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9144000" cy="5143500" type="screen16x9"/>
  <p:notesSz cx="6858000" cy="9144000"/>
  <p:embeddedFontLst>
    <p:embeddedFont>
      <p:font charset="0" panose="020F0502020204030204" pitchFamily="34" typeface="Calibri"/>
      <p:regular r:id="rId27"/>
      <p:bold r:id="rId28"/>
      <p:italic r:id="rId29"/>
      <p:boldItalic r:id="rId30"/>
    </p:embeddedFont>
    <p:embeddedFont>
      <p:font charset="0" panose="02000000000000000000" pitchFamily="2" typeface="Roboto"/>
      <p:regular r:id="rId31"/>
      <p:bold r:id="rId32"/>
      <p:italic r:id="rId33"/>
      <p:boldItalic r:id="rId34"/>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autoAdjust="0" sz="18955"/>
    <p:restoredTop autoAdjust="0" sz="80898"/>
  </p:normalViewPr>
  <p:slideViewPr>
    <p:cSldViewPr snapToGrid="0">
      <p:cViewPr varScale="1">
        <p:scale>
          <a:sx d="100" n="121"/>
          <a:sy d="100" n="121"/>
        </p:scale>
        <p:origin x="1168" y="168"/>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4" Target="fonts/font8.fntdata" Type="http://schemas.openxmlformats.org/officeDocument/2006/relationships/font"/><Relationship Id="rId33" Target="fonts/font7.fntdata" Type="http://schemas.openxmlformats.org/officeDocument/2006/relationships/font"/><Relationship Id="rId32" Target="fonts/font6.fntdata" Type="http://schemas.openxmlformats.org/officeDocument/2006/relationships/font"/><Relationship Id="rId31" Target="fonts/font5.fntdata" Type="http://schemas.openxmlformats.org/officeDocument/2006/relationships/font"/><Relationship Id="rId30" Target="fonts/font4.fntdata" Type="http://schemas.openxmlformats.org/officeDocument/2006/relationships/font"/><Relationship Id="rId27" Target="fonts/font1.fntdata" Type="http://schemas.openxmlformats.org/officeDocument/2006/relationships/font"/><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fonts/font3.fntdata" Type="http://schemas.openxmlformats.org/officeDocument/2006/relationships/font"/><Relationship Id="rId2" Target="viewProps.xml" Type="http://schemas.openxmlformats.org/officeDocument/2006/relationships/viewProps"/><Relationship Id="rId22" Target="slides/slide16.xml" Type="http://schemas.openxmlformats.org/officeDocument/2006/relationships/slide"/><Relationship Id="rId28" Target="fonts/font2.fntdata" Type="http://schemas.openxmlformats.org/officeDocument/2006/relationships/font"/><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9.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Supply chain management helps increase the efficiency of logistics service by minimizing inventory and moving goods efficiently from producers to the ultimate users.</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On their way from producers to end users and consumers, products pass through a series of marketing entities known as a </a:t>
            </a:r>
            <a:r>
              <a:rPr altLang="en-CA" b="1" cap="none" dirty="0" i="0" lang="en-CA" strike="noStrike" sz="1100" u="none">
                <a:solidFill>
                  <a:srgbClr val="000000"/>
                </a:solidFill>
                <a:effectLst/>
                <a:latin typeface="Arial"/>
                <a:ea typeface="Arial"/>
                <a:cs typeface="Arial"/>
                <a:sym typeface="Arial"/>
              </a:rPr>
              <a:t>distribution channel</a:t>
            </a:r>
            <a:r>
              <a:rPr altLang="en-CA" b="0" cap="none" dirty="0" i="0" lang="en-CA" strike="noStrike" sz="1100" u="none">
                <a:solidFill>
                  <a:srgbClr val="000000"/>
                </a:solidFill>
                <a:effectLst/>
                <a:latin typeface="Arial"/>
                <a:ea typeface="Arial"/>
                <a:cs typeface="Arial"/>
                <a:sym typeface="Arial"/>
              </a:rPr>
              <a:t>.</a:t>
            </a:r>
            <a:endParaRPr dirty="0" lang="en-US"/>
          </a:p>
        </p:txBody>
      </p:sp>
    </p:spTree>
    <p:extLst>
      <p:ext uri="{BB962C8B-B14F-4D97-AF65-F5344CB8AC3E}">
        <p14:creationId xmlns:p14="http://schemas.microsoft.com/office/powerpoint/2010/main" val="104568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Channels serve a number of functions.</a:t>
            </a:r>
          </a:p>
          <a:p>
            <a:endParaRPr altLang="en-CA" dirty="0" lang="en-CA"/>
          </a:p>
          <a:p>
            <a:r>
              <a:rPr altLang="en-CA" b="1" cap="none" dirty="0" i="0" lang="en-CA" strike="noStrike" sz="1100" u="none">
                <a:solidFill>
                  <a:srgbClr val="000000"/>
                </a:solidFill>
                <a:effectLst/>
                <a:latin typeface="Arial"/>
                <a:ea typeface="Arial"/>
                <a:cs typeface="Arial"/>
                <a:sym typeface="Arial"/>
              </a:rPr>
              <a:t>Channels Reduce the Number of Transactions</a:t>
            </a:r>
          </a:p>
          <a:p>
            <a:r>
              <a:rPr altLang="en-CA" b="0" cap="none" dirty="0" i="0" lang="en-CA" strike="noStrike" sz="1100" u="none">
                <a:solidFill>
                  <a:srgbClr val="000000"/>
                </a:solidFill>
                <a:effectLst/>
                <a:latin typeface="Arial"/>
                <a:ea typeface="Arial"/>
                <a:cs typeface="Arial"/>
                <a:sym typeface="Arial"/>
              </a:rPr>
              <a:t>Channels make distribution simpler by reducing the number of transactions required to get a product from the manufacturer to the consumer.</a:t>
            </a:r>
            <a:br>
              <a:rPr altLang="en-CA" dirty="0" lang="en-CA"/>
            </a:br>
            <a:endParaRPr altLang="en-CA" dirty="0" lang="en-CA"/>
          </a:p>
          <a:p>
            <a:endParaRPr dirty="0" lang="en-US"/>
          </a:p>
        </p:txBody>
      </p:sp>
    </p:spTree>
    <p:extLst>
      <p:ext uri="{BB962C8B-B14F-4D97-AF65-F5344CB8AC3E}">
        <p14:creationId xmlns:p14="http://schemas.microsoft.com/office/powerpoint/2010/main" val="212835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dirty="0" lang="en-US"/>
              <a:t>1. </a:t>
            </a:r>
            <a:r>
              <a:rPr altLang="en-CA" b="0" cap="none" dirty="0" i="0" lang="en-CA" strike="noStrike" sz="1100" u="none">
                <a:solidFill>
                  <a:srgbClr val="000000"/>
                </a:solidFill>
                <a:effectLst/>
                <a:latin typeface="Arial"/>
                <a:ea typeface="Arial"/>
                <a:cs typeface="Arial"/>
                <a:sym typeface="Arial"/>
              </a:rPr>
              <a:t>It begins with raw materials and delves deeply into production processes and inventory management. Marketing channels are focused on bringing together the partners who can most efficiently deliver the right marketing mix to the customer in order to maximize value. Marketing channels provide a more narrow focus within the supply chain.</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2. </a:t>
            </a:r>
            <a:r>
              <a:rPr altLang="en-CA" b="0" cap="none" dirty="0" i="0" lang="en-CA" strike="noStrike" sz="1100" u="none">
                <a:solidFill>
                  <a:srgbClr val="000000"/>
                </a:solidFill>
                <a:effectLst/>
                <a:latin typeface="Arial"/>
                <a:ea typeface="Arial"/>
                <a:cs typeface="Arial"/>
                <a:sym typeface="Arial"/>
              </a:rPr>
              <a:t>Supply chain management seeks to optimize how products are supplied, which adds a number of financial and efficiency objectives that are more internally focused. Marketing channels emphasize a stronger market view of the customer expectations and competitive dynamics in the marketplace.</a:t>
            </a:r>
          </a:p>
          <a:p>
            <a:endParaRPr altLang="en-CA" dirty="0" lang="en-CA"/>
          </a:p>
          <a:p>
            <a:r>
              <a:rPr altLang="en-CA" dirty="0" lang="en-CA"/>
              <a:t>3. </a:t>
            </a:r>
            <a:r>
              <a:rPr altLang="en-CA" b="0" cap="none" dirty="0" i="0" lang="en-CA" strike="noStrike" sz="1100" u="none">
                <a:solidFill>
                  <a:srgbClr val="000000"/>
                </a:solidFill>
                <a:effectLst/>
                <a:latin typeface="Arial"/>
                <a:ea typeface="Arial"/>
                <a:cs typeface="Arial"/>
                <a:sym typeface="Arial"/>
              </a:rPr>
              <a:t>Supply chain professionals are specialists in the delivery of goods. Marketers view distribution as one element of the marketing mix, in conjunction with product, price, and promotion. Supply chain management is more likely to identify the most efficient delivery partner. A marketer is more likely to balance the merits of a channel partner against the value offered to the customer.</a:t>
            </a:r>
            <a:endParaRPr altLang="en-CA" dirty="0" lang="en-CA"/>
          </a:p>
        </p:txBody>
      </p:sp>
    </p:spTree>
    <p:extLst>
      <p:ext uri="{BB962C8B-B14F-4D97-AF65-F5344CB8AC3E}">
        <p14:creationId xmlns:p14="http://schemas.microsoft.com/office/powerpoint/2010/main" val="269379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advantages of global sourcing are quality and lower cost. Global sourcing is possible to the extent that the world is flat—for example, buying the highest-quality cocoa beans for making chocolate or buying aluminum from Iceland, where it’s cheaper because it’s made using free geothermal energy.</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When making global-sourcing decisions, firms face a choice of whether to sole-source (i.e., use one supplier exclusively) or to multisource (i.e., use multiple suppliers). The advantage of sole-sourcing is that the company will often get a lower price by giving all of its volume to one supplier.</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On the other hand, using multiple suppliers gives a company more flexibility. For instance, if there’s a natural disaster or other disruption at one of their suppliers, the company can turn to its other suppliers to meet its needs. </a:t>
            </a:r>
            <a:endParaRPr dirty="0" lang="en-US"/>
          </a:p>
        </p:txBody>
      </p:sp>
    </p:spTree>
    <p:extLst>
      <p:ext uri="{BB962C8B-B14F-4D97-AF65-F5344CB8AC3E}">
        <p14:creationId xmlns:p14="http://schemas.microsoft.com/office/powerpoint/2010/main" val="216135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Whichever sourcing strategy a company chooses, it can reduce risk by visiting its suppliers regularly to ensure the quality of products and processes, the financial health of each supplier, and the supplier’s adherence to laws, safety regulations, and ethics.</a:t>
            </a:r>
            <a:endParaRPr dirty="0" lang="en-US"/>
          </a:p>
        </p:txBody>
      </p:sp>
    </p:spTree>
    <p:extLst>
      <p:ext uri="{BB962C8B-B14F-4D97-AF65-F5344CB8AC3E}">
        <p14:creationId xmlns:p14="http://schemas.microsoft.com/office/powerpoint/2010/main" val="142770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Emerging markets, on the other hand, often have very fragmented distribution networks, limited logistics, and much smaller retailer outlets. Hole-in-the-wall shops, door-to-door peddlers, and street vendors play a much larger role in emerging-market countries. In the emerging countries of Africa, for example, books might be sold from the back of a moped.</a:t>
            </a:r>
          </a:p>
          <a:p>
            <a:br>
              <a:rPr altLang="en-CA" dirty="0" lang="en-CA"/>
            </a:br>
            <a:endParaRPr dirty="0" lang="en-US"/>
          </a:p>
        </p:txBody>
      </p:sp>
    </p:spTree>
    <p:extLst>
      <p:ext uri="{BB962C8B-B14F-4D97-AF65-F5344CB8AC3E}">
        <p14:creationId xmlns:p14="http://schemas.microsoft.com/office/powerpoint/2010/main" val="346091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dirty="0" lang="en-US"/>
              <a:t>1. </a:t>
            </a:r>
            <a:r>
              <a:rPr altLang="en-CA" dirty="0" lang="en-CA"/>
              <a:t>This is the strategy Walmart used when entering Mexico. </a:t>
            </a:r>
          </a:p>
          <a:p>
            <a:endParaRPr altLang="en-CA" dirty="0" lang="en-CA"/>
          </a:p>
          <a:p>
            <a:r>
              <a:rPr altLang="en-CA" dirty="0" lang="en-CA"/>
              <a:t>2. The Home Depot pursued this strategy in China when it acquired a partner with whom it had been working for quite some time</a:t>
            </a:r>
          </a:p>
          <a:p>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3. Retailer Carrefour chose this route in China years ago, because it knew China would offer a big opportunity, and Carrefour wanted to develop its own local capabilities. </a:t>
            </a:r>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endParaRPr altLang="en-CA" dirty="0" lang="en-CA"/>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NB---Which strategy the company chooses depends on its timetable for volume in the market, local foreign-ownership laws, and the availability of suitable partners or acquisition targets.</a:t>
            </a:r>
          </a:p>
          <a:p>
            <a:endParaRPr dirty="0" lang="en-US"/>
          </a:p>
        </p:txBody>
      </p:sp>
    </p:spTree>
    <p:extLst>
      <p:ext uri="{BB962C8B-B14F-4D97-AF65-F5344CB8AC3E}">
        <p14:creationId xmlns:p14="http://schemas.microsoft.com/office/powerpoint/2010/main" val="103911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In this section you’ll learn more about distribution channels and some of the common strategies companies use to take advantage of them.</a:t>
            </a:r>
            <a:endParaRPr dirty="0" lang="en-US"/>
          </a:p>
        </p:txBody>
      </p:sp>
    </p:spTree>
    <p:extLst>
      <p:ext uri="{BB962C8B-B14F-4D97-AF65-F5344CB8AC3E}">
        <p14:creationId xmlns:p14="http://schemas.microsoft.com/office/powerpoint/2010/main" val="177440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dirty="0" lang="en-CA"/>
              <a:t>we define a </a:t>
            </a:r>
            <a:r>
              <a:rPr altLang="en-CA" b="1" dirty="0" lang="en-CA"/>
              <a:t>channel of distribution</a:t>
            </a:r>
            <a:r>
              <a:rPr altLang="en-CA" dirty="0" lang="en-CA"/>
              <a:t>, also called a marketing channel, </a:t>
            </a:r>
            <a:r>
              <a:rPr altLang="en-CA" dirty="0" i="1" lang="en-CA"/>
              <a:t> </a:t>
            </a:r>
            <a:r>
              <a:rPr altLang="en-CA" dirty="0" lang="en-CA"/>
              <a:t>as sets of interdependent organizations involved in the process of making a product or service available for use or consumption, as well as providing a payment mechanism for the provider.</a:t>
            </a:r>
          </a:p>
          <a:p>
            <a:endParaRPr dirty="0" lang="en-US"/>
          </a:p>
        </p:txBody>
      </p:sp>
    </p:spTree>
    <p:extLst>
      <p:ext uri="{BB962C8B-B14F-4D97-AF65-F5344CB8AC3E}">
        <p14:creationId xmlns:p14="http://schemas.microsoft.com/office/powerpoint/2010/main" val="249229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cap="none" dirty="0" i="0" lang="en-CA" strike="noStrike" sz="1100" u="none">
                <a:solidFill>
                  <a:srgbClr val="000000"/>
                </a:solidFill>
                <a:effectLst/>
                <a:latin typeface="Arial"/>
                <a:ea typeface="Arial"/>
                <a:cs typeface="Arial"/>
                <a:sym typeface="Arial"/>
              </a:rPr>
              <a:t>Product flow</a:t>
            </a:r>
            <a:r>
              <a:rPr altLang="en-CA" b="0" cap="none" dirty="0" i="0" lang="en-CA" strike="noStrike" sz="1100" u="none">
                <a:solidFill>
                  <a:srgbClr val="000000"/>
                </a:solidFill>
                <a:effectLst/>
                <a:latin typeface="Arial"/>
                <a:ea typeface="Arial"/>
                <a:cs typeface="Arial"/>
                <a:sym typeface="Arial"/>
              </a:rPr>
              <a:t>: the movement of the physical product from the manufacturer through all the parties who take physical possession of the product until it reaches the ultimate consumer</a:t>
            </a:r>
          </a:p>
          <a:p>
            <a:endParaRPr dirty="0" lang="en-US"/>
          </a:p>
          <a:p>
            <a:r>
              <a:rPr altLang="en-CA" b="1" dirty="0" lang="en-CA"/>
              <a:t>Negotiation flow</a:t>
            </a:r>
            <a:r>
              <a:rPr altLang="en-CA" dirty="0" lang="en-CA"/>
              <a:t>: the institutions that are associated with the actual exchange processes</a:t>
            </a:r>
          </a:p>
          <a:p>
            <a:endParaRPr altLang="en-CA" b="1" dirty="0" lang="en-CA"/>
          </a:p>
          <a:p>
            <a:r>
              <a:rPr altLang="en-CA" b="1" dirty="0" lang="en-CA"/>
              <a:t>Ownership flow</a:t>
            </a:r>
            <a:r>
              <a:rPr altLang="en-CA" dirty="0" lang="en-CA"/>
              <a:t>: the movement of title through the channel</a:t>
            </a:r>
          </a:p>
          <a:p>
            <a:endParaRPr altLang="en-CA" b="1" dirty="0" lang="en-CA"/>
          </a:p>
          <a:p>
            <a:r>
              <a:rPr altLang="en-CA" b="1" dirty="0" lang="en-CA"/>
              <a:t>Information flow</a:t>
            </a:r>
            <a:r>
              <a:rPr altLang="en-CA" dirty="0" lang="en-CA"/>
              <a:t>: the individuals who participate in the flow of information either up or down the channel</a:t>
            </a:r>
          </a:p>
          <a:p>
            <a:endParaRPr altLang="en-CA" b="1" dirty="0" lang="en-CA"/>
          </a:p>
          <a:p>
            <a:r>
              <a:rPr altLang="en-CA" b="1" dirty="0" lang="en-CA"/>
              <a:t>Promotion flow</a:t>
            </a:r>
            <a:r>
              <a:rPr altLang="en-CA" dirty="0" lang="en-CA"/>
              <a:t>: the flow of persuasive communication in the form of advertising, personal selling, sales promotion, and public relations</a:t>
            </a:r>
          </a:p>
          <a:p>
            <a:endParaRPr dirty="0" lang="en-US"/>
          </a:p>
        </p:txBody>
      </p:sp>
    </p:spTree>
    <p:extLst>
      <p:ext uri="{BB962C8B-B14F-4D97-AF65-F5344CB8AC3E}">
        <p14:creationId xmlns:p14="http://schemas.microsoft.com/office/powerpoint/2010/main" val="350711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This figure  maps the channel flows for the Monster Energy drink (and many other energy drink brands). Why is Monster’s relationship with Coca-Cola so valuable? Every single flow passes through bottlers and distributors in order to arrive in supermarkets where the product will be available to consumers.</a:t>
            </a:r>
          </a:p>
          <a:p>
            <a:br>
              <a:rPr altLang="en-CA" dirty="0" lang="en-CA"/>
            </a:br>
            <a:endParaRPr dirty="0" lang="en-US"/>
          </a:p>
        </p:txBody>
      </p:sp>
    </p:spTree>
    <p:extLst>
      <p:ext uri="{BB962C8B-B14F-4D97-AF65-F5344CB8AC3E}">
        <p14:creationId xmlns:p14="http://schemas.microsoft.com/office/powerpoint/2010/main" val="216624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a:t>
            </a:r>
            <a:r>
              <a:rPr altLang="en-CA" b="1" cap="none" dirty="0" i="0" lang="en-CA" strike="noStrike" sz="1100" u="none">
                <a:solidFill>
                  <a:srgbClr val="000000"/>
                </a:solidFill>
                <a:effectLst/>
                <a:latin typeface="Arial"/>
                <a:ea typeface="Arial"/>
                <a:cs typeface="Arial"/>
                <a:sym typeface="Arial"/>
              </a:rPr>
              <a:t>direct channel</a:t>
            </a:r>
            <a:r>
              <a:rPr altLang="en-CA" b="0" cap="none" dirty="0" i="0" lang="en-CA" strike="noStrike" sz="1100" u="none">
                <a:solidFill>
                  <a:srgbClr val="000000"/>
                </a:solidFill>
                <a:effectLst/>
                <a:latin typeface="Arial"/>
                <a:ea typeface="Arial"/>
                <a:cs typeface="Arial"/>
                <a:sym typeface="Arial"/>
              </a:rPr>
              <a:t> is the simplest channel. In this case, the producer sells directly to the consumer. The most straightforward examples are producers who sell in small quantities.</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Retailers are companies in the channel that focuses on selling directly to consumers. You are likely to participate in the </a:t>
            </a:r>
            <a:r>
              <a:rPr altLang="en-CA" b="1" cap="none" dirty="0" i="0" lang="en-CA" strike="noStrike" sz="1100" u="none">
                <a:solidFill>
                  <a:srgbClr val="000000"/>
                </a:solidFill>
                <a:effectLst/>
                <a:latin typeface="Arial"/>
                <a:ea typeface="Arial"/>
                <a:cs typeface="Arial"/>
                <a:sym typeface="Arial"/>
              </a:rPr>
              <a:t>retail channel</a:t>
            </a:r>
            <a:r>
              <a:rPr altLang="en-CA" b="0" cap="none" dirty="0" i="0" lang="en-CA" strike="noStrike" sz="1100" u="none">
                <a:solidFill>
                  <a:srgbClr val="000000"/>
                </a:solidFill>
                <a:effectLst/>
                <a:latin typeface="Arial"/>
                <a:ea typeface="Arial"/>
                <a:cs typeface="Arial"/>
                <a:sym typeface="Arial"/>
              </a:rPr>
              <a:t> almost every day. The retail channel is different from the direct channel in that the retailer doesn’t produce the product.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From a consumer’s perspective, the </a:t>
            </a:r>
            <a:r>
              <a:rPr altLang="en-CA" b="1" cap="none" dirty="0" i="0" lang="en-CA" strike="noStrike" sz="1100" u="none">
                <a:solidFill>
                  <a:srgbClr val="000000"/>
                </a:solidFill>
                <a:effectLst/>
                <a:latin typeface="Arial"/>
                <a:ea typeface="Arial"/>
                <a:cs typeface="Arial"/>
                <a:sym typeface="Arial"/>
              </a:rPr>
              <a:t>wholesale channel</a:t>
            </a:r>
            <a:r>
              <a:rPr altLang="en-CA" b="0" cap="none" dirty="0" i="0" lang="en-CA" strike="noStrike" sz="1100" u="none">
                <a:solidFill>
                  <a:srgbClr val="000000"/>
                </a:solidFill>
                <a:effectLst/>
                <a:latin typeface="Arial"/>
                <a:ea typeface="Arial"/>
                <a:cs typeface="Arial"/>
                <a:sym typeface="Arial"/>
              </a:rPr>
              <a:t> looks very similar to the retail channel, but it also involves a wholesaler.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The broker or </a:t>
            </a:r>
            <a:r>
              <a:rPr altLang="en-CA" b="1" cap="none" dirty="0" i="0" lang="en-CA" strike="noStrike" sz="1100" u="none">
                <a:solidFill>
                  <a:srgbClr val="000000"/>
                </a:solidFill>
                <a:effectLst/>
                <a:latin typeface="Arial"/>
                <a:ea typeface="Arial"/>
                <a:cs typeface="Arial"/>
                <a:sym typeface="Arial"/>
              </a:rPr>
              <a:t>agent channel</a:t>
            </a:r>
            <a:r>
              <a:rPr altLang="en-CA" b="0" cap="none" dirty="0" i="0" lang="en-CA" strike="noStrike" sz="1100" u="none">
                <a:solidFill>
                  <a:srgbClr val="000000"/>
                </a:solidFill>
                <a:effectLst/>
                <a:latin typeface="Arial"/>
                <a:ea typeface="Arial"/>
                <a:cs typeface="Arial"/>
                <a:sym typeface="Arial"/>
              </a:rPr>
              <a:t> includes one additional intermediary. Agents and brokers are different from wholesalers in that they </a:t>
            </a:r>
            <a:r>
              <a:rPr altLang="en-CA" b="0" cap="none" dirty="0" i="1" lang="en-CA" strike="noStrike" sz="1100" u="none">
                <a:solidFill>
                  <a:srgbClr val="000000"/>
                </a:solidFill>
                <a:effectLst/>
                <a:latin typeface="Arial"/>
                <a:ea typeface="Arial"/>
                <a:cs typeface="Arial"/>
                <a:sym typeface="Arial"/>
              </a:rPr>
              <a:t>do not take title </a:t>
            </a:r>
            <a:r>
              <a:rPr altLang="en-CA" b="0" cap="none" dirty="0" i="0" lang="en-CA" strike="noStrike" sz="1100" u="none">
                <a:solidFill>
                  <a:srgbClr val="000000"/>
                </a:solidFill>
                <a:effectLst/>
                <a:latin typeface="Arial"/>
                <a:ea typeface="Arial"/>
                <a:cs typeface="Arial"/>
                <a:sym typeface="Arial"/>
              </a:rPr>
              <a:t>to the merchandise. In other words, they do not own the merchandise because they neither buy nor sell. </a:t>
            </a:r>
          </a:p>
          <a:p>
            <a:endParaRPr dirty="0" lang="en-US"/>
          </a:p>
        </p:txBody>
      </p:sp>
    </p:spTree>
    <p:extLst>
      <p:ext uri="{BB962C8B-B14F-4D97-AF65-F5344CB8AC3E}">
        <p14:creationId xmlns:p14="http://schemas.microsoft.com/office/powerpoint/2010/main" val="52068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1. Wholesalers purchase very large quantities of goods directly from producers or from other wholesalers. By purchasing large quantities or volumes, wholesalers are able to secure significantly lower prices.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2. Once the wholesaler has purchased a mass quantity of goods, it needs to get them to a place where they can be purchased by consumers. This is a complex and expensive process. McLane Company operates 22 modern distribution centers around the country. It relies on its own vast trucking fleet of over 1,600 tractors and 2,700 multi-temperature trailers to handle the transportation of product (McLane Company Inc., n.d.)</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3. Wholesalers buy a very large quantity of goods that they then break down into smaller lots. The process of breaking large quantities into smaller lots to be resold is called “bulk breaking”. Often this includes physically sorting, grading, and assembling the goods.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4. Wholesalers either take title to the goods they purchase, or they </a:t>
            </a:r>
            <a:r>
              <a:rPr altLang="en-CA" b="0" cap="none" dirty="0" i="1" lang="en-CA" strike="noStrike" sz="1100" u="none">
                <a:solidFill>
                  <a:srgbClr val="000000"/>
                </a:solidFill>
                <a:effectLst/>
                <a:latin typeface="Arial"/>
                <a:ea typeface="Arial"/>
                <a:cs typeface="Arial"/>
                <a:sym typeface="Arial"/>
              </a:rPr>
              <a:t>own</a:t>
            </a:r>
            <a:r>
              <a:rPr altLang="en-CA" b="0" cap="none" dirty="0" i="0" lang="en-CA" strike="noStrike" sz="1100" u="none">
                <a:solidFill>
                  <a:srgbClr val="000000"/>
                </a:solidFill>
                <a:effectLst/>
                <a:latin typeface="Arial"/>
                <a:ea typeface="Arial"/>
                <a:cs typeface="Arial"/>
                <a:sym typeface="Arial"/>
              </a:rPr>
              <a:t> the goods they purchase. There are two primary consequences of this, both of which are both very important to the distribution channel. First, it means that </a:t>
            </a:r>
            <a:r>
              <a:rPr altLang="en-CA" b="1" cap="none" dirty="0" i="0" lang="en-CA" strike="noStrike" sz="1100" u="none">
                <a:solidFill>
                  <a:srgbClr val="000000"/>
                </a:solidFill>
                <a:effectLst/>
                <a:latin typeface="Arial"/>
                <a:ea typeface="Arial"/>
                <a:cs typeface="Arial"/>
                <a:sym typeface="Arial"/>
              </a:rPr>
              <a:t>the wholesaler finances the purchase of the goods and carries the cost of the goods in inventory until they are sold</a:t>
            </a:r>
            <a:r>
              <a:rPr altLang="en-CA" b="0" cap="none" dirty="0" i="0" lang="en-CA" strike="noStrike" sz="1100" u="none">
                <a:solidFill>
                  <a:srgbClr val="000000"/>
                </a:solidFill>
                <a:effectLst/>
                <a:latin typeface="Arial"/>
                <a:ea typeface="Arial"/>
                <a:cs typeface="Arial"/>
                <a:sym typeface="Arial"/>
              </a:rPr>
              <a:t>. Because this is a tremendous expense, it drives wholesalers to be accurate and efficient in their purchasing, warehousing, and transportation processes.   Second, </a:t>
            </a:r>
            <a:r>
              <a:rPr altLang="en-CA" b="1" cap="none" dirty="0" i="0" lang="en-CA" strike="noStrike" sz="1100" u="none">
                <a:solidFill>
                  <a:srgbClr val="000000"/>
                </a:solidFill>
                <a:effectLst/>
                <a:latin typeface="Arial"/>
                <a:ea typeface="Arial"/>
                <a:cs typeface="Arial"/>
                <a:sym typeface="Arial"/>
              </a:rPr>
              <a:t>wholesalers also bear the risk for the products until they are delivered. </a:t>
            </a:r>
            <a:r>
              <a:rPr altLang="en-CA" b="0" cap="none" dirty="0" i="0" lang="en-CA" strike="noStrike" sz="1100" u="none">
                <a:solidFill>
                  <a:srgbClr val="000000"/>
                </a:solidFill>
                <a:effectLst/>
                <a:latin typeface="Arial"/>
                <a:ea typeface="Arial"/>
                <a:cs typeface="Arial"/>
                <a:sym typeface="Arial"/>
              </a:rPr>
              <a:t>If goods are damaged in transport and cannot be sold, then the wholesaler is left with the goods and the cost. If there is a significant change in the value of the products between the time of the purchase from the producer and the sale to the retailer, the wholesaler will absorb that profit or loss.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5. Often, the wholesaler will fill a role in the promotion of the products that it distributes. This might include creating displays for the wholesaler’s products and providing the display to retailers to increase sales. The wholesaler may advertise its products that are carried by many retailers</a:t>
            </a:r>
            <a:br>
              <a:rPr altLang="en-CA" dirty="0" lang="en-CA"/>
            </a:br>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6. As distribution channels have evolved, some retailers, such as Walmart and Target, have grown so large that they have taken over aspects of the wholesale function. Still, it is unlikely that wholesalers will ever go away. </a:t>
            </a:r>
            <a:endParaRPr dirty="0" lang="en-US"/>
          </a:p>
        </p:txBody>
      </p:sp>
    </p:spTree>
    <p:extLst>
      <p:ext uri="{BB962C8B-B14F-4D97-AF65-F5344CB8AC3E}">
        <p14:creationId xmlns:p14="http://schemas.microsoft.com/office/powerpoint/2010/main" val="223367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1. Department stores are characterized by their very wide product mixes. That is, they carry many different types of merchandise, which may include hardware, clothing, and appliances. Each type of merchandise is typically displayed in a different section or department within the store.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2. The 1920s saw the evolution of the chain store movement. Because chain store businesses were so large, they were able to buy a wide variety of merchandise at discounted prices. The discounts substantially lowered their cost compared to costs of single-unit retailers. As a result, they could set retail prices that were lower than those of their small competitors and thereby increase their share of the market.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3. Supermarkets are large, self-service stores with central checkout facilities. They carry an extensive line of food items and often </a:t>
            </a:r>
            <a:r>
              <a:rPr altLang="en-CA" b="0" cap="none" dirty="0" err="1" i="0" lang="en-CA" strike="noStrike" sz="1100" u="none">
                <a:solidFill>
                  <a:srgbClr val="000000"/>
                </a:solidFill>
                <a:effectLst/>
                <a:latin typeface="Arial"/>
                <a:ea typeface="Arial"/>
                <a:cs typeface="Arial"/>
                <a:sym typeface="Arial"/>
              </a:rPr>
              <a:t>nonfood</a:t>
            </a:r>
            <a:r>
              <a:rPr altLang="en-CA" b="0" cap="none" dirty="0" i="0" lang="en-CA" strike="noStrike" sz="1100" u="none">
                <a:solidFill>
                  <a:srgbClr val="000000"/>
                </a:solidFill>
                <a:effectLst/>
                <a:latin typeface="Arial"/>
                <a:ea typeface="Arial"/>
                <a:cs typeface="Arial"/>
                <a:sym typeface="Arial"/>
              </a:rPr>
              <a:t> products. Supermarkets’ entire approach to the distribution of food and household cleaning and maintenance products is to offer large assortments these goods at each store at a minimal price.</a:t>
            </a:r>
            <a:br>
              <a:rPr altLang="en-CA" dirty="0" lang="en-CA"/>
            </a:br>
            <a:endParaRPr altLang="en-CA" dirty="0" lang="en-CA"/>
          </a:p>
          <a:p>
            <a:r>
              <a:rPr altLang="en-CA" b="0" cap="none" dirty="0" i="0" lang="en-CA" strike="noStrike" sz="1100" u="none">
                <a:solidFill>
                  <a:srgbClr val="000000"/>
                </a:solidFill>
                <a:effectLst/>
                <a:latin typeface="Arial"/>
                <a:ea typeface="Arial"/>
                <a:cs typeface="Arial"/>
                <a:sym typeface="Arial"/>
              </a:rPr>
              <a:t>4. Discount retailers are characterized by a focus on price as their main sales appeal. Merchandise assortments are generally broad and include both hard and soft goods, but assortments are typically limited to the most popular items, colors, and sizes.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5. Warehouse retailers provide a bare-bones shopping experience at very low prices. Costco is the dominant warehouse retailer. Warehouse retailers streamline all operational aspects of their business and pass on the efficiency savings to customers.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6. The franchise approach brings together national chains and local ownership. An owner purchases a franchise which gives her the right to use the firm’s business model and brand for a set period of time.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7. Malls and shopping centers are successful because they provide customers with a wide assortment of products across many stores. If you want to buy a suit or a dress, a mall provides many alternatives in one location.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8. Online retailing is unquestionably a dominant force in the retail industry, but today it accounts for only a small percentage of total retail sales. Companies like Amazon and </a:t>
            </a:r>
            <a:r>
              <a:rPr altLang="en-CA" b="0" cap="none" dirty="0" err="1" i="0" lang="en-CA" strike="noStrike" sz="1100" u="none">
                <a:solidFill>
                  <a:srgbClr val="000000"/>
                </a:solidFill>
                <a:effectLst/>
                <a:latin typeface="Arial"/>
                <a:ea typeface="Arial"/>
                <a:cs typeface="Arial"/>
                <a:sym typeface="Arial"/>
              </a:rPr>
              <a:t>Overstock.com</a:t>
            </a:r>
            <a:r>
              <a:rPr altLang="en-CA" b="0" cap="none" dirty="0" i="0" lang="en-CA" strike="noStrike" sz="1100" u="none">
                <a:solidFill>
                  <a:srgbClr val="000000"/>
                </a:solidFill>
                <a:effectLst/>
                <a:latin typeface="Arial"/>
                <a:ea typeface="Arial"/>
                <a:cs typeface="Arial"/>
                <a:sym typeface="Arial"/>
              </a:rPr>
              <a:t> complete all or most of their sales online.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9. Catalogs have long been used as a marketing device to drive phone and in-store sales. As online retailing began to grow, it had a significant impact on catalog sales. Many retailers who depended on catalog sales—Sears, Land’s End, and J.C. Penney, to name a few—suffered as online retailers and online sales from traditional retailers pulled convenience shoppers away from catalog sales.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10. Beyond those mentioned in the categories above, there’s a wide range of traditional and innovative retailing approaches. Although the Avon lady largely disappeared at the end of the last century, there are still in-home sales from Arbonne facial products, </a:t>
            </a:r>
            <a:r>
              <a:rPr altLang="en-CA" b="0" cap="none" dirty="0" err="1" i="0" lang="en-CA" strike="noStrike" sz="1100" u="none">
                <a:solidFill>
                  <a:srgbClr val="000000"/>
                </a:solidFill>
                <a:effectLst/>
                <a:latin typeface="Arial"/>
                <a:ea typeface="Arial"/>
                <a:cs typeface="Arial"/>
                <a:sym typeface="Arial"/>
              </a:rPr>
              <a:t>cabi</a:t>
            </a:r>
            <a:r>
              <a:rPr altLang="en-CA" b="0" cap="none" dirty="0" i="0" lang="en-CA" strike="noStrike" sz="1100" u="none">
                <a:solidFill>
                  <a:srgbClr val="000000"/>
                </a:solidFill>
                <a:effectLst/>
                <a:latin typeface="Arial"/>
                <a:ea typeface="Arial"/>
                <a:cs typeface="Arial"/>
                <a:sym typeface="Arial"/>
              </a:rPr>
              <a:t> women’s clothing, </a:t>
            </a:r>
            <a:r>
              <a:rPr altLang="en-CA" b="0" cap="none" dirty="0" err="1" i="0" lang="en-CA" strike="noStrike" sz="1100" u="none">
                <a:solidFill>
                  <a:srgbClr val="000000"/>
                </a:solidFill>
                <a:effectLst/>
                <a:latin typeface="Arial"/>
                <a:ea typeface="Arial"/>
                <a:cs typeface="Arial"/>
                <a:sym typeface="Arial"/>
              </a:rPr>
              <a:t>WineShop</a:t>
            </a:r>
            <a:r>
              <a:rPr altLang="en-CA" b="0" cap="none" dirty="0" i="0" lang="en-CA" strike="noStrike" sz="1100" u="none">
                <a:solidFill>
                  <a:srgbClr val="000000"/>
                </a:solidFill>
                <a:effectLst/>
                <a:latin typeface="Arial"/>
                <a:ea typeface="Arial"/>
                <a:cs typeface="Arial"/>
                <a:sym typeface="Arial"/>
              </a:rPr>
              <a:t> at Home, and others. </a:t>
            </a:r>
          </a:p>
          <a:p>
            <a:endParaRPr altLang="en-CA" b="0" cap="none" dirty="0" i="0" lang="en-CA" strike="noStrike" sz="1100" u="none">
              <a:solidFill>
                <a:srgbClr val="000000"/>
              </a:solidFill>
              <a:effectLst/>
              <a:latin typeface="Arial"/>
              <a:cs typeface="Arial"/>
              <a:sym typeface="Arial"/>
            </a:endParaRPr>
          </a:p>
          <a:p>
            <a:endParaRPr dirty="0" lang="en-US"/>
          </a:p>
        </p:txBody>
      </p:sp>
    </p:spTree>
    <p:extLst>
      <p:ext uri="{BB962C8B-B14F-4D97-AF65-F5344CB8AC3E}">
        <p14:creationId xmlns:p14="http://schemas.microsoft.com/office/powerpoint/2010/main" val="1302061153"/>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extLst>
      <p:ext uri="{BB962C8B-B14F-4D97-AF65-F5344CB8AC3E}">
        <p14:creationId xmlns:p14="http://schemas.microsoft.com/office/powerpoint/2010/main" val="312829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dirty="0"/>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0.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4.pn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5.pn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9" Target="https://ecampusontario.pressbooks.pub/globalmarketing/chapter/9-2-channel-partners/" TargetMode="External" Type="http://schemas.openxmlformats.org/officeDocument/2006/relationships/hyperlink"/><Relationship Id="rId18" Target="https://ecampusontario.pressbooks.pub/globalmarketing/chapter/9-2-channel-partners/" TargetMode="External" Type="http://schemas.openxmlformats.org/officeDocument/2006/relationships/hyperlink"/><Relationship Id="rId17" Target="https://ecampusontario.pressbooks.pub/globalmarketing/chapter/9-4-supply-chains-and-distribution-channels/" TargetMode="External" Type="http://schemas.openxmlformats.org/officeDocument/2006/relationships/hyperlink"/><Relationship Id="rId16" Target="https://ecampusontario.pressbooks.pub/globalmarketing/chapter/9-3-role-of-wholesale-intermediaries/" TargetMode="External" Type="http://schemas.openxmlformats.org/officeDocument/2006/relationships/hyperlink"/><Relationship Id="rId15" Target="https://ecampusontario.pressbooks.pub/globalmarketing/chapter/9-2-channel-partners/" TargetMode="External" Type="http://schemas.openxmlformats.org/officeDocument/2006/relationships/hyperlink"/><Relationship Id="rId14" Target="https://ecampusontario.pressbooks.pub/globalmarketing/chapter/9-3-role-of-wholesale-intermediaries/" TargetMode="External" Type="http://schemas.openxmlformats.org/officeDocument/2006/relationships/hyperlink"/><Relationship Id="rId13" Target="https://ecampusontario.pressbooks.pub/globalmarketing/chapter/9-1-distribution-channels/" TargetMode="External" Type="http://schemas.openxmlformats.org/officeDocument/2006/relationships/hyperlink"/><Relationship Id="rId12" Target="https://ecampusontario.pressbooks.pub/globalmarketing/chapter/9-1-distribution-channels/" TargetMode="External" Type="http://schemas.openxmlformats.org/officeDocument/2006/relationships/hyperlink"/><Relationship Id="rId11" Target="https://ecampusontario.pressbooks.pub/globalmarketing/chapter/9-1-distribution-channels/" TargetMode="External" Type="http://schemas.openxmlformats.org/officeDocument/2006/relationships/hyperlink"/><Relationship Id="rId9" Target="https://ecampusontario.pressbooks.pub/globalmarketing/chapter/9-1-distribution-channels/" TargetMode="External" Type="http://schemas.openxmlformats.org/officeDocument/2006/relationships/hyperlink"/><Relationship Id="rId10" Target="https://ecampusontario.pressbooks.pub/globalmarketing/chapter/9-1-distribution-channels/" TargetMode="External" Type="http://schemas.openxmlformats.org/officeDocument/2006/relationships/hyperlink"/><Relationship Id="rId8" Target="https://ecampusontario.pressbooks.pub/globalmarketing/chapter/9-3-role-of-wholesale-intermediaries/" TargetMode="External" Type="http://schemas.openxmlformats.org/officeDocument/2006/relationships/hyperlink"/><Relationship Id="rId7" Target="https://ecampusontario.pressbooks.pub/globalmarketing/chapter/9-4-supply-chains-and-distribution-channels/" TargetMode="External" Type="http://schemas.openxmlformats.org/officeDocument/2006/relationships/hyperlink"/><Relationship Id="rId6" Target="https://ecampusontario.pressbooks.pub/globalmarketing/chapter/9-2-channel-partners/" TargetMode="External" Type="http://schemas.openxmlformats.org/officeDocument/2006/relationships/hyperlink"/><Relationship Id="rId5" Target="https://ecampusontario.pressbooks.pub/globalmarketing/chapter/9-1-distribution-channels/" TargetMode="External" Type="http://schemas.openxmlformats.org/officeDocument/2006/relationships/hyperlink"/><Relationship Id="rId4" Target="https://ecampusontario.pressbooks.pub/globalmarketing/chapter/9-2-channel-partners/" TargetMode="External" Type="http://schemas.openxmlformats.org/officeDocument/2006/relationships/hyperlink"/><Relationship Id="rId3" Target="https://ecampusontario.pressbooks.pub/globalmarketing/chapter/9-4-supply-chains-and-distribution-channels/" TargetMode="External" Type="http://schemas.openxmlformats.org/officeDocument/2006/relationships/hyperlink"/><Relationship Id="rId2" Target="https://ecampusontario.pressbooks.pub/globalmarketing/chapter/9-4-supply-chains-and-distribution-channels/" TargetMode="External" Type="http://schemas.openxmlformats.org/officeDocument/2006/relationships/hyperlink"/><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2.pn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3.pn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13447" y="1569720"/>
            <a:ext cx="9394927" cy="1104157"/>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buClr>
                <a:srgbClr val="000000"/>
              </a:buClr>
              <a:buSzTx/>
              <a:defRPr/>
            </a:pPr>
            <a:r>
              <a:rPr b="1" dirty="0" lang="en-US" sz="3600">
                <a:solidFill>
                  <a:srgbClr val="FFFFFF"/>
                </a:solidFill>
                <a:latin typeface="Arial"/>
                <a:ea typeface="Arial"/>
                <a:cs typeface="Arial"/>
                <a:sym typeface="Arial"/>
              </a:rPr>
              <a:t>Global Marketing in a Digital World </a:t>
            </a:r>
            <a:endParaRPr b="1" baseline="0" cap="none" dirty="0" i="0" kern="0" kumimoji="0" lang="en-US" noProof="0" normalizeH="0" spc="0" strike="noStrike" sz="3200" u="none">
              <a:ln>
                <a:noFill/>
              </a:ln>
              <a:solidFill>
                <a:srgbClr val="FFFFFF"/>
              </a:solidFill>
              <a:effectLst/>
              <a:uLnTx/>
              <a:uFillTx/>
              <a:latin typeface="Arial"/>
              <a:ea typeface="Arial"/>
              <a:cs typeface="Arial"/>
              <a:sym typeface="Arial"/>
            </a:endParaRPr>
          </a:p>
        </p:txBody>
      </p:sp>
      <p:sp>
        <p:nvSpPr>
          <p:cNvPr id="80" name="Google Shape;80;p13"/>
          <p:cNvSpPr txBox="1">
            <a:spLocks noGrp="1"/>
          </p:cNvSpPr>
          <p:nvPr>
            <p:ph idx="1" type="subTitle"/>
          </p:nvPr>
        </p:nvSpPr>
        <p:spPr>
          <a:xfrm>
            <a:off x="366610" y="2803960"/>
            <a:ext cx="8221866"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CA" b="1" dirty="0" lang="en-CA" sz="2400">
                <a:latin charset="0" panose="020B0604020202020204" pitchFamily="34" typeface="Arial"/>
                <a:cs charset="0" panose="020B0604020202020204" pitchFamily="34" typeface="Arial"/>
              </a:rPr>
              <a:t>CHAPTER 9: GLOBAL DISTRIBUTION</a:t>
            </a:r>
          </a:p>
          <a:p>
            <a:pPr indent="0" marL="0">
              <a:lnSpc>
                <a:spcPct val="80000"/>
              </a:lnSpc>
              <a:buSzPts val="1018"/>
            </a:pPr>
            <a:endParaRPr altLang="en-CA" b="1" dirty="0" lang="en-CA" sz="3042">
              <a:latin charset="0" panose="020B0604020202020204" pitchFamily="34" typeface="Arial"/>
              <a:cs charset="0" panose="020B0604020202020204" pitchFamily="34" typeface="Arial"/>
            </a:endParaRPr>
          </a:p>
          <a:p>
            <a:pPr indent="0" marL="0">
              <a:lnSpc>
                <a:spcPct val="80000"/>
              </a:lnSpc>
              <a:buSzPts val="1018"/>
            </a:pPr>
            <a:br>
              <a:rPr altLang="en-CA" dirty="0" lang="en-CA" sz="3042"/>
            </a:br>
            <a:endParaRPr altLang="en-CA" dirty="0" lang="en-CA" sz="3042"/>
          </a:p>
          <a:p>
            <a:pPr indent="0" marL="0">
              <a:lnSpc>
                <a:spcPct val="80000"/>
              </a:lnSpc>
              <a:buSzPts val="1018"/>
            </a:pPr>
            <a:endParaRPr altLang="en-CA" dirty="0" lang="en-CA" sz="3042"/>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F622-134D-EC3F-0843-756D5E017485}"/>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9.3 ROLE OF WHOLESALE INTERMEDIARIES I</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16155F6-D19E-AC77-18D5-1F22065692B9}"/>
              </a:ext>
            </a:extLst>
          </p:cNvPr>
          <p:cNvSpPr>
            <a:spLocks noGrp="1"/>
          </p:cNvSpPr>
          <p:nvPr>
            <p:ph idx="1" type="body"/>
          </p:nvPr>
        </p:nvSpPr>
        <p:spPr/>
        <p:txBody>
          <a:bodyPr numCol="1">
            <a:noAutofit/>
          </a:bodyPr>
          <a:lstStyle/>
          <a:p>
            <a:pPr indent="0" marL="114300">
              <a:buNone/>
            </a:pPr>
            <a:r>
              <a:rPr altLang="en-CA" dirty="0" lang="en-CA" sz="2000">
                <a:latin charset="0" panose="020B0604020202020204" pitchFamily="34" typeface="Arial"/>
                <a:cs charset="0" panose="020B0604020202020204" pitchFamily="34" typeface="Arial"/>
              </a:rPr>
              <a:t>Functions that a merchant wholesaler fulfills:</a:t>
            </a:r>
          </a:p>
          <a:p>
            <a:pPr indent="0" marL="114300">
              <a:buNone/>
            </a:pPr>
            <a:endParaRPr altLang="en-CA"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Purchasing</a:t>
            </a:r>
          </a:p>
          <a:p>
            <a:r>
              <a:rPr altLang="en-CA" dirty="0" lang="en-CA" sz="2000">
                <a:latin charset="0" panose="020B0604020202020204" pitchFamily="34" typeface="Arial"/>
                <a:cs charset="0" panose="020B0604020202020204" pitchFamily="34" typeface="Arial"/>
              </a:rPr>
              <a:t>Warehousing and Transportation</a:t>
            </a:r>
          </a:p>
          <a:p>
            <a:r>
              <a:rPr altLang="en-CA" dirty="0" lang="en-CA" sz="2000">
                <a:latin charset="0" panose="020B0604020202020204" pitchFamily="34" typeface="Arial"/>
                <a:cs charset="0" panose="020B0604020202020204" pitchFamily="34" typeface="Arial"/>
              </a:rPr>
              <a:t>Grading and Packaging</a:t>
            </a:r>
          </a:p>
          <a:p>
            <a:r>
              <a:rPr altLang="en-CA" dirty="0" lang="en-CA" sz="2000">
                <a:latin charset="0" panose="020B0604020202020204" pitchFamily="34" typeface="Arial"/>
                <a:cs charset="0" panose="020B0604020202020204" pitchFamily="34" typeface="Arial"/>
              </a:rPr>
              <a:t>Risk Bearing</a:t>
            </a:r>
          </a:p>
          <a:p>
            <a:r>
              <a:rPr altLang="en-CA" dirty="0" lang="en-CA" sz="2000">
                <a:latin charset="0" panose="020B0604020202020204" pitchFamily="34" typeface="Arial"/>
                <a:cs charset="0" panose="020B0604020202020204" pitchFamily="34" typeface="Arial"/>
              </a:rPr>
              <a:t>Marketing</a:t>
            </a:r>
          </a:p>
          <a:p>
            <a:r>
              <a:rPr altLang="en-CA" dirty="0" lang="en-CA" sz="2000">
                <a:latin charset="0" panose="020B0604020202020204" pitchFamily="34" typeface="Arial"/>
                <a:cs charset="0" panose="020B0604020202020204" pitchFamily="34" typeface="Arial"/>
              </a:rPr>
              <a:t>Distribution</a:t>
            </a:r>
          </a:p>
          <a:p>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54714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F458-DFBE-982F-EBFD-D6DAD9B348D4}"/>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9.3 ROLE OF WHOLESALE INTERMEDIARIES II</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E62253D5-A0D8-FCC3-2685-348E6F40815D}"/>
              </a:ext>
            </a:extLst>
          </p:cNvPr>
          <p:cNvSpPr>
            <a:spLocks noGrp="1"/>
          </p:cNvSpPr>
          <p:nvPr>
            <p:ph idx="1" type="body"/>
          </p:nvPr>
        </p:nvSpPr>
        <p:spPr>
          <a:xfrm>
            <a:off x="311700" y="1139127"/>
            <a:ext cx="8520600" cy="3503625"/>
          </a:xfrm>
        </p:spPr>
        <p:txBody>
          <a:bodyPr numCol="1">
            <a:normAutofit fontScale="25000" lnSpcReduction="20000"/>
          </a:bodyPr>
          <a:lstStyle/>
          <a:p>
            <a:pPr indent="0" marL="114300">
              <a:buNone/>
            </a:pPr>
            <a:r>
              <a:rPr altLang="en-CA" b="1" dirty="0" lang="en-CA" sz="6400">
                <a:latin charset="0" panose="020B0604020202020204" pitchFamily="34" typeface="Arial"/>
                <a:cs charset="0" panose="020B0604020202020204" pitchFamily="34" typeface="Arial"/>
              </a:rPr>
              <a:t>Retailers that Distribute Products</a:t>
            </a:r>
            <a:endParaRPr altLang="en-CA" dirty="0" lang="en-CA" sz="6400">
              <a:latin charset="0" panose="020B0604020202020204" pitchFamily="34" typeface="Arial"/>
              <a:cs charset="0" panose="020B0604020202020204" pitchFamily="34" typeface="Arial"/>
            </a:endParaRPr>
          </a:p>
          <a:p>
            <a:pPr indent="0" marL="114300">
              <a:buNone/>
            </a:pPr>
            <a:endParaRPr altLang="en-CA" dirty="0" lang="en-CA" sz="6400">
              <a:latin charset="0" panose="020B0604020202020204" pitchFamily="34" typeface="Arial"/>
              <a:cs charset="0" panose="020B0604020202020204" pitchFamily="34" typeface="Arial"/>
            </a:endParaRPr>
          </a:p>
          <a:p>
            <a:pPr indent="0" marL="114300">
              <a:buNone/>
            </a:pPr>
            <a:r>
              <a:rPr altLang="en-CA" dirty="0" lang="en-CA" sz="6400">
                <a:latin charset="0" panose="020B0604020202020204" pitchFamily="34" typeface="Arial"/>
                <a:cs charset="0" panose="020B0604020202020204" pitchFamily="34" typeface="Arial"/>
              </a:rPr>
              <a:t>Retailing involves all activities required to market consumer goods and services to ultimate consumers who are purchasing for individual or family needs.</a:t>
            </a:r>
            <a:br>
              <a:rPr altLang="en-CA" dirty="0" lang="en-CA" sz="6400">
                <a:latin charset="0" panose="020B0604020202020204" pitchFamily="34" typeface="Arial"/>
                <a:cs charset="0" panose="020B0604020202020204" pitchFamily="34" typeface="Arial"/>
              </a:rPr>
            </a:br>
            <a:endParaRPr altLang="en-CA" dirty="0" lang="en-CA" sz="6400">
              <a:latin charset="0" panose="020B0604020202020204" pitchFamily="34" typeface="Arial"/>
              <a:cs charset="0" panose="020B0604020202020204" pitchFamily="34" typeface="Arial"/>
            </a:endParaRPr>
          </a:p>
          <a:p>
            <a:r>
              <a:rPr altLang="en-CA" dirty="0" lang="en-CA" sz="6400">
                <a:latin charset="0" panose="020B0604020202020204" pitchFamily="34" typeface="Arial"/>
                <a:cs charset="0" panose="020B0604020202020204" pitchFamily="34" typeface="Arial"/>
              </a:rPr>
              <a:t>Department Stores</a:t>
            </a:r>
          </a:p>
          <a:p>
            <a:r>
              <a:rPr altLang="en-CA" dirty="0" lang="en-CA" sz="6400">
                <a:latin charset="0" panose="020B0604020202020204" pitchFamily="34" typeface="Arial"/>
                <a:cs charset="0" panose="020B0604020202020204" pitchFamily="34" typeface="Arial"/>
              </a:rPr>
              <a:t>Chain Stores</a:t>
            </a:r>
          </a:p>
          <a:p>
            <a:r>
              <a:rPr altLang="en-CA" dirty="0" lang="en-CA" sz="6400">
                <a:latin charset="0" panose="020B0604020202020204" pitchFamily="34" typeface="Arial"/>
                <a:cs charset="0" panose="020B0604020202020204" pitchFamily="34" typeface="Arial"/>
              </a:rPr>
              <a:t>Supermarkets</a:t>
            </a:r>
          </a:p>
          <a:p>
            <a:r>
              <a:rPr altLang="en-CA" dirty="0" lang="en-CA" sz="6400">
                <a:latin charset="0" panose="020B0604020202020204" pitchFamily="34" typeface="Arial"/>
                <a:cs charset="0" panose="020B0604020202020204" pitchFamily="34" typeface="Arial"/>
              </a:rPr>
              <a:t>Discount Retailers</a:t>
            </a:r>
          </a:p>
          <a:p>
            <a:r>
              <a:rPr altLang="en-CA" dirty="0" lang="en-CA" sz="6400">
                <a:latin charset="0" panose="020B0604020202020204" pitchFamily="34" typeface="Arial"/>
                <a:cs charset="0" panose="020B0604020202020204" pitchFamily="34" typeface="Arial"/>
              </a:rPr>
              <a:t>Warehouse Retailers</a:t>
            </a:r>
          </a:p>
          <a:p>
            <a:r>
              <a:rPr altLang="en-CA" dirty="0" lang="en-CA" sz="6400">
                <a:latin charset="0" panose="020B0604020202020204" pitchFamily="34" typeface="Arial"/>
                <a:cs charset="0" panose="020B0604020202020204" pitchFamily="34" typeface="Arial"/>
              </a:rPr>
              <a:t>Franchises</a:t>
            </a:r>
          </a:p>
          <a:p>
            <a:r>
              <a:rPr altLang="en-CA" dirty="0" lang="en-CA" sz="6400">
                <a:latin charset="0" panose="020B0604020202020204" pitchFamily="34" typeface="Arial"/>
                <a:cs charset="0" panose="020B0604020202020204" pitchFamily="34" typeface="Arial"/>
              </a:rPr>
              <a:t>Malls and Shopping Centers</a:t>
            </a:r>
          </a:p>
          <a:p>
            <a:r>
              <a:rPr altLang="en-CA" dirty="0" lang="en-CA" sz="6400">
                <a:latin charset="0" panose="020B0604020202020204" pitchFamily="34" typeface="Arial"/>
                <a:cs charset="0" panose="020B0604020202020204" pitchFamily="34" typeface="Arial"/>
              </a:rPr>
              <a:t>Online Retailing</a:t>
            </a:r>
          </a:p>
          <a:p>
            <a:r>
              <a:rPr altLang="en-CA" dirty="0" lang="en-CA" sz="6400">
                <a:latin charset="0" panose="020B0604020202020204" pitchFamily="34" typeface="Arial"/>
                <a:cs charset="0" panose="020B0604020202020204" pitchFamily="34" typeface="Arial"/>
              </a:rPr>
              <a:t>Catalog Retailing</a:t>
            </a:r>
          </a:p>
          <a:p>
            <a:r>
              <a:rPr altLang="en-CA" dirty="0" lang="en-CA" sz="6400">
                <a:latin charset="0" panose="020B0604020202020204" pitchFamily="34" typeface="Arial"/>
                <a:cs charset="0" panose="020B0604020202020204" pitchFamily="34" typeface="Arial"/>
              </a:rPr>
              <a:t>Non-store Retailing</a:t>
            </a:r>
          </a:p>
          <a:p>
            <a:pPr indent="0" marL="114300">
              <a:buNone/>
            </a:pPr>
            <a:br>
              <a:rPr altLang="en-CA" dirty="0" lang="en-CA"/>
            </a:br>
            <a:br>
              <a:rPr altLang="en-CA" dirty="0" lang="en-CA"/>
            </a:br>
            <a:br>
              <a:rPr altLang="en-CA" dirty="0" lang="en-CA"/>
            </a:br>
            <a:endParaRPr dirty="0" lang="en-US"/>
          </a:p>
        </p:txBody>
      </p:sp>
    </p:spTree>
    <p:extLst>
      <p:ext uri="{BB962C8B-B14F-4D97-AF65-F5344CB8AC3E}">
        <p14:creationId xmlns:p14="http://schemas.microsoft.com/office/powerpoint/2010/main" val="414226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AA5C-9462-D084-770F-7E964E594997}"/>
              </a:ext>
            </a:extLst>
          </p:cNvPr>
          <p:cNvSpPr>
            <a:spLocks noGrp="1"/>
          </p:cNvSpPr>
          <p:nvPr>
            <p:ph type="title"/>
          </p:nvPr>
        </p:nvSpPr>
        <p:spPr/>
        <p:txBody>
          <a:bodyPr numCol="1">
            <a:noAutofit/>
          </a:bodyPr>
          <a:lstStyle/>
          <a:p>
            <a:r>
              <a:rPr altLang="en-CA" b="1" cap="all" dirty="0" lang="en-CA" sz="2500">
                <a:latin charset="0" panose="020B0604020202020204" pitchFamily="34" typeface="Arial"/>
                <a:cs charset="0" panose="020B0604020202020204" pitchFamily="34" typeface="Arial"/>
              </a:rPr>
              <a:t>9.4 SUPPLY CHAINS AND DISTRIBUTION CHANNELS I</a:t>
            </a:r>
            <a:br>
              <a:rPr altLang="en-CA" b="1" cap="all" dirty="0" lang="en-CA" sz="2500">
                <a:latin charset="0" panose="020B0604020202020204" pitchFamily="34" typeface="Arial"/>
                <a:cs charset="0" panose="020B0604020202020204" pitchFamily="34" typeface="Arial"/>
              </a:rPr>
            </a:br>
            <a:br>
              <a:rPr altLang="en-CA" b="1" dirty="0" lang="en-CA" sz="2500">
                <a:latin charset="0" panose="020B0604020202020204" pitchFamily="34" typeface="Arial"/>
                <a:cs charset="0" panose="020B0604020202020204" pitchFamily="34" typeface="Arial"/>
              </a:rPr>
            </a:br>
            <a:endParaRPr b="1" dirty="0" lang="en-US" sz="25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2726D14-1440-0269-9DAE-812E5C3CD743}"/>
              </a:ext>
            </a:extLst>
          </p:cNvPr>
          <p:cNvSpPr>
            <a:spLocks noGrp="1"/>
          </p:cNvSpPr>
          <p:nvPr>
            <p:ph idx="1" type="body"/>
          </p:nvPr>
        </p:nvSpPr>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A supply chain is the system through which an organization acquires raw material, produces products, and delivers the products and services to its customers.</a:t>
            </a:r>
            <a:endParaRPr dirty="0" lang="en-US" sz="2000">
              <a:latin charset="0" panose="020B0604020202020204" pitchFamily="34" typeface="Arial"/>
              <a:cs charset="0" panose="020B0604020202020204" pitchFamily="34" typeface="Arial"/>
            </a:endParaRPr>
          </a:p>
        </p:txBody>
      </p:sp>
      <p:pic>
        <p:nvPicPr>
          <p:cNvPr descr="Graphic of a simple supply chain." id="5" name="Picture 4">
            <a:extLst>
              <a:ext uri="{FF2B5EF4-FFF2-40B4-BE49-F238E27FC236}">
                <a16:creationId xmlns:a16="http://schemas.microsoft.com/office/drawing/2014/main" id="{05654221-2B81-5AFB-47AA-549490AB3DA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87438" y="3003987"/>
            <a:ext cx="7777465" cy="1095047"/>
          </a:xfrm>
          <a:prstGeom prst="rect">
            <a:avLst/>
          </a:prstGeom>
        </p:spPr>
      </p:pic>
    </p:spTree>
    <p:extLst>
      <p:ext uri="{BB962C8B-B14F-4D97-AF65-F5344CB8AC3E}">
        <p14:creationId xmlns:p14="http://schemas.microsoft.com/office/powerpoint/2010/main" val="85348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8B92-E0F9-5BDA-C5F3-1FC6CAC8B7E9}"/>
              </a:ext>
            </a:extLst>
          </p:cNvPr>
          <p:cNvSpPr>
            <a:spLocks noGrp="1"/>
          </p:cNvSpPr>
          <p:nvPr>
            <p:ph type="title"/>
          </p:nvPr>
        </p:nvSpPr>
        <p:spPr/>
        <p:txBody>
          <a:bodyPr numCol="1">
            <a:noAutofit/>
          </a:bodyPr>
          <a:lstStyle/>
          <a:p>
            <a:r>
              <a:rPr altLang="en-CA" b="1" cap="all" dirty="0" lang="en-CA" sz="2500">
                <a:latin charset="0" panose="020B0604020202020204" pitchFamily="34" typeface="Arial"/>
                <a:cs charset="0" panose="020B0604020202020204" pitchFamily="34" typeface="Arial"/>
              </a:rPr>
              <a:t>9.4 SUPPLY CHAINS AND DISTRIBUTION CHANNELS II</a:t>
            </a:r>
            <a:br>
              <a:rPr altLang="en-CA" b="1" cap="all" dirty="0" lang="en-CA" sz="2500">
                <a:latin charset="0" panose="020B0604020202020204" pitchFamily="34" typeface="Arial"/>
                <a:cs charset="0" panose="020B0604020202020204" pitchFamily="34" typeface="Arial"/>
              </a:rPr>
            </a:br>
            <a:br>
              <a:rPr altLang="en-CA" b="1" dirty="0" lang="en-CA" sz="2500">
                <a:latin charset="0" panose="020B0604020202020204" pitchFamily="34" typeface="Arial"/>
                <a:cs charset="0" panose="020B0604020202020204" pitchFamily="34" typeface="Arial"/>
              </a:rPr>
            </a:br>
            <a:endParaRPr dirty="0" lang="en-US" sz="2500"/>
          </a:p>
        </p:txBody>
      </p:sp>
      <p:sp>
        <p:nvSpPr>
          <p:cNvPr id="3" name="Text Placeholder 2">
            <a:extLst>
              <a:ext uri="{FF2B5EF4-FFF2-40B4-BE49-F238E27FC236}">
                <a16:creationId xmlns:a16="http://schemas.microsoft.com/office/drawing/2014/main" id="{593131CF-0D43-830E-1D15-E9C6A9F74CC4}"/>
              </a:ext>
            </a:extLst>
          </p:cNvPr>
          <p:cNvSpPr>
            <a:spLocks noGrp="1"/>
          </p:cNvSpPr>
          <p:nvPr>
            <p:ph idx="1" type="body"/>
          </p:nvPr>
        </p:nvSpPr>
        <p:spPr>
          <a:xfrm>
            <a:off x="311700" y="902250"/>
            <a:ext cx="8520600" cy="3339000"/>
          </a:xfrm>
        </p:spPr>
        <p:txBody>
          <a:bodyPr numCol="1"/>
          <a:lstStyle/>
          <a:p>
            <a:pPr indent="0" marL="114300">
              <a:buNone/>
            </a:pPr>
            <a:r>
              <a:rPr altLang="en-CA" b="1" dirty="0" lang="en-CA"/>
              <a:t>The Functions of Distribution Channels</a:t>
            </a:r>
            <a:endParaRPr altLang="en-CA" dirty="0" lang="en-CA"/>
          </a:p>
          <a:p>
            <a:pPr indent="0" marL="114300">
              <a:buNone/>
            </a:pPr>
            <a:br>
              <a:rPr altLang="en-CA" dirty="0" lang="en-CA"/>
            </a:br>
            <a:endParaRPr dirty="0" lang="en-US"/>
          </a:p>
        </p:txBody>
      </p:sp>
      <p:pic>
        <p:nvPicPr>
          <p:cNvPr id="5" name="Picture 4">
            <a:extLst>
              <a:ext uri="{FF2B5EF4-FFF2-40B4-BE49-F238E27FC236}">
                <a16:creationId xmlns:a16="http://schemas.microsoft.com/office/drawing/2014/main" id="{29F41E91-899A-5783-1761-F8E4D9ADC2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97283" y="1391954"/>
            <a:ext cx="5848052" cy="3338999"/>
          </a:xfrm>
          <a:prstGeom prst="rect">
            <a:avLst/>
          </a:prstGeom>
        </p:spPr>
      </p:pic>
    </p:spTree>
    <p:extLst>
      <p:ext uri="{BB962C8B-B14F-4D97-AF65-F5344CB8AC3E}">
        <p14:creationId xmlns:p14="http://schemas.microsoft.com/office/powerpoint/2010/main" val="64816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1732-A128-C19F-00EB-1EB1F96245E4}"/>
              </a:ext>
            </a:extLst>
          </p:cNvPr>
          <p:cNvSpPr>
            <a:spLocks noGrp="1"/>
          </p:cNvSpPr>
          <p:nvPr>
            <p:ph type="title"/>
          </p:nvPr>
        </p:nvSpPr>
        <p:spPr/>
        <p:txBody>
          <a:bodyPr numCol="1">
            <a:noAutofit/>
          </a:bodyPr>
          <a:lstStyle/>
          <a:p>
            <a:r>
              <a:rPr altLang="en-CA" b="1" cap="all" dirty="0" lang="en-CA" sz="2400">
                <a:latin charset="0" panose="020B0604020202020204" pitchFamily="34" typeface="Arial"/>
                <a:cs charset="0" panose="020B0604020202020204" pitchFamily="34" typeface="Arial"/>
              </a:rPr>
              <a:t>9.4 SUPPLY CHAINS AND DISTRIBUTION CHANNELS III</a:t>
            </a:r>
            <a:br>
              <a:rPr altLang="en-CA" b="1" cap="all" dirty="0" lang="en-CA" sz="2400">
                <a:latin charset="0" panose="020B0604020202020204" pitchFamily="34" typeface="Arial"/>
                <a:cs charset="0" panose="020B0604020202020204" pitchFamily="34" typeface="Arial"/>
              </a:rPr>
            </a:br>
            <a:br>
              <a:rPr altLang="en-CA" b="1" dirty="0" lang="en-CA" sz="2400">
                <a:latin charset="0" panose="020B0604020202020204" pitchFamily="34" typeface="Arial"/>
                <a:cs charset="0" panose="020B0604020202020204" pitchFamily="34" typeface="Arial"/>
              </a:rPr>
            </a:br>
            <a:endParaRPr dirty="0" lang="en-US" sz="2400"/>
          </a:p>
        </p:txBody>
      </p:sp>
      <p:sp>
        <p:nvSpPr>
          <p:cNvPr id="3" name="Text Placeholder 2">
            <a:extLst>
              <a:ext uri="{FF2B5EF4-FFF2-40B4-BE49-F238E27FC236}">
                <a16:creationId xmlns:a16="http://schemas.microsoft.com/office/drawing/2014/main" id="{86E35B8F-14E0-9860-1F38-E2E494682093}"/>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Supply Chain vs. Marketing Channels</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a:buFont typeface="+mj-lt"/>
              <a:buAutoNum type="arabicPeriod"/>
            </a:pPr>
            <a:r>
              <a:rPr altLang="en-CA" dirty="0" lang="en-CA" sz="2000">
                <a:latin charset="0" panose="020B0604020202020204" pitchFamily="34" typeface="Arial"/>
                <a:cs charset="0" panose="020B0604020202020204" pitchFamily="34" typeface="Arial"/>
              </a:rPr>
              <a:t>The supply chain is broader than marketing channels. </a:t>
            </a:r>
          </a:p>
          <a:p>
            <a:pPr>
              <a:buFont typeface="+mj-lt"/>
              <a:buAutoNum type="arabicPeriod"/>
            </a:pPr>
            <a:r>
              <a:rPr altLang="en-CA" dirty="0" lang="en-CA" sz="2000">
                <a:latin charset="0" panose="020B0604020202020204" pitchFamily="34" typeface="Arial"/>
                <a:cs charset="0" panose="020B0604020202020204" pitchFamily="34" typeface="Arial"/>
              </a:rPr>
              <a:t>Marketing channels are purely customer facing. </a:t>
            </a:r>
          </a:p>
          <a:p>
            <a:pPr>
              <a:buFont typeface="+mj-lt"/>
              <a:buAutoNum type="arabicPeriod"/>
            </a:pPr>
            <a:r>
              <a:rPr altLang="en-CA" dirty="0" lang="en-CA" sz="2000">
                <a:latin charset="0" panose="020B0604020202020204" pitchFamily="34" typeface="Arial"/>
                <a:cs charset="0" panose="020B0604020202020204" pitchFamily="34" typeface="Arial"/>
              </a:rPr>
              <a:t>Marketing channels are part of the marketing mix.</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01566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E6BF-174B-7049-B792-E0E3437B60F6}"/>
              </a:ext>
            </a:extLst>
          </p:cNvPr>
          <p:cNvSpPr>
            <a:spLocks noGrp="1"/>
          </p:cNvSpPr>
          <p:nvPr>
            <p:ph type="title"/>
          </p:nvPr>
        </p:nvSpPr>
        <p:spPr/>
        <p:txBody>
          <a:bodyPr numCol="1">
            <a:noAutofit/>
          </a:bodyPr>
          <a:lstStyle/>
          <a:p>
            <a:r>
              <a:rPr altLang="en-CA" b="1" cap="all" dirty="0" lang="en-CA" sz="2900">
                <a:latin charset="0" panose="020B0604020202020204" pitchFamily="34" typeface="Arial"/>
                <a:cs charset="0" panose="020B0604020202020204" pitchFamily="34" typeface="Arial"/>
              </a:rPr>
              <a:t>9.5 GLOBAL SOURCING AND DISTRIBUTION I</a:t>
            </a:r>
            <a:br>
              <a:rPr altLang="en-CA" b="1" cap="all" dirty="0" lang="en-CA" sz="2900">
                <a:latin charset="0" panose="020B0604020202020204" pitchFamily="34" typeface="Arial"/>
                <a:cs charset="0" panose="020B0604020202020204" pitchFamily="34" typeface="Arial"/>
              </a:rPr>
            </a:br>
            <a:br>
              <a:rPr altLang="en-CA" b="1" dirty="0" lang="en-CA" sz="2900">
                <a:latin charset="0" panose="020B0604020202020204" pitchFamily="34" typeface="Arial"/>
                <a:cs charset="0" panose="020B0604020202020204" pitchFamily="34" typeface="Arial"/>
              </a:rPr>
            </a:br>
            <a:endParaRPr b="1" dirty="0" lang="en-US" sz="2900">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22BA9605-60A8-E30A-1A1D-780E48F4E330}"/>
              </a:ext>
            </a:extLst>
          </p:cNvPr>
          <p:cNvSpPr txBox="1">
            <a:spLocks noGrp="1"/>
          </p:cNvSpPr>
          <p:nvPr>
            <p:ph idx="1" type="body"/>
          </p:nvPr>
        </p:nvSpPr>
        <p:spPr>
          <a:xfrm>
            <a:off x="311700" y="1861949"/>
            <a:ext cx="8520600" cy="1561178"/>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b="1" dirty="0" lang="en-CA" sz="2000">
                <a:latin charset="0" panose="020B0604020202020204" pitchFamily="34" typeface="Arial"/>
                <a:cs charset="0" panose="020B0604020202020204" pitchFamily="34" typeface="Arial"/>
              </a:rPr>
              <a:t>Global sourcing </a:t>
            </a:r>
            <a:r>
              <a:rPr altLang="en-CA" dirty="0" lang="en-CA" sz="2000">
                <a:latin charset="0" panose="020B0604020202020204" pitchFamily="34" typeface="Arial"/>
                <a:cs charset="0" panose="020B0604020202020204" pitchFamily="34" typeface="Arial"/>
              </a:rPr>
              <a:t>refers to buying the raw materials or components that go into a company’s products from around the world, not just from the headquarters’ country. For example, Starbucks buys its coffee from locations like Colombia and Guatemala.</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5943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8A0D-F1FB-0A62-9C97-F111E109F912}"/>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9.5 GLOBAL SOURCING AND DISTRIBUTION II</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1A4D7B3-4FA9-230E-D497-7D89AFE6429E}"/>
              </a:ext>
            </a:extLst>
          </p:cNvPr>
          <p:cNvSpPr>
            <a:spLocks noGrp="1"/>
          </p:cNvSpPr>
          <p:nvPr>
            <p:ph idx="1" type="body"/>
          </p:nvPr>
        </p:nvSpPr>
        <p:spPr>
          <a:xfrm>
            <a:off x="143535" y="1229875"/>
            <a:ext cx="4260300"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Sole-Sourcing Advantages</a:t>
            </a:r>
          </a:p>
          <a:p>
            <a:endParaRPr altLang="en-CA" b="1"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Price discounts based on higher volume</a:t>
            </a:r>
          </a:p>
          <a:p>
            <a:r>
              <a:rPr altLang="en-CA" dirty="0" lang="en-CA" sz="2000">
                <a:latin charset="0" panose="020B0604020202020204" pitchFamily="34" typeface="Arial"/>
                <a:cs charset="0" panose="020B0604020202020204" pitchFamily="34" typeface="Arial"/>
              </a:rPr>
              <a:t>Rewards for loyalty during tough times</a:t>
            </a:r>
          </a:p>
          <a:p>
            <a:r>
              <a:rPr altLang="en-CA" dirty="0" lang="en-CA" sz="2000">
                <a:latin charset="0" panose="020B0604020202020204" pitchFamily="34" typeface="Arial"/>
                <a:cs charset="0" panose="020B0604020202020204" pitchFamily="34" typeface="Arial"/>
              </a:rPr>
              <a:t>Exclusivity brings differentiation</a:t>
            </a:r>
          </a:p>
          <a:p>
            <a:r>
              <a:rPr altLang="en-CA" dirty="0" lang="en-CA" sz="2000">
                <a:latin charset="0" panose="020B0604020202020204" pitchFamily="34" typeface="Arial"/>
                <a:cs charset="0" panose="020B0604020202020204" pitchFamily="34" typeface="Arial"/>
              </a:rPr>
              <a:t>Greater influence with a supplier</a:t>
            </a:r>
          </a:p>
          <a:p>
            <a:endParaRPr dirty="0" lang="en-US" sz="2000">
              <a:latin charset="0" panose="020B0604020202020204" pitchFamily="34" typeface="Arial"/>
              <a:cs charset="0" panose="020B0604020202020204" pitchFamily="34" typeface="Arial"/>
            </a:endParaRPr>
          </a:p>
        </p:txBody>
      </p:sp>
      <p:sp>
        <p:nvSpPr>
          <p:cNvPr id="4" name="Text Placeholder 2">
            <a:extLst>
              <a:ext uri="{FF2B5EF4-FFF2-40B4-BE49-F238E27FC236}">
                <a16:creationId xmlns:a16="http://schemas.microsoft.com/office/drawing/2014/main" id="{2D1602A3-AAC8-7818-534B-D0F8120E8608}"/>
              </a:ext>
            </a:extLst>
          </p:cNvPr>
          <p:cNvSpPr txBox="1">
            <a:spLocks/>
          </p:cNvSpPr>
          <p:nvPr/>
        </p:nvSpPr>
        <p:spPr>
          <a:xfrm>
            <a:off x="4836403" y="1229875"/>
            <a:ext cx="4307597" cy="3339000"/>
          </a:xfrm>
          <a:prstGeom prst="rect">
            <a:avLst/>
          </a:prstGeom>
          <a:noFill/>
          <a:ln>
            <a:noFill/>
          </a:ln>
        </p:spPr>
        <p:txBody>
          <a:bodyPr anchor="t" anchorCtr="0" bIns="91425" lIns="91425" numCol="1" rIns="91425" spcFirstLastPara="1" tIns="91425" wrap="square">
            <a:norm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Font typeface="Roboto"/>
              <a:buNone/>
            </a:pPr>
            <a:r>
              <a:rPr altLang="en-CA" b="1" dirty="0" lang="en-CA" sz="2000">
                <a:latin charset="0" panose="020B0604020202020204" pitchFamily="34" typeface="Arial"/>
                <a:cs charset="0" panose="020B0604020202020204" pitchFamily="34" typeface="Arial"/>
              </a:rPr>
              <a:t>Sole-Sourcing Disadvantages</a:t>
            </a:r>
          </a:p>
          <a:p>
            <a:endParaRPr altLang="en-CA" b="1"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Higher risk of disruption</a:t>
            </a:r>
          </a:p>
          <a:p>
            <a:r>
              <a:rPr altLang="en-CA" dirty="0" lang="en-CA" sz="2000">
                <a:latin charset="0" panose="020B0604020202020204" pitchFamily="34" typeface="Arial"/>
                <a:cs charset="0" panose="020B0604020202020204" pitchFamily="34" typeface="Arial"/>
              </a:rPr>
              <a:t>Supplier has more negotiating power on price</a:t>
            </a:r>
          </a:p>
          <a:p>
            <a:endParaRPr dirty="0" lang="en-US" sz="2000">
              <a:latin charset="0" panose="020B0604020202020204" pitchFamily="34" typeface="Arial"/>
              <a:cs charset="0" panose="020B0604020202020204" pitchFamily="34" typeface="Arial"/>
            </a:endParaRPr>
          </a:p>
        </p:txBody>
      </p:sp>
      <p:cxnSp>
        <p:nvCxnSpPr>
          <p:cNvPr id="7" name="Straight Connector 6">
            <a:extLst>
              <a:ext uri="{FF2B5EF4-FFF2-40B4-BE49-F238E27FC236}">
                <a16:creationId xmlns:a16="http://schemas.microsoft.com/office/drawing/2014/main" id="{99DA58E5-3343-066B-AC66-6AA072BD0327}"/>
              </a:ext>
              <a:ext uri="{C183D7F6-B498-43B3-948B-1728B52AA6E4}">
                <adec:decorative xmlns:adec="http://schemas.microsoft.com/office/drawing/2017/decorative" val="1"/>
              </a:ext>
            </a:extLst>
          </p:cNvPr>
          <p:cNvCxnSpPr>
            <a:cxnSpLocks/>
          </p:cNvCxnSpPr>
          <p:nvPr/>
        </p:nvCxnSpPr>
        <p:spPr>
          <a:xfrm>
            <a:off x="4594795" y="1017800"/>
            <a:ext cx="0" cy="38257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19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8A0D-F1FB-0A62-9C97-F111E109F912}"/>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9.5 GLOBAL SOURCING AND DISTRIBUTION III</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1A4D7B3-4FA9-230E-D497-7D89AFE6429E}"/>
              </a:ext>
            </a:extLst>
          </p:cNvPr>
          <p:cNvSpPr>
            <a:spLocks noGrp="1"/>
          </p:cNvSpPr>
          <p:nvPr>
            <p:ph idx="1" type="body"/>
          </p:nvPr>
        </p:nvSpPr>
        <p:spPr>
          <a:xfrm>
            <a:off x="311701" y="1229875"/>
            <a:ext cx="4260300" cy="3339000"/>
          </a:xfrm>
        </p:spPr>
        <p:txBody>
          <a:bodyPr numCol="1">
            <a:normAutofit/>
          </a:bodyPr>
          <a:lstStyle/>
          <a:p>
            <a:pPr indent="0" marL="114300">
              <a:buNone/>
            </a:pPr>
            <a:r>
              <a:rPr altLang="en-CA" b="1" dirty="0" err="1" lang="en-CA" sz="2000">
                <a:latin charset="0" panose="020B0604020202020204" pitchFamily="34" typeface="Arial"/>
                <a:cs charset="0" panose="020B0604020202020204" pitchFamily="34" typeface="Arial"/>
              </a:rPr>
              <a:t>Multisourcing</a:t>
            </a:r>
            <a:r>
              <a:rPr altLang="en-CA" b="1" dirty="0" lang="en-CA" sz="2000">
                <a:latin charset="0" panose="020B0604020202020204" pitchFamily="34" typeface="Arial"/>
                <a:cs charset="0" panose="020B0604020202020204" pitchFamily="34" typeface="Arial"/>
              </a:rPr>
              <a:t> Advantages</a:t>
            </a:r>
          </a:p>
          <a:p>
            <a:pPr indent="0" marL="114300">
              <a:buNone/>
            </a:pPr>
            <a:endParaRPr altLang="en-CA" b="1"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More flexibility in times of disruption</a:t>
            </a:r>
          </a:p>
          <a:p>
            <a:r>
              <a:rPr altLang="en-CA" dirty="0" lang="en-CA" sz="2000">
                <a:latin charset="0" panose="020B0604020202020204" pitchFamily="34" typeface="Arial"/>
                <a:cs charset="0" panose="020B0604020202020204" pitchFamily="34" typeface="Arial"/>
              </a:rPr>
              <a:t>Negotiating lower rates by pitting one supplier against another</a:t>
            </a:r>
          </a:p>
          <a:p>
            <a:pPr indent="0" marL="114300">
              <a:buNone/>
            </a:pPr>
            <a:endParaRPr altLang="en-CA" b="1" dirty="0" lang="en-CA" sz="2000">
              <a:latin charset="0" panose="020B0604020202020204" pitchFamily="34" typeface="Arial"/>
              <a:cs charset="0" panose="020B0604020202020204" pitchFamily="34" typeface="Arial"/>
            </a:endParaRPr>
          </a:p>
          <a:p>
            <a:endParaRPr dirty="0" lang="en-US" sz="2000">
              <a:latin charset="0" panose="020B0604020202020204" pitchFamily="34" typeface="Arial"/>
              <a:cs charset="0" panose="020B0604020202020204" pitchFamily="34" typeface="Arial"/>
            </a:endParaRPr>
          </a:p>
        </p:txBody>
      </p:sp>
      <p:sp>
        <p:nvSpPr>
          <p:cNvPr id="4" name="Text Placeholder 2">
            <a:extLst>
              <a:ext uri="{FF2B5EF4-FFF2-40B4-BE49-F238E27FC236}">
                <a16:creationId xmlns:a16="http://schemas.microsoft.com/office/drawing/2014/main" id="{2D1602A3-AAC8-7818-534B-D0F8120E8608}"/>
              </a:ext>
            </a:extLst>
          </p:cNvPr>
          <p:cNvSpPr txBox="1">
            <a:spLocks/>
          </p:cNvSpPr>
          <p:nvPr/>
        </p:nvSpPr>
        <p:spPr>
          <a:xfrm>
            <a:off x="4836403" y="1229875"/>
            <a:ext cx="4307597" cy="3339000"/>
          </a:xfrm>
          <a:prstGeom prst="rect">
            <a:avLst/>
          </a:prstGeom>
          <a:noFill/>
          <a:ln>
            <a:noFill/>
          </a:ln>
        </p:spPr>
        <p:txBody>
          <a:bodyPr anchor="t" anchorCtr="0" bIns="91425" lIns="91425" numCol="1" rIns="91425" spcFirstLastPara="1" tIns="91425" wrap="square">
            <a:norm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r>
              <a:rPr altLang="en-CA" b="1" dirty="0" err="1" lang="en-CA" sz="2000">
                <a:latin charset="0" panose="020B0604020202020204" pitchFamily="34" typeface="Arial"/>
                <a:cs charset="0" panose="020B0604020202020204" pitchFamily="34" typeface="Arial"/>
              </a:rPr>
              <a:t>Multisourcing</a:t>
            </a:r>
            <a:r>
              <a:rPr altLang="en-CA" b="1" dirty="0" lang="en-CA" sz="2000">
                <a:latin charset="0" panose="020B0604020202020204" pitchFamily="34" typeface="Arial"/>
                <a:cs charset="0" panose="020B0604020202020204" pitchFamily="34" typeface="Arial"/>
              </a:rPr>
              <a:t> Disadvantages</a:t>
            </a:r>
          </a:p>
          <a:p>
            <a:endParaRPr altLang="en-CA" b="1" dirty="0" lang="en-CA" sz="2000">
              <a:latin charset="0" panose="020B0604020202020204" pitchFamily="34" typeface="Arial"/>
              <a:cs charset="0" panose="020B0604020202020204" pitchFamily="34" typeface="Arial"/>
            </a:endParaRPr>
          </a:p>
          <a:p>
            <a:r>
              <a:rPr altLang="en-CA" dirty="0" lang="en-CA" sz="2000">
                <a:latin charset="0" panose="020B0604020202020204" pitchFamily="34" typeface="Arial"/>
                <a:cs charset="0" panose="020B0604020202020204" pitchFamily="34" typeface="Arial"/>
              </a:rPr>
              <a:t>Quality across suppliers may be less uniform</a:t>
            </a:r>
          </a:p>
          <a:p>
            <a:r>
              <a:rPr altLang="en-CA" dirty="0" lang="en-CA" sz="2000">
                <a:latin charset="0" panose="020B0604020202020204" pitchFamily="34" typeface="Arial"/>
                <a:cs charset="0" panose="020B0604020202020204" pitchFamily="34" typeface="Arial"/>
              </a:rPr>
              <a:t>Less influence with each supplier</a:t>
            </a:r>
          </a:p>
          <a:p>
            <a:r>
              <a:rPr altLang="en-CA" dirty="0" lang="en-CA" sz="2000">
                <a:latin charset="0" panose="020B0604020202020204" pitchFamily="34" typeface="Arial"/>
                <a:cs charset="0" panose="020B0604020202020204" pitchFamily="34" typeface="Arial"/>
              </a:rPr>
              <a:t>Higher coordination and management costs</a:t>
            </a:r>
          </a:p>
          <a:p>
            <a:endParaRPr dirty="0" lang="en-US" sz="2000">
              <a:latin charset="0" panose="020B0604020202020204" pitchFamily="34" typeface="Arial"/>
              <a:cs charset="0" panose="020B0604020202020204" pitchFamily="34" typeface="Arial"/>
            </a:endParaRPr>
          </a:p>
        </p:txBody>
      </p:sp>
      <p:cxnSp>
        <p:nvCxnSpPr>
          <p:cNvPr id="8" name="Straight Connector 7">
            <a:extLst>
              <a:ext uri="{FF2B5EF4-FFF2-40B4-BE49-F238E27FC236}">
                <a16:creationId xmlns:a16="http://schemas.microsoft.com/office/drawing/2014/main" id="{E0D81206-9B14-28F2-0E81-F848FFACF86A}"/>
              </a:ext>
              <a:ext uri="{C183D7F6-B498-43B3-948B-1728B52AA6E4}">
                <adec:decorative xmlns:adec="http://schemas.microsoft.com/office/drawing/2017/decorative" val="1"/>
              </a:ext>
            </a:extLst>
          </p:cNvPr>
          <p:cNvCxnSpPr>
            <a:cxnSpLocks/>
          </p:cNvCxnSpPr>
          <p:nvPr/>
        </p:nvCxnSpPr>
        <p:spPr>
          <a:xfrm>
            <a:off x="4487917" y="1017800"/>
            <a:ext cx="0" cy="38257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6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9C73-A509-69C5-3DA6-B5866AA35461}"/>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9.5 GLOBAL SOURCING AND DISTRIBUTION IV</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8B98C66-3892-C734-70D6-6F81523C06DF}"/>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Distribution Management</a:t>
            </a:r>
            <a:endParaRPr altLang="en-CA" dirty="0" lang="en-CA" sz="2000">
              <a:latin charset="0" panose="020B0604020202020204" pitchFamily="34" typeface="Arial"/>
              <a:cs charset="0" panose="020B0604020202020204" pitchFamily="34" typeface="Arial"/>
            </a:endParaRPr>
          </a:p>
          <a:p>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Selling internationally means considering how your company will distribute its goods in the market. Developed countries have good infrastructure—passable roads that can accommodate trucks, retailers who display and sell products, and reliable communications infrastructure and media choices.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81520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D27F-51E1-03D0-45DA-5D24E41E08F0}"/>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9.5 GLOBAL SOURCING AND DISTRIBUTION V</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C55CEEE1-A522-E2A2-309C-914E58B28B98}"/>
              </a:ext>
            </a:extLst>
          </p:cNvPr>
          <p:cNvSpPr>
            <a:spLocks noGrp="1"/>
          </p:cNvSpPr>
          <p:nvPr>
            <p:ph idx="1" type="body"/>
          </p:nvPr>
        </p:nvSpPr>
        <p:spPr/>
        <p:txBody>
          <a:bodyPr numCol="1">
            <a:noAutofit/>
          </a:bodyPr>
          <a:lstStyle/>
          <a:p>
            <a:pPr indent="0" marL="114300">
              <a:buNone/>
            </a:pPr>
            <a:r>
              <a:rPr altLang="en-CA" b="1" dirty="0" lang="en-CA">
                <a:latin charset="0" panose="020B0604020202020204" pitchFamily="34" typeface="Arial"/>
                <a:cs charset="0" panose="020B0604020202020204" pitchFamily="34" typeface="Arial"/>
              </a:rPr>
              <a:t>Distribution-Management Choices: Partner, Acquire, or Build from Scratch</a:t>
            </a:r>
            <a:endParaRPr altLang="en-CA" dirty="0" lang="en-CA">
              <a:latin charset="0" panose="020B0604020202020204" pitchFamily="34" typeface="Arial"/>
              <a:cs charset="0" panose="020B0604020202020204" pitchFamily="34" typeface="Arial"/>
            </a:endParaRPr>
          </a:p>
          <a:p>
            <a:pPr indent="0" marL="114300">
              <a:buNone/>
            </a:pPr>
            <a:br>
              <a:rPr altLang="en-CA" dirty="0" lang="en-CA">
                <a:latin charset="0" panose="020B0604020202020204" pitchFamily="34" typeface="Arial"/>
                <a:cs charset="0" panose="020B0604020202020204" pitchFamily="34" typeface="Arial"/>
              </a:rPr>
            </a:br>
            <a:r>
              <a:rPr altLang="en-CA" b="1" dirty="0" lang="en-CA">
                <a:latin charset="0" panose="020B0604020202020204" pitchFamily="34" typeface="Arial"/>
                <a:cs charset="0" panose="020B0604020202020204" pitchFamily="34" typeface="Arial"/>
              </a:rPr>
              <a:t>There are typically 3 distribution strategies for entering a new market. </a:t>
            </a:r>
          </a:p>
          <a:p>
            <a:endParaRPr altLang="en-CA" dirty="0" lang="en-CA">
              <a:latin charset="0" panose="020B0604020202020204" pitchFamily="34" typeface="Arial"/>
              <a:cs charset="0" panose="020B0604020202020204" pitchFamily="34" typeface="Arial"/>
            </a:endParaRPr>
          </a:p>
          <a:p>
            <a:pPr>
              <a:buAutoNum type="arabicPeriod"/>
            </a:pPr>
            <a:r>
              <a:rPr altLang="en-CA" dirty="0" lang="en-CA">
                <a:latin charset="0" panose="020B0604020202020204" pitchFamily="34" typeface="Arial"/>
                <a:cs charset="0" panose="020B0604020202020204" pitchFamily="34" typeface="Arial"/>
              </a:rPr>
              <a:t>Companies can do a joint-venture or partnership with a local company. </a:t>
            </a:r>
          </a:p>
          <a:p>
            <a:pPr>
              <a:buAutoNum type="arabicPeriod"/>
            </a:pPr>
            <a:endParaRPr altLang="en-CA" dirty="0" lang="en-CA">
              <a:latin charset="0" panose="020B0604020202020204" pitchFamily="34" typeface="Arial"/>
              <a:cs charset="0" panose="020B0604020202020204" pitchFamily="34" typeface="Arial"/>
            </a:endParaRPr>
          </a:p>
          <a:p>
            <a:pPr>
              <a:buAutoNum type="arabicPeriod"/>
            </a:pPr>
            <a:r>
              <a:rPr altLang="en-CA" dirty="0" lang="en-CA">
                <a:latin charset="0" panose="020B0604020202020204" pitchFamily="34" typeface="Arial"/>
                <a:cs charset="0" panose="020B0604020202020204" pitchFamily="34" typeface="Arial"/>
              </a:rPr>
              <a:t>Acquire a local company to have immediate access to large-scale distribution.</a:t>
            </a:r>
          </a:p>
          <a:p>
            <a:pPr>
              <a:buAutoNum type="arabicPeriod"/>
            </a:pPr>
            <a:endParaRPr altLang="en-CA" dirty="0" lang="en-CA">
              <a:latin charset="0" panose="020B0604020202020204" pitchFamily="34" typeface="Arial"/>
              <a:cs charset="0" panose="020B0604020202020204" pitchFamily="34" typeface="Arial"/>
            </a:endParaRPr>
          </a:p>
          <a:p>
            <a:pPr>
              <a:buAutoNum type="arabicPeriod"/>
            </a:pPr>
            <a:r>
              <a:rPr altLang="en-CA" dirty="0" lang="en-CA">
                <a:latin charset="0" panose="020B0604020202020204" pitchFamily="34" typeface="Arial"/>
                <a:cs charset="0" panose="020B0604020202020204" pitchFamily="34" typeface="Arial"/>
              </a:rPr>
              <a:t>A company can build its own distribution from scratch. </a:t>
            </a: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29249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b="1" dirty="0" lang="en">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a:latin charset="0" panose="020B0604020202020204" pitchFamily="34" typeface="Arial"/>
                <a:cs charset="0" panose="020B0604020202020204" pitchFamily="34" typeface="Arial"/>
              </a:rPr>
              <a:t>Upon successful completion of this chapter, you should be able to:</a:t>
            </a:r>
          </a:p>
          <a:p>
            <a:pPr indent="0" marL="114300">
              <a:buNone/>
            </a:pPr>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List the characteristics and flows of a distribution channel</a:t>
            </a:r>
          </a:p>
          <a:p>
            <a:r>
              <a:rPr altLang="en-CA" dirty="0" lang="en-CA">
                <a:latin charset="0" panose="020B0604020202020204" pitchFamily="34" typeface="Arial"/>
                <a:cs charset="0" panose="020B0604020202020204" pitchFamily="34" typeface="Arial"/>
              </a:rPr>
              <a:t>Describe the channel partners that support distribution channels</a:t>
            </a:r>
          </a:p>
          <a:p>
            <a:r>
              <a:rPr altLang="en-CA" dirty="0" lang="en-CA">
                <a:latin charset="0" panose="020B0604020202020204" pitchFamily="34" typeface="Arial"/>
                <a:cs charset="0" panose="020B0604020202020204" pitchFamily="34" typeface="Arial"/>
              </a:rPr>
              <a:t>Explain the role of wholesale intermediaries</a:t>
            </a:r>
          </a:p>
          <a:p>
            <a:r>
              <a:rPr altLang="en-CA" dirty="0" lang="en-CA">
                <a:latin charset="0" panose="020B0604020202020204" pitchFamily="34" typeface="Arial"/>
                <a:cs charset="0" panose="020B0604020202020204" pitchFamily="34" typeface="Arial"/>
              </a:rPr>
              <a:t>Describe the different types of retailers businesses use to distribute products</a:t>
            </a:r>
          </a:p>
          <a:p>
            <a:r>
              <a:rPr altLang="en-CA" dirty="0" lang="en-CA">
                <a:latin charset="0" panose="020B0604020202020204" pitchFamily="34" typeface="Arial"/>
                <a:cs charset="0" panose="020B0604020202020204" pitchFamily="34" typeface="Arial"/>
              </a:rPr>
              <a:t>Differentiate between supply chains and distributions channels</a:t>
            </a:r>
          </a:p>
          <a:p>
            <a:r>
              <a:rPr altLang="en-CA" dirty="0" lang="en-CA">
                <a:latin charset="0" panose="020B0604020202020204" pitchFamily="34" typeface="Arial"/>
                <a:cs charset="0" panose="020B0604020202020204" pitchFamily="34" typeface="Arial"/>
              </a:rPr>
              <a:t>Outline the advantages of global sourcing</a:t>
            </a:r>
          </a:p>
          <a:p>
            <a:r>
              <a:rPr altLang="en-CA" dirty="0" lang="en-CA">
                <a:latin charset="0" panose="020B0604020202020204" pitchFamily="34" typeface="Arial"/>
                <a:cs charset="0" panose="020B0604020202020204" pitchFamily="34" typeface="Arial"/>
              </a:rPr>
              <a:t>List the pros and cons of sole-sourcing and </a:t>
            </a:r>
            <a:r>
              <a:rPr altLang="en-CA" dirty="0" err="1" lang="en-CA">
                <a:latin charset="0" panose="020B0604020202020204" pitchFamily="34" typeface="Arial"/>
                <a:cs charset="0" panose="020B0604020202020204" pitchFamily="34" typeface="Arial"/>
              </a:rPr>
              <a:t>multisourcing</a:t>
            </a:r>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Describe the distribution-management choices companies have when entering new international markets</a:t>
            </a:r>
          </a:p>
          <a:p>
            <a:pPr algn="l" indent="0" lvl="0" marL="0"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3A4F-7E58-2884-C8DB-06D232C5F6A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9.6 KEY TERMS</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1600E317-947A-0920-C360-EF1824A9D487}"/>
              </a:ext>
            </a:extLst>
          </p:cNvPr>
          <p:cNvSpPr>
            <a:spLocks noGrp="1"/>
          </p:cNvSpPr>
          <p:nvPr>
            <p:ph idx="1" type="body"/>
          </p:nvPr>
        </p:nvSpPr>
        <p:spPr>
          <a:xfrm>
            <a:off x="311700" y="902250"/>
            <a:ext cx="8520600" cy="3339000"/>
          </a:xfrm>
        </p:spPr>
        <p:txBody>
          <a:bodyPr numCol="1">
            <a:normAutofit fontScale="25000" lnSpcReduction="20000"/>
          </a:bodyPr>
          <a:lstStyle/>
          <a:p>
            <a:r>
              <a:rPr altLang="en-CA" b="1" dirty="0" lang="en-CA" sz="3500">
                <a:latin charset="0" panose="020B0604020202020204" pitchFamily="34" typeface="Arial"/>
                <a:cs charset="0" panose="020B0604020202020204" pitchFamily="34" typeface="Arial"/>
              </a:rPr>
              <a:t>Accumulating</a:t>
            </a:r>
            <a:r>
              <a:rPr altLang="en-CA" dirty="0" lang="en-CA" sz="3500">
                <a:latin charset="0" panose="020B0604020202020204" pitchFamily="34" typeface="Arial"/>
                <a:cs charset="0" panose="020B0604020202020204" pitchFamily="34" typeface="Arial"/>
              </a:rPr>
              <a:t>: Bringing similar stocks together into a larger quantity. Twelve large Grade A eggs could be placed in some cartons and 12 medium Grade B eggs in other cartons. Another example would be to merge several lines of women’s dresses from different designers together. </a:t>
            </a:r>
            <a:r>
              <a:rPr altLang="en-CA" dirty="0" lang="en-CA" sz="3500" u="sng">
                <a:latin charset="0" panose="020B0604020202020204" pitchFamily="34" typeface="Arial"/>
                <a:cs charset="0" panose="020B0604020202020204" pitchFamily="34" typeface="Arial"/>
                <a:hlinkClick r:id="rId2"/>
              </a:rPr>
              <a:t>9.4</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Allocating</a:t>
            </a:r>
            <a:r>
              <a:rPr altLang="en-CA" dirty="0" lang="en-CA" sz="3500">
                <a:latin charset="0" panose="020B0604020202020204" pitchFamily="34" typeface="Arial"/>
                <a:cs charset="0" panose="020B0604020202020204" pitchFamily="34" typeface="Arial"/>
              </a:rPr>
              <a:t>: Breaking similar products into smaller and smaller lots (allocating at the wholesale level is called breaking bulk.) For instance, a tank-car load of milk could be broken down into gallon jugs. The process of allocating generally is done when the goods are dispersed by region and as ownership of the goods changes. </a:t>
            </a:r>
            <a:r>
              <a:rPr altLang="en-CA" dirty="0" lang="en-CA" sz="3500" u="sng">
                <a:latin charset="0" panose="020B0604020202020204" pitchFamily="34" typeface="Arial"/>
                <a:cs charset="0" panose="020B0604020202020204" pitchFamily="34" typeface="Arial"/>
                <a:hlinkClick r:id="rId3"/>
              </a:rPr>
              <a:t>9.4</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Broker or Agent Channel</a:t>
            </a:r>
            <a:r>
              <a:rPr altLang="en-CA" dirty="0" lang="en-CA" sz="3500">
                <a:latin charset="0" panose="020B0604020202020204" pitchFamily="34" typeface="Arial"/>
                <a:cs charset="0" panose="020B0604020202020204" pitchFamily="34" typeface="Arial"/>
              </a:rPr>
              <a:t>: Includes one additional intermediary. Agents and brokers are different from wholesalers in that they do not take title to the merchandise. In other words, they do not own the merchandise because they neither buy nor sell. </a:t>
            </a:r>
            <a:r>
              <a:rPr altLang="en-CA" dirty="0" lang="en-CA" sz="3500" u="sng">
                <a:latin charset="0" panose="020B0604020202020204" pitchFamily="34" typeface="Arial"/>
                <a:cs charset="0" panose="020B0604020202020204" pitchFamily="34" typeface="Arial"/>
                <a:hlinkClick r:id="rId4"/>
              </a:rPr>
              <a:t>9.2</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Channel of Distribution</a:t>
            </a:r>
            <a:r>
              <a:rPr altLang="en-CA" dirty="0" lang="en-CA" sz="3500">
                <a:latin charset="0" panose="020B0604020202020204" pitchFamily="34" typeface="Arial"/>
                <a:cs charset="0" panose="020B0604020202020204" pitchFamily="34" typeface="Arial"/>
              </a:rPr>
              <a:t>: also called a marketing channel, a set of interdependent organizations involved in the process of making a product or service available for use or consumption, as well as providing a payment mechanism for the provider. </a:t>
            </a:r>
            <a:r>
              <a:rPr altLang="en-CA" dirty="0" lang="en-CA" sz="3500" u="sng">
                <a:latin charset="0" panose="020B0604020202020204" pitchFamily="34" typeface="Arial"/>
                <a:cs charset="0" panose="020B0604020202020204" pitchFamily="34" typeface="Arial"/>
                <a:hlinkClick r:id="rId5"/>
              </a:rPr>
              <a:t>9.1</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Direct Channel</a:t>
            </a:r>
            <a:r>
              <a:rPr altLang="en-CA" dirty="0" lang="en-CA" sz="3500">
                <a:latin charset="0" panose="020B0604020202020204" pitchFamily="34" typeface="Arial"/>
                <a:cs charset="0" panose="020B0604020202020204" pitchFamily="34" typeface="Arial"/>
              </a:rPr>
              <a:t>: Is the simplest channel. In this case, the producer sells directly to the consumer. </a:t>
            </a:r>
            <a:r>
              <a:rPr altLang="en-CA" dirty="0" lang="en-CA" sz="3500" u="sng">
                <a:latin charset="0" panose="020B0604020202020204" pitchFamily="34" typeface="Arial"/>
                <a:cs charset="0" panose="020B0604020202020204" pitchFamily="34" typeface="Arial"/>
                <a:hlinkClick r:id="rId6"/>
              </a:rPr>
              <a:t>9.2</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Distribution </a:t>
            </a:r>
            <a:r>
              <a:rPr altLang="en-CA" b="1" dirty="0" err="1" lang="en-CA" sz="3500">
                <a:latin charset="0" panose="020B0604020202020204" pitchFamily="34" typeface="Arial"/>
                <a:cs charset="0" panose="020B0604020202020204" pitchFamily="34" typeface="Arial"/>
              </a:rPr>
              <a:t>Chennel</a:t>
            </a:r>
            <a:r>
              <a:rPr altLang="en-CA" dirty="0" lang="en-CA" sz="3500">
                <a:latin charset="0" panose="020B0604020202020204" pitchFamily="34" typeface="Arial"/>
                <a:cs charset="0" panose="020B0604020202020204" pitchFamily="34" typeface="Arial"/>
              </a:rPr>
              <a:t>: On their way from producers to end users and consumers, products pass through a series of marketing entities </a:t>
            </a:r>
            <a:r>
              <a:rPr altLang="en-CA" dirty="0" lang="en-CA" sz="3500" u="sng">
                <a:latin charset="0" panose="020B0604020202020204" pitchFamily="34" typeface="Arial"/>
                <a:cs charset="0" panose="020B0604020202020204" pitchFamily="34" typeface="Arial"/>
                <a:hlinkClick r:id="rId7"/>
              </a:rPr>
              <a:t>9.4</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Grading and Packaging</a:t>
            </a:r>
            <a:r>
              <a:rPr altLang="en-CA" dirty="0" lang="en-CA" sz="3500">
                <a:latin charset="0" panose="020B0604020202020204" pitchFamily="34" typeface="Arial"/>
                <a:cs charset="0" panose="020B0604020202020204" pitchFamily="34" typeface="Arial"/>
              </a:rPr>
              <a:t>: Wholesalers buy a very large quantity of goods that they then break down into smaller lots. The process of breaking large quantities into smaller lots to be resold is called “bulk breaking”. Often this includes physically sorting, grading, and assembling the goods. </a:t>
            </a:r>
            <a:r>
              <a:rPr altLang="en-CA" dirty="0" lang="en-CA" sz="3500" u="sng">
                <a:latin charset="0" panose="020B0604020202020204" pitchFamily="34" typeface="Arial"/>
                <a:cs charset="0" panose="020B0604020202020204" pitchFamily="34" typeface="Arial"/>
                <a:hlinkClick r:id="rId8"/>
              </a:rPr>
              <a:t>9.3</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Information Flow</a:t>
            </a:r>
            <a:r>
              <a:rPr altLang="en-CA" dirty="0" lang="en-CA" sz="3500">
                <a:latin charset="0" panose="020B0604020202020204" pitchFamily="34" typeface="Arial"/>
                <a:cs charset="0" panose="020B0604020202020204" pitchFamily="34" typeface="Arial"/>
              </a:rPr>
              <a:t>: The individuals who participate in the flow of information either up or down the channel. </a:t>
            </a:r>
            <a:r>
              <a:rPr altLang="en-CA" dirty="0" lang="en-CA" sz="3500" u="sng">
                <a:latin charset="0" panose="020B0604020202020204" pitchFamily="34" typeface="Arial"/>
                <a:cs charset="0" panose="020B0604020202020204" pitchFamily="34" typeface="Arial"/>
                <a:hlinkClick r:id="rId9"/>
              </a:rPr>
              <a:t>9.1</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Negotiation Flow</a:t>
            </a:r>
            <a:r>
              <a:rPr altLang="en-CA" dirty="0" lang="en-CA" sz="3500">
                <a:latin charset="0" panose="020B0604020202020204" pitchFamily="34" typeface="Arial"/>
                <a:cs charset="0" panose="020B0604020202020204" pitchFamily="34" typeface="Arial"/>
              </a:rPr>
              <a:t>: The institutions that are associated with the actual exchange processes. </a:t>
            </a:r>
            <a:r>
              <a:rPr altLang="en-CA" dirty="0" lang="en-CA" sz="3500" u="sng">
                <a:latin charset="0" panose="020B0604020202020204" pitchFamily="34" typeface="Arial"/>
                <a:cs charset="0" panose="020B0604020202020204" pitchFamily="34" typeface="Arial"/>
                <a:hlinkClick r:id="rId10"/>
              </a:rPr>
              <a:t>9.1</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Ownership Flow</a:t>
            </a:r>
            <a:r>
              <a:rPr altLang="en-CA" dirty="0" lang="en-CA" sz="3500">
                <a:latin charset="0" panose="020B0604020202020204" pitchFamily="34" typeface="Arial"/>
                <a:cs charset="0" panose="020B0604020202020204" pitchFamily="34" typeface="Arial"/>
              </a:rPr>
              <a:t>: The movement of title through the channel. </a:t>
            </a:r>
            <a:r>
              <a:rPr altLang="en-CA" dirty="0" lang="en-CA" sz="3500" u="sng">
                <a:latin charset="0" panose="020B0604020202020204" pitchFamily="34" typeface="Arial"/>
                <a:cs charset="0" panose="020B0604020202020204" pitchFamily="34" typeface="Arial"/>
                <a:hlinkClick r:id="rId11"/>
              </a:rPr>
              <a:t>9.1</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Product Flow</a:t>
            </a:r>
            <a:r>
              <a:rPr altLang="en-CA" dirty="0" lang="en-CA" sz="3500">
                <a:latin charset="0" panose="020B0604020202020204" pitchFamily="34" typeface="Arial"/>
                <a:cs charset="0" panose="020B0604020202020204" pitchFamily="34" typeface="Arial"/>
              </a:rPr>
              <a:t>: The movement of the physical product from the manufacturer through all the parties who take physical possession of the product until it reaches the ultimate consume. </a:t>
            </a:r>
            <a:r>
              <a:rPr altLang="en-CA" dirty="0" lang="en-CA" sz="3500" u="sng">
                <a:latin charset="0" panose="020B0604020202020204" pitchFamily="34" typeface="Arial"/>
                <a:cs charset="0" panose="020B0604020202020204" pitchFamily="34" typeface="Arial"/>
                <a:hlinkClick r:id="rId12"/>
              </a:rPr>
              <a:t>9.1</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Promotion Flow</a:t>
            </a:r>
            <a:r>
              <a:rPr altLang="en-CA" dirty="0" lang="en-CA" sz="3500">
                <a:latin charset="0" panose="020B0604020202020204" pitchFamily="34" typeface="Arial"/>
                <a:cs charset="0" panose="020B0604020202020204" pitchFamily="34" typeface="Arial"/>
              </a:rPr>
              <a:t>: The flow of persuasive communication in the form of advertising, personal selling, sales promotion, and public relations. </a:t>
            </a:r>
            <a:r>
              <a:rPr altLang="en-CA" dirty="0" lang="en-CA" sz="3500" u="sng">
                <a:latin charset="0" panose="020B0604020202020204" pitchFamily="34" typeface="Arial"/>
                <a:cs charset="0" panose="020B0604020202020204" pitchFamily="34" typeface="Arial"/>
                <a:hlinkClick r:id="rId13"/>
              </a:rPr>
              <a:t>9.1</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Purchasing</a:t>
            </a:r>
            <a:r>
              <a:rPr altLang="en-CA" dirty="0" lang="en-CA" sz="3500">
                <a:latin charset="0" panose="020B0604020202020204" pitchFamily="34" typeface="Arial"/>
                <a:cs charset="0" panose="020B0604020202020204" pitchFamily="34" typeface="Arial"/>
              </a:rPr>
              <a:t>: Wholesalers purchase very large quantities of goods directly from producers or from other wholesalers. By purchasing large quantities or volumes, wholesalers are able to secure significantly lower prices. </a:t>
            </a:r>
            <a:r>
              <a:rPr altLang="en-CA" dirty="0" lang="en-CA" sz="3500" u="sng">
                <a:latin charset="0" panose="020B0604020202020204" pitchFamily="34" typeface="Arial"/>
                <a:cs charset="0" panose="020B0604020202020204" pitchFamily="34" typeface="Arial"/>
                <a:hlinkClick r:id="rId14"/>
              </a:rPr>
              <a:t>9.3</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Retail Channel</a:t>
            </a:r>
            <a:r>
              <a:rPr altLang="en-CA" dirty="0" lang="en-CA" sz="3500">
                <a:latin charset="0" panose="020B0604020202020204" pitchFamily="34" typeface="Arial"/>
                <a:cs charset="0" panose="020B0604020202020204" pitchFamily="34" typeface="Arial"/>
              </a:rPr>
              <a:t>: Is different from the direct channel in that the retailer doesn’t produce the product. The retailer markets and sells the goods on behalf of the producer </a:t>
            </a:r>
            <a:r>
              <a:rPr altLang="en-CA" dirty="0" lang="en-CA" sz="3500" u="sng">
                <a:latin charset="0" panose="020B0604020202020204" pitchFamily="34" typeface="Arial"/>
                <a:cs charset="0" panose="020B0604020202020204" pitchFamily="34" typeface="Arial"/>
                <a:hlinkClick r:id="rId15"/>
              </a:rPr>
              <a:t>9.2</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Risk Bearing</a:t>
            </a:r>
            <a:r>
              <a:rPr altLang="en-CA" dirty="0" lang="en-CA" sz="3500">
                <a:latin charset="0" panose="020B0604020202020204" pitchFamily="34" typeface="Arial"/>
                <a:cs charset="0" panose="020B0604020202020204" pitchFamily="34" typeface="Arial"/>
              </a:rPr>
              <a:t>: Wholesalers either take title to the goods they purchase, or they own the goods they purchase. </a:t>
            </a:r>
            <a:r>
              <a:rPr altLang="en-CA" dirty="0" lang="en-CA" sz="3500" u="sng">
                <a:latin charset="0" panose="020B0604020202020204" pitchFamily="34" typeface="Arial"/>
                <a:cs charset="0" panose="020B0604020202020204" pitchFamily="34" typeface="Arial"/>
                <a:hlinkClick r:id="rId16"/>
              </a:rPr>
              <a:t>9.3</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Sorting Out</a:t>
            </a:r>
            <a:r>
              <a:rPr altLang="en-CA" dirty="0" lang="en-CA" sz="3500">
                <a:latin charset="0" panose="020B0604020202020204" pitchFamily="34" typeface="Arial"/>
                <a:cs charset="0" panose="020B0604020202020204" pitchFamily="34" typeface="Arial"/>
              </a:rPr>
              <a:t>: Breaking many different items into separate stocks that are similar. Eggs, for instance, are sorted by grade and size. Another example would be different lines of women’s dresses—designer, moderate, and economy lines. </a:t>
            </a:r>
            <a:r>
              <a:rPr altLang="en-CA" dirty="0" lang="en-CA" sz="3500" u="sng">
                <a:latin charset="0" panose="020B0604020202020204" pitchFamily="34" typeface="Arial"/>
                <a:cs charset="0" panose="020B0604020202020204" pitchFamily="34" typeface="Arial"/>
                <a:hlinkClick r:id="rId17"/>
              </a:rPr>
              <a:t>9.4</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Wholesaler</a:t>
            </a:r>
            <a:r>
              <a:rPr altLang="en-CA" dirty="0" lang="en-CA" sz="3500">
                <a:latin charset="0" panose="020B0604020202020204" pitchFamily="34" typeface="Arial"/>
                <a:cs charset="0" panose="020B0604020202020204" pitchFamily="34" typeface="Arial"/>
              </a:rPr>
              <a:t>: Is primarily engaged in buying and usually storing and physically handling goods in large quantities, which are then resold (usually in smaller quantities) to retailers or to industrial or business users. </a:t>
            </a:r>
            <a:r>
              <a:rPr altLang="en-CA" dirty="0" lang="en-CA" sz="3500" u="sng">
                <a:latin charset="0" panose="020B0604020202020204" pitchFamily="34" typeface="Arial"/>
                <a:cs charset="0" panose="020B0604020202020204" pitchFamily="34" typeface="Arial"/>
                <a:hlinkClick r:id="rId18"/>
              </a:rPr>
              <a:t>9.2</a:t>
            </a:r>
            <a:endParaRPr altLang="en-CA" dirty="0" lang="en-CA" sz="3500">
              <a:latin charset="0" panose="020B0604020202020204" pitchFamily="34" typeface="Arial"/>
              <a:cs charset="0" panose="020B0604020202020204" pitchFamily="34" typeface="Arial"/>
            </a:endParaRPr>
          </a:p>
          <a:p>
            <a:r>
              <a:rPr altLang="en-CA" b="1" dirty="0" lang="en-CA" sz="3500">
                <a:latin charset="0" panose="020B0604020202020204" pitchFamily="34" typeface="Arial"/>
                <a:cs charset="0" panose="020B0604020202020204" pitchFamily="34" typeface="Arial"/>
              </a:rPr>
              <a:t>Wholesale Channel</a:t>
            </a:r>
            <a:r>
              <a:rPr altLang="en-CA" dirty="0" lang="en-CA" sz="3500">
                <a:latin charset="0" panose="020B0604020202020204" pitchFamily="34" typeface="Arial"/>
                <a:cs charset="0" panose="020B0604020202020204" pitchFamily="34" typeface="Arial"/>
              </a:rPr>
              <a:t>: Looks very similar to the retail channel, but it also involves a wholesaler. </a:t>
            </a:r>
            <a:r>
              <a:rPr altLang="en-CA" dirty="0" lang="en-CA" sz="3500" u="sng">
                <a:latin charset="0" panose="020B0604020202020204" pitchFamily="34" typeface="Arial"/>
                <a:cs charset="0" panose="020B0604020202020204" pitchFamily="34" typeface="Arial"/>
                <a:hlinkClick r:id="rId19"/>
              </a:rPr>
              <a:t>9.2</a:t>
            </a:r>
            <a:endParaRPr altLang="en-CA" dirty="0" lang="en-CA" sz="3500">
              <a:latin charset="0" panose="020B0604020202020204" pitchFamily="34" typeface="Arial"/>
              <a:cs charset="0" panose="020B0604020202020204" pitchFamily="34" typeface="Arial"/>
            </a:endParaRPr>
          </a:p>
          <a:p>
            <a:endParaRPr dirty="0" lang="en-US"/>
          </a:p>
        </p:txBody>
      </p:sp>
    </p:spTree>
    <p:extLst>
      <p:ext uri="{BB962C8B-B14F-4D97-AF65-F5344CB8AC3E}">
        <p14:creationId xmlns:p14="http://schemas.microsoft.com/office/powerpoint/2010/main" val="235312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540F-2622-49E1-0992-CD88A678DB77}"/>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9.1 CHANNELS OF DISTRIBUTION I</a:t>
            </a:r>
            <a:br>
              <a:rPr b="1" dirty="0" lang="en-US">
                <a:latin charset="0" panose="020B0604020202020204" pitchFamily="34" typeface="Arial"/>
                <a:cs charset="0" panose="020B0604020202020204" pitchFamily="34" typeface="Arial"/>
              </a:rPr>
            </a:br>
            <a:br>
              <a:rPr b="1" dirty="0" lang="en-US">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9BAC762F-AA94-791F-A162-CE5C65B9490A}"/>
              </a:ext>
            </a:extLst>
          </p:cNvPr>
          <p:cNvSpPr txBox="1">
            <a:spLocks/>
          </p:cNvSpPr>
          <p:nvPr/>
        </p:nvSpPr>
        <p:spPr>
          <a:xfrm>
            <a:off x="311700" y="1872459"/>
            <a:ext cx="8520600" cy="1207235"/>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dirty="0" lang="en-CA" sz="2000">
                <a:latin charset="0" panose="020B0604020202020204" pitchFamily="34" typeface="Arial"/>
                <a:cs charset="0" panose="020B0604020202020204" pitchFamily="34" typeface="Arial"/>
              </a:rPr>
              <a:t>Distribution channels – which is “place” in the 4 Ps – cover all the activities needed to transfer the ownership of goods and move them from the point of production to the point of consumption.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53603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7D10-C436-2F44-131F-0590BD2EAD39}"/>
              </a:ext>
            </a:extLst>
          </p:cNvPr>
          <p:cNvSpPr>
            <a:spLocks noGrp="1"/>
          </p:cNvSpPr>
          <p:nvPr>
            <p:ph type="title"/>
          </p:nvPr>
        </p:nvSpPr>
        <p:spPr/>
        <p:txBody>
          <a:bodyPr numCol="1">
            <a:normAutofit fontScale="90000"/>
          </a:bodyPr>
          <a:lstStyle/>
          <a:p>
            <a:r>
              <a:rPr b="1" dirty="0" lang="en-US">
                <a:latin charset="0" panose="020B0604020202020204" pitchFamily="34" typeface="Arial"/>
                <a:cs charset="0" panose="020B0604020202020204" pitchFamily="34" typeface="Arial"/>
              </a:rPr>
              <a:t>9.1 CHANNELS OF DISTRIBUTION II</a:t>
            </a:r>
            <a:br>
              <a:rPr b="1" dirty="0" lang="en-US">
                <a:latin charset="0" panose="020B0604020202020204" pitchFamily="34" typeface="Arial"/>
                <a:cs charset="0" panose="020B0604020202020204" pitchFamily="34" typeface="Arial"/>
              </a:rPr>
            </a:br>
            <a:br>
              <a:rPr b="1" dirty="0" lang="en-US">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6E342FBC-8BB9-2D02-AB26-81C81BA75829}"/>
              </a:ext>
            </a:extLst>
          </p:cNvPr>
          <p:cNvSpPr>
            <a:spLocks noGrp="1"/>
          </p:cNvSpPr>
          <p:nvPr>
            <p:ph idx="1" type="body"/>
          </p:nvPr>
        </p:nvSpPr>
        <p:spPr/>
        <p:txBody>
          <a:bodyPr numCol="1">
            <a:normAutofit fontScale="85000" lnSpcReduction="20000"/>
          </a:bodyPr>
          <a:lstStyle/>
          <a:p>
            <a:pPr indent="0" marL="114300">
              <a:buNone/>
            </a:pPr>
            <a:r>
              <a:rPr altLang="en-CA" b="1" dirty="0" lang="en-CA">
                <a:latin charset="0" panose="020B0604020202020204" pitchFamily="34" typeface="Arial"/>
                <a:cs charset="0" panose="020B0604020202020204" pitchFamily="34" typeface="Arial"/>
              </a:rPr>
              <a:t>Important Characteristics of the Channel</a:t>
            </a:r>
          </a:p>
          <a:p>
            <a:pPr indent="0" marL="114300">
              <a:buNone/>
            </a:pPr>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The channel consists of </a:t>
            </a:r>
            <a:r>
              <a:rPr altLang="en-CA" dirty="0" i="1" lang="en-CA">
                <a:latin charset="0" panose="020B0604020202020204" pitchFamily="34" typeface="Arial"/>
                <a:cs charset="0" panose="020B0604020202020204" pitchFamily="34" typeface="Arial"/>
              </a:rPr>
              <a:t>organizations</a:t>
            </a:r>
            <a:r>
              <a:rPr altLang="en-CA" dirty="0" lang="en-CA">
                <a:latin charset="0" panose="020B0604020202020204" pitchFamily="34" typeface="Arial"/>
                <a:cs charset="0" panose="020B0604020202020204" pitchFamily="34" typeface="Arial"/>
              </a:rPr>
              <a:t>, some under the control of the producer and some outside the producer’s control. Yet all must be recognized, selected, and integrated into an efficient channel arrangement.</a:t>
            </a:r>
          </a:p>
          <a:p>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The channel management </a:t>
            </a:r>
            <a:r>
              <a:rPr altLang="en-CA" dirty="0" i="1" lang="en-CA">
                <a:latin charset="0" panose="020B0604020202020204" pitchFamily="34" typeface="Arial"/>
                <a:cs charset="0" panose="020B0604020202020204" pitchFamily="34" typeface="Arial"/>
              </a:rPr>
              <a:t>process </a:t>
            </a:r>
            <a:r>
              <a:rPr altLang="en-CA" dirty="0" lang="en-CA">
                <a:latin charset="0" panose="020B0604020202020204" pitchFamily="34" typeface="Arial"/>
                <a:cs charset="0" panose="020B0604020202020204" pitchFamily="34" typeface="Arial"/>
              </a:rPr>
              <a:t>is continuous and requires continuous monitoring and reappraisal. The channel operates twenty-four hours a day and exists in an environment where change is the norm.</a:t>
            </a:r>
          </a:p>
          <a:p>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Channels should have certain distribution objectives guiding their activities. The structure and management of the marketing channel is thus, in part, a function of a firm’s distribution objective. It’s also a part of the marketing objectives, especially the need to make an acceptable profit. Channels usually represent the largest costs in marketing a product.</a:t>
            </a:r>
          </a:p>
          <a:p>
            <a:endParaRPr altLang="en-CA" dirty="0" lang="en-CA">
              <a:latin charset="0" panose="020B0604020202020204" pitchFamily="34" typeface="Arial"/>
              <a:cs charset="0" panose="020B0604020202020204" pitchFamily="34" typeface="Arial"/>
            </a:endParaRPr>
          </a:p>
          <a:p>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95370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E986-3F82-1108-632A-F8365CA7DA7F}"/>
              </a:ext>
            </a:extLst>
          </p:cNvPr>
          <p:cNvSpPr>
            <a:spLocks noGrp="1"/>
          </p:cNvSpPr>
          <p:nvPr>
            <p:ph type="title"/>
          </p:nvPr>
        </p:nvSpPr>
        <p:spPr/>
        <p:txBody>
          <a:bodyPr numCol="1">
            <a:normAutofit fontScale="90000"/>
          </a:bodyPr>
          <a:lstStyle/>
          <a:p>
            <a:r>
              <a:rPr b="1" dirty="0" lang="en-US">
                <a:latin charset="0" panose="020B0604020202020204" pitchFamily="34" typeface="Arial"/>
                <a:cs charset="0" panose="020B0604020202020204" pitchFamily="34" typeface="Arial"/>
              </a:rPr>
              <a:t>9.1 CHANNELS OF DISTRIBUTION III</a:t>
            </a:r>
            <a:br>
              <a:rPr b="1" dirty="0" lang="en-US">
                <a:latin charset="0" panose="020B0604020202020204" pitchFamily="34" typeface="Arial"/>
                <a:cs charset="0" panose="020B0604020202020204" pitchFamily="34" typeface="Arial"/>
              </a:rPr>
            </a:br>
            <a:br>
              <a:rPr b="1" dirty="0" lang="en-US">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93BB9F55-1279-C9F7-BC15-4D9854A53601}"/>
              </a:ext>
            </a:extLst>
          </p:cNvPr>
          <p:cNvSpPr>
            <a:spLocks noGrp="1"/>
          </p:cNvSpPr>
          <p:nvPr>
            <p:ph idx="1" type="body"/>
          </p:nvPr>
        </p:nvSpPr>
        <p:spPr>
          <a:xfrm>
            <a:off x="311700" y="1017800"/>
            <a:ext cx="8520600" cy="3339000"/>
          </a:xfrm>
        </p:spPr>
        <p:txBody>
          <a:bodyPr numCol="1">
            <a:noAutofit/>
          </a:bodyPr>
          <a:lstStyle/>
          <a:p>
            <a:pPr indent="0" marL="114300">
              <a:buNone/>
            </a:pPr>
            <a:r>
              <a:rPr altLang="en-CA" b="1" dirty="0" lang="en-CA" sz="1600">
                <a:latin charset="0" panose="020B0604020202020204" pitchFamily="34" typeface="Arial"/>
                <a:cs charset="0" panose="020B0604020202020204" pitchFamily="34" typeface="Arial"/>
              </a:rPr>
              <a:t>Channel Flows</a:t>
            </a:r>
            <a:endParaRPr altLang="en-CA" dirty="0" lang="en-CA" sz="1600">
              <a:latin charset="0" panose="020B0604020202020204" pitchFamily="34" typeface="Arial"/>
              <a:cs charset="0" panose="020B0604020202020204" pitchFamily="34" typeface="Arial"/>
            </a:endParaRPr>
          </a:p>
          <a:p>
            <a:pPr indent="0" marL="114300">
              <a:buNone/>
            </a:pPr>
            <a:endParaRPr altLang="en-CA" dirty="0" lang="en-CA" sz="1600">
              <a:latin charset="0" panose="020B0604020202020204" pitchFamily="34" typeface="Arial"/>
              <a:cs charset="0" panose="020B0604020202020204" pitchFamily="34" typeface="Arial"/>
            </a:endParaRPr>
          </a:p>
          <a:p>
            <a:pPr indent="0" marL="114300">
              <a:buNone/>
            </a:pPr>
            <a:r>
              <a:rPr altLang="en-CA" dirty="0" lang="en-CA" sz="1600">
                <a:latin charset="0" panose="020B0604020202020204" pitchFamily="34" typeface="Arial"/>
                <a:cs charset="0" panose="020B0604020202020204" pitchFamily="34" typeface="Arial"/>
              </a:rPr>
              <a:t>One traditional framework that has been used to express the channel mechanism is the concept of flow. These flows reflect the many linkages that tie channel members and other agencies together in the distribution of goods and services. From the perspective of the channel manager, there are 5 important flows.</a:t>
            </a:r>
          </a:p>
          <a:p>
            <a:pPr indent="0" marL="114300">
              <a:buNone/>
            </a:pPr>
            <a:endParaRPr altLang="en-CA" dirty="0" lang="en-CA" sz="1600">
              <a:latin charset="0" panose="020B0604020202020204" pitchFamily="34" typeface="Arial"/>
              <a:cs charset="0" panose="020B0604020202020204" pitchFamily="34" typeface="Arial"/>
            </a:endParaRPr>
          </a:p>
          <a:p>
            <a:pPr>
              <a:buFont typeface="+mj-lt"/>
              <a:buAutoNum type="arabicPeriod"/>
            </a:pPr>
            <a:r>
              <a:rPr altLang="en-CA" dirty="0" lang="en-CA" sz="1600">
                <a:latin charset="0" panose="020B0604020202020204" pitchFamily="34" typeface="Arial"/>
                <a:cs charset="0" panose="020B0604020202020204" pitchFamily="34" typeface="Arial"/>
              </a:rPr>
              <a:t>Product flow</a:t>
            </a:r>
          </a:p>
          <a:p>
            <a:pPr>
              <a:buFont typeface="+mj-lt"/>
              <a:buAutoNum type="arabicPeriod"/>
            </a:pPr>
            <a:r>
              <a:rPr altLang="en-CA" dirty="0" lang="en-CA" sz="1600">
                <a:latin charset="0" panose="020B0604020202020204" pitchFamily="34" typeface="Arial"/>
                <a:cs charset="0" panose="020B0604020202020204" pitchFamily="34" typeface="Arial"/>
              </a:rPr>
              <a:t>Negotiation flow</a:t>
            </a:r>
          </a:p>
          <a:p>
            <a:pPr>
              <a:buFont typeface="+mj-lt"/>
              <a:buAutoNum type="arabicPeriod"/>
            </a:pPr>
            <a:r>
              <a:rPr altLang="en-CA" dirty="0" lang="en-CA" sz="1600">
                <a:latin charset="0" panose="020B0604020202020204" pitchFamily="34" typeface="Arial"/>
                <a:cs charset="0" panose="020B0604020202020204" pitchFamily="34" typeface="Arial"/>
              </a:rPr>
              <a:t>Ownership flow</a:t>
            </a:r>
          </a:p>
          <a:p>
            <a:pPr>
              <a:buFont typeface="+mj-lt"/>
              <a:buAutoNum type="arabicPeriod"/>
            </a:pPr>
            <a:r>
              <a:rPr altLang="en-CA" dirty="0" lang="en-CA" sz="1600">
                <a:latin charset="0" panose="020B0604020202020204" pitchFamily="34" typeface="Arial"/>
                <a:cs charset="0" panose="020B0604020202020204" pitchFamily="34" typeface="Arial"/>
              </a:rPr>
              <a:t>Information flow</a:t>
            </a:r>
          </a:p>
          <a:p>
            <a:pPr>
              <a:buFont typeface="+mj-lt"/>
              <a:buAutoNum type="arabicPeriod"/>
            </a:pPr>
            <a:r>
              <a:rPr altLang="en-CA" dirty="0" lang="en-CA" sz="1600">
                <a:latin charset="0" panose="020B0604020202020204" pitchFamily="34" typeface="Arial"/>
                <a:cs charset="0" panose="020B0604020202020204" pitchFamily="34" typeface="Arial"/>
              </a:rPr>
              <a:t>Promotion flow</a:t>
            </a:r>
          </a:p>
          <a:p>
            <a:pPr indent="0" marL="114300">
              <a:buNone/>
            </a:pPr>
            <a:br>
              <a:rPr altLang="en-CA" dirty="0" lang="en-CA" sz="1600">
                <a:latin charset="0" panose="020B0604020202020204" pitchFamily="34" typeface="Arial"/>
                <a:cs charset="0" panose="020B0604020202020204" pitchFamily="34" typeface="Arial"/>
              </a:rPr>
            </a:br>
            <a:endParaRPr dirty="0" lang="en-US" sz="16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1276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C60A-6764-5AE4-24E6-E7C71CB9822D}"/>
              </a:ext>
            </a:extLst>
          </p:cNvPr>
          <p:cNvSpPr>
            <a:spLocks noGrp="1"/>
          </p:cNvSpPr>
          <p:nvPr>
            <p:ph type="title"/>
          </p:nvPr>
        </p:nvSpPr>
        <p:spPr/>
        <p:txBody>
          <a:bodyPr numCol="1">
            <a:normAutofit fontScale="90000"/>
          </a:bodyPr>
          <a:lstStyle/>
          <a:p>
            <a:r>
              <a:rPr b="1" dirty="0" lang="en-US">
                <a:latin charset="0" panose="020B0604020202020204" pitchFamily="34" typeface="Arial"/>
                <a:cs charset="0" panose="020B0604020202020204" pitchFamily="34" typeface="Arial"/>
              </a:rPr>
              <a:t>9.1 CHANNELS OF DISTRIBUTION IV</a:t>
            </a:r>
            <a:br>
              <a:rPr b="1" dirty="0" lang="en-US">
                <a:latin charset="0" panose="020B0604020202020204" pitchFamily="34" typeface="Arial"/>
                <a:cs charset="0" panose="020B0604020202020204" pitchFamily="34" typeface="Arial"/>
              </a:rPr>
            </a:br>
            <a:br>
              <a:rPr b="1" dirty="0" lang="en-US">
                <a:latin charset="0" panose="020B0604020202020204" pitchFamily="34" typeface="Arial"/>
                <a:cs charset="0" panose="020B0604020202020204" pitchFamily="34" typeface="Arial"/>
              </a:rPr>
            </a:br>
            <a:endParaRPr dirty="0" lang="en-US"/>
          </a:p>
        </p:txBody>
      </p:sp>
      <p:pic>
        <p:nvPicPr>
          <p:cNvPr descr="Table showing Monster Beverages 5 flows in the marketing channel: product, negotiation, ownership, information and promotion." id="5" name="Picture 4">
            <a:extLst>
              <a:ext uri="{FF2B5EF4-FFF2-40B4-BE49-F238E27FC236}">
                <a16:creationId xmlns:a16="http://schemas.microsoft.com/office/drawing/2014/main" id="{85BF3AD8-420B-748C-2548-B5CD7875555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40201" y="944607"/>
            <a:ext cx="5589194" cy="4197600"/>
          </a:xfrm>
          <a:prstGeom prst="rect">
            <a:avLst/>
          </a:prstGeom>
        </p:spPr>
      </p:pic>
    </p:spTree>
    <p:extLst>
      <p:ext uri="{BB962C8B-B14F-4D97-AF65-F5344CB8AC3E}">
        <p14:creationId xmlns:p14="http://schemas.microsoft.com/office/powerpoint/2010/main" val="66920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D47A-9E47-A372-D55F-03051C92E124}"/>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9.2 CHANNEL PARTNERS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6C2FDD43-A593-1997-CFEF-F269E5C8C1E9}"/>
              </a:ext>
            </a:extLst>
          </p:cNvPr>
          <p:cNvSpPr txBox="1">
            <a:spLocks/>
          </p:cNvSpPr>
          <p:nvPr/>
        </p:nvSpPr>
        <p:spPr>
          <a:xfrm>
            <a:off x="311700" y="1872459"/>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dirty="0" lang="en-CA" sz="2000">
                <a:latin charset="0" panose="020B0604020202020204" pitchFamily="34" typeface="Arial"/>
                <a:cs charset="0" panose="020B0604020202020204" pitchFamily="34" typeface="Arial"/>
              </a:rPr>
              <a:t>While channels can be very complex, there is a common set of channel structures that can be identified in most transactions. Each channel structure includes different organizations. Generally, the organizations that collectively support the distribution channel are referred to as </a:t>
            </a:r>
            <a:r>
              <a:rPr altLang="en-CA" b="1" dirty="0" lang="en-CA" sz="2000">
                <a:latin charset="0" panose="020B0604020202020204" pitchFamily="34" typeface="Arial"/>
                <a:cs charset="0" panose="020B0604020202020204" pitchFamily="34" typeface="Arial"/>
              </a:rPr>
              <a:t>channel</a:t>
            </a:r>
            <a:r>
              <a:rPr altLang="en-CA" dirty="0" lang="en-CA" sz="2000">
                <a:latin charset="0" panose="020B0604020202020204" pitchFamily="34" typeface="Arial"/>
                <a:cs charset="0" panose="020B0604020202020204" pitchFamily="34" typeface="Arial"/>
              </a:rPr>
              <a:t> </a:t>
            </a:r>
            <a:r>
              <a:rPr altLang="en-CA" b="1" dirty="0" lang="en-CA" sz="2000">
                <a:latin charset="0" panose="020B0604020202020204" pitchFamily="34" typeface="Arial"/>
                <a:cs charset="0" panose="020B0604020202020204" pitchFamily="34" typeface="Arial"/>
              </a:rPr>
              <a:t>partners</a:t>
            </a:r>
            <a:r>
              <a:rPr altLang="en-CA" dirty="0" lang="en-CA" sz="2000">
                <a:latin charset="0" panose="020B0604020202020204" pitchFamily="34" typeface="Arial"/>
                <a:cs charset="0" panose="020B0604020202020204" pitchFamily="34" typeface="Arial"/>
              </a:rPr>
              <a:t>.</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0515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82DE-34FE-CBAE-BF81-FD49FF52C2C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9.2 CHANNEL PARTNERS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pic>
        <p:nvPicPr>
          <p:cNvPr descr="Table showing the marketing channels for consumer products: direct, retail, wholesale and agent." id="5" name="Picture 4">
            <a:extLst>
              <a:ext uri="{FF2B5EF4-FFF2-40B4-BE49-F238E27FC236}">
                <a16:creationId xmlns:a16="http://schemas.microsoft.com/office/drawing/2014/main" id="{1992CD99-0F21-25D4-4416-F5AC0D71D94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22743" y="798786"/>
            <a:ext cx="6376377" cy="4242242"/>
          </a:xfrm>
          <a:prstGeom prst="rect">
            <a:avLst/>
          </a:prstGeom>
        </p:spPr>
      </p:pic>
    </p:spTree>
    <p:extLst>
      <p:ext uri="{BB962C8B-B14F-4D97-AF65-F5344CB8AC3E}">
        <p14:creationId xmlns:p14="http://schemas.microsoft.com/office/powerpoint/2010/main" val="327148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B477-DEB5-1E50-F75D-1169B4C2E6A9}"/>
              </a:ext>
            </a:extLst>
          </p:cNvPr>
          <p:cNvSpPr>
            <a:spLocks noGrp="1"/>
          </p:cNvSpPr>
          <p:nvPr>
            <p:ph type="title"/>
          </p:nvPr>
        </p:nvSpPr>
        <p:spPr/>
        <p:txBody>
          <a:bodyPr numCol="1">
            <a:noAutofit/>
          </a:bodyPr>
          <a:lstStyle/>
          <a:p>
            <a:r>
              <a:rPr altLang="en-CA" cap="all" dirty="0" lang="en-CA">
                <a:latin charset="0" panose="020B0604020202020204" pitchFamily="34" typeface="Arial"/>
                <a:cs charset="0" panose="020B0604020202020204" pitchFamily="34" typeface="Arial"/>
              </a:rPr>
              <a:t>9.3 ROLE OF WHOLESALE INTERMEDIARIES</a:t>
            </a:r>
            <a:br>
              <a:rPr altLang="en-CA" cap="all" dirty="0" lang="en-CA">
                <a:latin charset="0" panose="020B0604020202020204" pitchFamily="34" typeface="Arial"/>
                <a:cs charset="0" panose="020B0604020202020204" pitchFamily="34" typeface="Arial"/>
              </a:rPr>
            </a:b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C6EF50FA-B956-F4F1-AE30-4FAFF95B6CA6}"/>
              </a:ext>
            </a:extLst>
          </p:cNvPr>
          <p:cNvSpPr txBox="1">
            <a:spLocks/>
          </p:cNvSpPr>
          <p:nvPr/>
        </p:nvSpPr>
        <p:spPr>
          <a:xfrm>
            <a:off x="311700" y="1872459"/>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b="1" dirty="0" lang="en-CA" sz="2000">
                <a:latin charset="0" panose="020B0604020202020204" pitchFamily="34" typeface="Arial"/>
                <a:cs charset="0" panose="020B0604020202020204" pitchFamily="34" typeface="Arial"/>
              </a:rPr>
              <a:t>Wholesalers</a:t>
            </a:r>
            <a:r>
              <a:rPr altLang="en-CA" dirty="0" lang="en-CA" sz="2000">
                <a:latin charset="0" panose="020B0604020202020204" pitchFamily="34" typeface="Arial"/>
                <a:cs charset="0" panose="020B0604020202020204" pitchFamily="34" typeface="Arial"/>
              </a:rPr>
              <a:t> play an important role as </a:t>
            </a:r>
            <a:r>
              <a:rPr altLang="en-CA" b="1" dirty="0" lang="en-CA" sz="2000">
                <a:latin charset="0" panose="020B0604020202020204" pitchFamily="34" typeface="Arial"/>
                <a:cs charset="0" panose="020B0604020202020204" pitchFamily="34" typeface="Arial"/>
              </a:rPr>
              <a:t>intermediaries</a:t>
            </a:r>
            <a:r>
              <a:rPr altLang="en-CA" dirty="0" lang="en-CA" sz="2000">
                <a:latin charset="0" panose="020B0604020202020204" pitchFamily="34" typeface="Arial"/>
                <a:cs charset="0" panose="020B0604020202020204" pitchFamily="34" typeface="Arial"/>
              </a:rPr>
              <a:t>. Intermediaries act as a link in the distribution process, but the roles they fill are broader than simply connecting the different channel partners. Wholesalers, often called “merchant wholesalers,” help move goods between producers and retailers.</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131980258"/>
      </p:ext>
    </p:extLst>
  </p:cSld>
  <p:clrMapOvr>
    <a:masterClrMapping/>
  </p:clrMapOvr>
</p:sld>
</file>

<file path=ppt/theme/theme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3470</Words>
  <Paragraphs>211</Paragraphs>
  <Slides>20</Slides>
  <Notes>16</Notes>
  <TotalTime>6058</TotalTime>
  <HiddenSlides>0</HiddenSlides>
  <MMClips>0</MMClips>
  <ScaleCrop>false</ScaleCrop>
  <HeadingPairs>
    <vt:vector baseType="variant" size="6">
      <vt:variant>
        <vt:lpstr>Fonts Used</vt:lpstr>
      </vt:variant>
      <vt:variant>
        <vt:i4>3</vt:i4>
      </vt:variant>
      <vt:variant>
        <vt:lpstr>Theme</vt:lpstr>
      </vt:variant>
      <vt:variant>
        <vt:i4>1</vt:i4>
      </vt:variant>
      <vt:variant>
        <vt:lpstr>Slide Titles</vt:lpstr>
      </vt:variant>
      <vt:variant>
        <vt:i4>20</vt:i4>
      </vt:variant>
    </vt:vector>
  </HeadingPairs>
  <TitlesOfParts>
    <vt:vector baseType="lpstr" size="24">
      <vt:lpstr>Roboto</vt:lpstr>
      <vt:lpstr>Calibri</vt:lpstr>
      <vt:lpstr>Arial</vt:lpstr>
      <vt:lpstr>Geometric</vt:lpstr>
      <vt:lpstr>GLOBAL MARKETING IN A DIGITAL WORLD</vt:lpstr>
      <vt:lpstr>Learning Outcomes</vt:lpstr>
      <vt:lpstr>9.1 CHANNELS OF DISTRIBUTION I</vt:lpstr>
      <vt:lpstr>9.1 CHANNELS OF DISTRIBUTION II</vt:lpstr>
      <vt:lpstr>9.1 CHANNELS OF DISTRIBUTION III</vt:lpstr>
      <vt:lpstr>9.1 CHANNELS OF DISTRIBUTION IV</vt:lpstr>
      <vt:lpstr>9.2 CHANNEL PARTNERS I</vt:lpstr>
      <vt:lpstr>9.2 CHANNEL PARTNERS II</vt:lpstr>
      <vt:lpstr>9.3 ROLE OF WHOLESALE INTERMEDIARIES</vt:lpstr>
      <vt:lpstr>9.3 ROLE OF WHOLESALE INTERMEDIARIES I</vt:lpstr>
      <vt:lpstr>9.3 ROLE OF WHOLESALE INTERMEDIARIES II</vt:lpstr>
      <vt:lpstr>9.4 SUPPLY CHAINS AND DISTRIBUTION CHANNELS I</vt:lpstr>
      <vt:lpstr>9.4 SUPPLY CHAINS AND DISTRIBUTION CHANNELS II</vt:lpstr>
      <vt:lpstr>9.4 SUPPLY CHAINS AND DISTRIBUTION CHANNELS III</vt:lpstr>
      <vt:lpstr>9.5 GLOBAL SOURCING AND DISTRIBUTION I</vt:lpstr>
      <vt:lpstr>9.5 GLOBAL SOURCING AND DISTRIBUTION II</vt:lpstr>
      <vt:lpstr>9.5 GLOBAL SOURCING AND DISTRIBUTION III</vt:lpstr>
      <vt:lpstr>9.5 GLOBAL SOURCING AND DISTRIBUTION IV</vt:lpstr>
      <vt:lpstr>9.5 GLOBAL SOURCING AND DISTRIBUTION V</vt:lpstr>
      <vt:lpstr>9.6 KEY TERMS</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Earle, Davandra</cp:lastModifiedBy>
  <dcterms:modified xsi:type="dcterms:W3CDTF">2022-07-13T20:38:50Z</dcterms:modified>
  <cp:revision>14</cp:revision>
  <dc:title>PowerPoint Presentation</dc:title>
</cp:coreProperties>
</file>