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5143500" type="screen16x9"/>
  <p:notesSz cx="6858000" cy="9144000"/>
  <p:embeddedFontLst>
    <p:embeddedFont>
      <p:font charset="0" panose="020F0502020204030204" pitchFamily="34" typeface="Calibri"/>
      <p:regular r:id="rId24"/>
      <p:bold r:id="rId25"/>
      <p:italic r:id="rId26"/>
      <p:boldItalic r:id="rId27"/>
    </p:embeddedFont>
    <p:embeddedFont>
      <p:font charset="0" panose="02000000000000000000" pitchFamily="2" typeface="Roboto"/>
      <p:regular r:id="rId28"/>
      <p:bold r:id="rId29"/>
      <p:italic r:id="rId30"/>
      <p:boldItalic r:id="rId31"/>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18201"/>
    <p:restoredTop autoAdjust="0" sz="80898"/>
  </p:normalViewPr>
  <p:slideViewPr>
    <p:cSldViewPr snapToGrid="0">
      <p:cViewPr varScale="1">
        <p:scale>
          <a:sx d="100" n="121"/>
          <a:sy d="100" n="121"/>
        </p:scale>
        <p:origin x="1216" y="168"/>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1" Target="fonts/font8.fntdata" Type="http://schemas.openxmlformats.org/officeDocument/2006/relationships/font"/><Relationship Id="rId30" Target="fonts/font7.fntdata" Type="http://schemas.openxmlformats.org/officeDocument/2006/relationships/font"/><Relationship Id="rId27" Target="fonts/font4.fntdata" Type="http://schemas.openxmlformats.org/officeDocument/2006/relationships/font"/><Relationship Id="rId26" Target="fonts/font3.fntdata" Type="http://schemas.openxmlformats.org/officeDocument/2006/relationships/font"/><Relationship Id="rId25" Target="fonts/font2.fntdata" Type="http://schemas.openxmlformats.org/officeDocument/2006/relationships/font"/><Relationship Id="rId24" Target="fonts/font1.fntdata" Type="http://schemas.openxmlformats.org/officeDocument/2006/relationships/font"/><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9" Target="slides/slide3.xml" Type="http://schemas.openxmlformats.org/officeDocument/2006/relationships/slide"/><Relationship Id="rId10" Target="slides/slide4.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fonts/font6.fntdata" Type="http://schemas.openxmlformats.org/officeDocument/2006/relationships/font"/><Relationship Id="rId2" Target="viewProps.xml" Type="http://schemas.openxmlformats.org/officeDocument/2006/relationships/viewProps"/><Relationship Id="rId22" Target="slides/slide16.xml" Type="http://schemas.openxmlformats.org/officeDocument/2006/relationships/slide"/><Relationship Id="rId28" Target="fonts/font5.fntdata" Type="http://schemas.openxmlformats.org/officeDocument/2006/relationships/font"/><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Local competition puts pressure on the global firms’ pricing strategies. Many local-made products are high in quality and compete in global markets on the basis of lower price for good value.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Local competitors often try to gain market share by reducing their prices. The price reduction is intended to increase demand from customers who are judged to be sensitive to changes in price.</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New products are far more prevalent today than in the past. Pricing a new product can represent a challenge, as there is often no historical basis for pricing new products. If a new product is priced incorrectly, the marketplace will react unfavorably and the “wrong” price can do long-term damage to a product’s chances for marketplace success.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Technology has led to existing products having shorter marketplace lives. New products are introduced to the market more frequently, reducing the “shelf life” of existing products. As a result, marketers face pressures to price products to recover costs more quickly. Prices must be set for early successes including fast sales growth, quick market penetration, and fast recovery of research and development costs.</a:t>
            </a:r>
          </a:p>
          <a:p>
            <a:endParaRPr dirty="0" lang="en-US"/>
          </a:p>
        </p:txBody>
      </p:sp>
    </p:spTree>
    <p:extLst>
      <p:ext uri="{BB962C8B-B14F-4D97-AF65-F5344CB8AC3E}">
        <p14:creationId xmlns:p14="http://schemas.microsoft.com/office/powerpoint/2010/main" val="297733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endParaRPr altLang="en-CA" b="0" cap="none" dirty="0" i="0" lang="en-CA" strike="noStrike" sz="1100" u="none">
              <a:solidFill>
                <a:srgbClr val="000000"/>
              </a:solidFill>
              <a:effectLst/>
              <a:latin typeface="Arial"/>
              <a:cs typeface="Arial"/>
              <a:sym typeface="Arial"/>
            </a:endParaRPr>
          </a:p>
          <a:p>
            <a:endParaRPr dirty="0" lang="en-US"/>
          </a:p>
        </p:txBody>
      </p:sp>
    </p:spTree>
    <p:extLst>
      <p:ext uri="{BB962C8B-B14F-4D97-AF65-F5344CB8AC3E}">
        <p14:creationId xmlns:p14="http://schemas.microsoft.com/office/powerpoint/2010/main" val="362543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dirty="0" lang="en-US"/>
              <a:t>1.</a:t>
            </a:r>
            <a:r>
              <a:rPr altLang="en-CA" b="0" cap="none" dirty="0" i="0" lang="en-CA" strike="noStrike" sz="1100" u="none">
                <a:solidFill>
                  <a:srgbClr val="000000"/>
                </a:solidFill>
                <a:effectLst/>
                <a:latin typeface="Arial"/>
                <a:ea typeface="Arial"/>
                <a:cs typeface="Arial"/>
                <a:sym typeface="Arial"/>
              </a:rPr>
              <a:t> The cost-plus method, sometimes called gross margin pricing, is perhaps most widely used by marketers to set price. The manager selects as a goal a particular gross margin that will produce a desirable profit level.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2. Demand-oriented pricing focuses on the nature of the demand curve for the product or service being priced. The nature of the demand curve is influenced largely by the structure of the industry in which a firm competes.</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3. If we consider the three approaches to setting price, cost-based is focused entirely on the perspective of the company with very little concern for the customer; demand-based is focused on the customer, but only as a predictor of sales; and value-based pricing focuses entirely on the customer as a determinant of the total price/value package.</a:t>
            </a:r>
          </a:p>
          <a:p>
            <a:endParaRPr altLang="en-CA" b="0" cap="none" dirty="0" i="0" lang="en-CA" strike="noStrike" sz="1100" u="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9865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Penetration pricing is usually used in the introductory stage of a new product’s life cycle, and involves accepting a lower profit margin and to price relatively low. Such a strategy should generate greater sales and establish the new product in the market more quickly.</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 Price skimming involves the top part of the demand curve. Price is set relatively high to generate a high profit margin and sales are limited to those buyers willing to pay a premium to get the new product</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Penetration pricing can be used to achieve market share as a competitive strategy to achieve market leadership. Other times, it can also be used to increase market and sales growth.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Which strategy is best depends on a number of factors. A penetration strategy would generally be supported by the following conditions: price-sensitive consumers, opportunity to keep costs low, the anticipation of quick market entry by competitors, a high likelihood for rapid acceptance by potential buyers, and an adequate resource base for the firm to meet the new demand and sales.</a:t>
            </a:r>
          </a:p>
          <a:p>
            <a:br>
              <a:rPr altLang="en-CA" dirty="0" lang="en-CA"/>
            </a:br>
            <a:endParaRPr dirty="0" lang="en-US"/>
          </a:p>
        </p:txBody>
      </p:sp>
    </p:spTree>
    <p:extLst>
      <p:ext uri="{BB962C8B-B14F-4D97-AF65-F5344CB8AC3E}">
        <p14:creationId xmlns:p14="http://schemas.microsoft.com/office/powerpoint/2010/main" val="40627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For example, if the value of the U.S. dollar relative to the euro was U.S.$1 to 1.8315 euros in 2001, and U.S.$1 to 0.8499 euros in 2003, then the exchange rate U.S.$1 to 1.8315 euros is said to be stronger for the US dollar, and the exchange rate U.S.$1 to 0.8499 euros is said to be weaker for the US dollar.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When the home currency of the global marketer weakens, the exchange rates are supposed be favorable to the global marketer, because the home currency will fetch lesser in terms of the foreign currency, and hence the prices of the exported product in the foreign country’s currency will come down. Therefore, the global marketer can cut prices in the foreign country, and hence, increase market share. </a:t>
            </a:r>
            <a:endParaRPr dirty="0" lang="en-US"/>
          </a:p>
        </p:txBody>
      </p:sp>
    </p:spTree>
    <p:extLst>
      <p:ext uri="{BB962C8B-B14F-4D97-AF65-F5344CB8AC3E}">
        <p14:creationId xmlns:p14="http://schemas.microsoft.com/office/powerpoint/2010/main" val="291157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Pricing strategies include market skimming, market penetration, and market holding. Novice exporters frequently use cost-plus pricing. International terms of a sale such as ex-works, F.A.S., F.O.B., and C.I.F. are known as Incoterms and specify which party to a transaction is responsible for covering various costs. These and other costs lead to export price escalation, the accumulation of costs that occurs when products are shipped from one country to another.</a:t>
            </a:r>
            <a:endParaRPr dirty="0" lang="en-US"/>
          </a:p>
        </p:txBody>
      </p:sp>
    </p:spTree>
    <p:extLst>
      <p:ext uri="{BB962C8B-B14F-4D97-AF65-F5344CB8AC3E}">
        <p14:creationId xmlns:p14="http://schemas.microsoft.com/office/powerpoint/2010/main" val="93786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Customer-oriented pricing</a:t>
            </a:r>
            <a:r>
              <a:rPr altLang="en-CA" b="0" cap="none" dirty="0" i="0" lang="en-CA" strike="noStrike" sz="1100" u="none">
                <a:solidFill>
                  <a:srgbClr val="000000"/>
                </a:solidFill>
                <a:effectLst/>
                <a:latin typeface="Arial"/>
                <a:ea typeface="Arial"/>
                <a:cs typeface="Arial"/>
                <a:sym typeface="Arial"/>
              </a:rPr>
              <a:t> is also referred to as value-oriented pricing. Given the centrality of the customer in a marketing orientation, it will come as no surprise that customer-oriented pricing is the recommended pricing approach because its focus is on providing value to the customer.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Customer-oriented pricing looks at the full price-value equation (above) and establishes the price that balances the value. The company seeks to charge the highest price </a:t>
            </a:r>
            <a:r>
              <a:rPr altLang="en-CA" b="0" cap="none" dirty="0" i="1" lang="en-CA" strike="noStrike" sz="1100" u="none">
                <a:solidFill>
                  <a:srgbClr val="000000"/>
                </a:solidFill>
                <a:effectLst/>
                <a:latin typeface="Arial"/>
                <a:ea typeface="Arial"/>
                <a:cs typeface="Arial"/>
                <a:sym typeface="Arial"/>
              </a:rPr>
              <a:t>that supports the value received</a:t>
            </a:r>
            <a:r>
              <a:rPr altLang="en-CA" b="0" cap="none" dirty="0" i="0" lang="en-CA" strike="noStrike" sz="1100" u="none">
                <a:solidFill>
                  <a:srgbClr val="000000"/>
                </a:solidFill>
                <a:effectLst/>
                <a:latin typeface="Arial"/>
                <a:ea typeface="Arial"/>
                <a:cs typeface="Arial"/>
                <a:sym typeface="Arial"/>
              </a:rPr>
              <a:t> by the customer.</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Whether a customer is the ultimate user of the finished product or a business that purchases components of the finished product, the customer seeks to satisfy a need through the purchase of a particular product. The customer uses several criteria to decide how much she is willing to spend in order to satisfy that need. Her preference is to pay as little as possible.</a:t>
            </a:r>
          </a:p>
          <a:p>
            <a:endParaRPr altLang="en-CA" b="0" cap="none" dirty="0" i="0" lang="en-CA" strike="noStrike" sz="1100" u="none">
              <a:solidFill>
                <a:srgbClr val="000000"/>
              </a:solidFill>
              <a:effectLst/>
              <a:latin typeface="Arial"/>
              <a:ea typeface="Arial"/>
              <a:cs typeface="Arial"/>
              <a:sym typeface="Arial"/>
            </a:endParaRPr>
          </a:p>
          <a:p>
            <a:endParaRPr altLang="en-CA" dirty="0" lang="en-CA"/>
          </a:p>
          <a:p>
            <a:r>
              <a:rPr altLang="en-CA" b="0" cap="none" dirty="0" i="0" lang="en-CA" strike="noStrike" sz="1100" u="none">
                <a:solidFill>
                  <a:srgbClr val="000000"/>
                </a:solidFill>
                <a:effectLst/>
                <a:latin typeface="Arial"/>
                <a:ea typeface="Arial"/>
                <a:cs typeface="Arial"/>
                <a:sym typeface="Arial"/>
              </a:rPr>
              <a:t>In an attempt to bring the customer voice into pricing decisions, many companies conduct primary market research with target customers. Crafting questions to get at the value perceptions of the customer is difficult, though, so marketers often turn to something called the Van </a:t>
            </a:r>
            <a:r>
              <a:rPr altLang="en-CA" b="0" cap="none" dirty="0" err="1" i="0" lang="en-CA" strike="noStrike" sz="1100" u="none">
                <a:solidFill>
                  <a:srgbClr val="000000"/>
                </a:solidFill>
                <a:effectLst/>
                <a:latin typeface="Arial"/>
                <a:ea typeface="Arial"/>
                <a:cs typeface="Arial"/>
                <a:sym typeface="Arial"/>
              </a:rPr>
              <a:t>Westerndorp</a:t>
            </a:r>
            <a:r>
              <a:rPr altLang="en-CA" b="0" cap="none" dirty="0" i="0" lang="en-CA" strike="noStrike" sz="1100" u="none">
                <a:solidFill>
                  <a:srgbClr val="000000"/>
                </a:solidFill>
                <a:effectLst/>
                <a:latin typeface="Arial"/>
                <a:ea typeface="Arial"/>
                <a:cs typeface="Arial"/>
                <a:sym typeface="Arial"/>
              </a:rPr>
              <a:t> price-sensitivity meter. This method uses the following four questions to understand customer perceptions of pricing:</a:t>
            </a:r>
          </a:p>
          <a:p>
            <a:endParaRPr altLang="en-CA" b="0" cap="none" dirty="0" i="0" lang="en-CA" strike="noStrike" sz="1100" u="none">
              <a:solidFill>
                <a:srgbClr val="000000"/>
              </a:solidFill>
              <a:effectLst/>
              <a:latin typeface="Arial"/>
              <a:ea typeface="Arial"/>
              <a:cs typeface="Arial"/>
              <a:sym typeface="Arial"/>
            </a:endParaRPr>
          </a:p>
          <a:p>
            <a:r>
              <a:rPr altLang="en-CA" b="1" dirty="0" lang="en-CA">
                <a:effectLst/>
              </a:rPr>
              <a:t>1. At what price would you consider the product to be so expensive that you would not consider buying it? (Too expensive)</a:t>
            </a:r>
          </a:p>
          <a:p>
            <a:r>
              <a:rPr altLang="en-CA" b="1" dirty="0" lang="en-CA">
                <a:effectLst/>
              </a:rPr>
              <a:t>2. At what price would you consider the product to be priced so low that you would feel the quality couldn’t be very good? (Too cheap)</a:t>
            </a:r>
          </a:p>
          <a:p>
            <a:r>
              <a:rPr altLang="en-CA" b="1" dirty="0" lang="en-CA">
                <a:effectLst/>
              </a:rPr>
              <a:t>3. At what price would you consider the product starting to get expensive, such that it’s not out of the question, but you would have to give some thought to buying it? (Expensive/High Side)</a:t>
            </a:r>
          </a:p>
          <a:p>
            <a:r>
              <a:rPr altLang="en-CA" b="1" dirty="0" lang="en-CA">
                <a:effectLst/>
              </a:rPr>
              <a:t>4. At what price would you consider the product to be a bargain—a great buy for the money? (Cheap/Good Value)</a:t>
            </a:r>
          </a:p>
          <a:p>
            <a:endParaRPr altLang="en-CA" b="1"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Each of these questions asks about the customer’s perspective on the product value, with price as one component of the value equation.</a:t>
            </a:r>
          </a:p>
          <a:p>
            <a:br>
              <a:rPr altLang="en-CA" dirty="0" lang="en-CA"/>
            </a:br>
            <a:br>
              <a:rPr altLang="en-CA" dirty="0" lang="en-CA"/>
            </a:br>
            <a:endParaRPr dirty="0" lang="en-US"/>
          </a:p>
        </p:txBody>
      </p:sp>
    </p:spTree>
    <p:extLst>
      <p:ext uri="{BB962C8B-B14F-4D97-AF65-F5344CB8AC3E}">
        <p14:creationId xmlns:p14="http://schemas.microsoft.com/office/powerpoint/2010/main" val="306785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Profit-oriented pricing (Profit objective)</a:t>
            </a:r>
            <a:r>
              <a:rPr altLang="en-CA" b="0" cap="none" dirty="0" i="0" lang="en-CA" strike="noStrike" sz="1100" u="none">
                <a:solidFill>
                  <a:srgbClr val="000000"/>
                </a:solidFill>
                <a:effectLst/>
                <a:latin typeface="Arial"/>
                <a:ea typeface="Arial"/>
                <a:cs typeface="Arial"/>
                <a:sym typeface="Arial"/>
              </a:rPr>
              <a:t> places an emphasis on the finances of the product and business. A business’s profit is the money left after all costs are covered. In other words, profit = revenue – costs. In profit-oriented pricing, the price per product is set higher than the total cost of producing and selling each product to ensure that the company makes a profit on each sale.</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Competitor Objective- </a:t>
            </a:r>
            <a:r>
              <a:rPr altLang="en-CA" b="0" cap="none" dirty="0" i="0" lang="en-CA" strike="noStrike" sz="1100" u="none">
                <a:solidFill>
                  <a:srgbClr val="000000"/>
                </a:solidFill>
                <a:effectLst/>
                <a:latin typeface="Arial"/>
                <a:ea typeface="Arial"/>
                <a:cs typeface="Arial"/>
                <a:sym typeface="Arial"/>
              </a:rPr>
              <a:t>Sometimes prices are set almost completely according to competitor prices. A company simply copies the competitor’s pricing strategy or seeks to use price as one of the features that differentiates the product. That could mean either pricing the product higher than competitive products, to indicate that the firm believes it to provide greater value, or lower than competitive products in order to be a low-price solution.</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Customer Objective-For example, “Increase customer retention”</a:t>
            </a:r>
          </a:p>
          <a:p>
            <a:endParaRPr altLang="en-CA" b="0" cap="none" dirty="0" i="0" lang="en-CA" strike="noStrike" sz="1100" u="none">
              <a:solidFill>
                <a:srgbClr val="000000"/>
              </a:solidFill>
              <a:effectLst/>
              <a:latin typeface="Arial"/>
              <a:ea typeface="Arial"/>
              <a:cs typeface="Arial"/>
              <a:sym typeface="Arial"/>
            </a:endParaRPr>
          </a:p>
          <a:p>
            <a:endParaRPr altLang="en-CA" b="0" cap="none" dirty="0" i="0" lang="en-CA" strike="noStrike" sz="1100" u="none">
              <a:solidFill>
                <a:srgbClr val="000000"/>
              </a:solidFill>
              <a:effectLst/>
              <a:latin typeface="Arial"/>
              <a:cs typeface="Arial"/>
              <a:sym typeface="Arial"/>
            </a:endParaRPr>
          </a:p>
          <a:p>
            <a:endParaRPr dirty="0" lang="en-US"/>
          </a:p>
        </p:txBody>
      </p:sp>
    </p:spTree>
    <p:extLst>
      <p:ext uri="{BB962C8B-B14F-4D97-AF65-F5344CB8AC3E}">
        <p14:creationId xmlns:p14="http://schemas.microsoft.com/office/powerpoint/2010/main" val="211422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This means that the buyer holds the excess merchandise until it is used, possibly cutting the inventory cost of the seller and preventing the buyer from switching to a competitor at least until the stock is used. A cumulative quantity discount applies to the total bought over a period of time. The buyer adds to the potential discount with each additional purchase. Such a policy helps to build repeat purchases.</a:t>
            </a:r>
            <a:endParaRPr dirty="0" lang="en-US"/>
          </a:p>
        </p:txBody>
      </p:sp>
    </p:spTree>
    <p:extLst>
      <p:ext uri="{BB962C8B-B14F-4D97-AF65-F5344CB8AC3E}">
        <p14:creationId xmlns:p14="http://schemas.microsoft.com/office/powerpoint/2010/main" val="54106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cap="none" dirty="0" i="0" lang="en-CA" strike="noStrike" sz="1100" u="none">
                <a:solidFill>
                  <a:srgbClr val="000000"/>
                </a:solidFill>
                <a:effectLst/>
                <a:latin typeface="Arial"/>
                <a:ea typeface="Arial"/>
                <a:cs typeface="Arial"/>
                <a:sym typeface="Arial"/>
              </a:rPr>
              <a:t>Seasonal discounts</a:t>
            </a:r>
            <a:r>
              <a:rPr altLang="en-CA" b="0" cap="none" dirty="0" i="0" lang="en-CA" strike="noStrike" sz="1100" u="none">
                <a:solidFill>
                  <a:srgbClr val="000000"/>
                </a:solidFill>
                <a:effectLst/>
                <a:latin typeface="Arial"/>
                <a:ea typeface="Arial"/>
                <a:cs typeface="Arial"/>
                <a:sym typeface="Arial"/>
              </a:rPr>
              <a:t> are price reductions given for out-of-season merchandise—snowmobiles discounted during the summer, for example. The intention of such discounts is to spread demand over the year, which can allow fuller use of production facilities and improved cash flow during the year.</a:t>
            </a:r>
          </a:p>
          <a:p>
            <a:endParaRPr dirty="0" lang="en-US"/>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cap="none" dirty="0" i="0" lang="en-CA" strike="noStrike" sz="1100" u="none">
                <a:solidFill>
                  <a:srgbClr val="000000"/>
                </a:solidFill>
                <a:effectLst/>
                <a:latin typeface="Arial"/>
                <a:ea typeface="Arial"/>
                <a:cs typeface="Arial"/>
                <a:sym typeface="Arial"/>
              </a:rPr>
              <a:t>Cash discounts</a:t>
            </a:r>
            <a:r>
              <a:rPr altLang="en-CA" b="0" cap="none" dirty="0" i="0" lang="en-CA" strike="noStrike" sz="1100" u="none">
                <a:solidFill>
                  <a:srgbClr val="000000"/>
                </a:solidFill>
                <a:effectLst/>
                <a:latin typeface="Arial"/>
                <a:ea typeface="Arial"/>
                <a:cs typeface="Arial"/>
                <a:sym typeface="Arial"/>
              </a:rPr>
              <a:t> are reductions on base price given to customers for paying cash or within some short time period. For example, a 2 percent discount on bills paid within 10 days is a cash discount. The purpose is generally to accelerate the cash flow of the organization and to reduce transaction costs.</a:t>
            </a:r>
          </a:p>
          <a:p>
            <a:endParaRPr dirty="0" lang="en-US"/>
          </a:p>
          <a:p>
            <a:r>
              <a:rPr altLang="en-CA" b="1" cap="none" dirty="0" i="0" lang="en-CA" strike="noStrike" sz="1100" u="none">
                <a:solidFill>
                  <a:srgbClr val="000000"/>
                </a:solidFill>
                <a:effectLst/>
                <a:latin typeface="Arial"/>
                <a:ea typeface="Arial"/>
                <a:cs typeface="Arial"/>
                <a:sym typeface="Arial"/>
              </a:rPr>
              <a:t>Trade discounts</a:t>
            </a:r>
            <a:r>
              <a:rPr altLang="en-CA" b="0" cap="none" dirty="0" i="0" lang="en-CA" strike="noStrike" sz="1100" u="none">
                <a:solidFill>
                  <a:srgbClr val="000000"/>
                </a:solidFill>
                <a:effectLst/>
                <a:latin typeface="Arial"/>
                <a:ea typeface="Arial"/>
                <a:cs typeface="Arial"/>
                <a:sym typeface="Arial"/>
              </a:rPr>
              <a:t> are price reductions given to middlemen (e.g., wholesalers, industrial distributors, retailers) to encourage them to stock and give preferred treatment to an organization’s products. For example, a consumer goods company might give a retailer a 20 percent discount to place a larger order for soap.</a:t>
            </a:r>
          </a:p>
          <a:p>
            <a:endParaRPr altLang="en-CA" b="0" cap="none" dirty="0" i="0" lang="en-CA" strike="noStrike" sz="1100" u="none">
              <a:solidFill>
                <a:srgbClr val="000000"/>
              </a:solidFill>
              <a:effectLst/>
              <a:latin typeface="Arial"/>
              <a:cs typeface="Arial"/>
              <a:sym typeface="Arial"/>
            </a:endParaRPr>
          </a:p>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cap="none" dirty="0" i="0" lang="en-CA" strike="noStrike" sz="1100" u="none">
                <a:solidFill>
                  <a:srgbClr val="000000"/>
                </a:solidFill>
                <a:effectLst/>
                <a:latin typeface="Arial"/>
                <a:ea typeface="Arial"/>
                <a:cs typeface="Arial"/>
                <a:sym typeface="Arial"/>
              </a:rPr>
              <a:t>Personal allowances</a:t>
            </a:r>
            <a:r>
              <a:rPr altLang="en-CA" b="0" cap="none" dirty="0" i="0" lang="en-CA" strike="noStrike" sz="1100" u="none">
                <a:solidFill>
                  <a:srgbClr val="000000"/>
                </a:solidFill>
                <a:effectLst/>
                <a:latin typeface="Arial"/>
                <a:ea typeface="Arial"/>
                <a:cs typeface="Arial"/>
                <a:sym typeface="Arial"/>
              </a:rPr>
              <a:t> are similar strategies aimed at middlemen. Their purpose is to encourage middlemen to aggressively promote the organization’s products. For example, a furniture manufacturer may offer to pay some specified amount toward a retailer’s advertising expenses if the retailer agrees to include the manufacturer’s brand name in the ads.</a:t>
            </a:r>
          </a:p>
          <a:p>
            <a:endParaRPr dirty="0" lang="en-US"/>
          </a:p>
          <a:p>
            <a:r>
              <a:rPr altLang="en-CA" b="1" cap="none" dirty="0" i="0" lang="en-CA" strike="noStrike" sz="1100" u="none">
                <a:solidFill>
                  <a:srgbClr val="000000"/>
                </a:solidFill>
                <a:effectLst/>
                <a:latin typeface="Arial"/>
                <a:ea typeface="Arial"/>
                <a:cs typeface="Arial"/>
                <a:sym typeface="Arial"/>
              </a:rPr>
              <a:t>Trade-in allowances</a:t>
            </a:r>
            <a:r>
              <a:rPr altLang="en-CA" b="0" cap="none" dirty="0" i="0" lang="en-CA" strike="noStrike" sz="1100" u="none">
                <a:solidFill>
                  <a:srgbClr val="000000"/>
                </a:solidFill>
                <a:effectLst/>
                <a:latin typeface="Arial"/>
                <a:ea typeface="Arial"/>
                <a:cs typeface="Arial"/>
                <a:sym typeface="Arial"/>
              </a:rPr>
              <a:t> also reduce the base price of a product or service. These are often used to help the seller negotiate the best price with a buyer. The trade-in may, of course, be of value if it can be resold.</a:t>
            </a: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Price bundling</a:t>
            </a:r>
            <a:r>
              <a:rPr altLang="en-CA" b="0" cap="none" dirty="0" i="0" lang="en-CA" strike="noStrike" sz="1100" u="none">
                <a:solidFill>
                  <a:srgbClr val="000000"/>
                </a:solidFill>
                <a:effectLst/>
                <a:latin typeface="Arial"/>
                <a:ea typeface="Arial"/>
                <a:cs typeface="Arial"/>
                <a:sym typeface="Arial"/>
              </a:rPr>
              <a:t> is a very popular pricing strategy. The marketer groups similar or complementary products and charges a total price that is lower than if they were sold separately. </a:t>
            </a:r>
            <a:endParaRPr dirty="0" lang="en-US"/>
          </a:p>
        </p:txBody>
      </p:sp>
    </p:spTree>
    <p:extLst>
      <p:ext uri="{BB962C8B-B14F-4D97-AF65-F5344CB8AC3E}">
        <p14:creationId xmlns:p14="http://schemas.microsoft.com/office/powerpoint/2010/main" val="161523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At its basic level, pricing is the process of determining what a company will receive in exchange for its products. As one of the four “Ps” in the marketing mix, pricing is the only revenue generating element. </a:t>
            </a:r>
            <a:endParaRPr dirty="0" lang="en-US"/>
          </a:p>
        </p:txBody>
      </p:sp>
    </p:spTree>
    <p:extLst>
      <p:ext uri="{BB962C8B-B14F-4D97-AF65-F5344CB8AC3E}">
        <p14:creationId xmlns:p14="http://schemas.microsoft.com/office/powerpoint/2010/main" val="2154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According to Clarke and Wilson (2009), international pricing decisions also need to take account of tariffs, quotas, local taxes, subsidies, grants, currency exchange, rates, local purchasing power, local business and consumer characteristics. The figure here shows the drivers of international pricing.</a:t>
            </a:r>
            <a:endParaRPr b="0" cap="none" dirty="0" i="0" lang="en-US" strike="noStrike" sz="1100" u="none">
              <a:solidFill>
                <a:srgbClr val="000000"/>
              </a:solidFill>
              <a:effectLst/>
              <a:latin typeface="Arial"/>
              <a:ea typeface="Arial"/>
              <a:cs typeface="Arial"/>
              <a:sym typeface="Arial"/>
            </a:endParaRPr>
          </a:p>
          <a:p>
            <a:endParaRPr b="0" cap="none" dirty="0" i="0" lang="en-US"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Prices can be used both to set values and provide signals in international markets (Eden &amp; Rodriguez 2004). From a customer’s point of view, value is the sole justification for price. Many times customers lack an understanding of the cost of materials and other costs that go into the making of a product. But those customers can understand what that product does for them in the way of providing value. It is on this basis that customers make decisions about the purchase of a product.</a:t>
            </a:r>
          </a:p>
        </p:txBody>
      </p:sp>
    </p:spTree>
    <p:extLst>
      <p:ext uri="{BB962C8B-B14F-4D97-AF65-F5344CB8AC3E}">
        <p14:creationId xmlns:p14="http://schemas.microsoft.com/office/powerpoint/2010/main" val="1327567285"/>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dirty="0"/>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4.png" Type="http://schemas.openxmlformats.org/officeDocument/2006/relationships/image"/><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5.png" Type="http://schemas.openxmlformats.org/officeDocument/2006/relationships/image"/><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5" Target="https://pixabay.com/?utm_source=link-attribution&amp;utm_medium=referral&amp;utm_campaign=image&amp;utm_content=69523" TargetMode="External" Type="http://schemas.openxmlformats.org/officeDocument/2006/relationships/hyperlink"/><Relationship Id="rId4" Target="https://pixabay.com/users/publicdomainpictures-14/?utm_source=link-attribution&amp;utm_medium=referral&amp;utm_campaign=image&amp;utm_content=69523" TargetMode="External" Type="http://schemas.openxmlformats.org/officeDocument/2006/relationships/hyperlink"/><Relationship Id="rId3" Target="../media/image6.jp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9" Target="https://ecampusontario.pressbooks.pub/globalmarketing/chapter/8-1-overview_of_price/" TargetMode="External" Type="http://schemas.openxmlformats.org/officeDocument/2006/relationships/hyperlink"/><Relationship Id="rId10" Target="https://ecampusontario.pressbooks.pub/globalmarketing/chapter/8-1-overview_of_price/" TargetMode="External" Type="http://schemas.openxmlformats.org/officeDocument/2006/relationships/hyperlink"/><Relationship Id="rId8" Target="https://ecampusontario.pressbooks.pub/globalmarketing/chapter/8-1-overview_of_price/" TargetMode="External" Type="http://schemas.openxmlformats.org/officeDocument/2006/relationships/hyperlink"/><Relationship Id="rId7" Target="https://ecampusontario.pressbooks.pub/globalmarketing/chapter/8-1-overview_of_price/" TargetMode="External" Type="http://schemas.openxmlformats.org/officeDocument/2006/relationships/hyperlink"/><Relationship Id="rId6" Target="https://ecampusontario.pressbooks.pub/globalmarketing/chapter/8-1-overview_of_price/" TargetMode="External" Type="http://schemas.openxmlformats.org/officeDocument/2006/relationships/hyperlink"/><Relationship Id="rId5" Target="https://ecampusontario.pressbooks.pub/globalmarketing/chapter/8-4-currency-fluctuations-and-global-pricing/" TargetMode="External" Type="http://schemas.openxmlformats.org/officeDocument/2006/relationships/hyperlink"/><Relationship Id="rId4" Target="https://ecampusontario.pressbooks.pub/globalmarketing/chapter/8-1-overview_of_price/" TargetMode="External" Type="http://schemas.openxmlformats.org/officeDocument/2006/relationships/hyperlink"/><Relationship Id="rId3" Target="https://ecampusontario.pressbooks.pub/globalmarketing/chapter/8-4-currency-fluctuations-and-global-pricing/" TargetMode="External" Type="http://schemas.openxmlformats.org/officeDocument/2006/relationships/hyperlink"/><Relationship Id="rId2" Target="https://ecampusontario.pressbooks.pub/globalmarketing/chapter/8-1-overview_of_price/" TargetMode="External" Type="http://schemas.openxmlformats.org/officeDocument/2006/relationships/hyperlink"/><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2.jp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4" Target="../media/image3.jpg" Type="http://schemas.openxmlformats.org/officeDocument/2006/relationships/image"/><Relationship Id="rId3" Target="https://unsplash.com/s/photos/discounts?utm_source=unsplash&amp;utm_medium=referral&amp;utm_content=creditCopyText" TargetMode="External" Type="http://schemas.openxmlformats.org/officeDocument/2006/relationships/hyperlink"/><Relationship Id="rId2" Target="https://unsplash.com/@belart84?utm_source=unsplash&amp;utm_medium=referral&amp;utm_content=creditCopyText" TargetMode="External" Type="http://schemas.openxmlformats.org/officeDocument/2006/relationships/hyperlink"/><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13447" y="1569720"/>
            <a:ext cx="9394927" cy="1104157"/>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buClr>
                <a:srgbClr val="000000"/>
              </a:buClr>
              <a:buSzTx/>
              <a:defRPr/>
            </a:pPr>
            <a:r>
              <a:rPr b="1" dirty="0" lang="en-US" sz="3600">
                <a:solidFill>
                  <a:srgbClr val="FFFFFF"/>
                </a:solidFill>
                <a:latin typeface="Arial"/>
                <a:ea typeface="Arial"/>
                <a:cs typeface="Arial"/>
                <a:sym typeface="Arial"/>
              </a:rPr>
              <a:t>Global Marketing in a Digital World </a:t>
            </a:r>
            <a:endParaRPr b="1" baseline="0" cap="none" dirty="0" i="0" kern="0" kumimoji="0" lang="en-US" noProof="0" normalizeH="0" spc="0" strike="noStrike" sz="3200" u="none">
              <a:ln>
                <a:noFill/>
              </a:ln>
              <a:solidFill>
                <a:srgbClr val="FFFFFF"/>
              </a:solidFill>
              <a:effectLst/>
              <a:uLnTx/>
              <a:uFillTx/>
              <a:latin typeface="Arial"/>
              <a:ea typeface="Arial"/>
              <a:cs typeface="Arial"/>
              <a:sym typeface="Arial"/>
            </a:endParaRPr>
          </a:p>
        </p:txBody>
      </p:sp>
      <p:sp>
        <p:nvSpPr>
          <p:cNvPr id="80" name="Google Shape;80;p13"/>
          <p:cNvSpPr txBox="1">
            <a:spLocks noGrp="1"/>
          </p:cNvSpPr>
          <p:nvPr>
            <p:ph idx="1" type="subTitle"/>
          </p:nvPr>
        </p:nvSpPr>
        <p:spPr>
          <a:xfrm>
            <a:off x="366610" y="2803960"/>
            <a:ext cx="8221866"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CA" b="1" dirty="0" lang="en-CA" sz="2400">
                <a:latin charset="0" panose="020B0604020202020204" pitchFamily="34" typeface="Arial"/>
                <a:cs charset="0" panose="020B0604020202020204" pitchFamily="34" typeface="Arial"/>
              </a:rPr>
              <a:t>CHAPTER 8: GLOBAL PRICING</a:t>
            </a:r>
          </a:p>
          <a:p>
            <a:pPr indent="0" marL="0">
              <a:lnSpc>
                <a:spcPct val="80000"/>
              </a:lnSpc>
              <a:buSzPts val="1018"/>
            </a:pPr>
            <a:br>
              <a:rPr altLang="en-CA" dirty="0" lang="en-CA" sz="3042">
                <a:latin charset="0" panose="020B0604020202020204" pitchFamily="34" typeface="Arial"/>
                <a:cs charset="0" panose="020B0604020202020204" pitchFamily="34" typeface="Arial"/>
              </a:rPr>
            </a:br>
            <a:endParaRPr altLang="en-CA" dirty="0" lang="en-CA" sz="3042">
              <a:latin charset="0" panose="020B0604020202020204" pitchFamily="34" typeface="Arial"/>
              <a:cs charset="0" panose="020B0604020202020204" pitchFamily="34" typeface="Arial"/>
            </a:endParaRPr>
          </a:p>
          <a:p>
            <a:pPr indent="0" marL="0">
              <a:lnSpc>
                <a:spcPct val="80000"/>
              </a:lnSpc>
              <a:buSzPts val="1018"/>
            </a:pPr>
            <a:endParaRPr altLang="en-CA" dirty="0" lang="en-CA" sz="3042">
              <a:latin charset="0" panose="020B0604020202020204" pitchFamily="34" typeface="Arial"/>
              <a:cs charset="0" panose="020B0604020202020204" pitchFamily="34" typeface="Arial"/>
            </a:endParaRPr>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4DA1-9BF7-C7A7-2E9C-22A38038C7A3}"/>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8.2 GLOBAL PRICING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pic>
        <p:nvPicPr>
          <p:cNvPr id="5" name="Picture 4">
            <a:extLst>
              <a:ext uri="{FF2B5EF4-FFF2-40B4-BE49-F238E27FC236}">
                <a16:creationId xmlns:a16="http://schemas.microsoft.com/office/drawing/2014/main" id="{E0DE5039-4C27-C3F7-7D62-B2F5EC964B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49821" y="1017800"/>
            <a:ext cx="5747316" cy="3809093"/>
          </a:xfrm>
          <a:prstGeom prst="rect">
            <a:avLst/>
          </a:prstGeom>
        </p:spPr>
      </p:pic>
    </p:spTree>
    <p:extLst>
      <p:ext uri="{BB962C8B-B14F-4D97-AF65-F5344CB8AC3E}">
        <p14:creationId xmlns:p14="http://schemas.microsoft.com/office/powerpoint/2010/main" val="304712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D9FF-02C9-6FAD-CCA2-11D5565C036A}"/>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8.2 GLOBAL PRICING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C0194C6-286D-FA53-6440-2BCA6C4C3393}"/>
              </a:ext>
            </a:extLst>
          </p:cNvPr>
          <p:cNvSpPr>
            <a:spLocks noGrp="1"/>
          </p:cNvSpPr>
          <p:nvPr>
            <p:ph idx="1" type="body"/>
          </p:nvPr>
        </p:nvSpPr>
        <p:spPr/>
        <p:txBody>
          <a:bodyPr numCol="1"/>
          <a:lstStyle/>
          <a:p>
            <a:pPr indent="0" marL="114300">
              <a:buNone/>
            </a:pPr>
            <a:r>
              <a:rPr altLang="en-CA" b="1" dirty="0" lang="en-CA"/>
              <a:t>Price From a Global Marketer’s Perspective</a:t>
            </a:r>
            <a:endParaRPr altLang="en-CA" dirty="0" lang="en-CA"/>
          </a:p>
          <a:p>
            <a:pPr indent="0" marL="114300">
              <a:buNone/>
            </a:pPr>
            <a:br>
              <a:rPr altLang="en-CA" dirty="0" lang="en-CA"/>
            </a:br>
            <a:r>
              <a:rPr altLang="en-CA" dirty="0" lang="en-CA"/>
              <a:t>Price is important to global marketing, because it represents marketers’ assessment of the value customers see in the product or service and are willing to pay for a product or service. A number of factors have changed the way marketers undertake the pricing of their products and services.</a:t>
            </a:r>
          </a:p>
          <a:p>
            <a:pPr indent="0" marL="114300">
              <a:buNone/>
            </a:pPr>
            <a:br>
              <a:rPr altLang="en-CA" dirty="0" lang="en-CA"/>
            </a:br>
            <a:endParaRPr altLang="en-CA" dirty="0" lang="en-CA"/>
          </a:p>
          <a:p>
            <a:pPr indent="0" marL="114300">
              <a:buNone/>
            </a:pPr>
            <a:endParaRPr dirty="0" lang="en-US"/>
          </a:p>
        </p:txBody>
      </p:sp>
    </p:spTree>
    <p:extLst>
      <p:ext uri="{BB962C8B-B14F-4D97-AF65-F5344CB8AC3E}">
        <p14:creationId xmlns:p14="http://schemas.microsoft.com/office/powerpoint/2010/main" val="331805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A58C-143A-D70F-B67F-62C20CD7253E}"/>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8.3 GLOBAL PRICING APPROACHES I</a:t>
            </a: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4E7F62FC-0D45-D99D-66D7-979A2EA01E42}"/>
              </a:ext>
            </a:extLst>
          </p:cNvPr>
          <p:cNvSpPr txBox="1">
            <a:spLocks noGrp="1"/>
          </p:cNvSpPr>
          <p:nvPr>
            <p:ph idx="1" type="body"/>
          </p:nvPr>
        </p:nvSpPr>
        <p:spPr>
          <a:xfrm>
            <a:off x="311700" y="1861949"/>
            <a:ext cx="8520600" cy="1419601"/>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dirty="0" lang="en-CA"/>
              <a:t>Global pricing decisions can be based on a number of factors, including </a:t>
            </a:r>
            <a:r>
              <a:rPr altLang="en-CA" b="1" dirty="0" lang="en-CA"/>
              <a:t>cost, demand, competition, value</a:t>
            </a:r>
            <a:r>
              <a:rPr altLang="en-CA" dirty="0" lang="en-CA"/>
              <a:t>, or some combination of factors. However, while many marketers are aware that they should consider these factors, pricing remains somewhat of an art.</a:t>
            </a: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03048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0794-E82E-9C23-FC43-FE9648A50C1A}"/>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8.3 GLOBAL PRICING APPROACHES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9484390E-4FF5-5978-4215-17D9BF58A506}"/>
              </a:ext>
            </a:extLst>
          </p:cNvPr>
          <p:cNvSpPr>
            <a:spLocks noGrp="1"/>
          </p:cNvSpPr>
          <p:nvPr>
            <p:ph idx="1" type="body"/>
          </p:nvPr>
        </p:nvSpPr>
        <p:spPr/>
        <p:txBody>
          <a:bodyPr numCol="1"/>
          <a:lstStyle/>
          <a:p>
            <a:pPr indent="0" marL="114300">
              <a:buNone/>
            </a:pPr>
            <a:r>
              <a:rPr altLang="en-CA" b="1" dirty="0" lang="en-CA" sz="2000">
                <a:latin charset="0" panose="020B0604020202020204" pitchFamily="34" typeface="Arial"/>
                <a:cs charset="0" panose="020B0604020202020204" pitchFamily="34" typeface="Arial"/>
              </a:rPr>
              <a:t>For purposes of discussion, we categorize the alternative approaches to determining price as follows:</a:t>
            </a:r>
          </a:p>
          <a:p>
            <a:pPr indent="0" marL="114300">
              <a:buNone/>
            </a:pPr>
            <a:endParaRPr altLang="en-CA" dirty="0" lang="en-CA" sz="2000">
              <a:latin charset="0" panose="020B0604020202020204" pitchFamily="34" typeface="Arial"/>
              <a:cs charset="0" panose="020B0604020202020204" pitchFamily="34" typeface="Arial"/>
            </a:endParaRPr>
          </a:p>
          <a:p>
            <a:pPr indent="-457200" marL="571500">
              <a:buFont typeface="+mj-lt"/>
              <a:buAutoNum type="arabicPeriod"/>
            </a:pPr>
            <a:r>
              <a:rPr altLang="en-CA" dirty="0" lang="en-CA" sz="2000">
                <a:latin charset="0" panose="020B0604020202020204" pitchFamily="34" typeface="Arial"/>
                <a:cs charset="0" panose="020B0604020202020204" pitchFamily="34" typeface="Arial"/>
              </a:rPr>
              <a:t>cost-oriented pricing</a:t>
            </a:r>
          </a:p>
          <a:p>
            <a:pPr indent="-457200" marL="571500">
              <a:buFont typeface="+mj-lt"/>
              <a:buAutoNum type="arabicPeriod"/>
            </a:pPr>
            <a:r>
              <a:rPr altLang="en-CA" dirty="0" lang="en-CA" sz="2000">
                <a:latin charset="0" panose="020B0604020202020204" pitchFamily="34" typeface="Arial"/>
                <a:cs charset="0" panose="020B0604020202020204" pitchFamily="34" typeface="Arial"/>
              </a:rPr>
              <a:t>demand-oriented pricing</a:t>
            </a:r>
          </a:p>
          <a:p>
            <a:pPr indent="-457200" marL="571500">
              <a:buFont typeface="+mj-lt"/>
              <a:buAutoNum type="arabicPeriod"/>
            </a:pPr>
            <a:r>
              <a:rPr altLang="en-CA" dirty="0" lang="en-CA" sz="2000">
                <a:latin charset="0" panose="020B0604020202020204" pitchFamily="34" typeface="Arial"/>
                <a:cs charset="0" panose="020B0604020202020204" pitchFamily="34" typeface="Arial"/>
              </a:rPr>
              <a:t>value-based approaches</a:t>
            </a:r>
          </a:p>
          <a:p>
            <a:pPr indent="0" marL="114300">
              <a:buNone/>
            </a:pPr>
            <a:br>
              <a:rPr altLang="en-CA" dirty="0" lang="en-CA"/>
            </a:br>
            <a:endParaRPr dirty="0" lang="en-US"/>
          </a:p>
        </p:txBody>
      </p:sp>
    </p:spTree>
    <p:extLst>
      <p:ext uri="{BB962C8B-B14F-4D97-AF65-F5344CB8AC3E}">
        <p14:creationId xmlns:p14="http://schemas.microsoft.com/office/powerpoint/2010/main" val="347169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7062C-890E-0355-9076-79A0CF1BDC22}"/>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8.3 GLOBAL PRICING APPROACHES III</a:t>
            </a: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10638107-7EFD-696D-BEDA-38F78F576B8A}"/>
              </a:ext>
            </a:extLst>
          </p:cNvPr>
          <p:cNvSpPr>
            <a:spLocks noGrp="1"/>
          </p:cNvSpPr>
          <p:nvPr>
            <p:ph idx="1" type="body"/>
          </p:nvPr>
        </p:nvSpPr>
        <p:spPr>
          <a:xfrm>
            <a:off x="311700" y="1017800"/>
            <a:ext cx="8520600" cy="3339000"/>
          </a:xfrm>
        </p:spPr>
        <p:txBody>
          <a:bodyPr numCol="1"/>
          <a:lstStyle/>
          <a:p>
            <a:pPr indent="0" marL="114300">
              <a:buNone/>
            </a:pPr>
            <a:r>
              <a:rPr altLang="en-CA" b="1" dirty="0" lang="en-CA" sz="2000">
                <a:latin charset="0" panose="020B0604020202020204" pitchFamily="34" typeface="Arial"/>
                <a:cs charset="0" panose="020B0604020202020204" pitchFamily="34" typeface="Arial"/>
              </a:rPr>
              <a:t>Penetration and Skimming Pricing</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a:p>
          <a:p>
            <a:pPr indent="0" marL="114300">
              <a:buNone/>
            </a:pPr>
            <a:br>
              <a:rPr altLang="en-CA" dirty="0" lang="en-CA"/>
            </a:br>
            <a:endParaRPr dirty="0" lang="en-US"/>
          </a:p>
        </p:txBody>
      </p:sp>
      <p:pic>
        <p:nvPicPr>
          <p:cNvPr id="5" name="Picture 4">
            <a:extLst>
              <a:ext uri="{FF2B5EF4-FFF2-40B4-BE49-F238E27FC236}">
                <a16:creationId xmlns:a16="http://schemas.microsoft.com/office/drawing/2014/main" id="{1019C982-B8F8-DBAF-E2C8-D44EE9242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0648" y="1620006"/>
            <a:ext cx="4310682" cy="3204652"/>
          </a:xfrm>
          <a:prstGeom prst="rect">
            <a:avLst/>
          </a:prstGeom>
        </p:spPr>
      </p:pic>
    </p:spTree>
    <p:extLst>
      <p:ext uri="{BB962C8B-B14F-4D97-AF65-F5344CB8AC3E}">
        <p14:creationId xmlns:p14="http://schemas.microsoft.com/office/powerpoint/2010/main" val="238001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8FE-981D-2240-36BB-8266193EEBDA}"/>
              </a:ext>
            </a:extLst>
          </p:cNvPr>
          <p:cNvSpPr>
            <a:spLocks noGrp="1"/>
          </p:cNvSpPr>
          <p:nvPr>
            <p:ph type="title"/>
          </p:nvPr>
        </p:nvSpPr>
        <p:spPr/>
        <p:txBody>
          <a:bodyPr numCol="1">
            <a:noAutofit/>
          </a:bodyPr>
          <a:lstStyle/>
          <a:p>
            <a:r>
              <a:rPr altLang="en-CA" b="1" cap="all" dirty="0" lang="en-CA" sz="2400">
                <a:latin charset="0" panose="020B0604020202020204" pitchFamily="34" typeface="Arial"/>
                <a:cs charset="0" panose="020B0604020202020204" pitchFamily="34" typeface="Arial"/>
              </a:rPr>
              <a:t>8.4 CURRENCY FLUCTUATIONS AND GLOBAL PRICING I</a:t>
            </a:r>
            <a:br>
              <a:rPr altLang="en-CA" b="1" cap="all" dirty="0" lang="en-CA" sz="2400">
                <a:latin charset="0" panose="020B0604020202020204" pitchFamily="34" typeface="Arial"/>
                <a:cs charset="0" panose="020B0604020202020204" pitchFamily="34" typeface="Arial"/>
              </a:rPr>
            </a:br>
            <a:br>
              <a:rPr altLang="en-CA" b="1" dirty="0" lang="en-CA" sz="2400">
                <a:latin charset="0" panose="020B0604020202020204" pitchFamily="34" typeface="Arial"/>
                <a:cs charset="0" panose="020B0604020202020204" pitchFamily="34" typeface="Arial"/>
              </a:rPr>
            </a:br>
            <a:endParaRPr b="1" dirty="0" lang="en-US" sz="2400">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B56354B3-BD4E-758B-F20C-78F04B998CE7}"/>
              </a:ext>
            </a:extLst>
          </p:cNvPr>
          <p:cNvSpPr txBox="1">
            <a:spLocks/>
          </p:cNvSpPr>
          <p:nvPr/>
        </p:nvSpPr>
        <p:spPr>
          <a:xfrm>
            <a:off x="311700" y="1861949"/>
            <a:ext cx="8520600" cy="2269065"/>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altLang="en-CA" b="1" dirty="0" lang="en-CA" sz="2000"/>
              <a:t>Currency</a:t>
            </a:r>
            <a:r>
              <a:rPr altLang="en-CA" dirty="0" lang="en-CA" sz="2000"/>
              <a:t> is any form of money in general circulation in a country. What exactly is a foreign exchange? In essence, </a:t>
            </a:r>
            <a:r>
              <a:rPr altLang="en-CA" b="1" dirty="0" lang="en-CA" sz="2000"/>
              <a:t>foreign exchange</a:t>
            </a:r>
            <a:r>
              <a:rPr altLang="en-CA" dirty="0" lang="en-CA" sz="2000"/>
              <a:t> is money denominated in the currency of another country or—now with the euro—a group of countries. Simply put, an exchange rate is defined as the rate at which the market converts one currency into another.</a:t>
            </a:r>
            <a:endParaRPr dirty="0" lang="en-US" sz="2000"/>
          </a:p>
          <a:p>
            <a:pPr algn="ctr" indent="0" marL="114300">
              <a:buFont typeface="Roboto"/>
              <a:buNone/>
            </a:pP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38760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4F25-1537-969B-5A0A-4D2B404CC506}"/>
              </a:ext>
            </a:extLst>
          </p:cNvPr>
          <p:cNvSpPr>
            <a:spLocks noGrp="1"/>
          </p:cNvSpPr>
          <p:nvPr>
            <p:ph type="title"/>
          </p:nvPr>
        </p:nvSpPr>
        <p:spPr/>
        <p:txBody>
          <a:bodyPr numCol="1">
            <a:noAutofit/>
          </a:bodyPr>
          <a:lstStyle/>
          <a:p>
            <a:r>
              <a:rPr altLang="en-CA" b="1" cap="all" dirty="0" lang="en-CA" sz="2300">
                <a:latin charset="0" panose="020B0604020202020204" pitchFamily="34" typeface="Arial"/>
                <a:cs charset="0" panose="020B0604020202020204" pitchFamily="34" typeface="Arial"/>
              </a:rPr>
              <a:t>8.4 CURRENCY FLUCTUATIONS AND GLOBAL PRICING II</a:t>
            </a:r>
            <a:br>
              <a:rPr altLang="en-CA" b="1" cap="all" dirty="0" lang="en-CA" sz="2300">
                <a:latin charset="0" panose="020B0604020202020204" pitchFamily="34" typeface="Arial"/>
                <a:cs charset="0" panose="020B0604020202020204" pitchFamily="34" typeface="Arial"/>
              </a:rPr>
            </a:br>
            <a:br>
              <a:rPr altLang="en-CA" b="1" dirty="0" lang="en-CA" sz="2300">
                <a:latin charset="0" panose="020B0604020202020204" pitchFamily="34" typeface="Arial"/>
                <a:cs charset="0" panose="020B0604020202020204" pitchFamily="34" typeface="Arial"/>
              </a:rPr>
            </a:br>
            <a:endParaRPr dirty="0" lang="en-US" sz="2300"/>
          </a:p>
        </p:txBody>
      </p:sp>
      <p:sp>
        <p:nvSpPr>
          <p:cNvPr id="3" name="Text Placeholder 2">
            <a:extLst>
              <a:ext uri="{FF2B5EF4-FFF2-40B4-BE49-F238E27FC236}">
                <a16:creationId xmlns:a16="http://schemas.microsoft.com/office/drawing/2014/main" id="{92D3FE63-4DA4-E97D-226A-F3452231F821}"/>
              </a:ext>
            </a:extLst>
          </p:cNvPr>
          <p:cNvSpPr>
            <a:spLocks noGrp="1"/>
          </p:cNvSpPr>
          <p:nvPr>
            <p:ph idx="1" type="body"/>
          </p:nvPr>
        </p:nvSpPr>
        <p:spPr>
          <a:xfrm>
            <a:off x="143534" y="1123837"/>
            <a:ext cx="5216742" cy="3339000"/>
          </a:xfrm>
        </p:spPr>
        <p:txBody>
          <a:bodyPr numCol="1">
            <a:normAutofit fontScale="25000" lnSpcReduction="20000"/>
          </a:bodyPr>
          <a:lstStyle/>
          <a:p>
            <a:pPr indent="0" marL="114300">
              <a:buNone/>
            </a:pPr>
            <a:r>
              <a:rPr altLang="en-CA" b="1" dirty="0" lang="en-CA" sz="8000">
                <a:latin charset="0" panose="020B0604020202020204" pitchFamily="34" typeface="Arial"/>
                <a:cs charset="0" panose="020B0604020202020204" pitchFamily="34" typeface="Arial"/>
              </a:rPr>
              <a:t>Exchange fluctuations and global prices</a:t>
            </a:r>
          </a:p>
          <a:p>
            <a:pPr indent="0" marL="114300">
              <a:buNone/>
            </a:pPr>
            <a:endParaRPr altLang="en-CA" b="1" dirty="0" lang="en-CA" sz="8000">
              <a:latin charset="0" panose="020B0604020202020204" pitchFamily="34" typeface="Arial"/>
              <a:cs charset="0" panose="020B0604020202020204" pitchFamily="34" typeface="Arial"/>
            </a:endParaRPr>
          </a:p>
          <a:p>
            <a:pPr indent="0" marL="114300">
              <a:buNone/>
            </a:pPr>
            <a:r>
              <a:rPr altLang="en-CA" dirty="0" lang="en-CA" sz="8000">
                <a:latin charset="0" panose="020B0604020202020204" pitchFamily="34" typeface="Arial"/>
                <a:cs charset="0" panose="020B0604020202020204" pitchFamily="34" typeface="Arial"/>
              </a:rPr>
              <a:t>The strengthening or weakening of a home (exporting) country’s currency in relation to that of the host (foreign) country, can have far-reaching effects on the price setting in the foreign country, as well as other elements of the global marketer’s marketing strategy. </a:t>
            </a:r>
          </a:p>
          <a:p>
            <a:pPr indent="0" marL="114300">
              <a:buNone/>
            </a:pPr>
            <a:endParaRPr altLang="en-CA" dirty="0" lang="en-CA" sz="2900">
              <a:latin charset="0" panose="020B0604020202020204" pitchFamily="34" typeface="Arial"/>
              <a:cs charset="0" panose="020B0604020202020204" pitchFamily="34" typeface="Arial"/>
            </a:endParaRPr>
          </a:p>
          <a:p>
            <a:pPr indent="0" marL="114300">
              <a:buNone/>
            </a:pPr>
            <a:br>
              <a:rPr altLang="en-CA" dirty="0" lang="en-CA"/>
            </a:br>
            <a:endParaRPr dirty="0" lang="en-US"/>
          </a:p>
        </p:txBody>
      </p:sp>
      <p:pic>
        <p:nvPicPr>
          <p:cNvPr id="5" name="Picture 4">
            <a:extLst>
              <a:ext uri="{FF2B5EF4-FFF2-40B4-BE49-F238E27FC236}">
                <a16:creationId xmlns:a16="http://schemas.microsoft.com/office/drawing/2014/main" id="{D0574E61-ED09-955B-80A0-BF7A25BC42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69615" y="1499695"/>
            <a:ext cx="3430851" cy="2808000"/>
          </a:xfrm>
          <a:prstGeom prst="rect">
            <a:avLst/>
          </a:prstGeom>
        </p:spPr>
      </p:pic>
      <p:sp>
        <p:nvSpPr>
          <p:cNvPr id="7" name="TextBox 6">
            <a:extLst>
              <a:ext uri="{FF2B5EF4-FFF2-40B4-BE49-F238E27FC236}">
                <a16:creationId xmlns:a16="http://schemas.microsoft.com/office/drawing/2014/main" id="{C6998881-4144-A822-E2E8-F1EF195072DE}"/>
              </a:ext>
            </a:extLst>
          </p:cNvPr>
          <p:cNvSpPr txBox="1"/>
          <p:nvPr/>
        </p:nvSpPr>
        <p:spPr>
          <a:xfrm>
            <a:off x="6090745" y="4568875"/>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4020202020204" pitchFamily="34" typeface="Arial"/>
                <a:cs charset="0" panose="020B0604020202020204" pitchFamily="34" typeface="Arial"/>
              </a:rPr>
              <a:t>Image by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4"/>
              </a:rPr>
              <a:t>PublicDomainPictures</a:t>
            </a:r>
            <a:r>
              <a:rPr altLang="en-CA" b="0" dirty="0" i="0" lang="en-CA" strike="noStrike" sz="1100" u="none">
                <a:solidFill>
                  <a:srgbClr val="191B26"/>
                </a:solidFill>
                <a:effectLst/>
                <a:latin charset="0" panose="020B0604020202020204" pitchFamily="34" typeface="Arial"/>
                <a:cs charset="0" panose="020B0604020202020204" pitchFamily="34" typeface="Arial"/>
              </a:rPr>
              <a:t> from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5"/>
              </a:rPr>
              <a:t>Pixabay</a:t>
            </a:r>
            <a:r>
              <a:rPr altLang="en-CA" b="0" dirty="0" i="0" lang="en-CA" strike="noStrike" sz="1100" u="none">
                <a:solidFill>
                  <a:srgbClr val="191B26"/>
                </a:solidFill>
                <a:effectLst/>
                <a:latin charset="0" panose="020B0604020202020204" pitchFamily="34" typeface="Arial"/>
                <a:cs charset="0" panose="020B0604020202020204" pitchFamily="34" typeface="Arial"/>
              </a:rPr>
              <a:t> </a:t>
            </a:r>
            <a:endParaRPr dirty="0" lang="en-US" sz="11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8453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8DD8-5CCA-9442-839C-44A096EE58FC}"/>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8.5 KEY TERMS</a:t>
            </a:r>
            <a:br>
              <a:rPr b="1" dirty="0" lang="en-US">
                <a:latin charset="0" panose="020B0604020202020204" pitchFamily="34" typeface="Arial"/>
                <a:cs charset="0" panose="020B0604020202020204" pitchFamily="34" typeface="Arial"/>
              </a:rPr>
            </a:br>
            <a:br>
              <a:rPr b="1" dirty="0" lang="en-US">
                <a:latin charset="0" panose="020B0604020202020204" pitchFamily="34" typeface="Arial"/>
                <a:cs charset="0" panose="020B0604020202020204" pitchFamily="34" typeface="Arial"/>
              </a:rPr>
            </a:br>
            <a:br>
              <a:rPr b="1" dirty="0" lang="en-US">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FE28CADC-D988-7B4F-BFCA-D5A8BCE48690}"/>
              </a:ext>
            </a:extLst>
          </p:cNvPr>
          <p:cNvSpPr>
            <a:spLocks noGrp="1"/>
          </p:cNvSpPr>
          <p:nvPr>
            <p:ph idx="1" type="body"/>
          </p:nvPr>
        </p:nvSpPr>
        <p:spPr>
          <a:xfrm>
            <a:off x="311700" y="902250"/>
            <a:ext cx="8520600" cy="3339000"/>
          </a:xfrm>
        </p:spPr>
        <p:txBody>
          <a:bodyPr numCol="1">
            <a:normAutofit fontScale="25000" lnSpcReduction="20000"/>
          </a:bodyPr>
          <a:lstStyle/>
          <a:p>
            <a:r>
              <a:rPr altLang="en-CA" b="1" dirty="0" lang="en-CA" sz="4800">
                <a:latin charset="0" panose="020B0604020202020204" pitchFamily="34" typeface="Arial"/>
                <a:cs charset="0" panose="020B0604020202020204" pitchFamily="34" typeface="Arial"/>
              </a:rPr>
              <a:t>Cash Discounts</a:t>
            </a:r>
            <a:r>
              <a:rPr altLang="en-CA" dirty="0" lang="en-CA" sz="4800">
                <a:latin charset="0" panose="020B0604020202020204" pitchFamily="34" typeface="Arial"/>
                <a:cs charset="0" panose="020B0604020202020204" pitchFamily="34" typeface="Arial"/>
              </a:rPr>
              <a:t>: These are reductions on the base price given to customers for paying cash or within some short time period. </a:t>
            </a:r>
            <a:r>
              <a:rPr altLang="en-CA" dirty="0" lang="en-CA" sz="4800" u="sng">
                <a:latin charset="0" panose="020B0604020202020204" pitchFamily="34" typeface="Arial"/>
                <a:cs charset="0" panose="020B0604020202020204" pitchFamily="34" typeface="Arial"/>
                <a:hlinkClick r:id="rId2"/>
              </a:rPr>
              <a:t>8.1</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Currency</a:t>
            </a:r>
            <a:r>
              <a:rPr altLang="en-CA" dirty="0" lang="en-CA" sz="4800">
                <a:latin charset="0" panose="020B0604020202020204" pitchFamily="34" typeface="Arial"/>
                <a:cs charset="0" panose="020B0604020202020204" pitchFamily="34" typeface="Arial"/>
              </a:rPr>
              <a:t>: Is any form of money in general circulation in a country. </a:t>
            </a:r>
            <a:r>
              <a:rPr altLang="en-CA" dirty="0" lang="en-CA" sz="4800" u="sng">
                <a:latin charset="0" panose="020B0604020202020204" pitchFamily="34" typeface="Arial"/>
                <a:cs charset="0" panose="020B0604020202020204" pitchFamily="34" typeface="Arial"/>
                <a:hlinkClick r:id="rId3"/>
              </a:rPr>
              <a:t>8.4</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Customer-Oriented Pricing</a:t>
            </a:r>
            <a:r>
              <a:rPr altLang="en-CA" dirty="0" lang="en-CA" sz="4800">
                <a:latin charset="0" panose="020B0604020202020204" pitchFamily="34" typeface="Arial"/>
                <a:cs charset="0" panose="020B0604020202020204" pitchFamily="34" typeface="Arial"/>
              </a:rPr>
              <a:t>: Is also referred to as value-oriented pricing. Given the centrality of the customer in a marketing orientation (and this marketing course!), it will come as no surprise that customer-oriented pricing is the recommended pricing approach because its focus is on providing value to the customer. Customer-oriented pricing looks at the full price-value equation (above) and establishes the price that balances the value. </a:t>
            </a:r>
            <a:r>
              <a:rPr altLang="en-CA" dirty="0" lang="en-CA" sz="4800" u="sng">
                <a:latin charset="0" panose="020B0604020202020204" pitchFamily="34" typeface="Arial"/>
                <a:cs charset="0" panose="020B0604020202020204" pitchFamily="34" typeface="Arial"/>
                <a:hlinkClick r:id="rId4"/>
              </a:rPr>
              <a:t>8.1</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Foreign Exchange</a:t>
            </a:r>
            <a:r>
              <a:rPr altLang="en-CA" dirty="0" lang="en-CA" sz="4800">
                <a:latin charset="0" panose="020B0604020202020204" pitchFamily="34" typeface="Arial"/>
                <a:cs charset="0" panose="020B0604020202020204" pitchFamily="34" typeface="Arial"/>
              </a:rPr>
              <a:t>: Is money denominated in the currency of another country or—now with the euro—a group of countries. Simply put, an exchange rate is defined as the rate at which the market converts one currency into another. </a:t>
            </a:r>
            <a:r>
              <a:rPr altLang="en-CA" dirty="0" lang="en-CA" sz="4800" u="sng">
                <a:latin charset="0" panose="020B0604020202020204" pitchFamily="34" typeface="Arial"/>
                <a:cs charset="0" panose="020B0604020202020204" pitchFamily="34" typeface="Arial"/>
                <a:hlinkClick r:id="rId5"/>
              </a:rPr>
              <a:t>8.4</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Personal Allowances</a:t>
            </a:r>
            <a:r>
              <a:rPr altLang="en-CA" dirty="0" lang="en-CA" sz="4800">
                <a:latin charset="0" panose="020B0604020202020204" pitchFamily="34" typeface="Arial"/>
                <a:cs charset="0" panose="020B0604020202020204" pitchFamily="34" typeface="Arial"/>
              </a:rPr>
              <a:t>: Are similar strategies aimed at middlemen. Their purpose is to encourage middlemen to aggressively promote the organization’s products. </a:t>
            </a:r>
            <a:r>
              <a:rPr altLang="en-CA" dirty="0" lang="en-CA" sz="4800" u="sng">
                <a:latin charset="0" panose="020B0604020202020204" pitchFamily="34" typeface="Arial"/>
                <a:cs charset="0" panose="020B0604020202020204" pitchFamily="34" typeface="Arial"/>
                <a:hlinkClick r:id="rId6"/>
              </a:rPr>
              <a:t>8.1</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Profit-Oriented</a:t>
            </a:r>
            <a:r>
              <a:rPr altLang="en-CA" dirty="0" lang="en-CA" sz="4800">
                <a:latin charset="0" panose="020B0604020202020204" pitchFamily="34" typeface="Arial"/>
                <a:cs charset="0" panose="020B0604020202020204" pitchFamily="34" typeface="Arial"/>
              </a:rPr>
              <a:t>: Pricing places an emphasis on the finances of the product and business. A business’s profit is the money left after all costs are covered. In other words, profit = revenue – costs. In profit-oriented pricing, the price per product is set higher than the total cost of producing and selling each product to ensure that the company makes a profit on each sale </a:t>
            </a:r>
            <a:r>
              <a:rPr altLang="en-CA" dirty="0" lang="en-CA" sz="4800" u="sng">
                <a:latin charset="0" panose="020B0604020202020204" pitchFamily="34" typeface="Arial"/>
                <a:cs charset="0" panose="020B0604020202020204" pitchFamily="34" typeface="Arial"/>
                <a:hlinkClick r:id="rId7"/>
              </a:rPr>
              <a:t>8.1</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Quantity Discounts</a:t>
            </a:r>
            <a:r>
              <a:rPr altLang="en-CA" dirty="0" lang="en-CA" sz="4800">
                <a:latin charset="0" panose="020B0604020202020204" pitchFamily="34" typeface="Arial"/>
                <a:cs charset="0" panose="020B0604020202020204" pitchFamily="34" typeface="Arial"/>
              </a:rPr>
              <a:t>: Are reductions in base price given as the result of a buyer purchasing some predetermined quantity of merchandise. </a:t>
            </a:r>
            <a:r>
              <a:rPr altLang="en-CA" dirty="0" lang="en-CA" sz="4800" u="sng">
                <a:latin charset="0" panose="020B0604020202020204" pitchFamily="34" typeface="Arial"/>
                <a:cs charset="0" panose="020B0604020202020204" pitchFamily="34" typeface="Arial"/>
                <a:hlinkClick r:id="rId8"/>
              </a:rPr>
              <a:t>8.1</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Seasonal Discounts</a:t>
            </a:r>
            <a:r>
              <a:rPr altLang="en-CA" dirty="0" lang="en-CA" sz="4800">
                <a:latin charset="0" panose="020B0604020202020204" pitchFamily="34" typeface="Arial"/>
                <a:cs charset="0" panose="020B0604020202020204" pitchFamily="34" typeface="Arial"/>
              </a:rPr>
              <a:t>: are price reductions given for out-of-season merchandise—snowmobiles discounted during the summer </a:t>
            </a:r>
            <a:r>
              <a:rPr altLang="en-CA" dirty="0" lang="en-CA" sz="4800" u="sng">
                <a:latin charset="0" panose="020B0604020202020204" pitchFamily="34" typeface="Arial"/>
                <a:cs charset="0" panose="020B0604020202020204" pitchFamily="34" typeface="Arial"/>
                <a:hlinkClick r:id="rId9"/>
              </a:rPr>
              <a:t>8.1</a:t>
            </a:r>
            <a:endParaRPr altLang="en-CA" dirty="0" lang="en-CA" sz="4800">
              <a:latin charset="0" panose="020B0604020202020204" pitchFamily="34" typeface="Arial"/>
              <a:cs charset="0" panose="020B0604020202020204" pitchFamily="34" typeface="Arial"/>
            </a:endParaRPr>
          </a:p>
          <a:p>
            <a:r>
              <a:rPr altLang="en-CA" b="1" dirty="0" lang="en-CA" sz="4800">
                <a:latin charset="0" panose="020B0604020202020204" pitchFamily="34" typeface="Arial"/>
                <a:cs charset="0" panose="020B0604020202020204" pitchFamily="34" typeface="Arial"/>
              </a:rPr>
              <a:t>Trade Discounts</a:t>
            </a:r>
            <a:r>
              <a:rPr altLang="en-CA" dirty="0" lang="en-CA" sz="4800">
                <a:latin charset="0" panose="020B0604020202020204" pitchFamily="34" typeface="Arial"/>
                <a:cs charset="0" panose="020B0604020202020204" pitchFamily="34" typeface="Arial"/>
              </a:rPr>
              <a:t>: Are price reductions given to middlemen (e.g., wholesalers, industrial distributors, retailers) to encourage them to stock and give preferred treatment to an organization’s products. </a:t>
            </a:r>
            <a:r>
              <a:rPr altLang="en-CA" dirty="0" lang="en-CA" sz="4800" u="sng">
                <a:latin charset="0" panose="020B0604020202020204" pitchFamily="34" typeface="Arial"/>
                <a:cs charset="0" panose="020B0604020202020204" pitchFamily="34" typeface="Arial"/>
                <a:hlinkClick r:id="rId10"/>
              </a:rPr>
              <a:t>8.1</a:t>
            </a:r>
            <a:endParaRPr altLang="en-CA" dirty="0" lang="en-CA" sz="4800">
              <a:latin charset="0" panose="020B0604020202020204" pitchFamily="34" typeface="Arial"/>
              <a:cs charset="0" panose="020B0604020202020204" pitchFamily="34" typeface="Arial"/>
            </a:endParaRPr>
          </a:p>
          <a:p>
            <a:pPr indent="0" marL="114300">
              <a:buNone/>
            </a:pPr>
            <a:endParaRPr dirty="0" lang="en-US"/>
          </a:p>
        </p:txBody>
      </p:sp>
    </p:spTree>
    <p:extLst>
      <p:ext uri="{BB962C8B-B14F-4D97-AF65-F5344CB8AC3E}">
        <p14:creationId xmlns:p14="http://schemas.microsoft.com/office/powerpoint/2010/main" val="190190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b="1" dirty="0" lang="en">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a:latin charset="0" panose="020B0604020202020204" pitchFamily="34" typeface="Arial"/>
                <a:cs charset="0" panose="020B0604020202020204" pitchFamily="34" typeface="Arial"/>
              </a:rPr>
              <a:t>Upon successful completion of this chapter, you should be able to:</a:t>
            </a:r>
          </a:p>
          <a:p>
            <a:pPr indent="0" marL="114300">
              <a:buNone/>
            </a:pPr>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Explain pricing from the customer’s viewpoint.</a:t>
            </a:r>
          </a:p>
          <a:p>
            <a:r>
              <a:rPr altLang="en-CA" dirty="0" lang="en-CA">
                <a:latin charset="0" panose="020B0604020202020204" pitchFamily="34" typeface="Arial"/>
                <a:cs charset="0" panose="020B0604020202020204" pitchFamily="34" typeface="Arial"/>
              </a:rPr>
              <a:t>Describe the objectives businesses hope to achieve with product pricing.</a:t>
            </a:r>
          </a:p>
          <a:p>
            <a:r>
              <a:rPr altLang="en-CA" dirty="0" lang="en-CA">
                <a:latin charset="0" panose="020B0604020202020204" pitchFamily="34" typeface="Arial"/>
                <a:cs charset="0" panose="020B0604020202020204" pitchFamily="34" typeface="Arial"/>
              </a:rPr>
              <a:t>Explain the methods businesses use for discounts and allowances.</a:t>
            </a:r>
          </a:p>
          <a:p>
            <a:r>
              <a:rPr altLang="en-CA" dirty="0" lang="en-CA">
                <a:latin charset="0" panose="020B0604020202020204" pitchFamily="34" typeface="Arial"/>
                <a:cs charset="0" panose="020B0604020202020204" pitchFamily="34" typeface="Arial"/>
              </a:rPr>
              <a:t>Apply the basics of pricing to global pricing decisions.</a:t>
            </a:r>
          </a:p>
          <a:p>
            <a:r>
              <a:rPr altLang="en-CA" dirty="0" lang="en-CA">
                <a:latin charset="0" panose="020B0604020202020204" pitchFamily="34" typeface="Arial"/>
                <a:cs charset="0" panose="020B0604020202020204" pitchFamily="34" typeface="Arial"/>
              </a:rPr>
              <a:t>Discuss the global marketer’s view of price.</a:t>
            </a:r>
          </a:p>
          <a:p>
            <a:r>
              <a:rPr altLang="en-CA" dirty="0" lang="en-CA">
                <a:latin charset="0" panose="020B0604020202020204" pitchFamily="34" typeface="Arial"/>
                <a:cs charset="0" panose="020B0604020202020204" pitchFamily="34" typeface="Arial"/>
              </a:rPr>
              <a:t>List the alternative approaches to determining global prices.</a:t>
            </a:r>
          </a:p>
          <a:p>
            <a:r>
              <a:rPr altLang="en-CA" dirty="0" lang="en-CA">
                <a:latin charset="0" panose="020B0604020202020204" pitchFamily="34" typeface="Arial"/>
                <a:cs charset="0" panose="020B0604020202020204" pitchFamily="34" typeface="Arial"/>
              </a:rPr>
              <a:t>Discuss penetration and skimming in global pricing.</a:t>
            </a:r>
          </a:p>
          <a:p>
            <a:r>
              <a:rPr altLang="en-CA" dirty="0" lang="en-CA">
                <a:latin charset="0" panose="020B0604020202020204" pitchFamily="34" typeface="Arial"/>
                <a:cs charset="0" panose="020B0604020202020204" pitchFamily="34" typeface="Arial"/>
              </a:rPr>
              <a:t>Explain the role of currency fluctuations and global pricing.</a:t>
            </a:r>
          </a:p>
          <a:p>
            <a:pPr indent="0" marL="114300">
              <a:buNone/>
            </a:pPr>
            <a:endParaRPr altLang="en-CA" dirty="0" lang="en-CA" sz="2000">
              <a:latin charset="0" panose="020B0604020202020204" pitchFamily="34" typeface="Arial"/>
              <a:cs charset="0" panose="020B0604020202020204" pitchFamily="34"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15B8-2284-8E21-5E38-5C4AE8276BB6}"/>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8.1 OVERVIEW OF PRICE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3111107F-66A3-6CCF-EB84-CBC00E6739C6}"/>
              </a:ext>
            </a:extLst>
          </p:cNvPr>
          <p:cNvSpPr txBox="1">
            <a:spLocks noGrp="1"/>
          </p:cNvSpPr>
          <p:nvPr>
            <p:ph idx="1" type="body"/>
          </p:nvPr>
        </p:nvSpPr>
        <p:spPr>
          <a:xfrm>
            <a:off x="311700" y="2021224"/>
            <a:ext cx="8520600" cy="1101052"/>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dirty="0" lang="en-CA"/>
              <a:t>Pricing decisions are a critical element of the marketing mix that must reflect costs, competitive factors, and customer perceptions regarding value of the product. In a true global market, the law of one price would prevail.</a:t>
            </a: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54588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D393-42C9-6E5B-F6E4-277A08F989C3}"/>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8.1 OVERVIEW OF PRICE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pic>
        <p:nvPicPr>
          <p:cNvPr descr="PRICE-VALUE EQUATION  Value= Perceived benefits-perceived costs" id="6" name="Picture 5">
            <a:extLst>
              <a:ext uri="{FF2B5EF4-FFF2-40B4-BE49-F238E27FC236}">
                <a16:creationId xmlns:a16="http://schemas.microsoft.com/office/drawing/2014/main" id="{0E58F443-3DCF-F7B6-EEDF-9949D0320526}"/>
              </a:ext>
            </a:extLst>
          </p:cNvPr>
          <p:cNvPicPr>
            <a:picLocks noChangeAspect="1"/>
          </p:cNvPicPr>
          <p:nvPr/>
        </p:nvPicPr>
        <p:blipFill>
          <a:blip r:embed="rId3"/>
          <a:stretch>
            <a:fillRect/>
          </a:stretch>
        </p:blipFill>
        <p:spPr>
          <a:xfrm>
            <a:off x="537038" y="1942224"/>
            <a:ext cx="8295262" cy="1862521"/>
          </a:xfrm>
          <a:prstGeom prst="rect">
            <a:avLst/>
          </a:prstGeom>
        </p:spPr>
      </p:pic>
      <p:sp>
        <p:nvSpPr>
          <p:cNvPr id="8" name="TextBox 7">
            <a:extLst>
              <a:ext uri="{FF2B5EF4-FFF2-40B4-BE49-F238E27FC236}">
                <a16:creationId xmlns:a16="http://schemas.microsoft.com/office/drawing/2014/main" id="{3FBB3520-662B-04EF-87C3-44FE1221E5D6}"/>
              </a:ext>
            </a:extLst>
          </p:cNvPr>
          <p:cNvSpPr txBox="1"/>
          <p:nvPr/>
        </p:nvSpPr>
        <p:spPr>
          <a:xfrm>
            <a:off x="311700" y="1110680"/>
            <a:ext cx="4572000" cy="830997"/>
          </a:xfrm>
          <a:prstGeom prst="rect">
            <a:avLst/>
          </a:prstGeom>
          <a:noFill/>
        </p:spPr>
        <p:txBody>
          <a:bodyPr numCol="1" wrap="square">
            <a:spAutoFit/>
          </a:bodyPr>
          <a:lstStyle/>
          <a:p>
            <a:pPr algn="l"/>
            <a:r>
              <a:rPr altLang="en-CA" b="1" dirty="0" i="0" lang="en-CA" strike="noStrike" sz="2000" u="none">
                <a:effectLst/>
                <a:latin charset="0" panose="020B0604020202020204" pitchFamily="34" typeface="Arial"/>
                <a:cs charset="0" panose="020B0604020202020204" pitchFamily="34" typeface="Arial"/>
              </a:rPr>
              <a:t>Customer-Oriented Pricing</a:t>
            </a:r>
          </a:p>
          <a:p>
            <a:br>
              <a:rPr altLang="en-CA" dirty="0" lang="en-CA"/>
            </a:br>
            <a:endParaRPr dirty="0" lang="en-US"/>
          </a:p>
        </p:txBody>
      </p:sp>
    </p:spTree>
    <p:extLst>
      <p:ext uri="{BB962C8B-B14F-4D97-AF65-F5344CB8AC3E}">
        <p14:creationId xmlns:p14="http://schemas.microsoft.com/office/powerpoint/2010/main" val="193518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78A9-7853-ED2B-7153-3F3AD9DD90E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8.1 OVERVIEW OF PRICE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325BAE4-AF95-847D-1792-42F16F5089AD}"/>
              </a:ext>
            </a:extLst>
          </p:cNvPr>
          <p:cNvSpPr>
            <a:spLocks noGrp="1"/>
          </p:cNvSpPr>
          <p:nvPr>
            <p:ph idx="1" type="body"/>
          </p:nvPr>
        </p:nvSpPr>
        <p:spPr/>
        <p:txBody>
          <a:bodyPr numCol="1">
            <a:normAutofit fontScale="62500" lnSpcReduction="20000"/>
          </a:bodyPr>
          <a:lstStyle/>
          <a:p>
            <a:pPr indent="0" marL="114300">
              <a:buNone/>
            </a:pPr>
            <a:r>
              <a:rPr altLang="en-CA" b="1" dirty="0" lang="en-CA" sz="2500">
                <a:latin charset="0" panose="020B0604020202020204" pitchFamily="34" typeface="Arial"/>
                <a:cs charset="0" panose="020B0604020202020204" pitchFamily="34" typeface="Arial"/>
              </a:rPr>
              <a:t>Pricing Objectives</a:t>
            </a:r>
            <a:endParaRPr altLang="en-CA" dirty="0" lang="en-CA" sz="2500">
              <a:latin charset="0" panose="020B0604020202020204" pitchFamily="34" typeface="Arial"/>
              <a:cs charset="0" panose="020B0604020202020204" pitchFamily="34" typeface="Arial"/>
            </a:endParaRPr>
          </a:p>
          <a:p>
            <a:pPr indent="0" marL="114300">
              <a:buNone/>
            </a:pPr>
            <a:endParaRPr altLang="en-CA" dirty="0" lang="en-CA" sz="2500">
              <a:latin charset="0" panose="020B0604020202020204" pitchFamily="34" typeface="Arial"/>
              <a:cs charset="0" panose="020B0604020202020204" pitchFamily="34" typeface="Arial"/>
            </a:endParaRPr>
          </a:p>
          <a:p>
            <a:pPr indent="0" marL="114300">
              <a:buNone/>
            </a:pPr>
            <a:r>
              <a:rPr altLang="en-CA" b="1" dirty="0" lang="en-CA" sz="2500">
                <a:latin charset="0" panose="020B0604020202020204" pitchFamily="34" typeface="Arial"/>
                <a:cs charset="0" panose="020B0604020202020204" pitchFamily="34" typeface="Arial"/>
              </a:rPr>
              <a:t>Companies set the prices of their products in order to achieve specific objectives.</a:t>
            </a:r>
          </a:p>
          <a:p>
            <a:pPr indent="0" marL="114300">
              <a:buNone/>
            </a:pPr>
            <a:endParaRPr altLang="en-CA" b="1" dirty="0" lang="en-CA" sz="2500">
              <a:latin charset="0" panose="020B0604020202020204" pitchFamily="34" typeface="Arial"/>
              <a:cs charset="0" panose="020B0604020202020204" pitchFamily="34" typeface="Arial"/>
            </a:endParaRPr>
          </a:p>
          <a:p>
            <a:pPr indent="0" marL="114300">
              <a:buNone/>
            </a:pPr>
            <a:r>
              <a:rPr altLang="en-CA" dirty="0" lang="en-CA" sz="2500">
                <a:latin charset="0" panose="020B0604020202020204" pitchFamily="34" typeface="Arial"/>
                <a:cs charset="0" panose="020B0604020202020204" pitchFamily="34" typeface="Arial"/>
              </a:rPr>
              <a:t>Common Pricing Objectives include: </a:t>
            </a:r>
          </a:p>
          <a:p>
            <a:pPr indent="0" marL="114300">
              <a:buNone/>
            </a:pPr>
            <a:endParaRPr altLang="en-CA" dirty="0" lang="en-CA" sz="2500">
              <a:latin charset="0" panose="020B0604020202020204" pitchFamily="34" typeface="Arial"/>
              <a:cs charset="0" panose="020B0604020202020204" pitchFamily="34" typeface="Arial"/>
            </a:endParaRPr>
          </a:p>
          <a:p>
            <a:r>
              <a:rPr altLang="en-CA" dirty="0" lang="en-CA" sz="2500">
                <a:latin charset="0" panose="020B0604020202020204" pitchFamily="34" typeface="Arial"/>
                <a:cs charset="0" panose="020B0604020202020204" pitchFamily="34" typeface="Arial"/>
              </a:rPr>
              <a:t>Profit Objective</a:t>
            </a:r>
          </a:p>
          <a:p>
            <a:r>
              <a:rPr altLang="en-CA" dirty="0" lang="en-CA" sz="2500">
                <a:latin charset="0" panose="020B0604020202020204" pitchFamily="34" typeface="Arial"/>
                <a:cs charset="0" panose="020B0604020202020204" pitchFamily="34" typeface="Arial"/>
              </a:rPr>
              <a:t>Competitive Objective</a:t>
            </a:r>
          </a:p>
          <a:p>
            <a:r>
              <a:rPr altLang="en-CA" dirty="0" lang="en-CA" sz="2500">
                <a:latin charset="0" panose="020B0604020202020204" pitchFamily="34" typeface="Arial"/>
                <a:cs charset="0" panose="020B0604020202020204" pitchFamily="34" typeface="Arial"/>
              </a:rPr>
              <a:t>Customer Objective </a:t>
            </a:r>
          </a:p>
          <a:p>
            <a:pPr indent="0" marL="114300">
              <a:buNone/>
            </a:pPr>
            <a:endParaRPr altLang="en-CA" dirty="0" lang="en-CA"/>
          </a:p>
          <a:p>
            <a:pPr indent="0" marL="114300">
              <a:buNone/>
            </a:pPr>
            <a:br>
              <a:rPr altLang="en-CA" dirty="0" lang="en-CA"/>
            </a:br>
            <a:endParaRPr dirty="0" lang="en-US"/>
          </a:p>
        </p:txBody>
      </p:sp>
    </p:spTree>
    <p:extLst>
      <p:ext uri="{BB962C8B-B14F-4D97-AF65-F5344CB8AC3E}">
        <p14:creationId xmlns:p14="http://schemas.microsoft.com/office/powerpoint/2010/main" val="266938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49C7-9991-8B4C-FB4B-0780F0711B28}"/>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8.1 OVERVIEW OF PRICE IV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FF038129-519F-9B69-C01C-436CB590DD2F}"/>
              </a:ext>
            </a:extLst>
          </p:cNvPr>
          <p:cNvSpPr>
            <a:spLocks noGrp="1"/>
          </p:cNvSpPr>
          <p:nvPr>
            <p:ph idx="1" type="body"/>
          </p:nvPr>
        </p:nvSpPr>
        <p:spPr>
          <a:xfrm>
            <a:off x="311700" y="1229875"/>
            <a:ext cx="4572000" cy="3339000"/>
          </a:xfrm>
        </p:spPr>
        <p:txBody>
          <a:bodyPr numCol="1">
            <a:normAutofit fontScale="85000" lnSpcReduction="10000"/>
          </a:bodyPr>
          <a:lstStyle/>
          <a:p>
            <a:pPr indent="0" marL="114300">
              <a:buNone/>
            </a:pPr>
            <a:r>
              <a:rPr altLang="en-CA" b="1" dirty="0" lang="en-CA" sz="2000">
                <a:latin charset="0" panose="020B0604020202020204" pitchFamily="34" typeface="Arial"/>
                <a:cs charset="0" panose="020B0604020202020204" pitchFamily="34" typeface="Arial"/>
              </a:rPr>
              <a:t>Discounting Strategies</a:t>
            </a: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In addition to deciding about the base price of products and services, marketing managers must also set policies regarding the use of discounts and allowances. There are many different types of price reductions–each designed to accomplish a specific purpose.</a:t>
            </a:r>
          </a:p>
          <a:p>
            <a:pPr indent="0" marL="114300">
              <a:buNone/>
            </a:pPr>
            <a:br>
              <a:rPr altLang="en-CA" dirty="0" lang="en-CA"/>
            </a:br>
            <a:endParaRPr dirty="0" lang="en-US"/>
          </a:p>
        </p:txBody>
      </p:sp>
      <p:sp>
        <p:nvSpPr>
          <p:cNvPr id="5" name="TextBox 4">
            <a:extLst>
              <a:ext uri="{FF2B5EF4-FFF2-40B4-BE49-F238E27FC236}">
                <a16:creationId xmlns:a16="http://schemas.microsoft.com/office/drawing/2014/main" id="{964D847B-BF24-A37F-F36B-CD7779C1FDF3}"/>
              </a:ext>
            </a:extLst>
          </p:cNvPr>
          <p:cNvSpPr txBox="1"/>
          <p:nvPr/>
        </p:nvSpPr>
        <p:spPr>
          <a:xfrm>
            <a:off x="6206359" y="4568875"/>
            <a:ext cx="4572000" cy="261610"/>
          </a:xfrm>
          <a:prstGeom prst="rect">
            <a:avLst/>
          </a:prstGeom>
          <a:noFill/>
        </p:spPr>
        <p:txBody>
          <a:bodyPr numCol="1" wrap="square">
            <a:spAutoFit/>
          </a:bodyPr>
          <a:lstStyle/>
          <a:p>
            <a:r>
              <a:rPr altLang="en-CA" b="0" dirty="0" i="0" lang="en-CA" strike="noStrike" sz="1100" u="none">
                <a:solidFill>
                  <a:srgbClr val="111111"/>
                </a:solidFill>
                <a:effectLst/>
                <a:latin typeface="-apple-system"/>
              </a:rPr>
              <a:t>Photo by </a:t>
            </a:r>
            <a:r>
              <a:rPr altLang="en-CA" b="0" dirty="0" i="0" lang="en-CA" sz="1100">
                <a:solidFill>
                  <a:srgbClr val="767676"/>
                </a:solidFill>
                <a:effectLst/>
                <a:latin typeface="-apple-system"/>
                <a:hlinkClick r:id="rId2"/>
              </a:rPr>
              <a:t>Artem Beliaikin</a:t>
            </a:r>
            <a:r>
              <a:rPr altLang="en-CA" b="0" dirty="0" i="0" lang="en-CA" strike="noStrike" sz="1100" u="none">
                <a:solidFill>
                  <a:srgbClr val="111111"/>
                </a:solidFill>
                <a:effectLst/>
                <a:latin typeface="-apple-system"/>
              </a:rPr>
              <a:t> on </a:t>
            </a:r>
            <a:r>
              <a:rPr altLang="en-CA" b="0" dirty="0" i="0" lang="en-CA" sz="1100">
                <a:solidFill>
                  <a:srgbClr val="767676"/>
                </a:solidFill>
                <a:effectLst/>
                <a:latin typeface="-apple-system"/>
                <a:hlinkClick r:id="rId3"/>
              </a:rPr>
              <a:t>Unsplash</a:t>
            </a:r>
            <a:endParaRPr dirty="0" lang="en-US" sz="1100"/>
          </a:p>
        </p:txBody>
      </p:sp>
      <p:pic>
        <p:nvPicPr>
          <p:cNvPr id="7" name="Picture 6">
            <a:extLst>
              <a:ext uri="{FF2B5EF4-FFF2-40B4-BE49-F238E27FC236}">
                <a16:creationId xmlns:a16="http://schemas.microsoft.com/office/drawing/2014/main" id="{FE84659A-B437-F481-75CE-74609612B3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60553" y="1567845"/>
            <a:ext cx="3994589" cy="2663059"/>
          </a:xfrm>
          <a:prstGeom prst="rect">
            <a:avLst/>
          </a:prstGeom>
        </p:spPr>
      </p:pic>
    </p:spTree>
    <p:extLst>
      <p:ext uri="{BB962C8B-B14F-4D97-AF65-F5344CB8AC3E}">
        <p14:creationId xmlns:p14="http://schemas.microsoft.com/office/powerpoint/2010/main" val="96368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D2FE-7C9D-8996-712A-3C8AE6E73A8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8.1 OVERVIEW OF PRICE 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6EB110A8-AAB2-D1C5-66A2-36AFD355FC27}"/>
              </a:ext>
            </a:extLst>
          </p:cNvPr>
          <p:cNvSpPr>
            <a:spLocks noGrp="1"/>
          </p:cNvSpPr>
          <p:nvPr>
            <p:ph idx="1" type="body"/>
          </p:nvPr>
        </p:nvSpPr>
        <p:spPr/>
        <p:txBody>
          <a:bodyPr numCol="1"/>
          <a:lstStyle/>
          <a:p>
            <a:pPr indent="0" marL="114300">
              <a:buNone/>
            </a:pPr>
            <a:r>
              <a:rPr altLang="en-CA" b="1" dirty="0" lang="en-CA"/>
              <a:t>Quantity discounts</a:t>
            </a:r>
            <a:r>
              <a:rPr altLang="en-CA" dirty="0" lang="en-CA"/>
              <a:t> </a:t>
            </a:r>
          </a:p>
          <a:p>
            <a:pPr indent="0" marL="114300">
              <a:buNone/>
            </a:pPr>
            <a:endParaRPr altLang="en-CA" dirty="0" lang="en-CA"/>
          </a:p>
          <a:p>
            <a:pPr indent="0" marL="114300">
              <a:buNone/>
            </a:pPr>
            <a:r>
              <a:rPr altLang="en-CA" dirty="0" lang="en-CA"/>
              <a:t>Quantity discounts are reductions in base price given as the result of a buyer purchasing some predetermined quantity of merchandise. In a B2B environment, a noncumulative quantity discount applies to each purchase and is intended to encourage buyers to make larger purchases.</a:t>
            </a:r>
            <a:endParaRPr dirty="0" lang="en-US"/>
          </a:p>
        </p:txBody>
      </p:sp>
    </p:spTree>
    <p:extLst>
      <p:ext uri="{BB962C8B-B14F-4D97-AF65-F5344CB8AC3E}">
        <p14:creationId xmlns:p14="http://schemas.microsoft.com/office/powerpoint/2010/main" val="7190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3-5CB5-92ED-AE98-BBE595B06DBB}"/>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8.1 OVERVIEW OF PRICE VI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68E6AA6A-51B0-F5DE-54C1-884E9A734016}"/>
              </a:ext>
            </a:extLst>
          </p:cNvPr>
          <p:cNvSpPr>
            <a:spLocks noGrp="1"/>
          </p:cNvSpPr>
          <p:nvPr>
            <p:ph idx="1" type="body"/>
          </p:nvPr>
        </p:nvSpPr>
        <p:spPr/>
        <p:txBody>
          <a:bodyPr numCol="1"/>
          <a:lstStyle/>
          <a:p>
            <a:pPr indent="0" marL="114300">
              <a:buNone/>
            </a:pPr>
            <a:r>
              <a:rPr altLang="en-CA" b="1" dirty="0" lang="en-CA"/>
              <a:t>Quantity discounts</a:t>
            </a:r>
            <a:r>
              <a:rPr altLang="en-CA" dirty="0" lang="en-CA"/>
              <a:t> </a:t>
            </a:r>
          </a:p>
          <a:p>
            <a:pPr indent="0" marL="114300">
              <a:buNone/>
            </a:pPr>
            <a:endParaRPr altLang="en-CA" dirty="0" lang="en-CA"/>
          </a:p>
          <a:p>
            <a:pPr indent="0" marL="114300">
              <a:buNone/>
            </a:pPr>
            <a:r>
              <a:rPr altLang="en-CA" dirty="0" lang="en-CA"/>
              <a:t>There are as many quantity discount deals as there are products to price.</a:t>
            </a:r>
          </a:p>
          <a:p>
            <a:pPr indent="0" marL="114300">
              <a:buNone/>
            </a:pPr>
            <a:endParaRPr altLang="en-CA" dirty="0" lang="en-CA"/>
          </a:p>
          <a:p>
            <a:r>
              <a:rPr altLang="en-CA" b="1" dirty="0" lang="en-CA"/>
              <a:t>Seasonal discounts</a:t>
            </a:r>
          </a:p>
          <a:p>
            <a:r>
              <a:rPr altLang="en-CA" b="1" dirty="0" lang="en-CA"/>
              <a:t>Cash discounts</a:t>
            </a:r>
          </a:p>
          <a:p>
            <a:r>
              <a:rPr altLang="en-CA" b="1" dirty="0" lang="en-CA"/>
              <a:t>Trade discounts</a:t>
            </a:r>
          </a:p>
          <a:p>
            <a:r>
              <a:rPr altLang="en-CA" b="1" dirty="0" lang="en-CA"/>
              <a:t>Personal allowances</a:t>
            </a:r>
          </a:p>
          <a:p>
            <a:r>
              <a:rPr altLang="en-CA" b="1" dirty="0" lang="en-CA"/>
              <a:t>Trade-in allowances</a:t>
            </a:r>
          </a:p>
          <a:p>
            <a:r>
              <a:rPr altLang="en-CA" b="1" dirty="0" lang="en-CA"/>
              <a:t>Price bundling</a:t>
            </a:r>
            <a:endParaRPr dirty="0" lang="en-US"/>
          </a:p>
        </p:txBody>
      </p:sp>
    </p:spTree>
    <p:extLst>
      <p:ext uri="{BB962C8B-B14F-4D97-AF65-F5344CB8AC3E}">
        <p14:creationId xmlns:p14="http://schemas.microsoft.com/office/powerpoint/2010/main" val="117707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D892-C3CC-4511-7659-1171426BC852}"/>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8.2 GLOBAL PRICING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79B2CB6D-4631-131A-F8F1-0FEDC5F20080}"/>
              </a:ext>
            </a:extLst>
          </p:cNvPr>
          <p:cNvSpPr txBox="1">
            <a:spLocks noGrp="1"/>
          </p:cNvSpPr>
          <p:nvPr>
            <p:ph idx="1" type="body"/>
          </p:nvPr>
        </p:nvSpPr>
        <p:spPr>
          <a:xfrm>
            <a:off x="311700" y="2186317"/>
            <a:ext cx="8520600" cy="1101052"/>
          </a:xfrm>
          <a:prstGeom prst="rect">
            <a:avLst/>
          </a:prstGeom>
          <a:solidFill>
            <a:schemeClr val="bg1">
              <a:lumMod val="95000"/>
            </a:schemeClr>
          </a:solidFill>
          <a:ln w="57150">
            <a:solidFill>
              <a:schemeClr val="tx1"/>
            </a:solidFill>
          </a:ln>
        </p:spPr>
        <p:txBody>
          <a:bodyPr bIns="72000" lIns="108000" numCol="1" rIns="108000" tIns="72000" wrap="square">
            <a:spAutoFit/>
          </a:bodyPr>
          <a:lstStyle/>
          <a:p>
            <a:pPr algn="ctr" indent="0" marL="114300">
              <a:buNone/>
            </a:pPr>
            <a:r>
              <a:rPr altLang="en-CA" dirty="0" lang="en-CA"/>
              <a:t>Several factors affect the global pricing of a product, e.g., manufacturing cost, market place, competition, market condition, and quality of product, distribution channels, country factors and company factors (Alon &amp; Jaffe 2013). </a:t>
            </a: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8047741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2946</Words>
  <Paragraphs>154</Paragraphs>
  <Slides>17</Slides>
  <Notes>14</Notes>
  <TotalTime>12735</TotalTime>
  <HiddenSlides>0</HiddenSlides>
  <MMClips>0</MMClips>
  <ScaleCrop>false</ScaleCrop>
  <HeadingPairs>
    <vt:vector baseType="variant" size="6">
      <vt:variant>
        <vt:lpstr>Fonts Used</vt:lpstr>
      </vt:variant>
      <vt:variant>
        <vt:i4>4</vt:i4>
      </vt:variant>
      <vt:variant>
        <vt:lpstr>Theme</vt:lpstr>
      </vt:variant>
      <vt:variant>
        <vt:i4>1</vt:i4>
      </vt:variant>
      <vt:variant>
        <vt:lpstr>Slide Titles</vt:lpstr>
      </vt:variant>
      <vt:variant>
        <vt:i4>17</vt:i4>
      </vt:variant>
    </vt:vector>
  </HeadingPairs>
  <TitlesOfParts>
    <vt:vector baseType="lpstr" size="22">
      <vt:lpstr>Roboto</vt:lpstr>
      <vt:lpstr>Calibri</vt:lpstr>
      <vt:lpstr>Arial</vt:lpstr>
      <vt:lpstr>-apple-system</vt:lpstr>
      <vt:lpstr>Geometric</vt:lpstr>
      <vt:lpstr>GLOBAL MARKETING IN A DIGITAL WORLD</vt:lpstr>
      <vt:lpstr>Learning Outcomes</vt:lpstr>
      <vt:lpstr>8.1 OVERVIEW OF PRICE I</vt:lpstr>
      <vt:lpstr>8.1 OVERVIEW OF PRICE II</vt:lpstr>
      <vt:lpstr>8.1 OVERVIEW OF PRICE III</vt:lpstr>
      <vt:lpstr>8.1 OVERVIEW OF PRICE IV</vt:lpstr>
      <vt:lpstr>8.1 OVERVIEW OF PRICE V</vt:lpstr>
      <vt:lpstr>8.1 OVERVIEW OF PRICE VI</vt:lpstr>
      <vt:lpstr>8.2 GLOBAL PRICING I</vt:lpstr>
      <vt:lpstr>8.2 GLOBAL PRICING II</vt:lpstr>
      <vt:lpstr>8.2 GLOBAL PRICING III</vt:lpstr>
      <vt:lpstr>8.3 GLOBAL PRICING APPROACHES I</vt:lpstr>
      <vt:lpstr>8.3 GLOBAL PRICING APPROACHES II</vt:lpstr>
      <vt:lpstr>8.3 GLOBAL PRICING APPROACHES III</vt:lpstr>
      <vt:lpstr>8.4 CURRENCY FLUCTUATIONS AND GLOBAL PRICING I</vt:lpstr>
      <vt:lpstr>8.4 CURRENCY FLUCTUATIONS AND GLOBAL PRICING II</vt:lpstr>
      <vt:lpstr>8.5 KEY TERMS</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Earle, Davandra</cp:lastModifiedBy>
  <dcterms:modified xsi:type="dcterms:W3CDTF">2022-07-05T14:41:03Z</dcterms:modified>
  <cp:revision>14</cp:revision>
  <dc:title>PowerPoint Presentation</dc:title>
</cp:coreProperties>
</file>