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ustom.xml" Type="http://schemas.openxmlformats.org/officeDocument/2006/relationships/custom-properties"/><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9144000" cy="5143500" type="screen16x9"/>
  <p:notesSz cx="6858000" cy="9144000"/>
  <p:embeddedFontLst>
    <p:embeddedFont>
      <p:font charset="0" panose="020F0502020204030204" pitchFamily="34" typeface="Calibri"/>
      <p:regular r:id="rId33"/>
      <p:bold r:id="rId34"/>
      <p:italic r:id="rId35"/>
      <p:boldItalic r:id="rId36"/>
    </p:embeddedFont>
    <p:embeddedFont>
      <p:font charset="0" panose="020B0606030504020204" pitchFamily="34" typeface="Open Sans"/>
      <p:regular r:id="rId37"/>
      <p:bold r:id="rId38"/>
      <p:italic r:id="rId39"/>
      <p:boldItalic r:id="rId40"/>
    </p:embeddedFont>
    <p:embeddedFont>
      <p:font charset="0" panose="02000000000000000000" pitchFamily="2" typeface="Roboto"/>
      <p:regular r:id="rId41"/>
      <p:bold r:id="rId42"/>
      <p:italic r:id="rId43"/>
      <p:boldItalic r:id="rId44"/>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8955"/>
    <p:restoredTop autoAdjust="0" sz="80898"/>
  </p:normalViewPr>
  <p:slideViewPr>
    <p:cSldViewPr snapToGrid="0">
      <p:cViewPr varScale="1">
        <p:scale>
          <a:sx d="100" n="121"/>
          <a:sy d="100" n="121"/>
        </p:scale>
        <p:origin x="1168" y="168"/>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9" Target="fonts/font7.fntdata" Type="http://schemas.openxmlformats.org/officeDocument/2006/relationships/font"/><Relationship Id="rId38" Target="fonts/font6.fntdata" Type="http://schemas.openxmlformats.org/officeDocument/2006/relationships/font"/><Relationship Id="rId37" Target="fonts/font5.fntdata" Type="http://schemas.openxmlformats.org/officeDocument/2006/relationships/font"/><Relationship Id="rId36" Target="fonts/font4.fntdata" Type="http://schemas.openxmlformats.org/officeDocument/2006/relationships/font"/><Relationship Id="rId35" Target="fonts/font3.fntdata" Type="http://schemas.openxmlformats.org/officeDocument/2006/relationships/font"/><Relationship Id="rId34" Target="fonts/font2.fntdata" Type="http://schemas.openxmlformats.org/officeDocument/2006/relationships/font"/><Relationship Id="rId33" Target="fonts/font1.fntdata" Type="http://schemas.openxmlformats.org/officeDocument/2006/relationships/font"/><Relationship Id="rId32" Target="slides/slide23.xml" Type="http://schemas.openxmlformats.org/officeDocument/2006/relationships/slide"/><Relationship Id="rId31" Target="slides/slide22.xml" Type="http://schemas.openxmlformats.org/officeDocument/2006/relationships/slide"/><Relationship Id="rId30" Target="slides/slide21.xml" Type="http://schemas.openxmlformats.org/officeDocument/2006/relationships/slide"/><Relationship Id="rId27" Target="slides/slide18.xml" Type="http://schemas.openxmlformats.org/officeDocument/2006/relationships/slide"/><Relationship Id="rId26" Target="slides/slide17.xml" Type="http://schemas.openxmlformats.org/officeDocument/2006/relationships/slide"/><Relationship Id="rId25" Target="slides/slide16.xml" Type="http://schemas.openxmlformats.org/officeDocument/2006/relationships/slide"/><Relationship Id="rId24" Target="slides/slide15.xml" Type="http://schemas.openxmlformats.org/officeDocument/2006/relationships/slide"/><Relationship Id="rId21" Target="slides/slide12.xml" Type="http://schemas.openxmlformats.org/officeDocument/2006/relationships/slide"/><Relationship Id="rId19" Target="slides/slide10.xml" Type="http://schemas.openxmlformats.org/officeDocument/2006/relationships/slide"/><Relationship Id="rId20" Target="slides/slide11.xml" Type="http://schemas.openxmlformats.org/officeDocument/2006/relationships/slide"/><Relationship Id="rId18" Target="slides/slide9.xml" Type="http://schemas.openxmlformats.org/officeDocument/2006/relationships/slide"/><Relationship Id="rId17" Target="slides/slide8.xml" Type="http://schemas.openxmlformats.org/officeDocument/2006/relationships/slide"/><Relationship Id="rId16" Target="slides/slide7.xml" Type="http://schemas.openxmlformats.org/officeDocument/2006/relationships/slide"/><Relationship Id="rId15" Target="slides/slide6.xml" Type="http://schemas.openxmlformats.org/officeDocument/2006/relationships/slide"/><Relationship Id="rId14" Target="slides/slide5.xml" Type="http://schemas.openxmlformats.org/officeDocument/2006/relationships/slide"/><Relationship Id="rId44" Target="fonts/font12.fntdata" Type="http://schemas.openxmlformats.org/officeDocument/2006/relationships/font"/><Relationship Id="rId13" Target="slides/slide4.xml" Type="http://schemas.openxmlformats.org/officeDocument/2006/relationships/slide"/><Relationship Id="rId43" Target="fonts/font11.fntdata" Type="http://schemas.openxmlformats.org/officeDocument/2006/relationships/font"/><Relationship Id="rId12" Target="slides/slide3.xml" Type="http://schemas.openxmlformats.org/officeDocument/2006/relationships/slide"/><Relationship Id="rId42" Target="fonts/font10.fntdata" Type="http://schemas.openxmlformats.org/officeDocument/2006/relationships/font"/><Relationship Id="rId11" Target="slides/slide2.xml" Type="http://schemas.openxmlformats.org/officeDocument/2006/relationships/slide"/><Relationship Id="rId41" Target="fonts/font9.fntdata" Type="http://schemas.openxmlformats.org/officeDocument/2006/relationships/font"/><Relationship Id="rId10" Target="slides/slide1.xml" Type="http://schemas.openxmlformats.org/officeDocument/2006/relationships/slide"/><Relationship Id="rId9" Target="notesMasters/notesMaster1.xml" Type="http://schemas.openxmlformats.org/officeDocument/2006/relationships/notesMaster"/><Relationship Id="rId40" Target="fonts/font8.fntdata" Type="http://schemas.openxmlformats.org/officeDocument/2006/relationships/font"/><Relationship Id="rId8" Target="slideMasters/slideMaster1.xml" Type="http://schemas.openxmlformats.org/officeDocument/2006/relationships/slideMaster"/><Relationship Id="rId7" Target="../customXml/item2.xml" Type="http://schemas.openxmlformats.org/officeDocument/2006/relationships/customXml"/><Relationship Id="rId6" Target="../customXml/item1.xml" Type="http://schemas.openxmlformats.org/officeDocument/2006/relationships/customXml"/><Relationship Id="rId5" Target="../customXml/item3.xml" Type="http://schemas.openxmlformats.org/officeDocument/2006/relationships/customXml"/><Relationship Id="rId4" Target="tableStyles.xml" Type="http://schemas.openxmlformats.org/officeDocument/2006/relationships/tableStyles"/><Relationship Id="rId3" Target="presProps.xml" Type="http://schemas.openxmlformats.org/officeDocument/2006/relationships/presProps"/><Relationship Id="rId23" Target="slides/slide14.xml" Type="http://schemas.openxmlformats.org/officeDocument/2006/relationships/slide"/><Relationship Id="rId29" Target="slides/slide20.xml" Type="http://schemas.openxmlformats.org/officeDocument/2006/relationships/slide"/><Relationship Id="rId2" Target="viewProps.xml" Type="http://schemas.openxmlformats.org/officeDocument/2006/relationships/viewProps"/><Relationship Id="rId22" Target="slides/slide13.xml" Type="http://schemas.openxmlformats.org/officeDocument/2006/relationships/slide"/><Relationship Id="rId28" Target="slides/slide19.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These considerations cannot be used as a formula to guarantee success, but they can function as guidelines for thinking about budget, objectives, strategies, tactics, and potential opportunities and threats.</a:t>
            </a:r>
            <a:endParaRPr dirty="0" lang="en-US"/>
          </a:p>
        </p:txBody>
      </p:sp>
    </p:spTree>
    <p:extLst>
      <p:ext uri="{BB962C8B-B14F-4D97-AF65-F5344CB8AC3E}">
        <p14:creationId xmlns:p14="http://schemas.microsoft.com/office/powerpoint/2010/main" val="82155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At its core, messaging should convey, “This product is a great idea! You want this!”  Usually a promotional budget is needed to create broad awareness and educate the market about the new product. To achieve these goals, often a product launch includes promotional elements such as a new Web site (or significant update to the existing site), a social media campaign, print or broadcast advertising, a press release and press campaign.</a:t>
            </a:r>
            <a:endParaRPr dirty="0" lang="en-US"/>
          </a:p>
        </p:txBody>
      </p:sp>
    </p:spTree>
    <p:extLst>
      <p:ext uri="{BB962C8B-B14F-4D97-AF65-F5344CB8AC3E}">
        <p14:creationId xmlns:p14="http://schemas.microsoft.com/office/powerpoint/2010/main" val="404951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These emerging competitive threats drive new marketing tactics. Marketers who have been seeking to build broad market awareness through the introduction phase must now differentiate their products from competitors, emphasizing unique features that appeal to target customers. The central thrust of market messaging and promotion during this stage is “This brand is the best!” Pricing also becomes more competitive and must be adjusted to align with the differentiation strategy.</a:t>
            </a:r>
            <a:endParaRPr dirty="0" lang="en-US"/>
          </a:p>
        </p:txBody>
      </p:sp>
    </p:spTree>
    <p:extLst>
      <p:ext uri="{BB962C8B-B14F-4D97-AF65-F5344CB8AC3E}">
        <p14:creationId xmlns:p14="http://schemas.microsoft.com/office/powerpoint/2010/main" val="66341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At this stage, organizations are trying to extract as much value from an established product as they can, typically in a very competitive field. Marketing messages and promotions seek to remind customers about a great product, differentiate from competitors, and reinforce brand loyalty: “Remember why this brand is the best.”</a:t>
            </a:r>
            <a:endParaRPr dirty="0" lang="en-US"/>
          </a:p>
        </p:txBody>
      </p:sp>
    </p:spTree>
    <p:extLst>
      <p:ext uri="{BB962C8B-B14F-4D97-AF65-F5344CB8AC3E}">
        <p14:creationId xmlns:p14="http://schemas.microsoft.com/office/powerpoint/2010/main" val="226181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goods, distributors will seek to eliminate inventory by cutting prices. For services, companies will reallocate staff to ensure that delivery costs are in check. Where possible, companies may initiate a planned obsolescence process. Commonly technology companies will announce to customers that they will not continue to support a product after a set obsolescence date.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Often a primary focus for marketers during this stage is to transition customers to newer products that are earlier in the product life cycle and have more favorable economics.</a:t>
            </a:r>
            <a:endParaRPr dirty="0" lang="en-US"/>
          </a:p>
        </p:txBody>
      </p:sp>
    </p:spTree>
    <p:extLst>
      <p:ext uri="{BB962C8B-B14F-4D97-AF65-F5344CB8AC3E}">
        <p14:creationId xmlns:p14="http://schemas.microsoft.com/office/powerpoint/2010/main" val="134098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Stage 1: Generating New Product Ideas</a:t>
            </a:r>
            <a:r>
              <a:rPr altLang="en-CA" b="0" cap="none" dirty="0" i="0" lang="en-CA" strike="noStrike" sz="1100" u="none">
                <a:solidFill>
                  <a:srgbClr val="000000"/>
                </a:solidFill>
                <a:effectLst/>
                <a:latin typeface="Arial"/>
                <a:ea typeface="Arial"/>
                <a:cs typeface="Arial"/>
                <a:sym typeface="Arial"/>
              </a:rPr>
              <a:t>- Generating new product ideas is a creative task that requires a particular way of thinking. Coming up with ideas is easy, but generating </a:t>
            </a:r>
            <a:r>
              <a:rPr altLang="en-CA" b="0" cap="none" dirty="0" i="1" lang="en-CA" strike="noStrike" sz="1100" u="none">
                <a:solidFill>
                  <a:srgbClr val="000000"/>
                </a:solidFill>
                <a:effectLst/>
                <a:latin typeface="Arial"/>
                <a:ea typeface="Arial"/>
                <a:cs typeface="Arial"/>
                <a:sym typeface="Arial"/>
              </a:rPr>
              <a:t>good</a:t>
            </a:r>
            <a:r>
              <a:rPr altLang="en-CA" b="0" cap="none" dirty="0" i="0" lang="en-CA" strike="noStrike" sz="1100" u="none">
                <a:solidFill>
                  <a:srgbClr val="000000"/>
                </a:solidFill>
                <a:effectLst/>
                <a:latin typeface="Arial"/>
                <a:ea typeface="Arial"/>
                <a:cs typeface="Arial"/>
                <a:sym typeface="Arial"/>
              </a:rPr>
              <a:t> ideas is another story. Companies use a range of internal and external sources to identify new product ideas. A SWOT analysis might suggest strengths in existing products that could be the basis for new products or market opportunities. </a:t>
            </a:r>
          </a:p>
          <a:p>
            <a:endParaRPr dirty="0" lang="en-US"/>
          </a:p>
          <a:p>
            <a:r>
              <a:rPr altLang="en-CA" b="1" cap="none" dirty="0" i="0" lang="en-CA" strike="noStrike" sz="1100" u="none">
                <a:solidFill>
                  <a:srgbClr val="000000"/>
                </a:solidFill>
                <a:effectLst/>
                <a:latin typeface="Arial"/>
                <a:ea typeface="Arial"/>
                <a:cs typeface="Arial"/>
                <a:sym typeface="Arial"/>
              </a:rPr>
              <a:t>Stage 2: Screening Product Ideas</a:t>
            </a:r>
            <a:r>
              <a:rPr altLang="en-CA" b="0" cap="none" dirty="0" i="0" lang="en-CA" strike="noStrike" sz="1100" u="none">
                <a:solidFill>
                  <a:srgbClr val="000000"/>
                </a:solidFill>
                <a:effectLst/>
                <a:latin typeface="Arial"/>
                <a:ea typeface="Arial"/>
                <a:cs typeface="Arial"/>
                <a:sym typeface="Arial"/>
              </a:rPr>
              <a:t>- The second stage of the product development process is idea screening. This is the first of many screening points. At this early stage much is </a:t>
            </a:r>
            <a:r>
              <a:rPr altLang="en-CA" b="0" cap="none" dirty="0" i="1" lang="en-CA" strike="noStrike" sz="1100" u="none">
                <a:solidFill>
                  <a:srgbClr val="000000"/>
                </a:solidFill>
                <a:effectLst/>
                <a:latin typeface="Arial"/>
                <a:ea typeface="Arial"/>
                <a:cs typeface="Arial"/>
                <a:sym typeface="Arial"/>
              </a:rPr>
              <a:t>not</a:t>
            </a:r>
            <a:r>
              <a:rPr altLang="en-CA" b="0" cap="none" dirty="0" i="0" lang="en-CA" strike="noStrike" sz="1100" u="none">
                <a:solidFill>
                  <a:srgbClr val="000000"/>
                </a:solidFill>
                <a:effectLst/>
                <a:latin typeface="Arial"/>
                <a:ea typeface="Arial"/>
                <a:cs typeface="Arial"/>
                <a:sym typeface="Arial"/>
              </a:rPr>
              <a:t> known about the product and its market opportunity.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Stage 3: Concept Development and Testing</a:t>
            </a:r>
            <a:r>
              <a:rPr altLang="en-CA" b="0" cap="none" dirty="0" i="0" lang="en-CA" strike="noStrike" sz="1100" u="none">
                <a:solidFill>
                  <a:srgbClr val="000000"/>
                </a:solidFill>
                <a:effectLst/>
                <a:latin typeface="Arial"/>
                <a:ea typeface="Arial"/>
                <a:cs typeface="Arial"/>
                <a:sym typeface="Arial"/>
              </a:rPr>
              <a:t>- Today, it is increasingly common for companies to run some small concept test in a real marketing setting. The </a:t>
            </a:r>
            <a:r>
              <a:rPr altLang="en-CA" b="0" cap="none" dirty="0" i="1" lang="en-CA" strike="noStrike" sz="1100" u="none">
                <a:solidFill>
                  <a:srgbClr val="000000"/>
                </a:solidFill>
                <a:effectLst/>
                <a:latin typeface="Arial"/>
                <a:ea typeface="Arial"/>
                <a:cs typeface="Arial"/>
                <a:sym typeface="Arial"/>
              </a:rPr>
              <a:t>product concept </a:t>
            </a:r>
            <a:r>
              <a:rPr altLang="en-CA" b="0" cap="none" dirty="0" i="0" lang="en-CA" strike="noStrike" sz="1100" u="none">
                <a:solidFill>
                  <a:srgbClr val="000000"/>
                </a:solidFill>
                <a:effectLst/>
                <a:latin typeface="Arial"/>
                <a:ea typeface="Arial"/>
                <a:cs typeface="Arial"/>
                <a:sym typeface="Arial"/>
              </a:rPr>
              <a:t>is a synthesis or a description of a product idea that reflects the core element of the proposed product.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Stage 4: Business Case Analysis</a:t>
            </a:r>
            <a:r>
              <a:rPr altLang="en-CA" b="0" cap="none" dirty="0" i="0" lang="en-CA" strike="noStrike" sz="1100" u="none">
                <a:solidFill>
                  <a:srgbClr val="000000"/>
                </a:solidFill>
                <a:effectLst/>
                <a:latin typeface="Arial"/>
                <a:ea typeface="Arial"/>
                <a:cs typeface="Arial"/>
                <a:sym typeface="Arial"/>
              </a:rPr>
              <a:t>- Before companies make a significant investment in a product’s development, they need to be sure that it will bring a sufficient return.</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Stage 5: Technical and Marketing Development</a:t>
            </a:r>
            <a:r>
              <a:rPr altLang="en-CA" b="0" cap="none" dirty="0" i="0" lang="en-CA" strike="noStrike" sz="1100" u="none">
                <a:solidFill>
                  <a:srgbClr val="000000"/>
                </a:solidFill>
                <a:effectLst/>
                <a:latin typeface="Arial"/>
                <a:ea typeface="Arial"/>
                <a:cs typeface="Arial"/>
                <a:sym typeface="Arial"/>
              </a:rPr>
              <a:t>- A product that has passed the screening and business analysis stages is ready for technical and marketing development. Technical development processes vary greatly according to the type of product.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Stage 6: Test Marketing and Validation</a:t>
            </a:r>
            <a:r>
              <a:rPr altLang="en-CA" b="0" cap="none" dirty="0" i="0" lang="en-CA" strike="noStrike" sz="1100" u="none">
                <a:solidFill>
                  <a:srgbClr val="000000"/>
                </a:solidFill>
                <a:effectLst/>
                <a:latin typeface="Arial"/>
                <a:ea typeface="Arial"/>
                <a:cs typeface="Arial"/>
                <a:sym typeface="Arial"/>
              </a:rPr>
              <a:t>- Test marketing is the final stage before commercialization; the objective is to test all the variables in the marketing plan including elements of the product. Test marketing represents an actual launching of the total marketing program, done on a limited basis.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Stage 7: Launch</a:t>
            </a:r>
            <a:r>
              <a:rPr altLang="en-CA" b="0" cap="none" dirty="0" i="0" lang="en-CA" strike="noStrike" sz="1100" u="none">
                <a:solidFill>
                  <a:srgbClr val="000000"/>
                </a:solidFill>
                <a:effectLst/>
                <a:latin typeface="Arial"/>
                <a:ea typeface="Arial"/>
                <a:cs typeface="Arial"/>
                <a:sym typeface="Arial"/>
              </a:rPr>
              <a:t>- Finally, the product arrives at the commercial launch stage. The marketing mix comes together to introduce the product to the market. This stage marks the beginning of the product life cycle.</a:t>
            </a:r>
          </a:p>
          <a:p>
            <a:endParaRPr altLang="en-CA" b="0" cap="none" dirty="0" i="0" lang="en-CA" strike="noStrike" sz="1100" u="none">
              <a:solidFill>
                <a:srgbClr val="000000"/>
              </a:solidFill>
              <a:effectLst/>
              <a:latin typeface="Arial"/>
              <a:cs typeface="Arial"/>
              <a:sym typeface="Arial"/>
            </a:endParaRPr>
          </a:p>
          <a:p>
            <a:endParaRPr dirty="0" lang="en-US"/>
          </a:p>
          <a:p>
            <a:endParaRPr dirty="0" lang="en-US"/>
          </a:p>
        </p:txBody>
      </p:sp>
    </p:spTree>
    <p:extLst>
      <p:ext uri="{BB962C8B-B14F-4D97-AF65-F5344CB8AC3E}">
        <p14:creationId xmlns:p14="http://schemas.microsoft.com/office/powerpoint/2010/main" val="328467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This means taking the company’s current products and selling them in other countries without making changes to the product.   </a:t>
            </a:r>
            <a:r>
              <a:rPr altLang="en-CA" b="1" cap="none" dirty="0" i="0" lang="en-CA" strike="noStrike" sz="1100" u="none">
                <a:solidFill>
                  <a:srgbClr val="000000"/>
                </a:solidFill>
                <a:effectLst/>
                <a:latin typeface="Arial"/>
                <a:ea typeface="Arial"/>
                <a:cs typeface="Arial"/>
                <a:sym typeface="Arial"/>
              </a:rPr>
              <a:t>The advantages of this strategy are that the company doesn’t need to invest in new research, development, or manufacturing. </a:t>
            </a:r>
            <a:r>
              <a:rPr altLang="en-CA" b="0" cap="none" dirty="0" i="0" lang="en-CA" strike="noStrike" sz="1100" u="none">
                <a:solidFill>
                  <a:srgbClr val="000000"/>
                </a:solidFill>
                <a:effectLst/>
                <a:latin typeface="Arial"/>
                <a:ea typeface="Arial"/>
                <a:cs typeface="Arial"/>
                <a:sym typeface="Arial"/>
              </a:rPr>
              <a:t>Changes may be made in packaging and labeling, but these are driven by local regulatory requirements. </a:t>
            </a:r>
            <a:r>
              <a:rPr altLang="en-CA" b="1" cap="none" dirty="0" i="0" lang="en-CA" strike="noStrike" sz="1100" u="none">
                <a:solidFill>
                  <a:srgbClr val="000000"/>
                </a:solidFill>
                <a:effectLst/>
                <a:latin typeface="Arial"/>
                <a:ea typeface="Arial"/>
                <a:cs typeface="Arial"/>
                <a:sym typeface="Arial"/>
              </a:rPr>
              <a:t>The disadvantages, however, are that its products may not be well suited to local needs and that the products may be more costly due to higher manufacturing and labour costs in the United States.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This refers to modifying the company’s existing product in a way that makes it fit better with local needs. For example, when Procter &amp; Gamble (P&amp;G) introduced Tide laundry detergent in emerging markets like India, it changed the formulation to remove softeners.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 is creating an entirely new product for the target market. In this strategy, companies go back to the drawing board and rethink how best to design a product for that country.</a:t>
            </a:r>
            <a:endParaRPr dirty="0" lang="en-US"/>
          </a:p>
        </p:txBody>
      </p:sp>
    </p:spTree>
    <p:extLst>
      <p:ext uri="{BB962C8B-B14F-4D97-AF65-F5344CB8AC3E}">
        <p14:creationId xmlns:p14="http://schemas.microsoft.com/office/powerpoint/2010/main" val="385465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 product may have to be adapted to meet the physical, social, or mandatory requirements of a new market. It may have to be modified to conform to government regulations or to operate effectively in country-specific geographic and climatic conditions. Or it may be redesigned or repackaged to meet the diverse buyer preferences or standard-of-living conditions.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product’s size and packaging may also have to be modified to facilitate shipment or to conform to possible differences in engineering or design standards in a country or in regional markets.</a:t>
            </a:r>
          </a:p>
          <a:p>
            <a:endParaRPr altLang="en-CA" b="0" cap="none" dirty="0" i="0" lang="en-CA" strike="noStrike" sz="1100" u="none">
              <a:solidFill>
                <a:srgbClr val="000000"/>
              </a:solidFill>
              <a:effectLst/>
              <a:latin typeface="Arial"/>
              <a:cs typeface="Arial"/>
              <a:sym typeface="Arial"/>
            </a:endParaRPr>
          </a:p>
          <a:p>
            <a:endParaRPr altLang="en-CA" b="1" cap="none" dirty="0" i="0" lang="en-CA" strike="noStrike" sz="1100" u="none">
              <a:solidFill>
                <a:srgbClr val="000000"/>
              </a:solidFill>
              <a:effectLst/>
              <a:latin typeface="Arial"/>
              <a:cs typeface="Arial"/>
              <a:sym typeface="Arial"/>
            </a:endParaRPr>
          </a:p>
          <a:p>
            <a:endParaRPr b="1" dirty="0" lang="en-US"/>
          </a:p>
        </p:txBody>
      </p:sp>
    </p:spTree>
    <p:extLst>
      <p:ext uri="{BB962C8B-B14F-4D97-AF65-F5344CB8AC3E}">
        <p14:creationId xmlns:p14="http://schemas.microsoft.com/office/powerpoint/2010/main" val="348326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EG-- The cost of petroleum products, along with a country’s infrastructure, for example, may mandate the need to develop products with a greater level of energy efficiency</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availability, performance, and level of sophistication of a </a:t>
            </a:r>
            <a:r>
              <a:rPr altLang="en-CA" b="1" cap="none" dirty="0" i="1" lang="en-CA" strike="noStrike" sz="1100" u="none">
                <a:solidFill>
                  <a:srgbClr val="000000"/>
                </a:solidFill>
                <a:effectLst/>
                <a:latin typeface="Arial"/>
                <a:ea typeface="Arial"/>
                <a:cs typeface="Arial"/>
                <a:sym typeface="Arial"/>
              </a:rPr>
              <a:t>commercial infrastructure</a:t>
            </a:r>
            <a:r>
              <a:rPr altLang="en-CA" b="1" cap="none" dirty="0" i="0" lang="en-CA" strike="noStrike" sz="1100" u="none">
                <a:solidFill>
                  <a:srgbClr val="000000"/>
                </a:solidFill>
                <a:effectLst/>
                <a:latin typeface="Arial"/>
                <a:ea typeface="Arial"/>
                <a:cs typeface="Arial"/>
                <a:sym typeface="Arial"/>
              </a:rPr>
              <a:t> will also warrant a need for adaptation or localization of products</a:t>
            </a:r>
          </a:p>
          <a:p>
            <a:endParaRPr altLang="en-CA" b="1"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Differences in </a:t>
            </a:r>
            <a:r>
              <a:rPr altLang="en-CA" b="1" cap="none" dirty="0" i="1" lang="en-CA" strike="noStrike" sz="1100" u="none">
                <a:solidFill>
                  <a:srgbClr val="000000"/>
                </a:solidFill>
                <a:effectLst/>
                <a:latin typeface="Arial"/>
                <a:ea typeface="Arial"/>
                <a:cs typeface="Arial"/>
                <a:sym typeface="Arial"/>
              </a:rPr>
              <a:t>buyer preferences</a:t>
            </a:r>
            <a:r>
              <a:rPr altLang="en-CA" b="1" cap="none" dirty="0" i="0" lang="en-CA" strike="noStrike" sz="1100" u="none">
                <a:solidFill>
                  <a:srgbClr val="000000"/>
                </a:solidFill>
                <a:effectLst/>
                <a:latin typeface="Arial"/>
                <a:ea typeface="Arial"/>
                <a:cs typeface="Arial"/>
                <a:sym typeface="Arial"/>
              </a:rPr>
              <a:t> are also major drivers behind value proposition adaptation.</a:t>
            </a:r>
            <a:r>
              <a:rPr altLang="en-CA" b="0" cap="none" dirty="0" i="0" lang="en-CA" strike="noStrike" sz="1100" u="none">
                <a:solidFill>
                  <a:srgbClr val="000000"/>
                </a:solidFill>
                <a:effectLst/>
                <a:latin typeface="Arial"/>
                <a:ea typeface="Arial"/>
                <a:cs typeface="Arial"/>
                <a:sym typeface="Arial"/>
              </a:rPr>
              <a:t> Local customs, such as religion or the use of leisure time, may affect market acceptance. The sensory impact of a product, such as taste or its visual impression, may also be a critical factor.</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availability, performance, and level of sophistication of a </a:t>
            </a:r>
            <a:r>
              <a:rPr altLang="en-CA" b="1" cap="none" dirty="0" i="1" lang="en-CA" strike="noStrike" sz="1100" u="none">
                <a:solidFill>
                  <a:srgbClr val="000000"/>
                </a:solidFill>
                <a:effectLst/>
                <a:latin typeface="Arial"/>
                <a:ea typeface="Arial"/>
                <a:cs typeface="Arial"/>
                <a:sym typeface="Arial"/>
              </a:rPr>
              <a:t>commercial infrastructure</a:t>
            </a:r>
            <a:r>
              <a:rPr altLang="en-CA" b="1" cap="none" dirty="0" i="0" lang="en-CA" strike="noStrike" sz="1100" u="none">
                <a:solidFill>
                  <a:srgbClr val="000000"/>
                </a:solidFill>
                <a:effectLst/>
                <a:latin typeface="Arial"/>
                <a:ea typeface="Arial"/>
                <a:cs typeface="Arial"/>
                <a:sym typeface="Arial"/>
              </a:rPr>
              <a:t> will also warrant a need for adaptation or localization of products. </a:t>
            </a:r>
            <a:r>
              <a:rPr altLang="en-CA" b="0" cap="none" dirty="0" i="0" lang="en-CA" strike="noStrike" sz="1100" u="none">
                <a:solidFill>
                  <a:srgbClr val="000000"/>
                </a:solidFill>
                <a:effectLst/>
                <a:latin typeface="Arial"/>
                <a:ea typeface="Arial"/>
                <a:cs typeface="Arial"/>
                <a:sym typeface="Arial"/>
              </a:rPr>
              <a:t>For example, a company may decide not to market its line of frozen food items in countries where retailers do not have adequate freezer space.</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A country’s </a:t>
            </a:r>
            <a:r>
              <a:rPr altLang="en-CA" b="1" cap="none" dirty="0" i="1" lang="en-CA" strike="noStrike" sz="1100" u="none">
                <a:solidFill>
                  <a:srgbClr val="000000"/>
                </a:solidFill>
                <a:effectLst/>
                <a:latin typeface="Arial"/>
                <a:ea typeface="Arial"/>
                <a:cs typeface="Arial"/>
                <a:sym typeface="Arial"/>
              </a:rPr>
              <a:t>standard of living</a:t>
            </a:r>
            <a:r>
              <a:rPr altLang="en-CA" b="1" cap="none" dirty="0" i="0" lang="en-CA" strike="noStrike" sz="1100" u="none">
                <a:solidFill>
                  <a:srgbClr val="000000"/>
                </a:solidFill>
                <a:effectLst/>
                <a:latin typeface="Arial"/>
                <a:ea typeface="Arial"/>
                <a:cs typeface="Arial"/>
                <a:sym typeface="Arial"/>
              </a:rPr>
              <a:t> and the </a:t>
            </a:r>
            <a:r>
              <a:rPr altLang="en-CA" b="1" cap="none" dirty="0" i="1" lang="en-CA" strike="noStrike" sz="1100" u="none">
                <a:solidFill>
                  <a:srgbClr val="000000"/>
                </a:solidFill>
                <a:effectLst/>
                <a:latin typeface="Arial"/>
                <a:ea typeface="Arial"/>
                <a:cs typeface="Arial"/>
                <a:sym typeface="Arial"/>
              </a:rPr>
              <a:t>target market’s purchasing power</a:t>
            </a:r>
            <a:r>
              <a:rPr altLang="en-CA" b="1" cap="none" dirty="0" i="0" lang="en-CA" strike="noStrike" sz="1100" u="none">
                <a:solidFill>
                  <a:srgbClr val="000000"/>
                </a:solidFill>
                <a:effectLst/>
                <a:latin typeface="Arial"/>
                <a:ea typeface="Arial"/>
                <a:cs typeface="Arial"/>
                <a:sym typeface="Arial"/>
              </a:rPr>
              <a:t> can also determine whether a company needs to modify its value proposition.</a:t>
            </a:r>
            <a:r>
              <a:rPr altLang="en-CA" b="0" cap="none" dirty="0" i="0" lang="en-CA" strike="noStrike" sz="1100" u="none">
                <a:solidFill>
                  <a:srgbClr val="000000"/>
                </a:solidFill>
                <a:effectLst/>
                <a:latin typeface="Arial"/>
                <a:ea typeface="Arial"/>
                <a:cs typeface="Arial"/>
                <a:sym typeface="Arial"/>
              </a:rPr>
              <a:t> The level of income, the level of education, and the availability of energy are all factors that help predict the acceptance of a product in a foreign market.</a:t>
            </a:r>
            <a:endParaRPr dirty="0" lang="en-US"/>
          </a:p>
        </p:txBody>
      </p:sp>
    </p:spTree>
    <p:extLst>
      <p:ext uri="{BB962C8B-B14F-4D97-AF65-F5344CB8AC3E}">
        <p14:creationId xmlns:p14="http://schemas.microsoft.com/office/powerpoint/2010/main" val="147848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Many companies now have global supply chains and product development processes, but few have developed effective global innovation capabilities (Santos et al., 2004). Increasingly, however, technology access and innovation are becoming key global strategic drivers. This move from cost to growth and innovation is likely to continue as the centre of gravity of economic activity shifts further to the East.</a:t>
            </a:r>
            <a:br>
              <a:rPr altLang="en-CA" dirty="0" lang="en-CA"/>
            </a:br>
            <a:endParaRPr altLang="en-CA" dirty="0" lang="en-CA"/>
          </a:p>
          <a:p>
            <a:r>
              <a:rPr altLang="en-CA" b="0" cap="none" dirty="0" i="0" lang="en-CA" strike="noStrike" sz="1100" u="none">
                <a:solidFill>
                  <a:srgbClr val="000000"/>
                </a:solidFill>
                <a:effectLst/>
                <a:latin typeface="Arial"/>
                <a:ea typeface="Arial"/>
                <a:cs typeface="Arial"/>
                <a:sym typeface="Arial"/>
              </a:rPr>
              <a:t>Accessing a diverse set of sources of knowledge is, therefore, a key challenge and is critical to successful differentiation. Companies whose knowledge pool is the same as that of its competitors will likely develop uninspired “me, too” products; access to a diversity of knowledge allows a company to move beyond incremental innovation to attention-grabbing designs and breakthrough solutions.</a:t>
            </a:r>
            <a:endParaRPr dirty="0" lang="en-US"/>
          </a:p>
        </p:txBody>
      </p:sp>
    </p:spTree>
    <p:extLst>
      <p:ext uri="{BB962C8B-B14F-4D97-AF65-F5344CB8AC3E}">
        <p14:creationId xmlns:p14="http://schemas.microsoft.com/office/powerpoint/2010/main" val="389172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endParaRPr dirty="0" lang="en-US"/>
          </a:p>
          <a:p>
            <a:r>
              <a:rPr dirty="0" lang="en-US"/>
              <a:t>1. </a:t>
            </a:r>
            <a:r>
              <a:rPr altLang="en-CA" dirty="0" lang="en-CA"/>
              <a:t>Find the relevant pockets of knowledge from around the world. F</a:t>
            </a:r>
            <a:r>
              <a:rPr altLang="en-CA" b="0" cap="none" dirty="0" i="0" lang="en-CA" strike="noStrike" sz="1100" u="none">
                <a:solidFill>
                  <a:srgbClr val="000000"/>
                </a:solidFill>
                <a:effectLst/>
                <a:latin typeface="Arial"/>
                <a:ea typeface="Arial"/>
                <a:cs typeface="Arial"/>
                <a:sym typeface="Arial"/>
              </a:rPr>
              <a:t>inding valuable new pockets of knowledge to spur innovation—may well be the most challenging task. The process involves knowing what to look for, where to look for it, and how to tap into a promising source</a:t>
            </a:r>
            <a:endParaRPr altLang="en-CA" dirty="0" lang="en-CA"/>
          </a:p>
          <a:p>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2. Decide on the optimal “footprint” for a particular innovation. </a:t>
            </a:r>
            <a:r>
              <a:rPr altLang="en-CA" b="0" cap="none" dirty="0" i="0" lang="en-CA" strike="noStrike" sz="1100" u="none">
                <a:solidFill>
                  <a:srgbClr val="000000"/>
                </a:solidFill>
                <a:effectLst/>
                <a:latin typeface="Arial"/>
                <a:ea typeface="Arial"/>
                <a:cs typeface="Arial"/>
                <a:sym typeface="Arial"/>
              </a:rPr>
              <a:t>Assessing new sources of innovation, that is, incorporating new knowledge into and optimizing an existing innovation network, is the second important challenge companies face.</a:t>
            </a: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3. Use cost-effective mechanisms to move distant knowledge without degrading (Santos et al., 2004). ---</a:t>
            </a:r>
            <a:r>
              <a:rPr altLang="en-CA" b="0" cap="none" dirty="0" i="0" lang="en-CA" strike="noStrike" sz="1100" u="none">
                <a:solidFill>
                  <a:srgbClr val="000000"/>
                </a:solidFill>
                <a:effectLst/>
                <a:latin typeface="Arial"/>
                <a:ea typeface="Arial"/>
                <a:cs typeface="Arial"/>
                <a:sym typeface="Arial"/>
              </a:rPr>
              <a:t>Mobilizing the footprint, that is, integrating knowledge from different sources into a virtual melting pot from which new products or technologies can emerge, is the third challenge. To accomplish this, companies must bring the various pieces of (technical) knowledge that are scattered around the world together and provide a suitable organizational form for innovation efforts to flourish. </a:t>
            </a:r>
            <a:endParaRPr altLang="en-CA" dirty="0" lang="en-CA"/>
          </a:p>
          <a:p>
            <a:endParaRPr dirty="0" lang="en-US"/>
          </a:p>
        </p:txBody>
      </p:sp>
    </p:spTree>
    <p:extLst>
      <p:ext uri="{BB962C8B-B14F-4D97-AF65-F5344CB8AC3E}">
        <p14:creationId xmlns:p14="http://schemas.microsoft.com/office/powerpoint/2010/main" val="239423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 Prahalad and Hart’s view, companies that understand the potential for commercial consumption at the BOP can open a new, potentially lucrative market that benefits the business as well as BOP consumers. By innovating to meet the needs of BOP customers, a company treats them with dignity and respect that previously was afforded only to the wealthy, Prahalad and Hart say.</a:t>
            </a:r>
            <a:endParaRPr dirty="0" lang="en-US"/>
          </a:p>
        </p:txBody>
      </p:sp>
    </p:spTree>
    <p:extLst>
      <p:ext uri="{BB962C8B-B14F-4D97-AF65-F5344CB8AC3E}">
        <p14:creationId xmlns:p14="http://schemas.microsoft.com/office/powerpoint/2010/main" val="137837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Addressing the bottom of the pyramid requires a fresh managerial mind-set, summarized below in Prahalad’s “12 Principles of BOP Innovation”—which are innovations themselves (Prahalad, 2004).</a:t>
            </a:r>
            <a:endParaRPr dirty="0" lang="en-US"/>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In developed markets, Prahalad suggests that one may take the availability of electricity, telephones, credit, refrigeration, and other such amenities for granted. At the BOP, the infrastructure is much spottier and more hostile. Consumers may have to cope with frequent electric-power blackouts and brownouts. Credit may be extremely costly. Refrigeration may be unavailable. Products marketed to the bottom of the pyramid must be able to withstand such an environment.</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1. The BOP consumer isn’t interested merely in cheap prices but in getting the greatest possible performance for the price paid. It’s extraordinary how low a price can be and still be highly profitable, if the seller is organized to deliver value.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2. Old technologies can’t solve the problems of BOP consumers, and products aimed at the BOP market can’t simply be watered-down versions of developed-world products. Instead, products must be rethought to bring radically lower cost while at the same time having features that meet the BOP’s highest needs.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3. When delivering high performance at affordable prices, profits must be generated through volume sales. The product itself must be low cost, but with four billion to five billion BOP customers across the world, scaling the operation is what will make the venture sustainable. Solutions should be scalable across borders.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4.  BOP consumers cannot afford to waste resources. Per capita water consumption in the United States is almost 2,000 cubic meters per year, compared to less than 500 in China and less than 700 in India. The developed world’s high standard of living is a water- and waste-intensive lifestyle. Innovations should emphasize conserving resources, recycling materials, and eliminating waste.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5. </a:t>
            </a:r>
            <a:r>
              <a:rPr altLang="en-CA" b="1" cap="none" dirty="0" i="0" lang="en-CA" strike="noStrike" sz="1100" u="none">
                <a:solidFill>
                  <a:srgbClr val="000000"/>
                </a:solidFill>
                <a:effectLst/>
                <a:latin typeface="Arial"/>
                <a:ea typeface="Arial"/>
                <a:cs typeface="Arial"/>
                <a:sym typeface="Arial"/>
              </a:rPr>
              <a:t>BOP customers likely require different functionality than high-end consumers</a:t>
            </a:r>
            <a:r>
              <a:rPr altLang="en-CA" b="0" cap="none" dirty="0" i="0" lang="en-CA" strike="noStrike" sz="1100" u="none">
                <a:solidFill>
                  <a:srgbClr val="000000"/>
                </a:solidFill>
                <a:effectLst/>
                <a:latin typeface="Arial"/>
                <a:ea typeface="Arial"/>
                <a:cs typeface="Arial"/>
                <a:sym typeface="Arial"/>
              </a:rPr>
              <a:t>. </a:t>
            </a:r>
            <a:r>
              <a:rPr altLang="en-CA" b="1" cap="none" dirty="0" i="0" lang="en-CA" strike="noStrike" sz="1100" u="none">
                <a:solidFill>
                  <a:srgbClr val="000000"/>
                </a:solidFill>
                <a:effectLst/>
                <a:latin typeface="Arial"/>
                <a:ea typeface="Arial"/>
                <a:cs typeface="Arial"/>
                <a:sym typeface="Arial"/>
              </a:rPr>
              <a:t>For example, prosthetic legs developed for India’s BOP consumers needed to meet some special requirements: consumers needed to be able to squat, sit cross-legged, and walk on rough ground. Dr. Pramod Karan Sethi and Ram Chandra developed the Jaipur Foot prosthetic for this purpose. The charity </a:t>
            </a:r>
            <a:r>
              <a:rPr altLang="en-CA" b="1" cap="none" dirty="0" err="1" i="0" lang="en-CA" strike="noStrike" sz="1100" u="none">
                <a:solidFill>
                  <a:srgbClr val="000000"/>
                </a:solidFill>
                <a:effectLst/>
                <a:latin typeface="Arial"/>
                <a:ea typeface="Arial"/>
                <a:cs typeface="Arial"/>
                <a:sym typeface="Arial"/>
              </a:rPr>
              <a:t>Bhagwan</a:t>
            </a:r>
            <a:r>
              <a:rPr altLang="en-CA" b="1" cap="none" dirty="0" i="0" lang="en-CA" strike="noStrike" sz="1100" u="none">
                <a:solidFill>
                  <a:srgbClr val="000000"/>
                </a:solidFill>
                <a:effectLst/>
                <a:latin typeface="Arial"/>
                <a:ea typeface="Arial"/>
                <a:cs typeface="Arial"/>
                <a:sym typeface="Arial"/>
              </a:rPr>
              <a:t> Mahaveer </a:t>
            </a:r>
            <a:r>
              <a:rPr altLang="en-CA" b="1" cap="none" dirty="0" err="1" i="0" lang="en-CA" strike="noStrike" sz="1100" u="none">
                <a:solidFill>
                  <a:srgbClr val="000000"/>
                </a:solidFill>
                <a:effectLst/>
                <a:latin typeface="Arial"/>
                <a:ea typeface="Arial"/>
                <a:cs typeface="Arial"/>
                <a:sym typeface="Arial"/>
              </a:rPr>
              <a:t>Viklang</a:t>
            </a:r>
            <a:r>
              <a:rPr altLang="en-CA" b="1" cap="none" dirty="0" i="0" lang="en-CA" strike="noStrike" sz="1100" u="none">
                <a:solidFill>
                  <a:srgbClr val="000000"/>
                </a:solidFill>
                <a:effectLst/>
                <a:latin typeface="Arial"/>
                <a:ea typeface="Arial"/>
                <a:cs typeface="Arial"/>
                <a:sym typeface="Arial"/>
              </a:rPr>
              <a:t> </a:t>
            </a:r>
            <a:r>
              <a:rPr altLang="en-CA" b="1" cap="none" dirty="0" err="1" i="0" lang="en-CA" strike="noStrike" sz="1100" u="none">
                <a:solidFill>
                  <a:srgbClr val="000000"/>
                </a:solidFill>
                <a:effectLst/>
                <a:latin typeface="Arial"/>
                <a:ea typeface="Arial"/>
                <a:cs typeface="Arial"/>
                <a:sym typeface="Arial"/>
              </a:rPr>
              <a:t>Sahayata</a:t>
            </a:r>
            <a:r>
              <a:rPr altLang="en-CA" b="1" cap="none" dirty="0" i="0" lang="en-CA" strike="noStrike" sz="1100" u="none">
                <a:solidFill>
                  <a:srgbClr val="000000"/>
                </a:solidFill>
                <a:effectLst/>
                <a:latin typeface="Arial"/>
                <a:ea typeface="Arial"/>
                <a:cs typeface="Arial"/>
                <a:sym typeface="Arial"/>
              </a:rPr>
              <a:t> Samiti, which is based in Jaipur, India, made them available for less than $30 (</a:t>
            </a:r>
            <a:r>
              <a:rPr altLang="en-CA" b="1" cap="none" dirty="0" err="1" i="0" lang="en-CA" strike="noStrike" sz="1100" u="none">
                <a:solidFill>
                  <a:srgbClr val="000000"/>
                </a:solidFill>
                <a:effectLst/>
                <a:latin typeface="Arial"/>
                <a:ea typeface="Arial"/>
                <a:cs typeface="Arial"/>
                <a:sym typeface="Arial"/>
              </a:rPr>
              <a:t>Mcgirk</a:t>
            </a:r>
            <a:r>
              <a:rPr altLang="en-CA" b="1" cap="none" dirty="0" i="0" lang="en-CA" strike="noStrike" sz="1100" u="none">
                <a:solidFill>
                  <a:srgbClr val="000000"/>
                </a:solidFill>
                <a:effectLst/>
                <a:latin typeface="Arial"/>
                <a:ea typeface="Arial"/>
                <a:cs typeface="Arial"/>
                <a:sym typeface="Arial"/>
              </a:rPr>
              <a:t>, 1997).</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6. </a:t>
            </a:r>
            <a:r>
              <a:rPr altLang="en-CA" b="1" cap="none" dirty="0" i="0" lang="en-CA" strike="noStrike" sz="1100" u="none">
                <a:solidFill>
                  <a:srgbClr val="000000"/>
                </a:solidFill>
                <a:effectLst/>
                <a:latin typeface="Arial"/>
                <a:ea typeface="Arial"/>
                <a:cs typeface="Arial"/>
                <a:sym typeface="Arial"/>
              </a:rPr>
              <a:t>This is one way to bring costs down dramatically is to standardize processes. That’s how Aravind is able to bring down the costs of cataract surgery so dramatically. Aravind made the process highly standardized and trained young village women to prepare patients and handle postoperative care</a:t>
            </a:r>
            <a:r>
              <a:rPr altLang="en-CA" b="0" cap="none" dirty="0" i="0" lang="en-CA" strike="noStrike" sz="1100" u="none">
                <a:solidFill>
                  <a:srgbClr val="000000"/>
                </a:solidFill>
                <a:effectLst/>
                <a:latin typeface="Arial"/>
                <a:ea typeface="Arial"/>
                <a:cs typeface="Arial"/>
                <a:sym typeface="Arial"/>
              </a:rPr>
              <a:t>. Thus doctors focus exclusively on surgery and perform only cataract surgery—nothing else. This focused process lets one doctor and two technicians perform fifty surgeries per day.</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7. Design products and services suitable to people without skills. </a:t>
            </a:r>
            <a:r>
              <a:rPr altLang="en-CA" b="0" cap="none" dirty="0" err="1" i="0" lang="en-CA" strike="noStrike" sz="1100" u="none">
                <a:solidFill>
                  <a:srgbClr val="000000"/>
                </a:solidFill>
                <a:effectLst/>
                <a:latin typeface="Arial"/>
                <a:ea typeface="Arial"/>
                <a:cs typeface="Arial"/>
                <a:sym typeface="Arial"/>
              </a:rPr>
              <a:t>Voxiva</a:t>
            </a:r>
            <a:r>
              <a:rPr altLang="en-CA" b="0" cap="none" dirty="0" i="0" lang="en-CA" strike="noStrike" sz="1100" u="none">
                <a:solidFill>
                  <a:srgbClr val="000000"/>
                </a:solidFill>
                <a:effectLst/>
                <a:latin typeface="Arial"/>
                <a:ea typeface="Arial"/>
                <a:cs typeface="Arial"/>
                <a:sym typeface="Arial"/>
              </a:rPr>
              <a:t>, a Peruvian start-up, developed a system enabling health-care workers to diagnose illnesses such as smallpox by comparing a patient’s lesions to a picture of a similar lesion. With this simplified diagnostic process, health-care workers don’t require great skills to know when to call a doctor.</a:t>
            </a:r>
          </a:p>
          <a:p>
            <a:endParaRPr altLang="en-CA" dirty="0" lang="en-CA"/>
          </a:p>
          <a:p>
            <a:r>
              <a:rPr altLang="en-CA" dirty="0" lang="en-CA"/>
              <a:t>8. </a:t>
            </a:r>
            <a:r>
              <a:rPr altLang="en-CA" b="0" cap="none" dirty="0" i="0" lang="en-CA" strike="noStrike" sz="1100" u="none">
                <a:solidFill>
                  <a:srgbClr val="000000"/>
                </a:solidFill>
                <a:effectLst/>
                <a:latin typeface="Arial"/>
                <a:ea typeface="Arial"/>
                <a:cs typeface="Arial"/>
                <a:sym typeface="Arial"/>
              </a:rPr>
              <a:t>This may require collaborating with nongovernmental organizations (NGOs), governments, and others. HUL launched a program in some of India’s village schools to promote the washing of hands with soap as a way to prevent the childhood diarrhea that kills two million children per year. HUL educated the children, who in turn educated their parents.</a:t>
            </a:r>
            <a:endParaRPr altLang="en-CA" dirty="0" lang="en-CA"/>
          </a:p>
          <a:p>
            <a:endParaRPr altLang="en-CA" dirty="0" lang="en-CA"/>
          </a:p>
          <a:p>
            <a:r>
              <a:rPr altLang="en-CA" dirty="0" lang="en-CA"/>
              <a:t>9. </a:t>
            </a:r>
            <a:r>
              <a:rPr altLang="en-CA" b="0" cap="none" dirty="0" i="0" lang="en-CA" strike="noStrike" sz="1100" u="none">
                <a:solidFill>
                  <a:srgbClr val="000000"/>
                </a:solidFill>
                <a:effectLst/>
                <a:latin typeface="Arial"/>
                <a:cs typeface="Arial"/>
                <a:sym typeface="Arial"/>
              </a:rPr>
              <a:t>W</a:t>
            </a:r>
            <a:r>
              <a:rPr altLang="en-CA" b="0" cap="none" dirty="0" i="0" lang="en-CA" strike="noStrike" sz="1100" u="none">
                <a:solidFill>
                  <a:srgbClr val="000000"/>
                </a:solidFill>
                <a:effectLst/>
                <a:latin typeface="Arial"/>
                <a:ea typeface="Arial"/>
                <a:cs typeface="Arial"/>
                <a:sym typeface="Arial"/>
              </a:rPr>
              <a:t>hen Indian conglomerate ITC built a network connecting Indian villages, it had to provide personal computers that could handle wide voltage fluctuations. ITC included surge suppressors and solar panels to give the system adequate, reliable electricity.</a:t>
            </a:r>
            <a:endParaRPr altLang="en-CA" dirty="0" lang="en-CA"/>
          </a:p>
          <a:p>
            <a:endParaRPr altLang="en-CA" dirty="0" lang="en-CA"/>
          </a:p>
          <a:p>
            <a:r>
              <a:rPr altLang="en-CA" dirty="0" lang="en-CA"/>
              <a:t>10.  </a:t>
            </a:r>
            <a:r>
              <a:rPr altLang="en-CA" b="1" cap="none" dirty="0" i="0" lang="en-CA" strike="noStrike" sz="1100" u="none">
                <a:solidFill>
                  <a:srgbClr val="000000"/>
                </a:solidFill>
                <a:effectLst/>
                <a:latin typeface="Arial"/>
                <a:ea typeface="Arial"/>
                <a:cs typeface="Arial"/>
                <a:sym typeface="Arial"/>
              </a:rPr>
              <a:t>In Mexico, the chain retailer Elektra uses automated teller machines (ATMs) with a fingerprint identification system so BOP consumers don’t have to remember lengthy identification codes.</a:t>
            </a:r>
            <a:endParaRPr altLang="en-CA" b="1" dirty="0" lang="en-CA"/>
          </a:p>
          <a:p>
            <a:endParaRPr altLang="en-CA" b="1" dirty="0" lang="en-CA"/>
          </a:p>
          <a:p>
            <a:r>
              <a:rPr altLang="en-CA" dirty="0" lang="en-CA"/>
              <a:t>11. </a:t>
            </a:r>
            <a:r>
              <a:rPr altLang="en-CA" b="1" cap="none" dirty="0" i="0" lang="en-CA" strike="noStrike" sz="1100" u="none">
                <a:solidFill>
                  <a:srgbClr val="000000"/>
                </a:solidFill>
                <a:effectLst/>
                <a:latin typeface="Arial"/>
                <a:ea typeface="Arial"/>
                <a:cs typeface="Arial"/>
                <a:sym typeface="Arial"/>
              </a:rPr>
              <a:t>Avon has built a Brazilian direct-sales business that delivers revenues of $1.7 billion annually.</a:t>
            </a:r>
            <a:endParaRPr altLang="en-CA" b="1" dirty="0" lang="en-CA"/>
          </a:p>
          <a:p>
            <a:endParaRPr altLang="en-CA" b="1" dirty="0" lang="en-CA"/>
          </a:p>
          <a:p>
            <a:r>
              <a:rPr altLang="en-CA" dirty="0" lang="en-CA"/>
              <a:t>12. </a:t>
            </a:r>
            <a:r>
              <a:rPr altLang="en-CA" b="0" cap="none" dirty="0" i="0" lang="en-CA" strike="noStrike" sz="1100" u="none">
                <a:solidFill>
                  <a:srgbClr val="000000"/>
                </a:solidFill>
                <a:effectLst/>
                <a:latin typeface="Arial"/>
                <a:ea typeface="Arial"/>
                <a:cs typeface="Arial"/>
                <a:sym typeface="Arial"/>
              </a:rPr>
              <a:t>The Jaipur Foot and Aravind Eye Care System hospitals defy conventional wisdom about how (and at what price) it’s possible to deliver health care to the poor.</a:t>
            </a:r>
            <a:br>
              <a:rPr altLang="en-CA" dirty="0" lang="en-CA"/>
            </a:br>
            <a:endParaRPr dirty="0" lang="en-US"/>
          </a:p>
        </p:txBody>
      </p:sp>
    </p:spTree>
    <p:extLst>
      <p:ext uri="{BB962C8B-B14F-4D97-AF65-F5344CB8AC3E}">
        <p14:creationId xmlns:p14="http://schemas.microsoft.com/office/powerpoint/2010/main" val="227170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107c8386009_0_3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67" name="Google Shape;167;g107c8386009_0_3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Often when we hear the word </a:t>
            </a:r>
            <a:r>
              <a:rPr altLang="en-CA" b="0" cap="none" dirty="0" i="1" lang="en-CA" strike="noStrike" sz="1100" u="none">
                <a:solidFill>
                  <a:srgbClr val="000000"/>
                </a:solidFill>
                <a:effectLst/>
                <a:latin typeface="Arial"/>
                <a:ea typeface="Arial"/>
                <a:cs typeface="Arial"/>
                <a:sym typeface="Arial"/>
              </a:rPr>
              <a:t>marketing,</a:t>
            </a:r>
            <a:r>
              <a:rPr altLang="en-CA" b="0" cap="none" dirty="0" i="0" lang="en-CA" strike="noStrike" sz="1100" u="none">
                <a:solidFill>
                  <a:srgbClr val="000000"/>
                </a:solidFill>
                <a:effectLst/>
                <a:latin typeface="Arial"/>
                <a:ea typeface="Arial"/>
                <a:cs typeface="Arial"/>
                <a:sym typeface="Arial"/>
              </a:rPr>
              <a:t> we think about promotion or perhaps only advertising, but product is the core of the marketing mix.</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a:t>
            </a:r>
            <a:r>
              <a:rPr altLang="en-CA" b="1" cap="none" dirty="0" i="0" lang="en-CA" strike="noStrike" sz="1100" u="none">
                <a:solidFill>
                  <a:srgbClr val="000000"/>
                </a:solidFill>
                <a:effectLst/>
                <a:latin typeface="Arial"/>
                <a:ea typeface="Arial"/>
                <a:cs typeface="Arial"/>
                <a:sym typeface="Arial"/>
              </a:rPr>
              <a:t>product</a:t>
            </a:r>
            <a:r>
              <a:rPr altLang="en-CA" b="0" cap="none" dirty="0" i="0" lang="en-CA" strike="noStrike" sz="1100" u="none">
                <a:solidFill>
                  <a:srgbClr val="000000"/>
                </a:solidFill>
                <a:effectLst/>
                <a:latin typeface="Arial"/>
                <a:ea typeface="Arial"/>
                <a:cs typeface="Arial"/>
                <a:sym typeface="Arial"/>
              </a:rPr>
              <a:t> is a bundle of attributes (features, functions, benefits, and uses) that a person receives in an exchange. In essence, the term “product” refers to anything offered by a firm to provide customer satisfaction, tangible or intangible. Thus, a product may be an idea (recycling), a physical good (a pair of sneakers), a service (banking), or any combination of the three (Marketing Accountability Standards Board, 2020).</a:t>
            </a:r>
            <a:endParaRPr dirty="0" lang="en-US"/>
          </a:p>
        </p:txBody>
      </p:sp>
    </p:spTree>
    <p:extLst>
      <p:ext uri="{BB962C8B-B14F-4D97-AF65-F5344CB8AC3E}">
        <p14:creationId xmlns:p14="http://schemas.microsoft.com/office/powerpoint/2010/main" val="41541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Consumer products</a:t>
            </a:r>
            <a:r>
              <a:rPr altLang="en-CA" b="0" cap="none" dirty="0" i="0" lang="en-CA" strike="noStrike" sz="1100" u="none">
                <a:solidFill>
                  <a:srgbClr val="000000"/>
                </a:solidFill>
                <a:effectLst/>
                <a:latin typeface="Arial"/>
                <a:ea typeface="Arial"/>
                <a:cs typeface="Arial"/>
                <a:sym typeface="Arial"/>
              </a:rPr>
              <a:t> are purchased by the final consumer.</a:t>
            </a:r>
            <a:endParaRPr dirty="0" lang="en-US"/>
          </a:p>
        </p:txBody>
      </p:sp>
    </p:spTree>
    <p:extLst>
      <p:ext uri="{BB962C8B-B14F-4D97-AF65-F5344CB8AC3E}">
        <p14:creationId xmlns:p14="http://schemas.microsoft.com/office/powerpoint/2010/main" val="409274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Examples of convenience products are bread, soft drinks, pain reliever, and coffee. They also include headphones, power cords, and other items that are easily misplaced.</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From the consumer’s perspective, little time, planning, or effort go into buying convenience products. Often product purchases are made on impulse, so availability is important. Consumers have come to expect a wide variety of products to be conveniently located at their local supermarkets.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They also expect easy online purchase options and low-cost, quick shipping for those purchases. Convenience items are also found in vending machines and kiosks.</a:t>
            </a:r>
            <a:endParaRPr dirty="0" lang="en-US"/>
          </a:p>
        </p:txBody>
      </p:sp>
    </p:spTree>
    <p:extLst>
      <p:ext uri="{BB962C8B-B14F-4D97-AF65-F5344CB8AC3E}">
        <p14:creationId xmlns:p14="http://schemas.microsoft.com/office/powerpoint/2010/main" val="339178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Although many shopping goods are nationally advertised, in the marketing strategy it is often the ability of the retailer to differentiate itself that generates the sale. </a:t>
            </a:r>
            <a:endParaRPr dirty="0" lang="en-US"/>
          </a:p>
        </p:txBody>
      </p:sp>
    </p:spTree>
    <p:extLst>
      <p:ext uri="{BB962C8B-B14F-4D97-AF65-F5344CB8AC3E}">
        <p14:creationId xmlns:p14="http://schemas.microsoft.com/office/powerpoint/2010/main" val="92230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Almost without exception, price is not the principle factor affecting the sales of specialty goods. Although these products may be custom-made or one-of-a-kind, it is also possible that the marketer has been very successful in differentiating the product in the mind of the consumer.</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For example, some consumers feel a strong attachment to their hair stylist or barber. They are more likely to wait for an appointment than schedule time with a different stylist.</a:t>
            </a:r>
          </a:p>
          <a:p>
            <a:endParaRPr dirty="0" lang="en-US"/>
          </a:p>
        </p:txBody>
      </p:sp>
    </p:spTree>
    <p:extLst>
      <p:ext uri="{BB962C8B-B14F-4D97-AF65-F5344CB8AC3E}">
        <p14:creationId xmlns:p14="http://schemas.microsoft.com/office/powerpoint/2010/main" val="351740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example, most consumers hope never to purchase pest control services and try to avoid purchasing funeral plots. Unsought products have a tendency to draw aggressive sales techniques, as it is difficult to get the attention of a buyer who is not seeking the product.</a:t>
            </a:r>
            <a:endParaRPr dirty="0" lang="en-US"/>
          </a:p>
        </p:txBody>
      </p:sp>
    </p:spTree>
    <p:extLst>
      <p:ext uri="{BB962C8B-B14F-4D97-AF65-F5344CB8AC3E}">
        <p14:creationId xmlns:p14="http://schemas.microsoft.com/office/powerpoint/2010/main" val="44422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 company has to be good at both developing new products and managing them in the face of changing tastes, technologies, and competition. Products generally go through a life cycle with predictable sales and profits. Marketers use the product life cycle to follow this progression and identify strategies to influence it. </a:t>
            </a:r>
          </a:p>
          <a:p>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Product development- investment is made, sales have not begun, new product ideas are generated, operationalized, and tested</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Market introduction- costs are very high, slow sales volumes to start, little or no competition, demand has to be created, customers have to be prompted to try the product, makes little money at this stage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Growth- costs reduced due to economies of scale, sales volume increases significantly, profitability begins to rise, public awareness increases, competition begins to increase with a few new players in, establishing market, increased competition leads to price decreases</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Maturity- costs are lowered as a result of increasing production volumes and experience curve effects, sales volume peaks and market saturation is reached, new competitors enter the market, prices tend to drop due to the proliferation of competing products, brand differentiation and feature diversification is emphasized to maintain or increase market share, profits decline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Decline- costs increase due to some loss of economies of scale, sales volume declines, prices and profitability diminish, profit becomes more a challenge of production/distribution efficiency than increased sales</a:t>
            </a:r>
          </a:p>
          <a:p>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24916607"/>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extLst>
      <p:ext uri="{BB962C8B-B14F-4D97-AF65-F5344CB8AC3E}">
        <p14:creationId xmlns:p14="http://schemas.microsoft.com/office/powerpoint/2010/main" val="312829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0.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5" Target="https://pixabay.com/?utm_source=link-attribution&amp;utm_medium=referral&amp;utm_campaign=image&amp;utm_content=456002" TargetMode="External" Type="http://schemas.openxmlformats.org/officeDocument/2006/relationships/hyperlink"/><Relationship Id="rId4" Target="https://pixabay.com/users/geralt-9301/?utm_source=link-attribution&amp;utm_medium=referral&amp;utm_campaign=image&amp;utm_content=456002" TargetMode="External" Type="http://schemas.openxmlformats.org/officeDocument/2006/relationships/hyperlink"/><Relationship Id="rId3" Target="../media/image7.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5" Target="https://pixabay.com/?utm_source=link-attribution&amp;utm_medium=referral&amp;utm_campaign=image&amp;utm_content=163509" TargetMode="External" Type="http://schemas.openxmlformats.org/officeDocument/2006/relationships/hyperlink"/><Relationship Id="rId4" Target="https://pixabay.com/users/publicdomainpictures-14/?utm_source=link-attribution&amp;utm_medium=referral&amp;utm_campaign=image&amp;utm_content=163509" TargetMode="External" Type="http://schemas.openxmlformats.org/officeDocument/2006/relationships/hyperlink"/><Relationship Id="rId3" Target="../media/image8.jp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6" Target="https://pixabay.com/?utm_source=link-attribution&amp;utm_medium=referral&amp;utm_campaign=image&amp;utm_content=47585" TargetMode="External" Type="http://schemas.openxmlformats.org/officeDocument/2006/relationships/hyperlink"/><Relationship Id="rId5" Target="https://pixabay.com/users/clker-free-vector-images-3736/?utm_source=link-attribution&amp;utm_medium=referral&amp;utm_campaign=image&amp;utm_content=47585" TargetMode="External" Type="http://schemas.openxmlformats.org/officeDocument/2006/relationships/hyperlink"/><Relationship Id="rId4" Target="https://pixabay.com/users/clker-free-vector-images-3736/?utm_source=link-attribution&amp;utm_medium=referral&amp;utm_campaign=image&amp;utm_content=47585" TargetMode="External" Type="http://schemas.openxmlformats.org/officeDocument/2006/relationships/hyperlink"/><Relationship Id="rId3" Target="../media/image9.pn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16" Target="https://ecampusontario.pressbooks.pub/globalmarketing/chapter/7-1-overview_of_products/" TargetMode="External" Type="http://schemas.openxmlformats.org/officeDocument/2006/relationships/hyperlink"/><Relationship Id="rId15" Target="https://ecampusontario.pressbooks.pub/globalmarketing/chapter/7-1-overview_of_products/" TargetMode="External" Type="http://schemas.openxmlformats.org/officeDocument/2006/relationships/hyperlink"/><Relationship Id="rId14" Target="https://ecampusontario.pressbooks.pub/globalmarketing/chapter/7-3-global-products-and-services/" TargetMode="External" Type="http://schemas.openxmlformats.org/officeDocument/2006/relationships/hyperlink"/><Relationship Id="rId13" Target="https://ecampusontario.pressbooks.pub/globalmarketing/chapter/7-5-global-innovation/" TargetMode="External" Type="http://schemas.openxmlformats.org/officeDocument/2006/relationships/hyperlink"/><Relationship Id="rId12" Target="https://ecampusontario.pressbooks.pub/globalmarketing/chapter/7-2-product-life-cycle/" TargetMode="External" Type="http://schemas.openxmlformats.org/officeDocument/2006/relationships/hyperlink"/><Relationship Id="rId11" Target="https://ecampusontario.pressbooks.pub/globalmarketing/chapter/7-3-global-products-and-services/" TargetMode="External" Type="http://schemas.openxmlformats.org/officeDocument/2006/relationships/hyperlink"/><Relationship Id="rId9" Target="https://ecampusontario.pressbooks.pub/globalmarketing/chapter/7-3-global-products-and-services/" TargetMode="External" Type="http://schemas.openxmlformats.org/officeDocument/2006/relationships/hyperlink"/><Relationship Id="rId10" Target="https://ecampusontario.pressbooks.pub/globalmarketing/chapter/7-3-global-products-and-services/" TargetMode="External" Type="http://schemas.openxmlformats.org/officeDocument/2006/relationships/hyperlink"/><Relationship Id="rId8" Target="https://ecampusontario.pressbooks.pub/globalmarketing/chapter/7-1-overview_of_products/" TargetMode="External" Type="http://schemas.openxmlformats.org/officeDocument/2006/relationships/hyperlink"/><Relationship Id="rId7" Target="https://ecampusontario.pressbooks.pub/globalmarketing/chapter/chapter-7-introduction/" TargetMode="External" Type="http://schemas.openxmlformats.org/officeDocument/2006/relationships/hyperlink"/><Relationship Id="rId6" Target="https://ecampusontario.pressbooks.pub/globalmarketing/chapter/7-1-overview_of_products/" TargetMode="External" Type="http://schemas.openxmlformats.org/officeDocument/2006/relationships/hyperlink"/><Relationship Id="rId5" Target="https://ecampusontario.pressbooks.pub/globalmarketing/chapter/7-1-overview_of_products/" TargetMode="External" Type="http://schemas.openxmlformats.org/officeDocument/2006/relationships/hyperlink"/><Relationship Id="rId4" Target="https://ecampusontario.pressbooks.pub/globalmarketing/chapter/7-1-overview_of_products/" TargetMode="External" Type="http://schemas.openxmlformats.org/officeDocument/2006/relationships/hyperlink"/><Relationship Id="rId3" Target="https://ecampusontario.pressbooks.pub/globalmarketing/chapter/chapter-7-introduction/" TargetMode="External" Type="http://schemas.openxmlformats.org/officeDocument/2006/relationships/hyperlink"/><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6" Target="https://creativecommons.org/licenses/by/2.0/" TargetMode="External" Type="http://schemas.openxmlformats.org/officeDocument/2006/relationships/hyperlink"/><Relationship Id="rId5" Target="https://www.flickr.com/photos/walmartcorporate/" TargetMode="External" Type="http://schemas.openxmlformats.org/officeDocument/2006/relationships/hyperlink"/><Relationship Id="rId4" Target="https://www.flickr.com/photos/walmartcorporate/5684811762" TargetMode="External" Type="http://schemas.openxmlformats.org/officeDocument/2006/relationships/hyperlink"/><Relationship Id="rId3" Target="../media/image2.jp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5" Target="https://unsplash.com/s/photos/shopping?utm_source=unsplash&amp;utm_medium=referral&amp;utm_content=creditCopyText" TargetMode="External" Type="http://schemas.openxmlformats.org/officeDocument/2006/relationships/hyperlink"/><Relationship Id="rId4" Target="https://unsplash.com/@arturorey?utm_source=unsplash&amp;utm_medium=referral&amp;utm_content=creditCopyText" TargetMode="External" Type="http://schemas.openxmlformats.org/officeDocument/2006/relationships/hyperlink"/><Relationship Id="rId3" Target="../media/image3.jp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6" Target="https://unsplash.com/s/photos/luxury-jewelry?utm_source=unsplash&amp;utm_medium=referral&amp;utm_content=creditCopyText" TargetMode="External" Type="http://schemas.openxmlformats.org/officeDocument/2006/relationships/hyperlink"/><Relationship Id="rId5" Target="https://unsplash.com/@laurachouette?utm_source=unsplash&amp;utm_medium=referral&amp;utm_content=creditCopyText" TargetMode="External" Type="http://schemas.openxmlformats.org/officeDocument/2006/relationships/hyperlink"/><Relationship Id="rId4" Target="https://unsplash.com/@laurachouette?utm_source=unsplash&amp;utm_medium=referral&amp;utm_content=creditCopyText" TargetMode="External" Type="http://schemas.openxmlformats.org/officeDocument/2006/relationships/hyperlink"/><Relationship Id="rId3" Target="../media/image4.jp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5" Target="https://unsplash.com/s/photos/pest-control?utm_source=unsplash&amp;utm_medium=referral&amp;utm_content=creditCopyText" TargetMode="External" Type="http://schemas.openxmlformats.org/officeDocument/2006/relationships/hyperlink"/><Relationship Id="rId4" Target="https://unsplash.com/@cdc?utm_source=unsplash&amp;utm_medium=referral&amp;utm_content=creditCopyText" TargetMode="External" Type="http://schemas.openxmlformats.org/officeDocument/2006/relationships/hyperlink"/><Relationship Id="rId3" Target="../media/image5.jp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6.jp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95743"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448906" y="2803960"/>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7: GLOBAL PRODUCTS</a:t>
            </a:r>
          </a:p>
          <a:p>
            <a:pPr indent="0" marL="0">
              <a:lnSpc>
                <a:spcPct val="80000"/>
              </a:lnSpc>
              <a:buSzPts val="1018"/>
            </a:pPr>
            <a:br>
              <a:rPr altLang="en-CA" dirty="0" lang="en-CA" sz="3042"/>
            </a:br>
            <a:endParaRPr altLang="en-CA" dirty="0" lang="en-CA" sz="3042"/>
          </a:p>
          <a:p>
            <a:pPr indent="0" marL="0">
              <a:lnSpc>
                <a:spcPct val="80000"/>
              </a:lnSpc>
              <a:buSzPts val="1018"/>
            </a:pPr>
            <a:endParaRPr altLang="en-CA" dirty="0" lang="en-CA" sz="3042"/>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6BF6-35B6-7BF7-E60E-EFC362AC0E4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7.2 PRODUCT LIFE CYCLE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1C828F6-3A0D-6753-5EDF-A87FF3987A4C}"/>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Marketing through the Product Cycle</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There are some common marketing considerations associated with each stage of the PLC. How marketers think about the marketing mix and the blend of promotional activities–also known as the promotion mix–should reflect a product’s life-cycle stage and progress toward market adoption.</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13770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098B-1518-C9F2-D1D4-5E6468AE91F8}"/>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7.2 PRODUCT LIFE CYCLE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8ADBA19C-A3B9-AF55-336E-0C5A80B16F06}"/>
              </a:ext>
            </a:extLst>
          </p:cNvPr>
          <p:cNvSpPr>
            <a:spLocks noGrp="1"/>
          </p:cNvSpPr>
          <p:nvPr>
            <p:ph idx="1" type="body"/>
          </p:nvPr>
        </p:nvSpPr>
        <p:spPr>
          <a:xfrm>
            <a:off x="311701" y="1229875"/>
            <a:ext cx="5379236" cy="3339000"/>
          </a:xfrm>
        </p:spPr>
        <p:txBody>
          <a:bodyPr numCol="1">
            <a:normAutofit fontScale="92500" lnSpcReduction="10000"/>
          </a:bodyPr>
          <a:lstStyle/>
          <a:p>
            <a:pPr indent="0" marL="114300">
              <a:buNone/>
            </a:pPr>
            <a:r>
              <a:rPr altLang="en-CA" b="1" dirty="0" lang="en-CA" sz="2000">
                <a:latin charset="0" panose="020B0604020202020204" pitchFamily="34" typeface="Arial"/>
                <a:cs charset="0" panose="020B0604020202020204" pitchFamily="34" typeface="Arial"/>
              </a:rPr>
              <a:t>Market Introduction Stage</a:t>
            </a:r>
            <a:endParaRPr altLang="en-CA"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Think of the market introduction stage as the </a:t>
            </a:r>
            <a:r>
              <a:rPr altLang="en-CA" b="1" dirty="0" lang="en-CA" sz="2000">
                <a:latin charset="0" panose="020B0604020202020204" pitchFamily="34" typeface="Arial"/>
                <a:cs charset="0" panose="020B0604020202020204" pitchFamily="34" typeface="Arial"/>
              </a:rPr>
              <a:t>product launch</a:t>
            </a:r>
            <a:r>
              <a:rPr altLang="en-CA" dirty="0" lang="en-CA" sz="2000">
                <a:latin charset="0" panose="020B0604020202020204" pitchFamily="34" typeface="Arial"/>
                <a:cs charset="0" panose="020B0604020202020204" pitchFamily="34" typeface="Arial"/>
              </a:rPr>
              <a:t>. This phase of the PLC requires a significant marketing budget. The market is not yet aware of the product or its benefits. Introducing a product involves convincing consumers that they have a problem or need which the new offering can uniquely address</a:t>
            </a:r>
            <a:r>
              <a:rPr altLang="en-CA" dirty="0" lang="en-CA"/>
              <a:t>.</a:t>
            </a:r>
            <a:endParaRPr dirty="0" lang="en-US"/>
          </a:p>
        </p:txBody>
      </p:sp>
      <p:pic>
        <p:nvPicPr>
          <p:cNvPr id="9" name="Picture 8">
            <a:extLst>
              <a:ext uri="{FF2B5EF4-FFF2-40B4-BE49-F238E27FC236}">
                <a16:creationId xmlns:a16="http://schemas.microsoft.com/office/drawing/2014/main" id="{56F77139-37B5-DC1D-64CD-F4619C843B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50403" y="721704"/>
            <a:ext cx="4098393" cy="4098393"/>
          </a:xfrm>
          <a:prstGeom prst="rect">
            <a:avLst/>
          </a:prstGeom>
        </p:spPr>
      </p:pic>
      <p:sp>
        <p:nvSpPr>
          <p:cNvPr id="5" name="TextBox 4">
            <a:extLst>
              <a:ext uri="{FF2B5EF4-FFF2-40B4-BE49-F238E27FC236}">
                <a16:creationId xmlns:a16="http://schemas.microsoft.com/office/drawing/2014/main" id="{A97FDA51-65A0-5F2D-F248-1018920A76AE}"/>
              </a:ext>
            </a:extLst>
          </p:cNvPr>
          <p:cNvSpPr txBox="1"/>
          <p:nvPr/>
        </p:nvSpPr>
        <p:spPr>
          <a:xfrm>
            <a:off x="6112042" y="4568875"/>
            <a:ext cx="4572000" cy="430887"/>
          </a:xfrm>
          <a:prstGeom prst="rect">
            <a:avLst/>
          </a:prstGeom>
          <a:noFill/>
        </p:spPr>
        <p:txBody>
          <a:bodyPr numCol="1" wrap="square">
            <a:spAutoFit/>
          </a:bodyPr>
          <a:lstStyle/>
          <a:p>
            <a:r>
              <a:rPr altLang="en-CA" dirty="0" lang="en-CA" sz="1100"/>
              <a:t>Image by </a:t>
            </a:r>
            <a:r>
              <a:rPr altLang="en-CA" dirty="0" lang="en-CA" sz="1100" u="sng">
                <a:hlinkClick r:id="rId4"/>
              </a:rPr>
              <a:t>Gerd Altmann</a:t>
            </a:r>
            <a:r>
              <a:rPr altLang="en-CA" dirty="0" lang="en-CA" sz="1100" u="sng"/>
              <a:t>,</a:t>
            </a:r>
            <a:r>
              <a:rPr altLang="en-CA" dirty="0" lang="en-CA" sz="1100"/>
              <a:t> </a:t>
            </a:r>
            <a:r>
              <a:rPr altLang="en-CA" dirty="0" lang="en-CA" sz="1100" u="sng">
                <a:hlinkClick r:id="rId5"/>
              </a:rPr>
              <a:t>Pixabay</a:t>
            </a:r>
            <a:r>
              <a:rPr altLang="en-CA" dirty="0" lang="en-CA" sz="1100"/>
              <a:t> </a:t>
            </a:r>
            <a:br>
              <a:rPr altLang="en-CA" dirty="0" lang="en-CA" sz="1100"/>
            </a:br>
            <a:endParaRPr dirty="0" lang="en-US" sz="1100"/>
          </a:p>
        </p:txBody>
      </p:sp>
    </p:spTree>
    <p:extLst>
      <p:ext uri="{BB962C8B-B14F-4D97-AF65-F5344CB8AC3E}">
        <p14:creationId xmlns:p14="http://schemas.microsoft.com/office/powerpoint/2010/main" val="359715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1C73-2C68-15F9-B72C-AD98E950D9F3}"/>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7.2 PRODUCT LIFE CYCLE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36C97CE9-D094-5F83-5F1B-730016A57B95}"/>
              </a:ext>
            </a:extLst>
          </p:cNvPr>
          <p:cNvSpPr>
            <a:spLocks noGrp="1"/>
          </p:cNvSpPr>
          <p:nvPr>
            <p:ph idx="1" type="body"/>
          </p:nvPr>
        </p:nvSpPr>
        <p:spPr>
          <a:xfrm>
            <a:off x="311700" y="1394500"/>
            <a:ext cx="5114542" cy="3339000"/>
          </a:xfrm>
        </p:spPr>
        <p:txBody>
          <a:bodyPr numCol="1">
            <a:normAutofit fontScale="47500" lnSpcReduction="20000"/>
          </a:bodyPr>
          <a:lstStyle/>
          <a:p>
            <a:pPr indent="0" marL="114300">
              <a:buNone/>
            </a:pPr>
            <a:r>
              <a:rPr altLang="en-CA" b="1" dirty="0" lang="en-CA" sz="4000">
                <a:latin charset="0" panose="020B0604020202020204" pitchFamily="34" typeface="Arial"/>
                <a:cs charset="0" panose="020B0604020202020204" pitchFamily="34" typeface="Arial"/>
              </a:rPr>
              <a:t>Growth Stage</a:t>
            </a:r>
          </a:p>
          <a:p>
            <a:pPr indent="0" marL="114300">
              <a:buNone/>
            </a:pPr>
            <a:endParaRPr altLang="en-CA" b="1" dirty="0" lang="en-CA" sz="4000">
              <a:latin charset="0" panose="020B0604020202020204" pitchFamily="34" typeface="Arial"/>
              <a:cs charset="0" panose="020B0604020202020204" pitchFamily="34" typeface="Arial"/>
            </a:endParaRPr>
          </a:p>
          <a:p>
            <a:pPr indent="0" marL="114300">
              <a:buNone/>
            </a:pPr>
            <a:r>
              <a:rPr altLang="en-CA" dirty="0" lang="en-CA" sz="4000">
                <a:latin charset="0" panose="020B0604020202020204" pitchFamily="34" typeface="Arial"/>
                <a:cs charset="0" panose="020B0604020202020204" pitchFamily="34" typeface="Arial"/>
              </a:rPr>
              <a:t>Once rapid growth begins, the product or industry has entered the growth stage. When a product category begins to demonstrate significant growth, the market usually responds: new competitors enter the market, and larger companies acquire high-growth companies and products.</a:t>
            </a:r>
          </a:p>
          <a:p>
            <a:pPr indent="0" marL="114300">
              <a:buNone/>
            </a:pPr>
            <a:endParaRPr altLang="en-CA" dirty="0" lang="en-CA" sz="3500">
              <a:latin charset="0" panose="020B0604020202020204" pitchFamily="34" typeface="Arial"/>
              <a:cs charset="0" panose="020B0604020202020204" pitchFamily="34" typeface="Arial"/>
            </a:endParaRPr>
          </a:p>
          <a:p>
            <a:pPr indent="0" marL="114300">
              <a:buNone/>
            </a:pPr>
            <a:br>
              <a:rPr altLang="en-CA" dirty="0" lang="en-CA"/>
            </a:br>
            <a:endParaRPr dirty="0" lang="en-US"/>
          </a:p>
        </p:txBody>
      </p:sp>
      <p:pic>
        <p:nvPicPr>
          <p:cNvPr id="7" name="Picture 6">
            <a:extLst>
              <a:ext uri="{FF2B5EF4-FFF2-40B4-BE49-F238E27FC236}">
                <a16:creationId xmlns:a16="http://schemas.microsoft.com/office/drawing/2014/main" id="{B736323A-66FF-5370-7C2D-576A774251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94684" y="1336816"/>
            <a:ext cx="3430600" cy="2946863"/>
          </a:xfrm>
          <a:prstGeom prst="rect">
            <a:avLst/>
          </a:prstGeom>
        </p:spPr>
      </p:pic>
      <p:sp>
        <p:nvSpPr>
          <p:cNvPr id="5" name="TextBox 4">
            <a:extLst>
              <a:ext uri="{FF2B5EF4-FFF2-40B4-BE49-F238E27FC236}">
                <a16:creationId xmlns:a16="http://schemas.microsoft.com/office/drawing/2014/main" id="{8491B373-02B9-DB45-86C6-296570F750AF}"/>
              </a:ext>
            </a:extLst>
          </p:cNvPr>
          <p:cNvSpPr txBox="1"/>
          <p:nvPr/>
        </p:nvSpPr>
        <p:spPr>
          <a:xfrm>
            <a:off x="6087979" y="4602695"/>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6030504020204" pitchFamily="34" typeface="Open Sans"/>
              </a:rPr>
              <a:t>Image by </a:t>
            </a:r>
            <a:r>
              <a:rPr altLang="en-CA" b="0" dirty="0" err="1" i="0" lang="en-CA" strike="noStrike" sz="1100" u="sng">
                <a:solidFill>
                  <a:srgbClr val="191B26"/>
                </a:solidFill>
                <a:effectLst/>
                <a:latin charset="0" panose="020B0606030504020204" pitchFamily="34" typeface="Open Sans"/>
                <a:hlinkClick r:id="rId4"/>
              </a:rPr>
              <a:t>PublicDomainPictures</a:t>
            </a:r>
            <a:r>
              <a:rPr altLang="en-CA" b="0" dirty="0" i="0" lang="en-CA" strike="noStrike" sz="1100" u="sng">
                <a:solidFill>
                  <a:srgbClr val="191B26"/>
                </a:solidFill>
                <a:effectLst/>
                <a:latin charset="0" panose="020B0606030504020204" pitchFamily="34" typeface="Open Sans"/>
              </a:rPr>
              <a:t>,</a:t>
            </a:r>
            <a:r>
              <a:rPr altLang="en-CA" b="0" dirty="0" i="0" lang="en-CA" strike="noStrike" sz="1100" u="none">
                <a:solidFill>
                  <a:srgbClr val="191B26"/>
                </a:solidFill>
                <a:effectLst/>
                <a:latin charset="0" panose="020B0606030504020204" pitchFamily="34" typeface="Open Sans"/>
              </a:rPr>
              <a:t> </a:t>
            </a:r>
            <a:r>
              <a:rPr altLang="en-CA" b="0" dirty="0" err="1" i="0" lang="en-CA" strike="noStrike" sz="1100" u="sng">
                <a:solidFill>
                  <a:srgbClr val="191B26"/>
                </a:solidFill>
                <a:effectLst/>
                <a:latin charset="0" panose="020B0606030504020204" pitchFamily="34" typeface="Open Sans"/>
                <a:hlinkClick r:id="rId5"/>
              </a:rPr>
              <a:t>Pixabay</a:t>
            </a:r>
            <a:r>
              <a:rPr altLang="en-CA" b="0" dirty="0" i="0" lang="en-CA" strike="noStrike" sz="1100" u="none">
                <a:solidFill>
                  <a:srgbClr val="191B26"/>
                </a:solidFill>
                <a:effectLst/>
                <a:latin charset="0" panose="020B0606030504020204" pitchFamily="34" typeface="Open Sans"/>
              </a:rPr>
              <a:t> </a:t>
            </a:r>
            <a:endParaRPr dirty="0" lang="en-US" sz="1100"/>
          </a:p>
        </p:txBody>
      </p:sp>
    </p:spTree>
    <p:extLst>
      <p:ext uri="{BB962C8B-B14F-4D97-AF65-F5344CB8AC3E}">
        <p14:creationId xmlns:p14="http://schemas.microsoft.com/office/powerpoint/2010/main" val="224720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4085-5ADA-5A4B-C958-B25F377F0525}"/>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7.2 PRODUCT LIFE CYCLE 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885E9444-EFFF-A4C5-F89C-659F6CA7E9EE}"/>
              </a:ext>
            </a:extLst>
          </p:cNvPr>
          <p:cNvSpPr>
            <a:spLocks noGrp="1"/>
          </p:cNvSpPr>
          <p:nvPr>
            <p:ph idx="1" type="body"/>
          </p:nvPr>
        </p:nvSpPr>
        <p:spPr/>
        <p:txBody>
          <a:bodyPr numCol="1"/>
          <a:lstStyle/>
          <a:p>
            <a:pPr indent="0" marL="114300">
              <a:buNone/>
            </a:pPr>
            <a:r>
              <a:rPr altLang="en-CA" b="1" dirty="0" lang="en-CA"/>
              <a:t>Maturity Stage</a:t>
            </a:r>
            <a:endParaRPr altLang="en-CA" dirty="0" lang="en-CA"/>
          </a:p>
          <a:p>
            <a:pPr indent="0" marL="114300">
              <a:buNone/>
            </a:pPr>
            <a:endParaRPr altLang="en-CA" dirty="0" lang="en-CA"/>
          </a:p>
          <a:p>
            <a:pPr indent="0" marL="114300">
              <a:buNone/>
            </a:pPr>
            <a:r>
              <a:rPr altLang="en-CA" dirty="0" lang="en-CA"/>
              <a:t>When growth begins to plateau, the product has reached the maturity phase. In order to achieve strong business results through the maturity stage, the company must take advantage of economies of scale. This is usually a period in which marketers manage budget carefully, often redirecting resources toward products that are earlier in their life cycle and have higher revenue potential.</a:t>
            </a:r>
            <a:br>
              <a:rPr altLang="en-CA" dirty="0" lang="en-CA"/>
            </a:br>
            <a:endParaRPr dirty="0" lang="en-US"/>
          </a:p>
        </p:txBody>
      </p:sp>
    </p:spTree>
    <p:extLst>
      <p:ext uri="{BB962C8B-B14F-4D97-AF65-F5344CB8AC3E}">
        <p14:creationId xmlns:p14="http://schemas.microsoft.com/office/powerpoint/2010/main" val="24608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EBB9-EDCE-007D-9B40-1073BC024DA3}"/>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7.2 PRODUCT LIFE CYCLE VI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CC069D94-CA68-E8AB-8B47-9AF1F591EB7B}"/>
              </a:ext>
            </a:extLst>
          </p:cNvPr>
          <p:cNvSpPr>
            <a:spLocks noGrp="1"/>
          </p:cNvSpPr>
          <p:nvPr>
            <p:ph idx="1" type="body"/>
          </p:nvPr>
        </p:nvSpPr>
        <p:spPr>
          <a:xfrm>
            <a:off x="311700" y="1229875"/>
            <a:ext cx="5571743"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Decline Stage</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Once a product or industry has entered decline, the focus shifts almost entirely to minimizing costs. Marketing spend is reduced for products in this life stage, because the marketing investment is better spent on other priorities.</a:t>
            </a:r>
            <a:endParaRPr dirty="0" lang="en-US" sz="2000">
              <a:latin charset="0" panose="020B0604020202020204" pitchFamily="34" typeface="Arial"/>
              <a:cs charset="0" panose="020B0604020202020204" pitchFamily="34" typeface="Arial"/>
            </a:endParaRPr>
          </a:p>
        </p:txBody>
      </p:sp>
      <p:pic>
        <p:nvPicPr>
          <p:cNvPr id="7" name="Picture 6">
            <a:extLst>
              <a:ext uri="{FF2B5EF4-FFF2-40B4-BE49-F238E27FC236}">
                <a16:creationId xmlns:a16="http://schemas.microsoft.com/office/drawing/2014/main" id="{DC805FDE-5070-B4FE-0DB6-CD75C79250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99943" y="1002761"/>
            <a:ext cx="1669500" cy="3339000"/>
          </a:xfrm>
          <a:prstGeom prst="rect">
            <a:avLst/>
          </a:prstGeom>
        </p:spPr>
      </p:pic>
      <p:sp>
        <p:nvSpPr>
          <p:cNvPr id="5" name="TextBox 4">
            <a:extLst>
              <a:ext uri="{FF2B5EF4-FFF2-40B4-BE49-F238E27FC236}">
                <a16:creationId xmlns:a16="http://schemas.microsoft.com/office/drawing/2014/main" id="{6C60CA8F-92A1-70CE-6114-06B11EC9C83B}"/>
              </a:ext>
            </a:extLst>
          </p:cNvPr>
          <p:cNvSpPr txBox="1"/>
          <p:nvPr/>
        </p:nvSpPr>
        <p:spPr>
          <a:xfrm>
            <a:off x="5883443" y="4529655"/>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4020202020204" pitchFamily="34" typeface="Arial"/>
                <a:cs charset="0" panose="020B0604020202020204" pitchFamily="34" typeface="Arial"/>
              </a:rPr>
              <a:t>Image by </a:t>
            </a:r>
            <a:r>
              <a:rPr altLang="en-CA" b="0" dirty="0" err="1" i="0" lang="en-CA" strike="noStrike" sz="1100" u="sng">
                <a:solidFill>
                  <a:srgbClr val="191B26"/>
                </a:solidFill>
                <a:effectLst/>
                <a:latin charset="0" panose="020B0604020202020204" pitchFamily="34" typeface="Arial"/>
                <a:cs charset="0" panose="020B0604020202020204" pitchFamily="34" typeface="Arial"/>
                <a:hlinkClick r:id="rId4"/>
              </a:rPr>
              <a:t>Clker</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5"/>
              </a:rPr>
              <a:t>-Free-Vector-Images</a:t>
            </a:r>
            <a:r>
              <a:rPr altLang="en-CA" dirty="0" lang="en-CA" sz="1100">
                <a:solidFill>
                  <a:srgbClr val="191B26"/>
                </a:solidFill>
                <a:latin charset="0" panose="020B0604020202020204" pitchFamily="34" typeface="Arial"/>
                <a:cs charset="0" panose="020B0604020202020204" pitchFamily="34" typeface="Arial"/>
              </a:rPr>
              <a:t>,</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6"/>
              </a:rPr>
              <a:t>Pixabay</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endParaRPr dirty="0" lang="en-US" sz="11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78969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AA8C-0D86-D27C-08D7-AA15CA682B3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7.2 PRODUCT LIFE CYCLE VII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440CFE9-57EF-CD4F-D86F-DFF587EAEE51}"/>
              </a:ext>
            </a:extLst>
          </p:cNvPr>
          <p:cNvSpPr>
            <a:spLocks noGrp="1"/>
          </p:cNvSpPr>
          <p:nvPr>
            <p:ph idx="1" type="body"/>
          </p:nvPr>
        </p:nvSpPr>
        <p:spPr/>
        <p:txBody>
          <a:bodyPr numCol="1">
            <a:normAutofit fontScale="77500" lnSpcReduction="20000"/>
          </a:bodyPr>
          <a:lstStyle/>
          <a:p>
            <a:pPr indent="0" marL="114300">
              <a:buNone/>
            </a:pPr>
            <a:r>
              <a:rPr altLang="en-CA" b="1" dirty="0" lang="en-CA" sz="2000">
                <a:latin charset="0" panose="020B0604020202020204" pitchFamily="34" typeface="Arial"/>
                <a:cs charset="0" panose="020B0604020202020204" pitchFamily="34" typeface="Arial"/>
              </a:rPr>
              <a:t>The New-Product Development Process</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There are probably as many varieties of new-product development systems as there are types of companies, but most of them share the same basic steps or stages—they are just executed in different ways.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Stage 1</a:t>
            </a:r>
            <a:r>
              <a:rPr altLang="en-CA" dirty="0" lang="en-CA" sz="2000">
                <a:latin charset="0" panose="020B0604020202020204" pitchFamily="34" typeface="Arial"/>
                <a:cs charset="0" panose="020B0604020202020204" pitchFamily="34" typeface="Arial"/>
              </a:rPr>
              <a:t>: Generating New Product Ideas</a:t>
            </a:r>
          </a:p>
          <a:p>
            <a:pPr indent="0" marL="114300">
              <a:buNone/>
            </a:pPr>
            <a:r>
              <a:rPr altLang="en-CA" b="1" dirty="0" lang="en-CA" sz="2000">
                <a:latin charset="0" panose="020B0604020202020204" pitchFamily="34" typeface="Arial"/>
                <a:cs charset="0" panose="020B0604020202020204" pitchFamily="34" typeface="Arial"/>
              </a:rPr>
              <a:t>Stage 2</a:t>
            </a:r>
            <a:r>
              <a:rPr altLang="en-CA" dirty="0" lang="en-CA" sz="2000">
                <a:latin charset="0" panose="020B0604020202020204" pitchFamily="34" typeface="Arial"/>
                <a:cs charset="0" panose="020B0604020202020204" pitchFamily="34" typeface="Arial"/>
              </a:rPr>
              <a:t>: Screening Product Ideas</a:t>
            </a:r>
          </a:p>
          <a:p>
            <a:pPr indent="0" marL="114300">
              <a:buNone/>
            </a:pPr>
            <a:r>
              <a:rPr altLang="en-CA" b="1" dirty="0" lang="en-CA" sz="2000">
                <a:latin charset="0" panose="020B0604020202020204" pitchFamily="34" typeface="Arial"/>
                <a:cs charset="0" panose="020B0604020202020204" pitchFamily="34" typeface="Arial"/>
              </a:rPr>
              <a:t>Stage 3</a:t>
            </a:r>
            <a:r>
              <a:rPr altLang="en-CA" dirty="0" lang="en-CA" sz="2000">
                <a:latin charset="0" panose="020B0604020202020204" pitchFamily="34" typeface="Arial"/>
                <a:cs charset="0" panose="020B0604020202020204" pitchFamily="34" typeface="Arial"/>
              </a:rPr>
              <a:t>: Concept Development and Testing</a:t>
            </a:r>
          </a:p>
          <a:p>
            <a:pPr indent="0" marL="114300">
              <a:buNone/>
            </a:pPr>
            <a:r>
              <a:rPr altLang="en-CA" b="1" dirty="0" lang="en-CA" sz="2000">
                <a:latin charset="0" panose="020B0604020202020204" pitchFamily="34" typeface="Arial"/>
                <a:cs charset="0" panose="020B0604020202020204" pitchFamily="34" typeface="Arial"/>
              </a:rPr>
              <a:t>Stage 4</a:t>
            </a:r>
            <a:r>
              <a:rPr altLang="en-CA" dirty="0" lang="en-CA" sz="2000">
                <a:latin charset="0" panose="020B0604020202020204" pitchFamily="34" typeface="Arial"/>
                <a:cs charset="0" panose="020B0604020202020204" pitchFamily="34" typeface="Arial"/>
              </a:rPr>
              <a:t>: Business Case Analysis</a:t>
            </a:r>
          </a:p>
          <a:p>
            <a:pPr indent="0" marL="114300">
              <a:buNone/>
            </a:pPr>
            <a:r>
              <a:rPr altLang="en-CA" b="1" dirty="0" lang="en-CA" sz="2000">
                <a:latin charset="0" panose="020B0604020202020204" pitchFamily="34" typeface="Arial"/>
                <a:cs charset="0" panose="020B0604020202020204" pitchFamily="34" typeface="Arial"/>
              </a:rPr>
              <a:t>Stage 5</a:t>
            </a:r>
            <a:r>
              <a:rPr altLang="en-CA" dirty="0" lang="en-CA" sz="2000">
                <a:latin charset="0" panose="020B0604020202020204" pitchFamily="34" typeface="Arial"/>
                <a:cs charset="0" panose="020B0604020202020204" pitchFamily="34" typeface="Arial"/>
              </a:rPr>
              <a:t>: Technical and Marketing Development</a:t>
            </a:r>
          </a:p>
          <a:p>
            <a:pPr indent="0" marL="114300">
              <a:buNone/>
            </a:pPr>
            <a:r>
              <a:rPr altLang="en-CA" b="1" dirty="0" lang="en-CA" sz="2000">
                <a:latin charset="0" panose="020B0604020202020204" pitchFamily="34" typeface="Arial"/>
                <a:cs charset="0" panose="020B0604020202020204" pitchFamily="34" typeface="Arial"/>
              </a:rPr>
              <a:t>Stage 6</a:t>
            </a:r>
            <a:r>
              <a:rPr altLang="en-CA" dirty="0" lang="en-CA" sz="2000">
                <a:latin charset="0" panose="020B0604020202020204" pitchFamily="34" typeface="Arial"/>
                <a:cs charset="0" panose="020B0604020202020204" pitchFamily="34" typeface="Arial"/>
              </a:rPr>
              <a:t>: Test Marketing</a:t>
            </a:r>
          </a:p>
          <a:p>
            <a:pPr indent="0" marL="114300">
              <a:buNone/>
            </a:pPr>
            <a:r>
              <a:rPr altLang="en-CA" b="1" dirty="0" lang="en-CA" sz="2000">
                <a:latin charset="0" panose="020B0604020202020204" pitchFamily="34" typeface="Arial"/>
                <a:cs charset="0" panose="020B0604020202020204" pitchFamily="34" typeface="Arial"/>
              </a:rPr>
              <a:t>Stage 7</a:t>
            </a:r>
            <a:r>
              <a:rPr altLang="en-CA" dirty="0" lang="en-CA" sz="2000">
                <a:latin charset="0" panose="020B0604020202020204" pitchFamily="34" typeface="Arial"/>
                <a:cs charset="0" panose="020B0604020202020204" pitchFamily="34" typeface="Arial"/>
              </a:rPr>
              <a:t>: Launch</a:t>
            </a:r>
          </a:p>
          <a:p>
            <a:endParaRPr dirty="0" lang="en-US"/>
          </a:p>
        </p:txBody>
      </p:sp>
    </p:spTree>
    <p:extLst>
      <p:ext uri="{BB962C8B-B14F-4D97-AF65-F5344CB8AC3E}">
        <p14:creationId xmlns:p14="http://schemas.microsoft.com/office/powerpoint/2010/main" val="125781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8036-6DD2-0673-535F-B958A5C1D5E3}"/>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7.3 GLOBAL PRODUCTS AND SERVICES</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AC9358B-3B07-87A2-628F-66DE9F9A5BE7}"/>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Companies deciding to market their products in different countries typically have a choice of three common strategies to pursue. </a:t>
            </a:r>
          </a:p>
          <a:p>
            <a:pPr indent="0" marL="114300">
              <a:buNone/>
            </a:pPr>
            <a:endParaRPr altLang="en-CA" dirty="0" lang="en-CA" sz="2000">
              <a:latin charset="0" panose="020B0604020202020204" pitchFamily="34" typeface="Arial"/>
              <a:cs charset="0" panose="020B0604020202020204" pitchFamily="34" typeface="Arial"/>
            </a:endParaRPr>
          </a:p>
          <a:p>
            <a:pPr>
              <a:buAutoNum type="arabicPeriod"/>
            </a:pPr>
            <a:r>
              <a:rPr altLang="en-CA" dirty="0" lang="en-CA" sz="2000">
                <a:latin charset="0" panose="020B0604020202020204" pitchFamily="34" typeface="Arial"/>
                <a:cs charset="0" panose="020B0604020202020204" pitchFamily="34" typeface="Arial"/>
              </a:rPr>
              <a:t>Product extension</a:t>
            </a:r>
          </a:p>
          <a:p>
            <a:pPr>
              <a:buAutoNum type="arabicPeriod"/>
            </a:pPr>
            <a:r>
              <a:rPr altLang="en-CA" dirty="0" lang="en-CA" sz="2000">
                <a:latin charset="0" panose="020B0604020202020204" pitchFamily="34" typeface="Arial"/>
                <a:cs charset="0" panose="020B0604020202020204" pitchFamily="34" typeface="Arial"/>
              </a:rPr>
              <a:t>Product adaptation</a:t>
            </a:r>
          </a:p>
          <a:p>
            <a:pPr>
              <a:buAutoNum type="arabicPeriod"/>
            </a:pPr>
            <a:r>
              <a:rPr altLang="en-CA" dirty="0" lang="en-CA" sz="2000">
                <a:latin charset="0" panose="020B0604020202020204" pitchFamily="34" typeface="Arial"/>
                <a:cs charset="0" panose="020B0604020202020204" pitchFamily="34" typeface="Arial"/>
              </a:rPr>
              <a:t>Product invention</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72189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E49A-5247-2B42-9D77-9C873112A9AC}"/>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7.4 PRODUCT ADAPTATION DECISIONS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9A3C887F-C122-5E89-5449-A5E3FFAABD6D}"/>
              </a:ext>
            </a:extLst>
          </p:cNvPr>
          <p:cNvSpPr txBox="1">
            <a:spLocks noGrp="1"/>
          </p:cNvSpPr>
          <p:nvPr>
            <p:ph idx="1" type="body"/>
          </p:nvPr>
        </p:nvSpPr>
        <p:spPr>
          <a:xfrm>
            <a:off x="311700" y="2192402"/>
            <a:ext cx="8520600" cy="1207235"/>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sz="2000">
                <a:latin charset="0" panose="020B0604020202020204" pitchFamily="34" typeface="Arial"/>
                <a:cs charset="0" panose="020B0604020202020204" pitchFamily="34" typeface="Arial"/>
              </a:rPr>
              <a:t>Value proposition adaptation deals with a whole range of issues, ranging from the </a:t>
            </a:r>
            <a:r>
              <a:rPr altLang="en-CA" b="1" dirty="0" lang="en-CA" sz="2000">
                <a:latin charset="0" panose="020B0604020202020204" pitchFamily="34" typeface="Arial"/>
                <a:cs charset="0" panose="020B0604020202020204" pitchFamily="34" typeface="Arial"/>
              </a:rPr>
              <a:t>quality</a:t>
            </a:r>
            <a:r>
              <a:rPr altLang="en-CA" dirty="0" lang="en-CA" sz="2000">
                <a:latin charset="0" panose="020B0604020202020204" pitchFamily="34" typeface="Arial"/>
                <a:cs charset="0" panose="020B0604020202020204" pitchFamily="34" typeface="Arial"/>
              </a:rPr>
              <a:t> and </a:t>
            </a:r>
            <a:r>
              <a:rPr altLang="en-CA" b="1" dirty="0" lang="en-CA" sz="2000">
                <a:latin charset="0" panose="020B0604020202020204" pitchFamily="34" typeface="Arial"/>
                <a:cs charset="0" panose="020B0604020202020204" pitchFamily="34" typeface="Arial"/>
              </a:rPr>
              <a:t>appearance of products </a:t>
            </a:r>
            <a:r>
              <a:rPr altLang="en-CA" dirty="0" lang="en-CA" sz="2000">
                <a:latin charset="0" panose="020B0604020202020204" pitchFamily="34" typeface="Arial"/>
                <a:cs charset="0" panose="020B0604020202020204" pitchFamily="34" typeface="Arial"/>
              </a:rPr>
              <a:t>to </a:t>
            </a:r>
            <a:r>
              <a:rPr altLang="en-CA" b="1" dirty="0" lang="en-CA" sz="2000">
                <a:latin charset="0" panose="020B0604020202020204" pitchFamily="34" typeface="Arial"/>
                <a:cs charset="0" panose="020B0604020202020204" pitchFamily="34" typeface="Arial"/>
              </a:rPr>
              <a:t>materials, processing, production equipment, packaging, </a:t>
            </a:r>
            <a:r>
              <a:rPr altLang="en-CA" dirty="0" lang="en-CA" sz="2000">
                <a:latin charset="0" panose="020B0604020202020204" pitchFamily="34" typeface="Arial"/>
                <a:cs charset="0" panose="020B0604020202020204" pitchFamily="34" typeface="Arial"/>
              </a:rPr>
              <a:t>and</a:t>
            </a:r>
            <a:r>
              <a:rPr altLang="en-CA" b="1" dirty="0" lang="en-CA" sz="2000">
                <a:latin charset="0" panose="020B0604020202020204" pitchFamily="34" typeface="Arial"/>
                <a:cs charset="0" panose="020B0604020202020204" pitchFamily="34" typeface="Arial"/>
              </a:rPr>
              <a:t> style.</a:t>
            </a: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2807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DCD3-F8D7-0BEB-9479-F22965DD3A2F}"/>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7.4 PRODUCT ADAPTATION DECISIONS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CE9B3ACF-3739-D1E7-D5F9-0595ACA07043}"/>
              </a:ext>
            </a:extLst>
          </p:cNvPr>
          <p:cNvSpPr>
            <a:spLocks noGrp="1"/>
          </p:cNvSpPr>
          <p:nvPr>
            <p:ph idx="1" type="body"/>
          </p:nvPr>
        </p:nvSpPr>
        <p:spPr/>
        <p:txBody>
          <a:bodyPr numCol="1"/>
          <a:lstStyle/>
          <a:p>
            <a:pPr indent="0" marL="114300">
              <a:buNone/>
            </a:pPr>
            <a:r>
              <a:rPr altLang="en-CA" b="1" dirty="0" lang="en-CA"/>
              <a:t>Drivers behind value proposition adaptation</a:t>
            </a:r>
          </a:p>
          <a:p>
            <a:pPr indent="0" marL="114300">
              <a:buNone/>
            </a:pPr>
            <a:endParaRPr altLang="en-CA" dirty="0" lang="en-CA"/>
          </a:p>
          <a:p>
            <a:pPr indent="0" marL="114300">
              <a:buNone/>
            </a:pPr>
            <a:endParaRPr altLang="en-CA" dirty="0" lang="en-CA"/>
          </a:p>
          <a:p>
            <a:pPr indent="0" marL="114300">
              <a:buNone/>
            </a:pPr>
            <a:r>
              <a:rPr altLang="en-CA" dirty="0" lang="en-CA"/>
              <a:t>Many products must be adapted to local </a:t>
            </a:r>
            <a:r>
              <a:rPr altLang="en-CA" b="1" dirty="0" i="1" lang="en-CA"/>
              <a:t>geographic and climatic</a:t>
            </a:r>
            <a:r>
              <a:rPr altLang="en-CA" b="1" dirty="0" lang="en-CA"/>
              <a:t> </a:t>
            </a:r>
            <a:r>
              <a:rPr altLang="en-CA" dirty="0" lang="en-CA"/>
              <a:t>conditions. Factors such as </a:t>
            </a:r>
            <a:r>
              <a:rPr altLang="en-CA" b="1" dirty="0" lang="en-CA"/>
              <a:t>topography, humidity, and energy costs </a:t>
            </a:r>
            <a:r>
              <a:rPr altLang="en-CA" dirty="0" lang="en-CA"/>
              <a:t>can affect the performance of a product or even define its use in a foreign market. </a:t>
            </a:r>
            <a:endParaRPr dirty="0" lang="en-US"/>
          </a:p>
        </p:txBody>
      </p:sp>
    </p:spTree>
    <p:extLst>
      <p:ext uri="{BB962C8B-B14F-4D97-AF65-F5344CB8AC3E}">
        <p14:creationId xmlns:p14="http://schemas.microsoft.com/office/powerpoint/2010/main" val="126276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EE51-E969-ED89-B231-117433D0428B}"/>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7.5 GLOBAL INNOVATION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FA2E3738-D6E8-C2DD-A3DC-E1B4C0BBC192}"/>
              </a:ext>
            </a:extLst>
          </p:cNvPr>
          <p:cNvSpPr txBox="1">
            <a:spLocks noGrp="1"/>
          </p:cNvSpPr>
          <p:nvPr>
            <p:ph idx="1" type="body"/>
          </p:nvPr>
        </p:nvSpPr>
        <p:spPr>
          <a:xfrm>
            <a:off x="311700" y="1939738"/>
            <a:ext cx="8520600" cy="1915121"/>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sz="2000">
                <a:latin charset="0" panose="020B0604020202020204" pitchFamily="34" typeface="Arial"/>
                <a:cs charset="0" panose="020B0604020202020204" pitchFamily="34" typeface="Arial"/>
              </a:rPr>
              <a:t>A core competency in global innovation—the ability to leverage new ideas all around the world—has become a major source of global competitive advantage, as companies such as Nokia, Airbus, SAP, and Starbucks demonstrate. </a:t>
            </a:r>
            <a:r>
              <a:rPr altLang="en-CA" b="1" dirty="0" lang="en-CA" sz="2000">
                <a:latin charset="0" panose="020B0604020202020204" pitchFamily="34" typeface="Arial"/>
                <a:cs charset="0" panose="020B0604020202020204" pitchFamily="34" typeface="Arial"/>
              </a:rPr>
              <a:t>They realize that the principal constraint on innovation “performance” is knowledge</a:t>
            </a:r>
            <a:r>
              <a:rPr altLang="en-CA" dirty="0" lang="en-CA" sz="2000">
                <a:latin charset="0" panose="020B0604020202020204" pitchFamily="34" typeface="Arial"/>
                <a:cs charset="0" panose="020B0604020202020204" pitchFamily="34" typeface="Arial"/>
              </a:rPr>
              <a:t>. </a:t>
            </a: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1939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sz="1600">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sz="1600">
              <a:latin charset="0" panose="020B0604020202020204" pitchFamily="34" typeface="Arial"/>
              <a:cs charset="0" panose="020B0604020202020204" pitchFamily="34" typeface="Arial"/>
            </a:endParaRPr>
          </a:p>
          <a:p>
            <a:r>
              <a:rPr altLang="en-CA" dirty="0" lang="en-CA" sz="1600"/>
              <a:t>Describe common consumer product categories</a:t>
            </a:r>
          </a:p>
          <a:p>
            <a:r>
              <a:rPr altLang="en-CA" dirty="0" lang="en-CA" sz="1600"/>
              <a:t>Describe the product life cycle</a:t>
            </a:r>
          </a:p>
          <a:p>
            <a:r>
              <a:rPr altLang="en-CA" dirty="0" lang="en-CA" sz="1600"/>
              <a:t>Explain marketing considerations through the product life cycle</a:t>
            </a:r>
          </a:p>
          <a:p>
            <a:r>
              <a:rPr altLang="en-CA" dirty="0" lang="en-CA" sz="1600"/>
              <a:t>Explain the stages of the new-product development process</a:t>
            </a:r>
          </a:p>
          <a:p>
            <a:r>
              <a:rPr altLang="en-CA" dirty="0" lang="en-CA" sz="1600"/>
              <a:t>Outline the trade-offs between standardized versus customized products</a:t>
            </a:r>
          </a:p>
          <a:p>
            <a:r>
              <a:rPr altLang="en-CA" dirty="0" lang="en-CA" sz="1600"/>
              <a:t>List the dimensions of value proposition adaptation</a:t>
            </a:r>
          </a:p>
          <a:p>
            <a:r>
              <a:rPr altLang="en-CA" dirty="0" lang="en-CA" sz="1600"/>
              <a:t>List the major drivers behind value proposition adaptation</a:t>
            </a:r>
          </a:p>
          <a:p>
            <a:r>
              <a:rPr altLang="en-CA" dirty="0" lang="en-CA" sz="1600"/>
              <a:t>Outline the significant advantages of a global innovation strategy</a:t>
            </a:r>
          </a:p>
          <a:p>
            <a:r>
              <a:rPr altLang="en-CA" dirty="0" lang="en-CA" sz="1600"/>
              <a:t>List the steps in the global innovation strategy of a firm</a:t>
            </a:r>
          </a:p>
          <a:p>
            <a:r>
              <a:rPr altLang="en-CA" dirty="0" lang="en-CA" sz="1600"/>
              <a:t>Outline the nature and size of BOP markets</a:t>
            </a:r>
          </a:p>
          <a:p>
            <a:r>
              <a:rPr altLang="en-CA" dirty="0" lang="en-CA" sz="1600"/>
              <a:t>Provide examples of firms pursuing BOP strategies</a:t>
            </a:r>
          </a:p>
          <a:p>
            <a:pPr algn="l" indent="0" lvl="0" marL="0"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890B-34D2-F97F-E728-761A960EEE6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7.5 GLOBAL INNOVATION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CD4486DD-2C7A-9308-149B-1F6C4A21D96F}"/>
              </a:ext>
            </a:extLst>
          </p:cNvPr>
          <p:cNvSpPr>
            <a:spLocks noGrp="1"/>
          </p:cNvSpPr>
          <p:nvPr>
            <p:ph idx="1" type="body"/>
          </p:nvPr>
        </p:nvSpPr>
        <p:spPr/>
        <p:txBody>
          <a:bodyPr numCol="1"/>
          <a:lstStyle/>
          <a:p>
            <a:pPr indent="0" marL="114300">
              <a:buNone/>
            </a:pPr>
            <a:r>
              <a:rPr altLang="en-CA" b="1" dirty="0" lang="en-CA" sz="2000">
                <a:latin charset="0" panose="020B0604020202020204" pitchFamily="34" typeface="Arial"/>
                <a:cs charset="0" panose="020B0604020202020204" pitchFamily="34" typeface="Arial"/>
              </a:rPr>
              <a:t>Steps in the Global Innovation Strategy.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To reap the benefits of global innovation, companies must do 3 things:</a:t>
            </a:r>
          </a:p>
          <a:p>
            <a:pPr indent="0" marL="114300">
              <a:buNone/>
            </a:pPr>
            <a:endParaRPr altLang="en-CA" dirty="0" lang="en-CA" sz="2000">
              <a:latin charset="0" panose="020B0604020202020204" pitchFamily="34" typeface="Arial"/>
              <a:cs charset="0" panose="020B0604020202020204" pitchFamily="34" typeface="Arial"/>
            </a:endParaRPr>
          </a:p>
          <a:p>
            <a:pPr>
              <a:buFont typeface="+mj-lt"/>
              <a:buAutoNum type="arabicPeriod"/>
            </a:pPr>
            <a:r>
              <a:rPr altLang="en-CA" dirty="0" lang="en-CA" sz="2000">
                <a:latin charset="0" panose="020B0604020202020204" pitchFamily="34" typeface="Arial"/>
                <a:cs charset="0" panose="020B0604020202020204" pitchFamily="34" typeface="Arial"/>
              </a:rPr>
              <a:t>Prospect </a:t>
            </a:r>
          </a:p>
          <a:p>
            <a:pPr>
              <a:buFont typeface="+mj-lt"/>
              <a:buAutoNum type="arabicPeriod"/>
            </a:pPr>
            <a:r>
              <a:rPr altLang="en-CA" dirty="0" lang="en-CA" sz="2000">
                <a:latin charset="0" panose="020B0604020202020204" pitchFamily="34" typeface="Arial"/>
                <a:cs charset="0" panose="020B0604020202020204" pitchFamily="34" typeface="Arial"/>
              </a:rPr>
              <a:t>Assess </a:t>
            </a:r>
          </a:p>
          <a:p>
            <a:pPr>
              <a:buFont typeface="+mj-lt"/>
              <a:buAutoNum type="arabicPeriod"/>
            </a:pPr>
            <a:r>
              <a:rPr altLang="en-CA" dirty="0" lang="en-CA" sz="2000">
                <a:latin charset="0" panose="020B0604020202020204" pitchFamily="34" typeface="Arial"/>
                <a:cs charset="0" panose="020B0604020202020204" pitchFamily="34" typeface="Arial"/>
              </a:rPr>
              <a:t>Mobilize </a:t>
            </a:r>
          </a:p>
          <a:p>
            <a:endParaRPr dirty="0" lang="en-US"/>
          </a:p>
        </p:txBody>
      </p:sp>
    </p:spTree>
    <p:extLst>
      <p:ext uri="{BB962C8B-B14F-4D97-AF65-F5344CB8AC3E}">
        <p14:creationId xmlns:p14="http://schemas.microsoft.com/office/powerpoint/2010/main" val="256780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D1BA-DF77-F67D-3173-8CB9B8A2BA82}"/>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7.6 GLOBAL INNOVATION AT THE BOP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FF2623E3-C49E-3FE6-ADC2-B82D549F10A2}"/>
              </a:ext>
            </a:extLst>
          </p:cNvPr>
          <p:cNvSpPr txBox="1">
            <a:spLocks/>
          </p:cNvSpPr>
          <p:nvPr/>
        </p:nvSpPr>
        <p:spPr>
          <a:xfrm>
            <a:off x="311700" y="1759266"/>
            <a:ext cx="8520600" cy="2269065"/>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dirty="0" lang="en-CA" sz="2000">
                <a:latin charset="0" panose="020B0604020202020204" pitchFamily="34" typeface="Arial"/>
                <a:cs charset="0" panose="020B0604020202020204" pitchFamily="34" typeface="Arial"/>
              </a:rPr>
              <a:t>In 1998, Professors C. K. Prahalad and Stuart L. Hart defined the </a:t>
            </a:r>
            <a:r>
              <a:rPr altLang="en-CA" b="1" dirty="0" lang="en-CA" sz="2000">
                <a:latin charset="0" panose="020B0604020202020204" pitchFamily="34" typeface="Arial"/>
                <a:cs charset="0" panose="020B0604020202020204" pitchFamily="34" typeface="Arial"/>
              </a:rPr>
              <a:t>Bottom of the Pyramid (BOP) </a:t>
            </a:r>
            <a:r>
              <a:rPr altLang="en-CA" dirty="0" lang="en-CA" sz="2000">
                <a:latin charset="0" panose="020B0604020202020204" pitchFamily="34" typeface="Arial"/>
                <a:cs charset="0" panose="020B0604020202020204" pitchFamily="34" typeface="Arial"/>
              </a:rPr>
              <a:t>as the billions of people living on less than $2 per day. Both men expanded this definition of BOP in their subsequent writing (Prahalad, 2004; Hart, 2005). </a:t>
            </a:r>
            <a:r>
              <a:rPr altLang="en-CA" b="1" dirty="0" lang="en-CA" sz="2000">
                <a:latin charset="0" panose="020B0604020202020204" pitchFamily="34" typeface="Arial"/>
                <a:cs charset="0" panose="020B0604020202020204" pitchFamily="34" typeface="Arial"/>
              </a:rPr>
              <a:t>The BOP is estimated to comprise between 4 billion and 5 billion people.</a:t>
            </a:r>
          </a:p>
          <a:p>
            <a:pPr algn="ctr" indent="0" marL="114300">
              <a:buFont typeface="Roboto"/>
              <a:buNone/>
            </a:pP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56155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6966-D5D2-AF7B-F96B-AB7AC2969B4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7.6 GLOBAL INNOVATION AT THE BOP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6F19FCE-AC49-7636-3A2D-8B9F626C6AF9}"/>
              </a:ext>
            </a:extLst>
          </p:cNvPr>
          <p:cNvSpPr>
            <a:spLocks noGrp="1"/>
          </p:cNvSpPr>
          <p:nvPr>
            <p:ph idx="1" type="body"/>
          </p:nvPr>
        </p:nvSpPr>
        <p:spPr/>
        <p:txBody>
          <a:bodyPr numCol="1">
            <a:normAutofit fontScale="85000" lnSpcReduction="20000"/>
          </a:bodyPr>
          <a:lstStyle/>
          <a:p>
            <a:pPr indent="0" marL="114300">
              <a:buNone/>
            </a:pPr>
            <a:r>
              <a:rPr altLang="en-CA" b="1" dirty="0" lang="en-CA">
                <a:latin charset="0" panose="020B0604020202020204" pitchFamily="34" typeface="Arial"/>
                <a:cs charset="0" panose="020B0604020202020204" pitchFamily="34" typeface="Arial"/>
              </a:rPr>
              <a:t>Prahalad’s 12 Principles of BOP Innovation</a:t>
            </a:r>
          </a:p>
          <a:p>
            <a:pPr indent="0" marL="114300">
              <a:buNone/>
            </a:pPr>
            <a:endParaRPr altLang="en-CA" dirty="0" lang="en-CA">
              <a:latin charset="0" panose="020B0604020202020204" pitchFamily="34" typeface="Arial"/>
              <a:cs charset="0" panose="020B0604020202020204" pitchFamily="34" typeface="Arial"/>
            </a:endParaRPr>
          </a:p>
          <a:p>
            <a:pPr>
              <a:buFont typeface="+mj-lt"/>
              <a:buAutoNum type="arabicPeriod"/>
            </a:pPr>
            <a:r>
              <a:rPr altLang="en-CA" dirty="0" lang="en-CA">
                <a:latin charset="0" panose="020B0604020202020204" pitchFamily="34" typeface="Arial"/>
                <a:cs charset="0" panose="020B0604020202020204" pitchFamily="34" typeface="Arial"/>
              </a:rPr>
              <a:t>Focus on value and on delivering performance for the price</a:t>
            </a:r>
          </a:p>
          <a:p>
            <a:pPr>
              <a:buFont typeface="+mj-lt"/>
              <a:buAutoNum type="arabicPeriod"/>
            </a:pPr>
            <a:r>
              <a:rPr altLang="en-CA" dirty="0" lang="en-CA">
                <a:latin charset="0" panose="020B0604020202020204" pitchFamily="34" typeface="Arial"/>
                <a:cs charset="0" panose="020B0604020202020204" pitchFamily="34" typeface="Arial"/>
              </a:rPr>
              <a:t>Innovate</a:t>
            </a:r>
          </a:p>
          <a:p>
            <a:pPr>
              <a:buFont typeface="+mj-lt"/>
              <a:buAutoNum type="arabicPeriod"/>
            </a:pPr>
            <a:r>
              <a:rPr altLang="en-CA" dirty="0" lang="en-CA">
                <a:latin charset="0" panose="020B0604020202020204" pitchFamily="34" typeface="Arial"/>
                <a:cs charset="0" panose="020B0604020202020204" pitchFamily="34" typeface="Arial"/>
              </a:rPr>
              <a:t>Make the solution scalable</a:t>
            </a:r>
          </a:p>
          <a:p>
            <a:pPr>
              <a:buFont typeface="+mj-lt"/>
              <a:buAutoNum type="arabicPeriod"/>
            </a:pPr>
            <a:r>
              <a:rPr altLang="en-CA" dirty="0" lang="en-CA">
                <a:latin charset="0" panose="020B0604020202020204" pitchFamily="34" typeface="Arial"/>
                <a:cs charset="0" panose="020B0604020202020204" pitchFamily="34" typeface="Arial"/>
              </a:rPr>
              <a:t>Aim to conserve resources</a:t>
            </a:r>
          </a:p>
          <a:p>
            <a:pPr>
              <a:buFont typeface="+mj-lt"/>
              <a:buAutoNum type="arabicPeriod"/>
            </a:pPr>
            <a:r>
              <a:rPr altLang="en-CA" dirty="0" lang="en-CA">
                <a:latin charset="0" panose="020B0604020202020204" pitchFamily="34" typeface="Arial"/>
                <a:cs charset="0" panose="020B0604020202020204" pitchFamily="34" typeface="Arial"/>
              </a:rPr>
              <a:t>Identify functionality</a:t>
            </a:r>
          </a:p>
          <a:p>
            <a:pPr>
              <a:buFont typeface="+mj-lt"/>
              <a:buAutoNum type="arabicPeriod"/>
            </a:pPr>
            <a:r>
              <a:rPr altLang="en-CA" dirty="0" lang="en-CA">
                <a:latin charset="0" panose="020B0604020202020204" pitchFamily="34" typeface="Arial"/>
                <a:cs charset="0" panose="020B0604020202020204" pitchFamily="34" typeface="Arial"/>
              </a:rPr>
              <a:t>Think in terms of process innovations </a:t>
            </a:r>
          </a:p>
          <a:p>
            <a:pPr>
              <a:buFont typeface="+mj-lt"/>
              <a:buAutoNum type="arabicPeriod"/>
            </a:pPr>
            <a:r>
              <a:rPr altLang="en-CA" dirty="0" lang="en-CA">
                <a:latin charset="0" panose="020B0604020202020204" pitchFamily="34" typeface="Arial"/>
                <a:cs charset="0" panose="020B0604020202020204" pitchFamily="34" typeface="Arial"/>
              </a:rPr>
              <a:t>Reduce the skills required to do the job</a:t>
            </a:r>
          </a:p>
          <a:p>
            <a:pPr>
              <a:buFont typeface="+mj-lt"/>
              <a:buAutoNum type="arabicPeriod"/>
            </a:pPr>
            <a:r>
              <a:rPr altLang="en-CA" dirty="0" lang="en-CA">
                <a:latin charset="0" panose="020B0604020202020204" pitchFamily="34" typeface="Arial"/>
                <a:cs charset="0" panose="020B0604020202020204" pitchFamily="34" typeface="Arial"/>
              </a:rPr>
              <a:t>Educate consumers in the use of products</a:t>
            </a:r>
          </a:p>
          <a:p>
            <a:pPr>
              <a:buFont typeface="+mj-lt"/>
              <a:buAutoNum type="arabicPeriod"/>
            </a:pPr>
            <a:r>
              <a:rPr altLang="en-CA" dirty="0" lang="en-CA">
                <a:latin charset="0" panose="020B0604020202020204" pitchFamily="34" typeface="Arial"/>
                <a:cs charset="0" panose="020B0604020202020204" pitchFamily="34" typeface="Arial"/>
              </a:rPr>
              <a:t>Design products and services to operate in very tough infrastructure environments</a:t>
            </a:r>
          </a:p>
          <a:p>
            <a:pPr>
              <a:buFont typeface="+mj-lt"/>
              <a:buAutoNum type="arabicPeriod"/>
            </a:pPr>
            <a:r>
              <a:rPr altLang="en-CA" dirty="0" lang="en-CA">
                <a:latin charset="0" panose="020B0604020202020204" pitchFamily="34" typeface="Arial"/>
                <a:cs charset="0" panose="020B0604020202020204" pitchFamily="34" typeface="Arial"/>
              </a:rPr>
              <a:t>Make the interface simple and the learning curve short</a:t>
            </a:r>
          </a:p>
          <a:p>
            <a:pPr>
              <a:buFont typeface="+mj-lt"/>
              <a:buAutoNum type="arabicPeriod"/>
            </a:pPr>
            <a:r>
              <a:rPr altLang="en-CA" dirty="0" lang="en-CA">
                <a:latin charset="0" panose="020B0604020202020204" pitchFamily="34" typeface="Arial"/>
                <a:cs charset="0" panose="020B0604020202020204" pitchFamily="34" typeface="Arial"/>
              </a:rPr>
              <a:t>Innovate in distribution</a:t>
            </a:r>
          </a:p>
          <a:p>
            <a:pPr>
              <a:buFont typeface="+mj-lt"/>
              <a:buAutoNum type="arabicPeriod"/>
            </a:pPr>
            <a:r>
              <a:rPr altLang="en-CA" dirty="0" lang="en-CA">
                <a:latin charset="0" panose="020B0604020202020204" pitchFamily="34" typeface="Arial"/>
                <a:cs charset="0" panose="020B0604020202020204" pitchFamily="34" typeface="Arial"/>
              </a:rPr>
              <a:t>Challenge assumptions</a:t>
            </a: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93654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Autofit/>
          </a:bodyPr>
          <a:lstStyle/>
          <a:p>
            <a:r>
              <a:rPr altLang="en" b="1" dirty="0" lang="en">
                <a:latin typeface="+mj-lt"/>
              </a:rPr>
              <a:t>7.7 </a:t>
            </a:r>
            <a:r>
              <a:rPr altLang="en-CA" b="1" dirty="0" lang="en-CA">
                <a:latin typeface="+mj-lt"/>
              </a:rPr>
              <a:t>KEY TERMS</a:t>
            </a:r>
            <a:br>
              <a:rPr altLang="en-CA" b="1" dirty="0" lang="en-CA">
                <a:latin typeface="+mj-lt"/>
              </a:rPr>
            </a:br>
            <a:endParaRPr b="1" dirty="0">
              <a:latin typeface="+mj-lt"/>
            </a:endParaRPr>
          </a:p>
        </p:txBody>
      </p:sp>
      <p:sp>
        <p:nvSpPr>
          <p:cNvPr id="170" name="Google Shape;170;p26"/>
          <p:cNvSpPr txBox="1">
            <a:spLocks noGrp="1"/>
          </p:cNvSpPr>
          <p:nvPr>
            <p:ph idx="1" type="body"/>
          </p:nvPr>
        </p:nvSpPr>
        <p:spPr>
          <a:xfrm>
            <a:off x="215153" y="1017800"/>
            <a:ext cx="8767482" cy="3806448"/>
          </a:xfrm>
          <a:prstGeom prst="rect">
            <a:avLst/>
          </a:prstGeom>
        </p:spPr>
        <p:txBody>
          <a:bodyPr anchor="t" anchorCtr="0" bIns="91425" lIns="91425" numCol="1" rIns="91425" spcFirstLastPara="1" tIns="91425" wrap="square">
            <a:normAutofit fontScale="25000" lnSpcReduction="20000"/>
          </a:bodyPr>
          <a:lstStyle/>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Brand</a:t>
            </a:r>
            <a:r>
              <a:rPr altLang="en-CA" dirty="0" lang="en-CA" sz="4800">
                <a:solidFill>
                  <a:srgbClr val="000000"/>
                </a:solidFill>
                <a:latin typeface="Arial"/>
                <a:ea typeface="Arial"/>
                <a:cs typeface="Arial"/>
                <a:sym typeface="Arial"/>
              </a:rPr>
              <a:t> is a bundle of images and experiences in the mind of the customer. </a:t>
            </a:r>
            <a:r>
              <a:rPr altLang="en-CA" dirty="0" lang="en-CA" sz="4800">
                <a:solidFill>
                  <a:srgbClr val="000000"/>
                </a:solidFill>
                <a:latin typeface="Arial"/>
                <a:ea typeface="Arial"/>
                <a:cs typeface="Arial"/>
                <a:sym typeface="Arial"/>
                <a:hlinkClick r:id="rId3"/>
              </a:rPr>
              <a:t>7.0</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Business products </a:t>
            </a:r>
            <a:r>
              <a:rPr altLang="en-CA" dirty="0" lang="en-CA" sz="4800">
                <a:solidFill>
                  <a:srgbClr val="000000"/>
                </a:solidFill>
                <a:latin typeface="Arial"/>
                <a:ea typeface="Arial"/>
                <a:cs typeface="Arial"/>
                <a:sym typeface="Arial"/>
              </a:rPr>
              <a:t>are purchased by other companies.  Some products, like computers, for instance, may be both consumer products and business products, depending on who purchases and uses them. </a:t>
            </a:r>
            <a:r>
              <a:rPr altLang="en-CA" dirty="0" lang="en-CA" sz="4800">
                <a:solidFill>
                  <a:srgbClr val="000000"/>
                </a:solidFill>
                <a:latin typeface="Arial"/>
                <a:ea typeface="Arial"/>
                <a:cs typeface="Arial"/>
                <a:sym typeface="Arial"/>
                <a:hlinkClick r:id="rId4"/>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Consumer products </a:t>
            </a:r>
            <a:r>
              <a:rPr altLang="en-CA" dirty="0" lang="en-CA" sz="4800">
                <a:solidFill>
                  <a:srgbClr val="000000"/>
                </a:solidFill>
                <a:latin typeface="Arial"/>
                <a:ea typeface="Arial"/>
                <a:cs typeface="Arial"/>
                <a:sym typeface="Arial"/>
              </a:rPr>
              <a:t>are purchased by the final consumer. </a:t>
            </a:r>
            <a:r>
              <a:rPr altLang="en-CA" dirty="0" lang="en-CA" sz="4800">
                <a:solidFill>
                  <a:srgbClr val="000000"/>
                </a:solidFill>
                <a:latin typeface="Arial"/>
                <a:ea typeface="Arial"/>
                <a:cs typeface="Arial"/>
                <a:sym typeface="Arial"/>
                <a:hlinkClick r:id="rId5"/>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Convenience products:</a:t>
            </a:r>
            <a:r>
              <a:rPr altLang="en-CA" dirty="0" lang="en-CA" sz="4800">
                <a:solidFill>
                  <a:srgbClr val="000000"/>
                </a:solidFill>
                <a:latin typeface="Arial"/>
                <a:ea typeface="Arial"/>
                <a:cs typeface="Arial"/>
                <a:sym typeface="Arial"/>
              </a:rPr>
              <a:t> The product is an inexpensive product that requires a minimum amount of effort on the part of the consumer in order to select and purchase it. </a:t>
            </a:r>
            <a:r>
              <a:rPr altLang="en-CA" dirty="0" lang="en-CA" sz="4800">
                <a:solidFill>
                  <a:srgbClr val="000000"/>
                </a:solidFill>
                <a:latin typeface="Arial"/>
                <a:ea typeface="Arial"/>
                <a:cs typeface="Arial"/>
                <a:sym typeface="Arial"/>
                <a:hlinkClick r:id="rId6"/>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Product</a:t>
            </a:r>
            <a:r>
              <a:rPr altLang="en-CA" dirty="0" lang="en-CA" sz="4800">
                <a:solidFill>
                  <a:srgbClr val="000000"/>
                </a:solidFill>
                <a:latin typeface="Arial"/>
                <a:ea typeface="Arial"/>
                <a:cs typeface="Arial"/>
                <a:sym typeface="Arial"/>
              </a:rPr>
              <a:t>: can be viewed as a collection of tangible and intangible attributes (features, functions, benefits, and uses) that collectively provide benefits to a buyer.  </a:t>
            </a:r>
            <a:r>
              <a:rPr altLang="en-CA" dirty="0" lang="en-CA" sz="4800">
                <a:solidFill>
                  <a:srgbClr val="000000"/>
                </a:solidFill>
                <a:latin typeface="Arial"/>
                <a:ea typeface="Arial"/>
                <a:cs typeface="Arial"/>
                <a:sym typeface="Arial"/>
                <a:hlinkClick r:id="rId7"/>
              </a:rPr>
              <a:t>7.0</a:t>
            </a:r>
            <a:r>
              <a:rPr altLang="en-CA" dirty="0" lang="en-CA" sz="4800">
                <a:solidFill>
                  <a:srgbClr val="000000"/>
                </a:solidFill>
                <a:latin typeface="Arial"/>
                <a:ea typeface="Arial"/>
                <a:cs typeface="Arial"/>
                <a:sym typeface="Arial"/>
              </a:rPr>
              <a:t>/</a:t>
            </a:r>
            <a:r>
              <a:rPr altLang="en-CA" dirty="0" lang="en-CA" sz="4800">
                <a:solidFill>
                  <a:srgbClr val="000000"/>
                </a:solidFill>
                <a:latin typeface="Arial"/>
                <a:ea typeface="Arial"/>
                <a:cs typeface="Arial"/>
                <a:sym typeface="Arial"/>
                <a:hlinkClick r:id="rId8"/>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Product adaptation </a:t>
            </a:r>
            <a:r>
              <a:rPr altLang="en-CA" dirty="0" lang="en-CA" sz="4800">
                <a:solidFill>
                  <a:srgbClr val="000000"/>
                </a:solidFill>
                <a:latin typeface="Arial"/>
                <a:ea typeface="Arial"/>
                <a:cs typeface="Arial"/>
                <a:sym typeface="Arial"/>
              </a:rPr>
              <a:t>refers to modifying the company’s existing product in a way that makes it fit better with local needs. </a:t>
            </a:r>
            <a:r>
              <a:rPr altLang="en-CA" dirty="0" lang="en-CA" sz="4800">
                <a:solidFill>
                  <a:srgbClr val="000000"/>
                </a:solidFill>
                <a:latin typeface="Arial"/>
                <a:ea typeface="Arial"/>
                <a:cs typeface="Arial"/>
                <a:sym typeface="Arial"/>
                <a:hlinkClick r:id="rId9"/>
              </a:rPr>
              <a:t>7.3</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Product extension </a:t>
            </a:r>
            <a:r>
              <a:rPr altLang="en-CA" dirty="0" lang="en-CA" sz="4800">
                <a:solidFill>
                  <a:srgbClr val="000000"/>
                </a:solidFill>
                <a:latin typeface="Arial"/>
                <a:ea typeface="Arial"/>
                <a:cs typeface="Arial"/>
                <a:sym typeface="Arial"/>
              </a:rPr>
              <a:t> means taking the company’s current products and selling them in other countries without making changes to the product. </a:t>
            </a:r>
            <a:r>
              <a:rPr altLang="en-CA" dirty="0" lang="en-CA" sz="4800">
                <a:solidFill>
                  <a:srgbClr val="000000"/>
                </a:solidFill>
                <a:latin typeface="Arial"/>
                <a:ea typeface="Arial"/>
                <a:cs typeface="Arial"/>
                <a:sym typeface="Arial"/>
                <a:hlinkClick r:id="rId10"/>
              </a:rPr>
              <a:t>7.3</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Product invention </a:t>
            </a:r>
            <a:r>
              <a:rPr altLang="en-CA" dirty="0" lang="en-CA" sz="4800">
                <a:solidFill>
                  <a:srgbClr val="000000"/>
                </a:solidFill>
                <a:latin typeface="Arial"/>
                <a:ea typeface="Arial"/>
                <a:cs typeface="Arial"/>
                <a:sym typeface="Arial"/>
              </a:rPr>
              <a:t>is creating an entirely new product for the target market. </a:t>
            </a:r>
            <a:r>
              <a:rPr altLang="en-CA" dirty="0" lang="en-CA" sz="4800">
                <a:solidFill>
                  <a:srgbClr val="000000"/>
                </a:solidFill>
                <a:latin typeface="Arial"/>
                <a:ea typeface="Arial"/>
                <a:cs typeface="Arial"/>
                <a:sym typeface="Arial"/>
                <a:hlinkClick r:id="rId11"/>
              </a:rPr>
              <a:t>7.3</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Product life cycle (PLC</a:t>
            </a:r>
            <a:r>
              <a:rPr altLang="en-CA" dirty="0" lang="en-CA" sz="4800">
                <a:solidFill>
                  <a:srgbClr val="000000"/>
                </a:solidFill>
                <a:latin typeface="Arial"/>
                <a:ea typeface="Arial"/>
                <a:cs typeface="Arial"/>
                <a:sym typeface="Arial"/>
              </a:rPr>
              <a:t>) is a model marketers use to identify the phases of a product’s development to help identify strategies to influence it. </a:t>
            </a:r>
            <a:r>
              <a:rPr altLang="en-CA" dirty="0" lang="en-CA" sz="4800">
                <a:solidFill>
                  <a:srgbClr val="000000"/>
                </a:solidFill>
                <a:latin typeface="Arial"/>
                <a:ea typeface="Arial"/>
                <a:cs typeface="Arial"/>
                <a:sym typeface="Arial"/>
                <a:hlinkClick r:id="rId12"/>
              </a:rPr>
              <a:t>7.2</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Prospecting</a:t>
            </a:r>
            <a:r>
              <a:rPr altLang="en-CA" dirty="0" lang="en-CA" sz="4800">
                <a:solidFill>
                  <a:srgbClr val="000000"/>
                </a:solidFill>
                <a:latin typeface="Arial"/>
                <a:ea typeface="Arial"/>
                <a:cs typeface="Arial"/>
                <a:sym typeface="Arial"/>
              </a:rPr>
              <a:t>—that is, finding valuable new pockets of knowledge to spur innovation. </a:t>
            </a:r>
            <a:r>
              <a:rPr altLang="en-CA" dirty="0" lang="en-CA" sz="4800">
                <a:solidFill>
                  <a:srgbClr val="000000"/>
                </a:solidFill>
                <a:latin typeface="Arial"/>
                <a:ea typeface="Arial"/>
                <a:cs typeface="Arial"/>
                <a:sym typeface="Arial"/>
                <a:hlinkClick r:id="rId13"/>
              </a:rPr>
              <a:t>7.5</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Reverse innovation</a:t>
            </a:r>
            <a:r>
              <a:rPr altLang="en-CA" dirty="0" lang="en-CA" sz="4800">
                <a:solidFill>
                  <a:srgbClr val="000000"/>
                </a:solidFill>
                <a:latin typeface="Arial"/>
                <a:ea typeface="Arial"/>
                <a:cs typeface="Arial"/>
                <a:sym typeface="Arial"/>
              </a:rPr>
              <a:t> means designing a product for a developing country and bringing that innovation back to the home country. </a:t>
            </a:r>
            <a:r>
              <a:rPr altLang="en-CA" dirty="0" lang="en-CA" sz="4800">
                <a:solidFill>
                  <a:srgbClr val="000000"/>
                </a:solidFill>
                <a:latin typeface="Arial"/>
                <a:ea typeface="Arial"/>
                <a:cs typeface="Arial"/>
                <a:sym typeface="Arial"/>
                <a:hlinkClick r:id="rId14"/>
              </a:rPr>
              <a:t>7.3</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Shopping products </a:t>
            </a:r>
            <a:r>
              <a:rPr altLang="en-CA" dirty="0" lang="en-CA" sz="4800">
                <a:solidFill>
                  <a:srgbClr val="000000"/>
                </a:solidFill>
                <a:latin typeface="Arial"/>
                <a:ea typeface="Arial"/>
                <a:cs typeface="Arial"/>
                <a:sym typeface="Arial"/>
              </a:rPr>
              <a:t>are usually more expensive and are purchased occasionally. </a:t>
            </a:r>
            <a:r>
              <a:rPr altLang="en-CA" dirty="0" lang="en-CA" sz="4800">
                <a:solidFill>
                  <a:srgbClr val="000000"/>
                </a:solidFill>
                <a:latin typeface="Arial"/>
                <a:ea typeface="Arial"/>
                <a:cs typeface="Arial"/>
                <a:sym typeface="Arial"/>
                <a:hlinkClick r:id="rId15"/>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Specialty products </a:t>
            </a:r>
            <a:r>
              <a:rPr altLang="en-CA" dirty="0" lang="en-CA" sz="4800">
                <a:solidFill>
                  <a:srgbClr val="000000"/>
                </a:solidFill>
                <a:latin typeface="Arial"/>
                <a:ea typeface="Arial"/>
                <a:cs typeface="Arial"/>
                <a:sym typeface="Arial"/>
              </a:rPr>
              <a:t>are so unique that it’s worth it for buyers to go to great lengths to find and purchase them.</a:t>
            </a:r>
          </a:p>
          <a:p>
            <a:pPr indent="-341788" lvl="0">
              <a:buClr>
                <a:srgbClr val="000000"/>
              </a:buClr>
              <a:buSzPct val="100000"/>
              <a:buFont typeface="Arial"/>
              <a:buChar char="●"/>
            </a:pPr>
            <a:r>
              <a:rPr altLang="en-CA" b="1" dirty="0" lang="en-CA" sz="4800">
                <a:solidFill>
                  <a:srgbClr val="000000"/>
                </a:solidFill>
                <a:latin typeface="Arial"/>
                <a:ea typeface="Arial"/>
                <a:cs typeface="Arial"/>
                <a:sym typeface="Arial"/>
              </a:rPr>
              <a:t>Unsought products </a:t>
            </a:r>
            <a:r>
              <a:rPr altLang="en-CA" dirty="0" lang="en-CA" sz="4800">
                <a:solidFill>
                  <a:srgbClr val="000000"/>
                </a:solidFill>
                <a:latin typeface="Arial"/>
                <a:ea typeface="Arial"/>
                <a:cs typeface="Arial"/>
                <a:sym typeface="Arial"/>
              </a:rPr>
              <a:t>are those the consumer never plans or hopes to buy. </a:t>
            </a:r>
            <a:r>
              <a:rPr altLang="en-CA" dirty="0" lang="en-CA" sz="4800">
                <a:solidFill>
                  <a:srgbClr val="000000"/>
                </a:solidFill>
                <a:latin typeface="Arial"/>
                <a:ea typeface="Arial"/>
                <a:cs typeface="Arial"/>
                <a:sym typeface="Arial"/>
                <a:hlinkClick r:id="rId16"/>
              </a:rPr>
              <a:t>7.1</a:t>
            </a:r>
            <a:endParaRPr altLang="en-CA" dirty="0" lang="en-CA" sz="4800">
              <a:solidFill>
                <a:srgbClr val="000000"/>
              </a:solidFill>
              <a:latin typeface="Arial"/>
              <a:ea typeface="Arial"/>
              <a:cs typeface="Arial"/>
              <a:sym typeface="Arial"/>
            </a:endParaRPr>
          </a:p>
          <a:p>
            <a:pPr indent="-341788" lvl="0">
              <a:buClr>
                <a:srgbClr val="000000"/>
              </a:buClr>
              <a:buSzPct val="100000"/>
              <a:buFont typeface="Arial"/>
              <a:buChar char="●"/>
            </a:pPr>
            <a:endParaRPr altLang="en-CA" dirty="0" lang="en-CA" sz="2900">
              <a:solidFill>
                <a:srgbClr val="000000"/>
              </a:solidFill>
              <a:latin typeface="Arial"/>
              <a:ea typeface="Arial"/>
              <a:cs typeface="Arial"/>
              <a:sym typeface="Arial"/>
            </a:endParaRPr>
          </a:p>
          <a:p>
            <a:pPr algn="l" indent="-341788" lvl="0" marL="457200" rtl="0">
              <a:spcBef>
                <a:spcPts val="0"/>
              </a:spcBef>
              <a:spcAft>
                <a:spcPts val="0"/>
              </a:spcAft>
              <a:buClr>
                <a:srgbClr val="000000"/>
              </a:buClr>
              <a:buSzPct val="100000"/>
              <a:buFont typeface="Arial"/>
              <a:buChar char="●"/>
            </a:pPr>
            <a:endParaRPr dirty="0" sz="29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70BF-A5DD-42B9-3608-8AAC94C0375B}"/>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7.1 OVERVIEW OF PRODUCTS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31ED1E18-7BEF-D5E4-EC7E-FD7AAAEE99A9}"/>
              </a:ext>
            </a:extLst>
          </p:cNvPr>
          <p:cNvSpPr txBox="1">
            <a:spLocks noGrp="1"/>
          </p:cNvSpPr>
          <p:nvPr>
            <p:ph idx="1" type="body"/>
          </p:nvPr>
        </p:nvSpPr>
        <p:spPr>
          <a:xfrm>
            <a:off x="311700" y="1756845"/>
            <a:ext cx="8520600" cy="1915121"/>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b="1" dirty="0" lang="en-CA" sz="2000">
                <a:latin charset="0" panose="020B0604020202020204" pitchFamily="34" typeface="Arial"/>
                <a:cs charset="0" panose="020B0604020202020204" pitchFamily="34" typeface="Arial"/>
              </a:rPr>
              <a:t>Product</a:t>
            </a:r>
            <a:r>
              <a:rPr altLang="en-CA" dirty="0" lang="en-CA" sz="2000">
                <a:latin charset="0" panose="020B0604020202020204" pitchFamily="34" typeface="Arial"/>
                <a:cs charset="0" panose="020B0604020202020204" pitchFamily="34" typeface="Arial"/>
              </a:rPr>
              <a:t> defines what will be priced, promoted, and distributed. If you are able to create and deliver a product that provides exceptional value to your target customer, the rest of the marketing mix is easier to manage. A successful product makes every aspect of a marketer’s job easier—and more fun.</a:t>
            </a: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48840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76EC-49D2-6BD1-D1A3-7040C7801027}"/>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7.1 OVERVIEW OF PRODUCTS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237BA393-6A4F-5AE5-F2FB-B26894821645}"/>
              </a:ext>
            </a:extLst>
          </p:cNvPr>
          <p:cNvSpPr>
            <a:spLocks noGrp="1"/>
          </p:cNvSpPr>
          <p:nvPr>
            <p:ph idx="1" type="body"/>
          </p:nvPr>
        </p:nvSpPr>
        <p:spPr/>
        <p:txBody>
          <a:bodyPr numCol="1"/>
          <a:lstStyle/>
          <a:p>
            <a:pPr indent="0" marL="114300">
              <a:buNone/>
            </a:pPr>
            <a:r>
              <a:rPr altLang="en-CA" b="1" dirty="0" lang="en-CA" sz="2000">
                <a:latin charset="0" panose="020B0604020202020204" pitchFamily="34" typeface="Arial"/>
                <a:cs charset="0" panose="020B0604020202020204" pitchFamily="34" typeface="Arial"/>
              </a:rPr>
              <a:t>Consumer Product Categories</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Consumer products </a:t>
            </a:r>
            <a:r>
              <a:rPr altLang="en-CA" dirty="0" lang="en-CA" sz="2000">
                <a:latin charset="0" panose="020B0604020202020204" pitchFamily="34" typeface="Arial"/>
                <a:cs charset="0" panose="020B0604020202020204" pitchFamily="34" typeface="Arial"/>
              </a:rPr>
              <a:t>are often classified into 4 groups related to different kinds of buying decisions: </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Convenience</a:t>
            </a:r>
          </a:p>
          <a:p>
            <a:r>
              <a:rPr altLang="en-CA" dirty="0" lang="en-CA" sz="2000">
                <a:latin charset="0" panose="020B0604020202020204" pitchFamily="34" typeface="Arial"/>
                <a:cs charset="0" panose="020B0604020202020204" pitchFamily="34" typeface="Arial"/>
              </a:rPr>
              <a:t>Shopping</a:t>
            </a:r>
          </a:p>
          <a:p>
            <a:r>
              <a:rPr altLang="en-CA" dirty="0" lang="en-CA" sz="2000">
                <a:latin charset="0" panose="020B0604020202020204" pitchFamily="34" typeface="Arial"/>
                <a:cs charset="0" panose="020B0604020202020204" pitchFamily="34" typeface="Arial"/>
              </a:rPr>
              <a:t>Specialty</a:t>
            </a:r>
          </a:p>
          <a:p>
            <a:r>
              <a:rPr altLang="en-CA" dirty="0" lang="en-CA" sz="2000">
                <a:latin charset="0" panose="020B0604020202020204" pitchFamily="34" typeface="Arial"/>
                <a:cs charset="0" panose="020B0604020202020204" pitchFamily="34" typeface="Arial"/>
              </a:rPr>
              <a:t>Unsought products</a:t>
            </a:r>
          </a:p>
          <a:p>
            <a:endParaRPr dirty="0" lang="en-US"/>
          </a:p>
        </p:txBody>
      </p:sp>
    </p:spTree>
    <p:extLst>
      <p:ext uri="{BB962C8B-B14F-4D97-AF65-F5344CB8AC3E}">
        <p14:creationId xmlns:p14="http://schemas.microsoft.com/office/powerpoint/2010/main" val="130017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4BDC-FE37-403B-F82D-28F32B3EFDD4}"/>
              </a:ext>
            </a:extLst>
          </p:cNvPr>
          <p:cNvSpPr>
            <a:spLocks noGrp="1"/>
          </p:cNvSpPr>
          <p:nvPr>
            <p:ph type="title"/>
          </p:nvPr>
        </p:nvSpPr>
        <p:spPr>
          <a:xfrm>
            <a:off x="142560" y="277376"/>
            <a:ext cx="8520600" cy="607800"/>
          </a:xfrm>
        </p:spPr>
        <p:txBody>
          <a:bodyPr numCol="1">
            <a:noAutofit/>
          </a:bodyPr>
          <a:lstStyle/>
          <a:p>
            <a:r>
              <a:rPr altLang="en-CA" b="1" cap="all" dirty="0" lang="en-CA">
                <a:latin charset="0" panose="020B0604020202020204" pitchFamily="34" typeface="Arial"/>
                <a:cs charset="0" panose="020B0604020202020204" pitchFamily="34" typeface="Arial"/>
              </a:rPr>
              <a:t>7.1 OVERVIEW OF PRODUCTS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0C333FC-8973-26A0-23D7-B94DEADBF8BF}"/>
              </a:ext>
            </a:extLst>
          </p:cNvPr>
          <p:cNvSpPr>
            <a:spLocks noGrp="1"/>
          </p:cNvSpPr>
          <p:nvPr>
            <p:ph idx="1" type="body"/>
          </p:nvPr>
        </p:nvSpPr>
        <p:spPr>
          <a:xfrm>
            <a:off x="311700" y="1804500"/>
            <a:ext cx="4964493"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A</a:t>
            </a:r>
            <a:r>
              <a:rPr altLang="en-CA" b="1" dirty="0" lang="en-CA" sz="2000">
                <a:latin charset="0" panose="020B0604020202020204" pitchFamily="34" typeface="Arial"/>
                <a:cs charset="0" panose="020B0604020202020204" pitchFamily="34" typeface="Arial"/>
              </a:rPr>
              <a:t> convenience product </a:t>
            </a:r>
            <a:r>
              <a:rPr altLang="en-CA" dirty="0" lang="en-CA" sz="2000">
                <a:latin charset="0" panose="020B0604020202020204" pitchFamily="34" typeface="Arial"/>
                <a:cs charset="0" panose="020B0604020202020204" pitchFamily="34" typeface="Arial"/>
              </a:rPr>
              <a:t>is an inexpensive product that requires a minimum amount of effort on the part of the consumer in order to select and purchase it. </a:t>
            </a:r>
            <a:endParaRPr dirty="0" lang="en-US" sz="2000">
              <a:latin charset="0" panose="020B0604020202020204" pitchFamily="34" typeface="Arial"/>
              <a:cs charset="0" panose="020B0604020202020204" pitchFamily="34" typeface="Arial"/>
            </a:endParaRPr>
          </a:p>
        </p:txBody>
      </p:sp>
      <p:pic>
        <p:nvPicPr>
          <p:cNvPr descr="Photograph of people walking down the centre aisle of a Walmart store." id="5" name="Picture 4">
            <a:extLst>
              <a:ext uri="{FF2B5EF4-FFF2-40B4-BE49-F238E27FC236}">
                <a16:creationId xmlns:a16="http://schemas.microsoft.com/office/drawing/2014/main" id="{1406428E-84C5-7E22-4EF0-57CE8778E4E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46559" y="986588"/>
            <a:ext cx="3454882" cy="3663249"/>
          </a:xfrm>
          <a:prstGeom prst="rect">
            <a:avLst/>
          </a:prstGeom>
        </p:spPr>
      </p:pic>
      <p:sp>
        <p:nvSpPr>
          <p:cNvPr id="7" name="TextBox 6">
            <a:extLst>
              <a:ext uri="{FF2B5EF4-FFF2-40B4-BE49-F238E27FC236}">
                <a16:creationId xmlns:a16="http://schemas.microsoft.com/office/drawing/2014/main" id="{4134A32E-9D05-EC83-1BC2-C6534B756B3D}"/>
              </a:ext>
            </a:extLst>
          </p:cNvPr>
          <p:cNvSpPr txBox="1"/>
          <p:nvPr/>
        </p:nvSpPr>
        <p:spPr>
          <a:xfrm>
            <a:off x="5034456" y="4682641"/>
            <a:ext cx="5260428" cy="246221"/>
          </a:xfrm>
          <a:prstGeom prst="rect">
            <a:avLst/>
          </a:prstGeom>
          <a:noFill/>
        </p:spPr>
        <p:txBody>
          <a:bodyPr numCol="1" wrap="square">
            <a:spAutoFit/>
          </a:bodyPr>
          <a:lstStyle/>
          <a:p>
            <a:r>
              <a:rPr altLang="en-CA" b="0" dirty="0" lang="en-CA" sz="1000" u="sng">
                <a:effectLst/>
                <a:latin charset="0" panose="020B0604020202020204" pitchFamily="34" typeface="Arial"/>
                <a:cs charset="0" panose="020B0604020202020204" pitchFamily="34" typeface="Arial"/>
                <a:hlinkClick r:id="rId4"/>
              </a:rPr>
              <a:t>Action Alley</a:t>
            </a:r>
            <a:r>
              <a:rPr altLang="en-CA" b="0" dirty="0" lang="en-CA" strike="noStrike" sz="1000" u="none">
                <a:solidFill>
                  <a:srgbClr val="003180"/>
                </a:solidFill>
                <a:effectLst/>
                <a:latin charset="0" panose="020B0604020202020204" pitchFamily="34" typeface="Arial"/>
                <a:cs charset="0" panose="020B0604020202020204" pitchFamily="34" typeface="Arial"/>
              </a:rPr>
              <a:t> by </a:t>
            </a:r>
            <a:r>
              <a:rPr altLang="en-CA" b="0" dirty="0" lang="en-CA" sz="1000" u="sng">
                <a:effectLst/>
                <a:latin charset="0" panose="020B0604020202020204" pitchFamily="34" typeface="Arial"/>
                <a:cs charset="0" panose="020B0604020202020204" pitchFamily="34" typeface="Arial"/>
                <a:hlinkClick r:id="rId5"/>
              </a:rPr>
              <a:t>Walmart Corporate</a:t>
            </a:r>
            <a:r>
              <a:rPr altLang="en-CA" b="0" dirty="0" lang="en-CA" strike="noStrike" sz="1000" u="none">
                <a:solidFill>
                  <a:srgbClr val="003180"/>
                </a:solidFill>
                <a:effectLst/>
                <a:latin charset="0" panose="020B0604020202020204" pitchFamily="34" typeface="Arial"/>
                <a:cs charset="0" panose="020B0604020202020204" pitchFamily="34" typeface="Arial"/>
              </a:rPr>
              <a:t> via Flickr under a </a:t>
            </a:r>
            <a:r>
              <a:rPr altLang="en-CA" b="0" dirty="0" lang="en-CA" sz="1000" u="sng">
                <a:effectLst/>
                <a:latin charset="0" panose="020B0604020202020204" pitchFamily="34" typeface="Arial"/>
                <a:cs charset="0" panose="020B0604020202020204" pitchFamily="34" typeface="Arial"/>
                <a:hlinkClick r:id="rId6"/>
              </a:rPr>
              <a:t>CC-BY 2.0 license</a:t>
            </a:r>
            <a:endParaRPr dirty="0" lang="en-US" sz="1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60013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8BE-F1ED-E88F-0231-A3CD336094C8}"/>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7.1 OVERVIEW OF PRODUCTS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225E2E01-F6B4-CEB5-A4DD-BADDB3B5766E}"/>
              </a:ext>
            </a:extLst>
          </p:cNvPr>
          <p:cNvSpPr>
            <a:spLocks noGrp="1"/>
          </p:cNvSpPr>
          <p:nvPr>
            <p:ph idx="1" type="body"/>
          </p:nvPr>
        </p:nvSpPr>
        <p:spPr>
          <a:xfrm>
            <a:off x="143258" y="1229875"/>
            <a:ext cx="4050093" cy="3339000"/>
          </a:xfrm>
        </p:spPr>
        <p:txBody>
          <a:bodyPr numCol="1"/>
          <a:lstStyle/>
          <a:p>
            <a:pPr indent="0" marL="114300">
              <a:buNone/>
            </a:pPr>
            <a:r>
              <a:rPr altLang="en-CA" b="1" dirty="0" lang="en-CA" sz="2000">
                <a:latin charset="0" panose="020B0604020202020204" pitchFamily="34" typeface="Arial"/>
                <a:cs charset="0" panose="020B0604020202020204" pitchFamily="34" typeface="Arial"/>
              </a:rPr>
              <a:t>Shopping Products</a:t>
            </a:r>
            <a:endParaRPr altLang="en-CA"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Shopping products</a:t>
            </a:r>
            <a:r>
              <a:rPr altLang="en-CA" dirty="0" lang="en-CA" sz="2000">
                <a:latin charset="0" panose="020B0604020202020204" pitchFamily="34" typeface="Arial"/>
                <a:cs charset="0" panose="020B0604020202020204" pitchFamily="34" typeface="Arial"/>
              </a:rPr>
              <a:t> are usually more expensive and are purchased occasionally. The consumer is more likely to compare a number of options to assess quality, cost, and features.</a:t>
            </a:r>
          </a:p>
          <a:p>
            <a:endParaRPr dirty="0" lang="en-US"/>
          </a:p>
        </p:txBody>
      </p:sp>
      <p:pic>
        <p:nvPicPr>
          <p:cNvPr descr="Photograph of woman wearing a face mask and shopping for clothing in a retail store." id="7" name="Picture 6">
            <a:extLst>
              <a:ext uri="{FF2B5EF4-FFF2-40B4-BE49-F238E27FC236}">
                <a16:creationId xmlns:a16="http://schemas.microsoft.com/office/drawing/2014/main" id="{90B55E15-0FF6-D589-F6B9-2EAEECF9D75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61792" y="1229875"/>
            <a:ext cx="4726575" cy="3113525"/>
          </a:xfrm>
          <a:prstGeom prst="rect">
            <a:avLst/>
          </a:prstGeom>
        </p:spPr>
      </p:pic>
      <p:sp>
        <p:nvSpPr>
          <p:cNvPr id="5" name="TextBox 4">
            <a:extLst>
              <a:ext uri="{FF2B5EF4-FFF2-40B4-BE49-F238E27FC236}">
                <a16:creationId xmlns:a16="http://schemas.microsoft.com/office/drawing/2014/main" id="{E3010D8E-1657-7C56-DBC1-3BB2411C87C1}"/>
              </a:ext>
            </a:extLst>
          </p:cNvPr>
          <p:cNvSpPr txBox="1"/>
          <p:nvPr/>
        </p:nvSpPr>
        <p:spPr>
          <a:xfrm>
            <a:off x="6858000" y="4568875"/>
            <a:ext cx="4572000" cy="692497"/>
          </a:xfrm>
          <a:prstGeom prst="rect">
            <a:avLst/>
          </a:prstGeom>
          <a:noFill/>
        </p:spPr>
        <p:txBody>
          <a:bodyPr numCol="1" wrap="square">
            <a:spAutoFit/>
          </a:bodyPr>
          <a:lstStyle/>
          <a:p>
            <a:r>
              <a:rPr altLang="en-CA" dirty="0" lang="en-CA" sz="1100">
                <a:effectLst/>
              </a:rPr>
              <a:t>Photo by </a:t>
            </a:r>
            <a:r>
              <a:rPr altLang="en-CA" dirty="0" lang="en-CA" sz="1100">
                <a:solidFill>
                  <a:srgbClr val="767676"/>
                </a:solidFill>
                <a:effectLst/>
                <a:hlinkClick r:id="rId4"/>
              </a:rPr>
              <a:t>Arturo Rey</a:t>
            </a:r>
            <a:r>
              <a:rPr altLang="en-CA" dirty="0" lang="en-CA" sz="1100">
                <a:solidFill>
                  <a:srgbClr val="767676"/>
                </a:solidFill>
              </a:rPr>
              <a:t>,</a:t>
            </a:r>
            <a:r>
              <a:rPr altLang="en-CA" dirty="0" lang="en-CA" sz="1100">
                <a:effectLst/>
              </a:rPr>
              <a:t> </a:t>
            </a:r>
            <a:r>
              <a:rPr altLang="en-CA" dirty="0" lang="en-CA" sz="1100">
                <a:solidFill>
                  <a:srgbClr val="767676"/>
                </a:solidFill>
                <a:effectLst/>
                <a:hlinkClick r:id="rId5"/>
              </a:rPr>
              <a:t>Unsplash</a:t>
            </a:r>
            <a:endParaRPr altLang="en-CA" dirty="0" lang="en-CA" sz="1100">
              <a:effectLst/>
            </a:endParaRPr>
          </a:p>
          <a:p>
            <a:br>
              <a:rPr altLang="en-CA" dirty="0" lang="en-CA">
                <a:effectLst/>
              </a:rPr>
            </a:br>
            <a:endParaRPr altLang="en-CA" dirty="0" lang="en-CA">
              <a:effectLst/>
            </a:endParaRPr>
          </a:p>
        </p:txBody>
      </p:sp>
    </p:spTree>
    <p:extLst>
      <p:ext uri="{BB962C8B-B14F-4D97-AF65-F5344CB8AC3E}">
        <p14:creationId xmlns:p14="http://schemas.microsoft.com/office/powerpoint/2010/main" val="161432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DDE3-5BEB-BD6A-02F1-5C065CB7042C}"/>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7.1 OVERVIEW OF PRODUCTS 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08F98CCB-9838-5563-F39D-691D1389B41D}"/>
              </a:ext>
            </a:extLst>
          </p:cNvPr>
          <p:cNvSpPr>
            <a:spLocks noGrp="1"/>
          </p:cNvSpPr>
          <p:nvPr>
            <p:ph idx="1" type="body"/>
          </p:nvPr>
        </p:nvSpPr>
        <p:spPr>
          <a:xfrm>
            <a:off x="311699" y="1494570"/>
            <a:ext cx="4861879"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Specialty Products</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Specialty goods</a:t>
            </a:r>
            <a:r>
              <a:rPr altLang="en-CA" dirty="0" lang="en-CA" sz="2000">
                <a:latin charset="0" panose="020B0604020202020204" pitchFamily="34" typeface="Arial"/>
                <a:cs charset="0" panose="020B0604020202020204" pitchFamily="34" typeface="Arial"/>
              </a:rPr>
              <a:t> represent the third product classification. From the consumer’s perspective, these products are so unique that it’s worth it to go to great lengths to find and purchase them.</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pic>
        <p:nvPicPr>
          <p:cNvPr descr="Photograph of a wristwatch that has a gold band and crystal-encrusted watch face. " id="7" name="Picture 6">
            <a:extLst>
              <a:ext uri="{FF2B5EF4-FFF2-40B4-BE49-F238E27FC236}">
                <a16:creationId xmlns:a16="http://schemas.microsoft.com/office/drawing/2014/main" id="{64CEE85A-FE2D-A777-51E3-22CCC6F04E1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606716" y="1017800"/>
            <a:ext cx="3225585" cy="3459079"/>
          </a:xfrm>
          <a:prstGeom prst="rect">
            <a:avLst/>
          </a:prstGeom>
        </p:spPr>
      </p:pic>
      <p:sp>
        <p:nvSpPr>
          <p:cNvPr id="5" name="TextBox 4">
            <a:extLst>
              <a:ext uri="{FF2B5EF4-FFF2-40B4-BE49-F238E27FC236}">
                <a16:creationId xmlns:a16="http://schemas.microsoft.com/office/drawing/2014/main" id="{D4D2E220-4886-3903-E4DF-9C0638CDEDE4}"/>
              </a:ext>
            </a:extLst>
          </p:cNvPr>
          <p:cNvSpPr txBox="1"/>
          <p:nvPr/>
        </p:nvSpPr>
        <p:spPr>
          <a:xfrm>
            <a:off x="6460957" y="4568875"/>
            <a:ext cx="4572000" cy="907941"/>
          </a:xfrm>
          <a:prstGeom prst="rect">
            <a:avLst/>
          </a:prstGeom>
          <a:noFill/>
        </p:spPr>
        <p:txBody>
          <a:bodyPr numCol="1" wrap="square">
            <a:spAutoFit/>
          </a:bodyPr>
          <a:lstStyle/>
          <a:p>
            <a:r>
              <a:rPr altLang="en-CA" dirty="0" lang="en-CA" sz="1100"/>
              <a:t>Photo by </a:t>
            </a:r>
            <a:r>
              <a:rPr altLang="en-CA" dirty="0" lang="en-CA" sz="1100">
                <a:hlinkClick r:id="rId4"/>
              </a:rPr>
              <a:t>Laura </a:t>
            </a:r>
            <a:r>
              <a:rPr altLang="en-CA" dirty="0" err="1" lang="en-CA" sz="1100">
                <a:hlinkClick r:id="rId5"/>
              </a:rPr>
              <a:t>Chouette</a:t>
            </a:r>
            <a:r>
              <a:rPr altLang="en-CA" dirty="0" lang="en-CA" sz="1100"/>
              <a:t>, </a:t>
            </a:r>
            <a:r>
              <a:rPr altLang="en-CA" dirty="0" lang="en-CA" sz="1100">
                <a:hlinkClick r:id="rId6"/>
              </a:rPr>
              <a:t>Unsplash</a:t>
            </a:r>
            <a:endParaRPr altLang="en-CA" dirty="0" lang="en-CA" sz="1100"/>
          </a:p>
          <a:p>
            <a:br>
              <a:rPr altLang="en-CA" dirty="0" lang="en-CA"/>
            </a:br>
            <a:br>
              <a:rPr altLang="en-CA" dirty="0" lang="en-CA"/>
            </a:br>
            <a:endParaRPr dirty="0" lang="en-US"/>
          </a:p>
        </p:txBody>
      </p:sp>
    </p:spTree>
    <p:extLst>
      <p:ext uri="{BB962C8B-B14F-4D97-AF65-F5344CB8AC3E}">
        <p14:creationId xmlns:p14="http://schemas.microsoft.com/office/powerpoint/2010/main" val="45190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454F-14FA-9F6B-B863-7D8EE0D2CBC1}"/>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7.1 OVERVIEW OF PRODUCTS VI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3432C7A1-1FC4-C691-1AC1-E83BEE7758D9}"/>
              </a:ext>
            </a:extLst>
          </p:cNvPr>
          <p:cNvSpPr>
            <a:spLocks noGrp="1"/>
          </p:cNvSpPr>
          <p:nvPr>
            <p:ph idx="1" type="body"/>
          </p:nvPr>
        </p:nvSpPr>
        <p:spPr>
          <a:xfrm>
            <a:off x="311700" y="1229875"/>
            <a:ext cx="4043732" cy="3339000"/>
          </a:xfrm>
        </p:spPr>
        <p:txBody>
          <a:bodyPr numCol="1">
            <a:normAutofit lnSpcReduction="10000"/>
          </a:bodyPr>
          <a:lstStyle/>
          <a:p>
            <a:pPr indent="0" marL="114300">
              <a:buNone/>
            </a:pPr>
            <a:r>
              <a:rPr altLang="en-CA" b="1" dirty="0" lang="en-CA" sz="2000">
                <a:latin charset="0" panose="020B0604020202020204" pitchFamily="34" typeface="Arial"/>
                <a:cs charset="0" panose="020B0604020202020204" pitchFamily="34" typeface="Arial"/>
              </a:rPr>
              <a:t>Unsought Products</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Unsought product</a:t>
            </a:r>
            <a:r>
              <a:rPr altLang="en-CA" dirty="0" lang="en-CA" sz="2000">
                <a:latin charset="0" panose="020B0604020202020204" pitchFamily="34" typeface="Arial"/>
                <a:cs charset="0" panose="020B0604020202020204" pitchFamily="34" typeface="Arial"/>
              </a:rPr>
              <a:t>s are those the consumer never plans or hopes to buy. These are either products that the customer is unaware of or products the consumer hopes not to need. </a:t>
            </a:r>
          </a:p>
          <a:p>
            <a:pPr indent="0" marL="114300">
              <a:buNone/>
            </a:pPr>
            <a:br>
              <a:rPr altLang="en-CA" dirty="0" lang="en-CA"/>
            </a:br>
            <a:endParaRPr dirty="0" lang="en-US"/>
          </a:p>
        </p:txBody>
      </p:sp>
      <p:pic>
        <p:nvPicPr>
          <p:cNvPr descr="Photograph of person wearing PPE and spraying weeds outdoors." id="7" name="Picture 6">
            <a:extLst>
              <a:ext uri="{FF2B5EF4-FFF2-40B4-BE49-F238E27FC236}">
                <a16:creationId xmlns:a16="http://schemas.microsoft.com/office/drawing/2014/main" id="{6488E448-A90F-601F-FC8B-0C93EC51CF9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2000" y="1221850"/>
            <a:ext cx="4463716" cy="2976174"/>
          </a:xfrm>
          <a:prstGeom prst="rect">
            <a:avLst/>
          </a:prstGeom>
        </p:spPr>
      </p:pic>
      <p:sp>
        <p:nvSpPr>
          <p:cNvPr id="5" name="TextBox 4">
            <a:extLst>
              <a:ext uri="{FF2B5EF4-FFF2-40B4-BE49-F238E27FC236}">
                <a16:creationId xmlns:a16="http://schemas.microsoft.com/office/drawing/2014/main" id="{D58FED69-A0F5-B8C2-495D-D5F98E1BA06E}"/>
              </a:ext>
            </a:extLst>
          </p:cNvPr>
          <p:cNvSpPr txBox="1"/>
          <p:nvPr/>
        </p:nvSpPr>
        <p:spPr>
          <a:xfrm>
            <a:off x="7435516" y="4577782"/>
            <a:ext cx="4572000" cy="692497"/>
          </a:xfrm>
          <a:prstGeom prst="rect">
            <a:avLst/>
          </a:prstGeom>
          <a:noFill/>
        </p:spPr>
        <p:txBody>
          <a:bodyPr numCol="1" wrap="square">
            <a:spAutoFit/>
          </a:bodyPr>
          <a:lstStyle/>
          <a:p>
            <a:pPr algn="l"/>
            <a:r>
              <a:rPr altLang="en-CA" b="0" dirty="0" i="0" lang="en-CA" strike="noStrike" sz="1100" u="none">
                <a:solidFill>
                  <a:srgbClr val="111111"/>
                </a:solidFill>
                <a:effectLst/>
                <a:latin typeface="-apple-system"/>
              </a:rPr>
              <a:t>Photo by </a:t>
            </a:r>
            <a:r>
              <a:rPr altLang="en-CA" b="0" dirty="0" i="0" lang="en-CA" strike="noStrike" sz="1100" u="none">
                <a:solidFill>
                  <a:srgbClr val="767676"/>
                </a:solidFill>
                <a:effectLst/>
                <a:latin typeface="-apple-system"/>
                <a:hlinkClick r:id="rId4"/>
              </a:rPr>
              <a:t>CDC</a:t>
            </a:r>
            <a:r>
              <a:rPr altLang="en-CA" dirty="0" lang="en-CA" sz="1100">
                <a:solidFill>
                  <a:srgbClr val="111111"/>
                </a:solidFill>
                <a:latin typeface="-apple-system"/>
              </a:rPr>
              <a:t>,</a:t>
            </a:r>
            <a:r>
              <a:rPr altLang="en-CA" b="0" dirty="0" i="0" lang="en-CA" strike="noStrike" sz="1100" u="none">
                <a:solidFill>
                  <a:srgbClr val="111111"/>
                </a:solidFill>
                <a:effectLst/>
                <a:latin typeface="-apple-system"/>
              </a:rPr>
              <a:t> </a:t>
            </a:r>
            <a:r>
              <a:rPr altLang="en-CA" b="0" dirty="0" i="0" lang="en-CA" strike="noStrike" sz="1100" u="none">
                <a:solidFill>
                  <a:srgbClr val="767676"/>
                </a:solidFill>
                <a:effectLst/>
                <a:latin typeface="-apple-system"/>
                <a:hlinkClick r:id="rId5"/>
              </a:rPr>
              <a:t>Unsplash</a:t>
            </a:r>
            <a:endParaRPr altLang="en-CA" b="0" dirty="0" i="0" lang="en-CA" strike="noStrike" sz="1100" u="none">
              <a:solidFill>
                <a:srgbClr val="111111"/>
              </a:solidFill>
              <a:effectLst/>
              <a:latin typeface="-apple-system"/>
            </a:endParaRPr>
          </a:p>
          <a:p>
            <a:br>
              <a:rPr altLang="en-CA" dirty="0" lang="en-CA"/>
            </a:br>
            <a:endParaRPr dirty="0" lang="en-US"/>
          </a:p>
        </p:txBody>
      </p:sp>
    </p:spTree>
    <p:extLst>
      <p:ext uri="{BB962C8B-B14F-4D97-AF65-F5344CB8AC3E}">
        <p14:creationId xmlns:p14="http://schemas.microsoft.com/office/powerpoint/2010/main" val="294916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0016-9706-2AC0-7E42-D8905286C1C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7.2 PRODUCT LIFE CYCLE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4CD89DF0-4AC7-5907-24FA-1D1405C8220A}"/>
              </a:ext>
            </a:extLst>
          </p:cNvPr>
          <p:cNvSpPr>
            <a:spLocks noGrp="1"/>
          </p:cNvSpPr>
          <p:nvPr>
            <p:ph idx="1" type="body"/>
          </p:nvPr>
        </p:nvSpPr>
        <p:spPr>
          <a:xfrm>
            <a:off x="311700" y="1017800"/>
            <a:ext cx="8520600" cy="3339000"/>
          </a:xfrm>
        </p:spPr>
        <p:txBody>
          <a:bodyPr numCol="1"/>
          <a:lstStyle/>
          <a:p>
            <a:pPr indent="0" marL="114300">
              <a:buNone/>
            </a:pPr>
            <a:r>
              <a:rPr altLang="en-CA" dirty="0" lang="en-CA"/>
              <a:t>The </a:t>
            </a:r>
            <a:r>
              <a:rPr altLang="en-CA" b="1" dirty="0" lang="en-CA"/>
              <a:t>product life cycle (PLC)</a:t>
            </a:r>
            <a:r>
              <a:rPr altLang="en-CA" dirty="0" lang="en-CA"/>
              <a:t> starts with the product’s development and introduction, then moves toward maturity, withdrawal and eventual decline.</a:t>
            </a:r>
            <a:endParaRPr dirty="0" lang="en-US"/>
          </a:p>
        </p:txBody>
      </p:sp>
      <p:pic>
        <p:nvPicPr>
          <p:cNvPr descr="Graph showing the sales/profits throughout a product's lifecycle." id="5" name="Picture 4">
            <a:extLst>
              <a:ext uri="{FF2B5EF4-FFF2-40B4-BE49-F238E27FC236}">
                <a16:creationId xmlns:a16="http://schemas.microsoft.com/office/drawing/2014/main" id="{7DEAFAD3-91A7-C31C-FFDC-44FDA7CBCBC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54984" y="1871753"/>
            <a:ext cx="5634032" cy="2987744"/>
          </a:xfrm>
          <a:prstGeom prst="rect">
            <a:avLst/>
          </a:prstGeom>
        </p:spPr>
      </p:pic>
    </p:spTree>
    <p:extLst>
      <p:ext uri="{BB962C8B-B14F-4D97-AF65-F5344CB8AC3E}">
        <p14:creationId xmlns:p14="http://schemas.microsoft.com/office/powerpoint/2010/main" val="220217533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B4A99E-0BD7-42DD-AE51-A6B943F3C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02537-CE86-4E37-A5BC-5D06D1670CA1}">
  <ds:schemaRefs>
    <ds:schemaRef ds:uri="http://schemas.microsoft.com/sharepoint/v3/contenttype/forms"/>
  </ds:schemaRefs>
</ds:datastoreItem>
</file>

<file path=customXml/itemProps3.xml><?xml version="1.0" encoding="utf-8"?>
<ds:datastoreItem xmlns:ds="http://schemas.openxmlformats.org/officeDocument/2006/customXml" ds:itemID="{269BF75B-BC3A-4F8A-86CB-701DB24481FA}">
  <ds:schemaRef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f475e60-e75d-4119-aa30-b65db0d9cc60"/>
    <ds:schemaRef ds:uri="94abd359-9534-4d37-9b01-9864deda33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Words>4507</Words>
  <Paragraphs>246</Paragraphs>
  <Slides>23</Slides>
  <Notes>23</Notes>
  <TotalTime>5754</TotalTime>
  <HiddenSlides>0</HiddenSlides>
  <MMClips>0</MMClips>
  <ScaleCrop>false</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Roboto</vt:lpstr>
      <vt:lpstr>Calibri</vt:lpstr>
      <vt:lpstr>-apple-system</vt:lpstr>
      <vt:lpstr>Arial</vt:lpstr>
      <vt:lpstr>Open Sans</vt:lpstr>
      <vt:lpstr>Geometric</vt:lpstr>
      <vt:lpstr>GLOBAL MARKETING IN A DIGITAL WORLD</vt:lpstr>
      <vt:lpstr>Learning Outcomes</vt:lpstr>
      <vt:lpstr>7.1 OVERVIEW OF PRODUCTS I</vt:lpstr>
      <vt:lpstr>7.1 OVERVIEW OF PRODUCTS II</vt:lpstr>
      <vt:lpstr>7.1 OVERVIEW OF PRODUCTS III</vt:lpstr>
      <vt:lpstr>7.1 OVERVIEW OF PRODUCTS IV</vt:lpstr>
      <vt:lpstr>7.1 OVERVIEW OF PRODUCTS V</vt:lpstr>
      <vt:lpstr>7.1 OVERVIEW OF PRODUCTS VI</vt:lpstr>
      <vt:lpstr>7.2 PRODUCT LIFE CYCLE I</vt:lpstr>
      <vt:lpstr>7.2 PRODUCT LIFE CYCLE II</vt:lpstr>
      <vt:lpstr>7.2 PRODUCT LIFE CYCLE III</vt:lpstr>
      <vt:lpstr>7.2 PRODUCT LIFE CYCLE IV</vt:lpstr>
      <vt:lpstr>7.2 PRODUCT LIFE CYCLE V</vt:lpstr>
      <vt:lpstr>7.2 PRODUCT LIFE CYCLE VI</vt:lpstr>
      <vt:lpstr>7.2 PRODUCT LIFE CYCLE VII</vt:lpstr>
      <vt:lpstr>7.3 GLOBAL PRODUCTS AND SERVICES</vt:lpstr>
      <vt:lpstr>7.4 PRODUCT ADAPTATION DECISIONS I</vt:lpstr>
      <vt:lpstr>7.4 PRODUCT ADAPTATION DECISIONS II</vt:lpstr>
      <vt:lpstr>7.5 GLOBAL INNOVATION I</vt:lpstr>
      <vt:lpstr>7.5 GLOBAL INNOVATION II</vt:lpstr>
      <vt:lpstr>7.6 GLOBAL INNOVATION AT THE BOP I</vt:lpstr>
      <vt:lpstr>7.6 GLOBAL INNOVATION AT THE BOP II</vt:lpstr>
      <vt:lpstr>7.7 KEY TERMS</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Ayers, Jennifer</dc:creator>
  <cp:lastModifiedBy>Earle, Davandra</cp:lastModifiedBy>
  <dcterms:modified xsi:type="dcterms:W3CDTF">2022-07-14T14:48:48Z</dcterms:modified>
  <cp:revision>12</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0x010100D11992FA13D54949BA7BE9556CF459E4</vt:lpwstr>
  </property>
</Properties>
</file>