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properties+xml" PartName="/docProps/custom.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ustom.xml" Type="http://schemas.openxmlformats.org/officeDocument/2006/relationships/custom-properties"/><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x="9144000" cy="5143500" type="screen16x9"/>
  <p:notesSz cx="6858000" cy="9144000"/>
  <p:embeddedFontLst>
    <p:embeddedFont>
      <p:font charset="0" panose="020F0502020204030204" pitchFamily="34" typeface="Calibri"/>
      <p:regular r:id="rId30"/>
      <p:bold r:id="rId31"/>
      <p:italic r:id="rId32"/>
      <p:boldItalic r:id="rId33"/>
    </p:embeddedFont>
    <p:embeddedFont>
      <p:font charset="0" panose="020B0606030504020204" pitchFamily="34" typeface="Open Sans"/>
      <p:regular r:id="rId34"/>
      <p:bold r:id="rId35"/>
      <p:italic r:id="rId36"/>
      <p:boldItalic r:id="rId37"/>
    </p:embeddedFont>
    <p:embeddedFont>
      <p:font charset="0" panose="02000000000000000000" pitchFamily="2" typeface="Roboto"/>
      <p:regular r:id="rId38"/>
      <p:bold r:id="rId39"/>
      <p:italic r:id="rId40"/>
      <p:boldItalic r:id="rId41"/>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17469"/>
    <p:restoredTop autoAdjust="0" sz="80898"/>
  </p:normalViewPr>
  <p:slideViewPr>
    <p:cSldViewPr snapToGrid="0">
      <p:cViewPr varScale="1">
        <p:scale>
          <a:sx d="100" n="121"/>
          <a:sy d="100" n="121"/>
        </p:scale>
        <p:origin x="1256" y="168"/>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9" Target="fonts/font10.fntdata" Type="http://schemas.openxmlformats.org/officeDocument/2006/relationships/font"/><Relationship Id="rId38" Target="fonts/font9.fntdata" Type="http://schemas.openxmlformats.org/officeDocument/2006/relationships/font"/><Relationship Id="rId37" Target="fonts/font8.fntdata" Type="http://schemas.openxmlformats.org/officeDocument/2006/relationships/font"/><Relationship Id="rId36" Target="fonts/font7.fntdata" Type="http://schemas.openxmlformats.org/officeDocument/2006/relationships/font"/><Relationship Id="rId35" Target="fonts/font6.fntdata" Type="http://schemas.openxmlformats.org/officeDocument/2006/relationships/font"/><Relationship Id="rId34" Target="fonts/font5.fntdata" Type="http://schemas.openxmlformats.org/officeDocument/2006/relationships/font"/><Relationship Id="rId33" Target="fonts/font4.fntdata" Type="http://schemas.openxmlformats.org/officeDocument/2006/relationships/font"/><Relationship Id="rId32" Target="fonts/font3.fntdata" Type="http://schemas.openxmlformats.org/officeDocument/2006/relationships/font"/><Relationship Id="rId31" Target="fonts/font2.fntdata" Type="http://schemas.openxmlformats.org/officeDocument/2006/relationships/font"/><Relationship Id="rId30" Target="fonts/font1.fntdata" Type="http://schemas.openxmlformats.org/officeDocument/2006/relationships/font"/><Relationship Id="rId27" Target="slides/slide18.xml" Type="http://schemas.openxmlformats.org/officeDocument/2006/relationships/slide"/><Relationship Id="rId26" Target="slides/slide17.xml" Type="http://schemas.openxmlformats.org/officeDocument/2006/relationships/slide"/><Relationship Id="rId25" Target="slides/slide16.xml" Type="http://schemas.openxmlformats.org/officeDocument/2006/relationships/slide"/><Relationship Id="rId24" Target="slides/slide15.xml" Type="http://schemas.openxmlformats.org/officeDocument/2006/relationships/slide"/><Relationship Id="rId21" Target="slides/slide12.xml" Type="http://schemas.openxmlformats.org/officeDocument/2006/relationships/slide"/><Relationship Id="rId19" Target="slides/slide10.xml" Type="http://schemas.openxmlformats.org/officeDocument/2006/relationships/slide"/><Relationship Id="rId20" Target="slides/slide11.xml" Type="http://schemas.openxmlformats.org/officeDocument/2006/relationships/slide"/><Relationship Id="rId18" Target="slides/slide9.xml" Type="http://schemas.openxmlformats.org/officeDocument/2006/relationships/slide"/><Relationship Id="rId17" Target="slides/slide8.xml" Type="http://schemas.openxmlformats.org/officeDocument/2006/relationships/slide"/><Relationship Id="rId16" Target="slides/slide7.xml" Type="http://schemas.openxmlformats.org/officeDocument/2006/relationships/slide"/><Relationship Id="rId15" Target="slides/slide6.xml" Type="http://schemas.openxmlformats.org/officeDocument/2006/relationships/slide"/><Relationship Id="rId14" Target="slides/slide5.xml" Type="http://schemas.openxmlformats.org/officeDocument/2006/relationships/slide"/><Relationship Id="rId13" Target="slides/slide4.xml" Type="http://schemas.openxmlformats.org/officeDocument/2006/relationships/slide"/><Relationship Id="rId12" Target="slides/slide3.xml" Type="http://schemas.openxmlformats.org/officeDocument/2006/relationships/slide"/><Relationship Id="rId11" Target="slides/slide2.xml" Type="http://schemas.openxmlformats.org/officeDocument/2006/relationships/slide"/><Relationship Id="rId41" Target="fonts/font12.fntdata" Type="http://schemas.openxmlformats.org/officeDocument/2006/relationships/font"/><Relationship Id="rId9" Target="notesMasters/notesMaster1.xml" Type="http://schemas.openxmlformats.org/officeDocument/2006/relationships/notesMaster"/><Relationship Id="rId10" Target="slides/slide1.xml" Type="http://schemas.openxmlformats.org/officeDocument/2006/relationships/slide"/><Relationship Id="rId40" Target="fonts/font11.fntdata" Type="http://schemas.openxmlformats.org/officeDocument/2006/relationships/font"/><Relationship Id="rId8" Target="slideMasters/slideMaster1.xml" Type="http://schemas.openxmlformats.org/officeDocument/2006/relationships/slideMaster"/><Relationship Id="rId7" Target="../customXml/item2.xml" Type="http://schemas.openxmlformats.org/officeDocument/2006/relationships/customXml"/><Relationship Id="rId6" Target="../customXml/item1.xml" Type="http://schemas.openxmlformats.org/officeDocument/2006/relationships/customXml"/><Relationship Id="rId5" Target="../customXml/item3.xml" Type="http://schemas.openxmlformats.org/officeDocument/2006/relationships/customXml"/><Relationship Id="rId4" Target="tableStyles.xml" Type="http://schemas.openxmlformats.org/officeDocument/2006/relationships/tableStyles"/><Relationship Id="rId3" Target="presProps.xml" Type="http://schemas.openxmlformats.org/officeDocument/2006/relationships/presProps"/><Relationship Id="rId23" Target="slides/slide14.xml" Type="http://schemas.openxmlformats.org/officeDocument/2006/relationships/slide"/><Relationship Id="rId29" Target="slides/slide20.xml" Type="http://schemas.openxmlformats.org/officeDocument/2006/relationships/slide"/><Relationship Id="rId2" Target="viewProps.xml" Type="http://schemas.openxmlformats.org/officeDocument/2006/relationships/viewProps"/><Relationship Id="rId22" Target="slides/slide13.xml" Type="http://schemas.openxmlformats.org/officeDocument/2006/relationships/slide"/><Relationship Id="rId28" Target="slides/slide19.xml" Type="http://schemas.openxmlformats.org/officeDocument/2006/relationships/slide"/><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2" Target="../slides/slide18.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Licensing is defined as the granting of permission by the licenser to the licensee to use intellectual property rights, such as trademarks, patents, brand names, or technology, under defined conditions. The possibility of licensing makes for a flatter world, because it creates a legal vehicle for taking a product or service delivered in one country and providing a nearly identical version of that product or service in another country. </a:t>
            </a:r>
            <a:endParaRPr dirty="0" lang="en-US"/>
          </a:p>
        </p:txBody>
      </p:sp>
    </p:spTree>
    <p:extLst>
      <p:ext uri="{BB962C8B-B14F-4D97-AF65-F5344CB8AC3E}">
        <p14:creationId xmlns:p14="http://schemas.microsoft.com/office/powerpoint/2010/main" val="356540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Licensing is a relatively flexible work agreement that can be customized to fit the needs and interests of both licensor and licensee. The following are the main advantages and reasons to use international licensing for expanding internationally:</a:t>
            </a:r>
            <a:endParaRPr dirty="0" lang="en-US"/>
          </a:p>
        </p:txBody>
      </p:sp>
    </p:spTree>
    <p:extLst>
      <p:ext uri="{BB962C8B-B14F-4D97-AF65-F5344CB8AC3E}">
        <p14:creationId xmlns:p14="http://schemas.microsoft.com/office/powerpoint/2010/main" val="232880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This is highly attractive for companies that are new in international business. On the other hand, international licensing is a foreign market entry mode that presents some disadvantages and reasons why companies should not use it because there is:</a:t>
            </a:r>
            <a:endParaRPr dirty="0" lang="en-US"/>
          </a:p>
        </p:txBody>
      </p:sp>
    </p:spTree>
    <p:extLst>
      <p:ext uri="{BB962C8B-B14F-4D97-AF65-F5344CB8AC3E}">
        <p14:creationId xmlns:p14="http://schemas.microsoft.com/office/powerpoint/2010/main" val="136337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franchiser’s success depends on the success of the franchisees. The franchisee is said to have a greater incentive than a direct employee because he or she has a direct stake in the business. Essentially, and in terms of distribution, the franchiser is a supplier who allows an operator, or a franchisee, to use the supplier’s trademark and distribute the supplier’s goods. In return, the operator pays the supplier a fee.</a:t>
            </a:r>
          </a:p>
          <a:p>
            <a:br>
              <a:rPr altLang="en-CA" dirty="0" lang="en-CA"/>
            </a:br>
            <a:endParaRPr dirty="0" lang="en-US"/>
          </a:p>
        </p:txBody>
      </p:sp>
    </p:spTree>
    <p:extLst>
      <p:ext uri="{BB962C8B-B14F-4D97-AF65-F5344CB8AC3E}">
        <p14:creationId xmlns:p14="http://schemas.microsoft.com/office/powerpoint/2010/main" val="398097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Cost Savings: </a:t>
            </a:r>
            <a:r>
              <a:rPr altLang="en-CA" b="0" cap="none" dirty="0" i="0" lang="en-CA" strike="noStrike" sz="1100" u="none">
                <a:solidFill>
                  <a:srgbClr val="000000"/>
                </a:solidFill>
                <a:effectLst/>
                <a:latin typeface="Arial"/>
                <a:ea typeface="Arial"/>
                <a:cs typeface="Arial"/>
                <a:sym typeface="Arial"/>
              </a:rPr>
              <a:t>Companies save on their capital costs because they do not have to pay for a facility and the equipment needed for production. They can also save on labor costs such as wages, training, and benefits. Some companies may look to contract manufacture in low-cost countries, such as China, to benefit from the low cost of labor.</a:t>
            </a:r>
          </a:p>
          <a:p>
            <a:r>
              <a:rPr altLang="en-CA" b="1" cap="none" dirty="0" i="0" lang="en-CA" strike="noStrike" sz="1100" u="none">
                <a:solidFill>
                  <a:srgbClr val="000000"/>
                </a:solidFill>
                <a:effectLst/>
                <a:latin typeface="Arial"/>
                <a:ea typeface="Arial"/>
                <a:cs typeface="Arial"/>
                <a:sym typeface="Arial"/>
              </a:rPr>
              <a:t>Mutual Benefit to Contract Site: </a:t>
            </a:r>
            <a:r>
              <a:rPr altLang="en-CA" b="0" cap="none" dirty="0" i="0" lang="en-CA" strike="noStrike" sz="1100" u="none">
                <a:solidFill>
                  <a:srgbClr val="000000"/>
                </a:solidFill>
                <a:effectLst/>
                <a:latin typeface="Arial"/>
                <a:ea typeface="Arial"/>
                <a:cs typeface="Arial"/>
                <a:sym typeface="Arial"/>
              </a:rPr>
              <a:t>A contract between the manufacturer and the company it is producing for may last several years. The manufacturer will know that it will have a steady flow of business at least until that contract expires.</a:t>
            </a:r>
          </a:p>
          <a:p>
            <a:r>
              <a:rPr altLang="en-CA" b="1" cap="none" dirty="0" i="0" lang="en-CA" strike="noStrike" sz="1100" u="none">
                <a:solidFill>
                  <a:srgbClr val="000000"/>
                </a:solidFill>
                <a:effectLst/>
                <a:latin typeface="Arial"/>
                <a:ea typeface="Arial"/>
                <a:cs typeface="Arial"/>
                <a:sym typeface="Arial"/>
              </a:rPr>
              <a:t>Advanced Skills: </a:t>
            </a:r>
            <a:r>
              <a:rPr altLang="en-CA" b="0" cap="none" dirty="0" i="0" lang="en-CA" strike="noStrike" sz="1100" u="none">
                <a:solidFill>
                  <a:srgbClr val="000000"/>
                </a:solidFill>
                <a:effectLst/>
                <a:latin typeface="Arial"/>
                <a:ea typeface="Arial"/>
                <a:cs typeface="Arial"/>
                <a:sym typeface="Arial"/>
              </a:rPr>
              <a:t>Companies can take advantage of skills that they may not possess, but the contract manufacturer does. The contract manufacturer is likely to have relationships formed with raw material suppliers or methods of efficiency within their production.</a:t>
            </a:r>
          </a:p>
          <a:p>
            <a:r>
              <a:rPr altLang="en-CA" b="1" cap="none" dirty="0" i="0" lang="en-CA" strike="noStrike" sz="1100" u="none">
                <a:solidFill>
                  <a:srgbClr val="000000"/>
                </a:solidFill>
                <a:effectLst/>
                <a:latin typeface="Arial"/>
                <a:ea typeface="Arial"/>
                <a:cs typeface="Arial"/>
                <a:sym typeface="Arial"/>
              </a:rPr>
              <a:t>Quality: </a:t>
            </a:r>
            <a:r>
              <a:rPr altLang="en-CA" b="0" cap="none" dirty="0" i="0" lang="en-CA" strike="noStrike" sz="1100" u="none">
                <a:solidFill>
                  <a:srgbClr val="000000"/>
                </a:solidFill>
                <a:effectLst/>
                <a:latin typeface="Arial"/>
                <a:ea typeface="Arial"/>
                <a:cs typeface="Arial"/>
                <a:sym typeface="Arial"/>
              </a:rPr>
              <a:t>Contract Manufacturers are likely to have their own methods of quality control in place that help them to detect counterfeit or damaged materials early.</a:t>
            </a:r>
          </a:p>
          <a:p>
            <a:r>
              <a:rPr altLang="en-CA" b="1" cap="none" dirty="0" i="0" lang="en-CA" strike="noStrike" sz="1100" u="none">
                <a:solidFill>
                  <a:srgbClr val="000000"/>
                </a:solidFill>
                <a:effectLst/>
                <a:latin typeface="Arial"/>
                <a:ea typeface="Arial"/>
                <a:cs typeface="Arial"/>
                <a:sym typeface="Arial"/>
              </a:rPr>
              <a:t>Focus: </a:t>
            </a:r>
            <a:r>
              <a:rPr altLang="en-CA" b="0" cap="none" dirty="0" i="0" lang="en-CA" strike="noStrike" sz="1100" u="none">
                <a:solidFill>
                  <a:srgbClr val="000000"/>
                </a:solidFill>
                <a:effectLst/>
                <a:latin typeface="Arial"/>
                <a:ea typeface="Arial"/>
                <a:cs typeface="Arial"/>
                <a:sym typeface="Arial"/>
              </a:rPr>
              <a:t>Companies can focus on their core competencies better if they can hand off base production to an outside company.</a:t>
            </a:r>
          </a:p>
          <a:p>
            <a:r>
              <a:rPr altLang="en-CA" b="1" cap="none" dirty="0" i="0" lang="en-CA" strike="noStrike" sz="1100" u="none">
                <a:solidFill>
                  <a:srgbClr val="000000"/>
                </a:solidFill>
                <a:effectLst/>
                <a:latin typeface="Arial"/>
                <a:ea typeface="Arial"/>
                <a:cs typeface="Arial"/>
                <a:sym typeface="Arial"/>
              </a:rPr>
              <a:t>Economies of Scale: </a:t>
            </a:r>
            <a:r>
              <a:rPr altLang="en-CA" b="0" cap="none" dirty="0" i="0" lang="en-CA" strike="noStrike" sz="1100" u="none">
                <a:solidFill>
                  <a:srgbClr val="000000"/>
                </a:solidFill>
                <a:effectLst/>
                <a:latin typeface="Arial"/>
                <a:ea typeface="Arial"/>
                <a:cs typeface="Arial"/>
                <a:sym typeface="Arial"/>
              </a:rPr>
              <a:t>Contract Manufacturers have multiple customers that they produce for. Because they are servicing multiple customers, they can offer reduced costs in acquiring raw materials by benefiting from economies of scale. The more units there are in one shipment, the less expensive the price per unit will be.</a:t>
            </a:r>
          </a:p>
          <a:p>
            <a:endParaRPr dirty="0" lang="en-US"/>
          </a:p>
        </p:txBody>
      </p:sp>
    </p:spTree>
    <p:extLst>
      <p:ext uri="{BB962C8B-B14F-4D97-AF65-F5344CB8AC3E}">
        <p14:creationId xmlns:p14="http://schemas.microsoft.com/office/powerpoint/2010/main" val="27162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1" cap="none" dirty="0" i="0" lang="en-CA" strike="noStrike" sz="1100" u="none">
                <a:solidFill>
                  <a:srgbClr val="000000"/>
                </a:solidFill>
                <a:effectLst/>
                <a:latin typeface="Arial"/>
                <a:ea typeface="Arial"/>
                <a:cs typeface="Arial"/>
                <a:sym typeface="Arial"/>
              </a:rPr>
              <a:t>Lack of Control: </a:t>
            </a:r>
            <a:r>
              <a:rPr altLang="en-CA" b="0" cap="none" dirty="0" i="0" lang="en-CA" strike="noStrike" sz="1100" u="none">
                <a:solidFill>
                  <a:srgbClr val="000000"/>
                </a:solidFill>
                <a:effectLst/>
                <a:latin typeface="Arial"/>
                <a:ea typeface="Arial"/>
                <a:cs typeface="Arial"/>
                <a:sym typeface="Arial"/>
              </a:rPr>
              <a:t>When a company signs the contract allowing another company to produce their product, they lose a significant amount of control over that product. They can only suggest strategies to the contract manufacturer; they cannot force them to implement those strategies.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Relationships: </a:t>
            </a:r>
            <a:r>
              <a:rPr altLang="en-CA" b="0" cap="none" dirty="0" i="0" lang="en-CA" strike="noStrike" sz="1100" u="none">
                <a:solidFill>
                  <a:srgbClr val="000000"/>
                </a:solidFill>
                <a:effectLst/>
                <a:latin typeface="Arial"/>
                <a:ea typeface="Arial"/>
                <a:cs typeface="Arial"/>
                <a:sym typeface="Arial"/>
              </a:rPr>
              <a:t>It is imperative that the company forms a good relationship with its contract manufacturer. The company must keep in mind that the manufacturer has other customers. They cannot force them to produce their product before a competitor’s. Most companies mitigate this risk by working cohesively with the manufacturer and awarding good performance with additional business.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Quality: </a:t>
            </a:r>
            <a:r>
              <a:rPr altLang="en-CA" b="0" cap="none" dirty="0" i="0" lang="en-CA" strike="noStrike" sz="1100" u="none">
                <a:solidFill>
                  <a:srgbClr val="000000"/>
                </a:solidFill>
                <a:effectLst/>
                <a:latin typeface="Arial"/>
                <a:ea typeface="Arial"/>
                <a:cs typeface="Arial"/>
                <a:sym typeface="Arial"/>
              </a:rPr>
              <a:t>When entering into a contract, companies must make sure that the manufacturer’s standards are congruent with their own. They should evaluate the methods in which they test products to make sure they are of good quality. The company has to ensure the contract manufacturer has suppliers that also meet these standards.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Intellectual Property Loss: </a:t>
            </a:r>
            <a:r>
              <a:rPr altLang="en-CA" b="0" cap="none" dirty="0" i="0" lang="en-CA" strike="noStrike" sz="1100" u="none">
                <a:solidFill>
                  <a:srgbClr val="000000"/>
                </a:solidFill>
                <a:effectLst/>
                <a:latin typeface="Arial"/>
                <a:ea typeface="Arial"/>
                <a:cs typeface="Arial"/>
                <a:sym typeface="Arial"/>
              </a:rPr>
              <a:t>When entering into a contract, a company is divulging their formulas or technologies. This is why it is important that a company not give out any of its core competencies to contract manufacturers. It is very easy for an employee to download such information from a computer and steal it. The recent increase in intellectual property loss has corporate and government officials struggling to improve security. Usually, it comes down to the integrity of the employees.</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Outsourcing Risks: </a:t>
            </a:r>
            <a:r>
              <a:rPr altLang="en-CA" b="0" cap="none" dirty="0" i="0" lang="en-CA" strike="noStrike" sz="1100" u="none">
                <a:solidFill>
                  <a:srgbClr val="000000"/>
                </a:solidFill>
                <a:effectLst/>
                <a:latin typeface="Arial"/>
                <a:ea typeface="Arial"/>
                <a:cs typeface="Arial"/>
                <a:sym typeface="Arial"/>
              </a:rPr>
              <a:t>Although outsourcing to low-cost countries has become very popular, it does bring along risks such as language barriers, cultural differences, and long lead times. This could make the management of contract manufacturers more difficult, expensive, and time-consuming.</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Capacity Constraints: </a:t>
            </a:r>
            <a:r>
              <a:rPr altLang="en-CA" b="0" cap="none" dirty="0" i="0" lang="en-CA" strike="noStrike" sz="1100" u="none">
                <a:solidFill>
                  <a:srgbClr val="000000"/>
                </a:solidFill>
                <a:effectLst/>
                <a:latin typeface="Arial"/>
                <a:ea typeface="Arial"/>
                <a:cs typeface="Arial"/>
                <a:sym typeface="Arial"/>
              </a:rPr>
              <a:t>If a company does not make up a large portion of the contract manufacturer’s business, they may find that they are de-prioritized over other companies during high production periods. Thus, they may not obtain the product they need when they need it.</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Loss of Flexibility and Responsiveness: </a:t>
            </a:r>
            <a:r>
              <a:rPr altLang="en-CA" b="0" cap="none" dirty="0" i="0" lang="en-CA" strike="noStrike" sz="1100" u="none">
                <a:solidFill>
                  <a:srgbClr val="000000"/>
                </a:solidFill>
                <a:effectLst/>
                <a:latin typeface="Arial"/>
                <a:ea typeface="Arial"/>
                <a:cs typeface="Arial"/>
                <a:sym typeface="Arial"/>
              </a:rPr>
              <a:t>Without direct control over the manufacturing facility, the company will lose some of its ability to respond to disruptions in the supply chain. It may also hurt their ability to respond to demand fluctuations, risking their customer service levels</a:t>
            </a:r>
          </a:p>
          <a:p>
            <a:endParaRPr dirty="0" lang="en-US"/>
          </a:p>
        </p:txBody>
      </p:sp>
    </p:spTree>
    <p:extLst>
      <p:ext uri="{BB962C8B-B14F-4D97-AF65-F5344CB8AC3E}">
        <p14:creationId xmlns:p14="http://schemas.microsoft.com/office/powerpoint/2010/main" val="2459159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algn="l" defTabSz="914400" eaLnBrk="1" hangingPunct="1" indent="-298450" latinLnBrk="0" lvl="0" marL="457200" marR="0" rtl="0">
              <a:lnSpc>
                <a:spcPct val="100000"/>
              </a:lnSpc>
              <a:spcBef>
                <a:spcPts val="0"/>
              </a:spcBef>
              <a:spcAft>
                <a:spcPts val="0"/>
              </a:spcAft>
              <a:buClr>
                <a:srgbClr val="000000"/>
              </a:buClr>
              <a:buSzPts val="1100"/>
              <a:buFont typeface="Arial"/>
              <a:buChar char="●"/>
              <a:tabLst/>
              <a:defRPr/>
            </a:pPr>
            <a:r>
              <a:rPr altLang="en-CA" b="1" dirty="0" lang="en-CA" sz="1100">
                <a:latin charset="0" panose="020B0604020202020204" pitchFamily="34" typeface="Arial"/>
                <a:cs charset="0" panose="020B0604020202020204" pitchFamily="34" typeface="Arial"/>
              </a:rPr>
              <a:t>In a joint venture business model, two or more parties agree to invest time, equity, and effort for the development of a new shared project.</a:t>
            </a:r>
            <a:endParaRPr b="1" dirty="0" lang="en-US" sz="1100">
              <a:latin charset="0" panose="020B0604020202020204" pitchFamily="34" typeface="Arial"/>
              <a:cs charset="0" panose="020B0604020202020204" pitchFamily="34" typeface="Arial"/>
            </a:endParaRPr>
          </a:p>
          <a:p>
            <a:endParaRPr dirty="0" lang="en-US"/>
          </a:p>
          <a:p>
            <a:r>
              <a:rPr altLang="en-CA" b="0" cap="none" dirty="0" i="0" lang="en-CA" strike="noStrike" sz="1100" u="none">
                <a:solidFill>
                  <a:srgbClr val="000000"/>
                </a:solidFill>
                <a:effectLst/>
                <a:latin typeface="Arial"/>
                <a:ea typeface="Arial"/>
                <a:cs typeface="Arial"/>
                <a:sym typeface="Arial"/>
              </a:rPr>
              <a:t>When two or more persons come together to form a partnership for the purpose of carrying out a project, this is called a joint venture. In this scenario, both parties are equally invested in the project in terms of money, time and effort to build on the original concept. While joint ventures are generally small projects, major corporations use this method to diversify.</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 A joint venture can ensure the success of smaller projects for those that are just starting in the business world or for established corporations. </a:t>
            </a:r>
            <a:endParaRPr dirty="0" lang="en-US"/>
          </a:p>
        </p:txBody>
      </p:sp>
    </p:spTree>
    <p:extLst>
      <p:ext uri="{BB962C8B-B14F-4D97-AF65-F5344CB8AC3E}">
        <p14:creationId xmlns:p14="http://schemas.microsoft.com/office/powerpoint/2010/main" val="276139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dirty="0" lang="en-CA"/>
              <a:t>2. This is what’s currently happening in China. To manufacture cars in China, </a:t>
            </a:r>
            <a:r>
              <a:rPr altLang="en-CA" dirty="0" err="1" lang="en-CA"/>
              <a:t>non-Chinese</a:t>
            </a:r>
            <a:r>
              <a:rPr altLang="en-CA" dirty="0" lang="en-CA"/>
              <a:t> companies must set up joint ventures with Chinese automakers and share technology with them. Once the contract ends, however, the local company may take the knowledge it gained from the joint venture to compete with its former partner. For example, Shanghai Automotive Industry (Group) Corporation, which worked with General Motors (GM) to build Chevrolets, has pursued plans to increase sales of its own vehicles tenfold to 300,000 in five years and to compete directly with its former partner(Rowley, 2009).</a:t>
            </a:r>
          </a:p>
          <a:p>
            <a:pPr indent="0" marL="114300">
              <a:buNone/>
            </a:pPr>
            <a:br>
              <a:rPr altLang="en-CA" dirty="0" lang="en-CA"/>
            </a:br>
            <a:endParaRPr dirty="0" lang="en-US"/>
          </a:p>
          <a:p>
            <a:endParaRPr dirty="0" lang="en-US"/>
          </a:p>
        </p:txBody>
      </p:sp>
    </p:spTree>
    <p:extLst>
      <p:ext uri="{BB962C8B-B14F-4D97-AF65-F5344CB8AC3E}">
        <p14:creationId xmlns:p14="http://schemas.microsoft.com/office/powerpoint/2010/main" val="192213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Many companies move from exporting to licensing to a higher investment strategy, in effect treating these choices as a learning curve. Each has distinct advantages and disadvantages. In this section, we will explore the traditional international-expansion entry modes. </a:t>
            </a:r>
            <a:endParaRPr dirty="0" lang="en-US"/>
          </a:p>
        </p:txBody>
      </p:sp>
    </p:spTree>
    <p:extLst>
      <p:ext uri="{BB962C8B-B14F-4D97-AF65-F5344CB8AC3E}">
        <p14:creationId xmlns:p14="http://schemas.microsoft.com/office/powerpoint/2010/main" val="323016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r>
              <a:rPr altLang="en-CA" dirty="0" lang="en-CA"/>
              <a:t>Advantages- </a:t>
            </a:r>
            <a:r>
              <a:rPr altLang="en-CA" b="0" cap="none" dirty="0" i="0" lang="en-CA" strike="noStrike" sz="1100" u="none">
                <a:solidFill>
                  <a:srgbClr val="000000"/>
                </a:solidFill>
                <a:effectLst/>
                <a:latin typeface="Arial"/>
                <a:ea typeface="Arial"/>
                <a:cs typeface="Arial"/>
                <a:sym typeface="Arial"/>
              </a:rPr>
              <a:t>Fast entry, low risk</a:t>
            </a:r>
            <a:endParaRPr altLang="en-CA" dirty="0" lang="en-CA"/>
          </a:p>
          <a:p>
            <a:endParaRPr altLang="en-CA" dirty="0" lang="en-CA"/>
          </a:p>
          <a:p>
            <a:r>
              <a:rPr altLang="en-CA" dirty="0" lang="en-CA"/>
              <a:t>Disadvantages- </a:t>
            </a:r>
            <a:r>
              <a:rPr altLang="en-CA" b="0" cap="none" dirty="0" i="0" lang="en-CA" strike="noStrike" sz="1100" u="none">
                <a:solidFill>
                  <a:srgbClr val="000000"/>
                </a:solidFill>
                <a:effectLst/>
                <a:latin typeface="Arial"/>
                <a:ea typeface="Arial"/>
                <a:cs typeface="Arial"/>
                <a:sym typeface="Arial"/>
              </a:rPr>
              <a:t>Low control, low local knowledge, potential negative environmental impact of transportation</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Since it does not require that the goods be produced in the target country, no investment in foreign production facilities is required. Most of the costs associated with exporting take the form of marketing expenses.</a:t>
            </a:r>
          </a:p>
          <a:p>
            <a:endParaRPr dirty="0" lang="en-US"/>
          </a:p>
        </p:txBody>
      </p:sp>
    </p:spTree>
    <p:extLst>
      <p:ext uri="{BB962C8B-B14F-4D97-AF65-F5344CB8AC3E}">
        <p14:creationId xmlns:p14="http://schemas.microsoft.com/office/powerpoint/2010/main" val="195394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Here’s how it works: You own a company in the United States that sells coffee-flavored popcorn. You’re sure that your product would be a big hit in Japan, but you don’t have the resources to set up a factory or sales office in that country. You can’t make the popcorn here and ship it to Japan because it would get stale. So you enter into a licensing agreement with a Japanese company that allows your licensee to manufacture coffee-flavored popcorn using your special process and to sell it in Japan under your brand name. In exchange, the Japanese licensee would pay you a royalty fee.</a:t>
            </a:r>
          </a:p>
          <a:p>
            <a:br>
              <a:rPr altLang="en-CA" dirty="0" lang="en-CA"/>
            </a:br>
            <a:endParaRPr altLang="en-CA" dirty="0" lang="en-CA"/>
          </a:p>
          <a:p>
            <a:r>
              <a:rPr altLang="en-CA" dirty="0" lang="en-CA"/>
              <a:t>Advantages- </a:t>
            </a:r>
            <a:r>
              <a:rPr altLang="en-CA" b="0" cap="none" dirty="0" i="0" lang="en-CA" strike="noStrike" sz="1100" u="none">
                <a:solidFill>
                  <a:srgbClr val="000000"/>
                </a:solidFill>
                <a:effectLst/>
                <a:latin typeface="Arial"/>
                <a:ea typeface="Arial"/>
                <a:cs typeface="Arial"/>
                <a:sym typeface="Arial"/>
              </a:rPr>
              <a:t>Fast entry, low cost, low risk</a:t>
            </a:r>
            <a:endParaRPr altLang="en-CA" dirty="0" lang="en-CA"/>
          </a:p>
          <a:p>
            <a:endParaRPr altLang="en-CA" dirty="0" lang="en-CA"/>
          </a:p>
          <a:p>
            <a:r>
              <a:rPr altLang="en-CA" dirty="0" lang="en-CA"/>
              <a:t>Disadvantages- </a:t>
            </a:r>
            <a:r>
              <a:rPr altLang="en-CA" b="0" cap="none" dirty="0" i="0" lang="en-CA" strike="noStrike" sz="1100" u="none">
                <a:solidFill>
                  <a:srgbClr val="000000"/>
                </a:solidFill>
                <a:effectLst/>
                <a:latin typeface="Arial"/>
                <a:ea typeface="Arial"/>
                <a:cs typeface="Arial"/>
                <a:sym typeface="Arial"/>
              </a:rPr>
              <a:t>Less control, licensee may become a competitor, legal and regulatory environment (IP and contract law) must be sound</a:t>
            </a:r>
          </a:p>
          <a:p>
            <a:endParaRPr altLang="en-CA" b="0" cap="none" dirty="0" i="0" lang="en-CA" strike="noStrike" sz="1100" u="none">
              <a:solidFill>
                <a:srgbClr val="000000"/>
              </a:solidFill>
              <a:effectLst/>
              <a:latin typeface="Arial"/>
              <a:cs typeface="Arial"/>
              <a:sym typeface="Arial"/>
            </a:endParaRPr>
          </a:p>
          <a:p>
            <a:endParaRPr dirty="0" lang="en-US"/>
          </a:p>
        </p:txBody>
      </p:sp>
    </p:spTree>
    <p:extLst>
      <p:ext uri="{BB962C8B-B14F-4D97-AF65-F5344CB8AC3E}">
        <p14:creationId xmlns:p14="http://schemas.microsoft.com/office/powerpoint/2010/main" val="75000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To determine if the alliance approach is suitable for the firm, the firm must decide what value the partner could bring to the venture in terms of both tangible and intangible aspects.</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Advantages- </a:t>
            </a:r>
            <a:r>
              <a:rPr altLang="en-CA" b="0" cap="none" dirty="0" i="0" lang="en-CA" strike="noStrike" sz="1100" u="none">
                <a:solidFill>
                  <a:srgbClr val="000000"/>
                </a:solidFill>
                <a:effectLst/>
                <a:latin typeface="Arial"/>
                <a:ea typeface="Arial"/>
                <a:cs typeface="Arial"/>
                <a:sym typeface="Arial"/>
              </a:rPr>
              <a:t>Shared costs reduce investment needed, reduced risk, seen as local entity</a:t>
            </a:r>
            <a:endParaRPr altLang="en-CA" b="0" cap="none" dirty="0" i="0" lang="en-CA" strike="noStrike" sz="1100" u="none">
              <a:solidFill>
                <a:srgbClr val="000000"/>
              </a:solidFill>
              <a:effectLst/>
              <a:latin typeface="Arial"/>
              <a:cs typeface="Arial"/>
              <a:sym typeface="Arial"/>
            </a:endParaRP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Disadvantages- </a:t>
            </a:r>
            <a:r>
              <a:rPr altLang="en-CA" b="0" cap="none" dirty="0" i="0" lang="en-CA" strike="noStrike" sz="1100" u="none">
                <a:solidFill>
                  <a:srgbClr val="000000"/>
                </a:solidFill>
                <a:effectLst/>
                <a:latin typeface="Arial"/>
                <a:ea typeface="Arial"/>
                <a:cs typeface="Arial"/>
                <a:sym typeface="Arial"/>
              </a:rPr>
              <a:t>Higher cost than exporting, licensing, or franchising; integration problems between two corporate cultures</a:t>
            </a:r>
            <a:endParaRPr dirty="0" lang="en-US"/>
          </a:p>
        </p:txBody>
      </p:sp>
    </p:spTree>
    <p:extLst>
      <p:ext uri="{BB962C8B-B14F-4D97-AF65-F5344CB8AC3E}">
        <p14:creationId xmlns:p14="http://schemas.microsoft.com/office/powerpoint/2010/main" val="405790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In recent years, cross-border acquisitions have made up over 60 percent of all acquisitions completed worldwide. Acquisitions are appealing because they give the company quick, established access to a new market.</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Advantages- </a:t>
            </a:r>
            <a:r>
              <a:rPr altLang="en-CA" b="0" cap="none" dirty="0" i="0" lang="en-CA" strike="noStrike" sz="1100" u="none">
                <a:solidFill>
                  <a:srgbClr val="000000"/>
                </a:solidFill>
                <a:effectLst/>
                <a:latin typeface="Arial"/>
                <a:ea typeface="Arial"/>
                <a:cs typeface="Arial"/>
                <a:sym typeface="Arial"/>
              </a:rPr>
              <a:t>Fast entry; known, established operations</a:t>
            </a:r>
            <a:endParaRPr altLang="en-CA" b="0" cap="none" dirty="0" i="0" lang="en-CA" strike="noStrike" sz="1100" u="none">
              <a:solidFill>
                <a:srgbClr val="000000"/>
              </a:solidFill>
              <a:effectLst/>
              <a:latin typeface="Arial"/>
              <a:cs typeface="Arial"/>
              <a:sym typeface="Arial"/>
            </a:endParaRP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Disadvantages- </a:t>
            </a:r>
            <a:r>
              <a:rPr altLang="en-CA" b="0" cap="none" dirty="0" i="0" lang="en-CA" strike="noStrike" sz="1100" u="none">
                <a:solidFill>
                  <a:srgbClr val="000000"/>
                </a:solidFill>
                <a:effectLst/>
                <a:latin typeface="Arial"/>
                <a:ea typeface="Arial"/>
                <a:cs typeface="Arial"/>
                <a:sym typeface="Arial"/>
              </a:rPr>
              <a:t>High cost, integration issues with home office</a:t>
            </a:r>
            <a:endParaRPr dirty="0" lang="en-US"/>
          </a:p>
        </p:txBody>
      </p:sp>
    </p:spTree>
    <p:extLst>
      <p:ext uri="{BB962C8B-B14F-4D97-AF65-F5344CB8AC3E}">
        <p14:creationId xmlns:p14="http://schemas.microsoft.com/office/powerpoint/2010/main" val="341280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Some companies purchase their resellers or early partners (as </a:t>
            </a:r>
            <a:r>
              <a:rPr altLang="en-CA" b="0" cap="none" dirty="0" err="1" i="0" lang="en-CA" strike="noStrike" sz="1100" u="none">
                <a:solidFill>
                  <a:srgbClr val="000000"/>
                </a:solidFill>
                <a:effectLst/>
                <a:latin typeface="Arial"/>
                <a:ea typeface="Arial"/>
                <a:cs typeface="Arial"/>
                <a:sym typeface="Arial"/>
              </a:rPr>
              <a:t>Vitrac</a:t>
            </a:r>
            <a:r>
              <a:rPr altLang="en-CA" b="0" cap="none" dirty="0" i="0" lang="en-CA" strike="noStrike" sz="1100" u="none">
                <a:solidFill>
                  <a:srgbClr val="000000"/>
                </a:solidFill>
                <a:effectLst/>
                <a:latin typeface="Arial"/>
                <a:ea typeface="Arial"/>
                <a:cs typeface="Arial"/>
                <a:sym typeface="Arial"/>
              </a:rPr>
              <a:t> Egypt did when it bought out the shares that its partner, </a:t>
            </a:r>
            <a:r>
              <a:rPr altLang="en-CA" b="0" cap="none" dirty="0" err="1" i="0" lang="en-CA" strike="noStrike" sz="1100" u="none">
                <a:solidFill>
                  <a:srgbClr val="000000"/>
                </a:solidFill>
                <a:effectLst/>
                <a:latin typeface="Arial"/>
                <a:ea typeface="Arial"/>
                <a:cs typeface="Arial"/>
                <a:sym typeface="Arial"/>
              </a:rPr>
              <a:t>Vitrac</a:t>
            </a:r>
            <a:r>
              <a:rPr altLang="en-CA" b="0" cap="none" dirty="0" i="0" lang="en-CA" strike="noStrike" sz="1100" u="none">
                <a:solidFill>
                  <a:srgbClr val="000000"/>
                </a:solidFill>
                <a:effectLst/>
                <a:latin typeface="Arial"/>
                <a:ea typeface="Arial"/>
                <a:cs typeface="Arial"/>
                <a:sym typeface="Arial"/>
              </a:rPr>
              <a:t>, owned in the equity joint venture). Other companies may purchase a local supplier for direct control of the supply. This is known as vertical integration.</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Advantages- </a:t>
            </a:r>
            <a:r>
              <a:rPr altLang="en-CA" b="0" cap="none" dirty="0" i="0" lang="en-CA" strike="noStrike" sz="1100" u="none">
                <a:solidFill>
                  <a:srgbClr val="000000"/>
                </a:solidFill>
                <a:effectLst/>
                <a:latin typeface="Arial"/>
                <a:ea typeface="Arial"/>
                <a:cs typeface="Arial"/>
                <a:sym typeface="Arial"/>
              </a:rPr>
              <a:t>Gain local market knowledge; can be seen as insider who employs locals; maximum control</a:t>
            </a:r>
            <a:endParaRPr altLang="en-CA" b="0" cap="none" dirty="0" i="0" lang="en-CA" strike="noStrike" sz="1100" u="none">
              <a:solidFill>
                <a:srgbClr val="000000"/>
              </a:solidFill>
              <a:effectLst/>
              <a:latin typeface="Arial"/>
              <a:cs typeface="Arial"/>
              <a:sym typeface="Arial"/>
            </a:endParaRP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Disadvantages- </a:t>
            </a:r>
            <a:r>
              <a:rPr altLang="en-CA" dirty="0" lang="en-CA">
                <a:effectLst/>
              </a:rPr>
              <a:t>High cost, high risk due to unknowns, slow entry due to setup time</a:t>
            </a:r>
            <a:br>
              <a:rPr altLang="en-CA" dirty="0" lang="en-CA"/>
            </a:br>
            <a:endParaRPr dirty="0" lang="en-US"/>
          </a:p>
        </p:txBody>
      </p:sp>
    </p:spTree>
    <p:extLst>
      <p:ext uri="{BB962C8B-B14F-4D97-AF65-F5344CB8AC3E}">
        <p14:creationId xmlns:p14="http://schemas.microsoft.com/office/powerpoint/2010/main" val="160432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Exporting is an effective entry strategy for companies that are just beginning to enter a new foreign market. It’s a low-cost, low-risk option compared to the other strategies. These same reasons make exporting a good strategy for small and midsize companies that can’t or won’t make significant financial investment in the international market.</a:t>
            </a:r>
          </a:p>
          <a:p>
            <a:br>
              <a:rPr altLang="en-CA" dirty="0" lang="en-CA"/>
            </a:br>
            <a:endParaRPr dirty="0" lang="en-US"/>
          </a:p>
        </p:txBody>
      </p:sp>
    </p:spTree>
    <p:extLst>
      <p:ext uri="{BB962C8B-B14F-4D97-AF65-F5344CB8AC3E}">
        <p14:creationId xmlns:p14="http://schemas.microsoft.com/office/powerpoint/2010/main" val="3983651705"/>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dirty="0"/>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6" Target="../media/image5.jpg" Type="http://schemas.openxmlformats.org/officeDocument/2006/relationships/image"/><Relationship Id="rId5" Target="https://pixabay.com/?utm_source=link-attribution&amp;utm_medium=referral&amp;utm_campaign=image&amp;utm_content=2706378" TargetMode="External" Type="http://schemas.openxmlformats.org/officeDocument/2006/relationships/hyperlink"/><Relationship Id="rId4" Target="https://pixabay.com/users/mary1826-3583171/?utm_source=link-attribution&amp;utm_medium=referral&amp;utm_campaign=image&amp;utm_content=2706378" TargetMode="External" Type="http://schemas.openxmlformats.org/officeDocument/2006/relationships/hyperlink"/><Relationship Id="rId3" Target="https://pixabay.com/users/mary1826-3583171/?utm_source=link-attribution&amp;utm_medium=referral&amp;utm_campaign=image&amp;utm_content=2706378" TargetMode="External" Type="http://schemas.openxmlformats.org/officeDocument/2006/relationships/hyperlink"/><Relationship Id="rId2" Target="../notesSlides/notesSlide16.xml" Type="http://schemas.openxmlformats.org/officeDocument/2006/relationships/notesSlide"/><Relationship Id="rId1" Target="../slideLayouts/slideLayout3.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7.xml" Type="http://schemas.openxmlformats.org/officeDocument/2006/relationships/notesSlid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9" Target="https://ecampusontario.pressbooks.pub/globalmarketing/chapter/6-6-joint-ventures/" TargetMode="External" Type="http://schemas.openxmlformats.org/officeDocument/2006/relationships/hyperlink"/><Relationship Id="rId8" Target="https://ecampusontario.pressbooks.pub/globalmarketing/chapter/6-2-exporting/" TargetMode="External" Type="http://schemas.openxmlformats.org/officeDocument/2006/relationships/hyperlink"/><Relationship Id="rId7" Target="https://ecampusontario.pressbooks.pub/globalmarketing/chapter/6-4-franchising/" TargetMode="External" Type="http://schemas.openxmlformats.org/officeDocument/2006/relationships/hyperlink"/><Relationship Id="rId6" Target="https://ecampusontario.pressbooks.pub/globalmarketing/chapter/6-2-exporting/" TargetMode="External" Type="http://schemas.openxmlformats.org/officeDocument/2006/relationships/hyperlink"/><Relationship Id="rId5" Target="https://ecampusontario.pressbooks.pub/globalmarketing/chapter/5-1-international-entry-modes/" TargetMode="External" Type="http://schemas.openxmlformats.org/officeDocument/2006/relationships/hyperlink"/><Relationship Id="rId4" Target="https://ecampusontario.pressbooks.pub/globalmarketing/chapter/6-1-international-entry-modes/" TargetMode="External" Type="http://schemas.openxmlformats.org/officeDocument/2006/relationships/hyperlink"/><Relationship Id="rId3" Target="https://ecampusontario.pressbooks.pub/globalmarketing/chapter/6-5-contract-manufacturing/" TargetMode="External" Type="http://schemas.openxmlformats.org/officeDocument/2006/relationships/hyperlink"/><Relationship Id="rId2" Target="https://ecampusontario.pressbooks.pub/globalmarketing/chapter/6-1-international-entry-modes/" TargetMode="External" Type="http://schemas.openxmlformats.org/officeDocument/2006/relationships/hyperlink"/><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20.xml.rels><?xml version="1.0" encoding="UTF-8" standalone="yes"?><Relationships xmlns="http://schemas.openxmlformats.org/package/2006/relationships"><Relationship Id="rId7" Target="https://ecampusontario.pressbooks.pub/globalmarketing/chapter/6-1-international-entry-modes/" TargetMode="External" Type="http://schemas.openxmlformats.org/officeDocument/2006/relationships/hyperlink"/><Relationship Id="rId6" Target="https://ecampusontario.pressbooks.pub/globalmarketing/chapter/6-1-international-entry-modes/" TargetMode="External" Type="http://schemas.openxmlformats.org/officeDocument/2006/relationships/hyperlink"/><Relationship Id="rId5" Target="https://ecampusontario.pressbooks.pub/globalmarketing/chapter/6-2-exporting/" TargetMode="External" Type="http://schemas.openxmlformats.org/officeDocument/2006/relationships/hyperlink"/><Relationship Id="rId4" Target="https://ecampusontario.pressbooks.pub/globalmarketing/chapter/5-2-exporting/" TargetMode="External" Type="http://schemas.openxmlformats.org/officeDocument/2006/relationships/hyperlink"/><Relationship Id="rId3" Target="https://ecampusontario.pressbooks.pub/globalmarketing/chapter/6-2-exporting/" TargetMode="External" Type="http://schemas.openxmlformats.org/officeDocument/2006/relationships/hyperlink"/><Relationship Id="rId2" Target="https://ecampusontario.pressbooks.pub/globalmarketing/chapter/6-3-licensing/" TargetMode="External" Type="http://schemas.openxmlformats.org/officeDocument/2006/relationships/hyperlink"/><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5" Target="https://pixabay.com/?utm_source=link-attribution&amp;utm_medium=referral&amp;utm_campaign=image&amp;utm_content=4292933" TargetMode="External" Type="http://schemas.openxmlformats.org/officeDocument/2006/relationships/hyperlink"/><Relationship Id="rId4" Target="https://pixabay.com/users/absolutvision-6158753/?utm_source=link-attribution&amp;utm_medium=referral&amp;utm_campaign=image&amp;utm_content=4292933" TargetMode="External" Type="http://schemas.openxmlformats.org/officeDocument/2006/relationships/hyperlink"/><Relationship Id="rId3" Target="../media/image2.jpg" Type="http://schemas.openxmlformats.org/officeDocument/2006/relationships/image"/><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6" Target="../media/image3.png" Type="http://schemas.openxmlformats.org/officeDocument/2006/relationships/image"/><Relationship Id="rId5" Target="https://pixabay.com/?utm_source=link-attribution&amp;utm_medium=referral&amp;utm_campaign=image&amp;utm_content=2384752" TargetMode="External" Type="http://schemas.openxmlformats.org/officeDocument/2006/relationships/hyperlink"/><Relationship Id="rId4" Target="https://pixabay.com/users/mohamed_hassan-5229782/?utm_source=link-attribution&amp;utm_medium=referral&amp;utm_campaign=image&amp;utm_content=2384752" TargetMode="External" Type="http://schemas.openxmlformats.org/officeDocument/2006/relationships/hyperlink"/><Relationship Id="rId3" Target="https://pixabay.com/users/mohamed_hassan-5229782/?utm_source=link-attribution&amp;utm_medium=referral&amp;utm_campaign=image&amp;utm_content=2384752" TargetMode="External" Type="http://schemas.openxmlformats.org/officeDocument/2006/relationships/hyperlink"/><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5" Target="../media/image4.png" Type="http://schemas.openxmlformats.org/officeDocument/2006/relationships/image"/><Relationship Id="rId4" Target="https://pixabay.com/?utm_source=link-attribution&amp;utm_medium=referral&amp;utm_campaign=image&amp;utm_content=1181028" TargetMode="External" Type="http://schemas.openxmlformats.org/officeDocument/2006/relationships/hyperlink"/><Relationship Id="rId3" Target="https://pixabay.com/users/diema-1403803/?utm_source=link-attribution&amp;utm_medium=referral&amp;utm_campaign=image&amp;utm_content=1181028" TargetMode="External" Type="http://schemas.openxmlformats.org/officeDocument/2006/relationships/hyperlink"/><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13447" y="1569720"/>
            <a:ext cx="9394927" cy="1104157"/>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buClr>
                <a:srgbClr val="000000"/>
              </a:buClr>
              <a:buSzTx/>
              <a:defRPr/>
            </a:pPr>
            <a:r>
              <a:rPr b="1" dirty="0" lang="en-US" sz="3600">
                <a:solidFill>
                  <a:srgbClr val="FFFFFF"/>
                </a:solidFill>
                <a:latin typeface="Arial"/>
                <a:ea typeface="Arial"/>
                <a:cs typeface="Arial"/>
                <a:sym typeface="Arial"/>
              </a:rPr>
              <a:t>Global Marketing in a Digital World </a:t>
            </a:r>
            <a:endParaRPr b="1" baseline="0" cap="none" dirty="0" i="0" kern="0" kumimoji="0" lang="en-US" noProof="0" normalizeH="0" spc="0" strike="noStrike" sz="3200" u="none">
              <a:ln>
                <a:noFill/>
              </a:ln>
              <a:solidFill>
                <a:srgbClr val="FFFFFF"/>
              </a:solidFill>
              <a:effectLst/>
              <a:uLnTx/>
              <a:uFillTx/>
              <a:latin typeface="Arial"/>
              <a:ea typeface="Arial"/>
              <a:cs typeface="Arial"/>
              <a:sym typeface="Arial"/>
            </a:endParaRPr>
          </a:p>
        </p:txBody>
      </p:sp>
      <p:sp>
        <p:nvSpPr>
          <p:cNvPr id="80" name="Google Shape;80;p13"/>
          <p:cNvSpPr txBox="1">
            <a:spLocks noGrp="1"/>
          </p:cNvSpPr>
          <p:nvPr>
            <p:ph idx="1" type="subTitle"/>
          </p:nvPr>
        </p:nvSpPr>
        <p:spPr>
          <a:xfrm>
            <a:off x="366610" y="2803960"/>
            <a:ext cx="8221866" cy="432644"/>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CA" b="1" dirty="0" lang="en-CA" sz="2400">
                <a:latin charset="0" panose="020B0604020202020204" pitchFamily="34" typeface="Arial"/>
                <a:cs charset="0" panose="020B0604020202020204" pitchFamily="34" typeface="Arial"/>
              </a:rPr>
              <a:t>CHAPTER 6: GLOBAL MARKET ENTRY MODES</a:t>
            </a:r>
          </a:p>
          <a:p>
            <a:pPr indent="0" marL="0">
              <a:lnSpc>
                <a:spcPct val="80000"/>
              </a:lnSpc>
              <a:buSzPts val="1018"/>
            </a:pPr>
            <a:br>
              <a:rPr altLang="en-CA" dirty="0" lang="en-CA" sz="3042">
                <a:latin charset="0" panose="020B0604020202020204" pitchFamily="34" typeface="Arial"/>
                <a:cs charset="0" panose="020B0604020202020204" pitchFamily="34" typeface="Arial"/>
              </a:rPr>
            </a:br>
            <a:endParaRPr altLang="en-CA" dirty="0" lang="en-CA" sz="3042">
              <a:latin charset="0" panose="020B0604020202020204" pitchFamily="34" typeface="Arial"/>
              <a:cs charset="0" panose="020B0604020202020204" pitchFamily="34" typeface="Arial"/>
            </a:endParaRPr>
          </a:p>
          <a:p>
            <a:pPr indent="0" marL="0">
              <a:lnSpc>
                <a:spcPct val="80000"/>
              </a:lnSpc>
              <a:buSzPts val="1018"/>
            </a:pPr>
            <a:endParaRPr altLang="en-CA" dirty="0" lang="en-CA" sz="3042">
              <a:latin charset="0" panose="020B0604020202020204" pitchFamily="34" typeface="Arial"/>
              <a:cs charset="0" panose="020B0604020202020204" pitchFamily="34" typeface="Arial"/>
            </a:endParaRPr>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Attribution-NonCommercial-ShareAlike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BD5F-7E52-6F71-804E-3F6B4FF60522}"/>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6.3 LICENSING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B86DD423-C6BA-ADF7-445A-CBFDD3A51DC6}"/>
              </a:ext>
            </a:extLst>
          </p:cNvPr>
          <p:cNvSpPr>
            <a:spLocks noGrp="1"/>
          </p:cNvSpPr>
          <p:nvPr>
            <p:ph idx="1" type="body"/>
          </p:nvPr>
        </p:nvSpPr>
        <p:spPr>
          <a:xfrm>
            <a:off x="311700" y="1702841"/>
            <a:ext cx="8520600" cy="3339000"/>
          </a:xfrm>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Licensing</a:t>
            </a:r>
            <a:r>
              <a:rPr altLang="en-CA" dirty="0" lang="en-CA" sz="2000">
                <a:latin charset="0" panose="020B0604020202020204" pitchFamily="34" typeface="Arial"/>
                <a:cs charset="0" panose="020B0604020202020204" pitchFamily="34" typeface="Arial"/>
              </a:rPr>
              <a:t> gives a licensee certain rights or resources to manufacture and/or market a certain product in a host country.</a:t>
            </a:r>
          </a:p>
          <a:p>
            <a:pPr indent="0" marL="114300">
              <a:buNone/>
            </a:pPr>
            <a:endParaRPr altLang="en-CA" b="1" dirty="0" lang="en-CA" sz="2000">
              <a:latin charset="0" panose="020B0604020202020204" pitchFamily="34" typeface="Arial"/>
              <a:cs charset="0" panose="020B0604020202020204" pitchFamily="34" typeface="Arial"/>
            </a:endParaRPr>
          </a:p>
          <a:p>
            <a:pPr indent="0" marL="114300">
              <a:buNone/>
            </a:pPr>
            <a:r>
              <a:rPr altLang="en-CA" b="1" dirty="0" lang="en-CA" sz="2000">
                <a:latin charset="0" panose="020B0604020202020204" pitchFamily="34" typeface="Arial"/>
                <a:cs charset="0" panose="020B0604020202020204" pitchFamily="34" typeface="Arial"/>
              </a:rPr>
              <a:t>Licensing</a:t>
            </a:r>
            <a:r>
              <a:rPr altLang="en-CA" dirty="0" lang="en-CA" sz="2000">
                <a:latin charset="0" panose="020B0604020202020204" pitchFamily="34" typeface="Arial"/>
                <a:cs charset="0" panose="020B0604020202020204" pitchFamily="34" typeface="Arial"/>
              </a:rPr>
              <a:t> is a business arrangement in which one company gives another company permission to manufacture its product for a specified payment</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55802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6BDA-782D-C4CC-2A39-7FCF3D06358C}"/>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6.3 LICENSING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59871A0-4BCE-F8C1-19F4-63CAA5276AE9}"/>
              </a:ext>
            </a:extLst>
          </p:cNvPr>
          <p:cNvSpPr>
            <a:spLocks noGrp="1"/>
          </p:cNvSpPr>
          <p:nvPr>
            <p:ph idx="1" type="body"/>
          </p:nvPr>
        </p:nvSpPr>
        <p:spPr/>
        <p:txBody>
          <a:bodyPr numCol="1"/>
          <a:lstStyle/>
          <a:p>
            <a:pPr indent="0" marL="114300">
              <a:buNone/>
            </a:pPr>
            <a:r>
              <a:rPr altLang="en-CA" b="1" dirty="0" lang="en-CA"/>
              <a:t>Advantages</a:t>
            </a:r>
            <a:endParaRPr altLang="en-CA" dirty="0" lang="en-CA"/>
          </a:p>
          <a:p>
            <a:endParaRPr dirty="0" lang="en-US"/>
          </a:p>
          <a:p>
            <a:r>
              <a:rPr altLang="en-CA" dirty="0" lang="en-CA"/>
              <a:t>Obtain extra income for technical know-how and services.</a:t>
            </a:r>
          </a:p>
          <a:p>
            <a:r>
              <a:rPr altLang="en-CA" dirty="0" lang="en-CA"/>
              <a:t>Reach new markets not accessible by export from existing facilities.</a:t>
            </a:r>
          </a:p>
          <a:p>
            <a:r>
              <a:rPr altLang="en-CA" dirty="0" lang="en-CA"/>
              <a:t>Quickly expand without much risk and large capital investment.</a:t>
            </a:r>
          </a:p>
          <a:p>
            <a:r>
              <a:rPr altLang="en-CA" dirty="0" lang="en-CA"/>
              <a:t>Pave the way for future investments in the market.</a:t>
            </a:r>
          </a:p>
          <a:p>
            <a:r>
              <a:rPr altLang="en-CA" dirty="0" lang="en-CA"/>
              <a:t>Retain established markets closed by trade restrictions.</a:t>
            </a:r>
          </a:p>
          <a:p>
            <a:r>
              <a:rPr altLang="en-CA" dirty="0" lang="en-CA"/>
              <a:t>Political risk is minimized as the licensee is usually 100% locally owned.</a:t>
            </a:r>
          </a:p>
          <a:p>
            <a:endParaRPr dirty="0" lang="en-US"/>
          </a:p>
        </p:txBody>
      </p:sp>
    </p:spTree>
    <p:extLst>
      <p:ext uri="{BB962C8B-B14F-4D97-AF65-F5344CB8AC3E}">
        <p14:creationId xmlns:p14="http://schemas.microsoft.com/office/powerpoint/2010/main" val="31015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973F-EAB7-4629-C8D0-F55F1C040D83}"/>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6.3 LICENSING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12069383-A843-4AA3-FE0D-F21EA534F38E}"/>
              </a:ext>
            </a:extLst>
          </p:cNvPr>
          <p:cNvSpPr>
            <a:spLocks noGrp="1"/>
          </p:cNvSpPr>
          <p:nvPr>
            <p:ph idx="1" type="body"/>
          </p:nvPr>
        </p:nvSpPr>
        <p:spPr>
          <a:xfrm>
            <a:off x="311700" y="1229875"/>
            <a:ext cx="8623294" cy="3339000"/>
          </a:xfrm>
        </p:spPr>
        <p:txBody>
          <a:bodyPr numCol="1"/>
          <a:lstStyle/>
          <a:p>
            <a:pPr indent="0" marL="114300">
              <a:buNone/>
            </a:pPr>
            <a:r>
              <a:rPr altLang="en-CA" b="1" dirty="0" lang="en-CA"/>
              <a:t>Disadvantages</a:t>
            </a:r>
            <a:endParaRPr altLang="en-CA" dirty="0" lang="en-CA"/>
          </a:p>
          <a:p>
            <a:endParaRPr altLang="en-CA" dirty="0" lang="en-CA"/>
          </a:p>
          <a:p>
            <a:r>
              <a:rPr altLang="en-CA" dirty="0" lang="en-CA"/>
              <a:t>Lower income than in other entry modes.</a:t>
            </a:r>
          </a:p>
          <a:p>
            <a:r>
              <a:rPr altLang="en-CA" dirty="0" lang="en-CA"/>
              <a:t>Loss of control of the licensee manufacture and marketing operations and practices leading to loss of quality.</a:t>
            </a:r>
          </a:p>
          <a:p>
            <a:r>
              <a:rPr altLang="en-CA" dirty="0" lang="en-CA"/>
              <a:t>Risk of having the trademark and reputation ruined by an incompetent partner.</a:t>
            </a:r>
          </a:p>
          <a:p>
            <a:r>
              <a:rPr altLang="en-CA" dirty="0" lang="en-CA"/>
              <a:t>The foreign partner also can become a competitor by selling its products in places where the parental company has a presence.</a:t>
            </a:r>
          </a:p>
          <a:p>
            <a:endParaRPr altLang="en-CA" dirty="0" lang="en-CA"/>
          </a:p>
          <a:p>
            <a:endParaRPr altLang="en-CA" dirty="0" lang="en-CA"/>
          </a:p>
        </p:txBody>
      </p:sp>
    </p:spTree>
    <p:extLst>
      <p:ext uri="{BB962C8B-B14F-4D97-AF65-F5344CB8AC3E}">
        <p14:creationId xmlns:p14="http://schemas.microsoft.com/office/powerpoint/2010/main" val="284820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7A571-99C7-81FB-08AE-AB8DAD2197A3}"/>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6.4 FRANCHISING</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F6DA8E3-3AA5-469B-DBDB-755283386221}"/>
              </a:ext>
            </a:extLst>
          </p:cNvPr>
          <p:cNvSpPr>
            <a:spLocks noGrp="1"/>
          </p:cNvSpPr>
          <p:nvPr>
            <p:ph idx="1" type="body"/>
          </p:nvPr>
        </p:nvSpPr>
        <p:spPr>
          <a:xfrm>
            <a:off x="311700" y="1902537"/>
            <a:ext cx="8520600" cy="3339000"/>
          </a:xfrm>
        </p:spPr>
        <p:txBody>
          <a:bodyPr numCol="1"/>
          <a:lstStyle/>
          <a:p>
            <a:pPr indent="0" marL="114300">
              <a:buNone/>
            </a:pPr>
            <a:r>
              <a:rPr altLang="en-CA" b="1" dirty="0" lang="en-CA"/>
              <a:t>Franchising</a:t>
            </a:r>
            <a:r>
              <a:rPr altLang="en-CA" dirty="0" lang="en-CA"/>
              <a:t> is the practice of licensing another firm’s business model as an operator.</a:t>
            </a:r>
          </a:p>
          <a:p>
            <a:pPr indent="0" marL="114300">
              <a:buNone/>
            </a:pPr>
            <a:endParaRPr altLang="en-CA" dirty="0" lang="en-CA"/>
          </a:p>
          <a:p>
            <a:pPr indent="0" marL="114300">
              <a:buNone/>
            </a:pPr>
            <a:r>
              <a:rPr altLang="en-CA" dirty="0" lang="en-CA"/>
              <a:t>It is the practice of using another firm’s successful business model. For the franchiser, the franchise is an alternative to building “chain stores” to distribute goods that avoids the investments and liability of a chain.</a:t>
            </a:r>
          </a:p>
          <a:p>
            <a:endParaRPr dirty="0" lang="en-US"/>
          </a:p>
        </p:txBody>
      </p:sp>
    </p:spTree>
    <p:extLst>
      <p:ext uri="{BB962C8B-B14F-4D97-AF65-F5344CB8AC3E}">
        <p14:creationId xmlns:p14="http://schemas.microsoft.com/office/powerpoint/2010/main" val="313767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A939-C816-F06B-8210-F6CF59089D24}"/>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6.5 CONTRACT MANUFACTURING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08EB70C-8FEB-298A-6845-FEEA360D9111}"/>
              </a:ext>
            </a:extLst>
          </p:cNvPr>
          <p:cNvSpPr>
            <a:spLocks noGrp="1"/>
          </p:cNvSpPr>
          <p:nvPr>
            <p:ph idx="1" type="body"/>
          </p:nvPr>
        </p:nvSpPr>
        <p:spPr/>
        <p:txBody>
          <a:bodyPr numCol="1"/>
          <a:lstStyle/>
          <a:p>
            <a:pPr indent="0" marL="114300">
              <a:buNone/>
            </a:pPr>
            <a:r>
              <a:rPr altLang="en-CA" dirty="0" lang="en-CA"/>
              <a:t>In </a:t>
            </a:r>
            <a:r>
              <a:rPr altLang="en-CA" b="1" dirty="0" lang="en-CA"/>
              <a:t>contract manufacturing,</a:t>
            </a:r>
            <a:r>
              <a:rPr altLang="en-CA" dirty="0" lang="en-CA"/>
              <a:t> a hiring firm makes an agreement with the contract manufacturer to produce and ship the hiring firm’s goods.</a:t>
            </a:r>
          </a:p>
          <a:p>
            <a:endParaRPr altLang="en-CA" dirty="0" lang="en-CA"/>
          </a:p>
          <a:p>
            <a:pPr indent="0" marL="114300">
              <a:buNone/>
            </a:pPr>
            <a:r>
              <a:rPr altLang="en-CA" dirty="0" lang="en-CA"/>
              <a:t>A contract manufacturer (“CM”) is a manufacturer that enters into a contract with a firm to produce components or products for that firm. It is a form of outsourcing. In a contract manufacturing business model, the hiring firm approaches the contract manufacturer with a design or formula</a:t>
            </a:r>
            <a:br>
              <a:rPr altLang="en-CA" dirty="0" lang="en-CA"/>
            </a:br>
            <a:endParaRPr dirty="0" lang="en-US"/>
          </a:p>
        </p:txBody>
      </p:sp>
    </p:spTree>
    <p:extLst>
      <p:ext uri="{BB962C8B-B14F-4D97-AF65-F5344CB8AC3E}">
        <p14:creationId xmlns:p14="http://schemas.microsoft.com/office/powerpoint/2010/main" val="159713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0456-279B-FE9F-2E41-194D67548288}"/>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6.5 CONTRACT MANUFACTURING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B72100F-6A4D-7AB1-798E-15F747FF7BD0}"/>
              </a:ext>
            </a:extLst>
          </p:cNvPr>
          <p:cNvSpPr>
            <a:spLocks noGrp="1"/>
          </p:cNvSpPr>
          <p:nvPr>
            <p:ph idx="1" type="body"/>
          </p:nvPr>
        </p:nvSpPr>
        <p:spPr/>
        <p:txBody>
          <a:bodyPr numCol="1"/>
          <a:lstStyle/>
          <a:p>
            <a:pPr indent="0" marL="114300">
              <a:buNone/>
            </a:pPr>
            <a:r>
              <a:rPr altLang="en-CA" dirty="0" lang="en-CA"/>
              <a:t>Contract manufacturing offers a number of benefits:</a:t>
            </a:r>
          </a:p>
          <a:p>
            <a:r>
              <a:rPr altLang="en-CA" dirty="0" lang="en-CA"/>
              <a:t>Cost Savings</a:t>
            </a:r>
          </a:p>
          <a:p>
            <a:r>
              <a:rPr altLang="en-CA" dirty="0" lang="en-CA"/>
              <a:t>Mutual Benefit to Contract Site</a:t>
            </a:r>
          </a:p>
          <a:p>
            <a:r>
              <a:rPr altLang="en-CA" dirty="0" lang="en-CA"/>
              <a:t>Advanced Skills</a:t>
            </a:r>
          </a:p>
          <a:p>
            <a:r>
              <a:rPr altLang="en-CA" dirty="0" lang="en-CA"/>
              <a:t>Quality</a:t>
            </a:r>
          </a:p>
          <a:p>
            <a:r>
              <a:rPr altLang="en-CA" dirty="0" lang="en-CA"/>
              <a:t>Focus</a:t>
            </a:r>
          </a:p>
          <a:p>
            <a:r>
              <a:rPr altLang="en-CA" dirty="0" lang="en-CA"/>
              <a:t>Economies of Scale</a:t>
            </a:r>
          </a:p>
          <a:p>
            <a:pPr indent="0" marL="114300">
              <a:buNone/>
            </a:pPr>
            <a:br>
              <a:rPr altLang="en-CA" dirty="0" lang="en-CA"/>
            </a:br>
            <a:endParaRPr altLang="en-CA" dirty="0" lang="en-CA"/>
          </a:p>
          <a:p>
            <a:endParaRPr dirty="0" lang="en-US"/>
          </a:p>
        </p:txBody>
      </p:sp>
    </p:spTree>
    <p:extLst>
      <p:ext uri="{BB962C8B-B14F-4D97-AF65-F5344CB8AC3E}">
        <p14:creationId xmlns:p14="http://schemas.microsoft.com/office/powerpoint/2010/main" val="278615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D40F-D39D-7E9B-7A03-0F0AB597D6CA}"/>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6.5 CONTRACT MANUFACTURING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9680CCF7-395D-9A8F-21CC-41830C80C945}"/>
              </a:ext>
            </a:extLst>
          </p:cNvPr>
          <p:cNvSpPr>
            <a:spLocks noGrp="1"/>
          </p:cNvSpPr>
          <p:nvPr>
            <p:ph idx="1" type="body"/>
          </p:nvPr>
        </p:nvSpPr>
        <p:spPr/>
        <p:txBody>
          <a:bodyPr numCol="1">
            <a:normAutofit/>
          </a:bodyPr>
          <a:lstStyle/>
          <a:p>
            <a:pPr indent="0" marL="114300">
              <a:buNone/>
            </a:pPr>
            <a:r>
              <a:rPr altLang="en-CA" dirty="0" lang="en-CA"/>
              <a:t>Balanced against the above benefits of contract manufacturing are a number of risks:</a:t>
            </a:r>
          </a:p>
          <a:p>
            <a:r>
              <a:rPr altLang="en-CA" dirty="0" lang="en-CA"/>
              <a:t>Lack of Control</a:t>
            </a:r>
          </a:p>
          <a:p>
            <a:r>
              <a:rPr altLang="en-CA" dirty="0" lang="en-CA"/>
              <a:t>Relationships</a:t>
            </a:r>
          </a:p>
          <a:p>
            <a:r>
              <a:rPr altLang="en-CA" dirty="0" lang="en-CA"/>
              <a:t>Quality</a:t>
            </a:r>
          </a:p>
          <a:p>
            <a:r>
              <a:rPr altLang="en-CA" dirty="0" lang="en-CA"/>
              <a:t>Intellectual Property Loss</a:t>
            </a:r>
          </a:p>
          <a:p>
            <a:r>
              <a:rPr altLang="en-CA" dirty="0" lang="en-CA"/>
              <a:t>Outsourcing Risks</a:t>
            </a:r>
          </a:p>
          <a:p>
            <a:r>
              <a:rPr altLang="en-CA" dirty="0" lang="en-CA"/>
              <a:t>Capacity Constraints</a:t>
            </a:r>
          </a:p>
          <a:p>
            <a:r>
              <a:rPr altLang="en-CA" dirty="0" lang="en-CA"/>
              <a:t>Loss of Flexibility and Responsiveness:</a:t>
            </a:r>
            <a:endParaRPr dirty="0" lang="en-US"/>
          </a:p>
        </p:txBody>
      </p:sp>
    </p:spTree>
    <p:extLst>
      <p:ext uri="{BB962C8B-B14F-4D97-AF65-F5344CB8AC3E}">
        <p14:creationId xmlns:p14="http://schemas.microsoft.com/office/powerpoint/2010/main" val="20426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1A8B-C285-17CB-6991-CDCE96FEEBC5}"/>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6.6 JOINT VENTURES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8913013B-181D-5B1C-5CCD-6172738A2C03}"/>
              </a:ext>
            </a:extLst>
          </p:cNvPr>
          <p:cNvSpPr>
            <a:spLocks noGrp="1"/>
          </p:cNvSpPr>
          <p:nvPr>
            <p:ph idx="1" type="body"/>
          </p:nvPr>
        </p:nvSpPr>
        <p:spPr>
          <a:xfrm>
            <a:off x="138011" y="1681983"/>
            <a:ext cx="4572000" cy="3339000"/>
          </a:xfrm>
        </p:spPr>
        <p:txBody>
          <a:bodyPr numCol="1">
            <a:noAutofit/>
          </a:bodyPr>
          <a:lstStyle/>
          <a:p>
            <a:pPr indent="0" marL="114300">
              <a:buNone/>
            </a:pPr>
            <a:r>
              <a:rPr altLang="en-CA" dirty="0" lang="en-CA" sz="2000">
                <a:latin charset="0" panose="020B0604020202020204" pitchFamily="34" typeface="Arial"/>
                <a:cs charset="0" panose="020B0604020202020204" pitchFamily="34" typeface="Arial"/>
              </a:rPr>
              <a:t>A joint venture is a business agreement in which parties agree to develop a new entity and new assets by contributing equity. They exercise control over the enterprise and consequently share revenues, expenses and assets.</a:t>
            </a:r>
          </a:p>
          <a:p>
            <a:pPr indent="0" marL="114300">
              <a:buNone/>
            </a:pPr>
            <a:endParaRPr altLang="en-CA" dirty="0" lang="en-CA" sz="2000">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5A8B98C7-1B7A-AF3C-BB05-8ABAE3EDE7DF}"/>
              </a:ext>
            </a:extLst>
          </p:cNvPr>
          <p:cNvSpPr txBox="1"/>
          <p:nvPr/>
        </p:nvSpPr>
        <p:spPr>
          <a:xfrm>
            <a:off x="5397062" y="4414986"/>
            <a:ext cx="4572000" cy="307777"/>
          </a:xfrm>
          <a:prstGeom prst="rect">
            <a:avLst/>
          </a:prstGeom>
          <a:noFill/>
        </p:spPr>
        <p:txBody>
          <a:bodyPr numCol="1" wrap="square">
            <a:spAutoFit/>
          </a:bodyPr>
          <a:lstStyle/>
          <a:p>
            <a:r>
              <a:rPr altLang="en-CA" b="0" dirty="0" i="0" lang="en-CA" strike="noStrike" u="none">
                <a:solidFill>
                  <a:srgbClr val="191B26"/>
                </a:solidFill>
                <a:effectLst/>
                <a:latin charset="0" panose="020B0606030504020204" pitchFamily="34" typeface="Open Sans"/>
              </a:rPr>
              <a:t>Image by </a:t>
            </a:r>
            <a:r>
              <a:rPr altLang="en-CA" b="0" dirty="0" i="0" lang="en-CA" strike="noStrike" u="sng">
                <a:solidFill>
                  <a:srgbClr val="191B26"/>
                </a:solidFill>
                <a:effectLst/>
                <a:latin charset="0" panose="020B0606030504020204" pitchFamily="34" typeface="Open Sans"/>
                <a:hlinkClick r:id="rId3"/>
              </a:rPr>
              <a:t>Mariana </a:t>
            </a:r>
            <a:r>
              <a:rPr altLang="en-CA" b="0" dirty="0" err="1" i="0" lang="en-CA" strike="noStrike" u="sng">
                <a:solidFill>
                  <a:srgbClr val="191B26"/>
                </a:solidFill>
                <a:effectLst/>
                <a:latin charset="0" panose="020B0606030504020204" pitchFamily="34" typeface="Open Sans"/>
                <a:hlinkClick r:id="rId4"/>
              </a:rPr>
              <a:t>Anatoneag</a:t>
            </a:r>
            <a:r>
              <a:rPr altLang="en-CA" dirty="0" lang="en-CA">
                <a:solidFill>
                  <a:srgbClr val="191B26"/>
                </a:solidFill>
                <a:latin charset="0" panose="020B0606030504020204" pitchFamily="34" typeface="Open Sans"/>
              </a:rPr>
              <a:t>,</a:t>
            </a:r>
            <a:r>
              <a:rPr altLang="en-CA" b="0" dirty="0" i="0" lang="en-CA" strike="noStrike" u="none">
                <a:solidFill>
                  <a:srgbClr val="191B26"/>
                </a:solidFill>
                <a:effectLst/>
                <a:latin charset="0" panose="020B0606030504020204" pitchFamily="34" typeface="Open Sans"/>
              </a:rPr>
              <a:t> </a:t>
            </a:r>
            <a:r>
              <a:rPr altLang="en-CA" b="0" dirty="0" i="0" lang="en-CA" strike="noStrike" u="sng">
                <a:solidFill>
                  <a:srgbClr val="191B26"/>
                </a:solidFill>
                <a:effectLst/>
                <a:latin charset="0" panose="020B0606030504020204" pitchFamily="34" typeface="Open Sans"/>
                <a:hlinkClick r:id="rId5"/>
              </a:rPr>
              <a:t>Pixabay</a:t>
            </a:r>
            <a:r>
              <a:rPr altLang="en-CA" b="0" dirty="0" i="0" lang="en-CA" strike="noStrike" u="none">
                <a:solidFill>
                  <a:srgbClr val="191B26"/>
                </a:solidFill>
                <a:effectLst/>
                <a:latin charset="0" panose="020B0606030504020204" pitchFamily="34" typeface="Open Sans"/>
              </a:rPr>
              <a:t> </a:t>
            </a:r>
            <a:endParaRPr dirty="0" lang="en-US"/>
          </a:p>
        </p:txBody>
      </p:sp>
      <p:pic>
        <p:nvPicPr>
          <p:cNvPr id="7" name="Picture 6">
            <a:extLst>
              <a:ext uri="{FF2B5EF4-FFF2-40B4-BE49-F238E27FC236}">
                <a16:creationId xmlns:a16="http://schemas.microsoft.com/office/drawing/2014/main" id="{9536D710-8567-81A8-11B8-4905C18737A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73190" y="1229875"/>
            <a:ext cx="4132799" cy="3099600"/>
          </a:xfrm>
          <a:prstGeom prst="rect">
            <a:avLst/>
          </a:prstGeom>
        </p:spPr>
      </p:pic>
    </p:spTree>
    <p:extLst>
      <p:ext uri="{BB962C8B-B14F-4D97-AF65-F5344CB8AC3E}">
        <p14:creationId xmlns:p14="http://schemas.microsoft.com/office/powerpoint/2010/main" val="225466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FA01-8882-93A8-785D-8EF4BADBB293}"/>
              </a:ext>
            </a:extLst>
          </p:cNvPr>
          <p:cNvSpPr>
            <a:spLocks noGrp="1"/>
          </p:cNvSpPr>
          <p:nvPr>
            <p:ph type="title"/>
          </p:nvPr>
        </p:nvSpPr>
        <p:spPr/>
        <p:txBody>
          <a:bodyPr numCol="1">
            <a:normAutofit fontScale="90000"/>
          </a:bodyPr>
          <a:lstStyle/>
          <a:p>
            <a:r>
              <a:rPr altLang="en-CA" b="1" cap="all" dirty="0" lang="en-CA">
                <a:latin charset="0" panose="020B0604020202020204" pitchFamily="34" typeface="Arial"/>
                <a:cs charset="0" panose="020B0604020202020204" pitchFamily="34" typeface="Arial"/>
              </a:rPr>
              <a:t>6.6 JOINT VENTURES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dirty="0" lang="en-US"/>
          </a:p>
        </p:txBody>
      </p:sp>
      <p:sp>
        <p:nvSpPr>
          <p:cNvPr id="3" name="Text Placeholder 2">
            <a:extLst>
              <a:ext uri="{FF2B5EF4-FFF2-40B4-BE49-F238E27FC236}">
                <a16:creationId xmlns:a16="http://schemas.microsoft.com/office/drawing/2014/main" id="{46EC555C-30A2-D242-2A72-06649CFDC031}"/>
              </a:ext>
            </a:extLst>
          </p:cNvPr>
          <p:cNvSpPr>
            <a:spLocks noGrp="1"/>
          </p:cNvSpPr>
          <p:nvPr>
            <p:ph idx="1" type="body"/>
          </p:nvPr>
        </p:nvSpPr>
        <p:spPr/>
        <p:txBody>
          <a:bodyPr numCol="1">
            <a:noAutofit/>
          </a:bodyPr>
          <a:lstStyle/>
          <a:p>
            <a:pPr indent="0" marL="114300">
              <a:buNone/>
            </a:pPr>
            <a:r>
              <a:rPr altLang="en-CA" b="1" dirty="0" lang="en-CA">
                <a:latin charset="0" panose="020B0604020202020204" pitchFamily="34" typeface="Arial"/>
                <a:cs charset="0" panose="020B0604020202020204" pitchFamily="34" typeface="Arial"/>
              </a:rPr>
              <a:t>Risks of Joint Ventures</a:t>
            </a:r>
            <a:endParaRPr altLang="en-CA" dirty="0" lang="en-CA">
              <a:latin charset="0" panose="020B0604020202020204" pitchFamily="34" typeface="Arial"/>
              <a:cs charset="0" panose="020B0604020202020204" pitchFamily="34" typeface="Arial"/>
            </a:endParaRPr>
          </a:p>
          <a:p>
            <a:pPr indent="0" marL="114300">
              <a:buNone/>
            </a:pPr>
            <a:endParaRPr altLang="en-CA" dirty="0" lang="en-CA">
              <a:latin charset="0" panose="020B0604020202020204" pitchFamily="34" typeface="Arial"/>
              <a:cs charset="0" panose="020B0604020202020204" pitchFamily="34" typeface="Arial"/>
            </a:endParaRPr>
          </a:p>
          <a:p>
            <a:pPr indent="0" marL="114300">
              <a:buNone/>
            </a:pPr>
            <a:r>
              <a:rPr altLang="en-CA" dirty="0" lang="en-CA">
                <a:latin charset="0" panose="020B0604020202020204" pitchFamily="34" typeface="Arial"/>
                <a:cs charset="0" panose="020B0604020202020204" pitchFamily="34" typeface="Arial"/>
              </a:rPr>
              <a:t>Equity joint ventures pose both opportunities and challenges for the companies involved.</a:t>
            </a:r>
          </a:p>
          <a:p>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First and foremost is the challenge of finding the right partner—not just in terms of business focus but also in terms of compatible cultural perspectives and management practices.</a:t>
            </a:r>
          </a:p>
          <a:p>
            <a:endParaRPr altLang="en-CA" dirty="0" lang="en-CA">
              <a:latin charset="0" panose="020B0604020202020204" pitchFamily="34" typeface="Arial"/>
              <a:cs charset="0" panose="020B0604020202020204" pitchFamily="34" typeface="Arial"/>
            </a:endParaRPr>
          </a:p>
          <a:p>
            <a:r>
              <a:rPr altLang="en-CA" dirty="0" lang="en-CA">
                <a:latin charset="0" panose="020B0604020202020204" pitchFamily="34" typeface="Arial"/>
                <a:cs charset="0" panose="020B0604020202020204" pitchFamily="34" typeface="Arial"/>
              </a:rPr>
              <a:t>Second, the local partner may gain the know-how to produce its own competitive product or service to rival the multinational firm. </a:t>
            </a: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01014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0351-83AE-1E12-56BD-086E1895EBBD}"/>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6.7 KEY TERMS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05D6D050-9605-5602-D47F-D176DC0CA30D}"/>
              </a:ext>
            </a:extLst>
          </p:cNvPr>
          <p:cNvSpPr>
            <a:spLocks noGrp="1"/>
          </p:cNvSpPr>
          <p:nvPr>
            <p:ph idx="1" type="body"/>
          </p:nvPr>
        </p:nvSpPr>
        <p:spPr/>
        <p:txBody>
          <a:bodyPr numCol="1">
            <a:noAutofit/>
          </a:bodyPr>
          <a:lstStyle/>
          <a:p>
            <a:r>
              <a:rPr altLang="en-CA" b="1" dirty="0" lang="en-CA" sz="1150">
                <a:latin charset="0" panose="020B0604020202020204" pitchFamily="34" typeface="Arial"/>
                <a:cs charset="0" panose="020B0604020202020204" pitchFamily="34" typeface="Arial"/>
              </a:rPr>
              <a:t>Acquisition</a:t>
            </a:r>
            <a:r>
              <a:rPr altLang="en-CA" dirty="0" lang="en-CA" sz="1150">
                <a:latin charset="0" panose="020B0604020202020204" pitchFamily="34" typeface="Arial"/>
                <a:cs charset="0" panose="020B0604020202020204" pitchFamily="34" typeface="Arial"/>
              </a:rPr>
              <a:t>: Is a transaction in which a firm gains control of another firm by purchasing its stock, exchanging the stock for its own, or, in the case of a private firm, paying the owners a purchase price. </a:t>
            </a:r>
            <a:r>
              <a:rPr altLang="en-CA" dirty="0" lang="en-CA" sz="1150" u="sng">
                <a:latin charset="0" panose="020B0604020202020204" pitchFamily="34" typeface="Arial"/>
                <a:cs charset="0" panose="020B0604020202020204" pitchFamily="34" typeface="Arial"/>
                <a:hlinkClick r:id="rId2"/>
              </a:rPr>
              <a:t>6.1</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Contract Manufacturing</a:t>
            </a:r>
            <a:r>
              <a:rPr altLang="en-CA" dirty="0" lang="en-CA" sz="1150">
                <a:latin charset="0" panose="020B0604020202020204" pitchFamily="34" typeface="Arial"/>
                <a:cs charset="0" panose="020B0604020202020204" pitchFamily="34" typeface="Arial"/>
              </a:rPr>
              <a:t>: A hiring firm makes an agreement with the contract manufacturer to produce and ship the hiring firm’s goods. </a:t>
            </a:r>
            <a:r>
              <a:rPr altLang="en-CA" dirty="0" lang="en-CA" sz="1150" u="sng">
                <a:latin charset="0" panose="020B0604020202020204" pitchFamily="34" typeface="Arial"/>
                <a:cs charset="0" panose="020B0604020202020204" pitchFamily="34" typeface="Arial"/>
                <a:hlinkClick r:id="rId3"/>
              </a:rPr>
              <a:t>6.5</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Cultural And Linguistic Differences</a:t>
            </a:r>
            <a:r>
              <a:rPr altLang="en-CA" dirty="0" lang="en-CA" sz="1150">
                <a:latin charset="0" panose="020B0604020202020204" pitchFamily="34" typeface="Arial"/>
                <a:cs charset="0" panose="020B0604020202020204" pitchFamily="34" typeface="Arial"/>
              </a:rPr>
              <a:t>: These affect all relationships and interactions inside the company, with customers, and with the government. Understanding the local business culture is critical to success. </a:t>
            </a:r>
            <a:r>
              <a:rPr altLang="en-CA" dirty="0" lang="en-CA" sz="1150" u="sng">
                <a:latin charset="0" panose="020B0604020202020204" pitchFamily="34" typeface="Arial"/>
                <a:cs charset="0" panose="020B0604020202020204" pitchFamily="34" typeface="Arial"/>
                <a:hlinkClick r:id="rId4"/>
              </a:rPr>
              <a:t>6.1</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Experience of The Partner Company</a:t>
            </a:r>
            <a:r>
              <a:rPr altLang="en-CA" dirty="0" lang="en-CA" sz="1150">
                <a:latin charset="0" panose="020B0604020202020204" pitchFamily="34" typeface="Arial"/>
                <a:cs charset="0" panose="020B0604020202020204" pitchFamily="34" typeface="Arial"/>
              </a:rPr>
              <a:t>: Assessing the experience of the partner company in the market – with the product and in dealing with foreign companies – is essential in selecting the right local partner. </a:t>
            </a:r>
            <a:r>
              <a:rPr altLang="en-CA" dirty="0" lang="en-CA" sz="1150" u="sng">
                <a:latin charset="0" panose="020B0604020202020204" pitchFamily="34" typeface="Arial"/>
                <a:cs charset="0" panose="020B0604020202020204" pitchFamily="34" typeface="Arial"/>
                <a:hlinkClick r:id="rId5"/>
              </a:rPr>
              <a:t>6.1</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Exporting</a:t>
            </a:r>
            <a:r>
              <a:rPr altLang="en-CA" dirty="0" lang="en-CA" sz="1150">
                <a:latin charset="0" panose="020B0604020202020204" pitchFamily="34" typeface="Arial"/>
                <a:cs charset="0" panose="020B0604020202020204" pitchFamily="34" typeface="Arial"/>
              </a:rPr>
              <a:t>: Is defined as the sale of products and services in foreign countries that are sourced or made in the home country. Importing is the flipside of exporting. Importing refers to buying goods and services from foreign sources and bringing them back into the home country. </a:t>
            </a:r>
            <a:r>
              <a:rPr altLang="en-CA" dirty="0" lang="en-CA" sz="1150" u="sng">
                <a:latin charset="0" panose="020B0604020202020204" pitchFamily="34" typeface="Arial"/>
                <a:cs charset="0" panose="020B0604020202020204" pitchFamily="34" typeface="Arial"/>
                <a:hlinkClick r:id="rId6"/>
              </a:rPr>
              <a:t>6.2</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Franchising</a:t>
            </a:r>
            <a:r>
              <a:rPr altLang="en-CA" dirty="0" lang="en-CA" sz="1150">
                <a:latin charset="0" panose="020B0604020202020204" pitchFamily="34" typeface="Arial"/>
                <a:cs charset="0" panose="020B0604020202020204" pitchFamily="34" typeface="Arial"/>
              </a:rPr>
              <a:t>: Is the practice of licensing another firm’s business model as an operator. </a:t>
            </a:r>
            <a:r>
              <a:rPr altLang="en-CA" dirty="0" lang="en-CA" sz="1150" u="sng">
                <a:latin charset="0" panose="020B0604020202020204" pitchFamily="34" typeface="Arial"/>
                <a:cs charset="0" panose="020B0604020202020204" pitchFamily="34" typeface="Arial"/>
                <a:hlinkClick r:id="rId7"/>
              </a:rPr>
              <a:t>6.4</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Importing</a:t>
            </a:r>
            <a:r>
              <a:rPr altLang="en-CA" dirty="0" lang="en-CA" sz="1150">
                <a:latin charset="0" panose="020B0604020202020204" pitchFamily="34" typeface="Arial"/>
                <a:cs charset="0" panose="020B0604020202020204" pitchFamily="34" typeface="Arial"/>
              </a:rPr>
              <a:t>: Is also known as global sourcing. </a:t>
            </a:r>
            <a:r>
              <a:rPr altLang="en-CA" dirty="0" lang="en-CA" sz="1150" u="sng">
                <a:latin charset="0" panose="020B0604020202020204" pitchFamily="34" typeface="Arial"/>
                <a:cs charset="0" panose="020B0604020202020204" pitchFamily="34" typeface="Arial"/>
                <a:hlinkClick r:id="rId8"/>
              </a:rPr>
              <a:t>6.2</a:t>
            </a:r>
            <a:endParaRPr altLang="en-CA" dirty="0" lang="en-CA" sz="1150">
              <a:latin charset="0" panose="020B0604020202020204" pitchFamily="34" typeface="Arial"/>
              <a:cs charset="0" panose="020B0604020202020204" pitchFamily="34" typeface="Arial"/>
            </a:endParaRPr>
          </a:p>
          <a:p>
            <a:r>
              <a:rPr altLang="en-CA" b="1" dirty="0" lang="en-CA" sz="1150">
                <a:latin charset="0" panose="020B0604020202020204" pitchFamily="34" typeface="Arial"/>
                <a:cs charset="0" panose="020B0604020202020204" pitchFamily="34" typeface="Arial"/>
              </a:rPr>
              <a:t>Joint Venture</a:t>
            </a:r>
            <a:r>
              <a:rPr altLang="en-CA" dirty="0" lang="en-CA" sz="1150">
                <a:latin charset="0" panose="020B0604020202020204" pitchFamily="34" typeface="Arial"/>
                <a:cs charset="0" panose="020B0604020202020204" pitchFamily="34" typeface="Arial"/>
              </a:rPr>
              <a:t>: Business model, 2 or more parties agree to invest time, equity, and effort for the development of a new shared project. </a:t>
            </a:r>
            <a:r>
              <a:rPr altLang="en-CA" dirty="0" lang="en-CA" sz="1150" u="sng">
                <a:latin charset="0" panose="020B0604020202020204" pitchFamily="34" typeface="Arial"/>
                <a:cs charset="0" panose="020B0604020202020204" pitchFamily="34" typeface="Arial"/>
                <a:hlinkClick r:id="rId9"/>
              </a:rPr>
              <a:t>6.6</a:t>
            </a:r>
            <a:endParaRPr altLang="en-CA" dirty="0" lang="en-CA" sz="115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06625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b="1" dirty="0" lang="en">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indent="0" marL="114300">
              <a:buNone/>
            </a:pPr>
            <a:r>
              <a:rPr altLang="en-CA" dirty="0" lang="en-CA">
                <a:latin charset="0" panose="020B0604020202020204" pitchFamily="34" typeface="Arial"/>
                <a:cs charset="0" panose="020B0604020202020204" pitchFamily="34" typeface="Arial"/>
              </a:rPr>
              <a:t>Upon successful completion of this chapter, you should be able to:</a:t>
            </a:r>
          </a:p>
          <a:p>
            <a:pPr indent="0" marL="114300">
              <a:buNone/>
            </a:pPr>
            <a:endParaRPr altLang="en-CA" dirty="0" lang="en-CA" sz="2000">
              <a:latin charset="0" panose="020B0604020202020204" pitchFamily="34" typeface="Arial"/>
              <a:cs charset="0" panose="020B0604020202020204" pitchFamily="34" typeface="Arial"/>
            </a:endParaRPr>
          </a:p>
          <a:p>
            <a:r>
              <a:rPr altLang="en-CA" dirty="0" lang="en-CA"/>
              <a:t>Define and describe the 5 common international-expansion entry modes</a:t>
            </a:r>
          </a:p>
          <a:p>
            <a:r>
              <a:rPr altLang="en-CA" dirty="0" lang="en-CA"/>
              <a:t>Discuss the advantages and disadvantages of each entry mode</a:t>
            </a:r>
          </a:p>
          <a:p>
            <a:r>
              <a:rPr altLang="en-CA" dirty="0" lang="en-CA"/>
              <a:t>Explain why companies would select each mode of entry</a:t>
            </a:r>
          </a:p>
          <a:p>
            <a:pPr indent="0" marL="114300">
              <a:buNone/>
            </a:pPr>
            <a:endParaRPr altLang="en-CA" dirty="0" lang="en-CA" sz="2000">
              <a:latin charset="0" panose="020B0604020202020204" pitchFamily="34" typeface="Arial"/>
              <a:cs charset="0" panose="020B0604020202020204" pitchFamily="34"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52DE-33C4-6B50-DE77-8DD753591066}"/>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6.7 KEY TERMS </a:t>
            </a:r>
            <a:r>
              <a:rPr altLang="en-CA" b="1" cap="all" dirty="0" err="1" lang="en-CA">
                <a:latin charset="0" panose="020B0604020202020204" pitchFamily="34" typeface="Arial"/>
                <a:cs charset="0" panose="020B0604020202020204" pitchFamily="34" typeface="Arial"/>
              </a:rPr>
              <a:t>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B41DBB7B-D3A6-FB1A-AA0C-363F4659EA2A}"/>
              </a:ext>
            </a:extLst>
          </p:cNvPr>
          <p:cNvSpPr>
            <a:spLocks noGrp="1"/>
          </p:cNvSpPr>
          <p:nvPr>
            <p:ph idx="1" type="body"/>
          </p:nvPr>
        </p:nvSpPr>
        <p:spPr/>
        <p:txBody>
          <a:bodyPr numCol="1">
            <a:normAutofit fontScale="85000" lnSpcReduction="20000"/>
          </a:bodyPr>
          <a:lstStyle/>
          <a:p>
            <a:r>
              <a:rPr altLang="en-CA" b="1" dirty="0" lang="en-CA">
                <a:latin charset="0" panose="020B0604020202020204" pitchFamily="34" typeface="Arial"/>
                <a:cs charset="0" panose="020B0604020202020204" pitchFamily="34" typeface="Arial"/>
              </a:rPr>
              <a:t>Licensing</a:t>
            </a:r>
            <a:r>
              <a:rPr altLang="en-CA" dirty="0" lang="en-CA">
                <a:latin charset="0" panose="020B0604020202020204" pitchFamily="34" typeface="Arial"/>
                <a:cs charset="0" panose="020B0604020202020204" pitchFamily="34" typeface="Arial"/>
              </a:rPr>
              <a:t>: Gives a licensee certain rights or resources to manufacture and/or market a certain product in a host country. </a:t>
            </a:r>
            <a:r>
              <a:rPr altLang="en-CA" dirty="0" lang="en-CA" u="sng">
                <a:latin charset="0" panose="020B0604020202020204" pitchFamily="34" typeface="Arial"/>
                <a:cs charset="0" panose="020B0604020202020204" pitchFamily="34" typeface="Arial"/>
                <a:hlinkClick r:id="rId2"/>
              </a:rPr>
              <a:t>6.3</a:t>
            </a:r>
            <a:endParaRPr altLang="en-CA" b="1"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Manufacturing</a:t>
            </a:r>
            <a:r>
              <a:rPr altLang="en-CA" dirty="0" lang="en-CA">
                <a:latin charset="0" panose="020B0604020202020204" pitchFamily="34" typeface="Arial"/>
                <a:cs charset="0" panose="020B0604020202020204" pitchFamily="34" typeface="Arial"/>
              </a:rPr>
              <a:t>: The cost to manufacture a given unit decreased because </a:t>
            </a:r>
            <a:r>
              <a:rPr altLang="en-CA" dirty="0" err="1" lang="en-CA">
                <a:latin charset="0" panose="020B0604020202020204" pitchFamily="34" typeface="Arial"/>
                <a:cs charset="0" panose="020B0604020202020204" pitchFamily="34" typeface="Arial"/>
              </a:rPr>
              <a:t>Vitrac</a:t>
            </a:r>
            <a:r>
              <a:rPr altLang="en-CA" dirty="0" lang="en-CA">
                <a:latin charset="0" panose="020B0604020202020204" pitchFamily="34" typeface="Arial"/>
                <a:cs charset="0" panose="020B0604020202020204" pitchFamily="34" typeface="Arial"/>
              </a:rPr>
              <a:t> has been able to manufacture at higher volumes and buy source materials in higher volumes, thus benefitting from volume discounts. </a:t>
            </a:r>
            <a:r>
              <a:rPr altLang="en-CA" dirty="0" lang="en-CA" u="sng">
                <a:latin charset="0" panose="020B0604020202020204" pitchFamily="34" typeface="Arial"/>
                <a:cs charset="0" panose="020B0604020202020204" pitchFamily="34" typeface="Arial"/>
                <a:hlinkClick r:id="rId3"/>
              </a:rPr>
              <a:t>6.2</a:t>
            </a: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Market</a:t>
            </a:r>
            <a:r>
              <a:rPr altLang="en-CA" dirty="0" lang="en-CA">
                <a:latin charset="0" panose="020B0604020202020204" pitchFamily="34" typeface="Arial"/>
                <a:cs charset="0" panose="020B0604020202020204" pitchFamily="34" typeface="Arial"/>
              </a:rPr>
              <a:t>: The company has access to a new market, which has brought added revenues. </a:t>
            </a:r>
            <a:r>
              <a:rPr altLang="en-CA" dirty="0" lang="en-CA" u="sng">
                <a:latin charset="0" panose="020B0604020202020204" pitchFamily="34" typeface="Arial"/>
                <a:cs charset="0" panose="020B0604020202020204" pitchFamily="34" typeface="Arial"/>
                <a:hlinkClick r:id="rId4"/>
              </a:rPr>
              <a:t>6.2</a:t>
            </a: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Money</a:t>
            </a:r>
            <a:r>
              <a:rPr altLang="en-CA" dirty="0" lang="en-CA">
                <a:latin charset="0" panose="020B0604020202020204" pitchFamily="34" typeface="Arial"/>
                <a:cs charset="0" panose="020B0604020202020204" pitchFamily="34" typeface="Arial"/>
              </a:rPr>
              <a:t>: Not only has </a:t>
            </a:r>
            <a:r>
              <a:rPr altLang="en-CA" dirty="0" err="1" lang="en-CA">
                <a:latin charset="0" panose="020B0604020202020204" pitchFamily="34" typeface="Arial"/>
                <a:cs charset="0" panose="020B0604020202020204" pitchFamily="34" typeface="Arial"/>
              </a:rPr>
              <a:t>Vitrac</a:t>
            </a:r>
            <a:r>
              <a:rPr altLang="en-CA" dirty="0" lang="en-CA">
                <a:latin charset="0" panose="020B0604020202020204" pitchFamily="34" typeface="Arial"/>
                <a:cs charset="0" panose="020B0604020202020204" pitchFamily="34" typeface="Arial"/>
              </a:rPr>
              <a:t> earned more revenue, but it has also gained access to foreign currency, which benefits companies located in certain regions of the world, such as in </a:t>
            </a:r>
            <a:r>
              <a:rPr altLang="en-CA" dirty="0" err="1" lang="en-CA">
                <a:latin charset="0" panose="020B0604020202020204" pitchFamily="34" typeface="Arial"/>
                <a:cs charset="0" panose="020B0604020202020204" pitchFamily="34" typeface="Arial"/>
              </a:rPr>
              <a:t>Vitrac’s</a:t>
            </a:r>
            <a:r>
              <a:rPr altLang="en-CA" dirty="0" lang="en-CA">
                <a:latin charset="0" panose="020B0604020202020204" pitchFamily="34" typeface="Arial"/>
                <a:cs charset="0" panose="020B0604020202020204" pitchFamily="34" typeface="Arial"/>
              </a:rPr>
              <a:t> home country of Egypt. </a:t>
            </a:r>
            <a:r>
              <a:rPr altLang="en-CA" dirty="0" lang="en-CA" u="sng">
                <a:latin charset="0" panose="020B0604020202020204" pitchFamily="34" typeface="Arial"/>
                <a:cs charset="0" panose="020B0604020202020204" pitchFamily="34" typeface="Arial"/>
                <a:hlinkClick r:id="rId5"/>
              </a:rPr>
              <a:t>6.2</a:t>
            </a: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Political and Economic Issues</a:t>
            </a:r>
            <a:r>
              <a:rPr altLang="en-CA" dirty="0" lang="en-CA">
                <a:latin charset="0" panose="020B0604020202020204" pitchFamily="34" typeface="Arial"/>
                <a:cs charset="0" panose="020B0604020202020204" pitchFamily="34" typeface="Arial"/>
              </a:rPr>
              <a:t>: Policy can change frequently, and companies need to determine what level of investment they’re willing to make, what’s required to make this investment, and how much of their earnings they can repatriate. </a:t>
            </a:r>
            <a:r>
              <a:rPr altLang="en-CA" dirty="0" lang="en-CA" u="sng">
                <a:latin charset="0" panose="020B0604020202020204" pitchFamily="34" typeface="Arial"/>
                <a:cs charset="0" panose="020B0604020202020204" pitchFamily="34" typeface="Arial"/>
                <a:hlinkClick r:id="rId6"/>
              </a:rPr>
              <a:t>6.1</a:t>
            </a: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Quality and Training of Local Contacts and/or Employees</a:t>
            </a:r>
            <a:r>
              <a:rPr altLang="en-CA" dirty="0" lang="en-CA">
                <a:latin charset="0" panose="020B0604020202020204" pitchFamily="34" typeface="Arial"/>
                <a:cs charset="0" panose="020B0604020202020204" pitchFamily="34" typeface="Arial"/>
              </a:rPr>
              <a:t>: Evaluating skill sets and then determining if the local staff is qualified is a key factor for success. </a:t>
            </a:r>
            <a:r>
              <a:rPr altLang="en-CA" dirty="0" lang="en-CA" u="sng">
                <a:latin charset="0" panose="020B0604020202020204" pitchFamily="34" typeface="Arial"/>
                <a:cs charset="0" panose="020B0604020202020204" pitchFamily="34" typeface="Arial"/>
                <a:hlinkClick r:id="rId7"/>
              </a:rPr>
              <a:t>6.1</a:t>
            </a:r>
            <a:endParaRPr altLang="en-CA" dirty="0" lang="en-CA">
              <a:latin charset="0" panose="020B0604020202020204" pitchFamily="34" typeface="Arial"/>
              <a:cs charset="0" panose="020B0604020202020204" pitchFamily="34" typeface="Arial"/>
            </a:endParaRPr>
          </a:p>
          <a:p>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36829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6839F-1CAA-C1A1-C0BB-6FEEE03CEABA}"/>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6.1 INTERNATIONAL ENTRY MODES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3A7F135-3D2E-BDBB-8406-9F814962E08C}"/>
              </a:ext>
            </a:extLst>
          </p:cNvPr>
          <p:cNvSpPr>
            <a:spLocks noGrp="1"/>
          </p:cNvSpPr>
          <p:nvPr>
            <p:ph idx="1" type="body"/>
          </p:nvPr>
        </p:nvSpPr>
        <p:spPr/>
        <p:txBody>
          <a:bodyPr numCol="1"/>
          <a:lstStyle/>
          <a:p>
            <a:pPr indent="0" marL="114300">
              <a:buNone/>
            </a:pPr>
            <a:r>
              <a:rPr altLang="en-CA" b="1" dirty="0" lang="en-CA"/>
              <a:t>The 5 Common International-Expansion Entry Modes</a:t>
            </a:r>
          </a:p>
          <a:p>
            <a:endParaRPr altLang="en-CA" dirty="0" lang="en-CA"/>
          </a:p>
          <a:p>
            <a:r>
              <a:rPr altLang="en-CA" dirty="0" lang="en-CA" sz="2000">
                <a:latin charset="0" panose="020B0604020202020204" pitchFamily="34" typeface="Arial"/>
                <a:cs charset="0" panose="020B0604020202020204" pitchFamily="34" typeface="Arial"/>
              </a:rPr>
              <a:t>Exporting</a:t>
            </a:r>
          </a:p>
          <a:p>
            <a:r>
              <a:rPr altLang="en-CA" dirty="0" lang="en-CA" sz="2000">
                <a:latin charset="0" panose="020B0604020202020204" pitchFamily="34" typeface="Arial"/>
                <a:cs charset="0" panose="020B0604020202020204" pitchFamily="34" typeface="Arial"/>
              </a:rPr>
              <a:t>Licensing and Franchising</a:t>
            </a:r>
          </a:p>
          <a:p>
            <a:r>
              <a:rPr altLang="en-CA" dirty="0" lang="en-CA" sz="2000">
                <a:latin charset="0" panose="020B0604020202020204" pitchFamily="34" typeface="Arial"/>
                <a:cs charset="0" panose="020B0604020202020204" pitchFamily="34" typeface="Arial"/>
              </a:rPr>
              <a:t>Partnering and Strategic Alliance</a:t>
            </a:r>
          </a:p>
          <a:p>
            <a:r>
              <a:rPr altLang="en-CA" dirty="0" lang="en-CA" sz="2000">
                <a:latin charset="0" panose="020B0604020202020204" pitchFamily="34" typeface="Arial"/>
                <a:cs charset="0" panose="020B0604020202020204" pitchFamily="34" typeface="Arial"/>
              </a:rPr>
              <a:t>Acquisition</a:t>
            </a:r>
          </a:p>
          <a:p>
            <a:r>
              <a:rPr altLang="en-CA" dirty="0" lang="en-CA" sz="2000">
                <a:latin charset="0" panose="020B0604020202020204" pitchFamily="34" typeface="Arial"/>
                <a:cs charset="0" panose="020B0604020202020204" pitchFamily="34" typeface="Arial"/>
              </a:rPr>
              <a:t>Greenfield Venture (Launch of a new, wholly owned subsidiary)</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63316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FD91-7023-E738-606A-2558E93157B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6.1 INTERNATIONAL ENTRY MODES II</a:t>
            </a:r>
            <a:endParaRPr dirty="0" lang="en-US"/>
          </a:p>
        </p:txBody>
      </p:sp>
      <p:sp>
        <p:nvSpPr>
          <p:cNvPr id="3" name="Text Placeholder 2">
            <a:extLst>
              <a:ext uri="{FF2B5EF4-FFF2-40B4-BE49-F238E27FC236}">
                <a16:creationId xmlns:a16="http://schemas.microsoft.com/office/drawing/2014/main" id="{160C29A3-39ED-3916-47AF-DB7B692F186A}"/>
              </a:ext>
            </a:extLst>
          </p:cNvPr>
          <p:cNvSpPr>
            <a:spLocks noGrp="1"/>
          </p:cNvSpPr>
          <p:nvPr>
            <p:ph idx="1" type="body"/>
          </p:nvPr>
        </p:nvSpPr>
        <p:spPr>
          <a:xfrm>
            <a:off x="311700" y="1229875"/>
            <a:ext cx="3703252" cy="3339000"/>
          </a:xfrm>
        </p:spPr>
        <p:txBody>
          <a:bodyPr numCol="1"/>
          <a:lstStyle/>
          <a:p>
            <a:pPr indent="0" marL="114300">
              <a:buNone/>
            </a:pPr>
            <a:r>
              <a:rPr altLang="en-CA" b="1" dirty="0" lang="en-CA">
                <a:latin charset="0" panose="020B0604020202020204" pitchFamily="34" typeface="Arial"/>
                <a:cs charset="0" panose="020B0604020202020204" pitchFamily="34" typeface="Arial"/>
              </a:rPr>
              <a:t>Exporting</a:t>
            </a:r>
          </a:p>
          <a:p>
            <a:pPr indent="0" marL="114300">
              <a:buNone/>
            </a:pPr>
            <a:endParaRPr altLang="en-CA" b="1" dirty="0" lang="en-CA">
              <a:latin charset="0" panose="020B0604020202020204" pitchFamily="34" typeface="Arial"/>
              <a:cs charset="0" panose="020B0604020202020204" pitchFamily="34" typeface="Arial"/>
            </a:endParaRPr>
          </a:p>
          <a:p>
            <a:pPr indent="0" marL="114300">
              <a:buNone/>
            </a:pPr>
            <a:r>
              <a:rPr altLang="en-CA" dirty="0" lang="en-CA">
                <a:latin charset="0" panose="020B0604020202020204" pitchFamily="34" typeface="Arial"/>
                <a:cs charset="0" panose="020B0604020202020204" pitchFamily="34" typeface="Arial"/>
              </a:rPr>
              <a:t>Exporting is the marketing and direct sale of domestically produced goods in another country. Exporting is a traditional and well-established method of reaching foreign markets.</a:t>
            </a:r>
          </a:p>
          <a:p>
            <a:endParaRPr dirty="0" lang="en-US"/>
          </a:p>
        </p:txBody>
      </p:sp>
      <p:pic>
        <p:nvPicPr>
          <p:cNvPr id="4" name="Picture 3">
            <a:extLst>
              <a:ext uri="{FF2B5EF4-FFF2-40B4-BE49-F238E27FC236}">
                <a16:creationId xmlns:a16="http://schemas.microsoft.com/office/drawing/2014/main" id="{483E93C4-7641-CB59-09EB-1B9283F48A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14952" y="1292451"/>
            <a:ext cx="4983569" cy="3488499"/>
          </a:xfrm>
          <a:prstGeom prst="rect">
            <a:avLst/>
          </a:prstGeom>
        </p:spPr>
      </p:pic>
      <p:sp>
        <p:nvSpPr>
          <p:cNvPr id="6" name="TextBox 5">
            <a:extLst>
              <a:ext uri="{FF2B5EF4-FFF2-40B4-BE49-F238E27FC236}">
                <a16:creationId xmlns:a16="http://schemas.microsoft.com/office/drawing/2014/main" id="{F98418C5-C0F3-2259-6173-F3B220B5F57A}"/>
              </a:ext>
            </a:extLst>
          </p:cNvPr>
          <p:cNvSpPr txBox="1"/>
          <p:nvPr/>
        </p:nvSpPr>
        <p:spPr>
          <a:xfrm>
            <a:off x="5432204" y="4568875"/>
            <a:ext cx="4572000"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6030504020204" pitchFamily="34" typeface="Open Sans"/>
              </a:rPr>
              <a:t>Image by </a:t>
            </a:r>
            <a:r>
              <a:rPr altLang="en-CA" b="0" dirty="0" i="0" lang="en-CA" strike="noStrike" sz="1100" u="sng">
                <a:solidFill>
                  <a:srgbClr val="191B26"/>
                </a:solidFill>
                <a:effectLst/>
                <a:latin charset="0" panose="020B0606030504020204" pitchFamily="34" typeface="Open Sans"/>
                <a:hlinkClick r:id="rId4"/>
              </a:rPr>
              <a:t>Gino Crescoli</a:t>
            </a:r>
            <a:r>
              <a:rPr altLang="en-CA" b="0" dirty="0" i="0" lang="en-CA" strike="noStrike" sz="1100" u="sng">
                <a:solidFill>
                  <a:srgbClr val="191B26"/>
                </a:solidFill>
                <a:effectLst/>
                <a:latin charset="0" panose="020B0606030504020204" pitchFamily="34" typeface="Open Sans"/>
              </a:rPr>
              <a:t>,</a:t>
            </a:r>
            <a:r>
              <a:rPr altLang="en-CA" b="0" dirty="0" i="0" lang="en-CA" strike="noStrike" sz="1100" u="none">
                <a:solidFill>
                  <a:srgbClr val="191B26"/>
                </a:solidFill>
                <a:effectLst/>
                <a:latin charset="0" panose="020B0606030504020204" pitchFamily="34" typeface="Open Sans"/>
              </a:rPr>
              <a:t> </a:t>
            </a:r>
            <a:r>
              <a:rPr altLang="en-CA" b="0" dirty="0" i="0" lang="en-CA" strike="noStrike" sz="1100" u="sng">
                <a:solidFill>
                  <a:srgbClr val="191B26"/>
                </a:solidFill>
                <a:effectLst/>
                <a:latin charset="0" panose="020B0606030504020204" pitchFamily="34" typeface="Open Sans"/>
                <a:hlinkClick r:id="rId5"/>
              </a:rPr>
              <a:t>Pixabay</a:t>
            </a:r>
            <a:r>
              <a:rPr altLang="en-CA" b="0" dirty="0" i="0" lang="en-CA" strike="noStrike" sz="1100" u="none">
                <a:solidFill>
                  <a:srgbClr val="191B26"/>
                </a:solidFill>
                <a:effectLst/>
                <a:latin charset="0" panose="020B0606030504020204" pitchFamily="34" typeface="Open Sans"/>
              </a:rPr>
              <a:t> </a:t>
            </a:r>
            <a:endParaRPr dirty="0" lang="en-US" sz="1100"/>
          </a:p>
        </p:txBody>
      </p:sp>
    </p:spTree>
    <p:extLst>
      <p:ext uri="{BB962C8B-B14F-4D97-AF65-F5344CB8AC3E}">
        <p14:creationId xmlns:p14="http://schemas.microsoft.com/office/powerpoint/2010/main" val="404990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9E8E-3F51-8CB1-2E68-612F5A122115}"/>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6.1 INTERNATIONAL ENTRY MODES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F5DA04F9-DBEF-16C1-2E93-FBEBF0ECFE98}"/>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Licensing and Franchising</a:t>
            </a:r>
            <a:br>
              <a:rPr altLang="en-CA" dirty="0" lang="en-CA" sz="2000">
                <a:latin charset="0" panose="020B0604020202020204" pitchFamily="34" typeface="Arial"/>
                <a:cs charset="0" panose="020B0604020202020204" pitchFamily="34" typeface="Arial"/>
              </a:rPr>
            </a:b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A company that wants to get into an international market quickly while taking only limited financial and legal risks might consider licensing agreements with foreign companies. </a:t>
            </a:r>
          </a:p>
          <a:p>
            <a:pPr indent="0" marL="114300">
              <a:buNone/>
            </a:pPr>
            <a:r>
              <a:rPr altLang="en-CA" dirty="0" lang="en-CA" sz="2000">
                <a:latin charset="0" panose="020B0604020202020204" pitchFamily="34" typeface="Arial"/>
                <a:cs charset="0" panose="020B0604020202020204" pitchFamily="34" typeface="Arial"/>
              </a:rPr>
              <a:t>An international licensing agreement allows a foreign company (the </a:t>
            </a:r>
            <a:r>
              <a:rPr altLang="en-CA" dirty="0" i="1" lang="en-CA" sz="2000">
                <a:latin charset="0" panose="020B0604020202020204" pitchFamily="34" typeface="Arial"/>
                <a:cs charset="0" panose="020B0604020202020204" pitchFamily="34" typeface="Arial"/>
              </a:rPr>
              <a:t>licensee</a:t>
            </a:r>
            <a:r>
              <a:rPr altLang="en-CA" dirty="0" lang="en-CA" sz="2000">
                <a:latin charset="0" panose="020B0604020202020204" pitchFamily="34" typeface="Arial"/>
                <a:cs charset="0" panose="020B0604020202020204" pitchFamily="34" typeface="Arial"/>
              </a:rPr>
              <a:t>) to sell the products of a producer (the </a:t>
            </a:r>
            <a:r>
              <a:rPr altLang="en-CA" dirty="0" i="1" lang="en-CA" sz="2000">
                <a:latin charset="0" panose="020B0604020202020204" pitchFamily="34" typeface="Arial"/>
                <a:cs charset="0" panose="020B0604020202020204" pitchFamily="34" typeface="Arial"/>
              </a:rPr>
              <a:t>licensor</a:t>
            </a:r>
            <a:r>
              <a:rPr altLang="en-CA" dirty="0" lang="en-CA" sz="2000">
                <a:latin charset="0" panose="020B0604020202020204" pitchFamily="34" typeface="Arial"/>
                <a:cs charset="0" panose="020B0604020202020204" pitchFamily="34" typeface="Arial"/>
              </a:rPr>
              <a:t>) or to use its intellectual property (such as patents, trademarks, copyrights) in exchange for royalty fees. </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12050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723E-8634-C885-263C-15DF9C928A0E}"/>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6.1 INTERNATIONAL ENTRY MODES IV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43F3A63A-BCE2-9D6A-FF13-62D75D7EF287}"/>
              </a:ext>
            </a:extLst>
          </p:cNvPr>
          <p:cNvSpPr>
            <a:spLocks noGrp="1"/>
          </p:cNvSpPr>
          <p:nvPr>
            <p:ph idx="1" type="body"/>
          </p:nvPr>
        </p:nvSpPr>
        <p:spPr>
          <a:xfrm>
            <a:off x="311700" y="1229875"/>
            <a:ext cx="5605624" cy="3339000"/>
          </a:xfrm>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Partnerships and Strategic Alliances</a:t>
            </a:r>
            <a:endParaRPr altLang="en-CA" dirty="0" lang="en-CA" sz="2000">
              <a:latin charset="0" panose="020B0604020202020204" pitchFamily="34" typeface="Arial"/>
              <a:cs charset="0" panose="020B0604020202020204" pitchFamily="34" typeface="Arial"/>
            </a:endParaRPr>
          </a:p>
          <a:p>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Another way to enter a new market is through a strategic alliance with a local partner. A strategic alliance involves a contractual agreement between two or more enterprises stipulating that the involved parties will cooperate in a certain way for a certain time to achieve a common purpose. </a:t>
            </a:r>
            <a:endParaRPr dirty="0" lang="en-US" sz="2000">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65920E89-C646-FF6F-3234-59EB6C4A94AC}"/>
              </a:ext>
            </a:extLst>
          </p:cNvPr>
          <p:cNvSpPr txBox="1"/>
          <p:nvPr/>
        </p:nvSpPr>
        <p:spPr>
          <a:xfrm>
            <a:off x="6160721" y="4446291"/>
            <a:ext cx="2991994"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6030504020204" pitchFamily="34" typeface="Open Sans"/>
              </a:rPr>
              <a:t>Image by </a:t>
            </a:r>
            <a:r>
              <a:rPr altLang="en-CA" b="0" dirty="0" err="1" i="0" lang="en-CA" strike="noStrike" sz="1100" u="sng">
                <a:solidFill>
                  <a:srgbClr val="191B26"/>
                </a:solidFill>
                <a:effectLst/>
                <a:latin charset="0" panose="020B0606030504020204" pitchFamily="34" typeface="Open Sans"/>
                <a:hlinkClick r:id="rId3"/>
              </a:rPr>
              <a:t>mohamed</a:t>
            </a:r>
            <a:r>
              <a:rPr altLang="en-CA" b="0" dirty="0" i="0" lang="en-CA" strike="noStrike" sz="1100" u="sng">
                <a:solidFill>
                  <a:srgbClr val="191B26"/>
                </a:solidFill>
                <a:effectLst/>
                <a:latin charset="0" panose="020B0606030504020204" pitchFamily="34" typeface="Open Sans"/>
                <a:hlinkClick r:id="rId4"/>
              </a:rPr>
              <a:t> Hassan</a:t>
            </a:r>
            <a:r>
              <a:rPr altLang="en-CA" b="0" dirty="0" i="0" lang="en-CA" strike="noStrike" sz="1100">
                <a:solidFill>
                  <a:srgbClr val="191B26"/>
                </a:solidFill>
                <a:effectLst/>
                <a:latin charset="0" panose="020B0606030504020204" pitchFamily="34" typeface="Open Sans"/>
              </a:rPr>
              <a:t>,</a:t>
            </a:r>
            <a:r>
              <a:rPr altLang="en-CA" b="0" dirty="0" i="0" lang="en-CA" strike="noStrike" sz="1100" u="none">
                <a:solidFill>
                  <a:srgbClr val="191B26"/>
                </a:solidFill>
                <a:effectLst/>
                <a:latin charset="0" panose="020B0606030504020204" pitchFamily="34" typeface="Open Sans"/>
              </a:rPr>
              <a:t> </a:t>
            </a:r>
            <a:r>
              <a:rPr altLang="en-CA" b="0" dirty="0" i="0" lang="en-CA" strike="noStrike" sz="1100" u="sng">
                <a:solidFill>
                  <a:srgbClr val="191B26"/>
                </a:solidFill>
                <a:effectLst/>
                <a:latin charset="0" panose="020B0606030504020204" pitchFamily="34" typeface="Open Sans"/>
                <a:hlinkClick r:id="rId5"/>
              </a:rPr>
              <a:t>Pixabay</a:t>
            </a:r>
            <a:r>
              <a:rPr altLang="en-CA" b="0" dirty="0" i="0" lang="en-CA" strike="noStrike" sz="1100" u="none">
                <a:solidFill>
                  <a:srgbClr val="191B26"/>
                </a:solidFill>
                <a:effectLst/>
                <a:latin charset="0" panose="020B0606030504020204" pitchFamily="34" typeface="Open Sans"/>
              </a:rPr>
              <a:t> </a:t>
            </a:r>
            <a:endParaRPr dirty="0" lang="en-US" sz="1100"/>
          </a:p>
        </p:txBody>
      </p:sp>
      <p:pic>
        <p:nvPicPr>
          <p:cNvPr id="7" name="Picture 6">
            <a:extLst>
              <a:ext uri="{FF2B5EF4-FFF2-40B4-BE49-F238E27FC236}">
                <a16:creationId xmlns:a16="http://schemas.microsoft.com/office/drawing/2014/main" id="{555E052D-7AC0-6BD2-527B-4906A352636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060882" y="697209"/>
            <a:ext cx="4404332" cy="4404332"/>
          </a:xfrm>
          <a:prstGeom prst="rect">
            <a:avLst/>
          </a:prstGeom>
        </p:spPr>
      </p:pic>
    </p:spTree>
    <p:extLst>
      <p:ext uri="{BB962C8B-B14F-4D97-AF65-F5344CB8AC3E}">
        <p14:creationId xmlns:p14="http://schemas.microsoft.com/office/powerpoint/2010/main" val="229825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F9F6-D61D-7DFF-41FE-1796D22E07C7}"/>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6.1 INTERNATIONAL ENTRY MODES V</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A7ED44AB-C39A-33BE-4B86-43120F845D40}"/>
              </a:ext>
            </a:extLst>
          </p:cNvPr>
          <p:cNvSpPr>
            <a:spLocks noGrp="1"/>
          </p:cNvSpPr>
          <p:nvPr>
            <p:ph idx="1" type="body"/>
          </p:nvPr>
        </p:nvSpPr>
        <p:spPr>
          <a:xfrm>
            <a:off x="311700" y="1229875"/>
            <a:ext cx="5048576" cy="3339000"/>
          </a:xfrm>
        </p:spPr>
        <p:txBody>
          <a:bodyPr numCol="1">
            <a:normAutofit fontScale="92500"/>
          </a:bodyPr>
          <a:lstStyle/>
          <a:p>
            <a:pPr indent="0" marL="114300">
              <a:buNone/>
            </a:pPr>
            <a:r>
              <a:rPr altLang="en-CA" b="1" dirty="0" lang="en-CA" sz="2000">
                <a:latin charset="0" panose="020B0604020202020204" pitchFamily="34" typeface="Arial"/>
                <a:cs charset="0" panose="020B0604020202020204" pitchFamily="34" typeface="Arial"/>
              </a:rPr>
              <a:t>Acquisitions</a:t>
            </a:r>
            <a:endParaRPr altLang="en-CA" dirty="0" lang="en-CA" sz="2000">
              <a:latin charset="0" panose="020B0604020202020204" pitchFamily="34" typeface="Arial"/>
              <a:cs charset="0" panose="020B0604020202020204" pitchFamily="34" typeface="Arial"/>
            </a:endParaRPr>
          </a:p>
          <a:p>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An acquisition is a transaction in which a firm gains control of another firm by purchasing its stock, exchanging the stock for its own, or, in the case of a private firm, paying the owners a purchase price. In our increasingly flat world, cross-border acquisitions have risen dramatically.</a:t>
            </a:r>
            <a:endParaRPr dirty="0" lang="en-US" sz="2000">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77E195FE-A6F4-C3D9-B358-4914342A88D5}"/>
              </a:ext>
            </a:extLst>
          </p:cNvPr>
          <p:cNvSpPr txBox="1"/>
          <p:nvPr/>
        </p:nvSpPr>
        <p:spPr>
          <a:xfrm>
            <a:off x="6196675" y="4447572"/>
            <a:ext cx="2286000" cy="307777"/>
          </a:xfrm>
          <a:prstGeom prst="rect">
            <a:avLst/>
          </a:prstGeom>
          <a:noFill/>
        </p:spPr>
        <p:txBody>
          <a:bodyPr numCol="1" wrap="square">
            <a:spAutoFit/>
          </a:bodyPr>
          <a:lstStyle/>
          <a:p>
            <a:r>
              <a:rPr altLang="en-CA" b="0" dirty="0" i="0" lang="en-CA" strike="noStrike" u="none">
                <a:solidFill>
                  <a:srgbClr val="191B26"/>
                </a:solidFill>
                <a:effectLst/>
                <a:latin charset="0" panose="020B0606030504020204" pitchFamily="34" typeface="Open Sans"/>
              </a:rPr>
              <a:t>Image by </a:t>
            </a:r>
            <a:r>
              <a:rPr altLang="en-CA" b="0" dirty="0" i="0" lang="en-CA" strike="noStrike" u="sng">
                <a:solidFill>
                  <a:srgbClr val="191B26"/>
                </a:solidFill>
                <a:effectLst/>
                <a:latin charset="0" panose="020B0606030504020204" pitchFamily="34" typeface="Open Sans"/>
                <a:hlinkClick r:id="rId3"/>
              </a:rPr>
              <a:t>diema</a:t>
            </a:r>
            <a:r>
              <a:rPr altLang="en-CA" b="0" dirty="0" i="0" lang="en-CA" strike="noStrike">
                <a:solidFill>
                  <a:srgbClr val="191B26"/>
                </a:solidFill>
                <a:effectLst/>
                <a:latin charset="0" panose="020B0606030504020204" pitchFamily="34" typeface="Open Sans"/>
              </a:rPr>
              <a:t>,</a:t>
            </a:r>
            <a:r>
              <a:rPr altLang="en-CA" b="0" dirty="0" i="0" lang="en-CA" strike="noStrike" u="none">
                <a:solidFill>
                  <a:srgbClr val="191B26"/>
                </a:solidFill>
                <a:effectLst/>
                <a:latin charset="0" panose="020B0606030504020204" pitchFamily="34" typeface="Open Sans"/>
              </a:rPr>
              <a:t> </a:t>
            </a:r>
            <a:r>
              <a:rPr altLang="en-CA" b="0" dirty="0" err="1" i="0" lang="en-CA" strike="noStrike" u="sng">
                <a:solidFill>
                  <a:srgbClr val="191B26"/>
                </a:solidFill>
                <a:effectLst/>
                <a:latin charset="0" panose="020B0606030504020204" pitchFamily="34" typeface="Open Sans"/>
                <a:hlinkClick r:id="rId4"/>
              </a:rPr>
              <a:t>Pixabay</a:t>
            </a:r>
            <a:r>
              <a:rPr altLang="en-CA" b="0" dirty="0" i="0" lang="en-CA" strike="noStrike" u="none">
                <a:solidFill>
                  <a:srgbClr val="191B26"/>
                </a:solidFill>
                <a:effectLst/>
                <a:latin charset="0" panose="020B0606030504020204" pitchFamily="34" typeface="Open Sans"/>
              </a:rPr>
              <a:t> </a:t>
            </a:r>
            <a:endParaRPr dirty="0" lang="en-US"/>
          </a:p>
        </p:txBody>
      </p:sp>
      <p:pic>
        <p:nvPicPr>
          <p:cNvPr id="7" name="Picture 6">
            <a:extLst>
              <a:ext uri="{FF2B5EF4-FFF2-40B4-BE49-F238E27FC236}">
                <a16:creationId xmlns:a16="http://schemas.microsoft.com/office/drawing/2014/main" id="{4632E453-B558-E1B9-42DB-6C8A73C20DC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360276" y="846083"/>
            <a:ext cx="3834816" cy="3451334"/>
          </a:xfrm>
          <a:prstGeom prst="rect">
            <a:avLst/>
          </a:prstGeom>
        </p:spPr>
      </p:pic>
    </p:spTree>
    <p:extLst>
      <p:ext uri="{BB962C8B-B14F-4D97-AF65-F5344CB8AC3E}">
        <p14:creationId xmlns:p14="http://schemas.microsoft.com/office/powerpoint/2010/main" val="275392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BB5F-28E8-D523-0FC3-7CC7B72A38CD}"/>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6.1 INTERNATIONAL ENTRY MODES VI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4F6B69DA-6FC7-5691-07F5-51B67FBF0DD5}"/>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Wholly Owned Subsidiaries</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Firms may want to have a direct operating presence in the foreign country, completely under their control. To achieve this, the company can establish a new, wholly owned subsidiary (i.e., a greenfield venture) from scratch, or it can purchase an existing company in that country.</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00913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AF24-9128-09BF-F15B-148DD8862B0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6.2 EXPORTING</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4" name="Text Placeholder 3">
            <a:extLst>
              <a:ext uri="{FF2B5EF4-FFF2-40B4-BE49-F238E27FC236}">
                <a16:creationId xmlns:a16="http://schemas.microsoft.com/office/drawing/2014/main" id="{21E6539D-369C-3915-7AA5-0C1157D857DA}"/>
              </a:ext>
            </a:extLst>
          </p:cNvPr>
          <p:cNvSpPr txBox="1">
            <a:spLocks/>
          </p:cNvSpPr>
          <p:nvPr/>
        </p:nvSpPr>
        <p:spPr>
          <a:xfrm>
            <a:off x="311700" y="1614189"/>
            <a:ext cx="8520600" cy="191512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algn="ctr" indent="0" marL="114300">
              <a:buNone/>
            </a:pPr>
            <a:r>
              <a:rPr altLang="en-CA" b="1" dirty="0" lang="en-CA" sz="2000"/>
              <a:t>Exporting </a:t>
            </a:r>
            <a:r>
              <a:rPr altLang="en-CA" dirty="0" lang="en-CA" sz="2000"/>
              <a:t>is defined as the sale of products and services in foreign countries that are sourced or made in the home country. Importing is the flipside of exporting. Importing refers to buying goods and services from foreign sources and bringing them back into the home country.</a:t>
            </a:r>
            <a:endParaRPr dirty="0" lang="en-US" sz="2000"/>
          </a:p>
          <a:p>
            <a:pPr algn="ctr" indent="0" marL="114300">
              <a:buFont typeface="Roboto"/>
              <a:buNone/>
            </a:pPr>
            <a:endParaRPr b="1" dirty="0" i="1" lang="en-US" sz="2000">
              <a:solidFill>
                <a:schemeClr val="bg2"/>
              </a:solidFill>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983547385"/>
      </p:ext>
    </p:extLst>
  </p:cSld>
  <p:clrMapOvr>
    <a:masterClrMapping/>
  </p:clrMapOvr>
</p:sld>
</file>

<file path=ppt/theme/theme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744325-EDF7-4AD8-813A-AAF039D8D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8E76D-D7B4-4714-923D-66FBABA81C20}">
  <ds:schemaRefs>
    <ds:schemaRef ds:uri="http://schemas.microsoft.com/sharepoint/v3/contenttype/forms"/>
  </ds:schemaRefs>
</ds:datastoreItem>
</file>

<file path=customXml/itemProps3.xml><?xml version="1.0" encoding="utf-8"?>
<ds:datastoreItem xmlns:ds="http://schemas.openxmlformats.org/officeDocument/2006/customXml" ds:itemID="{1879CC6C-42D4-4E09-8FA5-A02D7DF09CEA}">
  <ds:schemaRefs>
    <ds:schemaRef ds:uri="http://schemas.microsoft.com/office/2006/documentManagement/types"/>
    <ds:schemaRef ds:uri="http://www.w3.org/XML/1998/namespace"/>
    <ds:schemaRef ds:uri="http://schemas.microsoft.com/office/infopath/2007/PartnerControls"/>
    <ds:schemaRef ds:uri="http://purl.org/dc/terms/"/>
    <ds:schemaRef ds:uri="94abd359-9534-4d37-9b01-9864deda33e0"/>
    <ds:schemaRef ds:uri="http://purl.org/dc/dcmitype/"/>
    <ds:schemaRef ds:uri="http://purl.org/dc/elements/1.1/"/>
    <ds:schemaRef ds:uri="2f475e60-e75d-4119-aa30-b65db0d9cc60"/>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Words>3108</Words>
  <Paragraphs>174</Paragraphs>
  <Slides>20</Slides>
  <Notes>17</Notes>
  <TotalTime>12982</TotalTime>
  <HiddenSlides>0</HiddenSlides>
  <MMClips>0</MMClips>
  <ScaleCrop>false</ScaleCrop>
  <HeadingPairs>
    <vt:vector baseType="variant" size="6">
      <vt:variant>
        <vt:lpstr>Fonts Used</vt:lpstr>
      </vt:variant>
      <vt:variant>
        <vt:i4>4</vt:i4>
      </vt:variant>
      <vt:variant>
        <vt:lpstr>Theme</vt:lpstr>
      </vt:variant>
      <vt:variant>
        <vt:i4>1</vt:i4>
      </vt:variant>
      <vt:variant>
        <vt:lpstr>Slide Titles</vt:lpstr>
      </vt:variant>
      <vt:variant>
        <vt:i4>20</vt:i4>
      </vt:variant>
    </vt:vector>
  </HeadingPairs>
  <TitlesOfParts>
    <vt:vector baseType="lpstr" size="25">
      <vt:lpstr>Roboto</vt:lpstr>
      <vt:lpstr>Calibri</vt:lpstr>
      <vt:lpstr>Arial</vt:lpstr>
      <vt:lpstr>Open Sans</vt:lpstr>
      <vt:lpstr>Geometric</vt:lpstr>
      <vt:lpstr>GLOBAL MARKETING IN A DIGITAL WORLD</vt:lpstr>
      <vt:lpstr>Learning Outcomes</vt:lpstr>
      <vt:lpstr>6.1 INTERNATIONAL ENTRY MODES I</vt:lpstr>
      <vt:lpstr>6.1 INTERNATIONAL ENTRY MODES II</vt:lpstr>
      <vt:lpstr>6.1 INTERNATIONAL ENTRY MODES III</vt:lpstr>
      <vt:lpstr>6.1 INTERNATIONAL ENTRY MODES IV</vt:lpstr>
      <vt:lpstr>6.1 INTERNATIONAL ENTRY MODES V</vt:lpstr>
      <vt:lpstr>6.1 INTERNATIONAL ENTRY MODES VI</vt:lpstr>
      <vt:lpstr>6.2 EXPORTING</vt:lpstr>
      <vt:lpstr>6.3 LICENSING I</vt:lpstr>
      <vt:lpstr>6.3 LICENSING II</vt:lpstr>
      <vt:lpstr>6.3 LICENSING III</vt:lpstr>
      <vt:lpstr>6.4 FRANCHISING</vt:lpstr>
      <vt:lpstr>6.5 CONTRACT MANUFACTURING I</vt:lpstr>
      <vt:lpstr>6.5 CONTRACT MANUFACTURING II</vt:lpstr>
      <vt:lpstr>6.5 CONTRACT MANUFACTURING III</vt:lpstr>
      <vt:lpstr>6.6 JOINT VENTURES I</vt:lpstr>
      <vt:lpstr>6.6 JOINT VENTURES II</vt:lpstr>
      <vt:lpstr>6.7 KEY TERMS I</vt:lpstr>
      <vt:lpstr>6.7 KEY TERMS Ii</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Ayers, Jennifer</dc:creator>
  <cp:lastModifiedBy>Earle, Davandra</cp:lastModifiedBy>
  <cp:lastPrinted>2022-07-07T18:43:29Z</cp:lastPrinted>
  <dcterms:modified xsi:type="dcterms:W3CDTF">2022-07-14T14:33:58Z</dcterms:modified>
  <cp:revision>22</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0x010100D11992FA13D54949BA7BE9556CF459E4</vt:lpwstr>
  </property>
</Properties>
</file>