
<file path=[Content_Types].xml><?xml version="1.0" encoding="utf-8"?>
<Types xmlns="http://schemas.openxmlformats.org/package/2006/content-types">
  <Default ContentType="application/x-fontdata" Extension="fntdata"/>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3" Target="ppt/presentation.xml" Type="http://schemas.openxmlformats.org/officeDocument/2006/relationships/officeDocument"/><Relationship Id="rId2" Target="docProps/core.xml" Type="http://schemas.openxmlformats.org/package/2006/relationships/metadata/core-properties"/><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embedTrueTypeFonts="1" saveSubsetFonts="1" strictFirstAndLastChars="0">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x="9144000" cy="5143500" type="screen16x9"/>
  <p:notesSz cx="6858000" cy="9144000"/>
  <p:embeddedFontLst>
    <p:embeddedFont>
      <p:font charset="0" panose="020F0502020204030204" pitchFamily="34" typeface="Calibri"/>
      <p:regular r:id="rId35"/>
      <p:bold r:id="rId36"/>
      <p:italic r:id="rId37"/>
      <p:boldItalic r:id="rId38"/>
    </p:embeddedFont>
    <p:embeddedFont>
      <p:font charset="0" panose="02000000000000000000" pitchFamily="2" typeface="Roboto"/>
      <p:regular r:id="rId39"/>
      <p:bold r:id="rId40"/>
      <p:italic r:id="rId41"/>
      <p:boldItalic r:id="rId42"/>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autoAdjust="0" sz="18955"/>
    <p:restoredTop autoAdjust="0" sz="83181"/>
  </p:normalViewPr>
  <p:slideViewPr>
    <p:cSldViewPr snapToGrid="0">
      <p:cViewPr varScale="1">
        <p:scale>
          <a:sx d="100" n="124"/>
          <a:sy d="100" n="124"/>
        </p:scale>
        <p:origin x="1088" y="184"/>
      </p:cViewPr>
      <p:guideLst>
        <p:guide orient="horz" pos="1620"/>
        <p:guide pos="2880"/>
      </p:guideLst>
    </p:cSldViewPr>
  </p:slideViewPr>
  <p:outlineViewPr>
    <p:cViewPr>
      <p:scale>
        <a:sx d="100" n="33"/>
        <a:sy d="100" n="33"/>
      </p:scale>
      <p:origin x="0" y="0"/>
    </p:cViewPr>
  </p:outlineViewPr>
  <p:notesTextViewPr>
    <p:cViewPr>
      <p:scale>
        <a:sx d="1" n="1"/>
        <a:sy d="1" n="1"/>
      </p:scale>
      <p:origin x="0" y="0"/>
    </p:cViewPr>
  </p:notesTextViewPr>
  <p:gridSpacing cx="72008" cy="72008"/>
</p:viewPr>
</file>

<file path=ppt/_rels/presentation.xml.rels><?xml version="1.0" encoding="UTF-8" standalone="yes"?><Relationships xmlns="http://schemas.openxmlformats.org/package/2006/relationships"><Relationship Id="rId39" Target="fonts/font5.fntdata" Type="http://schemas.openxmlformats.org/officeDocument/2006/relationships/font"/><Relationship Id="rId38" Target="fonts/font4.fntdata" Type="http://schemas.openxmlformats.org/officeDocument/2006/relationships/font"/><Relationship Id="rId37" Target="fonts/font3.fntdata" Type="http://schemas.openxmlformats.org/officeDocument/2006/relationships/font"/><Relationship Id="rId36" Target="fonts/font2.fntdata" Type="http://schemas.openxmlformats.org/officeDocument/2006/relationships/font"/><Relationship Id="rId35" Target="fonts/font1.fntdata" Type="http://schemas.openxmlformats.org/officeDocument/2006/relationships/font"/><Relationship Id="rId34" Target="slides/slide28.xml" Type="http://schemas.openxmlformats.org/officeDocument/2006/relationships/slide"/><Relationship Id="rId33" Target="slides/slide27.xml" Type="http://schemas.openxmlformats.org/officeDocument/2006/relationships/slide"/><Relationship Id="rId32" Target="slides/slide26.xml" Type="http://schemas.openxmlformats.org/officeDocument/2006/relationships/slide"/><Relationship Id="rId31" Target="slides/slide25.xml" Type="http://schemas.openxmlformats.org/officeDocument/2006/relationships/slide"/><Relationship Id="rId30" Target="slides/slide24.xml" Type="http://schemas.openxmlformats.org/officeDocument/2006/relationships/slide"/><Relationship Id="rId27" Target="slides/slide21.xml" Type="http://schemas.openxmlformats.org/officeDocument/2006/relationships/slide"/><Relationship Id="rId26" Target="slides/slide20.xml" Type="http://schemas.openxmlformats.org/officeDocument/2006/relationships/slide"/><Relationship Id="rId25" Target="slides/slide19.xml" Type="http://schemas.openxmlformats.org/officeDocument/2006/relationships/slide"/><Relationship Id="rId24" Target="slides/slide18.xml" Type="http://schemas.openxmlformats.org/officeDocument/2006/relationships/slide"/><Relationship Id="rId21" Target="slides/slide15.xml" Type="http://schemas.openxmlformats.org/officeDocument/2006/relationships/slide"/><Relationship Id="rId19" Target="slides/slide13.xml" Type="http://schemas.openxmlformats.org/officeDocument/2006/relationships/slide"/><Relationship Id="rId20" Target="slides/slide14.xml" Type="http://schemas.openxmlformats.org/officeDocument/2006/relationships/slide"/><Relationship Id="rId18" Target="slides/slide12.xml" Type="http://schemas.openxmlformats.org/officeDocument/2006/relationships/slide"/><Relationship Id="rId17" Target="slides/slide11.xml" Type="http://schemas.openxmlformats.org/officeDocument/2006/relationships/slide"/><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42" Target="fonts/font8.fntdata" Type="http://schemas.openxmlformats.org/officeDocument/2006/relationships/font"/><Relationship Id="rId11" Target="slides/slide5.xml" Type="http://schemas.openxmlformats.org/officeDocument/2006/relationships/slide"/><Relationship Id="rId41" Target="fonts/font7.fntdata" Type="http://schemas.openxmlformats.org/officeDocument/2006/relationships/font"/><Relationship Id="rId10" Target="slides/slide4.xml" Type="http://schemas.openxmlformats.org/officeDocument/2006/relationships/slide"/><Relationship Id="rId9" Target="slides/slide3.xml" Type="http://schemas.openxmlformats.org/officeDocument/2006/relationships/slide"/><Relationship Id="rId40" Target="fonts/font6.fntdata" Type="http://schemas.openxmlformats.org/officeDocument/2006/relationships/font"/><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3" Target="slides/slide17.xml" Type="http://schemas.openxmlformats.org/officeDocument/2006/relationships/slide"/><Relationship Id="rId29" Target="slides/slide23.xml" Type="http://schemas.openxmlformats.org/officeDocument/2006/relationships/slide"/><Relationship Id="rId2" Target="viewProps.xml" Type="http://schemas.openxmlformats.org/officeDocument/2006/relationships/viewProps"/><Relationship Id="rId22" Target="slides/slide16.xml" Type="http://schemas.openxmlformats.org/officeDocument/2006/relationships/slide"/><Relationship Id="rId28" Target="slides/slide22.xml" Type="http://schemas.openxmlformats.org/officeDocument/2006/relationships/slide"/><Relationship Id="rId1" Target="theme/theme1.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ChangeAspect="1" noGrp="1" noRot="1"/>
          </p:cNvSpPr>
          <p:nvPr>
            <p:ph idx="2" type="sldImg"/>
          </p:nvPr>
        </p:nvSpPr>
        <p:spPr>
          <a:xfrm>
            <a:off x="381300" y="685800"/>
            <a:ext cx="6096075"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a:endParaRPr/>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12.xml" Type="http://schemas.openxmlformats.org/officeDocument/2006/relationships/slide"/><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2" Target="../slides/slide13.xml" Type="http://schemas.openxmlformats.org/officeDocument/2006/relationships/slide"/><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2" Target="../slides/slide14.xml" Type="http://schemas.openxmlformats.org/officeDocument/2006/relationships/slide"/><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2" Target="../slides/slide15.xml" Type="http://schemas.openxmlformats.org/officeDocument/2006/relationships/slide"/><Relationship Id="rId1" Target="../notesMasters/notesMaster1.xml" Type="http://schemas.openxmlformats.org/officeDocument/2006/relationships/notesMaster"/></Relationships>
</file>

<file path=ppt/notesSlides/_rels/notesSlide16.xml.rels><?xml version="1.0" encoding="UTF-8" standalone="yes"?><Relationships xmlns="http://schemas.openxmlformats.org/package/2006/relationships"><Relationship Id="rId2" Target="../slides/slide16.xml" Type="http://schemas.openxmlformats.org/officeDocument/2006/relationships/slide"/><Relationship Id="rId1" Target="../notesMasters/notesMaster1.xml" Type="http://schemas.openxmlformats.org/officeDocument/2006/relationships/notesMaster"/></Relationships>
</file>

<file path=ppt/notesSlides/_rels/notesSlide17.xml.rels><?xml version="1.0" encoding="UTF-8" standalone="yes"?><Relationships xmlns="http://schemas.openxmlformats.org/package/2006/relationships"><Relationship Id="rId2" Target="../slides/slide17.xml" Type="http://schemas.openxmlformats.org/officeDocument/2006/relationships/slide"/><Relationship Id="rId1" Target="../notesMasters/notesMaster1.xml" Type="http://schemas.openxmlformats.org/officeDocument/2006/relationships/notesMaster"/></Relationships>
</file>

<file path=ppt/notesSlides/_rels/notesSlide18.xml.rels><?xml version="1.0" encoding="UTF-8" standalone="yes"?><Relationships xmlns="http://schemas.openxmlformats.org/package/2006/relationships"><Relationship Id="rId2" Target="../slides/slide18.xml" Type="http://schemas.openxmlformats.org/officeDocument/2006/relationships/slide"/><Relationship Id="rId1" Target="../notesMasters/notesMaster1.xml" Type="http://schemas.openxmlformats.org/officeDocument/2006/relationships/notesMaster"/></Relationships>
</file>

<file path=ppt/notesSlides/_rels/notesSlide19.xml.rels><?xml version="1.0" encoding="UTF-8" standalone="yes"?><Relationships xmlns="http://schemas.openxmlformats.org/package/2006/relationships"><Relationship Id="rId2" Target="../slides/slide19.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20.xml.rels><?xml version="1.0" encoding="UTF-8" standalone="yes"?><Relationships xmlns="http://schemas.openxmlformats.org/package/2006/relationships"><Relationship Id="rId2" Target="../slides/slide20.xml" Type="http://schemas.openxmlformats.org/officeDocument/2006/relationships/slide"/><Relationship Id="rId1" Target="../notesMasters/notesMaster1.xml" Type="http://schemas.openxmlformats.org/officeDocument/2006/relationships/notesMaster"/></Relationships>
</file>

<file path=ppt/notesSlides/_rels/notesSlide21.xml.rels><?xml version="1.0" encoding="UTF-8" standalone="yes"?><Relationships xmlns="http://schemas.openxmlformats.org/package/2006/relationships"><Relationship Id="rId2" Target="../slides/slide21.xml" Type="http://schemas.openxmlformats.org/officeDocument/2006/relationships/slide"/><Relationship Id="rId1" Target="../notesMasters/notesMaster1.xml" Type="http://schemas.openxmlformats.org/officeDocument/2006/relationships/notesMaster"/></Relationships>
</file>

<file path=ppt/notesSlides/_rels/notesSlide22.xml.rels><?xml version="1.0" encoding="UTF-8" standalone="yes"?><Relationships xmlns="http://schemas.openxmlformats.org/package/2006/relationships"><Relationship Id="rId2" Target="../slides/slide22.xml" Type="http://schemas.openxmlformats.org/officeDocument/2006/relationships/slide"/><Relationship Id="rId1" Target="../notesMasters/notesMaster1.xml" Type="http://schemas.openxmlformats.org/officeDocument/2006/relationships/notesMaster"/></Relationships>
</file>

<file path=ppt/notesSlides/_rels/notesSlide23.xml.rels><?xml version="1.0" encoding="UTF-8" standalone="yes"?><Relationships xmlns="http://schemas.openxmlformats.org/package/2006/relationships"><Relationship Id="rId2" Target="../slides/slide23.xml" Type="http://schemas.openxmlformats.org/officeDocument/2006/relationships/slide"/><Relationship Id="rId1" Target="../notesMasters/notesMaster1.xml" Type="http://schemas.openxmlformats.org/officeDocument/2006/relationships/notesMaster"/></Relationships>
</file>

<file path=ppt/notesSlides/_rels/notesSlide24.xml.rels><?xml version="1.0" encoding="UTF-8" standalone="yes"?><Relationships xmlns="http://schemas.openxmlformats.org/package/2006/relationships"><Relationship Id="rId2" Target="../slides/slide24.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7.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
        <p:cNvGrpSpPr/>
        <p:nvPr/>
      </p:nvGrpSpPr>
      <p:grpSpPr>
        <a:xfrm>
          <a:off x="0" y="0"/>
          <a:ext cx="0" cy="0"/>
          <a:chOff x="0" y="0"/>
          <a:chExt cx="0" cy="0"/>
        </a:xfrm>
      </p:grpSpPr>
      <p:sp>
        <p:nvSpPr>
          <p:cNvPr id="77" name="Google Shape;77;p: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1" cap="none" dirty="0" i="0" lang="en-CA" strike="noStrike" sz="1100" u="none">
                <a:solidFill>
                  <a:srgbClr val="000000"/>
                </a:solidFill>
                <a:effectLst/>
                <a:latin typeface="Arial"/>
                <a:ea typeface="Arial"/>
                <a:cs typeface="Arial"/>
                <a:sym typeface="Arial"/>
              </a:rPr>
              <a:t>Political Factors</a:t>
            </a:r>
            <a:r>
              <a:rPr altLang="en-CA" b="0" cap="none" dirty="0" i="0" lang="en-CA" strike="noStrike" sz="1100" u="none">
                <a:solidFill>
                  <a:srgbClr val="000000"/>
                </a:solidFill>
                <a:effectLst/>
                <a:latin typeface="Arial"/>
                <a:ea typeface="Arial"/>
                <a:cs typeface="Arial"/>
                <a:sym typeface="Arial"/>
              </a:rPr>
              <a:t>- </a:t>
            </a:r>
            <a:r>
              <a:rPr altLang="en-CA" b="1" cap="none" dirty="0" i="0" lang="en-CA" strike="noStrike" sz="1100" u="none">
                <a:solidFill>
                  <a:srgbClr val="000000"/>
                </a:solidFill>
                <a:effectLst/>
                <a:latin typeface="Arial"/>
                <a:ea typeface="Arial"/>
                <a:cs typeface="Arial"/>
                <a:sym typeface="Arial"/>
              </a:rPr>
              <a:t>Political factors</a:t>
            </a:r>
            <a:r>
              <a:rPr altLang="en-CA" b="0" cap="none" dirty="0" i="0" lang="en-CA" strike="noStrike" sz="1100" u="none">
                <a:solidFill>
                  <a:srgbClr val="000000"/>
                </a:solidFill>
                <a:effectLst/>
                <a:latin typeface="Arial"/>
                <a:ea typeface="Arial"/>
                <a:cs typeface="Arial"/>
                <a:sym typeface="Arial"/>
              </a:rPr>
              <a:t> in the macro environment include taxation, tariffs, trade agreements, labour regulations, and environmental regulations. Note that in PESTEL, factors are not characterized as opportunities or threats.</a:t>
            </a:r>
          </a:p>
          <a:p>
            <a:endParaRPr dirty="0" lang="en-US"/>
          </a:p>
          <a:p>
            <a:r>
              <a:rPr altLang="en-CA" b="1" cap="none" dirty="0" i="0" lang="en-CA" strike="noStrike" sz="1100" u="none">
                <a:solidFill>
                  <a:srgbClr val="000000"/>
                </a:solidFill>
                <a:effectLst/>
                <a:latin typeface="Arial"/>
                <a:ea typeface="Arial"/>
                <a:cs typeface="Arial"/>
                <a:sym typeface="Arial"/>
              </a:rPr>
              <a:t>Economic Factors</a:t>
            </a:r>
            <a:r>
              <a:rPr altLang="en-CA" b="0" cap="none" dirty="0" i="0" lang="en-CA" strike="noStrike" sz="1100" u="none">
                <a:solidFill>
                  <a:srgbClr val="000000"/>
                </a:solidFill>
                <a:effectLst/>
                <a:latin typeface="Arial"/>
                <a:ea typeface="Arial"/>
                <a:cs typeface="Arial"/>
                <a:sym typeface="Arial"/>
              </a:rPr>
              <a:t>- All firms are impacted by the state of the national and global economies. The increased interdependence of individual country economies has made evaluating the </a:t>
            </a:r>
            <a:r>
              <a:rPr altLang="en-CA" b="1" cap="none" dirty="0" i="0" lang="en-CA" strike="noStrike" sz="1100" u="none">
                <a:solidFill>
                  <a:srgbClr val="000000"/>
                </a:solidFill>
                <a:effectLst/>
                <a:latin typeface="Arial"/>
                <a:ea typeface="Arial"/>
                <a:cs typeface="Arial"/>
                <a:sym typeface="Arial"/>
              </a:rPr>
              <a:t>economic factors</a:t>
            </a:r>
            <a:r>
              <a:rPr altLang="en-CA" b="0" cap="none" dirty="0" i="0" lang="en-CA" strike="noStrike" sz="1100" u="none">
                <a:solidFill>
                  <a:srgbClr val="000000"/>
                </a:solidFill>
                <a:effectLst/>
                <a:latin typeface="Arial"/>
                <a:ea typeface="Arial"/>
                <a:cs typeface="Arial"/>
                <a:sym typeface="Arial"/>
              </a:rPr>
              <a:t> in a firm’s macro environment more complex. </a:t>
            </a:r>
          </a:p>
          <a:p>
            <a:endParaRPr dirty="0" lang="en-US"/>
          </a:p>
          <a:p>
            <a:r>
              <a:rPr altLang="en-CA" b="1" cap="none" dirty="0" i="0" lang="en-CA" strike="noStrike" sz="1100" u="none">
                <a:solidFill>
                  <a:srgbClr val="000000"/>
                </a:solidFill>
                <a:effectLst/>
                <a:latin typeface="Arial"/>
                <a:ea typeface="Arial"/>
                <a:cs typeface="Arial"/>
                <a:sym typeface="Arial"/>
              </a:rPr>
              <a:t>Sociocultural Factors</a:t>
            </a:r>
            <a:r>
              <a:rPr altLang="en-CA" b="0" cap="none" dirty="0" i="0" lang="en-CA" strike="noStrike" sz="1100" u="none">
                <a:solidFill>
                  <a:srgbClr val="000000"/>
                </a:solidFill>
                <a:effectLst/>
                <a:latin typeface="Arial"/>
                <a:ea typeface="Arial"/>
                <a:cs typeface="Arial"/>
                <a:sym typeface="Arial"/>
              </a:rPr>
              <a:t>- Quite possibly the largest category of macro environmental factors an analyst might examine are </a:t>
            </a:r>
            <a:r>
              <a:rPr altLang="en-CA" b="1" cap="none" dirty="0" i="0" lang="en-CA" strike="noStrike" sz="1100" u="none">
                <a:solidFill>
                  <a:srgbClr val="000000"/>
                </a:solidFill>
                <a:effectLst/>
                <a:latin typeface="Arial"/>
                <a:ea typeface="Arial"/>
                <a:cs typeface="Arial"/>
                <a:sym typeface="Arial"/>
              </a:rPr>
              <a:t>sociocultural factors</a:t>
            </a:r>
            <a:r>
              <a:rPr altLang="en-CA" b="0" cap="none" dirty="0" i="0" lang="en-CA" strike="noStrike" sz="1100" u="none">
                <a:solidFill>
                  <a:srgbClr val="000000"/>
                </a:solidFill>
                <a:effectLst/>
                <a:latin typeface="Arial"/>
                <a:ea typeface="Arial"/>
                <a:cs typeface="Arial"/>
                <a:sym typeface="Arial"/>
              </a:rPr>
              <a:t>. This broad category encompasses everything from changing national demographics to fashion trends and many things in between.</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Technological Factors</a:t>
            </a:r>
            <a:r>
              <a:rPr altLang="en-CA" b="0" cap="none" dirty="0" i="0" lang="en-CA" strike="noStrike" sz="1100" u="none">
                <a:solidFill>
                  <a:srgbClr val="000000"/>
                </a:solidFill>
                <a:effectLst/>
                <a:latin typeface="Arial"/>
                <a:ea typeface="Arial"/>
                <a:cs typeface="Arial"/>
                <a:sym typeface="Arial"/>
              </a:rPr>
              <a:t>- The rise of the Internet may be the most disruptive technological change of the last century. The globe has become more interconnected and interdependent because of the fast, low-cost communications the Internet provides.</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Environmental Factors</a:t>
            </a:r>
            <a:r>
              <a:rPr altLang="en-CA" b="0" cap="none" dirty="0" i="0" lang="en-CA" strike="noStrike" sz="1100" u="none">
                <a:solidFill>
                  <a:srgbClr val="000000"/>
                </a:solidFill>
                <a:effectLst/>
                <a:latin typeface="Arial"/>
                <a:ea typeface="Arial"/>
                <a:cs typeface="Arial"/>
                <a:sym typeface="Arial"/>
              </a:rPr>
              <a:t>- The physical environment, which provides natural resources for manufacturing and energy production, has always been a key part of human business activity. As resources become scarcer and more expensive, </a:t>
            </a:r>
            <a:r>
              <a:rPr altLang="en-CA" b="1" cap="none" dirty="0" i="0" lang="en-CA" strike="noStrike" sz="1100" u="none">
                <a:solidFill>
                  <a:srgbClr val="000000"/>
                </a:solidFill>
                <a:effectLst/>
                <a:latin typeface="Arial"/>
                <a:ea typeface="Arial"/>
                <a:cs typeface="Arial"/>
                <a:sym typeface="Arial"/>
              </a:rPr>
              <a:t>environmental factors</a:t>
            </a:r>
            <a:r>
              <a:rPr altLang="en-CA" b="0" cap="none" dirty="0" i="0" lang="en-CA" strike="noStrike" sz="1100" u="none">
                <a:solidFill>
                  <a:srgbClr val="000000"/>
                </a:solidFill>
                <a:effectLst/>
                <a:latin typeface="Arial"/>
                <a:ea typeface="Arial"/>
                <a:cs typeface="Arial"/>
                <a:sym typeface="Arial"/>
              </a:rPr>
              <a:t> impact businesses more every day.</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Legal Factors</a:t>
            </a:r>
            <a:r>
              <a:rPr altLang="en-CA" b="0" cap="none" dirty="0" i="0" lang="en-CA" strike="noStrike" sz="1100" u="none">
                <a:solidFill>
                  <a:srgbClr val="000000"/>
                </a:solidFill>
                <a:effectLst/>
                <a:latin typeface="Arial"/>
                <a:ea typeface="Arial"/>
                <a:cs typeface="Arial"/>
                <a:sym typeface="Arial"/>
              </a:rPr>
              <a:t>- </a:t>
            </a:r>
            <a:r>
              <a:rPr altLang="en-CA" b="1" cap="none" dirty="0" i="0" lang="en-CA" strike="noStrike" sz="1100" u="none">
                <a:solidFill>
                  <a:srgbClr val="000000"/>
                </a:solidFill>
                <a:effectLst/>
                <a:latin typeface="Arial"/>
                <a:ea typeface="Arial"/>
                <a:cs typeface="Arial"/>
                <a:sym typeface="Arial"/>
              </a:rPr>
              <a:t>Legal factors</a:t>
            </a:r>
            <a:r>
              <a:rPr altLang="en-CA" b="0" cap="none" dirty="0" i="0" lang="en-CA" strike="noStrike" sz="1100" u="none">
                <a:solidFill>
                  <a:srgbClr val="000000"/>
                </a:solidFill>
                <a:effectLst/>
                <a:latin typeface="Arial"/>
                <a:ea typeface="Arial"/>
                <a:cs typeface="Arial"/>
                <a:sym typeface="Arial"/>
              </a:rPr>
              <a:t> in the external environment often coincide with political factors because laws are enacted by government entities. This does not mean that the categories identify the same issues, however. Although labour laws and environmental regulations have deep political connections, other legal factors can impact business success. </a:t>
            </a:r>
          </a:p>
          <a:p>
            <a:endParaRPr altLang="en-CA" b="0" cap="none" dirty="0" i="0" lang="en-CA" strike="noStrike" sz="1100" u="none">
              <a:solidFill>
                <a:srgbClr val="000000"/>
              </a:solidFill>
              <a:effectLst/>
              <a:latin typeface="Arial"/>
              <a:ea typeface="Arial"/>
              <a:cs typeface="Arial"/>
              <a:sym typeface="Arial"/>
            </a:endParaRPr>
          </a:p>
          <a:p>
            <a:endParaRPr altLang="en-CA" b="0" cap="none" dirty="0" i="0" lang="en-CA" strike="noStrike" sz="1100" u="none">
              <a:solidFill>
                <a:srgbClr val="000000"/>
              </a:solidFill>
              <a:effectLst/>
              <a:latin typeface="Arial"/>
              <a:ea typeface="Arial"/>
              <a:cs typeface="Arial"/>
              <a:sym typeface="Arial"/>
            </a:endParaRPr>
          </a:p>
          <a:p>
            <a:endParaRPr altLang="en-CA" b="0" cap="none" dirty="0" i="0" lang="en-CA" strike="noStrike" sz="1100" u="none">
              <a:solidFill>
                <a:srgbClr val="000000"/>
              </a:solidFill>
              <a:effectLst/>
              <a:latin typeface="Arial"/>
              <a:ea typeface="Arial"/>
              <a:cs typeface="Arial"/>
              <a:sym typeface="Arial"/>
            </a:endParaRPr>
          </a:p>
          <a:p>
            <a:endParaRPr dirty="0" lang="en-US"/>
          </a:p>
        </p:txBody>
      </p:sp>
    </p:spTree>
    <p:extLst>
      <p:ext uri="{BB962C8B-B14F-4D97-AF65-F5344CB8AC3E}">
        <p14:creationId xmlns:p14="http://schemas.microsoft.com/office/powerpoint/2010/main" val="902358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But these companies often compete alongside firms with operations in multiple countries; in many cases, both sets of firms are doing equally well. In contrast, in a truly global industry, the core product is standardized, the marketing approach is relatively uniform, and competitive strategies are integrated in different international markets (Porter, 1986).  In these industries, competitive advantage clearly belongs to the firms that can compete globally.</a:t>
            </a:r>
            <a:endParaRPr dirty="0" lang="en-US"/>
          </a:p>
        </p:txBody>
      </p:sp>
    </p:spTree>
    <p:extLst>
      <p:ext uri="{BB962C8B-B14F-4D97-AF65-F5344CB8AC3E}">
        <p14:creationId xmlns:p14="http://schemas.microsoft.com/office/powerpoint/2010/main" val="213608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dirty="0" lang="en-CA"/>
              <a:t>These dimensions correspond well to Thomas Friedman’s flatteners (as described in his book </a:t>
            </a:r>
            <a:r>
              <a:rPr altLang="en-CA" dirty="0" i="1" lang="en-CA"/>
              <a:t>The World Is Flat</a:t>
            </a:r>
            <a:r>
              <a:rPr altLang="en-CA" dirty="0" lang="en-CA"/>
              <a:t>), though they are not exhaustive (Friedman, 2005).</a:t>
            </a:r>
          </a:p>
          <a:p>
            <a:endParaRPr altLang="en-CA" dirty="0" lang="en-CA"/>
          </a:p>
          <a:p>
            <a:r>
              <a:rPr altLang="en-CA" b="1" cap="none" dirty="0" i="0" lang="en-CA" strike="noStrike" sz="1100" u="none">
                <a:solidFill>
                  <a:srgbClr val="000000"/>
                </a:solidFill>
                <a:effectLst/>
                <a:latin typeface="Arial"/>
                <a:ea typeface="Arial"/>
                <a:cs typeface="Arial"/>
                <a:sym typeface="Arial"/>
              </a:rPr>
              <a:t>Markets</a:t>
            </a:r>
            <a:r>
              <a:rPr altLang="en-CA" b="0" cap="none" dirty="0" i="0" lang="en-CA" strike="noStrike" sz="1100" u="none">
                <a:solidFill>
                  <a:srgbClr val="000000"/>
                </a:solidFill>
                <a:effectLst/>
                <a:latin typeface="Arial"/>
                <a:ea typeface="Arial"/>
                <a:cs typeface="Arial"/>
                <a:sym typeface="Arial"/>
              </a:rPr>
              <a:t>- The more similar markets in different regions are, the greater the pressure for an industry to globalize. Coca-Cola and PepsiCo, for example, are fairly uniform around the world because the demand for soft drinks is largely the same in every country.</a:t>
            </a:r>
          </a:p>
          <a:p>
            <a:endParaRPr dirty="0" lang="en-US"/>
          </a:p>
          <a:p>
            <a:r>
              <a:rPr altLang="en-CA" b="1" cap="none" dirty="0" i="0" lang="en-CA" strike="noStrike" sz="1100" u="none">
                <a:solidFill>
                  <a:srgbClr val="000000"/>
                </a:solidFill>
                <a:effectLst/>
                <a:latin typeface="Arial"/>
                <a:ea typeface="Arial"/>
                <a:cs typeface="Arial"/>
                <a:sym typeface="Arial"/>
              </a:rPr>
              <a:t>Costs</a:t>
            </a:r>
            <a:r>
              <a:rPr altLang="en-CA" b="0" cap="none" dirty="0" i="0" lang="en-CA" strike="noStrike" sz="1100" u="none">
                <a:solidFill>
                  <a:srgbClr val="000000"/>
                </a:solidFill>
                <a:effectLst/>
                <a:latin typeface="Arial"/>
                <a:ea typeface="Arial"/>
                <a:cs typeface="Arial"/>
                <a:sym typeface="Arial"/>
              </a:rPr>
              <a:t>- In both of these industries, costs favor globalization. Coca-Cola and PepsiCo realize economies of scope and scale because they make such huge investments in marketing and promotion. </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Governments and Competition</a:t>
            </a:r>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Obviously, favorable trade policies encourage the globalization of markets and industries. Governments, however, can also play a critical role in globalization by determining and regulating technological standards. Railroad gauge—the distance between the two steel tracks—would seem to favor a simple technological standard</a:t>
            </a:r>
          </a:p>
          <a:p>
            <a:endParaRPr altLang="en-CA" b="0" cap="none" dirty="0" i="0" lang="en-CA" strike="noStrike" sz="1100" u="none">
              <a:solidFill>
                <a:srgbClr val="000000"/>
              </a:solidFill>
              <a:effectLst/>
              <a:latin typeface="Arial"/>
              <a:ea typeface="Arial"/>
              <a:cs typeface="Arial"/>
              <a:sym typeface="Arial"/>
            </a:endParaRPr>
          </a:p>
          <a:p>
            <a:endParaRPr dirty="0" lang="en-US"/>
          </a:p>
        </p:txBody>
      </p:sp>
    </p:spTree>
    <p:extLst>
      <p:ext uri="{BB962C8B-B14F-4D97-AF65-F5344CB8AC3E}">
        <p14:creationId xmlns:p14="http://schemas.microsoft.com/office/powerpoint/2010/main" val="3253913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nSpc>
                <a:spcPct val="114999"/>
              </a:lnSpc>
            </a:pPr>
            <a:r>
              <a:rPr altLang="en" dirty="0" lang="en">
                <a:cs typeface="Arial"/>
              </a:rPr>
              <a:t>This tool is different than Porter’s generic strategy typology.</a:t>
            </a:r>
            <a:endParaRPr altLang="en" dirty="0" lang="en"/>
          </a:p>
          <a:p>
            <a:pPr algn="l" indent="0" lvl="0" marL="0" rtl="0">
              <a:spcBef>
                <a:spcPts val="0"/>
              </a:spcBef>
              <a:spcAft>
                <a:spcPts val="0"/>
              </a:spcAft>
              <a:buNone/>
            </a:pPr>
            <a:endParaRPr dirty="0"/>
          </a:p>
        </p:txBody>
      </p:sp>
    </p:spTree>
    <p:extLst>
      <p:ext uri="{BB962C8B-B14F-4D97-AF65-F5344CB8AC3E}">
        <p14:creationId xmlns:p14="http://schemas.microsoft.com/office/powerpoint/2010/main" val="1625157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Harvard strategy professor Michael Porter developed an analysis tool to evaluate a firm’s micro environment.</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Each of the forces represents an aspect of competition that affects a firm’s potential to be successful in its industry. It is important to note that this tool is different than Porter’s generic strategy typology that we will discuss later.</a:t>
            </a:r>
          </a:p>
          <a:p>
            <a:endParaRPr altLang="en-CA" b="0" cap="none" dirty="0" i="0" lang="en-CA" strike="noStrike" sz="1100" u="none">
              <a:solidFill>
                <a:srgbClr val="000000"/>
              </a:solidFill>
              <a:effectLst/>
              <a:latin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Industry rivalry</a:t>
            </a:r>
            <a:r>
              <a:rPr altLang="en-CA" b="0" cap="none" dirty="0" i="0" lang="en-CA" strike="noStrike" sz="1100" u="none">
                <a:solidFill>
                  <a:srgbClr val="000000"/>
                </a:solidFill>
                <a:effectLst/>
                <a:latin typeface="Arial"/>
                <a:ea typeface="Arial"/>
                <a:cs typeface="Arial"/>
                <a:sym typeface="Arial"/>
              </a:rPr>
              <a:t>, the first of Porter’s forces, is in the center of the diagram. Note that the arrows in the diagram show two-way relationships between rivalry and all of the other forces. </a:t>
            </a:r>
          </a:p>
          <a:p>
            <a:endParaRPr altLang="en-CA" b="0" cap="none" dirty="0" i="0" lang="en-CA" strike="noStrike" sz="1100" u="none">
              <a:solidFill>
                <a:srgbClr val="000000"/>
              </a:solidFill>
              <a:effectLst/>
              <a:latin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The Threat of New Entrants- </a:t>
            </a:r>
            <a:r>
              <a:rPr altLang="en-CA" b="0" cap="none" dirty="0" i="0" lang="en-CA" strike="noStrike" sz="1100" u="none">
                <a:solidFill>
                  <a:srgbClr val="000000"/>
                </a:solidFill>
                <a:effectLst/>
                <a:latin typeface="Arial"/>
                <a:ea typeface="Arial"/>
                <a:cs typeface="Arial"/>
                <a:sym typeface="Arial"/>
              </a:rPr>
              <a:t>In an industry, there are incumbent (existing) firms that compete against each other as rivals. If an industry has a growing market or is very profitable, however, it may attract </a:t>
            </a:r>
            <a:r>
              <a:rPr altLang="en-CA" b="1" cap="none" dirty="0" i="0" lang="en-CA" strike="noStrike" sz="1100" u="none">
                <a:solidFill>
                  <a:srgbClr val="000000"/>
                </a:solidFill>
                <a:effectLst/>
                <a:latin typeface="Arial"/>
                <a:ea typeface="Arial"/>
                <a:cs typeface="Arial"/>
                <a:sym typeface="Arial"/>
              </a:rPr>
              <a:t>new entrants</a:t>
            </a:r>
            <a:r>
              <a:rPr altLang="en-CA" b="0" cap="none" dirty="0" i="0" lang="en-CA" strike="noStrike" sz="1100" u="none">
                <a:solidFill>
                  <a:srgbClr val="000000"/>
                </a:solidFill>
                <a:effectLst/>
                <a:latin typeface="Arial"/>
                <a:ea typeface="Arial"/>
                <a:cs typeface="Arial"/>
                <a:sym typeface="Arial"/>
              </a:rPr>
              <a:t>. </a:t>
            </a:r>
          </a:p>
          <a:p>
            <a:endParaRPr dirty="0" lang="en-US"/>
          </a:p>
          <a:p>
            <a:r>
              <a:rPr altLang="en-CA" b="1" cap="none" dirty="0" i="0" lang="en-CA" strike="noStrike" sz="1100" u="none">
                <a:solidFill>
                  <a:srgbClr val="000000"/>
                </a:solidFill>
                <a:effectLst/>
                <a:latin typeface="Arial"/>
                <a:ea typeface="Arial"/>
                <a:cs typeface="Arial"/>
                <a:sym typeface="Arial"/>
              </a:rPr>
              <a:t>Threat of Substitutes</a:t>
            </a:r>
            <a:r>
              <a:rPr altLang="en-CA" b="0" cap="none" dirty="0" i="0" lang="en-CA" strike="noStrike" sz="1100" u="none">
                <a:solidFill>
                  <a:srgbClr val="000000"/>
                </a:solidFill>
                <a:effectLst/>
                <a:latin typeface="Arial"/>
                <a:ea typeface="Arial"/>
                <a:cs typeface="Arial"/>
                <a:sym typeface="Arial"/>
              </a:rPr>
              <a:t>- In the context of Porter’s model, a </a:t>
            </a:r>
            <a:r>
              <a:rPr altLang="en-CA" b="1" cap="none" dirty="0" i="0" lang="en-CA" strike="noStrike" sz="1100" u="none">
                <a:solidFill>
                  <a:srgbClr val="000000"/>
                </a:solidFill>
                <a:effectLst/>
                <a:latin typeface="Arial"/>
                <a:ea typeface="Arial"/>
                <a:cs typeface="Arial"/>
                <a:sym typeface="Arial"/>
              </a:rPr>
              <a:t>substitute </a:t>
            </a:r>
            <a:r>
              <a:rPr altLang="en-CA" b="0" cap="none" dirty="0" i="0" lang="en-CA" strike="noStrike" sz="1100" u="none">
                <a:solidFill>
                  <a:srgbClr val="000000"/>
                </a:solidFill>
                <a:effectLst/>
                <a:latin typeface="Arial"/>
                <a:ea typeface="Arial"/>
                <a:cs typeface="Arial"/>
                <a:sym typeface="Arial"/>
              </a:rPr>
              <a:t>is any other product or service that can satisfy the same need of a customer as an industry’s offerings. Be careful not to confuse substitutes with rivals. </a:t>
            </a:r>
          </a:p>
          <a:p>
            <a:endParaRPr dirty="0" lang="en-US"/>
          </a:p>
          <a:p>
            <a:r>
              <a:rPr altLang="en-CA" b="1" cap="none" dirty="0" i="0" lang="en-CA" strike="noStrike" sz="1100" u="none">
                <a:solidFill>
                  <a:srgbClr val="000000"/>
                </a:solidFill>
                <a:effectLst/>
                <a:latin typeface="Arial"/>
                <a:ea typeface="Arial"/>
                <a:cs typeface="Arial"/>
                <a:sym typeface="Arial"/>
              </a:rPr>
              <a:t>Supplier Power- </a:t>
            </a:r>
            <a:r>
              <a:rPr altLang="en-CA" b="0" cap="none" dirty="0" i="0" lang="en-CA" strike="noStrike" sz="1100" u="none">
                <a:solidFill>
                  <a:srgbClr val="000000"/>
                </a:solidFill>
                <a:effectLst/>
                <a:latin typeface="Arial"/>
                <a:ea typeface="Arial"/>
                <a:cs typeface="Arial"/>
                <a:sym typeface="Arial"/>
              </a:rPr>
              <a:t>Virtually all firms have suppliers who sell parts, materials, labour, or products. </a:t>
            </a:r>
            <a:r>
              <a:rPr altLang="en-CA" b="1" cap="none" dirty="0" i="0" lang="en-CA" strike="noStrike" sz="1100" u="none">
                <a:solidFill>
                  <a:srgbClr val="000000"/>
                </a:solidFill>
                <a:effectLst/>
                <a:latin typeface="Arial"/>
                <a:ea typeface="Arial"/>
                <a:cs typeface="Arial"/>
                <a:sym typeface="Arial"/>
              </a:rPr>
              <a:t>Supplier power</a:t>
            </a:r>
            <a:r>
              <a:rPr altLang="en-CA" b="0" cap="none" dirty="0" i="0" lang="en-CA" strike="noStrike" sz="1100" u="none">
                <a:solidFill>
                  <a:srgbClr val="000000"/>
                </a:solidFill>
                <a:effectLst/>
                <a:latin typeface="Arial"/>
                <a:ea typeface="Arial"/>
                <a:cs typeface="Arial"/>
                <a:sym typeface="Arial"/>
              </a:rPr>
              <a:t> refers to the balance of power in the relationship between firms and their suppliers in an industry.</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Buyer Power- </a:t>
            </a:r>
            <a:r>
              <a:rPr altLang="en-CA" b="0" cap="none" dirty="0" i="0" lang="en-CA" strike="noStrike" sz="1100" u="none">
                <a:solidFill>
                  <a:srgbClr val="000000"/>
                </a:solidFill>
                <a:effectLst/>
                <a:latin typeface="Arial"/>
                <a:ea typeface="Arial"/>
                <a:cs typeface="Arial"/>
                <a:sym typeface="Arial"/>
              </a:rPr>
              <a:t>The last of Porter’s forces is </a:t>
            </a:r>
            <a:r>
              <a:rPr altLang="en-CA" b="1" cap="none" dirty="0" i="0" lang="en-CA" strike="noStrike" sz="1100" u="none">
                <a:solidFill>
                  <a:srgbClr val="000000"/>
                </a:solidFill>
                <a:effectLst/>
                <a:latin typeface="Arial"/>
                <a:ea typeface="Arial"/>
                <a:cs typeface="Arial"/>
                <a:sym typeface="Arial"/>
              </a:rPr>
              <a:t>buyer power</a:t>
            </a:r>
            <a:r>
              <a:rPr altLang="en-CA" b="0" cap="none" dirty="0" i="0" lang="en-CA" strike="noStrike" sz="1100" u="none">
                <a:solidFill>
                  <a:srgbClr val="000000"/>
                </a:solidFill>
                <a:effectLst/>
                <a:latin typeface="Arial"/>
                <a:ea typeface="Arial"/>
                <a:cs typeface="Arial"/>
                <a:sym typeface="Arial"/>
              </a:rPr>
              <a:t>, which refers to the balance of power in the relationship between a firm and its customers. If a firm provides a unique good or service, it will have the power to charge its customers premium prices, because those customers have no choice but to buy from the firm if they need that product.</a:t>
            </a:r>
          </a:p>
          <a:p>
            <a:endParaRPr altLang="en-CA" b="0" cap="none" dirty="0" i="0" lang="en-CA" strike="noStrike" sz="1100" u="none">
              <a:solidFill>
                <a:srgbClr val="000000"/>
              </a:solidFill>
              <a:effectLst/>
              <a:latin typeface="Arial"/>
              <a:ea typeface="Arial"/>
              <a:cs typeface="Arial"/>
              <a:sym typeface="Arial"/>
            </a:endParaRPr>
          </a:p>
          <a:p>
            <a:endParaRPr dirty="0" lang="en-US"/>
          </a:p>
        </p:txBody>
      </p:sp>
    </p:spTree>
    <p:extLst>
      <p:ext uri="{BB962C8B-B14F-4D97-AF65-F5344CB8AC3E}">
        <p14:creationId xmlns:p14="http://schemas.microsoft.com/office/powerpoint/2010/main" val="25135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indent="0" marL="114300">
              <a:lnSpc>
                <a:spcPct val="114999"/>
              </a:lnSpc>
              <a:buNone/>
            </a:pPr>
            <a:r>
              <a:rPr altLang="en" dirty="0" lang="en">
                <a:cs typeface="Arial"/>
              </a:rPr>
              <a:t>Employees and managers are good examples; they are firm members who have skills and knowledge that are valuable assets to their firms. </a:t>
            </a:r>
            <a:endParaRPr dirty="0" lang="en-US">
              <a:cs typeface="Arial"/>
            </a:endParaRPr>
          </a:p>
          <a:p>
            <a:pPr algn="l" indent="0" lvl="0" marL="0" rtl="0">
              <a:spcBef>
                <a:spcPts val="0"/>
              </a:spcBef>
              <a:spcAft>
                <a:spcPts val="0"/>
              </a:spcAft>
              <a:buNone/>
            </a:pPr>
            <a:endParaRPr altLang="en-CA" b="0" cap="none" dirty="0" i="0" lang="en-CA" strike="noStrike" sz="1100" u="none">
              <a:solidFill>
                <a:srgbClr val="000000"/>
              </a:solidFill>
              <a:effectLst/>
              <a:latin typeface="Arial"/>
              <a:ea typeface="Arial"/>
              <a:cs typeface="Arial"/>
              <a:sym typeface="Arial"/>
            </a:endParaRPr>
          </a:p>
          <a:p>
            <a:pPr algn="l" indent="0" lvl="0" marL="0" rtl="0">
              <a:spcBef>
                <a:spcPts val="0"/>
              </a:spcBef>
              <a:spcAft>
                <a:spcPts val="0"/>
              </a:spcAft>
              <a:buNone/>
            </a:pPr>
            <a:r>
              <a:rPr altLang="en-CA" b="0" cap="none" dirty="0" i="0" lang="en-CA" strike="noStrike" sz="1100" u="none">
                <a:solidFill>
                  <a:srgbClr val="000000"/>
                </a:solidFill>
                <a:effectLst/>
                <a:latin typeface="Arial"/>
                <a:ea typeface="Arial"/>
                <a:cs typeface="Arial"/>
                <a:sym typeface="Arial"/>
              </a:rPr>
              <a:t>Evaluating a firm’s internal environment is not just a matter of counting heads, however. Successful firms have a wide range of resources and capabilities that they can use to maintain their success and grow into new ventures. A thorough analysis of a firm’s internal situation provides a manager with an understanding of the resources available to pursue new initiatives, innovate, and plan for future success.</a:t>
            </a:r>
            <a:endParaRPr dirty="0"/>
          </a:p>
        </p:txBody>
      </p:sp>
    </p:spTree>
    <p:extLst>
      <p:ext uri="{BB962C8B-B14F-4D97-AF65-F5344CB8AC3E}">
        <p14:creationId xmlns:p14="http://schemas.microsoft.com/office/powerpoint/2010/main" val="708401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Before examining the role of resources and capabilities in firm success, let’s take a look at the importance of how a firm uses those factors in its operations.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A firm’s </a:t>
            </a:r>
            <a:r>
              <a:rPr altLang="en-CA" b="1" cap="none" dirty="0" i="0" lang="en-CA" strike="noStrike" sz="1100" u="none">
                <a:solidFill>
                  <a:srgbClr val="000000"/>
                </a:solidFill>
                <a:effectLst/>
                <a:latin typeface="Arial"/>
                <a:ea typeface="Arial"/>
                <a:cs typeface="Arial"/>
                <a:sym typeface="Arial"/>
              </a:rPr>
              <a:t>value chain</a:t>
            </a:r>
            <a:r>
              <a:rPr altLang="en-CA" b="0" cap="none" dirty="0" i="0" lang="en-CA" strike="noStrike" sz="1100" u="none">
                <a:solidFill>
                  <a:srgbClr val="000000"/>
                </a:solidFill>
                <a:effectLst/>
                <a:latin typeface="Arial"/>
                <a:ea typeface="Arial"/>
                <a:cs typeface="Arial"/>
                <a:sym typeface="Arial"/>
              </a:rPr>
              <a:t> is the progression of activities it undertakes to create a product or service that consumers will pay for. A firm should be adding value at each of the chain of steps it follows to create its product. The goal is for the firm to add enough value so that its customers will believe that the product is worth buying for a price that is higher than the costs the firm incurs in making it.’</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 As an example, the figure above illustrates a hypothetical value chain for some of Walmart’s activities.</a:t>
            </a:r>
            <a:endParaRPr dirty="0" lang="en-US"/>
          </a:p>
        </p:txBody>
      </p:sp>
    </p:spTree>
    <p:extLst>
      <p:ext uri="{BB962C8B-B14F-4D97-AF65-F5344CB8AC3E}">
        <p14:creationId xmlns:p14="http://schemas.microsoft.com/office/powerpoint/2010/main" val="166529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The analytical tool used to assess resources and capabilities is called </a:t>
            </a:r>
            <a:r>
              <a:rPr altLang="en-CA" b="1" cap="none" dirty="0" i="0" lang="en-CA" strike="noStrike" sz="1100" u="none">
                <a:solidFill>
                  <a:srgbClr val="000000"/>
                </a:solidFill>
                <a:effectLst/>
                <a:latin typeface="Arial"/>
                <a:ea typeface="Arial"/>
                <a:cs typeface="Arial"/>
                <a:sym typeface="Arial"/>
              </a:rPr>
              <a:t>VRIO</a:t>
            </a:r>
            <a:r>
              <a:rPr altLang="en-CA" b="0" cap="none" dirty="0" i="0" lang="en-CA" strike="noStrike" sz="1100" u="none">
                <a:solidFill>
                  <a:srgbClr val="000000"/>
                </a:solidFill>
                <a:effectLst/>
                <a:latin typeface="Arial"/>
                <a:ea typeface="Arial"/>
                <a:cs typeface="Arial"/>
                <a:sym typeface="Arial"/>
              </a:rPr>
              <a:t>. As usual, this is an acronym developed to remind managers of the questions to ask when evaluating their firms’ resources and capabilities.</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 The four questions of VRIO, which focus on </a:t>
            </a:r>
            <a:r>
              <a:rPr altLang="en-CA" b="1" cap="none" dirty="0" i="0" lang="en-CA" strike="noStrike" sz="1100" u="none">
                <a:solidFill>
                  <a:srgbClr val="000000"/>
                </a:solidFill>
                <a:effectLst/>
                <a:latin typeface="Arial"/>
                <a:ea typeface="Arial"/>
                <a:cs typeface="Arial"/>
                <a:sym typeface="Arial"/>
              </a:rPr>
              <a:t>v</a:t>
            </a:r>
            <a:r>
              <a:rPr altLang="en-CA" b="0" cap="none" dirty="0" i="0" lang="en-CA" strike="noStrike" sz="1100" u="none">
                <a:solidFill>
                  <a:srgbClr val="000000"/>
                </a:solidFill>
                <a:effectLst/>
                <a:latin typeface="Arial"/>
                <a:ea typeface="Arial"/>
                <a:cs typeface="Arial"/>
                <a:sym typeface="Arial"/>
              </a:rPr>
              <a:t>alue, </a:t>
            </a:r>
            <a:r>
              <a:rPr altLang="en-CA" b="1" cap="none" dirty="0" i="0" lang="en-CA" strike="noStrike" sz="1100" u="none">
                <a:solidFill>
                  <a:srgbClr val="000000"/>
                </a:solidFill>
                <a:effectLst/>
                <a:latin typeface="Arial"/>
                <a:ea typeface="Arial"/>
                <a:cs typeface="Arial"/>
                <a:sym typeface="Arial"/>
              </a:rPr>
              <a:t>r</a:t>
            </a:r>
            <a:r>
              <a:rPr altLang="en-CA" b="0" cap="none" dirty="0" i="0" lang="en-CA" strike="noStrike" sz="1100" u="none">
                <a:solidFill>
                  <a:srgbClr val="000000"/>
                </a:solidFill>
                <a:effectLst/>
                <a:latin typeface="Arial"/>
                <a:ea typeface="Arial"/>
                <a:cs typeface="Arial"/>
                <a:sym typeface="Arial"/>
              </a:rPr>
              <a:t>arity, </a:t>
            </a:r>
            <a:r>
              <a:rPr altLang="en-CA" b="1" cap="none" dirty="0" i="0" lang="en-CA" strike="noStrike" sz="1100" u="none">
                <a:solidFill>
                  <a:srgbClr val="000000"/>
                </a:solidFill>
                <a:effectLst/>
                <a:latin typeface="Arial"/>
                <a:ea typeface="Arial"/>
                <a:cs typeface="Arial"/>
                <a:sym typeface="Arial"/>
              </a:rPr>
              <a:t>i</a:t>
            </a:r>
            <a:r>
              <a:rPr altLang="en-CA" b="0" cap="none" dirty="0" i="0" lang="en-CA" strike="noStrike" sz="1100" u="none">
                <a:solidFill>
                  <a:srgbClr val="000000"/>
                </a:solidFill>
                <a:effectLst/>
                <a:latin typeface="Arial"/>
                <a:ea typeface="Arial"/>
                <a:cs typeface="Arial"/>
                <a:sym typeface="Arial"/>
              </a:rPr>
              <a:t>mitation, and </a:t>
            </a:r>
            <a:r>
              <a:rPr altLang="en-CA" b="1" cap="none" dirty="0" i="0" lang="en-CA" strike="noStrike" sz="1100" u="none">
                <a:solidFill>
                  <a:srgbClr val="000000"/>
                </a:solidFill>
                <a:effectLst/>
                <a:latin typeface="Arial"/>
                <a:ea typeface="Arial"/>
                <a:cs typeface="Arial"/>
                <a:sym typeface="Arial"/>
              </a:rPr>
              <a:t>o</a:t>
            </a:r>
            <a:r>
              <a:rPr altLang="en-CA" b="0" cap="none" dirty="0" i="0" lang="en-CA" strike="noStrike" sz="1100" u="none">
                <a:solidFill>
                  <a:srgbClr val="000000"/>
                </a:solidFill>
                <a:effectLst/>
                <a:latin typeface="Arial"/>
                <a:ea typeface="Arial"/>
                <a:cs typeface="Arial"/>
                <a:sym typeface="Arial"/>
              </a:rPr>
              <a:t>rganization, are illustrated in this figure. </a:t>
            </a:r>
          </a:p>
          <a:p>
            <a:endParaRPr altLang="en-CA" b="0" cap="none" dirty="0" i="0" lang="en-CA" strike="noStrike" sz="1100" u="none">
              <a:solidFill>
                <a:srgbClr val="000000"/>
              </a:solidFill>
              <a:effectLst/>
              <a:latin typeface="Arial"/>
              <a:cs typeface="Arial"/>
              <a:sym typeface="Arial"/>
            </a:endParaRPr>
          </a:p>
          <a:p>
            <a:endParaRPr dirty="0" lang="en-US"/>
          </a:p>
        </p:txBody>
      </p:sp>
    </p:spTree>
    <p:extLst>
      <p:ext uri="{BB962C8B-B14F-4D97-AF65-F5344CB8AC3E}">
        <p14:creationId xmlns:p14="http://schemas.microsoft.com/office/powerpoint/2010/main" val="836279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a:p>
        </p:txBody>
      </p:sp>
    </p:spTree>
    <p:extLst>
      <p:ext uri="{BB962C8B-B14F-4D97-AF65-F5344CB8AC3E}">
        <p14:creationId xmlns:p14="http://schemas.microsoft.com/office/powerpoint/2010/main" val="533578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Firms use PESTEL to understand what consumers are interested in and use VRIO to evaluate their own resources and capabilities so that they can figure out how to offer products and services that match those consumer interests and that are better in quality and price than the products offered by their competitors.</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A firm is described as having a </a:t>
            </a:r>
            <a:r>
              <a:rPr altLang="en-CA" b="1" cap="none" dirty="0" i="0" lang="en-CA" strike="noStrike" sz="1100" u="none">
                <a:solidFill>
                  <a:srgbClr val="000000"/>
                </a:solidFill>
                <a:effectLst/>
                <a:latin typeface="Arial"/>
                <a:ea typeface="Arial"/>
                <a:cs typeface="Arial"/>
                <a:sym typeface="Arial"/>
              </a:rPr>
              <a:t>competitive advantage</a:t>
            </a:r>
            <a:r>
              <a:rPr altLang="en-CA" b="0" cap="none" dirty="0" i="0" lang="en-CA" strike="noStrike" sz="1100" u="none">
                <a:solidFill>
                  <a:srgbClr val="000000"/>
                </a:solidFill>
                <a:effectLst/>
                <a:latin typeface="Arial"/>
                <a:ea typeface="Arial"/>
                <a:cs typeface="Arial"/>
                <a:sym typeface="Arial"/>
              </a:rPr>
              <a:t> when it successfully attracts more customers, earns more profit, or returns more value to its shareholders than rival firms do. A firm achieves a competitive advantage by adding value to its products and services or reducing its own costs more effectively than its rivals in the industry.</a:t>
            </a:r>
          </a:p>
          <a:p>
            <a:endParaRPr dirty="0" lang="en-US"/>
          </a:p>
        </p:txBody>
      </p:sp>
    </p:spTree>
    <p:extLst>
      <p:ext uri="{BB962C8B-B14F-4D97-AF65-F5344CB8AC3E}">
        <p14:creationId xmlns:p14="http://schemas.microsoft.com/office/powerpoint/2010/main" val="152129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When pursuing a </a:t>
            </a:r>
            <a:r>
              <a:rPr altLang="en-CA" b="1" cap="none" dirty="0" i="0" lang="en-CA" strike="noStrike" sz="1100" u="none">
                <a:solidFill>
                  <a:srgbClr val="000000"/>
                </a:solidFill>
                <a:effectLst/>
                <a:latin typeface="Arial"/>
                <a:ea typeface="Arial"/>
                <a:cs typeface="Arial"/>
                <a:sym typeface="Arial"/>
              </a:rPr>
              <a:t>cost-leadership strategy</a:t>
            </a:r>
            <a:r>
              <a:rPr altLang="en-CA" b="0" cap="none" dirty="0" i="0" lang="en-CA" strike="noStrike" sz="1100" u="none">
                <a:solidFill>
                  <a:srgbClr val="000000"/>
                </a:solidFill>
                <a:effectLst/>
                <a:latin typeface="Arial"/>
                <a:ea typeface="Arial"/>
                <a:cs typeface="Arial"/>
                <a:sym typeface="Arial"/>
              </a:rPr>
              <a:t>, a firm offers customers its product or service at a lower price than its rivals can. To achieve a competitive advantage over rivals in the industry, the successful cost leader tightly controls costs throughout its value chain activities.</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Not all products or services in the marketplace are offered at low prices, of course. A </a:t>
            </a:r>
            <a:r>
              <a:rPr altLang="en-CA" b="1" cap="none" dirty="0" i="0" lang="en-CA" strike="noStrike" sz="1100" u="none">
                <a:solidFill>
                  <a:srgbClr val="000000"/>
                </a:solidFill>
                <a:effectLst/>
                <a:latin typeface="Arial"/>
                <a:ea typeface="Arial"/>
                <a:cs typeface="Arial"/>
                <a:sym typeface="Arial"/>
              </a:rPr>
              <a:t>differentiation strategy</a:t>
            </a:r>
            <a:r>
              <a:rPr altLang="en-CA" b="0" cap="none" dirty="0" i="0" lang="en-CA" strike="noStrike" sz="1100" u="none">
                <a:solidFill>
                  <a:srgbClr val="000000"/>
                </a:solidFill>
                <a:effectLst/>
                <a:latin typeface="Arial"/>
                <a:ea typeface="Arial"/>
                <a:cs typeface="Arial"/>
                <a:sym typeface="Arial"/>
              </a:rPr>
              <a:t> is exactly the opposite of a cost-leadership strategy. While firms do not look to spend as much as possible to produce their output, firms that differentiate try to add value to their products and services so they can attract customers who are willing to pay a higher price.</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Porter’s third generic competitive strategy, </a:t>
            </a:r>
            <a:r>
              <a:rPr altLang="en-CA" b="1" cap="none" dirty="0" i="0" lang="en-CA" strike="noStrike" sz="1100" u="none">
                <a:solidFill>
                  <a:srgbClr val="000000"/>
                </a:solidFill>
                <a:effectLst/>
                <a:latin typeface="Arial"/>
                <a:ea typeface="Arial"/>
                <a:cs typeface="Arial"/>
                <a:sym typeface="Arial"/>
              </a:rPr>
              <a:t>focus</a:t>
            </a:r>
            <a:r>
              <a:rPr altLang="en-CA" b="0" cap="none" dirty="0" i="0" lang="en-CA" strike="noStrike" sz="1100" u="none">
                <a:solidFill>
                  <a:srgbClr val="000000"/>
                </a:solidFill>
                <a:effectLst/>
                <a:latin typeface="Arial"/>
                <a:ea typeface="Arial"/>
                <a:cs typeface="Arial"/>
                <a:sym typeface="Arial"/>
              </a:rPr>
              <a:t>, is a little different from the other two. A firm that focuses still must choose one of the other strategies to organize its activities. It will still strive to lower costs or add value.</a:t>
            </a:r>
            <a:endParaRPr dirty="0" lang="en-US"/>
          </a:p>
        </p:txBody>
      </p:sp>
    </p:spTree>
    <p:extLst>
      <p:ext uri="{BB962C8B-B14F-4D97-AF65-F5344CB8AC3E}">
        <p14:creationId xmlns:p14="http://schemas.microsoft.com/office/powerpoint/2010/main" val="2328984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Groups of businesses that follow similar strategies in the same industry are called </a:t>
            </a:r>
            <a:r>
              <a:rPr altLang="en-CA" b="1" cap="none" dirty="0" i="0" lang="en-CA" strike="noStrike" sz="1100" u="none">
                <a:solidFill>
                  <a:srgbClr val="000000"/>
                </a:solidFill>
                <a:effectLst/>
                <a:latin typeface="Arial"/>
                <a:ea typeface="Arial"/>
                <a:cs typeface="Arial"/>
                <a:sym typeface="Arial"/>
              </a:rPr>
              <a:t>strategic groups</a:t>
            </a:r>
            <a:r>
              <a:rPr altLang="en-CA" b="0" cap="none" dirty="0" i="0" lang="en-CA" strike="noStrike" sz="1100" u="none">
                <a:solidFill>
                  <a:srgbClr val="000000"/>
                </a:solidFill>
                <a:effectLst/>
                <a:latin typeface="Arial"/>
                <a:ea typeface="Arial"/>
                <a:cs typeface="Arial"/>
                <a:sym typeface="Arial"/>
              </a:rPr>
              <a:t>, and it is important that a manager know the other firms in their strategic group. Rivalry is fiercest within a strategic group, and the actions of one firm in a group will elicit responses from other group members, who don’t want to lose market share in the industry.</a:t>
            </a:r>
            <a:endParaRPr dirty="0" lang="en-US"/>
          </a:p>
        </p:txBody>
      </p:sp>
    </p:spTree>
    <p:extLst>
      <p:ext uri="{BB962C8B-B14F-4D97-AF65-F5344CB8AC3E}">
        <p14:creationId xmlns:p14="http://schemas.microsoft.com/office/powerpoint/2010/main" val="1409257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CA" b="0" cap="none" dirty="0" i="0" lang="en-CA" strike="noStrike" sz="1100" u="none">
                <a:solidFill>
                  <a:srgbClr val="000000"/>
                </a:solidFill>
                <a:effectLst/>
                <a:latin typeface="Arial"/>
                <a:ea typeface="Arial"/>
                <a:cs typeface="Arial"/>
                <a:sym typeface="Arial"/>
              </a:rPr>
              <a:t>Although some cross competition can occur (for example, you could buy a Kate Spade wallet at Nordstrom), firms in different strategic groups tend to compete more with each other than against firms outside their group. Although Walmart and Neiman Marcus both offer a wide variety of products, the two firms do not cater to the same customers, and their managers do not lose sleep at night wondering what each might do next.</a:t>
            </a:r>
            <a:endParaRPr dirty="0"/>
          </a:p>
        </p:txBody>
      </p:sp>
    </p:spTree>
    <p:extLst>
      <p:ext uri="{BB962C8B-B14F-4D97-AF65-F5344CB8AC3E}">
        <p14:creationId xmlns:p14="http://schemas.microsoft.com/office/powerpoint/2010/main" val="1241791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In order to develop its position, a firm combines its understanding of the competitive environment, including the firm’s own resources and capabilities, its industry situation, and facts about the macro environment. A strategic position includes a choice of generic competitive strategy, which a firm selects based on its own capabilities and in response to the positions already staked out by its industry rivals. The firm also determines which customers to serve and what those customers are willing to pay for. A strategic position also includes decisions about what geographic markets to participate in.</a:t>
            </a:r>
          </a:p>
          <a:p>
            <a:endParaRPr dirty="0" lang="en-US"/>
          </a:p>
        </p:txBody>
      </p:sp>
    </p:spTree>
    <p:extLst>
      <p:ext uri="{BB962C8B-B14F-4D97-AF65-F5344CB8AC3E}">
        <p14:creationId xmlns:p14="http://schemas.microsoft.com/office/powerpoint/2010/main" val="4194222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2"/>
        <p:cNvGrpSpPr/>
        <p:nvPr/>
      </p:nvGrpSpPr>
      <p:grpSpPr>
        <a:xfrm>
          <a:off x="0" y="0"/>
          <a:ext cx="0" cy="0"/>
          <a:chOff x="0" y="0"/>
          <a:chExt cx="0" cy="0"/>
        </a:xfrm>
      </p:grpSpPr>
      <p:sp>
        <p:nvSpPr>
          <p:cNvPr id="103" name="Google Shape;103;ge941fe4cd0_0_224: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104" name="Google Shape;104;ge941fe4cd0_0_224: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altLang="en" dirty="0" lang="en"/>
          </a:p>
        </p:txBody>
      </p:sp>
    </p:spTree>
    <p:extLst>
      <p:ext uri="{BB962C8B-B14F-4D97-AF65-F5344CB8AC3E}">
        <p14:creationId xmlns:p14="http://schemas.microsoft.com/office/powerpoint/2010/main" val="2649424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2"/>
        <p:cNvGrpSpPr/>
        <p:nvPr/>
      </p:nvGrpSpPr>
      <p:grpSpPr>
        <a:xfrm>
          <a:off x="0" y="0"/>
          <a:ext cx="0" cy="0"/>
          <a:chOff x="0" y="0"/>
          <a:chExt cx="0" cy="0"/>
        </a:xfrm>
      </p:grpSpPr>
      <p:sp>
        <p:nvSpPr>
          <p:cNvPr id="103" name="Google Shape;103;ge941fe4cd0_0_224: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104" name="Google Shape;104;ge941fe4cd0_0_224: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CA" b="0" cap="none" dirty="0" i="0" lang="en-CA" strike="noStrike" sz="1100" u="none">
                <a:solidFill>
                  <a:srgbClr val="000000"/>
                </a:solidFill>
                <a:effectLst/>
                <a:latin typeface="Arial"/>
                <a:ea typeface="Arial"/>
                <a:cs typeface="Arial"/>
                <a:sym typeface="Arial"/>
              </a:rPr>
              <a:t>Why do firms spend time and money trying to understand what is going on around them? </a:t>
            </a:r>
          </a:p>
          <a:p>
            <a:pPr algn="l" indent="0" lvl="0" marL="0" rtl="0">
              <a:spcBef>
                <a:spcPts val="0"/>
              </a:spcBef>
              <a:spcAft>
                <a:spcPts val="0"/>
              </a:spcAft>
              <a:buNone/>
            </a:pPr>
            <a:endParaRPr altLang="en-CA" b="0" cap="none" dirty="0" i="0" lang="en-CA" strike="noStrike" sz="1100" u="none">
              <a:solidFill>
                <a:srgbClr val="000000"/>
              </a:solidFill>
              <a:effectLst/>
              <a:latin typeface="Arial"/>
              <a:ea typeface="Arial"/>
              <a:cs typeface="Arial"/>
              <a:sym typeface="Arial"/>
            </a:endParaRPr>
          </a:p>
          <a:p>
            <a:pPr algn="l" indent="-171450" lvl="0" marL="171450" rtl="0">
              <a:spcBef>
                <a:spcPts val="0"/>
              </a:spcBef>
              <a:spcAft>
                <a:spcPts val="0"/>
              </a:spcAft>
            </a:pPr>
            <a:r>
              <a:rPr altLang="en-CA" b="0" cap="none" dirty="0" i="0" lang="en-CA" strike="noStrike" sz="1100" u="none">
                <a:solidFill>
                  <a:srgbClr val="000000"/>
                </a:solidFill>
                <a:effectLst/>
                <a:latin typeface="Arial"/>
                <a:ea typeface="Arial"/>
                <a:cs typeface="Arial"/>
                <a:sym typeface="Arial"/>
              </a:rPr>
              <a:t>Firms do not operate in a vacuum. They are impacted by forces and factors from inside their organizations and outside in the world at large. Understanding these forces and factors is crucial to achieving success as a business. </a:t>
            </a:r>
            <a:endParaRPr altLang="en" dirty="0" lang="en"/>
          </a:p>
        </p:txBody>
      </p:sp>
    </p:spTree>
    <p:extLst>
      <p:ext uri="{BB962C8B-B14F-4D97-AF65-F5344CB8AC3E}">
        <p14:creationId xmlns:p14="http://schemas.microsoft.com/office/powerpoint/2010/main" val="392170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External factors cannot be controlled, but they must be managed effectively and to understand them so that the firm can be as successful. For example, the unemployment rate will affect a firm’s ability to hire qualified employees at a reasonable rate of pay. If unemployment is high, meaning that a lot of people are looking for jobs, then a firm will probably have a lot of applicants for any positions it needs to fill.</a:t>
            </a:r>
          </a:p>
          <a:p>
            <a:endParaRPr altLang="en-CA" b="0" cap="none" dirty="0" i="0" lang="en-CA" strike="noStrike" sz="1100" u="none">
              <a:solidFill>
                <a:srgbClr val="000000"/>
              </a:solidFill>
              <a:effectLst/>
              <a:latin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Internal factors</a:t>
            </a:r>
            <a:r>
              <a:rPr altLang="en-CA" b="0" cap="none" dirty="0" i="0" lang="en-CA" strike="noStrike" sz="1100" u="none">
                <a:solidFill>
                  <a:srgbClr val="000000"/>
                </a:solidFill>
                <a:effectLst/>
                <a:latin typeface="Arial"/>
                <a:ea typeface="Arial"/>
                <a:cs typeface="Arial"/>
                <a:sym typeface="Arial"/>
              </a:rPr>
              <a:t> are characteristics of the firm itself. To plan to compete against other firms, a firm needs to understand what physical, financial, and human resources it has, what it is good at, and how it is organized.</a:t>
            </a:r>
            <a:endParaRPr dirty="0" lang="en-US"/>
          </a:p>
        </p:txBody>
      </p:sp>
    </p:spTree>
    <p:extLst>
      <p:ext uri="{BB962C8B-B14F-4D97-AF65-F5344CB8AC3E}">
        <p14:creationId xmlns:p14="http://schemas.microsoft.com/office/powerpoint/2010/main" val="399994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defTabSz="914400" eaLnBrk="1" hangingPunct="1" indent="0" latinLnBrk="0" lvl="0" marL="0" marR="0" rtl="0">
              <a:lnSpc>
                <a:spcPct val="100000"/>
              </a:lnSpc>
              <a:spcBef>
                <a:spcPts val="0"/>
              </a:spcBef>
              <a:spcAft>
                <a:spcPts val="0"/>
              </a:spcAft>
              <a:buClr>
                <a:srgbClr val="000000"/>
              </a:buClr>
              <a:buSzPts val="1100"/>
              <a:buFont typeface="Arial"/>
              <a:buNone/>
              <a:tabLst/>
              <a:defRPr/>
            </a:pPr>
            <a:r>
              <a:rPr altLang="en" dirty="0" lang="en">
                <a:cs typeface="Arial"/>
              </a:rPr>
              <a:t>Firms use SWOT analysis to get a general understanding of what they are good or bad at and what factors outside their doors might present chances for success or difficulty.</a:t>
            </a:r>
            <a:endParaRPr dirty="0" lang="en-US"/>
          </a:p>
          <a:p>
            <a:pPr algn="l" indent="0" lvl="0" marL="0" rtl="0">
              <a:spcBef>
                <a:spcPts val="0"/>
              </a:spcBef>
              <a:spcAft>
                <a:spcPts val="0"/>
              </a:spcAft>
              <a:buNone/>
            </a:pPr>
            <a:endParaRPr dirty="0"/>
          </a:p>
        </p:txBody>
      </p:sp>
    </p:spTree>
    <p:extLst>
      <p:ext uri="{BB962C8B-B14F-4D97-AF65-F5344CB8AC3E}">
        <p14:creationId xmlns:p14="http://schemas.microsoft.com/office/powerpoint/2010/main" val="180831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r>
              <a:rPr altLang="en-CA" b="1" cap="none" dirty="0" i="0" lang="en-CA" strike="noStrike" sz="1100" u="none">
                <a:solidFill>
                  <a:srgbClr val="000000"/>
                </a:solidFill>
                <a:effectLst/>
                <a:latin typeface="Arial"/>
                <a:ea typeface="Arial"/>
                <a:cs typeface="Arial"/>
                <a:sym typeface="Arial"/>
              </a:rPr>
              <a:t>Strengths</a:t>
            </a:r>
            <a:r>
              <a:rPr altLang="en-CA" b="0" cap="none" dirty="0" i="0" lang="en-CA" strike="noStrike" sz="1100" u="none">
                <a:solidFill>
                  <a:srgbClr val="000000"/>
                </a:solidFill>
                <a:effectLst/>
                <a:latin typeface="Arial"/>
                <a:ea typeface="Arial"/>
                <a:cs typeface="Arial"/>
                <a:sym typeface="Arial"/>
              </a:rPr>
              <a:t>- A firm’s </a:t>
            </a:r>
            <a:r>
              <a:rPr altLang="en-CA" b="1" cap="none" dirty="0" i="0" lang="en-CA" strike="noStrike" sz="1100" u="none">
                <a:solidFill>
                  <a:srgbClr val="000000"/>
                </a:solidFill>
                <a:effectLst/>
                <a:latin typeface="Arial"/>
                <a:ea typeface="Arial"/>
                <a:cs typeface="Arial"/>
                <a:sym typeface="Arial"/>
              </a:rPr>
              <a:t>strengths </a:t>
            </a:r>
            <a:r>
              <a:rPr altLang="en-CA" b="0" cap="none" dirty="0" i="0" lang="en-CA" strike="noStrike" sz="1100" u="none">
                <a:solidFill>
                  <a:srgbClr val="000000"/>
                </a:solidFill>
                <a:effectLst/>
                <a:latin typeface="Arial"/>
                <a:ea typeface="Arial"/>
                <a:cs typeface="Arial"/>
                <a:sym typeface="Arial"/>
              </a:rPr>
              <a:t>are, to put it simply, what it is good at. Nike is good at marketing sports products, McDonald’s is good at making food quickly and inexpensively, and Ferrari is good at making beautiful fast cars. </a:t>
            </a:r>
          </a:p>
          <a:p>
            <a:pPr algn="l" indent="0" lvl="0" marL="0" rtl="0">
              <a:spcBef>
                <a:spcPts val="0"/>
              </a:spcBef>
              <a:spcAft>
                <a:spcPts val="0"/>
              </a:spcAft>
              <a:buNone/>
            </a:pPr>
            <a:endParaRPr altLang="en-CA" dirty="0" lang="en-CA"/>
          </a:p>
          <a:p>
            <a:r>
              <a:rPr altLang="en-CA" b="1" cap="none" dirty="0" i="0" lang="en-CA" strike="noStrike" sz="1100" u="none">
                <a:solidFill>
                  <a:srgbClr val="000000"/>
                </a:solidFill>
                <a:effectLst/>
                <a:latin typeface="Arial"/>
                <a:ea typeface="Arial"/>
                <a:cs typeface="Arial"/>
                <a:sym typeface="Arial"/>
              </a:rPr>
              <a:t>Weaknesses</a:t>
            </a:r>
            <a:r>
              <a:rPr altLang="en-CA" b="0" cap="none" dirty="0" i="0" lang="en-CA" strike="noStrike" sz="1100" u="none">
                <a:solidFill>
                  <a:srgbClr val="000000"/>
                </a:solidFill>
                <a:effectLst/>
                <a:latin typeface="Arial"/>
                <a:ea typeface="Arial"/>
                <a:cs typeface="Arial"/>
                <a:sym typeface="Arial"/>
              </a:rPr>
              <a:t>- A firm’s </a:t>
            </a:r>
            <a:r>
              <a:rPr altLang="en-CA" b="1" cap="none" dirty="0" i="0" lang="en-CA" strike="noStrike" sz="1100" u="none">
                <a:solidFill>
                  <a:srgbClr val="000000"/>
                </a:solidFill>
                <a:effectLst/>
                <a:latin typeface="Arial"/>
                <a:ea typeface="Arial"/>
                <a:cs typeface="Arial"/>
                <a:sym typeface="Arial"/>
              </a:rPr>
              <a:t>weaknesses </a:t>
            </a:r>
            <a:r>
              <a:rPr altLang="en-CA" b="0" cap="none" dirty="0" i="0" lang="en-CA" strike="noStrike" sz="1100" u="none">
                <a:solidFill>
                  <a:srgbClr val="000000"/>
                </a:solidFill>
                <a:effectLst/>
                <a:latin typeface="Arial"/>
                <a:ea typeface="Arial"/>
                <a:cs typeface="Arial"/>
                <a:sym typeface="Arial"/>
              </a:rPr>
              <a:t>are what it is not good at—things that it does not have the capabilities to perform well. Weaknesses are not necessarily faults—remember that not all firms can be great at all things. When a firm understands its weaknesses, it will avoid trying to do things it does not have the skills or assets to succeed in, or it will find ways to improve its weaknesses before undertaking something new.</a:t>
            </a:r>
          </a:p>
          <a:p>
            <a:pPr algn="l" indent="0" lvl="0" marL="0" rtl="0">
              <a:spcBef>
                <a:spcPts val="0"/>
              </a:spcBef>
              <a:spcAft>
                <a:spcPts val="0"/>
              </a:spcAft>
              <a:buNone/>
            </a:pPr>
            <a:endParaRPr altLang="en-CA" dirty="0" lang="en-CA"/>
          </a:p>
          <a:p>
            <a:r>
              <a:rPr altLang="en-CA" b="1" cap="none" dirty="0" i="0" lang="en-CA" strike="noStrike" sz="1100" u="none">
                <a:solidFill>
                  <a:srgbClr val="000000"/>
                </a:solidFill>
                <a:effectLst/>
                <a:latin typeface="Arial"/>
                <a:ea typeface="Arial"/>
                <a:cs typeface="Arial"/>
                <a:sym typeface="Arial"/>
              </a:rPr>
              <a:t>Opportunities</a:t>
            </a:r>
            <a:r>
              <a:rPr altLang="en-CA" b="0" cap="none" dirty="0" i="0" lang="en-CA" strike="noStrike" sz="1100" u="none">
                <a:solidFill>
                  <a:srgbClr val="000000"/>
                </a:solidFill>
                <a:effectLst/>
                <a:latin typeface="Arial"/>
                <a:ea typeface="Arial"/>
                <a:cs typeface="Arial"/>
                <a:sym typeface="Arial"/>
              </a:rPr>
              <a:t>- While strengths and weaknesses are internal to an organization, but opportunities and threats are always external. An </a:t>
            </a:r>
            <a:r>
              <a:rPr altLang="en-CA" b="1" cap="none" dirty="0" i="0" lang="en-CA" strike="noStrike" sz="1100" u="none">
                <a:solidFill>
                  <a:srgbClr val="000000"/>
                </a:solidFill>
                <a:effectLst/>
                <a:latin typeface="Arial"/>
                <a:ea typeface="Arial"/>
                <a:cs typeface="Arial"/>
                <a:sym typeface="Arial"/>
              </a:rPr>
              <a:t>opportunity </a:t>
            </a:r>
            <a:r>
              <a:rPr altLang="en-CA" b="0" cap="none" dirty="0" i="0" lang="en-CA" strike="noStrike" sz="1100" u="none">
                <a:solidFill>
                  <a:srgbClr val="000000"/>
                </a:solidFill>
                <a:effectLst/>
                <a:latin typeface="Arial"/>
                <a:ea typeface="Arial"/>
                <a:cs typeface="Arial"/>
                <a:sym typeface="Arial"/>
              </a:rPr>
              <a:t>is a potential situation that a firm is equipped to take advantage of. Think of opportunities in terms of things that happen in the market. Opportunities offer positive potential, however sometimes a firm is not equipped to take advantage of an opportunity which is why considering the entire SWOT is important before deciding what to do. </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Threats</a:t>
            </a:r>
            <a:r>
              <a:rPr altLang="en-CA" b="0" cap="none" dirty="0" i="0" lang="en-CA" strike="noStrike" sz="1100" u="none">
                <a:solidFill>
                  <a:srgbClr val="000000"/>
                </a:solidFill>
                <a:effectLst/>
                <a:latin typeface="Arial"/>
                <a:ea typeface="Arial"/>
                <a:cs typeface="Arial"/>
                <a:sym typeface="Arial"/>
              </a:rPr>
              <a:t>- When a manager assesses the external competitive environment, she labels anything that would make it harder for her firm to be successful as a </a:t>
            </a:r>
            <a:r>
              <a:rPr altLang="en-CA" b="1" cap="none" dirty="0" i="0" lang="en-CA" strike="noStrike" sz="1100" u="none">
                <a:solidFill>
                  <a:srgbClr val="000000"/>
                </a:solidFill>
                <a:effectLst/>
                <a:latin typeface="Arial"/>
                <a:ea typeface="Arial"/>
                <a:cs typeface="Arial"/>
                <a:sym typeface="Arial"/>
              </a:rPr>
              <a:t>threat</a:t>
            </a:r>
            <a:r>
              <a:rPr altLang="en-CA" b="0" cap="none" dirty="0" i="0" lang="en-CA" strike="noStrike" sz="1100" u="none">
                <a:solidFill>
                  <a:srgbClr val="000000"/>
                </a:solidFill>
                <a:effectLst/>
                <a:latin typeface="Arial"/>
                <a:ea typeface="Arial"/>
                <a:cs typeface="Arial"/>
                <a:sym typeface="Arial"/>
              </a:rPr>
              <a:t>. A wide variety of situations and scenarios can threaten a firm’s chances of success, from a downturn in the economy to a competitor launching a better version of a product the firm also offers. </a:t>
            </a:r>
          </a:p>
          <a:p>
            <a:endParaRPr altLang="en-CA" b="0" cap="none" dirty="0" i="0" lang="en-CA" strike="noStrike" sz="1100" u="none">
              <a:solidFill>
                <a:srgbClr val="000000"/>
              </a:solidFill>
              <a:effectLst/>
              <a:latin typeface="Arial"/>
              <a:ea typeface="Arial"/>
              <a:cs typeface="Arial"/>
              <a:sym typeface="Arial"/>
            </a:endParaRPr>
          </a:p>
          <a:p>
            <a:pPr algn="l" indent="0" lvl="0" marL="0" rtl="0">
              <a:spcBef>
                <a:spcPts val="0"/>
              </a:spcBef>
              <a:spcAft>
                <a:spcPts val="0"/>
              </a:spcAft>
              <a:buNone/>
            </a:pPr>
            <a:endParaRPr dirty="0"/>
          </a:p>
        </p:txBody>
      </p:sp>
    </p:spTree>
    <p:extLst>
      <p:ext uri="{BB962C8B-B14F-4D97-AF65-F5344CB8AC3E}">
        <p14:creationId xmlns:p14="http://schemas.microsoft.com/office/powerpoint/2010/main" val="638501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CA" b="0" cap="none" dirty="0" i="0" lang="en-CA" strike="noStrike" sz="1100" u="none">
                <a:solidFill>
                  <a:srgbClr val="000000"/>
                </a:solidFill>
                <a:effectLst/>
                <a:latin typeface="Arial"/>
                <a:ea typeface="Arial"/>
                <a:cs typeface="Arial"/>
                <a:sym typeface="Arial"/>
              </a:rPr>
              <a:t>That’s why the remainder of this chapter will present tools for developing a strategic analysis that is more thorough and systematic in examining both the internal and external environments that firms operate in.</a:t>
            </a:r>
            <a:endParaRPr dirty="0"/>
          </a:p>
        </p:txBody>
      </p:sp>
    </p:spTree>
    <p:extLst>
      <p:ext uri="{BB962C8B-B14F-4D97-AF65-F5344CB8AC3E}">
        <p14:creationId xmlns:p14="http://schemas.microsoft.com/office/powerpoint/2010/main" val="102254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CA" b="0" cap="none" dirty="0" i="0" lang="en-CA" strike="noStrike" sz="1100" u="none">
                <a:solidFill>
                  <a:srgbClr val="000000"/>
                </a:solidFill>
                <a:effectLst/>
                <a:latin typeface="Arial"/>
                <a:ea typeface="Arial"/>
                <a:cs typeface="Arial"/>
                <a:sym typeface="Arial"/>
              </a:rPr>
              <a:t>The world at large forms the </a:t>
            </a:r>
            <a:r>
              <a:rPr altLang="en-CA" b="1" cap="none" dirty="0" i="0" lang="en-CA" strike="noStrike" sz="1100" u="none">
                <a:solidFill>
                  <a:srgbClr val="000000"/>
                </a:solidFill>
                <a:effectLst/>
                <a:latin typeface="Arial"/>
                <a:ea typeface="Arial"/>
                <a:cs typeface="Arial"/>
                <a:sym typeface="Arial"/>
              </a:rPr>
              <a:t>external environment</a:t>
            </a:r>
            <a:r>
              <a:rPr altLang="en-CA" b="0" cap="none" dirty="0" i="0" lang="en-CA" strike="noStrike" sz="1100" u="none">
                <a:solidFill>
                  <a:srgbClr val="000000"/>
                </a:solidFill>
                <a:effectLst/>
                <a:latin typeface="Arial"/>
                <a:ea typeface="Arial"/>
                <a:cs typeface="Arial"/>
                <a:sym typeface="Arial"/>
              </a:rPr>
              <a:t> for businesses. A firm must confront, adapt to, take advantage of, and defend itself against what is happening in the world around it to succeed. To make gathering and interpreting information about the external environment easier, strategic analysts have defined several general categories of activities and groups that managers should examine and understand.  </a:t>
            </a:r>
          </a:p>
          <a:p>
            <a:pPr algn="l" indent="0" lvl="0" marL="0" rtl="0">
              <a:spcBef>
                <a:spcPts val="0"/>
              </a:spcBef>
              <a:spcAft>
                <a:spcPts val="0"/>
              </a:spcAft>
              <a:buNone/>
            </a:pPr>
            <a:endParaRPr altLang="en-CA" b="0" cap="none" dirty="0" i="0" lang="en-CA" strike="noStrike" sz="1100" u="none">
              <a:solidFill>
                <a:srgbClr val="000000"/>
              </a:solidFill>
              <a:effectLst/>
              <a:latin typeface="Arial"/>
              <a:ea typeface="Arial"/>
              <a:cs typeface="Arial"/>
              <a:sym typeface="Arial"/>
            </a:endParaRPr>
          </a:p>
          <a:p>
            <a:pPr algn="l" indent="0" lvl="0" marL="0" rtl="0">
              <a:spcBef>
                <a:spcPts val="0"/>
              </a:spcBef>
              <a:spcAft>
                <a:spcPts val="0"/>
              </a:spcAft>
              <a:buNone/>
            </a:pPr>
            <a:r>
              <a:rPr altLang="en-CA" b="0" cap="none" dirty="0" i="0" lang="en-CA" strike="noStrike" sz="1100" u="none">
                <a:solidFill>
                  <a:srgbClr val="000000"/>
                </a:solidFill>
                <a:effectLst/>
                <a:latin typeface="Arial"/>
                <a:ea typeface="Arial"/>
                <a:cs typeface="Arial"/>
                <a:sym typeface="Arial"/>
              </a:rPr>
              <a:t>This figure illustrates layers and categories found in a firm’s environment.</a:t>
            </a:r>
          </a:p>
          <a:p>
            <a:pPr algn="l" indent="0" lvl="0" marL="0" rtl="0">
              <a:spcBef>
                <a:spcPts val="0"/>
              </a:spcBef>
              <a:spcAft>
                <a:spcPts val="0"/>
              </a:spcAft>
              <a:buNone/>
            </a:pPr>
            <a:endParaRPr altLang="en-CA" b="0" cap="none" dirty="0" i="0" lang="en-CA" strike="noStrike" sz="1100" u="none">
              <a:solidFill>
                <a:srgbClr val="000000"/>
              </a:solidFill>
              <a:effectLst/>
              <a:latin typeface="Arial"/>
              <a:cs typeface="Arial"/>
              <a:sym typeface="Arial"/>
            </a:endParaRPr>
          </a:p>
          <a:p>
            <a:pPr algn="l" indent="0" lvl="0" marL="0" rtl="0">
              <a:spcBef>
                <a:spcPts val="0"/>
              </a:spcBef>
              <a:spcAft>
                <a:spcPts val="0"/>
              </a:spcAft>
              <a:buNone/>
            </a:pPr>
            <a:r>
              <a:rPr altLang="en-CA" b="0" cap="none" dirty="0" i="0" lang="en-CA" strike="noStrike" sz="1100" u="none">
                <a:solidFill>
                  <a:srgbClr val="000000"/>
                </a:solidFill>
                <a:effectLst/>
                <a:latin typeface="Arial"/>
                <a:ea typeface="Arial"/>
                <a:cs typeface="Arial"/>
                <a:sym typeface="Arial"/>
              </a:rPr>
              <a:t>A firm’s </a:t>
            </a:r>
            <a:r>
              <a:rPr altLang="en-CA" b="1" cap="none" dirty="0" i="0" lang="en-CA" strike="noStrike" sz="1100" u="none">
                <a:solidFill>
                  <a:srgbClr val="000000"/>
                </a:solidFill>
                <a:effectLst/>
                <a:latin typeface="Arial"/>
                <a:ea typeface="Arial"/>
                <a:cs typeface="Arial"/>
                <a:sym typeface="Arial"/>
              </a:rPr>
              <a:t>macro environment</a:t>
            </a:r>
            <a:r>
              <a:rPr altLang="en-CA" b="0" cap="none" dirty="0" i="0" lang="en-CA" strike="noStrike" sz="1100" u="none">
                <a:solidFill>
                  <a:srgbClr val="000000"/>
                </a:solidFill>
                <a:effectLst/>
                <a:latin typeface="Arial"/>
                <a:ea typeface="Arial"/>
                <a:cs typeface="Arial"/>
                <a:sym typeface="Arial"/>
              </a:rPr>
              <a:t> contains elements that can impact the firm but are generally beyond its direct control. These elements are characteristics of the world at large and are factors that all businesses must contend with, regardless of the industry they are in or type of business they are</a:t>
            </a:r>
            <a:endParaRPr dirty="0"/>
          </a:p>
        </p:txBody>
      </p:sp>
    </p:spTree>
    <p:extLst>
      <p:ext uri="{BB962C8B-B14F-4D97-AF65-F5344CB8AC3E}">
        <p14:creationId xmlns:p14="http://schemas.microsoft.com/office/powerpoint/2010/main" val="1064383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CA" b="0" cap="none" dirty="0" i="0" lang="en-CA" strike="noStrike" sz="1100" u="none">
                <a:solidFill>
                  <a:srgbClr val="000000"/>
                </a:solidFill>
                <a:effectLst/>
                <a:latin typeface="Arial"/>
                <a:ea typeface="Arial"/>
                <a:cs typeface="Arial"/>
                <a:sym typeface="Arial"/>
              </a:rPr>
              <a:t>A PESTEL analysis helps managers gain a better understanding of the opportunities and threats they face; consequently, the analysis aids in building a better vision of the future business landscape and how the firm might compete profitably. This useful tool analyzes for market growth or decline and, therefore, the position, potential, and direction for a business. </a:t>
            </a:r>
            <a:endParaRPr dirty="0"/>
          </a:p>
        </p:txBody>
      </p:sp>
    </p:spTree>
    <p:extLst>
      <p:ext uri="{BB962C8B-B14F-4D97-AF65-F5344CB8AC3E}">
        <p14:creationId xmlns:p14="http://schemas.microsoft.com/office/powerpoint/2010/main" val="3938004798"/>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anchor="b" anchorCtr="0" bIns="91425" lIns="91425" numCol="1" rIns="91425" spcFirstLastPara="1" tIns="91425" wrap="square">
            <a:normAutofit/>
          </a:bodyPr>
          <a:lstStyle>
            <a:lvl1pPr lvl="0">
              <a:spcBef>
                <a:spcPts val="0"/>
              </a:spcBef>
              <a:spcAft>
                <a:spcPts val="0"/>
              </a:spcAft>
              <a:buClr>
                <a:schemeClr val="lt1"/>
              </a:buClr>
              <a:buSzPts val="4200"/>
              <a:buNone/>
              <a:defRPr sz="40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idx="1" type="subTitle"/>
          </p:nvPr>
        </p:nvSpPr>
        <p:spPr>
          <a:xfrm>
            <a:off x="598088" y="2715913"/>
            <a:ext cx="8222100" cy="432900"/>
          </a:xfrm>
          <a:prstGeom prst="rect">
            <a:avLst/>
          </a:prstGeom>
        </p:spPr>
        <p:txBody>
          <a:bodyPr anchor="t" anchorCtr="0" bIns="91425" lIns="91425" numCol="1" rIns="91425" spcFirstLastPara="1" tIns="91425" wrap="square">
            <a:noAutofit/>
          </a:bodyPr>
          <a:lstStyle>
            <a:lvl1pPr lvl="0">
              <a:lnSpc>
                <a:spcPct val="100000"/>
              </a:lnSpc>
              <a:spcBef>
                <a:spcPts val="0"/>
              </a:spcBef>
              <a:spcAft>
                <a:spcPts val="0"/>
              </a:spcAft>
              <a:buClr>
                <a:schemeClr val="lt1"/>
              </a:buClr>
              <a:buSzPts val="2100"/>
              <a:buNone/>
              <a:defRPr sz="3000">
                <a:solidFill>
                  <a:schemeClr val="lt1"/>
                </a:solidFill>
                <a:latin typeface="+mj-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18" name="Google Shape;18;p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0" name="Google Shape;30;p4"/>
          <p:cNvSpPr txBox="1">
            <a:spLocks noGrp="1"/>
          </p:cNvSpPr>
          <p:nvPr>
            <p:ph idx="1" type="body"/>
          </p:nvPr>
        </p:nvSpPr>
        <p:spPr>
          <a:xfrm>
            <a:off x="311700" y="1229875"/>
            <a:ext cx="8520600" cy="3339000"/>
          </a:xfrm>
          <a:prstGeom prst="rect">
            <a:avLst/>
          </a:prstGeom>
        </p:spPr>
        <p:txBody>
          <a:bodyPr anchor="t" anchorCtr="0" bIns="91425" lIns="91425" numCol="1" rIns="91425" spcFirstLastPara="1" tIns="91425" wrap="square">
            <a:normAutofit/>
          </a:bodyPr>
          <a:lstStyle>
            <a:lvl1pPr indent="-342900" lvl="0" marL="457200">
              <a:spcBef>
                <a:spcPts val="0"/>
              </a:spcBef>
              <a:spcAft>
                <a:spcPts val="0"/>
              </a:spcAft>
              <a:buSzPts val="1800"/>
              <a:buChar char="●"/>
              <a:defRPr>
                <a:latin typeface="+mn-lt"/>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a:endParaRPr dirty="0"/>
          </a:p>
        </p:txBody>
      </p:sp>
      <p:sp>
        <p:nvSpPr>
          <p:cNvPr id="31" name="Google Shape;31;p4"/>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anchor="b" anchorCtr="0" bIns="91425" lIns="91425" numCol="1" rIns="91425" spcFirstLastPara="1" tIns="91425" wrap="square">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idx="1" type="body"/>
          </p:nvPr>
        </p:nvSpPr>
        <p:spPr>
          <a:xfrm>
            <a:off x="311700" y="1465804"/>
            <a:ext cx="2808000" cy="3103200"/>
          </a:xfrm>
          <a:prstGeom prst="rect">
            <a:avLst/>
          </a:prstGeom>
        </p:spPr>
        <p:txBody>
          <a:bodyPr anchor="t" anchorCtr="0" bIns="91425" lIns="91425" numCol="1" rIns="91425" spcFirstLastPara="1" tIns="91425" wrap="square">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a:endParaRPr/>
          </a:p>
        </p:txBody>
      </p:sp>
      <p:sp>
        <p:nvSpPr>
          <p:cNvPr id="44" name="Google Shape;44;p7"/>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49" name="Google Shape;49;p8"/>
            <p:cNvSpPr/>
            <p:nvPr/>
          </p:nvSpPr>
          <p:spPr>
            <a:xfrm flipH="1" rot="10800000">
              <a:off x="7113588" y="107"/>
              <a:ext cx="1015200" cy="1015200"/>
            </a:xfrm>
            <a:prstGeom prst="rtTriangle">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grpSp>
      <p:sp>
        <p:nvSpPr>
          <p:cNvPr id="52" name="Google Shape;52;p8"/>
          <p:cNvSpPr txBox="1">
            <a:spLocks noGrp="1"/>
          </p:cNvSpPr>
          <p:nvPr>
            <p:ph type="title"/>
          </p:nvPr>
        </p:nvSpPr>
        <p:spPr>
          <a:xfrm>
            <a:off x="490250" y="526350"/>
            <a:ext cx="5618700" cy="4090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cap="flat" cmpd="sng" w="19050">
            <a:solidFill>
              <a:schemeClr val="lt1"/>
            </a:solidFill>
            <a:prstDash val="solid"/>
            <a:round/>
            <a:headEnd len="sm" type="none" w="sm"/>
            <a:tailEnd len="sm" type="none" w="sm"/>
          </a:ln>
        </p:spPr>
      </p:cxnSp>
      <p:sp>
        <p:nvSpPr>
          <p:cNvPr id="57" name="Google Shape;57;p9"/>
          <p:cNvSpPr txBox="1">
            <a:spLocks noGrp="1"/>
          </p:cNvSpPr>
          <p:nvPr>
            <p:ph type="title"/>
          </p:nvPr>
        </p:nvSpPr>
        <p:spPr>
          <a:xfrm>
            <a:off x="265500" y="1151100"/>
            <a:ext cx="4045200" cy="15645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a:endParaRPr/>
          </a:p>
        </p:txBody>
      </p:sp>
      <p:sp>
        <p:nvSpPr>
          <p:cNvPr id="58" name="Google Shape;58;p9"/>
          <p:cNvSpPr txBox="1">
            <a:spLocks noGrp="1"/>
          </p:cNvSpPr>
          <p:nvPr>
            <p:ph idx="1" type="subTitle"/>
          </p:nvPr>
        </p:nvSpPr>
        <p:spPr>
          <a:xfrm>
            <a:off x="265500" y="2769001"/>
            <a:ext cx="4045200" cy="12693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a:endParaRPr/>
          </a:p>
        </p:txBody>
      </p:sp>
      <p:sp>
        <p:nvSpPr>
          <p:cNvPr id="59" name="Google Shape;59;p9"/>
          <p:cNvSpPr txBox="1">
            <a:spLocks noGrp="1"/>
          </p:cNvSpPr>
          <p:nvPr>
            <p:ph idx="2" type="body"/>
          </p:nvPr>
        </p:nvSpPr>
        <p:spPr>
          <a:xfrm>
            <a:off x="4939500" y="724200"/>
            <a:ext cx="3837000" cy="3695100"/>
          </a:xfrm>
          <a:prstGeom prst="rect">
            <a:avLst/>
          </a:prstGeom>
        </p:spPr>
        <p:txBody>
          <a:bodyPr anchor="ctr" anchorCtr="0" bIns="91425" lIns="91425" numCol="1" rIns="91425" spcFirstLastPara="1" tIns="91425" wrap="square">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idx="1" type="body"/>
          </p:nvPr>
        </p:nvSpPr>
        <p:spPr>
          <a:xfrm>
            <a:off x="319500" y="4230575"/>
            <a:ext cx="5998800" cy="598800"/>
          </a:xfrm>
          <a:prstGeom prst="rect">
            <a:avLst/>
          </a:prstGeom>
        </p:spPr>
        <p:txBody>
          <a:bodyPr anchor="ctr" anchorCtr="0" bIns="91425" lIns="91425" numCol="1" rIns="91425" spcFirstLastPara="1" tIns="91425" wrap="square">
            <a:normAutofit/>
          </a:bodyPr>
          <a:lstStyle>
            <a:lvl1pPr indent="-228600" lvl="0" marL="457200">
              <a:lnSpc>
                <a:spcPct val="100000"/>
              </a:lnSpc>
              <a:spcBef>
                <a:spcPts val="0"/>
              </a:spcBef>
              <a:spcAft>
                <a:spcPts val="0"/>
              </a:spcAft>
              <a:buSzPts val="1800"/>
              <a:buNone/>
              <a:defRPr/>
            </a:lvl1pPr>
          </a:lstStyle>
          <a:p>
            <a:endParaRPr/>
          </a:p>
        </p:txBody>
      </p:sp>
      <p:sp>
        <p:nvSpPr>
          <p:cNvPr id="63" name="Google Shape;63;p10"/>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68" name="Google Shape;68;p11"/>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grpSp>
      <p:sp>
        <p:nvSpPr>
          <p:cNvPr id="71" name="Google Shape;71;p11"/>
          <p:cNvSpPr txBox="1">
            <a:spLocks noGrp="1"/>
          </p:cNvSpPr>
          <p:nvPr>
            <p:ph hasCustomPrompt="1" type="title"/>
          </p:nvPr>
        </p:nvSpPr>
        <p:spPr>
          <a:xfrm>
            <a:off x="311700" y="1256050"/>
            <a:ext cx="8520600" cy="2030700"/>
          </a:xfrm>
          <a:prstGeom prst="rect">
            <a:avLst/>
          </a:prstGeom>
        </p:spPr>
        <p:txBody>
          <a:bodyPr anchor="b" anchorCtr="0" bIns="91425" lIns="91425" numCol="1" rIns="91425" spcFirstLastPara="1" tIns="91425" wrap="square">
            <a:normAutofit/>
          </a:bodyPr>
          <a:lstStyle>
            <a:lvl1pPr algn="ctr" lvl="0">
              <a:spcBef>
                <a:spcPts val="0"/>
              </a:spcBef>
              <a:spcAft>
                <a:spcPts val="0"/>
              </a:spcAft>
              <a:buClr>
                <a:schemeClr val="lt1"/>
              </a:buClr>
              <a:buSzPts val="12000"/>
              <a:buNone/>
              <a:defRPr sz="12000">
                <a:solidFill>
                  <a:schemeClr val="lt1"/>
                </a:solidFill>
              </a:defRPr>
            </a:lvl1pPr>
            <a:lvl2pPr algn="ctr" lvl="1">
              <a:spcBef>
                <a:spcPts val="0"/>
              </a:spcBef>
              <a:spcAft>
                <a:spcPts val="0"/>
              </a:spcAft>
              <a:buClr>
                <a:schemeClr val="lt1"/>
              </a:buClr>
              <a:buSzPts val="12000"/>
              <a:buNone/>
              <a:defRPr sz="12000">
                <a:solidFill>
                  <a:schemeClr val="lt1"/>
                </a:solidFill>
              </a:defRPr>
            </a:lvl2pPr>
            <a:lvl3pPr algn="ctr" lvl="2">
              <a:spcBef>
                <a:spcPts val="0"/>
              </a:spcBef>
              <a:spcAft>
                <a:spcPts val="0"/>
              </a:spcAft>
              <a:buClr>
                <a:schemeClr val="lt1"/>
              </a:buClr>
              <a:buSzPts val="12000"/>
              <a:buNone/>
              <a:defRPr sz="12000">
                <a:solidFill>
                  <a:schemeClr val="lt1"/>
                </a:solidFill>
              </a:defRPr>
            </a:lvl3pPr>
            <a:lvl4pPr algn="ctr" lvl="3">
              <a:spcBef>
                <a:spcPts val="0"/>
              </a:spcBef>
              <a:spcAft>
                <a:spcPts val="0"/>
              </a:spcAft>
              <a:buClr>
                <a:schemeClr val="lt1"/>
              </a:buClr>
              <a:buSzPts val="12000"/>
              <a:buNone/>
              <a:defRPr sz="12000">
                <a:solidFill>
                  <a:schemeClr val="lt1"/>
                </a:solidFill>
              </a:defRPr>
            </a:lvl4pPr>
            <a:lvl5pPr algn="ctr" lvl="4">
              <a:spcBef>
                <a:spcPts val="0"/>
              </a:spcBef>
              <a:spcAft>
                <a:spcPts val="0"/>
              </a:spcAft>
              <a:buClr>
                <a:schemeClr val="lt1"/>
              </a:buClr>
              <a:buSzPts val="12000"/>
              <a:buNone/>
              <a:defRPr sz="12000">
                <a:solidFill>
                  <a:schemeClr val="lt1"/>
                </a:solidFill>
              </a:defRPr>
            </a:lvl5pPr>
            <a:lvl6pPr algn="ctr" lvl="5">
              <a:spcBef>
                <a:spcPts val="0"/>
              </a:spcBef>
              <a:spcAft>
                <a:spcPts val="0"/>
              </a:spcAft>
              <a:buClr>
                <a:schemeClr val="lt1"/>
              </a:buClr>
              <a:buSzPts val="12000"/>
              <a:buNone/>
              <a:defRPr sz="12000">
                <a:solidFill>
                  <a:schemeClr val="lt1"/>
                </a:solidFill>
              </a:defRPr>
            </a:lvl6pPr>
            <a:lvl7pPr algn="ctr" lvl="6">
              <a:spcBef>
                <a:spcPts val="0"/>
              </a:spcBef>
              <a:spcAft>
                <a:spcPts val="0"/>
              </a:spcAft>
              <a:buClr>
                <a:schemeClr val="lt1"/>
              </a:buClr>
              <a:buSzPts val="12000"/>
              <a:buNone/>
              <a:defRPr sz="12000">
                <a:solidFill>
                  <a:schemeClr val="lt1"/>
                </a:solidFill>
              </a:defRPr>
            </a:lvl7pPr>
            <a:lvl8pPr algn="ctr" lvl="7">
              <a:spcBef>
                <a:spcPts val="0"/>
              </a:spcBef>
              <a:spcAft>
                <a:spcPts val="0"/>
              </a:spcAft>
              <a:buClr>
                <a:schemeClr val="lt1"/>
              </a:buClr>
              <a:buSzPts val="12000"/>
              <a:buNone/>
              <a:defRPr sz="12000">
                <a:solidFill>
                  <a:schemeClr val="lt1"/>
                </a:solidFill>
              </a:defRPr>
            </a:lvl8pPr>
            <a:lvl9pPr algn="ctr" lvl="8">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idx="1" type="body"/>
          </p:nvPr>
        </p:nvSpPr>
        <p:spPr>
          <a:xfrm>
            <a:off x="311700" y="3369225"/>
            <a:ext cx="8520600" cy="1281900"/>
          </a:xfrm>
          <a:prstGeom prst="rect">
            <a:avLst/>
          </a:prstGeom>
        </p:spPr>
        <p:txBody>
          <a:bodyPr anchor="t" anchorCtr="0" bIns="91425" lIns="91425" numCol="1" rIns="91425" spcFirstLastPara="1" tIns="91425" wrap="square">
            <a:normAutofit/>
          </a:bodyPr>
          <a:lstStyle>
            <a:lvl1pPr algn="ctr" indent="-342900" lvl="0" marL="457200">
              <a:spcBef>
                <a:spcPts val="0"/>
              </a:spcBef>
              <a:spcAft>
                <a:spcPts val="0"/>
              </a:spcAft>
              <a:buClr>
                <a:schemeClr val="lt1"/>
              </a:buClr>
              <a:buSzPts val="1800"/>
              <a:buChar char="●"/>
              <a:defRPr>
                <a:solidFill>
                  <a:schemeClr val="lt1"/>
                </a:solidFill>
              </a:defRPr>
            </a:lvl1pPr>
            <a:lvl2pPr algn="ctr" indent="-317500" lvl="1" marL="914400">
              <a:spcBef>
                <a:spcPts val="0"/>
              </a:spcBef>
              <a:spcAft>
                <a:spcPts val="0"/>
              </a:spcAft>
              <a:buClr>
                <a:schemeClr val="lt1"/>
              </a:buClr>
              <a:buSzPts val="1400"/>
              <a:buChar char="○"/>
              <a:defRPr>
                <a:solidFill>
                  <a:schemeClr val="lt1"/>
                </a:solidFill>
              </a:defRPr>
            </a:lvl2pPr>
            <a:lvl3pPr algn="ctr" indent="-317500" lvl="2" marL="1371600">
              <a:spcBef>
                <a:spcPts val="0"/>
              </a:spcBef>
              <a:spcAft>
                <a:spcPts val="0"/>
              </a:spcAft>
              <a:buClr>
                <a:schemeClr val="lt1"/>
              </a:buClr>
              <a:buSzPts val="1400"/>
              <a:buChar char="■"/>
              <a:defRPr>
                <a:solidFill>
                  <a:schemeClr val="lt1"/>
                </a:solidFill>
              </a:defRPr>
            </a:lvl3pPr>
            <a:lvl4pPr algn="ctr" indent="-317500" lvl="3" marL="1828800">
              <a:spcBef>
                <a:spcPts val="0"/>
              </a:spcBef>
              <a:spcAft>
                <a:spcPts val="0"/>
              </a:spcAft>
              <a:buClr>
                <a:schemeClr val="lt1"/>
              </a:buClr>
              <a:buSzPts val="1400"/>
              <a:buChar char="●"/>
              <a:defRPr>
                <a:solidFill>
                  <a:schemeClr val="lt1"/>
                </a:solidFill>
              </a:defRPr>
            </a:lvl4pPr>
            <a:lvl5pPr algn="ctr" indent="-317500" lvl="4" marL="2286000">
              <a:spcBef>
                <a:spcPts val="0"/>
              </a:spcBef>
              <a:spcAft>
                <a:spcPts val="0"/>
              </a:spcAft>
              <a:buClr>
                <a:schemeClr val="lt1"/>
              </a:buClr>
              <a:buSzPts val="1400"/>
              <a:buChar char="○"/>
              <a:defRPr>
                <a:solidFill>
                  <a:schemeClr val="lt1"/>
                </a:solidFill>
              </a:defRPr>
            </a:lvl5pPr>
            <a:lvl6pPr algn="ctr" indent="-317500" lvl="5" marL="2743200">
              <a:spcBef>
                <a:spcPts val="0"/>
              </a:spcBef>
              <a:spcAft>
                <a:spcPts val="0"/>
              </a:spcAft>
              <a:buClr>
                <a:schemeClr val="lt1"/>
              </a:buClr>
              <a:buSzPts val="1400"/>
              <a:buChar char="■"/>
              <a:defRPr>
                <a:solidFill>
                  <a:schemeClr val="lt1"/>
                </a:solidFill>
              </a:defRPr>
            </a:lvl6pPr>
            <a:lvl7pPr algn="ctr" indent="-317500" lvl="6" marL="3200400">
              <a:spcBef>
                <a:spcPts val="0"/>
              </a:spcBef>
              <a:spcAft>
                <a:spcPts val="0"/>
              </a:spcAft>
              <a:buClr>
                <a:schemeClr val="lt1"/>
              </a:buClr>
              <a:buSzPts val="1400"/>
              <a:buChar char="●"/>
              <a:defRPr>
                <a:solidFill>
                  <a:schemeClr val="lt1"/>
                </a:solidFill>
              </a:defRPr>
            </a:lvl7pPr>
            <a:lvl8pPr algn="ctr" indent="-317500" lvl="7" marL="3657600">
              <a:spcBef>
                <a:spcPts val="0"/>
              </a:spcBef>
              <a:spcAft>
                <a:spcPts val="0"/>
              </a:spcAft>
              <a:buClr>
                <a:schemeClr val="lt1"/>
              </a:buClr>
              <a:buSzPts val="1400"/>
              <a:buChar char="○"/>
              <a:defRPr>
                <a:solidFill>
                  <a:schemeClr val="lt1"/>
                </a:solidFill>
              </a:defRPr>
            </a:lvl8pPr>
            <a:lvl9pPr algn="ctr" indent="-317500" lvl="8" marL="411480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anchor="t" anchorCtr="0" bIns="91425" lIns="91425" numCol="1" rIns="91425" spcFirstLastPara="1" tIns="91425" wrap="square">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idx="1" type="body"/>
          </p:nvPr>
        </p:nvSpPr>
        <p:spPr>
          <a:xfrm>
            <a:off x="311700" y="1229875"/>
            <a:ext cx="8520600" cy="3339000"/>
          </a:xfrm>
          <a:prstGeom prst="rect">
            <a:avLst/>
          </a:prstGeom>
          <a:noFill/>
          <a:ln>
            <a:noFill/>
          </a:ln>
        </p:spPr>
        <p:txBody>
          <a:bodyPr anchor="t" anchorCtr="0" bIns="91425" lIns="91425" numCol="1" rIns="91425" spcFirstLastPara="1" tIns="91425" wrap="square">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idx="12" type="sldNum"/>
          </p:nvPr>
        </p:nvSpPr>
        <p:spPr>
          <a:xfrm>
            <a:off x="8460431" y="4651190"/>
            <a:ext cx="548700" cy="393600"/>
          </a:xfrm>
          <a:prstGeom prst="rect">
            <a:avLst/>
          </a:prstGeom>
          <a:noFill/>
          <a:ln>
            <a:noFill/>
          </a:ln>
        </p:spPr>
        <p:txBody>
          <a:bodyPr anchor="ctr" anchorCtr="0" bIns="91425" lIns="91425" numCol="1" rIns="91425" spcFirstLastPara="1" tIns="91425" wrap="square">
            <a:normAutofit/>
          </a:bodyPr>
          <a:lstStyle>
            <a:lvl1pPr algn="r" lvl="0">
              <a:buNone/>
              <a:defRPr sz="1000">
                <a:solidFill>
                  <a:schemeClr val="lt1"/>
                </a:solidFill>
                <a:latin typeface="Roboto"/>
                <a:ea typeface="Roboto"/>
                <a:cs typeface="Roboto"/>
                <a:sym typeface="Roboto"/>
              </a:defRPr>
            </a:lvl1pPr>
            <a:lvl2pPr algn="r" lvl="1">
              <a:buNone/>
              <a:defRPr sz="1000">
                <a:solidFill>
                  <a:schemeClr val="lt1"/>
                </a:solidFill>
                <a:latin typeface="Roboto"/>
                <a:ea typeface="Roboto"/>
                <a:cs typeface="Roboto"/>
                <a:sym typeface="Roboto"/>
              </a:defRPr>
            </a:lvl2pPr>
            <a:lvl3pPr algn="r" lvl="2">
              <a:buNone/>
              <a:defRPr sz="1000">
                <a:solidFill>
                  <a:schemeClr val="lt1"/>
                </a:solidFill>
                <a:latin typeface="Roboto"/>
                <a:ea typeface="Roboto"/>
                <a:cs typeface="Roboto"/>
                <a:sym typeface="Roboto"/>
              </a:defRPr>
            </a:lvl3pPr>
            <a:lvl4pPr algn="r" lvl="3">
              <a:buNone/>
              <a:defRPr sz="1000">
                <a:solidFill>
                  <a:schemeClr val="lt1"/>
                </a:solidFill>
                <a:latin typeface="Roboto"/>
                <a:ea typeface="Roboto"/>
                <a:cs typeface="Roboto"/>
                <a:sym typeface="Roboto"/>
              </a:defRPr>
            </a:lvl4pPr>
            <a:lvl5pPr algn="r" lvl="4">
              <a:buNone/>
              <a:defRPr sz="1000">
                <a:solidFill>
                  <a:schemeClr val="lt1"/>
                </a:solidFill>
                <a:latin typeface="Roboto"/>
                <a:ea typeface="Roboto"/>
                <a:cs typeface="Roboto"/>
                <a:sym typeface="Roboto"/>
              </a:defRPr>
            </a:lvl5pPr>
            <a:lvl6pPr algn="r" lvl="5">
              <a:buNone/>
              <a:defRPr sz="1000">
                <a:solidFill>
                  <a:schemeClr val="lt1"/>
                </a:solidFill>
                <a:latin typeface="Roboto"/>
                <a:ea typeface="Roboto"/>
                <a:cs typeface="Roboto"/>
                <a:sym typeface="Roboto"/>
              </a:defRPr>
            </a:lvl6pPr>
            <a:lvl7pPr algn="r" lvl="6">
              <a:buNone/>
              <a:defRPr sz="1000">
                <a:solidFill>
                  <a:schemeClr val="lt1"/>
                </a:solidFill>
                <a:latin typeface="Roboto"/>
                <a:ea typeface="Roboto"/>
                <a:cs typeface="Roboto"/>
                <a:sym typeface="Roboto"/>
              </a:defRPr>
            </a:lvl7pPr>
            <a:lvl8pPr algn="r" lvl="7">
              <a:buNone/>
              <a:defRPr sz="1000">
                <a:solidFill>
                  <a:schemeClr val="lt1"/>
                </a:solidFill>
                <a:latin typeface="Roboto"/>
                <a:ea typeface="Roboto"/>
                <a:cs typeface="Roboto"/>
                <a:sym typeface="Roboto"/>
              </a:defRPr>
            </a:lvl8pPr>
            <a:lvl9pPr algn="r" lvl="8">
              <a:buNone/>
              <a:defRPr sz="1000">
                <a:solidFill>
                  <a:schemeClr val="lt1"/>
                </a:solidFill>
                <a:latin typeface="Roboto"/>
                <a:ea typeface="Roboto"/>
                <a:cs typeface="Roboto"/>
                <a:sym typeface="Roboto"/>
              </a:defRPr>
            </a:lvl9pPr>
          </a:lstStyle>
          <a:p>
            <a:pPr algn="r" indent="0" lvl="0" marL="0" rtl="0">
              <a:spcBef>
                <a:spcPts val="0"/>
              </a:spcBef>
              <a:spcAft>
                <a:spcPts val="0"/>
              </a:spcAft>
              <a:buNone/>
            </a:pPr>
            <a:fld id="{00000000-1234-1234-1234-123412341234}" type="slidenum">
              <a:rPr altLang="en" lang="en"/>
              <a:t>‹#›</a:t>
            </a:fld>
            <a:endParaRPr/>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arget="https://creativecommons.org/licenses/by-nc-sa/4.0/" TargetMode="External" Type="http://schemas.openxmlformats.org/officeDocument/2006/relationships/hyperlink"/><Relationship Id="rId9" Target="https://creativecommons.org/licenses/by-nc-sa/4.0/" TargetMode="External" Type="http://schemas.openxmlformats.org/officeDocument/2006/relationships/hyperlink"/><Relationship Id="rId10" Target="https://creativecommons.org/licenses/by-nc-sa/4.0/" TargetMode="External" Type="http://schemas.openxmlformats.org/officeDocument/2006/relationships/hyperlink"/><Relationship Id="rId8" Target="https://creativecommons.org/licenses/by-nc-sa/4.0/" TargetMode="External" Type="http://schemas.openxmlformats.org/officeDocument/2006/relationships/hyperlink"/><Relationship Id="rId7" Target="https://creativecommons.org/licenses/by-nc-sa/4.0/" TargetMode="External" Type="http://schemas.openxmlformats.org/officeDocument/2006/relationships/hyperlink"/><Relationship Id="rId6" Target="https://creativecommons.org/licenses/by-nc-sa/4.0/" TargetMode="External" Type="http://schemas.openxmlformats.org/officeDocument/2006/relationships/hyperlink"/><Relationship Id="rId5" Target="https://creativecommons.org/licenses/by-nc-sa/4.0/" TargetMode="External" Type="http://schemas.openxmlformats.org/officeDocument/2006/relationships/hyperlink"/><Relationship Id="rId4" Target="https://creativecommons.org/licenses/by-nc-sa/4.0/" TargetMode="External" Type="http://schemas.openxmlformats.org/officeDocument/2006/relationships/hyperlink"/><Relationship Id="rId3" Target="../media/image1.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4.png" Type="http://schemas.openxmlformats.org/officeDocument/2006/relationships/image"/><Relationship Id="rId2" Target="../notesSlides/notesSlide10.xml" Type="http://schemas.openxmlformats.org/officeDocument/2006/relationships/notesSlide"/><Relationship Id="rId1" Target="../slideLayouts/slideLayout3.xml" Type="http://schemas.openxmlformats.org/officeDocument/2006/relationships/slideLayout"/></Relationships>
</file>

<file path=ppt/slides/_rels/slide11.xml.rels><?xml version="1.0" encoding="UTF-8" standalone="yes"?><Relationships xmlns="http://schemas.openxmlformats.org/package/2006/relationships"><Relationship Id="rId2" Target="../notesSlides/notesSlide11.xml" Type="http://schemas.openxmlformats.org/officeDocument/2006/relationships/notesSlide"/><Relationship Id="rId1" Target="../slideLayouts/slideLayout3.xml" Type="http://schemas.openxmlformats.org/officeDocument/2006/relationships/slideLayout"/></Relationships>
</file>

<file path=ppt/slides/_rels/slide12.xml.rels><?xml version="1.0" encoding="UTF-8" standalone="yes"?><Relationships xmlns="http://schemas.openxmlformats.org/package/2006/relationships"><Relationship Id="rId2" Target="../notesSlides/notesSlide12.xml" Type="http://schemas.openxmlformats.org/officeDocument/2006/relationships/notesSlide"/><Relationship Id="rId1" Target="../slideLayouts/slideLayout3.xml" Type="http://schemas.openxmlformats.org/officeDocument/2006/relationships/slideLayout"/></Relationships>
</file>

<file path=ppt/slides/_rels/slide13.xml.rels><?xml version="1.0" encoding="UTF-8" standalone="yes"?><Relationships xmlns="http://schemas.openxmlformats.org/package/2006/relationships"><Relationship Id="rId2" Target="../notesSlides/notesSlide13.xml" Type="http://schemas.openxmlformats.org/officeDocument/2006/relationships/notesSlide"/><Relationship Id="rId1" Target="../slideLayouts/slideLayout3.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5.png" Type="http://schemas.openxmlformats.org/officeDocument/2006/relationships/image"/><Relationship Id="rId2" Target="../notesSlides/notesSlide14.xml" Type="http://schemas.openxmlformats.org/officeDocument/2006/relationships/notesSlide"/><Relationship Id="rId1" Target="../slideLayouts/slideLayout3.xml" Type="http://schemas.openxmlformats.org/officeDocument/2006/relationships/slideLayout"/></Relationships>
</file>

<file path=ppt/slides/_rels/slide15.xml.rels><?xml version="1.0" encoding="UTF-8" standalone="yes"?><Relationships xmlns="http://schemas.openxmlformats.org/package/2006/relationships"><Relationship Id="rId4" Target="https://creativecommons.org/licenses/by-nc-sa/4.0/" TargetMode="External" Type="http://schemas.openxmlformats.org/officeDocument/2006/relationships/hyperlink"/><Relationship Id="rId3" Target="../media/image6.png" Type="http://schemas.openxmlformats.org/officeDocument/2006/relationships/image"/><Relationship Id="rId2" Target="../notesSlides/notesSlide15.xml" Type="http://schemas.openxmlformats.org/officeDocument/2006/relationships/notesSlide"/><Relationship Id="rId1" Target="../slideLayouts/slideLayout3.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7.png" Type="http://schemas.openxmlformats.org/officeDocument/2006/relationships/image"/><Relationship Id="rId2" Target="../notesSlides/notesSlide16.xml" Type="http://schemas.openxmlformats.org/officeDocument/2006/relationships/notesSlide"/><Relationship Id="rId1" Target="../slideLayouts/slideLayout3.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8.png" Type="http://schemas.openxmlformats.org/officeDocument/2006/relationships/image"/><Relationship Id="rId2" Target="../notesSlides/notesSlide17.xml" Type="http://schemas.openxmlformats.org/officeDocument/2006/relationships/notesSlide"/><Relationship Id="rId1" Target="../slideLayouts/slideLayout3.xml" Type="http://schemas.openxmlformats.org/officeDocument/2006/relationships/slideLayout"/></Relationships>
</file>

<file path=ppt/slides/_rels/slide18.xml.rels><?xml version="1.0" encoding="UTF-8" standalone="yes"?><Relationships xmlns="http://schemas.openxmlformats.org/package/2006/relationships"><Relationship Id="rId2" Target="../notesSlides/notesSlide18.xml" Type="http://schemas.openxmlformats.org/officeDocument/2006/relationships/notesSlide"/><Relationship Id="rId1" Target="../slideLayouts/slideLayout3.xml" Type="http://schemas.openxmlformats.org/officeDocument/2006/relationships/slideLayout"/></Relationships>
</file>

<file path=ppt/slides/_rels/slide19.xml.rels><?xml version="1.0" encoding="UTF-8" standalone="yes"?><Relationships xmlns="http://schemas.openxmlformats.org/package/2006/relationships"><Relationship Id="rId2" Target="../notesSlides/notesSlide19.xml" Type="http://schemas.openxmlformats.org/officeDocument/2006/relationships/notesSlide"/><Relationship Id="rId1" Target="../slideLayouts/slideLayout3.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3.xml" Type="http://schemas.openxmlformats.org/officeDocument/2006/relationships/slideLayout"/></Relationships>
</file>

<file path=ppt/slides/_rels/slide20.xml.rels><?xml version="1.0" encoding="UTF-8" standalone="yes"?><Relationships xmlns="http://schemas.openxmlformats.org/package/2006/relationships"><Relationship Id="rId2" Target="../notesSlides/notesSlide20.xml" Type="http://schemas.openxmlformats.org/officeDocument/2006/relationships/notesSlide"/><Relationship Id="rId1" Target="../slideLayouts/slideLayout3.xml" Type="http://schemas.openxmlformats.org/officeDocument/2006/relationships/slideLayout"/></Relationships>
</file>

<file path=ppt/slides/_rels/slide21.xml.rels><?xml version="1.0" encoding="UTF-8" standalone="yes"?><Relationships xmlns="http://schemas.openxmlformats.org/package/2006/relationships"><Relationship Id="rId2" Target="../notesSlides/notesSlide21.xml" Type="http://schemas.openxmlformats.org/officeDocument/2006/relationships/notesSlide"/><Relationship Id="rId1" Target="../slideLayouts/slideLayout3.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9.png" Type="http://schemas.openxmlformats.org/officeDocument/2006/relationships/image"/><Relationship Id="rId2" Target="../notesSlides/notesSlide22.xml" Type="http://schemas.openxmlformats.org/officeDocument/2006/relationships/notesSlide"/><Relationship Id="rId1" Target="../slideLayouts/slideLayout3.xml" Type="http://schemas.openxmlformats.org/officeDocument/2006/relationships/slideLayout"/></Relationships>
</file>

<file path=ppt/slides/_rels/slide23.xml.rels><?xml version="1.0" encoding="UTF-8" standalone="yes"?><Relationships xmlns="http://schemas.openxmlformats.org/package/2006/relationships"><Relationship Id="rId2" Target="../notesSlides/notesSlide23.xml" Type="http://schemas.openxmlformats.org/officeDocument/2006/relationships/notesSlide"/><Relationship Id="rId1" Target="../slideLayouts/slideLayout3.xml" Type="http://schemas.openxmlformats.org/officeDocument/2006/relationships/slideLayout"/></Relationships>
</file>

<file path=ppt/slides/_rels/slide24.xml.rels><?xml version="1.0" encoding="UTF-8" standalone="yes"?><Relationships xmlns="http://schemas.openxmlformats.org/package/2006/relationships"><Relationship Id="rId12" Target="https://ecampusontario.pressbooks.pub/globalmarketing/chapter/5-3-a-firms-external-macro-environment-pestel/" TargetMode="External" Type="http://schemas.openxmlformats.org/officeDocument/2006/relationships/hyperlink"/><Relationship Id="rId11" Target="https://ecampusontario.pressbooks.pub/globalmarketing/chapter/5-6-competition-strategy-and-competitive-advantage/" TargetMode="External" Type="http://schemas.openxmlformats.org/officeDocument/2006/relationships/hyperlink"/><Relationship Id="rId9" Target="https://ecampusontario.pressbooks.pub/globalmarketing/chapter/5-6-competition-strategy-and-competitive-advantage/" TargetMode="External" Type="http://schemas.openxmlformats.org/officeDocument/2006/relationships/hyperlink"/><Relationship Id="rId10" Target="https://ecampusontario.pressbooks.pub/globalmarketing/chapter/5-3-a-firms-external-macro-environment-pestel/" TargetMode="External" Type="http://schemas.openxmlformats.org/officeDocument/2006/relationships/hyperlink"/><Relationship Id="rId8" Target="https://ecampusontario.pressbooks.pub/globalmarketing/chapter/5-1-gaining-advantages-by-understanding-the-competitive-environment/" TargetMode="External" Type="http://schemas.openxmlformats.org/officeDocument/2006/relationships/hyperlink"/><Relationship Id="rId7" Target="https://ecampusontario.pressbooks.pub/globalmarketing/chapter/5-6-competition-strategy-and-competitive-advantage/" TargetMode="External" Type="http://schemas.openxmlformats.org/officeDocument/2006/relationships/hyperlink"/><Relationship Id="rId6" Target="https://ecampusontario.pressbooks.pub/globalmarketing/chapter/5-6-competition-strategy-and-competitive-advantage/" TargetMode="External" Type="http://schemas.openxmlformats.org/officeDocument/2006/relationships/hyperlink"/><Relationship Id="rId5" Target="https://ecampusontario.pressbooks.pub/globalmarketing/chapter/5-5-the-internal-environment/" TargetMode="External" Type="http://schemas.openxmlformats.org/officeDocument/2006/relationships/hyperlink"/><Relationship Id="rId4" Target="https://ecampusontario.pressbooks.pub/globalmarketing/chapter/5-4-a-firms-micro-environment-porters-five-forces/" TargetMode="External" Type="http://schemas.openxmlformats.org/officeDocument/2006/relationships/hyperlink"/><Relationship Id="rId3" Target="https://ecampusontario.pressbooks.pub/globalmarketing/chapter/5-4-a-firms-micro-environment-porters-five-forces/" TargetMode="External" Type="http://schemas.openxmlformats.org/officeDocument/2006/relationships/hyperlink"/><Relationship Id="rId2" Target="../notesSlides/notesSlide24.xml" Type="http://schemas.openxmlformats.org/officeDocument/2006/relationships/notesSlide"/><Relationship Id="rId1" Target="../slideLayouts/slideLayout3.xml" Type="http://schemas.openxmlformats.org/officeDocument/2006/relationships/slideLayout"/></Relationships>
</file>

<file path=ppt/slides/_rels/slide25.xml.rels><?xml version="1.0" encoding="UTF-8" standalone="yes"?><Relationships xmlns="http://schemas.openxmlformats.org/package/2006/relationships"><Relationship Id="rId7" Target="https://ecampusontario.pressbooks.pub/globalmarketing/chapter/5-6-competition-strategy-and-competitive-advantage/" TargetMode="External" Type="http://schemas.openxmlformats.org/officeDocument/2006/relationships/hyperlink"/><Relationship Id="rId6" Target="https://ecampusontario.pressbooks.pub/globalmarketing/chapter/5-6-competition-strategy-and-competitive-advantage/" TargetMode="External" Type="http://schemas.openxmlformats.org/officeDocument/2006/relationships/hyperlink"/><Relationship Id="rId5" Target="https://ecampusontario.pressbooks.pub/globalmarketing/chapter/5-3-a-firms-external-macro-environment-pestel/" TargetMode="External" Type="http://schemas.openxmlformats.org/officeDocument/2006/relationships/hyperlink"/><Relationship Id="rId4" Target="https://ecampusontario.pressbooks.pub/globalmarketing/chapter/5-3-a-firms-external-macro-environment-pestel/" TargetMode="External" Type="http://schemas.openxmlformats.org/officeDocument/2006/relationships/hyperlink"/><Relationship Id="rId3" Target="https://ecampusontario.pressbooks.pub/globalmarketing/chapter/5-1-gaining-advantages-by-understanding-the-competitive-environment/" TargetMode="External" Type="http://schemas.openxmlformats.org/officeDocument/2006/relationships/hyperlink"/><Relationship Id="rId2" Target="https://ecampusontario.pressbooks.pub/globalmarketing/chapter/5-1-gaining-advantages-by-understanding-the-competitive-environment/" TargetMode="External" Type="http://schemas.openxmlformats.org/officeDocument/2006/relationships/hyperlink"/><Relationship Id="rId1" Target="../slideLayouts/slideLayout3.xml" Type="http://schemas.openxmlformats.org/officeDocument/2006/relationships/slideLayout"/></Relationships>
</file>

<file path=ppt/slides/_rels/slide26.xml.rels><?xml version="1.0" encoding="UTF-8" standalone="yes"?><Relationships xmlns="http://schemas.openxmlformats.org/package/2006/relationships"><Relationship Id="rId10" Target="https://ecampusontario.pressbooks.pub/globalmarketing/chapter/5-2-using-swot-for-strategic-analysis/" TargetMode="External" Type="http://schemas.openxmlformats.org/officeDocument/2006/relationships/hyperlink"/><Relationship Id="rId9" Target="https://ecampusontario.pressbooks.pub/globalmarketing/chapter/5-4-a-firms-micro-environment-porters-five-forces/" TargetMode="External" Type="http://schemas.openxmlformats.org/officeDocument/2006/relationships/hyperlink"/><Relationship Id="rId8" Target="https://ecampusontario.pressbooks.pub/globalmarketing/chapter/5-3-a-firms-external-macro-environment-pestel/" TargetMode="External" Type="http://schemas.openxmlformats.org/officeDocument/2006/relationships/hyperlink"/><Relationship Id="rId7" Target="https://ecampusontario.pressbooks.pub/globalmarketing/chapter/5-3-a-firms-external-macro-environment-pestel/" TargetMode="External" Type="http://schemas.openxmlformats.org/officeDocument/2006/relationships/hyperlink"/><Relationship Id="rId6" Target="https://ecampusontario.pressbooks.pub/globalmarketing/chapter/5-3-a-firms-external-macro-environment-pestel/" TargetMode="External" Type="http://schemas.openxmlformats.org/officeDocument/2006/relationships/hyperlink"/><Relationship Id="rId5" Target="https://ecampusontario.pressbooks.pub/globalmarketing/chapter/5-1-gaining-advantages-by-understanding-the-competitive-environment/" TargetMode="External" Type="http://schemas.openxmlformats.org/officeDocument/2006/relationships/hyperlink"/><Relationship Id="rId4" Target="https://ecampusontario.pressbooks.pub/globalmarketing/chapter/5-5-the-internal-environment/" TargetMode="External" Type="http://schemas.openxmlformats.org/officeDocument/2006/relationships/hyperlink"/><Relationship Id="rId3" Target="https://ecampusontario.pressbooks.pub/globalmarketing/chapter/5-4-a-firms-micro-environment-porters-five-forces/" TargetMode="External" Type="http://schemas.openxmlformats.org/officeDocument/2006/relationships/hyperlink"/><Relationship Id="rId2" Target="https://ecampusontario.pressbooks.pub/globalmarketing/chapter/5-6-competition-strategy-and-competitive-advantage/" TargetMode="External" Type="http://schemas.openxmlformats.org/officeDocument/2006/relationships/hyperlink"/><Relationship Id="rId1" Target="../slideLayouts/slideLayout3.xml" Type="http://schemas.openxmlformats.org/officeDocument/2006/relationships/slideLayout"/></Relationships>
</file>

<file path=ppt/slides/_rels/slide27.xml.rels><?xml version="1.0" encoding="UTF-8" standalone="yes"?><Relationships xmlns="http://schemas.openxmlformats.org/package/2006/relationships"><Relationship Id="rId10" Target="https://ecampusontario.pressbooks.pub/globalmarketing/chapter/5-6-competition-strategy-and-competitive-advantage/" TargetMode="External" Type="http://schemas.openxmlformats.org/officeDocument/2006/relationships/hyperlink"/><Relationship Id="rId9" Target="https://ecampusontario.pressbooks.pub/globalmarketing/chapter/5-6-competition-strategy-and-competitive-advantage/" TargetMode="External" Type="http://schemas.openxmlformats.org/officeDocument/2006/relationships/hyperlink"/><Relationship Id="rId8" Target="https://ecampusontario.pressbooks.pub/globalmarketing/chapter/5-1-gaining-advantages-by-understanding-the-competitive-environment/" TargetMode="External" Type="http://schemas.openxmlformats.org/officeDocument/2006/relationships/hyperlink"/><Relationship Id="rId7" Target="https://ecampusontario.pressbooks.pub/globalmarketing/chapter/5-3-a-firms-external-macro-environment-pestel/" TargetMode="External" Type="http://schemas.openxmlformats.org/officeDocument/2006/relationships/hyperlink"/><Relationship Id="rId6" Target="https://ecampusontario.pressbooks.pub/globalmarketing/chapter/5-5-the-internal-environment/" TargetMode="External" Type="http://schemas.openxmlformats.org/officeDocument/2006/relationships/hyperlink"/><Relationship Id="rId5" Target="https://ecampusontario.pressbooks.pub/globalmarketing/chapter/5-5-the-internal-environment/" TargetMode="External" Type="http://schemas.openxmlformats.org/officeDocument/2006/relationships/hyperlink"/><Relationship Id="rId4" Target="https://ecampusontario.pressbooks.pub/globalmarketing/chapter/5-4-a-firms-micro-environment-porters-five-forces/" TargetMode="External" Type="http://schemas.openxmlformats.org/officeDocument/2006/relationships/hyperlink"/><Relationship Id="rId3" Target="https://ecampusontario.pressbooks.pub/globalmarketing/chapter/5-3-a-firms-external-macro-environment-pestel/" TargetMode="External" Type="http://schemas.openxmlformats.org/officeDocument/2006/relationships/hyperlink"/><Relationship Id="rId2" Target="https://ecampusontario.pressbooks.pub/globalmarketing/chapter/5-3-a-firms-external-macro-environment-pestel/" TargetMode="External" Type="http://schemas.openxmlformats.org/officeDocument/2006/relationships/hyperlink"/><Relationship Id="rId1" Target="../slideLayouts/slideLayout3.xml" Type="http://schemas.openxmlformats.org/officeDocument/2006/relationships/slideLayout"/></Relationships>
</file>

<file path=ppt/slides/_rels/slide28.xml.rels><?xml version="1.0" encoding="UTF-8" standalone="yes"?><Relationships xmlns="http://schemas.openxmlformats.org/package/2006/relationships"><Relationship Id="rId13" Target="https://ecampusontario.pressbooks.pub/globalmarketing/chapter/5-2-using-swot-for-strategic-analysis/" TargetMode="External" Type="http://schemas.openxmlformats.org/officeDocument/2006/relationships/hyperlink"/><Relationship Id="rId12" Target="https://ecampusontario.pressbooks.pub/globalmarketing/chapter/5-5-the-internal-environment/" TargetMode="External" Type="http://schemas.openxmlformats.org/officeDocument/2006/relationships/hyperlink"/><Relationship Id="rId11" Target="https://ecampusontario.pressbooks.pub/globalmarketing/chapter/5-5-the-internal-environment/" TargetMode="External" Type="http://schemas.openxmlformats.org/officeDocument/2006/relationships/hyperlink"/><Relationship Id="rId10" Target="https://ecampusontario.pressbooks.pub/globalmarketing/chapter/5-2-using-swot-for-strategic-analysis/" TargetMode="External" Type="http://schemas.openxmlformats.org/officeDocument/2006/relationships/hyperlink"/><Relationship Id="rId9" Target="https://ecampusontario.pressbooks.pub/globalmarketing/chapter/5-3-a-firms-external-macro-environment-pestel/" TargetMode="External" Type="http://schemas.openxmlformats.org/officeDocument/2006/relationships/hyperlink"/><Relationship Id="rId8" Target="https://ecampusontario.pressbooks.pub/globalmarketing/chapter/5-2-using-swot-for-strategic-analysis/" TargetMode="External" Type="http://schemas.openxmlformats.org/officeDocument/2006/relationships/hyperlink"/><Relationship Id="rId7" Target="https://ecampusontario.pressbooks.pub/globalmarketing/chapter/5-4-a-firms-micro-environment-porters-five-forces/" TargetMode="External" Type="http://schemas.openxmlformats.org/officeDocument/2006/relationships/hyperlink"/><Relationship Id="rId6" Target="https://ecampusontario.pressbooks.pub/globalmarketing/chapter/5-5-the-internal-environment/" TargetMode="External" Type="http://schemas.openxmlformats.org/officeDocument/2006/relationships/hyperlink"/><Relationship Id="rId5" Target="https://ecampusontario.pressbooks.pub/globalmarketing/chapter/5-4-a-firms-micro-environment-porters-five-forces/" TargetMode="External" Type="http://schemas.openxmlformats.org/officeDocument/2006/relationships/hyperlink"/><Relationship Id="rId4" Target="https://ecampusontario.pressbooks.pub/globalmarketing/chapter/5-4-a-firms-micro-environment-porters-five-forces/" TargetMode="External" Type="http://schemas.openxmlformats.org/officeDocument/2006/relationships/hyperlink"/><Relationship Id="rId3" Target="https://ecampusontario.pressbooks.pub/globalmarketing/chapter/5-2-using-swot-for-strategic-analysis/" TargetMode="External" Type="http://schemas.openxmlformats.org/officeDocument/2006/relationships/hyperlink"/><Relationship Id="rId2" Target="https://ecampusontario.pressbooks.pub/globalmarketing/chapter/5-6-competition-strategy-and-competitive-advantage/" TargetMode="External" Type="http://schemas.openxmlformats.org/officeDocument/2006/relationships/hyperlink"/><Relationship Id="rId1" Target="../slideLayouts/slideLayout3.xml" Type="http://schemas.openxmlformats.org/officeDocument/2006/relationships/slideLayout"/></Relationships>
</file>

<file path=ppt/slides/_rels/slide3.xml.rels><?xml version="1.0" encoding="UTF-8" standalone="yes"?><Relationships xmlns="http://schemas.openxmlformats.org/package/2006/relationships"><Relationship Id="rId2" Target="../notesSlides/notesSlide3.xml" Type="http://schemas.openxmlformats.org/officeDocument/2006/relationships/notesSlide"/><Relationship Id="rId1" Target="../slideLayouts/slideLayout3.xml" Type="http://schemas.openxmlformats.org/officeDocument/2006/relationships/slideLayout"/></Relationships>
</file>

<file path=ppt/slides/_rels/slide4.xml.rels><?xml version="1.0" encoding="UTF-8" standalone="yes"?><Relationships xmlns="http://schemas.openxmlformats.org/package/2006/relationships"><Relationship Id="rId2" Target="../notesSlides/notesSlide4.xml" Type="http://schemas.openxmlformats.org/officeDocument/2006/relationships/notesSlide"/><Relationship Id="rId1" Target="../slideLayouts/slideLayout3.xml" Type="http://schemas.openxmlformats.org/officeDocument/2006/relationships/slideLayout"/></Relationships>
</file>

<file path=ppt/slides/_rels/slide5.xml.rels><?xml version="1.0" encoding="UTF-8" standalone="yes"?><Relationships xmlns="http://schemas.openxmlformats.org/package/2006/relationships"><Relationship Id="rId2" Target="../notesSlides/notesSlide5.xml" Type="http://schemas.openxmlformats.org/officeDocument/2006/relationships/notesSlide"/><Relationship Id="rId1" Target="../slideLayouts/slideLayout3.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2.png" Type="http://schemas.openxmlformats.org/officeDocument/2006/relationships/image"/><Relationship Id="rId2" Target="../notesSlides/notesSlide6.xml" Type="http://schemas.openxmlformats.org/officeDocument/2006/relationships/notesSlide"/><Relationship Id="rId1" Target="../slideLayouts/slideLayout3.xml" Type="http://schemas.openxmlformats.org/officeDocument/2006/relationships/slideLayout"/></Relationships>
</file>

<file path=ppt/slides/_rels/slide7.xml.rels><?xml version="1.0" encoding="UTF-8" standalone="yes"?><Relationships xmlns="http://schemas.openxmlformats.org/package/2006/relationships"><Relationship Id="rId2" Target="../notesSlides/notesSlide7.xml" Type="http://schemas.openxmlformats.org/officeDocument/2006/relationships/notesSlide"/><Relationship Id="rId1" Target="../slideLayouts/slideLayout3.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3.png" Type="http://schemas.openxmlformats.org/officeDocument/2006/relationships/image"/><Relationship Id="rId2" Target="../notesSlides/notesSlide8.xml" Type="http://schemas.openxmlformats.org/officeDocument/2006/relationships/notesSlide"/><Relationship Id="rId1" Target="../slideLayouts/slideLayout3.xml" Type="http://schemas.openxmlformats.org/officeDocument/2006/relationships/slideLayout"/></Relationships>
</file>

<file path=ppt/slides/_rels/slide9.xml.rels><?xml version="1.0" encoding="UTF-8" standalone="yes"?><Relationships xmlns="http://schemas.openxmlformats.org/package/2006/relationships"><Relationship Id="rId2" Target="../notesSlides/notesSlide9.xml" Type="http://schemas.openxmlformats.org/officeDocument/2006/relationships/notesSlide"/><Relationship Id="rId1" Target="../slideLayouts/slideLayout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idx="2147483647" type="title"/>
          </p:nvPr>
        </p:nvSpPr>
        <p:spPr>
          <a:xfrm>
            <a:off x="306900" y="1775225"/>
            <a:ext cx="8837100" cy="838800"/>
          </a:xfrm>
          <a:prstGeom prst="rect">
            <a:avLst/>
          </a:prstGeom>
          <a:noFill/>
          <a:ln>
            <a:noFill/>
            <a:prstDash/>
          </a:ln>
          <a:effectLst/>
        </p:spPr>
        <p:txBody>
          <a:bodyPr anchor="b" anchorCtr="0" bIns="91425" compatLnSpc="1" forceAA="0" fromWordArt="0" horzOverflow="overflow" lIns="91425" numCol="1" rIns="91425" rot="0" rtlCol="0" spcCol="0" spcFirstLastPara="1" tIns="91425" vert="horz" vertOverflow="overflow" wrap="square">
            <a:prstTxWarp prst="textNoShape">
              <a:avLst/>
            </a:prstTxWarp>
            <a:noAutofit/>
          </a:bodyPr>
          <a:lstStyle/>
          <a:p>
            <a:pPr algn="l" defTabSz="914400" eaLnBrk="1" hangingPunct="1" indent="0" latinLnBrk="0" lvl="0" marL="0" marR="0" rtl="0">
              <a:lnSpc>
                <a:spcPct val="100000"/>
              </a:lnSpc>
              <a:spcBef>
                <a:spcPts val="0"/>
              </a:spcBef>
              <a:spcAft>
                <a:spcPts val="0"/>
              </a:spcAft>
              <a:buClr>
                <a:srgbClr val="000000"/>
              </a:buClr>
              <a:buSzTx/>
              <a:buFont typeface="Arial"/>
              <a:buNone/>
              <a:tabLst/>
              <a:defRPr/>
            </a:pPr>
            <a:r>
              <a:rPr b="1" baseline="0" cap="none" dirty="0" i="0" kern="0" kumimoji="0" lang="en-US" noProof="0" normalizeH="0" spc="0" strike="noStrike" sz="3600" u="none">
                <a:ln>
                  <a:noFill/>
                </a:ln>
                <a:solidFill>
                  <a:srgbClr val="FFFFFF"/>
                </a:solidFill>
                <a:effectLst/>
                <a:uLnTx/>
                <a:uFillTx/>
                <a:latin typeface="Arial"/>
                <a:ea typeface="Arial"/>
                <a:cs typeface="Arial"/>
                <a:sym typeface="Arial"/>
              </a:rPr>
              <a:t>Global Marketing in a Digital World</a:t>
            </a:r>
          </a:p>
        </p:txBody>
      </p:sp>
      <p:sp>
        <p:nvSpPr>
          <p:cNvPr id="80" name="Google Shape;80;p13"/>
          <p:cNvSpPr txBox="1">
            <a:spLocks noGrp="1"/>
          </p:cNvSpPr>
          <p:nvPr>
            <p:ph idx="1" type="subTitle"/>
          </p:nvPr>
        </p:nvSpPr>
        <p:spPr>
          <a:xfrm>
            <a:off x="323811" y="2726187"/>
            <a:ext cx="8604431" cy="432900"/>
          </a:xfrm>
          <a:prstGeom prst="rect">
            <a:avLst/>
          </a:prstGeom>
        </p:spPr>
        <p:txBody>
          <a:bodyPr anchor="t" anchorCtr="0" bIns="91425" lIns="91425" numCol="1" rIns="91425" spcFirstLastPara="1" tIns="91425" wrap="square">
            <a:noAutofit/>
          </a:bodyPr>
          <a:lstStyle/>
          <a:p>
            <a:pPr indent="0" marL="0">
              <a:lnSpc>
                <a:spcPct val="80000"/>
              </a:lnSpc>
              <a:buSzPts val="1018"/>
            </a:pPr>
            <a:r>
              <a:rPr altLang="en" b="1" dirty="0" lang="en" sz="2400">
                <a:latin charset="0" panose="020B0604020202020204" pitchFamily="34" typeface="Arial"/>
                <a:cs charset="0" panose="020B0604020202020204" pitchFamily="34" typeface="Arial"/>
              </a:rPr>
              <a:t>CHAPTER 5: COMPETING IN GLOBAL MARKETING</a:t>
            </a:r>
          </a:p>
          <a:p>
            <a:pPr indent="0" marL="0">
              <a:lnSpc>
                <a:spcPct val="80000"/>
              </a:lnSpc>
              <a:buSzPts val="1018"/>
            </a:pPr>
            <a:endParaRPr altLang="en" b="1" dirty="0" lang="en" sz="2700"/>
          </a:p>
        </p:txBody>
      </p:sp>
      <p:grpSp>
        <p:nvGrpSpPr>
          <p:cNvPr descr="Unless otherwise noted, this work is licensed under a Creative Commons Attribution-NonCommercial-ShareAlike 4.0 International (CC BY-NC-SA 4.0) license. Feel free to use, modify, reuse or redistribute any portion of this presentation." id="4" name="Group 3">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descr="CC BY-NC-SA 4.0 License Logo" id="5" name="Google Shape;92;p23">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anchor="t" anchorCtr="0" bIns="34275" lIns="68575" numCol="1" rIns="68575" spcFirstLastPara="1" tIns="34275" wrap="square">
              <a:noAutofit/>
            </a:bodyPr>
            <a:lstStyle/>
            <a:p>
              <a:pPr algn="l" indent="0" lvl="0" marL="0" marR="0" rtl="0">
                <a:spcBef>
                  <a:spcPts val="0"/>
                </a:spcBef>
                <a:spcAft>
                  <a:spcPts val="0"/>
                </a:spcAft>
                <a:buNone/>
              </a:pPr>
              <a:r>
                <a:rPr altLang="en" b="0" cap="none" dirty="0" i="0" lang="en" strike="noStrike" sz="1100" u="none">
                  <a:solidFill>
                    <a:schemeClr val="bg1"/>
                  </a:solidFill>
                  <a:latin typeface="Calibri"/>
                  <a:ea typeface="Calibri"/>
                  <a:cs typeface="Calibri"/>
                  <a:sym typeface="Calibri"/>
                </a:rPr>
                <a:t>Unless otherwise noted, this work is licensed under a </a:t>
              </a:r>
              <a:r>
                <a:rPr altLang="en" b="0" cap="none" dirty="0" i="0" lang="en" strike="noStrike" sz="1100" u="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altLang="en" dirty="0" lang="en" sz="110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a:t>
              </a:r>
              <a:r>
                <a:rPr altLang="en" b="0" cap="none" dirty="0" i="0" lang="en" strike="noStrike" sz="1100" u="none">
                  <a:solidFill>
                    <a:schemeClr val="bg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ommons </a:t>
              </a:r>
              <a:r>
                <a:rPr b="0" cap="none" dirty="0" i="0" lang="en-US" strike="noStrike" sz="1100" u="none">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Attribution-</a:t>
              </a:r>
              <a:r>
                <a:rPr b="0" cap="none" dirty="0" err="1" i="0" lang="en-US" strike="noStrike" sz="1100" u="none">
                  <a:solidFill>
                    <a:schemeClr val="bg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NonCommercial</a:t>
              </a:r>
              <a:r>
                <a:rPr b="0" cap="none" dirty="0" i="0" lang="en-US" strike="noStrike" sz="1100" u="none">
                  <a:solidFill>
                    <a:schemeClr val="bg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a:t>
              </a:r>
              <a:r>
                <a:rPr b="0" cap="none" dirty="0" err="1" i="0" lang="en-US" strike="noStrike" sz="1100" u="none">
                  <a:solidFill>
                    <a:schemeClr val="bg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ShareAlike</a:t>
              </a:r>
              <a:r>
                <a:rPr b="0" cap="none" dirty="0" i="0" lang="en-US" strike="noStrike" sz="1100" u="none">
                  <a:solidFill>
                    <a:schemeClr val="bg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 4.0 International (CC BY-NC-SA 4.0)</a:t>
              </a:r>
              <a:r>
                <a:rPr b="0" cap="none" dirty="0" i="0" lang="en-US" strike="noStrike" sz="1100" u="none">
                  <a:solidFill>
                    <a:schemeClr val="bg1"/>
                  </a:solidFill>
                  <a:latin typeface="Calibri"/>
                  <a:ea typeface="Calibri"/>
                  <a:cs typeface="Calibri"/>
                  <a:sym typeface="Calibri"/>
                </a:rPr>
                <a:t> license</a:t>
              </a:r>
              <a:r>
                <a:rPr altLang="en" b="0" cap="none" dirty="0" i="0" lang="en" strike="noStrike" sz="1100" u="none">
                  <a:solidFill>
                    <a:schemeClr val="bg1"/>
                  </a:solidFill>
                  <a:latin typeface="Calibri"/>
                  <a:ea typeface="Calibri"/>
                  <a:cs typeface="Calibri"/>
                  <a:sym typeface="Calibri"/>
                </a:rPr>
                <a:t>. Feel free to use, modify, reuse or redistribute </a:t>
              </a:r>
              <a:r>
                <a:rPr altLang="en" dirty="0" lang="en" sz="1100">
                  <a:solidFill>
                    <a:schemeClr val="bg1"/>
                  </a:solidFill>
                  <a:latin typeface="Calibri"/>
                  <a:ea typeface="Calibri"/>
                  <a:cs typeface="Calibri"/>
                  <a:sym typeface="Calibri"/>
                </a:rPr>
                <a:t>any portion of </a:t>
              </a:r>
              <a:r>
                <a:rPr altLang="en" b="0" cap="none" dirty="0" i="0" lang="en" strike="noStrike" sz="1100" u="none">
                  <a:solidFill>
                    <a:schemeClr val="bg1"/>
                  </a:solidFill>
                  <a:latin typeface="Calibri"/>
                  <a:ea typeface="Calibri"/>
                  <a:cs typeface="Calibri"/>
                  <a:sym typeface="Calibri"/>
                </a:rPr>
                <a:t>this presentation.</a:t>
              </a:r>
              <a:endParaRPr dirty="0" sz="110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5871-B37E-FF5F-3BAE-FDD20AB5DE99}"/>
              </a:ext>
            </a:extLst>
          </p:cNvPr>
          <p:cNvSpPr>
            <a:spLocks noGrp="1"/>
          </p:cNvSpPr>
          <p:nvPr>
            <p:ph type="title"/>
          </p:nvPr>
        </p:nvSpPr>
        <p:spPr>
          <a:xfrm>
            <a:off x="123290" y="410000"/>
            <a:ext cx="8709010" cy="607800"/>
          </a:xfrm>
        </p:spPr>
        <p:txBody>
          <a:bodyPr numCol="1">
            <a:noAutofit/>
          </a:bodyPr>
          <a:lstStyle/>
          <a:p>
            <a:r>
              <a:rPr altLang="en" b="1" dirty="0" lang="en" sz="2300">
                <a:ea typeface="Arial"/>
                <a:cs typeface="Arial"/>
                <a:sym typeface="Arial"/>
              </a:rPr>
              <a:t>5.3 </a:t>
            </a:r>
            <a:r>
              <a:rPr altLang="en-CA" b="1" dirty="0" lang="en-CA" sz="2300">
                <a:ea typeface="Arial"/>
                <a:cs typeface="Arial"/>
                <a:sym typeface="Arial"/>
              </a:rPr>
              <a:t>A FIRM'S EXTERNAL MACRO ENVIRONMENT PESTEL III </a:t>
            </a:r>
            <a:endParaRPr dirty="0" lang="en-US" sz="2300"/>
          </a:p>
        </p:txBody>
      </p:sp>
      <p:pic>
        <p:nvPicPr>
          <p:cNvPr descr="Diagram that demonstrates the aspects of the PESTEL Model for External Environment Analysis." id="4" name="Picture 2">
            <a:extLst>
              <a:ext uri="{FF2B5EF4-FFF2-40B4-BE49-F238E27FC236}">
                <a16:creationId xmlns:a16="http://schemas.microsoft.com/office/drawing/2014/main" id="{89F186BA-F8CF-435E-C44A-E9BAC8181E64}"/>
              </a:ext>
            </a:extLst>
          </p:cNvPr>
          <p:cNvPicPr>
            <a:picLocks noChangeAspect="1"/>
          </p:cNvPicPr>
          <p:nvPr/>
        </p:nvPicPr>
        <p:blipFill>
          <a:blip r:embed="rId3"/>
          <a:stretch>
            <a:fillRect/>
          </a:stretch>
        </p:blipFill>
        <p:spPr>
          <a:xfrm>
            <a:off x="1950473" y="1130154"/>
            <a:ext cx="5457195" cy="3603346"/>
          </a:xfrm>
          <a:prstGeom prst="rect">
            <a:avLst/>
          </a:prstGeom>
        </p:spPr>
      </p:pic>
    </p:spTree>
    <p:extLst>
      <p:ext uri="{BB962C8B-B14F-4D97-AF65-F5344CB8AC3E}">
        <p14:creationId xmlns:p14="http://schemas.microsoft.com/office/powerpoint/2010/main" val="162684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5F6-E066-17A7-49B8-B55744C3AB5F}"/>
              </a:ext>
            </a:extLst>
          </p:cNvPr>
          <p:cNvSpPr>
            <a:spLocks noGrp="1"/>
          </p:cNvSpPr>
          <p:nvPr>
            <p:ph type="title"/>
          </p:nvPr>
        </p:nvSpPr>
        <p:spPr>
          <a:xfrm>
            <a:off x="104478" y="270725"/>
            <a:ext cx="9039521" cy="607800"/>
          </a:xfrm>
        </p:spPr>
        <p:txBody>
          <a:bodyPr numCol="1">
            <a:noAutofit/>
          </a:bodyPr>
          <a:lstStyle/>
          <a:p>
            <a:r>
              <a:rPr altLang="en" b="1" dirty="0" lang="en" sz="2300">
                <a:latin charset="0" panose="020B0604020202020204" pitchFamily="34" typeface="Arial"/>
                <a:ea typeface="Arial"/>
                <a:cs charset="0" panose="020B0604020202020204" pitchFamily="34" typeface="Arial"/>
                <a:sym typeface="Arial"/>
              </a:rPr>
              <a:t>5.3 </a:t>
            </a:r>
            <a:r>
              <a:rPr altLang="en-CA" b="1" dirty="0" lang="en-CA" sz="2300">
                <a:ea typeface="Arial"/>
                <a:cs typeface="Arial"/>
                <a:sym typeface="Arial"/>
              </a:rPr>
              <a:t>A FIRM'S EXTERNAL MACRO ENVIRONMENT PESTEL IV </a:t>
            </a:r>
            <a:endParaRPr dirty="0" lang="en-US" sz="23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28C527A2-E353-F772-EC13-6B179072DDF9}"/>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PESTEL and Globalization</a:t>
            </a:r>
            <a:endParaRPr altLang="en-CA" dirty="0" lang="en-CA" sz="2000">
              <a:latin charset="0" panose="020B0604020202020204" pitchFamily="34" typeface="Arial"/>
              <a:cs charset="0" panose="020B0604020202020204" pitchFamily="34" typeface="Arial"/>
            </a:endParaRPr>
          </a:p>
          <a:p>
            <a:pPr indent="0" marL="114300">
              <a:buNone/>
            </a:pPr>
            <a:br>
              <a:rPr altLang="en-CA" dirty="0" lang="en-CA" sz="2000">
                <a:latin charset="0" panose="020B0604020202020204" pitchFamily="34" typeface="Arial"/>
                <a:cs charset="0" panose="020B0604020202020204" pitchFamily="34" typeface="Arial"/>
              </a:rPr>
            </a:br>
            <a:r>
              <a:rPr altLang="en-CA" dirty="0" lang="en-CA" sz="2000">
                <a:latin charset="0" panose="020B0604020202020204" pitchFamily="34" typeface="Arial"/>
                <a:cs charset="0" panose="020B0604020202020204" pitchFamily="34" typeface="Arial"/>
              </a:rPr>
              <a:t>Over the past decade, new markets have been opened to foreign competitors, whole industries have been deregulated, and state-run enterprises have been privatized. Globalization involves much more than companies simply exporting products to another country. Some industries that aren’t normally considered global do, in fact, have strictly domestic players.</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450262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B1A7-4681-B1F9-715C-51E0749C0040}"/>
              </a:ext>
            </a:extLst>
          </p:cNvPr>
          <p:cNvSpPr>
            <a:spLocks noGrp="1"/>
          </p:cNvSpPr>
          <p:nvPr>
            <p:ph type="title"/>
          </p:nvPr>
        </p:nvSpPr>
        <p:spPr>
          <a:xfrm>
            <a:off x="82193" y="194243"/>
            <a:ext cx="9061807" cy="607800"/>
          </a:xfrm>
        </p:spPr>
        <p:txBody>
          <a:bodyPr numCol="1">
            <a:noAutofit/>
          </a:bodyPr>
          <a:lstStyle/>
          <a:p>
            <a:r>
              <a:rPr altLang="en" b="1" dirty="0" lang="en" sz="2400">
                <a:ea typeface="Arial"/>
                <a:cs typeface="Arial"/>
                <a:sym typeface="Arial"/>
              </a:rPr>
              <a:t>5.3 </a:t>
            </a:r>
            <a:r>
              <a:rPr altLang="en-CA" b="1" dirty="0" lang="en-CA" sz="2400">
                <a:ea typeface="Arial"/>
                <a:cs typeface="Arial"/>
                <a:sym typeface="Arial"/>
              </a:rPr>
              <a:t>A FIRM'S EXTERNAL MACRO ENVIRONMENT PESTEL V </a:t>
            </a:r>
            <a:endParaRPr dirty="0" lang="en-US" sz="2400"/>
          </a:p>
        </p:txBody>
      </p:sp>
      <p:sp>
        <p:nvSpPr>
          <p:cNvPr id="3" name="Text Placeholder 2">
            <a:extLst>
              <a:ext uri="{FF2B5EF4-FFF2-40B4-BE49-F238E27FC236}">
                <a16:creationId xmlns:a16="http://schemas.microsoft.com/office/drawing/2014/main" id="{F9C55D7F-B7B4-446E-BD07-63DC7D5540F8}"/>
              </a:ext>
            </a:extLst>
          </p:cNvPr>
          <p:cNvSpPr>
            <a:spLocks noGrp="1"/>
          </p:cNvSpPr>
          <p:nvPr>
            <p:ph idx="1" type="body"/>
          </p:nvPr>
        </p:nvSpPr>
        <p:spPr/>
        <p:txBody>
          <a:bodyPr numCol="1">
            <a:normAutofit fontScale="92500" lnSpcReduction="10000"/>
          </a:bodyPr>
          <a:lstStyle/>
          <a:p>
            <a:pPr indent="0" marL="114300">
              <a:buNone/>
            </a:pPr>
            <a:r>
              <a:rPr altLang="en-CA" b="1" dirty="0" lang="en-CA" sz="2000">
                <a:latin charset="0" panose="020B0604020202020204" pitchFamily="34" typeface="Arial"/>
                <a:cs charset="0" panose="020B0604020202020204" pitchFamily="34" typeface="Arial"/>
              </a:rPr>
              <a:t>PESTEL and Globalization</a:t>
            </a:r>
            <a:endParaRPr altLang="en-CA" dirty="0" lang="en-CA" sz="2000">
              <a:latin charset="0" panose="020B0604020202020204" pitchFamily="34" typeface="Arial"/>
              <a:cs charset="0" panose="020B0604020202020204" pitchFamily="34" typeface="Arial"/>
            </a:endParaRPr>
          </a:p>
          <a:p>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A number of factors reveal whether an industry has globalized or is in the process of globalizing. The sidebar below groups globalization factors into four categories: </a:t>
            </a:r>
          </a:p>
          <a:p>
            <a:pPr indent="0" marL="114300">
              <a:buNone/>
            </a:pPr>
            <a:endParaRPr altLang="en-CA" dirty="0" i="1" lang="en-CA" sz="2000">
              <a:latin charset="0" panose="020B0604020202020204" pitchFamily="34" typeface="Arial"/>
              <a:cs charset="0" panose="020B0604020202020204" pitchFamily="34" typeface="Arial"/>
            </a:endParaRPr>
          </a:p>
          <a:p>
            <a:r>
              <a:rPr altLang="en-CA" dirty="0" i="1" lang="en-CA" sz="2000">
                <a:latin charset="0" panose="020B0604020202020204" pitchFamily="34" typeface="Arial"/>
                <a:cs charset="0" panose="020B0604020202020204" pitchFamily="34" typeface="Arial"/>
              </a:rPr>
              <a:t>markets</a:t>
            </a:r>
            <a:r>
              <a:rPr altLang="en-CA" dirty="0" lang="en-CA" sz="2000">
                <a:latin charset="0" panose="020B0604020202020204" pitchFamily="34" typeface="Arial"/>
                <a:cs charset="0" panose="020B0604020202020204" pitchFamily="34" typeface="Arial"/>
              </a:rPr>
              <a:t> </a:t>
            </a:r>
          </a:p>
          <a:p>
            <a:r>
              <a:rPr altLang="en-CA" dirty="0" i="1" lang="en-CA" sz="2000">
                <a:latin charset="0" panose="020B0604020202020204" pitchFamily="34" typeface="Arial"/>
                <a:cs charset="0" panose="020B0604020202020204" pitchFamily="34" typeface="Arial"/>
              </a:rPr>
              <a:t>costs</a:t>
            </a:r>
            <a:endParaRPr altLang="en-CA" dirty="0" lang="en-CA" sz="2000">
              <a:latin charset="0" panose="020B0604020202020204" pitchFamily="34" typeface="Arial"/>
              <a:cs charset="0" panose="020B0604020202020204" pitchFamily="34" typeface="Arial"/>
            </a:endParaRPr>
          </a:p>
          <a:p>
            <a:r>
              <a:rPr altLang="en-CA" dirty="0" i="1" lang="en-CA" sz="2000">
                <a:latin charset="0" panose="020B0604020202020204" pitchFamily="34" typeface="Arial"/>
                <a:cs charset="0" panose="020B0604020202020204" pitchFamily="34" typeface="Arial"/>
              </a:rPr>
              <a:t>governments</a:t>
            </a:r>
            <a:endParaRPr altLang="en-CA" dirty="0" lang="en-CA" sz="2000">
              <a:latin charset="0" panose="020B0604020202020204" pitchFamily="34" typeface="Arial"/>
              <a:cs charset="0" panose="020B0604020202020204" pitchFamily="34" typeface="Arial"/>
            </a:endParaRPr>
          </a:p>
          <a:p>
            <a:r>
              <a:rPr altLang="en-CA" dirty="0" i="1" lang="en-CA" sz="2000">
                <a:latin charset="0" panose="020B0604020202020204" pitchFamily="34" typeface="Arial"/>
                <a:cs charset="0" panose="020B0604020202020204" pitchFamily="34" typeface="Arial"/>
              </a:rPr>
              <a:t>competition</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82196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699" y="441064"/>
            <a:ext cx="8739833" cy="1005361"/>
          </a:xfrm>
          <a:prstGeom prst="rect">
            <a:avLst/>
          </a:prstGeom>
        </p:spPr>
        <p:txBody>
          <a:bodyPr anchor="t" anchorCtr="0" bIns="91425" lIns="91425" numCol="1" rIns="91425" spcFirstLastPara="1" tIns="91425" wrap="square">
            <a:noAutofit/>
          </a:bodyPr>
          <a:lstStyle/>
          <a:p>
            <a:r>
              <a:rPr altLang="en" b="1" dirty="0" lang="en" sz="2300">
                <a:latin typeface="Arial"/>
                <a:ea typeface="Arial"/>
                <a:cs typeface="Arial"/>
                <a:sym typeface="Arial"/>
              </a:rPr>
              <a:t>5.4 A FIRM'S MICRO ENVIRONMENT:PORTER'S 5 FORCES I</a:t>
            </a:r>
            <a:endParaRPr altLang="en" b="1" dirty="0" lang="en" sz="2300">
              <a:cs typeface="Arial"/>
            </a:endParaRPr>
          </a:p>
        </p:txBody>
      </p:sp>
      <p:sp>
        <p:nvSpPr>
          <p:cNvPr id="87" name="Google Shape;87;p14"/>
          <p:cNvSpPr txBox="1">
            <a:spLocks noGrp="1"/>
          </p:cNvSpPr>
          <p:nvPr>
            <p:ph idx="1" type="body"/>
          </p:nvPr>
        </p:nvSpPr>
        <p:spPr>
          <a:xfrm>
            <a:off x="311700" y="1783958"/>
            <a:ext cx="8520600" cy="3336763"/>
          </a:xfrm>
          <a:prstGeom prst="rect">
            <a:avLst/>
          </a:prstGeom>
        </p:spPr>
        <p:txBody>
          <a:bodyPr anchor="t" anchorCtr="0" bIns="91425" lIns="91425" numCol="1" rIns="91425" spcFirstLastPara="1" tIns="91425" wrap="square">
            <a:noAutofit/>
          </a:bodyPr>
          <a:lstStyle/>
          <a:p>
            <a:pPr indent="0" marL="114300">
              <a:lnSpc>
                <a:spcPct val="114999"/>
              </a:lnSpc>
              <a:buNone/>
            </a:pPr>
            <a:r>
              <a:rPr altLang="en" dirty="0" lang="en">
                <a:cs typeface="Arial"/>
              </a:rPr>
              <a:t>All firms are part of an </a:t>
            </a:r>
            <a:r>
              <a:rPr altLang="en" b="1" dirty="0" lang="en">
                <a:cs typeface="Arial"/>
              </a:rPr>
              <a:t>industry </a:t>
            </a:r>
            <a:r>
              <a:rPr altLang="en" dirty="0" lang="en">
                <a:cs typeface="Arial"/>
              </a:rPr>
              <a:t>– a group of firms all making similar products or offering similar services and they all face similar situations in terms of customer interests, supplier relations, and industry growth or decline. Harvard Strategy professor, Michael Porter, developed </a:t>
            </a:r>
            <a:r>
              <a:rPr altLang="en" b="1" dirty="0" lang="en">
                <a:ea typeface="+mn-lt"/>
                <a:cs typeface="+mn-lt"/>
              </a:rPr>
              <a:t>Porter’s 5 Forces,</a:t>
            </a:r>
            <a:r>
              <a:rPr altLang="en" b="1" dirty="0" lang="en">
                <a:cs typeface="Arial"/>
              </a:rPr>
              <a:t> </a:t>
            </a:r>
            <a:r>
              <a:rPr altLang="en" dirty="0" lang="en">
                <a:cs typeface="Arial"/>
              </a:rPr>
              <a:t>an analysis tool used to examine and evaluate different micro-environmental groups.</a:t>
            </a:r>
          </a:p>
          <a:p>
            <a:pPr indent="0" marL="114300">
              <a:lnSpc>
                <a:spcPct val="114999"/>
              </a:lnSpc>
              <a:buNone/>
            </a:pPr>
            <a:endParaRPr dirty="0" lang="en-US"/>
          </a:p>
          <a:p>
            <a:pPr>
              <a:lnSpc>
                <a:spcPct val="114999"/>
              </a:lnSpc>
              <a:buNone/>
            </a:pPr>
            <a:endParaRPr altLang="en" dirty="0" lang="en">
              <a:cs typeface="Arial"/>
            </a:endParaRPr>
          </a:p>
        </p:txBody>
      </p:sp>
    </p:spTree>
    <p:extLst>
      <p:ext uri="{BB962C8B-B14F-4D97-AF65-F5344CB8AC3E}">
        <p14:creationId xmlns:p14="http://schemas.microsoft.com/office/powerpoint/2010/main" val="66763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670A7-99AE-02CE-219C-8505C974AD58}"/>
              </a:ext>
            </a:extLst>
          </p:cNvPr>
          <p:cNvSpPr>
            <a:spLocks noGrp="1"/>
          </p:cNvSpPr>
          <p:nvPr>
            <p:ph type="title"/>
          </p:nvPr>
        </p:nvSpPr>
        <p:spPr/>
        <p:txBody>
          <a:bodyPr numCol="1">
            <a:normAutofit fontScale="90000"/>
          </a:bodyPr>
          <a:lstStyle/>
          <a:p>
            <a:r>
              <a:rPr altLang="en" b="1" dirty="0" lang="en" sz="2300">
                <a:ea typeface="Arial"/>
                <a:cs typeface="Arial"/>
                <a:sym typeface="Arial"/>
              </a:rPr>
              <a:t>5.4 A FIRM'S MICRO ENVIRONMENT:PORTER'S 5 FORCES II</a:t>
            </a:r>
            <a:endParaRPr dirty="0" lang="en-US" sz="2300"/>
          </a:p>
        </p:txBody>
      </p:sp>
      <p:sp>
        <p:nvSpPr>
          <p:cNvPr id="3" name="Text Placeholder 2">
            <a:extLst>
              <a:ext uri="{FF2B5EF4-FFF2-40B4-BE49-F238E27FC236}">
                <a16:creationId xmlns:a16="http://schemas.microsoft.com/office/drawing/2014/main" id="{7BE832DD-FEE5-9306-2B75-425D259C75BF}"/>
              </a:ext>
            </a:extLst>
          </p:cNvPr>
          <p:cNvSpPr>
            <a:spLocks noGrp="1"/>
          </p:cNvSpPr>
          <p:nvPr>
            <p:ph idx="1" type="body"/>
          </p:nvPr>
        </p:nvSpPr>
        <p:spPr>
          <a:xfrm>
            <a:off x="311700" y="1245500"/>
            <a:ext cx="4476057" cy="3339000"/>
          </a:xfrm>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Porter’s Five Forces</a:t>
            </a:r>
            <a:r>
              <a:rPr altLang="en-CA" dirty="0" lang="en-CA" sz="2000">
                <a:latin charset="0" panose="020B0604020202020204" pitchFamily="34" typeface="Arial"/>
                <a:cs charset="0" panose="020B0604020202020204" pitchFamily="34" typeface="Arial"/>
              </a:rPr>
              <a:t> is a tool used to examine different micro-environmental groups in order to understand the impact each group has on a firm in an industry</a:t>
            </a:r>
            <a:endParaRPr dirty="0" lang="en-US" sz="2000">
              <a:latin charset="0" panose="020B0604020202020204" pitchFamily="34" typeface="Arial"/>
              <a:cs charset="0" panose="020B0604020202020204" pitchFamily="34" typeface="Arial"/>
            </a:endParaRPr>
          </a:p>
        </p:txBody>
      </p:sp>
      <p:pic>
        <p:nvPicPr>
          <p:cNvPr id="5" name="Picture 4">
            <a:extLst>
              <a:ext uri="{FF2B5EF4-FFF2-40B4-BE49-F238E27FC236}">
                <a16:creationId xmlns:a16="http://schemas.microsoft.com/office/drawing/2014/main" id="{33A475E6-B756-6949-A862-C5E1A20B92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7757" y="1017800"/>
            <a:ext cx="3794400" cy="3794400"/>
          </a:xfrm>
          <a:prstGeom prst="rect">
            <a:avLst/>
          </a:prstGeom>
        </p:spPr>
      </p:pic>
    </p:spTree>
    <p:extLst>
      <p:ext uri="{BB962C8B-B14F-4D97-AF65-F5344CB8AC3E}">
        <p14:creationId xmlns:p14="http://schemas.microsoft.com/office/powerpoint/2010/main" val="4178891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133564" y="441064"/>
            <a:ext cx="8698736" cy="733899"/>
          </a:xfrm>
          <a:prstGeom prst="rect">
            <a:avLst/>
          </a:prstGeom>
        </p:spPr>
        <p:txBody>
          <a:bodyPr anchor="t" anchorCtr="0" bIns="91425" lIns="91425" numCol="1" rIns="91425" spcFirstLastPara="1" tIns="91425" wrap="square">
            <a:noAutofit/>
          </a:bodyPr>
          <a:lstStyle/>
          <a:p>
            <a:r>
              <a:rPr altLang="en" b="1" dirty="0" lang="en">
                <a:latin typeface="Arial"/>
                <a:cs typeface="Arial"/>
                <a:sym typeface="Arial"/>
              </a:rPr>
              <a:t>5.5 THE INTERNAL ENVIRONMENT I</a:t>
            </a:r>
            <a:endParaRPr altLang="en" b="1" dirty="0" lang="en">
              <a:latin typeface="Arial"/>
              <a:cs typeface="Arial"/>
            </a:endParaRPr>
          </a:p>
        </p:txBody>
      </p:sp>
      <p:sp>
        <p:nvSpPr>
          <p:cNvPr id="87" name="Google Shape;87;p14"/>
          <p:cNvSpPr txBox="1">
            <a:spLocks noGrp="1"/>
          </p:cNvSpPr>
          <p:nvPr>
            <p:ph idx="1" type="body"/>
          </p:nvPr>
        </p:nvSpPr>
        <p:spPr>
          <a:xfrm>
            <a:off x="243966" y="2011662"/>
            <a:ext cx="4714410" cy="3679663"/>
          </a:xfrm>
          <a:prstGeom prst="rect">
            <a:avLst/>
          </a:prstGeom>
        </p:spPr>
        <p:txBody>
          <a:bodyPr anchor="t" anchorCtr="0" bIns="91425" lIns="91425" numCol="1" rIns="91425" spcFirstLastPara="1" tIns="91425" wrap="square">
            <a:noAutofit/>
          </a:bodyPr>
          <a:lstStyle/>
          <a:p>
            <a:pPr indent="0" marL="114300">
              <a:lnSpc>
                <a:spcPct val="114999"/>
              </a:lnSpc>
              <a:buNone/>
            </a:pPr>
            <a:r>
              <a:rPr altLang="en" dirty="0" lang="en" sz="2000">
                <a:latin charset="0" panose="020B0604020202020204" pitchFamily="34" typeface="Arial"/>
                <a:cs charset="0" panose="020B0604020202020204" pitchFamily="34" typeface="Arial"/>
              </a:rPr>
              <a:t>The </a:t>
            </a:r>
            <a:r>
              <a:rPr altLang="en" b="1" dirty="0" lang="en" sz="2000">
                <a:latin charset="0" panose="020B0604020202020204" pitchFamily="34" typeface="Arial"/>
                <a:cs charset="0" panose="020B0604020202020204" pitchFamily="34" typeface="Arial"/>
              </a:rPr>
              <a:t>internal environment</a:t>
            </a:r>
            <a:r>
              <a:rPr altLang="en" dirty="0" lang="en" sz="2000">
                <a:latin charset="0" panose="020B0604020202020204" pitchFamily="34" typeface="Arial"/>
                <a:cs charset="0" panose="020B0604020202020204" pitchFamily="34" typeface="Arial"/>
              </a:rPr>
              <a:t> consists of members of the firm itself, investors in the firm, and the assets a firm has. </a:t>
            </a:r>
            <a:endParaRPr dirty="0" lang="en-US" sz="2000">
              <a:latin charset="0" panose="020B0604020202020204" pitchFamily="34" typeface="Arial"/>
              <a:cs charset="0" panose="020B0604020202020204" pitchFamily="34" typeface="Arial"/>
            </a:endParaRPr>
          </a:p>
        </p:txBody>
      </p:sp>
      <p:pic>
        <p:nvPicPr>
          <p:cNvPr descr="A graphic illustration of people growing from one person to many in number and connected with lines " id="2" name="Picture 2">
            <a:extLst>
              <a:ext uri="{FF2B5EF4-FFF2-40B4-BE49-F238E27FC236}">
                <a16:creationId xmlns:a16="http://schemas.microsoft.com/office/drawing/2014/main" id="{34C1AB8A-D37A-EE13-FD07-FE51F91A8340}"/>
              </a:ext>
            </a:extLst>
          </p:cNvPr>
          <p:cNvPicPr>
            <a:picLocks noChangeAspect="1"/>
          </p:cNvPicPr>
          <p:nvPr/>
        </p:nvPicPr>
        <p:blipFill rotWithShape="1">
          <a:blip r:embed="rId3"/>
          <a:srcRect b="15462" l="12590" r="8683" t="12428"/>
          <a:stretch/>
        </p:blipFill>
        <p:spPr>
          <a:xfrm>
            <a:off x="4785848" y="729465"/>
            <a:ext cx="4227091" cy="3866189"/>
          </a:xfrm>
          <a:prstGeom prst="rect">
            <a:avLst/>
          </a:prstGeom>
        </p:spPr>
      </p:pic>
      <p:sp>
        <p:nvSpPr>
          <p:cNvPr id="3" name="TextBox 2">
            <a:extLst>
              <a:ext uri="{FF2B5EF4-FFF2-40B4-BE49-F238E27FC236}">
                <a16:creationId xmlns:a16="http://schemas.microsoft.com/office/drawing/2014/main" id="{10EE756C-2070-3D42-1F9D-5CF8428721A9}"/>
              </a:ext>
            </a:extLst>
          </p:cNvPr>
          <p:cNvSpPr txBox="1"/>
          <p:nvPr/>
        </p:nvSpPr>
        <p:spPr>
          <a:xfrm>
            <a:off x="4958376" y="4595654"/>
            <a:ext cx="4117889" cy="261610"/>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r>
              <a:rPr dirty="0" lang="en-US" sz="1100">
                <a:solidFill>
                  <a:srgbClr val="003180"/>
                </a:solidFill>
              </a:rPr>
              <a:t>"Internal Environment" by Alyssa Giles, </a:t>
            </a:r>
            <a:r>
              <a:rPr dirty="0" lang="en-US" sz="1100" u="sng">
                <a:solidFill>
                  <a:srgbClr val="1155CC"/>
                </a:solidFill>
                <a:hlinkClick r:id="rId4"/>
              </a:rPr>
              <a:t>CC BY-NC-SA 4.0</a:t>
            </a:r>
            <a:endParaRPr dirty="0" lang="en-US" sz="1100"/>
          </a:p>
        </p:txBody>
      </p:sp>
    </p:spTree>
    <p:extLst>
      <p:ext uri="{BB962C8B-B14F-4D97-AF65-F5344CB8AC3E}">
        <p14:creationId xmlns:p14="http://schemas.microsoft.com/office/powerpoint/2010/main" val="337571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A6FD-4AD6-9611-B93E-24BA8F2DB838}"/>
              </a:ext>
            </a:extLst>
          </p:cNvPr>
          <p:cNvSpPr>
            <a:spLocks noGrp="1"/>
          </p:cNvSpPr>
          <p:nvPr>
            <p:ph type="title"/>
          </p:nvPr>
        </p:nvSpPr>
        <p:spPr/>
        <p:txBody>
          <a:bodyPr numCol="1">
            <a:noAutofit/>
          </a:bodyPr>
          <a:lstStyle/>
          <a:p>
            <a:r>
              <a:rPr altLang="en" b="1" dirty="0" lang="en">
                <a:latin charset="0" panose="020B0604020202020204" pitchFamily="34" typeface="Arial"/>
                <a:cs charset="0" panose="020B0604020202020204" pitchFamily="34" typeface="Arial"/>
                <a:sym typeface="Arial"/>
              </a:rPr>
              <a:t>5.5 THE INTERNAL ENVIRONMENT II</a:t>
            </a:r>
            <a:endParaRPr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EEBD97C4-DF55-5C1E-355C-6AF80426D38E}"/>
              </a:ext>
            </a:extLst>
          </p:cNvPr>
          <p:cNvSpPr>
            <a:spLocks noGrp="1"/>
          </p:cNvSpPr>
          <p:nvPr>
            <p:ph idx="1" type="body"/>
          </p:nvPr>
        </p:nvSpPr>
        <p:spPr/>
        <p:txBody>
          <a:bodyPr numCol="1">
            <a:normAutofit/>
          </a:bodyPr>
          <a:lstStyle/>
          <a:p>
            <a:pPr indent="0" marL="114300">
              <a:buNone/>
            </a:pPr>
            <a:r>
              <a:rPr b="1" dirty="0" lang="en-US" sz="2000">
                <a:latin charset="0" panose="020B0604020202020204" pitchFamily="34" typeface="Arial"/>
                <a:cs charset="0" panose="020B0604020202020204" pitchFamily="34" typeface="Arial"/>
              </a:rPr>
              <a:t>A Value Chain Example</a:t>
            </a:r>
          </a:p>
        </p:txBody>
      </p:sp>
      <p:pic>
        <p:nvPicPr>
          <p:cNvPr id="5" name="Picture 4">
            <a:extLst>
              <a:ext uri="{FF2B5EF4-FFF2-40B4-BE49-F238E27FC236}">
                <a16:creationId xmlns:a16="http://schemas.microsoft.com/office/drawing/2014/main" id="{54D220A6-10BB-46F5-3415-1E185B2E5C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04286" y="1809150"/>
            <a:ext cx="5664200" cy="2971800"/>
          </a:xfrm>
          <a:prstGeom prst="rect">
            <a:avLst/>
          </a:prstGeom>
        </p:spPr>
      </p:pic>
    </p:spTree>
    <p:extLst>
      <p:ext uri="{BB962C8B-B14F-4D97-AF65-F5344CB8AC3E}">
        <p14:creationId xmlns:p14="http://schemas.microsoft.com/office/powerpoint/2010/main" val="2097835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FC85D-7A18-D549-7AE7-5F6A18CA64F3}"/>
              </a:ext>
            </a:extLst>
          </p:cNvPr>
          <p:cNvSpPr>
            <a:spLocks noGrp="1"/>
          </p:cNvSpPr>
          <p:nvPr>
            <p:ph type="title"/>
          </p:nvPr>
        </p:nvSpPr>
        <p:spPr/>
        <p:txBody>
          <a:bodyPr numCol="1">
            <a:noAutofit/>
          </a:bodyPr>
          <a:lstStyle/>
          <a:p>
            <a:r>
              <a:rPr altLang="en" b="1" dirty="0" lang="en">
                <a:latin charset="0" panose="020B0604020202020204" pitchFamily="34" typeface="Arial"/>
                <a:cs charset="0" panose="020B0604020202020204" pitchFamily="34" typeface="Arial"/>
                <a:sym typeface="Arial"/>
              </a:rPr>
              <a:t>5.5 THE INTERNAL ENVIRONMENT III</a:t>
            </a:r>
            <a:endParaRPr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A183064F-EBD6-5D0C-AFA0-2695268F619C}"/>
              </a:ext>
            </a:extLst>
          </p:cNvPr>
          <p:cNvSpPr>
            <a:spLocks noGrp="1"/>
          </p:cNvSpPr>
          <p:nvPr>
            <p:ph idx="1" type="body"/>
          </p:nvPr>
        </p:nvSpPr>
        <p:spPr>
          <a:xfrm>
            <a:off x="0" y="1151221"/>
            <a:ext cx="8520600" cy="3339000"/>
          </a:xfrm>
        </p:spPr>
        <p:txBody>
          <a:bodyPr numCol="1"/>
          <a:lstStyle/>
          <a:p>
            <a:pPr indent="0" marL="114300">
              <a:buNone/>
            </a:pPr>
            <a:r>
              <a:rPr altLang="en-CA" b="1" dirty="0" lang="en-CA">
                <a:latin charset="0" panose="020B0604020202020204" pitchFamily="34" typeface="Arial"/>
                <a:cs charset="0" panose="020B0604020202020204" pitchFamily="34" typeface="Arial"/>
              </a:rPr>
              <a:t>Using VRIO</a:t>
            </a:r>
          </a:p>
          <a:p>
            <a:pPr indent="0" marL="114300">
              <a:buNone/>
            </a:pPr>
            <a:br>
              <a:rPr altLang="en-CA" dirty="0" lang="en-CA">
                <a:latin charset="0" panose="020B0604020202020204" pitchFamily="34" typeface="Arial"/>
                <a:cs charset="0" panose="020B0604020202020204" pitchFamily="34" typeface="Arial"/>
              </a:rPr>
            </a:br>
            <a:endParaRPr dirty="0" lang="en-US">
              <a:latin charset="0" panose="020B0604020202020204" pitchFamily="34" typeface="Arial"/>
              <a:cs charset="0" panose="020B0604020202020204" pitchFamily="34" typeface="Arial"/>
            </a:endParaRPr>
          </a:p>
        </p:txBody>
      </p:sp>
      <p:pic>
        <p:nvPicPr>
          <p:cNvPr descr="Diagram of the components of VRIO: Valuable, Rare, Difficult to imitate, and Organized to capture value." id="4" name="Picture 3">
            <a:extLst>
              <a:ext uri="{FF2B5EF4-FFF2-40B4-BE49-F238E27FC236}">
                <a16:creationId xmlns:a16="http://schemas.microsoft.com/office/drawing/2014/main" id="{74BFDE78-A631-30C7-9315-78792BD33A16}"/>
              </a:ext>
            </a:extLst>
          </p:cNvPr>
          <p:cNvPicPr>
            <a:picLocks noChangeAspect="1"/>
          </p:cNvPicPr>
          <p:nvPr/>
        </p:nvPicPr>
        <p:blipFill>
          <a:blip r:embed="rId3"/>
          <a:stretch>
            <a:fillRect/>
          </a:stretch>
        </p:blipFill>
        <p:spPr>
          <a:xfrm>
            <a:off x="2171219" y="1151221"/>
            <a:ext cx="6107906" cy="3732984"/>
          </a:xfrm>
          <a:prstGeom prst="rect">
            <a:avLst/>
          </a:prstGeom>
        </p:spPr>
      </p:pic>
    </p:spTree>
    <p:extLst>
      <p:ext uri="{BB962C8B-B14F-4D97-AF65-F5344CB8AC3E}">
        <p14:creationId xmlns:p14="http://schemas.microsoft.com/office/powerpoint/2010/main" val="2552246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67722" y="298103"/>
            <a:ext cx="10077212" cy="1119661"/>
          </a:xfrm>
          <a:prstGeom prst="rect">
            <a:avLst/>
          </a:prstGeom>
        </p:spPr>
        <p:txBody>
          <a:bodyPr anchor="t" anchorCtr="0" bIns="91425" lIns="91425" numCol="1" rIns="91425" spcFirstLastPara="1" tIns="91425" wrap="square">
            <a:noAutofit/>
          </a:bodyPr>
          <a:lstStyle/>
          <a:p>
            <a:r>
              <a:rPr altLang="en" b="1" dirty="0" lang="en" sz="2000">
                <a:latin typeface="Arial"/>
                <a:cs typeface="Arial"/>
                <a:sym typeface="Arial"/>
              </a:rPr>
              <a:t>5.6 COMPETITION, STRATEGY AND COMPETITIVE ADVANTAGE I</a:t>
            </a:r>
            <a:endParaRPr altLang="en" dirty="0" lang="en" sz="2000">
              <a:cs typeface="Arial"/>
            </a:endParaRPr>
          </a:p>
        </p:txBody>
      </p:sp>
      <p:sp>
        <p:nvSpPr>
          <p:cNvPr id="87" name="Google Shape;87;p14"/>
          <p:cNvSpPr txBox="1">
            <a:spLocks noGrp="1"/>
          </p:cNvSpPr>
          <p:nvPr>
            <p:ph idx="1" type="body"/>
          </p:nvPr>
        </p:nvSpPr>
        <p:spPr>
          <a:xfrm>
            <a:off x="511725" y="1324419"/>
            <a:ext cx="8120550" cy="3093876"/>
          </a:xfrm>
          <a:prstGeom prst="rect">
            <a:avLst/>
          </a:prstGeom>
        </p:spPr>
        <p:txBody>
          <a:bodyPr anchor="t" anchorCtr="0" bIns="91425" lIns="91425" numCol="1" rIns="91425" spcFirstLastPara="1" tIns="91425" wrap="square">
            <a:noAutofit/>
          </a:bodyPr>
          <a:lstStyle/>
          <a:p>
            <a:pPr indent="0" marL="114300">
              <a:lnSpc>
                <a:spcPct val="114999"/>
              </a:lnSpc>
              <a:buNone/>
            </a:pPr>
            <a:r>
              <a:rPr altLang="en-CA" dirty="0" lang="en-CA" sz="2000">
                <a:latin charset="0" panose="020B0604020202020204" pitchFamily="34" typeface="Arial"/>
                <a:cs charset="0" panose="020B0604020202020204" pitchFamily="34" typeface="Arial"/>
              </a:rPr>
              <a:t>Businesses exist to make profits by offering goods and services in the marketplace at prices that are higher than the costs they incurred creating those goods and services. Businesses rarely exist alone in an industry; </a:t>
            </a:r>
            <a:r>
              <a:rPr altLang="en-CA" b="1" dirty="0" lang="en-CA" sz="2000">
                <a:latin charset="0" panose="020B0604020202020204" pitchFamily="34" typeface="Arial"/>
                <a:cs charset="0" panose="020B0604020202020204" pitchFamily="34" typeface="Arial"/>
              </a:rPr>
              <a:t>competition </a:t>
            </a:r>
            <a:r>
              <a:rPr altLang="en-CA" dirty="0" lang="en-CA" sz="2000">
                <a:latin charset="0" panose="020B0604020202020204" pitchFamily="34" typeface="Arial"/>
                <a:cs charset="0" panose="020B0604020202020204" pitchFamily="34" typeface="Arial"/>
              </a:rPr>
              <a:t>is a usually a key part of any marketplace. This means that businesses must find ways to attract customers to their products and away from competitors’ products. </a:t>
            </a:r>
            <a:r>
              <a:rPr altLang="en-CA" b="1" dirty="0" lang="en-CA" sz="2000">
                <a:latin charset="0" panose="020B0604020202020204" pitchFamily="34" typeface="Arial"/>
                <a:cs charset="0" panose="020B0604020202020204" pitchFamily="34" typeface="Arial"/>
              </a:rPr>
              <a:t>Strategy </a:t>
            </a:r>
            <a:r>
              <a:rPr altLang="en-CA" dirty="0" lang="en-CA" sz="2000">
                <a:latin charset="0" panose="020B0604020202020204" pitchFamily="34" typeface="Arial"/>
                <a:cs charset="0" panose="020B0604020202020204" pitchFamily="34" typeface="Arial"/>
              </a:rPr>
              <a:t>is the process of planning and implementing actions that will lead to success in competition.</a:t>
            </a:r>
            <a:endParaRPr altLang="en" dirty="0" lang="en" sz="2000">
              <a:latin charset="0" panose="020B0604020202020204" pitchFamily="34" typeface="Arial"/>
              <a:cs charset="0" panose="020B0604020202020204" pitchFamily="34" typeface="Arial"/>
            </a:endParaRPr>
          </a:p>
          <a:p>
            <a:pPr indent="0" marL="114300">
              <a:lnSpc>
                <a:spcPct val="114999"/>
              </a:lnSpc>
              <a:buNone/>
            </a:pPr>
            <a:endParaRPr altLang="en" dirty="0" lang="en" sz="2000">
              <a:latin charset="0" panose="020B0604020202020204" pitchFamily="34" typeface="Arial"/>
              <a:cs charset="0" panose="020B0604020202020204" pitchFamily="34" typeface="Arial"/>
            </a:endParaRPr>
          </a:p>
          <a:p>
            <a:pPr>
              <a:lnSpc>
                <a:spcPct val="114999"/>
              </a:lnSpc>
              <a:buNone/>
            </a:pPr>
            <a:endParaRPr altLang="en" dirty="0" lang="en" sz="2000">
              <a:latin charset="0" panose="020B0604020202020204" pitchFamily="34" typeface="Arial"/>
              <a:cs charset="0" panose="020B0604020202020204" pitchFamily="34" typeface="Arial"/>
            </a:endParaRPr>
          </a:p>
          <a:p>
            <a:pPr>
              <a:lnSpc>
                <a:spcPct val="114999"/>
              </a:lnSpc>
              <a:buNone/>
            </a:pPr>
            <a:endParaRPr altLang="en" dirty="0" lang="en"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40374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C484-1B6A-68E5-4EA2-F67A7C91D9AE}"/>
              </a:ext>
            </a:extLst>
          </p:cNvPr>
          <p:cNvSpPr>
            <a:spLocks noGrp="1"/>
          </p:cNvSpPr>
          <p:nvPr>
            <p:ph type="title"/>
          </p:nvPr>
        </p:nvSpPr>
        <p:spPr/>
        <p:txBody>
          <a:bodyPr numCol="1">
            <a:normAutofit/>
          </a:bodyPr>
          <a:lstStyle/>
          <a:p>
            <a:r>
              <a:rPr altLang="en" b="1" dirty="0" lang="en" sz="2000">
                <a:latin charset="0" panose="020B0604020202020204" pitchFamily="34" typeface="Arial"/>
                <a:cs charset="0" panose="020B0604020202020204" pitchFamily="34" typeface="Arial"/>
                <a:sym typeface="Arial"/>
              </a:rPr>
              <a:t>5.6 COMPETITION, STRATEGY AND COMPETITIVE ADVANTAGE II</a:t>
            </a:r>
            <a:endParaRPr dirty="0" lang="en-US" sz="20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1B28F8ED-6BCB-8D16-2FF0-3E8F51506F6D}"/>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Competition</a:t>
            </a: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Porter’s Five Forces model is centered around rivalry, a synonym for competition. In any industry, multiple firms compete against each other for customers by offering better or cheaper products than their rivals</a:t>
            </a:r>
            <a:br>
              <a:rPr altLang="en-CA" dirty="0" lang="en-CA" sz="2000">
                <a:latin charset="0" panose="020B0604020202020204" pitchFamily="34" typeface="Arial"/>
                <a:cs charset="0" panose="020B0604020202020204" pitchFamily="34" typeface="Arial"/>
              </a:rPr>
            </a:b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77421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anchor="t" anchorCtr="0" bIns="91425" lIns="91425" numCol="1" rIns="91425" spcFirstLastPara="1" tIns="91425" wrap="square">
            <a:noAutofit/>
          </a:bodyPr>
          <a:lstStyle/>
          <a:p>
            <a:r>
              <a:rPr altLang="en" b="1" dirty="0" lang="en">
                <a:latin typeface="Arial"/>
                <a:ea typeface="Arial"/>
                <a:cs typeface="Arial"/>
                <a:sym typeface="Arial"/>
              </a:rPr>
              <a:t>LEARNING OUTCOMES</a:t>
            </a:r>
            <a:endParaRPr b="1" dirty="0" lang="en-US">
              <a:latin typeface="Arial"/>
              <a:ea typeface="Arial"/>
              <a:cs typeface="Arial"/>
            </a:endParaRPr>
          </a:p>
        </p:txBody>
      </p:sp>
      <p:sp>
        <p:nvSpPr>
          <p:cNvPr id="87" name="Google Shape;87;p14"/>
          <p:cNvSpPr txBox="1">
            <a:spLocks noGrp="1"/>
          </p:cNvSpPr>
          <p:nvPr>
            <p:ph idx="1" type="body"/>
          </p:nvPr>
        </p:nvSpPr>
        <p:spPr>
          <a:xfrm>
            <a:off x="311700" y="1017800"/>
            <a:ext cx="8520600" cy="3551075"/>
          </a:xfrm>
          <a:prstGeom prst="rect">
            <a:avLst/>
          </a:prstGeom>
        </p:spPr>
        <p:txBody>
          <a:bodyPr anchor="t" anchorCtr="0" bIns="91425" lIns="91425" numCol="1" rIns="91425" spcFirstLastPara="1" tIns="91425" wrap="square">
            <a:noAutofit/>
          </a:bodyPr>
          <a:lstStyle/>
          <a:p>
            <a:pPr>
              <a:lnSpc>
                <a:spcPct val="114999"/>
              </a:lnSpc>
              <a:buNone/>
            </a:pPr>
            <a:r>
              <a:rPr altLang="en-CA" dirty="0" lang="en-CA">
                <a:latin charset="0" panose="020B0604020202020204" pitchFamily="34" typeface="Arial"/>
                <a:cs charset="0" panose="020B0604020202020204" pitchFamily="34" typeface="Arial"/>
              </a:rPr>
              <a:t>Upon successful completion of this chapter, you should be able to:</a:t>
            </a:r>
          </a:p>
          <a:p>
            <a:pPr>
              <a:lnSpc>
                <a:spcPct val="114999"/>
              </a:lnSpc>
              <a:buNone/>
            </a:pPr>
            <a:endParaRPr dirty="0" lang="en-US">
              <a:latin charset="0" panose="020B0604020202020204" pitchFamily="34" typeface="Arial"/>
              <a:cs charset="0" panose="020B0604020202020204" pitchFamily="34" typeface="Arial"/>
            </a:endParaRPr>
          </a:p>
          <a:p>
            <a:pPr>
              <a:lnSpc>
                <a:spcPct val="114999"/>
              </a:lnSpc>
            </a:pPr>
            <a:r>
              <a:rPr altLang="en" dirty="0" lang="en">
                <a:latin charset="0" panose="020B0604020202020204" pitchFamily="34" typeface="Arial"/>
                <a:cs charset="0" panose="020B0604020202020204" pitchFamily="34" typeface="Arial"/>
              </a:rPr>
              <a:t>Describe the strategic analysis process and why firms need to analyze their competitive environment</a:t>
            </a:r>
          </a:p>
          <a:p>
            <a:pPr>
              <a:lnSpc>
                <a:spcPct val="114999"/>
              </a:lnSpc>
            </a:pPr>
            <a:r>
              <a:rPr altLang="en" dirty="0" lang="en">
                <a:latin charset="0" panose="020B0604020202020204" pitchFamily="34" typeface="Arial"/>
                <a:cs charset="0" panose="020B0604020202020204" pitchFamily="34" typeface="Arial"/>
              </a:rPr>
              <a:t>Discuss the importance of SWOT analysis when looking at global competitors</a:t>
            </a:r>
          </a:p>
          <a:p>
            <a:pPr>
              <a:lnSpc>
                <a:spcPct val="114999"/>
              </a:lnSpc>
            </a:pPr>
            <a:r>
              <a:rPr altLang="en" dirty="0" lang="en">
                <a:latin charset="0" panose="020B0604020202020204" pitchFamily="34" typeface="Arial"/>
                <a:cs charset="0" panose="020B0604020202020204" pitchFamily="34" typeface="Arial"/>
              </a:rPr>
              <a:t>Outline a PESTEL analysis</a:t>
            </a:r>
          </a:p>
          <a:p>
            <a:pPr>
              <a:lnSpc>
                <a:spcPct val="114999"/>
              </a:lnSpc>
            </a:pPr>
            <a:r>
              <a:rPr altLang="en" dirty="0" lang="en">
                <a:latin charset="0" panose="020B0604020202020204" pitchFamily="34" typeface="Arial"/>
                <a:cs charset="0" panose="020B0604020202020204" pitchFamily="34" typeface="Arial"/>
              </a:rPr>
              <a:t>Identify what makes up a firm’s external macro environment</a:t>
            </a:r>
          </a:p>
          <a:p>
            <a:pPr>
              <a:lnSpc>
                <a:spcPct val="114999"/>
              </a:lnSpc>
            </a:pPr>
            <a:r>
              <a:rPr altLang="en" dirty="0" lang="en">
                <a:latin charset="0" panose="020B0604020202020204" pitchFamily="34" typeface="Arial"/>
                <a:cs charset="0" panose="020B0604020202020204" pitchFamily="34" typeface="Arial"/>
              </a:rPr>
              <a:t>Identify what makes up a firm’s external micro environment</a:t>
            </a:r>
          </a:p>
          <a:p>
            <a:pPr>
              <a:lnSpc>
                <a:spcPct val="114999"/>
              </a:lnSpc>
            </a:pPr>
            <a:r>
              <a:rPr altLang="en" dirty="0" lang="en">
                <a:latin charset="0" panose="020B0604020202020204" pitchFamily="34" typeface="Arial"/>
                <a:cs charset="0" panose="020B0604020202020204" pitchFamily="34" typeface="Arial"/>
              </a:rPr>
              <a:t>Explain Porter’s 5 Forces</a:t>
            </a:r>
          </a:p>
          <a:p>
            <a:pPr>
              <a:lnSpc>
                <a:spcPct val="114999"/>
              </a:lnSpc>
            </a:pPr>
            <a:r>
              <a:rPr altLang="en" dirty="0" lang="en">
                <a:latin charset="0" panose="020B0604020202020204" pitchFamily="34" typeface="Arial"/>
                <a:cs charset="0" panose="020B0604020202020204" pitchFamily="34" typeface="Arial"/>
              </a:rPr>
              <a:t>Discuss the strategy in building a firm’s competitive advantage</a:t>
            </a:r>
          </a:p>
          <a:p>
            <a:pPr>
              <a:lnSpc>
                <a:spcPct val="114999"/>
              </a:lnSpc>
            </a:pPr>
            <a:r>
              <a:rPr altLang="en" dirty="0" lang="en">
                <a:latin charset="0" panose="020B0604020202020204" pitchFamily="34" typeface="Arial"/>
                <a:cs charset="0" panose="020B0604020202020204" pitchFamily="34" typeface="Arial"/>
              </a:rPr>
              <a:t>Explain the elements that go into determining a firm’s strategic position</a:t>
            </a:r>
          </a:p>
          <a:p>
            <a:pPr indent="0" marL="0">
              <a:lnSpc>
                <a:spcPct val="114999"/>
              </a:lnSpc>
              <a:buNone/>
            </a:pPr>
            <a:endParaRPr altLang="en" dirty="0" lang="en">
              <a:latin charset="0" panose="020B0604020202020204" pitchFamily="34" typeface="Arial"/>
              <a:cs charset="0" panose="020B0604020202020204" pitchFamily="34" typeface="Arial"/>
            </a:endParaRPr>
          </a:p>
          <a:p>
            <a:pPr algn="l" indent="0" lvl="0" marL="0">
              <a:lnSpc>
                <a:spcPct val="114999"/>
              </a:lnSpc>
              <a:spcBef>
                <a:spcPts val="1200"/>
              </a:spcBef>
              <a:spcAft>
                <a:spcPts val="0"/>
              </a:spcAft>
              <a:buNone/>
            </a:pPr>
            <a:endParaRPr altLang="en" dirty="0" lang="en">
              <a:solidFill>
                <a:srgbClr val="000000"/>
              </a:solidFill>
              <a:latin charset="0" panose="020B0604020202020204" pitchFamily="34" typeface="Arial"/>
              <a:ea typeface="Arial"/>
              <a:cs charset="0" panose="020B0604020202020204" pitchFamily="34"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6244-A7D8-19A4-6C10-A546C7F6ADBF}"/>
              </a:ext>
            </a:extLst>
          </p:cNvPr>
          <p:cNvSpPr>
            <a:spLocks noGrp="1"/>
          </p:cNvSpPr>
          <p:nvPr>
            <p:ph type="title"/>
          </p:nvPr>
        </p:nvSpPr>
        <p:spPr/>
        <p:txBody>
          <a:bodyPr numCol="1">
            <a:normAutofit/>
          </a:bodyPr>
          <a:lstStyle/>
          <a:p>
            <a:r>
              <a:rPr altLang="en" b="1" dirty="0" lang="en" sz="2000">
                <a:latin charset="0" panose="020B0604020202020204" pitchFamily="34" typeface="Arial"/>
                <a:cs charset="0" panose="020B0604020202020204" pitchFamily="34" typeface="Arial"/>
                <a:sym typeface="Arial"/>
              </a:rPr>
              <a:t>5.6 COMPETITION, STRATEGY AND COMPETITIVE ADVANTAGE III</a:t>
            </a:r>
            <a:endParaRPr dirty="0" lang="en-US" sz="20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F54390C7-D3E8-D2BF-D580-22580D318233}"/>
              </a:ext>
            </a:extLst>
          </p:cNvPr>
          <p:cNvSpPr>
            <a:spLocks noGrp="1"/>
          </p:cNvSpPr>
          <p:nvPr>
            <p:ph idx="1" type="body"/>
          </p:nvPr>
        </p:nvSpPr>
        <p:spPr>
          <a:xfrm>
            <a:off x="311700" y="1017800"/>
            <a:ext cx="8520600" cy="3339000"/>
          </a:xfrm>
        </p:spPr>
        <p:txBody>
          <a:bodyPr numCol="1">
            <a:noAutofit/>
          </a:bodyPr>
          <a:lstStyle/>
          <a:p>
            <a:pPr indent="0" marL="114300">
              <a:buNone/>
            </a:pPr>
            <a:r>
              <a:rPr altLang="en-CA" b="1" dirty="0" lang="en-CA" sz="2000">
                <a:latin charset="0" panose="020B0604020202020204" pitchFamily="34" typeface="Arial"/>
                <a:cs charset="0" panose="020B0604020202020204" pitchFamily="34" typeface="Arial"/>
              </a:rPr>
              <a:t>Generic Business-Level Competitive Strategies</a:t>
            </a: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Michael Porter defined three </a:t>
            </a:r>
            <a:r>
              <a:rPr altLang="en-CA" b="1" dirty="0" lang="en-CA" sz="2000">
                <a:latin charset="0" panose="020B0604020202020204" pitchFamily="34" typeface="Arial"/>
                <a:cs charset="0" panose="020B0604020202020204" pitchFamily="34" typeface="Arial"/>
              </a:rPr>
              <a:t>generic business-level strategies</a:t>
            </a:r>
            <a:r>
              <a:rPr altLang="en-CA" dirty="0" lang="en-CA" sz="2000">
                <a:latin charset="0" panose="020B0604020202020204" pitchFamily="34" typeface="Arial"/>
                <a:cs charset="0" panose="020B0604020202020204" pitchFamily="34" typeface="Arial"/>
              </a:rPr>
              <a:t> that outline the basic methods of organizing to compete in a product market. He called the strategies “generic” because these ways of organizing can be used by any firm in any industry.</a:t>
            </a:r>
          </a:p>
          <a:p>
            <a:endParaRPr altLang="en-CA" dirty="0" lang="en-CA" sz="2000">
              <a:latin charset="0" panose="020B0604020202020204" pitchFamily="34" typeface="Arial"/>
              <a:cs charset="0" panose="020B0604020202020204" pitchFamily="34" typeface="Arial"/>
            </a:endParaRPr>
          </a:p>
          <a:p>
            <a:r>
              <a:rPr altLang="en-CA" dirty="0" lang="en-CA" sz="2000">
                <a:latin charset="0" panose="020B0604020202020204" pitchFamily="34" typeface="Arial"/>
                <a:cs charset="0" panose="020B0604020202020204" pitchFamily="34" typeface="Arial"/>
              </a:rPr>
              <a:t>Cost Leadership</a:t>
            </a:r>
          </a:p>
          <a:p>
            <a:r>
              <a:rPr altLang="en-CA" dirty="0" lang="en-CA" sz="2000">
                <a:latin charset="0" panose="020B0604020202020204" pitchFamily="34" typeface="Arial"/>
                <a:cs charset="0" panose="020B0604020202020204" pitchFamily="34" typeface="Arial"/>
              </a:rPr>
              <a:t>Differentiation </a:t>
            </a:r>
          </a:p>
          <a:p>
            <a:r>
              <a:rPr altLang="en-CA" dirty="0" lang="en-CA" sz="2000">
                <a:latin charset="0" panose="020B0604020202020204" pitchFamily="34" typeface="Arial"/>
                <a:cs charset="0" panose="020B0604020202020204" pitchFamily="34" typeface="Arial"/>
              </a:rPr>
              <a:t>Focus</a:t>
            </a:r>
          </a:p>
          <a:p>
            <a:pPr indent="0" marL="114300">
              <a:buNone/>
            </a:pPr>
            <a:br>
              <a:rPr altLang="en-CA" dirty="0" lang="en-CA" sz="2000">
                <a:latin charset="0" panose="020B0604020202020204" pitchFamily="34" typeface="Arial"/>
                <a:cs charset="0" panose="020B0604020202020204" pitchFamily="34" typeface="Arial"/>
              </a:rPr>
            </a:br>
            <a:br>
              <a:rPr altLang="en-CA" dirty="0" lang="en-CA" sz="2000">
                <a:latin charset="0" panose="020B0604020202020204" pitchFamily="34" typeface="Arial"/>
                <a:cs charset="0" panose="020B0604020202020204" pitchFamily="34" typeface="Arial"/>
              </a:rPr>
            </a:b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442648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4627-8F7A-E614-52B1-CC821DCC0A01}"/>
              </a:ext>
            </a:extLst>
          </p:cNvPr>
          <p:cNvSpPr>
            <a:spLocks noGrp="1"/>
          </p:cNvSpPr>
          <p:nvPr>
            <p:ph type="title"/>
          </p:nvPr>
        </p:nvSpPr>
        <p:spPr/>
        <p:txBody>
          <a:bodyPr numCol="1">
            <a:normAutofit/>
          </a:bodyPr>
          <a:lstStyle/>
          <a:p>
            <a:r>
              <a:rPr altLang="en" b="1" dirty="0" lang="en" sz="2000">
                <a:latin charset="0" panose="020B0604020202020204" pitchFamily="34" typeface="Arial"/>
                <a:cs charset="0" panose="020B0604020202020204" pitchFamily="34" typeface="Arial"/>
                <a:sym typeface="Arial"/>
              </a:rPr>
              <a:t>5.6 COMPETITION, STRATEGY AND COMPETITIVE ADVANTAGE IV</a:t>
            </a:r>
            <a:endParaRPr dirty="0" lang="en-US" sz="20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CCEFF968-9F35-D4DD-64E6-3E5561A87663}"/>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Strategic Groups</a:t>
            </a:r>
          </a:p>
          <a:p>
            <a:pPr indent="0" marL="114300">
              <a:buNone/>
            </a:pPr>
            <a:br>
              <a:rPr altLang="en-CA" dirty="0" lang="en-CA" sz="2000">
                <a:latin charset="0" panose="020B0604020202020204" pitchFamily="34" typeface="Arial"/>
                <a:cs charset="0" panose="020B0604020202020204" pitchFamily="34" typeface="Arial"/>
              </a:rPr>
            </a:br>
            <a:r>
              <a:rPr altLang="en-CA" dirty="0" lang="en-CA" sz="2000">
                <a:latin charset="0" panose="020B0604020202020204" pitchFamily="34" typeface="Arial"/>
                <a:cs charset="0" panose="020B0604020202020204" pitchFamily="34" typeface="Arial"/>
              </a:rPr>
              <a:t>When managers analyze their competitive environment and examine rivalry within their industry, they are not confronted by an infinite variety of competitors. Although there are millions of businesses of all sizes around the globe, a single business usually competes mainly against other businesses offering similar products or services and following the same generic competitive strategy</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847147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1097804"/>
          </a:xfrm>
          <a:prstGeom prst="rect">
            <a:avLst/>
          </a:prstGeom>
        </p:spPr>
        <p:txBody>
          <a:bodyPr anchor="t" anchorCtr="0" bIns="91425" lIns="91425" numCol="1" rIns="91425" spcFirstLastPara="1" tIns="91425" wrap="square">
            <a:noAutofit/>
          </a:bodyPr>
          <a:lstStyle/>
          <a:p>
            <a:r>
              <a:rPr altLang="en" b="1" dirty="0" lang="en" sz="2000">
                <a:latin typeface="Arial"/>
                <a:cs typeface="Arial"/>
                <a:sym typeface="Arial"/>
              </a:rPr>
              <a:t>5.6</a:t>
            </a:r>
            <a:r>
              <a:rPr altLang="en" b="1" dirty="0" lang="en" sz="2000">
                <a:cs typeface="Arial"/>
                <a:sym typeface="Arial"/>
              </a:rPr>
              <a:t> COMPETITION, STRATEGY AND COMPETITIVE ADVANTAGE V</a:t>
            </a:r>
            <a:endParaRPr altLang="en" b="1" dirty="0" lang="en" sz="2000">
              <a:latin typeface="Arial"/>
              <a:cs typeface="Arial"/>
            </a:endParaRPr>
          </a:p>
        </p:txBody>
      </p:sp>
      <p:pic>
        <p:nvPicPr>
          <p:cNvPr descr="Graphic that demonstrates strategic groups varying in price and variety of products." id="2" name="Picture 2">
            <a:extLst>
              <a:ext uri="{FF2B5EF4-FFF2-40B4-BE49-F238E27FC236}">
                <a16:creationId xmlns:a16="http://schemas.microsoft.com/office/drawing/2014/main" id="{502533EC-C9C1-BEA7-27F4-44AC9443C77A}"/>
              </a:ext>
            </a:extLst>
          </p:cNvPr>
          <p:cNvPicPr>
            <a:picLocks noChangeAspect="1"/>
          </p:cNvPicPr>
          <p:nvPr/>
        </p:nvPicPr>
        <p:blipFill>
          <a:blip r:embed="rId3"/>
          <a:stretch>
            <a:fillRect/>
          </a:stretch>
        </p:blipFill>
        <p:spPr>
          <a:xfrm>
            <a:off x="2540755" y="1134885"/>
            <a:ext cx="3763736" cy="3751095"/>
          </a:xfrm>
          <a:prstGeom prst="rect">
            <a:avLst/>
          </a:prstGeom>
        </p:spPr>
      </p:pic>
    </p:spTree>
    <p:extLst>
      <p:ext uri="{BB962C8B-B14F-4D97-AF65-F5344CB8AC3E}">
        <p14:creationId xmlns:p14="http://schemas.microsoft.com/office/powerpoint/2010/main" val="647134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E50B3-D4AA-B154-60D4-3E6801FF8807}"/>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5.7 STRATEGIC POSITIONING</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91889A0F-F56E-9620-A4D3-FC6A2B8AE63B}"/>
              </a:ext>
            </a:extLst>
          </p:cNvPr>
          <p:cNvSpPr>
            <a:spLocks noGrp="1"/>
          </p:cNvSpPr>
          <p:nvPr>
            <p:ph idx="1" type="body"/>
          </p:nvPr>
        </p:nvSpPr>
        <p:spPr>
          <a:xfrm>
            <a:off x="311700" y="1804500"/>
            <a:ext cx="8520600" cy="3339000"/>
          </a:xfrm>
        </p:spPr>
        <p:txBody>
          <a:bodyPr numCol="1"/>
          <a:lstStyle/>
          <a:p>
            <a:pPr indent="0" marL="114300">
              <a:buNone/>
            </a:pPr>
            <a:r>
              <a:rPr altLang="en-CA" dirty="0" lang="en-CA">
                <a:latin charset="0" panose="020B0604020202020204" pitchFamily="34" typeface="Arial"/>
                <a:cs charset="0" panose="020B0604020202020204" pitchFamily="34" typeface="Arial"/>
              </a:rPr>
              <a:t>A manager who has done all of the analysis described so far in this chapter has some decisions to make based on all of the information the analysis has revealed. A firm’s decisions on how to serve customers and compete against rivals is called </a:t>
            </a:r>
            <a:r>
              <a:rPr altLang="en-CA" b="1" dirty="0" lang="en-CA">
                <a:latin charset="0" panose="020B0604020202020204" pitchFamily="34" typeface="Arial"/>
                <a:cs charset="0" panose="020B0604020202020204" pitchFamily="34" typeface="Arial"/>
              </a:rPr>
              <a:t>strategic positioning</a:t>
            </a:r>
            <a:r>
              <a:rPr altLang="en-CA" dirty="0" lang="en-CA">
                <a:latin charset="0" panose="020B0604020202020204" pitchFamily="34" typeface="Arial"/>
                <a:cs charset="0" panose="020B0604020202020204" pitchFamily="34" typeface="Arial"/>
              </a:rPr>
              <a:t>.</a:t>
            </a:r>
            <a:endParaRPr dirty="0" lang="en-US">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974915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Autofit/>
          </a:bodyPr>
          <a:lstStyle/>
          <a:p>
            <a:r>
              <a:rPr altLang="en" b="1" dirty="0" lang="en">
                <a:latin typeface="Arial"/>
                <a:cs typeface="Arial"/>
              </a:rPr>
              <a:t>5.8 KEY TERMS I</a:t>
            </a:r>
          </a:p>
        </p:txBody>
      </p:sp>
      <p:sp>
        <p:nvSpPr>
          <p:cNvPr id="107" name="Google Shape;107;p17"/>
          <p:cNvSpPr txBox="1">
            <a:spLocks noGrp="1"/>
          </p:cNvSpPr>
          <p:nvPr>
            <p:ph idx="1" type="body"/>
          </p:nvPr>
        </p:nvSpPr>
        <p:spPr>
          <a:xfrm>
            <a:off x="311700" y="1017800"/>
            <a:ext cx="8520600" cy="3683143"/>
          </a:xfrm>
          <a:prstGeom prst="rect">
            <a:avLst/>
          </a:prstGeom>
        </p:spPr>
        <p:txBody>
          <a:bodyPr anchor="t" anchorCtr="0" bIns="91425" lIns="91425" numCol="1" rIns="91425" spcFirstLastPara="1" tIns="91425" wrap="square">
            <a:noAutofit/>
          </a:bodyPr>
          <a:lstStyle/>
          <a:p>
            <a:r>
              <a:rPr altLang="en-CA" b="1" dirty="0" lang="en-CA" sz="1200">
                <a:latin charset="0" panose="020B0604020202020204" pitchFamily="34" typeface="Arial"/>
                <a:cs charset="0" panose="020B0604020202020204" pitchFamily="34" typeface="Arial"/>
              </a:rPr>
              <a:t>Barriers To Entry</a:t>
            </a:r>
            <a:r>
              <a:rPr altLang="en-CA" dirty="0" lang="en-CA" sz="1200">
                <a:latin charset="0" panose="020B0604020202020204" pitchFamily="34" typeface="Arial"/>
                <a:cs charset="0" panose="020B0604020202020204" pitchFamily="34" typeface="Arial"/>
              </a:rPr>
              <a:t>: Factors that prevent new firms from successfully competing in the industry. </a:t>
            </a:r>
            <a:r>
              <a:rPr altLang="en-CA" dirty="0" lang="en-CA" sz="1200" u="sng">
                <a:latin charset="0" panose="020B0604020202020204" pitchFamily="34" typeface="Arial"/>
                <a:cs charset="0" panose="020B0604020202020204" pitchFamily="34" typeface="Arial"/>
                <a:hlinkClick r:id="rId3"/>
              </a:rPr>
              <a:t>5.4</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Buyer Power</a:t>
            </a:r>
            <a:r>
              <a:rPr altLang="en-CA" dirty="0" lang="en-CA" sz="1200">
                <a:latin charset="0" panose="020B0604020202020204" pitchFamily="34" typeface="Arial"/>
                <a:cs charset="0" panose="020B0604020202020204" pitchFamily="34" typeface="Arial"/>
              </a:rPr>
              <a:t>:  Which refers to the balance of power in the relationship between a firm and its customers. </a:t>
            </a:r>
            <a:r>
              <a:rPr altLang="en-CA" dirty="0" lang="en-CA" sz="1200" u="sng">
                <a:latin charset="0" panose="020B0604020202020204" pitchFamily="34" typeface="Arial"/>
                <a:cs charset="0" panose="020B0604020202020204" pitchFamily="34" typeface="Arial"/>
                <a:hlinkClick r:id="rId4"/>
              </a:rPr>
              <a:t>5.4</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Capabilities</a:t>
            </a:r>
            <a:r>
              <a:rPr altLang="en-CA" dirty="0" lang="en-CA" sz="1200">
                <a:latin charset="0" panose="020B0604020202020204" pitchFamily="34" typeface="Arial"/>
                <a:cs charset="0" panose="020B0604020202020204" pitchFamily="34" typeface="Arial"/>
              </a:rPr>
              <a:t> Are things a firm can do, such as deliver good customer service or develop innovative products to create value. </a:t>
            </a:r>
            <a:r>
              <a:rPr altLang="en-CA" dirty="0" lang="en-CA" sz="1200" u="sng">
                <a:latin charset="0" panose="020B0604020202020204" pitchFamily="34" typeface="Arial"/>
                <a:cs charset="0" panose="020B0604020202020204" pitchFamily="34" typeface="Arial"/>
                <a:hlinkClick r:id="rId5"/>
              </a:rPr>
              <a:t>5.5</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Competition Business</a:t>
            </a:r>
            <a:r>
              <a:rPr altLang="en-CA" dirty="0" lang="en-CA" sz="1200">
                <a:latin charset="0" panose="020B0604020202020204" pitchFamily="34" typeface="Arial"/>
                <a:cs charset="0" panose="020B0604020202020204" pitchFamily="34" typeface="Arial"/>
              </a:rPr>
              <a:t>: Actions a firm undertakes to attract customers to its products and away from competitors’ products. </a:t>
            </a:r>
            <a:r>
              <a:rPr altLang="en-CA" dirty="0" lang="en-CA" sz="1200" u="sng">
                <a:latin charset="0" panose="020B0604020202020204" pitchFamily="34" typeface="Arial"/>
                <a:cs charset="0" panose="020B0604020202020204" pitchFamily="34" typeface="Arial"/>
                <a:hlinkClick r:id="rId6"/>
              </a:rPr>
              <a:t>5.6</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Competitive Advantage</a:t>
            </a:r>
            <a:r>
              <a:rPr altLang="en-CA" dirty="0" lang="en-CA" sz="1200">
                <a:latin charset="0" panose="020B0604020202020204" pitchFamily="34" typeface="Arial"/>
                <a:cs charset="0" panose="020B0604020202020204" pitchFamily="34" typeface="Arial"/>
              </a:rPr>
              <a:t>: When it successfully attracts more customers, earns more profit, or returns more value to its shareholders than rival firms do. </a:t>
            </a:r>
            <a:r>
              <a:rPr altLang="en-CA" dirty="0" lang="en-CA" sz="1200" u="sng">
                <a:latin charset="0" panose="020B0604020202020204" pitchFamily="34" typeface="Arial"/>
                <a:cs charset="0" panose="020B0604020202020204" pitchFamily="34" typeface="Arial"/>
                <a:hlinkClick r:id="rId7"/>
              </a:rPr>
              <a:t>5.6</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Competitive Environment</a:t>
            </a:r>
            <a:r>
              <a:rPr altLang="en-CA" dirty="0" lang="en-CA" sz="1200">
                <a:latin charset="0" panose="020B0604020202020204" pitchFamily="34" typeface="Arial"/>
                <a:cs charset="0" panose="020B0604020202020204" pitchFamily="34" typeface="Arial"/>
              </a:rPr>
              <a:t>: Factors and situations both inside the firm and outside the firm that has the potential to impact its operations and success. </a:t>
            </a:r>
            <a:r>
              <a:rPr altLang="en-CA" dirty="0" lang="en-CA" sz="1200" u="sng">
                <a:latin charset="0" panose="020B0604020202020204" pitchFamily="34" typeface="Arial"/>
                <a:cs charset="0" panose="020B0604020202020204" pitchFamily="34" typeface="Arial"/>
                <a:hlinkClick r:id="rId8"/>
              </a:rPr>
              <a:t>5.1</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Cost-Leadership Strategy</a:t>
            </a:r>
            <a:r>
              <a:rPr altLang="en-CA" dirty="0" lang="en-CA" sz="1200">
                <a:latin charset="0" panose="020B0604020202020204" pitchFamily="34" typeface="Arial"/>
                <a:cs charset="0" panose="020B0604020202020204" pitchFamily="34" typeface="Arial"/>
              </a:rPr>
              <a:t>: A generic business-level strategy in which a firm tightly controls costs throughout its value chain activities in order to offer customers low-priced goods and services at a profit. </a:t>
            </a:r>
            <a:r>
              <a:rPr altLang="en-CA" dirty="0" lang="en-CA" sz="1200" u="sng">
                <a:latin charset="0" panose="020B0604020202020204" pitchFamily="34" typeface="Arial"/>
                <a:cs charset="0" panose="020B0604020202020204" pitchFamily="34" typeface="Arial"/>
                <a:hlinkClick r:id="rId9"/>
              </a:rPr>
              <a:t>5.6</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Demographics</a:t>
            </a:r>
            <a:r>
              <a:rPr altLang="en-CA" dirty="0" lang="en-CA" sz="1200">
                <a:latin charset="0" panose="020B0604020202020204" pitchFamily="34" typeface="Arial"/>
                <a:cs charset="0" panose="020B0604020202020204" pitchFamily="34" typeface="Arial"/>
              </a:rPr>
              <a:t>: A subset of this category, includes facts about income, education levels, age groups, and the ethnic and racial composition of a population. All of these facts present market challenges and possibilities. </a:t>
            </a:r>
            <a:r>
              <a:rPr altLang="en-CA" dirty="0" lang="en-CA" sz="1200" u="sng">
                <a:latin charset="0" panose="020B0604020202020204" pitchFamily="34" typeface="Arial"/>
                <a:cs charset="0" panose="020B0604020202020204" pitchFamily="34" typeface="Arial"/>
                <a:hlinkClick r:id="rId10"/>
              </a:rPr>
              <a:t>5.3</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Differentiation Strategy</a:t>
            </a:r>
            <a:r>
              <a:rPr altLang="en-CA" dirty="0" lang="en-CA" sz="1200">
                <a:latin charset="0" panose="020B0604020202020204" pitchFamily="34" typeface="Arial"/>
                <a:cs charset="0" panose="020B0604020202020204" pitchFamily="34" typeface="Arial"/>
              </a:rPr>
              <a:t>: A generic business-level strategy in which firms add value to their products and services in order to attract customers who are willing to pay a higher price. </a:t>
            </a:r>
            <a:r>
              <a:rPr altLang="en-CA" dirty="0" lang="en-CA" sz="1200" u="sng">
                <a:latin charset="0" panose="020B0604020202020204" pitchFamily="34" typeface="Arial"/>
                <a:cs charset="0" panose="020B0604020202020204" pitchFamily="34" typeface="Arial"/>
                <a:hlinkClick r:id="rId11"/>
              </a:rPr>
              <a:t>5.6</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Economic Factors</a:t>
            </a:r>
            <a:r>
              <a:rPr altLang="en-CA" dirty="0" lang="en-CA" sz="1200">
                <a:latin charset="0" panose="020B0604020202020204" pitchFamily="34" typeface="Arial"/>
                <a:cs charset="0" panose="020B0604020202020204" pitchFamily="34" typeface="Arial"/>
              </a:rPr>
              <a:t>: PESTEL category that includes facts (such as unemployment rates, interest rates, and commodity prices) about the state of the local, national, or global economy. </a:t>
            </a:r>
            <a:r>
              <a:rPr altLang="en-CA" dirty="0" lang="en-CA" sz="1200" u="sng">
                <a:latin charset="0" panose="020B0604020202020204" pitchFamily="34" typeface="Arial"/>
                <a:cs charset="0" panose="020B0604020202020204" pitchFamily="34" typeface="Arial"/>
                <a:hlinkClick r:id="rId12"/>
              </a:rPr>
              <a:t>5.3</a:t>
            </a:r>
            <a:endParaRPr altLang="en-CA" dirty="0" lang="en-CA" sz="1200">
              <a:latin charset="0" panose="020B0604020202020204" pitchFamily="34" typeface="Arial"/>
              <a:cs charset="0" panose="020B0604020202020204" pitchFamily="34" typeface="Arial"/>
            </a:endParaRPr>
          </a:p>
          <a:p>
            <a:pPr algn="just">
              <a:lnSpc>
                <a:spcPct val="114999"/>
              </a:lnSpc>
            </a:pPr>
            <a:endParaRPr dirty="0" lang="en-US" sz="1200">
              <a:latin charset="0" panose="020B0604020202020204" pitchFamily="34" typeface="Arial"/>
              <a:cs charset="0" panose="020B0604020202020204" pitchFamily="34" typeface="Arial"/>
            </a:endParaRPr>
          </a:p>
          <a:p>
            <a:pPr algn="just">
              <a:lnSpc>
                <a:spcPct val="114999"/>
              </a:lnSpc>
            </a:pPr>
            <a:endParaRPr dirty="0" lang="en-US" sz="1200">
              <a:latin charset="0" panose="020B0604020202020204" pitchFamily="34" typeface="Arial"/>
              <a:cs charset="0" panose="020B0604020202020204" pitchFamily="34" typeface="Arial"/>
            </a:endParaRPr>
          </a:p>
          <a:p>
            <a:pPr algn="just">
              <a:lnSpc>
                <a:spcPct val="114999"/>
              </a:lnSpc>
            </a:pPr>
            <a:endParaRPr dirty="0" lang="en-US" sz="1200">
              <a:latin charset="0" panose="020B0604020202020204" pitchFamily="34" typeface="Arial"/>
              <a:cs charset="0" panose="020B0604020202020204" pitchFamily="34" typeface="Arial"/>
            </a:endParaRPr>
          </a:p>
          <a:p>
            <a:pPr algn="just">
              <a:lnSpc>
                <a:spcPct val="114999"/>
              </a:lnSpc>
              <a:buNone/>
            </a:pPr>
            <a:endParaRPr dirty="0" lang="en-US" sz="1200">
              <a:latin charset="0" panose="020B0604020202020204" pitchFamily="34" typeface="Arial"/>
              <a:cs charset="0" panose="020B0604020202020204" pitchFamily="34" typeface="Arial"/>
            </a:endParaRPr>
          </a:p>
          <a:p>
            <a:pPr algn="just">
              <a:lnSpc>
                <a:spcPct val="114999"/>
              </a:lnSpc>
              <a:buNone/>
            </a:pPr>
            <a:br>
              <a:rPr dirty="0" lang="en-US" sz="1200">
                <a:latin charset="0" panose="020B0604020202020204" pitchFamily="34" typeface="Arial"/>
                <a:cs charset="0" panose="020B0604020202020204" pitchFamily="34" typeface="Arial"/>
              </a:rPr>
            </a:br>
            <a:endParaRPr dirty="0" lang="en-US" sz="1200">
              <a:latin charset="0" panose="020B0604020202020204" pitchFamily="34" typeface="Arial"/>
              <a:cs charset="0" panose="020B0604020202020204" pitchFamily="34" typeface="Arial"/>
            </a:endParaRPr>
          </a:p>
          <a:p>
            <a:pPr algn="just">
              <a:lnSpc>
                <a:spcPct val="114999"/>
              </a:lnSpc>
              <a:buNone/>
            </a:pPr>
            <a:endParaRPr dirty="0" lang="en-US" sz="1200">
              <a:latin charset="0" panose="020B0604020202020204" pitchFamily="34" typeface="Arial"/>
              <a:cs charset="0" panose="020B0604020202020204" pitchFamily="34" typeface="Arial"/>
            </a:endParaRPr>
          </a:p>
          <a:p>
            <a:pPr algn="just">
              <a:lnSpc>
                <a:spcPct val="114999"/>
              </a:lnSpc>
              <a:buNone/>
            </a:pPr>
            <a:endParaRPr dirty="0" lang="en-US" sz="1200">
              <a:latin charset="0" panose="020B0604020202020204" pitchFamily="34" typeface="Arial"/>
              <a:cs charset="0" panose="020B0604020202020204" pitchFamily="34" typeface="Arial"/>
            </a:endParaRPr>
          </a:p>
          <a:p>
            <a:pPr indent="0" marL="0">
              <a:lnSpc>
                <a:spcPct val="114999"/>
              </a:lnSpc>
              <a:buNone/>
            </a:pPr>
            <a:endParaRPr dirty="0" sz="1200">
              <a:latin charset="0" panose="020B0604020202020204" pitchFamily="34" typeface="Arial"/>
              <a:ea typeface="Arial"/>
              <a:cs charset="0" panose="020B0604020202020204" pitchFamily="34" typeface="Arial"/>
            </a:endParaRPr>
          </a:p>
        </p:txBody>
      </p:sp>
    </p:spTree>
    <p:extLst>
      <p:ext uri="{BB962C8B-B14F-4D97-AF65-F5344CB8AC3E}">
        <p14:creationId xmlns:p14="http://schemas.microsoft.com/office/powerpoint/2010/main" val="849164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4CD9-6C30-9468-C9AB-57515D42AF21}"/>
              </a:ext>
            </a:extLst>
          </p:cNvPr>
          <p:cNvSpPr>
            <a:spLocks noGrp="1"/>
          </p:cNvSpPr>
          <p:nvPr>
            <p:ph type="title"/>
          </p:nvPr>
        </p:nvSpPr>
        <p:spPr/>
        <p:txBody>
          <a:bodyPr numCol="1">
            <a:normAutofit fontScale="90000"/>
          </a:bodyPr>
          <a:lstStyle/>
          <a:p>
            <a:r>
              <a:rPr altLang="en" b="1" dirty="0" lang="en">
                <a:latin charset="0" panose="020B0604020202020204" pitchFamily="34" typeface="Arial"/>
                <a:cs charset="0" panose="020B0604020202020204" pitchFamily="34" typeface="Arial"/>
              </a:rPr>
              <a:t>5.8 KEY TERMS II</a:t>
            </a:r>
            <a:endParaRPr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5ED69B7C-4F13-E31C-DCD0-DD2C57D56453}"/>
              </a:ext>
            </a:extLst>
          </p:cNvPr>
          <p:cNvSpPr>
            <a:spLocks noGrp="1"/>
          </p:cNvSpPr>
          <p:nvPr>
            <p:ph idx="1" type="body"/>
          </p:nvPr>
        </p:nvSpPr>
        <p:spPr>
          <a:xfrm>
            <a:off x="311700" y="1017800"/>
            <a:ext cx="8520600" cy="3339000"/>
          </a:xfrm>
        </p:spPr>
        <p:txBody>
          <a:bodyPr numCol="1">
            <a:noAutofit/>
          </a:bodyPr>
          <a:lstStyle/>
          <a:p>
            <a:r>
              <a:rPr altLang="en-CA" b="1" dirty="0" lang="en-CA" sz="1200">
                <a:latin charset="0" panose="020B0604020202020204" pitchFamily="34" typeface="Arial"/>
                <a:cs charset="0" panose="020B0604020202020204" pitchFamily="34" typeface="Arial"/>
              </a:rPr>
              <a:t>External Factors</a:t>
            </a:r>
            <a:r>
              <a:rPr altLang="en-CA" dirty="0" lang="en-CA" sz="1200">
                <a:latin charset="0" panose="020B0604020202020204" pitchFamily="34" typeface="Arial"/>
                <a:cs charset="0" panose="020B0604020202020204" pitchFamily="34" typeface="Arial"/>
              </a:rPr>
              <a:t>: PESTEL category examines a firm’s external situation with respect to the natural environment, including pollution, natural resource availability and preservation, and alternative energy. </a:t>
            </a:r>
            <a:r>
              <a:rPr altLang="en-CA" dirty="0" lang="en-CA" sz="1200" u="sng">
                <a:latin charset="0" panose="020B0604020202020204" pitchFamily="34" typeface="Arial"/>
                <a:cs charset="0" panose="020B0604020202020204" pitchFamily="34" typeface="Arial"/>
                <a:hlinkClick r:id="rId2"/>
              </a:rPr>
              <a:t>5.1</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Environmental Scanning</a:t>
            </a:r>
            <a:r>
              <a:rPr altLang="en-CA" dirty="0" lang="en-CA" sz="1200">
                <a:latin charset="0" panose="020B0604020202020204" pitchFamily="34" typeface="Arial"/>
                <a:cs charset="0" panose="020B0604020202020204" pitchFamily="34" typeface="Arial"/>
              </a:rPr>
              <a:t>: the systematic and intentional analysis of both a firm’s internal state and its external, competitive environment. From a local coffee shop to an international corporation, firms of all sizes benefit from strategic analysis </a:t>
            </a:r>
            <a:r>
              <a:rPr altLang="en-CA" dirty="0" lang="en-CA" sz="1200" u="sng">
                <a:latin charset="0" panose="020B0604020202020204" pitchFamily="34" typeface="Arial"/>
                <a:cs charset="0" panose="020B0604020202020204" pitchFamily="34" typeface="Arial"/>
                <a:hlinkClick r:id="rId3"/>
              </a:rPr>
              <a:t>5.1</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External Environment for Businesses</a:t>
            </a:r>
            <a:r>
              <a:rPr altLang="en-CA" dirty="0" lang="en-CA" sz="1200">
                <a:latin charset="0" panose="020B0604020202020204" pitchFamily="34" typeface="Arial"/>
                <a:cs charset="0" panose="020B0604020202020204" pitchFamily="34" typeface="Arial"/>
              </a:rPr>
              <a:t>: A firm must confront, adapt to, take advantage of, and defend itself against what is happening in the world around it to succeed. To make gathering and interpreting information about the external environment easier, strategic analysts have defined several general categories of activities and groups that managers should examine and understand. </a:t>
            </a:r>
            <a:r>
              <a:rPr altLang="en-CA" dirty="0" lang="en-CA" sz="1200" u="sng">
                <a:latin charset="0" panose="020B0604020202020204" pitchFamily="34" typeface="Arial"/>
                <a:cs charset="0" panose="020B0604020202020204" pitchFamily="34" typeface="Arial"/>
                <a:hlinkClick r:id="rId4"/>
              </a:rPr>
              <a:t>5.3</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External Factors</a:t>
            </a:r>
            <a:r>
              <a:rPr altLang="en-CA" dirty="0" lang="en-CA" sz="1200">
                <a:latin charset="0" panose="020B0604020202020204" pitchFamily="34" typeface="Arial"/>
                <a:cs charset="0" panose="020B0604020202020204" pitchFamily="34" typeface="Arial"/>
              </a:rPr>
              <a:t>: Things in the world or industry environments that may impact a firm’s operations or success, such as the economy, government actions, or supplier power. Strategic decisions can be made in response to these things but normally cannot directly influence or change them. </a:t>
            </a:r>
            <a:r>
              <a:rPr altLang="en-CA" dirty="0" lang="en-CA" sz="1200" u="sng">
                <a:latin charset="0" panose="020B0604020202020204" pitchFamily="34" typeface="Arial"/>
                <a:cs charset="0" panose="020B0604020202020204" pitchFamily="34" typeface="Arial"/>
                <a:hlinkClick r:id="rId5"/>
              </a:rPr>
              <a:t>5.3</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Focus</a:t>
            </a:r>
            <a:r>
              <a:rPr altLang="en-CA" dirty="0" lang="en-CA" sz="1200">
                <a:latin charset="0" panose="020B0604020202020204" pitchFamily="34" typeface="Arial"/>
                <a:cs charset="0" panose="020B0604020202020204" pitchFamily="34" typeface="Arial"/>
              </a:rPr>
              <a:t>: A firm that focuses still must choose one of the other strategies to organize its activities. It will still strive to lower costs or add value. The difference here is that a firm choosing to implement a focused strategy will concentrate its marketing and selling efforts on a smaller market than a broad cost leader or differentiator. </a:t>
            </a:r>
            <a:r>
              <a:rPr altLang="en-CA" dirty="0" lang="en-CA" sz="1200" u="sng">
                <a:latin charset="0" panose="020B0604020202020204" pitchFamily="34" typeface="Arial"/>
                <a:cs charset="0" panose="020B0604020202020204" pitchFamily="34" typeface="Arial"/>
                <a:hlinkClick r:id="rId6"/>
              </a:rPr>
              <a:t>5.6</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Focus Strategy</a:t>
            </a:r>
            <a:r>
              <a:rPr altLang="en-CA" dirty="0" lang="en-CA" sz="1200">
                <a:latin charset="0" panose="020B0604020202020204" pitchFamily="34" typeface="Arial"/>
                <a:cs charset="0" panose="020B0604020202020204" pitchFamily="34" typeface="Arial"/>
              </a:rPr>
              <a:t>: A generic business-level competitive strategy that firms use in combination with either a cost-leadership or differentiation strategy in order to target a smaller demographic or geographic market with specialized products or services. </a:t>
            </a:r>
            <a:r>
              <a:rPr altLang="en-CA" dirty="0" lang="en-CA" sz="1200" u="sng">
                <a:latin charset="0" panose="020B0604020202020204" pitchFamily="34" typeface="Arial"/>
                <a:cs charset="0" panose="020B0604020202020204" pitchFamily="34" typeface="Arial"/>
                <a:hlinkClick r:id="rId7"/>
              </a:rPr>
              <a:t>5.6</a:t>
            </a:r>
            <a:endParaRPr altLang="en-CA" dirty="0" lang="en-CA" sz="1200">
              <a:latin charset="0" panose="020B0604020202020204" pitchFamily="34" typeface="Arial"/>
              <a:cs charset="0" panose="020B0604020202020204" pitchFamily="34" typeface="Arial"/>
            </a:endParaRPr>
          </a:p>
          <a:p>
            <a:endParaRPr dirty="0" lang="en-US" sz="12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372113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8FB9-8134-92B2-3146-B4BD7930FF53}"/>
              </a:ext>
            </a:extLst>
          </p:cNvPr>
          <p:cNvSpPr>
            <a:spLocks noGrp="1"/>
          </p:cNvSpPr>
          <p:nvPr>
            <p:ph type="title"/>
          </p:nvPr>
        </p:nvSpPr>
        <p:spPr>
          <a:xfrm>
            <a:off x="311700" y="294450"/>
            <a:ext cx="8520600" cy="607800"/>
          </a:xfrm>
        </p:spPr>
        <p:txBody>
          <a:bodyPr numCol="1">
            <a:noAutofit/>
          </a:bodyPr>
          <a:lstStyle/>
          <a:p>
            <a:r>
              <a:rPr altLang="en" b="1" dirty="0" lang="en">
                <a:latin charset="0" panose="020B0604020202020204" pitchFamily="34" typeface="Arial"/>
                <a:cs charset="0" panose="020B0604020202020204" pitchFamily="34" typeface="Arial"/>
              </a:rPr>
              <a:t>5.8 KEY TERMS III</a:t>
            </a:r>
            <a:endParaRPr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4D2B0AF2-81F8-DB64-4F36-DC5C88A1D15A}"/>
              </a:ext>
            </a:extLst>
          </p:cNvPr>
          <p:cNvSpPr>
            <a:spLocks noGrp="1"/>
          </p:cNvSpPr>
          <p:nvPr>
            <p:ph idx="1" type="body"/>
          </p:nvPr>
        </p:nvSpPr>
        <p:spPr>
          <a:xfrm>
            <a:off x="311700" y="902250"/>
            <a:ext cx="8520600" cy="3339000"/>
          </a:xfrm>
        </p:spPr>
        <p:txBody>
          <a:bodyPr numCol="1">
            <a:noAutofit/>
          </a:bodyPr>
          <a:lstStyle/>
          <a:p>
            <a:r>
              <a:rPr altLang="en-CA" b="1" dirty="0" lang="en-CA" sz="1200">
                <a:latin charset="0" panose="020B0604020202020204" pitchFamily="34" typeface="Arial"/>
                <a:cs charset="0" panose="020B0604020202020204" pitchFamily="34" typeface="Arial"/>
              </a:rPr>
              <a:t>Generic Business-Level Strategies</a:t>
            </a:r>
            <a:r>
              <a:rPr altLang="en-CA" dirty="0" lang="en-CA" sz="1200">
                <a:latin charset="0" panose="020B0604020202020204" pitchFamily="34" typeface="Arial"/>
                <a:cs charset="0" panose="020B0604020202020204" pitchFamily="34" typeface="Arial"/>
              </a:rPr>
              <a:t>: Basic methods of organizing firm value chain activities to compete in a product market that can be used by any sized firm in any industry. </a:t>
            </a:r>
            <a:r>
              <a:rPr altLang="en-CA" dirty="0" lang="en-CA" sz="1200" u="sng">
                <a:latin charset="0" panose="020B0604020202020204" pitchFamily="34" typeface="Arial"/>
                <a:cs charset="0" panose="020B0604020202020204" pitchFamily="34" typeface="Arial"/>
                <a:hlinkClick r:id="rId2"/>
              </a:rPr>
              <a:t>5.6</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Industry</a:t>
            </a:r>
            <a:r>
              <a:rPr altLang="en-CA" dirty="0" lang="en-CA" sz="1200">
                <a:latin charset="0" panose="020B0604020202020204" pitchFamily="34" typeface="Arial"/>
                <a:cs charset="0" panose="020B0604020202020204" pitchFamily="34" typeface="Arial"/>
              </a:rPr>
              <a:t>: a group of firms all making similar products or offering similar services, for example, automobile manufacturers or airlines. </a:t>
            </a:r>
            <a:r>
              <a:rPr altLang="en-CA" dirty="0" lang="en-CA" sz="1200" u="sng">
                <a:latin charset="0" panose="020B0604020202020204" pitchFamily="34" typeface="Arial"/>
                <a:cs charset="0" panose="020B0604020202020204" pitchFamily="34" typeface="Arial"/>
                <a:hlinkClick r:id="rId3"/>
              </a:rPr>
              <a:t>5.4</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Internal Environment</a:t>
            </a:r>
            <a:r>
              <a:rPr altLang="en-CA" dirty="0" lang="en-CA" sz="1200">
                <a:latin charset="0" panose="020B0604020202020204" pitchFamily="34" typeface="Arial"/>
                <a:cs charset="0" panose="020B0604020202020204" pitchFamily="34" typeface="Arial"/>
              </a:rPr>
              <a:t>: Consists of members of the firm itself, investors in the firm, and the assets a firm has. Employees and managers are good examples; they are firm members who have skills and knowledge that are valuable assets to their firms. </a:t>
            </a:r>
            <a:r>
              <a:rPr altLang="en-CA" dirty="0" lang="en-CA" sz="1200" u="sng">
                <a:latin charset="0" panose="020B0604020202020204" pitchFamily="34" typeface="Arial"/>
                <a:cs charset="0" panose="020B0604020202020204" pitchFamily="34" typeface="Arial"/>
                <a:hlinkClick r:id="rId4"/>
              </a:rPr>
              <a:t>5.5</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Internal Factors:</a:t>
            </a:r>
            <a:r>
              <a:rPr altLang="en-CA" dirty="0" lang="en-CA" sz="1200">
                <a:latin charset="0" panose="020B0604020202020204" pitchFamily="34" typeface="Arial"/>
                <a:cs charset="0" panose="020B0604020202020204" pitchFamily="34" typeface="Arial"/>
              </a:rPr>
              <a:t> Are characteristics of the firm itself. To plan to compete against other firms, a firm needs to understand what physical, financial, and human resources it has, what it is good at, and how it is organized. </a:t>
            </a:r>
            <a:r>
              <a:rPr altLang="en-CA" dirty="0" lang="en-CA" sz="1200" u="sng">
                <a:latin charset="0" panose="020B0604020202020204" pitchFamily="34" typeface="Arial"/>
                <a:cs charset="0" panose="020B0604020202020204" pitchFamily="34" typeface="Arial"/>
                <a:hlinkClick r:id="rId5"/>
              </a:rPr>
              <a:t>5.1</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Legal Factors</a:t>
            </a:r>
            <a:r>
              <a:rPr altLang="en-CA" dirty="0" lang="en-CA" sz="1200">
                <a:latin charset="0" panose="020B0604020202020204" pitchFamily="34" typeface="Arial"/>
                <a:cs charset="0" panose="020B0604020202020204" pitchFamily="34" typeface="Arial"/>
              </a:rPr>
              <a:t>: In PESTEL, the laws impacting business, such as those governing contracts and intellectual property rights and illegal activities, such as online piracy. </a:t>
            </a:r>
            <a:r>
              <a:rPr altLang="en-CA" dirty="0" lang="en-CA" sz="1200" u="sng">
                <a:latin charset="0" panose="020B0604020202020204" pitchFamily="34" typeface="Arial"/>
                <a:cs charset="0" panose="020B0604020202020204" pitchFamily="34" typeface="Arial"/>
                <a:hlinkClick r:id="rId6"/>
              </a:rPr>
              <a:t>5.3</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Macro Environment</a:t>
            </a:r>
            <a:r>
              <a:rPr altLang="en-CA" dirty="0" lang="en-CA" sz="1200">
                <a:latin charset="0" panose="020B0604020202020204" pitchFamily="34" typeface="Arial"/>
                <a:cs charset="0" panose="020B0604020202020204" pitchFamily="34" typeface="Arial"/>
              </a:rPr>
              <a:t>: The outermost layer of elements in a firm’s external environment that can impact a business but are generally beyond the firm’s direct control, such as the economy and political activity. </a:t>
            </a:r>
            <a:r>
              <a:rPr altLang="en-CA" dirty="0" lang="en-CA" sz="1200" u="sng">
                <a:latin charset="0" panose="020B0604020202020204" pitchFamily="34" typeface="Arial"/>
                <a:cs charset="0" panose="020B0604020202020204" pitchFamily="34" typeface="Arial"/>
                <a:hlinkClick r:id="rId7"/>
              </a:rPr>
              <a:t>5.3</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Micro Environment</a:t>
            </a:r>
            <a:r>
              <a:rPr altLang="en-CA" dirty="0" lang="en-CA" sz="1200">
                <a:latin charset="0" panose="020B0604020202020204" pitchFamily="34" typeface="Arial"/>
                <a:cs charset="0" panose="020B0604020202020204" pitchFamily="34" typeface="Arial"/>
              </a:rPr>
              <a:t>: The middle layer of elements in a firm’s external environment, primarily concerned with a firm’s industry situation. </a:t>
            </a:r>
            <a:r>
              <a:rPr altLang="en-CA" dirty="0" lang="en-CA" sz="1200" u="sng">
                <a:latin charset="0" panose="020B0604020202020204" pitchFamily="34" typeface="Arial"/>
                <a:cs charset="0" panose="020B0604020202020204" pitchFamily="34" typeface="Arial"/>
                <a:hlinkClick r:id="rId8"/>
              </a:rPr>
              <a:t>5.3</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New Entrants</a:t>
            </a:r>
            <a:r>
              <a:rPr altLang="en-CA" dirty="0" lang="en-CA" sz="1200">
                <a:latin charset="0" panose="020B0604020202020204" pitchFamily="34" typeface="Arial"/>
                <a:cs charset="0" panose="020B0604020202020204" pitchFamily="34" typeface="Arial"/>
              </a:rPr>
              <a:t>: One of Porter’s Five Forces, the threat of new entrants assesses the potential that a new firm will start operations in an industry. </a:t>
            </a:r>
            <a:r>
              <a:rPr altLang="en-CA" dirty="0" lang="en-CA" sz="1200" u="sng">
                <a:latin charset="0" panose="020B0604020202020204" pitchFamily="34" typeface="Arial"/>
                <a:cs charset="0" panose="020B0604020202020204" pitchFamily="34" typeface="Arial"/>
                <a:hlinkClick r:id="rId9"/>
              </a:rPr>
              <a:t>5.4</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Opportunity</a:t>
            </a:r>
            <a:r>
              <a:rPr altLang="en-CA" dirty="0" lang="en-CA" sz="1200">
                <a:latin charset="0" panose="020B0604020202020204" pitchFamily="34" typeface="Arial"/>
                <a:cs charset="0" panose="020B0604020202020204" pitchFamily="34" typeface="Arial"/>
              </a:rPr>
              <a:t>: This is a potential situation that a firm is equipped to take advantage of. </a:t>
            </a:r>
            <a:r>
              <a:rPr altLang="en-CA" dirty="0" lang="en-CA" sz="1200" u="sng">
                <a:latin charset="0" panose="020B0604020202020204" pitchFamily="34" typeface="Arial"/>
                <a:cs charset="0" panose="020B0604020202020204" pitchFamily="34" typeface="Arial"/>
                <a:hlinkClick r:id="rId10"/>
              </a:rPr>
              <a:t>5.2</a:t>
            </a:r>
            <a:endParaRPr altLang="en-CA" dirty="0" lang="en-CA" sz="1200">
              <a:latin charset="0" panose="020B0604020202020204" pitchFamily="34" typeface="Arial"/>
              <a:cs charset="0" panose="020B0604020202020204" pitchFamily="34" typeface="Arial"/>
            </a:endParaRPr>
          </a:p>
          <a:p>
            <a:pPr indent="0" marL="114300">
              <a:buNone/>
            </a:pPr>
            <a:br>
              <a:rPr altLang="en-CA" dirty="0" lang="en-CA" sz="1200">
                <a:latin charset="0" panose="020B0604020202020204" pitchFamily="34" typeface="Arial"/>
                <a:cs charset="0" panose="020B0604020202020204" pitchFamily="34" typeface="Arial"/>
              </a:rPr>
            </a:br>
            <a:endParaRPr dirty="0" lang="en-US" sz="12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628622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294A-ABA2-39D6-DBCC-69B77553C07F}"/>
              </a:ext>
            </a:extLst>
          </p:cNvPr>
          <p:cNvSpPr>
            <a:spLocks noGrp="1"/>
          </p:cNvSpPr>
          <p:nvPr>
            <p:ph type="title"/>
          </p:nvPr>
        </p:nvSpPr>
        <p:spPr>
          <a:xfrm>
            <a:off x="311700" y="294450"/>
            <a:ext cx="8520600" cy="607800"/>
          </a:xfrm>
        </p:spPr>
        <p:txBody>
          <a:bodyPr numCol="1">
            <a:noAutofit/>
          </a:bodyPr>
          <a:lstStyle/>
          <a:p>
            <a:r>
              <a:rPr altLang="en" b="1" dirty="0" lang="en">
                <a:latin charset="0" panose="020B0604020202020204" pitchFamily="34" typeface="Arial"/>
                <a:cs charset="0" panose="020B0604020202020204" pitchFamily="34" typeface="Arial"/>
              </a:rPr>
              <a:t>5.8 KEY TERMS IV</a:t>
            </a:r>
            <a:endParaRPr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14517906-6A55-CE01-EF23-BE43B5ADD63D}"/>
              </a:ext>
            </a:extLst>
          </p:cNvPr>
          <p:cNvSpPr>
            <a:spLocks noGrp="1"/>
          </p:cNvSpPr>
          <p:nvPr>
            <p:ph idx="1" type="body"/>
          </p:nvPr>
        </p:nvSpPr>
        <p:spPr>
          <a:xfrm>
            <a:off x="311700" y="902250"/>
            <a:ext cx="8520600" cy="3339000"/>
          </a:xfrm>
        </p:spPr>
        <p:txBody>
          <a:bodyPr numCol="1">
            <a:noAutofit/>
          </a:bodyPr>
          <a:lstStyle/>
          <a:p>
            <a:r>
              <a:rPr altLang="en-CA" b="1" dirty="0" lang="en-CA" sz="1200">
                <a:latin charset="0" panose="020B0604020202020204" pitchFamily="34" typeface="Arial"/>
                <a:cs charset="0" panose="020B0604020202020204" pitchFamily="34" typeface="Arial"/>
              </a:rPr>
              <a:t>PESTEL</a:t>
            </a:r>
            <a:r>
              <a:rPr altLang="en-CA" dirty="0" lang="en-CA" sz="1200">
                <a:latin charset="0" panose="020B0604020202020204" pitchFamily="34" typeface="Arial"/>
                <a:cs charset="0" panose="020B0604020202020204" pitchFamily="34" typeface="Arial"/>
              </a:rPr>
              <a:t>: A strategic analysis tool that examines several distinct categories in the macro-environment: political, economic, sociocultural, technological, environmental, and legal. </a:t>
            </a:r>
            <a:r>
              <a:rPr altLang="en-CA" dirty="0" lang="en-CA" sz="1200" u="sng">
                <a:latin charset="0" panose="020B0604020202020204" pitchFamily="34" typeface="Arial"/>
                <a:cs charset="0" panose="020B0604020202020204" pitchFamily="34" typeface="Arial"/>
                <a:hlinkClick r:id="rId2"/>
              </a:rPr>
              <a:t>5.3</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Political Factors</a:t>
            </a:r>
            <a:r>
              <a:rPr altLang="en-CA" dirty="0" lang="en-CA" sz="1200">
                <a:latin charset="0" panose="020B0604020202020204" pitchFamily="34" typeface="Arial"/>
                <a:cs charset="0" panose="020B0604020202020204" pitchFamily="34" typeface="Arial"/>
              </a:rPr>
              <a:t>: PESTEL factor that identifies political activities in the macro-environment that may be relevant to a firm’s operations. </a:t>
            </a:r>
            <a:r>
              <a:rPr altLang="en-CA" dirty="0" lang="en-CA" sz="1200" u="sng">
                <a:latin charset="0" panose="020B0604020202020204" pitchFamily="34" typeface="Arial"/>
                <a:cs charset="0" panose="020B0604020202020204" pitchFamily="34" typeface="Arial"/>
                <a:hlinkClick r:id="rId3"/>
              </a:rPr>
              <a:t>5.3</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Porter’s Five Forces</a:t>
            </a:r>
            <a:r>
              <a:rPr altLang="en-CA" dirty="0" lang="en-CA" sz="1200">
                <a:latin charset="0" panose="020B0604020202020204" pitchFamily="34" typeface="Arial"/>
                <a:cs charset="0" panose="020B0604020202020204" pitchFamily="34" typeface="Arial"/>
              </a:rPr>
              <a:t>:  Evaluate the interconnected relationships between various actors in the industry, including competing firms, their suppliers, and their customers, by examining five forces: industry rivalry, the threat of new entrants, the threat of substitutes, supplier power, and buyer power. </a:t>
            </a:r>
            <a:r>
              <a:rPr altLang="en-CA" dirty="0" lang="en-CA" sz="1200" u="sng">
                <a:latin charset="0" panose="020B0604020202020204" pitchFamily="34" typeface="Arial"/>
                <a:cs charset="0" panose="020B0604020202020204" pitchFamily="34" typeface="Arial"/>
                <a:hlinkClick r:id="rId4"/>
              </a:rPr>
              <a:t>5.4</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Primary Activities</a:t>
            </a:r>
            <a:r>
              <a:rPr altLang="en-CA" dirty="0" lang="en-CA" sz="1200">
                <a:latin charset="0" panose="020B0604020202020204" pitchFamily="34" typeface="Arial"/>
                <a:cs charset="0" panose="020B0604020202020204" pitchFamily="34" typeface="Arial"/>
              </a:rPr>
              <a:t>: Firm activities on the value chain that are directly responsible for creating, selling, or servicing a product or service, such as manufacturing and marketing. </a:t>
            </a:r>
            <a:r>
              <a:rPr altLang="en-CA" dirty="0" lang="en-CA" sz="1200" u="sng">
                <a:latin charset="0" panose="020B0604020202020204" pitchFamily="34" typeface="Arial"/>
                <a:cs charset="0" panose="020B0604020202020204" pitchFamily="34" typeface="Arial"/>
                <a:hlinkClick r:id="rId5"/>
              </a:rPr>
              <a:t>5.5</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Resources</a:t>
            </a:r>
            <a:r>
              <a:rPr altLang="en-CA" dirty="0" lang="en-CA" sz="1200">
                <a:latin charset="0" panose="020B0604020202020204" pitchFamily="34" typeface="Arial"/>
                <a:cs charset="0" panose="020B0604020202020204" pitchFamily="34" typeface="Arial"/>
              </a:rPr>
              <a:t>: These are things a firm has to work with, such as equipment, facilities, raw materials, employees, and cash. </a:t>
            </a:r>
            <a:r>
              <a:rPr altLang="en-CA" dirty="0" lang="en-CA" sz="1200" u="sng">
                <a:latin charset="0" panose="020B0604020202020204" pitchFamily="34" typeface="Arial"/>
                <a:cs charset="0" panose="020B0604020202020204" pitchFamily="34" typeface="Arial"/>
                <a:hlinkClick r:id="rId6"/>
              </a:rPr>
              <a:t>5.5</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Sociocultural Factors</a:t>
            </a:r>
            <a:r>
              <a:rPr altLang="en-CA" dirty="0" lang="en-CA" sz="1200">
                <a:latin charset="0" panose="020B0604020202020204" pitchFamily="34" typeface="Arial"/>
                <a:cs charset="0" panose="020B0604020202020204" pitchFamily="34" typeface="Arial"/>
              </a:rPr>
              <a:t>: PESTEL category that identifies trends, facts, and changes in society’s composition, tastes, and behaviours, including demographics. </a:t>
            </a:r>
            <a:r>
              <a:rPr altLang="en-CA" dirty="0" lang="en-CA" sz="1200" u="sng">
                <a:latin charset="0" panose="020B0604020202020204" pitchFamily="34" typeface="Arial"/>
                <a:cs charset="0" panose="020B0604020202020204" pitchFamily="34" typeface="Arial"/>
                <a:hlinkClick r:id="rId7"/>
              </a:rPr>
              <a:t>5.3</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Strategic Analysis</a:t>
            </a:r>
            <a:r>
              <a:rPr altLang="en-CA" dirty="0" lang="en-CA" sz="1200">
                <a:latin charset="0" panose="020B0604020202020204" pitchFamily="34" typeface="Arial"/>
                <a:cs charset="0" panose="020B0604020202020204" pitchFamily="34" typeface="Arial"/>
              </a:rPr>
              <a:t>: This is the process that firms use to study and understand the many different layers and aspects of their competitive environment. </a:t>
            </a:r>
            <a:r>
              <a:rPr altLang="en-CA" dirty="0" lang="en-CA" sz="1200" u="sng">
                <a:latin charset="0" panose="020B0604020202020204" pitchFamily="34" typeface="Arial"/>
                <a:cs charset="0" panose="020B0604020202020204" pitchFamily="34" typeface="Arial"/>
                <a:hlinkClick r:id="rId8"/>
              </a:rPr>
              <a:t>5.1</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Strategic Groups</a:t>
            </a:r>
            <a:r>
              <a:rPr altLang="en-CA" dirty="0" lang="en-CA" sz="1200">
                <a:latin charset="0" panose="020B0604020202020204" pitchFamily="34" typeface="Arial"/>
                <a:cs charset="0" panose="020B0604020202020204" pitchFamily="34" typeface="Arial"/>
              </a:rPr>
              <a:t>: Businesses offering similar products or services and following the same generic competitive strategy. </a:t>
            </a:r>
            <a:r>
              <a:rPr altLang="en-CA" dirty="0" lang="en-CA" sz="1200" u="sng">
                <a:latin charset="0" panose="020B0604020202020204" pitchFamily="34" typeface="Arial"/>
                <a:cs charset="0" panose="020B0604020202020204" pitchFamily="34" typeface="Arial"/>
                <a:hlinkClick r:id="rId9"/>
              </a:rPr>
              <a:t>5.6</a:t>
            </a:r>
            <a:endParaRPr altLang="en-CA" dirty="0" lang="en-CA" sz="1200">
              <a:latin charset="0" panose="020B0604020202020204" pitchFamily="34" typeface="Arial"/>
              <a:cs charset="0" panose="020B0604020202020204" pitchFamily="34" typeface="Arial"/>
            </a:endParaRPr>
          </a:p>
          <a:p>
            <a:r>
              <a:rPr altLang="en-CA" b="1" dirty="0" lang="en-CA" sz="1200">
                <a:latin charset="0" panose="020B0604020202020204" pitchFamily="34" typeface="Arial"/>
                <a:cs charset="0" panose="020B0604020202020204" pitchFamily="34" typeface="Arial"/>
              </a:rPr>
              <a:t>Strategic Positioning</a:t>
            </a:r>
            <a:r>
              <a:rPr altLang="en-CA" dirty="0" lang="en-CA" sz="1200">
                <a:latin charset="0" panose="020B0604020202020204" pitchFamily="34" typeface="Arial"/>
                <a:cs charset="0" panose="020B0604020202020204" pitchFamily="34" typeface="Arial"/>
              </a:rPr>
              <a:t>: A firm’s decisions on how to serve customers and compete against rivals </a:t>
            </a:r>
            <a:r>
              <a:rPr altLang="en-CA" dirty="0" lang="en-CA" sz="1200" u="sng">
                <a:latin charset="0" panose="020B0604020202020204" pitchFamily="34" typeface="Arial"/>
                <a:cs charset="0" panose="020B0604020202020204" pitchFamily="34" typeface="Arial"/>
                <a:hlinkClick r:id="rId10"/>
              </a:rPr>
              <a:t>5.6</a:t>
            </a:r>
            <a:endParaRPr altLang="en-CA" dirty="0" lang="en-CA" sz="1200">
              <a:latin charset="0" panose="020B0604020202020204" pitchFamily="34" typeface="Arial"/>
              <a:cs charset="0" panose="020B0604020202020204" pitchFamily="34" typeface="Arial"/>
            </a:endParaRPr>
          </a:p>
          <a:p>
            <a:pPr indent="0" marL="114300">
              <a:buNone/>
            </a:pPr>
            <a:br>
              <a:rPr altLang="en-CA" dirty="0" lang="en-CA" sz="1200">
                <a:latin charset="0" panose="020B0604020202020204" pitchFamily="34" typeface="Arial"/>
                <a:cs charset="0" panose="020B0604020202020204" pitchFamily="34" typeface="Arial"/>
              </a:rPr>
            </a:br>
            <a:endParaRPr dirty="0" lang="en-US" sz="12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745282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F6EC-A903-4C0C-4A17-A8FE24B56DE1}"/>
              </a:ext>
            </a:extLst>
          </p:cNvPr>
          <p:cNvSpPr>
            <a:spLocks noGrp="1"/>
          </p:cNvSpPr>
          <p:nvPr>
            <p:ph type="title"/>
          </p:nvPr>
        </p:nvSpPr>
        <p:spPr/>
        <p:txBody>
          <a:bodyPr numCol="1">
            <a:noAutofit/>
          </a:bodyPr>
          <a:lstStyle/>
          <a:p>
            <a:r>
              <a:rPr altLang="en" b="1" dirty="0" lang="en">
                <a:latin charset="0" panose="020B0604020202020204" pitchFamily="34" typeface="Arial"/>
                <a:cs charset="0" panose="020B0604020202020204" pitchFamily="34" typeface="Arial"/>
              </a:rPr>
              <a:t>5.8 KEY TERMS V</a:t>
            </a:r>
            <a:endParaRPr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AB88FFDF-F1A2-62B8-9263-A0B1196EB537}"/>
              </a:ext>
            </a:extLst>
          </p:cNvPr>
          <p:cNvSpPr>
            <a:spLocks noGrp="1"/>
          </p:cNvSpPr>
          <p:nvPr>
            <p:ph idx="1" type="body"/>
          </p:nvPr>
        </p:nvSpPr>
        <p:spPr>
          <a:xfrm>
            <a:off x="311700" y="902250"/>
            <a:ext cx="8520600" cy="3339000"/>
          </a:xfrm>
        </p:spPr>
        <p:txBody>
          <a:bodyPr numCol="1">
            <a:noAutofit/>
          </a:bodyPr>
          <a:lstStyle/>
          <a:p>
            <a:r>
              <a:rPr altLang="en-CA" b="1" dirty="0" lang="en-CA" sz="1100">
                <a:latin charset="0" panose="020B0604020202020204" pitchFamily="34" typeface="Arial"/>
                <a:cs charset="0" panose="020B0604020202020204" pitchFamily="34" typeface="Arial"/>
              </a:rPr>
              <a:t>Strategy</a:t>
            </a:r>
            <a:r>
              <a:rPr altLang="en-CA" dirty="0" lang="en-CA" sz="1100">
                <a:latin charset="0" panose="020B0604020202020204" pitchFamily="34" typeface="Arial"/>
                <a:cs charset="0" panose="020B0604020202020204" pitchFamily="34" typeface="Arial"/>
              </a:rPr>
              <a:t>: This is the process of planning and implementing actions that will lead to success in competition. </a:t>
            </a:r>
            <a:r>
              <a:rPr altLang="en-CA" dirty="0" lang="en-CA" sz="1100" u="sng">
                <a:latin charset="0" panose="020B0604020202020204" pitchFamily="34" typeface="Arial"/>
                <a:cs charset="0" panose="020B0604020202020204" pitchFamily="34" typeface="Arial"/>
                <a:hlinkClick r:id="rId2"/>
              </a:rPr>
              <a:t>5.6</a:t>
            </a:r>
            <a:endParaRPr altLang="en-CA" dirty="0" lang="en-CA" sz="1100">
              <a:latin charset="0" panose="020B0604020202020204" pitchFamily="34" typeface="Arial"/>
              <a:cs charset="0" panose="020B0604020202020204" pitchFamily="34" typeface="Arial"/>
            </a:endParaRPr>
          </a:p>
          <a:p>
            <a:r>
              <a:rPr altLang="en-CA" b="1" dirty="0" lang="en-CA" sz="1100">
                <a:latin charset="0" panose="020B0604020202020204" pitchFamily="34" typeface="Arial"/>
                <a:cs charset="0" panose="020B0604020202020204" pitchFamily="34" typeface="Arial"/>
              </a:rPr>
              <a:t>Strengths</a:t>
            </a:r>
            <a:r>
              <a:rPr altLang="en-CA" dirty="0" lang="en-CA" sz="1100">
                <a:latin charset="0" panose="020B0604020202020204" pitchFamily="34" typeface="Arial"/>
                <a:cs charset="0" panose="020B0604020202020204" pitchFamily="34" typeface="Arial"/>
              </a:rPr>
              <a:t>: Are, to put it simply, what it is good at. </a:t>
            </a:r>
            <a:r>
              <a:rPr altLang="en-CA" dirty="0" lang="en-CA" sz="1100" u="sng">
                <a:latin charset="0" panose="020B0604020202020204" pitchFamily="34" typeface="Arial"/>
                <a:cs charset="0" panose="020B0604020202020204" pitchFamily="34" typeface="Arial"/>
                <a:hlinkClick r:id="rId3"/>
              </a:rPr>
              <a:t>5.2</a:t>
            </a:r>
            <a:endParaRPr altLang="en-CA" dirty="0" lang="en-CA" sz="1100">
              <a:latin charset="0" panose="020B0604020202020204" pitchFamily="34" typeface="Arial"/>
              <a:cs charset="0" panose="020B0604020202020204" pitchFamily="34" typeface="Arial"/>
            </a:endParaRPr>
          </a:p>
          <a:p>
            <a:r>
              <a:rPr altLang="en-CA" b="1" dirty="0" lang="en-CA" sz="1100">
                <a:latin charset="0" panose="020B0604020202020204" pitchFamily="34" typeface="Arial"/>
                <a:cs charset="0" panose="020B0604020202020204" pitchFamily="34" typeface="Arial"/>
              </a:rPr>
              <a:t>Substitute</a:t>
            </a:r>
            <a:r>
              <a:rPr altLang="en-CA" dirty="0" lang="en-CA" sz="1100">
                <a:latin charset="0" panose="020B0604020202020204" pitchFamily="34" typeface="Arial"/>
                <a:cs charset="0" panose="020B0604020202020204" pitchFamily="34" typeface="Arial"/>
              </a:rPr>
              <a:t>: One of Porter’s Five Forces; is products or services outside a firm’s industry that can satisfy the same customer needs as industry products or services can. </a:t>
            </a:r>
            <a:r>
              <a:rPr altLang="en-CA" dirty="0" lang="en-CA" sz="1100" u="sng">
                <a:latin charset="0" panose="020B0604020202020204" pitchFamily="34" typeface="Arial"/>
                <a:cs charset="0" panose="020B0604020202020204" pitchFamily="34" typeface="Arial"/>
                <a:hlinkClick r:id="rId4"/>
              </a:rPr>
              <a:t>5.4</a:t>
            </a:r>
            <a:endParaRPr altLang="en-CA" dirty="0" lang="en-CA" sz="1100">
              <a:latin charset="0" panose="020B0604020202020204" pitchFamily="34" typeface="Arial"/>
              <a:cs charset="0" panose="020B0604020202020204" pitchFamily="34" typeface="Arial"/>
            </a:endParaRPr>
          </a:p>
          <a:p>
            <a:r>
              <a:rPr altLang="en-CA" b="1" dirty="0" lang="en-CA" sz="1100">
                <a:latin charset="0" panose="020B0604020202020204" pitchFamily="34" typeface="Arial"/>
                <a:cs charset="0" panose="020B0604020202020204" pitchFamily="34" typeface="Arial"/>
              </a:rPr>
              <a:t>Supplier Power</a:t>
            </a:r>
            <a:r>
              <a:rPr altLang="en-CA" dirty="0" lang="en-CA" sz="1100">
                <a:latin charset="0" panose="020B0604020202020204" pitchFamily="34" typeface="Arial"/>
                <a:cs charset="0" panose="020B0604020202020204" pitchFamily="34" typeface="Arial"/>
              </a:rPr>
              <a:t>: One of Porter’s Five Forces; describes the balance of power in the relationship between firms in an industry and their suppliers. </a:t>
            </a:r>
            <a:r>
              <a:rPr altLang="en-CA" dirty="0" lang="en-CA" sz="1100" u="sng">
                <a:latin charset="0" panose="020B0604020202020204" pitchFamily="34" typeface="Arial"/>
                <a:cs charset="0" panose="020B0604020202020204" pitchFamily="34" typeface="Arial"/>
                <a:hlinkClick r:id="rId5"/>
              </a:rPr>
              <a:t>5.4</a:t>
            </a:r>
            <a:endParaRPr altLang="en-CA" dirty="0" lang="en-CA" sz="1100">
              <a:latin charset="0" panose="020B0604020202020204" pitchFamily="34" typeface="Arial"/>
              <a:cs charset="0" panose="020B0604020202020204" pitchFamily="34" typeface="Arial"/>
            </a:endParaRPr>
          </a:p>
          <a:p>
            <a:r>
              <a:rPr altLang="en-CA" b="1" dirty="0" lang="en-CA" sz="1100">
                <a:latin charset="0" panose="020B0604020202020204" pitchFamily="34" typeface="Arial"/>
                <a:cs charset="0" panose="020B0604020202020204" pitchFamily="34" typeface="Arial"/>
              </a:rPr>
              <a:t>Support Activities</a:t>
            </a:r>
            <a:r>
              <a:rPr altLang="en-CA" dirty="0" lang="en-CA" sz="1100">
                <a:latin charset="0" panose="020B0604020202020204" pitchFamily="34" typeface="Arial"/>
                <a:cs charset="0" panose="020B0604020202020204" pitchFamily="34" typeface="Arial"/>
              </a:rPr>
              <a:t>: Value chain activities that a firm performs to sustain itself; do not directly create a product or service but are necessary to support the firm’s existence, such as accounting and human resources. </a:t>
            </a:r>
            <a:r>
              <a:rPr altLang="en-CA" dirty="0" lang="en-CA" sz="1100" u="sng">
                <a:latin charset="0" panose="020B0604020202020204" pitchFamily="34" typeface="Arial"/>
                <a:cs charset="0" panose="020B0604020202020204" pitchFamily="34" typeface="Arial"/>
                <a:hlinkClick r:id="rId6"/>
              </a:rPr>
              <a:t>5.5</a:t>
            </a:r>
            <a:endParaRPr altLang="en-CA" dirty="0" lang="en-CA" sz="1100">
              <a:latin charset="0" panose="020B0604020202020204" pitchFamily="34" typeface="Arial"/>
              <a:cs charset="0" panose="020B0604020202020204" pitchFamily="34" typeface="Arial"/>
            </a:endParaRPr>
          </a:p>
          <a:p>
            <a:r>
              <a:rPr altLang="en-CA" b="1" dirty="0" lang="en-CA" sz="1100">
                <a:latin charset="0" panose="020B0604020202020204" pitchFamily="34" typeface="Arial"/>
                <a:cs charset="0" panose="020B0604020202020204" pitchFamily="34" typeface="Arial"/>
              </a:rPr>
              <a:t>Switching Costs</a:t>
            </a:r>
            <a:r>
              <a:rPr altLang="en-CA" dirty="0" lang="en-CA" sz="1100">
                <a:latin charset="0" panose="020B0604020202020204" pitchFamily="34" typeface="Arial"/>
                <a:cs charset="0" panose="020B0604020202020204" pitchFamily="34" typeface="Arial"/>
              </a:rPr>
              <a:t>: Penalty, financial or otherwise, that a consumer bears when giving up the use of a product currently being used to select a competing product or service. </a:t>
            </a:r>
            <a:r>
              <a:rPr altLang="en-CA" dirty="0" lang="en-CA" sz="1100" u="sng">
                <a:latin charset="0" panose="020B0604020202020204" pitchFamily="34" typeface="Arial"/>
                <a:cs charset="0" panose="020B0604020202020204" pitchFamily="34" typeface="Arial"/>
                <a:hlinkClick r:id="rId7"/>
              </a:rPr>
              <a:t>5.4</a:t>
            </a:r>
            <a:endParaRPr altLang="en-CA" dirty="0" lang="en-CA" sz="1100">
              <a:latin charset="0" panose="020B0604020202020204" pitchFamily="34" typeface="Arial"/>
              <a:cs charset="0" panose="020B0604020202020204" pitchFamily="34" typeface="Arial"/>
            </a:endParaRPr>
          </a:p>
          <a:p>
            <a:r>
              <a:rPr altLang="en-CA" b="1" dirty="0" lang="en-CA" sz="1100">
                <a:latin charset="0" panose="020B0604020202020204" pitchFamily="34" typeface="Arial"/>
                <a:cs charset="0" panose="020B0604020202020204" pitchFamily="34" typeface="Arial"/>
              </a:rPr>
              <a:t>SWOT</a:t>
            </a:r>
            <a:r>
              <a:rPr altLang="en-CA" dirty="0" lang="en-CA" sz="1100">
                <a:latin charset="0" panose="020B0604020202020204" pitchFamily="34" typeface="Arial"/>
                <a:cs charset="0" panose="020B0604020202020204" pitchFamily="34" typeface="Arial"/>
              </a:rPr>
              <a:t>: is an acronym for strengths, weaknesses, opportunities, and threats. Firms use SWOT analysis to get a general understanding of what they are good or bad at and what factors outside their doors might present chances for success or difficulty. </a:t>
            </a:r>
            <a:r>
              <a:rPr altLang="en-CA" dirty="0" lang="en-CA" sz="1100" u="sng">
                <a:latin charset="0" panose="020B0604020202020204" pitchFamily="34" typeface="Arial"/>
                <a:cs charset="0" panose="020B0604020202020204" pitchFamily="34" typeface="Arial"/>
                <a:hlinkClick r:id="rId8"/>
              </a:rPr>
              <a:t>5.2</a:t>
            </a:r>
            <a:endParaRPr altLang="en-CA" dirty="0" lang="en-CA" sz="1100">
              <a:latin charset="0" panose="020B0604020202020204" pitchFamily="34" typeface="Arial"/>
              <a:cs charset="0" panose="020B0604020202020204" pitchFamily="34" typeface="Arial"/>
            </a:endParaRPr>
          </a:p>
          <a:p>
            <a:r>
              <a:rPr altLang="en-CA" b="1" dirty="0" lang="en-CA" sz="1100">
                <a:latin charset="0" panose="020B0604020202020204" pitchFamily="34" typeface="Arial"/>
                <a:cs charset="0" panose="020B0604020202020204" pitchFamily="34" typeface="Arial"/>
              </a:rPr>
              <a:t>Technological Factors</a:t>
            </a:r>
            <a:r>
              <a:rPr altLang="en-CA" dirty="0" lang="en-CA" sz="1100">
                <a:latin charset="0" panose="020B0604020202020204" pitchFamily="34" typeface="Arial"/>
                <a:cs charset="0" panose="020B0604020202020204" pitchFamily="34" typeface="Arial"/>
              </a:rPr>
              <a:t>: PESTEL category includes factors such as the Internet, social media, automation, and other innovations that impact how businesses compete or how they manufacture, market, or sell their goods or services. </a:t>
            </a:r>
            <a:r>
              <a:rPr altLang="en-CA" dirty="0" lang="en-CA" sz="1100" u="sng">
                <a:latin charset="0" panose="020B0604020202020204" pitchFamily="34" typeface="Arial"/>
                <a:cs charset="0" panose="020B0604020202020204" pitchFamily="34" typeface="Arial"/>
                <a:hlinkClick r:id="rId9"/>
              </a:rPr>
              <a:t>5.3</a:t>
            </a:r>
            <a:endParaRPr altLang="en-CA" dirty="0" lang="en-CA" sz="1100">
              <a:latin charset="0" panose="020B0604020202020204" pitchFamily="34" typeface="Arial"/>
              <a:cs charset="0" panose="020B0604020202020204" pitchFamily="34" typeface="Arial"/>
            </a:endParaRPr>
          </a:p>
          <a:p>
            <a:r>
              <a:rPr altLang="en-CA" b="1" dirty="0" lang="en-CA" sz="1100">
                <a:latin charset="0" panose="020B0604020202020204" pitchFamily="34" typeface="Arial"/>
                <a:cs charset="0" panose="020B0604020202020204" pitchFamily="34" typeface="Arial"/>
              </a:rPr>
              <a:t>Threat</a:t>
            </a:r>
            <a:r>
              <a:rPr altLang="en-CA" dirty="0" lang="en-CA" sz="1100">
                <a:latin charset="0" panose="020B0604020202020204" pitchFamily="34" typeface="Arial"/>
                <a:cs charset="0" panose="020B0604020202020204" pitchFamily="34" typeface="Arial"/>
              </a:rPr>
              <a:t>: Anything in the competitive environment that would make it harder for a firm to be successful. </a:t>
            </a:r>
            <a:r>
              <a:rPr altLang="en-CA" dirty="0" lang="en-CA" sz="1100" u="sng">
                <a:latin charset="0" panose="020B0604020202020204" pitchFamily="34" typeface="Arial"/>
                <a:cs charset="0" panose="020B0604020202020204" pitchFamily="34" typeface="Arial"/>
                <a:hlinkClick r:id="rId10"/>
              </a:rPr>
              <a:t>5.2</a:t>
            </a:r>
            <a:endParaRPr altLang="en-CA" dirty="0" lang="en-CA" sz="1100">
              <a:latin charset="0" panose="020B0604020202020204" pitchFamily="34" typeface="Arial"/>
              <a:cs charset="0" panose="020B0604020202020204" pitchFamily="34" typeface="Arial"/>
            </a:endParaRPr>
          </a:p>
          <a:p>
            <a:r>
              <a:rPr altLang="en-CA" b="1" dirty="0" lang="en-CA" sz="1100">
                <a:latin charset="0" panose="020B0604020202020204" pitchFamily="34" typeface="Arial"/>
                <a:cs charset="0" panose="020B0604020202020204" pitchFamily="34" typeface="Arial"/>
              </a:rPr>
              <a:t>Value Chain</a:t>
            </a:r>
            <a:r>
              <a:rPr altLang="en-CA" dirty="0" lang="en-CA" sz="1100">
                <a:latin charset="0" panose="020B0604020202020204" pitchFamily="34" typeface="Arial"/>
                <a:cs charset="0" panose="020B0604020202020204" pitchFamily="34" typeface="Arial"/>
              </a:rPr>
              <a:t>: Sequence of activities that firms perform to turn inputs (parts or supplies) into outputs (goods or services). </a:t>
            </a:r>
            <a:r>
              <a:rPr altLang="en-CA" dirty="0" lang="en-CA" sz="1100" u="sng">
                <a:latin charset="0" panose="020B0604020202020204" pitchFamily="34" typeface="Arial"/>
                <a:cs charset="0" panose="020B0604020202020204" pitchFamily="34" typeface="Arial"/>
                <a:hlinkClick r:id="rId11"/>
              </a:rPr>
              <a:t>5.5</a:t>
            </a:r>
            <a:endParaRPr altLang="en-CA" dirty="0" lang="en-CA" sz="1100">
              <a:latin charset="0" panose="020B0604020202020204" pitchFamily="34" typeface="Arial"/>
              <a:cs charset="0" panose="020B0604020202020204" pitchFamily="34" typeface="Arial"/>
            </a:endParaRPr>
          </a:p>
          <a:p>
            <a:r>
              <a:rPr altLang="en-CA" b="1" dirty="0" lang="en-CA" sz="1100">
                <a:latin charset="0" panose="020B0604020202020204" pitchFamily="34" typeface="Arial"/>
                <a:cs charset="0" panose="020B0604020202020204" pitchFamily="34" typeface="Arial"/>
              </a:rPr>
              <a:t>VRIO</a:t>
            </a:r>
            <a:r>
              <a:rPr altLang="en-CA" dirty="0" lang="en-CA" sz="1100">
                <a:latin charset="0" panose="020B0604020202020204" pitchFamily="34" typeface="Arial"/>
                <a:cs charset="0" panose="020B0604020202020204" pitchFamily="34" typeface="Arial"/>
              </a:rPr>
              <a:t>: An analytical tool that evaluates a firm’s resources and capabilities to determine whether or not it can support an advantage for the firm in the competitive environment: value, rarity, imitation, and organization. </a:t>
            </a:r>
            <a:r>
              <a:rPr altLang="en-CA" dirty="0" lang="en-CA" sz="1100" u="sng">
                <a:latin charset="0" panose="020B0604020202020204" pitchFamily="34" typeface="Arial"/>
                <a:cs charset="0" panose="020B0604020202020204" pitchFamily="34" typeface="Arial"/>
                <a:hlinkClick r:id="rId12"/>
              </a:rPr>
              <a:t>5.5</a:t>
            </a:r>
            <a:endParaRPr altLang="en-CA" dirty="0" lang="en-CA" sz="1100">
              <a:latin charset="0" panose="020B0604020202020204" pitchFamily="34" typeface="Arial"/>
              <a:cs charset="0" panose="020B0604020202020204" pitchFamily="34" typeface="Arial"/>
            </a:endParaRPr>
          </a:p>
          <a:p>
            <a:r>
              <a:rPr altLang="en-CA" b="1" dirty="0" lang="en-CA" sz="1100">
                <a:latin charset="0" panose="020B0604020202020204" pitchFamily="34" typeface="Arial"/>
                <a:cs charset="0" panose="020B0604020202020204" pitchFamily="34" typeface="Arial"/>
              </a:rPr>
              <a:t>Weaknesses</a:t>
            </a:r>
            <a:r>
              <a:rPr altLang="en-CA" dirty="0" lang="en-CA" sz="1100">
                <a:latin charset="0" panose="020B0604020202020204" pitchFamily="34" typeface="Arial"/>
                <a:cs charset="0" panose="020B0604020202020204" pitchFamily="34" typeface="Arial"/>
              </a:rPr>
              <a:t>: Things that a firm does not have good capabilities to perform or gaps in firm resources. </a:t>
            </a:r>
            <a:r>
              <a:rPr altLang="en-CA" dirty="0" lang="en-CA" sz="1100" u="sng">
                <a:latin charset="0" panose="020B0604020202020204" pitchFamily="34" typeface="Arial"/>
                <a:cs charset="0" panose="020B0604020202020204" pitchFamily="34" typeface="Arial"/>
                <a:hlinkClick r:id="rId13"/>
              </a:rPr>
              <a:t>5.2</a:t>
            </a:r>
            <a:endParaRPr altLang="en-CA" dirty="0" lang="en-CA" sz="1100">
              <a:latin charset="0" panose="020B0604020202020204" pitchFamily="34" typeface="Arial"/>
              <a:cs charset="0" panose="020B0604020202020204" pitchFamily="34" typeface="Arial"/>
            </a:endParaRPr>
          </a:p>
          <a:p>
            <a:endParaRPr dirty="0" lang="en-US" sz="11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09536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311700" y="274806"/>
            <a:ext cx="8520600" cy="1074832"/>
          </a:xfrm>
          <a:prstGeom prst="rect">
            <a:avLst/>
          </a:prstGeom>
        </p:spPr>
        <p:txBody>
          <a:bodyPr anchor="t" anchorCtr="0" bIns="91425" lIns="91425" numCol="1" rIns="91425" spcFirstLastPara="1" tIns="91425" wrap="square">
            <a:noAutofit/>
          </a:bodyPr>
          <a:lstStyle/>
          <a:p>
            <a:r>
              <a:rPr altLang="en" b="1" dirty="0" lang="en" sz="2300">
                <a:latin typeface="Arial"/>
                <a:cs typeface="Arial"/>
              </a:rPr>
              <a:t>5.1 GAINING ADVANTAGES BY UNDERSTANDING THE COMPETITIVE ENVIRONMENT I</a:t>
            </a:r>
            <a:endParaRPr altLang="en" dirty="0" lang="en" sz="2300">
              <a:cs typeface="Arial"/>
            </a:endParaRPr>
          </a:p>
        </p:txBody>
      </p:sp>
      <p:sp>
        <p:nvSpPr>
          <p:cNvPr id="2" name="Text Placeholder 3">
            <a:extLst>
              <a:ext uri="{FF2B5EF4-FFF2-40B4-BE49-F238E27FC236}">
                <a16:creationId xmlns:a16="http://schemas.microsoft.com/office/drawing/2014/main" id="{8DD02C27-3E6B-1C8A-2CCE-F45047E7A8C0}"/>
              </a:ext>
            </a:extLst>
          </p:cNvPr>
          <p:cNvSpPr txBox="1">
            <a:spLocks/>
          </p:cNvSpPr>
          <p:nvPr/>
        </p:nvSpPr>
        <p:spPr>
          <a:xfrm>
            <a:off x="311700" y="2142793"/>
            <a:ext cx="8520600" cy="1207235"/>
          </a:xfrm>
          <a:prstGeom prst="rect">
            <a:avLst/>
          </a:prstGeom>
          <a:solidFill>
            <a:schemeClr val="bg1">
              <a:lumMod val="95000"/>
            </a:schemeClr>
          </a:solidFill>
          <a:ln w="57150">
            <a:solidFill>
              <a:schemeClr val="tx1"/>
            </a:solidFill>
          </a:ln>
        </p:spPr>
        <p:txBody>
          <a:bodyPr anchor="t" anchorCtr="0" bIns="72000" lIns="108000" numCol="1" rIns="108000" spcFirstLastPara="1" tIns="72000" wrap="square">
            <a:spAutoFit/>
          </a:bodyPr>
          <a:lstStyle>
            <a:defPPr algn="l" lvl="0" marR="0" rtl="0">
              <a:lnSpc>
                <a:spcPct val="100000"/>
              </a:lnSpc>
              <a:spcBef>
                <a:spcPts val="0"/>
              </a:spcBef>
              <a:spcAft>
                <a:spcPts val="0"/>
              </a:spcAft>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mn-lt"/>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pPr algn="ctr" indent="0" marL="114300">
              <a:buNone/>
            </a:pPr>
            <a:r>
              <a:rPr b="1" dirty="0" lang="en-US" sz="2000">
                <a:cs typeface="Arial"/>
              </a:rPr>
              <a:t>Strategic analysis</a:t>
            </a:r>
            <a:r>
              <a:rPr dirty="0" lang="en-US" sz="2000">
                <a:cs typeface="Arial"/>
              </a:rPr>
              <a:t> is the process that firms use to study and understand the many different layers and aspects of their competitive environment. </a:t>
            </a:r>
          </a:p>
          <a:p>
            <a:pPr algn="ctr" indent="0" marL="114300">
              <a:buFont typeface="Roboto"/>
              <a:buNone/>
            </a:pPr>
            <a:endParaRPr dirty="0" i="1" lang="en-US" sz="2000">
              <a:solidFill>
                <a:schemeClr val="bg2"/>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0165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FFD2-0137-93A0-0775-52F8C612B77F}"/>
              </a:ext>
            </a:extLst>
          </p:cNvPr>
          <p:cNvSpPr>
            <a:spLocks noGrp="1"/>
          </p:cNvSpPr>
          <p:nvPr>
            <p:ph type="title"/>
          </p:nvPr>
        </p:nvSpPr>
        <p:spPr/>
        <p:txBody>
          <a:bodyPr numCol="1">
            <a:noAutofit/>
          </a:bodyPr>
          <a:lstStyle/>
          <a:p>
            <a:r>
              <a:rPr b="1" dirty="0" lang="en-US" sz="2300">
                <a:latin charset="0" panose="020B0604020202020204" pitchFamily="34" typeface="Arial"/>
                <a:cs charset="0" panose="020B0604020202020204" pitchFamily="34" typeface="Arial"/>
              </a:rPr>
              <a:t>5.1 GAINING ADVANTAGES BY UNDERSTANDING THE COMPETITIVE ENVIRONMENT II</a:t>
            </a:r>
          </a:p>
        </p:txBody>
      </p:sp>
      <p:sp>
        <p:nvSpPr>
          <p:cNvPr id="4" name="Text Placeholder 3">
            <a:extLst>
              <a:ext uri="{FF2B5EF4-FFF2-40B4-BE49-F238E27FC236}">
                <a16:creationId xmlns:a16="http://schemas.microsoft.com/office/drawing/2014/main" id="{C012AF70-0F21-BB31-2B59-248480BC7BA0}"/>
              </a:ext>
            </a:extLst>
          </p:cNvPr>
          <p:cNvSpPr txBox="1">
            <a:spLocks/>
          </p:cNvSpPr>
          <p:nvPr/>
        </p:nvSpPr>
        <p:spPr>
          <a:xfrm>
            <a:off x="311700" y="2078636"/>
            <a:ext cx="8520600" cy="1915121"/>
          </a:xfrm>
          <a:prstGeom prst="rect">
            <a:avLst/>
          </a:prstGeom>
          <a:solidFill>
            <a:schemeClr val="bg1">
              <a:lumMod val="95000"/>
            </a:schemeClr>
          </a:solidFill>
          <a:ln w="57150">
            <a:solidFill>
              <a:schemeClr val="tx1"/>
            </a:solidFill>
          </a:ln>
        </p:spPr>
        <p:txBody>
          <a:bodyPr anchor="t" anchorCtr="0" bIns="72000" lIns="108000" numCol="1" rIns="108000" spcFirstLastPara="1" tIns="72000" wrap="square">
            <a:spAutoFit/>
          </a:bodyPr>
          <a:lstStyle>
            <a:defPPr algn="l" lvl="0" marR="0" rtl="0">
              <a:lnSpc>
                <a:spcPct val="100000"/>
              </a:lnSpc>
              <a:spcBef>
                <a:spcPts val="0"/>
              </a:spcBef>
              <a:spcAft>
                <a:spcPts val="0"/>
              </a:spcAft>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mn-lt"/>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pPr indent="0" marL="114300">
              <a:buNone/>
            </a:pPr>
            <a:r>
              <a:rPr altLang="en-CA" dirty="0" lang="en-CA" sz="2000"/>
              <a:t>A firm’s </a:t>
            </a:r>
            <a:r>
              <a:rPr altLang="en-CA" b="1" dirty="0" lang="en-CA" sz="2000"/>
              <a:t>competitive environment</a:t>
            </a:r>
            <a:r>
              <a:rPr altLang="en-CA" dirty="0" lang="en-CA" sz="2000"/>
              <a:t> includes components inside the firm and outside the firm. </a:t>
            </a:r>
            <a:r>
              <a:rPr altLang="en-CA" b="1" dirty="0" lang="en-CA" sz="2000"/>
              <a:t>External factors</a:t>
            </a:r>
            <a:r>
              <a:rPr altLang="en-CA" dirty="0" lang="en-CA" sz="2000"/>
              <a:t> are things in the global environment that may impact a firm’s operations or success, examples are a rise in interest rates, or a natural disaster</a:t>
            </a:r>
            <a:br>
              <a:rPr altLang="en-CA" dirty="0" lang="en-CA" sz="2000"/>
            </a:br>
            <a:endParaRPr dirty="0" lang="en-US" sz="2000"/>
          </a:p>
        </p:txBody>
      </p:sp>
    </p:spTree>
    <p:extLst>
      <p:ext uri="{BB962C8B-B14F-4D97-AF65-F5344CB8AC3E}">
        <p14:creationId xmlns:p14="http://schemas.microsoft.com/office/powerpoint/2010/main" val="3591290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anchor="t" anchorCtr="0" bIns="91425" lIns="91425" numCol="1" rIns="91425" spcFirstLastPara="1" tIns="91425" wrap="square">
            <a:noAutofit/>
          </a:bodyPr>
          <a:lstStyle/>
          <a:p>
            <a:r>
              <a:rPr altLang="en" b="1" dirty="0" lang="en" sz="2700">
                <a:latin typeface="Arial"/>
                <a:ea typeface="Arial"/>
                <a:cs typeface="Arial"/>
                <a:sym typeface="Arial"/>
              </a:rPr>
              <a:t>5.2 USING SWOT FOR STRATEGIC ANALYSIS I</a:t>
            </a:r>
            <a:endParaRPr b="1" dirty="0" lang="en-US" sz="2700">
              <a:latin typeface="Arial"/>
              <a:ea typeface="Arial"/>
              <a:cs typeface="Arial"/>
            </a:endParaRPr>
          </a:p>
        </p:txBody>
      </p:sp>
      <p:sp>
        <p:nvSpPr>
          <p:cNvPr id="87" name="Google Shape;87;p14"/>
          <p:cNvSpPr txBox="1">
            <a:spLocks noGrp="1"/>
          </p:cNvSpPr>
          <p:nvPr>
            <p:ph idx="1" type="body"/>
          </p:nvPr>
        </p:nvSpPr>
        <p:spPr>
          <a:xfrm>
            <a:off x="311700" y="1459589"/>
            <a:ext cx="8520600" cy="3551075"/>
          </a:xfrm>
          <a:prstGeom prst="rect">
            <a:avLst/>
          </a:prstGeom>
        </p:spPr>
        <p:txBody>
          <a:bodyPr anchor="t" anchorCtr="0" bIns="91425" lIns="91425" numCol="1" rIns="91425" spcFirstLastPara="1" tIns="91425" wrap="square">
            <a:noAutofit/>
          </a:bodyPr>
          <a:lstStyle/>
          <a:p>
            <a:pPr indent="0" marL="114300">
              <a:lnSpc>
                <a:spcPct val="114999"/>
              </a:lnSpc>
              <a:buNone/>
            </a:pPr>
            <a:r>
              <a:rPr altLang="en" dirty="0" lang="en" sz="2000">
                <a:latin charset="0" panose="020B0604020202020204" pitchFamily="34" typeface="Arial"/>
                <a:cs charset="0" panose="020B0604020202020204" pitchFamily="34" typeface="Arial"/>
              </a:rPr>
              <a:t>One very common tool firms use to analyze their strategic and competitive situations is </a:t>
            </a:r>
            <a:r>
              <a:rPr altLang="en" b="1" dirty="0" lang="en" sz="2000">
                <a:latin charset="0" panose="020B0604020202020204" pitchFamily="34" typeface="Arial"/>
                <a:cs charset="0" panose="020B0604020202020204" pitchFamily="34" typeface="Arial"/>
              </a:rPr>
              <a:t>SWOT, </a:t>
            </a:r>
            <a:r>
              <a:rPr altLang="en" dirty="0" lang="en" sz="2000">
                <a:latin charset="0" panose="020B0604020202020204" pitchFamily="34" typeface="Arial"/>
                <a:cs charset="0" panose="020B0604020202020204" pitchFamily="34" typeface="Arial"/>
              </a:rPr>
              <a:t>which is an acronym for:</a:t>
            </a:r>
          </a:p>
          <a:p>
            <a:pPr indent="0" marL="114300">
              <a:lnSpc>
                <a:spcPct val="114999"/>
              </a:lnSpc>
              <a:buNone/>
            </a:pPr>
            <a:endParaRPr dirty="0" lang="en-US" sz="2000">
              <a:latin charset="0" panose="020B0604020202020204" pitchFamily="34" typeface="Arial"/>
              <a:cs charset="0" panose="020B0604020202020204" pitchFamily="34" typeface="Arial"/>
            </a:endParaRPr>
          </a:p>
          <a:p>
            <a:pPr indent="-342900" lvl="1">
              <a:lnSpc>
                <a:spcPct val="114999"/>
              </a:lnSpc>
            </a:pPr>
            <a:r>
              <a:rPr altLang="en" b="1" dirty="0" lang="en" sz="2000">
                <a:latin charset="0" panose="020B0604020202020204" pitchFamily="34" typeface="Arial"/>
                <a:cs charset="0" panose="020B0604020202020204" pitchFamily="34" typeface="Arial"/>
              </a:rPr>
              <a:t>S</a:t>
            </a:r>
            <a:r>
              <a:rPr altLang="en" dirty="0" lang="en" sz="2000">
                <a:latin charset="0" panose="020B0604020202020204" pitchFamily="34" typeface="Arial"/>
                <a:cs charset="0" panose="020B0604020202020204" pitchFamily="34" typeface="Arial"/>
              </a:rPr>
              <a:t>trengths</a:t>
            </a:r>
            <a:endParaRPr dirty="0" lang="en-US" sz="2000">
              <a:latin charset="0" panose="020B0604020202020204" pitchFamily="34" typeface="Arial"/>
              <a:cs charset="0" panose="020B0604020202020204" pitchFamily="34" typeface="Arial"/>
            </a:endParaRPr>
          </a:p>
          <a:p>
            <a:pPr indent="-342900" lvl="1">
              <a:lnSpc>
                <a:spcPct val="114999"/>
              </a:lnSpc>
            </a:pPr>
            <a:r>
              <a:rPr altLang="en" b="1" dirty="0" lang="en" sz="2000">
                <a:latin charset="0" panose="020B0604020202020204" pitchFamily="34" typeface="Arial"/>
                <a:cs charset="0" panose="020B0604020202020204" pitchFamily="34" typeface="Arial"/>
              </a:rPr>
              <a:t>W</a:t>
            </a:r>
            <a:r>
              <a:rPr altLang="en" dirty="0" lang="en" sz="2000">
                <a:latin charset="0" panose="020B0604020202020204" pitchFamily="34" typeface="Arial"/>
                <a:cs charset="0" panose="020B0604020202020204" pitchFamily="34" typeface="Arial"/>
              </a:rPr>
              <a:t>eaknesses</a:t>
            </a:r>
            <a:endParaRPr dirty="0" lang="en-US" sz="2000">
              <a:latin charset="0" panose="020B0604020202020204" pitchFamily="34" typeface="Arial"/>
              <a:cs charset="0" panose="020B0604020202020204" pitchFamily="34" typeface="Arial"/>
            </a:endParaRPr>
          </a:p>
          <a:p>
            <a:pPr indent="-342900" lvl="1">
              <a:lnSpc>
                <a:spcPct val="114999"/>
              </a:lnSpc>
            </a:pPr>
            <a:r>
              <a:rPr altLang="en" b="1" dirty="0" lang="en" sz="2000">
                <a:latin charset="0" panose="020B0604020202020204" pitchFamily="34" typeface="Arial"/>
                <a:cs charset="0" panose="020B0604020202020204" pitchFamily="34" typeface="Arial"/>
              </a:rPr>
              <a:t>O</a:t>
            </a:r>
            <a:r>
              <a:rPr altLang="en" dirty="0" lang="en" sz="2000">
                <a:latin charset="0" panose="020B0604020202020204" pitchFamily="34" typeface="Arial"/>
                <a:cs charset="0" panose="020B0604020202020204" pitchFamily="34" typeface="Arial"/>
              </a:rPr>
              <a:t>pportunities</a:t>
            </a:r>
            <a:endParaRPr dirty="0" lang="en-US" sz="2000">
              <a:latin charset="0" panose="020B0604020202020204" pitchFamily="34" typeface="Arial"/>
              <a:cs charset="0" panose="020B0604020202020204" pitchFamily="34" typeface="Arial"/>
            </a:endParaRPr>
          </a:p>
          <a:p>
            <a:pPr indent="-342900" lvl="1">
              <a:lnSpc>
                <a:spcPct val="114999"/>
              </a:lnSpc>
            </a:pPr>
            <a:r>
              <a:rPr altLang="en" b="1" dirty="0" lang="en" sz="2000">
                <a:latin charset="0" panose="020B0604020202020204" pitchFamily="34" typeface="Arial"/>
                <a:cs charset="0" panose="020B0604020202020204" pitchFamily="34" typeface="Arial"/>
              </a:rPr>
              <a:t>T</a:t>
            </a:r>
            <a:r>
              <a:rPr altLang="en" dirty="0" lang="en" sz="2000">
                <a:latin charset="0" panose="020B0604020202020204" pitchFamily="34" typeface="Arial"/>
                <a:cs charset="0" panose="020B0604020202020204" pitchFamily="34" typeface="Arial"/>
              </a:rPr>
              <a:t>hreats </a:t>
            </a:r>
            <a:endParaRPr dirty="0" lang="en-US" sz="2000">
              <a:latin charset="0" panose="020B0604020202020204" pitchFamily="34" typeface="Arial"/>
              <a:cs charset="0" panose="020B0604020202020204" pitchFamily="34" typeface="Arial"/>
            </a:endParaRPr>
          </a:p>
          <a:p>
            <a:pPr indent="0" lvl="1" marL="571500">
              <a:lnSpc>
                <a:spcPct val="114999"/>
              </a:lnSpc>
              <a:buNone/>
            </a:pPr>
            <a:endParaRPr altLang="en" dirty="0" lang="en"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93595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anchor="t" anchorCtr="0" bIns="91425" lIns="91425" numCol="1" rIns="91425" spcFirstLastPara="1" tIns="91425" wrap="square">
            <a:noAutofit/>
          </a:bodyPr>
          <a:lstStyle/>
          <a:p>
            <a:r>
              <a:rPr altLang="en" b="1" dirty="0" lang="en" sz="2700">
                <a:ea typeface="Arial"/>
                <a:cs typeface="Arial"/>
                <a:sym typeface="Arial"/>
              </a:rPr>
              <a:t>5.2 USING SWOT FOR STRATEGIC ANALYSIS II</a:t>
            </a:r>
            <a:endParaRPr b="1" dirty="0" lang="en-US" sz="2700">
              <a:latin typeface="Arial"/>
              <a:ea typeface="Arial"/>
              <a:cs typeface="Arial"/>
            </a:endParaRPr>
          </a:p>
        </p:txBody>
      </p:sp>
      <p:pic>
        <p:nvPicPr>
          <p:cNvPr descr="Diagram that demonstrates the components of S.W.O.T." id="2" name="Picture 2">
            <a:extLst>
              <a:ext uri="{FF2B5EF4-FFF2-40B4-BE49-F238E27FC236}">
                <a16:creationId xmlns:a16="http://schemas.microsoft.com/office/drawing/2014/main" id="{010E46C9-0759-0AC6-10BF-1B58AC216C47}"/>
              </a:ext>
            </a:extLst>
          </p:cNvPr>
          <p:cNvPicPr>
            <a:picLocks noChangeAspect="1"/>
          </p:cNvPicPr>
          <p:nvPr/>
        </p:nvPicPr>
        <p:blipFill>
          <a:blip r:embed="rId3"/>
          <a:stretch>
            <a:fillRect/>
          </a:stretch>
        </p:blipFill>
        <p:spPr>
          <a:xfrm>
            <a:off x="707232" y="1577755"/>
            <a:ext cx="7729536" cy="3157919"/>
          </a:xfrm>
          <a:prstGeom prst="rect">
            <a:avLst/>
          </a:prstGeom>
        </p:spPr>
      </p:pic>
      <p:sp>
        <p:nvSpPr>
          <p:cNvPr id="5" name="Text Placeholder 4">
            <a:extLst>
              <a:ext uri="{FF2B5EF4-FFF2-40B4-BE49-F238E27FC236}">
                <a16:creationId xmlns:a16="http://schemas.microsoft.com/office/drawing/2014/main" id="{D4969382-36B1-FE90-1DC5-2E759CA03880}"/>
              </a:ext>
            </a:extLst>
          </p:cNvPr>
          <p:cNvSpPr>
            <a:spLocks noGrp="1"/>
          </p:cNvSpPr>
          <p:nvPr>
            <p:ph idx="1" type="body"/>
          </p:nvPr>
        </p:nvSpPr>
        <p:spPr>
          <a:xfrm>
            <a:off x="311700" y="1001019"/>
            <a:ext cx="8520600" cy="3339000"/>
          </a:xfrm>
        </p:spPr>
        <p:txBody>
          <a:bodyPr numCol="1"/>
          <a:lstStyle/>
          <a:p>
            <a:pPr indent="0" marL="114300">
              <a:buNone/>
            </a:pPr>
            <a:r>
              <a:rPr b="1" dirty="0" lang="en-US"/>
              <a:t>Components of SWOT</a:t>
            </a:r>
          </a:p>
        </p:txBody>
      </p:sp>
    </p:spTree>
    <p:extLst>
      <p:ext uri="{BB962C8B-B14F-4D97-AF65-F5344CB8AC3E}">
        <p14:creationId xmlns:p14="http://schemas.microsoft.com/office/powerpoint/2010/main" val="108279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anchor="t" anchorCtr="0" bIns="91425" lIns="91425" numCol="1" rIns="91425" spcFirstLastPara="1" tIns="91425" wrap="square">
            <a:noAutofit/>
          </a:bodyPr>
          <a:lstStyle/>
          <a:p>
            <a:r>
              <a:rPr altLang="en" b="1" dirty="0" lang="en" sz="2700">
                <a:ea typeface="Arial"/>
                <a:cs typeface="Arial"/>
                <a:sym typeface="Arial"/>
              </a:rPr>
              <a:t>5.2 USING SWOT FOR STRATEGIC ANALYSIS III</a:t>
            </a:r>
            <a:endParaRPr b="1" dirty="0" lang="en-US" sz="2700">
              <a:latin typeface="Arial"/>
              <a:ea typeface="Arial"/>
              <a:cs typeface="Arial"/>
            </a:endParaRPr>
          </a:p>
        </p:txBody>
      </p:sp>
      <p:sp>
        <p:nvSpPr>
          <p:cNvPr id="87" name="Google Shape;87;p14"/>
          <p:cNvSpPr txBox="1">
            <a:spLocks noGrp="1"/>
          </p:cNvSpPr>
          <p:nvPr>
            <p:ph idx="1" type="body"/>
          </p:nvPr>
        </p:nvSpPr>
        <p:spPr>
          <a:xfrm>
            <a:off x="311700" y="1042463"/>
            <a:ext cx="8520600" cy="3058574"/>
          </a:xfrm>
          <a:prstGeom prst="rect">
            <a:avLst/>
          </a:prstGeom>
        </p:spPr>
        <p:txBody>
          <a:bodyPr anchor="ctr" anchorCtr="0" bIns="91425" lIns="91425" numCol="1" rIns="91425" spcFirstLastPara="1" tIns="91425" wrap="square">
            <a:noAutofit/>
          </a:bodyPr>
          <a:lstStyle/>
          <a:p>
            <a:pPr indent="0" marL="114300">
              <a:lnSpc>
                <a:spcPct val="114999"/>
              </a:lnSpc>
              <a:buNone/>
            </a:pPr>
            <a:r>
              <a:rPr altLang="en" b="1" dirty="0" lang="en">
                <a:ea typeface="Arial"/>
                <a:cs typeface="Arial"/>
                <a:sym typeface="Arial"/>
              </a:rPr>
              <a:t>Limitations of SWOT Analysis </a:t>
            </a:r>
          </a:p>
          <a:p>
            <a:pPr indent="0" marL="114300">
              <a:lnSpc>
                <a:spcPct val="114999"/>
              </a:lnSpc>
              <a:buNone/>
            </a:pPr>
            <a:endParaRPr altLang="en" b="1" dirty="0" lang="en">
              <a:ea typeface="Arial"/>
              <a:cs typeface="Arial"/>
              <a:sym typeface="Arial"/>
            </a:endParaRPr>
          </a:p>
          <a:p>
            <a:pPr indent="0" marL="114300">
              <a:lnSpc>
                <a:spcPct val="114999"/>
              </a:lnSpc>
              <a:buNone/>
            </a:pPr>
            <a:r>
              <a:rPr altLang="en-CA" dirty="0" lang="en-CA"/>
              <a:t>Although a SWOT analysis can identify important factors and situations that affect a firm, it only works as well as the person doing the analysis. SWOT can generate a good evaluation of the firm’s internal and external environments, but it is more likely to overlook key issues because it is difficult to identify or imagine everything that could, for example, be a threat to the firm.</a:t>
            </a:r>
            <a:endParaRPr altLang="en" b="1" dirty="0" lang="en">
              <a:ea typeface="Arial"/>
              <a:cs typeface="Arial"/>
              <a:sym typeface="Arial"/>
            </a:endParaRPr>
          </a:p>
        </p:txBody>
      </p:sp>
    </p:spTree>
    <p:extLst>
      <p:ext uri="{BB962C8B-B14F-4D97-AF65-F5344CB8AC3E}">
        <p14:creationId xmlns:p14="http://schemas.microsoft.com/office/powerpoint/2010/main" val="299404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42834" y="367033"/>
            <a:ext cx="8957328" cy="576736"/>
          </a:xfrm>
          <a:prstGeom prst="rect">
            <a:avLst/>
          </a:prstGeom>
        </p:spPr>
        <p:txBody>
          <a:bodyPr anchor="t" anchorCtr="0" bIns="91425" lIns="91425" numCol="1" rIns="91425" spcFirstLastPara="1" tIns="91425" wrap="square">
            <a:noAutofit/>
          </a:bodyPr>
          <a:lstStyle/>
          <a:p>
            <a:r>
              <a:rPr altLang="en" b="1" dirty="0" lang="en" sz="2400">
                <a:latin typeface="Arial"/>
                <a:ea typeface="Arial"/>
                <a:cs typeface="Arial"/>
                <a:sym typeface="Arial"/>
              </a:rPr>
              <a:t>5.3 A FIRM'S EXTERNAL MACRO ENVIRONMENT PESTEL I </a:t>
            </a:r>
            <a:endParaRPr b="1" dirty="0" lang="en-US" sz="2400">
              <a:latin typeface="Arial"/>
              <a:ea typeface="Arial"/>
              <a:cs typeface="Arial"/>
            </a:endParaRPr>
          </a:p>
        </p:txBody>
      </p:sp>
      <p:sp>
        <p:nvSpPr>
          <p:cNvPr id="87" name="Google Shape;87;p14"/>
          <p:cNvSpPr txBox="1">
            <a:spLocks noGrp="1"/>
          </p:cNvSpPr>
          <p:nvPr>
            <p:ph idx="1" type="body"/>
          </p:nvPr>
        </p:nvSpPr>
        <p:spPr>
          <a:xfrm>
            <a:off x="198684" y="1101117"/>
            <a:ext cx="8520600" cy="3108163"/>
          </a:xfrm>
          <a:prstGeom prst="rect">
            <a:avLst/>
          </a:prstGeom>
        </p:spPr>
        <p:txBody>
          <a:bodyPr anchor="t" anchorCtr="0" bIns="91425" lIns="91425" numCol="1" rIns="91425" spcFirstLastPara="1" tIns="91425" wrap="square">
            <a:noAutofit/>
          </a:bodyPr>
          <a:lstStyle/>
          <a:p>
            <a:pPr>
              <a:lnSpc>
                <a:spcPct val="114999"/>
              </a:lnSpc>
              <a:buNone/>
            </a:pPr>
            <a:r>
              <a:rPr altLang="en-CA" b="1" dirty="0" lang="en-CA" sz="2000">
                <a:latin charset="0" panose="020B0604020202020204" pitchFamily="34" typeface="Arial"/>
                <a:cs charset="0" panose="020B0604020202020204" pitchFamily="34" typeface="Arial"/>
              </a:rPr>
              <a:t>Components of a Firm’s Environment</a:t>
            </a:r>
            <a:endParaRPr altLang="en" b="1" dirty="0" lang="en" sz="2000">
              <a:latin charset="0" panose="020B0604020202020204" pitchFamily="34" typeface="Arial"/>
              <a:cs charset="0" panose="020B0604020202020204" pitchFamily="34" typeface="Arial"/>
            </a:endParaRPr>
          </a:p>
        </p:txBody>
      </p:sp>
      <p:pic>
        <p:nvPicPr>
          <p:cNvPr descr="Diagram that shows the components of a firm's environment." id="2" name="Picture 5">
            <a:extLst>
              <a:ext uri="{FF2B5EF4-FFF2-40B4-BE49-F238E27FC236}">
                <a16:creationId xmlns:a16="http://schemas.microsoft.com/office/drawing/2014/main" id="{8D1B53AC-CC00-5C64-3439-FB50A5D64DE4}"/>
              </a:ext>
            </a:extLst>
          </p:cNvPr>
          <p:cNvPicPr>
            <a:picLocks noChangeAspect="1"/>
          </p:cNvPicPr>
          <p:nvPr/>
        </p:nvPicPr>
        <p:blipFill>
          <a:blip r:embed="rId3"/>
          <a:stretch>
            <a:fillRect/>
          </a:stretch>
        </p:blipFill>
        <p:spPr>
          <a:xfrm>
            <a:off x="2793045" y="1673777"/>
            <a:ext cx="4536281" cy="3028659"/>
          </a:xfrm>
          <a:prstGeom prst="rect">
            <a:avLst/>
          </a:prstGeom>
        </p:spPr>
      </p:pic>
    </p:spTree>
    <p:extLst>
      <p:ext uri="{BB962C8B-B14F-4D97-AF65-F5344CB8AC3E}">
        <p14:creationId xmlns:p14="http://schemas.microsoft.com/office/powerpoint/2010/main" val="63101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113016" y="150526"/>
            <a:ext cx="9144000" cy="576736"/>
          </a:xfrm>
          <a:prstGeom prst="rect">
            <a:avLst/>
          </a:prstGeom>
        </p:spPr>
        <p:txBody>
          <a:bodyPr anchor="t" anchorCtr="0" bIns="91425" lIns="91425" numCol="1" rIns="91425" spcFirstLastPara="1" tIns="91425" wrap="square">
            <a:noAutofit/>
          </a:bodyPr>
          <a:lstStyle/>
          <a:p>
            <a:r>
              <a:rPr altLang="en" b="1" dirty="0" lang="en" sz="2400">
                <a:latin typeface="Arial"/>
                <a:ea typeface="Arial"/>
                <a:cs typeface="Arial"/>
                <a:sym typeface="Arial"/>
              </a:rPr>
              <a:t>5.3 </a:t>
            </a:r>
            <a:r>
              <a:rPr altLang="en-CA" b="1" dirty="0" lang="en-CA" sz="2400">
                <a:ea typeface="Arial"/>
                <a:cs typeface="Arial"/>
                <a:sym typeface="Arial"/>
              </a:rPr>
              <a:t>A FIRM'S EXTERNAL MACRO ENVIRONMENT PESTEL II </a:t>
            </a:r>
            <a:endParaRPr altLang="en" b="1" dirty="0" lang="en" sz="2400">
              <a:latin typeface="Arial"/>
              <a:ea typeface="Arial"/>
              <a:cs typeface="Arial"/>
            </a:endParaRPr>
          </a:p>
        </p:txBody>
      </p:sp>
      <p:sp>
        <p:nvSpPr>
          <p:cNvPr id="87" name="Google Shape;87;p14"/>
          <p:cNvSpPr txBox="1">
            <a:spLocks noGrp="1"/>
          </p:cNvSpPr>
          <p:nvPr>
            <p:ph idx="1" type="body"/>
          </p:nvPr>
        </p:nvSpPr>
        <p:spPr>
          <a:xfrm>
            <a:off x="311700" y="1060662"/>
            <a:ext cx="8520600" cy="3643944"/>
          </a:xfrm>
          <a:prstGeom prst="rect">
            <a:avLst/>
          </a:prstGeom>
        </p:spPr>
        <p:txBody>
          <a:bodyPr anchor="t" anchorCtr="0" bIns="91425" lIns="91425" numCol="1" rIns="91425" spcFirstLastPara="1" tIns="91425" wrap="square">
            <a:noAutofit/>
          </a:bodyPr>
          <a:lstStyle/>
          <a:p>
            <a:pPr indent="0" marL="114300">
              <a:buNone/>
            </a:pPr>
            <a:r>
              <a:rPr altLang="en-CA" b="1" dirty="0" lang="en-CA" sz="2000">
                <a:latin charset="0" panose="020B0604020202020204" pitchFamily="34" typeface="Arial"/>
                <a:cs charset="0" panose="020B0604020202020204" pitchFamily="34" typeface="Arial"/>
              </a:rPr>
              <a:t>PESTEL Analysis </a:t>
            </a:r>
            <a:endParaRPr altLang="en-CA" dirty="0" lang="en-CA" sz="2000">
              <a:latin charset="0" panose="020B0604020202020204" pitchFamily="34" typeface="Arial"/>
              <a:cs charset="0" panose="020B0604020202020204" pitchFamily="34" typeface="Arial"/>
            </a:endParaRPr>
          </a:p>
          <a:p>
            <a:pPr indent="0" marL="114300">
              <a:buNone/>
            </a:pPr>
            <a:br>
              <a:rPr altLang="en-CA" dirty="0" lang="en-CA" sz="2000">
                <a:latin charset="0" panose="020B0604020202020204" pitchFamily="34" typeface="Arial"/>
                <a:cs charset="0" panose="020B0604020202020204" pitchFamily="34" typeface="Arial"/>
              </a:rPr>
            </a:br>
            <a:r>
              <a:rPr altLang="en-CA" b="1" dirty="0" lang="en-CA" sz="2000">
                <a:latin charset="0" panose="020B0604020202020204" pitchFamily="34" typeface="Arial"/>
                <a:cs charset="0" panose="020B0604020202020204" pitchFamily="34" typeface="Arial"/>
              </a:rPr>
              <a:t>PESTEL</a:t>
            </a:r>
            <a:r>
              <a:rPr altLang="en-CA" dirty="0" lang="en-CA" sz="2000">
                <a:latin charset="0" panose="020B0604020202020204" pitchFamily="34" typeface="Arial"/>
                <a:cs charset="0" panose="020B0604020202020204" pitchFamily="34" typeface="Arial"/>
              </a:rPr>
              <a:t> </a:t>
            </a:r>
            <a:r>
              <a:rPr altLang="en-CA" b="1" dirty="0" lang="en-CA" sz="2000">
                <a:latin charset="0" panose="020B0604020202020204" pitchFamily="34" typeface="Arial"/>
                <a:cs charset="0" panose="020B0604020202020204" pitchFamily="34" typeface="Arial"/>
              </a:rPr>
              <a:t>analysis</a:t>
            </a:r>
            <a:r>
              <a:rPr altLang="en-CA" dirty="0" lang="en-CA" sz="2000">
                <a:latin charset="0" panose="020B0604020202020204" pitchFamily="34" typeface="Arial"/>
                <a:cs charset="0" panose="020B0604020202020204" pitchFamily="34" typeface="Arial"/>
              </a:rPr>
              <a:t> is an important and widely used tool that helps show the big picture of a firm’s external environment, particularly as related to foreign markets. PESTEL is an acronym for the </a:t>
            </a:r>
            <a:r>
              <a:rPr altLang="en-CA" b="1" dirty="0" lang="en-CA" sz="2000">
                <a:latin charset="0" panose="020B0604020202020204" pitchFamily="34" typeface="Arial"/>
                <a:cs charset="0" panose="020B0604020202020204" pitchFamily="34" typeface="Arial"/>
              </a:rPr>
              <a:t>Political, Economic, Sociocultural, Technological, Environmental</a:t>
            </a:r>
            <a:r>
              <a:rPr altLang="en-CA" dirty="0" lang="en-CA" sz="2000">
                <a:latin charset="0" panose="020B0604020202020204" pitchFamily="34" typeface="Arial"/>
                <a:cs charset="0" panose="020B0604020202020204" pitchFamily="34" typeface="Arial"/>
              </a:rPr>
              <a:t>, and </a:t>
            </a:r>
            <a:r>
              <a:rPr altLang="en-CA" b="1" dirty="0" lang="en-CA" sz="2000">
                <a:latin charset="0" panose="020B0604020202020204" pitchFamily="34" typeface="Arial"/>
                <a:cs charset="0" panose="020B0604020202020204" pitchFamily="34" typeface="Arial"/>
              </a:rPr>
              <a:t>Legal</a:t>
            </a:r>
            <a:r>
              <a:rPr altLang="en-CA" dirty="0" lang="en-CA" sz="2000">
                <a:latin charset="0" panose="020B0604020202020204" pitchFamily="34" typeface="Arial"/>
                <a:cs charset="0" panose="020B0604020202020204" pitchFamily="34" typeface="Arial"/>
              </a:rPr>
              <a:t> contexts in which a firm operates.</a:t>
            </a:r>
            <a:endParaRPr altLang="en" b="1" dirty="0" lang="en" sz="2000">
              <a:latin charset="0" panose="020B0604020202020204" pitchFamily="34" typeface="Arial"/>
              <a:cs charset="0" panose="020B0604020202020204" pitchFamily="34" typeface="Arial"/>
            </a:endParaRPr>
          </a:p>
          <a:p>
            <a:pPr indent="0" marL="0">
              <a:lnSpc>
                <a:spcPct val="114999"/>
              </a:lnSpc>
              <a:buNone/>
            </a:pPr>
            <a:endParaRPr altLang="en" b="1" dirty="0" lang="en" sz="2000">
              <a:latin charset="0" panose="020B0604020202020204" pitchFamily="34" typeface="Arial"/>
              <a:cs charset="0" panose="020B0604020202020204" pitchFamily="34" typeface="Arial"/>
            </a:endParaRPr>
          </a:p>
          <a:p>
            <a:pPr indent="0" marL="0">
              <a:lnSpc>
                <a:spcPct val="114999"/>
              </a:lnSpc>
              <a:buNone/>
            </a:pPr>
            <a:endParaRPr altLang="en" dirty="0" lang="en"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993820399"/>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4827</Words>
  <Paragraphs>221</Paragraphs>
  <Slides>28</Slides>
  <Notes>24</Notes>
  <TotalTime>2868</TotalTime>
  <HiddenSlides>0</HiddenSlides>
  <MMClips>0</MMClips>
  <ScaleCrop>false</ScaleCrop>
  <HeadingPairs>
    <vt:vector baseType="variant" size="6">
      <vt:variant>
        <vt:lpstr>Fonts Used</vt:lpstr>
      </vt:variant>
      <vt:variant>
        <vt:i4>3</vt:i4>
      </vt:variant>
      <vt:variant>
        <vt:lpstr>Theme</vt:lpstr>
      </vt:variant>
      <vt:variant>
        <vt:i4>1</vt:i4>
      </vt:variant>
      <vt:variant>
        <vt:lpstr>Slide Titles</vt:lpstr>
      </vt:variant>
      <vt:variant>
        <vt:i4>28</vt:i4>
      </vt:variant>
    </vt:vector>
  </HeadingPairs>
  <TitlesOfParts>
    <vt:vector baseType="lpstr" size="32">
      <vt:lpstr>Calibri</vt:lpstr>
      <vt:lpstr>Arial</vt:lpstr>
      <vt:lpstr>Roboto</vt:lpstr>
      <vt:lpstr>Geometric</vt:lpstr>
      <vt:lpstr>Global Marketing in a Digital World</vt:lpstr>
      <vt:lpstr>LEARNING OUTCOMES</vt:lpstr>
      <vt:lpstr>5.1 GAINING ADVANTAGES BY UNDERSTANDING THE COMPETITIVE ENVIRONMENT I</vt:lpstr>
      <vt:lpstr>5.1 GAINING ADVANTAGES BY UNDERSTANDING THE COMPETITIVE ENVIRONMENT II</vt:lpstr>
      <vt:lpstr>5.2 USING SWOT FOR STRATEGIC ANALYSIS I</vt:lpstr>
      <vt:lpstr>5.2 USING SWOT FOR STRATEGIC ANALYSIS II</vt:lpstr>
      <vt:lpstr>5.2 USING SWOT FOR STRATEGIC ANALYSIS III</vt:lpstr>
      <vt:lpstr>5.3 A FIRM'S EXTERNAL MACRO ENVIRONMENT PESTEL I </vt:lpstr>
      <vt:lpstr>5.3 A FIRM'S EXTERNAL MACRO ENVIRONMENT PESTEL II </vt:lpstr>
      <vt:lpstr>5.3 A FIRM'S EXTERNAL MACRO ENVIRONMENT PESTEL III </vt:lpstr>
      <vt:lpstr>5.3 A FIRM'S EXTERNAL MACRO ENVIRONMENT PESTEL IV </vt:lpstr>
      <vt:lpstr>5.3 A FIRM'S EXTERNAL MACRO ENVIRONMENT PESTEL V </vt:lpstr>
      <vt:lpstr>5.4 A FIRM'S MICRO ENVIRONMENT:PORTER'S 5 FORCES I</vt:lpstr>
      <vt:lpstr>5.4 A FIRM'S MICRO ENVIRONMENT:PORTER'S 5 FORCES II</vt:lpstr>
      <vt:lpstr>5.5 THE INTERNAL ENVIRONMENT I</vt:lpstr>
      <vt:lpstr>5.5 THE INTERNAL ENVIRONMENT II</vt:lpstr>
      <vt:lpstr>5.5 THE INTERNAL ENVIRONMENT III</vt:lpstr>
      <vt:lpstr>5.6 COMPETITION, STRATEGY AND COMPETITIVE ADVANTAGE I</vt:lpstr>
      <vt:lpstr>5.6 COMPETITION, STRATEGY AND COMPETITIVE ADVANTAGE II</vt:lpstr>
      <vt:lpstr>5.6 COMPETITION, STRATEGY AND COMPETITIVE ADVANTAGE III</vt:lpstr>
      <vt:lpstr>5.6 COMPETITION, STRATEGY AND COMPETITIVE ADVANTAGE IV</vt:lpstr>
      <vt:lpstr>5.6 COMPETITION, STRATEGY AND COMPETITIVE ADVANTAGE V</vt:lpstr>
      <vt:lpstr>5.7 STRATEGIC POSITIONING</vt:lpstr>
      <vt:lpstr>5.8 KEY TERMS I</vt:lpstr>
      <vt:lpstr>5.8 KEY TERMS II</vt:lpstr>
      <vt:lpstr>5.8 KEY TERMS III</vt:lpstr>
      <vt:lpstr>5.8 KEY TERMS IV</vt:lpstr>
      <vt:lpstr>5.8 KEY TERMS V</vt:lpstr>
    </vt:vector>
  </TitlesOfParts>
  <LinksUpToDate>false</LinksUpToDate>
  <SharedDoc>false</SharedDoc>
  <HyperlinksChanged>false</HyperlinksChanged>
  <Application>Microsoft Macintosh PowerPoint</Application>
  <AppVersion>16.0000</AppVersion>
  <PresentationFormat>On-screen Show (16:9)</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Earle, Davandra</cp:lastModifiedBy>
  <dcterms:modified xsi:type="dcterms:W3CDTF">2022-07-24T02:21:39Z</dcterms:modified>
  <cp:revision>3477</cp:revision>
  <dc:title>PowerPoint Presentation</dc:title>
</cp:coreProperties>
</file>