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144000" cy="5143500" type="screen16x9"/>
  <p:notesSz cx="6858000" cy="9144000"/>
  <p:embeddedFontLst>
    <p:embeddedFont>
      <p:font charset="0" panose="020F0502020204030204" pitchFamily="34" typeface="Calibri"/>
      <p:regular r:id="rId29"/>
      <p:bold r:id="rId30"/>
      <p:italic r:id="rId31"/>
      <p:boldItalic r:id="rId32"/>
    </p:embeddedFont>
    <p:embeddedFont>
      <p:font charset="0" panose="02000000000000000000" pitchFamily="2" typeface="Roboto"/>
      <p:regular r:id="rId33"/>
      <p:bold r:id="rId34"/>
      <p:italic r:id="rId35"/>
      <p:boldItalic r:id="rId36"/>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autoAdjust="0" sz="14993"/>
    <p:restoredTop autoAdjust="0" sz="79909"/>
  </p:normalViewPr>
  <p:slideViewPr>
    <p:cSldViewPr snapToGrid="0">
      <p:cViewPr varScale="1">
        <p:scale>
          <a:sx d="100" n="119"/>
          <a:sy d="100" n="119"/>
        </p:scale>
        <p:origin x="1480" y="184"/>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6" Target="fonts/font8.fntdata" Type="http://schemas.openxmlformats.org/officeDocument/2006/relationships/font"/><Relationship Id="rId35" Target="fonts/font7.fntdata" Type="http://schemas.openxmlformats.org/officeDocument/2006/relationships/font"/><Relationship Id="rId34" Target="fonts/font6.fntdata" Type="http://schemas.openxmlformats.org/officeDocument/2006/relationships/font"/><Relationship Id="rId33" Target="fonts/font5.fntdata" Type="http://schemas.openxmlformats.org/officeDocument/2006/relationships/font"/><Relationship Id="rId32" Target="fonts/font4.fntdata" Type="http://schemas.openxmlformats.org/officeDocument/2006/relationships/font"/><Relationship Id="rId31" Target="fonts/font3.fntdata" Type="http://schemas.openxmlformats.org/officeDocument/2006/relationships/font"/><Relationship Id="rId30" Target="fonts/font2.fntdata" Type="http://schemas.openxmlformats.org/officeDocument/2006/relationships/font"/><Relationship Id="rId27" Target="slides/slide21.xml" Type="http://schemas.openxmlformats.org/officeDocument/2006/relationships/slide"/><Relationship Id="rId26" Target="slides/slide20.xml" Type="http://schemas.openxmlformats.org/officeDocument/2006/relationships/slide"/><Relationship Id="rId25" Target="slides/slide19.xml" Type="http://schemas.openxmlformats.org/officeDocument/2006/relationships/slide"/><Relationship Id="rId24" Target="slides/slide18.xml" Type="http://schemas.openxmlformats.org/officeDocument/2006/relationships/slide"/><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9" Target="slides/slide3.xml" Type="http://schemas.openxmlformats.org/officeDocument/2006/relationships/slide"/><Relationship Id="rId10" Target="slides/slide4.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7.xml" Type="http://schemas.openxmlformats.org/officeDocument/2006/relationships/slide"/><Relationship Id="rId29" Target="fonts/font1.fntdata" Type="http://schemas.openxmlformats.org/officeDocument/2006/relationships/font"/><Relationship Id="rId2" Target="viewProps.xml" Type="http://schemas.openxmlformats.org/officeDocument/2006/relationships/viewProps"/><Relationship Id="rId22" Target="slides/slide16.xml" Type="http://schemas.openxmlformats.org/officeDocument/2006/relationships/slide"/><Relationship Id="rId28" Target="slides/slide22.xml" Type="http://schemas.openxmlformats.org/officeDocument/2006/relationships/slide"/><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2" Target="../slides/slide20.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Countries that pass through the preliminary screening process are then examined in more detail during the In-depth Screening stage.  In the second stage, criteria specific to market success for the industry and product markets are identified, and countries are evaluated on them</a:t>
            </a:r>
            <a:endParaRPr dirty="0" lang="en-US"/>
          </a:p>
        </p:txBody>
      </p:sp>
    </p:spTree>
    <p:extLst>
      <p:ext uri="{BB962C8B-B14F-4D97-AF65-F5344CB8AC3E}">
        <p14:creationId xmlns:p14="http://schemas.microsoft.com/office/powerpoint/2010/main" val="305321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in-depth screening process is the core of country attractiveness analysis, since it brings to bear criteria that management feels are critical to business success.  Because criteria must be relevant to industry and product market success factors, in-depth screening must be customized and updated.</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Step 1: Identify Criteria</a:t>
            </a:r>
            <a:r>
              <a:rPr altLang="en-CA" b="0" cap="none" dirty="0" i="0" lang="en-CA" strike="noStrike" sz="1100" u="none">
                <a:solidFill>
                  <a:srgbClr val="000000"/>
                </a:solidFill>
                <a:effectLst/>
                <a:latin typeface="Arial"/>
                <a:ea typeface="Arial"/>
                <a:cs typeface="Arial"/>
                <a:sym typeface="Arial"/>
              </a:rPr>
              <a:t>- The first step in conducting the CAA involves in identifying the criteria that are critical to business success. This will be different for different products. </a:t>
            </a:r>
          </a:p>
          <a:p>
            <a:endParaRPr dirty="0" lang="en-US"/>
          </a:p>
          <a:p>
            <a:r>
              <a:rPr altLang="en-CA" b="1" cap="none" dirty="0" i="0" lang="en-CA" strike="noStrike" sz="1100" u="none">
                <a:solidFill>
                  <a:srgbClr val="000000"/>
                </a:solidFill>
                <a:effectLst/>
                <a:latin typeface="Arial"/>
                <a:ea typeface="Arial"/>
                <a:cs typeface="Arial"/>
                <a:sym typeface="Arial"/>
              </a:rPr>
              <a:t>Step 2: Weight Criterion</a:t>
            </a:r>
            <a:r>
              <a:rPr altLang="en-CA" b="0" cap="none" dirty="0" i="0" lang="en-CA" strike="noStrike" sz="1100" u="none">
                <a:solidFill>
                  <a:srgbClr val="000000"/>
                </a:solidFill>
                <a:effectLst/>
                <a:latin typeface="Arial"/>
                <a:ea typeface="Arial"/>
                <a:cs typeface="Arial"/>
                <a:sym typeface="Arial"/>
              </a:rPr>
              <a:t>- The next step is to weight the importance of each criterion. Weighting each criterion is necessary since not all criteria are equally important.  Obviously, criteria are selected because they meet some minimum threshold level of importance.</a:t>
            </a:r>
          </a:p>
          <a:p>
            <a:endParaRPr dirty="0" lang="en-US"/>
          </a:p>
          <a:p>
            <a:r>
              <a:rPr altLang="en-CA" b="1" cap="none" dirty="0" i="0" lang="en-CA" strike="noStrike" sz="1100" u="none">
                <a:solidFill>
                  <a:srgbClr val="000000"/>
                </a:solidFill>
                <a:effectLst/>
                <a:latin typeface="Arial"/>
                <a:ea typeface="Arial"/>
                <a:cs typeface="Arial"/>
                <a:sym typeface="Arial"/>
              </a:rPr>
              <a:t>Step 3: Rating</a:t>
            </a:r>
            <a:r>
              <a:rPr altLang="en-CA" b="0" cap="none" dirty="0" i="0" lang="en-CA" strike="noStrike" sz="1100" u="none">
                <a:solidFill>
                  <a:srgbClr val="000000"/>
                </a:solidFill>
                <a:effectLst/>
                <a:latin typeface="Arial"/>
                <a:ea typeface="Arial"/>
                <a:cs typeface="Arial"/>
                <a:sym typeface="Arial"/>
              </a:rPr>
              <a:t>- Third, each country needs to be rated on each criterion.  The rating is designed to determine how well a country performs or is characterized on a particular criterion.  A common rating scale ranges from one to ten, where 1 = very poor and 10 = very good.</a:t>
            </a:r>
          </a:p>
          <a:p>
            <a:endParaRPr altLang="en-CA" dirty="0" lang="en-CA"/>
          </a:p>
          <a:p>
            <a:r>
              <a:rPr altLang="en-CA" b="1" cap="none" dirty="0" i="0" lang="en-CA" strike="noStrike" sz="1100" u="none">
                <a:solidFill>
                  <a:srgbClr val="000000"/>
                </a:solidFill>
                <a:effectLst/>
                <a:latin typeface="Arial"/>
                <a:ea typeface="Arial"/>
                <a:cs typeface="Arial"/>
                <a:sym typeface="Arial"/>
              </a:rPr>
              <a:t>Step 4: Calculate Score</a:t>
            </a:r>
            <a:r>
              <a:rPr altLang="en-CA" b="0" cap="none" dirty="0" i="0" lang="en-CA" strike="noStrike" sz="1100" u="none">
                <a:solidFill>
                  <a:srgbClr val="000000"/>
                </a:solidFill>
                <a:effectLst/>
                <a:latin typeface="Arial"/>
                <a:ea typeface="Arial"/>
                <a:cs typeface="Arial"/>
                <a:sym typeface="Arial"/>
              </a:rPr>
              <a:t>- Finally, calculate the ‘Assessment’ score for each country by multiplying the weight of each criteria and its rating. Sum the criterion assessment scores within each factor to derive factor assessments. Sum the factor (or criteria) assessment scores to derive an overall assessment for each market opportunity</a:t>
            </a:r>
          </a:p>
          <a:p>
            <a:br>
              <a:rPr altLang="en-CA" dirty="0" lang="en-CA"/>
            </a:br>
            <a:br>
              <a:rPr altLang="en-CA" dirty="0" lang="en-CA"/>
            </a:br>
            <a:endParaRPr dirty="0" lang="en-US"/>
          </a:p>
        </p:txBody>
      </p:sp>
    </p:spTree>
    <p:extLst>
      <p:ext uri="{BB962C8B-B14F-4D97-AF65-F5344CB8AC3E}">
        <p14:creationId xmlns:p14="http://schemas.microsoft.com/office/powerpoint/2010/main" val="158083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Before making investment decisions, due diligence analyses will be performed to better forecast costs, revenues, capital (financial, human) requirements, cash flow, expected rate of return, etc.  These forecasts will likely differ depending on entry mode.  As due diligence analyses are very complex and time consuming, an important contribution of in-depth screening is to narrow down the number of markets for due diligence analysis.</a:t>
            </a:r>
            <a:endParaRPr dirty="0" lang="en-US"/>
          </a:p>
        </p:txBody>
      </p:sp>
    </p:spTree>
    <p:extLst>
      <p:ext uri="{BB962C8B-B14F-4D97-AF65-F5344CB8AC3E}">
        <p14:creationId xmlns:p14="http://schemas.microsoft.com/office/powerpoint/2010/main" val="152026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e941fe4cd0_0_2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04" name="Google Shape;104;ge941fe4cd0_0_22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ltLang="en" lang="en"/>
          </a:p>
        </p:txBody>
      </p:sp>
    </p:spTree>
    <p:extLst>
      <p:ext uri="{BB962C8B-B14F-4D97-AF65-F5344CB8AC3E}">
        <p14:creationId xmlns:p14="http://schemas.microsoft.com/office/powerpoint/2010/main" val="386799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Segmenting by Behavior</a:t>
            </a:r>
            <a:r>
              <a:rPr altLang="en-CA" b="0" cap="none" dirty="0" i="0" lang="en-CA" strike="noStrike" sz="1100" u="none">
                <a:solidFill>
                  <a:srgbClr val="000000"/>
                </a:solidFill>
                <a:effectLst/>
                <a:latin typeface="Arial"/>
                <a:ea typeface="Arial"/>
                <a:cs typeface="Arial"/>
                <a:sym typeface="Arial"/>
              </a:rPr>
              <a:t>- Behavioral segmentation divides people and organization into groups according to how they behave with or act toward products. Benefits segmentation—segmenting buyers by the benefits they want from products—is very common.</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Segmenting by Demographics</a:t>
            </a:r>
            <a:r>
              <a:rPr altLang="en-CA" b="0" cap="none" dirty="0" i="0" lang="en-CA" strike="noStrike" sz="1100" u="none">
                <a:solidFill>
                  <a:srgbClr val="000000"/>
                </a:solidFill>
                <a:effectLst/>
                <a:latin typeface="Arial"/>
                <a:ea typeface="Arial"/>
                <a:cs typeface="Arial"/>
                <a:sym typeface="Arial"/>
              </a:rPr>
              <a:t>- Segmenting buyers by personal characteristics such as age, income, ethnicity and nationality, education, occupation, religion, social class, and family size is called demographic segmentation. Demographics are commonly utilized to segment markets because demographic information is publicly available in databases around the world.</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Segmenting by Geography</a:t>
            </a:r>
            <a:r>
              <a:rPr altLang="en-CA" b="0" cap="none" dirty="0" i="0" lang="en-CA" strike="noStrike" sz="1100" u="none">
                <a:solidFill>
                  <a:srgbClr val="000000"/>
                </a:solidFill>
                <a:effectLst/>
                <a:latin typeface="Arial"/>
                <a:ea typeface="Arial"/>
                <a:cs typeface="Arial"/>
                <a:sym typeface="Arial"/>
              </a:rPr>
              <a:t>- Suppose your great new product or service idea involves opening a local store. Before you open the store, you will probably want to do some research to determine which geographical areas have the best potential. </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Segmenting by Psychographics</a:t>
            </a:r>
            <a:r>
              <a:rPr altLang="en-CA" b="0" cap="none" dirty="0" i="0" lang="en-CA" strike="noStrike" sz="1100" u="none">
                <a:solidFill>
                  <a:srgbClr val="000000"/>
                </a:solidFill>
                <a:effectLst/>
                <a:latin typeface="Arial"/>
                <a:ea typeface="Arial"/>
                <a:cs typeface="Arial"/>
                <a:sym typeface="Arial"/>
              </a:rPr>
              <a:t>- If your offering fulfills the needs of a specific demographic group, then the demographic can be an important basis for identifying groups of consumers interested in your product. What if your product crosses several market segments?</a:t>
            </a:r>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endParaRPr dirty="0" lang="en-US"/>
          </a:p>
        </p:txBody>
      </p:sp>
    </p:spTree>
    <p:extLst>
      <p:ext uri="{BB962C8B-B14F-4D97-AF65-F5344CB8AC3E}">
        <p14:creationId xmlns:p14="http://schemas.microsoft.com/office/powerpoint/2010/main" val="110861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Marketers typically combine several variables to create a demographic profile of a target market. A demographic profile (often shortened to a “demographic”) is a term used in marketing and broadcasting to describe a demographic grouping or a market segment.</a:t>
            </a:r>
            <a:endParaRPr dirty="0" lang="en-US"/>
          </a:p>
        </p:txBody>
      </p:sp>
    </p:spTree>
    <p:extLst>
      <p:ext uri="{BB962C8B-B14F-4D97-AF65-F5344CB8AC3E}">
        <p14:creationId xmlns:p14="http://schemas.microsoft.com/office/powerpoint/2010/main" val="4185617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Age bands, such as 18–24, 25–34, etc., are great predictors of interest in some types of products. For example, few teenagers wish to purchase denture cream.</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Social-class bands such as wealthy, middle, and lower classes. The rich, for instance, may want different products than middle and lower classes, and may be willing to pay more.</a:t>
            </a:r>
          </a:p>
          <a:p>
            <a:endParaRPr altLang="en-CA" b="0" cap="none" dirty="0" i="0" lang="en-CA" strike="noStrike" sz="1100" u="none">
              <a:solidFill>
                <a:srgbClr val="000000"/>
              </a:solidFill>
              <a:effectLst/>
              <a:latin typeface="Arial"/>
              <a:cs typeface="Arial"/>
              <a:sym typeface="Arial"/>
            </a:endParaRPr>
          </a:p>
          <a:p>
            <a:r>
              <a:rPr altLang="en-CA" b="1" dirty="0" err="1" lang="en-CA">
                <a:effectLst/>
              </a:rPr>
              <a:t>Gender:</a:t>
            </a:r>
            <a:r>
              <a:rPr altLang="en-CA" dirty="0" err="1" lang="en-CA">
                <a:effectLst/>
              </a:rPr>
              <a:t>Males</a:t>
            </a:r>
            <a:r>
              <a:rPr altLang="en-CA" dirty="0" lang="en-CA">
                <a:effectLst/>
              </a:rPr>
              <a:t> and females have different physical attributes that require different hygiene and clothing products. They also tend to have distinctive male/female mindsets and roles in the family and household decision making.</a:t>
            </a:r>
          </a:p>
          <a:p>
            <a:endParaRPr altLang="en-CA" dirty="0" lang="en-CA">
              <a:effectLst/>
            </a:endParaRPr>
          </a:p>
          <a:p>
            <a:r>
              <a:rPr altLang="en-CA" b="0" cap="none" dirty="0" i="0" lang="en-CA" strike="noStrike" sz="1100" u="none">
                <a:solidFill>
                  <a:srgbClr val="000000"/>
                </a:solidFill>
                <a:effectLst/>
                <a:latin typeface="Arial"/>
                <a:ea typeface="Arial"/>
                <a:cs typeface="Arial"/>
                <a:sym typeface="Arial"/>
              </a:rPr>
              <a:t>Religion is linked to individual values as well as holiday celebrations, often tied to consumer preferences and spending patterns.</a:t>
            </a:r>
          </a:p>
          <a:p>
            <a:endParaRPr altLang="en-CA" b="0" cap="none" dirty="0" i="0" lang="en-CA" strike="noStrike" sz="1100" u="none">
              <a:solidFill>
                <a:srgbClr val="000000"/>
              </a:solidFill>
              <a:effectLst/>
              <a:latin typeface="Arial"/>
              <a:cs typeface="Arial"/>
              <a:sym typeface="Arial"/>
            </a:endParaRPr>
          </a:p>
          <a:p>
            <a:r>
              <a:rPr altLang="en-CA" b="1" dirty="0" lang="en-CA">
                <a:effectLst/>
              </a:rPr>
              <a:t>Income </a:t>
            </a:r>
            <a:r>
              <a:rPr altLang="en-CA" b="1" dirty="0" err="1" lang="en-CA">
                <a:effectLst/>
              </a:rPr>
              <a:t>brackets:</a:t>
            </a:r>
            <a:r>
              <a:rPr altLang="en-CA" dirty="0" err="1" lang="en-CA">
                <a:effectLst/>
              </a:rPr>
              <a:t>Indicating</a:t>
            </a:r>
            <a:r>
              <a:rPr altLang="en-CA" dirty="0" lang="en-CA">
                <a:effectLst/>
              </a:rPr>
              <a:t> level of wealth, disposable income, and quality of life.</a:t>
            </a:r>
          </a:p>
          <a:p>
            <a:endParaRPr altLang="en-CA" b="1" dirty="0" lang="en-CA">
              <a:effectLst/>
            </a:endParaRPr>
          </a:p>
          <a:p>
            <a:r>
              <a:rPr altLang="en-CA" b="1" dirty="0" err="1" lang="en-CA">
                <a:effectLst/>
              </a:rPr>
              <a:t>Education:</a:t>
            </a:r>
            <a:r>
              <a:rPr altLang="en-CA" dirty="0" err="1" lang="en-CA">
                <a:effectLst/>
              </a:rPr>
              <a:t>Level</a:t>
            </a:r>
            <a:r>
              <a:rPr altLang="en-CA" dirty="0" lang="en-CA">
                <a:effectLst/>
              </a:rPr>
              <a:t> of education is often tied to consumer preferences, as well as income.</a:t>
            </a:r>
          </a:p>
          <a:p>
            <a:endParaRPr altLang="en-CA" dirty="0" lang="en-CA">
              <a:effectLst/>
            </a:endParaRPr>
          </a:p>
          <a:p>
            <a:r>
              <a:rPr altLang="en-CA" b="1" dirty="0" err="1" lang="en-CA">
                <a:effectLst/>
              </a:rPr>
              <a:t>Geography:</a:t>
            </a:r>
            <a:r>
              <a:rPr altLang="en-CA" dirty="0" err="1" lang="en-CA">
                <a:effectLst/>
              </a:rPr>
              <a:t>Area</a:t>
            </a:r>
            <a:r>
              <a:rPr altLang="en-CA" dirty="0" lang="en-CA">
                <a:effectLst/>
              </a:rPr>
              <a:t> of residence, urban vs. rural, and population density can all be important inputs into marketing strategy and decisions about where and how to target advertising and other elements of the promotion mix.</a:t>
            </a:r>
            <a:endParaRPr dirty="0" lang="en-US"/>
          </a:p>
        </p:txBody>
      </p:sp>
    </p:spTree>
    <p:extLst>
      <p:ext uri="{BB962C8B-B14F-4D97-AF65-F5344CB8AC3E}">
        <p14:creationId xmlns:p14="http://schemas.microsoft.com/office/powerpoint/2010/main" val="1196633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e941fe4cd0_0_2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04" name="Google Shape;104;ge941fe4cd0_0_22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r>
              <a:rPr altLang="en-CA" b="0" cap="none" dirty="0" i="0" lang="en-CA" strike="noStrike" sz="1100" u="none">
                <a:solidFill>
                  <a:srgbClr val="000000"/>
                </a:solidFill>
                <a:effectLst/>
                <a:latin typeface="Arial"/>
                <a:ea typeface="Arial"/>
                <a:cs typeface="Arial"/>
                <a:sym typeface="Arial"/>
              </a:rPr>
              <a:t>Few companies can afford to enter all markets open to them. Even the world’s largest companies must exercise strategic discipline in choosing the markets they serve. They must also decide when to enter them and weigh the relative advantages of a direct or indirect presence in different regions of the world.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Small and midsized companies are often constrained to an indirect presence; for them, the key to gaining a global competitive advantage is often creating a worldwide resource network through alliances with suppliers, customers, and, sometimes, competitors. What is a good strategy for one company, however, might have little chance of succeeding for another.</a:t>
            </a:r>
          </a:p>
          <a:p>
            <a:pPr algn="l" indent="0" lvl="0" marL="0" rtl="0">
              <a:spcBef>
                <a:spcPts val="0"/>
              </a:spcBef>
              <a:spcAft>
                <a:spcPts val="0"/>
              </a:spcAft>
              <a:buNone/>
            </a:pPr>
            <a:endParaRPr altLang="en" dirty="0" lang="en"/>
          </a:p>
        </p:txBody>
      </p:sp>
    </p:spTree>
    <p:extLst>
      <p:ext uri="{BB962C8B-B14F-4D97-AF65-F5344CB8AC3E}">
        <p14:creationId xmlns:p14="http://schemas.microsoft.com/office/powerpoint/2010/main" val="154909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e941fe4cd0_0_2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04" name="Google Shape;104;ge941fe4cd0_0_22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ltLang="en" lang="en"/>
          </a:p>
        </p:txBody>
      </p:sp>
    </p:spTree>
    <p:extLst>
      <p:ext uri="{BB962C8B-B14F-4D97-AF65-F5344CB8AC3E}">
        <p14:creationId xmlns:p14="http://schemas.microsoft.com/office/powerpoint/2010/main" val="237775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e941fe4cd0_0_2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04" name="Google Shape;104;ge941fe4cd0_0_22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r>
              <a:rPr altLang="en-CA" b="1" cap="none" dirty="0" i="0" lang="en-CA" strike="noStrike" sz="1100" u="none">
                <a:solidFill>
                  <a:srgbClr val="000000"/>
                </a:solidFill>
                <a:effectLst/>
                <a:latin typeface="Arial"/>
                <a:ea typeface="Arial"/>
                <a:cs typeface="Arial"/>
                <a:sym typeface="Arial"/>
              </a:rPr>
              <a:t>Market Size and Growth Rate</a:t>
            </a:r>
            <a:r>
              <a:rPr altLang="en-CA" b="0" cap="none" dirty="0" i="0" lang="en-CA" strike="noStrike" sz="1100" u="none">
                <a:solidFill>
                  <a:srgbClr val="000000"/>
                </a:solidFill>
                <a:effectLst/>
                <a:latin typeface="Arial"/>
                <a:ea typeface="Arial"/>
                <a:cs typeface="Arial"/>
                <a:sym typeface="Arial"/>
              </a:rPr>
              <a:t>- There is no shortage of country information for making market portfolio decisions. A wealth of country-level economic and demographic data are available from a variety of sources including governments, multinational organizations such as the United Nations or the World Bank, and consulting firms specializing in economic intelligence or risk assessment.</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Institutional Contexts </a:t>
            </a:r>
            <a:r>
              <a:rPr altLang="en-CA" b="0" cap="none" dirty="0" i="0" lang="en-CA" strike="noStrike" sz="1100" u="none">
                <a:solidFill>
                  <a:srgbClr val="000000"/>
                </a:solidFill>
                <a:effectLst/>
                <a:latin typeface="Arial"/>
                <a:ea typeface="Arial"/>
                <a:cs typeface="Arial"/>
                <a:sym typeface="Arial"/>
              </a:rPr>
              <a:t>- Khanna and others (2005) developed a five-dimensional framework to map a particular country or region’s institutional contexts. Specifically, they suggest careful analysis of a country’s: </a:t>
            </a:r>
            <a:r>
              <a:rPr altLang="en-CA" b="0" cap="none" dirty="0" i="1" lang="en-CA" strike="noStrike" sz="1100" u="none">
                <a:solidFill>
                  <a:srgbClr val="000000"/>
                </a:solidFill>
                <a:effectLst/>
                <a:latin typeface="Arial"/>
                <a:ea typeface="Arial"/>
                <a:cs typeface="Arial"/>
                <a:sym typeface="Arial"/>
              </a:rPr>
              <a:t>political and social systems</a:t>
            </a:r>
            <a:r>
              <a:rPr altLang="en-CA" b="0" cap="none" dirty="0" i="0" lang="en-CA" strike="noStrike" sz="1100" u="none">
                <a:solidFill>
                  <a:srgbClr val="000000"/>
                </a:solidFill>
                <a:effectLst/>
                <a:latin typeface="Arial"/>
                <a:ea typeface="Arial"/>
                <a:cs typeface="Arial"/>
                <a:sym typeface="Arial"/>
              </a:rPr>
              <a:t>, </a:t>
            </a:r>
            <a:r>
              <a:rPr altLang="en-CA" b="0" cap="none" dirty="0" i="1" lang="en-CA" strike="noStrike" sz="1100" u="none">
                <a:solidFill>
                  <a:srgbClr val="000000"/>
                </a:solidFill>
                <a:effectLst/>
                <a:latin typeface="Arial"/>
                <a:ea typeface="Arial"/>
                <a:cs typeface="Arial"/>
                <a:sym typeface="Arial"/>
              </a:rPr>
              <a:t>openness</a:t>
            </a:r>
            <a:r>
              <a:rPr altLang="en-CA" b="0" cap="none" dirty="0" i="0" lang="en-CA" strike="noStrike" sz="1100" u="none">
                <a:solidFill>
                  <a:srgbClr val="000000"/>
                </a:solidFill>
                <a:effectLst/>
                <a:latin typeface="Arial"/>
                <a:ea typeface="Arial"/>
                <a:cs typeface="Arial"/>
                <a:sym typeface="Arial"/>
              </a:rPr>
              <a:t>, </a:t>
            </a:r>
            <a:r>
              <a:rPr altLang="en-CA" b="0" cap="none" dirty="0" i="1" lang="en-CA" strike="noStrike" sz="1100" u="none">
                <a:solidFill>
                  <a:srgbClr val="000000"/>
                </a:solidFill>
                <a:effectLst/>
                <a:latin typeface="Arial"/>
                <a:ea typeface="Arial"/>
                <a:cs typeface="Arial"/>
                <a:sym typeface="Arial"/>
              </a:rPr>
              <a:t>product markets</a:t>
            </a:r>
            <a:r>
              <a:rPr altLang="en-CA" b="0" cap="none" dirty="0" i="0" lang="en-CA" strike="noStrike" sz="1100" u="none">
                <a:solidFill>
                  <a:srgbClr val="000000"/>
                </a:solidFill>
                <a:effectLst/>
                <a:latin typeface="Arial"/>
                <a:ea typeface="Arial"/>
                <a:cs typeface="Arial"/>
                <a:sym typeface="Arial"/>
              </a:rPr>
              <a:t>, </a:t>
            </a:r>
            <a:r>
              <a:rPr altLang="en-CA" b="0" cap="none" dirty="0" i="1" lang="en-CA" strike="noStrike" sz="1100" u="none">
                <a:solidFill>
                  <a:srgbClr val="000000"/>
                </a:solidFill>
                <a:effectLst/>
                <a:latin typeface="Arial"/>
                <a:ea typeface="Arial"/>
                <a:cs typeface="Arial"/>
                <a:sym typeface="Arial"/>
              </a:rPr>
              <a:t>labor markets</a:t>
            </a:r>
            <a:r>
              <a:rPr altLang="en-CA" b="0" cap="none" dirty="0" i="0" lang="en-CA" strike="noStrike" sz="1100" u="none">
                <a:solidFill>
                  <a:srgbClr val="000000"/>
                </a:solidFill>
                <a:effectLst/>
                <a:latin typeface="Arial"/>
                <a:ea typeface="Arial"/>
                <a:cs typeface="Arial"/>
                <a:sym typeface="Arial"/>
              </a:rPr>
              <a:t>, and </a:t>
            </a:r>
            <a:r>
              <a:rPr altLang="en-CA" b="0" cap="none" dirty="0" i="1" lang="en-CA" strike="noStrike" sz="1100" u="none">
                <a:solidFill>
                  <a:srgbClr val="000000"/>
                </a:solidFill>
                <a:effectLst/>
                <a:latin typeface="Arial"/>
                <a:ea typeface="Arial"/>
                <a:cs typeface="Arial"/>
                <a:sym typeface="Arial"/>
              </a:rPr>
              <a:t>capital markets</a:t>
            </a:r>
            <a:r>
              <a:rPr altLang="en-CA" b="0" cap="none" dirty="0" i="0" lang="en-CA" strike="noStrike" sz="1100" u="none">
                <a:solidFill>
                  <a:srgbClr val="000000"/>
                </a:solidFill>
                <a:effectLst/>
                <a:latin typeface="Arial"/>
                <a:ea typeface="Arial"/>
                <a:cs typeface="Arial"/>
                <a:sym typeface="Arial"/>
              </a:rPr>
              <a:t>.</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Competitive Environment</a:t>
            </a:r>
            <a:r>
              <a:rPr altLang="en-CA" b="0" cap="none" dirty="0" i="0" lang="en-CA" strike="noStrike" sz="1100" u="none">
                <a:solidFill>
                  <a:srgbClr val="000000"/>
                </a:solidFill>
                <a:effectLst/>
                <a:latin typeface="Arial"/>
                <a:ea typeface="Arial"/>
                <a:cs typeface="Arial"/>
                <a:sym typeface="Arial"/>
              </a:rPr>
              <a:t>- The number, size, and quality of competitive firms in a particular target market compose a second set of factors that affect a company’s ability to successfully enter and compete profitably. While country-level economic and demographic data are widely available for most regions of the world, competitive data are much harder to come by, especially when the principal players are subsidiaries of multinational corporations. </a:t>
            </a:r>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pPr algn="l" indent="0" lvl="0" marL="0" rtl="0">
              <a:spcBef>
                <a:spcPts val="0"/>
              </a:spcBef>
              <a:spcAft>
                <a:spcPts val="0"/>
              </a:spcAft>
              <a:buNone/>
            </a:pPr>
            <a:endParaRPr altLang="en" dirty="0" lang="en"/>
          </a:p>
        </p:txBody>
      </p:sp>
    </p:spTree>
    <p:extLst>
      <p:ext uri="{BB962C8B-B14F-4D97-AF65-F5344CB8AC3E}">
        <p14:creationId xmlns:p14="http://schemas.microsoft.com/office/powerpoint/2010/main" val="28894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e941fe4cd0_0_2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04" name="Google Shape;104;ge941fe4cd0_0_22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defTabSz="914400" eaLnBrk="1" hangingPunct="1" indent="0" latinLnBrk="0" lvl="0" marL="0" marR="0" rtl="0">
              <a:lnSpc>
                <a:spcPct val="100000"/>
              </a:lnSpc>
              <a:spcBef>
                <a:spcPts val="0"/>
              </a:spcBef>
              <a:spcAft>
                <a:spcPts val="0"/>
              </a:spcAft>
              <a:buClr>
                <a:srgbClr val="000000"/>
              </a:buClr>
              <a:buSzPts val="1100"/>
              <a:buFont typeface="Arial"/>
              <a:buNone/>
              <a:tabLst/>
              <a:defRPr/>
            </a:pPr>
            <a:r>
              <a:rPr altLang="en-CA" dirty="0" lang="en-CA"/>
              <a:t>Pankaj “Megawatt” Ghemawat (2001) is an international strategy guru who developed the CAGE framework to offer businesses a way to evaluate countries in terms of the “distance” between them. In this case, distance is defined broadly to include not only the physical geographic distance between countries but also the cultural, administrative (currencies, trade agreements), and economic differences between them. </a:t>
            </a:r>
          </a:p>
          <a:p>
            <a:pPr algn="l" indent="0" lvl="0" marL="0" rtl="0">
              <a:spcBef>
                <a:spcPts val="0"/>
              </a:spcBef>
              <a:spcAft>
                <a:spcPts val="0"/>
              </a:spcAft>
              <a:buNone/>
            </a:pPr>
            <a:endParaRPr altLang="en" dirty="0" lang="en"/>
          </a:p>
          <a:p>
            <a:pPr algn="l" indent="0" lvl="0" marL="0" rtl="0">
              <a:spcBef>
                <a:spcPts val="0"/>
              </a:spcBef>
              <a:spcAft>
                <a:spcPts val="0"/>
              </a:spcAft>
              <a:buNone/>
            </a:pPr>
            <a:r>
              <a:rPr altLang="en-CA" b="0" cap="none" dirty="0" i="0" lang="en-CA" strike="noStrike" sz="1100" u="none">
                <a:solidFill>
                  <a:srgbClr val="000000"/>
                </a:solidFill>
                <a:effectLst/>
                <a:latin typeface="Arial"/>
                <a:ea typeface="Arial"/>
                <a:cs typeface="Arial"/>
                <a:sym typeface="Arial"/>
              </a:rPr>
              <a:t>To apply the CAGE framework, identify locations that offer low raw material costs, access to markets or consumers, or other key decision criteria. You might, for instance, determine that you’re interested in markets with strong consumer buying power, so you would use per capita income as your first sorting criterion.</a:t>
            </a:r>
            <a:endParaRPr altLang="en" dirty="0" lang="en"/>
          </a:p>
        </p:txBody>
      </p:sp>
    </p:spTree>
    <p:extLst>
      <p:ext uri="{BB962C8B-B14F-4D97-AF65-F5344CB8AC3E}">
        <p14:creationId xmlns:p14="http://schemas.microsoft.com/office/powerpoint/2010/main" val="70132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greater the distance, the harder it will be to operate in that country. Emerging markets in particular can have greater differences because these countries lack many of the specialized intermediaries that make institutions like financial markets work. Table 6.2 “Specialized Intermediaries within a Country or Other Geographic Arena” lists examples of specialized intermediaries for different institutions.</a:t>
            </a:r>
            <a:endParaRPr dirty="0" lang="en-US"/>
          </a:p>
        </p:txBody>
      </p:sp>
    </p:spTree>
    <p:extLst>
      <p:ext uri="{BB962C8B-B14F-4D97-AF65-F5344CB8AC3E}">
        <p14:creationId xmlns:p14="http://schemas.microsoft.com/office/powerpoint/2010/main" val="204455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For example, when McDonald’s tried to enter the Russian market, it found an institutional void: a lack of local suppliers to provide the food products it needs. Rather than abandoning market entry, McDonald’s decided to adapt its business model. Instead of outsourcing supply-chain operations like it does in the United States, McDonald’s worked with a joint-venture partner to fill the voids. It imported cattle from Holland and russet potatoes from the United States, brought in agricultural specialists from Canada and Europe to improve Russian farmers’ management practices, and lent money to farmers so that they could invest in better seeds and equipment. As a result of establishing its own supply-chain and management systems, McDonald’s controlled 80 percent of the Russian fast-food market by 2010. The process, however, took fifteen years and $250 million in investments“ (Economic Times of India, 2010).</a:t>
            </a:r>
            <a:endParaRPr dirty="0" lang="en-US"/>
          </a:p>
        </p:txBody>
      </p:sp>
    </p:spTree>
    <p:extLst>
      <p:ext uri="{BB962C8B-B14F-4D97-AF65-F5344CB8AC3E}">
        <p14:creationId xmlns:p14="http://schemas.microsoft.com/office/powerpoint/2010/main" val="232192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The History and Role of Scenario Planning and Analysis</a:t>
            </a:r>
            <a:r>
              <a:rPr altLang="en-CA" b="0" cap="none" dirty="0" i="0" lang="en-CA" strike="noStrike" sz="1100" u="none">
                <a:solidFill>
                  <a:srgbClr val="000000"/>
                </a:solidFill>
                <a:effectLst/>
                <a:latin typeface="Arial"/>
                <a:ea typeface="Arial"/>
                <a:cs typeface="Arial"/>
                <a:sym typeface="Arial"/>
              </a:rPr>
              <a:t>----Strategic leaders use the information revealed by the application of PESTEL analysis, global dimensions, and CAGE analysis to uncover what the traditional SWOT framework calls opportunities and </a:t>
            </a:r>
            <a:r>
              <a:rPr altLang="en-CA" b="0" cap="none" dirty="0" i="1" lang="en-CA" strike="noStrike" sz="1100" u="none">
                <a:solidFill>
                  <a:srgbClr val="000000"/>
                </a:solidFill>
                <a:effectLst/>
                <a:latin typeface="Arial"/>
                <a:ea typeface="Arial"/>
                <a:cs typeface="Arial"/>
                <a:sym typeface="Arial"/>
              </a:rPr>
              <a:t>threats</a:t>
            </a:r>
            <a:r>
              <a:rPr altLang="en-CA" b="0" cap="none" dirty="0" i="0" lang="en-CA" strike="noStrike" sz="1100" u="none">
                <a:solidFill>
                  <a:srgbClr val="000000"/>
                </a:solidFill>
                <a:effectLst/>
                <a:latin typeface="Arial"/>
                <a:ea typeface="Arial"/>
                <a:cs typeface="Arial"/>
                <a:sym typeface="Arial"/>
              </a:rPr>
              <a:t>. A SWOT (strengths, weaknesses, opportunities, and threats) assessment is a strategic-management tool that helps you take stock of an organization’s internal characteristics, or its strengths and weaknesses, such that any action plan builds on what it does well while overcoming or working around weaknesses; the SWOT assessment also helps a company assess external environmental conditions, or opportunities and threats, that favor or threaten an organization’s strategy</a:t>
            </a:r>
          </a:p>
          <a:p>
            <a:endParaRPr dirty="0" lang="en-US"/>
          </a:p>
        </p:txBody>
      </p:sp>
    </p:spTree>
    <p:extLst>
      <p:ext uri="{BB962C8B-B14F-4D97-AF65-F5344CB8AC3E}">
        <p14:creationId xmlns:p14="http://schemas.microsoft.com/office/powerpoint/2010/main" val="369713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dirty="0" lang="en-US"/>
              <a:t>1. </a:t>
            </a:r>
            <a:r>
              <a:rPr altLang="en-CA" b="0" cap="none" dirty="0" i="0" lang="en-CA" strike="noStrike" sz="1100" u="none">
                <a:solidFill>
                  <a:srgbClr val="000000"/>
                </a:solidFill>
                <a:effectLst/>
                <a:latin typeface="Arial"/>
                <a:ea typeface="Arial"/>
                <a:cs typeface="Arial"/>
                <a:sym typeface="Arial"/>
              </a:rPr>
              <a:t>The scope will depend on your level of analysis (i.e., industry, subindustry, or strategic group), the stage of planning, and the nature and degree of uncertainty and the rate of change. Generally, four scenarios are developed and summarized in a grid. The four scenarios reflect the extremes of possible worlds. To fully capture critical possibilities and contingencies, it may be desirable to develop a series of scenario sets.</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2. </a:t>
            </a:r>
            <a:r>
              <a:rPr altLang="en-CA" b="0" cap="none" dirty="0" i="0" lang="en-CA" strike="noStrike" sz="1100" u="none">
                <a:solidFill>
                  <a:srgbClr val="000000"/>
                </a:solidFill>
                <a:effectLst/>
                <a:latin typeface="Arial"/>
                <a:ea typeface="Arial"/>
                <a:cs typeface="Arial"/>
                <a:sym typeface="Arial"/>
              </a:rPr>
              <a:t>This could include social unrest, shifts in power, regulatory change, market or competitive change, and technology or infrastructure change. Other significant changes in external contexts, like natural disasters, might also be considered.</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3. </a:t>
            </a:r>
            <a:r>
              <a:rPr altLang="en-CA" b="0" cap="none" dirty="0" i="0" lang="en-CA" strike="noStrike" sz="1100" u="none">
                <a:solidFill>
                  <a:srgbClr val="000000"/>
                </a:solidFill>
                <a:effectLst/>
                <a:latin typeface="Arial"/>
                <a:ea typeface="Arial"/>
                <a:cs typeface="Arial"/>
                <a:sym typeface="Arial"/>
              </a:rPr>
              <a:t>These axes should represent two dimensions that provide the greatest uncertainty for the industry. For instance, the example on the global credit-union industry identifies changes in the playing field and technology as the two greatest areas of uncertainty up through the year 2005.</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4. </a:t>
            </a:r>
            <a:r>
              <a:rPr altLang="en-CA" b="0" cap="none" dirty="0" i="0" lang="en-CA" strike="noStrike" sz="1100" u="none">
                <a:solidFill>
                  <a:srgbClr val="000000"/>
                </a:solidFill>
                <a:effectLst/>
                <a:latin typeface="Arial"/>
                <a:ea typeface="Arial"/>
                <a:cs typeface="Arial"/>
                <a:sym typeface="Arial"/>
              </a:rPr>
              <a:t>Describe how the four worlds would look in each scenario. It’s often useful to develop a catchy name for each world as a way to further develop its distinctive character.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5. </a:t>
            </a:r>
            <a:r>
              <a:rPr altLang="en-CA" b="0" cap="none" dirty="0" i="0" lang="en-CA" strike="noStrike" sz="1100" u="none">
                <a:solidFill>
                  <a:srgbClr val="000000"/>
                </a:solidFill>
                <a:effectLst/>
                <a:latin typeface="Arial"/>
                <a:ea typeface="Arial"/>
                <a:cs typeface="Arial"/>
                <a:sym typeface="Arial"/>
              </a:rPr>
              <a:t>These can either be trigger points that signal the change is taking place or milestones that mean the change is more likely. An indicator may be a large industry supplier like Microsoft picking up a particular but little-known technological standard.</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6. </a:t>
            </a:r>
            <a:r>
              <a:rPr altLang="en-CA" b="0" cap="none" dirty="0" err="1" i="0" lang="en-CA" strike="noStrike" sz="1100" u="none">
                <a:solidFill>
                  <a:srgbClr val="000000"/>
                </a:solidFill>
                <a:effectLst/>
                <a:latin typeface="Arial"/>
                <a:ea typeface="Arial"/>
                <a:cs typeface="Arial"/>
                <a:sym typeface="Arial"/>
              </a:rPr>
              <a:t>Microscenarios</a:t>
            </a:r>
            <a:r>
              <a:rPr altLang="en-CA" b="0" cap="none" dirty="0" i="0" lang="en-CA" strike="noStrike" sz="1100" u="none">
                <a:solidFill>
                  <a:srgbClr val="000000"/>
                </a:solidFill>
                <a:effectLst/>
                <a:latin typeface="Arial"/>
                <a:ea typeface="Arial"/>
                <a:cs typeface="Arial"/>
                <a:sym typeface="Arial"/>
              </a:rPr>
              <a:t> may be developed to highlight and address business-unit-specific or industry-segment-specific issues. Consider needed variations in strategies, key success factors, and the development of a flexible, robust strategy that might work across several scenarios.</a:t>
            </a:r>
            <a:endParaRPr dirty="0" lang="en-US"/>
          </a:p>
        </p:txBody>
      </p:sp>
    </p:spTree>
    <p:extLst>
      <p:ext uri="{BB962C8B-B14F-4D97-AF65-F5344CB8AC3E}">
        <p14:creationId xmlns:p14="http://schemas.microsoft.com/office/powerpoint/2010/main" val="420528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e941fe4cd0_0_22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04" name="Google Shape;104;ge941fe4cd0_0_22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altLang="en" lang="en"/>
          </a:p>
        </p:txBody>
      </p:sp>
    </p:spTree>
    <p:extLst>
      <p:ext uri="{BB962C8B-B14F-4D97-AF65-F5344CB8AC3E}">
        <p14:creationId xmlns:p14="http://schemas.microsoft.com/office/powerpoint/2010/main" val="1327884676"/>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a:spcBef>
                <a:spcPts val="0"/>
              </a:spcBef>
              <a:spcAft>
                <a:spcPts val="0"/>
              </a:spcAft>
              <a:buClr>
                <a:schemeClr val="lt1"/>
              </a:buClr>
              <a:buSzPts val="4200"/>
              <a:buNone/>
              <a:defRPr sz="40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Autofit/>
          </a:bodyPr>
          <a:lstStyle>
            <a:lvl1pPr lvl="0">
              <a:lnSpc>
                <a:spcPct val="100000"/>
              </a:lnSpc>
              <a:spcBef>
                <a:spcPts val="0"/>
              </a:spcBef>
              <a:spcAft>
                <a:spcPts val="0"/>
              </a:spcAft>
              <a:buClr>
                <a:schemeClr val="lt1"/>
              </a:buClr>
              <a:buSzPts val="2100"/>
              <a:buNone/>
              <a:defRPr sz="3000">
                <a:solidFill>
                  <a:schemeClr val="lt1"/>
                </a:solidFill>
                <a:latin typeface="+mj-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atin typeface="+mn-lt"/>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a:endParaRPr dirty="0"/>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idx="1" type="body"/>
          </p:nvPr>
        </p:nvSpPr>
        <p:spPr>
          <a:xfrm>
            <a:off x="311700" y="1465804"/>
            <a:ext cx="2808000" cy="31032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a:endParaRPr/>
          </a:p>
        </p:txBody>
      </p:sp>
      <p:sp>
        <p:nvSpPr>
          <p:cNvPr id="44" name="Google Shape;44;p7"/>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49" name="Google Shape;49;p8"/>
            <p:cNvSpPr/>
            <p:nvPr/>
          </p:nvSpPr>
          <p:spPr>
            <a:xfrm flipH="1" rot="10800000">
              <a:off x="7113588" y="107"/>
              <a:ext cx="1015200" cy="1015200"/>
            </a:xfrm>
            <a:prstGeom prst="rtTriangle">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a:endParaRPr/>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a:endParaRPr/>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a:spcBef>
                <a:spcPts val="0"/>
              </a:spcBef>
              <a:spcAft>
                <a:spcPts val="0"/>
              </a:spcAft>
              <a:buClr>
                <a:schemeClr val="lt1"/>
              </a:buClr>
              <a:buSzPts val="12000"/>
              <a:buNone/>
              <a:defRPr sz="12000">
                <a:solidFill>
                  <a:schemeClr val="lt1"/>
                </a:solidFill>
              </a:defRPr>
            </a:lvl1pPr>
            <a:lvl2pPr algn="ctr" lvl="1">
              <a:spcBef>
                <a:spcPts val="0"/>
              </a:spcBef>
              <a:spcAft>
                <a:spcPts val="0"/>
              </a:spcAft>
              <a:buClr>
                <a:schemeClr val="lt1"/>
              </a:buClr>
              <a:buSzPts val="12000"/>
              <a:buNone/>
              <a:defRPr sz="12000">
                <a:solidFill>
                  <a:schemeClr val="lt1"/>
                </a:solidFill>
              </a:defRPr>
            </a:lvl2pPr>
            <a:lvl3pPr algn="ctr" lvl="2">
              <a:spcBef>
                <a:spcPts val="0"/>
              </a:spcBef>
              <a:spcAft>
                <a:spcPts val="0"/>
              </a:spcAft>
              <a:buClr>
                <a:schemeClr val="lt1"/>
              </a:buClr>
              <a:buSzPts val="12000"/>
              <a:buNone/>
              <a:defRPr sz="12000">
                <a:solidFill>
                  <a:schemeClr val="lt1"/>
                </a:solidFill>
              </a:defRPr>
            </a:lvl3pPr>
            <a:lvl4pPr algn="ctr" lvl="3">
              <a:spcBef>
                <a:spcPts val="0"/>
              </a:spcBef>
              <a:spcAft>
                <a:spcPts val="0"/>
              </a:spcAft>
              <a:buClr>
                <a:schemeClr val="lt1"/>
              </a:buClr>
              <a:buSzPts val="12000"/>
              <a:buNone/>
              <a:defRPr sz="12000">
                <a:solidFill>
                  <a:schemeClr val="lt1"/>
                </a:solidFill>
              </a:defRPr>
            </a:lvl4pPr>
            <a:lvl5pPr algn="ctr" lvl="4">
              <a:spcBef>
                <a:spcPts val="0"/>
              </a:spcBef>
              <a:spcAft>
                <a:spcPts val="0"/>
              </a:spcAft>
              <a:buClr>
                <a:schemeClr val="lt1"/>
              </a:buClr>
              <a:buSzPts val="12000"/>
              <a:buNone/>
              <a:defRPr sz="12000">
                <a:solidFill>
                  <a:schemeClr val="lt1"/>
                </a:solidFill>
              </a:defRPr>
            </a:lvl5pPr>
            <a:lvl6pPr algn="ctr" lvl="5">
              <a:spcBef>
                <a:spcPts val="0"/>
              </a:spcBef>
              <a:spcAft>
                <a:spcPts val="0"/>
              </a:spcAft>
              <a:buClr>
                <a:schemeClr val="lt1"/>
              </a:buClr>
              <a:buSzPts val="12000"/>
              <a:buNone/>
              <a:defRPr sz="12000">
                <a:solidFill>
                  <a:schemeClr val="lt1"/>
                </a:solidFill>
              </a:defRPr>
            </a:lvl6pPr>
            <a:lvl7pPr algn="ctr" lvl="6">
              <a:spcBef>
                <a:spcPts val="0"/>
              </a:spcBef>
              <a:spcAft>
                <a:spcPts val="0"/>
              </a:spcAft>
              <a:buClr>
                <a:schemeClr val="lt1"/>
              </a:buClr>
              <a:buSzPts val="12000"/>
              <a:buNone/>
              <a:defRPr sz="12000">
                <a:solidFill>
                  <a:schemeClr val="lt1"/>
                </a:solidFill>
              </a:defRPr>
            </a:lvl7pPr>
            <a:lvl8pPr algn="ctr" lvl="7">
              <a:spcBef>
                <a:spcPts val="0"/>
              </a:spcBef>
              <a:spcAft>
                <a:spcPts val="0"/>
              </a:spcAft>
              <a:buClr>
                <a:schemeClr val="lt1"/>
              </a:buClr>
              <a:buSzPts val="12000"/>
              <a:buNone/>
              <a:defRPr sz="12000">
                <a:solidFill>
                  <a:schemeClr val="lt1"/>
                </a:solidFill>
              </a:defRPr>
            </a:lvl8pPr>
            <a:lvl9pPr algn="ctr" lvl="8">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Clr>
                <a:schemeClr val="lt1"/>
              </a:buClr>
              <a:buSzPts val="1800"/>
              <a:buChar char="●"/>
              <a:defRPr>
                <a:solidFill>
                  <a:schemeClr val="lt1"/>
                </a:solidFill>
              </a:defRPr>
            </a:lvl1pPr>
            <a:lvl2pPr algn="ctr" indent="-317500" lvl="1" marL="914400">
              <a:spcBef>
                <a:spcPts val="0"/>
              </a:spcBef>
              <a:spcAft>
                <a:spcPts val="0"/>
              </a:spcAft>
              <a:buClr>
                <a:schemeClr val="lt1"/>
              </a:buClr>
              <a:buSzPts val="1400"/>
              <a:buChar char="○"/>
              <a:defRPr>
                <a:solidFill>
                  <a:schemeClr val="lt1"/>
                </a:solidFill>
              </a:defRPr>
            </a:lvl2pPr>
            <a:lvl3pPr algn="ctr" indent="-317500" lvl="2" marL="1371600">
              <a:spcBef>
                <a:spcPts val="0"/>
              </a:spcBef>
              <a:spcAft>
                <a:spcPts val="0"/>
              </a:spcAft>
              <a:buClr>
                <a:schemeClr val="lt1"/>
              </a:buClr>
              <a:buSzPts val="1400"/>
              <a:buChar char="■"/>
              <a:defRPr>
                <a:solidFill>
                  <a:schemeClr val="lt1"/>
                </a:solidFill>
              </a:defRPr>
            </a:lvl3pPr>
            <a:lvl4pPr algn="ctr" indent="-317500" lvl="3" marL="1828800">
              <a:spcBef>
                <a:spcPts val="0"/>
              </a:spcBef>
              <a:spcAft>
                <a:spcPts val="0"/>
              </a:spcAft>
              <a:buClr>
                <a:schemeClr val="lt1"/>
              </a:buClr>
              <a:buSzPts val="1400"/>
              <a:buChar char="●"/>
              <a:defRPr>
                <a:solidFill>
                  <a:schemeClr val="lt1"/>
                </a:solidFill>
              </a:defRPr>
            </a:lvl4pPr>
            <a:lvl5pPr algn="ctr" indent="-317500" lvl="4" marL="2286000">
              <a:spcBef>
                <a:spcPts val="0"/>
              </a:spcBef>
              <a:spcAft>
                <a:spcPts val="0"/>
              </a:spcAft>
              <a:buClr>
                <a:schemeClr val="lt1"/>
              </a:buClr>
              <a:buSzPts val="1400"/>
              <a:buChar char="○"/>
              <a:defRPr>
                <a:solidFill>
                  <a:schemeClr val="lt1"/>
                </a:solidFill>
              </a:defRPr>
            </a:lvl5pPr>
            <a:lvl6pPr algn="ctr" indent="-317500" lvl="5" marL="2743200">
              <a:spcBef>
                <a:spcPts val="0"/>
              </a:spcBef>
              <a:spcAft>
                <a:spcPts val="0"/>
              </a:spcAft>
              <a:buClr>
                <a:schemeClr val="lt1"/>
              </a:buClr>
              <a:buSzPts val="1400"/>
              <a:buChar char="■"/>
              <a:defRPr>
                <a:solidFill>
                  <a:schemeClr val="lt1"/>
                </a:solidFill>
              </a:defRPr>
            </a:lvl6pPr>
            <a:lvl7pPr algn="ctr" indent="-317500" lvl="6" marL="3200400">
              <a:spcBef>
                <a:spcPts val="0"/>
              </a:spcBef>
              <a:spcAft>
                <a:spcPts val="0"/>
              </a:spcAft>
              <a:buClr>
                <a:schemeClr val="lt1"/>
              </a:buClr>
              <a:buSzPts val="1400"/>
              <a:buChar char="●"/>
              <a:defRPr>
                <a:solidFill>
                  <a:schemeClr val="lt1"/>
                </a:solidFill>
              </a:defRPr>
            </a:lvl7pPr>
            <a:lvl8pPr algn="ctr" indent="-317500" lvl="7" marL="3657600">
              <a:spcBef>
                <a:spcPts val="0"/>
              </a:spcBef>
              <a:spcAft>
                <a:spcPts val="0"/>
              </a:spcAft>
              <a:buClr>
                <a:schemeClr val="lt1"/>
              </a:buClr>
              <a:buSzPts val="1400"/>
              <a:buChar char="○"/>
              <a:defRPr>
                <a:solidFill>
                  <a:schemeClr val="lt1"/>
                </a:solidFill>
              </a:defRPr>
            </a:lvl8pPr>
            <a:lvl9pPr algn="ctr" indent="-317500" lvl="8" marL="411480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lt1"/>
                </a:solidFill>
                <a:latin typeface="Roboto"/>
                <a:ea typeface="Roboto"/>
                <a:cs typeface="Roboto"/>
                <a:sym typeface="Roboto"/>
              </a:defRPr>
            </a:lvl1pPr>
            <a:lvl2pPr algn="r" lvl="1">
              <a:buNone/>
              <a:defRPr sz="1000">
                <a:solidFill>
                  <a:schemeClr val="lt1"/>
                </a:solidFill>
                <a:latin typeface="Roboto"/>
                <a:ea typeface="Roboto"/>
                <a:cs typeface="Roboto"/>
                <a:sym typeface="Roboto"/>
              </a:defRPr>
            </a:lvl2pPr>
            <a:lvl3pPr algn="r" lvl="2">
              <a:buNone/>
              <a:defRPr sz="1000">
                <a:solidFill>
                  <a:schemeClr val="lt1"/>
                </a:solidFill>
                <a:latin typeface="Roboto"/>
                <a:ea typeface="Roboto"/>
                <a:cs typeface="Roboto"/>
                <a:sym typeface="Roboto"/>
              </a:defRPr>
            </a:lvl3pPr>
            <a:lvl4pPr algn="r" lvl="3">
              <a:buNone/>
              <a:defRPr sz="1000">
                <a:solidFill>
                  <a:schemeClr val="lt1"/>
                </a:solidFill>
                <a:latin typeface="Roboto"/>
                <a:ea typeface="Roboto"/>
                <a:cs typeface="Roboto"/>
                <a:sym typeface="Roboto"/>
              </a:defRPr>
            </a:lvl4pPr>
            <a:lvl5pPr algn="r" lvl="4">
              <a:buNone/>
              <a:defRPr sz="1000">
                <a:solidFill>
                  <a:schemeClr val="lt1"/>
                </a:solidFill>
                <a:latin typeface="Roboto"/>
                <a:ea typeface="Roboto"/>
                <a:cs typeface="Roboto"/>
                <a:sym typeface="Roboto"/>
              </a:defRPr>
            </a:lvl5pPr>
            <a:lvl6pPr algn="r" lvl="5">
              <a:buNone/>
              <a:defRPr sz="1000">
                <a:solidFill>
                  <a:schemeClr val="lt1"/>
                </a:solidFill>
                <a:latin typeface="Roboto"/>
                <a:ea typeface="Roboto"/>
                <a:cs typeface="Roboto"/>
                <a:sym typeface="Roboto"/>
              </a:defRPr>
            </a:lvl6pPr>
            <a:lvl7pPr algn="r" lvl="6">
              <a:buNone/>
              <a:defRPr sz="1000">
                <a:solidFill>
                  <a:schemeClr val="lt1"/>
                </a:solidFill>
                <a:latin typeface="Roboto"/>
                <a:ea typeface="Roboto"/>
                <a:cs typeface="Roboto"/>
                <a:sym typeface="Roboto"/>
              </a:defRPr>
            </a:lvl7pPr>
            <a:lvl8pPr algn="r" lvl="7">
              <a:buNone/>
              <a:defRPr sz="1000">
                <a:solidFill>
                  <a:schemeClr val="lt1"/>
                </a:solidFill>
                <a:latin typeface="Roboto"/>
                <a:ea typeface="Roboto"/>
                <a:cs typeface="Roboto"/>
                <a:sym typeface="Roboto"/>
              </a:defRPr>
            </a:lvl8pPr>
            <a:lvl9pPr algn="r" lvl="8">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2.png" Type="http://schemas.openxmlformats.org/officeDocument/2006/relationships/image"/><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5.xml" Type="http://schemas.openxmlformats.org/officeDocument/2006/relationships/notesSlide"/><Relationship Id="rId1" Target="../slideLayouts/slideLayout3.xml" Type="http://schemas.openxmlformats.org/officeDocument/2006/relationships/slideLayout"/></Relationships>
</file>

<file path=ppt/slides/_rels/slide18.xml.rels><?xml version="1.0" encoding="UTF-8" standalone="yes"?><Relationships xmlns="http://schemas.openxmlformats.org/package/2006/relationships"><Relationship Id="rId2" Target="../notesSlides/notesSlide16.xml" Type="http://schemas.openxmlformats.org/officeDocument/2006/relationships/notesSlide"/><Relationship Id="rId1" Target="../slideLayouts/slideLayout3.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3.png" Type="http://schemas.openxmlformats.org/officeDocument/2006/relationships/image"/><Relationship Id="rId2" Target="../notesSlides/notesSlide17.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20.xml.rels><?xml version="1.0" encoding="UTF-8" standalone="yes"?><Relationships xmlns="http://schemas.openxmlformats.org/package/2006/relationships"><Relationship Id="rId9" Target="https://ecampusontario.pressbooks.pub/globalmarketing/chapter/4-6-using-demogr&#8230;rketing-strategy/" TargetMode="External" Type="http://schemas.openxmlformats.org/officeDocument/2006/relationships/hyperlink"/><Relationship Id="rId10" Target="https://ecampusontario.pressbooks.pub/globalmarketing/chapter/4-1-measuring-market-attractiveness/" TargetMode="External" Type="http://schemas.openxmlformats.org/officeDocument/2006/relationships/hyperlink"/><Relationship Id="rId8" Target="https://ecampusontario.pressbooks.pub/globalmarketing/chapter/4-6-using-demogr&#8230;rketing-strategy/" TargetMode="External" Type="http://schemas.openxmlformats.org/officeDocument/2006/relationships/hyperlink"/><Relationship Id="rId7" Target="https://ecampusontario.pressbooks.pub/globalmarketing/chapter/4-6-using-demogr&#8230;rketing-strategy/" TargetMode="External" Type="http://schemas.openxmlformats.org/officeDocument/2006/relationships/hyperlink"/><Relationship Id="rId6" Target="https://ecampusontario.pressbooks.pub/globalmarketing/chapter/4-6-using-demogr&#8230;rketing-strategy/" TargetMode="External" Type="http://schemas.openxmlformats.org/officeDocument/2006/relationships/hyperlink"/><Relationship Id="rId5" Target="https://ecampusontario.pressbooks.pub/globalmarketing/chapter/4-4-global-market-opportunity-assessment-scenario-planning-and-analysis/" TargetMode="External" Type="http://schemas.openxmlformats.org/officeDocument/2006/relationships/hyperlink"/><Relationship Id="rId4" Target="https://ecampusontario.pressbooks.pub/globalmarketing/chapter/4-1-measuring-market-attractiveness/" TargetMode="External" Type="http://schemas.openxmlformats.org/officeDocument/2006/relationships/hyperlink"/><Relationship Id="rId3" Target="https://ecampusontario.pressbooks.pub/globalmarketing/chapter/4-6-using-demogr&#8230;rketing-strategy/" TargetMode="External" Type="http://schemas.openxmlformats.org/officeDocument/2006/relationships/hyperlink"/><Relationship Id="rId2" Target="../notesSlides/notesSlide18.xml" Type="http://schemas.openxmlformats.org/officeDocument/2006/relationships/notesSlide"/><Relationship Id="rId1" Target="../slideLayouts/slideLayout3.xml" Type="http://schemas.openxmlformats.org/officeDocument/2006/relationships/slideLayout"/></Relationships>
</file>

<file path=ppt/slides/_rels/slide21.xml.rels><?xml version="1.0" encoding="UTF-8" standalone="yes"?><Relationships xmlns="http://schemas.openxmlformats.org/package/2006/relationships"><Relationship Id="rId8" Target="https://ecampusontario.pressbooks.pub/globalmarketing/chapter/4-1-measuring-market-attractiveness/" TargetMode="External" Type="http://schemas.openxmlformats.org/officeDocument/2006/relationships/hyperlink"/><Relationship Id="rId7" Target="https://ecampusontario.pressbooks.pub/globalmarketing/chapter/4-1-measuring-market-attractiveness/" TargetMode="External" Type="http://schemas.openxmlformats.org/officeDocument/2006/relationships/hyperlink"/><Relationship Id="rId6" Target="https://ecampusontario.pressbooks.pub/globalmarketing/chapter/4-5-global-market-segmentation/" TargetMode="External" Type="http://schemas.openxmlformats.org/officeDocument/2006/relationships/hyperlink"/><Relationship Id="rId5" Target="https://ecampusontario.pressbooks.pub/globalmarketing/chapter/4-5-global-market-segmentation/" TargetMode="External" Type="http://schemas.openxmlformats.org/officeDocument/2006/relationships/hyperlink"/><Relationship Id="rId4" Target="https://ecampusontario.pressbooks.pub/globalmarketing/chapter/4-6-using-demogr&#8230;rketing-strategy/" TargetMode="External" Type="http://schemas.openxmlformats.org/officeDocument/2006/relationships/hyperlink"/><Relationship Id="rId3" Target="https://ecampusontario.pressbooks.pub/globalmarketing/chapter/4-1-measuring-market-attractiveness/" TargetMode="External" Type="http://schemas.openxmlformats.org/officeDocument/2006/relationships/hyperlink"/><Relationship Id="rId2" Target="https://ecampusontario.pressbooks.pub/globalmarketing/chapter/4-1-measuring-market-attractiveness/" TargetMode="External" Type="http://schemas.openxmlformats.org/officeDocument/2006/relationships/hyperlink"/><Relationship Id="rId1" Target="../slideLayouts/slideLayout3.xml" Type="http://schemas.openxmlformats.org/officeDocument/2006/relationships/slideLayout"/></Relationships>
</file>

<file path=ppt/slides/_rels/slide22.xml.rels><?xml version="1.0" encoding="UTF-8" standalone="yes"?><Relationships xmlns="http://schemas.openxmlformats.org/package/2006/relationships"><Relationship Id="rId5" Target="https://ecampusontario.pressbooks.pub/globalmarketing/chapter/4-4-global-market-opportunity-assessment-scenario-planning-and-analysis/" TargetMode="External" Type="http://schemas.openxmlformats.org/officeDocument/2006/relationships/hyperlink"/><Relationship Id="rId4" Target="https://ecampusontario.pressbooks.pub/globalmarketing/chapter/4-6-using-demogr&#8230;rketing-strategy/" TargetMode="External" Type="http://schemas.openxmlformats.org/officeDocument/2006/relationships/hyperlink"/><Relationship Id="rId3" Target="https://ecampusontario.pressbooks.pub/globalmarketing/chapter/4-5-global-market-segmentation/" TargetMode="External" Type="http://schemas.openxmlformats.org/officeDocument/2006/relationships/hyperlink"/><Relationship Id="rId2" Target="https://ecampusontario.pressbooks.pub/globalmarketing/chapter/4-6-using-demogr&#8230;rketing-strategy/" TargetMode="External" Type="http://schemas.openxmlformats.org/officeDocument/2006/relationships/hyperlink"/><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idx="2147483647" type="title"/>
          </p:nvPr>
        </p:nvSpPr>
        <p:spPr>
          <a:xfrm>
            <a:off x="306900" y="1775225"/>
            <a:ext cx="8837100" cy="838800"/>
          </a:xfrm>
          <a:prstGeom prst="rect">
            <a:avLst/>
          </a:prstGeom>
          <a:noFill/>
          <a:ln>
            <a:noFill/>
            <a:prstDash/>
          </a:ln>
          <a:effectLst/>
        </p:spPr>
        <p:txBody>
          <a:bodyPr anchor="b" anchorCtr="0" bIns="91425" compatLnSpc="1" forceAA="0" fromWordArt="0" horzOverflow="overflow" lIns="91425" numCol="1" rIns="91425" rot="0" rtlCol="0" spcCol="0" spcFirstLastPara="1" tIns="91425" vert="horz" vertOverflow="overflow" wrap="square">
            <a:prstTxWarp prst="textNoShape">
              <a:avLst/>
            </a:prstTxWarp>
            <a:noAutofit/>
          </a:bodyPr>
          <a:lstStyle/>
          <a:p>
            <a:pPr algn="l" defTabSz="914400" eaLnBrk="1" hangingPunct="1" indent="0" latinLnBrk="0" lvl="0" marL="0" marR="0" rtl="0">
              <a:lnSpc>
                <a:spcPct val="100000"/>
              </a:lnSpc>
              <a:spcBef>
                <a:spcPts val="0"/>
              </a:spcBef>
              <a:spcAft>
                <a:spcPts val="0"/>
              </a:spcAft>
              <a:buClr>
                <a:srgbClr val="000000"/>
              </a:buClr>
              <a:buSzTx/>
              <a:buFont typeface="Arial"/>
              <a:buNone/>
              <a:tabLst/>
              <a:defRPr/>
            </a:pPr>
            <a:r>
              <a:rPr b="1" baseline="0" cap="none" dirty="0" i="0" kern="0" kumimoji="0" lang="en-US" noProof="0" normalizeH="0" spc="0" strike="noStrike" sz="3600" u="none">
                <a:ln>
                  <a:noFill/>
                </a:ln>
                <a:solidFill>
                  <a:srgbClr val="FFFFFF"/>
                </a:solidFill>
                <a:effectLst/>
                <a:uLnTx/>
                <a:uFillTx/>
                <a:latin typeface="Arial"/>
                <a:ea typeface="Arial"/>
                <a:cs typeface="Arial"/>
                <a:sym typeface="Arial"/>
              </a:rPr>
              <a:t>Global Marketing in a Digital World</a:t>
            </a:r>
          </a:p>
        </p:txBody>
      </p:sp>
      <p:sp>
        <p:nvSpPr>
          <p:cNvPr id="80" name="Google Shape;80;p13"/>
          <p:cNvSpPr txBox="1">
            <a:spLocks noGrp="1"/>
          </p:cNvSpPr>
          <p:nvPr>
            <p:ph idx="1" type="subTitle"/>
          </p:nvPr>
        </p:nvSpPr>
        <p:spPr>
          <a:xfrm>
            <a:off x="378654" y="2705157"/>
            <a:ext cx="8221866" cy="432644"/>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 b="1" dirty="0" lang="en" sz="2400">
                <a:latin charset="0" panose="020B0604020202020204" pitchFamily="34" typeface="Arial"/>
                <a:cs charset="0" panose="020B0604020202020204" pitchFamily="34" typeface="Arial"/>
              </a:rPr>
              <a:t>CHAPTER 4: GLOBAL MARKET PLANNING </a:t>
            </a:r>
            <a:endParaRPr altLang="en" b="1" cap="all" dirty="0" lang="en">
              <a:latin charset="0" panose="020B0604020202020204" pitchFamily="34" typeface="Arial"/>
              <a:cs charset="0" panose="020B0604020202020204" pitchFamily="34" typeface="Arial"/>
            </a:endParaRPr>
          </a:p>
          <a:p>
            <a:pPr indent="0" marL="0">
              <a:lnSpc>
                <a:spcPct val="80000"/>
              </a:lnSpc>
              <a:buSzPts val="1018"/>
            </a:pPr>
            <a:endParaRPr altLang="en" b="1" dirty="0" lang="en" sz="3000">
              <a:latin charset="0" panose="020B0604020202020204" pitchFamily="34" typeface="Arial"/>
              <a:cs charset="0" panose="020B0604020202020204" pitchFamily="34" typeface="Arial"/>
            </a:endParaRPr>
          </a:p>
          <a:p>
            <a:pPr indent="0" marL="0">
              <a:lnSpc>
                <a:spcPct val="80000"/>
              </a:lnSpc>
              <a:buSzPts val="1018"/>
            </a:pPr>
            <a:endParaRPr altLang="en" b="1" dirty="0" lang="en" sz="3000">
              <a:latin charset="0" panose="020B0604020202020204" pitchFamily="34" typeface="Arial"/>
              <a:cs charset="0" panose="020B0604020202020204" pitchFamily="34" typeface="Arial"/>
            </a:endParaRPr>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dirty="0" i="0" lang="en" strike="noStrike" sz="1100" u="none">
                  <a:solidFill>
                    <a:schemeClr val="bg1"/>
                  </a:solidFill>
                  <a:latin typeface="Calibri"/>
                  <a:ea typeface="Calibri"/>
                  <a:cs typeface="Calibri"/>
                  <a:sym typeface="Calibri"/>
                </a:rPr>
                <a:t>Unless otherwise noted, this work is licensed under a </a:t>
              </a:r>
              <a:r>
                <a:rPr altLang="en" b="0" cap="none" dirty="0"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dirty="0"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dirty="0"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dirty="0"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Attribution-NonCommercial-ShareAlike 4.0 International (CC BY-NC-SA 4.0)</a:t>
              </a:r>
              <a:r>
                <a:rPr b="0" cap="none" dirty="0" i="0" lang="en-US" strike="noStrike" sz="1100" u="none">
                  <a:solidFill>
                    <a:schemeClr val="bg1"/>
                  </a:solidFill>
                  <a:latin typeface="Calibri"/>
                  <a:ea typeface="Calibri"/>
                  <a:cs typeface="Calibri"/>
                  <a:sym typeface="Calibri"/>
                </a:rPr>
                <a:t> license</a:t>
              </a:r>
              <a:r>
                <a:rPr altLang="en" b="0" cap="none" dirty="0" i="0" lang="en" strike="noStrike" sz="1100" u="none">
                  <a:solidFill>
                    <a:schemeClr val="bg1"/>
                  </a:solidFill>
                  <a:latin typeface="Calibri"/>
                  <a:ea typeface="Calibri"/>
                  <a:cs typeface="Calibri"/>
                  <a:sym typeface="Calibri"/>
                </a:rPr>
                <a:t>. Feel free to use, modify, reuse or redistribute </a:t>
              </a:r>
              <a:r>
                <a:rPr altLang="en" dirty="0" lang="en" sz="1100">
                  <a:solidFill>
                    <a:schemeClr val="bg1"/>
                  </a:solidFill>
                  <a:latin typeface="Calibri"/>
                  <a:ea typeface="Calibri"/>
                  <a:cs typeface="Calibri"/>
                  <a:sym typeface="Calibri"/>
                </a:rPr>
                <a:t>any portion of </a:t>
              </a:r>
              <a:r>
                <a:rPr altLang="en" b="0" cap="none" dirty="0" i="0" lang="en" strike="noStrike" sz="1100" u="none">
                  <a:solidFill>
                    <a:schemeClr val="bg1"/>
                  </a:solidFill>
                  <a:latin typeface="Calibri"/>
                  <a:ea typeface="Calibri"/>
                  <a:cs typeface="Calibri"/>
                  <a:sym typeface="Calibri"/>
                </a:rPr>
                <a:t>this presentation.</a:t>
              </a:r>
              <a:endParaRPr dirty="0"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0A1F-605D-08D4-FED0-D7136CDFC8CE}"/>
              </a:ext>
            </a:extLst>
          </p:cNvPr>
          <p:cNvSpPr>
            <a:spLocks noGrp="1"/>
          </p:cNvSpPr>
          <p:nvPr>
            <p:ph type="title"/>
          </p:nvPr>
        </p:nvSpPr>
        <p:spPr/>
        <p:txBody>
          <a:bodyPr numCol="1">
            <a:noAutofit/>
          </a:bodyPr>
          <a:lstStyle/>
          <a:p>
            <a:r>
              <a:rPr altLang="en" b="1" dirty="0" lang="en" sz="2900">
                <a:latin charset="0" panose="020B0604020202020204" pitchFamily="34" typeface="Arial"/>
                <a:ea typeface="Arial"/>
                <a:cs charset="0" panose="020B0604020202020204" pitchFamily="34" typeface="Arial"/>
                <a:sym typeface="Arial"/>
              </a:rPr>
              <a:t>4.4 SELECTING THE COUNTRIES TO ENTER II</a:t>
            </a:r>
            <a:endParaRPr dirty="0" lang="en-US" sz="29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901E49CB-BC65-378C-1F06-8CAC4521FA12}"/>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Preliminary Screening</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In the Preliminary Screening stage, potential countries are evaluated on macro-level indicators such as political stability, economic development, geographic distance, etc. The preliminary analysis can include one or more of the tools that were presented in the previous sections of this chapter – e.g., the PESTEL Analysis, the CAGE Analysis, and/or the Scenario Planning and Analysis.</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67344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4306-C38D-949B-6185-E4168293DA4E}"/>
              </a:ext>
            </a:extLst>
          </p:cNvPr>
          <p:cNvSpPr>
            <a:spLocks noGrp="1"/>
          </p:cNvSpPr>
          <p:nvPr>
            <p:ph type="title"/>
          </p:nvPr>
        </p:nvSpPr>
        <p:spPr/>
        <p:txBody>
          <a:bodyPr numCol="1">
            <a:noAutofit/>
          </a:bodyPr>
          <a:lstStyle/>
          <a:p>
            <a:r>
              <a:rPr altLang="en" b="1" dirty="0" lang="en" sz="2800">
                <a:latin charset="0" panose="020B0604020202020204" pitchFamily="34" typeface="Arial"/>
                <a:ea typeface="Arial"/>
                <a:cs charset="0" panose="020B0604020202020204" pitchFamily="34" typeface="Arial"/>
                <a:sym typeface="Arial"/>
              </a:rPr>
              <a:t>4.4 SELECTING THE COUNTRIES TO ENTER III</a:t>
            </a:r>
            <a:endParaRPr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24EC75BA-7B4B-86A7-0D3F-106442DEDCAA}"/>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Country Attractiveness Analysis</a:t>
            </a:r>
            <a:endParaRPr altLang="en-CA" dirty="0" lang="en-CA" sz="2000">
              <a:latin charset="0" panose="020B0604020202020204" pitchFamily="34" typeface="Arial"/>
              <a:cs charset="0" panose="020B0604020202020204" pitchFamily="34" typeface="Arial"/>
            </a:endParaRPr>
          </a:p>
          <a:p>
            <a:endParaRPr dirty="0" lang="en-US" sz="2000">
              <a:latin charset="0" panose="020B0604020202020204" pitchFamily="34" typeface="Arial"/>
              <a:cs charset="0" panose="020B0604020202020204" pitchFamily="34" typeface="Arial"/>
            </a:endParaRPr>
          </a:p>
          <a:p>
            <a:r>
              <a:rPr altLang="en-CA" b="1" dirty="0" lang="en-CA" sz="2000">
                <a:latin charset="0" panose="020B0604020202020204" pitchFamily="34" typeface="Arial"/>
                <a:cs charset="0" panose="020B0604020202020204" pitchFamily="34" typeface="Arial"/>
              </a:rPr>
              <a:t>Step 1: Identify Criteria</a:t>
            </a:r>
            <a:endParaRPr altLang="en-CA" dirty="0" lang="en-CA" sz="2000">
              <a:latin charset="0" panose="020B0604020202020204" pitchFamily="34" typeface="Arial"/>
              <a:cs charset="0" panose="020B0604020202020204" pitchFamily="34" typeface="Arial"/>
            </a:endParaRPr>
          </a:p>
          <a:p>
            <a:r>
              <a:rPr altLang="en-CA" b="1" dirty="0" lang="en-CA" sz="2000">
                <a:latin charset="0" panose="020B0604020202020204" pitchFamily="34" typeface="Arial"/>
                <a:cs charset="0" panose="020B0604020202020204" pitchFamily="34" typeface="Arial"/>
              </a:rPr>
              <a:t>Step 2: Weight Criterion</a:t>
            </a:r>
            <a:endParaRPr altLang="en-CA" dirty="0" lang="en-CA" sz="2000">
              <a:latin charset="0" panose="020B0604020202020204" pitchFamily="34" typeface="Arial"/>
              <a:cs charset="0" panose="020B0604020202020204" pitchFamily="34" typeface="Arial"/>
            </a:endParaRPr>
          </a:p>
          <a:p>
            <a:r>
              <a:rPr altLang="en-CA" b="1" dirty="0" lang="en-CA" sz="2000">
                <a:latin charset="0" panose="020B0604020202020204" pitchFamily="34" typeface="Arial"/>
                <a:cs charset="0" panose="020B0604020202020204" pitchFamily="34" typeface="Arial"/>
              </a:rPr>
              <a:t>Step 3: Rating</a:t>
            </a:r>
            <a:endParaRPr altLang="en-CA" dirty="0" lang="en-CA" sz="2000">
              <a:latin charset="0" panose="020B0604020202020204" pitchFamily="34" typeface="Arial"/>
              <a:cs charset="0" panose="020B0604020202020204" pitchFamily="34" typeface="Arial"/>
            </a:endParaRPr>
          </a:p>
          <a:p>
            <a:r>
              <a:rPr altLang="en-CA" b="1" dirty="0" lang="en-CA" sz="2000">
                <a:latin charset="0" panose="020B0604020202020204" pitchFamily="34" typeface="Arial"/>
                <a:cs charset="0" panose="020B0604020202020204" pitchFamily="34" typeface="Arial"/>
              </a:rPr>
              <a:t>Step 4: Calculate Score</a:t>
            </a:r>
            <a:endParaRPr altLang="en-CA" dirty="0" lang="en-CA" sz="2000">
              <a:latin charset="0" panose="020B0604020202020204" pitchFamily="34" typeface="Arial"/>
              <a:cs charset="0" panose="020B0604020202020204" pitchFamily="34" typeface="Arial"/>
            </a:endParaRPr>
          </a:p>
          <a:p>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52118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A97D-EEBA-7690-C405-F3390D4D5B37}"/>
              </a:ext>
            </a:extLst>
          </p:cNvPr>
          <p:cNvSpPr>
            <a:spLocks noGrp="1"/>
          </p:cNvSpPr>
          <p:nvPr>
            <p:ph type="title"/>
          </p:nvPr>
        </p:nvSpPr>
        <p:spPr/>
        <p:txBody>
          <a:bodyPr numCol="1">
            <a:noAutofit/>
          </a:bodyPr>
          <a:lstStyle/>
          <a:p>
            <a:r>
              <a:rPr altLang="en" b="1" dirty="0" lang="en" sz="2800">
                <a:latin charset="0" panose="020B0604020202020204" pitchFamily="34" typeface="Arial"/>
                <a:ea typeface="Arial"/>
                <a:cs charset="0" panose="020B0604020202020204" pitchFamily="34" typeface="Arial"/>
                <a:sym typeface="Arial"/>
              </a:rPr>
              <a:t>4.4 SELECTING THE COUNTRIES TO ENTER IV</a:t>
            </a:r>
            <a:endParaRPr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7F05DCF6-E1D9-116C-8ECE-AD1C80718354}"/>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Final Selection</a:t>
            </a:r>
            <a:endParaRPr altLang="en-CA" dirty="0" lang="en-CA" sz="2000">
              <a:latin charset="0" panose="020B0604020202020204" pitchFamily="34" typeface="Arial"/>
              <a:cs charset="0" panose="020B0604020202020204" pitchFamily="34" typeface="Arial"/>
            </a:endParaRPr>
          </a:p>
          <a:p>
            <a:endParaRPr dirty="0" lang="en-US"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Based on the assessment scores calculated for each country, one or more countries can be selected for market entry. The results of the in-depth screening illustrate the relative attractiveness of the countries investigated. </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423190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410000"/>
            <a:ext cx="8520600" cy="627342"/>
          </a:xfrm>
          <a:prstGeom prst="rect">
            <a:avLst/>
          </a:prstGeom>
        </p:spPr>
        <p:txBody>
          <a:bodyPr anchor="t" anchorCtr="0" bIns="91425" lIns="91425" numCol="1" rIns="91425" spcFirstLastPara="1" tIns="91425" wrap="square">
            <a:noAutofit/>
          </a:bodyPr>
          <a:lstStyle/>
          <a:p>
            <a:r>
              <a:rPr altLang="en-CA" b="1" dirty="0" lang="en-CA">
                <a:latin charset="0" panose="020B0604020202020204" pitchFamily="34" typeface="Arial"/>
                <a:cs charset="0" panose="020B0604020202020204" pitchFamily="34" typeface="Arial"/>
              </a:rPr>
              <a:t>4.5 GLOBAL MARKET SEGMENTATION I</a:t>
            </a: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 b="1" dirty="0" lang="en">
                <a:latin charset="0" panose="020B0604020202020204" pitchFamily="34" typeface="Arial"/>
                <a:cs charset="0" panose="020B0604020202020204" pitchFamily="34" typeface="Arial"/>
              </a:rPr>
            </a:br>
            <a:endParaRPr altLang="en" b="1" dirty="0" lang="en">
              <a:latin charset="0" panose="020B0604020202020204" pitchFamily="34" typeface="Arial"/>
              <a:cs charset="0" panose="020B0604020202020204" pitchFamily="34" typeface="Arial"/>
            </a:endParaRPr>
          </a:p>
        </p:txBody>
      </p:sp>
      <p:sp>
        <p:nvSpPr>
          <p:cNvPr id="107" name="Google Shape;107;p17"/>
          <p:cNvSpPr txBox="1">
            <a:spLocks noGrp="1"/>
          </p:cNvSpPr>
          <p:nvPr>
            <p:ph idx="1" type="body"/>
          </p:nvPr>
        </p:nvSpPr>
        <p:spPr>
          <a:xfrm>
            <a:off x="311700" y="1037342"/>
            <a:ext cx="8520600" cy="3543366"/>
          </a:xfrm>
          <a:prstGeom prst="rect">
            <a:avLst/>
          </a:prstGeom>
        </p:spPr>
        <p:txBody>
          <a:bodyPr anchor="t" anchorCtr="0" bIns="91425" lIns="91425" numCol="1" rIns="91425" spcFirstLastPara="1" tIns="91425" wrap="square">
            <a:noAutofit/>
          </a:bodyPr>
          <a:lstStyle/>
          <a:p>
            <a:pPr algn="just">
              <a:lnSpc>
                <a:spcPct val="114999"/>
              </a:lnSpc>
              <a:buNone/>
            </a:pPr>
            <a:endParaRPr dirty="0" lang="en-US">
              <a:latin charset="0" panose="020B0604020202020204" pitchFamily="34" typeface="Arial"/>
              <a:cs charset="0" panose="020B0604020202020204" pitchFamily="34" typeface="Arial"/>
            </a:endParaRPr>
          </a:p>
          <a:p>
            <a:pPr indent="0" marL="114300">
              <a:lnSpc>
                <a:spcPct val="114999"/>
              </a:lnSpc>
              <a:buNone/>
            </a:pPr>
            <a:r>
              <a:rPr b="1" dirty="0" lang="en-US">
                <a:latin charset="0" panose="020B0604020202020204" pitchFamily="34" typeface="Arial"/>
                <a:cs charset="0" panose="020B0604020202020204" pitchFamily="34" typeface="Arial"/>
              </a:rPr>
              <a:t>Segmentation</a:t>
            </a:r>
            <a:r>
              <a:rPr dirty="0" lang="en-US">
                <a:latin charset="0" panose="020B0604020202020204" pitchFamily="34" typeface="Arial"/>
                <a:cs charset="0" panose="020B0604020202020204" pitchFamily="34" typeface="Arial"/>
              </a:rPr>
              <a:t> is an important strategic tool in international marketing because the main difference between calling a firm international and global is based on the scope and bases of segmentation. </a:t>
            </a:r>
          </a:p>
          <a:p>
            <a:pPr indent="0" marL="114300">
              <a:lnSpc>
                <a:spcPct val="114999"/>
              </a:lnSpc>
              <a:buNone/>
            </a:pPr>
            <a:endParaRPr dirty="0" lang="en-US">
              <a:latin charset="0" panose="020B0604020202020204" pitchFamily="34" typeface="Arial"/>
              <a:cs charset="0" panose="020B0604020202020204" pitchFamily="34" typeface="Arial"/>
            </a:endParaRPr>
          </a:p>
          <a:p>
            <a:pPr indent="0" marL="114300">
              <a:lnSpc>
                <a:spcPct val="114999"/>
              </a:lnSpc>
              <a:buNone/>
            </a:pPr>
            <a:r>
              <a:rPr dirty="0" lang="en-US">
                <a:latin charset="0" panose="020B0604020202020204" pitchFamily="34" typeface="Arial"/>
                <a:cs charset="0" panose="020B0604020202020204" pitchFamily="34" typeface="Arial"/>
              </a:rPr>
              <a:t>Generally, there are 3 approaches to segmentation in international marketing:</a:t>
            </a:r>
          </a:p>
          <a:p>
            <a:pPr indent="0" marL="114300">
              <a:lnSpc>
                <a:spcPct val="114999"/>
              </a:lnSpc>
              <a:buNone/>
            </a:pPr>
            <a:endParaRPr dirty="0" lang="en-US">
              <a:latin charset="0" panose="020B0604020202020204" pitchFamily="34" typeface="Arial"/>
              <a:cs charset="0" panose="020B0604020202020204" pitchFamily="34" typeface="Arial"/>
            </a:endParaRPr>
          </a:p>
          <a:p>
            <a:pPr algn="just" marL="342900">
              <a:lnSpc>
                <a:spcPct val="114999"/>
              </a:lnSpc>
            </a:pPr>
            <a:r>
              <a:rPr dirty="0" lang="en-US">
                <a:latin charset="0" panose="020B0604020202020204" pitchFamily="34" typeface="Arial"/>
                <a:cs charset="0" panose="020B0604020202020204" pitchFamily="34" typeface="Arial"/>
              </a:rPr>
              <a:t>Macro-segmentation</a:t>
            </a:r>
          </a:p>
          <a:p>
            <a:pPr algn="just" marL="342900">
              <a:lnSpc>
                <a:spcPct val="114999"/>
              </a:lnSpc>
            </a:pPr>
            <a:r>
              <a:rPr dirty="0" lang="en-US">
                <a:latin charset="0" panose="020B0604020202020204" pitchFamily="34" typeface="Arial"/>
                <a:cs charset="0" panose="020B0604020202020204" pitchFamily="34" typeface="Arial"/>
              </a:rPr>
              <a:t>Micro-segmentation</a:t>
            </a:r>
          </a:p>
          <a:p>
            <a:pPr algn="just" marL="342900">
              <a:lnSpc>
                <a:spcPct val="114999"/>
              </a:lnSpc>
            </a:pPr>
            <a:r>
              <a:rPr dirty="0" lang="en-US">
                <a:latin charset="0" panose="020B0604020202020204" pitchFamily="34" typeface="Arial"/>
                <a:cs charset="0" panose="020B0604020202020204" pitchFamily="34" typeface="Arial"/>
              </a:rPr>
              <a:t>Hybrid approach</a:t>
            </a:r>
          </a:p>
        </p:txBody>
      </p:sp>
    </p:spTree>
    <p:extLst>
      <p:ext uri="{BB962C8B-B14F-4D97-AF65-F5344CB8AC3E}">
        <p14:creationId xmlns:p14="http://schemas.microsoft.com/office/powerpoint/2010/main" val="44306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269D-141C-2890-6517-79B669AF0B14}"/>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4.5 GLOBAL MARKET SEGMENTATION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CA6D4631-31C1-FFD5-95D0-3130BE5E6A10}"/>
              </a:ext>
            </a:extLst>
          </p:cNvPr>
          <p:cNvSpPr>
            <a:spLocks noGrp="1"/>
          </p:cNvSpPr>
          <p:nvPr>
            <p:ph idx="1" type="body"/>
          </p:nvPr>
        </p:nvSpPr>
        <p:spPr/>
        <p:txBody>
          <a:bodyPr numCol="1">
            <a:noAutofit/>
          </a:bodyPr>
          <a:lstStyle/>
          <a:p>
            <a:pPr indent="0" marL="114300">
              <a:buNone/>
            </a:pPr>
            <a:r>
              <a:rPr altLang="en-CA" b="1" dirty="0" lang="en-CA" sz="2000">
                <a:latin charset="0" panose="020B0604020202020204" pitchFamily="34" typeface="Arial"/>
                <a:cs charset="0" panose="020B0604020202020204" pitchFamily="34" typeface="Arial"/>
              </a:rPr>
              <a:t>Macro-segmentation</a:t>
            </a:r>
          </a:p>
          <a:p>
            <a:pPr indent="0" marL="114300">
              <a:buNone/>
            </a:pPr>
            <a:endParaRPr altLang="en-CA" b="1" dirty="0" lang="en-CA"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Macro-segmentation</a:t>
            </a:r>
            <a:r>
              <a:rPr altLang="en-CA" dirty="0" lang="en-CA" sz="2000">
                <a:latin charset="0" panose="020B0604020202020204" pitchFamily="34" typeface="Arial"/>
                <a:cs charset="0" panose="020B0604020202020204" pitchFamily="34" typeface="Arial"/>
              </a:rPr>
              <a:t> or country-based segmentation identifies clusters of countries that demand similar products.  Macro-segmentation uses geographic, demographic and socioeconomic variables such as location, GNP per capita, population size or family size to group countries intro market segments, and then selects one or more segments to create marketing strategies for each of the selected segments. </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80854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3683-9500-83AB-0358-8EFDA38D48CF}"/>
              </a:ext>
            </a:extLst>
          </p:cNvPr>
          <p:cNvSpPr>
            <a:spLocks noGrp="1"/>
          </p:cNvSpPr>
          <p:nvPr>
            <p:ph type="title"/>
          </p:nvPr>
        </p:nvSpPr>
        <p:spPr/>
        <p:txBody>
          <a:bodyPr numCol="1">
            <a:noAutofit/>
          </a:bodyPr>
          <a:lstStyle/>
          <a:p>
            <a:r>
              <a:rPr altLang="en-CA" b="1" dirty="0" lang="en-CA">
                <a:latin charset="0" panose="020B0604020202020204" pitchFamily="34" typeface="Arial"/>
                <a:cs charset="0" panose="020B0604020202020204" pitchFamily="34" typeface="Arial"/>
              </a:rPr>
              <a:t>4.5 GLOBAL MARKET SEGMENTATION III</a:t>
            </a: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C14D845A-1563-D053-FC49-69F4047DB3E6}"/>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Micro-segmentation</a:t>
            </a:r>
            <a:endParaRPr altLang="en-CA" dirty="0" lang="en-CA" sz="2000">
              <a:latin charset="0" panose="020B0604020202020204" pitchFamily="34" typeface="Arial"/>
              <a:cs charset="0" panose="020B0604020202020204" pitchFamily="34" typeface="Arial"/>
            </a:endParaRPr>
          </a:p>
          <a:p>
            <a:pPr indent="0" marL="114300">
              <a:buNone/>
            </a:pPr>
            <a:endParaRPr altLang="en-CA" b="1" dirty="0" lang="en-CA"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Micro-segmentation</a:t>
            </a:r>
            <a:r>
              <a:rPr altLang="en-CA" dirty="0" lang="en-CA" sz="2000">
                <a:latin charset="0" panose="020B0604020202020204" pitchFamily="34" typeface="Arial"/>
                <a:cs charset="0" panose="020B0604020202020204" pitchFamily="34" typeface="Arial"/>
              </a:rPr>
              <a:t> or consumer-based segmentation involves grouping consumers based on common characteristics using psychographic and/or behavioristic segmentation variables such as cultural preferences, values and attitudes, lifestyle choices.</a:t>
            </a:r>
          </a:p>
          <a:p>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83769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2A56-1F86-13B2-2CA7-13A0AFA97E82}"/>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4.5 GLOBAL MARKET SEGMENTATION IV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pic>
        <p:nvPicPr>
          <p:cNvPr id="7" name="Picture 6">
            <a:extLst>
              <a:ext uri="{FF2B5EF4-FFF2-40B4-BE49-F238E27FC236}">
                <a16:creationId xmlns:a16="http://schemas.microsoft.com/office/drawing/2014/main" id="{49753B2F-2191-63EC-B346-948A6C13A2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2884" y="1186726"/>
            <a:ext cx="7358231" cy="3546774"/>
          </a:xfrm>
          <a:prstGeom prst="rect">
            <a:avLst/>
          </a:prstGeom>
        </p:spPr>
      </p:pic>
    </p:spTree>
    <p:extLst>
      <p:ext uri="{BB962C8B-B14F-4D97-AF65-F5344CB8AC3E}">
        <p14:creationId xmlns:p14="http://schemas.microsoft.com/office/powerpoint/2010/main" val="175325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F57C-F4DD-3416-9F5D-BD965DEEC5CB}"/>
              </a:ext>
            </a:extLst>
          </p:cNvPr>
          <p:cNvSpPr>
            <a:spLocks noGrp="1"/>
          </p:cNvSpPr>
          <p:nvPr>
            <p:ph type="title"/>
          </p:nvPr>
        </p:nvSpPr>
        <p:spPr/>
        <p:txBody>
          <a:bodyPr numCol="1">
            <a:noAutofit/>
          </a:bodyPr>
          <a:lstStyle/>
          <a:p>
            <a:r>
              <a:rPr altLang="en-CA" b="1" cap="all" dirty="0" lang="en-CA" sz="2000">
                <a:latin charset="0" panose="020B0604020202020204" pitchFamily="34" typeface="Arial"/>
                <a:cs charset="0" panose="020B0604020202020204" pitchFamily="34" typeface="Arial"/>
              </a:rPr>
              <a:t>4.6 USING DEMOGRAPHICS TO GUIDE GLOBAL MARKETING STRATEGY I</a:t>
            </a:r>
            <a:br>
              <a:rPr altLang="en-CA" b="1" cap="all" dirty="0" lang="en-CA" sz="2000">
                <a:latin charset="0" panose="020B0604020202020204" pitchFamily="34" typeface="Arial"/>
                <a:cs charset="0" panose="020B0604020202020204" pitchFamily="34" typeface="Arial"/>
              </a:rPr>
            </a:br>
            <a:br>
              <a:rPr altLang="en-CA" b="1" dirty="0" lang="en-CA" sz="2000">
                <a:latin charset="0" panose="020B0604020202020204" pitchFamily="34" typeface="Arial"/>
                <a:cs charset="0" panose="020B0604020202020204" pitchFamily="34" typeface="Arial"/>
              </a:rPr>
            </a:br>
            <a:endParaRPr b="1" dirty="0" lang="en-US" sz="20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F048803D-0FD2-316A-FD50-BC6E53AEB472}"/>
              </a:ext>
            </a:extLst>
          </p:cNvPr>
          <p:cNvSpPr>
            <a:spLocks noGrp="1"/>
          </p:cNvSpPr>
          <p:nvPr>
            <p:ph idx="1" type="body"/>
          </p:nvPr>
        </p:nvSpPr>
        <p:spPr>
          <a:xfrm>
            <a:off x="311700" y="1907607"/>
            <a:ext cx="8520600" cy="3339000"/>
          </a:xfrm>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Whether marketing to domestic or international markets, demographic information can provide important insights about a target market and how to address consumer needs. Demographics refer to statistical information about the characteristics of a population.</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51154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9398-B6F9-FA18-7922-3A8AE1B5485A}"/>
              </a:ext>
            </a:extLst>
          </p:cNvPr>
          <p:cNvSpPr>
            <a:spLocks noGrp="1"/>
          </p:cNvSpPr>
          <p:nvPr>
            <p:ph type="title"/>
          </p:nvPr>
        </p:nvSpPr>
        <p:spPr/>
        <p:txBody>
          <a:bodyPr numCol="1">
            <a:noAutofit/>
          </a:bodyPr>
          <a:lstStyle/>
          <a:p>
            <a:r>
              <a:rPr altLang="en-CA" b="1" cap="all" dirty="0" lang="en-CA" sz="2000">
                <a:latin charset="0" panose="020B0604020202020204" pitchFamily="34" typeface="Arial"/>
                <a:cs charset="0" panose="020B0604020202020204" pitchFamily="34" typeface="Arial"/>
              </a:rPr>
              <a:t>4.6 USING DEMOGRAPHICS TO GUIDE GLOBAL MARKETING STRATEGY II</a:t>
            </a:r>
            <a:br>
              <a:rPr altLang="en-CA" b="1" cap="all" dirty="0" lang="en-CA" sz="2000">
                <a:latin charset="0" panose="020B0604020202020204" pitchFamily="34" typeface="Arial"/>
                <a:cs charset="0" panose="020B0604020202020204" pitchFamily="34" typeface="Arial"/>
              </a:rPr>
            </a:br>
            <a:br>
              <a:rPr altLang="en-CA" b="1" dirty="0" lang="en-CA" sz="2000">
                <a:latin charset="0" panose="020B0604020202020204" pitchFamily="34" typeface="Arial"/>
                <a:cs charset="0" panose="020B0604020202020204" pitchFamily="34" typeface="Arial"/>
              </a:rPr>
            </a:br>
            <a:endParaRPr b="1" dirty="0" lang="en-US" sz="20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346FC8E0-3F91-261B-7464-48D912F9E35D}"/>
              </a:ext>
            </a:extLst>
          </p:cNvPr>
          <p:cNvSpPr>
            <a:spLocks noGrp="1"/>
          </p:cNvSpPr>
          <p:nvPr>
            <p:ph idx="1" type="body"/>
          </p:nvPr>
        </p:nvSpPr>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Common demographic variables to consider for global and domestic marketing purposes include the following:</a:t>
            </a:r>
          </a:p>
          <a:p>
            <a:endParaRPr altLang="en-CA"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Age</a:t>
            </a:r>
          </a:p>
          <a:p>
            <a:r>
              <a:rPr altLang="en-CA" dirty="0" lang="en-CA" sz="2000">
                <a:latin charset="0" panose="020B0604020202020204" pitchFamily="34" typeface="Arial"/>
                <a:cs charset="0" panose="020B0604020202020204" pitchFamily="34" typeface="Arial"/>
              </a:rPr>
              <a:t>Social Class</a:t>
            </a:r>
          </a:p>
          <a:p>
            <a:r>
              <a:rPr altLang="en-CA" dirty="0" lang="en-CA" sz="2000">
                <a:latin charset="0" panose="020B0604020202020204" pitchFamily="34" typeface="Arial"/>
                <a:cs charset="0" panose="020B0604020202020204" pitchFamily="34" typeface="Arial"/>
              </a:rPr>
              <a:t>Religious Affiliations</a:t>
            </a:r>
          </a:p>
          <a:p>
            <a:r>
              <a:rPr altLang="en-CA" dirty="0" lang="en-CA" sz="2000">
                <a:latin charset="0" panose="020B0604020202020204" pitchFamily="34" typeface="Arial"/>
                <a:cs charset="0" panose="020B0604020202020204" pitchFamily="34" typeface="Arial"/>
              </a:rPr>
              <a:t>Income brackets</a:t>
            </a:r>
          </a:p>
          <a:p>
            <a:r>
              <a:rPr altLang="en-CA" dirty="0" lang="en-CA" sz="2000">
                <a:latin charset="0" panose="020B0604020202020204" pitchFamily="34" typeface="Arial"/>
                <a:cs charset="0" panose="020B0604020202020204" pitchFamily="34" typeface="Arial"/>
              </a:rPr>
              <a:t>Education</a:t>
            </a:r>
          </a:p>
          <a:p>
            <a:r>
              <a:rPr altLang="en-CA" dirty="0" lang="en-CA" sz="2000">
                <a:latin charset="0" panose="020B0604020202020204" pitchFamily="34" typeface="Arial"/>
                <a:cs charset="0" panose="020B0604020202020204" pitchFamily="34" typeface="Arial"/>
              </a:rPr>
              <a:t>Geography </a:t>
            </a:r>
          </a:p>
          <a:p>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3508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410000"/>
            <a:ext cx="8520600" cy="639502"/>
          </a:xfrm>
          <a:prstGeom prst="rect">
            <a:avLst/>
          </a:prstGeom>
        </p:spPr>
        <p:txBody>
          <a:bodyPr anchor="t" anchorCtr="0" bIns="91425" lIns="91425" numCol="1" rIns="91425" spcFirstLastPara="1" tIns="91425" wrap="square">
            <a:noAutofit/>
          </a:bodyPr>
          <a:lstStyle/>
          <a:p>
            <a:r>
              <a:rPr altLang="en" b="1" dirty="0" lang="en">
                <a:latin typeface="Arial"/>
                <a:ea typeface="Arial"/>
                <a:cs typeface="Arial"/>
                <a:sym typeface="Arial"/>
              </a:rPr>
              <a:t>4.7 Target Market Selection </a:t>
            </a:r>
            <a:endParaRPr altLang="en" b="1" dirty="0" lang="en">
              <a:latin typeface="Arial"/>
              <a:cs typeface="Arial"/>
            </a:endParaRPr>
          </a:p>
        </p:txBody>
      </p:sp>
      <p:pic>
        <p:nvPicPr>
          <p:cNvPr descr="Diagram that shows the flow of target market selection." id="4" name="Picture 4">
            <a:extLst>
              <a:ext uri="{FF2B5EF4-FFF2-40B4-BE49-F238E27FC236}">
                <a16:creationId xmlns:a16="http://schemas.microsoft.com/office/drawing/2014/main" id="{F00AAA09-A2FE-06B1-DEA1-9F394F8DFA1C}"/>
              </a:ext>
            </a:extLst>
          </p:cNvPr>
          <p:cNvPicPr>
            <a:picLocks noChangeAspect="1"/>
          </p:cNvPicPr>
          <p:nvPr/>
        </p:nvPicPr>
        <p:blipFill>
          <a:blip r:embed="rId3"/>
          <a:stretch>
            <a:fillRect/>
          </a:stretch>
        </p:blipFill>
        <p:spPr>
          <a:xfrm>
            <a:off x="2081850" y="1188935"/>
            <a:ext cx="5147322" cy="3409172"/>
          </a:xfrm>
          <a:prstGeom prst="rect">
            <a:avLst/>
          </a:prstGeom>
        </p:spPr>
      </p:pic>
    </p:spTree>
    <p:extLst>
      <p:ext uri="{BB962C8B-B14F-4D97-AF65-F5344CB8AC3E}">
        <p14:creationId xmlns:p14="http://schemas.microsoft.com/office/powerpoint/2010/main" val="90118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r>
              <a:rPr altLang="en" b="1" dirty="0" lang="en">
                <a:latin typeface="Arial"/>
                <a:ea typeface="Arial"/>
                <a:cs typeface="Arial"/>
                <a:sym typeface="Arial"/>
              </a:rPr>
              <a:t>LEARNING OUTCOMES</a:t>
            </a:r>
            <a:endParaRPr b="1" dirty="0" lang="en-US">
              <a:latin typeface="Arial"/>
              <a:ea typeface="Arial"/>
              <a:cs typeface="Arial"/>
            </a:endParaRPr>
          </a:p>
        </p:txBody>
      </p:sp>
      <p:sp>
        <p:nvSpPr>
          <p:cNvPr id="87" name="Google Shape;87;p14"/>
          <p:cNvSpPr txBox="1">
            <a:spLocks noGrp="1"/>
          </p:cNvSpPr>
          <p:nvPr>
            <p:ph idx="1" type="body"/>
          </p:nvPr>
        </p:nvSpPr>
        <p:spPr>
          <a:xfrm>
            <a:off x="311700" y="1017800"/>
            <a:ext cx="8520600" cy="3551075"/>
          </a:xfrm>
          <a:prstGeom prst="rect">
            <a:avLst/>
          </a:prstGeom>
        </p:spPr>
        <p:txBody>
          <a:bodyPr anchor="t" anchorCtr="0" bIns="91425" lIns="91425" numCol="1" rIns="91425" spcFirstLastPara="1" tIns="91425" wrap="square">
            <a:noAutofit/>
          </a:bodyPr>
          <a:lstStyle/>
          <a:p>
            <a:pPr indent="0" marL="114300">
              <a:buNone/>
            </a:pPr>
            <a:r>
              <a:rPr altLang="en-CA" dirty="0" lang="en-CA">
                <a:latin charset="0" panose="020B0604020202020204" pitchFamily="34" typeface="Arial"/>
                <a:cs charset="0" panose="020B0604020202020204" pitchFamily="34" typeface="Arial"/>
              </a:rPr>
              <a:t>Upon successful completion of this chapter, you should be able to:</a:t>
            </a:r>
          </a:p>
          <a:p>
            <a:pPr>
              <a:lnSpc>
                <a:spcPct val="114999"/>
              </a:lnSpc>
            </a:pPr>
            <a:endParaRPr altLang="en" dirty="0" lang="en">
              <a:latin charset="0" panose="020B0604020202020204" pitchFamily="34" typeface="Arial"/>
              <a:cs charset="0" panose="020B0604020202020204" pitchFamily="34" typeface="Arial"/>
            </a:endParaRPr>
          </a:p>
          <a:p>
            <a:pPr>
              <a:lnSpc>
                <a:spcPct val="114999"/>
              </a:lnSpc>
            </a:pPr>
            <a:r>
              <a:rPr altLang="en" dirty="0" lang="en">
                <a:latin charset="0" panose="020B0604020202020204" pitchFamily="34" typeface="Arial"/>
                <a:cs charset="0" panose="020B0604020202020204" pitchFamily="34" typeface="Arial"/>
              </a:rPr>
              <a:t>Identify the key factors in selecting global markets</a:t>
            </a:r>
          </a:p>
          <a:p>
            <a:pPr>
              <a:lnSpc>
                <a:spcPct val="114999"/>
              </a:lnSpc>
            </a:pPr>
            <a:r>
              <a:rPr altLang="en" dirty="0" lang="en">
                <a:latin charset="0" panose="020B0604020202020204" pitchFamily="34" typeface="Arial"/>
                <a:cs charset="0" panose="020B0604020202020204" pitchFamily="34" typeface="Arial"/>
              </a:rPr>
              <a:t>Describe the components of PESTEL analysis</a:t>
            </a:r>
          </a:p>
          <a:p>
            <a:pPr>
              <a:lnSpc>
                <a:spcPct val="114999"/>
              </a:lnSpc>
            </a:pPr>
            <a:r>
              <a:rPr altLang="en" dirty="0" lang="en">
                <a:latin charset="0" panose="020B0604020202020204" pitchFamily="34" typeface="Arial"/>
                <a:cs charset="0" panose="020B0604020202020204" pitchFamily="34" typeface="Arial"/>
              </a:rPr>
              <a:t>Recognize how PESTEL is related to the dimensions of globalization</a:t>
            </a:r>
          </a:p>
          <a:p>
            <a:pPr>
              <a:lnSpc>
                <a:spcPct val="114999"/>
              </a:lnSpc>
            </a:pPr>
            <a:r>
              <a:rPr altLang="en" dirty="0" lang="en">
                <a:latin charset="0" panose="020B0604020202020204" pitchFamily="34" typeface="Arial"/>
                <a:cs charset="0" panose="020B0604020202020204" pitchFamily="34" typeface="Arial"/>
              </a:rPr>
              <a:t>Describe the components of the CAGE analysis</a:t>
            </a:r>
          </a:p>
          <a:p>
            <a:pPr>
              <a:lnSpc>
                <a:spcPct val="114999"/>
              </a:lnSpc>
            </a:pPr>
            <a:r>
              <a:rPr altLang="en" dirty="0" lang="en">
                <a:latin charset="0" panose="020B0604020202020204" pitchFamily="34" typeface="Arial"/>
                <a:cs charset="0" panose="020B0604020202020204" pitchFamily="34" typeface="Arial"/>
              </a:rPr>
              <a:t>Explain the three strategies for handling institutional voids</a:t>
            </a:r>
          </a:p>
          <a:p>
            <a:pPr>
              <a:lnSpc>
                <a:spcPct val="114999"/>
              </a:lnSpc>
            </a:pPr>
            <a:r>
              <a:rPr altLang="en" dirty="0" lang="en">
                <a:latin charset="0" panose="020B0604020202020204" pitchFamily="34" typeface="Arial"/>
                <a:cs charset="0" panose="020B0604020202020204" pitchFamily="34" typeface="Arial"/>
              </a:rPr>
              <a:t>Conduct a Country Attractiveness Analysis to select countries to enter</a:t>
            </a:r>
          </a:p>
          <a:p>
            <a:pPr>
              <a:lnSpc>
                <a:spcPct val="114999"/>
              </a:lnSpc>
            </a:pPr>
            <a:r>
              <a:rPr altLang="en" dirty="0" lang="en">
                <a:latin charset="0" panose="020B0604020202020204" pitchFamily="34" typeface="Arial"/>
                <a:cs charset="0" panose="020B0604020202020204" pitchFamily="34" typeface="Arial"/>
              </a:rPr>
              <a:t>Outline the ways in which markets are segmented</a:t>
            </a:r>
          </a:p>
          <a:p>
            <a:pPr>
              <a:lnSpc>
                <a:spcPct val="114999"/>
              </a:lnSpc>
            </a:pPr>
            <a:r>
              <a:rPr altLang="en" dirty="0" lang="en">
                <a:latin charset="0" panose="020B0604020202020204" pitchFamily="34" typeface="Arial"/>
                <a:cs charset="0" panose="020B0604020202020204" pitchFamily="34" typeface="Arial"/>
              </a:rPr>
              <a:t>List the demographic variables to consider for global marketing</a:t>
            </a:r>
          </a:p>
          <a:p>
            <a:pPr>
              <a:lnSpc>
                <a:spcPct val="114999"/>
              </a:lnSpc>
            </a:pPr>
            <a:r>
              <a:rPr altLang="en" dirty="0" lang="en">
                <a:latin charset="0" panose="020B0604020202020204" pitchFamily="34" typeface="Arial"/>
                <a:cs charset="0" panose="020B0604020202020204" pitchFamily="34" typeface="Arial"/>
              </a:rPr>
              <a:t>Explain the principles behind target market selection</a:t>
            </a:r>
          </a:p>
          <a:p>
            <a:pPr algn="just" indent="-285750" marL="285750">
              <a:lnSpc>
                <a:spcPct val="114999"/>
              </a:lnSpc>
            </a:pPr>
            <a:endParaRPr altLang="en" dirty="0" lang="en">
              <a:latin charset="0" panose="020B0604020202020204" pitchFamily="34" typeface="Arial"/>
              <a:cs charset="0" panose="020B0604020202020204" pitchFamily="34" typeface="Arial"/>
            </a:endParaRPr>
          </a:p>
          <a:p>
            <a:pPr indent="-285750" marL="285750">
              <a:lnSpc>
                <a:spcPct val="114999"/>
              </a:lnSpc>
              <a:spcBef>
                <a:spcPts val="1200"/>
              </a:spcBef>
            </a:pPr>
            <a:endParaRPr altLang="en" dirty="0" lang="en">
              <a:solidFill>
                <a:srgbClr val="000000"/>
              </a:solidFill>
              <a:latin charset="0" panose="020B0604020202020204" pitchFamily="34" typeface="Arial"/>
              <a:ea typeface="Arial"/>
              <a:cs charset="0" panose="020B0604020202020204" pitchFamily="34"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173332"/>
            <a:ext cx="8520600" cy="639502"/>
          </a:xfrm>
          <a:prstGeom prst="rect">
            <a:avLst/>
          </a:prstGeom>
        </p:spPr>
        <p:txBody>
          <a:bodyPr anchor="t" anchorCtr="0" bIns="91425" lIns="91425" numCol="1" rIns="91425" spcFirstLastPara="1" tIns="91425" wrap="square">
            <a:noAutofit/>
          </a:bodyPr>
          <a:lstStyle/>
          <a:p>
            <a:r>
              <a:rPr altLang="en" b="1" dirty="0" lang="en">
                <a:latin typeface="Arial"/>
                <a:ea typeface="Arial"/>
                <a:cs typeface="Arial"/>
                <a:sym typeface="Arial"/>
              </a:rPr>
              <a:t>4.8 KEY TERMS I</a:t>
            </a:r>
            <a:endParaRPr altLang="en" b="1" dirty="0" lang="en">
              <a:latin typeface="Arial"/>
              <a:cs typeface="Arial"/>
            </a:endParaRPr>
          </a:p>
        </p:txBody>
      </p:sp>
      <p:sp>
        <p:nvSpPr>
          <p:cNvPr id="107" name="Google Shape;107;p17"/>
          <p:cNvSpPr txBox="1">
            <a:spLocks noGrp="1"/>
          </p:cNvSpPr>
          <p:nvPr>
            <p:ph idx="1" type="body"/>
          </p:nvPr>
        </p:nvSpPr>
        <p:spPr>
          <a:xfrm>
            <a:off x="311700" y="914472"/>
            <a:ext cx="8445025" cy="3314556"/>
          </a:xfrm>
          <a:prstGeom prst="rect">
            <a:avLst/>
          </a:prstGeom>
        </p:spPr>
        <p:txBody>
          <a:bodyPr anchor="t" anchorCtr="0" bIns="91425" lIns="91425" numCol="1" rIns="91425" spcFirstLastPara="1" tIns="91425" wrap="square">
            <a:noAutofit/>
          </a:bodyPr>
          <a:lstStyle/>
          <a:p>
            <a:r>
              <a:rPr altLang="en-CA" b="1" dirty="0" lang="en-CA" sz="1200"/>
              <a:t>Age</a:t>
            </a:r>
            <a:r>
              <a:rPr altLang="en-CA" dirty="0" lang="en-CA" sz="1200"/>
              <a:t>: Age bands, such as 18–24, 25–34, etc., are great predictors of interest in some types of products. For example, few teenagers wish to purchase denture cream. </a:t>
            </a:r>
            <a:r>
              <a:rPr altLang="en-CA" dirty="0" lang="en-CA" sz="1200" u="sng">
                <a:hlinkClick r:id="rId3"/>
              </a:rPr>
              <a:t>4.6</a:t>
            </a:r>
            <a:endParaRPr altLang="en-CA" dirty="0" lang="en-CA" sz="1200"/>
          </a:p>
          <a:p>
            <a:r>
              <a:rPr altLang="en-CA" b="1" dirty="0" err="1" lang="en-CA" sz="1200"/>
              <a:t>Antiglobals</a:t>
            </a:r>
            <a:r>
              <a:rPr altLang="en-CA" dirty="0" lang="en-CA" sz="1200"/>
              <a:t>: Are skeptical that global companies deliver higher-quality goods. They particularly dislike brands that preach American values and often do not trust global companies to behave responsibly. Given a choice, they prefer to avoid doing business with global firms. </a:t>
            </a:r>
            <a:r>
              <a:rPr altLang="en-CA" dirty="0" lang="en-CA" sz="1200" u="sng">
                <a:hlinkClick r:id="rId4"/>
              </a:rPr>
              <a:t>4.1</a:t>
            </a:r>
            <a:endParaRPr altLang="en-CA" dirty="0" lang="en-CA" sz="1200"/>
          </a:p>
          <a:p>
            <a:r>
              <a:rPr altLang="en-CA" b="1" dirty="0" lang="en-CA" sz="1200"/>
              <a:t>Credit Union Power</a:t>
            </a:r>
            <a:r>
              <a:rPr altLang="en-CA" dirty="0" lang="en-CA" sz="1200"/>
              <a:t>: Both technology and the playing field have changed at a moderate pace, making this the most stable scenario. Even with moderate change in these areas, however, the changing basis of competition, new business models, human resources challenges, and industry dynamics are different enough to pose significant challenges for many financial services companies. </a:t>
            </a:r>
            <a:r>
              <a:rPr altLang="en-CA" dirty="0" lang="en-CA" sz="1200" u="sng">
                <a:hlinkClick r:id="rId5"/>
              </a:rPr>
              <a:t>4.4</a:t>
            </a:r>
            <a:endParaRPr altLang="en-CA" dirty="0" lang="en-CA" sz="1200"/>
          </a:p>
          <a:p>
            <a:r>
              <a:rPr altLang="en-CA" b="1" dirty="0" lang="en-CA" sz="1200"/>
              <a:t>Demographic Research</a:t>
            </a:r>
            <a:r>
              <a:rPr altLang="en-CA" dirty="0" lang="en-CA" sz="1200"/>
              <a:t>: This may include a variety of other characteristics used to separate a country’s population into groups that fit a company’s target customer profile. </a:t>
            </a:r>
            <a:r>
              <a:rPr altLang="en-CA" dirty="0" lang="en-CA" sz="1200" u="sng">
                <a:hlinkClick r:id="rId6"/>
              </a:rPr>
              <a:t>4.6</a:t>
            </a:r>
            <a:endParaRPr altLang="en-CA" dirty="0" lang="en-CA" sz="1200"/>
          </a:p>
          <a:p>
            <a:r>
              <a:rPr altLang="en-CA" b="1" dirty="0" lang="en-CA" sz="1200"/>
              <a:t>Education</a:t>
            </a:r>
            <a:r>
              <a:rPr altLang="en-CA" dirty="0" lang="en-CA" sz="1200"/>
              <a:t>: Level of education is often tied to consumer preferences, as well as income. </a:t>
            </a:r>
            <a:r>
              <a:rPr altLang="en-CA" dirty="0" lang="en-CA" sz="1200" u="sng">
                <a:hlinkClick r:id="rId7"/>
              </a:rPr>
              <a:t>4.6</a:t>
            </a:r>
            <a:endParaRPr altLang="en-CA" dirty="0" lang="en-CA" sz="1200"/>
          </a:p>
          <a:p>
            <a:r>
              <a:rPr altLang="en-CA" b="1" dirty="0" lang="en-CA" sz="1200"/>
              <a:t>Gender</a:t>
            </a:r>
            <a:r>
              <a:rPr altLang="en-CA" dirty="0" lang="en-CA" sz="1200"/>
              <a:t>: Males and females have different physical attributes that require different hygiene and clothing products. They also tend to have distinctive male/female mindsets and roles in the family and household decision-making. </a:t>
            </a:r>
            <a:r>
              <a:rPr altLang="en-CA" dirty="0" lang="en-CA" sz="1200" u="sng">
                <a:hlinkClick r:id="rId8"/>
              </a:rPr>
              <a:t>4.6</a:t>
            </a:r>
            <a:endParaRPr altLang="en-CA" dirty="0" lang="en-CA" sz="1200"/>
          </a:p>
          <a:p>
            <a:r>
              <a:rPr altLang="en-CA" b="1" dirty="0" lang="en-CA" sz="1200"/>
              <a:t>Geography</a:t>
            </a:r>
            <a:r>
              <a:rPr altLang="en-CA" dirty="0" lang="en-CA" sz="1200"/>
              <a:t>: Area of residence, urban vs. rural, and population density can all be important inputs into marketing strategy and decisions about where and how to target advertising and other elements of the promotion mix. </a:t>
            </a:r>
            <a:r>
              <a:rPr altLang="en-CA" dirty="0" lang="en-CA" sz="1200" u="sng">
                <a:hlinkClick r:id="rId9"/>
              </a:rPr>
              <a:t>4.6</a:t>
            </a:r>
            <a:endParaRPr altLang="en-CA" dirty="0" lang="en-CA" sz="1200"/>
          </a:p>
          <a:p>
            <a:r>
              <a:rPr altLang="en-CA" b="1" dirty="0" lang="en-CA" sz="1200"/>
              <a:t>Global Agnostics</a:t>
            </a:r>
            <a:r>
              <a:rPr altLang="en-CA" dirty="0" lang="en-CA" sz="1200"/>
              <a:t>: Do not base purchase decisions on a brand’s global attributes. Instead, they judge a global product by the same criteria they use for local brands(Holt, Quelch, &amp; Taylor, 2004). </a:t>
            </a:r>
            <a:r>
              <a:rPr altLang="en-CA" dirty="0" lang="en-CA" sz="1200" u="sng">
                <a:hlinkClick r:id="rId10"/>
              </a:rPr>
              <a:t>4.1</a:t>
            </a:r>
            <a:endParaRPr altLang="en-CA" dirty="0" lang="en-CA" sz="1200"/>
          </a:p>
          <a:p>
            <a:pPr>
              <a:lnSpc>
                <a:spcPct val="114999"/>
              </a:lnSpc>
            </a:pPr>
            <a:endParaRPr dirty="0" lang="en-US" sz="1200"/>
          </a:p>
        </p:txBody>
      </p:sp>
    </p:spTree>
    <p:extLst>
      <p:ext uri="{BB962C8B-B14F-4D97-AF65-F5344CB8AC3E}">
        <p14:creationId xmlns:p14="http://schemas.microsoft.com/office/powerpoint/2010/main" val="325965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65B2-F57D-F605-54C1-CB96DFC657F9}"/>
              </a:ext>
            </a:extLst>
          </p:cNvPr>
          <p:cNvSpPr>
            <a:spLocks noGrp="1"/>
          </p:cNvSpPr>
          <p:nvPr>
            <p:ph type="title"/>
          </p:nvPr>
        </p:nvSpPr>
        <p:spPr/>
        <p:txBody>
          <a:bodyPr numCol="1">
            <a:noAutofit/>
          </a:bodyPr>
          <a:lstStyle/>
          <a:p>
            <a:r>
              <a:rPr altLang="en" b="1" dirty="0" lang="en">
                <a:latin charset="0" panose="020B0604020202020204" pitchFamily="34" typeface="Arial"/>
                <a:ea typeface="Arial"/>
                <a:cs charset="0" panose="020B0604020202020204" pitchFamily="34" typeface="Arial"/>
                <a:sym typeface="Arial"/>
              </a:rPr>
              <a:t>4.8 KEY TERMS II</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D5B01502-C98E-C0BD-9483-16CAE2B9A816}"/>
              </a:ext>
            </a:extLst>
          </p:cNvPr>
          <p:cNvSpPr>
            <a:spLocks noGrp="1"/>
          </p:cNvSpPr>
          <p:nvPr>
            <p:ph idx="1" type="body"/>
          </p:nvPr>
        </p:nvSpPr>
        <p:spPr/>
        <p:txBody>
          <a:bodyPr numCol="1">
            <a:normAutofit fontScale="62500" lnSpcReduction="20000"/>
          </a:bodyPr>
          <a:lstStyle/>
          <a:p>
            <a:r>
              <a:rPr altLang="en-CA" b="1" dirty="0" lang="en-CA"/>
              <a:t>Global Citizens</a:t>
            </a:r>
            <a:r>
              <a:rPr altLang="en-CA" dirty="0" lang="en-CA"/>
              <a:t>: Rely on the global success of a company as a signal of quality and innovation. At the same time, they worry whether a company behaves responsibly on issues like consumer health, the environment, and worker rights. </a:t>
            </a:r>
            <a:r>
              <a:rPr altLang="en-CA" dirty="0" lang="en-CA" u="sng">
                <a:hlinkClick r:id="rId2"/>
              </a:rPr>
              <a:t>4.1</a:t>
            </a:r>
            <a:endParaRPr altLang="en-CA" dirty="0" lang="en-CA"/>
          </a:p>
          <a:p>
            <a:r>
              <a:rPr altLang="en-CA" b="1" dirty="0" lang="en-CA"/>
              <a:t>Global Dreamers</a:t>
            </a:r>
            <a:r>
              <a:rPr altLang="en-CA" dirty="0" lang="en-CA"/>
              <a:t>: Are less discerning about but more ardent in their admiration of, transnational companies. They view global brands as quality products and readily buy into the myths they portray. They also are less concerned with companies’ social responsibilities than global citizens. </a:t>
            </a:r>
            <a:r>
              <a:rPr altLang="en-CA" dirty="0" lang="en-CA" u="sng">
                <a:hlinkClick r:id="rId3"/>
              </a:rPr>
              <a:t>4.1</a:t>
            </a:r>
            <a:endParaRPr altLang="en-CA" dirty="0" lang="en-CA"/>
          </a:p>
          <a:p>
            <a:r>
              <a:rPr altLang="en-CA" b="1" dirty="0" lang="en-CA"/>
              <a:t>Income Brackets</a:t>
            </a:r>
            <a:r>
              <a:rPr altLang="en-CA" dirty="0" lang="en-CA"/>
              <a:t>: Indicating level of wealth, disposable income, and quality of life. </a:t>
            </a:r>
            <a:r>
              <a:rPr altLang="en-CA" dirty="0" lang="en-CA" u="sng">
                <a:hlinkClick r:id="rId4"/>
              </a:rPr>
              <a:t>4.6</a:t>
            </a:r>
            <a:endParaRPr altLang="en-CA" dirty="0" lang="en-CA"/>
          </a:p>
          <a:p>
            <a:r>
              <a:rPr altLang="en-CA" b="1" dirty="0" lang="en-CA"/>
              <a:t>Macro-Segmentation</a:t>
            </a:r>
            <a:r>
              <a:rPr altLang="en-CA" dirty="0" lang="en-CA"/>
              <a:t>: Or country-based segmentation identifies clusters of countries that demand similar products.  Macro-segmentation uses geographic, demographic and socioeconomic variables such as location, GNP per capita, population size or family size to group countries into market segments, and then selects one or more segments to create marketing strategies for each of the selected segments. </a:t>
            </a:r>
            <a:r>
              <a:rPr altLang="en-CA" dirty="0" lang="en-CA" u="sng">
                <a:hlinkClick r:id="rId5"/>
              </a:rPr>
              <a:t>4.5</a:t>
            </a:r>
            <a:endParaRPr altLang="en-CA" dirty="0" lang="en-CA"/>
          </a:p>
          <a:p>
            <a:r>
              <a:rPr altLang="en-CA" b="1" dirty="0" lang="en-CA"/>
              <a:t>Micro-Segmentation</a:t>
            </a:r>
            <a:r>
              <a:rPr altLang="en-CA" dirty="0" lang="en-CA"/>
              <a:t>: Or consumer-based segmentation involves grouping consumers based on common characteristics using psychographics and/or behavioristic segmentation variables such as cultural preferences, values and attitudes, and lifestyle choices. </a:t>
            </a:r>
            <a:r>
              <a:rPr altLang="en-CA" dirty="0" lang="en-CA" u="sng">
                <a:hlinkClick r:id="rId6"/>
              </a:rPr>
              <a:t>4.5</a:t>
            </a:r>
            <a:endParaRPr altLang="en-CA" dirty="0" lang="en-CA"/>
          </a:p>
          <a:p>
            <a:r>
              <a:rPr altLang="en-CA" b="1" dirty="0" lang="en-CA"/>
              <a:t>Openness</a:t>
            </a:r>
            <a:r>
              <a:rPr altLang="en-CA" dirty="0" lang="en-CA"/>
              <a:t>: The more open a country’s economy, the more likely it is that global intermediaries can freely operate there, which helps multinationals function more effectively. </a:t>
            </a:r>
            <a:r>
              <a:rPr altLang="en-CA" dirty="0" lang="en-CA" u="sng">
                <a:hlinkClick r:id="rId7"/>
              </a:rPr>
              <a:t>4.1</a:t>
            </a:r>
            <a:endParaRPr altLang="en-CA" dirty="0" lang="en-CA"/>
          </a:p>
          <a:p>
            <a:r>
              <a:rPr altLang="en-CA" b="1" dirty="0" lang="en-CA"/>
              <a:t>Political System</a:t>
            </a:r>
            <a:r>
              <a:rPr altLang="en-CA" dirty="0" lang="en-CA"/>
              <a:t>: A country’s political system affects its product, labour, and capital markets. In socialist societies like China, for instance, workers cannot form independent trade unions in the labour market, which affects wage levels. </a:t>
            </a:r>
            <a:r>
              <a:rPr altLang="en-CA" dirty="0" lang="en-CA" u="sng">
                <a:hlinkClick r:id="rId8"/>
              </a:rPr>
              <a:t>4.1</a:t>
            </a:r>
            <a:endParaRPr altLang="en-CA" dirty="0" lang="en-CA"/>
          </a:p>
          <a:p>
            <a:br>
              <a:rPr altLang="en-CA" dirty="0" lang="en-CA"/>
            </a:br>
            <a:endParaRPr dirty="0" lang="en-US"/>
          </a:p>
        </p:txBody>
      </p:sp>
    </p:spTree>
    <p:extLst>
      <p:ext uri="{BB962C8B-B14F-4D97-AF65-F5344CB8AC3E}">
        <p14:creationId xmlns:p14="http://schemas.microsoft.com/office/powerpoint/2010/main" val="1283750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F07D-3DC8-1B66-02C5-15AEC6AF6ED4}"/>
              </a:ext>
            </a:extLst>
          </p:cNvPr>
          <p:cNvSpPr>
            <a:spLocks noGrp="1"/>
          </p:cNvSpPr>
          <p:nvPr>
            <p:ph type="title"/>
          </p:nvPr>
        </p:nvSpPr>
        <p:spPr/>
        <p:txBody>
          <a:bodyPr numCol="1">
            <a:normAutofit fontScale="90000"/>
          </a:bodyPr>
          <a:lstStyle/>
          <a:p>
            <a:r>
              <a:rPr altLang="en" b="1" dirty="0" lang="en">
                <a:latin charset="0" panose="020B0604020202020204" pitchFamily="34" typeface="Arial"/>
                <a:ea typeface="Arial"/>
                <a:cs charset="0" panose="020B0604020202020204" pitchFamily="34" typeface="Arial"/>
                <a:sym typeface="Arial"/>
              </a:rPr>
              <a:t>4.8 KEY TERMS III</a:t>
            </a:r>
            <a:endParaRPr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B4C42C04-5522-BD54-F8E4-9760592B8A99}"/>
              </a:ext>
            </a:extLst>
          </p:cNvPr>
          <p:cNvSpPr>
            <a:spLocks noGrp="1"/>
          </p:cNvSpPr>
          <p:nvPr>
            <p:ph idx="1" type="body"/>
          </p:nvPr>
        </p:nvSpPr>
        <p:spPr/>
        <p:txBody>
          <a:bodyPr numCol="1">
            <a:normAutofit fontScale="77500" lnSpcReduction="20000"/>
          </a:bodyPr>
          <a:lstStyle/>
          <a:p>
            <a:r>
              <a:rPr altLang="en-CA" b="1" dirty="0" lang="en-CA"/>
              <a:t>Religion</a:t>
            </a:r>
            <a:r>
              <a:rPr altLang="en-CA" dirty="0" lang="en-CA"/>
              <a:t>: Is linked to individual values as well as holiday celebrations, often tied to consumer preferences and spending patterns. </a:t>
            </a:r>
            <a:r>
              <a:rPr altLang="en-CA" dirty="0" lang="en-CA" u="sng">
                <a:hlinkClick r:id="rId2"/>
              </a:rPr>
              <a:t>4.6</a:t>
            </a:r>
            <a:endParaRPr altLang="en-CA" dirty="0" lang="en-CA"/>
          </a:p>
          <a:p>
            <a:r>
              <a:rPr altLang="en-CA" b="1" dirty="0" lang="en-CA"/>
              <a:t>Segmentation</a:t>
            </a:r>
            <a:r>
              <a:rPr altLang="en-CA" dirty="0" lang="en-CA"/>
              <a:t>: This is an important strategic tool in international marketing because the main difference between calling a firm international and global is based on the scope and bases of segmentation. An international firm has different marketing strategies for different segments of countries, while a global firm views the whole world as a market, and then segments this whole world based on viable segmentation bases. </a:t>
            </a:r>
            <a:r>
              <a:rPr altLang="en-CA" dirty="0" lang="en-CA" u="sng">
                <a:hlinkClick r:id="rId3"/>
              </a:rPr>
              <a:t>4.5</a:t>
            </a:r>
            <a:endParaRPr altLang="en-CA" dirty="0" lang="en-CA"/>
          </a:p>
          <a:p>
            <a:r>
              <a:rPr altLang="en-CA" b="1" dirty="0" lang="en-CA"/>
              <a:t>Social-Class</a:t>
            </a:r>
            <a:r>
              <a:rPr altLang="en-CA" dirty="0" lang="en-CA"/>
              <a:t>: Bands such as wealthy, middle, and lower classes. The rich, for instance, may want different products than the middle and lower classes and may be willing to pay more. </a:t>
            </a:r>
            <a:r>
              <a:rPr altLang="en-CA" dirty="0" lang="en-CA" u="sng">
                <a:hlinkClick r:id="rId4"/>
              </a:rPr>
              <a:t>4.6</a:t>
            </a:r>
            <a:endParaRPr altLang="en-CA" dirty="0" lang="en-CA"/>
          </a:p>
          <a:p>
            <a:r>
              <a:rPr altLang="en-CA" b="1" dirty="0" lang="en-CA"/>
              <a:t>Technocracy</a:t>
            </a:r>
            <a:r>
              <a:rPr altLang="en-CA" dirty="0" lang="en-CA"/>
              <a:t>: The wide-scale adoption of the Internet by US consumers has led to massive technological innovation for financial-services companies, increasing the range of distribution channels as well as the products, services, and geographic scope of financial-services organizations. Regulations and other changes in the playing field, however, have been slow to follow. </a:t>
            </a:r>
            <a:r>
              <a:rPr altLang="en-CA" dirty="0" lang="en-CA" u="sng">
                <a:hlinkClick r:id="rId5"/>
              </a:rPr>
              <a:t>4.4</a:t>
            </a:r>
            <a:endParaRPr altLang="en-CA" dirty="0" lang="en-CA"/>
          </a:p>
          <a:p>
            <a:endParaRPr dirty="0" lang="en-US"/>
          </a:p>
        </p:txBody>
      </p:sp>
    </p:spTree>
    <p:extLst>
      <p:ext uri="{BB962C8B-B14F-4D97-AF65-F5344CB8AC3E}">
        <p14:creationId xmlns:p14="http://schemas.microsoft.com/office/powerpoint/2010/main" val="169368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Autofit/>
          </a:bodyPr>
          <a:lstStyle/>
          <a:p>
            <a:r>
              <a:rPr altLang="en-CA" b="1" dirty="0" lang="en-CA">
                <a:latin typeface="Arial"/>
                <a:ea typeface="Arial"/>
                <a:cs typeface="Arial"/>
                <a:sym typeface="Arial"/>
              </a:rPr>
              <a:t>4.1 MEASURING MARKET ATTRACTIVENESS</a:t>
            </a:r>
          </a:p>
        </p:txBody>
      </p:sp>
      <p:sp>
        <p:nvSpPr>
          <p:cNvPr id="107" name="Google Shape;107;p17"/>
          <p:cNvSpPr txBox="1">
            <a:spLocks noGrp="1"/>
          </p:cNvSpPr>
          <p:nvPr>
            <p:ph idx="1" type="body"/>
          </p:nvPr>
        </p:nvSpPr>
        <p:spPr>
          <a:xfrm>
            <a:off x="311700" y="1490053"/>
            <a:ext cx="8520600" cy="3285135"/>
          </a:xfrm>
          <a:prstGeom prst="rect">
            <a:avLst/>
          </a:prstGeom>
        </p:spPr>
        <p:txBody>
          <a:bodyPr anchor="t" anchorCtr="0" bIns="91425" lIns="91425" numCol="1" rIns="91425" spcFirstLastPara="1" tIns="91425" wrap="square">
            <a:noAutofit/>
          </a:bodyPr>
          <a:lstStyle/>
          <a:p>
            <a:pPr indent="0" marL="114300">
              <a:lnSpc>
                <a:spcPct val="114999"/>
              </a:lnSpc>
              <a:buNone/>
            </a:pPr>
            <a:r>
              <a:rPr altLang="en" b="1" dirty="0" lang="en" sz="2000">
                <a:latin charset="0" panose="020B0604020202020204" pitchFamily="34" typeface="Arial"/>
                <a:cs charset="0" panose="020B0604020202020204" pitchFamily="34" typeface="Arial"/>
              </a:rPr>
              <a:t>Four key factors in selecting global markets are:</a:t>
            </a:r>
            <a:br>
              <a:rPr altLang="en" b="1" dirty="0" lang="en" sz="2000">
                <a:latin charset="0" panose="020B0604020202020204" pitchFamily="34" typeface="Arial"/>
                <a:cs charset="0" panose="020B0604020202020204" pitchFamily="34" typeface="Arial"/>
              </a:rPr>
            </a:br>
            <a:endParaRPr b="1" dirty="0" lang="en-US" sz="2000">
              <a:latin charset="0" panose="020B0604020202020204" pitchFamily="34" typeface="Arial"/>
              <a:cs charset="0" panose="020B0604020202020204" pitchFamily="34" typeface="Arial"/>
            </a:endParaRPr>
          </a:p>
          <a:p>
            <a:pPr>
              <a:lnSpc>
                <a:spcPct val="114999"/>
              </a:lnSpc>
            </a:pPr>
            <a:r>
              <a:rPr altLang="en" dirty="0" lang="en" sz="2000">
                <a:latin charset="0" panose="020B0604020202020204" pitchFamily="34" typeface="Arial"/>
                <a:cs charset="0" panose="020B0604020202020204" pitchFamily="34" typeface="Arial"/>
              </a:rPr>
              <a:t>A market’s size and growth rate</a:t>
            </a:r>
          </a:p>
          <a:p>
            <a:pPr>
              <a:lnSpc>
                <a:spcPct val="114999"/>
              </a:lnSpc>
            </a:pPr>
            <a:r>
              <a:rPr altLang="en" dirty="0" lang="en" sz="2000">
                <a:latin charset="0" panose="020B0604020202020204" pitchFamily="34" typeface="Arial"/>
                <a:cs charset="0" panose="020B0604020202020204" pitchFamily="34" typeface="Arial"/>
              </a:rPr>
              <a:t>A country or region’s institutional contexts</a:t>
            </a:r>
          </a:p>
          <a:p>
            <a:pPr>
              <a:lnSpc>
                <a:spcPct val="114999"/>
              </a:lnSpc>
            </a:pPr>
            <a:r>
              <a:rPr altLang="en" dirty="0" lang="en" sz="2000">
                <a:latin charset="0" panose="020B0604020202020204" pitchFamily="34" typeface="Arial"/>
                <a:cs charset="0" panose="020B0604020202020204" pitchFamily="34" typeface="Arial"/>
              </a:rPr>
              <a:t>A region’s competitive environment</a:t>
            </a:r>
          </a:p>
          <a:p>
            <a:pPr>
              <a:lnSpc>
                <a:spcPct val="114999"/>
              </a:lnSpc>
            </a:pPr>
            <a:r>
              <a:rPr altLang="en" dirty="0" lang="en" sz="2000">
                <a:latin charset="0" panose="020B0604020202020204" pitchFamily="34" typeface="Arial"/>
                <a:cs charset="0" panose="020B0604020202020204" pitchFamily="34" typeface="Arial"/>
              </a:rPr>
              <a:t>A market’s cultural, administrative, geographic, and economic distance from other markets the company serves</a:t>
            </a:r>
          </a:p>
          <a:p>
            <a:pPr>
              <a:lnSpc>
                <a:spcPct val="114999"/>
              </a:lnSpc>
            </a:pPr>
            <a:endParaRPr altLang="en" dirty="0" lang="en"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20478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410000"/>
            <a:ext cx="9133514" cy="784099"/>
          </a:xfrm>
          <a:prstGeom prst="rect">
            <a:avLst/>
          </a:prstGeom>
        </p:spPr>
        <p:txBody>
          <a:bodyPr anchor="t" anchorCtr="0" bIns="91425" lIns="91425" numCol="1" rIns="91425" spcFirstLastPara="1" tIns="91425" wrap="square">
            <a:noAutofit/>
          </a:bodyPr>
          <a:lstStyle/>
          <a:p>
            <a:r>
              <a:rPr altLang="en" b="1" dirty="0" lang="en" sz="2300">
                <a:latin typeface="Arial"/>
                <a:ea typeface="Arial"/>
                <a:cs typeface="Arial"/>
                <a:sym typeface="Arial"/>
              </a:rPr>
              <a:t>4.2 Global Market Opportunity Assessment: </a:t>
            </a:r>
            <a:r>
              <a:rPr b="1" dirty="0" lang="en-US" sz="2300">
                <a:latin typeface="Arial"/>
                <a:ea typeface="Arial"/>
                <a:cs typeface="Arial"/>
              </a:rPr>
              <a:t>CAGE Analysis I</a:t>
            </a:r>
          </a:p>
        </p:txBody>
      </p:sp>
      <p:sp>
        <p:nvSpPr>
          <p:cNvPr id="107" name="Google Shape;107;p17"/>
          <p:cNvSpPr txBox="1">
            <a:spLocks noGrp="1"/>
          </p:cNvSpPr>
          <p:nvPr>
            <p:ph idx="1" type="body"/>
          </p:nvPr>
        </p:nvSpPr>
        <p:spPr>
          <a:xfrm>
            <a:off x="311700" y="1443263"/>
            <a:ext cx="8520600" cy="3290237"/>
          </a:xfrm>
          <a:prstGeom prst="rect">
            <a:avLst/>
          </a:prstGeom>
        </p:spPr>
        <p:txBody>
          <a:bodyPr anchor="t" anchorCtr="0" bIns="91425" lIns="91425" numCol="1" rIns="91425" spcFirstLastPara="1" tIns="91425" wrap="square">
            <a:noAutofit/>
          </a:bodyPr>
          <a:lstStyle/>
          <a:p>
            <a:pPr>
              <a:lnSpc>
                <a:spcPct val="114999"/>
              </a:lnSpc>
              <a:buNone/>
            </a:pPr>
            <a:r>
              <a:rPr altLang="en-CA" dirty="0" lang="en-CA" sz="2000">
                <a:latin charset="0" panose="020B0604020202020204" pitchFamily="34" typeface="Arial"/>
                <a:cs charset="0" panose="020B0604020202020204" pitchFamily="34" typeface="Arial"/>
              </a:rPr>
              <a:t>     “</a:t>
            </a:r>
            <a:r>
              <a:rPr altLang="en-CA" b="1" dirty="0" lang="en-CA" sz="2000">
                <a:latin charset="0" panose="020B0604020202020204" pitchFamily="34" typeface="Arial"/>
                <a:cs charset="0" panose="020B0604020202020204" pitchFamily="34" typeface="Arial"/>
              </a:rPr>
              <a:t>The CAGE Framework</a:t>
            </a:r>
            <a:r>
              <a:rPr altLang="en-CA" dirty="0" lang="en-CA" sz="2000">
                <a:latin charset="0" panose="020B0604020202020204" pitchFamily="34" typeface="Arial"/>
                <a:cs charset="0" panose="020B0604020202020204" pitchFamily="34" typeface="Arial"/>
              </a:rPr>
              <a:t>”, the CAGE (cultural, administrative, geographic, and economic) framework offers a broader view of distance and provides another way of thinking about location and the opportunities and concomitant risks associated with global arbitrage (Ghemawat, 2003).</a:t>
            </a:r>
            <a:endParaRPr dirty="0" lang="en-US" sz="2000">
              <a:latin charset="0" panose="020B0604020202020204" pitchFamily="34" typeface="Arial"/>
              <a:cs charset="0" panose="020B0604020202020204" pitchFamily="34" typeface="Arial"/>
            </a:endParaRPr>
          </a:p>
          <a:p>
            <a:pPr>
              <a:lnSpc>
                <a:spcPct val="114999"/>
              </a:lnSpc>
              <a:buNone/>
            </a:pP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67822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A0E5-A56B-0C6A-9423-F58C7B279F22}"/>
              </a:ext>
            </a:extLst>
          </p:cNvPr>
          <p:cNvSpPr>
            <a:spLocks noGrp="1"/>
          </p:cNvSpPr>
          <p:nvPr>
            <p:ph type="title"/>
          </p:nvPr>
        </p:nvSpPr>
        <p:spPr>
          <a:xfrm>
            <a:off x="311699" y="410000"/>
            <a:ext cx="8746239" cy="607800"/>
          </a:xfrm>
        </p:spPr>
        <p:txBody>
          <a:bodyPr numCol="1">
            <a:noAutofit/>
          </a:bodyPr>
          <a:lstStyle/>
          <a:p>
            <a:r>
              <a:rPr altLang="en" b="1" dirty="0" lang="en" sz="2300">
                <a:latin charset="0" panose="020B0604020202020204" pitchFamily="34" typeface="Arial"/>
                <a:ea typeface="Arial"/>
                <a:cs charset="0" panose="020B0604020202020204" pitchFamily="34" typeface="Arial"/>
                <a:sym typeface="Arial"/>
              </a:rPr>
              <a:t>4.2 Global Market Opportunity Assessment: </a:t>
            </a:r>
            <a:r>
              <a:rPr b="1" dirty="0" lang="en-US" sz="2300">
                <a:latin charset="0" panose="020B0604020202020204" pitchFamily="34" typeface="Arial"/>
                <a:ea typeface="Arial"/>
                <a:cs charset="0" panose="020B0604020202020204" pitchFamily="34" typeface="Arial"/>
              </a:rPr>
              <a:t>CAGE Analysis II</a:t>
            </a:r>
            <a:endParaRPr dirty="0" lang="en-US" sz="23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977E1E67-CC3E-35F7-AE6C-0DEBE39ACD3E}"/>
              </a:ext>
            </a:extLst>
          </p:cNvPr>
          <p:cNvSpPr>
            <a:spLocks noGrp="1"/>
          </p:cNvSpPr>
          <p:nvPr>
            <p:ph idx="1" type="body"/>
          </p:nvPr>
        </p:nvSpPr>
        <p:spPr/>
        <p:txBody>
          <a:bodyPr numCol="1"/>
          <a:lstStyle/>
          <a:p>
            <a:pPr indent="0" marL="114300">
              <a:buNone/>
            </a:pPr>
            <a:r>
              <a:rPr altLang="en-CA" b="1" dirty="0" lang="en-CA">
                <a:latin charset="0" panose="020B0604020202020204" pitchFamily="34" typeface="Arial"/>
                <a:cs charset="0" panose="020B0604020202020204" pitchFamily="34" typeface="Arial"/>
              </a:rPr>
              <a:t>CAGE Analysis and Institutional Voids</a:t>
            </a:r>
            <a:endParaRPr altLang="en-CA" dirty="0" lang="en-CA">
              <a:latin charset="0" panose="020B0604020202020204" pitchFamily="34" typeface="Arial"/>
              <a:cs charset="0" panose="020B0604020202020204" pitchFamily="34" typeface="Arial"/>
            </a:endParaRPr>
          </a:p>
          <a:p>
            <a:pPr indent="0" marL="114300">
              <a:buNone/>
            </a:pPr>
            <a:endParaRPr altLang="en-CA" dirty="0" lang="en-CA">
              <a:latin charset="0" panose="020B0604020202020204" pitchFamily="34" typeface="Arial"/>
              <a:cs charset="0" panose="020B0604020202020204" pitchFamily="34" typeface="Arial"/>
            </a:endParaRPr>
          </a:p>
          <a:p>
            <a:pPr indent="0" marL="114300">
              <a:buNone/>
            </a:pPr>
            <a:r>
              <a:rPr altLang="en-CA" dirty="0" lang="en-CA">
                <a:latin charset="0" panose="020B0604020202020204" pitchFamily="34" typeface="Arial"/>
                <a:cs charset="0" panose="020B0604020202020204" pitchFamily="34" typeface="Arial"/>
              </a:rPr>
              <a:t>While you can apply CAGE to consider some first-order distances (e.g., physical distance between a company’s home market and the new foreign market) or cultural differences (e.g., the differences between home-market and foreign-market customer preferences), you can also apply it to identify institutional differences. Institutional differences include differences in political systems and in financial markets.</a:t>
            </a:r>
            <a:br>
              <a:rPr altLang="en-CA" dirty="0" lang="en-CA">
                <a:latin charset="0" panose="020B0604020202020204" pitchFamily="34" typeface="Arial"/>
                <a:cs charset="0" panose="020B0604020202020204" pitchFamily="34" typeface="Arial"/>
              </a:rPr>
            </a:b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80176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0B0C-0363-F129-5C16-1173B4CAE1E7}"/>
              </a:ext>
            </a:extLst>
          </p:cNvPr>
          <p:cNvSpPr>
            <a:spLocks noGrp="1"/>
          </p:cNvSpPr>
          <p:nvPr>
            <p:ph type="title"/>
          </p:nvPr>
        </p:nvSpPr>
        <p:spPr/>
        <p:txBody>
          <a:bodyPr numCol="1">
            <a:noAutofit/>
          </a:bodyPr>
          <a:lstStyle/>
          <a:p>
            <a:r>
              <a:rPr altLang="en" b="1" dirty="0" lang="en" sz="2200">
                <a:latin charset="0" panose="020B0604020202020204" pitchFamily="34" typeface="Arial"/>
                <a:ea typeface="Arial"/>
                <a:cs charset="0" panose="020B0604020202020204" pitchFamily="34" typeface="Arial"/>
                <a:sym typeface="Arial"/>
              </a:rPr>
              <a:t>4.2 Global Market Opportunity Assessment: </a:t>
            </a:r>
            <a:r>
              <a:rPr b="1" dirty="0" lang="en-US" sz="2200">
                <a:latin charset="0" panose="020B0604020202020204" pitchFamily="34" typeface="Arial"/>
                <a:ea typeface="Arial"/>
                <a:cs charset="0" panose="020B0604020202020204" pitchFamily="34" typeface="Arial"/>
              </a:rPr>
              <a:t>CAGE Analysis III</a:t>
            </a:r>
            <a:endParaRPr dirty="0" lang="en-US" sz="2200"/>
          </a:p>
        </p:txBody>
      </p:sp>
      <p:sp>
        <p:nvSpPr>
          <p:cNvPr id="3" name="Text Placeholder 2">
            <a:extLst>
              <a:ext uri="{FF2B5EF4-FFF2-40B4-BE49-F238E27FC236}">
                <a16:creationId xmlns:a16="http://schemas.microsoft.com/office/drawing/2014/main" id="{9359030C-91C5-74DA-5323-B58B1DAA28A0}"/>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Three Strategies for Handling Institutional Voids</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When a firm detects an institutional void, it has three choices for how to proceed in regard to the potential target market: </a:t>
            </a:r>
          </a:p>
          <a:p>
            <a:pPr indent="0" marL="114300">
              <a:buNone/>
            </a:pPr>
            <a:endParaRPr altLang="en-CA"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adapt its business model, </a:t>
            </a:r>
          </a:p>
          <a:p>
            <a:r>
              <a:rPr altLang="en-CA" dirty="0" lang="en-CA" sz="2000">
                <a:latin charset="0" panose="020B0604020202020204" pitchFamily="34" typeface="Arial"/>
                <a:cs charset="0" panose="020B0604020202020204" pitchFamily="34" typeface="Arial"/>
              </a:rPr>
              <a:t>change the institutional context, or</a:t>
            </a:r>
          </a:p>
          <a:p>
            <a:r>
              <a:rPr altLang="en-CA" dirty="0" lang="en-CA" sz="2000">
                <a:latin charset="0" panose="020B0604020202020204" pitchFamily="34" typeface="Arial"/>
                <a:cs charset="0" panose="020B0604020202020204" pitchFamily="34" typeface="Arial"/>
              </a:rPr>
              <a:t> stay away.</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24321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5968-1532-3DC8-F0AD-91E649F73F72}"/>
              </a:ext>
            </a:extLst>
          </p:cNvPr>
          <p:cNvSpPr>
            <a:spLocks noGrp="1"/>
          </p:cNvSpPr>
          <p:nvPr>
            <p:ph type="title"/>
          </p:nvPr>
        </p:nvSpPr>
        <p:spPr/>
        <p:txBody>
          <a:bodyPr numCol="1">
            <a:noAutofit/>
          </a:bodyPr>
          <a:lstStyle/>
          <a:p>
            <a:r>
              <a:rPr altLang="en-CA" b="1" cap="all" dirty="0" lang="en-CA" sz="2000"/>
              <a:t>4.3 GLOBAL MARKET OPPORTUNITY ASSESSMENT – SCENARIO PLANNING AND ANALYSIS I</a:t>
            </a:r>
            <a:br>
              <a:rPr altLang="en-CA" b="1" cap="all" dirty="0" lang="en-CA" sz="2000"/>
            </a:br>
            <a:br>
              <a:rPr altLang="en-CA" b="1" dirty="0" lang="en-CA" sz="2000"/>
            </a:br>
            <a:endParaRPr b="1" dirty="0" lang="en-US" sz="2000"/>
          </a:p>
        </p:txBody>
      </p:sp>
      <p:sp>
        <p:nvSpPr>
          <p:cNvPr id="3" name="Text Placeholder 2">
            <a:extLst>
              <a:ext uri="{FF2B5EF4-FFF2-40B4-BE49-F238E27FC236}">
                <a16:creationId xmlns:a16="http://schemas.microsoft.com/office/drawing/2014/main" id="{C4BF4802-D6D1-4B1A-42C8-0C9ADDEAA631}"/>
              </a:ext>
            </a:extLst>
          </p:cNvPr>
          <p:cNvSpPr>
            <a:spLocks noGrp="1"/>
          </p:cNvSpPr>
          <p:nvPr>
            <p:ph idx="1" type="body"/>
          </p:nvPr>
        </p:nvSpPr>
        <p:spPr/>
        <p:txBody>
          <a:bodyPr numCol="1"/>
          <a:lstStyle/>
          <a:p>
            <a:pPr indent="0" marL="114300">
              <a:buNone/>
            </a:pPr>
            <a:r>
              <a:rPr altLang="en-CA" b="1" dirty="0" lang="en-CA">
                <a:latin charset="0" panose="020B0604020202020204" pitchFamily="34" typeface="Arial"/>
                <a:cs charset="0" panose="020B0604020202020204" pitchFamily="34" typeface="Arial"/>
              </a:rPr>
              <a:t>Scenario Planning</a:t>
            </a:r>
            <a:endParaRPr altLang="en-CA" dirty="0" lang="en-CA">
              <a:latin charset="0" panose="020B0604020202020204" pitchFamily="34" typeface="Arial"/>
              <a:cs charset="0" panose="020B0604020202020204" pitchFamily="34" typeface="Arial"/>
            </a:endParaRPr>
          </a:p>
          <a:p>
            <a:pPr indent="0" marL="114300">
              <a:buNone/>
            </a:pPr>
            <a:endParaRPr altLang="en-CA" dirty="0" lang="en-CA">
              <a:latin charset="0" panose="020B0604020202020204" pitchFamily="34" typeface="Arial"/>
              <a:cs charset="0" panose="020B0604020202020204" pitchFamily="34" typeface="Arial"/>
            </a:endParaRPr>
          </a:p>
          <a:p>
            <a:pPr indent="0" marL="114300">
              <a:buNone/>
            </a:pPr>
            <a:r>
              <a:rPr altLang="en-CA" dirty="0" lang="en-CA">
                <a:latin charset="0" panose="020B0604020202020204" pitchFamily="34" typeface="Arial"/>
                <a:cs charset="0" panose="020B0604020202020204" pitchFamily="34" typeface="Arial"/>
              </a:rPr>
              <a:t>Scenario planning helps leaders develop a detailed, internally consistent picture of a range of plausible outcomes as an industry evolves over time. You can also incorporate the results of scenario planning into your strategy formulation and implementation. Understanding the PESTEL conditions—as well as the level, pace, and drivers of industry globalization and the CAGE framework—will probably equip you with some insight into the outcomes of certain scenarios</a:t>
            </a:r>
            <a:br>
              <a:rPr altLang="en-CA" dirty="0" lang="en-CA">
                <a:latin charset="0" panose="020B0604020202020204" pitchFamily="34" typeface="Arial"/>
                <a:cs charset="0" panose="020B0604020202020204" pitchFamily="34" typeface="Arial"/>
              </a:rPr>
            </a:b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66289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9E2A-E95D-A47A-D6F3-4674453742C8}"/>
              </a:ext>
            </a:extLst>
          </p:cNvPr>
          <p:cNvSpPr>
            <a:spLocks noGrp="1"/>
          </p:cNvSpPr>
          <p:nvPr>
            <p:ph type="title"/>
          </p:nvPr>
        </p:nvSpPr>
        <p:spPr/>
        <p:txBody>
          <a:bodyPr numCol="1">
            <a:noAutofit/>
          </a:bodyPr>
          <a:lstStyle/>
          <a:p>
            <a:r>
              <a:rPr altLang="en-CA" b="1" cap="all" dirty="0" lang="en-CA" sz="2000"/>
              <a:t>4.3 GLOBAL MARKET OPPORTUNITY ASSESSMENT – SCENARIO PLANNING AND ANALYSIS II</a:t>
            </a:r>
            <a:br>
              <a:rPr altLang="en-CA" b="1" cap="all" dirty="0" lang="en-CA" sz="2000"/>
            </a:br>
            <a:br>
              <a:rPr altLang="en-CA" b="1" dirty="0" lang="en-CA" sz="2000"/>
            </a:br>
            <a:endParaRPr dirty="0" lang="en-US" sz="2000"/>
          </a:p>
        </p:txBody>
      </p:sp>
      <p:sp>
        <p:nvSpPr>
          <p:cNvPr id="3" name="Text Placeholder 2">
            <a:extLst>
              <a:ext uri="{FF2B5EF4-FFF2-40B4-BE49-F238E27FC236}">
                <a16:creationId xmlns:a16="http://schemas.microsoft.com/office/drawing/2014/main" id="{36F48454-64FA-B46D-CA2E-67510B370487}"/>
              </a:ext>
            </a:extLst>
          </p:cNvPr>
          <p:cNvSpPr>
            <a:spLocks noGrp="1"/>
          </p:cNvSpPr>
          <p:nvPr>
            <p:ph idx="1" type="body"/>
          </p:nvPr>
        </p:nvSpPr>
        <p:spPr/>
        <p:txBody>
          <a:bodyPr numCol="1">
            <a:normAutofit fontScale="85000" lnSpcReduction="10000"/>
          </a:bodyPr>
          <a:lstStyle/>
          <a:p>
            <a:pPr indent="0" marL="114300">
              <a:buNone/>
            </a:pPr>
            <a:r>
              <a:rPr altLang="en-CA" b="1" dirty="0" lang="en-CA">
                <a:latin charset="0" panose="020B0604020202020204" pitchFamily="34" typeface="Arial"/>
                <a:cs charset="0" panose="020B0604020202020204" pitchFamily="34" typeface="Arial"/>
              </a:rPr>
              <a:t>Scenario Planning</a:t>
            </a:r>
            <a:endParaRPr altLang="en-CA" dirty="0" lang="en-CA">
              <a:latin charset="0" panose="020B0604020202020204" pitchFamily="34" typeface="Arial"/>
              <a:cs charset="0" panose="020B0604020202020204" pitchFamily="34" typeface="Arial"/>
            </a:endParaRPr>
          </a:p>
          <a:p>
            <a:endParaRPr dirty="0" lang="en-US">
              <a:latin charset="0" panose="020B0604020202020204" pitchFamily="34" typeface="Arial"/>
              <a:cs charset="0" panose="020B0604020202020204" pitchFamily="34" typeface="Arial"/>
            </a:endParaRPr>
          </a:p>
          <a:p>
            <a:pPr indent="0" marL="114300">
              <a:buNone/>
            </a:pPr>
            <a:r>
              <a:rPr altLang="en-CA" b="1" dirty="0" lang="en-CA">
                <a:latin charset="0" panose="020B0604020202020204" pitchFamily="34" typeface="Arial"/>
                <a:cs charset="0" panose="020B0604020202020204" pitchFamily="34" typeface="Arial"/>
              </a:rPr>
              <a:t>Six Basic Steps of Scenario Planning</a:t>
            </a:r>
          </a:p>
          <a:p>
            <a:endParaRPr dirty="0" lang="en-US">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Step 1.</a:t>
            </a:r>
            <a:r>
              <a:rPr altLang="en-CA" dirty="0" lang="en-CA">
                <a:latin charset="0" panose="020B0604020202020204" pitchFamily="34" typeface="Arial"/>
                <a:cs charset="0" panose="020B0604020202020204" pitchFamily="34" typeface="Arial"/>
              </a:rPr>
              <a:t> Choose the target issue, scope and time frame that the scenario will explore.</a:t>
            </a:r>
          </a:p>
          <a:p>
            <a:r>
              <a:rPr altLang="en-CA" b="1" dirty="0" lang="en-CA">
                <a:latin charset="0" panose="020B0604020202020204" pitchFamily="34" typeface="Arial"/>
                <a:cs charset="0" panose="020B0604020202020204" pitchFamily="34" typeface="Arial"/>
              </a:rPr>
              <a:t>Step 2.</a:t>
            </a:r>
            <a:r>
              <a:rPr altLang="en-CA" dirty="0" lang="en-CA">
                <a:latin charset="0" panose="020B0604020202020204" pitchFamily="34" typeface="Arial"/>
                <a:cs charset="0" panose="020B0604020202020204" pitchFamily="34" typeface="Arial"/>
              </a:rPr>
              <a:t> Brainstorm a set of key drivers and decision factors that influence the scenario.</a:t>
            </a:r>
          </a:p>
          <a:p>
            <a:r>
              <a:rPr altLang="en-CA" b="1" dirty="0" lang="en-CA">
                <a:latin charset="0" panose="020B0604020202020204" pitchFamily="34" typeface="Arial"/>
                <a:cs charset="0" panose="020B0604020202020204" pitchFamily="34" typeface="Arial"/>
              </a:rPr>
              <a:t>Step 3.</a:t>
            </a:r>
            <a:r>
              <a:rPr altLang="en-CA" dirty="0" lang="en-CA">
                <a:latin charset="0" panose="020B0604020202020204" pitchFamily="34" typeface="Arial"/>
                <a:cs charset="0" panose="020B0604020202020204" pitchFamily="34" typeface="Arial"/>
              </a:rPr>
              <a:t> Define the two dimensions of greatest uncertainty. These two dimensions form the axes of the scenario framework.</a:t>
            </a:r>
          </a:p>
          <a:p>
            <a:r>
              <a:rPr altLang="en-CA" b="1" dirty="0" lang="en-CA">
                <a:latin charset="0" panose="020B0604020202020204" pitchFamily="34" typeface="Arial"/>
                <a:cs charset="0" panose="020B0604020202020204" pitchFamily="34" typeface="Arial"/>
              </a:rPr>
              <a:t>Step 4.</a:t>
            </a:r>
            <a:r>
              <a:rPr altLang="en-CA" dirty="0" lang="en-CA">
                <a:latin charset="0" panose="020B0604020202020204" pitchFamily="34" typeface="Arial"/>
                <a:cs charset="0" panose="020B0604020202020204" pitchFamily="34" typeface="Arial"/>
              </a:rPr>
              <a:t> Detail the four quadrants of the scenarios with stories.</a:t>
            </a:r>
          </a:p>
          <a:p>
            <a:r>
              <a:rPr altLang="en-CA" b="1" dirty="0" lang="en-CA">
                <a:latin charset="0" panose="020B0604020202020204" pitchFamily="34" typeface="Arial"/>
                <a:cs charset="0" panose="020B0604020202020204" pitchFamily="34" typeface="Arial"/>
              </a:rPr>
              <a:t>Step 5.</a:t>
            </a:r>
            <a:r>
              <a:rPr altLang="en-CA" dirty="0" lang="en-CA">
                <a:latin charset="0" panose="020B0604020202020204" pitchFamily="34" typeface="Arial"/>
                <a:cs charset="0" panose="020B0604020202020204" pitchFamily="34" typeface="Arial"/>
              </a:rPr>
              <a:t> Identify indicators that could signal which scenario is unfolding. </a:t>
            </a:r>
          </a:p>
          <a:p>
            <a:r>
              <a:rPr altLang="en-CA" b="1" dirty="0" lang="en-CA">
                <a:latin charset="0" panose="020B0604020202020204" pitchFamily="34" typeface="Arial"/>
                <a:cs charset="0" panose="020B0604020202020204" pitchFamily="34" typeface="Arial"/>
              </a:rPr>
              <a:t>Step 6.</a:t>
            </a:r>
            <a:r>
              <a:rPr altLang="en-CA" dirty="0" lang="en-CA">
                <a:latin charset="0" panose="020B0604020202020204" pitchFamily="34" typeface="Arial"/>
                <a:cs charset="0" panose="020B0604020202020204" pitchFamily="34" typeface="Arial"/>
              </a:rPr>
              <a:t> Assess the strategic implications of each scenario.</a:t>
            </a: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67007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410000"/>
            <a:ext cx="8520600" cy="627342"/>
          </a:xfrm>
          <a:prstGeom prst="rect">
            <a:avLst/>
          </a:prstGeom>
        </p:spPr>
        <p:txBody>
          <a:bodyPr anchor="t" anchorCtr="0" bIns="91425" lIns="91425" numCol="1" rIns="91425" spcFirstLastPara="1" tIns="91425" wrap="square">
            <a:noAutofit/>
          </a:bodyPr>
          <a:lstStyle/>
          <a:p>
            <a:r>
              <a:rPr altLang="en" b="1" dirty="0" lang="en">
                <a:latin charset="0" panose="020B0604020202020204" pitchFamily="34" typeface="Arial"/>
                <a:ea typeface="Arial"/>
                <a:cs charset="0" panose="020B0604020202020204" pitchFamily="34" typeface="Arial"/>
                <a:sym typeface="Arial"/>
              </a:rPr>
              <a:t>4.4 SELECTING THE COUNTRIES TO ENTER I</a:t>
            </a:r>
            <a:br>
              <a:rPr altLang="en" b="1" dirty="0" lang="en">
                <a:latin charset="0" panose="020B0604020202020204" pitchFamily="34" typeface="Arial"/>
                <a:cs charset="0" panose="020B0604020202020204" pitchFamily="34" typeface="Arial"/>
              </a:rPr>
            </a:br>
            <a:br>
              <a:rPr altLang="en" b="1" dirty="0" lang="en">
                <a:latin charset="0" panose="020B0604020202020204" pitchFamily="34" typeface="Arial"/>
                <a:cs charset="0" panose="020B0604020202020204" pitchFamily="34" typeface="Arial"/>
              </a:rPr>
            </a:br>
            <a:endParaRPr altLang="en" b="1" dirty="0" lang="en">
              <a:latin charset="0" panose="020B0604020202020204" pitchFamily="34" typeface="Arial"/>
              <a:cs charset="0" panose="020B0604020202020204" pitchFamily="34" typeface="Arial"/>
            </a:endParaRPr>
          </a:p>
        </p:txBody>
      </p:sp>
      <p:sp>
        <p:nvSpPr>
          <p:cNvPr id="107" name="Google Shape;107;p17"/>
          <p:cNvSpPr txBox="1">
            <a:spLocks noGrp="1"/>
          </p:cNvSpPr>
          <p:nvPr>
            <p:ph idx="1" type="body"/>
          </p:nvPr>
        </p:nvSpPr>
        <p:spPr>
          <a:xfrm>
            <a:off x="311700" y="1284319"/>
            <a:ext cx="8350366" cy="3059205"/>
          </a:xfrm>
          <a:prstGeom prst="rect">
            <a:avLst/>
          </a:prstGeom>
        </p:spPr>
        <p:txBody>
          <a:bodyPr anchor="t" anchorCtr="0" bIns="91425" lIns="91425" numCol="1" rIns="91425" spcFirstLastPara="1" tIns="91425" wrap="square">
            <a:noAutofit/>
          </a:bodyPr>
          <a:lstStyle/>
          <a:p>
            <a:pPr indent="0" marL="114300">
              <a:lnSpc>
                <a:spcPct val="114999"/>
              </a:lnSpc>
              <a:buNone/>
            </a:pPr>
            <a:r>
              <a:rPr dirty="0" lang="en-US" sz="2000">
                <a:latin charset="0" panose="020B0604020202020204" pitchFamily="34" typeface="Arial"/>
                <a:cs charset="0" panose="020B0604020202020204" pitchFamily="34" typeface="Arial"/>
              </a:rPr>
              <a:t>The </a:t>
            </a:r>
            <a:r>
              <a:rPr b="1" dirty="0" lang="en-US" sz="2000">
                <a:latin charset="0" panose="020B0604020202020204" pitchFamily="34" typeface="Arial"/>
                <a:cs charset="0" panose="020B0604020202020204" pitchFamily="34" typeface="Arial"/>
              </a:rPr>
              <a:t>Country Attractiveness Analysis (CAA)</a:t>
            </a:r>
            <a:r>
              <a:rPr dirty="0" lang="en-US" sz="2000">
                <a:latin charset="0" panose="020B0604020202020204" pitchFamily="34" typeface="Arial"/>
                <a:cs charset="0" panose="020B0604020202020204" pitchFamily="34" typeface="Arial"/>
              </a:rPr>
              <a:t>, provides in-depth screening models for selecting and entering foreign markets. The process for evaluating foreign markets for potential entry typically consists of 3 stages:</a:t>
            </a:r>
          </a:p>
          <a:p>
            <a:pPr indent="0" marL="114300">
              <a:lnSpc>
                <a:spcPct val="114999"/>
              </a:lnSpc>
              <a:buNone/>
            </a:pPr>
            <a:endParaRPr dirty="0" lang="en-US" sz="2000">
              <a:latin charset="0" panose="020B0604020202020204" pitchFamily="34" typeface="Arial"/>
              <a:cs charset="0" panose="020B0604020202020204" pitchFamily="34" typeface="Arial"/>
            </a:endParaRPr>
          </a:p>
          <a:p>
            <a:pPr indent="-457200">
              <a:lnSpc>
                <a:spcPct val="114999"/>
              </a:lnSpc>
              <a:buAutoNum type="arabicPeriod"/>
            </a:pPr>
            <a:r>
              <a:rPr dirty="0" lang="en-US" sz="2000">
                <a:latin charset="0" panose="020B0604020202020204" pitchFamily="34" typeface="Arial"/>
                <a:cs charset="0" panose="020B0604020202020204" pitchFamily="34" typeface="Arial"/>
              </a:rPr>
              <a:t>Preliminary screening</a:t>
            </a:r>
          </a:p>
          <a:p>
            <a:pPr indent="-457200">
              <a:lnSpc>
                <a:spcPct val="114999"/>
              </a:lnSpc>
              <a:buAutoNum type="arabicPeriod"/>
            </a:pPr>
            <a:r>
              <a:rPr dirty="0" lang="en-US" sz="2000">
                <a:latin charset="0" panose="020B0604020202020204" pitchFamily="34" typeface="Arial"/>
                <a:cs charset="0" panose="020B0604020202020204" pitchFamily="34" typeface="Arial"/>
              </a:rPr>
              <a:t>In-depth screening</a:t>
            </a:r>
          </a:p>
          <a:p>
            <a:pPr indent="-457200">
              <a:lnSpc>
                <a:spcPct val="114999"/>
              </a:lnSpc>
              <a:buAutoNum type="arabicPeriod"/>
            </a:pPr>
            <a:r>
              <a:rPr dirty="0" lang="en-US" sz="2000">
                <a:latin charset="0" panose="020B0604020202020204" pitchFamily="34" typeface="Arial"/>
                <a:cs charset="0" panose="020B0604020202020204" pitchFamily="34" typeface="Arial"/>
              </a:rPr>
              <a:t>Final selection</a:t>
            </a:r>
          </a:p>
          <a:p>
            <a:pPr algn="just">
              <a:lnSpc>
                <a:spcPct val="114999"/>
              </a:lnSpc>
              <a:buNone/>
            </a:pP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66657293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3681</Words>
  <Paragraphs>186</Paragraphs>
  <Slides>22</Slides>
  <Notes>18</Notes>
  <TotalTime>846</TotalTime>
  <HiddenSlides>0</HiddenSlides>
  <MMClips>0</MMClips>
  <ScaleCrop>false</ScaleCrop>
  <HeadingPairs>
    <vt:vector baseType="variant" size="6">
      <vt:variant>
        <vt:lpstr>Fonts Used</vt:lpstr>
      </vt:variant>
      <vt:variant>
        <vt:i4>3</vt:i4>
      </vt:variant>
      <vt:variant>
        <vt:lpstr>Theme</vt:lpstr>
      </vt:variant>
      <vt:variant>
        <vt:i4>1</vt:i4>
      </vt:variant>
      <vt:variant>
        <vt:lpstr>Slide Titles</vt:lpstr>
      </vt:variant>
      <vt:variant>
        <vt:i4>22</vt:i4>
      </vt:variant>
    </vt:vector>
  </HeadingPairs>
  <TitlesOfParts>
    <vt:vector baseType="lpstr" size="26">
      <vt:lpstr>Calibri</vt:lpstr>
      <vt:lpstr>Arial</vt:lpstr>
      <vt:lpstr>Roboto</vt:lpstr>
      <vt:lpstr>Geometric</vt:lpstr>
      <vt:lpstr>Global Marketing in a Digital World</vt:lpstr>
      <vt:lpstr>LEARNING OUTCOMES</vt:lpstr>
      <vt:lpstr>4.1 MEASURING MARKET ATTRACTIVENESS</vt:lpstr>
      <vt:lpstr>4.2 Global Market Opportunity Assessment: CAGE Analysis I</vt:lpstr>
      <vt:lpstr>4.2 Global Market Opportunity Assessment: CAGE Analysis II</vt:lpstr>
      <vt:lpstr>4.2 Global Market Opportunity Assessment: CAGE Analysis III</vt:lpstr>
      <vt:lpstr>4.3 GLOBAL MARKET OPPORTUNITY ASSESSMENT – SCENARIO PLANNING AND ANALYSIS I</vt:lpstr>
      <vt:lpstr>4.3 GLOBAL MARKET OPPORTUNITY ASSESSMENT – SCENARIO PLANNING AND ANALYSIS II</vt:lpstr>
      <vt:lpstr>4.4 SELECTING THE COUNTRIES TO ENTER I</vt:lpstr>
      <vt:lpstr>4.4 SELECTING THE COUNTRIES TO ENTER II</vt:lpstr>
      <vt:lpstr>4.4 SELECTING THE COUNTRIES TO ENTER III</vt:lpstr>
      <vt:lpstr>4.4 SELECTING THE COUNTRIES TO ENTER IV</vt:lpstr>
      <vt:lpstr>4.5 GLOBAL MARKET SEGMENTATION I</vt:lpstr>
      <vt:lpstr>4.5 GLOBAL MARKET SEGMENTATION II</vt:lpstr>
      <vt:lpstr>4.5 GLOBAL MARKET SEGMENTATION III</vt:lpstr>
      <vt:lpstr>4.5 GLOBAL MARKET SEGMENTATION IV</vt:lpstr>
      <vt:lpstr>4.6 USING DEMOGRAPHICS TO GUIDE GLOBAL MARKETING STRATEGY I</vt:lpstr>
      <vt:lpstr>4.6 USING DEMOGRAPHICS TO GUIDE GLOBAL MARKETING STRATEGY II</vt:lpstr>
      <vt:lpstr>4.7 Target Market Selection</vt:lpstr>
      <vt:lpstr>4.8 KEY TERMS I</vt:lpstr>
      <vt:lpstr>4.8 KEY TERMS II</vt:lpstr>
      <vt:lpstr>4.8 KEY TERMS III</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Earle, Davandra</cp:lastModifiedBy>
  <dcterms:modified xsi:type="dcterms:W3CDTF">2022-07-22T15:01:40Z</dcterms:modified>
  <cp:revision>3509</cp:revision>
  <dc:title>PowerPoint Presentation</dc:title>
</cp:coreProperties>
</file>