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311" r:id="rId4"/>
    <p:sldId id="312" r:id="rId5"/>
    <p:sldId id="319" r:id="rId6"/>
    <p:sldId id="272" r:id="rId7"/>
    <p:sldId id="274" r:id="rId8"/>
    <p:sldId id="275" r:id="rId9"/>
    <p:sldId id="273" r:id="rId10"/>
    <p:sldId id="320" r:id="rId11"/>
    <p:sldId id="280" r:id="rId12"/>
    <p:sldId id="321" r:id="rId13"/>
    <p:sldId id="322" r:id="rId14"/>
    <p:sldId id="324" r:id="rId15"/>
    <p:sldId id="323" r:id="rId16"/>
    <p:sldId id="325" r:id="rId17"/>
    <p:sldId id="327" r:id="rId18"/>
    <p:sldId id="326" r:id="rId19"/>
    <p:sldId id="328" r:id="rId20"/>
    <p:sldId id="329" r:id="rId21"/>
    <p:sldId id="330" r:id="rId22"/>
    <p:sldId id="331" r:id="rId23"/>
    <p:sldId id="332" r:id="rId24"/>
    <p:sldId id="333" r:id="rId25"/>
    <p:sldId id="334" r:id="rId26"/>
    <p:sldId id="335" r:id="rId27"/>
    <p:sldId id="336" r:id="rId28"/>
    <p:sldId id="337" r:id="rId29"/>
    <p:sldId id="338" r:id="rId30"/>
    <p:sldId id="298" r:id="rId31"/>
    <p:sldId id="339" r:id="rId32"/>
    <p:sldId id="304" r:id="rId33"/>
    <p:sldId id="340" r:id="rId34"/>
    <p:sldId id="306" r:id="rId35"/>
    <p:sldId id="307"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Robo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1583" autoAdjust="0"/>
  </p:normalViewPr>
  <p:slideViewPr>
    <p:cSldViewPr snapToGrid="0">
      <p:cViewPr varScale="1">
        <p:scale>
          <a:sx n="119" d="100"/>
          <a:sy n="119" d="100"/>
        </p:scale>
        <p:origin x="768"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Interestingly enough, research indicates that the United States tilts toward low power distance but is more in the middle of the scale than Germany and the United Kingdom.</a:t>
            </a:r>
            <a:endParaRPr lang="en-US" dirty="0"/>
          </a:p>
        </p:txBody>
      </p:sp>
    </p:spTree>
    <p:extLst>
      <p:ext uri="{BB962C8B-B14F-4D97-AF65-F5344CB8AC3E}">
        <p14:creationId xmlns:p14="http://schemas.microsoft.com/office/powerpoint/2010/main" val="2588495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Let’s look at the culture of the United States, Germany, Brazil and China in relation to these five dimensions. The United States actually ranks somewhat lower in power distance—forty as noted in the figure below. The United States has a culture of promoting participation at the office while maintaining control in the hands of the manager. People in this type of culture tend to be relatively laid-back about status and social standing—but there’s a firm understanding of who has the power.</a:t>
            </a:r>
            <a:endParaRPr dirty="0"/>
          </a:p>
        </p:txBody>
      </p:sp>
    </p:spTree>
    <p:extLst>
      <p:ext uri="{BB962C8B-B14F-4D97-AF65-F5344CB8AC3E}">
        <p14:creationId xmlns:p14="http://schemas.microsoft.com/office/powerpoint/2010/main" val="271322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In masculine-oriented cultures, gender roles are usually crisply defined. Men tend to be more focused on performance, ambition, and material success. They cut tough and independent personas, while women cultivate modesty and quality of life. Cultures in Japan and Latin America are examples of masculine-oriented cultures.</a:t>
            </a:r>
          </a:p>
          <a:p>
            <a:br>
              <a:rPr lang="en-CA" dirty="0"/>
            </a:br>
            <a:endParaRPr lang="en-US" dirty="0"/>
          </a:p>
        </p:txBody>
      </p:sp>
    </p:spTree>
    <p:extLst>
      <p:ext uri="{BB962C8B-B14F-4D97-AF65-F5344CB8AC3E}">
        <p14:creationId xmlns:p14="http://schemas.microsoft.com/office/powerpoint/2010/main" val="105595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It can also be considered an indication of the risk propensity of people from a specific culture. People who have high uncertainty avoidance generally prefer to steer clear of conflict and competition.</a:t>
            </a:r>
          </a:p>
          <a:p>
            <a:endParaRPr lang="en-CA" dirty="0"/>
          </a:p>
          <a:p>
            <a:r>
              <a:rPr lang="en-CA" sz="1100" b="0" i="0" u="none" strike="noStrike" cap="none" dirty="0">
                <a:solidFill>
                  <a:srgbClr val="000000"/>
                </a:solidFill>
                <a:effectLst/>
                <a:latin typeface="Arial"/>
                <a:ea typeface="Arial"/>
                <a:cs typeface="Arial"/>
                <a:sym typeface="Arial"/>
              </a:rPr>
              <a:t>They tend to appreciate very clear instructions. At the office, sharply defined rules and rituals are used to get tasks completed. Stability and what is known are preferred to instability and the unknown.  Company cultures in these countries may show a preference for low-risk decisions, and employees in these companies are less willing to exhibit aggressiveness. Japan and France are often considered clear examples of such societies.</a:t>
            </a:r>
          </a:p>
          <a:p>
            <a:br>
              <a:rPr lang="en-CA" dirty="0"/>
            </a:br>
            <a:br>
              <a:rPr lang="en-CA" dirty="0"/>
            </a:br>
            <a:endParaRPr lang="en-US" dirty="0"/>
          </a:p>
        </p:txBody>
      </p:sp>
    </p:spTree>
    <p:extLst>
      <p:ext uri="{BB962C8B-B14F-4D97-AF65-F5344CB8AC3E}">
        <p14:creationId xmlns:p14="http://schemas.microsoft.com/office/powerpoint/2010/main" val="338151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The long-term orientation values persistence, perseverance, thriftiness, and having a sense of shame. These are evident in traditional Eastern cultures. Based on these values, it’s easy to see why a Japanese CEO is likely to apologize or take the blame for a faulty product or process.</a:t>
            </a:r>
            <a:endParaRPr lang="en-US" dirty="0"/>
          </a:p>
        </p:txBody>
      </p:sp>
    </p:spTree>
    <p:extLst>
      <p:ext uri="{BB962C8B-B14F-4D97-AF65-F5344CB8AC3E}">
        <p14:creationId xmlns:p14="http://schemas.microsoft.com/office/powerpoint/2010/main" val="216765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7681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Communication between people from high-context and low-context cultures can be confusing. In business interactions, people from low-context cultures tend to listen only to the words spoken; they tend not to be cognizant of body language. As a result, people often miss important clues that could tell them more about the specific issue.</a:t>
            </a:r>
            <a:endParaRPr lang="en-US" dirty="0"/>
          </a:p>
        </p:txBody>
      </p:sp>
    </p:spTree>
    <p:extLst>
      <p:ext uri="{BB962C8B-B14F-4D97-AF65-F5344CB8AC3E}">
        <p14:creationId xmlns:p14="http://schemas.microsoft.com/office/powerpoint/2010/main" val="342759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In contrast, in low-context cultures such as the United States and most Northern European countries, people tend to be explicit and direct in their communications. Satisfying individual needs is important. You’re probably familiar with some well-known low-context mottos: “Say what you mean” and “Don’t beat around the bush.” The guiding principle is to minimize the margins of misunderstanding or doubt. Low-context communication aspires to get straight to the point.</a:t>
            </a:r>
          </a:p>
          <a:p>
            <a:endParaRPr lang="en-US" dirty="0"/>
          </a:p>
        </p:txBody>
      </p:sp>
    </p:spTree>
    <p:extLst>
      <p:ext uri="{BB962C8B-B14F-4D97-AF65-F5344CB8AC3E}">
        <p14:creationId xmlns:p14="http://schemas.microsoft.com/office/powerpoint/2010/main" val="212396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This isn’t to suggest that people in polychronic cultures are better at multitasking. Rather, people in monochronic cultures, such as Northern Europe and North America, tend to schedule one event at a time. For them, an appointment that starts at 8 a.m. is an appointment that starts at 8 a.m.—or 8:05 at the latest. People are expected to arrive on time, whether for a board meeting or a family picnic. Time is a means of imposing order. Often the meeting has a firm end time as well, and even if the agenda is not finished, it’s not unusual to end the meeting and finish the agenda at another scheduled meeting.</a:t>
            </a:r>
          </a:p>
          <a:p>
            <a:endParaRPr lang="en-US" dirty="0"/>
          </a:p>
        </p:txBody>
      </p:sp>
    </p:spTree>
    <p:extLst>
      <p:ext uri="{BB962C8B-B14F-4D97-AF65-F5344CB8AC3E}">
        <p14:creationId xmlns:p14="http://schemas.microsoft.com/office/powerpoint/2010/main" val="2030838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It can include gestures and facial expressions, tone of voice, timing, posture and where you stand as you communicate. It can help or hinder the clear understanding of your message, but it doesn’t reveal (and can even mask) what you are really thinking. Nonverbal communication is far from simple, and its complexity makes your study and your understanding a worthy but challenging goal.</a:t>
            </a:r>
          </a:p>
          <a:p>
            <a:endParaRPr lang="en-CA" sz="1100" b="0" i="0" u="none" strike="noStrike" cap="none" dirty="0">
              <a:solidFill>
                <a:srgbClr val="000000"/>
              </a:solidFill>
              <a:effectLst/>
              <a:latin typeface="Arial"/>
              <a:cs typeface="Arial"/>
              <a:sym typeface="Arial"/>
            </a:endParaRPr>
          </a:p>
          <a:p>
            <a:r>
              <a:rPr lang="en-CA" sz="1100" b="0" i="0" u="none" strike="noStrike" cap="none" dirty="0">
                <a:solidFill>
                  <a:srgbClr val="000000"/>
                </a:solidFill>
                <a:effectLst/>
                <a:latin typeface="Arial"/>
                <a:ea typeface="Arial"/>
                <a:cs typeface="Arial"/>
                <a:sym typeface="Arial"/>
              </a:rPr>
              <a:t>Nonverbal communication involves the entire body, the space it occupies and dominates, the time it interacts, and not only what is not said, but how it is not said. Confused? Try to focus on just one element of nonverbal communication and it will soon get lost among all the other stimuli.</a:t>
            </a:r>
            <a:endParaRPr lang="en-US" dirty="0"/>
          </a:p>
        </p:txBody>
      </p:sp>
    </p:spTree>
    <p:extLst>
      <p:ext uri="{BB962C8B-B14F-4D97-AF65-F5344CB8AC3E}">
        <p14:creationId xmlns:p14="http://schemas.microsoft.com/office/powerpoint/2010/main" val="406359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CA" dirty="0"/>
            </a:br>
            <a:r>
              <a:rPr lang="en-CA" sz="1100" b="0" i="0" u="none" strike="noStrike" cap="none" dirty="0">
                <a:solidFill>
                  <a:srgbClr val="000000"/>
                </a:solidFill>
                <a:effectLst/>
                <a:latin typeface="Arial"/>
                <a:ea typeface="Arial"/>
                <a:cs typeface="Arial"/>
                <a:sym typeface="Arial"/>
              </a:rPr>
              <a:t>People from diverse cultures may have different normative space expectations. If you are from a large urban area, having people stand close to you may be normal. If you are from a rural area or a culture where people expect more space, someone may be standing “too close” for comfort and not know it.</a:t>
            </a:r>
            <a:endParaRPr lang="en-US" dirty="0"/>
          </a:p>
        </p:txBody>
      </p:sp>
    </p:spTree>
    <p:extLst>
      <p:ext uri="{BB962C8B-B14F-4D97-AF65-F5344CB8AC3E}">
        <p14:creationId xmlns:p14="http://schemas.microsoft.com/office/powerpoint/2010/main" val="201953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CA" sz="1100" b="0" i="0" u="none" strike="noStrike" cap="none" dirty="0">
                <a:solidFill>
                  <a:srgbClr val="000000"/>
                </a:solidFill>
                <a:effectLst/>
                <a:latin typeface="Arial"/>
                <a:ea typeface="Arial"/>
                <a:cs typeface="Arial"/>
                <a:sym typeface="Arial"/>
              </a:rPr>
            </a:br>
            <a:r>
              <a:rPr lang="en-CA" sz="1100" b="0" i="0" u="none" strike="noStrike" cap="none" dirty="0">
                <a:solidFill>
                  <a:srgbClr val="000000"/>
                </a:solidFill>
                <a:effectLst/>
                <a:latin typeface="Arial"/>
                <a:ea typeface="Arial"/>
                <a:cs typeface="Arial"/>
                <a:sym typeface="Arial"/>
              </a:rPr>
              <a:t>Do you know what time it is? How aware you are of time varies by culture and normative expectations of adherence (or ignorance) of time. Some people, and the communities and cultures they represent, are very time-oriented.</a:t>
            </a:r>
          </a:p>
          <a:p>
            <a:r>
              <a:rPr lang="en-CA" sz="1100" b="0" i="0" u="none" strike="noStrike" cap="none" dirty="0">
                <a:solidFill>
                  <a:srgbClr val="000000"/>
                </a:solidFill>
                <a:effectLst/>
                <a:latin typeface="Arial"/>
                <a:ea typeface="Arial"/>
                <a:cs typeface="Arial"/>
                <a:sym typeface="Arial"/>
              </a:rPr>
              <a:t>When you give a presentation, does your audience have to wait for you? Time is a relevant factor of the communication process in your speech. The best way to show your audience respect is to honor the time expectation associated with your speech. Always try to stop speaking before the audience stops listening; if the audience perceives that you have “gone over time,” they will be less willing to listen. This in turn will have a negative impact on your ability to communicate your message.</a:t>
            </a:r>
          </a:p>
          <a:p>
            <a:endParaRPr lang="en-US" dirty="0"/>
          </a:p>
        </p:txBody>
      </p:sp>
    </p:spTree>
    <p:extLst>
      <p:ext uri="{BB962C8B-B14F-4D97-AF65-F5344CB8AC3E}">
        <p14:creationId xmlns:p14="http://schemas.microsoft.com/office/powerpoint/2010/main" val="412821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However, no matter how much you stoop to appear shorter, you won’t change your height until time and age gradually makes itself apparent. If you are tall, you might find the correct shoe size, pant length, or even the length of mattress a challenge, but there are rewards.</a:t>
            </a:r>
          </a:p>
          <a:p>
            <a:r>
              <a:rPr lang="en-CA" sz="1100" b="0" i="0" u="none" strike="noStrike" cap="none" dirty="0">
                <a:solidFill>
                  <a:srgbClr val="000000"/>
                </a:solidFill>
                <a:effectLst/>
                <a:latin typeface="Arial"/>
                <a:ea typeface="Arial"/>
                <a:cs typeface="Arial"/>
                <a:sym typeface="Arial"/>
              </a:rPr>
              <a:t>Regardless of your eye or hair color, or even how tall you are, being comfortable with yourself is an important part of your presentation. Act naturally and consider aspects of your presentation you can control in order to maximize a positive image for the audience.</a:t>
            </a:r>
          </a:p>
          <a:p>
            <a:endParaRPr lang="en-US" dirty="0"/>
          </a:p>
        </p:txBody>
      </p:sp>
    </p:spTree>
    <p:extLst>
      <p:ext uri="{BB962C8B-B14F-4D97-AF65-F5344CB8AC3E}">
        <p14:creationId xmlns:p14="http://schemas.microsoft.com/office/powerpoint/2010/main" val="224114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Body movements can complement the verbal message by reinforcing the main idea. For example, you may be providing an orientation presentation to a customer about a software program. As you say, “Click on this tab,” you may also initiate that action. Your verbal and nonverbal messages reinforce each other. You can also reinforce the message by repeating it. If you first say, “Click on the tab,” and then motion with your hand to the right, indicating that the customer should move the cursor arrow with the mouse to the tab, your repetition can help the listener understand the message.</a:t>
            </a:r>
            <a:endParaRPr lang="en-US" dirty="0"/>
          </a:p>
        </p:txBody>
      </p:sp>
    </p:spTree>
    <p:extLst>
      <p:ext uri="{BB962C8B-B14F-4D97-AF65-F5344CB8AC3E}">
        <p14:creationId xmlns:p14="http://schemas.microsoft.com/office/powerpoint/2010/main" val="202449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This interaction can help establish trust before you take the stage. Once on stage, most people do not touch audience members physically, but you can interact with audience members through visual aids, note cards, and other objects.</a:t>
            </a:r>
            <a:endParaRPr lang="en-US" dirty="0"/>
          </a:p>
        </p:txBody>
      </p:sp>
    </p:spTree>
    <p:extLst>
      <p:ext uri="{BB962C8B-B14F-4D97-AF65-F5344CB8AC3E}">
        <p14:creationId xmlns:p14="http://schemas.microsoft.com/office/powerpoint/2010/main" val="275280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Paralanguage involves tone and nonverbal aspects of speech that influence meaning, including how loudly or softly you are speaking, intensity, pausing, and even silence.</a:t>
            </a:r>
            <a:endParaRPr lang="en-US" dirty="0"/>
          </a:p>
        </p:txBody>
      </p:sp>
    </p:spTree>
    <p:extLst>
      <p:ext uri="{BB962C8B-B14F-4D97-AF65-F5344CB8AC3E}">
        <p14:creationId xmlns:p14="http://schemas.microsoft.com/office/powerpoint/2010/main" val="27206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For example, Google is famous for its work environment, with spaces created for physical activity and even in-house food service around the clock. The expense is no doubt considerable, but Google’s actions speak volumes. In Google’s view, the results produced in the environment, designed to facilitate creativity, interaction, and collaboration, are worth the effort.</a:t>
            </a:r>
            <a:endParaRPr lang="en-US" dirty="0"/>
          </a:p>
        </p:txBody>
      </p:sp>
    </p:spTree>
    <p:extLst>
      <p:ext uri="{BB962C8B-B14F-4D97-AF65-F5344CB8AC3E}">
        <p14:creationId xmlns:p14="http://schemas.microsoft.com/office/powerpoint/2010/main" val="1176190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While the differences between our cultural background in Canada and those of foreign nations may seem small, marketers who ignore these differences risk failure in implementing marketing programs. Failure to consider cultural differences is one of the primary reasons for marketing failures overseas.</a:t>
            </a:r>
            <a:endParaRPr dirty="0"/>
          </a:p>
        </p:txBody>
      </p:sp>
    </p:spTree>
    <p:extLst>
      <p:ext uri="{BB962C8B-B14F-4D97-AF65-F5344CB8AC3E}">
        <p14:creationId xmlns:p14="http://schemas.microsoft.com/office/powerpoint/2010/main" val="1743037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rgbClr val="000000"/>
                </a:solidFill>
                <a:effectLst/>
                <a:latin typeface="Arial"/>
                <a:ea typeface="Arial"/>
                <a:cs typeface="Arial"/>
                <a:sym typeface="Arial"/>
              </a:rPr>
              <a:t>Language- </a:t>
            </a:r>
            <a:r>
              <a:rPr lang="en-CA" sz="1100" b="0" i="0" u="none" strike="noStrike" cap="none" dirty="0">
                <a:solidFill>
                  <a:srgbClr val="000000"/>
                </a:solidFill>
                <a:effectLst/>
                <a:latin typeface="Arial"/>
                <a:ea typeface="Arial"/>
                <a:cs typeface="Arial"/>
                <a:sym typeface="Arial"/>
              </a:rPr>
              <a:t>The importance of language differences cannot be overemphasized, as there are almost 3,000 languages in the world. Language differences cause many problems for marketers in designing advertising campaigns and product labels.</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Colors- </a:t>
            </a:r>
            <a:r>
              <a:rPr lang="en-CA" sz="1100" b="0" i="0" u="none" strike="noStrike" cap="none" dirty="0">
                <a:solidFill>
                  <a:srgbClr val="000000"/>
                </a:solidFill>
                <a:effectLst/>
                <a:latin typeface="Arial"/>
                <a:ea typeface="Arial"/>
                <a:cs typeface="Arial"/>
                <a:sym typeface="Arial"/>
              </a:rPr>
              <a:t>Colors also have different meanings in different cultures. For example, in Egypt, the country’s national color of green is considered unacceptable for packaging, because religious leaders once wore it.</a:t>
            </a:r>
          </a:p>
          <a:p>
            <a:endParaRPr lang="en-US" dirty="0"/>
          </a:p>
          <a:p>
            <a:r>
              <a:rPr lang="en-CA" sz="1100" b="1" i="0" u="none" strike="noStrike" cap="none" dirty="0">
                <a:solidFill>
                  <a:srgbClr val="000000"/>
                </a:solidFill>
                <a:effectLst/>
                <a:latin typeface="Arial"/>
                <a:ea typeface="Arial"/>
                <a:cs typeface="Arial"/>
                <a:sym typeface="Arial"/>
              </a:rPr>
              <a:t>Values</a:t>
            </a:r>
            <a:r>
              <a:rPr lang="en-CA" sz="1100" b="0" i="0" u="none" strike="noStrike" cap="none" dirty="0">
                <a:solidFill>
                  <a:srgbClr val="000000"/>
                </a:solidFill>
                <a:effectLst/>
                <a:latin typeface="Arial"/>
                <a:ea typeface="Arial"/>
                <a:cs typeface="Arial"/>
                <a:sym typeface="Arial"/>
              </a:rPr>
              <a:t>- An individual’s values arise from his/her moral or religious beliefs and are learned through experiences. </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Aesthetics</a:t>
            </a:r>
            <a:r>
              <a:rPr lang="en-CA" sz="1100" b="0" i="0" u="none" strike="noStrike" cap="none" dirty="0">
                <a:solidFill>
                  <a:srgbClr val="000000"/>
                </a:solidFill>
                <a:effectLst/>
                <a:latin typeface="Arial"/>
                <a:ea typeface="Arial"/>
                <a:cs typeface="Arial"/>
                <a:sym typeface="Arial"/>
              </a:rPr>
              <a:t>- The term </a:t>
            </a:r>
            <a:r>
              <a:rPr lang="en-CA" sz="1100" b="0" i="1" u="none" strike="noStrike" cap="none" dirty="0">
                <a:solidFill>
                  <a:srgbClr val="000000"/>
                </a:solidFill>
                <a:effectLst/>
                <a:latin typeface="Arial"/>
                <a:ea typeface="Arial"/>
                <a:cs typeface="Arial"/>
                <a:sym typeface="Arial"/>
              </a:rPr>
              <a:t>aesthetics</a:t>
            </a:r>
            <a:r>
              <a:rPr lang="en-CA" sz="1100" b="0" i="0" u="none" strike="noStrike" cap="none" dirty="0">
                <a:solidFill>
                  <a:srgbClr val="000000"/>
                </a:solidFill>
                <a:effectLst/>
                <a:latin typeface="Arial"/>
                <a:ea typeface="Arial"/>
                <a:cs typeface="Arial"/>
                <a:sym typeface="Arial"/>
              </a:rPr>
              <a:t> is used to refer to the concepts of beauty and good taste. The phrase, “Beauty is in the eye of the beholder” is a very appropriate description for the differences in aesthetics that exist between cultures.</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Time</a:t>
            </a:r>
            <a:r>
              <a:rPr lang="en-CA" sz="1100" b="0" i="0" u="none" strike="noStrike" cap="none" dirty="0">
                <a:solidFill>
                  <a:srgbClr val="000000"/>
                </a:solidFill>
                <a:effectLst/>
                <a:latin typeface="Arial"/>
                <a:ea typeface="Arial"/>
                <a:cs typeface="Arial"/>
                <a:sym typeface="Arial"/>
              </a:rPr>
              <a:t>- Americans seem to be fanatical about time when compared to other cultures. Punctuality and deadlines are routine business practices in the US.</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Business Norms</a:t>
            </a:r>
            <a:r>
              <a:rPr lang="en-CA" sz="1100" b="0" i="0" u="none" strike="noStrike" cap="none" dirty="0">
                <a:solidFill>
                  <a:srgbClr val="000000"/>
                </a:solidFill>
                <a:effectLst/>
                <a:latin typeface="Arial"/>
                <a:ea typeface="Arial"/>
                <a:cs typeface="Arial"/>
                <a:sym typeface="Arial"/>
              </a:rPr>
              <a:t>- The norms of conducting business also vary from one country to the next. </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Religious Beliefs</a:t>
            </a:r>
            <a:r>
              <a:rPr lang="en-CA" sz="1100" b="0" i="0" u="none" strike="noStrike" cap="none" dirty="0">
                <a:solidFill>
                  <a:srgbClr val="000000"/>
                </a:solidFill>
                <a:effectLst/>
                <a:latin typeface="Arial"/>
                <a:ea typeface="Arial"/>
                <a:cs typeface="Arial"/>
                <a:sym typeface="Arial"/>
              </a:rPr>
              <a:t>- A person’s religious beliefs can affect shopping patterns and products purchased in addition to his/her values, as discussed earlier.</a:t>
            </a:r>
          </a:p>
          <a:p>
            <a:endParaRPr lang="en-CA" sz="1100" b="0" i="0" u="none" strike="noStrike" cap="none" dirty="0">
              <a:solidFill>
                <a:srgbClr val="000000"/>
              </a:solidFill>
              <a:effectLst/>
              <a:latin typeface="Arial"/>
              <a:ea typeface="Arial"/>
              <a:cs typeface="Arial"/>
              <a:sym typeface="Arial"/>
            </a:endParaRPr>
          </a:p>
          <a:p>
            <a:r>
              <a:rPr lang="en-CA" sz="1100" b="1" i="0" u="none" strike="noStrike" cap="none" dirty="0">
                <a:solidFill>
                  <a:srgbClr val="000000"/>
                </a:solidFill>
                <a:effectLst/>
                <a:latin typeface="Arial"/>
                <a:ea typeface="Arial"/>
                <a:cs typeface="Arial"/>
                <a:sym typeface="Arial"/>
              </a:rPr>
              <a:t>Social Structure- </a:t>
            </a:r>
            <a:r>
              <a:rPr lang="en-CA" sz="1100" b="0" i="0" u="none" strike="noStrike" cap="none" dirty="0">
                <a:solidFill>
                  <a:srgbClr val="000000"/>
                </a:solidFill>
                <a:effectLst/>
                <a:latin typeface="Arial"/>
                <a:ea typeface="Arial"/>
                <a:cs typeface="Arial"/>
                <a:sym typeface="Arial"/>
              </a:rPr>
              <a:t>Every culture has a social structure, but some seem less widely defined than others. That is, it is more difficult to move upward in a social structure that is rigid.</a:t>
            </a:r>
          </a:p>
          <a:p>
            <a:endParaRPr lang="en-CA"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990731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Much of this complexity centers the need to develop a keen understanding of the consumer and the target market—a task essential for effective marketing, whether global or domestic. But in the global environment, there are additional questions to ask and issues to consider in order to fully appreciate the consumer and the marketing opportunities in a target market.</a:t>
            </a:r>
            <a:endParaRPr dirty="0"/>
          </a:p>
        </p:txBody>
      </p:sp>
    </p:spTree>
    <p:extLst>
      <p:ext uri="{BB962C8B-B14F-4D97-AF65-F5344CB8AC3E}">
        <p14:creationId xmlns:p14="http://schemas.microsoft.com/office/powerpoint/2010/main" val="39289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sz="1100" b="0" i="0" u="none" strike="noStrike" cap="none" dirty="0">
                <a:solidFill>
                  <a:srgbClr val="000000"/>
                </a:solidFill>
                <a:effectLst/>
                <a:latin typeface="Arial"/>
                <a:ea typeface="Arial"/>
                <a:cs typeface="Arial"/>
                <a:sym typeface="Arial"/>
              </a:rPr>
              <a:t>Culture in today’s context is different from the traditional, more singular definition, used particularly in Western languages, where the word often implies refinement.</a:t>
            </a:r>
          </a:p>
          <a:p>
            <a:pPr marL="171450" lvl="0" indent="-171450" algn="l" rtl="0">
              <a:spcBef>
                <a:spcPts val="0"/>
              </a:spcBef>
              <a:spcAft>
                <a:spcPts val="0"/>
              </a:spcAft>
            </a:pPr>
            <a:endParaRPr lang="en-CA" sz="1100" b="0" i="0" u="none" strike="noStrike" cap="none" dirty="0">
              <a:solidFill>
                <a:srgbClr val="000000"/>
              </a:solidFill>
              <a:effectLst/>
              <a:latin typeface="Arial"/>
              <a:cs typeface="Arial"/>
              <a:sym typeface="Arial"/>
            </a:endParaRPr>
          </a:p>
          <a:p>
            <a:pPr marL="171450" lvl="0" indent="-171450" algn="l" rtl="0">
              <a:spcBef>
                <a:spcPts val="0"/>
              </a:spcBef>
              <a:spcAft>
                <a:spcPts val="0"/>
              </a:spcAft>
            </a:pPr>
            <a:r>
              <a:rPr lang="en-CA" sz="1100" b="0" i="0" u="none" strike="noStrike" cap="none" dirty="0">
                <a:solidFill>
                  <a:srgbClr val="000000"/>
                </a:solidFill>
                <a:effectLst/>
                <a:latin typeface="Arial"/>
                <a:ea typeface="Arial"/>
                <a:cs typeface="Arial"/>
                <a:sym typeface="Arial"/>
              </a:rPr>
              <a:t>In essence, each of us is raised in a belief system that influences our individual perspectives to such a large degree that we can’t always account for, or even comprehend, its influence. We’re like other members of our culture—we’ve come to share a common idea of what’s appropriate and inappropriate.</a:t>
            </a:r>
          </a:p>
          <a:p>
            <a:pPr marL="171450" lvl="0" indent="-171450" algn="l" rtl="0">
              <a:spcBef>
                <a:spcPts val="0"/>
              </a:spcBef>
              <a:spcAft>
                <a:spcPts val="0"/>
              </a:spcAft>
            </a:pPr>
            <a:endParaRPr lang="en-CA" sz="1100" b="0" i="0" u="none" strike="noStrike" cap="none" dirty="0">
              <a:solidFill>
                <a:srgbClr val="000000"/>
              </a:solidFill>
              <a:effectLst/>
              <a:latin typeface="Arial"/>
              <a:cs typeface="Arial"/>
              <a:sym typeface="Arial"/>
            </a:endParaRPr>
          </a:p>
          <a:p>
            <a:pPr marL="171450" lvl="0" indent="-171450" algn="l" rtl="0">
              <a:spcBef>
                <a:spcPts val="0"/>
              </a:spcBef>
              <a:spcAft>
                <a:spcPts val="0"/>
              </a:spcAft>
            </a:pPr>
            <a:r>
              <a:rPr lang="en-CA" sz="1100" b="0" i="0" u="none" strike="noStrike" cap="none" dirty="0">
                <a:solidFill>
                  <a:srgbClr val="000000"/>
                </a:solidFill>
                <a:effectLst/>
                <a:latin typeface="Arial"/>
                <a:ea typeface="Arial"/>
                <a:cs typeface="Arial"/>
                <a:sym typeface="Arial"/>
              </a:rPr>
              <a:t>Culture is really the collective programming of our minds from birth. It’s this collective programming that distinguishes one group of people from another. Much of the problem in any cross-cultural interaction stems from our expectations. The challenge is that whenever we deal with people from another culture—whether in our own country or globally—we expect people to behave as we do and for the same reasons. </a:t>
            </a:r>
            <a:endParaRPr dirty="0"/>
          </a:p>
        </p:txBody>
      </p:sp>
    </p:spTree>
    <p:extLst>
      <p:ext uri="{BB962C8B-B14F-4D97-AF65-F5344CB8AC3E}">
        <p14:creationId xmlns:p14="http://schemas.microsoft.com/office/powerpoint/2010/main" val="2889475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dirty="0">
                <a:effectLst/>
              </a:rPr>
              <a:t>Cross-cultural marketing</a:t>
            </a:r>
            <a:r>
              <a:rPr lang="en-CA" b="0" dirty="0">
                <a:effectLst/>
              </a:rPr>
              <a:t> occurs when a consumer’s culture differs from that of the marketer’s own culture. Consumer behavior diverges across country lines with increased wealth, globalization, and technology; it does not converge (De </a:t>
            </a:r>
            <a:r>
              <a:rPr lang="en-CA" b="0" dirty="0" err="1">
                <a:effectLst/>
              </a:rPr>
              <a:t>Mooij</a:t>
            </a:r>
            <a:r>
              <a:rPr lang="en-CA" b="0" dirty="0">
                <a:effectLst/>
              </a:rPr>
              <a:t>, 2005).</a:t>
            </a:r>
          </a:p>
          <a:p>
            <a:br>
              <a:rPr lang="en-CA" sz="1100" b="0" i="0" u="none" strike="noStrike" cap="none" dirty="0">
                <a:solidFill>
                  <a:srgbClr val="000000"/>
                </a:solidFill>
                <a:effectLst/>
                <a:latin typeface="Arial"/>
                <a:ea typeface="Arial"/>
                <a:cs typeface="Arial"/>
                <a:sym typeface="Arial"/>
              </a:rPr>
            </a:br>
            <a:endParaRPr lang="en-CA"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414745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9424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552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sz="1100" b="0" i="0" u="none" strike="noStrike" cap="none" dirty="0">
                <a:solidFill>
                  <a:srgbClr val="000000"/>
                </a:solidFill>
                <a:effectLst/>
                <a:latin typeface="Arial"/>
                <a:ea typeface="Arial"/>
                <a:cs typeface="Arial"/>
                <a:sym typeface="Arial"/>
              </a:rPr>
              <a:t>To truly understand culture, you need to go beyond the lists of dos and don’ts, although those are important too. You need to understand what makes people tick and how, as a group, they have been influenced over time by historical, political, and social issues. Understanding the “why” behind culture is essential.</a:t>
            </a:r>
            <a:endParaRPr dirty="0"/>
          </a:p>
        </p:txBody>
      </p:sp>
    </p:spTree>
    <p:extLst>
      <p:ext uri="{BB962C8B-B14F-4D97-AF65-F5344CB8AC3E}">
        <p14:creationId xmlns:p14="http://schemas.microsoft.com/office/powerpoint/2010/main" val="339194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As we study cultures, it is very important to remember that all cultures are constantly evolving. When we say “cultural,” we don’t always just mean people from different countries. Every group of people has its own unique culture—that is, its own way of thinking, values, beliefs, and mind-sets. For our purposes in this chapter, we’ll focus on national and ethnic cultures, although there are subcultures within a country or ethnic group.</a:t>
            </a:r>
          </a:p>
          <a:p>
            <a:endParaRPr lang="en-CA" sz="1100" b="0" i="0" u="none" strike="noStrike" cap="none" dirty="0">
              <a:solidFill>
                <a:srgbClr val="000000"/>
              </a:solidFill>
              <a:effectLst/>
              <a:latin typeface="Arial"/>
              <a:cs typeface="Arial"/>
              <a:sym typeface="Arial"/>
            </a:endParaRPr>
          </a:p>
          <a:p>
            <a:r>
              <a:rPr lang="en-CA" sz="1100" b="0" i="0" u="none" strike="noStrike" cap="none" dirty="0">
                <a:solidFill>
                  <a:srgbClr val="000000"/>
                </a:solidFill>
                <a:effectLst/>
                <a:latin typeface="Arial"/>
                <a:ea typeface="Arial"/>
                <a:cs typeface="Arial"/>
                <a:sym typeface="Arial"/>
              </a:rPr>
              <a:t>We often think that cultures are defined by the country or nation, but that can be misleading because there are different cultural groups (as depicted in the preceding figure). These groups include nationalities; subcultures (gender, ethnicities, religions, generations, and even socioeconomic class); and organizations, including the workplace.</a:t>
            </a:r>
          </a:p>
          <a:p>
            <a:br>
              <a:rPr lang="en-CA" dirty="0"/>
            </a:br>
            <a:endParaRPr lang="en-US" dirty="0"/>
          </a:p>
        </p:txBody>
      </p:sp>
    </p:spTree>
    <p:extLst>
      <p:ext uri="{BB962C8B-B14F-4D97-AF65-F5344CB8AC3E}">
        <p14:creationId xmlns:p14="http://schemas.microsoft.com/office/powerpoint/2010/main" val="82803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What is important about nations is that boundaries have changed throughout history. These changes in what territory makes up a country and what the country is named impact the culture of each country.</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In the past century alone, we have seen many changes as new nations emerged from the gradual dismantling of the British and Dutch empires at the turn of the 1900s. For example, today the physical territories that constitute the countries of India and Indonesia are far different than they were a hundred years ago. </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3959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For example, the ethnic Chinese business community has a distinctive culture even though it may include Chinese businesspeople in several countries. This is particularly evident throughout Asia, as many people often refer to Chinese businesses as making up a single business community. The overseas Chinese business community tends to support one another and forge business bonds whether they are from Indonesia, Malaysia, Singapore, or other ASEAN (Association of Southeast Asian Nations) countries. </a:t>
            </a:r>
            <a:endParaRPr dirty="0"/>
          </a:p>
        </p:txBody>
      </p:sp>
    </p:spTree>
    <p:extLst>
      <p:ext uri="{BB962C8B-B14F-4D97-AF65-F5344CB8AC3E}">
        <p14:creationId xmlns:p14="http://schemas.microsoft.com/office/powerpoint/2010/main" val="190477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lnSpc>
                <a:spcPct val="114999"/>
              </a:lnSpc>
              <a:buNone/>
            </a:pPr>
            <a:r>
              <a:rPr lang="en-US" dirty="0">
                <a:cs typeface="Arial"/>
              </a:rPr>
              <a:t>Aspects of this culture are: </a:t>
            </a:r>
            <a:endParaRPr lang="en-US" dirty="0"/>
          </a:p>
          <a:p>
            <a:pPr marL="400050" indent="-285750">
              <a:lnSpc>
                <a:spcPct val="114999"/>
              </a:lnSpc>
            </a:pPr>
            <a:r>
              <a:rPr lang="en-US" sz="1100" b="0" i="0" u="none" strike="noStrike" cap="none" dirty="0">
                <a:solidFill>
                  <a:srgbClr val="000000"/>
                </a:solidFill>
                <a:latin typeface="Arial"/>
                <a:ea typeface="Arial"/>
                <a:cs typeface="Arial"/>
                <a:sym typeface="Arial"/>
              </a:rPr>
              <a:t>How people dress (casual or formal)</a:t>
            </a:r>
            <a:endParaRPr lang="en-US" dirty="0">
              <a:cs typeface="Arial"/>
            </a:endParaRPr>
          </a:p>
          <a:p>
            <a:pPr marL="400050" indent="-285750">
              <a:lnSpc>
                <a:spcPct val="114999"/>
              </a:lnSpc>
            </a:pPr>
            <a:r>
              <a:rPr lang="en-US" sz="1100" b="0" i="0" u="none" strike="noStrike" cap="none" dirty="0">
                <a:solidFill>
                  <a:srgbClr val="000000"/>
                </a:solidFill>
                <a:latin typeface="Arial"/>
                <a:ea typeface="Arial"/>
                <a:cs typeface="Arial"/>
                <a:sym typeface="Arial"/>
              </a:rPr>
              <a:t>How they perceive and value </a:t>
            </a:r>
            <a:r>
              <a:rPr lang="en-US" dirty="0">
                <a:cs typeface="Arial"/>
              </a:rPr>
              <a:t>employees</a:t>
            </a:r>
          </a:p>
          <a:p>
            <a:pPr marL="400050" indent="-285750">
              <a:lnSpc>
                <a:spcPct val="114999"/>
              </a:lnSpc>
            </a:pPr>
            <a:r>
              <a:rPr lang="en-US" dirty="0">
                <a:cs typeface="Arial"/>
              </a:rPr>
              <a:t>How</a:t>
            </a:r>
            <a:r>
              <a:rPr lang="en-US" sz="1100" b="0" i="0" u="none" strike="noStrike" cap="none" dirty="0">
                <a:solidFill>
                  <a:srgbClr val="000000"/>
                </a:solidFill>
                <a:latin typeface="Arial"/>
                <a:ea typeface="Arial"/>
                <a:cs typeface="Arial"/>
                <a:sym typeface="Arial"/>
              </a:rPr>
              <a:t> they make decisions (as a group or by the manager alone). </a:t>
            </a:r>
          </a:p>
          <a:p>
            <a:pPr marL="114300" indent="0">
              <a:lnSpc>
                <a:spcPct val="114999"/>
              </a:lnSpc>
              <a:buNone/>
            </a:pPr>
            <a:r>
              <a:rPr lang="en-US" dirty="0">
                <a:cs typeface="Arial"/>
              </a:rPr>
              <a:t>When interacting with people in other countries managers should and how their culture blends with that company’s culture</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2500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941fe4cd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941fe4cd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Geert Hofstede, sometimes called the father of modern cross-cultural science and thinking, is a social psychologist who focused on a comparison of nations using a statistical analysis of two unique databases.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The first and largest database composed of answers that matched employee samples from forty different countries to the same survey questions focused on attitudes and beliefs.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The second consisted of answers to some of the same questions by Hofstede’s executive students who came from fifteen countries and from a variety of companies and industries. He developed a framework for understanding the systematic differences between nations in these two databases.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This framework focused on value dimensions. Values, in this case, are </a:t>
            </a:r>
            <a:r>
              <a:rPr lang="en-CA" sz="1100" b="0" i="1" u="none" strike="noStrike" cap="none" dirty="0">
                <a:solidFill>
                  <a:srgbClr val="000000"/>
                </a:solidFill>
                <a:effectLst/>
                <a:latin typeface="Arial"/>
                <a:ea typeface="Arial"/>
                <a:cs typeface="Arial"/>
                <a:sym typeface="Arial"/>
              </a:rPr>
              <a:t>broad preferences for one state of affairs over others</a:t>
            </a:r>
            <a:r>
              <a:rPr lang="en-CA" sz="1100" b="0" i="0" u="none" strike="noStrike" cap="none" dirty="0">
                <a:solidFill>
                  <a:srgbClr val="000000"/>
                </a:solidFill>
                <a:effectLst/>
                <a:latin typeface="Arial"/>
                <a:ea typeface="Arial"/>
                <a:cs typeface="Arial"/>
                <a:sym typeface="Arial"/>
              </a:rPr>
              <a:t>, and they are mostly unconscious.</a:t>
            </a:r>
            <a:endParaRPr dirty="0"/>
          </a:p>
        </p:txBody>
      </p:sp>
    </p:spTree>
    <p:extLst>
      <p:ext uri="{BB962C8B-B14F-4D97-AF65-F5344CB8AC3E}">
        <p14:creationId xmlns:p14="http://schemas.microsoft.com/office/powerpoint/2010/main" val="280796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000">
                <a:solidFill>
                  <a:schemeClr val="lt1"/>
                </a:solidFill>
                <a:latin typeface="+mj-lt"/>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latin typeface="+mj-lt"/>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dirty="0"/>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atin typeface="+mn-l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4" name="Google Shape;44;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joeyy_anne" TargetMode="External"/><Relationship Id="rId4" Type="http://schemas.openxmlformats.org/officeDocument/2006/relationships/hyperlink" Target="https://unsplash.com/photos/axNZh10ckf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creativecommons.org/licenses/by-nc-sa/4.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andriklangfield?utm_source=unsplash&amp;utm_medium=referral&amp;utm_content=creditCopyTex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s://unsplash.com/s/photos/time?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sspaula?utm_source=unsplash&amp;utm_medium=referral&amp;utm_content=creditCopyTex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hyperlink" Target="https://unsplash.com/s/photos/person?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davidhofmann?utm_source=unsplash&amp;utm_medium=referral&amp;utm_content=creditCopyTex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hyperlink" Target="https://unsplash.com/s/photos/body-movements?utm_source=unsplash&amp;utm_medium=referral&amp;utm_content=creditCopyTex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purzlbaum?utm_source=unsplash&amp;utm_medium=referral&amp;utm_content=creditCopyText"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hyperlink" Target="https://unsplash.com/s/photos/touch?utm_source=unsplash&amp;utm_medium=referral&amp;utm_content=creditCopyTex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ecampusontario.pressbooks.pub/globalmarketing/chapter/chapter-3-introduction/" TargetMode="External"/><Relationship Id="rId7" Type="http://schemas.openxmlformats.org/officeDocument/2006/relationships/hyperlink" Target="https://ecampusontario.pressbooks.pub/globalmarketing/chapter/3-1-what-is-cultur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ecampusontario.pressbooks.pub/globalmarketing/chapter/3-2-describing-culture-hofstede/" TargetMode="External"/><Relationship Id="rId5" Type="http://schemas.openxmlformats.org/officeDocument/2006/relationships/hyperlink" Target="https://ecampusontario.pressbooks.pub/globalmarketing/chapter/3-3-describing-culture-hall/" TargetMode="External"/><Relationship Id="rId4" Type="http://schemas.openxmlformats.org/officeDocument/2006/relationships/hyperlink" Target="https://ecampusontario.pressbooks.pub/globalmarketing/chapter/3-5-the-social-and-cultural-environmen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campusontario.pressbooks.pub/globalmarketing/chapter/3-4-nonverbal-communication/"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ecampusontario.pressbooks.pub/globalmarketing/chapter/3-3-describing-culture-hall/" TargetMode="External"/><Relationship Id="rId5" Type="http://schemas.openxmlformats.org/officeDocument/2006/relationships/hyperlink" Target="https://ecampusontario.pressbooks.pub/globalmarketing/chapter/3-2-describing-culture-hofstede/" TargetMode="External"/><Relationship Id="rId4" Type="http://schemas.openxmlformats.org/officeDocument/2006/relationships/hyperlink" Target="https://ecampusontario.pressbooks.pub/globalmarketing/chapter/3-1-what-is-cultur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subhashnusetti" TargetMode="External"/><Relationship Id="rId4" Type="http://schemas.openxmlformats.org/officeDocument/2006/relationships/hyperlink" Target="https://unsplash.com/photos/9tmrYLRL7W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hannahbusing" TargetMode="External"/><Relationship Id="rId4" Type="http://schemas.openxmlformats.org/officeDocument/2006/relationships/hyperlink" Target="https://unsplash.com/photos/Zyx1bK9mqm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campaign_creators" TargetMode="External"/><Relationship Id="rId4" Type="http://schemas.openxmlformats.org/officeDocument/2006/relationships/hyperlink" Target="https://unsplash.com/photos/e6n7uoEnYbA"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3"/>
          <p:cNvSpPr txBox="1">
            <a:spLocks noGrp="1"/>
          </p:cNvSpPr>
          <p:nvPr>
            <p:ph type="title" idx="4294967295"/>
          </p:nvPr>
        </p:nvSpPr>
        <p:spPr>
          <a:xfrm>
            <a:off x="306900" y="1775225"/>
            <a:ext cx="8837100" cy="8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Global Marketing in a Digital World</a:t>
            </a:r>
          </a:p>
        </p:txBody>
      </p:sp>
      <p:sp>
        <p:nvSpPr>
          <p:cNvPr id="80" name="Google Shape;80;p13"/>
          <p:cNvSpPr txBox="1">
            <a:spLocks noGrp="1"/>
          </p:cNvSpPr>
          <p:nvPr>
            <p:ph type="subTitle" idx="1"/>
          </p:nvPr>
        </p:nvSpPr>
        <p:spPr>
          <a:xfrm>
            <a:off x="323812" y="2712822"/>
            <a:ext cx="8222100" cy="432900"/>
          </a:xfrm>
          <a:prstGeom prst="rect">
            <a:avLst/>
          </a:prstGeom>
        </p:spPr>
        <p:txBody>
          <a:bodyPr spcFirstLastPara="1" wrap="square" lIns="91425" tIns="91425" rIns="91425" bIns="91425" anchor="t" anchorCtr="0">
            <a:noAutofit/>
          </a:bodyPr>
          <a:lstStyle/>
          <a:p>
            <a:pPr marL="0" indent="0">
              <a:lnSpc>
                <a:spcPct val="80000"/>
              </a:lnSpc>
              <a:buSzPts val="1018"/>
            </a:pPr>
            <a:r>
              <a:rPr lang="en" sz="3000" dirty="0">
                <a:latin typeface="Arial" panose="020B0604020202020204" pitchFamily="34" charset="0"/>
                <a:cs typeface="Arial" panose="020B0604020202020204" pitchFamily="34" charset="0"/>
              </a:rPr>
              <a:t>Chapter 3: Social and Cultural Environment</a:t>
            </a:r>
            <a:endParaRPr lang="en" sz="3000" cap="all" dirty="0">
              <a:latin typeface="Arial" panose="020B0604020202020204" pitchFamily="34" charset="0"/>
              <a:cs typeface="Arial" panose="020B0604020202020204" pitchFamily="34" charset="0"/>
            </a:endParaRPr>
          </a:p>
          <a:p>
            <a:pPr marL="0" indent="0">
              <a:lnSpc>
                <a:spcPct val="80000"/>
              </a:lnSpc>
              <a:buSzPts val="1018"/>
            </a:pPr>
            <a:endParaRPr lang="en" sz="3000" dirty="0">
              <a:latin typeface="Arial" panose="020B0604020202020204" pitchFamily="34" charset="0"/>
              <a:cs typeface="Arial" panose="020B0604020202020204" pitchFamily="34" charset="0"/>
            </a:endParaRPr>
          </a:p>
          <a:p>
            <a:pPr marL="0" indent="0">
              <a:lnSpc>
                <a:spcPct val="80000"/>
              </a:lnSpc>
              <a:buSzPts val="1018"/>
            </a:pPr>
            <a:endParaRPr lang="en" sz="3000" dirty="0">
              <a:latin typeface="Arial" panose="020B0604020202020204" pitchFamily="34" charset="0"/>
              <a:cs typeface="Arial" panose="020B0604020202020204" pitchFamily="34" charset="0"/>
            </a:endParaRP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bg1"/>
                  </a:solidFill>
                  <a:latin typeface="Calibri"/>
                  <a:ea typeface="Calibri"/>
                  <a:cs typeface="Calibri"/>
                  <a:sym typeface="Calibri"/>
                </a:rPr>
                <a:t>Unless otherwise noted, this work is licensed under a </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dirty="0">
                  <a:solidFill>
                    <a:schemeClr val="bg1"/>
                  </a:solidFill>
                  <a:latin typeface="Calibri"/>
                  <a:ea typeface="Calibri"/>
                  <a:cs typeface="Calibri"/>
                  <a:sym typeface="Calibri"/>
                </a:rPr>
                <a:t> license</a:t>
              </a:r>
              <a:r>
                <a:rPr lang="en" sz="1100" b="0" i="0" u="none" strike="noStrike" cap="none" dirty="0">
                  <a:solidFill>
                    <a:schemeClr val="bg1"/>
                  </a:solidFill>
                  <a:latin typeface="Calibri"/>
                  <a:ea typeface="Calibri"/>
                  <a:cs typeface="Calibri"/>
                  <a:sym typeface="Calibri"/>
                </a:rPr>
                <a:t>. Feel free to use, modify, reuse or redistribute </a:t>
              </a:r>
              <a:r>
                <a:rPr lang="en" sz="1100" dirty="0">
                  <a:solidFill>
                    <a:schemeClr val="bg1"/>
                  </a:solidFill>
                  <a:latin typeface="Calibri"/>
                  <a:ea typeface="Calibri"/>
                  <a:cs typeface="Calibri"/>
                  <a:sym typeface="Calibri"/>
                </a:rPr>
                <a:t>any portion of </a:t>
              </a:r>
              <a:r>
                <a:rPr lang="en" sz="1100" b="0" i="0" u="none" strike="noStrike" cap="none" dirty="0">
                  <a:solidFill>
                    <a:schemeClr val="bg1"/>
                  </a:solidFill>
                  <a:latin typeface="Calibri"/>
                  <a:ea typeface="Calibri"/>
                  <a:cs typeface="Calibri"/>
                  <a:sym typeface="Calibri"/>
                </a:rPr>
                <a:t>this presentation.</a:t>
              </a:r>
              <a:endParaRPr sz="1100" dirty="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5ACA-C4CA-F94C-87DB-4343687254D7}"/>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3.2</a:t>
            </a:r>
            <a:r>
              <a:rPr lang="en-CA" b="1" cap="all" dirty="0">
                <a:latin typeface="Arial" panose="020B0604020202020204" pitchFamily="34" charset="0"/>
                <a:cs typeface="Arial" panose="020B0604020202020204" pitchFamily="34" charset="0"/>
              </a:rPr>
              <a:t> DESCRIBING CULTURE: HOFSTEDE II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370C1AC-74BE-108B-A9C1-4101A5EA67A8}"/>
              </a:ext>
            </a:extLst>
          </p:cNvPr>
          <p:cNvSpPr>
            <a:spLocks noGrp="1"/>
          </p:cNvSpPr>
          <p:nvPr>
            <p:ph type="body" idx="1"/>
          </p:nvPr>
        </p:nvSpPr>
        <p:spPr>
          <a:xfrm>
            <a:off x="311700" y="1517333"/>
            <a:ext cx="8463332" cy="3339000"/>
          </a:xfrm>
        </p:spPr>
        <p:txBody>
          <a:bodyPr>
            <a:noAutofit/>
          </a:bodyPr>
          <a:lstStyle/>
          <a:p>
            <a:pPr marL="114300" indent="0">
              <a:buNone/>
            </a:pPr>
            <a:r>
              <a:rPr lang="en-CA" sz="2000" b="1" dirty="0">
                <a:latin typeface="Arial" panose="020B0604020202020204" pitchFamily="34" charset="0"/>
                <a:cs typeface="Arial" panose="020B0604020202020204" pitchFamily="34" charset="0"/>
              </a:rPr>
              <a:t>Power distance</a:t>
            </a:r>
            <a:endParaRPr lang="en-CA" sz="2000" dirty="0">
              <a:latin typeface="Arial" panose="020B0604020202020204" pitchFamily="34" charset="0"/>
              <a:cs typeface="Arial" panose="020B0604020202020204" pitchFamily="34" charset="0"/>
            </a:endParaRP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b="1" dirty="0">
                <a:latin typeface="Arial" panose="020B0604020202020204" pitchFamily="34" charset="0"/>
                <a:cs typeface="Arial" panose="020B0604020202020204" pitchFamily="34" charset="0"/>
              </a:rPr>
              <a:t>Power distance</a:t>
            </a:r>
            <a:r>
              <a:rPr lang="en-CA" sz="2000" dirty="0">
                <a:latin typeface="Arial" panose="020B0604020202020204" pitchFamily="34" charset="0"/>
                <a:cs typeface="Arial" panose="020B0604020202020204" pitchFamily="34" charset="0"/>
              </a:rPr>
              <a:t> refers to how openly a society or culture accepts or does not accept differences between people, as in hierarchies in the workplace, in politics, and so on.</a:t>
            </a:r>
          </a:p>
          <a:p>
            <a:pPr marL="114300" indent="0">
              <a:buNone/>
            </a:pPr>
            <a:endParaRPr lang="en-CA" sz="2000" dirty="0">
              <a:latin typeface="Arial" panose="020B0604020202020204" pitchFamily="34" charset="0"/>
              <a:cs typeface="Arial" panose="020B0604020202020204" pitchFamily="34" charset="0"/>
            </a:endParaRPr>
          </a:p>
          <a:p>
            <a:pPr marL="114300" indent="0">
              <a:buNone/>
            </a:pP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pPr marL="114300" indent="0">
              <a:buNone/>
            </a:pPr>
            <a:br>
              <a:rPr lang="en-CA"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06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Picture 2">
            <a:extLst>
              <a:ext uri="{FF2B5EF4-FFF2-40B4-BE49-F238E27FC236}">
                <a16:creationId xmlns:a16="http://schemas.microsoft.com/office/drawing/2014/main" id="{A9AA7B7F-26AB-DE6B-27E2-A6AAC3C084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5026" y="1287005"/>
            <a:ext cx="7217063" cy="3538859"/>
          </a:xfrm>
          <a:prstGeom prst="rect">
            <a:avLst/>
          </a:prstGeom>
        </p:spPr>
      </p:pic>
      <p:sp>
        <p:nvSpPr>
          <p:cNvPr id="106" name="Google Shape;106;p17"/>
          <p:cNvSpPr txBox="1">
            <a:spLocks noGrp="1"/>
          </p:cNvSpPr>
          <p:nvPr>
            <p:ph type="title"/>
          </p:nvPr>
        </p:nvSpPr>
        <p:spPr>
          <a:xfrm>
            <a:off x="311700" y="317636"/>
            <a:ext cx="8520600" cy="699648"/>
          </a:xfrm>
          <a:prstGeom prst="rect">
            <a:avLst/>
          </a:prstGeom>
        </p:spPr>
        <p:txBody>
          <a:bodyPr spcFirstLastPara="1" wrap="square" lIns="91425" tIns="91425" rIns="91425" bIns="91425" anchor="t" anchorCtr="0">
            <a:noAutofit/>
          </a:bodyPr>
          <a:lstStyle/>
          <a:p>
            <a:r>
              <a:rPr lang="en" b="1" dirty="0">
                <a:latin typeface="Arial" panose="020B0604020202020204" pitchFamily="34" charset="0"/>
                <a:ea typeface="Arial"/>
                <a:cs typeface="Arial" panose="020B0604020202020204" pitchFamily="34" charset="0"/>
                <a:sym typeface="Arial"/>
              </a:rPr>
              <a:t>3.2</a:t>
            </a:r>
            <a:r>
              <a:rPr lang="en-CA" b="1" dirty="0">
                <a:latin typeface="Arial" panose="020B0604020202020204" pitchFamily="34" charset="0"/>
                <a:cs typeface="Arial" panose="020B0604020202020204" pitchFamily="34" charset="0"/>
              </a:rPr>
              <a:t> DESCRIBING CULTURE: HOFSTEDE III</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 b="1" dirty="0">
              <a:latin typeface="Arial" panose="020B0604020202020204" pitchFamily="34" charset="0"/>
              <a:ea typeface="Arial"/>
              <a:cs typeface="Arial" panose="020B0604020202020204" pitchFamily="34" charset="0"/>
            </a:endParaRPr>
          </a:p>
        </p:txBody>
      </p:sp>
      <p:sp>
        <p:nvSpPr>
          <p:cNvPr id="4" name="Text Placeholder 3">
            <a:extLst>
              <a:ext uri="{FF2B5EF4-FFF2-40B4-BE49-F238E27FC236}">
                <a16:creationId xmlns:a16="http://schemas.microsoft.com/office/drawing/2014/main" id="{E625F787-81B3-3233-E5C2-F6DDEFB7699C}"/>
              </a:ext>
            </a:extLst>
          </p:cNvPr>
          <p:cNvSpPr>
            <a:spLocks noGrp="1"/>
          </p:cNvSpPr>
          <p:nvPr>
            <p:ph type="body" idx="1"/>
          </p:nvPr>
        </p:nvSpPr>
        <p:spPr>
          <a:xfrm>
            <a:off x="311700" y="1017284"/>
            <a:ext cx="8520600" cy="3339000"/>
          </a:xfrm>
        </p:spPr>
        <p:txBody>
          <a:bodyPr/>
          <a:lstStyle/>
          <a:p>
            <a:pPr marL="114300" indent="0">
              <a:buNone/>
            </a:pPr>
            <a:r>
              <a:rPr lang="en" b="1" dirty="0">
                <a:ea typeface="Arial"/>
                <a:cs typeface="Arial"/>
                <a:sym typeface="Arial"/>
              </a:rPr>
              <a:t>Cultural Dimensions Theory</a:t>
            </a:r>
            <a:endParaRPr lang="en-US" dirty="0"/>
          </a:p>
        </p:txBody>
      </p:sp>
    </p:spTree>
    <p:extLst>
      <p:ext uri="{BB962C8B-B14F-4D97-AF65-F5344CB8AC3E}">
        <p14:creationId xmlns:p14="http://schemas.microsoft.com/office/powerpoint/2010/main" val="79271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B768-48C9-B19F-535F-AA63DA584689}"/>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3.2</a:t>
            </a:r>
            <a:r>
              <a:rPr lang="en-CA" b="1" cap="all" dirty="0">
                <a:latin typeface="Arial" panose="020B0604020202020204" pitchFamily="34" charset="0"/>
                <a:cs typeface="Arial" panose="020B0604020202020204" pitchFamily="34" charset="0"/>
              </a:rPr>
              <a:t> DESCRIBING CULTURE: HOFSTEDE IV</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C18171F-B848-79E1-E2DB-D6ACA14CD828}"/>
              </a:ext>
            </a:extLst>
          </p:cNvPr>
          <p:cNvSpPr>
            <a:spLocks noGrp="1"/>
          </p:cNvSpPr>
          <p:nvPr>
            <p:ph type="body" idx="1"/>
          </p:nvPr>
        </p:nvSpPr>
        <p:spPr/>
        <p:txBody>
          <a:bodyPr/>
          <a:lstStyle/>
          <a:p>
            <a:pPr marL="114300" indent="0">
              <a:buNone/>
            </a:pPr>
            <a:r>
              <a:rPr lang="en-CA" b="1" dirty="0">
                <a:latin typeface="Arial" panose="020B0604020202020204" pitchFamily="34" charset="0"/>
                <a:cs typeface="Arial" panose="020B0604020202020204" pitchFamily="34" charset="0"/>
              </a:rPr>
              <a:t>Individualism</a:t>
            </a:r>
            <a:endParaRPr lang="en-CA" dirty="0">
              <a:latin typeface="Arial" panose="020B0604020202020204" pitchFamily="34" charset="0"/>
              <a:cs typeface="Arial" panose="020B0604020202020204" pitchFamily="34" charset="0"/>
            </a:endParaRPr>
          </a:p>
          <a:p>
            <a:pPr marL="114300" indent="0">
              <a:buNone/>
            </a:pPr>
            <a:br>
              <a:rPr lang="en-CA" dirty="0">
                <a:latin typeface="Arial" panose="020B0604020202020204" pitchFamily="34" charset="0"/>
                <a:cs typeface="Arial" panose="020B0604020202020204" pitchFamily="34" charset="0"/>
              </a:rPr>
            </a:br>
            <a:r>
              <a:rPr lang="en-CA" b="1" dirty="0">
                <a:latin typeface="Arial" panose="020B0604020202020204" pitchFamily="34" charset="0"/>
                <a:cs typeface="Arial" panose="020B0604020202020204" pitchFamily="34" charset="0"/>
              </a:rPr>
              <a:t>Individualism</a:t>
            </a:r>
            <a:r>
              <a:rPr lang="en-CA" dirty="0">
                <a:latin typeface="Arial" panose="020B0604020202020204" pitchFamily="34" charset="0"/>
                <a:cs typeface="Arial" panose="020B0604020202020204" pitchFamily="34" charset="0"/>
              </a:rPr>
              <a:t> refers to people’s tendency to take care of themselves and their immediate circle of family and friends, perhaps at the expense of the overall society. In individualistic cultures, what counts most is self-realization. Initiating alone, sweating alone, achieving alone—not necessarily collective efforts—are what win applause. In individualistic cultures, competition is the fuel of success.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99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5007-2147-41DD-145A-3E92C72BA281}"/>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3.2</a:t>
            </a:r>
            <a:r>
              <a:rPr lang="en-CA" b="1" dirty="0">
                <a:latin typeface="Arial" panose="020B0604020202020204" pitchFamily="34" charset="0"/>
                <a:cs typeface="Arial" panose="020B0604020202020204" pitchFamily="34" charset="0"/>
              </a:rPr>
              <a:t> DESCRIBING CULTURE: HOFSTEDE V</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A40CCEA-33E8-809D-4A48-185D63F535D6}"/>
              </a:ext>
            </a:extLst>
          </p:cNvPr>
          <p:cNvSpPr>
            <a:spLocks noGrp="1"/>
          </p:cNvSpPr>
          <p:nvPr>
            <p:ph type="body" idx="1"/>
          </p:nvPr>
        </p:nvSpPr>
        <p:spPr>
          <a:xfrm>
            <a:off x="311700" y="1229875"/>
            <a:ext cx="5679197" cy="3339000"/>
          </a:xfrm>
        </p:spPr>
        <p:txBody>
          <a:bodyPr/>
          <a:lstStyle/>
          <a:p>
            <a:pPr marL="114300" indent="0">
              <a:buNone/>
            </a:pPr>
            <a:r>
              <a:rPr lang="en-CA" b="1" dirty="0">
                <a:latin typeface="Arial" panose="020B0604020202020204" pitchFamily="34" charset="0"/>
                <a:cs typeface="Arial" panose="020B0604020202020204" pitchFamily="34" charset="0"/>
              </a:rPr>
              <a:t>Masculinity</a:t>
            </a:r>
            <a:endParaRPr lang="en-CA" dirty="0">
              <a:latin typeface="Arial" panose="020B0604020202020204" pitchFamily="34" charset="0"/>
              <a:cs typeface="Arial" panose="020B0604020202020204" pitchFamily="34" charset="0"/>
            </a:endParaRPr>
          </a:p>
          <a:p>
            <a:pPr marL="114300" indent="0">
              <a:buNone/>
            </a:pPr>
            <a:endParaRPr lang="en-CA" dirty="0">
              <a:latin typeface="Arial" panose="020B0604020202020204" pitchFamily="34" charset="0"/>
              <a:cs typeface="Arial" panose="020B0604020202020204" pitchFamily="34" charset="0"/>
            </a:endParaRPr>
          </a:p>
          <a:p>
            <a:pPr marL="114300" indent="0">
              <a:buNone/>
            </a:pPr>
            <a:r>
              <a:rPr lang="en-CA" dirty="0">
                <a:latin typeface="Arial" panose="020B0604020202020204" pitchFamily="34" charset="0"/>
                <a:cs typeface="Arial" panose="020B0604020202020204" pitchFamily="34" charset="0"/>
              </a:rPr>
              <a:t>This value dimension refers to how a culture ranks on traditionally perceived “masculine” values: </a:t>
            </a:r>
            <a:r>
              <a:rPr lang="en-CA" b="1" dirty="0">
                <a:latin typeface="Arial" panose="020B0604020202020204" pitchFamily="34" charset="0"/>
                <a:cs typeface="Arial" panose="020B0604020202020204" pitchFamily="34" charset="0"/>
              </a:rPr>
              <a:t>assertiveness, materialism</a:t>
            </a:r>
            <a:r>
              <a:rPr lang="en-CA" dirty="0">
                <a:latin typeface="Arial" panose="020B0604020202020204" pitchFamily="34" charset="0"/>
                <a:cs typeface="Arial" panose="020B0604020202020204" pitchFamily="34" charset="0"/>
              </a:rPr>
              <a:t>, and </a:t>
            </a:r>
            <a:r>
              <a:rPr lang="en-CA" b="1" dirty="0">
                <a:latin typeface="Arial" panose="020B0604020202020204" pitchFamily="34" charset="0"/>
                <a:cs typeface="Arial" panose="020B0604020202020204" pitchFamily="34" charset="0"/>
              </a:rPr>
              <a:t>less concern for others.</a:t>
            </a:r>
            <a:br>
              <a:rPr lang="en-CA"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Picture 3" descr="Photo of a man sitting in a chair being offered cologne, a tie, a comb, a watch, a boot and 20 dollar bills.">
            <a:extLst>
              <a:ext uri="{FF2B5EF4-FFF2-40B4-BE49-F238E27FC236}">
                <a16:creationId xmlns:a16="http://schemas.microsoft.com/office/drawing/2014/main" id="{21B99165-C06F-2602-F135-ED6377259075}"/>
              </a:ext>
            </a:extLst>
          </p:cNvPr>
          <p:cNvPicPr>
            <a:picLocks noChangeAspect="1"/>
          </p:cNvPicPr>
          <p:nvPr/>
        </p:nvPicPr>
        <p:blipFill>
          <a:blip r:embed="rId3"/>
          <a:stretch>
            <a:fillRect/>
          </a:stretch>
        </p:blipFill>
        <p:spPr>
          <a:xfrm>
            <a:off x="6163847" y="970492"/>
            <a:ext cx="2668453" cy="3598383"/>
          </a:xfrm>
          <a:prstGeom prst="rect">
            <a:avLst/>
          </a:prstGeom>
        </p:spPr>
      </p:pic>
      <p:sp>
        <p:nvSpPr>
          <p:cNvPr id="6" name="TextBox 5">
            <a:extLst>
              <a:ext uri="{FF2B5EF4-FFF2-40B4-BE49-F238E27FC236}">
                <a16:creationId xmlns:a16="http://schemas.microsoft.com/office/drawing/2014/main" id="{ACFBF668-66A7-5C2D-C63C-62DFE8C63DDD}"/>
              </a:ext>
            </a:extLst>
          </p:cNvPr>
          <p:cNvSpPr txBox="1"/>
          <p:nvPr/>
        </p:nvSpPr>
        <p:spPr>
          <a:xfrm>
            <a:off x="6364013" y="4602695"/>
            <a:ext cx="4572000" cy="261610"/>
          </a:xfrm>
          <a:prstGeom prst="rect">
            <a:avLst/>
          </a:prstGeom>
          <a:noFill/>
        </p:spPr>
        <p:txBody>
          <a:bodyPr wrap="square">
            <a:spAutoFit/>
          </a:bodyPr>
          <a:lstStyle/>
          <a:p>
            <a:r>
              <a:rPr lang="en-US" sz="1100" dirty="0">
                <a:hlinkClick r:id="rId4"/>
              </a:rPr>
              <a:t>Photo</a:t>
            </a:r>
            <a:r>
              <a:rPr lang="en-US" sz="1100" dirty="0"/>
              <a:t> by </a:t>
            </a:r>
            <a:r>
              <a:rPr lang="en-US" sz="1100" dirty="0">
                <a:hlinkClick r:id="rId5"/>
              </a:rPr>
              <a:t>Joeyy Lee</a:t>
            </a:r>
            <a:r>
              <a:rPr lang="en-US" sz="1100" dirty="0"/>
              <a:t>, </a:t>
            </a:r>
            <a:r>
              <a:rPr lang="en-US" sz="1100" dirty="0">
                <a:hlinkClick r:id="rId6"/>
              </a:rPr>
              <a:t>Unsplash License </a:t>
            </a:r>
            <a:endParaRPr lang="en-US" sz="1100" dirty="0"/>
          </a:p>
        </p:txBody>
      </p:sp>
    </p:spTree>
    <p:extLst>
      <p:ext uri="{BB962C8B-B14F-4D97-AF65-F5344CB8AC3E}">
        <p14:creationId xmlns:p14="http://schemas.microsoft.com/office/powerpoint/2010/main" val="94647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7979-B529-CE22-A4EA-E7AD516FE27A}"/>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3.2</a:t>
            </a:r>
            <a:r>
              <a:rPr lang="en-CA" b="1" dirty="0">
                <a:latin typeface="Arial" panose="020B0604020202020204" pitchFamily="34" charset="0"/>
                <a:cs typeface="Arial" panose="020B0604020202020204" pitchFamily="34" charset="0"/>
              </a:rPr>
              <a:t> DESCRIBING CULTURE: HOFSTEDE VI</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F0F6B4E-6460-7579-CAD2-482DF140ABCD}"/>
              </a:ext>
            </a:extLst>
          </p:cNvPr>
          <p:cNvSpPr>
            <a:spLocks noGrp="1"/>
          </p:cNvSpPr>
          <p:nvPr>
            <p:ph type="body" idx="1"/>
          </p:nvPr>
        </p:nvSpPr>
        <p:spPr>
          <a:xfrm>
            <a:off x="311700" y="1534675"/>
            <a:ext cx="4775307" cy="3339000"/>
          </a:xfrm>
        </p:spPr>
        <p:txBody>
          <a:bodyPr>
            <a:normAutofit/>
          </a:bodyPr>
          <a:lstStyle/>
          <a:p>
            <a:pPr marL="114300" indent="0">
              <a:buNone/>
            </a:pPr>
            <a:r>
              <a:rPr lang="en-CA" b="1" dirty="0">
                <a:latin typeface="Arial" panose="020B0604020202020204" pitchFamily="34" charset="0"/>
                <a:cs typeface="Arial" panose="020B0604020202020204" pitchFamily="34" charset="0"/>
              </a:rPr>
              <a:t>Uncertainty Avoidance</a:t>
            </a:r>
            <a:endParaRPr lang="en-CA" dirty="0">
              <a:latin typeface="Arial" panose="020B0604020202020204" pitchFamily="34" charset="0"/>
              <a:cs typeface="Arial" panose="020B0604020202020204" pitchFamily="34" charset="0"/>
            </a:endParaRPr>
          </a:p>
          <a:p>
            <a:pPr marL="114300" indent="0">
              <a:buNone/>
            </a:pPr>
            <a:endParaRPr lang="en-CA" dirty="0">
              <a:latin typeface="Arial" panose="020B0604020202020204" pitchFamily="34" charset="0"/>
              <a:cs typeface="Arial" panose="020B0604020202020204" pitchFamily="34" charset="0"/>
            </a:endParaRPr>
          </a:p>
          <a:p>
            <a:pPr marL="114300" indent="0">
              <a:buNone/>
            </a:pPr>
            <a:r>
              <a:rPr lang="en-CA" dirty="0">
                <a:latin typeface="Arial" panose="020B0604020202020204" pitchFamily="34" charset="0"/>
                <a:cs typeface="Arial" panose="020B0604020202020204" pitchFamily="34" charset="0"/>
              </a:rPr>
              <a:t>The next dimension is </a:t>
            </a:r>
            <a:r>
              <a:rPr lang="en-CA" b="1" dirty="0">
                <a:latin typeface="Arial" panose="020B0604020202020204" pitchFamily="34" charset="0"/>
                <a:cs typeface="Arial" panose="020B0604020202020204" pitchFamily="34" charset="0"/>
              </a:rPr>
              <a:t>uncertainty avoidance (UA)</a:t>
            </a:r>
            <a:r>
              <a:rPr lang="en-CA" dirty="0">
                <a:latin typeface="Arial" panose="020B0604020202020204" pitchFamily="34" charset="0"/>
                <a:cs typeface="Arial" panose="020B0604020202020204" pitchFamily="34" charset="0"/>
              </a:rPr>
              <a:t>. This refers to how much uncertainty a society or culture is willing to accept. </a:t>
            </a:r>
            <a:endParaRPr lang="en-US" dirty="0">
              <a:latin typeface="Arial" panose="020B0604020202020204" pitchFamily="34" charset="0"/>
              <a:cs typeface="Arial" panose="020B0604020202020204" pitchFamily="34" charset="0"/>
            </a:endParaRPr>
          </a:p>
        </p:txBody>
      </p:sp>
      <p:pic>
        <p:nvPicPr>
          <p:cNvPr id="4" name="Picture 2" descr="Chart comparing high- and low-levels of uncertainty avoidance.">
            <a:extLst>
              <a:ext uri="{FF2B5EF4-FFF2-40B4-BE49-F238E27FC236}">
                <a16:creationId xmlns:a16="http://schemas.microsoft.com/office/drawing/2014/main" id="{090C16BF-E026-C654-5826-B0F94F1F3828}"/>
              </a:ext>
            </a:extLst>
          </p:cNvPr>
          <p:cNvPicPr>
            <a:picLocks noChangeAspect="1"/>
          </p:cNvPicPr>
          <p:nvPr/>
        </p:nvPicPr>
        <p:blipFill rotWithShape="1">
          <a:blip r:embed="rId3"/>
          <a:srcRect l="15334" r="15628" b="145"/>
          <a:stretch/>
        </p:blipFill>
        <p:spPr>
          <a:xfrm>
            <a:off x="4819452" y="1229875"/>
            <a:ext cx="4324548" cy="3512689"/>
          </a:xfrm>
          <a:prstGeom prst="rect">
            <a:avLst/>
          </a:prstGeom>
        </p:spPr>
      </p:pic>
      <p:sp>
        <p:nvSpPr>
          <p:cNvPr id="6" name="TextBox 5">
            <a:extLst>
              <a:ext uri="{FF2B5EF4-FFF2-40B4-BE49-F238E27FC236}">
                <a16:creationId xmlns:a16="http://schemas.microsoft.com/office/drawing/2014/main" id="{67D16BA0-638A-887C-95F0-21434513AE0A}"/>
              </a:ext>
            </a:extLst>
          </p:cNvPr>
          <p:cNvSpPr txBox="1"/>
          <p:nvPr/>
        </p:nvSpPr>
        <p:spPr>
          <a:xfrm>
            <a:off x="4572000" y="4565898"/>
            <a:ext cx="4614040" cy="261610"/>
          </a:xfrm>
          <a:prstGeom prst="rect">
            <a:avLst/>
          </a:prstGeom>
          <a:noFill/>
        </p:spPr>
        <p:txBody>
          <a:bodyPr wrap="square">
            <a:spAutoFit/>
          </a:bodyPr>
          <a:lstStyle/>
          <a:p>
            <a:pPr algn="ctr"/>
            <a:r>
              <a:rPr lang="en-US" sz="1100" dirty="0"/>
              <a:t>"UA Comparison" by Alyssa Giles, </a:t>
            </a:r>
            <a:r>
              <a:rPr lang="en-US" sz="1100" dirty="0">
                <a:hlinkClick r:id="rId4"/>
              </a:rPr>
              <a:t>CC BY-NC-SA 4.0​</a:t>
            </a:r>
            <a:endParaRPr lang="en-US" sz="1100" dirty="0"/>
          </a:p>
        </p:txBody>
      </p:sp>
    </p:spTree>
    <p:extLst>
      <p:ext uri="{BB962C8B-B14F-4D97-AF65-F5344CB8AC3E}">
        <p14:creationId xmlns:p14="http://schemas.microsoft.com/office/powerpoint/2010/main" val="348521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56DF-5AF8-A713-1709-CBBF34ACF76A}"/>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3.2</a:t>
            </a:r>
            <a:r>
              <a:rPr lang="en-CA" b="1" dirty="0">
                <a:latin typeface="Arial" panose="020B0604020202020204" pitchFamily="34" charset="0"/>
                <a:cs typeface="Arial" panose="020B0604020202020204" pitchFamily="34" charset="0"/>
              </a:rPr>
              <a:t> DESCRIBING CULTURE: HOFSTEDE VII</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2D7D22C-37C2-EC7D-D9C1-35ED519F8B24}"/>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Long-term Orientation</a:t>
            </a:r>
            <a:endParaRPr lang="en-CA" sz="2000" dirty="0">
              <a:latin typeface="Arial" panose="020B0604020202020204" pitchFamily="34" charset="0"/>
              <a:cs typeface="Arial" panose="020B0604020202020204" pitchFamily="34" charset="0"/>
            </a:endParaRP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The fifth dimension is </a:t>
            </a:r>
            <a:r>
              <a:rPr lang="en-CA" sz="2000" b="1" dirty="0">
                <a:latin typeface="Arial" panose="020B0604020202020204" pitchFamily="34" charset="0"/>
                <a:cs typeface="Arial" panose="020B0604020202020204" pitchFamily="34" charset="0"/>
              </a:rPr>
              <a:t>long-term orientation</a:t>
            </a:r>
            <a:r>
              <a:rPr lang="en-CA" sz="2000" dirty="0">
                <a:latin typeface="Arial" panose="020B0604020202020204" pitchFamily="34" charset="0"/>
                <a:cs typeface="Arial" panose="020B0604020202020204" pitchFamily="34" charset="0"/>
              </a:rPr>
              <a:t>, which refers to whether a culture has a long-term or short-term orientation. This dimension was added by Hofstede after the original four you just read about. It resulted in the effort to understand the difference in thinking between the East and the West. Certain values are associated with each orientation.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64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44E3E-4B43-E7BD-62FA-B771F5138519}"/>
              </a:ext>
            </a:extLst>
          </p:cNvPr>
          <p:cNvSpPr>
            <a:spLocks noGrp="1"/>
          </p:cNvSpPr>
          <p:nvPr>
            <p:ph type="title"/>
          </p:nvPr>
        </p:nvSpPr>
        <p:spPr/>
        <p:txBody>
          <a:bodyPr>
            <a:noAutofit/>
          </a:bodyPr>
          <a:lstStyle/>
          <a:p>
            <a:r>
              <a:rPr lang="en-CA" b="1" dirty="0">
                <a:latin typeface="Arial" panose="020B0604020202020204" pitchFamily="34" charset="0"/>
                <a:cs typeface="Arial" panose="020B0604020202020204" pitchFamily="34" charset="0"/>
              </a:rPr>
              <a:t>3.3 DESCRIBING CULTURE: HALL I</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448CAD1-7640-65A2-9EAD-5A7DFF6F6D12}"/>
              </a:ext>
            </a:extLst>
          </p:cNvPr>
          <p:cNvSpPr>
            <a:spLocks noGrp="1"/>
          </p:cNvSpPr>
          <p:nvPr>
            <p:ph type="body" idx="1"/>
          </p:nvPr>
        </p:nvSpPr>
        <p:spPr>
          <a:xfrm>
            <a:off x="311700" y="1489190"/>
            <a:ext cx="8520600" cy="3339000"/>
          </a:xfrm>
        </p:spPr>
        <p:txBody>
          <a:bodyPr>
            <a:normAutofit/>
          </a:bodyPr>
          <a:lstStyle/>
          <a:p>
            <a:pPr marL="114300" indent="0">
              <a:buNone/>
            </a:pPr>
            <a:r>
              <a:rPr lang="en-CA" sz="2000" b="1" dirty="0">
                <a:latin typeface="Arial" panose="020B0604020202020204" pitchFamily="34" charset="0"/>
                <a:cs typeface="Arial" panose="020B0604020202020204" pitchFamily="34" charset="0"/>
              </a:rPr>
              <a:t>Edward T. Hall </a:t>
            </a:r>
            <a:r>
              <a:rPr lang="en-CA" sz="2000" dirty="0">
                <a:latin typeface="Arial" panose="020B0604020202020204" pitchFamily="34" charset="0"/>
                <a:cs typeface="Arial" panose="020B0604020202020204" pitchFamily="34" charset="0"/>
              </a:rPr>
              <a:t>was a respected anthropologist who applied his field to the understanding of cultures and intercultural communications. Hall is best noted for three principal categories that analyze and interpret how communications and interactions between cultures differ: </a:t>
            </a:r>
            <a:r>
              <a:rPr lang="en-CA" sz="2000" b="1" dirty="0">
                <a:latin typeface="Arial" panose="020B0604020202020204" pitchFamily="34" charset="0"/>
                <a:cs typeface="Arial" panose="020B0604020202020204" pitchFamily="34" charset="0"/>
              </a:rPr>
              <a:t>context, space, and time</a:t>
            </a:r>
            <a:r>
              <a:rPr lang="en-CA"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516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D26E-4F0A-713C-5505-296F6317245C}"/>
              </a:ext>
            </a:extLst>
          </p:cNvPr>
          <p:cNvSpPr>
            <a:spLocks noGrp="1"/>
          </p:cNvSpPr>
          <p:nvPr>
            <p:ph type="title"/>
          </p:nvPr>
        </p:nvSpPr>
        <p:spPr/>
        <p:txBody>
          <a:bodyPr>
            <a:noAutofit/>
          </a:bodyPr>
          <a:lstStyle/>
          <a:p>
            <a:r>
              <a:rPr lang="en-CA" b="1" cap="all" dirty="0"/>
              <a:t>3.3 DESCRIBING CULTURE: HALL II</a:t>
            </a:r>
            <a:br>
              <a:rPr lang="en-CA" b="1" cap="all" dirty="0"/>
            </a:br>
            <a:br>
              <a:rPr lang="en-CA" b="1" dirty="0"/>
            </a:br>
            <a:endParaRPr lang="en-US" b="1" dirty="0"/>
          </a:p>
        </p:txBody>
      </p:sp>
      <p:sp>
        <p:nvSpPr>
          <p:cNvPr id="3" name="Text Placeholder 2">
            <a:extLst>
              <a:ext uri="{FF2B5EF4-FFF2-40B4-BE49-F238E27FC236}">
                <a16:creationId xmlns:a16="http://schemas.microsoft.com/office/drawing/2014/main" id="{0B22A663-2298-B7D1-79AD-AF160388F9F6}"/>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Context: High-Context versus Low-Context Cultures</a:t>
            </a:r>
          </a:p>
          <a:p>
            <a:pPr marL="114300" indent="0">
              <a:buNone/>
            </a:pPr>
            <a:endParaRPr lang="en-CA" sz="2000" b="1" dirty="0">
              <a:latin typeface="Arial" panose="020B0604020202020204" pitchFamily="34" charset="0"/>
              <a:cs typeface="Arial" panose="020B0604020202020204" pitchFamily="34" charset="0"/>
            </a:endParaRPr>
          </a:p>
          <a:p>
            <a:pPr marL="114300" indent="0">
              <a:buNone/>
            </a:pPr>
            <a:r>
              <a:rPr lang="en-CA" sz="2000" b="1" dirty="0">
                <a:latin typeface="Arial" panose="020B0604020202020204" pitchFamily="34" charset="0"/>
                <a:cs typeface="Arial" panose="020B0604020202020204" pitchFamily="34" charset="0"/>
              </a:rPr>
              <a:t>High and low contex</a:t>
            </a:r>
            <a:r>
              <a:rPr lang="en-CA" sz="2000" dirty="0">
                <a:latin typeface="Arial" panose="020B0604020202020204" pitchFamily="34" charset="0"/>
                <a:cs typeface="Arial" panose="020B0604020202020204" pitchFamily="34" charset="0"/>
              </a:rPr>
              <a:t>t refers to how a message is communicated. In high-context cultures, such as those found in Latin America, Asia, and Africa, the physical context of the message carries a great deal of importance. People tend to be more indirect and to expect the person they are communicating with to decode the implicit part of their message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929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0307-7804-2C72-6F2B-CCFAD3E16F2A}"/>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3.3 DESCRIBING CULTURE: HALL III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8ABFA51-BAC6-7F6E-F185-6924172530FB}"/>
              </a:ext>
            </a:extLst>
          </p:cNvPr>
          <p:cNvSpPr>
            <a:spLocks noGrp="1"/>
          </p:cNvSpPr>
          <p:nvPr>
            <p:ph type="body" idx="1"/>
          </p:nvPr>
        </p:nvSpPr>
        <p:spPr/>
        <p:txBody>
          <a:bodyPr/>
          <a:lstStyle/>
          <a:p>
            <a:pPr marL="114300" indent="0">
              <a:buNone/>
            </a:pPr>
            <a:r>
              <a:rPr lang="en-CA" b="1" dirty="0"/>
              <a:t>Context: High-Context versus Low-Context Cultures</a:t>
            </a:r>
          </a:p>
          <a:p>
            <a:pPr marL="114300" indent="0">
              <a:buNone/>
            </a:pPr>
            <a:endParaRPr lang="en-CA" b="1" dirty="0"/>
          </a:p>
          <a:p>
            <a:pPr marL="114300" indent="0">
              <a:buNone/>
            </a:pPr>
            <a:endParaRPr lang="en-CA" dirty="0"/>
          </a:p>
          <a:p>
            <a:pPr marL="114300" indent="0">
              <a:buNone/>
            </a:pPr>
            <a:endParaRPr lang="en-CA" dirty="0"/>
          </a:p>
          <a:p>
            <a:pPr marL="114300" indent="0">
              <a:buNone/>
            </a:pPr>
            <a:br>
              <a:rPr lang="en-CA" dirty="0"/>
            </a:br>
            <a:endParaRPr lang="en-US" dirty="0"/>
          </a:p>
        </p:txBody>
      </p:sp>
      <p:pic>
        <p:nvPicPr>
          <p:cNvPr id="4" name="Picture 2" descr=" Graphic illustrating low- to high-context scale of countries. In order from lowest to highest are: Switzerland, Germany, Sweden, United States of America, France, United Kingdom, Italy, Brazil, United Arab Emirates and Japan. ">
            <a:extLst>
              <a:ext uri="{FF2B5EF4-FFF2-40B4-BE49-F238E27FC236}">
                <a16:creationId xmlns:a16="http://schemas.microsoft.com/office/drawing/2014/main" id="{C1914CC0-135B-105A-217C-59DEC4035C20}"/>
              </a:ext>
            </a:extLst>
          </p:cNvPr>
          <p:cNvPicPr>
            <a:picLocks noChangeAspect="1"/>
          </p:cNvPicPr>
          <p:nvPr/>
        </p:nvPicPr>
        <p:blipFill>
          <a:blip r:embed="rId3"/>
          <a:stretch>
            <a:fillRect/>
          </a:stretch>
        </p:blipFill>
        <p:spPr>
          <a:xfrm>
            <a:off x="311700" y="2259837"/>
            <a:ext cx="8296562" cy="1653788"/>
          </a:xfrm>
          <a:prstGeom prst="rect">
            <a:avLst/>
          </a:prstGeom>
        </p:spPr>
      </p:pic>
    </p:spTree>
    <p:extLst>
      <p:ext uri="{BB962C8B-B14F-4D97-AF65-F5344CB8AC3E}">
        <p14:creationId xmlns:p14="http://schemas.microsoft.com/office/powerpoint/2010/main" val="330289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B8F9-C998-17B4-6C67-E8FF286E2886}"/>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3.3 DESCRIBING CULTURE: HALL IV</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2092BF21-5607-71C1-C468-0949B3F12683}"/>
              </a:ext>
            </a:extLst>
          </p:cNvPr>
          <p:cNvSpPr>
            <a:spLocks noGrp="1"/>
          </p:cNvSpPr>
          <p:nvPr>
            <p:ph type="body" idx="1"/>
          </p:nvPr>
        </p:nvSpPr>
        <p:spPr/>
        <p:txBody>
          <a:bodyPr>
            <a:noAutofit/>
          </a:bodyPr>
          <a:lstStyle/>
          <a:p>
            <a:pPr marL="114300" indent="0">
              <a:buNone/>
            </a:pPr>
            <a:r>
              <a:rPr lang="en-CA" sz="2000" b="1" dirty="0">
                <a:latin typeface="Arial" panose="020B0604020202020204" pitchFamily="34" charset="0"/>
                <a:cs typeface="Arial" panose="020B0604020202020204" pitchFamily="34" charset="0"/>
              </a:rPr>
              <a:t>Space</a:t>
            </a:r>
          </a:p>
          <a:p>
            <a:pPr marL="114300" indent="0">
              <a:buNone/>
            </a:pPr>
            <a:endParaRPr lang="en-CA" sz="2000" b="1"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Space refers to the study of physical space and people. Hall called this the study of proxemics, which focuses on space and distance between people as they interact. </a:t>
            </a:r>
            <a:r>
              <a:rPr lang="en-CA" sz="2000" b="1" dirty="0">
                <a:latin typeface="Arial" panose="020B0604020202020204" pitchFamily="34" charset="0"/>
                <a:cs typeface="Arial" panose="020B0604020202020204" pitchFamily="34" charset="0"/>
              </a:rPr>
              <a:t>Space </a:t>
            </a:r>
            <a:r>
              <a:rPr lang="en-CA" sz="2000" dirty="0">
                <a:latin typeface="Arial" panose="020B0604020202020204" pitchFamily="34" charset="0"/>
                <a:cs typeface="Arial" panose="020B0604020202020204" pitchFamily="34" charset="0"/>
              </a:rPr>
              <a:t>refers to everything from how close people stand to one another to how people might mark their territory or boundaries in the workplace and in other settings.</a:t>
            </a:r>
          </a:p>
          <a:p>
            <a:pPr marL="114300" indent="0">
              <a:buNone/>
            </a:pPr>
            <a:endParaRPr lang="en-CA" sz="2000" dirty="0">
              <a:latin typeface="Arial" panose="020B0604020202020204" pitchFamily="34" charset="0"/>
              <a:cs typeface="Arial" panose="020B0604020202020204" pitchFamily="34" charset="0"/>
            </a:endParaRPr>
          </a:p>
          <a:p>
            <a:pPr marL="114300" indent="0">
              <a:buNone/>
            </a:pPr>
            <a:br>
              <a:rPr lang="en-CA"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229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311700" y="441064"/>
            <a:ext cx="8520600" cy="576736"/>
          </a:xfrm>
          <a:prstGeom prst="rect">
            <a:avLst/>
          </a:prstGeom>
        </p:spPr>
        <p:txBody>
          <a:bodyPr spcFirstLastPara="1" wrap="square" lIns="91425" tIns="91425" rIns="91425" bIns="91425" anchor="t" anchorCtr="0">
            <a:noAutofit/>
          </a:bodyPr>
          <a:lstStyle/>
          <a:p>
            <a:r>
              <a:rPr lang="en" b="1" dirty="0">
                <a:latin typeface="Arial"/>
                <a:ea typeface="Arial"/>
                <a:cs typeface="Arial"/>
                <a:sym typeface="Arial"/>
              </a:rPr>
              <a:t>LEARNING OUTCOMES</a:t>
            </a:r>
            <a:endParaRPr lang="en-US" b="1" dirty="0">
              <a:latin typeface="Arial"/>
              <a:ea typeface="Arial"/>
              <a:cs typeface="Arial"/>
            </a:endParaRPr>
          </a:p>
        </p:txBody>
      </p:sp>
      <p:sp>
        <p:nvSpPr>
          <p:cNvPr id="87" name="Google Shape;87;p14"/>
          <p:cNvSpPr txBox="1">
            <a:spLocks noGrp="1"/>
          </p:cNvSpPr>
          <p:nvPr>
            <p:ph type="body" idx="1"/>
          </p:nvPr>
        </p:nvSpPr>
        <p:spPr>
          <a:xfrm>
            <a:off x="311700" y="1017800"/>
            <a:ext cx="8520600" cy="3551075"/>
          </a:xfrm>
          <a:prstGeom prst="rect">
            <a:avLst/>
          </a:prstGeom>
        </p:spPr>
        <p:txBody>
          <a:bodyPr spcFirstLastPara="1" wrap="square" lIns="91425" tIns="91425" rIns="91425" bIns="91425" anchor="t" anchorCtr="0">
            <a:noAutofit/>
          </a:bodyPr>
          <a:lstStyle/>
          <a:p>
            <a:pPr marL="0" indent="0">
              <a:lnSpc>
                <a:spcPct val="114999"/>
              </a:lnSpc>
              <a:buNone/>
            </a:pPr>
            <a:r>
              <a:rPr lang="en-CA" sz="1900" dirty="0">
                <a:latin typeface="Arial" panose="020B0604020202020204" pitchFamily="34" charset="0"/>
                <a:cs typeface="Arial" panose="020B0604020202020204" pitchFamily="34" charset="0"/>
              </a:rPr>
              <a:t>Upon successful completion of this chapter, you should be able to:</a:t>
            </a:r>
          </a:p>
          <a:p>
            <a:pPr marL="0" indent="0">
              <a:lnSpc>
                <a:spcPct val="114999"/>
              </a:lnSpc>
              <a:buNone/>
            </a:pPr>
            <a:endParaRPr lang="en" sz="1900" dirty="0">
              <a:latin typeface="Arial" panose="020B0604020202020204" pitchFamily="34" charset="0"/>
              <a:cs typeface="Arial" panose="020B0604020202020204" pitchFamily="34" charset="0"/>
            </a:endParaRPr>
          </a:p>
          <a:p>
            <a:pPr marL="342900">
              <a:lnSpc>
                <a:spcPct val="114999"/>
              </a:lnSpc>
            </a:pPr>
            <a:r>
              <a:rPr lang="en" sz="1900" dirty="0">
                <a:latin typeface="Arial" panose="020B0604020202020204" pitchFamily="34" charset="0"/>
                <a:cs typeface="Arial" panose="020B0604020202020204" pitchFamily="34" charset="0"/>
              </a:rPr>
              <a:t>Discuss the role of external environmental factors that shape the global marketing environment</a:t>
            </a:r>
          </a:p>
          <a:p>
            <a:pPr marL="342900">
              <a:lnSpc>
                <a:spcPct val="114999"/>
              </a:lnSpc>
            </a:pPr>
            <a:r>
              <a:rPr lang="en" sz="1900" dirty="0">
                <a:latin typeface="Arial" panose="020B0604020202020204" pitchFamily="34" charset="0"/>
                <a:cs typeface="Arial" panose="020B0604020202020204" pitchFamily="34" charset="0"/>
              </a:rPr>
              <a:t>List the various elements in a firm’s cultural environment</a:t>
            </a:r>
          </a:p>
          <a:p>
            <a:pPr marL="342900">
              <a:lnSpc>
                <a:spcPct val="114999"/>
              </a:lnSpc>
            </a:pPr>
            <a:r>
              <a:rPr lang="en" sz="1900" dirty="0">
                <a:latin typeface="Arial" panose="020B0604020202020204" pitchFamily="34" charset="0"/>
                <a:cs typeface="Arial" panose="020B0604020202020204" pitchFamily="34" charset="0"/>
              </a:rPr>
              <a:t>Outline the importance of culture on markets</a:t>
            </a:r>
          </a:p>
          <a:p>
            <a:pPr marL="342900">
              <a:lnSpc>
                <a:spcPct val="114999"/>
              </a:lnSpc>
            </a:pPr>
            <a:r>
              <a:rPr lang="en" sz="1900" dirty="0">
                <a:latin typeface="Arial" panose="020B0604020202020204" pitchFamily="34" charset="0"/>
                <a:cs typeface="Arial" panose="020B0604020202020204" pitchFamily="34" charset="0"/>
              </a:rPr>
              <a:t>Define culture</a:t>
            </a:r>
            <a:r>
              <a:rPr lang="en" sz="1900" i="1" dirty="0">
                <a:latin typeface="Arial" panose="020B0604020202020204" pitchFamily="34" charset="0"/>
                <a:cs typeface="Arial" panose="020B0604020202020204" pitchFamily="34" charset="0"/>
              </a:rPr>
              <a:t> </a:t>
            </a:r>
            <a:endParaRPr lang="en" sz="1900" dirty="0">
              <a:latin typeface="Arial" panose="020B0604020202020204" pitchFamily="34" charset="0"/>
              <a:cs typeface="Arial" panose="020B0604020202020204" pitchFamily="34" charset="0"/>
            </a:endParaRPr>
          </a:p>
          <a:p>
            <a:pPr marL="342900">
              <a:lnSpc>
                <a:spcPct val="114999"/>
              </a:lnSpc>
            </a:pPr>
            <a:r>
              <a:rPr lang="en" sz="1900" dirty="0">
                <a:latin typeface="Arial" panose="020B0604020202020204" pitchFamily="34" charset="0"/>
                <a:cs typeface="Arial" panose="020B0604020202020204" pitchFamily="34" charset="0"/>
              </a:rPr>
              <a:t>Identify different kinds of culture</a:t>
            </a:r>
          </a:p>
          <a:p>
            <a:pPr marL="342900">
              <a:lnSpc>
                <a:spcPct val="114999"/>
              </a:lnSpc>
            </a:pPr>
            <a:r>
              <a:rPr lang="en" sz="1900" dirty="0">
                <a:latin typeface="Arial" panose="020B0604020202020204" pitchFamily="34" charset="0"/>
                <a:cs typeface="Arial" panose="020B0604020202020204" pitchFamily="34" charset="0"/>
              </a:rPr>
              <a:t>Define and apply Hofstede’s and Hall’s categories for cultural identification</a:t>
            </a:r>
          </a:p>
          <a:p>
            <a:pPr marL="342900">
              <a:lnSpc>
                <a:spcPct val="114999"/>
              </a:lnSpc>
            </a:pPr>
            <a:r>
              <a:rPr lang="en" sz="1900" dirty="0">
                <a:latin typeface="Arial" panose="020B0604020202020204" pitchFamily="34" charset="0"/>
                <a:cs typeface="Arial" panose="020B0604020202020204" pitchFamily="34" charset="0"/>
              </a:rPr>
              <a:t>Identify and discuss additional determinants of culture</a:t>
            </a:r>
          </a:p>
          <a:p>
            <a:pPr marL="0" lvl="0" indent="0" algn="l">
              <a:lnSpc>
                <a:spcPct val="114999"/>
              </a:lnSpc>
              <a:spcBef>
                <a:spcPts val="1200"/>
              </a:spcBef>
              <a:spcAft>
                <a:spcPts val="0"/>
              </a:spcAft>
              <a:buNone/>
            </a:pPr>
            <a:endParaRPr lang="en" sz="1900" dirty="0">
              <a:solidFill>
                <a:srgbClr val="000000"/>
              </a:solidFill>
              <a:latin typeface="Arial"/>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3349-F6A9-7686-316C-39CE867A4DD0}"/>
              </a:ext>
            </a:extLst>
          </p:cNvPr>
          <p:cNvSpPr>
            <a:spLocks noGrp="1"/>
          </p:cNvSpPr>
          <p:nvPr>
            <p:ph type="title"/>
          </p:nvPr>
        </p:nvSpPr>
        <p:spPr/>
        <p:txBody>
          <a:bodyPr>
            <a:noAutofit/>
          </a:bodyPr>
          <a:lstStyle/>
          <a:p>
            <a:r>
              <a:rPr lang="en-CA" b="1" dirty="0">
                <a:latin typeface="Arial" panose="020B0604020202020204" pitchFamily="34" charset="0"/>
                <a:cs typeface="Arial" panose="020B0604020202020204" pitchFamily="34" charset="0"/>
              </a:rPr>
              <a:t>3.3 DESCRIBING CULTURE: HALL V</a:t>
            </a:r>
            <a:br>
              <a:rPr lang="en-CA" b="1"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BD5845A-773A-F4CB-E785-C3F9B5B90E32}"/>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Time: Polychronic versus Monochronic Cultures</a:t>
            </a:r>
            <a:endParaRPr lang="en-CA" sz="2000" dirty="0">
              <a:latin typeface="Arial" panose="020B0604020202020204" pitchFamily="34" charset="0"/>
              <a:cs typeface="Arial" panose="020B0604020202020204" pitchFamily="34" charset="0"/>
            </a:endParaRP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Hall identified that time is another important concept greatly influenced by culture. In polychronic cultures—</a:t>
            </a:r>
            <a:r>
              <a:rPr lang="en-CA" sz="2000" i="1" dirty="0">
                <a:latin typeface="Arial" panose="020B0604020202020204" pitchFamily="34" charset="0"/>
                <a:cs typeface="Arial" panose="020B0604020202020204" pitchFamily="34" charset="0"/>
              </a:rPr>
              <a:t>polychronic</a:t>
            </a:r>
            <a:r>
              <a:rPr lang="en-CA" sz="2000" dirty="0">
                <a:latin typeface="Arial" panose="020B0604020202020204" pitchFamily="34" charset="0"/>
                <a:cs typeface="Arial" panose="020B0604020202020204" pitchFamily="34" charset="0"/>
              </a:rPr>
              <a:t> literally means “many times”—people can do several things at the same time. In monochronic cultures or “one-time” cultures, people tend to do one task at a time.</a:t>
            </a:r>
          </a:p>
          <a:p>
            <a:pPr marL="114300" indent="0">
              <a:buNone/>
            </a:pPr>
            <a:br>
              <a:rPr lang="en-CA"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246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227A-B015-7E81-792C-032FD01938BF}"/>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166B107-5A04-0C95-84F7-F7CB62A337C9}"/>
              </a:ext>
            </a:extLst>
          </p:cNvPr>
          <p:cNvSpPr>
            <a:spLocks noGrp="1"/>
          </p:cNvSpPr>
          <p:nvPr>
            <p:ph type="body" idx="1"/>
          </p:nvPr>
        </p:nvSpPr>
        <p:spPr>
          <a:xfrm>
            <a:off x="311700" y="1017800"/>
            <a:ext cx="8520600" cy="3339000"/>
          </a:xfrm>
        </p:spPr>
        <p:txBody>
          <a:bodyPr>
            <a:noAutofit/>
          </a:bodyPr>
          <a:lstStyle/>
          <a:p>
            <a:pPr marL="114300" indent="0">
              <a:buNone/>
            </a:pPr>
            <a:r>
              <a:rPr lang="en-CA" sz="1600" b="1" dirty="0">
                <a:latin typeface="Arial" panose="020B0604020202020204" pitchFamily="34" charset="0"/>
                <a:cs typeface="Arial" panose="020B0604020202020204" pitchFamily="34" charset="0"/>
              </a:rPr>
              <a:t>Nonverbal communication</a:t>
            </a:r>
            <a:r>
              <a:rPr lang="en-CA" sz="1600" dirty="0">
                <a:latin typeface="Arial" panose="020B0604020202020204" pitchFamily="34" charset="0"/>
                <a:cs typeface="Arial" panose="020B0604020202020204" pitchFamily="34" charset="0"/>
              </a:rPr>
              <a:t> is the process of conveying a message without the use of words.</a:t>
            </a:r>
          </a:p>
          <a:p>
            <a:pPr marL="114300" indent="0">
              <a:buNone/>
            </a:pPr>
            <a:endParaRPr lang="en-CA" sz="1600" dirty="0">
              <a:latin typeface="Arial" panose="020B0604020202020204" pitchFamily="34" charset="0"/>
              <a:cs typeface="Arial" panose="020B0604020202020204" pitchFamily="34" charset="0"/>
            </a:endParaRPr>
          </a:p>
          <a:p>
            <a:pPr marL="114300" indent="0">
              <a:buNone/>
            </a:pPr>
            <a:r>
              <a:rPr lang="en-CA" sz="1600" dirty="0">
                <a:latin typeface="Arial" panose="020B0604020202020204" pitchFamily="34" charset="0"/>
                <a:cs typeface="Arial" panose="020B0604020202020204" pitchFamily="34" charset="0"/>
              </a:rPr>
              <a:t>Eight types of nonverbal communication:</a:t>
            </a:r>
          </a:p>
          <a:p>
            <a:pPr marL="114300" indent="0">
              <a:buNone/>
            </a:pPr>
            <a:endParaRPr lang="en-CA" sz="1600" dirty="0">
              <a:latin typeface="Arial" panose="020B0604020202020204" pitchFamily="34" charset="0"/>
              <a:cs typeface="Arial" panose="020B0604020202020204" pitchFamily="34" charset="0"/>
            </a:endParaRPr>
          </a:p>
          <a:p>
            <a:r>
              <a:rPr lang="en-CA" sz="1600" dirty="0">
                <a:latin typeface="Arial" panose="020B0604020202020204" pitchFamily="34" charset="0"/>
                <a:cs typeface="Arial" panose="020B0604020202020204" pitchFamily="34" charset="0"/>
              </a:rPr>
              <a:t>Space</a:t>
            </a:r>
          </a:p>
          <a:p>
            <a:r>
              <a:rPr lang="en-CA" sz="1600" dirty="0">
                <a:latin typeface="Arial" panose="020B0604020202020204" pitchFamily="34" charset="0"/>
                <a:cs typeface="Arial" panose="020B0604020202020204" pitchFamily="34" charset="0"/>
              </a:rPr>
              <a:t>Time</a:t>
            </a:r>
          </a:p>
          <a:p>
            <a:r>
              <a:rPr lang="en-CA" sz="1600" dirty="0">
                <a:latin typeface="Arial" panose="020B0604020202020204" pitchFamily="34" charset="0"/>
                <a:cs typeface="Arial" panose="020B0604020202020204" pitchFamily="34" charset="0"/>
              </a:rPr>
              <a:t>Physical characteristics</a:t>
            </a:r>
          </a:p>
          <a:p>
            <a:r>
              <a:rPr lang="en-CA" sz="1600" dirty="0">
                <a:latin typeface="Arial" panose="020B0604020202020204" pitchFamily="34" charset="0"/>
                <a:cs typeface="Arial" panose="020B0604020202020204" pitchFamily="34" charset="0"/>
              </a:rPr>
              <a:t>Body movements</a:t>
            </a:r>
          </a:p>
          <a:p>
            <a:r>
              <a:rPr lang="en-CA" sz="1600" dirty="0">
                <a:latin typeface="Arial" panose="020B0604020202020204" pitchFamily="34" charset="0"/>
                <a:cs typeface="Arial" panose="020B0604020202020204" pitchFamily="34" charset="0"/>
              </a:rPr>
              <a:t>Touch</a:t>
            </a:r>
          </a:p>
          <a:p>
            <a:r>
              <a:rPr lang="en-CA" sz="1600" dirty="0">
                <a:latin typeface="Arial" panose="020B0604020202020204" pitchFamily="34" charset="0"/>
                <a:cs typeface="Arial" panose="020B0604020202020204" pitchFamily="34" charset="0"/>
              </a:rPr>
              <a:t>Paralanguage</a:t>
            </a:r>
          </a:p>
          <a:p>
            <a:r>
              <a:rPr lang="en-CA" sz="1600" dirty="0">
                <a:latin typeface="Arial" panose="020B0604020202020204" pitchFamily="34" charset="0"/>
                <a:cs typeface="Arial" panose="020B0604020202020204" pitchFamily="34" charset="0"/>
              </a:rPr>
              <a:t>Artifacts</a:t>
            </a:r>
          </a:p>
          <a:p>
            <a:r>
              <a:rPr lang="en-CA" sz="1600" dirty="0">
                <a:latin typeface="Arial" panose="020B0604020202020204" pitchFamily="34" charset="0"/>
                <a:cs typeface="Arial" panose="020B0604020202020204" pitchFamily="34" charset="0"/>
              </a:rPr>
              <a:t>Environment</a:t>
            </a:r>
          </a:p>
          <a:p>
            <a:pPr marL="11430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56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120A-CE17-1ED3-2FD7-1C03492EA82B}"/>
              </a:ext>
            </a:extLst>
          </p:cNvPr>
          <p:cNvSpPr>
            <a:spLocks noGrp="1"/>
          </p:cNvSpPr>
          <p:nvPr>
            <p:ph type="title"/>
          </p:nvPr>
        </p:nvSpPr>
        <p:spPr/>
        <p:txBody>
          <a:bodyPr>
            <a:noAutofit/>
          </a:bodyPr>
          <a:lstStyle/>
          <a:p>
            <a:r>
              <a:rPr lang="en-CA" b="1" cap="all" dirty="0"/>
              <a:t>3.4 NONVERBAL COMMUNICATION II</a:t>
            </a:r>
            <a:br>
              <a:rPr lang="en-CA" b="1" cap="all" dirty="0"/>
            </a:br>
            <a:br>
              <a:rPr lang="en-CA" b="1" dirty="0"/>
            </a:br>
            <a:endParaRPr lang="en-US" b="1" dirty="0"/>
          </a:p>
        </p:txBody>
      </p:sp>
      <p:sp>
        <p:nvSpPr>
          <p:cNvPr id="3" name="Text Placeholder 2">
            <a:extLst>
              <a:ext uri="{FF2B5EF4-FFF2-40B4-BE49-F238E27FC236}">
                <a16:creationId xmlns:a16="http://schemas.microsoft.com/office/drawing/2014/main" id="{3A2293E5-B4F6-69F6-E7BB-22533DE5B7E7}"/>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Space </a:t>
            </a: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When we discuss space in a nonverbal context, we mean the space between objects and people. Space is often associated with social rank and is an important part of business communication. Who gets the corner office? Why is the head of the table important and who gets to sit there?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09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42FC-604F-9BE1-630C-25B19F2FB7B3}"/>
              </a:ext>
            </a:extLst>
          </p:cNvPr>
          <p:cNvSpPr>
            <a:spLocks noGrp="1"/>
          </p:cNvSpPr>
          <p:nvPr>
            <p:ph type="title"/>
          </p:nvPr>
        </p:nvSpPr>
        <p:spPr>
          <a:xfrm>
            <a:off x="311700" y="278513"/>
            <a:ext cx="8520600" cy="607800"/>
          </a:xfrm>
        </p:spPr>
        <p:txBody>
          <a:bodyPr>
            <a:noAutofit/>
          </a:bodyPr>
          <a:lstStyle/>
          <a:p>
            <a:r>
              <a:rPr lang="en-CA" b="1" cap="all" dirty="0">
                <a:latin typeface="Arial" panose="020B0604020202020204" pitchFamily="34" charset="0"/>
                <a:cs typeface="Arial" panose="020B0604020202020204" pitchFamily="34" charset="0"/>
              </a:rPr>
              <a:t>3.4 NONVERBAL COMMUNICATION III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47DCF25-FD73-E37B-AE2F-AB5AD88C487A}"/>
              </a:ext>
            </a:extLst>
          </p:cNvPr>
          <p:cNvSpPr>
            <a:spLocks noGrp="1"/>
          </p:cNvSpPr>
          <p:nvPr>
            <p:ph type="body" idx="1"/>
          </p:nvPr>
        </p:nvSpPr>
        <p:spPr>
          <a:xfrm>
            <a:off x="311700" y="1229875"/>
            <a:ext cx="4260300" cy="3339000"/>
          </a:xfrm>
        </p:spPr>
        <p:txBody>
          <a:bodyPr>
            <a:normAutofit/>
          </a:bodyPr>
          <a:lstStyle/>
          <a:p>
            <a:pPr marL="114300" indent="0">
              <a:buNone/>
            </a:pPr>
            <a:r>
              <a:rPr lang="en-CA" sz="2000" b="1" dirty="0">
                <a:latin typeface="Arial" panose="020B0604020202020204" pitchFamily="34" charset="0"/>
                <a:cs typeface="Arial" panose="020B0604020202020204" pitchFamily="34" charset="0"/>
              </a:rPr>
              <a:t>Time</a:t>
            </a: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Do you know what time it is? How aware you are of time varies by culture and normative expectations of adherence (or ignorance) of time. Some people, and the communities and cultures they represent, are very time-oriented.</a:t>
            </a:r>
          </a:p>
          <a:p>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B89148-BD35-DE77-9252-3ACB157562BE}"/>
              </a:ext>
            </a:extLst>
          </p:cNvPr>
          <p:cNvSpPr txBox="1"/>
          <p:nvPr/>
        </p:nvSpPr>
        <p:spPr>
          <a:xfrm>
            <a:off x="6122276" y="4568875"/>
            <a:ext cx="4572000" cy="738664"/>
          </a:xfrm>
          <a:prstGeom prst="rect">
            <a:avLst/>
          </a:prstGeom>
          <a:noFill/>
        </p:spPr>
        <p:txBody>
          <a:bodyPr wrap="square">
            <a:spAutoFit/>
          </a:bodyPr>
          <a:lstStyle/>
          <a:p>
            <a:pPr algn="l"/>
            <a:r>
              <a:rPr lang="en-CA" b="0" i="0" u="none" strike="noStrike" dirty="0">
                <a:solidFill>
                  <a:srgbClr val="111111"/>
                </a:solidFill>
                <a:effectLst/>
                <a:latin typeface="-apple-system"/>
              </a:rPr>
              <a:t>Photo by </a:t>
            </a:r>
            <a:r>
              <a:rPr lang="en-CA" b="0" i="0" u="none" strike="noStrike" dirty="0">
                <a:solidFill>
                  <a:srgbClr val="767676"/>
                </a:solidFill>
                <a:effectLst/>
                <a:latin typeface="-apple-system"/>
                <a:hlinkClick r:id="rId3"/>
              </a:rPr>
              <a:t>Andrik Langfield</a:t>
            </a:r>
            <a:r>
              <a:rPr lang="en-CA" b="0" i="0" u="none" strike="noStrike" dirty="0">
                <a:solidFill>
                  <a:srgbClr val="111111"/>
                </a:solidFill>
                <a:effectLst/>
                <a:latin typeface="-apple-system"/>
              </a:rPr>
              <a:t> on </a:t>
            </a:r>
            <a:r>
              <a:rPr lang="en-CA" b="0" i="0" u="none" strike="noStrike" dirty="0">
                <a:solidFill>
                  <a:srgbClr val="767676"/>
                </a:solidFill>
                <a:effectLst/>
                <a:latin typeface="-apple-system"/>
                <a:hlinkClick r:id="rId4"/>
              </a:rPr>
              <a:t>Unsplash</a:t>
            </a:r>
            <a:endParaRPr lang="en-CA" b="0" i="0" u="none" strike="noStrike"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9938B618-169F-639A-F55C-F25DABFDC7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86437" y="886313"/>
            <a:ext cx="2945863" cy="3682562"/>
          </a:xfrm>
          <a:prstGeom prst="rect">
            <a:avLst/>
          </a:prstGeom>
        </p:spPr>
      </p:pic>
    </p:spTree>
    <p:extLst>
      <p:ext uri="{BB962C8B-B14F-4D97-AF65-F5344CB8AC3E}">
        <p14:creationId xmlns:p14="http://schemas.microsoft.com/office/powerpoint/2010/main" val="1188399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475B-73B6-0694-599C-7AC2D99B7620}"/>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IV</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E47D2A1-A69E-E98A-6412-EE44C4E9CF0E}"/>
              </a:ext>
            </a:extLst>
          </p:cNvPr>
          <p:cNvSpPr>
            <a:spLocks noGrp="1"/>
          </p:cNvSpPr>
          <p:nvPr>
            <p:ph type="body" idx="1"/>
          </p:nvPr>
        </p:nvSpPr>
        <p:spPr>
          <a:xfrm>
            <a:off x="311700" y="1229875"/>
            <a:ext cx="4785817" cy="3339000"/>
          </a:xfrm>
        </p:spPr>
        <p:txBody>
          <a:bodyPr>
            <a:noAutofit/>
          </a:bodyPr>
          <a:lstStyle/>
          <a:p>
            <a:pPr marL="114300" indent="0">
              <a:buNone/>
            </a:pPr>
            <a:r>
              <a:rPr lang="en-CA" b="1" dirty="0">
                <a:latin typeface="Arial" panose="020B0604020202020204" pitchFamily="34" charset="0"/>
                <a:cs typeface="Arial" panose="020B0604020202020204" pitchFamily="34" charset="0"/>
              </a:rPr>
              <a:t>Physical Characteristics</a:t>
            </a:r>
          </a:p>
          <a:p>
            <a:pPr marL="114300" indent="0">
              <a:buNone/>
            </a:pPr>
            <a:endParaRPr lang="en-CA" dirty="0">
              <a:latin typeface="Arial" panose="020B0604020202020204" pitchFamily="34" charset="0"/>
              <a:cs typeface="Arial" panose="020B0604020202020204" pitchFamily="34" charset="0"/>
            </a:endParaRPr>
          </a:p>
          <a:p>
            <a:pPr marL="114300" indent="0">
              <a:buNone/>
            </a:pPr>
            <a:r>
              <a:rPr lang="en-CA" dirty="0">
                <a:latin typeface="Arial" panose="020B0604020202020204" pitchFamily="34" charset="0"/>
                <a:cs typeface="Arial" panose="020B0604020202020204" pitchFamily="34" charset="0"/>
              </a:rPr>
              <a:t>You didn’t choose your genes, your eye color, the natural color of your hair, or your height, but people spend millions every year trying to change their physical characteristics. You can get colored contacts; dye your hair; and if you are shorter than you’d like to be, buy shoes to raise your stature a couple of inches. </a:t>
            </a: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96C8313-292D-7558-9626-07DE6B5702C1}"/>
              </a:ext>
            </a:extLst>
          </p:cNvPr>
          <p:cNvSpPr txBox="1"/>
          <p:nvPr/>
        </p:nvSpPr>
        <p:spPr>
          <a:xfrm>
            <a:off x="5859517" y="4568875"/>
            <a:ext cx="4572000" cy="738664"/>
          </a:xfrm>
          <a:prstGeom prst="rect">
            <a:avLst/>
          </a:prstGeom>
          <a:noFill/>
        </p:spPr>
        <p:txBody>
          <a:bodyPr wrap="square">
            <a:spAutoFit/>
          </a:bodyPr>
          <a:lstStyle/>
          <a:p>
            <a:r>
              <a:rPr lang="en-CA" dirty="0">
                <a:effectLst/>
              </a:rPr>
              <a:t>Photo by </a:t>
            </a:r>
            <a:r>
              <a:rPr lang="en-CA" dirty="0">
                <a:solidFill>
                  <a:srgbClr val="767676"/>
                </a:solidFill>
                <a:effectLst/>
                <a:hlinkClick r:id="rId3"/>
              </a:rPr>
              <a:t>Sergio de Paula</a:t>
            </a:r>
            <a:r>
              <a:rPr lang="en-CA" dirty="0">
                <a:effectLst/>
              </a:rPr>
              <a:t> on </a:t>
            </a:r>
            <a:r>
              <a:rPr lang="en-CA" dirty="0">
                <a:solidFill>
                  <a:srgbClr val="767676"/>
                </a:solidFill>
                <a:effectLst/>
                <a:hlinkClick r:id="rId4"/>
              </a:rPr>
              <a:t>Unsplash</a:t>
            </a:r>
            <a:endParaRPr lang="en-CA" dirty="0">
              <a:effectLst/>
            </a:endParaRPr>
          </a:p>
          <a:p>
            <a:br>
              <a:rPr lang="en-CA" dirty="0">
                <a:effectLst/>
              </a:rPr>
            </a:br>
            <a:endParaRPr lang="en-CA" dirty="0">
              <a:effectLst/>
            </a:endParaRPr>
          </a:p>
        </p:txBody>
      </p:sp>
      <p:pic>
        <p:nvPicPr>
          <p:cNvPr id="7" name="Picture 6">
            <a:extLst>
              <a:ext uri="{FF2B5EF4-FFF2-40B4-BE49-F238E27FC236}">
                <a16:creationId xmlns:a16="http://schemas.microsoft.com/office/drawing/2014/main" id="{683AE23F-4C7F-2920-E6F6-FE42C7118DA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97517" y="1486537"/>
            <a:ext cx="3920399" cy="2613600"/>
          </a:xfrm>
          <a:prstGeom prst="rect">
            <a:avLst/>
          </a:prstGeom>
        </p:spPr>
      </p:pic>
    </p:spTree>
    <p:extLst>
      <p:ext uri="{BB962C8B-B14F-4D97-AF65-F5344CB8AC3E}">
        <p14:creationId xmlns:p14="http://schemas.microsoft.com/office/powerpoint/2010/main" val="156617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3A57-D6EF-D285-8009-3A1B68763A3D}"/>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V</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39B8D7A-93CE-DFEF-EE39-9C008FCA49B3}"/>
              </a:ext>
            </a:extLst>
          </p:cNvPr>
          <p:cNvSpPr>
            <a:spLocks noGrp="1"/>
          </p:cNvSpPr>
          <p:nvPr>
            <p:ph type="body" idx="1"/>
          </p:nvPr>
        </p:nvSpPr>
        <p:spPr>
          <a:xfrm>
            <a:off x="311700" y="1642118"/>
            <a:ext cx="4575610" cy="3339000"/>
          </a:xfrm>
        </p:spPr>
        <p:txBody>
          <a:bodyPr>
            <a:normAutofit/>
          </a:bodyPr>
          <a:lstStyle/>
          <a:p>
            <a:pPr marL="114300" indent="0">
              <a:buNone/>
            </a:pPr>
            <a:r>
              <a:rPr lang="en-CA" sz="2000" b="1" dirty="0">
                <a:latin typeface="Arial" panose="020B0604020202020204" pitchFamily="34" charset="0"/>
                <a:cs typeface="Arial" panose="020B0604020202020204" pitchFamily="34" charset="0"/>
              </a:rPr>
              <a:t>Body Movements</a:t>
            </a:r>
          </a:p>
          <a:p>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The study of body movements, called kinesics, is key to understanding nonverbal communication.</a:t>
            </a:r>
          </a:p>
          <a:p>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490925-C3FC-A863-AAFE-CBB551C4C6FE}"/>
              </a:ext>
            </a:extLst>
          </p:cNvPr>
          <p:cNvSpPr txBox="1"/>
          <p:nvPr/>
        </p:nvSpPr>
        <p:spPr>
          <a:xfrm>
            <a:off x="6174828" y="4568875"/>
            <a:ext cx="4572000" cy="738664"/>
          </a:xfrm>
          <a:prstGeom prst="rect">
            <a:avLst/>
          </a:prstGeom>
          <a:noFill/>
        </p:spPr>
        <p:txBody>
          <a:bodyPr wrap="square">
            <a:spAutoFit/>
          </a:bodyPr>
          <a:lstStyle/>
          <a:p>
            <a:pPr algn="l"/>
            <a:r>
              <a:rPr lang="en-CA" b="0" i="0" u="none" strike="noStrike" dirty="0">
                <a:solidFill>
                  <a:srgbClr val="111111"/>
                </a:solidFill>
                <a:effectLst/>
                <a:latin typeface="-apple-system"/>
              </a:rPr>
              <a:t>Photo by </a:t>
            </a:r>
            <a:r>
              <a:rPr lang="en-CA" b="0" i="0" u="none" strike="noStrike" dirty="0">
                <a:solidFill>
                  <a:srgbClr val="767676"/>
                </a:solidFill>
                <a:effectLst/>
                <a:latin typeface="-apple-system"/>
                <a:hlinkClick r:id="rId3"/>
              </a:rPr>
              <a:t>David Hofmann</a:t>
            </a:r>
            <a:r>
              <a:rPr lang="en-CA" b="0" i="0" u="none" strike="noStrike" dirty="0">
                <a:solidFill>
                  <a:srgbClr val="111111"/>
                </a:solidFill>
                <a:effectLst/>
                <a:latin typeface="-apple-system"/>
              </a:rPr>
              <a:t> on </a:t>
            </a:r>
            <a:r>
              <a:rPr lang="en-CA" b="0" i="0" u="none" strike="noStrike" dirty="0">
                <a:solidFill>
                  <a:srgbClr val="767676"/>
                </a:solidFill>
                <a:effectLst/>
                <a:latin typeface="-apple-system"/>
                <a:hlinkClick r:id="rId4"/>
              </a:rPr>
              <a:t>Unsplash</a:t>
            </a:r>
            <a:endParaRPr lang="en-CA" b="0" i="0" u="none" strike="noStrike"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0EE47D11-673E-179E-9883-33CB06D7E27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38614" y="1251601"/>
            <a:ext cx="3793686" cy="3083472"/>
          </a:xfrm>
          <a:prstGeom prst="rect">
            <a:avLst/>
          </a:prstGeom>
        </p:spPr>
      </p:pic>
    </p:spTree>
    <p:extLst>
      <p:ext uri="{BB962C8B-B14F-4D97-AF65-F5344CB8AC3E}">
        <p14:creationId xmlns:p14="http://schemas.microsoft.com/office/powerpoint/2010/main" val="1738961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0B7E-A013-A3CD-1690-B1441905812D}"/>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VI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8BB7BF-E397-E179-AB6F-A5DED9483E86}"/>
              </a:ext>
            </a:extLst>
          </p:cNvPr>
          <p:cNvSpPr>
            <a:spLocks noGrp="1"/>
          </p:cNvSpPr>
          <p:nvPr>
            <p:ph type="body" idx="1"/>
          </p:nvPr>
        </p:nvSpPr>
        <p:spPr>
          <a:xfrm>
            <a:off x="311700" y="1229875"/>
            <a:ext cx="3543985" cy="3339000"/>
          </a:xfrm>
        </p:spPr>
        <p:txBody>
          <a:bodyPr>
            <a:normAutofit/>
          </a:bodyPr>
          <a:lstStyle/>
          <a:p>
            <a:pPr marL="114300" indent="0">
              <a:buNone/>
            </a:pPr>
            <a:r>
              <a:rPr lang="en-CA" sz="2000" b="1" dirty="0">
                <a:latin typeface="Arial" panose="020B0604020202020204" pitchFamily="34" charset="0"/>
                <a:cs typeface="Arial" panose="020B0604020202020204" pitchFamily="34" charset="0"/>
              </a:rPr>
              <a:t>Touch</a:t>
            </a:r>
          </a:p>
          <a:p>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Before giving your presentation, you may interact with people by shaking hands and making casual conversation. </a:t>
            </a:r>
          </a:p>
          <a:p>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4572F1-A260-B5A4-5776-077F4194862F}"/>
              </a:ext>
            </a:extLst>
          </p:cNvPr>
          <p:cNvSpPr txBox="1"/>
          <p:nvPr/>
        </p:nvSpPr>
        <p:spPr>
          <a:xfrm>
            <a:off x="6185338" y="4568875"/>
            <a:ext cx="4572000" cy="738664"/>
          </a:xfrm>
          <a:prstGeom prst="rect">
            <a:avLst/>
          </a:prstGeom>
          <a:noFill/>
        </p:spPr>
        <p:txBody>
          <a:bodyPr wrap="square">
            <a:spAutoFit/>
          </a:bodyPr>
          <a:lstStyle/>
          <a:p>
            <a:pPr algn="l"/>
            <a:r>
              <a:rPr lang="en-CA" b="0" i="0" u="none" strike="noStrike" dirty="0">
                <a:solidFill>
                  <a:srgbClr val="111111"/>
                </a:solidFill>
                <a:effectLst/>
                <a:latin typeface="-apple-system"/>
              </a:rPr>
              <a:t>Photo by </a:t>
            </a:r>
            <a:r>
              <a:rPr lang="en-CA" b="0" i="0" u="none" strike="noStrike" dirty="0">
                <a:solidFill>
                  <a:srgbClr val="767676"/>
                </a:solidFill>
                <a:effectLst/>
                <a:latin typeface="-apple-system"/>
                <a:hlinkClick r:id="rId3"/>
              </a:rPr>
              <a:t>Claudio Schwarz</a:t>
            </a:r>
            <a:r>
              <a:rPr lang="en-CA" b="0" i="0" u="none" strike="noStrike" dirty="0">
                <a:solidFill>
                  <a:srgbClr val="111111"/>
                </a:solidFill>
                <a:effectLst/>
                <a:latin typeface="-apple-system"/>
              </a:rPr>
              <a:t> on </a:t>
            </a:r>
            <a:r>
              <a:rPr lang="en-CA" b="0" i="0" u="none" strike="noStrike" dirty="0">
                <a:solidFill>
                  <a:srgbClr val="767676"/>
                </a:solidFill>
                <a:effectLst/>
                <a:latin typeface="-apple-system"/>
                <a:hlinkClick r:id="rId4"/>
              </a:rPr>
              <a:t>Unsplash</a:t>
            </a:r>
            <a:endParaRPr lang="en-CA" b="0" i="0" u="none" strike="noStrike"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76B3D728-8875-3AD4-E6D0-865190F510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1282" y="1314675"/>
            <a:ext cx="4654471" cy="3104541"/>
          </a:xfrm>
          <a:prstGeom prst="rect">
            <a:avLst/>
          </a:prstGeom>
        </p:spPr>
      </p:pic>
    </p:spTree>
    <p:extLst>
      <p:ext uri="{BB962C8B-B14F-4D97-AF65-F5344CB8AC3E}">
        <p14:creationId xmlns:p14="http://schemas.microsoft.com/office/powerpoint/2010/main" val="9268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2993-12F4-474D-6DA1-490B4CA16949}"/>
              </a:ext>
            </a:extLst>
          </p:cNvPr>
          <p:cNvSpPr>
            <a:spLocks noGrp="1"/>
          </p:cNvSpPr>
          <p:nvPr>
            <p:ph type="title"/>
          </p:nvPr>
        </p:nvSpPr>
        <p:spPr/>
        <p:txBody>
          <a:bodyPr>
            <a:noAutofit/>
          </a:bodyPr>
          <a:lstStyle/>
          <a:p>
            <a:r>
              <a:rPr lang="en-CA" b="1" cap="all" dirty="0"/>
              <a:t>3.4 NONVERBAL COMMUNICATION VII</a:t>
            </a:r>
            <a:br>
              <a:rPr lang="en-CA" b="1" cap="all" dirty="0"/>
            </a:br>
            <a:br>
              <a:rPr lang="en-CA" b="1" dirty="0"/>
            </a:br>
            <a:endParaRPr lang="en-US" b="1" dirty="0"/>
          </a:p>
        </p:txBody>
      </p:sp>
      <p:sp>
        <p:nvSpPr>
          <p:cNvPr id="3" name="Text Placeholder 2">
            <a:extLst>
              <a:ext uri="{FF2B5EF4-FFF2-40B4-BE49-F238E27FC236}">
                <a16:creationId xmlns:a16="http://schemas.microsoft.com/office/drawing/2014/main" id="{2F0203D5-6E98-EBA4-497E-C7DB87512E07}"/>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Paralanguage</a:t>
            </a:r>
          </a:p>
          <a:p>
            <a:pPr marL="114300" indent="0">
              <a:buNone/>
            </a:pPr>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Paralanguage is the exception to the definition of nonverbal communication. You may recall that nonverbal communication was defined as “not involving words” but paralanguage is a unique form of nonverbal communication that exists when we are speaking, using words.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038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FADD-0601-74EF-4D87-ABA921BE2CF2}"/>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a:t>
            </a:r>
            <a:r>
              <a:rPr lang="en-CA" b="1" cap="all" dirty="0" err="1">
                <a:latin typeface="Arial" panose="020B0604020202020204" pitchFamily="34" charset="0"/>
                <a:cs typeface="Arial" panose="020B0604020202020204" pitchFamily="34" charset="0"/>
              </a:rPr>
              <a:t>Viii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68B249A-021F-1881-4D51-FC8B8766DA0D}"/>
              </a:ext>
            </a:extLst>
          </p:cNvPr>
          <p:cNvSpPr>
            <a:spLocks noGrp="1"/>
          </p:cNvSpPr>
          <p:nvPr>
            <p:ph type="body" idx="1"/>
          </p:nvPr>
        </p:nvSpPr>
        <p:spPr/>
        <p:txBody>
          <a:bodyPr>
            <a:normAutofit/>
          </a:bodyPr>
          <a:lstStyle/>
          <a:p>
            <a:pPr marL="114300" indent="0">
              <a:buNone/>
            </a:pPr>
            <a:r>
              <a:rPr lang="en-CA" sz="2000" b="1" dirty="0">
                <a:latin typeface="Arial" panose="020B0604020202020204" pitchFamily="34" charset="0"/>
                <a:cs typeface="Arial" panose="020B0604020202020204" pitchFamily="34" charset="0"/>
              </a:rPr>
              <a:t>Artifacts</a:t>
            </a:r>
          </a:p>
          <a:p>
            <a:endParaRPr lang="en-CA" sz="2000" dirty="0">
              <a:latin typeface="Arial" panose="020B0604020202020204" pitchFamily="34" charset="0"/>
              <a:cs typeface="Arial" panose="020B0604020202020204" pitchFamily="34" charset="0"/>
            </a:endParaRPr>
          </a:p>
          <a:p>
            <a:pPr marL="114300" indent="0">
              <a:buNone/>
            </a:pPr>
            <a:r>
              <a:rPr lang="en-CA" sz="2000" dirty="0">
                <a:latin typeface="Arial" panose="020B0604020202020204" pitchFamily="34" charset="0"/>
                <a:cs typeface="Arial" panose="020B0604020202020204" pitchFamily="34" charset="0"/>
              </a:rPr>
              <a:t>Do you cover your tattoos when you are at work? Do you know someone who does? Or perhaps you know someone who has a tattoo and does not need to cover it up on their job? Expectations vary a great deal, and body art or tattoos may still be controversial in the workplace.</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109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90DE-2E16-1F36-413E-4BB70A876B8A}"/>
              </a:ext>
            </a:extLst>
          </p:cNvPr>
          <p:cNvSpPr>
            <a:spLocks noGrp="1"/>
          </p:cNvSpPr>
          <p:nvPr>
            <p:ph type="title"/>
          </p:nvPr>
        </p:nvSpPr>
        <p:spPr/>
        <p:txBody>
          <a:bodyPr>
            <a:noAutofit/>
          </a:bodyPr>
          <a:lstStyle/>
          <a:p>
            <a:r>
              <a:rPr lang="en-CA" b="1" cap="all" dirty="0">
                <a:latin typeface="Arial" panose="020B0604020202020204" pitchFamily="34" charset="0"/>
                <a:cs typeface="Arial" panose="020B0604020202020204" pitchFamily="34" charset="0"/>
              </a:rPr>
              <a:t>3.4 NONVERBAL COMMUNICATION IX</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A5A57A1-6F21-39D0-9095-0DDC37EC9008}"/>
              </a:ext>
            </a:extLst>
          </p:cNvPr>
          <p:cNvSpPr>
            <a:spLocks noGrp="1"/>
          </p:cNvSpPr>
          <p:nvPr>
            <p:ph type="body" idx="1"/>
          </p:nvPr>
        </p:nvSpPr>
        <p:spPr/>
        <p:txBody>
          <a:bodyPr/>
          <a:lstStyle/>
          <a:p>
            <a:pPr marL="114300" indent="0">
              <a:buNone/>
            </a:pPr>
            <a:r>
              <a:rPr lang="en-CA" b="1" dirty="0">
                <a:latin typeface="Arial" panose="020B0604020202020204" pitchFamily="34" charset="0"/>
                <a:cs typeface="Arial" panose="020B0604020202020204" pitchFamily="34" charset="0"/>
              </a:rPr>
              <a:t>Environment</a:t>
            </a:r>
          </a:p>
          <a:p>
            <a:pPr marL="114300" indent="0">
              <a:buNone/>
            </a:pPr>
            <a:endParaRPr lang="en-CA" dirty="0">
              <a:latin typeface="Arial" panose="020B0604020202020204" pitchFamily="34" charset="0"/>
              <a:cs typeface="Arial" panose="020B0604020202020204" pitchFamily="34" charset="0"/>
            </a:endParaRPr>
          </a:p>
          <a:p>
            <a:pPr marL="114300" indent="0">
              <a:buNone/>
            </a:pPr>
            <a:r>
              <a:rPr lang="en-CA" dirty="0">
                <a:latin typeface="Arial" panose="020B0604020202020204" pitchFamily="34" charset="0"/>
                <a:cs typeface="Arial" panose="020B0604020202020204" pitchFamily="34" charset="0"/>
              </a:rPr>
              <a:t>Environment involves the physical and psychological aspects of the communication context. More than the tables and chairs in an office, environment is an important part of the dynamic communication process. The perception of one’s environment influences one’s reaction to it.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882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r>
              <a:rPr lang="en-CA" b="1" dirty="0">
                <a:latin typeface="Arial"/>
                <a:ea typeface="Arial"/>
                <a:cs typeface="Arial"/>
                <a:sym typeface="Arial"/>
              </a:rPr>
              <a:t>3.1 WHAT IS CULTURE I</a:t>
            </a:r>
          </a:p>
        </p:txBody>
      </p:sp>
      <p:sp>
        <p:nvSpPr>
          <p:cNvPr id="2" name="Text Placeholder 3">
            <a:extLst>
              <a:ext uri="{FF2B5EF4-FFF2-40B4-BE49-F238E27FC236}">
                <a16:creationId xmlns:a16="http://schemas.microsoft.com/office/drawing/2014/main" id="{35DF2148-2679-8CF9-561A-352CDDD20864}"/>
              </a:ext>
            </a:extLst>
          </p:cNvPr>
          <p:cNvSpPr txBox="1">
            <a:spLocks/>
          </p:cNvSpPr>
          <p:nvPr/>
        </p:nvSpPr>
        <p:spPr>
          <a:xfrm>
            <a:off x="311700" y="1909450"/>
            <a:ext cx="8520600" cy="1561178"/>
          </a:xfrm>
          <a:prstGeom prst="rect">
            <a:avLst/>
          </a:prstGeom>
          <a:solidFill>
            <a:schemeClr val="bg1">
              <a:lumMod val="95000"/>
            </a:schemeClr>
          </a:solidFill>
          <a:ln w="57150">
            <a:solidFill>
              <a:schemeClr val="tx1"/>
            </a:solidFill>
          </a:ln>
        </p:spPr>
        <p:txBody>
          <a:bodyPr spcFirstLastPara="1" wrap="square" lIns="108000" tIns="72000" rIns="108000" bIns="7200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mn-lt"/>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lgn="ctr">
              <a:buNone/>
            </a:pPr>
            <a:r>
              <a:rPr lang="en-CA" sz="2000" b="1" dirty="0">
                <a:latin typeface="Arial" panose="020B0604020202020204" pitchFamily="34" charset="0"/>
                <a:cs typeface="Arial" panose="020B0604020202020204" pitchFamily="34" charset="0"/>
              </a:rPr>
              <a:t>Culture</a:t>
            </a:r>
            <a:r>
              <a:rPr lang="en-CA" sz="2000" dirty="0">
                <a:latin typeface="Arial" panose="020B0604020202020204" pitchFamily="34" charset="0"/>
                <a:cs typeface="Arial" panose="020B0604020202020204" pitchFamily="34" charset="0"/>
              </a:rPr>
              <a:t> is the beliefs, values, mind-sets, and practices of a group of people. It includes the behavior pattern and norms of that group—the rules, the assumptions, the perceptions, and the logic and reasoning that are specific to a group.</a:t>
            </a:r>
            <a:endParaRPr lang="en-US" sz="2000" i="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781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699" y="410000"/>
            <a:ext cx="8611583" cy="607800"/>
          </a:xfrm>
          <a:prstGeom prst="rect">
            <a:avLst/>
          </a:prstGeom>
        </p:spPr>
        <p:txBody>
          <a:bodyPr spcFirstLastPara="1" wrap="square" lIns="91425" tIns="91425" rIns="91425" bIns="91425" anchor="t" anchorCtr="0">
            <a:noAutofit/>
          </a:bodyPr>
          <a:lstStyle/>
          <a:p>
            <a:r>
              <a:rPr lang="en" sz="2700" b="1" dirty="0">
                <a:latin typeface="Arial"/>
                <a:ea typeface="Arial"/>
                <a:cs typeface="Arial"/>
              </a:rPr>
              <a:t>3.5 THE SOCIAL AND CULTURAL ENVIRONMENT I</a:t>
            </a:r>
            <a:endParaRPr lang="en-US" sz="2700" dirty="0"/>
          </a:p>
        </p:txBody>
      </p:sp>
      <p:sp>
        <p:nvSpPr>
          <p:cNvPr id="2" name="Text Placeholder 3">
            <a:extLst>
              <a:ext uri="{FF2B5EF4-FFF2-40B4-BE49-F238E27FC236}">
                <a16:creationId xmlns:a16="http://schemas.microsoft.com/office/drawing/2014/main" id="{23AEEFED-C17B-705F-BC79-AF1E284392C4}"/>
              </a:ext>
            </a:extLst>
          </p:cNvPr>
          <p:cNvSpPr txBox="1">
            <a:spLocks/>
          </p:cNvSpPr>
          <p:nvPr/>
        </p:nvSpPr>
        <p:spPr>
          <a:xfrm>
            <a:off x="311700" y="1909450"/>
            <a:ext cx="8520600" cy="1561178"/>
          </a:xfrm>
          <a:prstGeom prst="rect">
            <a:avLst/>
          </a:prstGeom>
          <a:solidFill>
            <a:schemeClr val="bg1">
              <a:lumMod val="95000"/>
            </a:schemeClr>
          </a:solidFill>
          <a:ln w="57150">
            <a:solidFill>
              <a:schemeClr val="tx1"/>
            </a:solidFill>
          </a:ln>
        </p:spPr>
        <p:txBody>
          <a:bodyPr spcFirstLastPara="1" wrap="square" lIns="108000" tIns="72000" rIns="108000" bIns="7200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mn-lt"/>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lgn="ctr">
              <a:buNone/>
            </a:pPr>
            <a:r>
              <a:rPr lang="en-CA" sz="2000" dirty="0">
                <a:latin typeface="Arial" panose="020B0604020202020204" pitchFamily="34" charset="0"/>
                <a:cs typeface="Arial" panose="020B0604020202020204" pitchFamily="34" charset="0"/>
              </a:rPr>
              <a:t>The </a:t>
            </a:r>
            <a:r>
              <a:rPr lang="en-CA" sz="2000" b="1" dirty="0">
                <a:latin typeface="Arial" panose="020B0604020202020204" pitchFamily="34" charset="0"/>
                <a:cs typeface="Arial" panose="020B0604020202020204" pitchFamily="34" charset="0"/>
              </a:rPr>
              <a:t>cultural environment</a:t>
            </a:r>
            <a:r>
              <a:rPr lang="en-CA" sz="2000" dirty="0">
                <a:latin typeface="Arial" panose="020B0604020202020204" pitchFamily="34" charset="0"/>
                <a:cs typeface="Arial" panose="020B0604020202020204" pitchFamily="34" charset="0"/>
              </a:rPr>
              <a:t> consists of the influence of religious, family, educational, and social systems in the marketing system. Marketers who intend to market their products overseas may be very sensitive to foreign cultures.</a:t>
            </a:r>
            <a:endParaRPr lang="en-US" sz="2000" i="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094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19C5-F432-A306-C4C1-A9C549915FED}"/>
              </a:ext>
            </a:extLst>
          </p:cNvPr>
          <p:cNvSpPr>
            <a:spLocks noGrp="1"/>
          </p:cNvSpPr>
          <p:nvPr>
            <p:ph type="title"/>
          </p:nvPr>
        </p:nvSpPr>
        <p:spPr/>
        <p:txBody>
          <a:bodyPr>
            <a:noAutofit/>
          </a:bodyPr>
          <a:lstStyle/>
          <a:p>
            <a:r>
              <a:rPr lang="en" sz="2600" b="1" dirty="0">
                <a:latin typeface="Arial" panose="020B0604020202020204" pitchFamily="34" charset="0"/>
                <a:ea typeface="Arial"/>
                <a:cs typeface="Arial" panose="020B0604020202020204" pitchFamily="34" charset="0"/>
              </a:rPr>
              <a:t>3.5 THE SOCIAL AND CULTURAL ENVIRONMENT II</a:t>
            </a:r>
            <a:endParaRPr lang="en-US" sz="26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D4BF82D-87B7-5544-FE1E-CF114D9168D6}"/>
              </a:ext>
            </a:extLst>
          </p:cNvPr>
          <p:cNvSpPr>
            <a:spLocks noGrp="1"/>
          </p:cNvSpPr>
          <p:nvPr>
            <p:ph type="body" idx="1"/>
          </p:nvPr>
        </p:nvSpPr>
        <p:spPr/>
        <p:txBody>
          <a:bodyPr>
            <a:normAutofit fontScale="85000" lnSpcReduction="10000"/>
          </a:bodyPr>
          <a:lstStyle/>
          <a:p>
            <a:pPr marL="114300" indent="0">
              <a:buNone/>
            </a:pPr>
            <a:r>
              <a:rPr lang="en-CA" dirty="0">
                <a:latin typeface="Arial" panose="020B0604020202020204" pitchFamily="34" charset="0"/>
                <a:cs typeface="Arial" panose="020B0604020202020204" pitchFamily="34" charset="0"/>
              </a:rPr>
              <a:t>A number of cultural differences can cause marketers problems in attempting to market their products overseas. </a:t>
            </a:r>
          </a:p>
          <a:p>
            <a:pPr marL="114300" indent="0">
              <a:buNone/>
            </a:pPr>
            <a:r>
              <a:rPr lang="en-CA" dirty="0">
                <a:latin typeface="Arial" panose="020B0604020202020204" pitchFamily="34" charset="0"/>
                <a:cs typeface="Arial" panose="020B0604020202020204" pitchFamily="34" charset="0"/>
              </a:rPr>
              <a:t>These include: </a:t>
            </a:r>
          </a:p>
          <a:p>
            <a:pPr marL="114300" indent="0">
              <a:buNone/>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language, </a:t>
            </a:r>
          </a:p>
          <a:p>
            <a:r>
              <a:rPr lang="en-CA" dirty="0">
                <a:latin typeface="Arial" panose="020B0604020202020204" pitchFamily="34" charset="0"/>
                <a:cs typeface="Arial" panose="020B0604020202020204" pitchFamily="34" charset="0"/>
              </a:rPr>
              <a:t>color, </a:t>
            </a:r>
          </a:p>
          <a:p>
            <a:r>
              <a:rPr lang="en-CA" dirty="0">
                <a:latin typeface="Arial" panose="020B0604020202020204" pitchFamily="34" charset="0"/>
                <a:cs typeface="Arial" panose="020B0604020202020204" pitchFamily="34" charset="0"/>
              </a:rPr>
              <a:t>customs and taboos, </a:t>
            </a:r>
          </a:p>
          <a:p>
            <a:r>
              <a:rPr lang="en-CA" dirty="0">
                <a:latin typeface="Arial" panose="020B0604020202020204" pitchFamily="34" charset="0"/>
                <a:cs typeface="Arial" panose="020B0604020202020204" pitchFamily="34" charset="0"/>
              </a:rPr>
              <a:t>values, </a:t>
            </a:r>
          </a:p>
          <a:p>
            <a:r>
              <a:rPr lang="en-CA" dirty="0">
                <a:latin typeface="Arial" panose="020B0604020202020204" pitchFamily="34" charset="0"/>
                <a:cs typeface="Arial" panose="020B0604020202020204" pitchFamily="34" charset="0"/>
              </a:rPr>
              <a:t>aesthetics, </a:t>
            </a:r>
          </a:p>
          <a:p>
            <a:r>
              <a:rPr lang="en-CA" dirty="0">
                <a:latin typeface="Arial" panose="020B0604020202020204" pitchFamily="34" charset="0"/>
                <a:cs typeface="Arial" panose="020B0604020202020204" pitchFamily="34" charset="0"/>
              </a:rPr>
              <a:t>time, </a:t>
            </a:r>
          </a:p>
          <a:p>
            <a:r>
              <a:rPr lang="en-CA" dirty="0">
                <a:latin typeface="Arial" panose="020B0604020202020204" pitchFamily="34" charset="0"/>
                <a:cs typeface="Arial" panose="020B0604020202020204" pitchFamily="34" charset="0"/>
              </a:rPr>
              <a:t>business norms, </a:t>
            </a:r>
          </a:p>
          <a:p>
            <a:r>
              <a:rPr lang="en-CA" dirty="0">
                <a:latin typeface="Arial" panose="020B0604020202020204" pitchFamily="34" charset="0"/>
                <a:cs typeface="Arial" panose="020B0604020202020204" pitchFamily="34" charset="0"/>
              </a:rPr>
              <a:t>religion</a:t>
            </a:r>
          </a:p>
          <a:p>
            <a:r>
              <a:rPr lang="en-CA" dirty="0">
                <a:latin typeface="Arial" panose="020B0604020202020204" pitchFamily="34" charset="0"/>
                <a:cs typeface="Arial" panose="020B0604020202020204" pitchFamily="34" charset="0"/>
              </a:rPr>
              <a:t>social structures.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777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r>
              <a:rPr lang="en" b="1" dirty="0">
                <a:latin typeface="Arial"/>
                <a:ea typeface="Arial"/>
                <a:cs typeface="Arial"/>
              </a:rPr>
              <a:t>3.6 IMPACTS ON GLOBAL MARKETING I</a:t>
            </a:r>
            <a:endParaRPr lang="en" b="1" dirty="0">
              <a:latin typeface="Arial"/>
              <a:cs typeface="Arial"/>
            </a:endParaRPr>
          </a:p>
        </p:txBody>
      </p:sp>
      <p:sp>
        <p:nvSpPr>
          <p:cNvPr id="107" name="Google Shape;107;p17"/>
          <p:cNvSpPr txBox="1">
            <a:spLocks noGrp="1"/>
          </p:cNvSpPr>
          <p:nvPr>
            <p:ph type="body" idx="1"/>
          </p:nvPr>
        </p:nvSpPr>
        <p:spPr>
          <a:xfrm>
            <a:off x="311700" y="1194099"/>
            <a:ext cx="8520600" cy="3683143"/>
          </a:xfrm>
          <a:prstGeom prst="rect">
            <a:avLst/>
          </a:prstGeom>
        </p:spPr>
        <p:txBody>
          <a:bodyPr spcFirstLastPara="1" wrap="square" lIns="91425" tIns="91425" rIns="91425" bIns="91425" anchor="t" anchorCtr="0">
            <a:noAutofit/>
          </a:bodyPr>
          <a:lstStyle/>
          <a:p>
            <a:pPr marL="114300" indent="0" algn="just">
              <a:lnSpc>
                <a:spcPct val="114999"/>
              </a:lnSpc>
              <a:buNone/>
            </a:pPr>
            <a:br>
              <a:rPr lang="en-US" dirty="0">
                <a:latin typeface="Arial" panose="020B0604020202020204" pitchFamily="34" charset="0"/>
                <a:cs typeface="Arial" panose="020B0604020202020204" pitchFamily="34" charset="0"/>
              </a:rPr>
            </a:br>
            <a:r>
              <a:rPr lang="en-CA" sz="2000" dirty="0">
                <a:solidFill>
                  <a:srgbClr val="000000"/>
                </a:solidFill>
                <a:latin typeface="Arial" panose="020B0604020202020204" pitchFamily="34" charset="0"/>
                <a:ea typeface="Arial"/>
                <a:cs typeface="Arial" panose="020B0604020202020204" pitchFamily="34" charset="0"/>
                <a:sym typeface="Arial"/>
              </a:rPr>
              <a:t>While the same basic domestic marketing principles apply to global marketing, there are additional layers of complexity for marketers to consider when working across markets in different countries and world regions.</a:t>
            </a:r>
            <a:endParaRPr lang="en-CA" sz="2000" dirty="0">
              <a:latin typeface="Arial" panose="020B0604020202020204" pitchFamily="34" charset="0"/>
              <a:cs typeface="Arial" panose="020B0604020202020204" pitchFamily="34" charset="0"/>
            </a:endParaRPr>
          </a:p>
          <a:p>
            <a:pPr algn="just">
              <a:lnSpc>
                <a:spcPct val="114999"/>
              </a:lnSpc>
            </a:pPr>
            <a:endParaRPr lang="en-US" sz="2000" dirty="0">
              <a:latin typeface="Arial" panose="020B0604020202020204" pitchFamily="34" charset="0"/>
              <a:cs typeface="Arial" panose="020B0604020202020204" pitchFamily="34" charset="0"/>
            </a:endParaRPr>
          </a:p>
          <a:p>
            <a:pPr algn="just">
              <a:lnSpc>
                <a:spcPct val="114999"/>
              </a:lnSpc>
            </a:pPr>
            <a:endParaRPr lang="en-US" sz="2000" dirty="0">
              <a:latin typeface="Arial" panose="020B0604020202020204" pitchFamily="34" charset="0"/>
              <a:cs typeface="Arial" panose="020B0604020202020204" pitchFamily="34" charset="0"/>
            </a:endParaRPr>
          </a:p>
          <a:p>
            <a:pPr algn="just">
              <a:lnSpc>
                <a:spcPct val="114999"/>
              </a:lnSpc>
            </a:pPr>
            <a:endParaRPr lang="en-US" sz="2000" dirty="0">
              <a:latin typeface="Arial" panose="020B0604020202020204" pitchFamily="34" charset="0"/>
              <a:cs typeface="Arial" panose="020B0604020202020204" pitchFamily="34" charset="0"/>
            </a:endParaRPr>
          </a:p>
          <a:p>
            <a:pPr algn="just">
              <a:lnSpc>
                <a:spcPct val="114999"/>
              </a:lnSpc>
              <a:buNone/>
            </a:pPr>
            <a:endParaRPr lang="en-US" sz="2000" dirty="0">
              <a:latin typeface="Arial" panose="020B0604020202020204" pitchFamily="34" charset="0"/>
              <a:cs typeface="Arial" panose="020B0604020202020204" pitchFamily="34" charset="0"/>
            </a:endParaRPr>
          </a:p>
          <a:p>
            <a:pPr algn="just">
              <a:lnSpc>
                <a:spcPct val="114999"/>
              </a:lnSpc>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just">
              <a:lnSpc>
                <a:spcPct val="114999"/>
              </a:lnSpc>
              <a:buNone/>
            </a:pPr>
            <a:endParaRPr lang="en-US" sz="2000" dirty="0">
              <a:latin typeface="Arial" panose="020B0604020202020204" pitchFamily="34" charset="0"/>
              <a:cs typeface="Arial" panose="020B0604020202020204" pitchFamily="34" charset="0"/>
            </a:endParaRPr>
          </a:p>
          <a:p>
            <a:pPr algn="just">
              <a:lnSpc>
                <a:spcPct val="114999"/>
              </a:lnSpc>
              <a:buNone/>
            </a:pPr>
            <a:endParaRPr lang="en-US" sz="2000" dirty="0">
              <a:latin typeface="Arial" panose="020B0604020202020204" pitchFamily="34" charset="0"/>
              <a:cs typeface="Arial" panose="020B0604020202020204" pitchFamily="34" charset="0"/>
            </a:endParaRPr>
          </a:p>
          <a:p>
            <a:pPr marL="0" indent="0">
              <a:lnSpc>
                <a:spcPct val="114999"/>
              </a:lnSpc>
              <a:buNone/>
            </a:pPr>
            <a:endParaRPr sz="2000" dirty="0">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551577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1729-20B3-FD1D-5E55-5E970C6FA83E}"/>
              </a:ext>
            </a:extLst>
          </p:cNvPr>
          <p:cNvSpPr>
            <a:spLocks noGrp="1"/>
          </p:cNvSpPr>
          <p:nvPr>
            <p:ph type="title"/>
          </p:nvPr>
        </p:nvSpPr>
        <p:spPr/>
        <p:txBody>
          <a:bodyPr>
            <a:noAutofit/>
          </a:bodyPr>
          <a:lstStyle/>
          <a:p>
            <a:r>
              <a:rPr lang="en" b="1" dirty="0">
                <a:ea typeface="Arial"/>
                <a:cs typeface="Arial"/>
              </a:rPr>
              <a:t>3.6 IMPACTS ON GLOBAL MARKETING II</a:t>
            </a:r>
            <a:endParaRPr lang="en-US" dirty="0"/>
          </a:p>
        </p:txBody>
      </p:sp>
      <p:sp>
        <p:nvSpPr>
          <p:cNvPr id="3" name="Text Placeholder 2">
            <a:extLst>
              <a:ext uri="{FF2B5EF4-FFF2-40B4-BE49-F238E27FC236}">
                <a16:creationId xmlns:a16="http://schemas.microsoft.com/office/drawing/2014/main" id="{E1371323-977F-1211-DE0C-74EBB05B5141}"/>
              </a:ext>
            </a:extLst>
          </p:cNvPr>
          <p:cNvSpPr>
            <a:spLocks noGrp="1"/>
          </p:cNvSpPr>
          <p:nvPr>
            <p:ph type="body" idx="1"/>
          </p:nvPr>
        </p:nvSpPr>
        <p:spPr/>
        <p:txBody>
          <a:bodyPr/>
          <a:lstStyle/>
          <a:p>
            <a:pPr marL="114300" indent="0">
              <a:buNone/>
            </a:pPr>
            <a:r>
              <a:rPr lang="en-CA" dirty="0">
                <a:latin typeface="Arial" panose="020B0604020202020204" pitchFamily="34" charset="0"/>
                <a:cs typeface="Arial" panose="020B0604020202020204" pitchFamily="34" charset="0"/>
              </a:rPr>
              <a:t>There are five essential areas within which culture must be continually studied in order to achieve success in dealing with culture as it affects international marketing. These are: </a:t>
            </a:r>
          </a:p>
          <a:p>
            <a:pPr marL="114300" indent="0">
              <a:buNone/>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culture impacts on marketing (international versus domestic)</a:t>
            </a:r>
          </a:p>
          <a:p>
            <a:r>
              <a:rPr lang="en-CA" dirty="0">
                <a:latin typeface="Arial" panose="020B0604020202020204" pitchFamily="34" charset="0"/>
                <a:cs typeface="Arial" panose="020B0604020202020204" pitchFamily="34" charset="0"/>
              </a:rPr>
              <a:t>cross-cultural dimensions of marketing research</a:t>
            </a:r>
          </a:p>
          <a:p>
            <a:r>
              <a:rPr lang="en-CA" dirty="0">
                <a:latin typeface="Arial" panose="020B0604020202020204" pitchFamily="34" charset="0"/>
                <a:cs typeface="Arial" panose="020B0604020202020204" pitchFamily="34" charset="0"/>
              </a:rPr>
              <a:t>cross-cultural aspects of the marketing mix (products, price, promotion, and place)</a:t>
            </a:r>
          </a:p>
          <a:p>
            <a:r>
              <a:rPr lang="en-CA" dirty="0">
                <a:latin typeface="Arial" panose="020B0604020202020204" pitchFamily="34" charset="0"/>
                <a:cs typeface="Arial" panose="020B0604020202020204" pitchFamily="34" charset="0"/>
              </a:rPr>
              <a:t>cross-cultural marketing education and professional training</a:t>
            </a:r>
          </a:p>
          <a:p>
            <a:r>
              <a:rPr lang="en-CA" dirty="0">
                <a:latin typeface="Arial" panose="020B0604020202020204" pitchFamily="34" charset="0"/>
                <a:cs typeface="Arial" panose="020B0604020202020204" pitchFamily="34" charset="0"/>
              </a:rPr>
              <a:t>and cross-cultural practice in electronic marketing (Tian, 2008).</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386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r>
              <a:rPr lang="en" b="1" dirty="0">
                <a:latin typeface="Arial"/>
                <a:cs typeface="Arial"/>
              </a:rPr>
              <a:t>3.7 KEY TERMS I</a:t>
            </a:r>
          </a:p>
        </p:txBody>
      </p:sp>
      <p:sp>
        <p:nvSpPr>
          <p:cNvPr id="107" name="Google Shape;107;p17"/>
          <p:cNvSpPr txBox="1">
            <a:spLocks noGrp="1"/>
          </p:cNvSpPr>
          <p:nvPr>
            <p:ph type="body" idx="1"/>
          </p:nvPr>
        </p:nvSpPr>
        <p:spPr>
          <a:xfrm>
            <a:off x="311700" y="1194099"/>
            <a:ext cx="8520600" cy="3683143"/>
          </a:xfrm>
          <a:prstGeom prst="rect">
            <a:avLst/>
          </a:prstGeom>
        </p:spPr>
        <p:txBody>
          <a:bodyPr spcFirstLastPara="1" wrap="square" lIns="91425" tIns="91425" rIns="91425" bIns="91425" anchor="t" anchorCtr="0">
            <a:noAutofit/>
          </a:bodyPr>
          <a:lstStyle/>
          <a:p>
            <a:r>
              <a:rPr lang="en-CA" sz="1200" b="1" dirty="0"/>
              <a:t>Culture</a:t>
            </a:r>
            <a:r>
              <a:rPr lang="en-CA" sz="1200" dirty="0"/>
              <a:t>: In the broadest sense, refers to how and why we think and function. It encompasses all sorts of things—how we eat, play, dress, work, think, interact, and communicate. Everything we do, in essence, has been shaped by the cultures in which we are raised. Similarly, a person in another country is also shaped by his or her cultural influences. These cultural influences impact how we think and communicate. </a:t>
            </a:r>
            <a:r>
              <a:rPr lang="en-CA" sz="1200" u="sng" dirty="0">
                <a:hlinkClick r:id="rId3"/>
              </a:rPr>
              <a:t>3.0</a:t>
            </a:r>
            <a:endParaRPr lang="en-CA" sz="1200" dirty="0"/>
          </a:p>
          <a:p>
            <a:r>
              <a:rPr lang="en-CA" sz="1200" b="1" dirty="0"/>
              <a:t>Cultural Environment</a:t>
            </a:r>
            <a:r>
              <a:rPr lang="en-CA" sz="1200" dirty="0"/>
              <a:t>: Consists of the influence of religious, family, educational, and social systems in the marketing system. </a:t>
            </a:r>
            <a:r>
              <a:rPr lang="en-CA" sz="1200" u="sng" dirty="0">
                <a:hlinkClick r:id="rId4"/>
              </a:rPr>
              <a:t>3.5</a:t>
            </a:r>
            <a:endParaRPr lang="en-CA" sz="1200" dirty="0"/>
          </a:p>
          <a:p>
            <a:r>
              <a:rPr lang="en-CA" sz="1200" b="1" dirty="0"/>
              <a:t>High and Low Context</a:t>
            </a:r>
            <a:r>
              <a:rPr lang="en-CA" sz="1200" dirty="0"/>
              <a:t>: Refers to how a message is communicated. In high-context cultures, such as those found in Latin America, Asia, and Africa, the physical context of the message carries a great deal of importance. </a:t>
            </a:r>
            <a:r>
              <a:rPr lang="en-CA" sz="1200" u="sng" dirty="0">
                <a:hlinkClick r:id="rId5"/>
              </a:rPr>
              <a:t>3.3</a:t>
            </a:r>
            <a:endParaRPr lang="en-CA" sz="1200" dirty="0"/>
          </a:p>
          <a:p>
            <a:r>
              <a:rPr lang="en-CA" sz="1200" b="1" dirty="0"/>
              <a:t>Individualism</a:t>
            </a:r>
            <a:r>
              <a:rPr lang="en-CA" sz="1200" dirty="0"/>
              <a:t>: Is just what it sounds like. It refers to people’s tendency to take care of themselves and their immediate circle of family and friends, perhaps at the expense of the overall society. </a:t>
            </a:r>
            <a:r>
              <a:rPr lang="en-CA" sz="1200" u="sng" dirty="0">
                <a:hlinkClick r:id="rId6"/>
              </a:rPr>
              <a:t>3.2</a:t>
            </a:r>
            <a:endParaRPr lang="en-CA" sz="1200" dirty="0"/>
          </a:p>
          <a:p>
            <a:r>
              <a:rPr lang="en-CA" sz="1200" b="1" dirty="0"/>
              <a:t>Long-Term Orientation</a:t>
            </a:r>
            <a:r>
              <a:rPr lang="en-CA" sz="1200" dirty="0"/>
              <a:t>: Which refers to whether a culture has a long-term or short-term orientation. </a:t>
            </a:r>
            <a:r>
              <a:rPr lang="en-CA" sz="1200" u="sng" dirty="0">
                <a:hlinkClick r:id="rId6"/>
              </a:rPr>
              <a:t>3.2</a:t>
            </a:r>
            <a:endParaRPr lang="en-CA" sz="1200" dirty="0"/>
          </a:p>
          <a:p>
            <a:r>
              <a:rPr lang="en-CA" sz="1200" b="1" dirty="0"/>
              <a:t>Masculinity</a:t>
            </a:r>
            <a:r>
              <a:rPr lang="en-CA" sz="1200" dirty="0"/>
              <a:t>: This may sound like an odd way to define a culture. When we talk about masculine or feminine cultures, we’re not talking about diversity issues. It’s about how society views traits that are considered masculine or feminine. </a:t>
            </a:r>
            <a:r>
              <a:rPr lang="en-CA" sz="1200" u="sng" dirty="0">
                <a:hlinkClick r:id="rId6"/>
              </a:rPr>
              <a:t>3.2</a:t>
            </a:r>
            <a:endParaRPr lang="en-CA" sz="1200" dirty="0"/>
          </a:p>
          <a:p>
            <a:r>
              <a:rPr lang="en-CA" sz="1200" b="1" dirty="0"/>
              <a:t>National Culture</a:t>
            </a:r>
            <a:r>
              <a:rPr lang="en-CA" sz="1200" dirty="0"/>
              <a:t>: As it sounds—defined by its geographic and political boundaries and includes even regional cultures within a nation as well as among several neighbouring countries. What is important about nations is that boundaries have changed throughout history. </a:t>
            </a:r>
            <a:r>
              <a:rPr lang="en-CA" sz="1200" u="sng" dirty="0">
                <a:hlinkClick r:id="rId7"/>
              </a:rPr>
              <a:t>3.1</a:t>
            </a:r>
            <a:endParaRPr lang="en-CA" sz="1200" dirty="0"/>
          </a:p>
          <a:p>
            <a:pPr marL="0" indent="0">
              <a:lnSpc>
                <a:spcPct val="114999"/>
              </a:lnSpc>
              <a:buNone/>
            </a:pPr>
            <a:endParaRPr sz="1200" dirty="0">
              <a:latin typeface="Arial"/>
              <a:ea typeface="Arial"/>
              <a:cs typeface="Arial"/>
            </a:endParaRPr>
          </a:p>
        </p:txBody>
      </p:sp>
    </p:spTree>
    <p:extLst>
      <p:ext uri="{BB962C8B-B14F-4D97-AF65-F5344CB8AC3E}">
        <p14:creationId xmlns:p14="http://schemas.microsoft.com/office/powerpoint/2010/main" val="849164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r>
              <a:rPr lang="en" b="1" dirty="0">
                <a:latin typeface="Arial"/>
                <a:cs typeface="Arial"/>
              </a:rPr>
              <a:t>3.7 KEY TERMS II</a:t>
            </a:r>
          </a:p>
        </p:txBody>
      </p:sp>
      <p:sp>
        <p:nvSpPr>
          <p:cNvPr id="107" name="Google Shape;107;p17"/>
          <p:cNvSpPr txBox="1">
            <a:spLocks noGrp="1"/>
          </p:cNvSpPr>
          <p:nvPr>
            <p:ph type="body" idx="1"/>
          </p:nvPr>
        </p:nvSpPr>
        <p:spPr>
          <a:xfrm>
            <a:off x="311700" y="713900"/>
            <a:ext cx="8520600" cy="3683143"/>
          </a:xfrm>
          <a:prstGeom prst="rect">
            <a:avLst/>
          </a:prstGeom>
        </p:spPr>
        <p:txBody>
          <a:bodyPr spcFirstLastPara="1" wrap="square" lIns="91425" tIns="91425" rIns="91425" bIns="91425" anchor="t" anchorCtr="0">
            <a:noAutofit/>
          </a:bodyPr>
          <a:lstStyle/>
          <a:p>
            <a:pPr algn="just">
              <a:lnSpc>
                <a:spcPct val="114999"/>
              </a:lnSpc>
            </a:pPr>
            <a:endParaRPr lang="en-US" sz="1300" u="sng" dirty="0">
              <a:cs typeface="Arial"/>
            </a:endParaRPr>
          </a:p>
          <a:p>
            <a:r>
              <a:rPr lang="en-CA" sz="1300" b="1" dirty="0"/>
              <a:t>Nonverbal Communication</a:t>
            </a:r>
            <a:r>
              <a:rPr lang="en-CA" sz="1300" dirty="0"/>
              <a:t>: Is the process of conveying a message without the use of words. It can include gestures and facial expressions, tone of voice, timing, posture and where you stand as you communicate.</a:t>
            </a:r>
            <a:r>
              <a:rPr lang="en-CA" sz="1300" u="sng" dirty="0">
                <a:hlinkClick r:id="rId3"/>
              </a:rPr>
              <a:t>3.4</a:t>
            </a:r>
            <a:endParaRPr lang="en-CA" sz="1300" dirty="0"/>
          </a:p>
          <a:p>
            <a:r>
              <a:rPr lang="en-CA" sz="1300" b="1" dirty="0"/>
              <a:t>Organizations</a:t>
            </a:r>
            <a:r>
              <a:rPr lang="en-CA" sz="1300" dirty="0"/>
              <a:t>: Every organization has its own workplace culture, referred to as the organizational culture. This defines simple aspects such as how people dress (casual or formal), how they perceive and value employees, or how they make decisions (as a group or by the manager alone). </a:t>
            </a:r>
            <a:r>
              <a:rPr lang="en-CA" sz="1300" u="sng" dirty="0">
                <a:hlinkClick r:id="rId4"/>
              </a:rPr>
              <a:t>3.1</a:t>
            </a:r>
            <a:endParaRPr lang="en-CA" sz="1300" dirty="0"/>
          </a:p>
          <a:p>
            <a:r>
              <a:rPr lang="en-CA" sz="1300" b="1" dirty="0"/>
              <a:t>Personality</a:t>
            </a:r>
            <a:r>
              <a:rPr lang="en-CA" sz="1300" dirty="0"/>
              <a:t>: As a person’s identity and unique physical, mental, emotional, and social characteristics </a:t>
            </a:r>
            <a:r>
              <a:rPr lang="en-CA" sz="1300" u="sng" dirty="0">
                <a:hlinkClick r:id="rId4"/>
              </a:rPr>
              <a:t>3.1</a:t>
            </a:r>
            <a:endParaRPr lang="en-CA" sz="1300" dirty="0"/>
          </a:p>
          <a:p>
            <a:r>
              <a:rPr lang="en-CA" sz="1300" b="1" dirty="0"/>
              <a:t>Power Distance</a:t>
            </a:r>
            <a:r>
              <a:rPr lang="en-CA" sz="1300" dirty="0"/>
              <a:t>: Refers to how openly a society or culture accepts or does not accept differences between people, as in hierarchies in the workplace, in politics, and so on. </a:t>
            </a:r>
            <a:r>
              <a:rPr lang="en-CA" sz="1300" u="sng" dirty="0">
                <a:hlinkClick r:id="rId5"/>
              </a:rPr>
              <a:t>3.2</a:t>
            </a:r>
            <a:endParaRPr lang="en-CA" sz="1300" dirty="0"/>
          </a:p>
          <a:p>
            <a:r>
              <a:rPr lang="en-CA" sz="1300" b="1" dirty="0"/>
              <a:t>Space</a:t>
            </a:r>
            <a:r>
              <a:rPr lang="en-CA" sz="1300" dirty="0"/>
              <a:t>: Refers to everything from how close people stand to one another to how people might mark their territory or boundaries in the workplace and in other settings. </a:t>
            </a:r>
            <a:r>
              <a:rPr lang="en-CA" sz="1300" u="sng" dirty="0">
                <a:hlinkClick r:id="rId6"/>
              </a:rPr>
              <a:t>3.3</a:t>
            </a:r>
            <a:endParaRPr lang="en-CA" sz="1300" dirty="0"/>
          </a:p>
          <a:p>
            <a:r>
              <a:rPr lang="en-CA" sz="1300" b="1" dirty="0"/>
              <a:t>Subcultures</a:t>
            </a:r>
            <a:r>
              <a:rPr lang="en-CA" sz="1300" dirty="0"/>
              <a:t>: Many groups are defined by ethnicity, gender, generation, religion, or other characteristics with cultures that are unique to them. </a:t>
            </a:r>
            <a:r>
              <a:rPr lang="en-CA" sz="1300" u="sng" dirty="0">
                <a:hlinkClick r:id="rId4"/>
              </a:rPr>
              <a:t>3.1</a:t>
            </a:r>
            <a:endParaRPr lang="en-CA" sz="1300" dirty="0"/>
          </a:p>
          <a:p>
            <a:r>
              <a:rPr lang="en-CA" sz="1300" b="1" dirty="0"/>
              <a:t>Uncertainty Avoidance (UA)</a:t>
            </a:r>
            <a:r>
              <a:rPr lang="en-CA" sz="1300" dirty="0"/>
              <a:t>: This refers to how much uncertainty a society or culture is willing to accept. It can also be considered an indication of the risk propensity of people from a specific culture. People who have high uncertainty avoidance generally prefer to steer clear of conflict and competition. </a:t>
            </a:r>
            <a:r>
              <a:rPr lang="en-CA" sz="1300" u="sng" dirty="0">
                <a:hlinkClick r:id="rId5"/>
              </a:rPr>
              <a:t>3.2</a:t>
            </a:r>
            <a:endParaRPr lang="en-CA" sz="1300" dirty="0"/>
          </a:p>
          <a:p>
            <a:pPr algn="just">
              <a:lnSpc>
                <a:spcPct val="114999"/>
              </a:lnSpc>
            </a:pPr>
            <a:endParaRPr lang="en-US" sz="1300" dirty="0">
              <a:cs typeface="Arial"/>
            </a:endParaRPr>
          </a:p>
          <a:p>
            <a:pPr algn="just">
              <a:lnSpc>
                <a:spcPct val="114999"/>
              </a:lnSpc>
            </a:pPr>
            <a:endParaRPr lang="en-US" sz="1300" dirty="0">
              <a:cs typeface="Arial"/>
            </a:endParaRPr>
          </a:p>
          <a:p>
            <a:pPr algn="just">
              <a:lnSpc>
                <a:spcPct val="114999"/>
              </a:lnSpc>
            </a:pPr>
            <a:endParaRPr lang="en-US" sz="1300" dirty="0">
              <a:cs typeface="Arial"/>
            </a:endParaRPr>
          </a:p>
          <a:p>
            <a:pPr algn="just">
              <a:lnSpc>
                <a:spcPct val="114999"/>
              </a:lnSpc>
            </a:pPr>
            <a:endParaRPr lang="en-US" sz="1300" dirty="0">
              <a:cs typeface="Arial"/>
            </a:endParaRPr>
          </a:p>
          <a:p>
            <a:pPr algn="just">
              <a:lnSpc>
                <a:spcPct val="114999"/>
              </a:lnSpc>
            </a:pPr>
            <a:endParaRPr lang="en-US" sz="1300" dirty="0">
              <a:cs typeface="Arial"/>
            </a:endParaRPr>
          </a:p>
          <a:p>
            <a:pPr algn="just">
              <a:lnSpc>
                <a:spcPct val="114999"/>
              </a:lnSpc>
              <a:buNone/>
            </a:pPr>
            <a:endParaRPr lang="en-US" sz="1300" dirty="0">
              <a:cs typeface="Arial"/>
            </a:endParaRPr>
          </a:p>
          <a:p>
            <a:pPr algn="just">
              <a:lnSpc>
                <a:spcPct val="114999"/>
              </a:lnSpc>
              <a:buNone/>
            </a:pPr>
            <a:br>
              <a:rPr lang="en-US" sz="1300" dirty="0"/>
            </a:br>
            <a:endParaRPr lang="en-US" sz="1300" dirty="0"/>
          </a:p>
          <a:p>
            <a:pPr algn="just">
              <a:lnSpc>
                <a:spcPct val="114999"/>
              </a:lnSpc>
              <a:buNone/>
            </a:pPr>
            <a:endParaRPr lang="en-US" sz="1300" dirty="0">
              <a:cs typeface="Arial"/>
            </a:endParaRPr>
          </a:p>
          <a:p>
            <a:pPr algn="just">
              <a:lnSpc>
                <a:spcPct val="114999"/>
              </a:lnSpc>
              <a:buNone/>
            </a:pPr>
            <a:endParaRPr lang="en-US" sz="1300" dirty="0">
              <a:cs typeface="Arial"/>
            </a:endParaRPr>
          </a:p>
          <a:p>
            <a:pPr marL="0" indent="0">
              <a:lnSpc>
                <a:spcPct val="114999"/>
              </a:lnSpc>
              <a:buNone/>
            </a:pPr>
            <a:endParaRPr sz="1300" dirty="0">
              <a:latin typeface="Arial"/>
              <a:ea typeface="Arial"/>
              <a:cs typeface="Arial"/>
            </a:endParaRPr>
          </a:p>
        </p:txBody>
      </p:sp>
    </p:spTree>
    <p:extLst>
      <p:ext uri="{BB962C8B-B14F-4D97-AF65-F5344CB8AC3E}">
        <p14:creationId xmlns:p14="http://schemas.microsoft.com/office/powerpoint/2010/main" val="71584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r>
              <a:rPr lang="en-CA" b="1" dirty="0">
                <a:latin typeface="Arial"/>
                <a:ea typeface="Arial"/>
                <a:cs typeface="Arial"/>
                <a:sym typeface="Arial"/>
              </a:rPr>
              <a:t>3.1 WHAT IS CULTURE II</a:t>
            </a:r>
          </a:p>
        </p:txBody>
      </p:sp>
      <p:sp>
        <p:nvSpPr>
          <p:cNvPr id="107" name="Google Shape;107;p17"/>
          <p:cNvSpPr txBox="1">
            <a:spLocks noGrp="1"/>
          </p:cNvSpPr>
          <p:nvPr>
            <p:ph type="body" idx="1"/>
          </p:nvPr>
        </p:nvSpPr>
        <p:spPr>
          <a:xfrm>
            <a:off x="311700" y="1092045"/>
            <a:ext cx="8520600" cy="3683143"/>
          </a:xfrm>
          <a:prstGeom prst="rect">
            <a:avLst/>
          </a:prstGeom>
        </p:spPr>
        <p:txBody>
          <a:bodyPr spcFirstLastPara="1" wrap="square" lIns="91425" tIns="91425" rIns="91425" bIns="91425" anchor="t" anchorCtr="0">
            <a:noAutofit/>
          </a:bodyPr>
          <a:lstStyle/>
          <a:p>
            <a:pPr marL="114300" indent="0">
              <a:lnSpc>
                <a:spcPct val="114999"/>
              </a:lnSpc>
              <a:buNone/>
            </a:pPr>
            <a:r>
              <a:rPr lang="en" dirty="0">
                <a:cs typeface="Arial"/>
              </a:rPr>
              <a:t>There are a number of factors that constitute a culture:</a:t>
            </a:r>
          </a:p>
          <a:p>
            <a:pPr marL="114300" indent="0">
              <a:lnSpc>
                <a:spcPct val="114999"/>
              </a:lnSpc>
              <a:buNone/>
            </a:pPr>
            <a:endParaRPr lang="en-US" dirty="0">
              <a:cs typeface="Arial"/>
            </a:endParaRPr>
          </a:p>
          <a:p>
            <a:pPr marL="400050" indent="-285750">
              <a:lnSpc>
                <a:spcPct val="114999"/>
              </a:lnSpc>
            </a:pPr>
            <a:r>
              <a:rPr lang="en" dirty="0">
                <a:cs typeface="Arial"/>
              </a:rPr>
              <a:t>Manners</a:t>
            </a:r>
            <a:endParaRPr lang="en-US" dirty="0">
              <a:cs typeface="Arial"/>
            </a:endParaRPr>
          </a:p>
          <a:p>
            <a:pPr marL="400050" indent="-285750">
              <a:lnSpc>
                <a:spcPct val="114999"/>
              </a:lnSpc>
            </a:pPr>
            <a:r>
              <a:rPr lang="en" dirty="0">
                <a:cs typeface="Arial"/>
              </a:rPr>
              <a:t>Mind-set</a:t>
            </a:r>
            <a:endParaRPr lang="en-US" dirty="0">
              <a:cs typeface="Arial"/>
            </a:endParaRPr>
          </a:p>
          <a:p>
            <a:pPr marL="400050" indent="-285750">
              <a:lnSpc>
                <a:spcPct val="114999"/>
              </a:lnSpc>
            </a:pPr>
            <a:r>
              <a:rPr lang="en" dirty="0">
                <a:cs typeface="Arial"/>
              </a:rPr>
              <a:t>Rituals</a:t>
            </a:r>
            <a:endParaRPr lang="en-US" dirty="0">
              <a:cs typeface="Arial"/>
            </a:endParaRPr>
          </a:p>
          <a:p>
            <a:pPr marL="400050" indent="-285750">
              <a:lnSpc>
                <a:spcPct val="114999"/>
              </a:lnSpc>
            </a:pPr>
            <a:r>
              <a:rPr lang="en" dirty="0">
                <a:cs typeface="Arial"/>
              </a:rPr>
              <a:t>Laws</a:t>
            </a:r>
            <a:endParaRPr lang="en-US" dirty="0">
              <a:cs typeface="Arial"/>
            </a:endParaRPr>
          </a:p>
          <a:p>
            <a:pPr marL="400050" indent="-285750">
              <a:lnSpc>
                <a:spcPct val="114999"/>
              </a:lnSpc>
            </a:pPr>
            <a:r>
              <a:rPr lang="en" dirty="0">
                <a:cs typeface="Arial"/>
              </a:rPr>
              <a:t>Ideas</a:t>
            </a:r>
            <a:endParaRPr lang="en-US" sz="1800" dirty="0">
              <a:latin typeface="+mn-lt"/>
              <a:cs typeface="Arial"/>
            </a:endParaRPr>
          </a:p>
          <a:p>
            <a:pPr marL="400050" indent="-285750">
              <a:lnSpc>
                <a:spcPct val="114999"/>
              </a:lnSpc>
            </a:pPr>
            <a:r>
              <a:rPr lang="en" dirty="0">
                <a:cs typeface="Arial"/>
              </a:rPr>
              <a:t>Language</a:t>
            </a:r>
            <a:endParaRPr lang="en-US" dirty="0">
              <a:cs typeface="Arial"/>
            </a:endParaRPr>
          </a:p>
          <a:p>
            <a:pPr marL="400050" indent="-285750">
              <a:lnSpc>
                <a:spcPct val="114999"/>
              </a:lnSpc>
            </a:pPr>
            <a:r>
              <a:rPr lang="en" dirty="0">
                <a:cs typeface="Arial"/>
              </a:rPr>
              <a:t>And</a:t>
            </a:r>
            <a:r>
              <a:rPr lang="en" sz="1800" dirty="0">
                <a:latin typeface="+mn-lt"/>
                <a:cs typeface="Arial"/>
              </a:rPr>
              <a:t> more </a:t>
            </a:r>
          </a:p>
          <a:p>
            <a:pPr marL="114300" indent="0">
              <a:lnSpc>
                <a:spcPct val="114999"/>
              </a:lnSpc>
              <a:buNone/>
            </a:pPr>
            <a:endParaRPr lang="en" dirty="0">
              <a:cs typeface="Arial"/>
            </a:endParaRPr>
          </a:p>
        </p:txBody>
      </p:sp>
    </p:spTree>
    <p:extLst>
      <p:ext uri="{BB962C8B-B14F-4D97-AF65-F5344CB8AC3E}">
        <p14:creationId xmlns:p14="http://schemas.microsoft.com/office/powerpoint/2010/main" val="252727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78BF-A2BF-8A46-B799-32C6DC45AD81}"/>
              </a:ext>
            </a:extLst>
          </p:cNvPr>
          <p:cNvSpPr>
            <a:spLocks noGrp="1"/>
          </p:cNvSpPr>
          <p:nvPr>
            <p:ph type="title"/>
          </p:nvPr>
        </p:nvSpPr>
        <p:spPr/>
        <p:txBody>
          <a:bodyPr>
            <a:noAutofit/>
          </a:bodyPr>
          <a:lstStyle/>
          <a:p>
            <a:r>
              <a:rPr lang="en" b="1" dirty="0">
                <a:latin typeface="Arial" panose="020B0604020202020204" pitchFamily="34" charset="0"/>
                <a:ea typeface="Arial"/>
                <a:cs typeface="Arial" panose="020B0604020202020204" pitchFamily="34" charset="0"/>
                <a:sym typeface="Arial"/>
              </a:rPr>
              <a:t>3.1 WHAT IS CULTURE III</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CCA142B-F8B4-22F0-EABB-5C0CA8418038}"/>
              </a:ext>
            </a:extLst>
          </p:cNvPr>
          <p:cNvSpPr>
            <a:spLocks noGrp="1"/>
          </p:cNvSpPr>
          <p:nvPr>
            <p:ph type="body" idx="1"/>
          </p:nvPr>
        </p:nvSpPr>
        <p:spPr/>
        <p:txBody>
          <a:bodyPr/>
          <a:lstStyle/>
          <a:p>
            <a:pPr marL="114300" indent="0">
              <a:buNone/>
            </a:pPr>
            <a:r>
              <a:rPr lang="en-CA" b="1" dirty="0"/>
              <a:t>What Kinds of Culture Are There?</a:t>
            </a:r>
            <a:endParaRPr lang="en-CA" dirty="0"/>
          </a:p>
          <a:p>
            <a:pPr marL="114300" indent="0">
              <a:buNone/>
            </a:pPr>
            <a:endParaRPr lang="en-CA" dirty="0"/>
          </a:p>
          <a:p>
            <a:pPr marL="114300" indent="0">
              <a:buNone/>
            </a:pPr>
            <a:r>
              <a:rPr lang="en-CA" b="1" dirty="0"/>
              <a:t>Political, economic, and social philosophies </a:t>
            </a:r>
            <a:r>
              <a:rPr lang="en-CA" dirty="0"/>
              <a:t>all impact the way people’s values are shaped. Our cultural base of reference—formed by our education, religion, or social structure—also impacts business interactions in critical ways.</a:t>
            </a:r>
            <a:br>
              <a:rPr lang="en-CA" dirty="0"/>
            </a:br>
            <a:endParaRPr lang="en-US" dirty="0"/>
          </a:p>
        </p:txBody>
      </p:sp>
    </p:spTree>
    <p:extLst>
      <p:ext uri="{BB962C8B-B14F-4D97-AF65-F5344CB8AC3E}">
        <p14:creationId xmlns:p14="http://schemas.microsoft.com/office/powerpoint/2010/main" val="412492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203928" y="122379"/>
            <a:ext cx="5443737" cy="607800"/>
          </a:xfrm>
          <a:prstGeom prst="rect">
            <a:avLst/>
          </a:prstGeom>
        </p:spPr>
        <p:txBody>
          <a:bodyPr spcFirstLastPara="1" wrap="square" lIns="91425" tIns="91425" rIns="91425" bIns="91425" anchor="t" anchorCtr="0">
            <a:noAutofit/>
          </a:bodyPr>
          <a:lstStyle/>
          <a:p>
            <a:r>
              <a:rPr lang="en-CA" b="1" dirty="0">
                <a:latin typeface="Arial" panose="020B0604020202020204" pitchFamily="34" charset="0"/>
                <a:ea typeface="Arial"/>
                <a:cs typeface="Arial" panose="020B0604020202020204" pitchFamily="34" charset="0"/>
                <a:sym typeface="Arial"/>
              </a:rPr>
              <a:t>3.1 WHAT IS CULTURE IV</a:t>
            </a:r>
          </a:p>
        </p:txBody>
      </p:sp>
      <p:sp>
        <p:nvSpPr>
          <p:cNvPr id="107" name="Google Shape;107;p17"/>
          <p:cNvSpPr txBox="1">
            <a:spLocks noGrp="1"/>
          </p:cNvSpPr>
          <p:nvPr>
            <p:ph type="body" idx="1"/>
          </p:nvPr>
        </p:nvSpPr>
        <p:spPr>
          <a:xfrm>
            <a:off x="242565" y="1178442"/>
            <a:ext cx="5443736" cy="3683143"/>
          </a:xfrm>
          <a:prstGeom prst="rect">
            <a:avLst/>
          </a:prstGeom>
        </p:spPr>
        <p:txBody>
          <a:bodyPr spcFirstLastPara="1" wrap="square" lIns="91425" tIns="91425" rIns="91425" bIns="91425" anchor="t" anchorCtr="0">
            <a:noAutofit/>
          </a:bodyPr>
          <a:lstStyle/>
          <a:p>
            <a:pPr marL="114300" indent="0">
              <a:lnSpc>
                <a:spcPct val="114999"/>
              </a:lnSpc>
              <a:buNone/>
            </a:pPr>
            <a:r>
              <a:rPr lang="en" sz="2000" b="1" dirty="0">
                <a:ea typeface="Arial"/>
                <a:cs typeface="Arial"/>
                <a:sym typeface="Arial"/>
              </a:rPr>
              <a:t>Nationalities</a:t>
            </a:r>
          </a:p>
          <a:p>
            <a:pPr marL="114300" indent="0">
              <a:lnSpc>
                <a:spcPct val="114999"/>
              </a:lnSpc>
              <a:buNone/>
            </a:pPr>
            <a:endParaRPr lang="en-US" sz="2000" dirty="0">
              <a:cs typeface="Arial"/>
            </a:endParaRPr>
          </a:p>
          <a:p>
            <a:pPr marL="114300" indent="0">
              <a:lnSpc>
                <a:spcPct val="114999"/>
              </a:lnSpc>
              <a:buNone/>
            </a:pPr>
            <a:r>
              <a:rPr lang="en-US" sz="2000" dirty="0">
                <a:cs typeface="Arial"/>
              </a:rPr>
              <a:t>A </a:t>
            </a:r>
            <a:r>
              <a:rPr lang="en-US" sz="2000" b="1" dirty="0">
                <a:cs typeface="Arial"/>
              </a:rPr>
              <a:t>national culture </a:t>
            </a:r>
            <a:r>
              <a:rPr lang="en-US" sz="2000" dirty="0">
                <a:cs typeface="Arial"/>
              </a:rPr>
              <a:t>is defined by its geographic and political boundaries. </a:t>
            </a:r>
            <a:endParaRPr lang="en-US" dirty="0">
              <a:cs typeface="Arial"/>
            </a:endParaRPr>
          </a:p>
          <a:p>
            <a:pPr marL="114300" indent="0">
              <a:lnSpc>
                <a:spcPct val="114999"/>
              </a:lnSpc>
              <a:buNone/>
            </a:pPr>
            <a:r>
              <a:rPr lang="en-US" sz="2000" dirty="0">
                <a:cs typeface="Arial"/>
              </a:rPr>
              <a:t>This includes even regional cultures within a nation and surrounding countries. </a:t>
            </a:r>
            <a:endParaRPr lang="en-US" dirty="0">
              <a:cs typeface="Arial"/>
            </a:endParaRPr>
          </a:p>
          <a:p>
            <a:pPr algn="just">
              <a:lnSpc>
                <a:spcPct val="114999"/>
              </a:lnSpc>
              <a:buNone/>
            </a:pPr>
            <a:endParaRPr lang="en-US" sz="2000" dirty="0">
              <a:cs typeface="Arial"/>
            </a:endParaRPr>
          </a:p>
          <a:p>
            <a:pPr marL="0" indent="0">
              <a:lnSpc>
                <a:spcPct val="114999"/>
              </a:lnSpc>
              <a:buNone/>
            </a:pPr>
            <a:endParaRPr sz="2000" dirty="0">
              <a:latin typeface="Arial"/>
              <a:ea typeface="Arial"/>
              <a:cs typeface="Arial"/>
            </a:endParaRPr>
          </a:p>
        </p:txBody>
      </p:sp>
      <p:pic>
        <p:nvPicPr>
          <p:cNvPr id="3" name="Picture 3" descr="Photo of a globe on a desk">
            <a:extLst>
              <a:ext uri="{FF2B5EF4-FFF2-40B4-BE49-F238E27FC236}">
                <a16:creationId xmlns:a16="http://schemas.microsoft.com/office/drawing/2014/main" id="{CEECD19E-79FC-5535-69F3-D048E1219248}"/>
              </a:ext>
            </a:extLst>
          </p:cNvPr>
          <p:cNvPicPr>
            <a:picLocks noChangeAspect="1"/>
          </p:cNvPicPr>
          <p:nvPr/>
        </p:nvPicPr>
        <p:blipFill>
          <a:blip r:embed="rId3"/>
          <a:stretch>
            <a:fillRect/>
          </a:stretch>
        </p:blipFill>
        <p:spPr>
          <a:xfrm>
            <a:off x="5724937" y="420414"/>
            <a:ext cx="3085412" cy="4115734"/>
          </a:xfrm>
          <a:prstGeom prst="rect">
            <a:avLst/>
          </a:prstGeom>
        </p:spPr>
      </p:pic>
      <p:sp>
        <p:nvSpPr>
          <p:cNvPr id="2" name="TextBox 1">
            <a:extLst>
              <a:ext uri="{FF2B5EF4-FFF2-40B4-BE49-F238E27FC236}">
                <a16:creationId xmlns:a16="http://schemas.microsoft.com/office/drawing/2014/main" id="{D0FA2CB2-949A-41A7-3BDE-529487797652}"/>
              </a:ext>
            </a:extLst>
          </p:cNvPr>
          <p:cNvSpPr txBox="1"/>
          <p:nvPr/>
        </p:nvSpPr>
        <p:spPr>
          <a:xfrm>
            <a:off x="5446668" y="4584586"/>
            <a:ext cx="39916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hlinkClick r:id="rId4"/>
              </a:rPr>
              <a:t>Photo</a:t>
            </a:r>
            <a:r>
              <a:rPr lang="en-US" sz="1200" dirty="0"/>
              <a:t> by </a:t>
            </a:r>
            <a:r>
              <a:rPr lang="en-US" sz="1200" dirty="0">
                <a:hlinkClick r:id="rId5"/>
              </a:rPr>
              <a:t>Subhash Nusetti</a:t>
            </a:r>
            <a:r>
              <a:rPr lang="en-US" sz="1200" dirty="0"/>
              <a:t>, </a:t>
            </a:r>
            <a:r>
              <a:rPr lang="en-US" sz="1200" dirty="0">
                <a:hlinkClick r:id="rId6"/>
              </a:rPr>
              <a:t>Unsplash License</a:t>
            </a:r>
            <a:endParaRPr lang="en-US" sz="1200" dirty="0"/>
          </a:p>
        </p:txBody>
      </p:sp>
    </p:spTree>
    <p:extLst>
      <p:ext uri="{BB962C8B-B14F-4D97-AF65-F5344CB8AC3E}">
        <p14:creationId xmlns:p14="http://schemas.microsoft.com/office/powerpoint/2010/main" val="2784492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122385"/>
            <a:ext cx="8520600" cy="607800"/>
          </a:xfrm>
          <a:prstGeom prst="rect">
            <a:avLst/>
          </a:prstGeom>
        </p:spPr>
        <p:txBody>
          <a:bodyPr spcFirstLastPara="1" wrap="square" lIns="91425" tIns="91425" rIns="91425" bIns="91425" anchor="t" anchorCtr="0">
            <a:noAutofit/>
          </a:bodyPr>
          <a:lstStyle/>
          <a:p>
            <a:r>
              <a:rPr lang="en-CA" b="1" dirty="0">
                <a:latin typeface="Arial"/>
                <a:ea typeface="Arial"/>
                <a:cs typeface="Arial"/>
                <a:sym typeface="Arial"/>
              </a:rPr>
              <a:t>3.1 </a:t>
            </a:r>
            <a:r>
              <a:rPr lang="en-CA" b="1" dirty="0">
                <a:ea typeface="Arial"/>
                <a:cs typeface="Arial"/>
                <a:sym typeface="Arial"/>
              </a:rPr>
              <a:t>WHAT IS CULTURE V</a:t>
            </a:r>
            <a:endParaRPr lang="en-CA" b="1" dirty="0">
              <a:latin typeface="Arial"/>
              <a:ea typeface="Arial"/>
              <a:cs typeface="Arial"/>
              <a:sym typeface="Arial"/>
            </a:endParaRPr>
          </a:p>
        </p:txBody>
      </p:sp>
      <p:sp>
        <p:nvSpPr>
          <p:cNvPr id="107" name="Google Shape;107;p17"/>
          <p:cNvSpPr txBox="1">
            <a:spLocks noGrp="1"/>
          </p:cNvSpPr>
          <p:nvPr>
            <p:ph type="body" idx="1"/>
          </p:nvPr>
        </p:nvSpPr>
        <p:spPr>
          <a:xfrm>
            <a:off x="311700" y="866143"/>
            <a:ext cx="5027555" cy="3683143"/>
          </a:xfrm>
          <a:prstGeom prst="rect">
            <a:avLst/>
          </a:prstGeom>
        </p:spPr>
        <p:txBody>
          <a:bodyPr spcFirstLastPara="1" wrap="square" lIns="91425" tIns="91425" rIns="91425" bIns="91425" anchor="t" anchorCtr="0">
            <a:noAutofit/>
          </a:bodyPr>
          <a:lstStyle/>
          <a:p>
            <a:pPr>
              <a:lnSpc>
                <a:spcPct val="114999"/>
              </a:lnSpc>
              <a:buNone/>
            </a:pPr>
            <a:r>
              <a:rPr lang="en" sz="2000" b="1" dirty="0">
                <a:ea typeface="Arial"/>
                <a:cs typeface="Arial"/>
                <a:sym typeface="Arial"/>
              </a:rPr>
              <a:t>Subcultures</a:t>
            </a:r>
          </a:p>
          <a:p>
            <a:pPr>
              <a:lnSpc>
                <a:spcPct val="114999"/>
              </a:lnSpc>
              <a:buNone/>
            </a:pPr>
            <a:endParaRPr lang="en-US" sz="2000" dirty="0">
              <a:cs typeface="Arial"/>
            </a:endParaRPr>
          </a:p>
          <a:p>
            <a:pPr>
              <a:lnSpc>
                <a:spcPct val="114999"/>
              </a:lnSpc>
              <a:buNone/>
            </a:pPr>
            <a:r>
              <a:rPr lang="en-US" sz="2000" dirty="0">
                <a:cs typeface="Arial"/>
              </a:rPr>
              <a:t>Many groups are defined by </a:t>
            </a:r>
          </a:p>
          <a:p>
            <a:pPr>
              <a:lnSpc>
                <a:spcPct val="114999"/>
              </a:lnSpc>
              <a:buNone/>
            </a:pPr>
            <a:endParaRPr lang="en-US" sz="2000" dirty="0">
              <a:cs typeface="Arial"/>
            </a:endParaRPr>
          </a:p>
          <a:p>
            <a:pPr>
              <a:lnSpc>
                <a:spcPct val="114999"/>
              </a:lnSpc>
            </a:pPr>
            <a:r>
              <a:rPr lang="en-US" sz="2000" dirty="0">
                <a:cs typeface="Arial"/>
              </a:rPr>
              <a:t>Ethnicity</a:t>
            </a:r>
            <a:endParaRPr lang="en-US" dirty="0">
              <a:cs typeface="Arial"/>
            </a:endParaRPr>
          </a:p>
          <a:p>
            <a:pPr>
              <a:lnSpc>
                <a:spcPct val="114999"/>
              </a:lnSpc>
            </a:pPr>
            <a:r>
              <a:rPr lang="en-US" sz="2000" dirty="0">
                <a:cs typeface="Arial"/>
              </a:rPr>
              <a:t>Gender</a:t>
            </a:r>
            <a:endParaRPr lang="en-US" dirty="0">
              <a:cs typeface="Arial"/>
            </a:endParaRPr>
          </a:p>
          <a:p>
            <a:pPr>
              <a:lnSpc>
                <a:spcPct val="114999"/>
              </a:lnSpc>
            </a:pPr>
            <a:r>
              <a:rPr lang="en-US" sz="2000" dirty="0">
                <a:cs typeface="Arial"/>
              </a:rPr>
              <a:t>Generation</a:t>
            </a:r>
            <a:endParaRPr lang="en-US" dirty="0">
              <a:cs typeface="Arial"/>
            </a:endParaRPr>
          </a:p>
          <a:p>
            <a:pPr>
              <a:lnSpc>
                <a:spcPct val="114999"/>
              </a:lnSpc>
            </a:pPr>
            <a:r>
              <a:rPr lang="en-US" sz="2000" dirty="0">
                <a:cs typeface="Arial"/>
              </a:rPr>
              <a:t>Religion</a:t>
            </a:r>
            <a:endParaRPr lang="en-US" dirty="0">
              <a:cs typeface="Arial"/>
            </a:endParaRPr>
          </a:p>
          <a:p>
            <a:pPr>
              <a:lnSpc>
                <a:spcPct val="114999"/>
              </a:lnSpc>
            </a:pPr>
            <a:r>
              <a:rPr lang="en-US" sz="2000" dirty="0">
                <a:cs typeface="Arial"/>
              </a:rPr>
              <a:t>Socio-Economic Class</a:t>
            </a:r>
          </a:p>
          <a:p>
            <a:pPr>
              <a:lnSpc>
                <a:spcPct val="114999"/>
              </a:lnSpc>
            </a:pPr>
            <a:endParaRPr lang="en-US" sz="2000" dirty="0">
              <a:cs typeface="Arial"/>
            </a:endParaRPr>
          </a:p>
          <a:p>
            <a:pPr marL="114300" indent="0">
              <a:lnSpc>
                <a:spcPct val="114999"/>
              </a:lnSpc>
              <a:buNone/>
            </a:pPr>
            <a:r>
              <a:rPr lang="en-US" sz="2000" dirty="0">
                <a:cs typeface="Arial"/>
              </a:rPr>
              <a:t>Or other unique cultural characteristics</a:t>
            </a:r>
          </a:p>
          <a:p>
            <a:pPr marL="114300" indent="0">
              <a:lnSpc>
                <a:spcPct val="114999"/>
              </a:lnSpc>
              <a:buNone/>
            </a:pPr>
            <a:endParaRPr lang="en-US" sz="2000" dirty="0">
              <a:cs typeface="Arial"/>
            </a:endParaRPr>
          </a:p>
          <a:p>
            <a:pPr marL="0" indent="0">
              <a:lnSpc>
                <a:spcPct val="114999"/>
              </a:lnSpc>
              <a:buNone/>
            </a:pPr>
            <a:endParaRPr sz="2000" dirty="0">
              <a:latin typeface="Arial"/>
              <a:ea typeface="Arial"/>
              <a:cs typeface="Arial"/>
            </a:endParaRPr>
          </a:p>
        </p:txBody>
      </p:sp>
      <p:pic>
        <p:nvPicPr>
          <p:cNvPr id="3" name="Picture 3" descr="Photo of a group of diverse people with their hands overlapping together in the middle">
            <a:extLst>
              <a:ext uri="{FF2B5EF4-FFF2-40B4-BE49-F238E27FC236}">
                <a16:creationId xmlns:a16="http://schemas.microsoft.com/office/drawing/2014/main" id="{4F2ADED9-AE92-5F5E-8C8A-550438A2F656}"/>
              </a:ext>
            </a:extLst>
          </p:cNvPr>
          <p:cNvPicPr>
            <a:picLocks noChangeAspect="1"/>
          </p:cNvPicPr>
          <p:nvPr/>
        </p:nvPicPr>
        <p:blipFill>
          <a:blip r:embed="rId3"/>
          <a:stretch>
            <a:fillRect/>
          </a:stretch>
        </p:blipFill>
        <p:spPr>
          <a:xfrm>
            <a:off x="5208891" y="932914"/>
            <a:ext cx="3798544" cy="3549600"/>
          </a:xfrm>
          <a:prstGeom prst="rect">
            <a:avLst/>
          </a:prstGeom>
        </p:spPr>
      </p:pic>
      <p:sp>
        <p:nvSpPr>
          <p:cNvPr id="2" name="TextBox 1">
            <a:extLst>
              <a:ext uri="{FF2B5EF4-FFF2-40B4-BE49-F238E27FC236}">
                <a16:creationId xmlns:a16="http://schemas.microsoft.com/office/drawing/2014/main" id="{EDA856B4-12F6-6A27-0ABA-84B627470D01}"/>
              </a:ext>
            </a:extLst>
          </p:cNvPr>
          <p:cNvSpPr txBox="1"/>
          <p:nvPr/>
        </p:nvSpPr>
        <p:spPr>
          <a:xfrm>
            <a:off x="5915891" y="4570984"/>
            <a:ext cx="32281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hlinkClick r:id="rId4"/>
              </a:rPr>
              <a:t>Photo</a:t>
            </a:r>
            <a:r>
              <a:rPr lang="en-US" sz="1200" dirty="0"/>
              <a:t> by </a:t>
            </a:r>
            <a:r>
              <a:rPr lang="en-US" sz="1200" dirty="0">
                <a:hlinkClick r:id="rId5"/>
              </a:rPr>
              <a:t>Hannah Busing</a:t>
            </a:r>
            <a:r>
              <a:rPr lang="en-US" sz="1200" dirty="0"/>
              <a:t>, </a:t>
            </a:r>
            <a:r>
              <a:rPr lang="en-US" sz="1200" dirty="0">
                <a:hlinkClick r:id="rId6"/>
              </a:rPr>
              <a:t>Unsplash License</a:t>
            </a:r>
            <a:endParaRPr lang="en-US" sz="1200" dirty="0"/>
          </a:p>
        </p:txBody>
      </p:sp>
    </p:spTree>
    <p:extLst>
      <p:ext uri="{BB962C8B-B14F-4D97-AF65-F5344CB8AC3E}">
        <p14:creationId xmlns:p14="http://schemas.microsoft.com/office/powerpoint/2010/main" val="119700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327957"/>
            <a:ext cx="7161155" cy="607800"/>
          </a:xfrm>
          <a:prstGeom prst="rect">
            <a:avLst/>
          </a:prstGeom>
        </p:spPr>
        <p:txBody>
          <a:bodyPr spcFirstLastPara="1" wrap="square" lIns="91425" tIns="91425" rIns="91425" bIns="91425" anchor="t" anchorCtr="0">
            <a:noAutofit/>
          </a:bodyPr>
          <a:lstStyle/>
          <a:p>
            <a:r>
              <a:rPr lang="en-CA" b="1" dirty="0">
                <a:latin typeface="Arial" panose="020B0604020202020204" pitchFamily="34" charset="0"/>
                <a:ea typeface="Arial"/>
                <a:cs typeface="Arial" panose="020B0604020202020204" pitchFamily="34" charset="0"/>
                <a:sym typeface="Arial"/>
              </a:rPr>
              <a:t>3.1 WHAT IS CULTURE VI</a:t>
            </a:r>
          </a:p>
        </p:txBody>
      </p:sp>
      <p:sp>
        <p:nvSpPr>
          <p:cNvPr id="107" name="Google Shape;107;p17"/>
          <p:cNvSpPr txBox="1">
            <a:spLocks noGrp="1"/>
          </p:cNvSpPr>
          <p:nvPr>
            <p:ph type="body" idx="1"/>
          </p:nvPr>
        </p:nvSpPr>
        <p:spPr>
          <a:xfrm>
            <a:off x="279463" y="1737509"/>
            <a:ext cx="5010783" cy="3810143"/>
          </a:xfrm>
          <a:prstGeom prst="rect">
            <a:avLst/>
          </a:prstGeom>
        </p:spPr>
        <p:txBody>
          <a:bodyPr spcFirstLastPara="1" wrap="square" lIns="91425" tIns="91425" rIns="91425" bIns="91425" anchor="t" anchorCtr="0">
            <a:noAutofit/>
          </a:bodyPr>
          <a:lstStyle/>
          <a:p>
            <a:pPr marL="114300" indent="0">
              <a:lnSpc>
                <a:spcPct val="114999"/>
              </a:lnSpc>
              <a:buNone/>
            </a:pPr>
            <a:r>
              <a:rPr lang="en" b="1" dirty="0">
                <a:ea typeface="Arial"/>
                <a:cs typeface="Arial"/>
                <a:sym typeface="Arial"/>
              </a:rPr>
              <a:t>Organizations</a:t>
            </a:r>
          </a:p>
          <a:p>
            <a:pPr marL="114300" indent="0">
              <a:lnSpc>
                <a:spcPct val="114999"/>
              </a:lnSpc>
              <a:buNone/>
            </a:pPr>
            <a:endParaRPr lang="en-US" dirty="0">
              <a:cs typeface="Arial"/>
            </a:endParaRPr>
          </a:p>
          <a:p>
            <a:pPr marL="114300" indent="0">
              <a:lnSpc>
                <a:spcPct val="114999"/>
              </a:lnSpc>
              <a:buNone/>
            </a:pPr>
            <a:r>
              <a:rPr lang="en-US" dirty="0">
                <a:cs typeface="Arial"/>
              </a:rPr>
              <a:t>Every organization has its own workplace culture, referred to as the organizational culture. </a:t>
            </a:r>
            <a:endParaRPr lang="en-US" sz="2000" dirty="0">
              <a:latin typeface="Arial"/>
              <a:cs typeface="Arial"/>
            </a:endParaRPr>
          </a:p>
        </p:txBody>
      </p:sp>
      <p:pic>
        <p:nvPicPr>
          <p:cNvPr id="4" name="Picture 4" descr="Photo of coworkers gathered around a laptop computer">
            <a:extLst>
              <a:ext uri="{FF2B5EF4-FFF2-40B4-BE49-F238E27FC236}">
                <a16:creationId xmlns:a16="http://schemas.microsoft.com/office/drawing/2014/main" id="{E29B0C93-7F27-902F-6102-F7BAD3F58172}"/>
              </a:ext>
            </a:extLst>
          </p:cNvPr>
          <p:cNvPicPr>
            <a:picLocks noChangeAspect="1"/>
          </p:cNvPicPr>
          <p:nvPr/>
        </p:nvPicPr>
        <p:blipFill>
          <a:blip r:embed="rId3"/>
          <a:stretch>
            <a:fillRect/>
          </a:stretch>
        </p:blipFill>
        <p:spPr>
          <a:xfrm>
            <a:off x="5121442" y="1538470"/>
            <a:ext cx="3743095" cy="2523600"/>
          </a:xfrm>
          <a:prstGeom prst="rect">
            <a:avLst/>
          </a:prstGeom>
        </p:spPr>
      </p:pic>
      <p:sp>
        <p:nvSpPr>
          <p:cNvPr id="3" name="TextBox 2">
            <a:extLst>
              <a:ext uri="{FF2B5EF4-FFF2-40B4-BE49-F238E27FC236}">
                <a16:creationId xmlns:a16="http://schemas.microsoft.com/office/drawing/2014/main" id="{F0D34302-C966-B8B8-84ED-CEBC53ADA173}"/>
              </a:ext>
            </a:extLst>
          </p:cNvPr>
          <p:cNvSpPr txBox="1"/>
          <p:nvPr/>
        </p:nvSpPr>
        <p:spPr>
          <a:xfrm>
            <a:off x="5709426" y="4538544"/>
            <a:ext cx="36899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4"/>
              </a:rPr>
              <a:t>Photo</a:t>
            </a:r>
            <a:r>
              <a:rPr lang="en-US" sz="1200" dirty="0"/>
              <a:t> by </a:t>
            </a:r>
            <a:r>
              <a:rPr lang="en-US" sz="1200" dirty="0">
                <a:hlinkClick r:id="rId5"/>
              </a:rPr>
              <a:t>Campaign Creators</a:t>
            </a:r>
            <a:r>
              <a:rPr lang="en-US" sz="1200" dirty="0"/>
              <a:t>, </a:t>
            </a:r>
            <a:r>
              <a:rPr lang="en-US" sz="1200" dirty="0">
                <a:hlinkClick r:id="rId6"/>
              </a:rPr>
              <a:t>Unsplash License</a:t>
            </a:r>
            <a:endParaRPr lang="en-US" sz="1200" dirty="0"/>
          </a:p>
        </p:txBody>
      </p:sp>
    </p:spTree>
    <p:extLst>
      <p:ext uri="{BB962C8B-B14F-4D97-AF65-F5344CB8AC3E}">
        <p14:creationId xmlns:p14="http://schemas.microsoft.com/office/powerpoint/2010/main" val="245469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311700" y="410000"/>
            <a:ext cx="8520600" cy="699648"/>
          </a:xfrm>
          <a:prstGeom prst="rect">
            <a:avLst/>
          </a:prstGeom>
        </p:spPr>
        <p:txBody>
          <a:bodyPr spcFirstLastPara="1" wrap="square" lIns="91425" tIns="91425" rIns="91425" bIns="91425" anchor="t" anchorCtr="0">
            <a:noAutofit/>
          </a:bodyPr>
          <a:lstStyle/>
          <a:p>
            <a:r>
              <a:rPr lang="en" b="1" dirty="0">
                <a:latin typeface="Arial" panose="020B0604020202020204" pitchFamily="34" charset="0"/>
                <a:ea typeface="Arial"/>
                <a:cs typeface="Arial" panose="020B0604020202020204" pitchFamily="34" charset="0"/>
                <a:sym typeface="Arial"/>
              </a:rPr>
              <a:t>3.2</a:t>
            </a:r>
            <a:r>
              <a:rPr lang="en-CA" b="1" cap="all" dirty="0">
                <a:latin typeface="Arial" panose="020B0604020202020204" pitchFamily="34" charset="0"/>
                <a:cs typeface="Arial" panose="020B0604020202020204" pitchFamily="34" charset="0"/>
              </a:rPr>
              <a:t> DESCRIBING CULTURE: HOFSTEDE I</a:t>
            </a:r>
            <a:br>
              <a:rPr lang="en-CA" b="1" cap="all" dirty="0">
                <a:latin typeface="Arial" panose="020B0604020202020204" pitchFamily="34" charset="0"/>
                <a:cs typeface="Arial" panose="020B0604020202020204" pitchFamily="34" charset="0"/>
              </a:rPr>
            </a:br>
            <a:br>
              <a:rPr lang="en-CA" b="1" dirty="0">
                <a:latin typeface="Arial" panose="020B0604020202020204" pitchFamily="34" charset="0"/>
                <a:cs typeface="Arial" panose="020B0604020202020204" pitchFamily="34" charset="0"/>
              </a:rPr>
            </a:br>
            <a:endParaRPr lang="en" b="1" dirty="0">
              <a:latin typeface="Arial" panose="020B0604020202020204" pitchFamily="34" charset="0"/>
              <a:ea typeface="Arial"/>
              <a:cs typeface="Arial" panose="020B0604020202020204" pitchFamily="34" charset="0"/>
            </a:endParaRPr>
          </a:p>
        </p:txBody>
      </p:sp>
      <p:sp>
        <p:nvSpPr>
          <p:cNvPr id="107" name="Google Shape;107;p17"/>
          <p:cNvSpPr txBox="1">
            <a:spLocks noGrp="1"/>
          </p:cNvSpPr>
          <p:nvPr>
            <p:ph type="body" idx="1"/>
          </p:nvPr>
        </p:nvSpPr>
        <p:spPr>
          <a:xfrm>
            <a:off x="311700" y="1194099"/>
            <a:ext cx="8520600" cy="4040330"/>
          </a:xfrm>
          <a:prstGeom prst="rect">
            <a:avLst/>
          </a:prstGeom>
        </p:spPr>
        <p:txBody>
          <a:bodyPr spcFirstLastPara="1" wrap="square" lIns="91425" tIns="91425" rIns="91425" bIns="91425" anchor="t" anchorCtr="0">
            <a:noAutofit/>
          </a:bodyPr>
          <a:lstStyle/>
          <a:p>
            <a:pPr marL="114300" indent="0">
              <a:buNone/>
            </a:pPr>
            <a:r>
              <a:rPr lang="en-CA" sz="1600" dirty="0">
                <a:latin typeface="Arial" panose="020B0604020202020204" pitchFamily="34" charset="0"/>
                <a:cs typeface="Arial" panose="020B0604020202020204" pitchFamily="34" charset="0"/>
              </a:rPr>
              <a:t>Most of us understand that values are our own culture’s or society’s ideas about what is good, bad, acceptable, or unacceptable. Hofstede developed a framework for understanding how these values underlie organizational behavior. Through his database research, he identified five key value dimensions that analyze and interpret the behaviors, values, and attitudes of a national culture:</a:t>
            </a:r>
          </a:p>
          <a:p>
            <a:pPr marL="114300" indent="0">
              <a:buNone/>
            </a:pPr>
            <a:endParaRPr lang="en-CA" sz="1600" dirty="0">
              <a:latin typeface="Arial" panose="020B0604020202020204" pitchFamily="34" charset="0"/>
              <a:cs typeface="Arial" panose="020B0604020202020204" pitchFamily="34" charset="0"/>
            </a:endParaRPr>
          </a:p>
          <a:p>
            <a:r>
              <a:rPr lang="en-CA" sz="1600" dirty="0">
                <a:latin typeface="Arial" panose="020B0604020202020204" pitchFamily="34" charset="0"/>
                <a:cs typeface="Arial" panose="020B0604020202020204" pitchFamily="34" charset="0"/>
              </a:rPr>
              <a:t>Power distance</a:t>
            </a:r>
          </a:p>
          <a:p>
            <a:r>
              <a:rPr lang="en-CA" sz="1600" dirty="0">
                <a:latin typeface="Arial" panose="020B0604020202020204" pitchFamily="34" charset="0"/>
                <a:cs typeface="Arial" panose="020B0604020202020204" pitchFamily="34" charset="0"/>
              </a:rPr>
              <a:t>Individualism</a:t>
            </a:r>
          </a:p>
          <a:p>
            <a:r>
              <a:rPr lang="en-CA" sz="1600" dirty="0">
                <a:latin typeface="Arial" panose="020B0604020202020204" pitchFamily="34" charset="0"/>
                <a:cs typeface="Arial" panose="020B0604020202020204" pitchFamily="34" charset="0"/>
              </a:rPr>
              <a:t>Masculinity</a:t>
            </a:r>
          </a:p>
          <a:p>
            <a:r>
              <a:rPr lang="en-CA" sz="1600" dirty="0">
                <a:latin typeface="Arial" panose="020B0604020202020204" pitchFamily="34" charset="0"/>
                <a:cs typeface="Arial" panose="020B0604020202020204" pitchFamily="34" charset="0"/>
              </a:rPr>
              <a:t>Uncertainty avoidance (UA)</a:t>
            </a:r>
          </a:p>
          <a:p>
            <a:r>
              <a:rPr lang="en-CA" sz="1600" dirty="0">
                <a:latin typeface="Arial" panose="020B0604020202020204" pitchFamily="34" charset="0"/>
                <a:cs typeface="Arial" panose="020B0604020202020204" pitchFamily="34" charset="0"/>
              </a:rPr>
              <a:t>Long-term orientation (Hofstede, 2011).</a:t>
            </a:r>
          </a:p>
          <a:p>
            <a:pPr marL="0" indent="0">
              <a:lnSpc>
                <a:spcPct val="114999"/>
              </a:lnSpc>
              <a:buNone/>
            </a:pPr>
            <a:endParaRPr sz="1600" dirty="0">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2641168380"/>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TotalTime>
  <Words>4757</Words>
  <Application>Microsoft Office PowerPoint</Application>
  <PresentationFormat>On-screen Show (16:9)</PresentationFormat>
  <Paragraphs>288</Paragraphs>
  <Slides>35</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Roboto</vt:lpstr>
      <vt:lpstr>-apple-system</vt:lpstr>
      <vt:lpstr>Arial</vt:lpstr>
      <vt:lpstr>Calibri</vt:lpstr>
      <vt:lpstr>Geometric</vt:lpstr>
      <vt:lpstr>Global Marketing in a Digital World</vt:lpstr>
      <vt:lpstr>LEARNING OUTCOMES</vt:lpstr>
      <vt:lpstr>3.1 WHAT IS CULTURE I</vt:lpstr>
      <vt:lpstr>3.1 WHAT IS CULTURE II</vt:lpstr>
      <vt:lpstr>3.1 WHAT IS CULTURE III</vt:lpstr>
      <vt:lpstr>3.1 WHAT IS CULTURE IV</vt:lpstr>
      <vt:lpstr>3.1 WHAT IS CULTURE V</vt:lpstr>
      <vt:lpstr>3.1 WHAT IS CULTURE VI</vt:lpstr>
      <vt:lpstr>3.2 DESCRIBING CULTURE: HOFSTEDE I  </vt:lpstr>
      <vt:lpstr>3.2 DESCRIBING CULTURE: HOFSTEDE II  </vt:lpstr>
      <vt:lpstr>3.2 DESCRIBING CULTURE: HOFSTEDE III  </vt:lpstr>
      <vt:lpstr>3.2 DESCRIBING CULTURE: HOFSTEDE IV  </vt:lpstr>
      <vt:lpstr>3.2 DESCRIBING CULTURE: HOFSTEDE V  </vt:lpstr>
      <vt:lpstr>3.2 DESCRIBING CULTURE: HOFSTEDE VI  </vt:lpstr>
      <vt:lpstr>3.2 DESCRIBING CULTURE: HOFSTEDE VII  </vt:lpstr>
      <vt:lpstr>3.3 DESCRIBING CULTURE: HALL I  </vt:lpstr>
      <vt:lpstr>3.3 DESCRIBING CULTURE: HALL II  </vt:lpstr>
      <vt:lpstr>3.3 DESCRIBING CULTURE: HALL III  </vt:lpstr>
      <vt:lpstr>3.3 DESCRIBING CULTURE: HALL IV  </vt:lpstr>
      <vt:lpstr>3.3 DESCRIBING CULTURE: HALL V  </vt:lpstr>
      <vt:lpstr>3.4 NONVERBAL COMMUNICATION I  </vt:lpstr>
      <vt:lpstr>3.4 NONVERBAL COMMUNICATION II  </vt:lpstr>
      <vt:lpstr>3.4 NONVERBAL COMMUNICATION III  </vt:lpstr>
      <vt:lpstr>3.4 NONVERBAL COMMUNICATION IV  </vt:lpstr>
      <vt:lpstr>3.4 NONVERBAL COMMUNICATION V  </vt:lpstr>
      <vt:lpstr>3.4 NONVERBAL COMMUNICATION VI  </vt:lpstr>
      <vt:lpstr>3.4 NONVERBAL COMMUNICATION VII  </vt:lpstr>
      <vt:lpstr>3.4 NONVERBAL COMMUNICATION Viii  </vt:lpstr>
      <vt:lpstr>3.4 NONVERBAL COMMUNICATION IX  </vt:lpstr>
      <vt:lpstr>3.5 THE SOCIAL AND CULTURAL ENVIRONMENT I</vt:lpstr>
      <vt:lpstr>3.5 THE SOCIAL AND CULTURAL ENVIRONMENT II</vt:lpstr>
      <vt:lpstr>3.6 IMPACTS ON GLOBAL MARKETING I</vt:lpstr>
      <vt:lpstr>3.6 IMPACTS ON GLOBAL MARKETING II</vt:lpstr>
      <vt:lpstr>3.7 KEY TERMS I</vt:lpstr>
      <vt:lpstr>3.7 KEY TERMS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 Shauna</dc:creator>
  <cp:lastModifiedBy>Roch, Shauna</cp:lastModifiedBy>
  <cp:revision>1891</cp:revision>
  <dcterms:modified xsi:type="dcterms:W3CDTF">2022-08-18T12:11:31Z</dcterms:modified>
</cp:coreProperties>
</file>