
<file path=[Content_Types].xml><?xml version="1.0" encoding="utf-8"?>
<Types xmlns="http://schemas.openxmlformats.org/package/2006/content-types">
  <Default ContentType="application/x-fontdata" Extension="fntdata"/>
  <Default ContentType="image/jpeg" Extension="jpeg"/>
  <Default ContentType="image/jpeg" Extension="jp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tableStyles+xml" PartName="/ppt/tableStyles.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Override ContentType="application/vnd.openxmlformats-package.core-properties+xml" PartName="/docProps/core.xml"/>
</Types>
</file>

<file path=_rels/.rels><?xml version="1.0" encoding="UTF-8" standalone="yes"?><Relationships xmlns="http://schemas.openxmlformats.org/package/2006/relationships"><Relationship Id="rId4" Target="ppt/presentation.xml" Type="http://schemas.openxmlformats.org/officeDocument/2006/relationships/officeDocument"/><Relationship Id="rId3" Target="docProps/core.xml" Type="http://schemas.openxmlformats.org/package/2006/relationships/metadata/core-properties"/><Relationship Id="rId2" Target="docProps/app.xml" Type="http://schemas.openxmlformats.org/officeDocument/2006/relationships/extended-properties"/><Relationship Id="rId1" Target="docProps/thumbnail.jpeg" Type="http://schemas.openxmlformats.org/package/2006/relationships/metadata/thumbnai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embedTrueTypeFonts="1" saveSubsetFonts="1" strictFirstAndLastChars="0">
  <p:sldMasterIdLst>
    <p:sldMasterId id="214748365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x="9144000" cy="5143500" type="screen16x9"/>
  <p:notesSz cx="6858000" cy="9144000"/>
  <p:embeddedFontLst>
    <p:embeddedFont>
      <p:font charset="0" panose="020F0502020204030204" pitchFamily="34" typeface="Calibri"/>
      <p:regular r:id="rId20"/>
      <p:bold r:id="rId21"/>
      <p:italic r:id="rId22"/>
      <p:boldItalic r:id="rId23"/>
    </p:embeddedFont>
    <p:embeddedFont>
      <p:font charset="0" panose="02000000000000000000" pitchFamily="2" typeface="Roboto"/>
      <p:regular r:id="rId24"/>
      <p:bold r:id="rId25"/>
      <p:italic r:id="rId26"/>
      <p:boldItalic r:id="rId27"/>
    </p:embeddedFont>
  </p:embeddedFontLst>
  <p:defaultText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4734"/>
  </p:normalViewPr>
  <p:slideViewPr>
    <p:cSldViewPr snapToGrid="0">
      <p:cViewPr varScale="1">
        <p:scale>
          <a:sx d="100" n="111"/>
          <a:sy d="100" n="111"/>
        </p:scale>
        <p:origin x="1680" y="184"/>
      </p:cViewPr>
      <p:guideLst>
        <p:guide orient="horz" pos="1620"/>
        <p:guide pos="2880"/>
      </p:guideLst>
    </p:cSldViewPr>
  </p:slideViewPr>
  <p:notesTextViewPr>
    <p:cViewPr>
      <p:scale>
        <a:sx d="1" n="1"/>
        <a:sy d="1" n="1"/>
      </p:scale>
      <p:origin x="0" y="0"/>
    </p:cViewPr>
  </p:notesTextViewPr>
  <p:gridSpacing cx="76200" cy="76200"/>
</p:viewPr>
</file>

<file path=ppt/_rels/presentation.xml.rels><?xml version="1.0" encoding="UTF-8" standalone="yes"?><Relationships xmlns="http://schemas.openxmlformats.org/package/2006/relationships"><Relationship Id="rId27" Target="fonts/font8.fntdata" Type="http://schemas.openxmlformats.org/officeDocument/2006/relationships/font"/><Relationship Id="rId26" Target="fonts/font7.fntdata" Type="http://schemas.openxmlformats.org/officeDocument/2006/relationships/font"/><Relationship Id="rId25" Target="fonts/font6.fntdata" Type="http://schemas.openxmlformats.org/officeDocument/2006/relationships/font"/><Relationship Id="rId24" Target="fonts/font5.fntdata" Type="http://schemas.openxmlformats.org/officeDocument/2006/relationships/font"/><Relationship Id="rId21" Target="fonts/font2.fntdata" Type="http://schemas.openxmlformats.org/officeDocument/2006/relationships/font"/><Relationship Id="rId19" Target="slides/slide13.xml" Type="http://schemas.openxmlformats.org/officeDocument/2006/relationships/slide"/><Relationship Id="rId20" Target="fonts/font1.fntdata" Type="http://schemas.openxmlformats.org/officeDocument/2006/relationships/font"/><Relationship Id="rId18" Target="slides/slide12.xml" Type="http://schemas.openxmlformats.org/officeDocument/2006/relationships/slide"/><Relationship Id="rId17" Target="slides/slide11.xml" Type="http://schemas.openxmlformats.org/officeDocument/2006/relationships/slide"/><Relationship Id="rId16" Target="slides/slide10.xml" Type="http://schemas.openxmlformats.org/officeDocument/2006/relationships/slide"/><Relationship Id="rId15" Target="slides/slide9.xml" Type="http://schemas.openxmlformats.org/officeDocument/2006/relationships/slide"/><Relationship Id="rId14" Target="slides/slide8.xml" Type="http://schemas.openxmlformats.org/officeDocument/2006/relationships/slide"/><Relationship Id="rId13" Target="slides/slide7.xml" Type="http://schemas.openxmlformats.org/officeDocument/2006/relationships/slide"/><Relationship Id="rId12" Target="slides/slide6.xml" Type="http://schemas.openxmlformats.org/officeDocument/2006/relationships/slide"/><Relationship Id="rId11" Target="slides/slide5.xml" Type="http://schemas.openxmlformats.org/officeDocument/2006/relationships/slide"/><Relationship Id="rId9" Target="slides/slide3.xml" Type="http://schemas.openxmlformats.org/officeDocument/2006/relationships/slide"/><Relationship Id="rId10" Target="slides/slide4.xml" Type="http://schemas.openxmlformats.org/officeDocument/2006/relationships/slide"/><Relationship Id="rId8" Target="slides/slide2.xml" Type="http://schemas.openxmlformats.org/officeDocument/2006/relationships/slide"/><Relationship Id="rId7" Target="slides/slide1.xml" Type="http://schemas.openxmlformats.org/officeDocument/2006/relationships/slide"/><Relationship Id="rId6" Target="notesMasters/notesMaster1.xml" Type="http://schemas.openxmlformats.org/officeDocument/2006/relationships/notesMaster"/><Relationship Id="rId5" Target="slideMasters/slideMaster1.xml" Type="http://schemas.openxmlformats.org/officeDocument/2006/relationships/slideMaster"/><Relationship Id="rId4" Target="tableStyles.xml" Type="http://schemas.openxmlformats.org/officeDocument/2006/relationships/tableStyles"/><Relationship Id="rId3" Target="presProps.xml" Type="http://schemas.openxmlformats.org/officeDocument/2006/relationships/presProps"/><Relationship Id="rId23" Target="fonts/font4.fntdata" Type="http://schemas.openxmlformats.org/officeDocument/2006/relationships/font"/><Relationship Id="rId2" Target="viewProps.xml" Type="http://schemas.openxmlformats.org/officeDocument/2006/relationships/viewProps"/><Relationship Id="rId22" Target="fonts/font3.fntdata" Type="http://schemas.openxmlformats.org/officeDocument/2006/relationships/font"/><Relationship Id="rId1" Target="theme/theme2.xml" Type="http://schemas.openxmlformats.org/officeDocument/2006/relationships/theme"/></Relationships>
</file>

<file path=ppt/notesMasters/_rels/notesMaster1.xml.rels><?xml version="1.0" encoding="UTF-8" standalone="yes"?><Relationships xmlns="http://schemas.openxmlformats.org/package/2006/relationships"><Relationship Id="rId1" Target="../theme/theme1.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ChangeAspect="1" noGrp="1" noRot="1"/>
          </p:cNvSpPr>
          <p:nvPr>
            <p:ph idx="2" type="sldImg"/>
          </p:nvPr>
        </p:nvSpPr>
        <p:spPr>
          <a:xfrm>
            <a:off x="381300" y="685800"/>
            <a:ext cx="6096075" cy="34290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type="none" w="sm"/>
            <a:tailEnd len="sm" type="none" w="sm"/>
          </a:ln>
        </p:spPr>
      </p:sp>
      <p:sp>
        <p:nvSpPr>
          <p:cNvPr id="4" name="Google Shape;4;n"/>
          <p:cNvSpPr txBox="1">
            <a:spLocks noGrp="1"/>
          </p:cNvSpPr>
          <p:nvPr>
            <p:ph idx="1" type="body"/>
          </p:nvPr>
        </p:nvSpPr>
        <p:spPr>
          <a:xfrm>
            <a:off x="685800" y="4343400"/>
            <a:ext cx="5486400" cy="4114800"/>
          </a:xfrm>
          <a:prstGeom prst="rect">
            <a:avLst/>
          </a:prstGeom>
          <a:noFill/>
          <a:ln>
            <a:noFill/>
          </a:ln>
        </p:spPr>
        <p:txBody>
          <a:bodyPr anchor="t" anchorCtr="0" bIns="91425" lIns="91425" numCol="1" rIns="91425" spcFirstLastPara="1" tIns="91425" wrap="square">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a:endParaRPr/>
          </a:p>
        </p:txBody>
      </p:sp>
    </p:spTree>
  </p:cSld>
  <p:clrMap accent1="accent1" accent2="accent2" accent3="accent3" accent4="accent4" accent5="accent5" accent6="accent6" bg1="lt1" bg2="dk2" folHlink="folHlink" hlink="hlink" tx1="dk1" tx2="lt2"/>
  <p:notes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arget="../slides/slide1.xml" Type="http://schemas.openxmlformats.org/officeDocument/2006/relationships/slide"/><Relationship Id="rId1" Target="../notesMasters/notesMaster1.xml" Type="http://schemas.openxmlformats.org/officeDocument/2006/relationships/notesMaster"/></Relationships>
</file>

<file path=ppt/notesSlides/_rels/notesSlide10.xml.rels><?xml version="1.0" encoding="UTF-8" standalone="yes"?><Relationships xmlns="http://schemas.openxmlformats.org/package/2006/relationships"><Relationship Id="rId2" Target="../slides/slide10.xml" Type="http://schemas.openxmlformats.org/officeDocument/2006/relationships/slide"/><Relationship Id="rId1" Target="../notesMasters/notesMaster1.xml" Type="http://schemas.openxmlformats.org/officeDocument/2006/relationships/notesMaster"/></Relationships>
</file>

<file path=ppt/notesSlides/_rels/notesSlide11.xml.rels><?xml version="1.0" encoding="UTF-8" standalone="yes"?><Relationships xmlns="http://schemas.openxmlformats.org/package/2006/relationships"><Relationship Id="rId2" Target="../slides/slide11.xml" Type="http://schemas.openxmlformats.org/officeDocument/2006/relationships/slide"/><Relationship Id="rId1" Target="../notesMasters/notesMaster1.xml" Type="http://schemas.openxmlformats.org/officeDocument/2006/relationships/notesMaster"/></Relationships>
</file>

<file path=ppt/notesSlides/_rels/notesSlide12.xml.rels><?xml version="1.0" encoding="UTF-8" standalone="yes"?><Relationships xmlns="http://schemas.openxmlformats.org/package/2006/relationships"><Relationship Id="rId2" Target="../slides/slide12.xml" Type="http://schemas.openxmlformats.org/officeDocument/2006/relationships/slide"/><Relationship Id="rId1" Target="../notesMasters/notesMaster1.xml" Type="http://schemas.openxmlformats.org/officeDocument/2006/relationships/notesMaster"/></Relationships>
</file>

<file path=ppt/notesSlides/_rels/notesSlide13.xml.rels><?xml version="1.0" encoding="UTF-8" standalone="yes"?><Relationships xmlns="http://schemas.openxmlformats.org/package/2006/relationships"><Relationship Id="rId2" Target="../slides/slide13.xml" Type="http://schemas.openxmlformats.org/officeDocument/2006/relationships/slide"/><Relationship Id="rId1" Target="../notesMasters/notesMaster1.xml" Type="http://schemas.openxmlformats.org/officeDocument/2006/relationships/notesMaster"/></Relationships>
</file>

<file path=ppt/notesSlides/_rels/notesSlide2.xml.rels><?xml version="1.0" encoding="UTF-8" standalone="yes"?><Relationships xmlns="http://schemas.openxmlformats.org/package/2006/relationships"><Relationship Id="rId2" Target="../slides/slide2.xml" Type="http://schemas.openxmlformats.org/officeDocument/2006/relationships/slide"/><Relationship Id="rId1" Target="../notesMasters/notesMaster1.xml" Type="http://schemas.openxmlformats.org/officeDocument/2006/relationships/notesMaster"/></Relationships>
</file>

<file path=ppt/notesSlides/_rels/notesSlide3.xml.rels><?xml version="1.0" encoding="UTF-8" standalone="yes"?><Relationships xmlns="http://schemas.openxmlformats.org/package/2006/relationships"><Relationship Id="rId2" Target="../slides/slide3.xml" Type="http://schemas.openxmlformats.org/officeDocument/2006/relationships/slide"/><Relationship Id="rId1" Target="../notesMasters/notesMaster1.xml" Type="http://schemas.openxmlformats.org/officeDocument/2006/relationships/notesMaster"/></Relationships>
</file>

<file path=ppt/notesSlides/_rels/notesSlide4.xml.rels><?xml version="1.0" encoding="UTF-8" standalone="yes"?><Relationships xmlns="http://schemas.openxmlformats.org/package/2006/relationships"><Relationship Id="rId2" Target="../slides/slide4.xml" Type="http://schemas.openxmlformats.org/officeDocument/2006/relationships/slide"/><Relationship Id="rId1" Target="../notesMasters/notesMaster1.xml" Type="http://schemas.openxmlformats.org/officeDocument/2006/relationships/notesMaster"/></Relationships>
</file>

<file path=ppt/notesSlides/_rels/notesSlide5.xml.rels><?xml version="1.0" encoding="UTF-8" standalone="yes"?><Relationships xmlns="http://schemas.openxmlformats.org/package/2006/relationships"><Relationship Id="rId2" Target="../slides/slide5.xml" Type="http://schemas.openxmlformats.org/officeDocument/2006/relationships/slide"/><Relationship Id="rId1" Target="../notesMasters/notesMaster1.xml" Type="http://schemas.openxmlformats.org/officeDocument/2006/relationships/notesMaster"/></Relationships>
</file>

<file path=ppt/notesSlides/_rels/notesSlide6.xml.rels><?xml version="1.0" encoding="UTF-8" standalone="yes"?><Relationships xmlns="http://schemas.openxmlformats.org/package/2006/relationships"><Relationship Id="rId2" Target="../slides/slide6.xml" Type="http://schemas.openxmlformats.org/officeDocument/2006/relationships/slide"/><Relationship Id="rId1" Target="../notesMasters/notesMaster1.xml" Type="http://schemas.openxmlformats.org/officeDocument/2006/relationships/notesMaster"/></Relationships>
</file>

<file path=ppt/notesSlides/_rels/notesSlide7.xml.rels><?xml version="1.0" encoding="UTF-8" standalone="yes"?><Relationships xmlns="http://schemas.openxmlformats.org/package/2006/relationships"><Relationship Id="rId2" Target="../slides/slide7.xml" Type="http://schemas.openxmlformats.org/officeDocument/2006/relationships/slide"/><Relationship Id="rId1" Target="../notesMasters/notesMaster1.xml" Type="http://schemas.openxmlformats.org/officeDocument/2006/relationships/notesMaster"/></Relationships>
</file>

<file path=ppt/notesSlides/_rels/notesSlide8.xml.rels><?xml version="1.0" encoding="UTF-8" standalone="yes"?><Relationships xmlns="http://schemas.openxmlformats.org/package/2006/relationships"><Relationship Id="rId2" Target="../slides/slide8.xml" Type="http://schemas.openxmlformats.org/officeDocument/2006/relationships/slide"/><Relationship Id="rId1" Target="../notesMasters/notesMaster1.xml" Type="http://schemas.openxmlformats.org/officeDocument/2006/relationships/notesMaster"/></Relationships>
</file>

<file path=ppt/notesSlides/_rels/notesSlide9.xml.rels><?xml version="1.0" encoding="UTF-8" standalone="yes"?><Relationships xmlns="http://schemas.openxmlformats.org/package/2006/relationships"><Relationship Id="rId3" Target="http://www.aon.com/" TargetMode="External" Type="http://schemas.openxmlformats.org/officeDocument/2006/relationships/hyperlink"/><Relationship Id="rId2" Target="../slides/slide9.xml" Type="http://schemas.openxmlformats.org/officeDocument/2006/relationships/slide"/><Relationship Id="rId1"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6"/>
        <p:cNvGrpSpPr/>
        <p:nvPr/>
      </p:nvGrpSpPr>
      <p:grpSpPr>
        <a:xfrm>
          <a:off x="0" y="0"/>
          <a:ext cx="0" cy="0"/>
          <a:chOff x="0" y="0"/>
          <a:chExt cx="0" cy="0"/>
        </a:xfrm>
      </p:grpSpPr>
      <p:sp>
        <p:nvSpPr>
          <p:cNvPr id="77" name="Google Shape;77;p: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78" name="Google Shape;78;p: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r>
              <a:rPr altLang="en-CA" b="0" cap="none" dirty="0" i="0" lang="en-CA" strike="noStrike" sz="1100" u="none">
                <a:solidFill>
                  <a:srgbClr val="000000"/>
                </a:solidFill>
                <a:effectLst/>
                <a:latin typeface="Arial"/>
                <a:ea typeface="Arial"/>
                <a:cs typeface="Arial"/>
                <a:sym typeface="Arial"/>
              </a:rPr>
              <a:t>The country’s standing in the international arena should also be part of the consideration; this includes its relations with neighbors, border disputes, membership in international organizations, and recognition of international law.</a:t>
            </a:r>
          </a:p>
          <a:p>
            <a:br>
              <a:rPr altLang="en-CA" dirty="0" lang="en-CA"/>
            </a:br>
            <a:endParaRPr dirty="0" lang="en-US"/>
          </a:p>
        </p:txBody>
      </p:sp>
    </p:spTree>
    <p:extLst>
      <p:ext uri="{BB962C8B-B14F-4D97-AF65-F5344CB8AC3E}">
        <p14:creationId xmlns:p14="http://schemas.microsoft.com/office/powerpoint/2010/main" val="692059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pPr indent="0" marL="114300">
              <a:buNone/>
            </a:pPr>
            <a:r>
              <a:rPr altLang="en-CA" dirty="0" lang="en-CA"/>
              <a:t>Examples include:</a:t>
            </a:r>
          </a:p>
          <a:p>
            <a:pPr lvl="1">
              <a:lnSpc>
                <a:spcPct val="114999"/>
              </a:lnSpc>
            </a:pPr>
            <a:r>
              <a:rPr altLang="en-CA" b="0" cap="none" dirty="0" i="0" lang="en-CA" strike="noStrike" sz="1800" u="none">
                <a:solidFill>
                  <a:srgbClr val="000000"/>
                </a:solidFill>
                <a:latin typeface="Arial"/>
                <a:ea typeface="Arial"/>
                <a:cs typeface="Arial"/>
                <a:sym typeface="Arial"/>
              </a:rPr>
              <a:t>filing procedures</a:t>
            </a:r>
          </a:p>
          <a:p>
            <a:pPr lvl="1">
              <a:lnSpc>
                <a:spcPct val="114999"/>
              </a:lnSpc>
            </a:pPr>
            <a:r>
              <a:rPr altLang="en-CA" b="0" cap="none" dirty="0" i="0" lang="en-CA" strike="noStrike" sz="1800" u="none">
                <a:solidFill>
                  <a:srgbClr val="000000"/>
                </a:solidFill>
                <a:latin typeface="Arial"/>
                <a:ea typeface="Arial"/>
                <a:cs typeface="Arial"/>
                <a:sym typeface="Arial"/>
              </a:rPr>
              <a:t>employment law</a:t>
            </a:r>
          </a:p>
          <a:p>
            <a:pPr lvl="1">
              <a:lnSpc>
                <a:spcPct val="114999"/>
              </a:lnSpc>
            </a:pPr>
            <a:r>
              <a:rPr altLang="en-CA" b="0" cap="none" dirty="0" i="0" lang="en-CA" strike="noStrike" sz="1800" u="none">
                <a:solidFill>
                  <a:srgbClr val="000000"/>
                </a:solidFill>
                <a:latin typeface="Arial"/>
                <a:ea typeface="Arial"/>
                <a:cs typeface="Arial"/>
                <a:sym typeface="Arial"/>
              </a:rPr>
              <a:t>environmental law</a:t>
            </a:r>
          </a:p>
          <a:p>
            <a:pPr lvl="1">
              <a:lnSpc>
                <a:spcPct val="114999"/>
              </a:lnSpc>
            </a:pPr>
            <a:r>
              <a:rPr altLang="en-CA" b="0" cap="none" dirty="0" i="0" lang="en-CA" strike="noStrike" sz="1800" u="none">
                <a:solidFill>
                  <a:srgbClr val="000000"/>
                </a:solidFill>
                <a:latin typeface="Arial"/>
                <a:ea typeface="Arial"/>
                <a:cs typeface="Arial"/>
                <a:sym typeface="Arial"/>
              </a:rPr>
              <a:t>tax law</a:t>
            </a:r>
          </a:p>
          <a:p>
            <a:pPr lvl="1">
              <a:lnSpc>
                <a:spcPct val="114999"/>
              </a:lnSpc>
            </a:pPr>
            <a:r>
              <a:rPr altLang="en-CA" b="0" cap="none" dirty="0" i="0" lang="en-CA" strike="noStrike" sz="1800" u="none">
                <a:solidFill>
                  <a:srgbClr val="000000"/>
                </a:solidFill>
                <a:latin typeface="Arial"/>
                <a:ea typeface="Arial"/>
                <a:cs typeface="Arial"/>
                <a:sym typeface="Arial"/>
              </a:rPr>
              <a:t>ownership requirements</a:t>
            </a:r>
          </a:p>
          <a:p>
            <a:endParaRPr altLang="en-CA" dirty="0" lang="en-CA"/>
          </a:p>
          <a:p>
            <a:endParaRPr altLang="en-CA" dirty="0" lang="en-CA"/>
          </a:p>
          <a:p>
            <a:endParaRPr altLang="en-CA" dirty="0" lang="en-CA"/>
          </a:p>
          <a:p>
            <a:r>
              <a:rPr altLang="en-CA" dirty="0" lang="en-CA"/>
              <a:t>Many countries limit foreign ownership of assets and legally force foreign companies into a joint venture with a local partner in order to do business there.</a:t>
            </a:r>
            <a:endParaRPr dirty="0" lang="en-US"/>
          </a:p>
          <a:p>
            <a:endParaRPr dirty="0" lang="en-US"/>
          </a:p>
        </p:txBody>
      </p:sp>
    </p:spTree>
    <p:extLst>
      <p:ext uri="{BB962C8B-B14F-4D97-AF65-F5344CB8AC3E}">
        <p14:creationId xmlns:p14="http://schemas.microsoft.com/office/powerpoint/2010/main" val="2865795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9"/>
        <p:cNvGrpSpPr/>
        <p:nvPr/>
      </p:nvGrpSpPr>
      <p:grpSpPr>
        <a:xfrm>
          <a:off x="0" y="0"/>
          <a:ext cx="0" cy="0"/>
          <a:chOff x="0" y="0"/>
          <a:chExt cx="0" cy="0"/>
        </a:xfrm>
      </p:grpSpPr>
      <p:sp>
        <p:nvSpPr>
          <p:cNvPr id="160" name="Google Shape;160;ge9b327570a_0_12: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161" name="Google Shape;161;ge9b327570a_0_12: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5"/>
        <p:cNvGrpSpPr/>
        <p:nvPr/>
      </p:nvGrpSpPr>
      <p:grpSpPr>
        <a:xfrm>
          <a:off x="0" y="0"/>
          <a:ext cx="0" cy="0"/>
          <a:chOff x="0" y="0"/>
          <a:chExt cx="0" cy="0"/>
        </a:xfrm>
      </p:grpSpPr>
      <p:sp>
        <p:nvSpPr>
          <p:cNvPr id="166" name="Google Shape;166;g107c8386009_0_34: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167" name="Google Shape;167;g107c8386009_0_34: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2"/>
        <p:cNvGrpSpPr/>
        <p:nvPr/>
      </p:nvGrpSpPr>
      <p:grpSpPr>
        <a:xfrm>
          <a:off x="0" y="0"/>
          <a:ext cx="0" cy="0"/>
          <a:chOff x="0" y="0"/>
          <a:chExt cx="0" cy="0"/>
        </a:xfrm>
      </p:grpSpPr>
      <p:sp>
        <p:nvSpPr>
          <p:cNvPr id="83" name="Google Shape;83;ge941fe4cd0_0_201: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84" name="Google Shape;84;ge941fe4cd0_0_201: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pPr algn="l" defTabSz="914400" eaLnBrk="1" hangingPunct="1" indent="-298450" latinLnBrk="0" lvl="0" marL="457200" marR="0" rtl="0">
              <a:lnSpc>
                <a:spcPct val="100000"/>
              </a:lnSpc>
              <a:spcBef>
                <a:spcPts val="0"/>
              </a:spcBef>
              <a:spcAft>
                <a:spcPts val="0"/>
              </a:spcAft>
              <a:buClr>
                <a:srgbClr val="000000"/>
              </a:buClr>
              <a:buSzPts val="1100"/>
              <a:buFont typeface="Arial"/>
              <a:buChar char="●"/>
              <a:tabLst/>
              <a:defRPr/>
            </a:pPr>
            <a:r>
              <a:rPr altLang="en-CA" b="0" cap="none" dirty="0" i="0" lang="en-CA" strike="noStrike" sz="1100" u="none">
                <a:solidFill>
                  <a:srgbClr val="000000"/>
                </a:solidFill>
                <a:effectLst/>
                <a:latin typeface="Arial"/>
                <a:ea typeface="Arial"/>
                <a:cs typeface="Arial"/>
                <a:sym typeface="Arial"/>
              </a:rPr>
              <a:t>The economic environment is important because of the rapid integration of international economic markets. Increasingly, businesses, consumers, and governments realize that their lives are affected not only by what goes on in their own town, state, or country but also by what is happening around the world. </a:t>
            </a:r>
            <a:endParaRPr altLang="en-CA" b="1" dirty="0" lang="en-CA"/>
          </a:p>
          <a:p>
            <a:pPr algn="l" defTabSz="914400" eaLnBrk="1" hangingPunct="1" indent="-298450" latinLnBrk="0" lvl="0" marL="457200" marR="0" rtl="0">
              <a:lnSpc>
                <a:spcPct val="100000"/>
              </a:lnSpc>
              <a:spcBef>
                <a:spcPts val="0"/>
              </a:spcBef>
              <a:spcAft>
                <a:spcPts val="0"/>
              </a:spcAft>
              <a:buClr>
                <a:srgbClr val="000000"/>
              </a:buClr>
              <a:buSzPts val="1100"/>
              <a:buFont typeface="Arial"/>
              <a:buChar char="●"/>
              <a:tabLst/>
              <a:defRPr/>
            </a:pPr>
            <a:endParaRPr altLang="en-CA" b="1" dirty="0" lang="en-CA"/>
          </a:p>
          <a:p>
            <a:pPr algn="l" defTabSz="914400" eaLnBrk="1" hangingPunct="1" indent="-298450" latinLnBrk="0" lvl="0" marL="457200" marR="0" rtl="0">
              <a:lnSpc>
                <a:spcPct val="100000"/>
              </a:lnSpc>
              <a:spcBef>
                <a:spcPts val="0"/>
              </a:spcBef>
              <a:spcAft>
                <a:spcPts val="0"/>
              </a:spcAft>
              <a:buClr>
                <a:srgbClr val="000000"/>
              </a:buClr>
              <a:buSzPts val="1100"/>
              <a:buFont typeface="Arial"/>
              <a:buChar char="●"/>
              <a:tabLst/>
              <a:defRPr/>
            </a:pPr>
            <a:r>
              <a:rPr altLang="en-CA" b="1" dirty="0" lang="en-CA"/>
              <a:t>Inflation</a:t>
            </a:r>
            <a:r>
              <a:rPr altLang="en-CA" dirty="0" lang="en-CA"/>
              <a:t> (rising prices) or </a:t>
            </a:r>
            <a:r>
              <a:rPr altLang="en-CA" b="1" dirty="0" lang="en-CA"/>
              <a:t>deflation</a:t>
            </a:r>
            <a:r>
              <a:rPr altLang="en-CA" dirty="0" lang="en-CA"/>
              <a:t> (falling prices) can make it difficult to measure. Therefore, statistics on economic growth are often adjusted for inflation or deflation.</a:t>
            </a:r>
            <a:endParaRPr dirty="0" lang="en-US"/>
          </a:p>
          <a:p>
            <a:endParaRPr dirty="0" lang="en-US"/>
          </a:p>
        </p:txBody>
      </p:sp>
    </p:spTree>
    <p:extLst>
      <p:ext uri="{BB962C8B-B14F-4D97-AF65-F5344CB8AC3E}">
        <p14:creationId xmlns:p14="http://schemas.microsoft.com/office/powerpoint/2010/main" val="3240854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pPr indent="-171450" marL="285750"/>
            <a:r>
              <a:rPr altLang="en-CA" dirty="0" lang="en-CA"/>
              <a:t>This record shows whether a country has a:</a:t>
            </a:r>
            <a:endParaRPr dirty="0" lang="en-US"/>
          </a:p>
          <a:p>
            <a:pPr lvl="1">
              <a:lnSpc>
                <a:spcPct val="114999"/>
              </a:lnSpc>
            </a:pPr>
            <a:r>
              <a:rPr altLang="en-CA" b="1" cap="none" dirty="0" i="0" lang="en-CA" strike="noStrike" sz="1800" u="none">
                <a:solidFill>
                  <a:srgbClr val="000000"/>
                </a:solidFill>
                <a:latin typeface="Arial"/>
                <a:ea typeface="Arial"/>
                <a:cs typeface="Arial"/>
                <a:sym typeface="Arial"/>
              </a:rPr>
              <a:t>trade surplus</a:t>
            </a:r>
            <a:r>
              <a:rPr altLang="en-CA" b="0" cap="none" dirty="0" i="0" lang="en-CA" strike="noStrike" sz="1800" u="none">
                <a:solidFill>
                  <a:srgbClr val="000000"/>
                </a:solidFill>
                <a:latin typeface="Arial"/>
                <a:ea typeface="Arial"/>
                <a:cs typeface="Arial"/>
                <a:sym typeface="Arial"/>
              </a:rPr>
              <a:t> (value of exports exceeds the value of imports) or a </a:t>
            </a:r>
            <a:endParaRPr b="0" cap="none" dirty="0" i="0" lang="en-US" strike="noStrike" sz="1800" u="none">
              <a:solidFill>
                <a:srgbClr val="000000"/>
              </a:solidFill>
              <a:latin typeface="Arial"/>
              <a:ea typeface="Arial"/>
              <a:cs typeface="Arial"/>
              <a:sym typeface="Arial"/>
            </a:endParaRPr>
          </a:p>
          <a:p>
            <a:pPr lvl="1">
              <a:lnSpc>
                <a:spcPct val="114999"/>
              </a:lnSpc>
            </a:pPr>
            <a:r>
              <a:rPr altLang="en-CA" b="1" cap="none" dirty="0" i="0" lang="en-CA" strike="noStrike" sz="1800" u="none">
                <a:solidFill>
                  <a:srgbClr val="000000"/>
                </a:solidFill>
                <a:latin typeface="Arial"/>
                <a:ea typeface="Arial"/>
                <a:cs typeface="Arial"/>
                <a:sym typeface="Arial"/>
              </a:rPr>
              <a:t>trade deficit</a:t>
            </a:r>
            <a:r>
              <a:rPr altLang="en-CA" b="0" cap="none" dirty="0" i="0" lang="en-CA" strike="noStrike" sz="1800" u="none">
                <a:solidFill>
                  <a:srgbClr val="000000"/>
                </a:solidFill>
                <a:latin typeface="Arial"/>
                <a:ea typeface="Arial"/>
                <a:cs typeface="Arial"/>
                <a:sym typeface="Arial"/>
              </a:rPr>
              <a:t> (value of imports exceeds the value of exports)</a:t>
            </a:r>
          </a:p>
          <a:p>
            <a:pPr lvl="1">
              <a:lnSpc>
                <a:spcPct val="114999"/>
              </a:lnSpc>
            </a:pPr>
            <a:endParaRPr b="0" cap="none" dirty="0" i="0" lang="en-US" strike="noStrike" sz="1800" u="none">
              <a:solidFill>
                <a:srgbClr val="000000"/>
              </a:solidFill>
              <a:latin typeface="Arial"/>
              <a:ea typeface="Arial"/>
              <a:cs typeface="Arial"/>
              <a:sym typeface="Arial"/>
            </a:endParaRPr>
          </a:p>
          <a:p>
            <a:pPr indent="-171450" marL="285750">
              <a:lnSpc>
                <a:spcPct val="114999"/>
              </a:lnSpc>
            </a:pPr>
            <a:r>
              <a:rPr altLang="en-CA" dirty="0" lang="en-CA"/>
              <a:t>Trade figures can be further divided into merchandise trade and services trade accounts</a:t>
            </a:r>
            <a:endParaRPr dirty="0" lang="en-US"/>
          </a:p>
        </p:txBody>
      </p:sp>
    </p:spTree>
    <p:extLst>
      <p:ext uri="{BB962C8B-B14F-4D97-AF65-F5344CB8AC3E}">
        <p14:creationId xmlns:p14="http://schemas.microsoft.com/office/powerpoint/2010/main" val="409398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r>
              <a:rPr altLang="en-CA" b="0" cap="none" dirty="0" i="0" lang="en-CA" strike="noStrike" sz="1100" u="none">
                <a:solidFill>
                  <a:srgbClr val="000000"/>
                </a:solidFill>
                <a:effectLst/>
                <a:latin typeface="Arial"/>
                <a:ea typeface="Arial"/>
                <a:cs typeface="Arial"/>
                <a:sym typeface="Arial"/>
              </a:rPr>
              <a:t>During each of these regular negotiations (eight of these rounds was completed between 1948 and 1994), countries promised to reduce their tariffs on imports in exchange for concessions—that means tariffs reductions—by other GATT members.</a:t>
            </a:r>
          </a:p>
          <a:p>
            <a:endParaRPr altLang="en-CA" b="0" cap="none" dirty="0" i="0" lang="en-CA" strike="noStrike" sz="1100" u="none">
              <a:solidFill>
                <a:srgbClr val="000000"/>
              </a:solidFill>
              <a:effectLst/>
              <a:latin typeface="Arial"/>
              <a:cs typeface="Arial"/>
              <a:sym typeface="Arial"/>
            </a:endParaRPr>
          </a:p>
          <a:p>
            <a:endParaRPr altLang="en-CA" b="0" cap="none" dirty="0" i="0" lang="en-CA" strike="noStrike" sz="1100" u="none">
              <a:solidFill>
                <a:srgbClr val="000000"/>
              </a:solidFill>
              <a:effectLst/>
              <a:latin typeface="Arial"/>
              <a:cs typeface="Arial"/>
              <a:sym typeface="Arial"/>
            </a:endParaRPr>
          </a:p>
          <a:p>
            <a:r>
              <a:rPr altLang="en-CA" b="0" cap="none" dirty="0" i="0" lang="en-CA" strike="noStrike" sz="1100" u="none">
                <a:solidFill>
                  <a:srgbClr val="000000"/>
                </a:solidFill>
                <a:effectLst/>
                <a:latin typeface="Arial"/>
                <a:cs typeface="Arial"/>
                <a:sym typeface="Arial"/>
              </a:rPr>
              <a:t>NB…..</a:t>
            </a:r>
            <a:r>
              <a:rPr altLang="en-CA" b="0" cap="none" dirty="0" i="0" lang="en-CA" strike="noStrike" sz="1100" u="none">
                <a:solidFill>
                  <a:srgbClr val="000000"/>
                </a:solidFill>
                <a:effectLst/>
                <a:latin typeface="Arial"/>
                <a:ea typeface="Arial"/>
                <a:cs typeface="Arial"/>
                <a:sym typeface="Arial"/>
              </a:rPr>
              <a:t> The </a:t>
            </a:r>
            <a:r>
              <a:rPr altLang="en-CA" b="1" cap="none" dirty="0" i="0" lang="en-CA" strike="noStrike" sz="1100" u="none">
                <a:solidFill>
                  <a:srgbClr val="000000"/>
                </a:solidFill>
                <a:effectLst/>
                <a:latin typeface="Arial"/>
                <a:ea typeface="Arial"/>
                <a:cs typeface="Arial"/>
                <a:sym typeface="Arial"/>
              </a:rPr>
              <a:t>World Trade Organization (WTO) </a:t>
            </a:r>
            <a:r>
              <a:rPr altLang="en-CA" b="0" cap="none" dirty="0" i="0" lang="en-CA" strike="noStrike" sz="1100" u="none">
                <a:solidFill>
                  <a:srgbClr val="000000"/>
                </a:solidFill>
                <a:effectLst/>
                <a:latin typeface="Arial"/>
                <a:ea typeface="Arial"/>
                <a:cs typeface="Arial"/>
                <a:sym typeface="Arial"/>
              </a:rPr>
              <a:t>was created to manage this system of new agreements, to provide a forum for regular discussion of trade matters, and to implement a well-defined process for settling trade disputes that might arise among countries.</a:t>
            </a:r>
            <a:endParaRPr dirty="0" lang="en-US"/>
          </a:p>
        </p:txBody>
      </p:sp>
    </p:spTree>
    <p:extLst>
      <p:ext uri="{BB962C8B-B14F-4D97-AF65-F5344CB8AC3E}">
        <p14:creationId xmlns:p14="http://schemas.microsoft.com/office/powerpoint/2010/main" val="4144320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r>
              <a:rPr altLang="en-CA" dirty="0" lang="en-CA"/>
              <a:t>Currencies can be subject to devaluation or revaluation as a result of actions taken by a country’s central banker. Currency trading by international speculators can also lead to devaluation. When a country’s economy is strong or when demand for its goods is high, its currency tends to appreciate in value. When currency values fluctuate, global firms face various types of economic exposure. Firms can manage exchange rate exposure by hedging.</a:t>
            </a:r>
            <a:endParaRPr dirty="0" lang="en-US"/>
          </a:p>
        </p:txBody>
      </p:sp>
    </p:spTree>
    <p:extLst>
      <p:ext uri="{BB962C8B-B14F-4D97-AF65-F5344CB8AC3E}">
        <p14:creationId xmlns:p14="http://schemas.microsoft.com/office/powerpoint/2010/main" val="1347996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pPr indent="0" marL="158750">
              <a:buNone/>
            </a:pPr>
            <a:r>
              <a:rPr altLang="en-CA" b="0" cap="none" dirty="0" i="0" lang="en-CA" strike="noStrike" sz="1100" u="none">
                <a:solidFill>
                  <a:srgbClr val="000000"/>
                </a:solidFill>
                <a:effectLst/>
                <a:latin typeface="Arial"/>
                <a:ea typeface="Arial"/>
                <a:cs typeface="Arial"/>
                <a:sym typeface="Arial"/>
              </a:rPr>
              <a:t>The nationalistic spirit that exists in many nations has led them to engage in practices that have been very damaging to other countries’ marketing organizations. For example, foreign governments can intervene in marketing programs in the following ways:</a:t>
            </a:r>
          </a:p>
          <a:p>
            <a:endParaRPr altLang="en-CA" b="0" cap="none" dirty="0" i="0" lang="en-CA" strike="noStrike" sz="1100" u="none">
              <a:solidFill>
                <a:srgbClr val="000000"/>
              </a:solidFill>
              <a:effectLst/>
              <a:latin typeface="Arial"/>
              <a:ea typeface="Arial"/>
              <a:cs typeface="Arial"/>
              <a:sym typeface="Arial"/>
            </a:endParaRPr>
          </a:p>
          <a:p>
            <a:r>
              <a:rPr altLang="en-CA" b="0" cap="none" dirty="0" i="0" lang="en-CA" strike="noStrike" sz="1100" u="none">
                <a:solidFill>
                  <a:srgbClr val="000000"/>
                </a:solidFill>
                <a:effectLst/>
                <a:latin typeface="Arial"/>
                <a:ea typeface="Arial"/>
                <a:cs typeface="Arial"/>
                <a:sym typeface="Arial"/>
              </a:rPr>
              <a:t>contracts for the supply and delivery of goods and services</a:t>
            </a:r>
          </a:p>
          <a:p>
            <a:r>
              <a:rPr altLang="en-CA" b="0" cap="none" dirty="0" i="0" lang="en-CA" strike="noStrike" sz="1100" u="none">
                <a:solidFill>
                  <a:srgbClr val="000000"/>
                </a:solidFill>
                <a:effectLst/>
                <a:latin typeface="Arial"/>
                <a:ea typeface="Arial"/>
                <a:cs typeface="Arial"/>
                <a:sym typeface="Arial"/>
              </a:rPr>
              <a:t>the registration and enforcement of trademarks, brand names, and labeling</a:t>
            </a:r>
          </a:p>
          <a:p>
            <a:r>
              <a:rPr altLang="en-CA" b="0" cap="none" dirty="0" i="0" lang="en-CA" strike="noStrike" sz="1100" u="none">
                <a:solidFill>
                  <a:srgbClr val="000000"/>
                </a:solidFill>
                <a:effectLst/>
                <a:latin typeface="Arial"/>
                <a:ea typeface="Arial"/>
                <a:cs typeface="Arial"/>
                <a:sym typeface="Arial"/>
              </a:rPr>
              <a:t>patents</a:t>
            </a:r>
          </a:p>
          <a:p>
            <a:r>
              <a:rPr altLang="en-CA" b="0" cap="none" dirty="0" i="0" lang="en-CA" strike="noStrike" sz="1100" u="none">
                <a:solidFill>
                  <a:srgbClr val="000000"/>
                </a:solidFill>
                <a:effectLst/>
                <a:latin typeface="Arial"/>
                <a:ea typeface="Arial"/>
                <a:cs typeface="Arial"/>
                <a:sym typeface="Arial"/>
              </a:rPr>
              <a:t>marketing communications</a:t>
            </a:r>
          </a:p>
          <a:p>
            <a:r>
              <a:rPr altLang="en-CA" b="0" cap="none" dirty="0" i="0" lang="en-CA" strike="noStrike" sz="1100" u="none">
                <a:solidFill>
                  <a:srgbClr val="000000"/>
                </a:solidFill>
                <a:effectLst/>
                <a:latin typeface="Arial"/>
                <a:ea typeface="Arial"/>
                <a:cs typeface="Arial"/>
                <a:sym typeface="Arial"/>
              </a:rPr>
              <a:t>pricing</a:t>
            </a:r>
          </a:p>
          <a:p>
            <a:r>
              <a:rPr altLang="en-CA" b="0" cap="none" dirty="0" i="0" lang="en-CA" strike="noStrike" sz="1100" u="none">
                <a:solidFill>
                  <a:srgbClr val="000000"/>
                </a:solidFill>
                <a:effectLst/>
                <a:latin typeface="Arial"/>
                <a:ea typeface="Arial"/>
                <a:cs typeface="Arial"/>
                <a:sym typeface="Arial"/>
              </a:rPr>
              <a:t>product safety, acceptability, and environmental issues</a:t>
            </a:r>
          </a:p>
          <a:p>
            <a:endParaRPr dirty="0" lang="en-US"/>
          </a:p>
        </p:txBody>
      </p:sp>
    </p:spTree>
    <p:extLst>
      <p:ext uri="{BB962C8B-B14F-4D97-AF65-F5344CB8AC3E}">
        <p14:creationId xmlns:p14="http://schemas.microsoft.com/office/powerpoint/2010/main" val="3011726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pPr lvl="1">
              <a:lnSpc>
                <a:spcPct val="114999"/>
              </a:lnSpc>
            </a:pPr>
            <a:r>
              <a:rPr altLang="en-CA" b="0" cap="none" dirty="0" i="0" lang="en-CA" strike="noStrike" sz="1800" u="none">
                <a:solidFill>
                  <a:srgbClr val="000000"/>
                </a:solidFill>
                <a:latin typeface="Arial"/>
                <a:ea typeface="Arial"/>
                <a:cs typeface="Arial"/>
                <a:sym typeface="Arial"/>
              </a:rPr>
              <a:t>Most firms probably prefer to engage in the export business rather than invest considerable sums of money in investments in foreign subsidiaries. </a:t>
            </a:r>
            <a:endParaRPr b="0" cap="none" dirty="0" i="0" lang="en-US" strike="noStrike" sz="1800" u="none">
              <a:solidFill>
                <a:srgbClr val="000000"/>
              </a:solidFill>
              <a:latin typeface="Arial"/>
              <a:ea typeface="Arial"/>
              <a:cs typeface="Arial"/>
              <a:sym typeface="Arial"/>
            </a:endParaRPr>
          </a:p>
          <a:p>
            <a:pPr lvl="1">
              <a:lnSpc>
                <a:spcPct val="114999"/>
              </a:lnSpc>
            </a:pPr>
            <a:r>
              <a:rPr altLang="en-CA" b="0" cap="none" dirty="0" i="0" lang="en-CA" strike="noStrike" sz="1800" u="none">
                <a:solidFill>
                  <a:srgbClr val="000000"/>
                </a:solidFill>
                <a:latin typeface="Arial"/>
                <a:ea typeface="Arial"/>
                <a:cs typeface="Arial"/>
                <a:sym typeface="Arial"/>
              </a:rPr>
              <a:t>Inventories will be low and currency will be converted rapidly. The result is that consumers in the foreign nation pay high prices, get less satisfactory products, and have fewer jobs.</a:t>
            </a:r>
            <a:endParaRPr b="0" cap="none" dirty="0" i="0" lang="en-US" strike="noStrike" sz="1800" u="none">
              <a:solidFill>
                <a:srgbClr val="000000"/>
              </a:solidFill>
              <a:latin typeface="Arial"/>
              <a:ea typeface="Arial"/>
              <a:cs typeface="Arial"/>
              <a:sym typeface="Arial"/>
            </a:endParaRPr>
          </a:p>
          <a:p>
            <a:endParaRPr dirty="0" lang="en-US"/>
          </a:p>
        </p:txBody>
      </p:sp>
    </p:spTree>
    <p:extLst>
      <p:ext uri="{BB962C8B-B14F-4D97-AF65-F5344CB8AC3E}">
        <p14:creationId xmlns:p14="http://schemas.microsoft.com/office/powerpoint/2010/main" val="4236046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r>
              <a:rPr altLang="en-CA" b="0" cap="none" dirty="0" i="0" lang="en-CA" strike="noStrike" sz="1100" u="none">
                <a:solidFill>
                  <a:srgbClr val="000000"/>
                </a:solidFill>
                <a:effectLst/>
                <a:latin typeface="Arial"/>
                <a:ea typeface="Arial"/>
                <a:cs typeface="Arial"/>
                <a:sym typeface="Arial"/>
              </a:rPr>
              <a:t>Political risk may also result from events outside of government controls such as war, revolution, terrorism, labor strikes, and extortion.</a:t>
            </a:r>
          </a:p>
          <a:p>
            <a:endParaRPr altLang="en-CA" b="0" cap="none" dirty="0" i="0" lang="en-CA" strike="noStrike" sz="1100" u="none">
              <a:solidFill>
                <a:srgbClr val="000000"/>
              </a:solidFill>
              <a:effectLst/>
              <a:latin typeface="Arial"/>
              <a:ea typeface="Arial"/>
              <a:cs typeface="Arial"/>
              <a:sym typeface="Arial"/>
            </a:endParaRPr>
          </a:p>
          <a:p>
            <a:r>
              <a:rPr altLang="en-CA" b="0" cap="none" dirty="0" i="0" lang="en-CA" strike="noStrike" sz="1100" u="none">
                <a:solidFill>
                  <a:srgbClr val="000000"/>
                </a:solidFill>
                <a:effectLst/>
                <a:latin typeface="Arial"/>
                <a:ea typeface="Arial"/>
                <a:cs typeface="Arial"/>
                <a:sym typeface="Arial"/>
              </a:rPr>
              <a:t>Political risk can adversely affect all aspects of the international business from the right to export or import goods to the right to own or operate a business. </a:t>
            </a:r>
            <a:r>
              <a:rPr altLang="en-CA" b="0" cap="none" dirty="0" i="0" lang="en-CA" strike="noStrike" sz="1100" u="sng">
                <a:solidFill>
                  <a:srgbClr val="000000"/>
                </a:solidFill>
                <a:effectLst/>
                <a:latin typeface="Arial"/>
                <a:ea typeface="Arial"/>
                <a:cs typeface="Arial"/>
                <a:sym typeface="Arial"/>
                <a:hlinkClick r:id="rId3"/>
              </a:rPr>
              <a:t>AON</a:t>
            </a:r>
            <a:r>
              <a:rPr altLang="en-CA" b="0" cap="none" dirty="0" i="0" lang="en-CA" strike="noStrike" sz="1100" u="none">
                <a:solidFill>
                  <a:srgbClr val="000000"/>
                </a:solidFill>
                <a:effectLst/>
                <a:latin typeface="Arial"/>
                <a:ea typeface="Arial"/>
                <a:cs typeface="Arial"/>
                <a:sym typeface="Arial"/>
              </a:rPr>
              <a:t> for example, categorizes risk based on: economic; exchange transfer; strike, riot, or civil commotion; war; terrorism; sovereign non-payment; legal and regulatory; political interference; and supply chain vulnerability (AON Group, Inc., 2020).</a:t>
            </a:r>
          </a:p>
          <a:p>
            <a:endParaRPr dirty="0" lang="en-US"/>
          </a:p>
          <a:p>
            <a:r>
              <a:rPr altLang="en-CA" b="0" cap="none" dirty="0" i="0" lang="en-CA" strike="noStrike" sz="1100" u="none">
                <a:solidFill>
                  <a:srgbClr val="000000"/>
                </a:solidFill>
                <a:effectLst/>
                <a:latin typeface="Arial"/>
                <a:ea typeface="Arial"/>
                <a:cs typeface="Arial"/>
                <a:sym typeface="Arial"/>
              </a:rPr>
              <a:t>For a firm considering a new foreign market, there are three broad categories of international business: trade, international licensing of technology and intellectual property, and foreign direct investment. A company developing a business plan may have different elements of all three categories depending on the type of product or service.</a:t>
            </a:r>
          </a:p>
          <a:p>
            <a:r>
              <a:rPr altLang="en-CA" b="0" cap="none" dirty="0" i="0" lang="en-CA" strike="noStrike" sz="1100" u="none">
                <a:solidFill>
                  <a:srgbClr val="000000"/>
                </a:solidFill>
                <a:effectLst/>
                <a:latin typeface="Arial"/>
                <a:ea typeface="Arial"/>
                <a:cs typeface="Arial"/>
                <a:sym typeface="Arial"/>
              </a:rPr>
              <a:t>The risk between these three categories of market entry varies significantly with trade ranked the least risky if the company does not have offices overseas and does not keep inventories there. On the other side of the spectrum is direct foreign investment, which generally brings the greatest economic exposure and thus the greatest risk to the company.</a:t>
            </a:r>
          </a:p>
          <a:p>
            <a:endParaRPr dirty="0" lang="en-US"/>
          </a:p>
        </p:txBody>
      </p:sp>
    </p:spTree>
    <p:extLst>
      <p:ext uri="{BB962C8B-B14F-4D97-AF65-F5344CB8AC3E}">
        <p14:creationId xmlns:p14="http://schemas.microsoft.com/office/powerpoint/2010/main" val="48573348"/>
      </p:ext>
    </p:extLst>
  </p:cSld>
  <p:clrMapOvr>
    <a:masterClrMapping/>
  </p:clrMapOvr>
</p:notes>
</file>

<file path=ppt/slideLayouts/_rels/slideLayout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anchor="b" anchorCtr="0" bIns="91425" lIns="91425" numCol="1" rIns="91425" spcFirstLastPara="1" tIns="91425" wrap="square">
            <a:normAutofit/>
          </a:bodyPr>
          <a:lstStyle>
            <a:lvl1pPr lvl="0">
              <a:spcBef>
                <a:spcPts val="0"/>
              </a:spcBef>
              <a:spcAft>
                <a:spcPts val="0"/>
              </a:spcAft>
              <a:buClr>
                <a:schemeClr val="lt1"/>
              </a:buClr>
              <a:buSzPts val="4200"/>
              <a:buNone/>
              <a:defRPr sz="4200">
                <a:solidFill>
                  <a:schemeClr val="lt1"/>
                </a:solidFill>
                <a:latin typeface="+mj-lt"/>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idx="1" type="subTitle"/>
          </p:nvPr>
        </p:nvSpPr>
        <p:spPr>
          <a:xfrm>
            <a:off x="598088" y="2715913"/>
            <a:ext cx="8222100" cy="432900"/>
          </a:xfrm>
          <a:prstGeom prst="rect">
            <a:avLst/>
          </a:prstGeom>
        </p:spPr>
        <p:txBody>
          <a:bodyPr anchor="t" anchorCtr="0" bIns="91425" lIns="91425" numCol="1" rIns="91425" spcFirstLastPara="1" tIns="91425" wrap="square">
            <a:normAutofit/>
          </a:bodyPr>
          <a:lstStyle>
            <a:lvl1pPr lvl="0">
              <a:lnSpc>
                <a:spcPct val="100000"/>
              </a:lnSpc>
              <a:spcBef>
                <a:spcPts val="0"/>
              </a:spcBef>
              <a:spcAft>
                <a:spcPts val="0"/>
              </a:spcAft>
              <a:buClr>
                <a:schemeClr val="lt1"/>
              </a:buClr>
              <a:buSzPts val="2100"/>
              <a:buNone/>
              <a:defRPr sz="2100">
                <a:solidFill>
                  <a:schemeClr val="lt1"/>
                </a:solidFill>
                <a:latin typeface="+mj-lt"/>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2"/>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anchor="ctr" anchorCtr="0" bIns="91425" lIns="91425" numCol="1" rIns="91425" spcFirstLastPara="1" tIns="91425" wrap="square">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311700" y="410000"/>
            <a:ext cx="8520600" cy="607800"/>
          </a:xfrm>
          <a:prstGeom prst="rect">
            <a:avLst/>
          </a:prstGeom>
        </p:spPr>
        <p:txBody>
          <a:bodyPr anchor="t" anchorCtr="0" bIns="91425" lIns="91425" numCol="1" rIns="91425" spcFirstLastPara="1" tIns="91425" wrap="square">
            <a:normAutofit/>
          </a:bodyPr>
          <a:lstStyle>
            <a:lvl1pPr lvl="0">
              <a:spcBef>
                <a:spcPts val="0"/>
              </a:spcBef>
              <a:spcAft>
                <a:spcPts val="0"/>
              </a:spcAft>
              <a:buSzPts val="3000"/>
              <a:buNone/>
              <a:defRPr>
                <a:latin typeface="+mj-lt"/>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4"/>
          <p:cNvSpPr txBox="1">
            <a:spLocks noGrp="1"/>
          </p:cNvSpPr>
          <p:nvPr>
            <p:ph idx="1" type="body"/>
          </p:nvPr>
        </p:nvSpPr>
        <p:spPr>
          <a:xfrm>
            <a:off x="311700" y="1229875"/>
            <a:ext cx="8520600" cy="3339000"/>
          </a:xfrm>
          <a:prstGeom prst="rect">
            <a:avLst/>
          </a:prstGeom>
        </p:spPr>
        <p:txBody>
          <a:bodyPr anchor="t" anchorCtr="0" bIns="91425" lIns="91425" numCol="1" rIns="91425" spcFirstLastPara="1" tIns="91425" wrap="square">
            <a:normAutofit/>
          </a:bodyPr>
          <a:lstStyle>
            <a:lvl1pPr indent="-342900" lvl="0" marL="457200">
              <a:spcBef>
                <a:spcPts val="0"/>
              </a:spcBef>
              <a:spcAft>
                <a:spcPts val="0"/>
              </a:spcAft>
              <a:buSzPts val="1800"/>
              <a:buChar char="●"/>
              <a:defRPr>
                <a:latin typeface="+mn-lt"/>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a:endParaRPr/>
          </a:p>
        </p:txBody>
      </p:sp>
      <p:sp>
        <p:nvSpPr>
          <p:cNvPr id="31" name="Google Shape;31;p4"/>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
        <p:nvSpPr>
          <p:cNvPr id="32" name="Google Shape;32;p4"/>
          <p:cNvSpPr/>
          <p:nvPr/>
        </p:nvSpPr>
        <p:spPr>
          <a:xfrm>
            <a:off x="0" y="4891594"/>
            <a:ext cx="9144000" cy="252000"/>
          </a:xfrm>
          <a:prstGeom prst="rect">
            <a:avLst/>
          </a:prstGeom>
          <a:solidFill>
            <a:schemeClr val="dk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311700" y="410000"/>
            <a:ext cx="8520600" cy="607800"/>
          </a:xfrm>
          <a:prstGeom prst="rect">
            <a:avLst/>
          </a:prstGeom>
        </p:spPr>
        <p:txBody>
          <a:bodyPr anchor="t" anchorCtr="0" bIns="91425" lIns="91425" numCol="1" rIns="91425" spcFirstLastPara="1" tIns="91425" wrap="square">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6"/>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311700" y="555600"/>
            <a:ext cx="2808000" cy="755700"/>
          </a:xfrm>
          <a:prstGeom prst="rect">
            <a:avLst/>
          </a:prstGeom>
        </p:spPr>
        <p:txBody>
          <a:bodyPr anchor="b" anchorCtr="0" bIns="91425" lIns="91425" numCol="1" rIns="91425" spcFirstLastPara="1" tIns="91425" wrap="square">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 name="Google Shape;43;p7"/>
          <p:cNvSpPr txBox="1">
            <a:spLocks noGrp="1"/>
          </p:cNvSpPr>
          <p:nvPr>
            <p:ph idx="1" type="body"/>
          </p:nvPr>
        </p:nvSpPr>
        <p:spPr>
          <a:xfrm>
            <a:off x="311700" y="1465804"/>
            <a:ext cx="2808000" cy="3103200"/>
          </a:xfrm>
          <a:prstGeom prst="rect">
            <a:avLst/>
          </a:prstGeom>
        </p:spPr>
        <p:txBody>
          <a:bodyPr anchor="t" anchorCtr="0" bIns="91425" lIns="91425" numCol="1" rIns="91425" spcFirstLastPara="1" tIns="91425" wrap="square">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a:endParaRPr/>
          </a:p>
        </p:txBody>
      </p:sp>
      <p:sp>
        <p:nvSpPr>
          <p:cNvPr id="44" name="Google Shape;44;p7"/>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45"/>
        <p:cNvGrpSpPr/>
        <p:nvPr/>
      </p:nvGrpSpPr>
      <p:grpSpPr>
        <a:xfrm>
          <a:off x="0" y="0"/>
          <a:ext cx="0" cy="0"/>
          <a:chOff x="0" y="0"/>
          <a:chExt cx="0" cy="0"/>
        </a:xfrm>
      </p:grpSpPr>
      <p:grpSp>
        <p:nvGrpSpPr>
          <p:cNvPr id="46" name="Google Shape;46;p8"/>
          <p:cNvGrpSpPr/>
          <p:nvPr/>
        </p:nvGrpSpPr>
        <p:grpSpPr>
          <a:xfrm>
            <a:off x="6098378" y="5"/>
            <a:ext cx="3045625" cy="2030570"/>
            <a:chOff x="6098378" y="5"/>
            <a:chExt cx="3045625" cy="2030570"/>
          </a:xfrm>
        </p:grpSpPr>
        <p:sp>
          <p:nvSpPr>
            <p:cNvPr id="47" name="Google Shape;47;p8"/>
            <p:cNvSpPr/>
            <p:nvPr/>
          </p:nvSpPr>
          <p:spPr>
            <a:xfrm>
              <a:off x="8128803" y="16"/>
              <a:ext cx="1015200" cy="1015200"/>
            </a:xfrm>
            <a:prstGeom prst="rect">
              <a:avLst/>
            </a:prstGeom>
            <a:solidFill>
              <a:schemeClr val="accent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48" name="Google Shape;48;p8"/>
            <p:cNvSpPr/>
            <p:nvPr/>
          </p:nvSpPr>
          <p:spPr>
            <a:xfrm flipH="1">
              <a:off x="7113463" y="5"/>
              <a:ext cx="1015200" cy="1015200"/>
            </a:xfrm>
            <a:prstGeom prst="rtTriangle">
              <a:avLst/>
            </a:prstGeom>
            <a:solidFill>
              <a:schemeClr val="accent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49" name="Google Shape;49;p8"/>
            <p:cNvSpPr/>
            <p:nvPr/>
          </p:nvSpPr>
          <p:spPr>
            <a:xfrm flipH="1" rot="10800000">
              <a:off x="7113588" y="107"/>
              <a:ext cx="1015200" cy="1015200"/>
            </a:xfrm>
            <a:prstGeom prst="rtTriangle">
              <a:avLst/>
            </a:prstGeom>
            <a:solidFill>
              <a:schemeClr val="accent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50" name="Google Shape;50;p8"/>
            <p:cNvSpPr/>
            <p:nvPr/>
          </p:nvSpPr>
          <p:spPr>
            <a:xfrm rot="10800000">
              <a:off x="6098378" y="97"/>
              <a:ext cx="1015200" cy="1015200"/>
            </a:xfrm>
            <a:prstGeom prst="rtTriangle">
              <a:avLst/>
            </a:prstGeom>
            <a:solidFill>
              <a:schemeClr val="accent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51" name="Google Shape;51;p8"/>
            <p:cNvSpPr/>
            <p:nvPr/>
          </p:nvSpPr>
          <p:spPr>
            <a:xfrm rot="10800000">
              <a:off x="8128789" y="1015375"/>
              <a:ext cx="1015200" cy="1015200"/>
            </a:xfrm>
            <a:prstGeom prst="rtTriangle">
              <a:avLst/>
            </a:prstGeom>
            <a:solidFill>
              <a:schemeClr val="accent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grpSp>
      <p:sp>
        <p:nvSpPr>
          <p:cNvPr id="52" name="Google Shape;52;p8"/>
          <p:cNvSpPr txBox="1">
            <a:spLocks noGrp="1"/>
          </p:cNvSpPr>
          <p:nvPr>
            <p:ph type="title"/>
          </p:nvPr>
        </p:nvSpPr>
        <p:spPr>
          <a:xfrm>
            <a:off x="490250" y="526350"/>
            <a:ext cx="5618700" cy="4090800"/>
          </a:xfrm>
          <a:prstGeom prst="rect">
            <a:avLst/>
          </a:prstGeom>
        </p:spPr>
        <p:txBody>
          <a:bodyPr anchor="ctr" anchorCtr="0" bIns="91425" lIns="91425" numCol="1" rIns="91425" spcFirstLastPara="1" tIns="91425" wrap="square">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3" name="Google Shape;53;p8"/>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9"/>
          <p:cNvSpPr/>
          <p:nvPr/>
        </p:nvSpPr>
        <p:spPr>
          <a:xfrm>
            <a:off x="4572000" y="-175"/>
            <a:ext cx="4572000" cy="5143500"/>
          </a:xfrm>
          <a:prstGeom prst="rect">
            <a:avLst/>
          </a:prstGeom>
          <a:solidFill>
            <a:schemeClr val="dk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cxnSp>
        <p:nvCxnSpPr>
          <p:cNvPr id="56" name="Google Shape;56;p9"/>
          <p:cNvCxnSpPr/>
          <p:nvPr/>
        </p:nvCxnSpPr>
        <p:spPr>
          <a:xfrm>
            <a:off x="5029675" y="4495500"/>
            <a:ext cx="468300" cy="0"/>
          </a:xfrm>
          <a:prstGeom prst="straightConnector1">
            <a:avLst/>
          </a:prstGeom>
          <a:noFill/>
          <a:ln cap="flat" cmpd="sng" w="19050">
            <a:solidFill>
              <a:schemeClr val="lt1"/>
            </a:solidFill>
            <a:prstDash val="solid"/>
            <a:round/>
            <a:headEnd len="sm" type="none" w="sm"/>
            <a:tailEnd len="sm" type="none" w="sm"/>
          </a:ln>
        </p:spPr>
      </p:cxnSp>
      <p:sp>
        <p:nvSpPr>
          <p:cNvPr id="57" name="Google Shape;57;p9"/>
          <p:cNvSpPr txBox="1">
            <a:spLocks noGrp="1"/>
          </p:cNvSpPr>
          <p:nvPr>
            <p:ph type="title"/>
          </p:nvPr>
        </p:nvSpPr>
        <p:spPr>
          <a:xfrm>
            <a:off x="265500" y="1151100"/>
            <a:ext cx="4045200" cy="1564500"/>
          </a:xfrm>
          <a:prstGeom prst="rect">
            <a:avLst/>
          </a:prstGeom>
        </p:spPr>
        <p:txBody>
          <a:bodyPr anchor="b" anchorCtr="0" bIns="91425" lIns="91425" numCol="1" rIns="91425" spcFirstLastPara="1" tIns="91425" wrap="square">
            <a:normAutofit/>
          </a:bodyPr>
          <a:lstStyle>
            <a:lvl1pPr algn="ctr" lvl="0">
              <a:spcBef>
                <a:spcPts val="0"/>
              </a:spcBef>
              <a:spcAft>
                <a:spcPts val="0"/>
              </a:spcAft>
              <a:buSzPts val="4200"/>
              <a:buNone/>
              <a:defRPr sz="4200"/>
            </a:lvl1pPr>
            <a:lvl2pPr algn="ctr" lvl="1">
              <a:spcBef>
                <a:spcPts val="0"/>
              </a:spcBef>
              <a:spcAft>
                <a:spcPts val="0"/>
              </a:spcAft>
              <a:buSzPts val="4200"/>
              <a:buNone/>
              <a:defRPr sz="4200"/>
            </a:lvl2pPr>
            <a:lvl3pPr algn="ctr" lvl="2">
              <a:spcBef>
                <a:spcPts val="0"/>
              </a:spcBef>
              <a:spcAft>
                <a:spcPts val="0"/>
              </a:spcAft>
              <a:buSzPts val="4200"/>
              <a:buNone/>
              <a:defRPr sz="4200"/>
            </a:lvl3pPr>
            <a:lvl4pPr algn="ctr" lvl="3">
              <a:spcBef>
                <a:spcPts val="0"/>
              </a:spcBef>
              <a:spcAft>
                <a:spcPts val="0"/>
              </a:spcAft>
              <a:buSzPts val="4200"/>
              <a:buNone/>
              <a:defRPr sz="4200"/>
            </a:lvl4pPr>
            <a:lvl5pPr algn="ctr" lvl="4">
              <a:spcBef>
                <a:spcPts val="0"/>
              </a:spcBef>
              <a:spcAft>
                <a:spcPts val="0"/>
              </a:spcAft>
              <a:buSzPts val="4200"/>
              <a:buNone/>
              <a:defRPr sz="4200"/>
            </a:lvl5pPr>
            <a:lvl6pPr algn="ctr" lvl="5">
              <a:spcBef>
                <a:spcPts val="0"/>
              </a:spcBef>
              <a:spcAft>
                <a:spcPts val="0"/>
              </a:spcAft>
              <a:buSzPts val="4200"/>
              <a:buNone/>
              <a:defRPr sz="4200"/>
            </a:lvl6pPr>
            <a:lvl7pPr algn="ctr" lvl="6">
              <a:spcBef>
                <a:spcPts val="0"/>
              </a:spcBef>
              <a:spcAft>
                <a:spcPts val="0"/>
              </a:spcAft>
              <a:buSzPts val="4200"/>
              <a:buNone/>
              <a:defRPr sz="4200"/>
            </a:lvl7pPr>
            <a:lvl8pPr algn="ctr" lvl="7">
              <a:spcBef>
                <a:spcPts val="0"/>
              </a:spcBef>
              <a:spcAft>
                <a:spcPts val="0"/>
              </a:spcAft>
              <a:buSzPts val="4200"/>
              <a:buNone/>
              <a:defRPr sz="4200"/>
            </a:lvl8pPr>
            <a:lvl9pPr algn="ctr" lvl="8">
              <a:spcBef>
                <a:spcPts val="0"/>
              </a:spcBef>
              <a:spcAft>
                <a:spcPts val="0"/>
              </a:spcAft>
              <a:buSzPts val="4200"/>
              <a:buNone/>
              <a:defRPr sz="4200"/>
            </a:lvl9pPr>
          </a:lstStyle>
          <a:p>
            <a:endParaRPr/>
          </a:p>
        </p:txBody>
      </p:sp>
      <p:sp>
        <p:nvSpPr>
          <p:cNvPr id="58" name="Google Shape;58;p9"/>
          <p:cNvSpPr txBox="1">
            <a:spLocks noGrp="1"/>
          </p:cNvSpPr>
          <p:nvPr>
            <p:ph idx="1" type="subTitle"/>
          </p:nvPr>
        </p:nvSpPr>
        <p:spPr>
          <a:xfrm>
            <a:off x="265500" y="2769001"/>
            <a:ext cx="4045200" cy="1269300"/>
          </a:xfrm>
          <a:prstGeom prst="rect">
            <a:avLst/>
          </a:prstGeom>
        </p:spPr>
        <p:txBody>
          <a:bodyPr anchor="t" anchorCtr="0" bIns="91425" lIns="91425" numCol="1" rIns="91425" spcFirstLastPara="1" tIns="91425" wrap="square">
            <a:normAutofit/>
          </a:bodyPr>
          <a:lstStyle>
            <a:lvl1pPr algn="ctr" lvl="0">
              <a:lnSpc>
                <a:spcPct val="100000"/>
              </a:lnSpc>
              <a:spcBef>
                <a:spcPts val="0"/>
              </a:spcBef>
              <a:spcAft>
                <a:spcPts val="0"/>
              </a:spcAft>
              <a:buSzPts val="2100"/>
              <a:buNone/>
              <a:defRPr sz="2100"/>
            </a:lvl1pPr>
            <a:lvl2pPr algn="ctr" lvl="1">
              <a:lnSpc>
                <a:spcPct val="100000"/>
              </a:lnSpc>
              <a:spcBef>
                <a:spcPts val="0"/>
              </a:spcBef>
              <a:spcAft>
                <a:spcPts val="0"/>
              </a:spcAft>
              <a:buSzPts val="2100"/>
              <a:buNone/>
              <a:defRPr sz="2100"/>
            </a:lvl2pPr>
            <a:lvl3pPr algn="ctr" lvl="2">
              <a:lnSpc>
                <a:spcPct val="100000"/>
              </a:lnSpc>
              <a:spcBef>
                <a:spcPts val="0"/>
              </a:spcBef>
              <a:spcAft>
                <a:spcPts val="0"/>
              </a:spcAft>
              <a:buSzPts val="2100"/>
              <a:buNone/>
              <a:defRPr sz="2100"/>
            </a:lvl3pPr>
            <a:lvl4pPr algn="ctr" lvl="3">
              <a:lnSpc>
                <a:spcPct val="100000"/>
              </a:lnSpc>
              <a:spcBef>
                <a:spcPts val="0"/>
              </a:spcBef>
              <a:spcAft>
                <a:spcPts val="0"/>
              </a:spcAft>
              <a:buSzPts val="2100"/>
              <a:buNone/>
              <a:defRPr sz="2100"/>
            </a:lvl4pPr>
            <a:lvl5pPr algn="ctr" lvl="4">
              <a:lnSpc>
                <a:spcPct val="100000"/>
              </a:lnSpc>
              <a:spcBef>
                <a:spcPts val="0"/>
              </a:spcBef>
              <a:spcAft>
                <a:spcPts val="0"/>
              </a:spcAft>
              <a:buSzPts val="2100"/>
              <a:buNone/>
              <a:defRPr sz="2100"/>
            </a:lvl5pPr>
            <a:lvl6pPr algn="ctr" lvl="5">
              <a:lnSpc>
                <a:spcPct val="100000"/>
              </a:lnSpc>
              <a:spcBef>
                <a:spcPts val="0"/>
              </a:spcBef>
              <a:spcAft>
                <a:spcPts val="0"/>
              </a:spcAft>
              <a:buSzPts val="2100"/>
              <a:buNone/>
              <a:defRPr sz="2100"/>
            </a:lvl6pPr>
            <a:lvl7pPr algn="ctr" lvl="6">
              <a:lnSpc>
                <a:spcPct val="100000"/>
              </a:lnSpc>
              <a:spcBef>
                <a:spcPts val="0"/>
              </a:spcBef>
              <a:spcAft>
                <a:spcPts val="0"/>
              </a:spcAft>
              <a:buSzPts val="2100"/>
              <a:buNone/>
              <a:defRPr sz="2100"/>
            </a:lvl7pPr>
            <a:lvl8pPr algn="ctr" lvl="7">
              <a:lnSpc>
                <a:spcPct val="100000"/>
              </a:lnSpc>
              <a:spcBef>
                <a:spcPts val="0"/>
              </a:spcBef>
              <a:spcAft>
                <a:spcPts val="0"/>
              </a:spcAft>
              <a:buSzPts val="2100"/>
              <a:buNone/>
              <a:defRPr sz="2100"/>
            </a:lvl8pPr>
            <a:lvl9pPr algn="ctr" lvl="8">
              <a:lnSpc>
                <a:spcPct val="100000"/>
              </a:lnSpc>
              <a:spcBef>
                <a:spcPts val="0"/>
              </a:spcBef>
              <a:spcAft>
                <a:spcPts val="0"/>
              </a:spcAft>
              <a:buSzPts val="2100"/>
              <a:buNone/>
              <a:defRPr sz="2100"/>
            </a:lvl9pPr>
          </a:lstStyle>
          <a:p>
            <a:endParaRPr/>
          </a:p>
        </p:txBody>
      </p:sp>
      <p:sp>
        <p:nvSpPr>
          <p:cNvPr id="59" name="Google Shape;59;p9"/>
          <p:cNvSpPr txBox="1">
            <a:spLocks noGrp="1"/>
          </p:cNvSpPr>
          <p:nvPr>
            <p:ph idx="2" type="body"/>
          </p:nvPr>
        </p:nvSpPr>
        <p:spPr>
          <a:xfrm>
            <a:off x="4939500" y="724200"/>
            <a:ext cx="3837000" cy="3695100"/>
          </a:xfrm>
          <a:prstGeom prst="rect">
            <a:avLst/>
          </a:prstGeom>
        </p:spPr>
        <p:txBody>
          <a:bodyPr anchor="ctr" anchorCtr="0" bIns="91425" lIns="91425" numCol="1" rIns="91425" spcFirstLastPara="1" tIns="91425" wrap="square">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a:endParaRPr/>
          </a:p>
        </p:txBody>
      </p:sp>
      <p:sp>
        <p:nvSpPr>
          <p:cNvPr id="60" name="Google Shape;60;p9"/>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
        <p:cNvGrpSpPr/>
        <p:nvPr/>
      </p:nvGrpSpPr>
      <p:grpSpPr>
        <a:xfrm>
          <a:off x="0" y="0"/>
          <a:ext cx="0" cy="0"/>
          <a:chOff x="0" y="0"/>
          <a:chExt cx="0" cy="0"/>
        </a:xfrm>
      </p:grpSpPr>
      <p:sp>
        <p:nvSpPr>
          <p:cNvPr id="62" name="Google Shape;62;p10"/>
          <p:cNvSpPr txBox="1">
            <a:spLocks noGrp="1"/>
          </p:cNvSpPr>
          <p:nvPr>
            <p:ph idx="1" type="body"/>
          </p:nvPr>
        </p:nvSpPr>
        <p:spPr>
          <a:xfrm>
            <a:off x="319500" y="4230575"/>
            <a:ext cx="5998800" cy="598800"/>
          </a:xfrm>
          <a:prstGeom prst="rect">
            <a:avLst/>
          </a:prstGeom>
        </p:spPr>
        <p:txBody>
          <a:bodyPr anchor="ctr" anchorCtr="0" bIns="91425" lIns="91425" numCol="1" rIns="91425" spcFirstLastPara="1" tIns="91425" wrap="square">
            <a:normAutofit/>
          </a:bodyPr>
          <a:lstStyle>
            <a:lvl1pPr indent="-228600" lvl="0" marL="457200">
              <a:lnSpc>
                <a:spcPct val="100000"/>
              </a:lnSpc>
              <a:spcBef>
                <a:spcPts val="0"/>
              </a:spcBef>
              <a:spcAft>
                <a:spcPts val="0"/>
              </a:spcAft>
              <a:buSzPts val="1800"/>
              <a:buNone/>
              <a:defRPr/>
            </a:lvl1pPr>
          </a:lstStyle>
          <a:p>
            <a:endParaRPr/>
          </a:p>
        </p:txBody>
      </p:sp>
      <p:sp>
        <p:nvSpPr>
          <p:cNvPr id="63" name="Google Shape;63;p10"/>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4"/>
        <p:cNvGrpSpPr/>
        <p:nvPr/>
      </p:nvGrpSpPr>
      <p:grpSpPr>
        <a:xfrm>
          <a:off x="0" y="0"/>
          <a:ext cx="0" cy="0"/>
          <a:chOff x="0" y="0"/>
          <a:chExt cx="0" cy="0"/>
        </a:xfrm>
      </p:grpSpPr>
      <p:grpSp>
        <p:nvGrpSpPr>
          <p:cNvPr id="65" name="Google Shape;65;p11"/>
          <p:cNvGrpSpPr/>
          <p:nvPr/>
        </p:nvGrpSpPr>
        <p:grpSpPr>
          <a:xfrm>
            <a:off x="6098378" y="5"/>
            <a:ext cx="3045625" cy="2030570"/>
            <a:chOff x="6098378" y="5"/>
            <a:chExt cx="3045625" cy="2030570"/>
          </a:xfrm>
        </p:grpSpPr>
        <p:sp>
          <p:nvSpPr>
            <p:cNvPr id="66" name="Google Shape;66;p11"/>
            <p:cNvSpPr/>
            <p:nvPr/>
          </p:nvSpPr>
          <p:spPr>
            <a:xfrm>
              <a:off x="8128803" y="16"/>
              <a:ext cx="1015200" cy="1015200"/>
            </a:xfrm>
            <a:prstGeom prst="rect">
              <a:avLst/>
            </a:prstGeom>
            <a:solidFill>
              <a:schemeClr val="accent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67" name="Google Shape;67;p11"/>
            <p:cNvSpPr/>
            <p:nvPr/>
          </p:nvSpPr>
          <p:spPr>
            <a:xfrm flipH="1">
              <a:off x="7113463" y="5"/>
              <a:ext cx="1015200" cy="1015200"/>
            </a:xfrm>
            <a:prstGeom prst="rtTriangle">
              <a:avLst/>
            </a:prstGeom>
            <a:solidFill>
              <a:schemeClr val="accent2"/>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68" name="Google Shape;68;p11"/>
            <p:cNvSpPr/>
            <p:nvPr/>
          </p:nvSpPr>
          <p:spPr>
            <a:xfrm flipH="1" rot="10800000">
              <a:off x="7113588" y="107"/>
              <a:ext cx="1015200" cy="1015200"/>
            </a:xfrm>
            <a:prstGeom prst="rtTriangle">
              <a:avLst/>
            </a:prstGeom>
            <a:solidFill>
              <a:schemeClr val="accent6"/>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69" name="Google Shape;69;p11"/>
            <p:cNvSpPr/>
            <p:nvPr/>
          </p:nvSpPr>
          <p:spPr>
            <a:xfrm rot="10800000">
              <a:off x="6098378" y="97"/>
              <a:ext cx="1015200" cy="1015200"/>
            </a:xfrm>
            <a:prstGeom prst="rtTriangle">
              <a:avLst/>
            </a:prstGeom>
            <a:solidFill>
              <a:schemeClr val="accent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70" name="Google Shape;70;p11"/>
            <p:cNvSpPr/>
            <p:nvPr/>
          </p:nvSpPr>
          <p:spPr>
            <a:xfrm rot="10800000">
              <a:off x="8128789" y="1015375"/>
              <a:ext cx="1015200" cy="1015200"/>
            </a:xfrm>
            <a:prstGeom prst="rtTriangle">
              <a:avLst/>
            </a:prstGeom>
            <a:solidFill>
              <a:schemeClr val="accent6"/>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grpSp>
      <p:sp>
        <p:nvSpPr>
          <p:cNvPr id="71" name="Google Shape;71;p11"/>
          <p:cNvSpPr txBox="1">
            <a:spLocks noGrp="1"/>
          </p:cNvSpPr>
          <p:nvPr>
            <p:ph hasCustomPrompt="1" type="title"/>
          </p:nvPr>
        </p:nvSpPr>
        <p:spPr>
          <a:xfrm>
            <a:off x="311700" y="1256050"/>
            <a:ext cx="8520600" cy="2030700"/>
          </a:xfrm>
          <a:prstGeom prst="rect">
            <a:avLst/>
          </a:prstGeom>
        </p:spPr>
        <p:txBody>
          <a:bodyPr anchor="b" anchorCtr="0" bIns="91425" lIns="91425" numCol="1" rIns="91425" spcFirstLastPara="1" tIns="91425" wrap="square">
            <a:normAutofit/>
          </a:bodyPr>
          <a:lstStyle>
            <a:lvl1pPr algn="ctr" lvl="0">
              <a:spcBef>
                <a:spcPts val="0"/>
              </a:spcBef>
              <a:spcAft>
                <a:spcPts val="0"/>
              </a:spcAft>
              <a:buClr>
                <a:schemeClr val="lt1"/>
              </a:buClr>
              <a:buSzPts val="12000"/>
              <a:buNone/>
              <a:defRPr sz="12000">
                <a:solidFill>
                  <a:schemeClr val="lt1"/>
                </a:solidFill>
              </a:defRPr>
            </a:lvl1pPr>
            <a:lvl2pPr algn="ctr" lvl="1">
              <a:spcBef>
                <a:spcPts val="0"/>
              </a:spcBef>
              <a:spcAft>
                <a:spcPts val="0"/>
              </a:spcAft>
              <a:buClr>
                <a:schemeClr val="lt1"/>
              </a:buClr>
              <a:buSzPts val="12000"/>
              <a:buNone/>
              <a:defRPr sz="12000">
                <a:solidFill>
                  <a:schemeClr val="lt1"/>
                </a:solidFill>
              </a:defRPr>
            </a:lvl2pPr>
            <a:lvl3pPr algn="ctr" lvl="2">
              <a:spcBef>
                <a:spcPts val="0"/>
              </a:spcBef>
              <a:spcAft>
                <a:spcPts val="0"/>
              </a:spcAft>
              <a:buClr>
                <a:schemeClr val="lt1"/>
              </a:buClr>
              <a:buSzPts val="12000"/>
              <a:buNone/>
              <a:defRPr sz="12000">
                <a:solidFill>
                  <a:schemeClr val="lt1"/>
                </a:solidFill>
              </a:defRPr>
            </a:lvl3pPr>
            <a:lvl4pPr algn="ctr" lvl="3">
              <a:spcBef>
                <a:spcPts val="0"/>
              </a:spcBef>
              <a:spcAft>
                <a:spcPts val="0"/>
              </a:spcAft>
              <a:buClr>
                <a:schemeClr val="lt1"/>
              </a:buClr>
              <a:buSzPts val="12000"/>
              <a:buNone/>
              <a:defRPr sz="12000">
                <a:solidFill>
                  <a:schemeClr val="lt1"/>
                </a:solidFill>
              </a:defRPr>
            </a:lvl4pPr>
            <a:lvl5pPr algn="ctr" lvl="4">
              <a:spcBef>
                <a:spcPts val="0"/>
              </a:spcBef>
              <a:spcAft>
                <a:spcPts val="0"/>
              </a:spcAft>
              <a:buClr>
                <a:schemeClr val="lt1"/>
              </a:buClr>
              <a:buSzPts val="12000"/>
              <a:buNone/>
              <a:defRPr sz="12000">
                <a:solidFill>
                  <a:schemeClr val="lt1"/>
                </a:solidFill>
              </a:defRPr>
            </a:lvl5pPr>
            <a:lvl6pPr algn="ctr" lvl="5">
              <a:spcBef>
                <a:spcPts val="0"/>
              </a:spcBef>
              <a:spcAft>
                <a:spcPts val="0"/>
              </a:spcAft>
              <a:buClr>
                <a:schemeClr val="lt1"/>
              </a:buClr>
              <a:buSzPts val="12000"/>
              <a:buNone/>
              <a:defRPr sz="12000">
                <a:solidFill>
                  <a:schemeClr val="lt1"/>
                </a:solidFill>
              </a:defRPr>
            </a:lvl6pPr>
            <a:lvl7pPr algn="ctr" lvl="6">
              <a:spcBef>
                <a:spcPts val="0"/>
              </a:spcBef>
              <a:spcAft>
                <a:spcPts val="0"/>
              </a:spcAft>
              <a:buClr>
                <a:schemeClr val="lt1"/>
              </a:buClr>
              <a:buSzPts val="12000"/>
              <a:buNone/>
              <a:defRPr sz="12000">
                <a:solidFill>
                  <a:schemeClr val="lt1"/>
                </a:solidFill>
              </a:defRPr>
            </a:lvl7pPr>
            <a:lvl8pPr algn="ctr" lvl="7">
              <a:spcBef>
                <a:spcPts val="0"/>
              </a:spcBef>
              <a:spcAft>
                <a:spcPts val="0"/>
              </a:spcAft>
              <a:buClr>
                <a:schemeClr val="lt1"/>
              </a:buClr>
              <a:buSzPts val="12000"/>
              <a:buNone/>
              <a:defRPr sz="12000">
                <a:solidFill>
                  <a:schemeClr val="lt1"/>
                </a:solidFill>
              </a:defRPr>
            </a:lvl8pPr>
            <a:lvl9pPr algn="ctr" lvl="8">
              <a:spcBef>
                <a:spcPts val="0"/>
              </a:spcBef>
              <a:spcAft>
                <a:spcPts val="0"/>
              </a:spcAft>
              <a:buClr>
                <a:schemeClr val="lt1"/>
              </a:buClr>
              <a:buSzPts val="12000"/>
              <a:buNone/>
              <a:defRPr sz="12000">
                <a:solidFill>
                  <a:schemeClr val="lt1"/>
                </a:solidFill>
              </a:defRPr>
            </a:lvl9pPr>
          </a:lstStyle>
          <a:p>
            <a:r>
              <a:t>xx%</a:t>
            </a:r>
          </a:p>
        </p:txBody>
      </p:sp>
      <p:sp>
        <p:nvSpPr>
          <p:cNvPr id="72" name="Google Shape;72;p11"/>
          <p:cNvSpPr txBox="1">
            <a:spLocks noGrp="1"/>
          </p:cNvSpPr>
          <p:nvPr>
            <p:ph idx="1" type="body"/>
          </p:nvPr>
        </p:nvSpPr>
        <p:spPr>
          <a:xfrm>
            <a:off x="311700" y="3369225"/>
            <a:ext cx="8520600" cy="1281900"/>
          </a:xfrm>
          <a:prstGeom prst="rect">
            <a:avLst/>
          </a:prstGeom>
        </p:spPr>
        <p:txBody>
          <a:bodyPr anchor="t" anchorCtr="0" bIns="91425" lIns="91425" numCol="1" rIns="91425" spcFirstLastPara="1" tIns="91425" wrap="square">
            <a:normAutofit/>
          </a:bodyPr>
          <a:lstStyle>
            <a:lvl1pPr algn="ctr" indent="-342900" lvl="0" marL="457200">
              <a:spcBef>
                <a:spcPts val="0"/>
              </a:spcBef>
              <a:spcAft>
                <a:spcPts val="0"/>
              </a:spcAft>
              <a:buClr>
                <a:schemeClr val="lt1"/>
              </a:buClr>
              <a:buSzPts val="1800"/>
              <a:buChar char="●"/>
              <a:defRPr>
                <a:solidFill>
                  <a:schemeClr val="lt1"/>
                </a:solidFill>
              </a:defRPr>
            </a:lvl1pPr>
            <a:lvl2pPr algn="ctr" indent="-317500" lvl="1" marL="914400">
              <a:spcBef>
                <a:spcPts val="0"/>
              </a:spcBef>
              <a:spcAft>
                <a:spcPts val="0"/>
              </a:spcAft>
              <a:buClr>
                <a:schemeClr val="lt1"/>
              </a:buClr>
              <a:buSzPts val="1400"/>
              <a:buChar char="○"/>
              <a:defRPr>
                <a:solidFill>
                  <a:schemeClr val="lt1"/>
                </a:solidFill>
              </a:defRPr>
            </a:lvl2pPr>
            <a:lvl3pPr algn="ctr" indent="-317500" lvl="2" marL="1371600">
              <a:spcBef>
                <a:spcPts val="0"/>
              </a:spcBef>
              <a:spcAft>
                <a:spcPts val="0"/>
              </a:spcAft>
              <a:buClr>
                <a:schemeClr val="lt1"/>
              </a:buClr>
              <a:buSzPts val="1400"/>
              <a:buChar char="■"/>
              <a:defRPr>
                <a:solidFill>
                  <a:schemeClr val="lt1"/>
                </a:solidFill>
              </a:defRPr>
            </a:lvl3pPr>
            <a:lvl4pPr algn="ctr" indent="-317500" lvl="3" marL="1828800">
              <a:spcBef>
                <a:spcPts val="0"/>
              </a:spcBef>
              <a:spcAft>
                <a:spcPts val="0"/>
              </a:spcAft>
              <a:buClr>
                <a:schemeClr val="lt1"/>
              </a:buClr>
              <a:buSzPts val="1400"/>
              <a:buChar char="●"/>
              <a:defRPr>
                <a:solidFill>
                  <a:schemeClr val="lt1"/>
                </a:solidFill>
              </a:defRPr>
            </a:lvl4pPr>
            <a:lvl5pPr algn="ctr" indent="-317500" lvl="4" marL="2286000">
              <a:spcBef>
                <a:spcPts val="0"/>
              </a:spcBef>
              <a:spcAft>
                <a:spcPts val="0"/>
              </a:spcAft>
              <a:buClr>
                <a:schemeClr val="lt1"/>
              </a:buClr>
              <a:buSzPts val="1400"/>
              <a:buChar char="○"/>
              <a:defRPr>
                <a:solidFill>
                  <a:schemeClr val="lt1"/>
                </a:solidFill>
              </a:defRPr>
            </a:lvl5pPr>
            <a:lvl6pPr algn="ctr" indent="-317500" lvl="5" marL="2743200">
              <a:spcBef>
                <a:spcPts val="0"/>
              </a:spcBef>
              <a:spcAft>
                <a:spcPts val="0"/>
              </a:spcAft>
              <a:buClr>
                <a:schemeClr val="lt1"/>
              </a:buClr>
              <a:buSzPts val="1400"/>
              <a:buChar char="■"/>
              <a:defRPr>
                <a:solidFill>
                  <a:schemeClr val="lt1"/>
                </a:solidFill>
              </a:defRPr>
            </a:lvl6pPr>
            <a:lvl7pPr algn="ctr" indent="-317500" lvl="6" marL="3200400">
              <a:spcBef>
                <a:spcPts val="0"/>
              </a:spcBef>
              <a:spcAft>
                <a:spcPts val="0"/>
              </a:spcAft>
              <a:buClr>
                <a:schemeClr val="lt1"/>
              </a:buClr>
              <a:buSzPts val="1400"/>
              <a:buChar char="●"/>
              <a:defRPr>
                <a:solidFill>
                  <a:schemeClr val="lt1"/>
                </a:solidFill>
              </a:defRPr>
            </a:lvl7pPr>
            <a:lvl8pPr algn="ctr" indent="-317500" lvl="7" marL="3657600">
              <a:spcBef>
                <a:spcPts val="0"/>
              </a:spcBef>
              <a:spcAft>
                <a:spcPts val="0"/>
              </a:spcAft>
              <a:buClr>
                <a:schemeClr val="lt1"/>
              </a:buClr>
              <a:buSzPts val="1400"/>
              <a:buChar char="○"/>
              <a:defRPr>
                <a:solidFill>
                  <a:schemeClr val="lt1"/>
                </a:solidFill>
              </a:defRPr>
            </a:lvl8pPr>
            <a:lvl9pPr algn="ctr" indent="-317500" lvl="8" marL="4114800">
              <a:spcBef>
                <a:spcPts val="0"/>
              </a:spcBef>
              <a:spcAft>
                <a:spcPts val="0"/>
              </a:spcAft>
              <a:buClr>
                <a:schemeClr val="lt1"/>
              </a:buClr>
              <a:buSzPts val="1400"/>
              <a:buChar char="■"/>
              <a:defRPr>
                <a:solidFill>
                  <a:schemeClr val="lt1"/>
                </a:solidFill>
              </a:defRPr>
            </a:lvl9pPr>
          </a:lstStyle>
          <a:p>
            <a:endParaRPr/>
          </a:p>
        </p:txBody>
      </p:sp>
      <p:sp>
        <p:nvSpPr>
          <p:cNvPr id="73" name="Google Shape;73;p11"/>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arget="../slideLayouts/slideLayout10.xml" Type="http://schemas.openxmlformats.org/officeDocument/2006/relationships/slideLayout"/><Relationship Id="rId9" Target="../slideLayouts/slideLayout8.xml" Type="http://schemas.openxmlformats.org/officeDocument/2006/relationships/slideLayout"/><Relationship Id="rId10" Target="../slideLayouts/slideLayout9.xml" Type="http://schemas.openxmlformats.org/officeDocument/2006/relationships/slideLayout"/><Relationship Id="rId8" Target="../slideLayouts/slideLayout7.xml" Type="http://schemas.openxmlformats.org/officeDocument/2006/relationships/slideLayout"/><Relationship Id="rId7" Target="../slideLayouts/slideLayout6.xml" Type="http://schemas.openxmlformats.org/officeDocument/2006/relationships/slideLayout"/><Relationship Id="rId6" Target="../slideLayouts/slideLayout5.xml" Type="http://schemas.openxmlformats.org/officeDocument/2006/relationships/slideLayout"/><Relationship Id="rId5" Target="../slideLayouts/slideLayout4.xml" Type="http://schemas.openxmlformats.org/officeDocument/2006/relationships/slideLayout"/><Relationship Id="rId4" Target="../slideLayouts/slideLayout3.xml" Type="http://schemas.openxmlformats.org/officeDocument/2006/relationships/slideLayout"/><Relationship Id="rId3" Target="../slideLayouts/slideLayout2.xml" Type="http://schemas.openxmlformats.org/officeDocument/2006/relationships/slideLayout"/><Relationship Id="rId2" Target="../slideLayouts/slideLayout1.xml" Type="http://schemas.openxmlformats.org/officeDocument/2006/relationships/slideLayout"/><Relationship Id="rId1" Target="../theme/theme2.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anchor="t" anchorCtr="0" bIns="91425" lIns="91425" numCol="1" rIns="91425" spcFirstLastPara="1" tIns="91425" wrap="square">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idx="1" type="body"/>
          </p:nvPr>
        </p:nvSpPr>
        <p:spPr>
          <a:xfrm>
            <a:off x="311700" y="1229875"/>
            <a:ext cx="8520600" cy="3339000"/>
          </a:xfrm>
          <a:prstGeom prst="rect">
            <a:avLst/>
          </a:prstGeom>
          <a:noFill/>
          <a:ln>
            <a:noFill/>
          </a:ln>
        </p:spPr>
        <p:txBody>
          <a:bodyPr anchor="t" anchorCtr="0" bIns="91425" lIns="91425" numCol="1" rIns="91425" spcFirstLastPara="1" tIns="91425" wrap="square">
            <a:norm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idx="12" type="sldNum"/>
          </p:nvPr>
        </p:nvSpPr>
        <p:spPr>
          <a:xfrm>
            <a:off x="8460431" y="4651190"/>
            <a:ext cx="548700" cy="393600"/>
          </a:xfrm>
          <a:prstGeom prst="rect">
            <a:avLst/>
          </a:prstGeom>
          <a:noFill/>
          <a:ln>
            <a:noFill/>
          </a:ln>
        </p:spPr>
        <p:txBody>
          <a:bodyPr anchor="ctr" anchorCtr="0" bIns="91425" lIns="91425" numCol="1" rIns="91425" spcFirstLastPara="1" tIns="91425" wrap="square">
            <a:normAutofit/>
          </a:bodyPr>
          <a:lstStyle>
            <a:lvl1pPr algn="r" lvl="0">
              <a:buNone/>
              <a:defRPr sz="1000">
                <a:solidFill>
                  <a:schemeClr val="lt1"/>
                </a:solidFill>
                <a:latin typeface="Roboto"/>
                <a:ea typeface="Roboto"/>
                <a:cs typeface="Roboto"/>
                <a:sym typeface="Roboto"/>
              </a:defRPr>
            </a:lvl1pPr>
            <a:lvl2pPr algn="r" lvl="1">
              <a:buNone/>
              <a:defRPr sz="1000">
                <a:solidFill>
                  <a:schemeClr val="lt1"/>
                </a:solidFill>
                <a:latin typeface="Roboto"/>
                <a:ea typeface="Roboto"/>
                <a:cs typeface="Roboto"/>
                <a:sym typeface="Roboto"/>
              </a:defRPr>
            </a:lvl2pPr>
            <a:lvl3pPr algn="r" lvl="2">
              <a:buNone/>
              <a:defRPr sz="1000">
                <a:solidFill>
                  <a:schemeClr val="lt1"/>
                </a:solidFill>
                <a:latin typeface="Roboto"/>
                <a:ea typeface="Roboto"/>
                <a:cs typeface="Roboto"/>
                <a:sym typeface="Roboto"/>
              </a:defRPr>
            </a:lvl3pPr>
            <a:lvl4pPr algn="r" lvl="3">
              <a:buNone/>
              <a:defRPr sz="1000">
                <a:solidFill>
                  <a:schemeClr val="lt1"/>
                </a:solidFill>
                <a:latin typeface="Roboto"/>
                <a:ea typeface="Roboto"/>
                <a:cs typeface="Roboto"/>
                <a:sym typeface="Roboto"/>
              </a:defRPr>
            </a:lvl4pPr>
            <a:lvl5pPr algn="r" lvl="4">
              <a:buNone/>
              <a:defRPr sz="1000">
                <a:solidFill>
                  <a:schemeClr val="lt1"/>
                </a:solidFill>
                <a:latin typeface="Roboto"/>
                <a:ea typeface="Roboto"/>
                <a:cs typeface="Roboto"/>
                <a:sym typeface="Roboto"/>
              </a:defRPr>
            </a:lvl5pPr>
            <a:lvl6pPr algn="r" lvl="5">
              <a:buNone/>
              <a:defRPr sz="1000">
                <a:solidFill>
                  <a:schemeClr val="lt1"/>
                </a:solidFill>
                <a:latin typeface="Roboto"/>
                <a:ea typeface="Roboto"/>
                <a:cs typeface="Roboto"/>
                <a:sym typeface="Roboto"/>
              </a:defRPr>
            </a:lvl6pPr>
            <a:lvl7pPr algn="r" lvl="6">
              <a:buNone/>
              <a:defRPr sz="1000">
                <a:solidFill>
                  <a:schemeClr val="lt1"/>
                </a:solidFill>
                <a:latin typeface="Roboto"/>
                <a:ea typeface="Roboto"/>
                <a:cs typeface="Roboto"/>
                <a:sym typeface="Roboto"/>
              </a:defRPr>
            </a:lvl7pPr>
            <a:lvl8pPr algn="r" lvl="7">
              <a:buNone/>
              <a:defRPr sz="1000">
                <a:solidFill>
                  <a:schemeClr val="lt1"/>
                </a:solidFill>
                <a:latin typeface="Roboto"/>
                <a:ea typeface="Roboto"/>
                <a:cs typeface="Roboto"/>
                <a:sym typeface="Roboto"/>
              </a:defRPr>
            </a:lvl8pPr>
            <a:lvl9pPr algn="r" lvl="8">
              <a:buNone/>
              <a:defRPr sz="1000">
                <a:solidFill>
                  <a:schemeClr val="lt1"/>
                </a:solidFill>
                <a:latin typeface="Roboto"/>
                <a:ea typeface="Roboto"/>
                <a:cs typeface="Roboto"/>
                <a:sym typeface="Roboto"/>
              </a:defRPr>
            </a:lvl9pPr>
          </a:lstStyle>
          <a:p>
            <a:pPr algn="r" indent="0" lvl="0" marL="0" rtl="0">
              <a:spcBef>
                <a:spcPts val="0"/>
              </a:spcBef>
              <a:spcAft>
                <a:spcPts val="0"/>
              </a:spcAft>
              <a:buNone/>
            </a:pPr>
            <a:fld id="{00000000-1234-1234-1234-123412341234}" type="slidenum">
              <a:rPr altLang="en" lang="en"/>
              <a:t>‹#›</a:t>
            </a:fld>
            <a:endParaRPr/>
          </a:p>
        </p:txBody>
      </p:sp>
    </p:spTree>
  </p:cSld>
  <p:clrMap accent1="accent1" accent2="accent2" accent3="accent3" accent4="accent4" accent5="accent5" accent6="accent6" bg1="lt1" bg2="dk2" folHlink="folHlink" hlink="hlink" tx1="dk1" tx2="lt2"/>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hf dt="0" ftr="0" hdr="0" sldNum="0"/>
  <p:txStyles>
    <p:title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mj-lt"/>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titleStyle>
    <p:body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mn-lt"/>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bodyStyle>
    <p:other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arget="https://creativecommons.org/licenses/by-nc-sa/4.0/" TargetMode="External" Type="http://schemas.openxmlformats.org/officeDocument/2006/relationships/hyperlink"/><Relationship Id="rId9" Target="https://creativecommons.org/licenses/by-nc-sa/4.0/" TargetMode="External" Type="http://schemas.openxmlformats.org/officeDocument/2006/relationships/hyperlink"/><Relationship Id="rId10" Target="https://creativecommons.org/licenses/by-nc-sa/4.0/" TargetMode="External" Type="http://schemas.openxmlformats.org/officeDocument/2006/relationships/hyperlink"/><Relationship Id="rId8" Target="https://creativecommons.org/licenses/by-nc-sa/4.0/" TargetMode="External" Type="http://schemas.openxmlformats.org/officeDocument/2006/relationships/hyperlink"/><Relationship Id="rId7" Target="https://creativecommons.org/licenses/by-nc-sa/4.0/" TargetMode="External" Type="http://schemas.openxmlformats.org/officeDocument/2006/relationships/hyperlink"/><Relationship Id="rId6" Target="https://creativecommons.org/licenses/by-nc-sa/4.0/" TargetMode="External" Type="http://schemas.openxmlformats.org/officeDocument/2006/relationships/hyperlink"/><Relationship Id="rId5" Target="https://creativecommons.org/licenses/by-nc-sa/4.0/" TargetMode="External" Type="http://schemas.openxmlformats.org/officeDocument/2006/relationships/hyperlink"/><Relationship Id="rId4" Target="https://creativecommons.org/licenses/by-nc-sa/4.0/" TargetMode="External" Type="http://schemas.openxmlformats.org/officeDocument/2006/relationships/hyperlink"/><Relationship Id="rId3" Target="../media/image1.png" Type="http://schemas.openxmlformats.org/officeDocument/2006/relationships/image"/><Relationship Id="rId2" Target="../notesSlides/notesSlide1.xml" Type="http://schemas.openxmlformats.org/officeDocument/2006/relationships/notesSlide"/><Relationship Id="rId1" Target="../slideLayouts/slideLayout1.xml" Type="http://schemas.openxmlformats.org/officeDocument/2006/relationships/slideLayout"/></Relationships>
</file>

<file path=ppt/slides/_rels/slide10.xml.rels><?xml version="1.0" encoding="UTF-8" standalone="yes"?><Relationships xmlns="http://schemas.openxmlformats.org/package/2006/relationships"><Relationship Id="rId2" Target="../notesSlides/notesSlide10.xml" Type="http://schemas.openxmlformats.org/officeDocument/2006/relationships/notesSlide"/><Relationship Id="rId1" Target="../slideLayouts/slideLayout3.xml" Type="http://schemas.openxmlformats.org/officeDocument/2006/relationships/slideLayout"/></Relationships>
</file>

<file path=ppt/slides/_rels/slide11.xml.rels><?xml version="1.0" encoding="UTF-8" standalone="yes"?><Relationships xmlns="http://schemas.openxmlformats.org/package/2006/relationships"><Relationship Id="rId6" Target="https://unsplash.com/license" TargetMode="External" Type="http://schemas.openxmlformats.org/officeDocument/2006/relationships/hyperlink"/><Relationship Id="rId5" Target="https://unsplash.com/@eskaylim" TargetMode="External" Type="http://schemas.openxmlformats.org/officeDocument/2006/relationships/hyperlink"/><Relationship Id="rId4" Target="https://unsplash.com/photos/nhPSp2wB5do" TargetMode="External" Type="http://schemas.openxmlformats.org/officeDocument/2006/relationships/hyperlink"/><Relationship Id="rId3" Target="../media/image4.jpeg" Type="http://schemas.openxmlformats.org/officeDocument/2006/relationships/image"/><Relationship Id="rId2" Target="../notesSlides/notesSlide11.xml" Type="http://schemas.openxmlformats.org/officeDocument/2006/relationships/notesSlide"/><Relationship Id="rId1" Target="../slideLayouts/slideLayout3.xml" Type="http://schemas.openxmlformats.org/officeDocument/2006/relationships/slideLayout"/></Relationships>
</file>

<file path=ppt/slides/_rels/slide12.xml.rels><?xml version="1.0" encoding="UTF-8" standalone="yes"?><Relationships xmlns="http://schemas.openxmlformats.org/package/2006/relationships"><Relationship Id="rId11" Target="https://ecampusontario.pressbooks.pub/globalmarketing/chapter/2-2-the-political-environment/" TargetMode="External" Type="http://schemas.openxmlformats.org/officeDocument/2006/relationships/hyperlink"/><Relationship Id="rId9" Target="https://ecampusontario.pressbooks.pub/globalmarketing/chapter/chapter-2-introduction/" TargetMode="External" Type="http://schemas.openxmlformats.org/officeDocument/2006/relationships/hyperlink"/><Relationship Id="rId10" Target="https://ecampusontario.pressbooks.pub/globalmarketing/chapter/2-4-legal-risk/" TargetMode="External" Type="http://schemas.openxmlformats.org/officeDocument/2006/relationships/hyperlink"/><Relationship Id="rId8" Target="https://ecampusontario.pressbooks.pub/globalmarketing/chapter/2-1-the-economic-environment/" TargetMode="External" Type="http://schemas.openxmlformats.org/officeDocument/2006/relationships/hyperlink"/><Relationship Id="rId7" Target="https://ecampusontario.pressbooks.pub/globalmarketing/chapter/2-1-the-economic-environment/" TargetMode="External" Type="http://schemas.openxmlformats.org/officeDocument/2006/relationships/hyperlink"/><Relationship Id="rId6" Target="https://ecampusontario.pressbooks.pub/globalmarketing/chapter/2-1-the-economic-environment/" TargetMode="External" Type="http://schemas.openxmlformats.org/officeDocument/2006/relationships/hyperlink"/><Relationship Id="rId5" Target="https://ecampusontario.pressbooks.pub/globalmarketing/chapter/2-1-the-economic-environment/" TargetMode="External" Type="http://schemas.openxmlformats.org/officeDocument/2006/relationships/hyperlink"/><Relationship Id="rId4" Target="https://ecampusontario.pressbooks.pub/globalmarketing/chapter/2-1-the-economic-environment/" TargetMode="External" Type="http://schemas.openxmlformats.org/officeDocument/2006/relationships/hyperlink"/><Relationship Id="rId3" Target="https://ecampusontario.pressbooks.pub/globalmarketing/chapter/2-1-the-economic-environment/" TargetMode="External" Type="http://schemas.openxmlformats.org/officeDocument/2006/relationships/hyperlink"/><Relationship Id="rId2" Target="../notesSlides/notesSlide12.xml" Type="http://schemas.openxmlformats.org/officeDocument/2006/relationships/notesSlide"/><Relationship Id="rId1" Target="../slideLayouts/slideLayout3.xml" Type="http://schemas.openxmlformats.org/officeDocument/2006/relationships/slideLayout"/></Relationships>
</file>

<file path=ppt/slides/_rels/slide13.xml.rels><?xml version="1.0" encoding="UTF-8" standalone="yes"?><Relationships xmlns="http://schemas.openxmlformats.org/package/2006/relationships"><Relationship Id="rId8" Target="https://ecampusontario.pressbooks.pub/globalmarketing/chapter/2-1-the-economic-environment/" TargetMode="External" Type="http://schemas.openxmlformats.org/officeDocument/2006/relationships/hyperlink"/><Relationship Id="rId7" Target="https://ecampusontario.pressbooks.pub/globalmarketing/chapter/2-1-the-economic-environment/" TargetMode="External" Type="http://schemas.openxmlformats.org/officeDocument/2006/relationships/hyperlink"/><Relationship Id="rId6" Target="https://ecampusontario.pressbooks.pub/globalmarketing/chapter/2-1-the-economic-environment/" TargetMode="External" Type="http://schemas.openxmlformats.org/officeDocument/2006/relationships/hyperlink"/><Relationship Id="rId5" Target="https://ecampusontario.pressbooks.pub/globalmarketing/chapter/2-1-the-economic-environment/" TargetMode="External" Type="http://schemas.openxmlformats.org/officeDocument/2006/relationships/hyperlink"/><Relationship Id="rId4" Target="https://ecampusontario.pressbooks.pub/globalmarketing/chapter/2-3-political-risk/" TargetMode="External" Type="http://schemas.openxmlformats.org/officeDocument/2006/relationships/hyperlink"/><Relationship Id="rId3" Target="https://ecampusontario.pressbooks.pub/globalmarketing/chapter/chapter-2-introduction/" TargetMode="External" Type="http://schemas.openxmlformats.org/officeDocument/2006/relationships/hyperlink"/><Relationship Id="rId2" Target="../notesSlides/notesSlide13.xml" Type="http://schemas.openxmlformats.org/officeDocument/2006/relationships/notesSlide"/><Relationship Id="rId1" Target="../slideLayouts/slideLayout3.xml" Type="http://schemas.openxmlformats.org/officeDocument/2006/relationships/slideLayout"/></Relationships>
</file>

<file path=ppt/slides/_rels/slide2.xml.rels><?xml version="1.0" encoding="UTF-8" standalone="yes"?><Relationships xmlns="http://schemas.openxmlformats.org/package/2006/relationships"><Relationship Id="rId2" Target="../notesSlides/notesSlide2.xml" Type="http://schemas.openxmlformats.org/officeDocument/2006/relationships/notesSlide"/><Relationship Id="rId1" Target="../slideLayouts/slideLayout3.xml" Type="http://schemas.openxmlformats.org/officeDocument/2006/relationships/slideLayout"/></Relationships>
</file>

<file path=ppt/slides/_rels/slide3.xml.rels><?xml version="1.0" encoding="UTF-8" standalone="yes"?><Relationships xmlns="http://schemas.openxmlformats.org/package/2006/relationships"><Relationship Id="rId2" Target="../notesSlides/notesSlide3.xml" Type="http://schemas.openxmlformats.org/officeDocument/2006/relationships/notesSlide"/><Relationship Id="rId1" Target="../slideLayouts/slideLayout3.xml" Type="http://schemas.openxmlformats.org/officeDocument/2006/relationships/slideLayout"/></Relationships>
</file>

<file path=ppt/slides/_rels/slide4.xml.rels><?xml version="1.0" encoding="UTF-8" standalone="yes"?><Relationships xmlns="http://schemas.openxmlformats.org/package/2006/relationships"><Relationship Id="rId5" Target="../media/image2.jpg" Type="http://schemas.openxmlformats.org/officeDocument/2006/relationships/image"/><Relationship Id="rId4" Target="https://pixabay.com/?utm_source=link-attribution&amp;utm_medium=referral&amp;utm_campaign=image&amp;utm_content=3739354" TargetMode="External" Type="http://schemas.openxmlformats.org/officeDocument/2006/relationships/hyperlink"/><Relationship Id="rId3" Target="https://pixabay.com/users/mohamed_hassan-5229782/?utm_source=link-attribution&amp;utm_medium=referral&amp;utm_campaign=image&amp;utm_content=3739354" TargetMode="External" Type="http://schemas.openxmlformats.org/officeDocument/2006/relationships/hyperlink"/><Relationship Id="rId2" Target="../notesSlides/notesSlide4.xml" Type="http://schemas.openxmlformats.org/officeDocument/2006/relationships/notesSlide"/><Relationship Id="rId1" Target="../slideLayouts/slideLayout3.xml" Type="http://schemas.openxmlformats.org/officeDocument/2006/relationships/slideLayout"/></Relationships>
</file>

<file path=ppt/slides/_rels/slide5.xml.rels><?xml version="1.0" encoding="UTF-8" standalone="yes"?><Relationships xmlns="http://schemas.openxmlformats.org/package/2006/relationships"><Relationship Id="rId2" Target="../notesSlides/notesSlide5.xml" Type="http://schemas.openxmlformats.org/officeDocument/2006/relationships/notesSlide"/><Relationship Id="rId1" Target="../slideLayouts/slideLayout3.xml" Type="http://schemas.openxmlformats.org/officeDocument/2006/relationships/slideLayout"/></Relationships>
</file>

<file path=ppt/slides/_rels/slide6.xml.rels><?xml version="1.0" encoding="UTF-8" standalone="yes"?><Relationships xmlns="http://schemas.openxmlformats.org/package/2006/relationships"><Relationship Id="rId5" Target="../media/image3.jpg" Type="http://schemas.openxmlformats.org/officeDocument/2006/relationships/image"/><Relationship Id="rId4" Target="https://unsplash.com/s/photos/foreign-exchange?utm_source=unsplash&amp;utm_medium=referral&amp;utm_content=creditCopyText" TargetMode="External" Type="http://schemas.openxmlformats.org/officeDocument/2006/relationships/hyperlink"/><Relationship Id="rId3" Target="https://unsplash.com/es/@ibrahimboran?utm_source=unsplash&amp;utm_medium=referral&amp;utm_content=creditCopyText" TargetMode="External" Type="http://schemas.openxmlformats.org/officeDocument/2006/relationships/hyperlink"/><Relationship Id="rId2" Target="../notesSlides/notesSlide6.xml" Type="http://schemas.openxmlformats.org/officeDocument/2006/relationships/notesSlide"/><Relationship Id="rId1" Target="../slideLayouts/slideLayout3.xml" Type="http://schemas.openxmlformats.org/officeDocument/2006/relationships/slideLayout"/></Relationships>
</file>

<file path=ppt/slides/_rels/slide7.xml.rels><?xml version="1.0" encoding="UTF-8" standalone="yes"?><Relationships xmlns="http://schemas.openxmlformats.org/package/2006/relationships"><Relationship Id="rId2" Target="../notesSlides/notesSlide7.xml" Type="http://schemas.openxmlformats.org/officeDocument/2006/relationships/notesSlide"/><Relationship Id="rId1" Target="../slideLayouts/slideLayout3.xml" Type="http://schemas.openxmlformats.org/officeDocument/2006/relationships/slideLayout"/></Relationships>
</file>

<file path=ppt/slides/_rels/slide8.xml.rels><?xml version="1.0" encoding="UTF-8" standalone="yes"?><Relationships xmlns="http://schemas.openxmlformats.org/package/2006/relationships"><Relationship Id="rId2" Target="../notesSlides/notesSlide8.xml" Type="http://schemas.openxmlformats.org/officeDocument/2006/relationships/notesSlide"/><Relationship Id="rId1" Target="../slideLayouts/slideLayout3.xml" Type="http://schemas.openxmlformats.org/officeDocument/2006/relationships/slideLayout"/></Relationships>
</file>

<file path=ppt/slides/_rels/slide9.xml.rels><?xml version="1.0" encoding="UTF-8" standalone="yes"?><Relationships xmlns="http://schemas.openxmlformats.org/package/2006/relationships"><Relationship Id="rId2" Target="../notesSlides/notesSlide9.xml" Type="http://schemas.openxmlformats.org/officeDocument/2006/relationships/notesSlide"/><Relationship Id="rId1" Target="../slideLayouts/slideLayout3.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3"/>
          <p:cNvSpPr txBox="1">
            <a:spLocks noGrp="1"/>
          </p:cNvSpPr>
          <p:nvPr>
            <p:ph idx="2147483647" type="title"/>
          </p:nvPr>
        </p:nvSpPr>
        <p:spPr>
          <a:xfrm>
            <a:off x="306900" y="1775225"/>
            <a:ext cx="8837100" cy="838800"/>
          </a:xfrm>
          <a:prstGeom prst="rect">
            <a:avLst/>
          </a:prstGeom>
          <a:noFill/>
          <a:ln>
            <a:noFill/>
            <a:prstDash/>
          </a:ln>
          <a:effectLst/>
        </p:spPr>
        <p:txBody>
          <a:bodyPr anchor="b" anchorCtr="0" bIns="91425" compatLnSpc="1" forceAA="0" fromWordArt="0" horzOverflow="overflow" lIns="91425" numCol="1" rIns="91425" rot="0" rtlCol="0" spcCol="0" spcFirstLastPara="1" tIns="91425" vert="horz" vertOverflow="overflow" wrap="square">
            <a:prstTxWarp prst="textNoShape">
              <a:avLst/>
            </a:prstTxWarp>
            <a:noAutofit/>
          </a:bodyPr>
          <a:lstStyle/>
          <a:p>
            <a:pPr algn="l" defTabSz="914400" eaLnBrk="1" hangingPunct="1" indent="0" latinLnBrk="0" lvl="0" marL="0" marR="0" rtl="0">
              <a:lnSpc>
                <a:spcPct val="100000"/>
              </a:lnSpc>
              <a:spcBef>
                <a:spcPts val="0"/>
              </a:spcBef>
              <a:spcAft>
                <a:spcPts val="0"/>
              </a:spcAft>
              <a:buClr>
                <a:srgbClr val="000000"/>
              </a:buClr>
              <a:buSzTx/>
              <a:buFont typeface="Arial"/>
              <a:buNone/>
              <a:tabLst/>
              <a:defRPr/>
            </a:pPr>
            <a:r>
              <a:rPr b="1" baseline="0" cap="none" dirty="0" i="0" kern="0" kumimoji="0" lang="en-US" noProof="0" normalizeH="0" spc="0" strike="noStrike" sz="3600" u="none">
                <a:ln>
                  <a:noFill/>
                </a:ln>
                <a:solidFill>
                  <a:srgbClr val="FFFFFF"/>
                </a:solidFill>
                <a:effectLst/>
                <a:uLnTx/>
                <a:uFillTx/>
                <a:latin typeface="Arial"/>
                <a:ea typeface="Arial"/>
                <a:cs typeface="Arial"/>
                <a:sym typeface="Arial"/>
              </a:rPr>
              <a:t>Global Marketing in a Digital World</a:t>
            </a:r>
          </a:p>
        </p:txBody>
      </p:sp>
      <p:sp>
        <p:nvSpPr>
          <p:cNvPr id="80" name="Google Shape;80;p13"/>
          <p:cNvSpPr txBox="1">
            <a:spLocks noGrp="1"/>
          </p:cNvSpPr>
          <p:nvPr>
            <p:ph idx="1" type="subTitle"/>
          </p:nvPr>
        </p:nvSpPr>
        <p:spPr>
          <a:xfrm>
            <a:off x="389196" y="2620709"/>
            <a:ext cx="8941003" cy="973636"/>
          </a:xfrm>
          <a:prstGeom prst="rect">
            <a:avLst/>
          </a:prstGeom>
        </p:spPr>
        <p:txBody>
          <a:bodyPr anchor="t" anchorCtr="0" bIns="91425" lIns="91425" numCol="1" rIns="91425" spcFirstLastPara="1" tIns="91425" wrap="square">
            <a:noAutofit/>
          </a:bodyPr>
          <a:lstStyle/>
          <a:p>
            <a:pPr indent="0" marL="0">
              <a:buSzPts val="1018"/>
            </a:pPr>
            <a:r>
              <a:rPr altLang="en" b="1" dirty="0" lang="en" sz="2400">
                <a:latin charset="0" panose="020B0604020202020204" pitchFamily="34" typeface="Arial"/>
                <a:cs charset="0" panose="020B0604020202020204" pitchFamily="34" typeface="Arial"/>
              </a:rPr>
              <a:t>CHAPTER 2: THE ECONOMIC AND POLITICAL ENVIRONMENT</a:t>
            </a:r>
            <a:endParaRPr b="1" dirty="0" lang="en-US" sz="2800">
              <a:latin charset="0" panose="020B0604020202020204" pitchFamily="34" typeface="Arial"/>
              <a:cs charset="0" panose="020B0604020202020204" pitchFamily="34" typeface="Arial"/>
            </a:endParaRPr>
          </a:p>
        </p:txBody>
      </p:sp>
      <p:grpSp>
        <p:nvGrpSpPr>
          <p:cNvPr descr="Unless otherwise noted, this work is licensed under a Creative Commons Attribution-NonCommercial-ShareAlike 4.0 International (CC BY-NC-SA 4.0) license. Feel free to use, modify, reuse or redistribute any portion of this presentation." id="4" name="Group 3">
            <a:extLst>
              <a:ext uri="{FF2B5EF4-FFF2-40B4-BE49-F238E27FC236}">
                <a16:creationId xmlns:a16="http://schemas.microsoft.com/office/drawing/2014/main" id="{6062C8D7-224B-43F0-961A-744AB9D4AED9}"/>
              </a:ext>
            </a:extLst>
          </p:cNvPr>
          <p:cNvGrpSpPr/>
          <p:nvPr/>
        </p:nvGrpSpPr>
        <p:grpSpPr>
          <a:xfrm>
            <a:off x="598088" y="4514272"/>
            <a:ext cx="7947824" cy="444502"/>
            <a:chOff x="598088" y="4514272"/>
            <a:chExt cx="7947824" cy="444502"/>
          </a:xfrm>
        </p:grpSpPr>
        <p:pic>
          <p:nvPicPr>
            <p:cNvPr descr="CC BY-NC-SA 4.0 License Logo" id="5" name="Google Shape;92;p23">
              <a:extLst>
                <a:ext uri="{FF2B5EF4-FFF2-40B4-BE49-F238E27FC236}">
                  <a16:creationId xmlns:a16="http://schemas.microsoft.com/office/drawing/2014/main" id="{9C8C8945-068C-4988-8061-8FBB6A5A32A0}"/>
                </a:ext>
              </a:extLst>
            </p:cNvPr>
            <p:cNvPicPr preferRelativeResize="0"/>
            <p:nvPr/>
          </p:nvPicPr>
          <p:blipFill rotWithShape="1">
            <a:blip r:embed="rId3">
              <a:alphaModFix/>
            </a:blip>
            <a:srcRect/>
            <a:stretch/>
          </p:blipFill>
          <p:spPr>
            <a:xfrm>
              <a:off x="598088" y="4570826"/>
              <a:ext cx="947180" cy="331395"/>
            </a:xfrm>
            <a:prstGeom prst="rect">
              <a:avLst/>
            </a:prstGeom>
            <a:noFill/>
            <a:ln>
              <a:noFill/>
            </a:ln>
          </p:spPr>
        </p:pic>
        <p:sp>
          <p:nvSpPr>
            <p:cNvPr id="6" name="Google Shape;91;p23">
              <a:extLst>
                <a:ext uri="{FF2B5EF4-FFF2-40B4-BE49-F238E27FC236}">
                  <a16:creationId xmlns:a16="http://schemas.microsoft.com/office/drawing/2014/main" id="{3923A46C-86D9-4438-8E0E-372FAB5045D4}"/>
                </a:ext>
              </a:extLst>
            </p:cNvPr>
            <p:cNvSpPr/>
            <p:nvPr/>
          </p:nvSpPr>
          <p:spPr>
            <a:xfrm>
              <a:off x="1686732" y="4514272"/>
              <a:ext cx="6859180" cy="444502"/>
            </a:xfrm>
            <a:prstGeom prst="rect">
              <a:avLst/>
            </a:prstGeom>
            <a:noFill/>
            <a:ln>
              <a:noFill/>
            </a:ln>
          </p:spPr>
          <p:txBody>
            <a:bodyPr anchor="t" anchorCtr="0" bIns="34275" lIns="68575" numCol="1" rIns="68575" spcFirstLastPara="1" tIns="34275" wrap="square">
              <a:noAutofit/>
            </a:bodyPr>
            <a:lstStyle/>
            <a:p>
              <a:pPr algn="l" indent="0" lvl="0" marL="0" marR="0" rtl="0">
                <a:spcBef>
                  <a:spcPts val="0"/>
                </a:spcBef>
                <a:spcAft>
                  <a:spcPts val="0"/>
                </a:spcAft>
                <a:buNone/>
              </a:pPr>
              <a:r>
                <a:rPr altLang="en" b="0" cap="none" i="0" lang="en" strike="noStrike" sz="1100" u="none">
                  <a:solidFill>
                    <a:schemeClr val="bg1"/>
                  </a:solidFill>
                  <a:latin typeface="Calibri"/>
                  <a:ea typeface="Calibri"/>
                  <a:cs typeface="Calibri"/>
                  <a:sym typeface="Calibri"/>
                </a:rPr>
                <a:t>Unless otherwise noted, this work is licensed under a </a:t>
              </a:r>
              <a:r>
                <a:rPr altLang="en" b="0" cap="none" i="0" lang="en" strike="noStrike" sz="1100" u="none">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a:t>
              </a:r>
              <a:r>
                <a:rPr altLang="en" lang="en" sz="1100">
                  <a:solidFill>
                    <a:schemeClr val="bg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a:t>
              </a:r>
              <a:r>
                <a:rPr altLang="en" b="0" cap="none" i="0" lang="en" strike="noStrike" sz="1100" u="none">
                  <a:solidFill>
                    <a:schemeClr val="bg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ommons </a:t>
              </a:r>
              <a:r>
                <a:rPr b="0" cap="none" i="0" lang="en-US" strike="noStrike" sz="1100" u="none">
                  <a:solidFill>
                    <a:schemeClr val="bg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Attribution-</a:t>
              </a:r>
              <a:r>
                <a:rPr b="0" cap="none" err="1" i="0" lang="en-US" strike="noStrike" sz="1100" u="none">
                  <a:solidFill>
                    <a:schemeClr val="bg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NonCommercial</a:t>
              </a:r>
              <a:r>
                <a:rPr b="0" cap="none" i="0" lang="en-US" strike="noStrike" sz="1100" u="none">
                  <a:solidFill>
                    <a:schemeClr val="bg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a:t>
              </a:r>
              <a:r>
                <a:rPr b="0" cap="none" err="1" i="0" lang="en-US" strike="noStrike" sz="1100" u="none">
                  <a:solidFill>
                    <a:schemeClr val="bg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ShareAlike</a:t>
              </a:r>
              <a:r>
                <a:rPr b="0" cap="none" i="0" lang="en-US" strike="noStrike" sz="1100" u="none">
                  <a:solidFill>
                    <a:schemeClr val="bg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 4.0 International (CC BY-NC-SA 4.0)</a:t>
              </a:r>
              <a:r>
                <a:rPr b="0" cap="none" i="0" lang="en-US" strike="noStrike" sz="1100" u="none">
                  <a:solidFill>
                    <a:schemeClr val="bg1"/>
                  </a:solidFill>
                  <a:latin typeface="Calibri"/>
                  <a:ea typeface="Calibri"/>
                  <a:cs typeface="Calibri"/>
                  <a:sym typeface="Calibri"/>
                </a:rPr>
                <a:t> license</a:t>
              </a:r>
              <a:r>
                <a:rPr altLang="en" b="0" cap="none" i="0" lang="en" strike="noStrike" sz="1100" u="none">
                  <a:solidFill>
                    <a:schemeClr val="bg1"/>
                  </a:solidFill>
                  <a:latin typeface="Calibri"/>
                  <a:ea typeface="Calibri"/>
                  <a:cs typeface="Calibri"/>
                  <a:sym typeface="Calibri"/>
                </a:rPr>
                <a:t>. Feel free to use, modify, reuse or redistribute </a:t>
              </a:r>
              <a:r>
                <a:rPr altLang="en" lang="en" sz="1100">
                  <a:solidFill>
                    <a:schemeClr val="bg1"/>
                  </a:solidFill>
                  <a:latin typeface="Calibri"/>
                  <a:ea typeface="Calibri"/>
                  <a:cs typeface="Calibri"/>
                  <a:sym typeface="Calibri"/>
                </a:rPr>
                <a:t>any portion of </a:t>
              </a:r>
              <a:r>
                <a:rPr altLang="en" b="0" cap="none" i="0" lang="en" strike="noStrike" sz="1100" u="none">
                  <a:solidFill>
                    <a:schemeClr val="bg1"/>
                  </a:solidFill>
                  <a:latin typeface="Calibri"/>
                  <a:ea typeface="Calibri"/>
                  <a:cs typeface="Calibri"/>
                  <a:sym typeface="Calibri"/>
                </a:rPr>
                <a:t>this presentation.</a:t>
              </a:r>
              <a:endParaRPr sz="1100">
                <a:solidFill>
                  <a:schemeClr val="bg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D4DC-8343-B17E-0273-84C868855CFD}"/>
              </a:ext>
            </a:extLst>
          </p:cNvPr>
          <p:cNvSpPr>
            <a:spLocks noGrp="1"/>
          </p:cNvSpPr>
          <p:nvPr>
            <p:ph type="title"/>
          </p:nvPr>
        </p:nvSpPr>
        <p:spPr/>
        <p:txBody>
          <a:bodyPr numCol="1">
            <a:noAutofit/>
          </a:bodyPr>
          <a:lstStyle/>
          <a:p>
            <a:r>
              <a:rPr b="1" dirty="0" lang="en-US"/>
              <a:t>2.3 POLITICAL RISK II</a:t>
            </a:r>
            <a:endParaRPr dirty="0" lang="en-US"/>
          </a:p>
        </p:txBody>
      </p:sp>
      <p:sp>
        <p:nvSpPr>
          <p:cNvPr id="3" name="Text Placeholder 2">
            <a:extLst>
              <a:ext uri="{FF2B5EF4-FFF2-40B4-BE49-F238E27FC236}">
                <a16:creationId xmlns:a16="http://schemas.microsoft.com/office/drawing/2014/main" id="{416B9C10-B32F-DF0F-0298-50ED18D39624}"/>
              </a:ext>
            </a:extLst>
          </p:cNvPr>
          <p:cNvSpPr>
            <a:spLocks noGrp="1"/>
          </p:cNvSpPr>
          <p:nvPr>
            <p:ph idx="1" type="body"/>
          </p:nvPr>
        </p:nvSpPr>
        <p:spPr/>
        <p:txBody>
          <a:bodyPr numCol="1">
            <a:normAutofit/>
          </a:bodyPr>
          <a:lstStyle/>
          <a:p>
            <a:pPr indent="0" marL="114300">
              <a:buNone/>
            </a:pPr>
            <a:r>
              <a:rPr altLang="en-CA" b="1" dirty="0" lang="en-CA" sz="2000">
                <a:latin charset="0" panose="020B0604020202020204" pitchFamily="34" typeface="Arial"/>
                <a:cs charset="0" panose="020B0604020202020204" pitchFamily="34" typeface="Arial"/>
              </a:rPr>
              <a:t>Protection from political risk</a:t>
            </a:r>
            <a:endParaRPr altLang="en-CA" dirty="0" lang="en-CA" sz="2000">
              <a:latin charset="0" panose="020B0604020202020204" pitchFamily="34" typeface="Arial"/>
              <a:cs charset="0" panose="020B0604020202020204" pitchFamily="34" typeface="Arial"/>
            </a:endParaRPr>
          </a:p>
          <a:p>
            <a:pPr indent="0" marL="114300">
              <a:buNone/>
            </a:pPr>
            <a:br>
              <a:rPr altLang="en-CA" dirty="0" lang="en-CA" sz="2000">
                <a:latin charset="0" panose="020B0604020202020204" pitchFamily="34" typeface="Arial"/>
                <a:cs charset="0" panose="020B0604020202020204" pitchFamily="34" typeface="Arial"/>
              </a:rPr>
            </a:br>
            <a:r>
              <a:rPr altLang="en-CA" dirty="0" lang="en-CA" sz="2000">
                <a:latin charset="0" panose="020B0604020202020204" pitchFamily="34" typeface="Arial"/>
                <a:cs charset="0" panose="020B0604020202020204" pitchFamily="34" typeface="Arial"/>
              </a:rPr>
              <a:t>Companies can reduce their exposure to political risk by careful planning and monitoring political developments. The company should have a deep understanding of domestic and international affairs for the country they are considering entering. The company should know how politically stable the country is, the strength of its institutions, the existence of any political or religious conflicts, ethnic composition, and minority rights.</a:t>
            </a:r>
            <a:endParaRPr dirty="0" lang="en-US" sz="2000">
              <a:latin charset="0" panose="020B0604020202020204" pitchFamily="34" typeface="Arial"/>
              <a:cs charset="0" panose="020B0604020202020204" pitchFamily="34" typeface="Arial"/>
            </a:endParaRPr>
          </a:p>
        </p:txBody>
      </p:sp>
    </p:spTree>
    <p:extLst>
      <p:ext uri="{BB962C8B-B14F-4D97-AF65-F5344CB8AC3E}">
        <p14:creationId xmlns:p14="http://schemas.microsoft.com/office/powerpoint/2010/main" val="220049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C489C-353B-CD00-1776-E7B4950451FB}"/>
              </a:ext>
            </a:extLst>
          </p:cNvPr>
          <p:cNvSpPr>
            <a:spLocks noGrp="1"/>
          </p:cNvSpPr>
          <p:nvPr>
            <p:ph type="title"/>
          </p:nvPr>
        </p:nvSpPr>
        <p:spPr>
          <a:xfrm>
            <a:off x="311700" y="273337"/>
            <a:ext cx="8520600" cy="607800"/>
          </a:xfrm>
        </p:spPr>
        <p:txBody>
          <a:bodyPr numCol="1">
            <a:noAutofit/>
          </a:bodyPr>
          <a:lstStyle/>
          <a:p>
            <a:r>
              <a:rPr b="1" dirty="0" lang="en-US">
                <a:latin charset="0" panose="020B0604020202020204" pitchFamily="34" typeface="Arial"/>
                <a:cs charset="0" panose="020B0604020202020204" pitchFamily="34" typeface="Arial"/>
              </a:rPr>
              <a:t>2.4 LEGAL RISK</a:t>
            </a:r>
          </a:p>
        </p:txBody>
      </p:sp>
      <p:sp>
        <p:nvSpPr>
          <p:cNvPr id="3" name="Text Placeholder 2">
            <a:extLst>
              <a:ext uri="{FF2B5EF4-FFF2-40B4-BE49-F238E27FC236}">
                <a16:creationId xmlns:a16="http://schemas.microsoft.com/office/drawing/2014/main" id="{A2DC9B86-91FF-B349-7D11-700304D9BF26}"/>
              </a:ext>
            </a:extLst>
          </p:cNvPr>
          <p:cNvSpPr>
            <a:spLocks noGrp="1"/>
          </p:cNvSpPr>
          <p:nvPr>
            <p:ph idx="1" type="body"/>
          </p:nvPr>
        </p:nvSpPr>
        <p:spPr>
          <a:xfrm>
            <a:off x="195670" y="1859374"/>
            <a:ext cx="5464319" cy="3882813"/>
          </a:xfrm>
        </p:spPr>
        <p:txBody>
          <a:bodyPr numCol="1">
            <a:normAutofit/>
          </a:bodyPr>
          <a:lstStyle/>
          <a:p>
            <a:pPr indent="0" marL="114300">
              <a:buNone/>
            </a:pPr>
            <a:r>
              <a:rPr altLang="en-CA" b="1" dirty="0" lang="en-CA" sz="2000">
                <a:latin charset="0" panose="020B0604020202020204" pitchFamily="34" typeface="Arial"/>
                <a:cs charset="0" panose="020B0604020202020204" pitchFamily="34" typeface="Arial"/>
              </a:rPr>
              <a:t>Legal risk</a:t>
            </a:r>
            <a:r>
              <a:rPr altLang="en-CA" dirty="0" lang="en-CA" sz="2000">
                <a:latin charset="0" panose="020B0604020202020204" pitchFamily="34" typeface="Arial"/>
                <a:cs charset="0" panose="020B0604020202020204" pitchFamily="34" typeface="Arial"/>
              </a:rPr>
              <a:t> is the risk arising from failure to comply with statutory or regulatory obligations. Generally, all laws in the host country will apply to an entrepreneur’s local business operations. </a:t>
            </a:r>
            <a:br>
              <a:rPr altLang="en-CA" dirty="0" lang="en-CA" sz="2000">
                <a:latin charset="0" panose="020B0604020202020204" pitchFamily="34" typeface="Arial"/>
                <a:cs charset="0" panose="020B0604020202020204" pitchFamily="34" typeface="Arial"/>
              </a:rPr>
            </a:br>
            <a:endParaRPr altLang="en-CA" dirty="0" lang="en-CA" sz="2000">
              <a:latin charset="0" panose="020B0604020202020204" pitchFamily="34" typeface="Arial"/>
              <a:cs charset="0" panose="020B0604020202020204" pitchFamily="34" typeface="Arial"/>
            </a:endParaRPr>
          </a:p>
        </p:txBody>
      </p:sp>
      <p:pic>
        <p:nvPicPr>
          <p:cNvPr descr="Photo of a judges gavel" id="5" name="Picture 5">
            <a:extLst>
              <a:ext uri="{FF2B5EF4-FFF2-40B4-BE49-F238E27FC236}">
                <a16:creationId xmlns:a16="http://schemas.microsoft.com/office/drawing/2014/main" id="{23EB7FA0-148E-1CAE-910B-94099D3F3FFB}"/>
              </a:ext>
            </a:extLst>
          </p:cNvPr>
          <p:cNvPicPr>
            <a:picLocks noChangeAspect="1"/>
          </p:cNvPicPr>
          <p:nvPr/>
        </p:nvPicPr>
        <p:blipFill rotWithShape="1">
          <a:blip r:embed="rId3"/>
          <a:srcRect b="295" l="29985" r="11374" t="46955"/>
          <a:stretch/>
        </p:blipFill>
        <p:spPr>
          <a:xfrm>
            <a:off x="6126233" y="663437"/>
            <a:ext cx="2647804" cy="3554993"/>
          </a:xfrm>
          <a:prstGeom prst="rect">
            <a:avLst/>
          </a:prstGeom>
        </p:spPr>
      </p:pic>
      <p:sp>
        <p:nvSpPr>
          <p:cNvPr id="4" name="TextBox 3">
            <a:extLst>
              <a:ext uri="{FF2B5EF4-FFF2-40B4-BE49-F238E27FC236}">
                <a16:creationId xmlns:a16="http://schemas.microsoft.com/office/drawing/2014/main" id="{DEF09753-982E-786E-4D48-6984F4D0AEB3}"/>
              </a:ext>
            </a:extLst>
          </p:cNvPr>
          <p:cNvSpPr txBox="1"/>
          <p:nvPr/>
        </p:nvSpPr>
        <p:spPr>
          <a:xfrm>
            <a:off x="5835096" y="4377697"/>
            <a:ext cx="3230077" cy="461665"/>
          </a:xfrm>
          <a:prstGeom prst="rect">
            <a:avLst/>
          </a:prstGeom>
          <a:noFill/>
        </p:spPr>
        <p:txBody>
          <a:bodyPr anchor="t" anchorCtr="0" bIns="45720" compatLnSpc="1" forceAA="0" fromWordArt="0" horzOverflow="overflow" lIns="91440" numCol="1" rIns="91440" rot="0" rtlCol="0" spcCol="0" spcFirstLastPara="0" tIns="45720" vert="horz" vertOverflow="overflow" wrap="square">
            <a:prstTxWarp prst="textNoShape">
              <a:avLst/>
            </a:prstTxWarp>
            <a:spAutoFit/>
          </a:bodyPr>
          <a:lstStyle/>
          <a:p>
            <a:pPr algn="ctr"/>
            <a:r>
              <a:rPr lang="en-US" sz="1200">
                <a:hlinkClick r:id="rId4"/>
              </a:rPr>
              <a:t>Photo</a:t>
            </a:r>
            <a:r>
              <a:rPr lang="en-US" sz="1200"/>
              <a:t> by </a:t>
            </a:r>
            <a:r>
              <a:rPr lang="en-US" sz="1200">
                <a:hlinkClick r:id="rId5"/>
              </a:rPr>
              <a:t>eskay lim</a:t>
            </a:r>
            <a:r>
              <a:rPr lang="en-US" sz="1200"/>
              <a:t>, </a:t>
            </a:r>
            <a:r>
              <a:rPr lang="en-US" sz="1200">
                <a:hlinkClick r:id="rId6"/>
              </a:rPr>
              <a:t>Unsplash License </a:t>
            </a:r>
            <a:r>
              <a:rPr lang="en-US" sz="1200"/>
              <a:t>(Cropped)</a:t>
            </a:r>
          </a:p>
        </p:txBody>
      </p:sp>
    </p:spTree>
    <p:extLst>
      <p:ext uri="{BB962C8B-B14F-4D97-AF65-F5344CB8AC3E}">
        <p14:creationId xmlns:p14="http://schemas.microsoft.com/office/powerpoint/2010/main" val="4019442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5"/>
          <p:cNvSpPr txBox="1">
            <a:spLocks noGrp="1"/>
          </p:cNvSpPr>
          <p:nvPr>
            <p:ph type="title"/>
          </p:nvPr>
        </p:nvSpPr>
        <p:spPr>
          <a:xfrm>
            <a:off x="311700" y="410000"/>
            <a:ext cx="8520600" cy="607800"/>
          </a:xfrm>
          <a:prstGeom prst="rect">
            <a:avLst/>
          </a:prstGeom>
        </p:spPr>
        <p:txBody>
          <a:bodyPr anchor="t" anchorCtr="0" bIns="91425" lIns="91425" numCol="1" rIns="91425" spcFirstLastPara="1" tIns="91425" wrap="square">
            <a:noAutofit/>
          </a:bodyPr>
          <a:lstStyle/>
          <a:p>
            <a:r>
              <a:rPr altLang="en-CA" b="1" dirty="0" lang="en-CA">
                <a:latin charset="0" panose="020B0604020202020204" pitchFamily="34" typeface="Arial"/>
                <a:cs charset="0" panose="020B0604020202020204" pitchFamily="34" typeface="Arial"/>
              </a:rPr>
              <a:t>2.5 KEY TERMS I</a:t>
            </a:r>
          </a:p>
        </p:txBody>
      </p:sp>
      <p:sp>
        <p:nvSpPr>
          <p:cNvPr id="164" name="Google Shape;164;p25"/>
          <p:cNvSpPr txBox="1">
            <a:spLocks noGrp="1"/>
          </p:cNvSpPr>
          <p:nvPr>
            <p:ph idx="1" type="body"/>
          </p:nvPr>
        </p:nvSpPr>
        <p:spPr>
          <a:xfrm>
            <a:off x="209646" y="1094340"/>
            <a:ext cx="8724724" cy="3676952"/>
          </a:xfrm>
          <a:prstGeom prst="rect">
            <a:avLst/>
          </a:prstGeom>
        </p:spPr>
        <p:txBody>
          <a:bodyPr anchor="t" anchorCtr="0" bIns="91425" lIns="91425" numCol="1" rIns="91425" spcFirstLastPara="1" tIns="91425" wrap="square">
            <a:normAutofit fontScale="70000" lnSpcReduction="20000"/>
          </a:bodyPr>
          <a:lstStyle/>
          <a:p>
            <a:r>
              <a:rPr altLang="en-CA" b="1" dirty="0" lang="en-CA"/>
              <a:t>Economic growth</a:t>
            </a:r>
            <a:r>
              <a:rPr altLang="en-CA" dirty="0" lang="en-CA"/>
              <a:t> is the increase in the amount of the goods and services produced by an economy over time. </a:t>
            </a:r>
            <a:r>
              <a:rPr altLang="en-CA" dirty="0" lang="en-CA" u="sng">
                <a:hlinkClick r:id="rId3"/>
              </a:rPr>
              <a:t>2.1</a:t>
            </a:r>
            <a:endParaRPr altLang="en-CA" dirty="0" lang="en-CA"/>
          </a:p>
          <a:p>
            <a:r>
              <a:rPr altLang="en-CA" b="1" dirty="0" lang="en-CA"/>
              <a:t>Foreign Exchange</a:t>
            </a:r>
            <a:r>
              <a:rPr altLang="en-CA" dirty="0" lang="en-CA"/>
              <a:t> provides a means for settling accounts across borders. </a:t>
            </a:r>
            <a:r>
              <a:rPr altLang="en-CA" dirty="0" lang="en-CA" u="sng">
                <a:hlinkClick r:id="rId4"/>
              </a:rPr>
              <a:t>2.1</a:t>
            </a:r>
            <a:endParaRPr altLang="en-CA" dirty="0" lang="en-CA"/>
          </a:p>
          <a:p>
            <a:r>
              <a:rPr altLang="en-CA" b="1" dirty="0" lang="en-CA"/>
              <a:t>General Agreement on Tariffs and Trade, or GATT</a:t>
            </a:r>
            <a:r>
              <a:rPr altLang="en-CA" dirty="0" lang="en-CA"/>
              <a:t>:  Prompted regular negotiations among a growing body of members to reciprocally reduce tariffs (import taxes) on imported goods. </a:t>
            </a:r>
            <a:r>
              <a:rPr altLang="en-CA" dirty="0" lang="en-CA" u="sng">
                <a:hlinkClick r:id="rId5"/>
              </a:rPr>
              <a:t>2.1</a:t>
            </a:r>
            <a:endParaRPr altLang="en-CA" dirty="0" lang="en-CA"/>
          </a:p>
          <a:p>
            <a:r>
              <a:rPr altLang="en-CA" b="1" dirty="0" lang="en-CA"/>
              <a:t>Gross Domestic Product (GDP)</a:t>
            </a:r>
            <a:r>
              <a:rPr altLang="en-CA" dirty="0" lang="en-CA"/>
              <a:t> is the value of all final goods and services produced within a country in a given year. </a:t>
            </a:r>
            <a:r>
              <a:rPr altLang="en-CA" dirty="0" lang="en-CA" u="sng">
                <a:hlinkClick r:id="rId6"/>
              </a:rPr>
              <a:t>2.1</a:t>
            </a:r>
            <a:endParaRPr altLang="en-CA" dirty="0" lang="en-CA"/>
          </a:p>
          <a:p>
            <a:r>
              <a:rPr altLang="en-CA" b="1" dirty="0" lang="en-CA"/>
              <a:t>Gross National Product (GNP)</a:t>
            </a:r>
            <a:r>
              <a:rPr altLang="en-CA" dirty="0" lang="en-CA"/>
              <a:t> includes what is produced domestically and what is produced by domestic labor and business abroad in a year. </a:t>
            </a:r>
            <a:r>
              <a:rPr altLang="en-CA" dirty="0" lang="en-CA" u="sng">
                <a:hlinkClick r:id="rId7"/>
              </a:rPr>
              <a:t>2.1</a:t>
            </a:r>
            <a:endParaRPr altLang="en-CA" dirty="0" lang="en-CA"/>
          </a:p>
          <a:p>
            <a:r>
              <a:rPr altLang="en-CA" b="1" dirty="0" lang="en-CA"/>
              <a:t>Inflation</a:t>
            </a:r>
            <a:r>
              <a:rPr altLang="en-CA" dirty="0" lang="en-CA"/>
              <a:t> is a general and ongoing rise in the level of prices in an entire economy. </a:t>
            </a:r>
            <a:r>
              <a:rPr altLang="en-CA" dirty="0" lang="en-CA" u="sng">
                <a:hlinkClick r:id="rId8"/>
              </a:rPr>
              <a:t>2.1</a:t>
            </a:r>
            <a:endParaRPr altLang="en-CA" dirty="0" lang="en-CA"/>
          </a:p>
          <a:p>
            <a:r>
              <a:rPr altLang="en-CA" b="1" dirty="0" lang="en-CA"/>
              <a:t>Legal Environment Consists of Laws</a:t>
            </a:r>
            <a:r>
              <a:rPr altLang="en-CA" dirty="0" lang="en-CA"/>
              <a:t>: Courts, attorneys, legal customs, and practices. International law is comprised of the rules and principles that nation-states consider binding upon themselves. </a:t>
            </a:r>
            <a:r>
              <a:rPr altLang="en-CA" dirty="0" lang="en-CA" u="sng">
                <a:hlinkClick r:id="rId9"/>
              </a:rPr>
              <a:t>2.0</a:t>
            </a:r>
            <a:endParaRPr altLang="en-CA" dirty="0" lang="en-CA"/>
          </a:p>
          <a:p>
            <a:r>
              <a:rPr altLang="en-CA" b="1" dirty="0" lang="en-CA"/>
              <a:t>Legal Risk</a:t>
            </a:r>
            <a:r>
              <a:rPr altLang="en-CA" dirty="0" lang="en-CA"/>
              <a:t>: Is the risk arising from failure to comply with statutory or regulatory obligations </a:t>
            </a:r>
            <a:r>
              <a:rPr altLang="en-CA" dirty="0" lang="en-CA" u="sng">
                <a:hlinkClick r:id="rId10"/>
              </a:rPr>
              <a:t>2.4</a:t>
            </a:r>
            <a:endParaRPr altLang="en-CA" dirty="0" lang="en-CA"/>
          </a:p>
          <a:p>
            <a:r>
              <a:rPr altLang="en-CA" b="1" dirty="0" lang="en-CA"/>
              <a:t>Nationalism</a:t>
            </a:r>
            <a:r>
              <a:rPr altLang="en-CA" dirty="0" lang="en-CA"/>
              <a:t>: Most nations desire to become self-reliant and to raise their status in the eyes of the rest of the world. The nationalistic spirit that exists in many nations has led them to engage in practices that have been very damaging to other countries’ marketing organizations. </a:t>
            </a:r>
            <a:r>
              <a:rPr altLang="en-CA" dirty="0" lang="en-CA" u="sng">
                <a:hlinkClick r:id="rId11"/>
              </a:rPr>
              <a:t>2.2</a:t>
            </a:r>
            <a:endParaRPr altLang="en-CA" dirty="0" lang="en-CA"/>
          </a:p>
          <a:p>
            <a:br>
              <a:rPr altLang="en-CA" dirty="0" lang="en-CA"/>
            </a:br>
            <a:endParaRPr altLang="en-CA" dirty="0" lang="en-CA" u="sng"/>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311700" y="410000"/>
            <a:ext cx="8520600" cy="607800"/>
          </a:xfrm>
          <a:prstGeom prst="rect">
            <a:avLst/>
          </a:prstGeom>
        </p:spPr>
        <p:txBody>
          <a:bodyPr anchor="t" anchorCtr="0" bIns="91425" lIns="91425" numCol="1" rIns="91425" spcFirstLastPara="1" tIns="91425" wrap="square">
            <a:noAutofit/>
          </a:bodyPr>
          <a:lstStyle/>
          <a:p>
            <a:r>
              <a:rPr altLang="en" b="1" dirty="0" lang="en">
                <a:latin typeface="+mj-lt"/>
              </a:rPr>
              <a:t>2.6 Key Terms II</a:t>
            </a:r>
            <a:endParaRPr b="1" dirty="0">
              <a:latin typeface="+mj-lt"/>
            </a:endParaRPr>
          </a:p>
        </p:txBody>
      </p:sp>
      <p:sp>
        <p:nvSpPr>
          <p:cNvPr id="170" name="Google Shape;170;p26"/>
          <p:cNvSpPr txBox="1">
            <a:spLocks noGrp="1"/>
          </p:cNvSpPr>
          <p:nvPr>
            <p:ph idx="1" type="body"/>
          </p:nvPr>
        </p:nvSpPr>
        <p:spPr>
          <a:xfrm>
            <a:off x="191392" y="1287984"/>
            <a:ext cx="8767482" cy="3060766"/>
          </a:xfrm>
          <a:prstGeom prst="rect">
            <a:avLst/>
          </a:prstGeom>
        </p:spPr>
        <p:txBody>
          <a:bodyPr anchor="t" anchorCtr="0" bIns="91425" lIns="91425" numCol="1" rIns="91425" spcFirstLastPara="1" tIns="91425" wrap="square">
            <a:normAutofit fontScale="77500" lnSpcReduction="20000"/>
          </a:bodyPr>
          <a:lstStyle/>
          <a:p>
            <a:r>
              <a:rPr altLang="en-CA" b="1" dirty="0" lang="en-CA"/>
              <a:t>Political Environment of Global Marketing</a:t>
            </a:r>
            <a:r>
              <a:rPr altLang="en-CA" dirty="0" lang="en-CA"/>
              <a:t>: This is the set of governmental institutions, political parties, and organizations that are the expression of the people in the nations of the world. </a:t>
            </a:r>
            <a:r>
              <a:rPr altLang="en-CA" dirty="0" lang="en-CA" u="sng">
                <a:hlinkClick r:id="rId3"/>
              </a:rPr>
              <a:t>2.0</a:t>
            </a:r>
            <a:endParaRPr altLang="en-CA" dirty="0" lang="en-CA"/>
          </a:p>
          <a:p>
            <a:r>
              <a:rPr altLang="en-CA" b="1" dirty="0" lang="en-CA"/>
              <a:t>Political Risk</a:t>
            </a:r>
            <a:r>
              <a:rPr altLang="en-CA" dirty="0" lang="en-CA"/>
              <a:t>: Is generally defined as the risk to business interests resulting from political instability or political change. Political risk exists in every country around the globe and varies in magnitude and type from country to country.  </a:t>
            </a:r>
            <a:r>
              <a:rPr altLang="en-CA" dirty="0" lang="en-CA" u="sng">
                <a:hlinkClick r:id="rId4"/>
              </a:rPr>
              <a:t>2.3</a:t>
            </a:r>
            <a:endParaRPr altLang="en-CA" dirty="0" lang="en-CA"/>
          </a:p>
          <a:p>
            <a:r>
              <a:rPr altLang="en-CA" b="1" dirty="0" lang="en-CA"/>
              <a:t>Trade Deficit</a:t>
            </a:r>
            <a:r>
              <a:rPr altLang="en-CA" dirty="0" lang="en-CA"/>
              <a:t> is when a country’s value of imports exceeds the value of exports.</a:t>
            </a:r>
            <a:r>
              <a:rPr altLang="en-CA" dirty="0" lang="en-CA" u="sng">
                <a:hlinkClick r:id="rId5"/>
              </a:rPr>
              <a:t>2.1</a:t>
            </a:r>
            <a:endParaRPr altLang="en-CA" dirty="0" lang="en-CA"/>
          </a:p>
          <a:p>
            <a:r>
              <a:rPr altLang="en-CA" b="1" dirty="0" lang="en-CA"/>
              <a:t>Trade Surplus</a:t>
            </a:r>
            <a:r>
              <a:rPr altLang="en-CA" dirty="0" lang="en-CA"/>
              <a:t> is when a country’s value of exports exceeds the value of imports.</a:t>
            </a:r>
            <a:r>
              <a:rPr altLang="en-CA" dirty="0" lang="en-CA" u="sng">
                <a:hlinkClick r:id="rId6"/>
              </a:rPr>
              <a:t>2.1</a:t>
            </a:r>
            <a:endParaRPr altLang="en-CA" dirty="0" lang="en-CA"/>
          </a:p>
          <a:p>
            <a:r>
              <a:rPr altLang="en-CA" b="1" dirty="0" lang="en-CA"/>
              <a:t>Uruguay Round</a:t>
            </a:r>
            <a:r>
              <a:rPr altLang="en-CA" dirty="0" lang="en-CA"/>
              <a:t>: Round pf multilateral trade negotiations under the GATT that was finalized in 1994.  Member countries succeeded in extending the agreement to include liberalization promises in a much larger sphere of influence.  </a:t>
            </a:r>
            <a:r>
              <a:rPr altLang="en-CA" dirty="0" lang="en-CA" u="sng">
                <a:hlinkClick r:id="rId7"/>
              </a:rPr>
              <a:t>2.1</a:t>
            </a:r>
            <a:endParaRPr altLang="en-CA" dirty="0" lang="en-CA"/>
          </a:p>
          <a:p>
            <a:r>
              <a:rPr altLang="en-CA" b="1" dirty="0" lang="en-CA"/>
              <a:t>World Trade Organization (WTO)</a:t>
            </a:r>
            <a:r>
              <a:rPr altLang="en-CA" dirty="0" lang="en-CA"/>
              <a:t>:was created to manage international trade agreements, to provide a forum for regular discussion of trade matters, and to implement a well-defined process for settling trade disputes that might arise among countries. </a:t>
            </a:r>
            <a:r>
              <a:rPr altLang="en-CA" dirty="0" lang="en-CA" u="sng">
                <a:hlinkClick r:id="rId8"/>
              </a:rPr>
              <a:t>2.1</a:t>
            </a:r>
            <a:endParaRPr altLang="en-CA" dirty="0" lang="en-CA"/>
          </a:p>
          <a:p>
            <a:endParaRPr altLang="en-CA" dirty="0" lang="en-CA" u="sng"/>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311700" y="441064"/>
            <a:ext cx="8520600" cy="576736"/>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b="1" dirty="0" lang="en">
                <a:latin typeface="Arial"/>
                <a:ea typeface="Arial"/>
                <a:cs typeface="Arial"/>
                <a:sym typeface="Arial"/>
              </a:rPr>
              <a:t>Learning Objectives</a:t>
            </a:r>
            <a:endParaRPr b="1" dirty="0">
              <a:latin typeface="Arial"/>
              <a:ea typeface="Arial"/>
              <a:cs typeface="Arial"/>
              <a:sym typeface="Arial"/>
            </a:endParaRPr>
          </a:p>
        </p:txBody>
      </p:sp>
      <p:sp>
        <p:nvSpPr>
          <p:cNvPr id="87" name="Google Shape;87;p14"/>
          <p:cNvSpPr txBox="1">
            <a:spLocks noGrp="1"/>
          </p:cNvSpPr>
          <p:nvPr>
            <p:ph idx="1" type="body"/>
          </p:nvPr>
        </p:nvSpPr>
        <p:spPr>
          <a:xfrm>
            <a:off x="311700" y="1017800"/>
            <a:ext cx="8520600" cy="3262589"/>
          </a:xfrm>
          <a:prstGeom prst="rect">
            <a:avLst/>
          </a:prstGeom>
        </p:spPr>
        <p:txBody>
          <a:bodyPr anchor="t" anchorCtr="0" bIns="91425" lIns="91425" numCol="1" rIns="91425" spcFirstLastPara="1" tIns="91425" wrap="square">
            <a:noAutofit/>
          </a:bodyPr>
          <a:lstStyle/>
          <a:p>
            <a:pPr indent="0" marL="114300">
              <a:buNone/>
            </a:pPr>
            <a:r>
              <a:rPr altLang="en-CA" dirty="0" lang="en-CA" sz="2000">
                <a:latin charset="0" panose="020B0604020202020204" pitchFamily="34" typeface="Arial"/>
                <a:cs charset="0" panose="020B0604020202020204" pitchFamily="34" typeface="Arial"/>
              </a:rPr>
              <a:t>Upon successful completion of this chapter, you should be able to:</a:t>
            </a:r>
          </a:p>
          <a:p>
            <a:pPr indent="0" marL="114300">
              <a:buNone/>
            </a:pPr>
            <a:endParaRPr altLang="en-CA" dirty="0" lang="en-CA" sz="2000">
              <a:latin charset="0" panose="020B0604020202020204" pitchFamily="34" typeface="Arial"/>
              <a:cs charset="0" panose="020B0604020202020204" pitchFamily="34" typeface="Arial"/>
            </a:endParaRPr>
          </a:p>
          <a:p>
            <a:r>
              <a:rPr altLang="en-CA" dirty="0" lang="en-CA" sz="2000">
                <a:latin charset="0" panose="020B0604020202020204" pitchFamily="34" typeface="Arial"/>
                <a:cs charset="0" panose="020B0604020202020204" pitchFamily="34" typeface="Arial"/>
              </a:rPr>
              <a:t>Outline the importance of the economic environment</a:t>
            </a:r>
          </a:p>
          <a:p>
            <a:r>
              <a:rPr altLang="en-CA" dirty="0" lang="en-CA" sz="2000">
                <a:latin charset="0" panose="020B0604020202020204" pitchFamily="34" typeface="Arial"/>
                <a:cs charset="0" panose="020B0604020202020204" pitchFamily="34" typeface="Arial"/>
              </a:rPr>
              <a:t>Discuss the implication of inflation, deflation and balance of payments</a:t>
            </a:r>
          </a:p>
          <a:p>
            <a:r>
              <a:rPr altLang="en-CA" dirty="0" lang="en-CA" sz="2000">
                <a:latin charset="0" panose="020B0604020202020204" pitchFamily="34" typeface="Arial"/>
                <a:cs charset="0" panose="020B0604020202020204" pitchFamily="34" typeface="Arial"/>
              </a:rPr>
              <a:t>Discuss the importance of the political environment</a:t>
            </a:r>
          </a:p>
          <a:p>
            <a:r>
              <a:rPr altLang="en-CA" dirty="0" lang="en-CA" sz="2000">
                <a:latin charset="0" panose="020B0604020202020204" pitchFamily="34" typeface="Arial"/>
                <a:cs charset="0" panose="020B0604020202020204" pitchFamily="34" typeface="Arial"/>
              </a:rPr>
              <a:t>Define political risk</a:t>
            </a:r>
          </a:p>
          <a:p>
            <a:r>
              <a:rPr altLang="en-CA" dirty="0" lang="en-CA" sz="2000">
                <a:latin charset="0" panose="020B0604020202020204" pitchFamily="34" typeface="Arial"/>
                <a:cs charset="0" panose="020B0604020202020204" pitchFamily="34" typeface="Arial"/>
              </a:rPr>
              <a:t>Explain the effect of government policy changes on international marketing</a:t>
            </a:r>
          </a:p>
          <a:p>
            <a:r>
              <a:rPr altLang="en-CA" dirty="0" lang="en-CA" sz="2000">
                <a:latin charset="0" panose="020B0604020202020204" pitchFamily="34" typeface="Arial"/>
                <a:cs charset="0" panose="020B0604020202020204" pitchFamily="34" typeface="Arial"/>
              </a:rPr>
              <a:t>Define legal risk</a:t>
            </a:r>
          </a:p>
          <a:p>
            <a:r>
              <a:rPr altLang="en-CA" dirty="0" lang="en-CA" sz="2000">
                <a:latin charset="0" panose="020B0604020202020204" pitchFamily="34" typeface="Arial"/>
                <a:cs charset="0" panose="020B0604020202020204" pitchFamily="34" typeface="Arial"/>
              </a:rPr>
              <a:t>Outline the importance of the legal environment</a:t>
            </a:r>
          </a:p>
          <a:p>
            <a:pPr indent="-285750" marL="285750">
              <a:spcBef>
                <a:spcPts val="1200"/>
              </a:spcBef>
            </a:pPr>
            <a:endParaRPr dirty="0" sz="2000">
              <a:latin charset="0" panose="020B0604020202020204" pitchFamily="34" typeface="Arial"/>
              <a:ea typeface="Arial"/>
              <a:cs charset="0" panose="020B0604020202020204" pitchFamily="34"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ECC8D-EB4C-2768-ED22-003BE17E1622}"/>
              </a:ext>
            </a:extLst>
          </p:cNvPr>
          <p:cNvSpPr>
            <a:spLocks noGrp="1"/>
          </p:cNvSpPr>
          <p:nvPr>
            <p:ph type="title"/>
          </p:nvPr>
        </p:nvSpPr>
        <p:spPr/>
        <p:txBody>
          <a:bodyPr numCol="1">
            <a:noAutofit/>
          </a:bodyPr>
          <a:lstStyle/>
          <a:p>
            <a:r>
              <a:rPr altLang="en" b="1" dirty="0" lang="en">
                <a:latin typeface="Arial"/>
                <a:ea typeface="Arial"/>
                <a:cs typeface="Arial"/>
                <a:sym typeface="Arial"/>
              </a:rPr>
              <a:t>2.1 ECONOMIC ENVIRONMENT I</a:t>
            </a:r>
            <a:endParaRPr dirty="0" lang="en-US"/>
          </a:p>
        </p:txBody>
      </p:sp>
      <p:sp>
        <p:nvSpPr>
          <p:cNvPr id="4" name="Text Placeholder 3">
            <a:extLst>
              <a:ext uri="{FF2B5EF4-FFF2-40B4-BE49-F238E27FC236}">
                <a16:creationId xmlns:a16="http://schemas.microsoft.com/office/drawing/2014/main" id="{2A84BFE6-06F8-13A4-FDED-284BB78354B3}"/>
              </a:ext>
            </a:extLst>
          </p:cNvPr>
          <p:cNvSpPr txBox="1">
            <a:spLocks/>
          </p:cNvSpPr>
          <p:nvPr/>
        </p:nvSpPr>
        <p:spPr>
          <a:xfrm>
            <a:off x="311700" y="1700111"/>
            <a:ext cx="8520600" cy="2269065"/>
          </a:xfrm>
          <a:prstGeom prst="rect">
            <a:avLst/>
          </a:prstGeom>
          <a:solidFill>
            <a:schemeClr val="bg1">
              <a:lumMod val="95000"/>
            </a:schemeClr>
          </a:solidFill>
          <a:ln w="57150">
            <a:solidFill>
              <a:schemeClr val="tx1"/>
            </a:solidFill>
          </a:ln>
        </p:spPr>
        <p:txBody>
          <a:bodyPr anchor="t" anchorCtr="0" bIns="72000" lIns="108000" numCol="1" rIns="108000" spcFirstLastPara="1" tIns="72000" wrap="square">
            <a:spAutoFit/>
          </a:bodyPr>
          <a:lstStyle>
            <a:defPPr algn="l" lvl="0" marR="0" rtl="0">
              <a:lnSpc>
                <a:spcPct val="100000"/>
              </a:lnSpc>
              <a:spcBef>
                <a:spcPts val="0"/>
              </a:spcBef>
              <a:spcAft>
                <a:spcPts val="0"/>
              </a:spcAft>
            </a:defPPr>
            <a:lvl1pPr algn="l" indent="-342900" lvl="0" marL="457200" marR="0" rtl="0">
              <a:lnSpc>
                <a:spcPct val="115000"/>
              </a:lnSpc>
              <a:spcBef>
                <a:spcPts val="0"/>
              </a:spcBef>
              <a:spcAft>
                <a:spcPts val="0"/>
              </a:spcAft>
              <a:buClr>
                <a:schemeClr val="dk2"/>
              </a:buClr>
              <a:buSzPts val="1800"/>
              <a:buFont typeface="Roboto"/>
              <a:buChar char="●"/>
              <a:defRPr b="0" cap="none" i="0" strike="noStrike" sz="1800" u="none">
                <a:solidFill>
                  <a:schemeClr val="dk2"/>
                </a:solidFill>
                <a:latin typeface="+mn-lt"/>
                <a:ea typeface="Roboto"/>
                <a:cs typeface="Roboto"/>
                <a:sym typeface="Roboto"/>
              </a:defRPr>
            </a:lvl1pPr>
            <a:lvl2pPr algn="l" indent="-317500" lvl="1" marL="9144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2pPr>
            <a:lvl3pPr algn="l" indent="-317500" lvl="2" marL="13716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3pPr>
            <a:lvl4pPr algn="l" indent="-317500" lvl="3" marL="18288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4pPr>
            <a:lvl5pPr algn="l" indent="-317500" lvl="4" marL="22860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5pPr>
            <a:lvl6pPr algn="l" indent="-317500" lvl="5" marL="27432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6pPr>
            <a:lvl7pPr algn="l" indent="-317500" lvl="6" marL="32004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7pPr>
            <a:lvl8pPr algn="l" indent="-317500" lvl="7" marL="36576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8pPr>
            <a:lvl9pPr algn="l" indent="-317500" lvl="8" marL="41148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9pPr>
          </a:lstStyle>
          <a:p>
            <a:pPr indent="0" marL="114300">
              <a:buNone/>
            </a:pPr>
            <a:r>
              <a:rPr altLang="en-CA" b="1" dirty="0" lang="en-CA" sz="2000">
                <a:latin charset="0" panose="020B0604020202020204" pitchFamily="34" typeface="Arial"/>
                <a:cs charset="0" panose="020B0604020202020204" pitchFamily="34" typeface="Arial"/>
              </a:rPr>
              <a:t>Economic growth</a:t>
            </a:r>
            <a:r>
              <a:rPr altLang="en-CA" dirty="0" lang="en-CA" sz="2000">
                <a:latin charset="0" panose="020B0604020202020204" pitchFamily="34" typeface="Arial"/>
                <a:cs charset="0" panose="020B0604020202020204" pitchFamily="34" typeface="Arial"/>
              </a:rPr>
              <a:t> is the increase in the amount of the goods and services produced by an economy over time. It is measured as a % change in either: </a:t>
            </a:r>
          </a:p>
          <a:p>
            <a:pPr indent="0" marL="114300">
              <a:buNone/>
            </a:pPr>
            <a:endParaRPr altLang="en-CA" b="1" dirty="0" lang="en-CA" sz="2000">
              <a:latin charset="0" panose="020B0604020202020204" pitchFamily="34" typeface="Arial"/>
              <a:cs charset="0" panose="020B0604020202020204" pitchFamily="34" typeface="Arial"/>
            </a:endParaRPr>
          </a:p>
          <a:p>
            <a:pPr indent="0" marL="114300">
              <a:buNone/>
            </a:pPr>
            <a:r>
              <a:rPr altLang="en-CA" b="1" dirty="0" lang="en-CA" sz="2000">
                <a:latin charset="0" panose="020B0604020202020204" pitchFamily="34" typeface="Arial"/>
                <a:cs charset="0" panose="020B0604020202020204" pitchFamily="34" typeface="Arial"/>
              </a:rPr>
              <a:t>        Gross Domestic Product (GDP)</a:t>
            </a:r>
            <a:r>
              <a:rPr altLang="en-CA" dirty="0" lang="en-CA" sz="2000">
                <a:latin charset="0" panose="020B0604020202020204" pitchFamily="34" typeface="Arial"/>
                <a:cs charset="0" panose="020B0604020202020204" pitchFamily="34" typeface="Arial"/>
              </a:rPr>
              <a:t>  </a:t>
            </a:r>
            <a:r>
              <a:rPr altLang="en-CA" b="1" dirty="0" lang="en-CA" sz="2000">
                <a:latin charset="0" panose="020B0604020202020204" pitchFamily="34" typeface="Arial"/>
                <a:cs charset="0" panose="020B0604020202020204" pitchFamily="34" typeface="Arial"/>
              </a:rPr>
              <a:t>Gross National Product (GNP)</a:t>
            </a:r>
            <a:endParaRPr dirty="0" lang="en-US" sz="2000">
              <a:latin charset="0" panose="020B0604020202020204" pitchFamily="34" typeface="Arial"/>
              <a:cs charset="0" panose="020B0604020202020204" pitchFamily="34" typeface="Arial"/>
            </a:endParaRPr>
          </a:p>
          <a:p>
            <a:pPr algn="ctr" indent="0" marL="114300">
              <a:buFont typeface="Roboto"/>
              <a:buNone/>
            </a:pPr>
            <a:endParaRPr dirty="0" i="1" lang="en-US" sz="2000">
              <a:solidFill>
                <a:schemeClr val="bg2"/>
              </a:solidFill>
              <a:latin charset="0" panose="020B0604020202020204" pitchFamily="34" typeface="Arial"/>
              <a:cs charset="0" panose="020B0604020202020204" pitchFamily="34" typeface="Arial"/>
            </a:endParaRPr>
          </a:p>
        </p:txBody>
      </p:sp>
    </p:spTree>
    <p:extLst>
      <p:ext uri="{BB962C8B-B14F-4D97-AF65-F5344CB8AC3E}">
        <p14:creationId xmlns:p14="http://schemas.microsoft.com/office/powerpoint/2010/main" val="3410151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ECC8D-EB4C-2768-ED22-003BE17E1622}"/>
              </a:ext>
            </a:extLst>
          </p:cNvPr>
          <p:cNvSpPr>
            <a:spLocks noGrp="1"/>
          </p:cNvSpPr>
          <p:nvPr>
            <p:ph type="title"/>
          </p:nvPr>
        </p:nvSpPr>
        <p:spPr>
          <a:xfrm>
            <a:off x="311700" y="302819"/>
            <a:ext cx="8520600" cy="1091681"/>
          </a:xfrm>
        </p:spPr>
        <p:txBody>
          <a:bodyPr numCol="1">
            <a:normAutofit/>
          </a:bodyPr>
          <a:lstStyle/>
          <a:p>
            <a:r>
              <a:rPr altLang="en" b="1" dirty="0" lang="en">
                <a:ea typeface="Arial"/>
                <a:cs typeface="Arial"/>
                <a:sym typeface="Arial"/>
              </a:rPr>
              <a:t>2.1 ECONOMIC ENVIRONMENT II</a:t>
            </a:r>
            <a:endParaRPr dirty="0" lang="en-US"/>
          </a:p>
        </p:txBody>
      </p:sp>
      <p:sp>
        <p:nvSpPr>
          <p:cNvPr id="3" name="Text Placeholder 2">
            <a:extLst>
              <a:ext uri="{FF2B5EF4-FFF2-40B4-BE49-F238E27FC236}">
                <a16:creationId xmlns:a16="http://schemas.microsoft.com/office/drawing/2014/main" id="{AF48936C-7D16-ABF6-0439-4260B3E1F71E}"/>
              </a:ext>
            </a:extLst>
          </p:cNvPr>
          <p:cNvSpPr>
            <a:spLocks noGrp="1"/>
          </p:cNvSpPr>
          <p:nvPr>
            <p:ph idx="1" type="body"/>
          </p:nvPr>
        </p:nvSpPr>
        <p:spPr>
          <a:xfrm>
            <a:off x="250714" y="1097360"/>
            <a:ext cx="8520600" cy="3339000"/>
          </a:xfrm>
        </p:spPr>
        <p:txBody>
          <a:bodyPr numCol="1">
            <a:noAutofit/>
          </a:bodyPr>
          <a:lstStyle/>
          <a:p>
            <a:pPr indent="0" marL="114300">
              <a:buNone/>
            </a:pPr>
            <a:r>
              <a:rPr altLang="en-CA" dirty="0" lang="en-CA" sz="2000">
                <a:latin charset="0" panose="020B0604020202020204" pitchFamily="34" typeface="Arial"/>
                <a:cs charset="0" panose="020B0604020202020204" pitchFamily="34" typeface="Arial"/>
              </a:rPr>
              <a:t>A country’s </a:t>
            </a:r>
            <a:r>
              <a:rPr altLang="en-CA" b="1" dirty="0" lang="en-CA" sz="2000">
                <a:latin charset="0" panose="020B0604020202020204" pitchFamily="34" typeface="Arial"/>
                <a:cs charset="0" panose="020B0604020202020204" pitchFamily="34" typeface="Arial"/>
              </a:rPr>
              <a:t>balance of payments</a:t>
            </a:r>
            <a:r>
              <a:rPr altLang="en-CA" dirty="0" lang="en-CA" sz="2000">
                <a:latin charset="0" panose="020B0604020202020204" pitchFamily="34" typeface="Arial"/>
                <a:cs charset="0" panose="020B0604020202020204" pitchFamily="34" typeface="Arial"/>
              </a:rPr>
              <a:t> is a record of its economic transactions with the rest of the world. </a:t>
            </a:r>
          </a:p>
        </p:txBody>
      </p:sp>
      <p:sp>
        <p:nvSpPr>
          <p:cNvPr id="5" name="TextBox 4">
            <a:extLst>
              <a:ext uri="{FF2B5EF4-FFF2-40B4-BE49-F238E27FC236}">
                <a16:creationId xmlns:a16="http://schemas.microsoft.com/office/drawing/2014/main" id="{D43D04F5-B49F-A7C2-715E-9E9CB6BB9D9F}"/>
              </a:ext>
            </a:extLst>
          </p:cNvPr>
          <p:cNvSpPr txBox="1"/>
          <p:nvPr/>
        </p:nvSpPr>
        <p:spPr>
          <a:xfrm>
            <a:off x="4768770" y="4644526"/>
            <a:ext cx="4375230" cy="261610"/>
          </a:xfrm>
          <a:prstGeom prst="rect">
            <a:avLst/>
          </a:prstGeom>
          <a:noFill/>
        </p:spPr>
        <p:txBody>
          <a:bodyPr anchor="t" anchorCtr="0" bIns="45720" compatLnSpc="1" forceAA="0" fromWordArt="0" horzOverflow="overflow" lIns="91440" numCol="1" rIns="91440" rot="0" rtlCol="0" spcCol="0" spcFirstLastPara="0" tIns="45720" vert="horz" vertOverflow="overflow" wrap="square">
            <a:prstTxWarp prst="textNoShape">
              <a:avLst/>
            </a:prstTxWarp>
            <a:spAutoFit/>
          </a:bodyPr>
          <a:lstStyle/>
          <a:p>
            <a:pPr algn="ctr"/>
            <a:r>
              <a:rPr altLang="en-CA" dirty="0" lang="en-CA" sz="1100"/>
              <a:t>Image by </a:t>
            </a:r>
            <a:r>
              <a:rPr altLang="en-CA" dirty="0" lang="en-CA" sz="1100" u="sng">
                <a:hlinkClick r:id="rId3"/>
              </a:rPr>
              <a:t>mohamed Hassan,</a:t>
            </a:r>
            <a:r>
              <a:rPr altLang="en-CA" dirty="0" lang="en-CA" sz="1100"/>
              <a:t> </a:t>
            </a:r>
            <a:r>
              <a:rPr altLang="en-CA" dirty="0" lang="en-CA" sz="1100" u="sng">
                <a:hlinkClick r:id="rId4"/>
              </a:rPr>
              <a:t>Pixabay</a:t>
            </a:r>
            <a:r>
              <a:rPr altLang="en-CA" dirty="0" lang="en-CA" sz="1100"/>
              <a:t> </a:t>
            </a:r>
            <a:endParaRPr dirty="0" lang="en-US" sz="1100"/>
          </a:p>
        </p:txBody>
      </p:sp>
      <p:pic>
        <p:nvPicPr>
          <p:cNvPr id="7" name="Picture 6">
            <a:extLst>
              <a:ext uri="{FF2B5EF4-FFF2-40B4-BE49-F238E27FC236}">
                <a16:creationId xmlns:a16="http://schemas.microsoft.com/office/drawing/2014/main" id="{D70D19C0-2429-1F6C-8F84-A83E90F813A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75375" y="1695918"/>
            <a:ext cx="4017911" cy="2908800"/>
          </a:xfrm>
          <a:prstGeom prst="rect">
            <a:avLst/>
          </a:prstGeom>
        </p:spPr>
      </p:pic>
    </p:spTree>
    <p:extLst>
      <p:ext uri="{BB962C8B-B14F-4D97-AF65-F5344CB8AC3E}">
        <p14:creationId xmlns:p14="http://schemas.microsoft.com/office/powerpoint/2010/main" val="2620133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29B16-4AD8-6835-4CC0-5BF1C9770BA3}"/>
              </a:ext>
            </a:extLst>
          </p:cNvPr>
          <p:cNvSpPr>
            <a:spLocks noGrp="1"/>
          </p:cNvSpPr>
          <p:nvPr>
            <p:ph type="title"/>
          </p:nvPr>
        </p:nvSpPr>
        <p:spPr/>
        <p:txBody>
          <a:bodyPr numCol="1">
            <a:normAutofit fontScale="90000"/>
          </a:bodyPr>
          <a:lstStyle/>
          <a:p>
            <a:r>
              <a:rPr altLang="en" b="1" dirty="0" lang="en">
                <a:ea typeface="Arial"/>
                <a:cs typeface="Arial"/>
                <a:sym typeface="Arial"/>
              </a:rPr>
              <a:t>2.1 ECONOMIC ENVIRONMENT III</a:t>
            </a:r>
            <a:endParaRPr dirty="0" lang="en-US"/>
          </a:p>
        </p:txBody>
      </p:sp>
      <p:sp>
        <p:nvSpPr>
          <p:cNvPr id="3" name="Text Placeholder 2">
            <a:extLst>
              <a:ext uri="{FF2B5EF4-FFF2-40B4-BE49-F238E27FC236}">
                <a16:creationId xmlns:a16="http://schemas.microsoft.com/office/drawing/2014/main" id="{8208DD96-2C1B-4B8B-357C-4294C459A1C8}"/>
              </a:ext>
            </a:extLst>
          </p:cNvPr>
          <p:cNvSpPr>
            <a:spLocks noGrp="1"/>
          </p:cNvSpPr>
          <p:nvPr>
            <p:ph idx="1" type="body"/>
          </p:nvPr>
        </p:nvSpPr>
        <p:spPr/>
        <p:txBody>
          <a:bodyPr numCol="1">
            <a:noAutofit/>
          </a:bodyPr>
          <a:lstStyle/>
          <a:p>
            <a:pPr indent="0" marL="114300">
              <a:buNone/>
            </a:pPr>
            <a:r>
              <a:rPr altLang="en-CA" b="1" dirty="0" lang="en-CA" sz="2000">
                <a:latin charset="0" panose="020B0604020202020204" pitchFamily="34" typeface="Arial"/>
                <a:cs charset="0" panose="020B0604020202020204" pitchFamily="34" typeface="Arial"/>
              </a:rPr>
              <a:t>Trade</a:t>
            </a:r>
          </a:p>
          <a:p>
            <a:pPr indent="0" marL="114300">
              <a:buNone/>
            </a:pPr>
            <a:endParaRPr altLang="en-CA" b="1" dirty="0" lang="en-CA" sz="2000">
              <a:latin charset="0" panose="020B0604020202020204" pitchFamily="34" typeface="Arial"/>
              <a:cs charset="0" panose="020B0604020202020204" pitchFamily="34" typeface="Arial"/>
            </a:endParaRPr>
          </a:p>
          <a:p>
            <a:pPr indent="0" marL="114300">
              <a:buNone/>
            </a:pPr>
            <a:r>
              <a:rPr altLang="en-CA" dirty="0" lang="en-CA" sz="2000">
                <a:latin charset="0" panose="020B0604020202020204" pitchFamily="34" typeface="Arial"/>
                <a:cs charset="0" panose="020B0604020202020204" pitchFamily="34" typeface="Arial"/>
              </a:rPr>
              <a:t>The growth of international trade and investment has been stimulated partly by the steady decline of trade barriers since the Great Depression of the 1930s. In the post–World War II era, the </a:t>
            </a:r>
            <a:r>
              <a:rPr altLang="en-CA" b="1" dirty="0" lang="en-CA" sz="2000">
                <a:latin charset="0" panose="020B0604020202020204" pitchFamily="34" typeface="Arial"/>
                <a:cs charset="0" panose="020B0604020202020204" pitchFamily="34" typeface="Arial"/>
              </a:rPr>
              <a:t>General Agreement on Tariffs and Trade</a:t>
            </a:r>
            <a:r>
              <a:rPr altLang="en-CA" dirty="0" lang="en-CA" sz="2000">
                <a:latin charset="0" panose="020B0604020202020204" pitchFamily="34" typeface="Arial"/>
                <a:cs charset="0" panose="020B0604020202020204" pitchFamily="34" typeface="Arial"/>
              </a:rPr>
              <a:t> or GATT, prompted regular negotiations among a growing body of members to reciprocally reduce tariffs (import taxes) on imported goods.</a:t>
            </a:r>
          </a:p>
          <a:p>
            <a:pPr indent="0" marL="114300">
              <a:buNone/>
            </a:pPr>
            <a:br>
              <a:rPr altLang="en-CA" dirty="0" lang="en-CA" sz="2000">
                <a:latin charset="0" panose="020B0604020202020204" pitchFamily="34" typeface="Arial"/>
                <a:cs charset="0" panose="020B0604020202020204" pitchFamily="34" typeface="Arial"/>
              </a:rPr>
            </a:br>
            <a:endParaRPr dirty="0" lang="en-US" sz="2000">
              <a:latin charset="0" panose="020B0604020202020204" pitchFamily="34" typeface="Arial"/>
              <a:cs charset="0" panose="020B0604020202020204" pitchFamily="34" typeface="Arial"/>
            </a:endParaRPr>
          </a:p>
        </p:txBody>
      </p:sp>
    </p:spTree>
    <p:extLst>
      <p:ext uri="{BB962C8B-B14F-4D97-AF65-F5344CB8AC3E}">
        <p14:creationId xmlns:p14="http://schemas.microsoft.com/office/powerpoint/2010/main" val="190001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F855-2059-973F-B4CE-96FB5C0DBC3D}"/>
              </a:ext>
            </a:extLst>
          </p:cNvPr>
          <p:cNvSpPr>
            <a:spLocks noGrp="1"/>
          </p:cNvSpPr>
          <p:nvPr>
            <p:ph type="title"/>
          </p:nvPr>
        </p:nvSpPr>
        <p:spPr/>
        <p:txBody>
          <a:bodyPr numCol="1">
            <a:normAutofit fontScale="90000"/>
          </a:bodyPr>
          <a:lstStyle/>
          <a:p>
            <a:r>
              <a:rPr altLang="en" b="1" dirty="0" lang="en">
                <a:ea typeface="Arial"/>
                <a:cs typeface="Arial"/>
                <a:sym typeface="Arial"/>
              </a:rPr>
              <a:t>2.1 ECONOMIC ENVIRONMENT</a:t>
            </a:r>
            <a:endParaRPr dirty="0" lang="en-US"/>
          </a:p>
        </p:txBody>
      </p:sp>
      <p:sp>
        <p:nvSpPr>
          <p:cNvPr id="3" name="Text Placeholder 2">
            <a:extLst>
              <a:ext uri="{FF2B5EF4-FFF2-40B4-BE49-F238E27FC236}">
                <a16:creationId xmlns:a16="http://schemas.microsoft.com/office/drawing/2014/main" id="{BD845CF4-4378-133D-784F-966047D3FC5B}"/>
              </a:ext>
            </a:extLst>
          </p:cNvPr>
          <p:cNvSpPr>
            <a:spLocks noGrp="1"/>
          </p:cNvSpPr>
          <p:nvPr>
            <p:ph idx="1" type="body"/>
          </p:nvPr>
        </p:nvSpPr>
        <p:spPr>
          <a:xfrm>
            <a:off x="1" y="1394500"/>
            <a:ext cx="4473470" cy="3339000"/>
          </a:xfrm>
        </p:spPr>
        <p:txBody>
          <a:bodyPr numCol="1">
            <a:normAutofit/>
          </a:bodyPr>
          <a:lstStyle/>
          <a:p>
            <a:pPr indent="0" marL="114300">
              <a:buNone/>
            </a:pPr>
            <a:r>
              <a:rPr altLang="en-CA" b="1" dirty="0" lang="en-CA" sz="2000">
                <a:latin charset="0" panose="020B0604020202020204" pitchFamily="34" typeface="Arial"/>
                <a:cs charset="0" panose="020B0604020202020204" pitchFamily="34" typeface="Arial"/>
              </a:rPr>
              <a:t>Foreign exchange</a:t>
            </a:r>
            <a:r>
              <a:rPr altLang="en-CA" dirty="0" lang="en-CA" sz="2000">
                <a:latin charset="0" panose="020B0604020202020204" pitchFamily="34" typeface="Arial"/>
                <a:cs charset="0" panose="020B0604020202020204" pitchFamily="34" typeface="Arial"/>
              </a:rPr>
              <a:t> provides a means for settling accounts across borders. The dynamics of international finance can have a significant impact on a nation’s economy as well as the fortunes of individual companies. </a:t>
            </a:r>
            <a:endParaRPr dirty="0" lang="en-US" sz="2000">
              <a:latin charset="0" panose="020B0604020202020204" pitchFamily="34" typeface="Arial"/>
              <a:cs charset="0" panose="020B0604020202020204" pitchFamily="34" typeface="Arial"/>
            </a:endParaRPr>
          </a:p>
        </p:txBody>
      </p:sp>
      <p:sp>
        <p:nvSpPr>
          <p:cNvPr id="5" name="TextBox 4">
            <a:extLst>
              <a:ext uri="{FF2B5EF4-FFF2-40B4-BE49-F238E27FC236}">
                <a16:creationId xmlns:a16="http://schemas.microsoft.com/office/drawing/2014/main" id="{FC834EEB-02F5-DE7C-B94F-ABF95072D471}"/>
              </a:ext>
            </a:extLst>
          </p:cNvPr>
          <p:cNvSpPr txBox="1"/>
          <p:nvPr/>
        </p:nvSpPr>
        <p:spPr>
          <a:xfrm>
            <a:off x="6302415" y="4568875"/>
            <a:ext cx="4572000" cy="692497"/>
          </a:xfrm>
          <a:prstGeom prst="rect">
            <a:avLst/>
          </a:prstGeom>
          <a:noFill/>
        </p:spPr>
        <p:txBody>
          <a:bodyPr numCol="1" wrap="square">
            <a:spAutoFit/>
          </a:bodyPr>
          <a:lstStyle/>
          <a:p>
            <a:pPr algn="l"/>
            <a:r>
              <a:rPr altLang="en-CA" b="0" dirty="0" i="0" lang="en-CA" strike="noStrike" sz="1100" u="none">
                <a:solidFill>
                  <a:srgbClr val="111111"/>
                </a:solidFill>
                <a:effectLst/>
                <a:latin typeface="Arial"/>
              </a:rPr>
              <a:t>Photo by </a:t>
            </a:r>
            <a:r>
              <a:rPr altLang="en-CA" b="0" dirty="0" i="0" lang="en-CA" strike="noStrike" sz="1100" u="none">
                <a:solidFill>
                  <a:srgbClr val="767676"/>
                </a:solidFill>
                <a:effectLst/>
                <a:latin typeface="Arial"/>
                <a:hlinkClick r:id="rId3"/>
              </a:rPr>
              <a:t>Ibrahim Boran,</a:t>
            </a:r>
            <a:r>
              <a:rPr altLang="en-CA" b="0" dirty="0" i="0" lang="en-CA" strike="noStrike" sz="1100" u="none">
                <a:solidFill>
                  <a:srgbClr val="111111"/>
                </a:solidFill>
                <a:effectLst/>
                <a:latin typeface="Arial"/>
              </a:rPr>
              <a:t> </a:t>
            </a:r>
            <a:r>
              <a:rPr altLang="en-CA" b="0" dirty="0" i="0" lang="en-CA" strike="noStrike" sz="1100" u="none">
                <a:solidFill>
                  <a:srgbClr val="767676"/>
                </a:solidFill>
                <a:effectLst/>
                <a:latin typeface="Arial"/>
                <a:hlinkClick r:id="rId4"/>
              </a:rPr>
              <a:t>Unsplash</a:t>
            </a:r>
            <a:endParaRPr altLang="en-CA" b="0" dirty="0" i="0" lang="en-CA" strike="noStrike" sz="1100" u="none">
              <a:solidFill>
                <a:srgbClr val="111111"/>
              </a:solidFill>
              <a:effectLst/>
              <a:latin typeface="-apple-system"/>
            </a:endParaRPr>
          </a:p>
          <a:p>
            <a:br>
              <a:rPr altLang="en-CA" dirty="0" lang="en-CA"/>
            </a:br>
            <a:endParaRPr dirty="0" lang="en-US"/>
          </a:p>
        </p:txBody>
      </p:sp>
      <p:pic>
        <p:nvPicPr>
          <p:cNvPr id="7" name="Picture 6">
            <a:extLst>
              <a:ext uri="{FF2B5EF4-FFF2-40B4-BE49-F238E27FC236}">
                <a16:creationId xmlns:a16="http://schemas.microsoft.com/office/drawing/2014/main" id="{4B6D55E9-7999-B075-306E-7602D9DEEF7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670531" y="1543049"/>
            <a:ext cx="4166886" cy="2778161"/>
          </a:xfrm>
          <a:prstGeom prst="rect">
            <a:avLst/>
          </a:prstGeom>
        </p:spPr>
      </p:pic>
    </p:spTree>
    <p:extLst>
      <p:ext uri="{BB962C8B-B14F-4D97-AF65-F5344CB8AC3E}">
        <p14:creationId xmlns:p14="http://schemas.microsoft.com/office/powerpoint/2010/main" val="375226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3B107-B378-360F-49D6-BADA588A21AD}"/>
              </a:ext>
            </a:extLst>
          </p:cNvPr>
          <p:cNvSpPr>
            <a:spLocks noGrp="1"/>
          </p:cNvSpPr>
          <p:nvPr>
            <p:ph type="title"/>
          </p:nvPr>
        </p:nvSpPr>
        <p:spPr/>
        <p:txBody>
          <a:bodyPr numCol="1">
            <a:noAutofit/>
          </a:bodyPr>
          <a:lstStyle/>
          <a:p>
            <a:r>
              <a:rPr b="1" dirty="0" lang="en-US"/>
              <a:t>2.2 POLITICAL ENVIRONMENT I</a:t>
            </a:r>
            <a:endParaRPr dirty="0" lang="en-US"/>
          </a:p>
        </p:txBody>
      </p:sp>
      <p:sp>
        <p:nvSpPr>
          <p:cNvPr id="4" name="Text Placeholder 3">
            <a:extLst>
              <a:ext uri="{FF2B5EF4-FFF2-40B4-BE49-F238E27FC236}">
                <a16:creationId xmlns:a16="http://schemas.microsoft.com/office/drawing/2014/main" id="{E670A735-F550-5084-3A38-3A90127B19CF}"/>
              </a:ext>
            </a:extLst>
          </p:cNvPr>
          <p:cNvSpPr txBox="1">
            <a:spLocks/>
          </p:cNvSpPr>
          <p:nvPr/>
        </p:nvSpPr>
        <p:spPr>
          <a:xfrm>
            <a:off x="311700" y="1700111"/>
            <a:ext cx="8520600" cy="1915121"/>
          </a:xfrm>
          <a:prstGeom prst="rect">
            <a:avLst/>
          </a:prstGeom>
          <a:solidFill>
            <a:schemeClr val="bg1">
              <a:lumMod val="95000"/>
            </a:schemeClr>
          </a:solidFill>
          <a:ln w="57150">
            <a:solidFill>
              <a:schemeClr val="tx1"/>
            </a:solidFill>
          </a:ln>
        </p:spPr>
        <p:txBody>
          <a:bodyPr anchor="t" anchorCtr="0" bIns="72000" lIns="108000" numCol="1" rIns="108000" spcFirstLastPara="1" tIns="72000" wrap="square">
            <a:spAutoFit/>
          </a:bodyPr>
          <a:lstStyle>
            <a:defPPr algn="l" lvl="0" marR="0" rtl="0">
              <a:lnSpc>
                <a:spcPct val="100000"/>
              </a:lnSpc>
              <a:spcBef>
                <a:spcPts val="0"/>
              </a:spcBef>
              <a:spcAft>
                <a:spcPts val="0"/>
              </a:spcAft>
            </a:defPPr>
            <a:lvl1pPr algn="l" indent="-342900" lvl="0" marL="457200" marR="0" rtl="0">
              <a:lnSpc>
                <a:spcPct val="115000"/>
              </a:lnSpc>
              <a:spcBef>
                <a:spcPts val="0"/>
              </a:spcBef>
              <a:spcAft>
                <a:spcPts val="0"/>
              </a:spcAft>
              <a:buClr>
                <a:schemeClr val="dk2"/>
              </a:buClr>
              <a:buSzPts val="1800"/>
              <a:buFont typeface="Roboto"/>
              <a:buChar char="●"/>
              <a:defRPr b="0" cap="none" i="0" strike="noStrike" sz="1800" u="none">
                <a:solidFill>
                  <a:schemeClr val="dk2"/>
                </a:solidFill>
                <a:latin typeface="+mn-lt"/>
                <a:ea typeface="Roboto"/>
                <a:cs typeface="Roboto"/>
                <a:sym typeface="Roboto"/>
              </a:defRPr>
            </a:lvl1pPr>
            <a:lvl2pPr algn="l" indent="-317500" lvl="1" marL="9144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2pPr>
            <a:lvl3pPr algn="l" indent="-317500" lvl="2" marL="13716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3pPr>
            <a:lvl4pPr algn="l" indent="-317500" lvl="3" marL="18288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4pPr>
            <a:lvl5pPr algn="l" indent="-317500" lvl="4" marL="22860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5pPr>
            <a:lvl6pPr algn="l" indent="-317500" lvl="5" marL="27432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6pPr>
            <a:lvl7pPr algn="l" indent="-317500" lvl="6" marL="32004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7pPr>
            <a:lvl8pPr algn="l" indent="-317500" lvl="7" marL="36576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8pPr>
            <a:lvl9pPr algn="l" indent="-317500" lvl="8" marL="41148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9pPr>
          </a:lstStyle>
          <a:p>
            <a:pPr algn="ctr" indent="0" marL="114300">
              <a:buNone/>
            </a:pPr>
            <a:r>
              <a:rPr altLang="en-CA" dirty="0" lang="en-CA" sz="2000">
                <a:latin charset="0" panose="020B0604020202020204" pitchFamily="34" typeface="Arial"/>
                <a:cs charset="0" panose="020B0604020202020204" pitchFamily="34" typeface="Arial"/>
              </a:rPr>
              <a:t>The political environment abroad is quite different from that of North America. Most nations desire to become self-reliant and to raise their status in the eyes of the rest of the world. This is the essence of </a:t>
            </a:r>
            <a:r>
              <a:rPr altLang="en-CA" b="1" dirty="0" lang="en-CA" sz="2000">
                <a:latin charset="0" panose="020B0604020202020204" pitchFamily="34" typeface="Arial"/>
                <a:cs charset="0" panose="020B0604020202020204" pitchFamily="34" typeface="Arial"/>
              </a:rPr>
              <a:t>nationalism.</a:t>
            </a:r>
            <a:endParaRPr dirty="0" lang="en-US" sz="2000">
              <a:latin charset="0" panose="020B0604020202020204" pitchFamily="34" typeface="Arial"/>
              <a:cs charset="0" panose="020B0604020202020204" pitchFamily="34" typeface="Arial"/>
            </a:endParaRPr>
          </a:p>
          <a:p>
            <a:pPr algn="ctr" indent="0" marL="114300">
              <a:buNone/>
            </a:pPr>
            <a:endParaRPr dirty="0" i="1" lang="en-US" sz="2000">
              <a:solidFill>
                <a:schemeClr val="bg2"/>
              </a:solidFill>
              <a:latin charset="0" panose="020B0604020202020204" pitchFamily="34" typeface="Arial"/>
              <a:cs charset="0" panose="020B0604020202020204" pitchFamily="34" typeface="Arial"/>
            </a:endParaRPr>
          </a:p>
        </p:txBody>
      </p:sp>
    </p:spTree>
    <p:extLst>
      <p:ext uri="{BB962C8B-B14F-4D97-AF65-F5344CB8AC3E}">
        <p14:creationId xmlns:p14="http://schemas.microsoft.com/office/powerpoint/2010/main" val="1938370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F4EC-AD60-05E5-A0F9-F3F99BC51E04}"/>
              </a:ext>
            </a:extLst>
          </p:cNvPr>
          <p:cNvSpPr>
            <a:spLocks noGrp="1"/>
          </p:cNvSpPr>
          <p:nvPr>
            <p:ph type="title"/>
          </p:nvPr>
        </p:nvSpPr>
        <p:spPr/>
        <p:txBody>
          <a:bodyPr numCol="1">
            <a:noAutofit/>
          </a:bodyPr>
          <a:lstStyle/>
          <a:p>
            <a:r>
              <a:rPr b="1" dirty="0" lang="en-US">
                <a:latin charset="0" panose="020B0604020202020204" pitchFamily="34" typeface="Arial"/>
                <a:cs charset="0" panose="020B0604020202020204" pitchFamily="34" typeface="Arial"/>
              </a:rPr>
              <a:t>2.2 POLITICAL ENVIRONMENT II</a:t>
            </a:r>
          </a:p>
        </p:txBody>
      </p:sp>
      <p:sp>
        <p:nvSpPr>
          <p:cNvPr id="3" name="Text Placeholder 2">
            <a:extLst>
              <a:ext uri="{FF2B5EF4-FFF2-40B4-BE49-F238E27FC236}">
                <a16:creationId xmlns:a16="http://schemas.microsoft.com/office/drawing/2014/main" id="{6AABD283-69C0-0180-1BC1-2C6DD780A85B}"/>
              </a:ext>
            </a:extLst>
          </p:cNvPr>
          <p:cNvSpPr>
            <a:spLocks noGrp="1"/>
          </p:cNvSpPr>
          <p:nvPr>
            <p:ph idx="1" type="body"/>
          </p:nvPr>
        </p:nvSpPr>
        <p:spPr>
          <a:xfrm>
            <a:off x="311700" y="1804500"/>
            <a:ext cx="8520600" cy="3339000"/>
          </a:xfrm>
        </p:spPr>
        <p:txBody>
          <a:bodyPr numCol="1">
            <a:normAutofit/>
          </a:bodyPr>
          <a:lstStyle/>
          <a:p>
            <a:pPr indent="0" marL="114300">
              <a:buNone/>
            </a:pPr>
            <a:r>
              <a:rPr b="1" dirty="0" lang="en-US" sz="2000">
                <a:latin charset="0" panose="020B0604020202020204" pitchFamily="34" typeface="Arial"/>
                <a:cs charset="0" panose="020B0604020202020204" pitchFamily="34" typeface="Arial"/>
              </a:rPr>
              <a:t>Political Stability </a:t>
            </a:r>
          </a:p>
          <a:p>
            <a:pPr indent="0" marL="114300">
              <a:buNone/>
            </a:pPr>
            <a:endParaRPr b="1" dirty="0" lang="en-US" sz="2000">
              <a:latin charset="0" panose="020B0604020202020204" pitchFamily="34" typeface="Arial"/>
              <a:cs charset="0" panose="020B0604020202020204" pitchFamily="34" typeface="Arial"/>
            </a:endParaRPr>
          </a:p>
          <a:p>
            <a:pPr indent="0" marL="114300">
              <a:buNone/>
            </a:pPr>
            <a:r>
              <a:rPr altLang="en-CA" dirty="0" lang="en-CA" sz="2000">
                <a:latin charset="0" panose="020B0604020202020204" pitchFamily="34" typeface="Arial"/>
                <a:cs charset="0" panose="020B0604020202020204" pitchFamily="34" typeface="Arial"/>
              </a:rPr>
              <a:t>Business activity tends to grow and thrive when a nation is </a:t>
            </a:r>
            <a:r>
              <a:rPr altLang="en-CA" b="1" dirty="0" lang="en-CA" sz="2000">
                <a:latin charset="0" panose="020B0604020202020204" pitchFamily="34" typeface="Arial"/>
                <a:cs charset="0" panose="020B0604020202020204" pitchFamily="34" typeface="Arial"/>
              </a:rPr>
              <a:t>politically stable</a:t>
            </a:r>
            <a:r>
              <a:rPr altLang="en-CA" dirty="0" lang="en-CA" sz="2000">
                <a:latin charset="0" panose="020B0604020202020204" pitchFamily="34" typeface="Arial"/>
                <a:cs charset="0" panose="020B0604020202020204" pitchFamily="34" typeface="Arial"/>
              </a:rPr>
              <a:t>. When a nation is politically unstable, firms can still be profitable, but strategies will be impacted. </a:t>
            </a:r>
            <a:endParaRPr dirty="0" lang="en-US" sz="2000">
              <a:latin charset="0" panose="020B0604020202020204" pitchFamily="34" typeface="Arial"/>
              <a:cs charset="0" panose="020B0604020202020204" pitchFamily="34" typeface="Arial"/>
            </a:endParaRPr>
          </a:p>
        </p:txBody>
      </p:sp>
    </p:spTree>
    <p:extLst>
      <p:ext uri="{BB962C8B-B14F-4D97-AF65-F5344CB8AC3E}">
        <p14:creationId xmlns:p14="http://schemas.microsoft.com/office/powerpoint/2010/main" val="3274873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1CFEC-A0D5-E9F3-1BF7-CE3F04B18EAF}"/>
              </a:ext>
            </a:extLst>
          </p:cNvPr>
          <p:cNvSpPr>
            <a:spLocks noGrp="1"/>
          </p:cNvSpPr>
          <p:nvPr>
            <p:ph type="title"/>
          </p:nvPr>
        </p:nvSpPr>
        <p:spPr/>
        <p:txBody>
          <a:bodyPr numCol="1">
            <a:noAutofit/>
          </a:bodyPr>
          <a:lstStyle/>
          <a:p>
            <a:r>
              <a:rPr b="1" dirty="0" lang="en-US">
                <a:latin typeface="+mj-lt"/>
              </a:rPr>
              <a:t>2.3 POLITICAL RISK I</a:t>
            </a:r>
          </a:p>
        </p:txBody>
      </p:sp>
      <p:sp>
        <p:nvSpPr>
          <p:cNvPr id="4" name="Text Placeholder 3">
            <a:extLst>
              <a:ext uri="{FF2B5EF4-FFF2-40B4-BE49-F238E27FC236}">
                <a16:creationId xmlns:a16="http://schemas.microsoft.com/office/drawing/2014/main" id="{80E5580B-7C72-A0C8-39E8-18A6205401F6}"/>
              </a:ext>
            </a:extLst>
          </p:cNvPr>
          <p:cNvSpPr txBox="1">
            <a:spLocks/>
          </p:cNvSpPr>
          <p:nvPr/>
        </p:nvSpPr>
        <p:spPr>
          <a:xfrm>
            <a:off x="311700" y="1700111"/>
            <a:ext cx="8520600" cy="2269065"/>
          </a:xfrm>
          <a:prstGeom prst="rect">
            <a:avLst/>
          </a:prstGeom>
          <a:solidFill>
            <a:schemeClr val="bg1">
              <a:lumMod val="95000"/>
            </a:schemeClr>
          </a:solidFill>
          <a:ln w="57150">
            <a:solidFill>
              <a:schemeClr val="tx1"/>
            </a:solidFill>
          </a:ln>
        </p:spPr>
        <p:txBody>
          <a:bodyPr anchor="t" anchorCtr="0" bIns="72000" lIns="108000" numCol="1" rIns="108000" spcFirstLastPara="1" tIns="72000" wrap="square">
            <a:spAutoFit/>
          </a:bodyPr>
          <a:lstStyle>
            <a:defPPr algn="l" lvl="0" marR="0" rtl="0">
              <a:lnSpc>
                <a:spcPct val="100000"/>
              </a:lnSpc>
              <a:spcBef>
                <a:spcPts val="0"/>
              </a:spcBef>
              <a:spcAft>
                <a:spcPts val="0"/>
              </a:spcAft>
            </a:defPPr>
            <a:lvl1pPr algn="l" indent="-342900" lvl="0" marL="457200" marR="0" rtl="0">
              <a:lnSpc>
                <a:spcPct val="115000"/>
              </a:lnSpc>
              <a:spcBef>
                <a:spcPts val="0"/>
              </a:spcBef>
              <a:spcAft>
                <a:spcPts val="0"/>
              </a:spcAft>
              <a:buClr>
                <a:schemeClr val="dk2"/>
              </a:buClr>
              <a:buSzPts val="1800"/>
              <a:buFont typeface="Roboto"/>
              <a:buChar char="●"/>
              <a:defRPr b="0" cap="none" i="0" strike="noStrike" sz="1800" u="none">
                <a:solidFill>
                  <a:schemeClr val="dk2"/>
                </a:solidFill>
                <a:latin typeface="+mn-lt"/>
                <a:ea typeface="Roboto"/>
                <a:cs typeface="Roboto"/>
                <a:sym typeface="Roboto"/>
              </a:defRPr>
            </a:lvl1pPr>
            <a:lvl2pPr algn="l" indent="-317500" lvl="1" marL="9144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2pPr>
            <a:lvl3pPr algn="l" indent="-317500" lvl="2" marL="13716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3pPr>
            <a:lvl4pPr algn="l" indent="-317500" lvl="3" marL="18288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4pPr>
            <a:lvl5pPr algn="l" indent="-317500" lvl="4" marL="22860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5pPr>
            <a:lvl6pPr algn="l" indent="-317500" lvl="5" marL="27432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6pPr>
            <a:lvl7pPr algn="l" indent="-317500" lvl="6" marL="32004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7pPr>
            <a:lvl8pPr algn="l" indent="-317500" lvl="7" marL="36576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8pPr>
            <a:lvl9pPr algn="l" indent="-317500" lvl="8" marL="4114800" marR="0" rtl="0">
              <a:lnSpc>
                <a:spcPct val="115000"/>
              </a:lnSpc>
              <a:spcBef>
                <a:spcPts val="0"/>
              </a:spcBef>
              <a:spcAft>
                <a:spcPts val="0"/>
              </a:spcAft>
              <a:buClr>
                <a:schemeClr val="dk2"/>
              </a:buClr>
              <a:buSzPts val="1400"/>
              <a:buFont typeface="Roboto"/>
              <a:buChar char="■"/>
              <a:defRPr b="0" cap="none" i="0" strike="noStrike" sz="1400" u="none">
                <a:solidFill>
                  <a:schemeClr val="dk2"/>
                </a:solidFill>
                <a:latin typeface="Roboto"/>
                <a:ea typeface="Roboto"/>
                <a:cs typeface="Roboto"/>
                <a:sym typeface="Roboto"/>
              </a:defRPr>
            </a:lvl9pPr>
          </a:lstStyle>
          <a:p>
            <a:pPr algn="ctr" indent="0" marL="114300">
              <a:buNone/>
            </a:pPr>
            <a:r>
              <a:rPr altLang="en-CA" b="1" dirty="0" lang="en-CA" sz="2000">
                <a:latin charset="0" panose="020B0604020202020204" pitchFamily="34" typeface="Arial"/>
                <a:cs charset="0" panose="020B0604020202020204" pitchFamily="34" typeface="Arial"/>
              </a:rPr>
              <a:t>Political risk</a:t>
            </a:r>
            <a:r>
              <a:rPr altLang="en-CA" dirty="0" lang="en-CA" sz="2000">
                <a:latin charset="0" panose="020B0604020202020204" pitchFamily="34" typeface="Arial"/>
                <a:cs charset="0" panose="020B0604020202020204" pitchFamily="34" typeface="Arial"/>
              </a:rPr>
              <a:t> is the risk to business interests as a result of political decisions or events. Political risks can be macro, meaning they impact everyone in a country, or micro, meaning that a particular industry or company is impacted. Political risk may be caused by actions of legitimate governments such as controls on prices, outputs, activities, and currency and remittance restrictions. </a:t>
            </a:r>
            <a:endParaRPr dirty="0" i="1" lang="en-US" sz="2000">
              <a:solidFill>
                <a:schemeClr val="bg2"/>
              </a:solidFill>
              <a:latin charset="0" panose="020B0604020202020204" pitchFamily="34" typeface="Arial"/>
              <a:cs charset="0" panose="020B0604020202020204" pitchFamily="34" typeface="Arial"/>
            </a:endParaRPr>
          </a:p>
        </p:txBody>
      </p:sp>
    </p:spTree>
    <p:extLst>
      <p:ext uri="{BB962C8B-B14F-4D97-AF65-F5344CB8AC3E}">
        <p14:creationId xmlns:p14="http://schemas.microsoft.com/office/powerpoint/2010/main" val="1213588"/>
      </p:ext>
    </p:extLst>
  </p:cSld>
  <p:clrMapOvr>
    <a:masterClrMapping/>
  </p:clrMapOvr>
</p:sld>
</file>

<file path=ppt/theme/theme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ppt/theme/theme2.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Words>1746</Words>
  <Paragraphs>102</Paragraphs>
  <Slides>13</Slides>
  <Notes>13</Notes>
  <TotalTime>266</TotalTime>
  <HiddenSlides>0</HiddenSlides>
  <MMClips>0</MMClips>
  <ScaleCrop>false</ScaleCrop>
  <HeadingPairs>
    <vt:vector baseType="variant" size="6">
      <vt:variant>
        <vt:lpstr>Fonts Used</vt:lpstr>
      </vt:variant>
      <vt:variant>
        <vt:i4>4</vt:i4>
      </vt:variant>
      <vt:variant>
        <vt:lpstr>Theme</vt:lpstr>
      </vt:variant>
      <vt:variant>
        <vt:i4>1</vt:i4>
      </vt:variant>
      <vt:variant>
        <vt:lpstr>Slide Titles</vt:lpstr>
      </vt:variant>
      <vt:variant>
        <vt:i4>13</vt:i4>
      </vt:variant>
    </vt:vector>
  </HeadingPairs>
  <TitlesOfParts>
    <vt:vector baseType="lpstr" size="18">
      <vt:lpstr>-apple-system</vt:lpstr>
      <vt:lpstr>Calibri</vt:lpstr>
      <vt:lpstr>Arial</vt:lpstr>
      <vt:lpstr>Roboto</vt:lpstr>
      <vt:lpstr>Geometric</vt:lpstr>
      <vt:lpstr>Global Marketing in a Digital World</vt:lpstr>
      <vt:lpstr>Learning Objectives</vt:lpstr>
      <vt:lpstr>2.1 ECONOMIC ENVIRONMENT I</vt:lpstr>
      <vt:lpstr>2.1 ECONOMIC ENVIRONMENT II</vt:lpstr>
      <vt:lpstr>2.1 ECONOMIC ENVIRONMENT III</vt:lpstr>
      <vt:lpstr>2.1 ECONOMIC ENVIRONMENT</vt:lpstr>
      <vt:lpstr>2.2 POLITICAL ENVIRONMENT I</vt:lpstr>
      <vt:lpstr>2.2 POLITICAL ENVIRONMENT II</vt:lpstr>
      <vt:lpstr>2.3 POLITICAL RISK I</vt:lpstr>
      <vt:lpstr>2.3 POLITICAL RISK II</vt:lpstr>
      <vt:lpstr>2.4 LEGAL RISK</vt:lpstr>
      <vt:lpstr>2.5 KEY TERMS I</vt:lpstr>
      <vt:lpstr>2.6 Key Terms II</vt:lpstr>
    </vt:vector>
  </TitlesOfParts>
  <LinksUpToDate>false</LinksUpToDate>
  <SharedDoc>false</SharedDoc>
  <HyperlinksChanged>false</HyperlinksChanged>
  <Application>Microsoft Macintosh PowerPoint</Application>
  <AppVersion>16.0000</AppVersion>
  <PresentationFormat>On-screen Show (16:9)</PresentationFormat>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Earle, Davandra</cp:lastModifiedBy>
  <dcterms:modified xsi:type="dcterms:W3CDTF">2022-07-21T01:40:51Z</dcterms:modified>
  <cp:revision>58</cp:revision>
  <dc:title>PowerPoint Presentation</dc:title>
</cp:coreProperties>
</file>