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1"/>
  </p:notesMasterIdLst>
  <p:sldIdLst>
    <p:sldId id="256" r:id="rId5"/>
    <p:sldId id="257" r:id="rId6"/>
    <p:sldId id="272" r:id="rId7"/>
    <p:sldId id="275" r:id="rId8"/>
    <p:sldId id="273" r:id="rId9"/>
    <p:sldId id="258" r:id="rId10"/>
    <p:sldId id="259" r:id="rId11"/>
    <p:sldId id="261" r:id="rId12"/>
    <p:sldId id="262" r:id="rId13"/>
    <p:sldId id="263" r:id="rId14"/>
    <p:sldId id="276" r:id="rId15"/>
    <p:sldId id="264" r:id="rId16"/>
    <p:sldId id="277" r:id="rId17"/>
    <p:sldId id="269" r:id="rId18"/>
    <p:sldId id="270" r:id="rId19"/>
    <p:sldId id="271"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2242" autoAdjust="0"/>
  </p:normalViewPr>
  <p:slideViewPr>
    <p:cSldViewPr snapToGrid="0">
      <p:cViewPr varScale="1">
        <p:scale>
          <a:sx n="69" d="100"/>
          <a:sy n="69" d="100"/>
        </p:scale>
        <p:origin x="114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30464C1B-FD40-4B61-9A7A-0E7F7175DDEF}"/>
    <pc:docChg chg="modSld">
      <pc:chgData name="Ayers, Jennifer" userId="d9357b1c-0706-4360-a279-893fe3185c54" providerId="ADAL" clId="{30464C1B-FD40-4B61-9A7A-0E7F7175DDEF}" dt="2022-08-15T13:40:55.269" v="77" actId="1035"/>
      <pc:docMkLst>
        <pc:docMk/>
      </pc:docMkLst>
      <pc:sldChg chg="modSp">
        <pc:chgData name="Ayers, Jennifer" userId="d9357b1c-0706-4360-a279-893fe3185c54" providerId="ADAL" clId="{30464C1B-FD40-4B61-9A7A-0E7F7175DDEF}" dt="2022-08-15T13:40:55.269" v="77" actId="1035"/>
        <pc:sldMkLst>
          <pc:docMk/>
          <pc:sldMk cId="0" sldId="256"/>
        </pc:sldMkLst>
        <pc:spChg chg="mod">
          <ac:chgData name="Ayers, Jennifer" userId="d9357b1c-0706-4360-a279-893fe3185c54" providerId="ADAL" clId="{30464C1B-FD40-4B61-9A7A-0E7F7175DDEF}" dt="2022-08-15T13:40:55.269" v="77" actId="1035"/>
          <ac:spMkLst>
            <pc:docMk/>
            <pc:sldMk cId="0" sldId="256"/>
            <ac:spMk id="80" creationId="{00000000-0000-0000-0000-000000000000}"/>
          </ac:spMkLst>
        </pc:spChg>
        <pc:spChg chg="mod">
          <ac:chgData name="Ayers, Jennifer" userId="d9357b1c-0706-4360-a279-893fe3185c54" providerId="ADAL" clId="{30464C1B-FD40-4B61-9A7A-0E7F7175DDEF}" dt="2022-08-15T13:40:55.269" v="77" actId="1035"/>
          <ac:spMkLst>
            <pc:docMk/>
            <pc:sldMk cId="0" sldId="256"/>
            <ac:spMk id="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ampusontario.pressbooks.pub/informationsystemscdn/chapter/13-8-extended-reality/#footnote-1717-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dirty="0">
                <a:effectLst/>
              </a:rPr>
              <a:t>Automation-</a:t>
            </a:r>
            <a:r>
              <a:rPr lang="en-CA" dirty="0">
                <a:effectLst/>
              </a:rPr>
              <a:t>The use of machines, control systems and information technologies to optimize productivity in the production of goods and delivery of services (automation, n.d.).</a:t>
            </a:r>
          </a:p>
          <a:p>
            <a:r>
              <a:rPr lang="en-CA" b="1" dirty="0">
                <a:effectLst/>
              </a:rPr>
              <a:t>Robots-</a:t>
            </a:r>
            <a:r>
              <a:rPr lang="en-CA" dirty="0">
                <a:effectLst/>
              </a:rPr>
              <a:t>The use of machines to perform tasks traditionally done by humans.</a:t>
            </a:r>
          </a:p>
          <a:p>
            <a:r>
              <a:rPr lang="en-CA" b="1" dirty="0">
                <a:effectLst/>
              </a:rPr>
              <a:t>Intelligent Agents-</a:t>
            </a:r>
            <a:r>
              <a:rPr lang="en-CA" dirty="0">
                <a:effectLst/>
              </a:rPr>
              <a:t>The use of software to perform specific tasks.</a:t>
            </a:r>
          </a:p>
          <a:p>
            <a:r>
              <a:rPr lang="en-CA" b="1" dirty="0">
                <a:effectLst/>
              </a:rPr>
              <a:t>Expert Systems-</a:t>
            </a:r>
            <a:r>
              <a:rPr lang="en-CA" dirty="0">
                <a:effectLst/>
              </a:rPr>
              <a:t>Aim to emulate the human ability to make decisions in specific contexts.</a:t>
            </a:r>
          </a:p>
          <a:p>
            <a:r>
              <a:rPr lang="en-CA" b="1" dirty="0">
                <a:effectLst/>
              </a:rPr>
              <a:t>Machine Learning-</a:t>
            </a:r>
            <a:r>
              <a:rPr lang="en-CA" dirty="0">
                <a:effectLst/>
              </a:rPr>
              <a:t>Uses data and algorithms to imitate the way humans learn.</a:t>
            </a:r>
          </a:p>
          <a:p>
            <a:r>
              <a:rPr lang="en-CA" b="1" dirty="0">
                <a:effectLst/>
              </a:rPr>
              <a:t>Deep Learning-</a:t>
            </a:r>
            <a:r>
              <a:rPr lang="en-CA" dirty="0">
                <a:effectLst/>
              </a:rPr>
              <a:t>Uses a process that replicates the human brain in data processing and also creates patterns for decision making.</a:t>
            </a:r>
          </a:p>
          <a:p>
            <a:r>
              <a:rPr lang="en-CA" b="1" dirty="0">
                <a:effectLst/>
              </a:rPr>
              <a:t>Natural Language Processing-</a:t>
            </a:r>
            <a:r>
              <a:rPr lang="en-CA" dirty="0">
                <a:effectLst/>
              </a:rPr>
              <a:t>Allows computers to understand and communicate in human language.</a:t>
            </a:r>
            <a:endParaRPr lang="en-CA" dirty="0"/>
          </a:p>
        </p:txBody>
      </p:sp>
    </p:spTree>
    <p:extLst>
      <p:ext uri="{BB962C8B-B14F-4D97-AF65-F5344CB8AC3E}">
        <p14:creationId xmlns:p14="http://schemas.microsoft.com/office/powerpoint/2010/main" val="253558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7733e5b91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07733e5b9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Some examples include: medical nanotechnology robots (nanobots), self-driving cars, or unmanned aerial vehicles (UAVs).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83f2c7cb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83f2c7cb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This includes augmented reality (AR), virtual reality (VR)  and a combination of the two or mixed reality (MR) </a:t>
            </a:r>
            <a:r>
              <a:rPr lang="en" u="sng">
                <a:solidFill>
                  <a:schemeClr val="hlink"/>
                </a:solidFill>
                <a:hlinkClick r:id="rId3"/>
              </a:rPr>
              <a:t>[1]</a:t>
            </a:r>
            <a:r>
              <a:rPr lang="en" sz="1350">
                <a:solidFill>
                  <a:srgbClr val="373D3F"/>
                </a:solidFill>
                <a:highlight>
                  <a:srgbClr val="FFFFFF"/>
                </a:highlight>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7733e5b9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07733e5b9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7733e5b91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07733e5b91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7733e5b9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7733e5b9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739afa83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739afa83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The internet has no center and no one owns it. That’s a good thing. The internet was designed to be redundant and fault-tolerant—meaning that if one network, connecting wire, or server stops working, everything else should keep on running.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0739afa83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0739afa83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1600"/>
              </a:spcBef>
              <a:spcAft>
                <a:spcPts val="0"/>
              </a:spcAft>
              <a:buClr>
                <a:schemeClr val="dk1"/>
              </a:buClr>
              <a:buSzPts val="1100"/>
              <a:buFont typeface="Arial"/>
              <a:buNone/>
            </a:pPr>
            <a:r>
              <a:rPr lang="en" sz="1200">
                <a:solidFill>
                  <a:srgbClr val="373D3F"/>
                </a:solidFill>
                <a:highlight>
                  <a:schemeClr val="lt1"/>
                </a:highlight>
              </a:rPr>
              <a:t>Initially, internet use meant having to type commands, even including IP addresses, in order to access a web server. That all changed in 1990 when Tim Berners-Lee introduced his </a:t>
            </a:r>
            <a:r>
              <a:rPr lang="en" sz="1200">
                <a:solidFill>
                  <a:srgbClr val="373D3F"/>
                </a:solidFill>
              </a:rPr>
              <a:t>World Wide Web</a:t>
            </a:r>
            <a:r>
              <a:rPr lang="en" sz="1200">
                <a:solidFill>
                  <a:srgbClr val="373D3F"/>
                </a:solidFill>
                <a:highlight>
                  <a:schemeClr val="lt1"/>
                </a:highlight>
              </a:rPr>
              <a:t> project which provided an easy way to navigate the internet through the use of hypertext.</a:t>
            </a:r>
            <a:endParaRPr sz="1200" b="1">
              <a:solidFill>
                <a:schemeClr val="dk1"/>
              </a:solidFill>
            </a:endParaRPr>
          </a:p>
          <a:p>
            <a:pPr marL="0" lvl="0" indent="0" algn="l" rtl="0">
              <a:spcBef>
                <a:spcPts val="1300"/>
              </a:spcBef>
              <a:spcAft>
                <a:spcPts val="0"/>
              </a:spcAft>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7733e5b9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07733e5b9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7733e5b9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7733e5b9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7733e5b9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7733e5b9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7733e5b91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7733e5b9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effectLst/>
              </a:rPr>
              <a:t>Narrow AI- </a:t>
            </a:r>
            <a:r>
              <a:rPr lang="en-CA" dirty="0">
                <a:effectLst/>
              </a:rPr>
              <a:t>Also referred to as artificial narrow intelligence (ANI) or weak AI is a computer’s ability to perform a single task  well. This is the type of AI we see today. Natural language processing  used in smart assistants like Siri and Google are examples of narrow AI.</a:t>
            </a:r>
          </a:p>
          <a:p>
            <a:pPr marL="0" lvl="0" indent="0" algn="l" rtl="0">
              <a:spcBef>
                <a:spcPts val="0"/>
              </a:spcBef>
              <a:spcAft>
                <a:spcPts val="0"/>
              </a:spcAft>
              <a:buNone/>
            </a:pPr>
            <a:r>
              <a:rPr lang="en-CA" b="1" dirty="0">
                <a:effectLst/>
              </a:rPr>
              <a:t>General  AI- </a:t>
            </a:r>
            <a:r>
              <a:rPr lang="en-CA" dirty="0">
                <a:effectLst/>
              </a:rPr>
              <a:t>Also referred to as artificial general intelligence (AGI) or strong AI is where artificial intelligence is the same as human intelligence. It means that machines have the ability to apply what they have learned across different tasks, take in new information, and apply reason.</a:t>
            </a:r>
          </a:p>
          <a:p>
            <a:pPr marL="0" lvl="0" indent="0" algn="l" rtl="0">
              <a:spcBef>
                <a:spcPts val="0"/>
              </a:spcBef>
              <a:spcAft>
                <a:spcPts val="0"/>
              </a:spcAft>
              <a:buNone/>
            </a:pPr>
            <a:r>
              <a:rPr lang="en-CA" b="1" dirty="0">
                <a:effectLst/>
              </a:rPr>
              <a:t>Super AI-</a:t>
            </a:r>
            <a:r>
              <a:rPr lang="en-CA" dirty="0">
                <a:effectLst/>
              </a:rPr>
              <a:t>Also referred to as artificial super intelligence (ASI) is when the computer will be exceed human capabilities.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7733e5b91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7733e5b9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effectLst/>
              </a:rPr>
              <a:t>Reactive Machines- </a:t>
            </a:r>
            <a:r>
              <a:rPr lang="en-CA" dirty="0">
                <a:effectLst/>
              </a:rPr>
              <a:t>AI that conducts tasks for specific objectives. It is the first step of any AI system where no learning takes place. An example of this type of AI is Deep Blue the IBM program that beat chess champion Garry Kasparov.</a:t>
            </a:r>
          </a:p>
          <a:p>
            <a:pPr marL="0" lvl="0" indent="0" algn="l" rtl="0">
              <a:spcBef>
                <a:spcPts val="0"/>
              </a:spcBef>
              <a:spcAft>
                <a:spcPts val="0"/>
              </a:spcAft>
              <a:buNone/>
            </a:pPr>
            <a:r>
              <a:rPr lang="en-CA" b="1" dirty="0">
                <a:effectLst/>
              </a:rPr>
              <a:t>Limited Memory- </a:t>
            </a:r>
            <a:r>
              <a:rPr lang="en-CA" dirty="0">
                <a:effectLst/>
              </a:rPr>
              <a:t>Is the ability of AI to use past experience and information to make predictions.</a:t>
            </a:r>
          </a:p>
          <a:p>
            <a:pPr marL="0" lvl="0" indent="0" algn="l" rtl="0">
              <a:spcBef>
                <a:spcPts val="0"/>
              </a:spcBef>
              <a:spcAft>
                <a:spcPts val="0"/>
              </a:spcAft>
              <a:buNone/>
            </a:pPr>
            <a:r>
              <a:rPr lang="en-CA" b="1" dirty="0">
                <a:effectLst/>
              </a:rPr>
              <a:t>Theory of Mind- </a:t>
            </a:r>
            <a:r>
              <a:rPr lang="en-CA" dirty="0">
                <a:effectLst/>
              </a:rPr>
              <a:t>AI with the awareness that others have their own beliefs, objectives, and intentions. This type of AI is not yet developed and will be able to distinguish and understand emotion.</a:t>
            </a:r>
          </a:p>
          <a:p>
            <a:pPr marL="0" lvl="0" indent="0" algn="l" rtl="0">
              <a:spcBef>
                <a:spcPts val="0"/>
              </a:spcBef>
              <a:spcAft>
                <a:spcPts val="0"/>
              </a:spcAft>
              <a:buNone/>
            </a:pPr>
            <a:r>
              <a:rPr lang="en-CA" b="1" dirty="0">
                <a:effectLst/>
              </a:rPr>
              <a:t>Self-Aware </a:t>
            </a:r>
            <a:r>
              <a:rPr lang="en-CA" dirty="0">
                <a:effectLst/>
              </a:rPr>
              <a:t>AI with the sense of self and consciousness. This type of AI is not yet developed.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unsplash.com/s/photos/extended-reality?utm_source=unsplash&amp;utm_medium=referral&amp;utm_content=creditCopyText" TargetMode="External"/><Relationship Id="rId4" Type="http://schemas.openxmlformats.org/officeDocument/2006/relationships/hyperlink" Target="https://unsplash.com/@minhphamdesign?utm_source=unsplash&amp;utm_medium=referral&amp;utm_content=creditCopyTex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unsplash.com/license" TargetMode="External"/><Relationship Id="rId4" Type="http://schemas.openxmlformats.org/officeDocument/2006/relationships/hyperlink" Target="https://unsplash.com/photos/Q1p7bh3SHj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unsplash.com/license" TargetMode="External"/><Relationship Id="rId4" Type="http://schemas.openxmlformats.org/officeDocument/2006/relationships/hyperlink" Target="https://unsplash.com/@nicklbaert?utm_source=unsplash&amp;utm_medium=referral&amp;utm_content=creditCopyTex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385646" y="1873625"/>
            <a:ext cx="85869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CA" sz="3600" b="1" dirty="0">
                <a:latin typeface="Arial"/>
                <a:ea typeface="Arial"/>
                <a:cs typeface="Arial"/>
                <a:sym typeface="Arial"/>
              </a:rPr>
              <a:t>Global Marketing in a Digital World     </a:t>
            </a:r>
            <a:endParaRPr sz="3600" b="1" dirty="0">
              <a:latin typeface="Arial"/>
              <a:ea typeface="Arial"/>
              <a:cs typeface="Arial"/>
              <a:sym typeface="Arial"/>
            </a:endParaRPr>
          </a:p>
        </p:txBody>
      </p:sp>
      <p:sp>
        <p:nvSpPr>
          <p:cNvPr id="81" name="Google Shape;81;p13"/>
          <p:cNvSpPr txBox="1">
            <a:spLocks noGrp="1"/>
          </p:cNvSpPr>
          <p:nvPr>
            <p:ph type="subTitle" idx="1"/>
          </p:nvPr>
        </p:nvSpPr>
        <p:spPr>
          <a:xfrm>
            <a:off x="385646" y="2856588"/>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Arial"/>
                <a:ea typeface="Arial"/>
                <a:cs typeface="Arial"/>
                <a:sym typeface="Arial"/>
              </a:rPr>
              <a:t>C</a:t>
            </a:r>
            <a:r>
              <a:rPr lang="en-CA" sz="2400" b="1" dirty="0">
                <a:latin typeface="Arial"/>
                <a:ea typeface="Arial"/>
                <a:cs typeface="Arial"/>
                <a:sym typeface="Arial"/>
              </a:rPr>
              <a:t>HAPTER</a:t>
            </a:r>
            <a:r>
              <a:rPr lang="en" sz="2400" b="1" dirty="0">
                <a:latin typeface="Arial"/>
                <a:ea typeface="Arial"/>
                <a:cs typeface="Arial"/>
                <a:sym typeface="Arial"/>
              </a:rPr>
              <a:t> 14: E</a:t>
            </a:r>
            <a:r>
              <a:rPr lang="en-CA" sz="2400" b="1" dirty="0">
                <a:latin typeface="Arial"/>
                <a:ea typeface="Arial"/>
                <a:cs typeface="Arial"/>
                <a:sym typeface="Arial"/>
              </a:rPr>
              <a:t>MERGING TECHNOLOGY</a:t>
            </a:r>
            <a:endParaRPr sz="2400" b="1" dirty="0">
              <a:latin typeface="Arial"/>
              <a:ea typeface="Arial"/>
              <a:cs typeface="Arial"/>
              <a:sym typeface="Arial"/>
            </a:endParaRPr>
          </a:p>
        </p:txBody>
      </p:sp>
      <p:sp>
        <p:nvSpPr>
          <p:cNvPr id="82" name="Google Shape;82;p13"/>
          <p:cNvSpPr txBox="1"/>
          <p:nvPr/>
        </p:nvSpPr>
        <p:spPr>
          <a:xfrm>
            <a:off x="1752050" y="4432750"/>
            <a:ext cx="69231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rgbClr val="FFFFFF"/>
                </a:solidFill>
                <a:latin typeface="Calibri"/>
                <a:ea typeface="Calibri"/>
                <a:cs typeface="Calibri"/>
                <a:sym typeface="Calibri"/>
              </a:rPr>
              <a:t>Unless otherwise noted, this work is licensed under a</a:t>
            </a:r>
            <a:r>
              <a:rPr lang="en" sz="1100">
                <a:solidFill>
                  <a:srgbClr val="FFFFFF"/>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1100" u="sng">
                <a:solidFill>
                  <a:srgbClr val="F0629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Commons Attribution-NonCommercial-ShareAlike 4.0 International (CC BY-NC-SA 4.0)</a:t>
            </a:r>
            <a:r>
              <a:rPr lang="en" sz="1100">
                <a:solidFill>
                  <a:srgbClr val="FFFFFF"/>
                </a:solidFill>
                <a:latin typeface="Calibri"/>
                <a:ea typeface="Calibri"/>
                <a:cs typeface="Calibri"/>
                <a:sym typeface="Calibri"/>
              </a:rPr>
              <a:t> license. Feel free to use, modify, reuse or redistribute any portion of this presentation.</a:t>
            </a:r>
            <a:endParaRPr>
              <a:latin typeface="Calibri"/>
              <a:ea typeface="Calibri"/>
              <a:cs typeface="Calibri"/>
              <a:sym typeface="Calibri"/>
            </a:endParaRPr>
          </a:p>
        </p:txBody>
      </p:sp>
      <p:pic>
        <p:nvPicPr>
          <p:cNvPr id="1026" name="Picture 2" descr="Creative Commons Attribution-NonCommercial- ShareAlike 4.0... | Download  Scientific Diagram">
            <a:extLst>
              <a:ext uri="{FF2B5EF4-FFF2-40B4-BE49-F238E27FC236}">
                <a16:creationId xmlns:a16="http://schemas.microsoft.com/office/drawing/2014/main" id="{17238B10-EBAE-497E-A8F3-2EA5E1107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46" y="4499441"/>
            <a:ext cx="1179918" cy="412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14.4 AI Categories cont. </a:t>
            </a:r>
            <a:endParaRPr sz="3300" b="1" dirty="0">
              <a:solidFill>
                <a:srgbClr val="003180"/>
              </a:solidFill>
              <a:latin typeface="Arial"/>
              <a:ea typeface="Arial"/>
              <a:cs typeface="Arial"/>
              <a:sym typeface="Arial"/>
            </a:endParaRPr>
          </a:p>
          <a:p>
            <a:pPr marL="0" lvl="0" indent="0" algn="l" rtl="0">
              <a:spcBef>
                <a:spcPts val="5900"/>
              </a:spcBef>
              <a:spcAft>
                <a:spcPts val="0"/>
              </a:spcAft>
              <a:buNone/>
            </a:pPr>
            <a:endParaRPr dirty="0"/>
          </a:p>
        </p:txBody>
      </p:sp>
      <p:sp>
        <p:nvSpPr>
          <p:cNvPr id="129" name="Google Shape;129;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20000"/>
              </a:lnSpc>
              <a:spcBef>
                <a:spcPts val="2100"/>
              </a:spcBef>
              <a:spcAft>
                <a:spcPts val="0"/>
              </a:spcAft>
              <a:buNone/>
            </a:pPr>
            <a:r>
              <a:rPr lang="en" sz="2000" b="1">
                <a:solidFill>
                  <a:srgbClr val="003180"/>
                </a:solidFill>
                <a:latin typeface="Arial"/>
                <a:ea typeface="Arial"/>
                <a:cs typeface="Arial"/>
                <a:sym typeface="Arial"/>
              </a:rPr>
              <a:t>Based on Functionality</a:t>
            </a:r>
            <a:endParaRPr sz="2000" b="1">
              <a:solidFill>
                <a:srgbClr val="003180"/>
              </a:solidFill>
              <a:latin typeface="Arial"/>
              <a:ea typeface="Arial"/>
              <a:cs typeface="Arial"/>
              <a:sym typeface="Arial"/>
            </a:endParaRPr>
          </a:p>
          <a:p>
            <a:pPr marL="0" lvl="0" indent="0" algn="l" rtl="0">
              <a:spcBef>
                <a:spcPts val="1700"/>
              </a:spcBef>
              <a:spcAft>
                <a:spcPts val="1200"/>
              </a:spcAft>
              <a:buNone/>
            </a:pPr>
            <a:endParaRPr/>
          </a:p>
        </p:txBody>
      </p:sp>
      <p:pic>
        <p:nvPicPr>
          <p:cNvPr id="130" name="Google Shape;130;p20" descr="Reactive Machines, Limited Memory, Theory of Mind, and Self Aware" title="AI based on Functionality"/>
          <p:cNvPicPr preferRelativeResize="0"/>
          <p:nvPr/>
        </p:nvPicPr>
        <p:blipFill>
          <a:blip r:embed="rId3">
            <a:alphaModFix/>
          </a:blip>
          <a:stretch>
            <a:fillRect/>
          </a:stretch>
        </p:blipFill>
        <p:spPr>
          <a:xfrm>
            <a:off x="661475" y="2409625"/>
            <a:ext cx="7821051" cy="156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3996-58DB-445B-90F6-F06CFFA2D1DD}"/>
              </a:ext>
            </a:extLst>
          </p:cNvPr>
          <p:cNvSpPr>
            <a:spLocks noGrp="1"/>
          </p:cNvSpPr>
          <p:nvPr>
            <p:ph type="title"/>
          </p:nvPr>
        </p:nvSpPr>
        <p:spPr/>
        <p:txBody>
          <a:bodyPr>
            <a:normAutofit fontScale="90000"/>
          </a:bodyPr>
          <a:lstStyle/>
          <a:p>
            <a:r>
              <a:rPr lang="en-CA" b="1" dirty="0"/>
              <a:t>14.4 Applications of AI</a:t>
            </a:r>
          </a:p>
        </p:txBody>
      </p:sp>
      <p:sp>
        <p:nvSpPr>
          <p:cNvPr id="3" name="Text Placeholder 2">
            <a:extLst>
              <a:ext uri="{FF2B5EF4-FFF2-40B4-BE49-F238E27FC236}">
                <a16:creationId xmlns:a16="http://schemas.microsoft.com/office/drawing/2014/main" id="{148DABE0-2614-4D0A-8D2A-9C2154F95A07}"/>
              </a:ext>
            </a:extLst>
          </p:cNvPr>
          <p:cNvSpPr>
            <a:spLocks noGrp="1"/>
          </p:cNvSpPr>
          <p:nvPr>
            <p:ph type="body" idx="1"/>
          </p:nvPr>
        </p:nvSpPr>
        <p:spPr/>
        <p:txBody>
          <a:bodyPr/>
          <a:lstStyle/>
          <a:p>
            <a:r>
              <a:rPr lang="en-CA" dirty="0"/>
              <a:t>Automation</a:t>
            </a:r>
          </a:p>
          <a:p>
            <a:r>
              <a:rPr lang="en-CA" dirty="0"/>
              <a:t>Robots</a:t>
            </a:r>
          </a:p>
          <a:p>
            <a:r>
              <a:rPr lang="en-CA" dirty="0"/>
              <a:t>Intelligent Agents</a:t>
            </a:r>
          </a:p>
          <a:p>
            <a:r>
              <a:rPr lang="en-CA" dirty="0"/>
              <a:t>Expert Systems</a:t>
            </a:r>
          </a:p>
          <a:p>
            <a:r>
              <a:rPr lang="en-CA" dirty="0"/>
              <a:t>Machine Learning</a:t>
            </a:r>
          </a:p>
          <a:p>
            <a:r>
              <a:rPr lang="en-CA" dirty="0"/>
              <a:t>Deep Learning</a:t>
            </a:r>
          </a:p>
          <a:p>
            <a:r>
              <a:rPr lang="en-CA" dirty="0"/>
              <a:t>Natural Language Processing</a:t>
            </a:r>
          </a:p>
        </p:txBody>
      </p:sp>
    </p:spTree>
    <p:extLst>
      <p:ext uri="{BB962C8B-B14F-4D97-AF65-F5344CB8AC3E}">
        <p14:creationId xmlns:p14="http://schemas.microsoft.com/office/powerpoint/2010/main" val="274805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14.5 Autonomous Technology</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36" name="Google Shape;136;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r>
              <a:rPr lang="en-CA" b="1" dirty="0"/>
              <a:t>Robots</a:t>
            </a:r>
            <a:r>
              <a:rPr lang="en-CA" dirty="0"/>
              <a:t> are automated machines that can execute specific tasks with very little or no human intervention and are able to accomplish tasks with both speed and precision  </a:t>
            </a:r>
          </a:p>
          <a:p>
            <a:r>
              <a:rPr lang="en-CA" dirty="0"/>
              <a:t>A </a:t>
            </a:r>
            <a:r>
              <a:rPr lang="en-CA" b="1" dirty="0"/>
              <a:t>nanobot</a:t>
            </a:r>
            <a:r>
              <a:rPr lang="en-CA" dirty="0"/>
              <a:t> is a robot whose components are on the scale of about a nanometer, which is one-billionth of a meter. </a:t>
            </a:r>
          </a:p>
          <a:p>
            <a:r>
              <a:rPr lang="en-CA" dirty="0"/>
              <a:t>A </a:t>
            </a:r>
            <a:r>
              <a:rPr lang="en-CA" b="1" dirty="0"/>
              <a:t>UAV</a:t>
            </a:r>
            <a:r>
              <a:rPr lang="en-CA" dirty="0"/>
              <a:t>, often referred to as a “drone,” is a small airplane or helicopter that can fly without a pilot autonomously.</a:t>
            </a:r>
          </a:p>
          <a:p>
            <a:endParaRPr sz="200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27AD-090F-4DD2-BF38-8FAB203E43EC}"/>
              </a:ext>
            </a:extLst>
          </p:cNvPr>
          <p:cNvSpPr>
            <a:spLocks noGrp="1"/>
          </p:cNvSpPr>
          <p:nvPr>
            <p:ph type="title"/>
          </p:nvPr>
        </p:nvSpPr>
        <p:spPr/>
        <p:txBody>
          <a:bodyPr>
            <a:normAutofit fontScale="90000"/>
          </a:bodyPr>
          <a:lstStyle/>
          <a:p>
            <a:r>
              <a:rPr lang="en-CA" b="1" dirty="0"/>
              <a:t>14.5 Intelligent Agents and NLP</a:t>
            </a:r>
          </a:p>
        </p:txBody>
      </p:sp>
      <p:sp>
        <p:nvSpPr>
          <p:cNvPr id="3" name="Text Placeholder 2">
            <a:extLst>
              <a:ext uri="{FF2B5EF4-FFF2-40B4-BE49-F238E27FC236}">
                <a16:creationId xmlns:a16="http://schemas.microsoft.com/office/drawing/2014/main" id="{9AA2403B-E9D1-4B9C-B1F3-259E8FE0770A}"/>
              </a:ext>
            </a:extLst>
          </p:cNvPr>
          <p:cNvSpPr>
            <a:spLocks noGrp="1"/>
          </p:cNvSpPr>
          <p:nvPr>
            <p:ph type="body" idx="1"/>
          </p:nvPr>
        </p:nvSpPr>
        <p:spPr/>
        <p:txBody>
          <a:bodyPr/>
          <a:lstStyle/>
          <a:p>
            <a:r>
              <a:rPr lang="en-CA" b="1" dirty="0"/>
              <a:t>Intelligent agents</a:t>
            </a:r>
            <a:r>
              <a:rPr lang="en-CA" dirty="0"/>
              <a:t> process the inputs it receives, and makes decisions/takes action based on that information. Sensors allow intelligence agents to perceive their surroundings, while actuators allow them to act on that perception.</a:t>
            </a:r>
          </a:p>
          <a:p>
            <a:r>
              <a:rPr lang="en-CA" b="1" dirty="0"/>
              <a:t>Natural Language Processing (NLP)</a:t>
            </a:r>
            <a:r>
              <a:rPr lang="en-CA" dirty="0"/>
              <a:t> allows computers to extract meaning from human language.  Natural Language Processing’s goal by design is to read, decipher, and comprehend human language.</a:t>
            </a:r>
          </a:p>
        </p:txBody>
      </p:sp>
    </p:spTree>
    <p:extLst>
      <p:ext uri="{BB962C8B-B14F-4D97-AF65-F5344CB8AC3E}">
        <p14:creationId xmlns:p14="http://schemas.microsoft.com/office/powerpoint/2010/main" val="361014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14.6 Extended Reality</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68" name="Google Shape;168;p26"/>
          <p:cNvSpPr txBox="1">
            <a:spLocks noGrp="1"/>
          </p:cNvSpPr>
          <p:nvPr>
            <p:ph type="body" idx="1"/>
          </p:nvPr>
        </p:nvSpPr>
        <p:spPr>
          <a:xfrm>
            <a:off x="674466" y="1425711"/>
            <a:ext cx="432265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solidFill>
                  <a:srgbClr val="373D3F"/>
                </a:solidFill>
                <a:highlight>
                  <a:srgbClr val="FFFFFF"/>
                </a:highlight>
                <a:latin typeface="Arial"/>
                <a:ea typeface="Arial"/>
                <a:cs typeface="Arial"/>
                <a:sym typeface="Arial"/>
              </a:rPr>
              <a:t>Another category of emerging technology is </a:t>
            </a:r>
            <a:r>
              <a:rPr lang="en" sz="2000" b="1" dirty="0">
                <a:solidFill>
                  <a:srgbClr val="373D3F"/>
                </a:solidFill>
                <a:latin typeface="Arial"/>
                <a:ea typeface="Arial"/>
                <a:cs typeface="Arial"/>
                <a:sym typeface="Arial"/>
              </a:rPr>
              <a:t>extended reality</a:t>
            </a:r>
            <a:r>
              <a:rPr lang="en" sz="2000" b="1" dirty="0">
                <a:solidFill>
                  <a:srgbClr val="373D3F"/>
                </a:solidFill>
                <a:highlight>
                  <a:srgbClr val="FFFFFF"/>
                </a:highlight>
                <a:latin typeface="Arial"/>
                <a:ea typeface="Arial"/>
                <a:cs typeface="Arial"/>
                <a:sym typeface="Arial"/>
              </a:rPr>
              <a:t> </a:t>
            </a:r>
            <a:r>
              <a:rPr lang="en" sz="2000" dirty="0">
                <a:solidFill>
                  <a:srgbClr val="373D3F"/>
                </a:solidFill>
                <a:highlight>
                  <a:srgbClr val="FFFFFF"/>
                </a:highlight>
                <a:latin typeface="Arial"/>
                <a:ea typeface="Arial"/>
                <a:cs typeface="Arial"/>
                <a:sym typeface="Arial"/>
              </a:rPr>
              <a:t>or XR. XR is an umbrella term that covers all forms and combinations of real and virtual environments. </a:t>
            </a:r>
            <a:endParaRPr sz="2000" dirty="0">
              <a:latin typeface="Arial"/>
              <a:ea typeface="Arial"/>
              <a:cs typeface="Arial"/>
              <a:sym typeface="Arial"/>
            </a:endParaRPr>
          </a:p>
        </p:txBody>
      </p:sp>
      <p:pic>
        <p:nvPicPr>
          <p:cNvPr id="169" name="Google Shape;169;p26" descr="&quot;&quot;"/>
          <p:cNvPicPr preferRelativeResize="0"/>
          <p:nvPr/>
        </p:nvPicPr>
        <p:blipFill>
          <a:blip r:embed="rId3">
            <a:alphaModFix/>
          </a:blip>
          <a:stretch>
            <a:fillRect/>
          </a:stretch>
        </p:blipFill>
        <p:spPr>
          <a:xfrm>
            <a:off x="5622433" y="1419949"/>
            <a:ext cx="2847101" cy="2861076"/>
          </a:xfrm>
          <a:prstGeom prst="rect">
            <a:avLst/>
          </a:prstGeom>
          <a:noFill/>
          <a:ln>
            <a:noFill/>
          </a:ln>
        </p:spPr>
      </p:pic>
      <p:sp>
        <p:nvSpPr>
          <p:cNvPr id="170" name="Google Shape;170;p26"/>
          <p:cNvSpPr txBox="1"/>
          <p:nvPr/>
        </p:nvSpPr>
        <p:spPr>
          <a:xfrm>
            <a:off x="5787600" y="4303967"/>
            <a:ext cx="2681934"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2">
                    <a:lumMod val="50000"/>
                  </a:schemeClr>
                </a:solidFill>
                <a:highlight>
                  <a:srgbClr val="F5F5F5"/>
                </a:highlight>
                <a:latin typeface="+mj-lt"/>
                <a:ea typeface="Roboto"/>
                <a:cs typeface="Roboto"/>
                <a:sym typeface="Roboto"/>
              </a:rPr>
              <a:t>Photo by </a:t>
            </a:r>
            <a:r>
              <a:rPr lang="en" sz="1000" u="sng" dirty="0">
                <a:solidFill>
                  <a:schemeClr val="bg2">
                    <a:lumMod val="50000"/>
                  </a:schemeClr>
                </a:solidFill>
                <a:highlight>
                  <a:srgbClr val="F5F5F5"/>
                </a:highlight>
                <a:latin typeface="+mj-lt"/>
                <a:ea typeface="Roboto"/>
                <a:cs typeface="Roboto"/>
                <a:sym typeface="Roboto"/>
                <a:hlinkClick r:id="rId4">
                  <a:extLst>
                    <a:ext uri="{A12FA001-AC4F-418D-AE19-62706E023703}">
                      <ahyp:hlinkClr xmlns:ahyp="http://schemas.microsoft.com/office/drawing/2018/hyperlinkcolor" val="tx"/>
                    </a:ext>
                  </a:extLst>
                </a:hlinkClick>
              </a:rPr>
              <a:t>Minh Pham</a:t>
            </a:r>
            <a:r>
              <a:rPr lang="en" sz="1000" dirty="0">
                <a:solidFill>
                  <a:schemeClr val="bg2">
                    <a:lumMod val="50000"/>
                  </a:schemeClr>
                </a:solidFill>
                <a:highlight>
                  <a:srgbClr val="F5F5F5"/>
                </a:highlight>
                <a:latin typeface="+mj-lt"/>
                <a:ea typeface="Roboto"/>
                <a:cs typeface="Roboto"/>
                <a:sym typeface="Roboto"/>
              </a:rPr>
              <a:t> on </a:t>
            </a:r>
            <a:r>
              <a:rPr lang="en" sz="1000" u="sng" dirty="0">
                <a:solidFill>
                  <a:schemeClr val="bg2">
                    <a:lumMod val="50000"/>
                  </a:schemeClr>
                </a:solidFill>
                <a:highlight>
                  <a:srgbClr val="F5F5F5"/>
                </a:highlight>
                <a:latin typeface="+mj-lt"/>
                <a:ea typeface="Roboto"/>
                <a:cs typeface="Roboto"/>
                <a:sym typeface="Roboto"/>
                <a:hlinkClick r:id="rId5">
                  <a:extLst>
                    <a:ext uri="{A12FA001-AC4F-418D-AE19-62706E023703}">
                      <ahyp:hlinkClr xmlns:ahyp="http://schemas.microsoft.com/office/drawing/2018/hyperlinkcolor" val="tx"/>
                    </a:ext>
                  </a:extLst>
                </a:hlinkClick>
              </a:rPr>
              <a:t>Unsplash</a:t>
            </a:r>
            <a:r>
              <a:rPr lang="en" sz="1000" u="sng" dirty="0">
                <a:solidFill>
                  <a:schemeClr val="bg2">
                    <a:lumMod val="50000"/>
                  </a:schemeClr>
                </a:solidFill>
                <a:highlight>
                  <a:srgbClr val="F5F5F5"/>
                </a:highlight>
                <a:latin typeface="+mj-lt"/>
                <a:ea typeface="Roboto"/>
                <a:cs typeface="Roboto"/>
                <a:sym typeface="Roboto"/>
              </a:rPr>
              <a:t> </a:t>
            </a:r>
            <a:r>
              <a:rPr lang="en-CA" sz="1000" u="sng" dirty="0">
                <a:solidFill>
                  <a:schemeClr val="bg2">
                    <a:lumMod val="50000"/>
                  </a:schemeClr>
                </a:solidFill>
                <a:highlight>
                  <a:srgbClr val="F5F5F5"/>
                </a:highlight>
                <a:latin typeface="+mj-lt"/>
                <a:ea typeface="Roboto"/>
                <a:cs typeface="Roboto"/>
                <a:sym typeface="Roboto"/>
              </a:rPr>
              <a:t>License</a:t>
            </a:r>
            <a:endParaRPr dirty="0">
              <a:solidFill>
                <a:schemeClr val="bg2">
                  <a:lumMod val="50000"/>
                </a:schemeClr>
              </a:solidFill>
              <a:latin typeface="+mj-lt"/>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14.7 Trends</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76" name="Google Shape;176;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rgbClr val="373D3F"/>
                </a:solidFill>
                <a:highlight>
                  <a:srgbClr val="FFFFFF"/>
                </a:highlight>
                <a:latin typeface="Arial"/>
                <a:ea typeface="Arial"/>
                <a:cs typeface="Arial"/>
                <a:sym typeface="Arial"/>
              </a:rPr>
              <a:t>In recent decades, the business sector has experienced a digital revolution, some </a:t>
            </a:r>
            <a:r>
              <a:rPr lang="en-CA" sz="2000" dirty="0">
                <a:solidFill>
                  <a:srgbClr val="373D3F"/>
                </a:solidFill>
                <a:highlight>
                  <a:srgbClr val="FFFFFF"/>
                </a:highlight>
                <a:latin typeface="Arial"/>
                <a:ea typeface="Arial"/>
                <a:cs typeface="Arial"/>
                <a:sym typeface="Arial"/>
              </a:rPr>
              <a:t>of the trends include:</a:t>
            </a:r>
          </a:p>
          <a:p>
            <a:pPr marL="800100" lvl="1"/>
            <a:r>
              <a:rPr lang="en-CA" sz="1600" dirty="0">
                <a:solidFill>
                  <a:srgbClr val="373D3F"/>
                </a:solidFill>
                <a:highlight>
                  <a:srgbClr val="FFFFFF"/>
                </a:highlight>
                <a:latin typeface="Arial"/>
                <a:ea typeface="Arial"/>
                <a:cs typeface="Arial"/>
                <a:sym typeface="Arial"/>
              </a:rPr>
              <a:t>Wearable </a:t>
            </a:r>
          </a:p>
          <a:p>
            <a:pPr marL="800100" lvl="1"/>
            <a:r>
              <a:rPr lang="en-CA" sz="1600" dirty="0">
                <a:solidFill>
                  <a:srgbClr val="373D3F"/>
                </a:solidFill>
                <a:highlight>
                  <a:srgbClr val="FFFFFF"/>
                </a:highlight>
                <a:latin typeface="Arial"/>
                <a:ea typeface="Arial"/>
                <a:cs typeface="Arial"/>
                <a:sym typeface="Arial"/>
              </a:rPr>
              <a:t>Printable</a:t>
            </a:r>
          </a:p>
          <a:p>
            <a:pPr marL="800100" lvl="1"/>
            <a:r>
              <a:rPr lang="en-CA" sz="1600" dirty="0">
                <a:solidFill>
                  <a:srgbClr val="373D3F"/>
                </a:solidFill>
                <a:highlight>
                  <a:srgbClr val="FFFFFF"/>
                </a:highlight>
                <a:latin typeface="Arial"/>
                <a:ea typeface="Arial"/>
                <a:cs typeface="Arial"/>
                <a:sym typeface="Arial"/>
              </a:rPr>
              <a:t>Connected</a:t>
            </a:r>
          </a:p>
          <a:p>
            <a:pPr marL="800100" lvl="1"/>
            <a:r>
              <a:rPr lang="en-CA" sz="1600" dirty="0">
                <a:solidFill>
                  <a:srgbClr val="373D3F"/>
                </a:solidFill>
                <a:highlight>
                  <a:srgbClr val="FFFFFF"/>
                </a:highlight>
                <a:latin typeface="Arial"/>
                <a:ea typeface="Arial"/>
                <a:cs typeface="Arial"/>
                <a:sym typeface="Arial"/>
              </a:rPr>
              <a:t>Collaborative</a:t>
            </a:r>
          </a:p>
          <a:p>
            <a:pPr marL="800100" lvl="1"/>
            <a:r>
              <a:rPr lang="en-CA" sz="1600" dirty="0">
                <a:solidFill>
                  <a:srgbClr val="373D3F"/>
                </a:solidFill>
                <a:highlight>
                  <a:srgbClr val="FFFFFF"/>
                </a:highlight>
                <a:latin typeface="Arial"/>
                <a:ea typeface="Arial"/>
                <a:cs typeface="Arial"/>
                <a:sym typeface="Arial"/>
              </a:rPr>
              <a:t>Super</a:t>
            </a:r>
            <a:endParaRPr sz="1600" dirty="0">
              <a:solidFill>
                <a:srgbClr val="373D3F"/>
              </a:solidFill>
              <a:highlight>
                <a:srgbClr val="FFFFFF"/>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13.10 Key Takeaways</a:t>
            </a:r>
            <a:endParaRPr b="1">
              <a:latin typeface="Arial"/>
              <a:ea typeface="Arial"/>
              <a:cs typeface="Arial"/>
              <a:sym typeface="Arial"/>
            </a:endParaRPr>
          </a:p>
        </p:txBody>
      </p:sp>
      <p:sp>
        <p:nvSpPr>
          <p:cNvPr id="182" name="Google Shape;182;p28"/>
          <p:cNvSpPr txBox="1">
            <a:spLocks noGrp="1"/>
          </p:cNvSpPr>
          <p:nvPr>
            <p:ph type="body" idx="1"/>
          </p:nvPr>
        </p:nvSpPr>
        <p:spPr>
          <a:xfrm>
            <a:off x="311700" y="1017800"/>
            <a:ext cx="8520600" cy="3708300"/>
          </a:xfrm>
          <a:prstGeom prst="rect">
            <a:avLst/>
          </a:prstGeom>
        </p:spPr>
        <p:txBody>
          <a:bodyPr spcFirstLastPara="1" wrap="square" lIns="91425" tIns="91425" rIns="91425" bIns="91425" anchor="t" anchorCtr="0">
            <a:normAutofit fontScale="25000" lnSpcReduction="20000"/>
          </a:bodyPr>
          <a:lstStyle/>
          <a:p>
            <a:pPr marL="571500" lvl="0" indent="-319240" algn="l" rtl="0">
              <a:lnSpc>
                <a:spcPct val="150000"/>
              </a:lnSpc>
              <a:spcBef>
                <a:spcPts val="1200"/>
              </a:spcBef>
              <a:spcAft>
                <a:spcPts val="0"/>
              </a:spcAft>
              <a:buClr>
                <a:srgbClr val="000000"/>
              </a:buClr>
              <a:buSzPct val="100000"/>
              <a:buFont typeface="Arial"/>
              <a:buChar char="●"/>
            </a:pPr>
            <a:r>
              <a:rPr lang="en" sz="5709">
                <a:solidFill>
                  <a:srgbClr val="000000"/>
                </a:solidFill>
                <a:latin typeface="Arial"/>
                <a:ea typeface="Arial"/>
                <a:cs typeface="Arial"/>
                <a:sym typeface="Arial"/>
              </a:rPr>
              <a:t>The Turing Test is a test to determine a machines ability to think and therefore imitate human behaviour.</a:t>
            </a:r>
            <a:endParaRPr sz="5709">
              <a:solidFill>
                <a:srgbClr val="000000"/>
              </a:solidFill>
              <a:latin typeface="Arial"/>
              <a:ea typeface="Arial"/>
              <a:cs typeface="Arial"/>
              <a:sym typeface="Arial"/>
            </a:endParaRPr>
          </a:p>
          <a:p>
            <a:pPr marL="571500" lvl="0" indent="-319240" algn="l" rtl="0">
              <a:lnSpc>
                <a:spcPct val="150000"/>
              </a:lnSpc>
              <a:spcBef>
                <a:spcPts val="0"/>
              </a:spcBef>
              <a:spcAft>
                <a:spcPts val="0"/>
              </a:spcAft>
              <a:buClr>
                <a:srgbClr val="000000"/>
              </a:buClr>
              <a:buSzPct val="100000"/>
              <a:buFont typeface="Arial"/>
              <a:buChar char="●"/>
            </a:pPr>
            <a:r>
              <a:rPr lang="en" sz="5709">
                <a:solidFill>
                  <a:srgbClr val="000000"/>
                </a:solidFill>
                <a:latin typeface="Arial"/>
                <a:ea typeface="Arial"/>
                <a:cs typeface="Arial"/>
                <a:sym typeface="Arial"/>
              </a:rPr>
              <a:t>Advancement in AI technology was slowed due to the computers lack of processing power and inability to store information as well as the price.</a:t>
            </a:r>
            <a:endParaRPr sz="5709">
              <a:solidFill>
                <a:srgbClr val="000000"/>
              </a:solidFill>
              <a:latin typeface="Arial"/>
              <a:ea typeface="Arial"/>
              <a:cs typeface="Arial"/>
              <a:sym typeface="Arial"/>
            </a:endParaRPr>
          </a:p>
          <a:p>
            <a:pPr marL="571500" lvl="0" indent="-319240" algn="l" rtl="0">
              <a:lnSpc>
                <a:spcPct val="150000"/>
              </a:lnSpc>
              <a:spcBef>
                <a:spcPts val="0"/>
              </a:spcBef>
              <a:spcAft>
                <a:spcPts val="0"/>
              </a:spcAft>
              <a:buClr>
                <a:srgbClr val="000000"/>
              </a:buClr>
              <a:buSzPct val="100000"/>
              <a:buFont typeface="Arial"/>
              <a:buChar char="●"/>
            </a:pPr>
            <a:r>
              <a:rPr lang="en" sz="5709">
                <a:solidFill>
                  <a:srgbClr val="000000"/>
                </a:solidFill>
                <a:latin typeface="Arial"/>
                <a:ea typeface="Arial"/>
                <a:cs typeface="Arial"/>
                <a:sym typeface="Arial"/>
              </a:rPr>
              <a:t> Expert systems have been used for many years to streamline knowledge, and make decisions.</a:t>
            </a:r>
            <a:endParaRPr sz="5709">
              <a:solidFill>
                <a:srgbClr val="000000"/>
              </a:solidFill>
              <a:latin typeface="Arial"/>
              <a:ea typeface="Arial"/>
              <a:cs typeface="Arial"/>
              <a:sym typeface="Arial"/>
            </a:endParaRPr>
          </a:p>
          <a:p>
            <a:pPr marL="571500" lvl="0" indent="-319240" algn="l" rtl="0">
              <a:lnSpc>
                <a:spcPct val="150000"/>
              </a:lnSpc>
              <a:spcBef>
                <a:spcPts val="0"/>
              </a:spcBef>
              <a:spcAft>
                <a:spcPts val="0"/>
              </a:spcAft>
              <a:buClr>
                <a:srgbClr val="000000"/>
              </a:buClr>
              <a:buSzPct val="100000"/>
              <a:buFont typeface="Arial"/>
              <a:buChar char="●"/>
            </a:pPr>
            <a:r>
              <a:rPr lang="en" sz="5709">
                <a:solidFill>
                  <a:srgbClr val="000000"/>
                </a:solidFill>
                <a:latin typeface="Arial"/>
                <a:ea typeface="Arial"/>
                <a:cs typeface="Arial"/>
                <a:sym typeface="Arial"/>
              </a:rPr>
              <a:t>Artificial intelligence (AI) is the ability of a computer to think and learn.</a:t>
            </a:r>
            <a:endParaRPr sz="5709">
              <a:solidFill>
                <a:srgbClr val="000000"/>
              </a:solidFill>
              <a:latin typeface="Arial"/>
              <a:ea typeface="Arial"/>
              <a:cs typeface="Arial"/>
              <a:sym typeface="Arial"/>
            </a:endParaRPr>
          </a:p>
          <a:p>
            <a:pPr marL="571500" lvl="0" indent="-319240" algn="l" rtl="0">
              <a:lnSpc>
                <a:spcPct val="150000"/>
              </a:lnSpc>
              <a:spcBef>
                <a:spcPts val="0"/>
              </a:spcBef>
              <a:spcAft>
                <a:spcPts val="0"/>
              </a:spcAft>
              <a:buClr>
                <a:srgbClr val="000000"/>
              </a:buClr>
              <a:buSzPct val="100000"/>
              <a:buFont typeface="Arial"/>
              <a:buChar char="●"/>
            </a:pPr>
            <a:r>
              <a:rPr lang="en" sz="5709">
                <a:solidFill>
                  <a:srgbClr val="000000"/>
                </a:solidFill>
                <a:latin typeface="Arial"/>
                <a:ea typeface="Arial"/>
                <a:cs typeface="Arial"/>
                <a:sym typeface="Arial"/>
              </a:rPr>
              <a:t>AI can be categorized based on ability and functionality.</a:t>
            </a:r>
            <a:endParaRPr sz="5709">
              <a:solidFill>
                <a:srgbClr val="000000"/>
              </a:solidFill>
              <a:latin typeface="Arial"/>
              <a:ea typeface="Arial"/>
              <a:cs typeface="Arial"/>
              <a:sym typeface="Arial"/>
            </a:endParaRPr>
          </a:p>
          <a:p>
            <a:pPr marL="571500" lvl="0" indent="-319240" algn="l" rtl="0">
              <a:lnSpc>
                <a:spcPct val="150000"/>
              </a:lnSpc>
              <a:spcBef>
                <a:spcPts val="0"/>
              </a:spcBef>
              <a:spcAft>
                <a:spcPts val="0"/>
              </a:spcAft>
              <a:buClr>
                <a:srgbClr val="000000"/>
              </a:buClr>
              <a:buSzPct val="100000"/>
              <a:buFont typeface="Arial"/>
              <a:buChar char="●"/>
            </a:pPr>
            <a:r>
              <a:rPr lang="en" sz="5709">
                <a:solidFill>
                  <a:srgbClr val="000000"/>
                </a:solidFill>
                <a:latin typeface="Arial"/>
                <a:ea typeface="Arial"/>
                <a:cs typeface="Arial"/>
                <a:sym typeface="Arial"/>
              </a:rPr>
              <a:t>Autonomous technologies are one of the most widely used applications of AI. They include: nanobots, driverless cars, and UAV.</a:t>
            </a:r>
            <a:endParaRPr sz="5709">
              <a:solidFill>
                <a:srgbClr val="000000"/>
              </a:solidFill>
              <a:latin typeface="Arial"/>
              <a:ea typeface="Arial"/>
              <a:cs typeface="Arial"/>
              <a:sym typeface="Arial"/>
            </a:endParaRPr>
          </a:p>
          <a:p>
            <a:pPr marL="571500" lvl="0" indent="-319240" algn="l" rtl="0">
              <a:lnSpc>
                <a:spcPct val="150000"/>
              </a:lnSpc>
              <a:spcBef>
                <a:spcPts val="0"/>
              </a:spcBef>
              <a:spcAft>
                <a:spcPts val="0"/>
              </a:spcAft>
              <a:buClr>
                <a:srgbClr val="000000"/>
              </a:buClr>
              <a:buSzPct val="100000"/>
              <a:buFont typeface="Arial"/>
              <a:buChar char="●"/>
            </a:pPr>
            <a:r>
              <a:rPr lang="en" sz="5709">
                <a:solidFill>
                  <a:srgbClr val="000000"/>
                </a:solidFill>
                <a:latin typeface="Arial"/>
                <a:ea typeface="Arial"/>
                <a:cs typeface="Arial"/>
                <a:sym typeface="Arial"/>
              </a:rPr>
              <a:t>Robots are a type of autonomous technology that automate process with little, or no human interaction.</a:t>
            </a:r>
            <a:endParaRPr sz="5709">
              <a:solidFill>
                <a:srgbClr val="000000"/>
              </a:solidFill>
              <a:latin typeface="Arial"/>
              <a:ea typeface="Arial"/>
              <a:cs typeface="Arial"/>
              <a:sym typeface="Arial"/>
            </a:endParaRPr>
          </a:p>
          <a:p>
            <a:pPr marL="571500" lvl="0" indent="-319240" algn="l" rtl="0">
              <a:lnSpc>
                <a:spcPct val="150000"/>
              </a:lnSpc>
              <a:spcBef>
                <a:spcPts val="0"/>
              </a:spcBef>
              <a:spcAft>
                <a:spcPts val="0"/>
              </a:spcAft>
              <a:buClr>
                <a:srgbClr val="000000"/>
              </a:buClr>
              <a:buSzPct val="100000"/>
              <a:buFont typeface="Arial"/>
              <a:buChar char="●"/>
            </a:pPr>
            <a:r>
              <a:rPr lang="en" sz="5709">
                <a:solidFill>
                  <a:srgbClr val="000000"/>
                </a:solidFill>
                <a:latin typeface="Arial"/>
                <a:ea typeface="Arial"/>
                <a:cs typeface="Arial"/>
                <a:sym typeface="Arial"/>
              </a:rPr>
              <a:t>Machine learning and deep learning use algorithms, and neural networks  to imitate the way humans learn.</a:t>
            </a:r>
            <a:endParaRPr sz="5709">
              <a:solidFill>
                <a:srgbClr val="000000"/>
              </a:solidFill>
              <a:latin typeface="Arial"/>
              <a:ea typeface="Arial"/>
              <a:cs typeface="Arial"/>
              <a:sym typeface="Arial"/>
            </a:endParaRPr>
          </a:p>
          <a:p>
            <a:pPr marL="0" lvl="0" indent="0" algn="l" rtl="0">
              <a:spcBef>
                <a:spcPts val="9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14.0 Learning Outcomes</a:t>
            </a:r>
            <a:endParaRPr b="1" dirty="0">
              <a:latin typeface="Arial"/>
              <a:ea typeface="Arial"/>
              <a:cs typeface="Arial"/>
              <a:sym typeface="Arial"/>
            </a:endParaRPr>
          </a:p>
        </p:txBody>
      </p:sp>
      <p:sp>
        <p:nvSpPr>
          <p:cNvPr id="89" name="Google Shape;89;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114300" indent="0">
              <a:lnSpc>
                <a:spcPct val="120000"/>
              </a:lnSpc>
              <a:buNone/>
            </a:pPr>
            <a:r>
              <a:rPr lang="en-CA" altLang="en-CA">
                <a:latin typeface="Arial" panose="020B0604020202020204" pitchFamily="34" charset="0"/>
                <a:cs typeface="Arial" panose="020B0604020202020204" pitchFamily="34" charset="0"/>
              </a:rPr>
              <a:t>Upon successful completion of this chapter, you will be able to:</a:t>
            </a:r>
          </a:p>
          <a:p>
            <a:r>
              <a:rPr lang="en-CA"/>
              <a:t>Describe </a:t>
            </a:r>
            <a:r>
              <a:rPr lang="en-CA" dirty="0"/>
              <a:t>the difference between the Internet and World Wide Web.</a:t>
            </a:r>
          </a:p>
          <a:p>
            <a:r>
              <a:rPr lang="en-CA" dirty="0"/>
              <a:t>Discuss the history of artificial intelligence.</a:t>
            </a:r>
          </a:p>
          <a:p>
            <a:r>
              <a:rPr lang="en-CA" dirty="0"/>
              <a:t>Define artificial intelligence and distinguish between the types.</a:t>
            </a:r>
          </a:p>
          <a:p>
            <a:r>
              <a:rPr lang="en-CA" dirty="0"/>
              <a:t>Explain autonomous and extended reality technologies. </a:t>
            </a:r>
          </a:p>
          <a:p>
            <a:r>
              <a:rPr lang="en-CA" dirty="0"/>
              <a:t>List some of the emerging technology trends and their impact on business.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225875"/>
            <a:ext cx="8520600" cy="607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dirty="0">
                <a:solidFill>
                  <a:srgbClr val="003180"/>
                </a:solidFill>
                <a:latin typeface="Arial"/>
                <a:ea typeface="Arial"/>
                <a:cs typeface="Arial"/>
                <a:sym typeface="Arial"/>
              </a:rPr>
              <a:t>14.1 The Internet</a:t>
            </a:r>
            <a:endParaRPr b="1" dirty="0">
              <a:solidFill>
                <a:srgbClr val="003180"/>
              </a:solidFill>
              <a:latin typeface="Arial"/>
              <a:ea typeface="Arial"/>
              <a:cs typeface="Arial"/>
              <a:sym typeface="Arial"/>
            </a:endParaRPr>
          </a:p>
          <a:p>
            <a:pPr marL="0" lvl="0" indent="0" algn="l" rtl="0">
              <a:spcBef>
                <a:spcPts val="2300"/>
              </a:spcBef>
              <a:spcAft>
                <a:spcPts val="0"/>
              </a:spcAft>
              <a:buNone/>
            </a:pPr>
            <a:endParaRPr dirty="0"/>
          </a:p>
        </p:txBody>
      </p:sp>
      <p:pic>
        <p:nvPicPr>
          <p:cNvPr id="113" name="Google Shape;113;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15151" y="1322576"/>
            <a:ext cx="4541593" cy="2918674"/>
          </a:xfrm>
          <a:prstGeom prst="rect">
            <a:avLst/>
          </a:prstGeom>
          <a:noFill/>
          <a:ln>
            <a:noFill/>
          </a:ln>
        </p:spPr>
      </p:pic>
      <p:sp>
        <p:nvSpPr>
          <p:cNvPr id="112" name="Google Shape;112;p18"/>
          <p:cNvSpPr txBox="1">
            <a:spLocks noGrp="1"/>
          </p:cNvSpPr>
          <p:nvPr>
            <p:ph type="body" idx="1"/>
          </p:nvPr>
        </p:nvSpPr>
        <p:spPr>
          <a:xfrm>
            <a:off x="311700" y="902250"/>
            <a:ext cx="8520600" cy="655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2000" dirty="0">
                <a:solidFill>
                  <a:srgbClr val="373D3F"/>
                </a:solidFill>
                <a:highlight>
                  <a:srgbClr val="FFFFFF"/>
                </a:highlight>
                <a:latin typeface="Arial"/>
                <a:ea typeface="Arial"/>
                <a:cs typeface="Arial"/>
                <a:sym typeface="Arial"/>
              </a:rPr>
              <a:t>The </a:t>
            </a:r>
            <a:r>
              <a:rPr lang="en" sz="2000" dirty="0">
                <a:solidFill>
                  <a:srgbClr val="373D3F"/>
                </a:solidFill>
                <a:latin typeface="Arial"/>
                <a:ea typeface="Arial"/>
                <a:cs typeface="Arial"/>
                <a:sym typeface="Arial"/>
              </a:rPr>
              <a:t>internet</a:t>
            </a:r>
            <a:r>
              <a:rPr lang="en" sz="2000" dirty="0">
                <a:solidFill>
                  <a:srgbClr val="373D3F"/>
                </a:solidFill>
                <a:highlight>
                  <a:srgbClr val="FFFFFF"/>
                </a:highlight>
                <a:latin typeface="Arial"/>
                <a:ea typeface="Arial"/>
                <a:cs typeface="Arial"/>
                <a:sym typeface="Arial"/>
              </a:rPr>
              <a:t> is a network of networks—millions of them, actually.</a:t>
            </a:r>
            <a:endParaRPr sz="2000" dirty="0">
              <a:latin typeface="Arial"/>
              <a:ea typeface="Arial"/>
              <a:cs typeface="Arial"/>
              <a:sym typeface="Arial"/>
            </a:endParaRPr>
          </a:p>
        </p:txBody>
      </p:sp>
      <p:sp>
        <p:nvSpPr>
          <p:cNvPr id="114" name="Google Shape;114;p18"/>
          <p:cNvSpPr txBox="1"/>
          <p:nvPr/>
        </p:nvSpPr>
        <p:spPr>
          <a:xfrm>
            <a:off x="3072000" y="424125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u="sng" dirty="0">
                <a:solidFill>
                  <a:schemeClr val="bg2">
                    <a:lumMod val="50000"/>
                  </a:schemeClr>
                </a:solidFill>
                <a:highlight>
                  <a:srgbClr val="FFFFFF"/>
                </a:highlight>
                <a:hlinkClick r:id="rId4">
                  <a:extLst>
                    <a:ext uri="{A12FA001-AC4F-418D-AE19-62706E023703}">
                      <ahyp:hlinkClr xmlns:ahyp="http://schemas.microsoft.com/office/drawing/2018/hyperlinkcolor" val="tx"/>
                    </a:ext>
                  </a:extLst>
                </a:hlinkClick>
              </a:rPr>
              <a:t>Photo</a:t>
            </a:r>
            <a:r>
              <a:rPr lang="en" sz="1200" i="1" dirty="0">
                <a:solidFill>
                  <a:schemeClr val="bg2">
                    <a:lumMod val="50000"/>
                  </a:schemeClr>
                </a:solidFill>
                <a:highlight>
                  <a:srgbClr val="FFFFFF"/>
                </a:highlight>
              </a:rPr>
              <a:t> by NASA </a:t>
            </a:r>
            <a:r>
              <a:rPr lang="en" sz="1200" i="1" dirty="0">
                <a:solidFill>
                  <a:schemeClr val="bg2">
                    <a:lumMod val="50000"/>
                  </a:schemeClr>
                </a:solidFill>
                <a:highlight>
                  <a:srgbClr val="FFFFFF"/>
                </a:highlight>
                <a:hlinkClick r:id="rId5"/>
              </a:rPr>
              <a:t>Unsplash </a:t>
            </a:r>
            <a:r>
              <a:rPr lang="en-CA" sz="1200" i="1" dirty="0">
                <a:solidFill>
                  <a:schemeClr val="bg2">
                    <a:lumMod val="50000"/>
                  </a:schemeClr>
                </a:solidFill>
                <a:highlight>
                  <a:srgbClr val="FFFFFF"/>
                </a:highlight>
                <a:hlinkClick r:id="rId5"/>
              </a:rPr>
              <a:t>License</a:t>
            </a:r>
            <a:endParaRPr dirty="0">
              <a:solidFill>
                <a:schemeClr val="bg2">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52A3-C28B-4917-8660-CDA43D0E66F7}"/>
              </a:ext>
            </a:extLst>
          </p:cNvPr>
          <p:cNvSpPr>
            <a:spLocks noGrp="1"/>
          </p:cNvSpPr>
          <p:nvPr>
            <p:ph type="title"/>
          </p:nvPr>
        </p:nvSpPr>
        <p:spPr/>
        <p:txBody>
          <a:bodyPr>
            <a:normAutofit fontScale="90000"/>
          </a:bodyPr>
          <a:lstStyle/>
          <a:p>
            <a:r>
              <a:rPr lang="en-CA" b="1" dirty="0"/>
              <a:t>14.1 The Internet and the Web</a:t>
            </a:r>
          </a:p>
        </p:txBody>
      </p:sp>
      <p:sp>
        <p:nvSpPr>
          <p:cNvPr id="3" name="Text Placeholder 2">
            <a:extLst>
              <a:ext uri="{FF2B5EF4-FFF2-40B4-BE49-F238E27FC236}">
                <a16:creationId xmlns:a16="http://schemas.microsoft.com/office/drawing/2014/main" id="{7BF0236A-B110-4FF9-9F68-3262193655EB}"/>
              </a:ext>
            </a:extLst>
          </p:cNvPr>
          <p:cNvSpPr>
            <a:spLocks noGrp="1"/>
          </p:cNvSpPr>
          <p:nvPr>
            <p:ph type="body" idx="1"/>
          </p:nvPr>
        </p:nvSpPr>
        <p:spPr/>
        <p:txBody>
          <a:bodyPr/>
          <a:lstStyle/>
          <a:p>
            <a:r>
              <a:rPr lang="en-CA" dirty="0"/>
              <a:t>The internet is an interconnected network of networks. </a:t>
            </a:r>
          </a:p>
          <a:p>
            <a:r>
              <a:rPr lang="en-CA" dirty="0"/>
              <a:t>Services  such as email, voice and video, file transfer, and the World Wide Web (the web for short) all run across the internet. </a:t>
            </a:r>
          </a:p>
          <a:p>
            <a:r>
              <a:rPr lang="en-CA" dirty="0"/>
              <a:t>The web is simply one part of the internet. It is made up of web servers that have HTML pages that are being viewed on devices with web browsers. </a:t>
            </a:r>
          </a:p>
        </p:txBody>
      </p:sp>
    </p:spTree>
    <p:extLst>
      <p:ext uri="{BB962C8B-B14F-4D97-AF65-F5344CB8AC3E}">
        <p14:creationId xmlns:p14="http://schemas.microsoft.com/office/powerpoint/2010/main" val="97385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2300"/>
              </a:spcAft>
              <a:buNone/>
            </a:pPr>
            <a:r>
              <a:rPr lang="en" b="1" dirty="0">
                <a:solidFill>
                  <a:srgbClr val="003180"/>
                </a:solidFill>
                <a:latin typeface="Arial"/>
                <a:ea typeface="Arial"/>
                <a:cs typeface="Arial"/>
                <a:sym typeface="Arial"/>
              </a:rPr>
              <a:t>14.1 </a:t>
            </a:r>
            <a:r>
              <a:rPr lang="en-CA" b="1" dirty="0">
                <a:solidFill>
                  <a:srgbClr val="003180"/>
                </a:solidFill>
                <a:latin typeface="Arial"/>
                <a:ea typeface="Arial"/>
                <a:cs typeface="Arial"/>
                <a:sym typeface="Arial"/>
              </a:rPr>
              <a:t>Generations of the </a:t>
            </a:r>
            <a:r>
              <a:rPr lang="en" b="1" dirty="0">
                <a:solidFill>
                  <a:srgbClr val="003180"/>
                </a:solidFill>
                <a:latin typeface="Arial"/>
                <a:ea typeface="Arial"/>
                <a:cs typeface="Arial"/>
                <a:sym typeface="Arial"/>
              </a:rPr>
              <a:t>Web</a:t>
            </a:r>
            <a:endParaRPr dirty="0"/>
          </a:p>
        </p:txBody>
      </p:sp>
      <p:sp>
        <p:nvSpPr>
          <p:cNvPr id="120" name="Google Shape;120;p19"/>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rmAutofit/>
          </a:bodyPr>
          <a:lstStyle/>
          <a:p>
            <a:pPr marL="0" lvl="0" indent="0" algn="l" rtl="0">
              <a:lnSpc>
                <a:spcPct val="120000"/>
              </a:lnSpc>
              <a:spcBef>
                <a:spcPts val="1600"/>
              </a:spcBef>
              <a:spcAft>
                <a:spcPts val="0"/>
              </a:spcAft>
              <a:buNone/>
            </a:pPr>
            <a:r>
              <a:rPr lang="en" sz="2000" dirty="0">
                <a:solidFill>
                  <a:srgbClr val="000000"/>
                </a:solidFill>
                <a:latin typeface="Arial"/>
                <a:ea typeface="Arial"/>
                <a:cs typeface="Arial"/>
                <a:sym typeface="Arial"/>
              </a:rPr>
              <a:t>Phases of the Web:</a:t>
            </a:r>
            <a:endParaRPr sz="2000" dirty="0">
              <a:solidFill>
                <a:srgbClr val="000000"/>
              </a:solidFill>
              <a:latin typeface="Arial"/>
              <a:ea typeface="Arial"/>
              <a:cs typeface="Arial"/>
              <a:sym typeface="Arial"/>
            </a:endParaRPr>
          </a:p>
          <a:p>
            <a:pPr marL="457200" lvl="0" indent="-355600" algn="l" rtl="0">
              <a:lnSpc>
                <a:spcPct val="120000"/>
              </a:lnSpc>
              <a:spcBef>
                <a:spcPts val="160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Web 1.0 </a:t>
            </a:r>
            <a:r>
              <a:rPr lang="en" sz="2000" dirty="0">
                <a:solidFill>
                  <a:srgbClr val="0000FF"/>
                </a:solidFill>
                <a:latin typeface="Arial"/>
                <a:ea typeface="Arial"/>
                <a:cs typeface="Arial"/>
                <a:sym typeface="Arial"/>
              </a:rPr>
              <a:t>read only</a:t>
            </a:r>
            <a:r>
              <a:rPr lang="en" sz="2000" dirty="0">
                <a:solidFill>
                  <a:srgbClr val="000000"/>
                </a:solidFill>
                <a:latin typeface="Arial"/>
                <a:ea typeface="Arial"/>
                <a:cs typeface="Arial"/>
                <a:sym typeface="Arial"/>
              </a:rPr>
              <a:t> </a:t>
            </a:r>
            <a:endParaRPr sz="2000" dirty="0">
              <a:solidFill>
                <a:srgbClr val="000000"/>
              </a:solidFill>
              <a:latin typeface="Arial"/>
              <a:ea typeface="Arial"/>
              <a:cs typeface="Arial"/>
              <a:sym typeface="Arial"/>
            </a:endParaRPr>
          </a:p>
          <a:p>
            <a:pPr marL="457200" lvl="0" indent="-355600" algn="l" rtl="0">
              <a:lnSpc>
                <a:spcPct val="12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Web 2.0 social web (2000-2010) - </a:t>
            </a:r>
            <a:r>
              <a:rPr lang="en" sz="2000" dirty="0">
                <a:solidFill>
                  <a:srgbClr val="0000FF"/>
                </a:solidFill>
                <a:latin typeface="Arial"/>
                <a:ea typeface="Arial"/>
                <a:cs typeface="Arial"/>
                <a:sym typeface="Arial"/>
              </a:rPr>
              <a:t>read and write</a:t>
            </a:r>
            <a:endParaRPr sz="2000" dirty="0">
              <a:solidFill>
                <a:srgbClr val="0000FF"/>
              </a:solidFill>
              <a:latin typeface="Arial"/>
              <a:ea typeface="Arial"/>
              <a:cs typeface="Arial"/>
              <a:sym typeface="Arial"/>
            </a:endParaRPr>
          </a:p>
          <a:p>
            <a:pPr marL="457200" lvl="0" indent="-355600" algn="l" rtl="0">
              <a:lnSpc>
                <a:spcPct val="12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Web 3.0 semantic web (after 2010) - </a:t>
            </a:r>
            <a:r>
              <a:rPr lang="en" sz="2000" dirty="0">
                <a:solidFill>
                  <a:srgbClr val="0000FF"/>
                </a:solidFill>
                <a:latin typeface="Arial"/>
                <a:ea typeface="Arial"/>
                <a:cs typeface="Arial"/>
                <a:sym typeface="Arial"/>
              </a:rPr>
              <a:t>read, write and execute</a:t>
            </a:r>
            <a:endParaRPr sz="2000" dirty="0">
              <a:solidFill>
                <a:srgbClr val="000000"/>
              </a:solidFill>
              <a:latin typeface="Arial"/>
              <a:ea typeface="Arial"/>
              <a:cs typeface="Arial"/>
              <a:sym typeface="Arial"/>
            </a:endParaRPr>
          </a:p>
          <a:p>
            <a:pPr marL="457200" lvl="0" indent="-355600" algn="l" rtl="0">
              <a:lnSpc>
                <a:spcPct val="12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Web 4.0 intelligent web - Internet of Things and connected devices.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14.2 Can Machines Think?</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95" name="Google Shape;95;p15"/>
          <p:cNvSpPr txBox="1">
            <a:spLocks noGrp="1"/>
          </p:cNvSpPr>
          <p:nvPr>
            <p:ph type="body" idx="1"/>
          </p:nvPr>
        </p:nvSpPr>
        <p:spPr>
          <a:xfrm>
            <a:off x="411311" y="1214507"/>
            <a:ext cx="4898075" cy="3339000"/>
          </a:xfrm>
          <a:prstGeom prst="rect">
            <a:avLst/>
          </a:prstGeom>
        </p:spPr>
        <p:txBody>
          <a:bodyPr spcFirstLastPara="1" wrap="square" lIns="91425" tIns="91425" rIns="91425" bIns="91425" anchor="t" anchorCtr="0">
            <a:normAutofit lnSpcReduction="10000"/>
          </a:bodyPr>
          <a:lstStyle/>
          <a:p>
            <a:pPr marL="342900"/>
            <a:r>
              <a:rPr lang="en" sz="2000" dirty="0">
                <a:solidFill>
                  <a:srgbClr val="373D3F"/>
                </a:solidFill>
                <a:latin typeface="Arial"/>
                <a:ea typeface="Arial"/>
                <a:cs typeface="Arial"/>
                <a:sym typeface="Arial"/>
              </a:rPr>
              <a:t>Artificial intelligence</a:t>
            </a:r>
            <a:r>
              <a:rPr lang="en" sz="2000" dirty="0">
                <a:solidFill>
                  <a:srgbClr val="373D3F"/>
                </a:solidFill>
                <a:highlight>
                  <a:srgbClr val="FFFFFF"/>
                </a:highlight>
                <a:latin typeface="Arial"/>
                <a:ea typeface="Arial"/>
                <a:cs typeface="Arial"/>
                <a:sym typeface="Arial"/>
              </a:rPr>
              <a:t>, the ability of a computer or machine to think and learn, and mimic human behaviour became the focus of many in the 1950s. </a:t>
            </a:r>
          </a:p>
          <a:p>
            <a:pPr marL="285750" indent="-285750"/>
            <a:r>
              <a:rPr lang="en-CA" dirty="0">
                <a:highlight>
                  <a:srgbClr val="FFFFFF"/>
                </a:highlight>
              </a:rPr>
              <a:t>Alan Turing suggested that humans use available information as well as reason in order to solve problems and make decisions, so why can’t machines do the same thing? </a:t>
            </a:r>
            <a:endParaRPr sz="2000" dirty="0">
              <a:solidFill>
                <a:srgbClr val="373D3F"/>
              </a:solidFill>
              <a:highlight>
                <a:srgbClr val="FFFFFF"/>
              </a:highlight>
              <a:latin typeface="Arial"/>
              <a:ea typeface="Arial"/>
              <a:cs typeface="Arial"/>
              <a:sym typeface="Arial"/>
            </a:endParaRPr>
          </a:p>
          <a:p>
            <a:pPr marL="0" lvl="0" indent="0" algn="l" rtl="0">
              <a:spcBef>
                <a:spcPts val="1200"/>
              </a:spcBef>
              <a:spcAft>
                <a:spcPts val="1200"/>
              </a:spcAft>
              <a:buNone/>
            </a:pPr>
            <a:endParaRPr sz="2000" dirty="0">
              <a:solidFill>
                <a:srgbClr val="373D3F"/>
              </a:solidFill>
              <a:highlight>
                <a:srgbClr val="FFFFFF"/>
              </a:highlight>
              <a:latin typeface="Arial"/>
              <a:ea typeface="Arial"/>
              <a:cs typeface="Arial"/>
              <a:sym typeface="Arial"/>
            </a:endParaRPr>
          </a:p>
        </p:txBody>
      </p:sp>
      <p:pic>
        <p:nvPicPr>
          <p:cNvPr id="96" name="Google Shape;96;p15" descr="&quot;&quot;"/>
          <p:cNvPicPr preferRelativeResize="0"/>
          <p:nvPr/>
        </p:nvPicPr>
        <p:blipFill>
          <a:blip r:embed="rId3">
            <a:alphaModFix/>
          </a:blip>
          <a:stretch>
            <a:fillRect/>
          </a:stretch>
        </p:blipFill>
        <p:spPr>
          <a:xfrm>
            <a:off x="5602713" y="1313500"/>
            <a:ext cx="3129976" cy="2516500"/>
          </a:xfrm>
          <a:prstGeom prst="rect">
            <a:avLst/>
          </a:prstGeom>
          <a:noFill/>
          <a:ln>
            <a:noFill/>
          </a:ln>
        </p:spPr>
      </p:pic>
      <p:sp>
        <p:nvSpPr>
          <p:cNvPr id="97" name="Google Shape;97;p15"/>
          <p:cNvSpPr txBox="1"/>
          <p:nvPr/>
        </p:nvSpPr>
        <p:spPr>
          <a:xfrm>
            <a:off x="6090009" y="3956438"/>
            <a:ext cx="2847900" cy="338524"/>
          </a:xfrm>
          <a:prstGeom prst="rect">
            <a:avLst/>
          </a:prstGeom>
          <a:noFill/>
          <a:ln>
            <a:noFill/>
          </a:ln>
        </p:spPr>
        <p:txBody>
          <a:bodyPr spcFirstLastPara="1" wrap="square" lIns="91425" tIns="91425" rIns="91425" bIns="91425" anchor="t" anchorCtr="0">
            <a:spAutoFit/>
          </a:bodyPr>
          <a:lstStyle/>
          <a:p>
            <a:pPr lvl="0"/>
            <a:r>
              <a:rPr lang="en" sz="1000" dirty="0">
                <a:solidFill>
                  <a:schemeClr val="bg2">
                    <a:lumMod val="50000"/>
                  </a:schemeClr>
                </a:solidFill>
                <a:highlight>
                  <a:srgbClr val="F5F5F5"/>
                </a:highlight>
                <a:latin typeface="Roboto"/>
                <a:ea typeface="Roboto"/>
                <a:cs typeface="Roboto"/>
                <a:sym typeface="Roboto"/>
              </a:rPr>
              <a:t>Photo by </a:t>
            </a:r>
            <a:r>
              <a:rPr lang="en" sz="1000" u="sng" dirty="0">
                <a:solidFill>
                  <a:schemeClr val="bg2">
                    <a:lumMod val="50000"/>
                  </a:schemeClr>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Niclas Illg</a:t>
            </a:r>
            <a:r>
              <a:rPr lang="en" sz="1000" dirty="0">
                <a:solidFill>
                  <a:schemeClr val="bg2">
                    <a:lumMod val="50000"/>
                  </a:schemeClr>
                </a:solidFill>
                <a:highlight>
                  <a:srgbClr val="F5F5F5"/>
                </a:highlight>
                <a:latin typeface="Roboto"/>
                <a:ea typeface="Roboto"/>
                <a:cs typeface="Roboto"/>
                <a:sym typeface="Roboto"/>
              </a:rPr>
              <a:t> </a:t>
            </a:r>
            <a:r>
              <a:rPr lang="en" sz="1000" i="1" dirty="0">
                <a:solidFill>
                  <a:schemeClr val="bg2">
                    <a:lumMod val="50000"/>
                  </a:schemeClr>
                </a:solidFill>
                <a:highlight>
                  <a:srgbClr val="F5F5F5"/>
                </a:highlight>
                <a:hlinkClick r:id="rId5"/>
              </a:rPr>
              <a:t>Unsplash </a:t>
            </a:r>
            <a:r>
              <a:rPr lang="en-CA" sz="1000" i="1" dirty="0">
                <a:solidFill>
                  <a:schemeClr val="bg2">
                    <a:lumMod val="50000"/>
                  </a:schemeClr>
                </a:solidFill>
                <a:highlight>
                  <a:srgbClr val="F5F5F5"/>
                </a:highlight>
                <a:hlinkClick r:id="rId5"/>
              </a:rPr>
              <a:t>License</a:t>
            </a:r>
            <a:endParaRPr dirty="0">
              <a:solidFill>
                <a:schemeClr val="bg2">
                  <a:lumMod val="50000"/>
                </a:schemeClr>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14.3 AI Evolution</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03" name="Google Shape;103;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342900"/>
            <a:r>
              <a:rPr lang="en-CA" sz="2000" dirty="0">
                <a:solidFill>
                  <a:srgbClr val="373D3F"/>
                </a:solidFill>
                <a:highlight>
                  <a:srgbClr val="FFFFFF"/>
                </a:highlight>
                <a:latin typeface="Arial"/>
                <a:ea typeface="Arial"/>
                <a:cs typeface="Arial"/>
                <a:sym typeface="Arial"/>
              </a:rPr>
              <a:t>Deep Learning </a:t>
            </a:r>
            <a:r>
              <a:rPr lang="en-CA" dirty="0">
                <a:highlight>
                  <a:srgbClr val="FFFFFF"/>
                </a:highlight>
              </a:rPr>
              <a:t>techniques which allowed computers to learn using experience were developed in the 1980’s.</a:t>
            </a:r>
          </a:p>
          <a:p>
            <a:pPr marL="342900"/>
            <a:r>
              <a:rPr lang="en-CA" dirty="0">
                <a:highlight>
                  <a:srgbClr val="FFFFFF"/>
                </a:highlight>
              </a:rPr>
              <a:t>IBM’s Deep Blue a chess playing computer program beat the reigning world champion in 1997.</a:t>
            </a:r>
          </a:p>
          <a:p>
            <a:pPr marL="342900"/>
            <a:r>
              <a:rPr lang="en-CA" dirty="0">
                <a:highlight>
                  <a:srgbClr val="FFFFFF"/>
                </a:highlight>
              </a:rPr>
              <a:t>Kismet, a robot developed by Cynthia Breazeal could recognize and display emotions. </a:t>
            </a:r>
          </a:p>
          <a:p>
            <a:pPr marL="342900"/>
            <a:r>
              <a:rPr lang="en-CA" dirty="0">
                <a:highlight>
                  <a:srgbClr val="FFFFFF"/>
                </a:highlight>
              </a:rPr>
              <a:t>Google’s Alpha Go defeat the Chinese champion at the game of Go in 2017.</a:t>
            </a:r>
          </a:p>
          <a:p>
            <a:pPr marL="0" lvl="0" indent="0">
              <a:buNone/>
            </a:pPr>
            <a:endParaRPr lang="en-CA" dirty="0">
              <a:highlight>
                <a:srgbClr val="FFFFFF"/>
              </a:highlight>
            </a:endParaRPr>
          </a:p>
          <a:p>
            <a:pPr marL="0" lvl="0" indent="0">
              <a:buNone/>
            </a:pP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96100" y="503775"/>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14.4 AI Categories</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16" name="Google Shape;116;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50000"/>
              </a:lnSpc>
              <a:spcBef>
                <a:spcPts val="2000"/>
              </a:spcBef>
              <a:spcAft>
                <a:spcPts val="0"/>
              </a:spcAft>
              <a:buNone/>
            </a:pPr>
            <a:r>
              <a:rPr lang="en" sz="2000">
                <a:solidFill>
                  <a:srgbClr val="373D3F"/>
                </a:solidFill>
                <a:latin typeface="Arial"/>
                <a:ea typeface="Arial"/>
                <a:cs typeface="Arial"/>
                <a:sym typeface="Arial"/>
              </a:rPr>
              <a:t>Artificial intelligence can be categorized in a number of ways; based on </a:t>
            </a:r>
            <a:r>
              <a:rPr lang="en" sz="2000" b="1">
                <a:solidFill>
                  <a:srgbClr val="373D3F"/>
                </a:solidFill>
                <a:latin typeface="Arial"/>
                <a:ea typeface="Arial"/>
                <a:cs typeface="Arial"/>
                <a:sym typeface="Arial"/>
              </a:rPr>
              <a:t>ability</a:t>
            </a:r>
            <a:r>
              <a:rPr lang="en" sz="2000">
                <a:solidFill>
                  <a:srgbClr val="373D3F"/>
                </a:solidFill>
                <a:latin typeface="Arial"/>
                <a:ea typeface="Arial"/>
                <a:cs typeface="Arial"/>
                <a:sym typeface="Arial"/>
              </a:rPr>
              <a:t> and </a:t>
            </a:r>
            <a:r>
              <a:rPr lang="en" sz="2000" b="1">
                <a:solidFill>
                  <a:srgbClr val="373D3F"/>
                </a:solidFill>
                <a:latin typeface="Arial"/>
                <a:ea typeface="Arial"/>
                <a:cs typeface="Arial"/>
                <a:sym typeface="Arial"/>
              </a:rPr>
              <a:t>functionality.</a:t>
            </a:r>
            <a:endParaRPr sz="2000" b="1">
              <a:solidFill>
                <a:srgbClr val="373D3F"/>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14.4 AI Categories cont.</a:t>
            </a:r>
            <a:endParaRPr sz="3300" b="1" dirty="0">
              <a:solidFill>
                <a:srgbClr val="003180"/>
              </a:solidFill>
              <a:latin typeface="Arial"/>
              <a:ea typeface="Arial"/>
              <a:cs typeface="Arial"/>
              <a:sym typeface="Arial"/>
            </a:endParaRPr>
          </a:p>
          <a:p>
            <a:pPr marL="0" lvl="0" indent="0" algn="l" rtl="0">
              <a:spcBef>
                <a:spcPts val="5900"/>
              </a:spcBef>
              <a:spcAft>
                <a:spcPts val="0"/>
              </a:spcAft>
              <a:buNone/>
            </a:pPr>
            <a:endParaRPr dirty="0"/>
          </a:p>
        </p:txBody>
      </p:sp>
      <p:sp>
        <p:nvSpPr>
          <p:cNvPr id="122" name="Google Shape;122;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20000"/>
              </a:lnSpc>
              <a:spcBef>
                <a:spcPts val="2100"/>
              </a:spcBef>
              <a:spcAft>
                <a:spcPts val="0"/>
              </a:spcAft>
              <a:buNone/>
            </a:pPr>
            <a:r>
              <a:rPr lang="en" sz="2000" b="1">
                <a:solidFill>
                  <a:srgbClr val="003180"/>
                </a:solidFill>
                <a:latin typeface="Arial"/>
                <a:ea typeface="Arial"/>
                <a:cs typeface="Arial"/>
                <a:sym typeface="Arial"/>
              </a:rPr>
              <a:t>Based on Ability</a:t>
            </a:r>
            <a:endParaRPr sz="2000" b="1">
              <a:solidFill>
                <a:srgbClr val="003180"/>
              </a:solidFill>
              <a:latin typeface="Arial"/>
              <a:ea typeface="Arial"/>
              <a:cs typeface="Arial"/>
              <a:sym typeface="Arial"/>
            </a:endParaRPr>
          </a:p>
          <a:p>
            <a:pPr marL="0" lvl="0" indent="0" algn="l" rtl="0">
              <a:spcBef>
                <a:spcPts val="17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123" name="Google Shape;123;p19" descr="Narrow AI (small circle). General AI (larger circle). Super AI (largest circle)." title="Types of AI"/>
          <p:cNvPicPr preferRelativeResize="0"/>
          <p:nvPr/>
        </p:nvPicPr>
        <p:blipFill>
          <a:blip r:embed="rId3">
            <a:alphaModFix/>
          </a:blip>
          <a:stretch>
            <a:fillRect/>
          </a:stretch>
        </p:blipFill>
        <p:spPr>
          <a:xfrm>
            <a:off x="772050" y="2179200"/>
            <a:ext cx="7287375" cy="1991875"/>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6A6B10-C471-4AB7-BE9B-27DAAA576F20}">
  <ds:schemaRefs>
    <ds:schemaRef ds:uri="http://schemas.microsoft.com/sharepoint/v3/contenttype/forms"/>
  </ds:schemaRefs>
</ds:datastoreItem>
</file>

<file path=customXml/itemProps2.xml><?xml version="1.0" encoding="utf-8"?>
<ds:datastoreItem xmlns:ds="http://schemas.openxmlformats.org/officeDocument/2006/customXml" ds:itemID="{40B11E7B-82DE-4A02-AD2D-8E7545C8D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A72F3A-C15F-4AA3-B741-4480271DA771}">
  <ds:schemaRef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94abd359-9534-4d37-9b01-9864deda33e0"/>
    <ds:schemaRef ds:uri="2f475e60-e75d-4119-aa30-b65db0d9cc6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86</TotalTime>
  <Words>1331</Words>
  <Application>Microsoft Office PowerPoint</Application>
  <PresentationFormat>On-screen Show (16:9)</PresentationFormat>
  <Paragraphs>90</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vt:lpstr>
      <vt:lpstr>Arial</vt:lpstr>
      <vt:lpstr>Calibri</vt:lpstr>
      <vt:lpstr>Geometric</vt:lpstr>
      <vt:lpstr>Global Marketing in a Digital World     </vt:lpstr>
      <vt:lpstr>14.0 Learning Outcomes</vt:lpstr>
      <vt:lpstr>14.1 The Internet </vt:lpstr>
      <vt:lpstr>14.1 The Internet and the Web</vt:lpstr>
      <vt:lpstr>14.1 Generations of the Web</vt:lpstr>
      <vt:lpstr>14.2 Can Machines Think?  </vt:lpstr>
      <vt:lpstr>14.3 AI Evolution  </vt:lpstr>
      <vt:lpstr>14.4 AI Categories  </vt:lpstr>
      <vt:lpstr>14.4 AI Categories cont. </vt:lpstr>
      <vt:lpstr>14.4 AI Categories cont.  </vt:lpstr>
      <vt:lpstr>14.4 Applications of AI</vt:lpstr>
      <vt:lpstr>14.5 Autonomous Technology  </vt:lpstr>
      <vt:lpstr>14.5 Intelligent Agents and NLP</vt:lpstr>
      <vt:lpstr>14.6 Extended Reality  </vt:lpstr>
      <vt:lpstr>14.7 Trends  </vt:lpstr>
      <vt:lpstr>13.10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for Business &amp; Beyond</dc:title>
  <dc:creator>Roch, Shauna</dc:creator>
  <cp:lastModifiedBy>Roch, Shauna</cp:lastModifiedBy>
  <cp:revision>8</cp:revision>
  <dcterms:modified xsi:type="dcterms:W3CDTF">2022-08-15T14:57:15Z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