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3"/>
  </p:notesMasterIdLst>
  <p:sldIdLst>
    <p:sldId id="256" r:id="rId5"/>
    <p:sldId id="257" r:id="rId6"/>
    <p:sldId id="258" r:id="rId7"/>
    <p:sldId id="259" r:id="rId8"/>
    <p:sldId id="260" r:id="rId9"/>
    <p:sldId id="262" r:id="rId10"/>
    <p:sldId id="264" r:id="rId11"/>
    <p:sldId id="265" r:id="rId12"/>
    <p:sldId id="273" r:id="rId13"/>
    <p:sldId id="266" r:id="rId14"/>
    <p:sldId id="267" r:id="rId15"/>
    <p:sldId id="268" r:id="rId16"/>
    <p:sldId id="274" r:id="rId17"/>
    <p:sldId id="275" r:id="rId18"/>
    <p:sldId id="269" r:id="rId19"/>
    <p:sldId id="270" r:id="rId20"/>
    <p:sldId id="271" r:id="rId21"/>
    <p:sldId id="272"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83a1e2237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83a1e223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In the B2C e-commerce cycle a customer visits a website and peruses the products offered. They choose a product and place an order which gets added to their online shopping cart.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83a1e2237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083a1e2237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83a1e2237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083a1e2237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83a1e223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83a1e223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Social networks are changing that as customers are providing larges amounts of information about themselves and their preferences online for digital advertisers to mine and collect.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83a1e223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083a1e223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373D3F"/>
                </a:solidFill>
                <a:highlight>
                  <a:srgbClr val="FFFFFF"/>
                </a:highlight>
              </a:rPr>
              <a:t>In response, organizations are allocating more of their promotion budgets to social media. </a:t>
            </a:r>
            <a:endParaRPr sz="1400">
              <a:solidFill>
                <a:srgbClr val="373D3F"/>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400">
                <a:solidFill>
                  <a:srgbClr val="373D3F"/>
                </a:solidFill>
                <a:highlight>
                  <a:srgbClr val="FFFFFF"/>
                </a:highlight>
              </a:rPr>
              <a:t>When used effectively, social media marketing can generate a lot of buzz without a lot of expense. There are still costs associated with content creation, but the proliferation of online content creators and hungry media outlets means that on social media, content tends to be cheap.</a:t>
            </a:r>
            <a:endParaRPr sz="1400">
              <a:solidFill>
                <a:srgbClr val="373D3F"/>
              </a:solidFill>
              <a:highlight>
                <a:srgbClr val="FFFFFF"/>
              </a:highlight>
            </a:endParaRPr>
          </a:p>
          <a:p>
            <a:pPr marL="0" lvl="0" indent="0" algn="l" rtl="0">
              <a:spcBef>
                <a:spcPts val="1200"/>
              </a:spcBef>
              <a:spcAft>
                <a:spcPts val="0"/>
              </a:spcAft>
              <a:buNone/>
            </a:pP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83a1e2237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83a1e2237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083a1e223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083a1e223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083a1e2237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083a1e2237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E-business is more than ordering goods online,  it involves all aspects of an organization’s electronic interactions with its stakeholders. E-business includes activities such as establishing a webpage to support investor relations or communicating electronically with employees.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83a1e2237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83a1e223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rPr>
              <a:t>Business intelligence (BI), customer relationship management (CRM), supply chain management (SCM), enterprise resource planning (ERP), e-commerce, conducting electronic transactions within the firm, collaboration, and online activities among businesses.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83a1e223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83a1e223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83a1e223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083a1e2237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83a1e223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83a1e223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83a1e223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83a1e223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1400"/>
              </a:spcBef>
              <a:spcAft>
                <a:spcPts val="0"/>
              </a:spcAft>
              <a:buClr>
                <a:schemeClr val="dk1"/>
              </a:buClr>
              <a:buSzPts val="1100"/>
              <a:buFont typeface="Arial"/>
              <a:buNone/>
            </a:pPr>
            <a:r>
              <a:rPr lang="en" sz="1350">
                <a:solidFill>
                  <a:srgbClr val="373D3F"/>
                </a:solidFill>
              </a:rPr>
              <a:t>There are several different types of e-commerce that can describe almost every transaction that takes place between consumers and businesses.</a:t>
            </a:r>
            <a:endParaRPr sz="1350">
              <a:solidFill>
                <a:srgbClr val="373D3F"/>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83a1e2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83a1e2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3"/>
        <p:cNvGrpSpPr/>
        <p:nvPr/>
      </p:nvGrpSpPr>
      <p:grpSpPr>
        <a:xfrm>
          <a:off x="0" y="0"/>
          <a:ext cx="0" cy="0"/>
          <a:chOff x="0" y="0"/>
          <a:chExt cx="0" cy="0"/>
        </a:xfrm>
      </p:grpSpPr>
      <p:grpSp>
        <p:nvGrpSpPr>
          <p:cNvPr id="64" name="Google Shape;64;p11"/>
          <p:cNvGrpSpPr/>
          <p:nvPr/>
        </p:nvGrpSpPr>
        <p:grpSpPr>
          <a:xfrm>
            <a:off x="6098378" y="5"/>
            <a:ext cx="3045625" cy="2030570"/>
            <a:chOff x="6098378" y="5"/>
            <a:chExt cx="3045625" cy="2030570"/>
          </a:xfrm>
        </p:grpSpPr>
        <p:sp>
          <p:nvSpPr>
            <p:cNvPr id="65" name="Google Shape;65;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1" name="Google Shape;71;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2" name="Google Shape;72;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4"/>
        <p:cNvGrpSpPr/>
        <p:nvPr/>
      </p:nvGrpSpPr>
      <p:grpSpPr>
        <a:xfrm>
          <a:off x="0" y="0"/>
          <a:ext cx="0" cy="0"/>
          <a:chOff x="0" y="0"/>
          <a:chExt cx="0" cy="0"/>
        </a:xfrm>
      </p:grpSpPr>
      <p:grpSp>
        <p:nvGrpSpPr>
          <p:cNvPr id="45" name="Google Shape;45;p8"/>
          <p:cNvGrpSpPr/>
          <p:nvPr/>
        </p:nvGrpSpPr>
        <p:grpSpPr>
          <a:xfrm>
            <a:off x="6098378" y="5"/>
            <a:ext cx="3045625" cy="2030570"/>
            <a:chOff x="6098378" y="5"/>
            <a:chExt cx="3045625" cy="2030570"/>
          </a:xfrm>
        </p:grpSpPr>
        <p:sp>
          <p:nvSpPr>
            <p:cNvPr id="46" name="Google Shape;46;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2" name="Google Shape;52;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6" name="Google Shape;56;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7" name="Google Shape;57;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9" name="Google Shape;59;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2" name="Google Shape;62;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creativecommons.org/publicdomain/zero/1.0/" TargetMode="External"/><Relationship Id="rId5" Type="http://schemas.openxmlformats.org/officeDocument/2006/relationships/hyperlink" Target="https://pxhere.com/en/photographer/767067" TargetMode="External"/><Relationship Id="rId4" Type="http://schemas.openxmlformats.org/officeDocument/2006/relationships/hyperlink" Target="https://pxhere.com/en/photo/158739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alexbemore" TargetMode="External"/><Relationship Id="rId4" Type="http://schemas.openxmlformats.org/officeDocument/2006/relationships/hyperlink" Target="https://unsplash.com/photos/mr4JG4SYOF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281275" y="1775225"/>
            <a:ext cx="85389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CA" sz="3600" b="1" dirty="0">
                <a:latin typeface="Arial"/>
                <a:ea typeface="Arial"/>
                <a:cs typeface="Arial"/>
                <a:sym typeface="Arial"/>
              </a:rPr>
              <a:t>Global Marketing in a Digital World</a:t>
            </a:r>
            <a:endParaRPr sz="3600" b="1" dirty="0">
              <a:latin typeface="Arial"/>
              <a:ea typeface="Arial"/>
              <a:cs typeface="Arial"/>
              <a:sym typeface="Arial"/>
            </a:endParaRPr>
          </a:p>
        </p:txBody>
      </p:sp>
      <p:sp>
        <p:nvSpPr>
          <p:cNvPr id="80" name="Google Shape;80;p13"/>
          <p:cNvSpPr txBox="1">
            <a:spLocks noGrp="1"/>
          </p:cNvSpPr>
          <p:nvPr>
            <p:ph type="subTitle" idx="1"/>
          </p:nvPr>
        </p:nvSpPr>
        <p:spPr>
          <a:xfrm>
            <a:off x="378563" y="2715913"/>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2400" b="1" dirty="0"/>
              <a:t>C</a:t>
            </a:r>
            <a:r>
              <a:rPr lang="en-CA" sz="2400" b="1" dirty="0"/>
              <a:t>HAPTER 13: E-BUSINESS</a:t>
            </a:r>
            <a:endParaRPr sz="2400" b="1" dirty="0"/>
          </a:p>
        </p:txBody>
      </p:sp>
      <p:sp>
        <p:nvSpPr>
          <p:cNvPr id="81" name="Google Shape;81;p13"/>
          <p:cNvSpPr txBox="1"/>
          <p:nvPr/>
        </p:nvSpPr>
        <p:spPr>
          <a:xfrm>
            <a:off x="1752050" y="4432750"/>
            <a:ext cx="69231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rgbClr val="FFFFFF"/>
                </a:solidFill>
                <a:latin typeface="Calibri"/>
                <a:ea typeface="Calibri"/>
                <a:cs typeface="Calibri"/>
                <a:sym typeface="Calibri"/>
              </a:rPr>
              <a:t>Unless otherwise noted, this work is licensed under a</a:t>
            </a:r>
            <a:r>
              <a:rPr lang="en" sz="1100">
                <a:solidFill>
                  <a:srgbClr val="FFFFFF"/>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1100" u="sng">
                <a:solidFill>
                  <a:srgbClr val="F0629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Commons Attribution-NonCommercial-ShareAlike 4.0 International (CC BY-NC-SA 4.0)</a:t>
            </a:r>
            <a:r>
              <a:rPr lang="en" sz="1100">
                <a:solidFill>
                  <a:srgbClr val="FFFFFF"/>
                </a:solidFill>
                <a:latin typeface="Calibri"/>
                <a:ea typeface="Calibri"/>
                <a:cs typeface="Calibri"/>
                <a:sym typeface="Calibri"/>
              </a:rPr>
              <a:t> license. Feel free to use, modify, reuse or redistribute any portion of this presentation.</a:t>
            </a:r>
            <a:endParaRPr>
              <a:latin typeface="Calibri"/>
              <a:ea typeface="Calibri"/>
              <a:cs typeface="Calibri"/>
              <a:sym typeface="Calibri"/>
            </a:endParaRPr>
          </a:p>
        </p:txBody>
      </p:sp>
      <p:pic>
        <p:nvPicPr>
          <p:cNvPr id="6" name="Picture 2" descr="Creative Commons Attribution-NonCommercial- ShareAlike 4.0... | Download  Scientific Diagram">
            <a:extLst>
              <a:ext uri="{FF2B5EF4-FFF2-40B4-BE49-F238E27FC236}">
                <a16:creationId xmlns:a16="http://schemas.microsoft.com/office/drawing/2014/main" id="{4A8D9DF1-A417-43E0-B2E0-6780D6BBC5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46" y="4499441"/>
            <a:ext cx="1179918" cy="412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13.5 E-Commerce Models</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43" name="Google Shape;143;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rgbClr val="373D3F"/>
                </a:solidFill>
                <a:highlight>
                  <a:srgbClr val="FFFFFF"/>
                </a:highlight>
                <a:latin typeface="Arial"/>
                <a:ea typeface="Arial"/>
                <a:cs typeface="Arial"/>
                <a:sym typeface="Arial"/>
              </a:rPr>
              <a:t>An </a:t>
            </a:r>
            <a:r>
              <a:rPr lang="en" sz="2000" dirty="0">
                <a:solidFill>
                  <a:srgbClr val="373D3F"/>
                </a:solidFill>
                <a:latin typeface="Arial"/>
                <a:ea typeface="Arial"/>
                <a:cs typeface="Arial"/>
                <a:sym typeface="Arial"/>
              </a:rPr>
              <a:t>e-commerce business model</a:t>
            </a:r>
            <a:r>
              <a:rPr lang="en" sz="2000" dirty="0">
                <a:solidFill>
                  <a:srgbClr val="373D3F"/>
                </a:solidFill>
                <a:highlight>
                  <a:srgbClr val="FFFFFF"/>
                </a:highlight>
                <a:latin typeface="Arial"/>
                <a:ea typeface="Arial"/>
                <a:cs typeface="Arial"/>
                <a:sym typeface="Arial"/>
              </a:rPr>
              <a:t> is the method that a business uses to generate revenue online. </a:t>
            </a:r>
            <a:r>
              <a:rPr lang="en-CA" sz="2000" dirty="0">
                <a:solidFill>
                  <a:srgbClr val="373D3F"/>
                </a:solidFill>
                <a:highlight>
                  <a:srgbClr val="FFFFFF"/>
                </a:highlight>
                <a:latin typeface="Arial"/>
                <a:ea typeface="Arial"/>
                <a:cs typeface="Arial"/>
                <a:sym typeface="Arial"/>
              </a:rPr>
              <a:t>Models include:</a:t>
            </a:r>
          </a:p>
          <a:p>
            <a:pPr marL="800100" lvl="1"/>
            <a:r>
              <a:rPr lang="en-CA" sz="1800" dirty="0">
                <a:solidFill>
                  <a:srgbClr val="373D3F"/>
                </a:solidFill>
                <a:highlight>
                  <a:srgbClr val="FFFFFF"/>
                </a:highlight>
                <a:latin typeface="Arial"/>
                <a:ea typeface="Arial"/>
                <a:cs typeface="Arial"/>
                <a:sym typeface="Arial"/>
              </a:rPr>
              <a:t>Retail</a:t>
            </a:r>
          </a:p>
          <a:p>
            <a:pPr marL="800100" lvl="1"/>
            <a:r>
              <a:rPr lang="en-CA" sz="1800" dirty="0">
                <a:solidFill>
                  <a:srgbClr val="373D3F"/>
                </a:solidFill>
                <a:highlight>
                  <a:srgbClr val="FFFFFF"/>
                </a:highlight>
                <a:latin typeface="Arial"/>
                <a:ea typeface="Arial"/>
                <a:cs typeface="Arial"/>
                <a:sym typeface="Arial"/>
              </a:rPr>
              <a:t>Wholesale</a:t>
            </a:r>
          </a:p>
          <a:p>
            <a:pPr marL="800100" lvl="1"/>
            <a:r>
              <a:rPr lang="en-CA" sz="1800" dirty="0" err="1">
                <a:solidFill>
                  <a:srgbClr val="373D3F"/>
                </a:solidFill>
                <a:highlight>
                  <a:srgbClr val="FFFFFF"/>
                </a:highlight>
                <a:latin typeface="Arial"/>
                <a:ea typeface="Arial"/>
                <a:cs typeface="Arial"/>
                <a:sym typeface="Arial"/>
              </a:rPr>
              <a:t>Dropshipping</a:t>
            </a:r>
            <a:endParaRPr lang="en-CA" sz="1800" dirty="0">
              <a:solidFill>
                <a:srgbClr val="373D3F"/>
              </a:solidFill>
              <a:highlight>
                <a:srgbClr val="FFFFFF"/>
              </a:highlight>
              <a:latin typeface="Arial"/>
              <a:ea typeface="Arial"/>
              <a:cs typeface="Arial"/>
              <a:sym typeface="Arial"/>
            </a:endParaRPr>
          </a:p>
          <a:p>
            <a:pPr marL="800100" lvl="1"/>
            <a:r>
              <a:rPr lang="en-CA" sz="1800" dirty="0">
                <a:solidFill>
                  <a:srgbClr val="373D3F"/>
                </a:solidFill>
                <a:highlight>
                  <a:srgbClr val="FFFFFF"/>
                </a:highlight>
                <a:latin typeface="Arial"/>
                <a:ea typeface="Arial"/>
                <a:cs typeface="Arial"/>
                <a:sym typeface="Arial"/>
              </a:rPr>
              <a:t>Crowdfunding</a:t>
            </a:r>
          </a:p>
          <a:p>
            <a:pPr marL="800100" lvl="1"/>
            <a:r>
              <a:rPr lang="en-CA" sz="1800" dirty="0">
                <a:solidFill>
                  <a:srgbClr val="373D3F"/>
                </a:solidFill>
                <a:highlight>
                  <a:srgbClr val="FFFFFF"/>
                </a:highlight>
                <a:latin typeface="Arial"/>
                <a:ea typeface="Arial"/>
                <a:cs typeface="Arial"/>
                <a:sym typeface="Arial"/>
              </a:rPr>
              <a:t>Subscription</a:t>
            </a:r>
          </a:p>
          <a:p>
            <a:pPr marL="800100" lvl="1"/>
            <a:r>
              <a:rPr lang="en-CA" sz="1800" dirty="0">
                <a:solidFill>
                  <a:srgbClr val="373D3F"/>
                </a:solidFill>
                <a:highlight>
                  <a:srgbClr val="FFFFFF"/>
                </a:highlight>
                <a:latin typeface="Arial"/>
                <a:ea typeface="Arial"/>
                <a:cs typeface="Arial"/>
                <a:sym typeface="Arial"/>
              </a:rPr>
              <a:t>Transaction Brokers</a:t>
            </a:r>
            <a:endParaRPr sz="1800" dirty="0">
              <a:solidFill>
                <a:srgbClr val="373D3F"/>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13.5 E-Commerce Models cont.</a:t>
            </a:r>
            <a:endParaRPr sz="3300" b="1" dirty="0">
              <a:solidFill>
                <a:srgbClr val="003180"/>
              </a:solidFill>
              <a:latin typeface="Arial"/>
              <a:ea typeface="Arial"/>
              <a:cs typeface="Arial"/>
              <a:sym typeface="Arial"/>
            </a:endParaRPr>
          </a:p>
          <a:p>
            <a:pPr marL="0" lvl="0" indent="0" algn="l" rtl="0">
              <a:spcBef>
                <a:spcPts val="5900"/>
              </a:spcBef>
              <a:spcAft>
                <a:spcPts val="0"/>
              </a:spcAft>
              <a:buNone/>
            </a:pPr>
            <a:endParaRPr dirty="0"/>
          </a:p>
        </p:txBody>
      </p:sp>
      <p:sp>
        <p:nvSpPr>
          <p:cNvPr id="149" name="Google Shape;149;p24"/>
          <p:cNvSpPr txBox="1">
            <a:spLocks noGrp="1"/>
          </p:cNvSpPr>
          <p:nvPr>
            <p:ph type="body" idx="1"/>
          </p:nvPr>
        </p:nvSpPr>
        <p:spPr>
          <a:xfrm>
            <a:off x="311700" y="1062950"/>
            <a:ext cx="8520600" cy="3339000"/>
          </a:xfrm>
          <a:prstGeom prst="rect">
            <a:avLst/>
          </a:prstGeom>
        </p:spPr>
        <p:txBody>
          <a:bodyPr spcFirstLastPara="1" wrap="square" lIns="91425" tIns="91425" rIns="91425" bIns="91425" anchor="t" anchorCtr="0">
            <a:normAutofit/>
          </a:bodyPr>
          <a:lstStyle/>
          <a:p>
            <a:pPr marL="0" lvl="0" indent="0" algn="l" rtl="0">
              <a:lnSpc>
                <a:spcPct val="120000"/>
              </a:lnSpc>
              <a:spcBef>
                <a:spcPts val="2100"/>
              </a:spcBef>
              <a:spcAft>
                <a:spcPts val="0"/>
              </a:spcAft>
              <a:buNone/>
            </a:pPr>
            <a:r>
              <a:rPr lang="en" sz="1700" b="1">
                <a:solidFill>
                  <a:srgbClr val="003180"/>
                </a:solidFill>
                <a:latin typeface="Arial"/>
                <a:ea typeface="Arial"/>
                <a:cs typeface="Arial"/>
                <a:sym typeface="Arial"/>
              </a:rPr>
              <a:t>The Business to Consumer Cycle</a:t>
            </a:r>
            <a:endParaRPr sz="1700" b="1">
              <a:solidFill>
                <a:srgbClr val="003180"/>
              </a:solidFill>
              <a:latin typeface="Arial"/>
              <a:ea typeface="Arial"/>
              <a:cs typeface="Arial"/>
              <a:sym typeface="Arial"/>
            </a:endParaRPr>
          </a:p>
          <a:p>
            <a:pPr marL="0" lvl="0" indent="0" algn="l" rtl="0">
              <a:spcBef>
                <a:spcPts val="1700"/>
              </a:spcBef>
              <a:spcAft>
                <a:spcPts val="1200"/>
              </a:spcAft>
              <a:buNone/>
            </a:pPr>
            <a:endParaRPr/>
          </a:p>
        </p:txBody>
      </p:sp>
      <p:pic>
        <p:nvPicPr>
          <p:cNvPr id="150" name="Google Shape;150;p24" descr="Cycle clockwise from top: consumer visits website, places order, makes payment, order fulfilled, order shipped, customer support" title="e-Commerce Cycle"/>
          <p:cNvPicPr preferRelativeResize="0"/>
          <p:nvPr/>
        </p:nvPicPr>
        <p:blipFill>
          <a:blip r:embed="rId3">
            <a:alphaModFix/>
          </a:blip>
          <a:stretch>
            <a:fillRect/>
          </a:stretch>
        </p:blipFill>
        <p:spPr>
          <a:xfrm>
            <a:off x="2462950" y="1446637"/>
            <a:ext cx="3858601" cy="34271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13.6 E-Commerce Technology</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56" name="Google Shape;156;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spcAft>
                <a:spcPts val="1200"/>
              </a:spcAft>
              <a:buNone/>
            </a:pPr>
            <a:r>
              <a:rPr lang="en" sz="2000" dirty="0">
                <a:solidFill>
                  <a:srgbClr val="373D3F"/>
                </a:solidFill>
                <a:highlight>
                  <a:srgbClr val="FFFFFF"/>
                </a:highlight>
                <a:latin typeface="Arial"/>
                <a:ea typeface="Arial"/>
                <a:cs typeface="Arial"/>
                <a:sym typeface="Arial"/>
              </a:rPr>
              <a:t>An </a:t>
            </a:r>
            <a:r>
              <a:rPr lang="en" sz="2000" b="1" dirty="0">
                <a:solidFill>
                  <a:srgbClr val="373D3F"/>
                </a:solidFill>
                <a:latin typeface="Arial"/>
                <a:ea typeface="Arial"/>
                <a:cs typeface="Arial"/>
                <a:sym typeface="Arial"/>
              </a:rPr>
              <a:t>e-commerce platform</a:t>
            </a:r>
            <a:r>
              <a:rPr lang="en" sz="2000" b="1" dirty="0">
                <a:solidFill>
                  <a:srgbClr val="373D3F"/>
                </a:solidFill>
                <a:highlight>
                  <a:srgbClr val="FFFFFF"/>
                </a:highlight>
                <a:latin typeface="Arial"/>
                <a:ea typeface="Arial"/>
                <a:cs typeface="Arial"/>
                <a:sym typeface="Arial"/>
              </a:rPr>
              <a:t> </a:t>
            </a:r>
            <a:r>
              <a:rPr lang="en" sz="2000" dirty="0">
                <a:solidFill>
                  <a:srgbClr val="373D3F"/>
                </a:solidFill>
                <a:highlight>
                  <a:srgbClr val="FFFFFF"/>
                </a:highlight>
                <a:latin typeface="Arial"/>
                <a:ea typeface="Arial"/>
                <a:cs typeface="Arial"/>
                <a:sym typeface="Arial"/>
              </a:rPr>
              <a:t>is a way to build and create an online experience that allows a company to make sales and fulfill orders. </a:t>
            </a:r>
            <a:r>
              <a:rPr lang="en-CA" sz="2000" dirty="0">
                <a:solidFill>
                  <a:srgbClr val="373D3F"/>
                </a:solidFill>
                <a:highlight>
                  <a:srgbClr val="FFFFFF"/>
                </a:highlight>
                <a:latin typeface="Arial"/>
                <a:ea typeface="Arial"/>
                <a:cs typeface="Arial"/>
                <a:sym typeface="Arial"/>
              </a:rPr>
              <a:t>It includes: </a:t>
            </a:r>
            <a:r>
              <a:rPr lang="en-CA" sz="2000" dirty="0">
                <a:solidFill>
                  <a:srgbClr val="373D3F"/>
                </a:solidFill>
                <a:latin typeface="Arial"/>
                <a:ea typeface="Arial"/>
                <a:cs typeface="Arial"/>
                <a:sym typeface="Arial"/>
              </a:rPr>
              <a:t>custom styling, search engine optimization, credit card processing, promotions, catalog management, analytics, product browsing, checkout, and order management. </a:t>
            </a:r>
          </a:p>
          <a:p>
            <a:pPr marL="342900">
              <a:spcAft>
                <a:spcPts val="1200"/>
              </a:spcAft>
            </a:pPr>
            <a:r>
              <a:rPr lang="en-CA" sz="2000" dirty="0">
                <a:solidFill>
                  <a:srgbClr val="373D3F"/>
                </a:solidFill>
                <a:latin typeface="Arial"/>
                <a:ea typeface="Arial"/>
                <a:cs typeface="Arial"/>
                <a:sym typeface="Arial"/>
              </a:rPr>
              <a:t>Some examples of e-commerce platforms are Shopify, </a:t>
            </a:r>
            <a:r>
              <a:rPr lang="en-CA" sz="2000" dirty="0" err="1">
                <a:solidFill>
                  <a:srgbClr val="373D3F"/>
                </a:solidFill>
                <a:latin typeface="Arial"/>
                <a:ea typeface="Arial"/>
                <a:cs typeface="Arial"/>
                <a:sym typeface="Arial"/>
              </a:rPr>
              <a:t>Wix</a:t>
            </a:r>
            <a:r>
              <a:rPr lang="en-CA" sz="2000" dirty="0">
                <a:solidFill>
                  <a:srgbClr val="373D3F"/>
                </a:solidFill>
                <a:latin typeface="Arial"/>
                <a:ea typeface="Arial"/>
                <a:cs typeface="Arial"/>
                <a:sym typeface="Arial"/>
              </a:rPr>
              <a:t> and BigCommerce.</a:t>
            </a:r>
            <a:endParaRPr sz="2000"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31C7-0112-4F7C-83A6-F2CE57EB6471}"/>
              </a:ext>
            </a:extLst>
          </p:cNvPr>
          <p:cNvSpPr>
            <a:spLocks noGrp="1"/>
          </p:cNvSpPr>
          <p:nvPr>
            <p:ph type="title"/>
          </p:nvPr>
        </p:nvSpPr>
        <p:spPr/>
        <p:txBody>
          <a:bodyPr>
            <a:normAutofit fontScale="90000"/>
          </a:bodyPr>
          <a:lstStyle/>
          <a:p>
            <a:r>
              <a:rPr lang="en" sz="3200" b="1" dirty="0">
                <a:solidFill>
                  <a:srgbClr val="003180"/>
                </a:solidFill>
                <a:latin typeface="Arial"/>
                <a:ea typeface="Arial"/>
                <a:cs typeface="Arial"/>
                <a:sym typeface="Arial"/>
              </a:rPr>
              <a:t>13.6 E-Commerce Technology</a:t>
            </a:r>
            <a:endParaRPr lang="en-CA" dirty="0"/>
          </a:p>
        </p:txBody>
      </p:sp>
      <p:sp>
        <p:nvSpPr>
          <p:cNvPr id="3" name="Text Placeholder 2">
            <a:extLst>
              <a:ext uri="{FF2B5EF4-FFF2-40B4-BE49-F238E27FC236}">
                <a16:creationId xmlns:a16="http://schemas.microsoft.com/office/drawing/2014/main" id="{BC7961DD-D0E1-4AB2-8BB9-ACD24CE00656}"/>
              </a:ext>
            </a:extLst>
          </p:cNvPr>
          <p:cNvSpPr>
            <a:spLocks noGrp="1"/>
          </p:cNvSpPr>
          <p:nvPr>
            <p:ph type="body" idx="1"/>
          </p:nvPr>
        </p:nvSpPr>
        <p:spPr/>
        <p:txBody>
          <a:bodyPr/>
          <a:lstStyle/>
          <a:p>
            <a:r>
              <a:rPr lang="en-CA" dirty="0"/>
              <a:t>Search Engine Optimization (SEO) refers to the techniques that help a website rank high in organic search results (such as on Google and other search engines). </a:t>
            </a:r>
          </a:p>
          <a:p>
            <a:r>
              <a:rPr lang="en-CA" dirty="0"/>
              <a:t>There are the two types of listings that appear when using a search engine: organic search and paid search. </a:t>
            </a:r>
          </a:p>
        </p:txBody>
      </p:sp>
    </p:spTree>
    <p:extLst>
      <p:ext uri="{BB962C8B-B14F-4D97-AF65-F5344CB8AC3E}">
        <p14:creationId xmlns:p14="http://schemas.microsoft.com/office/powerpoint/2010/main" val="416283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71BB-3ECA-45BB-888F-DEBA7891450D}"/>
              </a:ext>
            </a:extLst>
          </p:cNvPr>
          <p:cNvSpPr>
            <a:spLocks noGrp="1"/>
          </p:cNvSpPr>
          <p:nvPr>
            <p:ph type="title"/>
          </p:nvPr>
        </p:nvSpPr>
        <p:spPr/>
        <p:txBody>
          <a:bodyPr>
            <a:normAutofit fontScale="90000"/>
          </a:bodyPr>
          <a:lstStyle/>
          <a:p>
            <a:r>
              <a:rPr lang="en" sz="2800" b="1" dirty="0">
                <a:solidFill>
                  <a:srgbClr val="003180"/>
                </a:solidFill>
                <a:latin typeface="Arial"/>
                <a:ea typeface="Arial"/>
                <a:cs typeface="Arial"/>
                <a:sym typeface="Arial"/>
              </a:rPr>
              <a:t>13.6 E-Commerce Technology – </a:t>
            </a:r>
            <a:r>
              <a:rPr lang="en-CA" sz="2800" b="1" dirty="0">
                <a:solidFill>
                  <a:srgbClr val="003180"/>
                </a:solidFill>
                <a:latin typeface="Arial"/>
                <a:ea typeface="Arial"/>
                <a:cs typeface="Arial"/>
                <a:sym typeface="Arial"/>
              </a:rPr>
              <a:t>Payment Methods</a:t>
            </a:r>
            <a:endParaRPr lang="en-CA" dirty="0"/>
          </a:p>
        </p:txBody>
      </p:sp>
      <p:sp>
        <p:nvSpPr>
          <p:cNvPr id="3" name="Text Placeholder 2">
            <a:extLst>
              <a:ext uri="{FF2B5EF4-FFF2-40B4-BE49-F238E27FC236}">
                <a16:creationId xmlns:a16="http://schemas.microsoft.com/office/drawing/2014/main" id="{C8D2C363-000A-4900-B19C-D9E71C1B6613}"/>
              </a:ext>
            </a:extLst>
          </p:cNvPr>
          <p:cNvSpPr>
            <a:spLocks noGrp="1"/>
          </p:cNvSpPr>
          <p:nvPr>
            <p:ph type="body" idx="1"/>
          </p:nvPr>
        </p:nvSpPr>
        <p:spPr/>
        <p:txBody>
          <a:bodyPr/>
          <a:lstStyle/>
          <a:p>
            <a:pPr marL="114300" indent="0">
              <a:buNone/>
            </a:pPr>
            <a:r>
              <a:rPr lang="en-CA" b="1" dirty="0"/>
              <a:t>E-payment</a:t>
            </a:r>
            <a:r>
              <a:rPr lang="en-CA" dirty="0"/>
              <a:t> is any payment done electronically. This form of payment includes: </a:t>
            </a:r>
          </a:p>
          <a:p>
            <a:r>
              <a:rPr lang="en-CA" dirty="0"/>
              <a:t>Debit cards, credit cards, gift cards </a:t>
            </a:r>
          </a:p>
          <a:p>
            <a:r>
              <a:rPr lang="en-CA" dirty="0"/>
              <a:t>E-Transfers</a:t>
            </a:r>
          </a:p>
          <a:p>
            <a:r>
              <a:rPr lang="en-CA" dirty="0"/>
              <a:t>E-Mail (</a:t>
            </a:r>
            <a:r>
              <a:rPr lang="en-CA" dirty="0" err="1"/>
              <a:t>Paypal</a:t>
            </a:r>
            <a:r>
              <a:rPr lang="en-CA" dirty="0"/>
              <a:t>)</a:t>
            </a:r>
          </a:p>
          <a:p>
            <a:r>
              <a:rPr lang="en-CA" dirty="0"/>
              <a:t>Mobile Wallets</a:t>
            </a:r>
          </a:p>
          <a:p>
            <a:r>
              <a:rPr lang="en-CA" dirty="0"/>
              <a:t>Cryptocurrency</a:t>
            </a:r>
          </a:p>
        </p:txBody>
      </p:sp>
    </p:spTree>
    <p:extLst>
      <p:ext uri="{BB962C8B-B14F-4D97-AF65-F5344CB8AC3E}">
        <p14:creationId xmlns:p14="http://schemas.microsoft.com/office/powerpoint/2010/main" val="387514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13.8 Blockchain And Bitcoin</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62" name="Google Shape;162;p26"/>
          <p:cNvSpPr txBox="1">
            <a:spLocks noGrp="1"/>
          </p:cNvSpPr>
          <p:nvPr>
            <p:ph type="body" idx="1"/>
          </p:nvPr>
        </p:nvSpPr>
        <p:spPr>
          <a:xfrm>
            <a:off x="311700" y="1229875"/>
            <a:ext cx="5663984" cy="3339000"/>
          </a:xfrm>
          <a:prstGeom prst="rect">
            <a:avLst/>
          </a:prstGeom>
        </p:spPr>
        <p:txBody>
          <a:bodyPr spcFirstLastPara="1" wrap="square" lIns="91425" tIns="91425" rIns="91425" bIns="91425" anchor="t" anchorCtr="0">
            <a:normAutofit fontScale="92500" lnSpcReduction="10000"/>
          </a:bodyPr>
          <a:lstStyle/>
          <a:p>
            <a:pPr marL="0" lvl="0" indent="0">
              <a:spcAft>
                <a:spcPts val="1200"/>
              </a:spcAft>
              <a:buNone/>
            </a:pPr>
            <a:r>
              <a:rPr lang="en-CA" sz="2000" b="1" dirty="0">
                <a:solidFill>
                  <a:srgbClr val="373D3F"/>
                </a:solidFill>
                <a:latin typeface="Arial"/>
                <a:ea typeface="Arial"/>
                <a:cs typeface="Arial"/>
                <a:sym typeface="Arial"/>
              </a:rPr>
              <a:t>Blockchain </a:t>
            </a:r>
            <a:r>
              <a:rPr lang="en-CA" sz="2000" dirty="0">
                <a:solidFill>
                  <a:srgbClr val="373D3F"/>
                </a:solidFill>
                <a:latin typeface="Arial"/>
                <a:ea typeface="Arial"/>
                <a:cs typeface="Arial"/>
                <a:sym typeface="Arial"/>
              </a:rPr>
              <a:t>is a peer-to-peer network which provides an open, distributed record of transactions between two parties</a:t>
            </a:r>
            <a:endParaRPr lang="en" sz="2000" dirty="0">
              <a:solidFill>
                <a:srgbClr val="373D3F"/>
              </a:solidFill>
              <a:latin typeface="Arial"/>
              <a:ea typeface="Arial"/>
              <a:cs typeface="Arial"/>
              <a:sym typeface="Arial"/>
            </a:endParaRPr>
          </a:p>
          <a:p>
            <a:pPr marL="0" lvl="0" indent="0" algn="l" rtl="0">
              <a:spcBef>
                <a:spcPts val="0"/>
              </a:spcBef>
              <a:spcAft>
                <a:spcPts val="1200"/>
              </a:spcAft>
              <a:buNone/>
            </a:pPr>
            <a:r>
              <a:rPr lang="en" sz="2000" b="1" dirty="0">
                <a:solidFill>
                  <a:srgbClr val="373D3F"/>
                </a:solidFill>
                <a:latin typeface="Arial"/>
                <a:ea typeface="Arial"/>
                <a:cs typeface="Arial"/>
                <a:sym typeface="Arial"/>
              </a:rPr>
              <a:t>Bitcoin</a:t>
            </a:r>
            <a:r>
              <a:rPr lang="en" sz="2000" dirty="0">
                <a:solidFill>
                  <a:srgbClr val="373D3F"/>
                </a:solidFill>
                <a:highlight>
                  <a:srgbClr val="FFFFFF"/>
                </a:highlight>
                <a:latin typeface="Arial"/>
                <a:ea typeface="Arial"/>
                <a:cs typeface="Arial"/>
                <a:sym typeface="Arial"/>
              </a:rPr>
              <a:t> is a form of digital currency sometimes referred to as a cryptocurrency which is a new form of money that is tradable throughout the world. It operates without the involvement of central banks or a clearinghouse and runs as a P2P network</a:t>
            </a:r>
            <a:endParaRPr sz="2000" dirty="0">
              <a:latin typeface="Arial"/>
              <a:ea typeface="Arial"/>
              <a:cs typeface="Arial"/>
              <a:sym typeface="Arial"/>
            </a:endParaRPr>
          </a:p>
        </p:txBody>
      </p:sp>
      <p:pic>
        <p:nvPicPr>
          <p:cNvPr id="163" name="Google Shape;163;p26" descr="&quot;&quot;"/>
          <p:cNvPicPr preferRelativeResize="0"/>
          <p:nvPr/>
        </p:nvPicPr>
        <p:blipFill>
          <a:blip r:embed="rId3">
            <a:alphaModFix/>
          </a:blip>
          <a:stretch>
            <a:fillRect/>
          </a:stretch>
        </p:blipFill>
        <p:spPr>
          <a:xfrm>
            <a:off x="6154600" y="2404975"/>
            <a:ext cx="2430900" cy="2430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211775"/>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13.9 Trends</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69" name="Google Shape;169;p27"/>
          <p:cNvSpPr txBox="1">
            <a:spLocks noGrp="1"/>
          </p:cNvSpPr>
          <p:nvPr>
            <p:ph type="body" idx="1"/>
          </p:nvPr>
        </p:nvSpPr>
        <p:spPr>
          <a:xfrm>
            <a:off x="311700" y="777825"/>
            <a:ext cx="4797711" cy="3339000"/>
          </a:xfrm>
          <a:prstGeom prst="rect">
            <a:avLst/>
          </a:prstGeom>
        </p:spPr>
        <p:txBody>
          <a:bodyPr spcFirstLastPara="1" wrap="square" lIns="91425" tIns="91425" rIns="91425" bIns="91425" anchor="t" anchorCtr="0">
            <a:normAutofit fontScale="92500" lnSpcReduction="10000"/>
          </a:bodyPr>
          <a:lstStyle/>
          <a:p>
            <a:pPr marL="0" lvl="0" indent="0" algn="l" rtl="0">
              <a:lnSpc>
                <a:spcPct val="120000"/>
              </a:lnSpc>
              <a:spcBef>
                <a:spcPts val="2100"/>
              </a:spcBef>
              <a:spcAft>
                <a:spcPts val="0"/>
              </a:spcAft>
              <a:buNone/>
            </a:pPr>
            <a:r>
              <a:rPr lang="en" sz="2000" b="1" dirty="0">
                <a:solidFill>
                  <a:srgbClr val="003180"/>
                </a:solidFill>
                <a:latin typeface="Arial"/>
                <a:ea typeface="Arial"/>
                <a:cs typeface="Arial"/>
                <a:sym typeface="Arial"/>
              </a:rPr>
              <a:t>Social Commerce</a:t>
            </a:r>
            <a:endParaRPr sz="2000" b="1" dirty="0">
              <a:solidFill>
                <a:srgbClr val="003180"/>
              </a:solidFill>
              <a:latin typeface="Arial"/>
              <a:ea typeface="Arial"/>
              <a:cs typeface="Arial"/>
              <a:sym typeface="Arial"/>
            </a:endParaRPr>
          </a:p>
          <a:p>
            <a:pPr marL="0" lvl="0" indent="0" algn="l" rtl="0">
              <a:spcBef>
                <a:spcPts val="1700"/>
              </a:spcBef>
              <a:spcAft>
                <a:spcPts val="1200"/>
              </a:spcAft>
              <a:buNone/>
            </a:pPr>
            <a:r>
              <a:rPr lang="en" sz="2000" dirty="0">
                <a:solidFill>
                  <a:srgbClr val="373D3F"/>
                </a:solidFill>
                <a:highlight>
                  <a:srgbClr val="FFFFFF"/>
                </a:highlight>
                <a:latin typeface="Arial"/>
                <a:ea typeface="Arial"/>
                <a:cs typeface="Arial"/>
                <a:sym typeface="Arial"/>
              </a:rPr>
              <a:t>Social factors—our attitudes, values, ethics, and lifestyles—influence what, how, where, and when people purchase products or services. However, they can be difficult to predict, define, and measure making the job of marketing more challenging.</a:t>
            </a:r>
            <a:endParaRPr sz="2000" dirty="0">
              <a:latin typeface="Arial"/>
              <a:ea typeface="Arial"/>
              <a:cs typeface="Arial"/>
              <a:sym typeface="Arial"/>
            </a:endParaRPr>
          </a:p>
        </p:txBody>
      </p:sp>
      <p:pic>
        <p:nvPicPr>
          <p:cNvPr id="170" name="Google Shape;170;p27" descr="&quot;&quot;"/>
          <p:cNvPicPr preferRelativeResize="0"/>
          <p:nvPr/>
        </p:nvPicPr>
        <p:blipFill>
          <a:blip r:embed="rId3">
            <a:alphaModFix/>
          </a:blip>
          <a:stretch>
            <a:fillRect/>
          </a:stretch>
        </p:blipFill>
        <p:spPr>
          <a:xfrm>
            <a:off x="5460306" y="1353345"/>
            <a:ext cx="3229814" cy="1988128"/>
          </a:xfrm>
          <a:prstGeom prst="rect">
            <a:avLst/>
          </a:prstGeom>
          <a:noFill/>
          <a:ln>
            <a:noFill/>
          </a:ln>
        </p:spPr>
      </p:pic>
      <p:sp>
        <p:nvSpPr>
          <p:cNvPr id="2" name="Rectangle 1">
            <a:extLst>
              <a:ext uri="{FF2B5EF4-FFF2-40B4-BE49-F238E27FC236}">
                <a16:creationId xmlns:a16="http://schemas.microsoft.com/office/drawing/2014/main" id="{7A4E4407-80D8-4792-B166-5E465533214F}"/>
              </a:ext>
            </a:extLst>
          </p:cNvPr>
          <p:cNvSpPr/>
          <p:nvPr/>
        </p:nvSpPr>
        <p:spPr>
          <a:xfrm>
            <a:off x="5649983" y="3532622"/>
            <a:ext cx="2850460" cy="307777"/>
          </a:xfrm>
          <a:prstGeom prst="rect">
            <a:avLst/>
          </a:prstGeom>
        </p:spPr>
        <p:txBody>
          <a:bodyPr wrap="none">
            <a:spAutoFit/>
          </a:bodyPr>
          <a:lstStyle/>
          <a:p>
            <a:r>
              <a:rPr lang="en-CA" i="1" u="sng" dirty="0">
                <a:latin typeface="Encode Sans"/>
                <a:hlinkClick r:id="rId4"/>
              </a:rPr>
              <a:t>Photo</a:t>
            </a:r>
            <a:r>
              <a:rPr lang="en-CA" i="1" dirty="0">
                <a:solidFill>
                  <a:srgbClr val="003180"/>
                </a:solidFill>
                <a:latin typeface="Encode Sans"/>
              </a:rPr>
              <a:t> by </a:t>
            </a:r>
            <a:r>
              <a:rPr lang="en-CA" i="1" u="sng" dirty="0">
                <a:latin typeface="Encode Sans"/>
                <a:hlinkClick r:id="rId5"/>
              </a:rPr>
              <a:t>Mohamed Hassan</a:t>
            </a:r>
            <a:r>
              <a:rPr lang="en-CA" i="1" dirty="0">
                <a:solidFill>
                  <a:srgbClr val="003180"/>
                </a:solidFill>
                <a:latin typeface="Encode Sans"/>
              </a:rPr>
              <a:t>, </a:t>
            </a:r>
            <a:r>
              <a:rPr lang="en-CA" i="1" u="sng" dirty="0">
                <a:latin typeface="Encode Sans"/>
                <a:hlinkClick r:id="rId6"/>
              </a:rPr>
              <a:t>CCO 1.0</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13.9 Trends cont. </a:t>
            </a:r>
            <a:endParaRPr b="1" dirty="0">
              <a:latin typeface="Arial"/>
              <a:ea typeface="Arial"/>
              <a:cs typeface="Arial"/>
              <a:sym typeface="Arial"/>
            </a:endParaRPr>
          </a:p>
        </p:txBody>
      </p:sp>
      <p:sp>
        <p:nvSpPr>
          <p:cNvPr id="176" name="Google Shape;176;p28"/>
          <p:cNvSpPr txBox="1">
            <a:spLocks noGrp="1"/>
          </p:cNvSpPr>
          <p:nvPr>
            <p:ph type="body" idx="1"/>
          </p:nvPr>
        </p:nvSpPr>
        <p:spPr>
          <a:xfrm>
            <a:off x="311700" y="1083825"/>
            <a:ext cx="3453600" cy="3339000"/>
          </a:xfrm>
          <a:prstGeom prst="rect">
            <a:avLst/>
          </a:prstGeom>
        </p:spPr>
        <p:txBody>
          <a:bodyPr spcFirstLastPara="1" wrap="square" lIns="91425" tIns="91425" rIns="91425" bIns="91425" anchor="t" anchorCtr="0">
            <a:noAutofit/>
          </a:bodyPr>
          <a:lstStyle/>
          <a:p>
            <a:pPr marL="0" lvl="0" indent="0" algn="l" rtl="0">
              <a:lnSpc>
                <a:spcPct val="120000"/>
              </a:lnSpc>
              <a:spcBef>
                <a:spcPts val="2100"/>
              </a:spcBef>
              <a:spcAft>
                <a:spcPts val="0"/>
              </a:spcAft>
              <a:buNone/>
            </a:pPr>
            <a:r>
              <a:rPr lang="en" sz="2000" b="1" dirty="0">
                <a:solidFill>
                  <a:srgbClr val="003180"/>
                </a:solidFill>
                <a:latin typeface="Arial"/>
                <a:ea typeface="Arial"/>
                <a:cs typeface="Arial"/>
                <a:sym typeface="Arial"/>
              </a:rPr>
              <a:t>Social Media Marketing</a:t>
            </a:r>
            <a:endParaRPr sz="2000" b="1" dirty="0">
              <a:solidFill>
                <a:srgbClr val="003180"/>
              </a:solidFill>
              <a:latin typeface="Arial"/>
              <a:ea typeface="Arial"/>
              <a:cs typeface="Arial"/>
              <a:sym typeface="Arial"/>
            </a:endParaRPr>
          </a:p>
          <a:p>
            <a:pPr marL="0" lvl="0" indent="0" algn="l" rtl="0">
              <a:spcBef>
                <a:spcPts val="1700"/>
              </a:spcBef>
              <a:spcAft>
                <a:spcPts val="1200"/>
              </a:spcAft>
              <a:buNone/>
            </a:pPr>
            <a:r>
              <a:rPr lang="en" sz="2000" dirty="0">
                <a:solidFill>
                  <a:srgbClr val="373D3F"/>
                </a:solidFill>
                <a:highlight>
                  <a:srgbClr val="FFFFFF"/>
                </a:highlight>
                <a:latin typeface="Arial"/>
                <a:ea typeface="Arial"/>
                <a:cs typeface="Arial"/>
                <a:sym typeface="Arial"/>
              </a:rPr>
              <a:t>As more and more people around the planet become connected through social media, the influence of these channels continues to grow. </a:t>
            </a:r>
            <a:endParaRPr sz="1350" dirty="0">
              <a:solidFill>
                <a:srgbClr val="373D3F"/>
              </a:solidFill>
              <a:highlight>
                <a:srgbClr val="FFFFFF"/>
              </a:highlight>
              <a:latin typeface="Arial"/>
              <a:ea typeface="Arial"/>
              <a:cs typeface="Arial"/>
              <a:sym typeface="Arial"/>
            </a:endParaRPr>
          </a:p>
        </p:txBody>
      </p:sp>
      <p:pic>
        <p:nvPicPr>
          <p:cNvPr id="177" name="Google Shape;177;p28" descr="&quot;&quot;"/>
          <p:cNvPicPr preferRelativeResize="0"/>
          <p:nvPr/>
        </p:nvPicPr>
        <p:blipFill>
          <a:blip r:embed="rId3">
            <a:alphaModFix/>
          </a:blip>
          <a:stretch>
            <a:fillRect/>
          </a:stretch>
        </p:blipFill>
        <p:spPr>
          <a:xfrm>
            <a:off x="5064257" y="902250"/>
            <a:ext cx="3768043" cy="3339000"/>
          </a:xfrm>
          <a:prstGeom prst="rect">
            <a:avLst/>
          </a:prstGeom>
          <a:noFill/>
          <a:ln>
            <a:noFill/>
          </a:ln>
        </p:spPr>
      </p:pic>
      <p:sp>
        <p:nvSpPr>
          <p:cNvPr id="2" name="TextBox 1">
            <a:extLst>
              <a:ext uri="{FF2B5EF4-FFF2-40B4-BE49-F238E27FC236}">
                <a16:creationId xmlns:a16="http://schemas.microsoft.com/office/drawing/2014/main" id="{335E8D61-91AD-49B6-BFCD-66D3EF6255F3}"/>
              </a:ext>
            </a:extLst>
          </p:cNvPr>
          <p:cNvSpPr txBox="1"/>
          <p:nvPr/>
        </p:nvSpPr>
        <p:spPr>
          <a:xfrm>
            <a:off x="5375958" y="4393535"/>
            <a:ext cx="3768042" cy="246221"/>
          </a:xfrm>
          <a:prstGeom prst="rect">
            <a:avLst/>
          </a:prstGeom>
          <a:noFill/>
        </p:spPr>
        <p:txBody>
          <a:bodyPr wrap="square" rtlCol="0">
            <a:spAutoFit/>
          </a:bodyPr>
          <a:lstStyle/>
          <a:p>
            <a:r>
              <a:rPr lang="en-CA" sz="1000" dirty="0">
                <a:hlinkClick r:id="rId4"/>
              </a:rPr>
              <a:t>Image </a:t>
            </a:r>
            <a:r>
              <a:rPr lang="en-CA" sz="1000" dirty="0"/>
              <a:t>by </a:t>
            </a:r>
            <a:r>
              <a:rPr lang="en-CA" sz="1000" dirty="0">
                <a:hlinkClick r:id="rId5"/>
              </a:rPr>
              <a:t>Alexander </a:t>
            </a:r>
            <a:r>
              <a:rPr lang="en-CA" sz="1000" dirty="0" err="1">
                <a:hlinkClick r:id="rId5"/>
              </a:rPr>
              <a:t>Shatov</a:t>
            </a:r>
            <a:r>
              <a:rPr lang="en-CA" sz="1000" dirty="0"/>
              <a:t> </a:t>
            </a:r>
            <a:r>
              <a:rPr lang="en-CA" sz="1000" dirty="0" err="1">
                <a:hlinkClick r:id="rId6"/>
              </a:rPr>
              <a:t>Unsplash</a:t>
            </a:r>
            <a:r>
              <a:rPr lang="en-CA" sz="1000" dirty="0">
                <a:hlinkClick r:id="rId6"/>
              </a:rPr>
              <a:t> License</a:t>
            </a:r>
            <a:endParaRPr lang="en-CA"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Key Takeaways</a:t>
            </a:r>
            <a:endParaRPr b="1" dirty="0"/>
          </a:p>
        </p:txBody>
      </p:sp>
      <p:sp>
        <p:nvSpPr>
          <p:cNvPr id="183" name="Google Shape;183;p29"/>
          <p:cNvSpPr txBox="1">
            <a:spLocks noGrp="1"/>
          </p:cNvSpPr>
          <p:nvPr>
            <p:ph type="body" idx="1"/>
          </p:nvPr>
        </p:nvSpPr>
        <p:spPr>
          <a:xfrm>
            <a:off x="311700" y="883962"/>
            <a:ext cx="85206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Arial"/>
              <a:buChar char="●"/>
            </a:pPr>
            <a:r>
              <a:rPr lang="en" sz="1400" dirty="0">
                <a:latin typeface="Arial"/>
                <a:ea typeface="Arial"/>
                <a:cs typeface="Arial"/>
                <a:sym typeface="Arial"/>
              </a:rPr>
              <a:t>E-business and e-commerce are not synonymous terms. E-business consists of several major components, one of which is e-commerce.</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n" sz="1400" dirty="0">
                <a:latin typeface="Arial"/>
                <a:ea typeface="Arial"/>
                <a:cs typeface="Arial"/>
                <a:sym typeface="Arial"/>
              </a:rPr>
              <a:t>Every Internet business is either pure-play (an Internet presence only) or brick-and-click (having both a physical and an online presence).</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n" sz="1400" dirty="0">
                <a:latin typeface="Arial"/>
                <a:ea typeface="Arial"/>
                <a:cs typeface="Arial"/>
                <a:sym typeface="Arial"/>
              </a:rPr>
              <a:t>The seven major types of e-commerce are B2B, B2C, C2C, B2G, C2B, m-commerce, and P2P.</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n" sz="1400" dirty="0">
                <a:latin typeface="Arial"/>
                <a:ea typeface="Arial"/>
                <a:cs typeface="Arial"/>
                <a:sym typeface="Arial"/>
              </a:rPr>
              <a:t>An e-commerce business model is the method that a business uses to generate revenue online. Some models are very simple; others are more complicated. New business models are being introduced all the time.</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n" sz="1400" dirty="0">
                <a:latin typeface="Arial"/>
                <a:ea typeface="Arial"/>
                <a:cs typeface="Arial"/>
                <a:sym typeface="Arial"/>
              </a:rPr>
              <a:t>Different technologies can be used for e-commerce including all-in-one e-commerce platforms, and digital payments systems.</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n" sz="1400" dirty="0">
                <a:latin typeface="Arial"/>
                <a:ea typeface="Arial"/>
                <a:cs typeface="Arial"/>
                <a:sym typeface="Arial"/>
              </a:rPr>
              <a:t>Blockchain which is a digital distributed record of transactions is being leveraged for bitcoin which is a cryptocurrency that can be used for digital payment.</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n" sz="1400" dirty="0">
                <a:latin typeface="Arial"/>
                <a:ea typeface="Arial"/>
                <a:cs typeface="Arial"/>
                <a:sym typeface="Arial"/>
              </a:rPr>
              <a:t>Social media platforms are popular tools for marketers to promote products and services and glean valuable customer data.</a:t>
            </a:r>
            <a:endParaRPr sz="1400" dirty="0">
              <a:latin typeface="Arial"/>
              <a:ea typeface="Arial"/>
              <a:cs typeface="Arial"/>
              <a:sym typeface="Arial"/>
            </a:endParaRPr>
          </a:p>
          <a:p>
            <a:pPr marL="457200" lvl="0" indent="-317500" algn="l" rtl="0">
              <a:spcBef>
                <a:spcPts val="0"/>
              </a:spcBef>
              <a:spcAft>
                <a:spcPts val="0"/>
              </a:spcAft>
              <a:buSzPts val="1400"/>
              <a:buFont typeface="Arial"/>
              <a:buChar char="●"/>
            </a:pPr>
            <a:r>
              <a:rPr lang="en" sz="1400" dirty="0">
                <a:latin typeface="Arial"/>
                <a:ea typeface="Arial"/>
                <a:cs typeface="Arial"/>
                <a:sym typeface="Arial"/>
              </a:rPr>
              <a:t>New Retail blurs the line between off-line and on-line commerce to improve the customer experience.</a:t>
            </a:r>
            <a:endParaRPr sz="1400" dirty="0">
              <a:latin typeface="Arial"/>
              <a:ea typeface="Arial"/>
              <a:cs typeface="Arial"/>
              <a:sym typeface="Arial"/>
            </a:endParaRPr>
          </a:p>
          <a:p>
            <a:pPr marL="0" lvl="0" indent="0" algn="l" rtl="0">
              <a:spcBef>
                <a:spcPts val="1200"/>
              </a:spcBef>
              <a:spcAft>
                <a:spcPts val="1200"/>
              </a:spcAft>
              <a:buNone/>
            </a:pPr>
            <a:endParaRPr sz="1400"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13.0 Learning Outcomes </a:t>
            </a:r>
            <a:endParaRPr b="1" dirty="0">
              <a:latin typeface="Arial"/>
              <a:ea typeface="Arial"/>
              <a:cs typeface="Arial"/>
              <a:sym typeface="Arial"/>
            </a:endParaRPr>
          </a:p>
        </p:txBody>
      </p:sp>
      <p:sp>
        <p:nvSpPr>
          <p:cNvPr id="88" name="Google Shape;88;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114300" indent="0">
              <a:lnSpc>
                <a:spcPct val="120000"/>
              </a:lnSpc>
              <a:buNone/>
            </a:pPr>
            <a:r>
              <a:rPr lang="en-CA" altLang="en-CA">
                <a:latin typeface="Arial" panose="020B0604020202020204" pitchFamily="34" charset="0"/>
                <a:cs typeface="Arial" panose="020B0604020202020204" pitchFamily="34" charset="0"/>
              </a:rPr>
              <a:t>Upon successful completion of this chapter, you will be able to:</a:t>
            </a:r>
          </a:p>
          <a:p>
            <a:r>
              <a:rPr lang="en-CA"/>
              <a:t>Define </a:t>
            </a:r>
            <a:r>
              <a:rPr lang="en-CA" dirty="0"/>
              <a:t>e-business and e-commerce and explain the difference between them.</a:t>
            </a:r>
          </a:p>
          <a:p>
            <a:r>
              <a:rPr lang="en-CA" dirty="0"/>
              <a:t>List the major categories of e-business.</a:t>
            </a:r>
          </a:p>
          <a:p>
            <a:r>
              <a:rPr lang="en-CA" dirty="0"/>
              <a:t>Describe advantages and disadvantages of e-commerce.</a:t>
            </a:r>
          </a:p>
          <a:p>
            <a:r>
              <a:rPr lang="en-CA" dirty="0"/>
              <a:t>Outline the business-to-consumer e-commerce cycle.</a:t>
            </a:r>
          </a:p>
          <a:p>
            <a:r>
              <a:rPr lang="en-CA" dirty="0"/>
              <a:t>Summarize the major models of e-commerce.</a:t>
            </a:r>
          </a:p>
          <a:p>
            <a:r>
              <a:rPr lang="en-CA" dirty="0"/>
              <a:t>Discuss the different technologies used for e-commerce.</a:t>
            </a:r>
          </a:p>
          <a:p>
            <a:r>
              <a:rPr lang="en-CA" dirty="0"/>
              <a:t>Explain social commerce, and New Retail, and the reasons for its increasing popularity.</a:t>
            </a:r>
          </a:p>
          <a:p>
            <a:pPr marL="0" lvl="0" indent="0" algn="l" rtl="0">
              <a:spcBef>
                <a:spcPts val="9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13.1 Definitions</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94" name="Google Shape;94;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lnSpc>
                <a:spcPct val="120000"/>
              </a:lnSpc>
              <a:spcBef>
                <a:spcPts val="2100"/>
              </a:spcBef>
              <a:spcAft>
                <a:spcPts val="0"/>
              </a:spcAft>
              <a:buNone/>
            </a:pPr>
            <a:r>
              <a:rPr lang="en" sz="2000" b="1">
                <a:solidFill>
                  <a:srgbClr val="003180"/>
                </a:solidFill>
                <a:latin typeface="Arial"/>
                <a:ea typeface="Arial"/>
                <a:cs typeface="Arial"/>
                <a:sym typeface="Arial"/>
              </a:rPr>
              <a:t>E-Business</a:t>
            </a:r>
            <a:endParaRPr sz="2000">
              <a:solidFill>
                <a:srgbClr val="373D3F"/>
              </a:solidFill>
              <a:latin typeface="Arial"/>
              <a:ea typeface="Arial"/>
              <a:cs typeface="Arial"/>
              <a:sym typeface="Arial"/>
            </a:endParaRPr>
          </a:p>
          <a:p>
            <a:pPr marL="0" lvl="0" indent="0" algn="l" rtl="0">
              <a:spcBef>
                <a:spcPts val="1700"/>
              </a:spcBef>
              <a:spcAft>
                <a:spcPts val="1200"/>
              </a:spcAft>
              <a:buNone/>
            </a:pPr>
            <a:r>
              <a:rPr lang="en" sz="2000">
                <a:solidFill>
                  <a:srgbClr val="373D3F"/>
                </a:solidFill>
                <a:latin typeface="Arial"/>
                <a:ea typeface="Arial"/>
                <a:cs typeface="Arial"/>
                <a:sym typeface="Arial"/>
              </a:rPr>
              <a:t>Electronic business</a:t>
            </a:r>
            <a:r>
              <a:rPr lang="en" sz="2000">
                <a:solidFill>
                  <a:srgbClr val="373D3F"/>
                </a:solidFill>
                <a:highlight>
                  <a:srgbClr val="FFFFFF"/>
                </a:highlight>
                <a:latin typeface="Arial"/>
                <a:ea typeface="Arial"/>
                <a:cs typeface="Arial"/>
                <a:sym typeface="Arial"/>
              </a:rPr>
              <a:t> or e-business, in a broad sense, is the use of computer networks to improve organizational performance. Increasing profitability, gaining market share, improving customer service, and delivering products faster are some of the organizational performance gains possible by doing business electronically.</a:t>
            </a:r>
            <a:endParaRPr sz="20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13.1 Definitions cont.</a:t>
            </a:r>
            <a:endParaRPr b="1" dirty="0">
              <a:latin typeface="Arial"/>
              <a:ea typeface="Arial"/>
              <a:cs typeface="Arial"/>
              <a:sym typeface="Arial"/>
            </a:endParaRPr>
          </a:p>
        </p:txBody>
      </p:sp>
      <p:sp>
        <p:nvSpPr>
          <p:cNvPr id="100" name="Google Shape;100;p16"/>
          <p:cNvSpPr txBox="1">
            <a:spLocks noGrp="1"/>
          </p:cNvSpPr>
          <p:nvPr>
            <p:ph type="body" idx="1"/>
          </p:nvPr>
        </p:nvSpPr>
        <p:spPr>
          <a:xfrm>
            <a:off x="311700" y="1017800"/>
            <a:ext cx="34851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003180"/>
                </a:solidFill>
              </a:rPr>
              <a:t>E-Business </a:t>
            </a:r>
            <a:endParaRPr b="1">
              <a:solidFill>
                <a:srgbClr val="003180"/>
              </a:solidFill>
            </a:endParaRPr>
          </a:p>
          <a:p>
            <a:pPr marL="0" lvl="0" indent="0" algn="l" rtl="0">
              <a:spcBef>
                <a:spcPts val="1200"/>
              </a:spcBef>
              <a:spcAft>
                <a:spcPts val="1200"/>
              </a:spcAft>
              <a:buNone/>
            </a:pPr>
            <a:r>
              <a:rPr lang="en" sz="2000">
                <a:solidFill>
                  <a:srgbClr val="373D3F"/>
                </a:solidFill>
                <a:highlight>
                  <a:srgbClr val="FFFFFF"/>
                </a:highlight>
                <a:latin typeface="Arial"/>
                <a:ea typeface="Arial"/>
                <a:cs typeface="Arial"/>
                <a:sym typeface="Arial"/>
              </a:rPr>
              <a:t>E-business involves several major components: </a:t>
            </a:r>
            <a:endParaRPr sz="2000" b="1">
              <a:solidFill>
                <a:srgbClr val="003180"/>
              </a:solidFill>
              <a:latin typeface="Arial"/>
              <a:ea typeface="Arial"/>
              <a:cs typeface="Arial"/>
              <a:sym typeface="Arial"/>
            </a:endParaRPr>
          </a:p>
        </p:txBody>
      </p:sp>
      <p:pic>
        <p:nvPicPr>
          <p:cNvPr id="101" name="Google Shape;101;p16" descr="Components include: Business intelligence, customer relationship management, supply chain management, enterprise resource management, e-commerce, online activities between businesses, collaboration, electronic transfer within firm" title="Components of E-business"/>
          <p:cNvPicPr preferRelativeResize="0"/>
          <p:nvPr/>
        </p:nvPicPr>
        <p:blipFill>
          <a:blip r:embed="rId3">
            <a:alphaModFix/>
          </a:blip>
          <a:stretch>
            <a:fillRect/>
          </a:stretch>
        </p:blipFill>
        <p:spPr>
          <a:xfrm>
            <a:off x="4422725" y="865400"/>
            <a:ext cx="3964549" cy="3954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13.1 Definitions Cont.</a:t>
            </a:r>
            <a:endParaRPr sz="3300" b="1" dirty="0">
              <a:solidFill>
                <a:srgbClr val="003180"/>
              </a:solidFill>
              <a:latin typeface="Arial"/>
              <a:ea typeface="Arial"/>
              <a:cs typeface="Arial"/>
              <a:sym typeface="Arial"/>
            </a:endParaRPr>
          </a:p>
          <a:p>
            <a:pPr marL="0" lvl="0" indent="0" algn="l" rtl="0">
              <a:spcBef>
                <a:spcPts val="5900"/>
              </a:spcBef>
              <a:spcAft>
                <a:spcPts val="0"/>
              </a:spcAft>
              <a:buNone/>
            </a:pPr>
            <a:endParaRPr dirty="0"/>
          </a:p>
        </p:txBody>
      </p:sp>
      <p:sp>
        <p:nvSpPr>
          <p:cNvPr id="107" name="Google Shape;107;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lnSpc>
                <a:spcPct val="120000"/>
              </a:lnSpc>
              <a:spcBef>
                <a:spcPts val="2100"/>
              </a:spcBef>
              <a:spcAft>
                <a:spcPts val="0"/>
              </a:spcAft>
              <a:buNone/>
            </a:pPr>
            <a:r>
              <a:rPr lang="en" sz="2000" b="1" dirty="0">
                <a:solidFill>
                  <a:srgbClr val="003180"/>
                </a:solidFill>
                <a:latin typeface="Arial"/>
                <a:ea typeface="Arial"/>
                <a:cs typeface="Arial"/>
                <a:sym typeface="Arial"/>
              </a:rPr>
              <a:t>E-Commerce</a:t>
            </a:r>
            <a:endParaRPr sz="2000" b="1" dirty="0">
              <a:solidFill>
                <a:srgbClr val="003180"/>
              </a:solidFill>
              <a:latin typeface="Arial"/>
              <a:ea typeface="Arial"/>
              <a:cs typeface="Arial"/>
              <a:sym typeface="Arial"/>
            </a:endParaRPr>
          </a:p>
          <a:p>
            <a:pPr marL="0" lvl="0" indent="0">
              <a:lnSpc>
                <a:spcPct val="120000"/>
              </a:lnSpc>
              <a:spcBef>
                <a:spcPts val="2100"/>
              </a:spcBef>
              <a:buNone/>
            </a:pPr>
            <a:r>
              <a:rPr lang="en-CA" dirty="0">
                <a:highlight>
                  <a:srgbClr val="FFFFFF"/>
                </a:highlight>
              </a:rPr>
              <a:t>E-business and e-commerce are often used interchangeably, but they are not the same thing. </a:t>
            </a:r>
          </a:p>
          <a:p>
            <a:pPr marL="0" lvl="0" indent="0">
              <a:lnSpc>
                <a:spcPct val="120000"/>
              </a:lnSpc>
              <a:spcBef>
                <a:spcPts val="2100"/>
              </a:spcBef>
              <a:buNone/>
            </a:pPr>
            <a:r>
              <a:rPr lang="en-CA" dirty="0">
                <a:highlight>
                  <a:srgbClr val="FFFFFF"/>
                </a:highlight>
              </a:rPr>
              <a:t>E-commerce is the marketing, selling, and buying of goods and services online. It generates revenue, while e-business does not.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5900"/>
              </a:spcAft>
              <a:buNone/>
            </a:pPr>
            <a:r>
              <a:rPr lang="en" sz="2500" b="1" dirty="0">
                <a:solidFill>
                  <a:srgbClr val="003180"/>
                </a:solidFill>
                <a:latin typeface="Arial"/>
                <a:ea typeface="Arial"/>
                <a:cs typeface="Arial"/>
                <a:sym typeface="Arial"/>
              </a:rPr>
              <a:t>13.2 E-Commerce Advantages And Disadvantages</a:t>
            </a:r>
            <a:endParaRPr sz="2500" dirty="0"/>
          </a:p>
        </p:txBody>
      </p:sp>
      <p:sp>
        <p:nvSpPr>
          <p:cNvPr id="119" name="Google Shape;119;p19"/>
          <p:cNvSpPr txBox="1">
            <a:spLocks noGrp="1"/>
          </p:cNvSpPr>
          <p:nvPr>
            <p:ph type="body" idx="1"/>
          </p:nvPr>
        </p:nvSpPr>
        <p:spPr>
          <a:xfrm>
            <a:off x="311700" y="1454565"/>
            <a:ext cx="39999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dirty="0">
                <a:latin typeface="Arial"/>
                <a:ea typeface="Arial"/>
                <a:cs typeface="Arial"/>
                <a:sym typeface="Arial"/>
              </a:rPr>
              <a:t>Advantages</a:t>
            </a:r>
            <a:endParaRPr sz="2000" b="1" dirty="0">
              <a:latin typeface="Arial"/>
              <a:ea typeface="Arial"/>
              <a:cs typeface="Arial"/>
              <a:sym typeface="Arial"/>
            </a:endParaRPr>
          </a:p>
          <a:p>
            <a:pPr marL="457200" lvl="0" indent="-355600" algn="l" rtl="0">
              <a:spcBef>
                <a:spcPts val="1200"/>
              </a:spcBef>
              <a:spcAft>
                <a:spcPts val="0"/>
              </a:spcAft>
              <a:buSzPts val="2000"/>
              <a:buFont typeface="Arial"/>
              <a:buChar char="●"/>
            </a:pPr>
            <a:r>
              <a:rPr lang="en" sz="2000" dirty="0">
                <a:latin typeface="Arial"/>
                <a:ea typeface="Arial"/>
                <a:cs typeface="Arial"/>
                <a:sym typeface="Arial"/>
              </a:rPr>
              <a:t>Expanded Markets</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Increased Availability </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Reduce Cost</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Improve Efficiency </a:t>
            </a:r>
            <a:endParaRPr sz="2000" dirty="0">
              <a:latin typeface="Arial"/>
              <a:ea typeface="Arial"/>
              <a:cs typeface="Arial"/>
              <a:sym typeface="Arial"/>
            </a:endParaRPr>
          </a:p>
          <a:p>
            <a:pPr marL="457200" lvl="0" indent="-355600" algn="l" rtl="0">
              <a:spcBef>
                <a:spcPts val="0"/>
              </a:spcBef>
              <a:spcAft>
                <a:spcPts val="0"/>
              </a:spcAft>
              <a:buSzPts val="2000"/>
              <a:buFont typeface="Arial"/>
              <a:buChar char="●"/>
            </a:pPr>
            <a:r>
              <a:rPr lang="en" sz="2000" dirty="0">
                <a:latin typeface="Arial"/>
                <a:ea typeface="Arial"/>
                <a:cs typeface="Arial"/>
                <a:sym typeface="Arial"/>
              </a:rPr>
              <a:t>Improved Customer Service </a:t>
            </a:r>
            <a:endParaRPr sz="2000" dirty="0">
              <a:latin typeface="Arial"/>
              <a:ea typeface="Arial"/>
              <a:cs typeface="Arial"/>
              <a:sym typeface="Arial"/>
            </a:endParaRPr>
          </a:p>
        </p:txBody>
      </p:sp>
      <p:sp>
        <p:nvSpPr>
          <p:cNvPr id="2" name="Text Placeholder 1">
            <a:extLst>
              <a:ext uri="{FF2B5EF4-FFF2-40B4-BE49-F238E27FC236}">
                <a16:creationId xmlns:a16="http://schemas.microsoft.com/office/drawing/2014/main" id="{C5B142BB-2B2A-4909-9B69-2BEC1E24254E}"/>
              </a:ext>
            </a:extLst>
          </p:cNvPr>
          <p:cNvSpPr>
            <a:spLocks noGrp="1"/>
          </p:cNvSpPr>
          <p:nvPr>
            <p:ph type="body" idx="2"/>
          </p:nvPr>
        </p:nvSpPr>
        <p:spPr>
          <a:xfrm>
            <a:off x="4832400" y="1394500"/>
            <a:ext cx="3999900" cy="3339000"/>
          </a:xfrm>
        </p:spPr>
        <p:txBody>
          <a:bodyPr/>
          <a:lstStyle/>
          <a:p>
            <a:pPr marL="0" lvl="0" indent="0">
              <a:buNone/>
            </a:pPr>
            <a:r>
              <a:rPr lang="en-CA" sz="2000" b="1" dirty="0">
                <a:latin typeface="Arial"/>
                <a:ea typeface="Arial"/>
                <a:cs typeface="Arial"/>
                <a:sym typeface="Arial"/>
              </a:rPr>
              <a:t>Disadvantages</a:t>
            </a:r>
          </a:p>
          <a:p>
            <a:pPr lvl="0" indent="-355600">
              <a:spcBef>
                <a:spcPts val="1200"/>
              </a:spcBef>
              <a:buSzPts val="2000"/>
              <a:buFont typeface="Arial"/>
              <a:buChar char="●"/>
            </a:pPr>
            <a:r>
              <a:rPr lang="en-CA" sz="2000" dirty="0">
                <a:latin typeface="Arial"/>
                <a:ea typeface="Arial"/>
                <a:cs typeface="Arial"/>
                <a:sym typeface="Arial"/>
              </a:rPr>
              <a:t>Technical &amp; Accessibility Issues </a:t>
            </a:r>
          </a:p>
          <a:p>
            <a:pPr lvl="0" indent="-355600">
              <a:buSzPts val="2000"/>
              <a:buFont typeface="Arial"/>
              <a:buChar char="●"/>
            </a:pPr>
            <a:r>
              <a:rPr lang="en-CA" sz="2000" dirty="0">
                <a:latin typeface="Arial"/>
                <a:ea typeface="Arial"/>
                <a:cs typeface="Arial"/>
                <a:sym typeface="Arial"/>
              </a:rPr>
              <a:t>Security &amp; Privacy Issues </a:t>
            </a:r>
          </a:p>
          <a:p>
            <a:pPr lvl="0" indent="-355600">
              <a:buSzPts val="2000"/>
              <a:buFont typeface="Arial"/>
              <a:buChar char="●"/>
            </a:pPr>
            <a:r>
              <a:rPr lang="en-CA" sz="2000" dirty="0">
                <a:latin typeface="Arial"/>
                <a:ea typeface="Arial"/>
                <a:cs typeface="Arial"/>
                <a:sym typeface="Arial"/>
              </a:rPr>
              <a:t>Establishing Customer Trust &amp; Satisfaction</a:t>
            </a:r>
          </a:p>
          <a:p>
            <a:pPr marL="139700" indent="0">
              <a:buNone/>
            </a:pP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13.3 Online Strategy</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sp>
        <p:nvSpPr>
          <p:cNvPr id="131" name="Google Shape;131;p21"/>
          <p:cNvSpPr txBox="1">
            <a:spLocks noGrp="1"/>
          </p:cNvSpPr>
          <p:nvPr>
            <p:ph type="body" idx="1"/>
          </p:nvPr>
        </p:nvSpPr>
        <p:spPr>
          <a:xfrm>
            <a:off x="311700" y="1184155"/>
            <a:ext cx="8520600" cy="3339000"/>
          </a:xfrm>
          <a:prstGeom prst="rect">
            <a:avLst/>
          </a:prstGeom>
        </p:spPr>
        <p:txBody>
          <a:bodyPr spcFirstLastPara="1" wrap="square" lIns="91425" tIns="91425" rIns="91425" bIns="91425" anchor="t" anchorCtr="0">
            <a:normAutofit/>
          </a:bodyPr>
          <a:lstStyle/>
          <a:p>
            <a:pPr marL="0" lvl="0" indent="0" rtl="0">
              <a:lnSpc>
                <a:spcPct val="150000"/>
              </a:lnSpc>
              <a:spcBef>
                <a:spcPts val="2000"/>
              </a:spcBef>
              <a:spcAft>
                <a:spcPts val="0"/>
              </a:spcAft>
              <a:buNone/>
            </a:pPr>
            <a:r>
              <a:rPr lang="en" sz="2000" dirty="0">
                <a:solidFill>
                  <a:srgbClr val="373D3F"/>
                </a:solidFill>
                <a:latin typeface="Arial"/>
                <a:ea typeface="Arial"/>
                <a:cs typeface="Arial"/>
                <a:sym typeface="Arial"/>
              </a:rPr>
              <a:t>Every business needs to consider the extent of their online presence. There are two key factors to be considered when considering an online strategy:</a:t>
            </a:r>
            <a:endParaRPr sz="2000" dirty="0">
              <a:solidFill>
                <a:srgbClr val="373D3F"/>
              </a:solidFill>
              <a:latin typeface="Arial"/>
              <a:ea typeface="Arial"/>
              <a:cs typeface="Arial"/>
              <a:sym typeface="Arial"/>
            </a:endParaRPr>
          </a:p>
          <a:p>
            <a:pPr marL="457200" lvl="0" indent="-355600" rtl="0">
              <a:lnSpc>
                <a:spcPct val="100000"/>
              </a:lnSpc>
              <a:spcBef>
                <a:spcPts val="1900"/>
              </a:spcBef>
              <a:spcAft>
                <a:spcPts val="0"/>
              </a:spcAft>
              <a:buClr>
                <a:srgbClr val="373D3F"/>
              </a:buClr>
              <a:buSzPts val="2000"/>
              <a:buFont typeface="Arial"/>
              <a:buAutoNum type="arabicPeriod"/>
            </a:pPr>
            <a:r>
              <a:rPr lang="en" sz="2000" b="1" dirty="0">
                <a:solidFill>
                  <a:srgbClr val="373D3F"/>
                </a:solidFill>
                <a:latin typeface="Arial"/>
                <a:ea typeface="Arial"/>
                <a:cs typeface="Arial"/>
                <a:sym typeface="Arial"/>
              </a:rPr>
              <a:t>How many existing or potential customers are likely to do business online?</a:t>
            </a:r>
            <a:endParaRPr sz="2000" b="1" dirty="0">
              <a:solidFill>
                <a:srgbClr val="373D3F"/>
              </a:solidFill>
              <a:latin typeface="Arial"/>
              <a:ea typeface="Arial"/>
              <a:cs typeface="Arial"/>
              <a:sym typeface="Arial"/>
            </a:endParaRPr>
          </a:p>
          <a:p>
            <a:pPr marL="457200" lvl="0" indent="-355600" algn="l" rtl="0">
              <a:spcBef>
                <a:spcPts val="0"/>
              </a:spcBef>
              <a:spcAft>
                <a:spcPts val="0"/>
              </a:spcAft>
              <a:buClr>
                <a:srgbClr val="373D3F"/>
              </a:buClr>
              <a:buSzPts val="2000"/>
              <a:buFont typeface="Arial"/>
              <a:buAutoNum type="arabicPeriod"/>
            </a:pPr>
            <a:r>
              <a:rPr lang="en" sz="2000" b="1" dirty="0">
                <a:solidFill>
                  <a:srgbClr val="373D3F"/>
                </a:solidFill>
                <a:latin typeface="Arial"/>
                <a:ea typeface="Arial"/>
                <a:cs typeface="Arial"/>
                <a:sym typeface="Arial"/>
              </a:rPr>
              <a:t>What is the information intensity of the product?</a:t>
            </a:r>
            <a:endParaRPr sz="2000" b="1" dirty="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11700" y="316100"/>
            <a:ext cx="8520600" cy="6078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n" sz="3300" b="1" dirty="0">
                <a:solidFill>
                  <a:srgbClr val="003180"/>
                </a:solidFill>
                <a:latin typeface="Arial"/>
                <a:ea typeface="Arial"/>
                <a:cs typeface="Arial"/>
                <a:sym typeface="Arial"/>
              </a:rPr>
              <a:t>13.4 Types Of E-Commerce</a:t>
            </a:r>
            <a:endParaRPr sz="3300" b="1" dirty="0">
              <a:solidFill>
                <a:srgbClr val="003180"/>
              </a:solidFill>
              <a:latin typeface="Arial"/>
              <a:ea typeface="Arial"/>
              <a:cs typeface="Arial"/>
              <a:sym typeface="Arial"/>
            </a:endParaRPr>
          </a:p>
          <a:p>
            <a:pPr marL="0" lvl="0" indent="0" algn="l" rtl="0">
              <a:lnSpc>
                <a:spcPct val="115000"/>
              </a:lnSpc>
              <a:spcBef>
                <a:spcPts val="5900"/>
              </a:spcBef>
              <a:spcAft>
                <a:spcPts val="0"/>
              </a:spcAft>
              <a:buNone/>
            </a:pPr>
            <a:endParaRPr sz="1350" dirty="0">
              <a:solidFill>
                <a:srgbClr val="373D3F"/>
              </a:solidFill>
              <a:latin typeface="Arial"/>
              <a:ea typeface="Arial"/>
              <a:cs typeface="Arial"/>
              <a:sym typeface="Arial"/>
            </a:endParaRPr>
          </a:p>
          <a:p>
            <a:pPr marL="0" lvl="0" indent="0" algn="l" rtl="0">
              <a:spcBef>
                <a:spcPts val="3300"/>
              </a:spcBef>
              <a:spcAft>
                <a:spcPts val="0"/>
              </a:spcAft>
              <a:buNone/>
            </a:pPr>
            <a:endParaRPr dirty="0"/>
          </a:p>
        </p:txBody>
      </p:sp>
      <p:pic>
        <p:nvPicPr>
          <p:cNvPr id="137" name="Google Shape;137;p22" descr="Types of e-commerce: business to business, business to consumer, consumer to consumer, consumer to business" title="Types of e-commerce"/>
          <p:cNvPicPr preferRelativeResize="0"/>
          <p:nvPr/>
        </p:nvPicPr>
        <p:blipFill>
          <a:blip r:embed="rId3">
            <a:alphaModFix/>
          </a:blip>
          <a:stretch>
            <a:fillRect/>
          </a:stretch>
        </p:blipFill>
        <p:spPr>
          <a:xfrm>
            <a:off x="2041037" y="1081488"/>
            <a:ext cx="5061924" cy="363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C2B6-4656-4A7C-AB0E-308A176CD2C0}"/>
              </a:ext>
            </a:extLst>
          </p:cNvPr>
          <p:cNvSpPr>
            <a:spLocks noGrp="1"/>
          </p:cNvSpPr>
          <p:nvPr>
            <p:ph type="title"/>
          </p:nvPr>
        </p:nvSpPr>
        <p:spPr/>
        <p:txBody>
          <a:bodyPr>
            <a:normAutofit fontScale="90000"/>
          </a:bodyPr>
          <a:lstStyle/>
          <a:p>
            <a:r>
              <a:rPr lang="en-CA" b="1" dirty="0"/>
              <a:t>13.4 Mobile Commerce</a:t>
            </a:r>
          </a:p>
        </p:txBody>
      </p:sp>
      <p:sp>
        <p:nvSpPr>
          <p:cNvPr id="3" name="Text Placeholder 2">
            <a:extLst>
              <a:ext uri="{FF2B5EF4-FFF2-40B4-BE49-F238E27FC236}">
                <a16:creationId xmlns:a16="http://schemas.microsoft.com/office/drawing/2014/main" id="{8635B8EA-39E0-421D-A198-969E7C587009}"/>
              </a:ext>
            </a:extLst>
          </p:cNvPr>
          <p:cNvSpPr>
            <a:spLocks noGrp="1"/>
          </p:cNvSpPr>
          <p:nvPr>
            <p:ph type="body" idx="1"/>
          </p:nvPr>
        </p:nvSpPr>
        <p:spPr/>
        <p:txBody>
          <a:bodyPr>
            <a:normAutofit/>
          </a:bodyPr>
          <a:lstStyle/>
          <a:p>
            <a:r>
              <a:rPr lang="en-CA" b="1" dirty="0"/>
              <a:t>Mobile e-commerce </a:t>
            </a:r>
            <a:r>
              <a:rPr lang="en-CA" dirty="0"/>
              <a:t>(m-commerce) refers to the purchase of goods and services through wireless technology, such as cell phones and handheld devices. </a:t>
            </a:r>
          </a:p>
          <a:p>
            <a:r>
              <a:rPr lang="en-CA" dirty="0"/>
              <a:t>M-commerce transactions continue to grow as a result of the following:</a:t>
            </a:r>
          </a:p>
          <a:p>
            <a:pPr lvl="1"/>
            <a:r>
              <a:rPr lang="en-CA" sz="1800" dirty="0"/>
              <a:t>The rapid adoption of e-commerce </a:t>
            </a:r>
          </a:p>
          <a:p>
            <a:pPr lvl="1"/>
            <a:r>
              <a:rPr lang="en-CA" sz="1800" dirty="0"/>
              <a:t>Improved technology </a:t>
            </a:r>
          </a:p>
          <a:p>
            <a:pPr lvl="1"/>
            <a:r>
              <a:rPr lang="en-CA" sz="1800" dirty="0"/>
              <a:t>Broadband technology and lowering data costs </a:t>
            </a:r>
          </a:p>
          <a:p>
            <a:pPr lvl="1"/>
            <a:r>
              <a:rPr lang="en-CA" sz="1800" dirty="0"/>
              <a:t>Need for instant gratification </a:t>
            </a:r>
          </a:p>
          <a:p>
            <a:endParaRPr lang="en-CA" dirty="0"/>
          </a:p>
        </p:txBody>
      </p:sp>
    </p:spTree>
    <p:extLst>
      <p:ext uri="{BB962C8B-B14F-4D97-AF65-F5344CB8AC3E}">
        <p14:creationId xmlns:p14="http://schemas.microsoft.com/office/powerpoint/2010/main" val="74872659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4BD52B-B05F-4A21-A7B5-1D6286715E73}">
  <ds:schemaRefs>
    <ds:schemaRef ds:uri="http://schemas.microsoft.com/sharepoint/v3/contenttype/forms"/>
  </ds:schemaRefs>
</ds:datastoreItem>
</file>

<file path=customXml/itemProps2.xml><?xml version="1.0" encoding="utf-8"?>
<ds:datastoreItem xmlns:ds="http://schemas.openxmlformats.org/officeDocument/2006/customXml" ds:itemID="{CCC9154F-865C-4482-9392-E3AA5D442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232D47-5604-410A-B972-077781095BF4}">
  <ds:schemaRefs>
    <ds:schemaRef ds:uri="http://purl.org/dc/dcmitype/"/>
    <ds:schemaRef ds:uri="http://purl.org/dc/terms/"/>
    <ds:schemaRef ds:uri="http://www.w3.org/XML/1998/namespace"/>
    <ds:schemaRef ds:uri="http://schemas.openxmlformats.org/package/2006/metadata/core-properties"/>
    <ds:schemaRef ds:uri="http://schemas.microsoft.com/office/2006/documentManagement/types"/>
    <ds:schemaRef ds:uri="http://purl.org/dc/elements/1.1/"/>
    <ds:schemaRef ds:uri="2f475e60-e75d-4119-aa30-b65db0d9cc60"/>
    <ds:schemaRef ds:uri="http://schemas.microsoft.com/office/2006/metadata/properties"/>
    <ds:schemaRef ds:uri="http://schemas.microsoft.com/office/infopath/2007/PartnerControls"/>
    <ds:schemaRef ds:uri="94abd359-9534-4d37-9b01-9864deda33e0"/>
  </ds:schemaRefs>
</ds:datastoreItem>
</file>

<file path=docProps/app.xml><?xml version="1.0" encoding="utf-8"?>
<Properties xmlns="http://schemas.openxmlformats.org/officeDocument/2006/extended-properties" xmlns:vt="http://schemas.openxmlformats.org/officeDocument/2006/docPropsVTypes">
  <TotalTime>336</TotalTime>
  <Words>1157</Words>
  <Application>Microsoft Office PowerPoint</Application>
  <PresentationFormat>On-screen Show (16:9)</PresentationFormat>
  <Paragraphs>95</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Roboto</vt:lpstr>
      <vt:lpstr>Encode Sans</vt:lpstr>
      <vt:lpstr>Arial</vt:lpstr>
      <vt:lpstr>Calibri</vt:lpstr>
      <vt:lpstr>Geometric</vt:lpstr>
      <vt:lpstr>Global Marketing in a Digital World</vt:lpstr>
      <vt:lpstr>13.0 Learning Outcomes </vt:lpstr>
      <vt:lpstr>13.1 Definitions  </vt:lpstr>
      <vt:lpstr>13.1 Definitions cont.</vt:lpstr>
      <vt:lpstr>13.1 Definitions Cont. </vt:lpstr>
      <vt:lpstr>13.2 E-Commerce Advantages And Disadvantages</vt:lpstr>
      <vt:lpstr>13.3 Online Strategy  </vt:lpstr>
      <vt:lpstr>13.4 Types Of E-Commerce  </vt:lpstr>
      <vt:lpstr>13.4 Mobile Commerce</vt:lpstr>
      <vt:lpstr>13.5 E-Commerce Models  </vt:lpstr>
      <vt:lpstr>13.5 E-Commerce Models cont. </vt:lpstr>
      <vt:lpstr>13.6 E-Commerce Technology  </vt:lpstr>
      <vt:lpstr>13.6 E-Commerce Technology</vt:lpstr>
      <vt:lpstr>13.6 E-Commerce Technology – Payment Methods</vt:lpstr>
      <vt:lpstr>13.8 Blockchain And Bitcoin  </vt:lpstr>
      <vt:lpstr>13.9 Trends  </vt:lpstr>
      <vt:lpstr>13.9 Trends cont. </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for Business &amp; Beyond</dc:title>
  <dc:creator>Roch, Shauna</dc:creator>
  <cp:lastModifiedBy>Roch, Shauna</cp:lastModifiedBy>
  <cp:revision>5</cp:revision>
  <dcterms:modified xsi:type="dcterms:W3CDTF">2022-08-15T14:56:52Z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