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Override ContentType="application/vnd.openxmlformats-package.core-properties+xml" PartName="/docProps/core.xml"/>
</Types>
</file>

<file path=_rels/.rels><?xml version="1.0" encoding="UTF-8" standalone="yes"?><Relationships xmlns="http://schemas.openxmlformats.org/package/2006/relationships"><Relationship Id="rId3" Target="ppt/presentation.xml" Type="http://schemas.openxmlformats.org/officeDocument/2006/relationships/officeDocument"/><Relationship Id="rId2" Target="docProps/core.xml" Type="http://schemas.openxmlformats.org/package/2006/relationships/metadata/core-properties"/><Relationship Id="rId1"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embedTrueTypeFonts="1" saveSubsetFonts="1" strictFirstAndLastChars="0">
  <p:sldMasterIdLst>
    <p:sldMasterId id="214748365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x="9144000" cy="5143500" type="screen16x9"/>
  <p:notesSz cx="6858000" cy="9144000"/>
  <p:embeddedFontLst>
    <p:embeddedFont>
      <p:font charset="0" panose="020F0502020204030204" pitchFamily="34" typeface="Calibri"/>
      <p:regular r:id="rId25"/>
      <p:bold r:id="rId26"/>
      <p:italic r:id="rId27"/>
      <p:boldItalic r:id="rId28"/>
    </p:embeddedFont>
    <p:embeddedFont>
      <p:font charset="0" panose="02000000000000000000" pitchFamily="2" typeface="Roboto"/>
      <p:regular r:id="rId29"/>
      <p:bold r:id="rId30"/>
      <p:italic r:id="rId31"/>
      <p:boldItalic r:id="rId32"/>
    </p:embeddedFont>
  </p:embeddedFontLst>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autoAdjust="0" sz="18201"/>
    <p:restoredTop autoAdjust="0" sz="80898"/>
  </p:normalViewPr>
  <p:slideViewPr>
    <p:cSldViewPr snapToGrid="0">
      <p:cViewPr varScale="1">
        <p:scale>
          <a:sx d="100" n="121"/>
          <a:sy d="100" n="121"/>
        </p:scale>
        <p:origin x="1216" y="168"/>
      </p:cViewPr>
      <p:guideLst>
        <p:guide orient="horz" pos="1620"/>
        <p:guide pos="2880"/>
      </p:guideLst>
    </p:cSldViewPr>
  </p:slideViewPr>
  <p:outlineViewPr>
    <p:cViewPr>
      <p:scale>
        <a:sx d="100" n="33"/>
        <a:sy d="100" n="33"/>
      </p:scale>
      <p:origin x="0" y="0"/>
    </p:cViewPr>
  </p:outlineViewPr>
  <p:notesTextViewPr>
    <p:cViewPr>
      <p:scale>
        <a:sx d="1" n="1"/>
        <a:sy d="1" n="1"/>
      </p:scale>
      <p:origin x="0" y="0"/>
    </p:cViewPr>
  </p:notesTextViewPr>
  <p:gridSpacing cx="72008" cy="72008"/>
</p:viewPr>
</file>

<file path=ppt/_rels/presentation.xml.rels><?xml version="1.0" encoding="UTF-8" standalone="yes"?><Relationships xmlns="http://schemas.openxmlformats.org/package/2006/relationships"><Relationship Id="rId32" Target="fonts/font8.fntdata" Type="http://schemas.openxmlformats.org/officeDocument/2006/relationships/font"/><Relationship Id="rId31" Target="fonts/font7.fntdata" Type="http://schemas.openxmlformats.org/officeDocument/2006/relationships/font"/><Relationship Id="rId30" Target="fonts/font6.fntdata" Type="http://schemas.openxmlformats.org/officeDocument/2006/relationships/font"/><Relationship Id="rId27" Target="fonts/font3.fntdata" Type="http://schemas.openxmlformats.org/officeDocument/2006/relationships/font"/><Relationship Id="rId26" Target="fonts/font2.fntdata" Type="http://schemas.openxmlformats.org/officeDocument/2006/relationships/font"/><Relationship Id="rId25" Target="fonts/font1.fntdata" Type="http://schemas.openxmlformats.org/officeDocument/2006/relationships/font"/><Relationship Id="rId24" Target="slides/slide18.xml" Type="http://schemas.openxmlformats.org/officeDocument/2006/relationships/slide"/><Relationship Id="rId21" Target="slides/slide15.xml" Type="http://schemas.openxmlformats.org/officeDocument/2006/relationships/slide"/><Relationship Id="rId19" Target="slides/slide13.xml" Type="http://schemas.openxmlformats.org/officeDocument/2006/relationships/slide"/><Relationship Id="rId20" Target="slides/slide14.xml" Type="http://schemas.openxmlformats.org/officeDocument/2006/relationships/slide"/><Relationship Id="rId18" Target="slides/slide12.xml" Type="http://schemas.openxmlformats.org/officeDocument/2006/relationships/slide"/><Relationship Id="rId17" Target="slides/slide11.xml" Type="http://schemas.openxmlformats.org/officeDocument/2006/relationships/slide"/><Relationship Id="rId16" Target="slides/slide10.xml" Type="http://schemas.openxmlformats.org/officeDocument/2006/relationships/slide"/><Relationship Id="rId15" Target="slides/slide9.xml" Type="http://schemas.openxmlformats.org/officeDocument/2006/relationships/slide"/><Relationship Id="rId14" Target="slides/slide8.xml" Type="http://schemas.openxmlformats.org/officeDocument/2006/relationships/slide"/><Relationship Id="rId13" Target="slides/slide7.xml" Type="http://schemas.openxmlformats.org/officeDocument/2006/relationships/slide"/><Relationship Id="rId12" Target="slides/slide6.xml" Type="http://schemas.openxmlformats.org/officeDocument/2006/relationships/slide"/><Relationship Id="rId11" Target="slides/slide5.xml" Type="http://schemas.openxmlformats.org/officeDocument/2006/relationships/slide"/><Relationship Id="rId10" Target="slides/slide4.xml" Type="http://schemas.openxmlformats.org/officeDocument/2006/relationships/slide"/><Relationship Id="rId9" Target="slides/slide3.xml" Type="http://schemas.openxmlformats.org/officeDocument/2006/relationships/slide"/><Relationship Id="rId8" Target="slides/slide2.xml" Type="http://schemas.openxmlformats.org/officeDocument/2006/relationships/slide"/><Relationship Id="rId7" Target="slides/slide1.xml" Type="http://schemas.openxmlformats.org/officeDocument/2006/relationships/slide"/><Relationship Id="rId6" Target="notesMasters/notesMaster1.xml" Type="http://schemas.openxmlformats.org/officeDocument/2006/relationships/notesMaster"/><Relationship Id="rId5" Target="slideMasters/slideMaster1.xml" Type="http://schemas.openxmlformats.org/officeDocument/2006/relationships/slideMaster"/><Relationship Id="rId4" Target="tableStyles.xml" Type="http://schemas.openxmlformats.org/officeDocument/2006/relationships/tableStyles"/><Relationship Id="rId3" Target="presProps.xml" Type="http://schemas.openxmlformats.org/officeDocument/2006/relationships/presProps"/><Relationship Id="rId23" Target="slides/slide17.xml" Type="http://schemas.openxmlformats.org/officeDocument/2006/relationships/slide"/><Relationship Id="rId29" Target="fonts/font5.fntdata" Type="http://schemas.openxmlformats.org/officeDocument/2006/relationships/font"/><Relationship Id="rId2" Target="viewProps.xml" Type="http://schemas.openxmlformats.org/officeDocument/2006/relationships/viewProps"/><Relationship Id="rId22" Target="slides/slide16.xml" Type="http://schemas.openxmlformats.org/officeDocument/2006/relationships/slide"/><Relationship Id="rId28" Target="fonts/font4.fntdata" Type="http://schemas.openxmlformats.org/officeDocument/2006/relationships/font"/><Relationship Id="rId1" Target="theme/theme1.xml" Type="http://schemas.openxmlformats.org/officeDocument/2006/relationships/theme"/></Relationships>
</file>

<file path=ppt/notesMasters/_rels/notesMaster1.xml.rels><?xml version="1.0" encoding="UTF-8" standalone="yes"?><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ChangeAspect="1" noGrp="1" noRot="1"/>
          </p:cNvSpPr>
          <p:nvPr>
            <p:ph idx="2" type="sldImg"/>
          </p:nvPr>
        </p:nvSpPr>
        <p:spPr>
          <a:xfrm>
            <a:off x="381300" y="685800"/>
            <a:ext cx="6096075" cy="3429000"/>
          </a:xfrm>
          <a:custGeom>
            <a:avLst/>
            <a:gdLst/>
            <a:ahLst/>
            <a:cxnLst/>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id="4" name="Google Shape;4;n"/>
          <p:cNvSpPr txBox="1">
            <a:spLocks noGrp="1"/>
          </p:cNvSpPr>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a:endParaRPr/>
          </a:p>
        </p:txBody>
      </p:sp>
    </p:spTree>
  </p:cSld>
  <p:clrMap accent1="accent1" accent2="accent2" accent3="accent3" accent4="accent4" accent5="accent5" accent6="accent6" bg1="lt1" bg2="dk2" folHlink="folHlink" hlink="hlink" tx1="dk1" tx2="lt2"/>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arget="../slides/slide1.xml" Type="http://schemas.openxmlformats.org/officeDocument/2006/relationships/slide"/><Relationship Id="rId1" Target="../notesMasters/notesMaster1.xml" Type="http://schemas.openxmlformats.org/officeDocument/2006/relationships/notesMaster"/></Relationships>
</file>

<file path=ppt/notesSlides/_rels/notesSlide10.xml.rels><?xml version="1.0" encoding="UTF-8" standalone="yes"?><Relationships xmlns="http://schemas.openxmlformats.org/package/2006/relationships"><Relationship Id="rId2" Target="../slides/slide11.xml" Type="http://schemas.openxmlformats.org/officeDocument/2006/relationships/slide"/><Relationship Id="rId1" Target="../notesMasters/notesMaster1.xml" Type="http://schemas.openxmlformats.org/officeDocument/2006/relationships/notesMaster"/></Relationships>
</file>

<file path=ppt/notesSlides/_rels/notesSlide11.xml.rels><?xml version="1.0" encoding="UTF-8" standalone="yes"?><Relationships xmlns="http://schemas.openxmlformats.org/package/2006/relationships"><Relationship Id="rId2" Target="../slides/slide12.xml" Type="http://schemas.openxmlformats.org/officeDocument/2006/relationships/slide"/><Relationship Id="rId1" Target="../notesMasters/notesMaster1.xml" Type="http://schemas.openxmlformats.org/officeDocument/2006/relationships/notesMaster"/></Relationships>
</file>

<file path=ppt/notesSlides/_rels/notesSlide12.xml.rels><?xml version="1.0" encoding="UTF-8" standalone="yes"?><Relationships xmlns="http://schemas.openxmlformats.org/package/2006/relationships"><Relationship Id="rId2" Target="../slides/slide13.xml" Type="http://schemas.openxmlformats.org/officeDocument/2006/relationships/slide"/><Relationship Id="rId1" Target="../notesMasters/notesMaster1.xml" Type="http://schemas.openxmlformats.org/officeDocument/2006/relationships/notesMaster"/></Relationships>
</file>

<file path=ppt/notesSlides/_rels/notesSlide13.xml.rels><?xml version="1.0" encoding="UTF-8" standalone="yes"?><Relationships xmlns="http://schemas.openxmlformats.org/package/2006/relationships"><Relationship Id="rId2" Target="../slides/slide14.xml" Type="http://schemas.openxmlformats.org/officeDocument/2006/relationships/slide"/><Relationship Id="rId1" Target="../notesMasters/notesMaster1.xml" Type="http://schemas.openxmlformats.org/officeDocument/2006/relationships/notesMaster"/></Relationships>
</file>

<file path=ppt/notesSlides/_rels/notesSlide14.xml.rels><?xml version="1.0" encoding="UTF-8" standalone="yes"?><Relationships xmlns="http://schemas.openxmlformats.org/package/2006/relationships"><Relationship Id="rId2" Target="../slides/slide15.xml" Type="http://schemas.openxmlformats.org/officeDocument/2006/relationships/slide"/><Relationship Id="rId1" Target="../notesMasters/notesMaster1.xml" Type="http://schemas.openxmlformats.org/officeDocument/2006/relationships/notesMaster"/></Relationships>
</file>

<file path=ppt/notesSlides/_rels/notesSlide15.xml.rels><?xml version="1.0" encoding="UTF-8" standalone="yes"?><Relationships xmlns="http://schemas.openxmlformats.org/package/2006/relationships"><Relationship Id="rId2" Target="../slides/slide16.xml" Type="http://schemas.openxmlformats.org/officeDocument/2006/relationships/slide"/><Relationship Id="rId1" Target="../notesMasters/notesMaster1.xml" Type="http://schemas.openxmlformats.org/officeDocument/2006/relationships/notesMaster"/></Relationships>
</file>

<file path=ppt/notesSlides/_rels/notesSlide16.xml.rels><?xml version="1.0" encoding="UTF-8" standalone="yes"?><Relationships xmlns="http://schemas.openxmlformats.org/package/2006/relationships"><Relationship Id="rId2" Target="../slides/slide17.xml" Type="http://schemas.openxmlformats.org/officeDocument/2006/relationships/slide"/><Relationship Id="rId1" Target="../notesMasters/notesMaster1.xml" Type="http://schemas.openxmlformats.org/officeDocument/2006/relationships/notesMaster"/></Relationships>
</file>

<file path=ppt/notesSlides/_rels/notesSlide2.xml.rels><?xml version="1.0" encoding="UTF-8" standalone="yes"?><Relationships xmlns="http://schemas.openxmlformats.org/package/2006/relationships"><Relationship Id="rId2" Target="../slides/slide2.xml" Type="http://schemas.openxmlformats.org/officeDocument/2006/relationships/slide"/><Relationship Id="rId1" Target="../notesMasters/notesMaster1.xml" Type="http://schemas.openxmlformats.org/officeDocument/2006/relationships/notesMaster"/></Relationships>
</file>

<file path=ppt/notesSlides/_rels/notesSlide3.xml.rels><?xml version="1.0" encoding="UTF-8" standalone="yes"?><Relationships xmlns="http://schemas.openxmlformats.org/package/2006/relationships"><Relationship Id="rId2" Target="../slides/slide4.xml" Type="http://schemas.openxmlformats.org/officeDocument/2006/relationships/slide"/><Relationship Id="rId1" Target="../notesMasters/notesMaster1.xml" Type="http://schemas.openxmlformats.org/officeDocument/2006/relationships/notesMaster"/></Relationships>
</file>

<file path=ppt/notesSlides/_rels/notesSlide4.xml.rels><?xml version="1.0" encoding="UTF-8" standalone="yes"?><Relationships xmlns="http://schemas.openxmlformats.org/package/2006/relationships"><Relationship Id="rId2" Target="../slides/slide5.xml" Type="http://schemas.openxmlformats.org/officeDocument/2006/relationships/slide"/><Relationship Id="rId1" Target="../notesMasters/notesMaster1.xml" Type="http://schemas.openxmlformats.org/officeDocument/2006/relationships/notesMaster"/></Relationships>
</file>

<file path=ppt/notesSlides/_rels/notesSlide5.xml.rels><?xml version="1.0" encoding="UTF-8" standalone="yes"?><Relationships xmlns="http://schemas.openxmlformats.org/package/2006/relationships"><Relationship Id="rId2" Target="../slides/slide6.xml" Type="http://schemas.openxmlformats.org/officeDocument/2006/relationships/slide"/><Relationship Id="rId1" Target="../notesMasters/notesMaster1.xml" Type="http://schemas.openxmlformats.org/officeDocument/2006/relationships/notesMaster"/></Relationships>
</file>

<file path=ppt/notesSlides/_rels/notesSlide6.xml.rels><?xml version="1.0" encoding="UTF-8" standalone="yes"?><Relationships xmlns="http://schemas.openxmlformats.org/package/2006/relationships"><Relationship Id="rId2" Target="../slides/slide7.xml" Type="http://schemas.openxmlformats.org/officeDocument/2006/relationships/slide"/><Relationship Id="rId1" Target="../notesMasters/notesMaster1.xml" Type="http://schemas.openxmlformats.org/officeDocument/2006/relationships/notesMaster"/></Relationships>
</file>

<file path=ppt/notesSlides/_rels/notesSlide7.xml.rels><?xml version="1.0" encoding="UTF-8" standalone="yes"?><Relationships xmlns="http://schemas.openxmlformats.org/package/2006/relationships"><Relationship Id="rId2" Target="../slides/slide8.xml" Type="http://schemas.openxmlformats.org/officeDocument/2006/relationships/slide"/><Relationship Id="rId1" Target="../notesMasters/notesMaster1.xml" Type="http://schemas.openxmlformats.org/officeDocument/2006/relationships/notesMaster"/></Relationships>
</file>

<file path=ppt/notesSlides/_rels/notesSlide8.xml.rels><?xml version="1.0" encoding="UTF-8" standalone="yes"?><Relationships xmlns="http://schemas.openxmlformats.org/package/2006/relationships"><Relationship Id="rId2" Target="../slides/slide9.xml" Type="http://schemas.openxmlformats.org/officeDocument/2006/relationships/slide"/><Relationship Id="rId1" Target="../notesMasters/notesMaster1.xml" Type="http://schemas.openxmlformats.org/officeDocument/2006/relationships/notesMaster"/></Relationships>
</file>

<file path=ppt/notesSlides/_rels/notesSlide9.xml.rels><?xml version="1.0" encoding="UTF-8" standalone="yes"?><Relationships xmlns="http://schemas.openxmlformats.org/package/2006/relationships"><Relationship Id="rId2" Target="../slides/slide10.xml" Type="http://schemas.openxmlformats.org/officeDocument/2006/relationships/slide"/><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6"/>
        <p:cNvGrpSpPr/>
        <p:nvPr/>
      </p:nvGrpSpPr>
      <p:grpSpPr>
        <a:xfrm>
          <a:off x="0" y="0"/>
          <a:ext cx="0" cy="0"/>
          <a:chOff x="0" y="0"/>
          <a:chExt cx="0" cy="0"/>
        </a:xfrm>
      </p:grpSpPr>
      <p:sp>
        <p:nvSpPr>
          <p:cNvPr id="77" name="Google Shape;77;p: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78" name="Google Shape;78;p: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The kinds of issues a company must resolve as it tries to shape a coherent global branding strategy reflect its globalization history—how it has expanded internationally and how it has organized its international operations. At any given point, the structure of a brand portfolio reflects a company’s past management decisions as well as the competitive realities the brand faces in the marketplace.</a:t>
            </a:r>
            <a:endParaRPr dirty="0" lang="en-US"/>
          </a:p>
        </p:txBody>
      </p:sp>
    </p:spTree>
    <p:extLst>
      <p:ext uri="{BB962C8B-B14F-4D97-AF65-F5344CB8AC3E}">
        <p14:creationId xmlns:p14="http://schemas.microsoft.com/office/powerpoint/2010/main" val="3625013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What is more, the use of strategic alliances to broaden the geographic scope of the firm’s operations often results in a “melding” of the brand strategies of the partners. Third and fourth, the importance of corporate identity and the diversity of the firm’s product lines and product divisions also determine the range and number of brands.</a:t>
            </a:r>
            <a:endParaRPr dirty="0" lang="en-US"/>
          </a:p>
        </p:txBody>
      </p:sp>
    </p:spTree>
    <p:extLst>
      <p:ext uri="{BB962C8B-B14F-4D97-AF65-F5344CB8AC3E}">
        <p14:creationId xmlns:p14="http://schemas.microsoft.com/office/powerpoint/2010/main" val="3753435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When companies target a global market segment with relatively homogeneous needs and preferences worldwide, global brands provide an effective means of establishing a distinctive global identity. Luxury brands such as Godiva, Moet and </a:t>
            </a:r>
            <a:r>
              <a:rPr altLang="en-CA" b="0" cap="none" dirty="0" err="1" i="0" lang="en-CA" strike="noStrike" sz="1100" u="none">
                <a:solidFill>
                  <a:srgbClr val="000000"/>
                </a:solidFill>
                <a:effectLst/>
                <a:latin typeface="Arial"/>
                <a:ea typeface="Arial"/>
                <a:cs typeface="Arial"/>
                <a:sym typeface="Arial"/>
              </a:rPr>
              <a:t>Chandon</a:t>
            </a:r>
            <a:r>
              <a:rPr altLang="en-CA" b="0" cap="none" dirty="0" i="0" lang="en-CA" strike="noStrike" sz="1100" u="none">
                <a:solidFill>
                  <a:srgbClr val="000000"/>
                </a:solidFill>
                <a:effectLst/>
                <a:latin typeface="Arial"/>
                <a:ea typeface="Arial"/>
                <a:cs typeface="Arial"/>
                <a:sym typeface="Arial"/>
              </a:rPr>
              <a:t>, and Louis Vuitton, as well as brands such as </a:t>
            </a:r>
            <a:r>
              <a:rPr altLang="en-CA" b="0" cap="none" dirty="0" err="1" i="0" lang="en-CA" strike="noStrike" sz="1100" u="none">
                <a:solidFill>
                  <a:srgbClr val="000000"/>
                </a:solidFill>
                <a:effectLst/>
                <a:latin typeface="Arial"/>
                <a:ea typeface="Arial"/>
                <a:cs typeface="Arial"/>
                <a:sym typeface="Arial"/>
              </a:rPr>
              <a:t>deBeers</a:t>
            </a:r>
            <a:r>
              <a:rPr altLang="en-CA" b="0" cap="none" dirty="0" i="0" lang="en-CA" strike="noStrike" sz="1100" u="none">
                <a:solidFill>
                  <a:srgbClr val="000000"/>
                </a:solidFill>
                <a:effectLst/>
                <a:latin typeface="Arial"/>
                <a:ea typeface="Arial"/>
                <a:cs typeface="Arial"/>
                <a:sym typeface="Arial"/>
              </a:rPr>
              <a:t>, Benetton, and </a:t>
            </a:r>
            <a:r>
              <a:rPr altLang="en-CA" b="0" cap="none" dirty="0" err="1" i="0" lang="en-CA" strike="noStrike" sz="1100" u="none">
                <a:solidFill>
                  <a:srgbClr val="000000"/>
                </a:solidFill>
                <a:effectLst/>
                <a:latin typeface="Arial"/>
                <a:ea typeface="Arial"/>
                <a:cs typeface="Arial"/>
                <a:sym typeface="Arial"/>
              </a:rPr>
              <a:t>L’Oreal</a:t>
            </a:r>
            <a:r>
              <a:rPr altLang="en-CA" b="0" cap="none" dirty="0" i="0" lang="en-CA" strike="noStrike" sz="1100" u="none">
                <a:solidFill>
                  <a:srgbClr val="000000"/>
                </a:solidFill>
                <a:effectLst/>
                <a:latin typeface="Arial"/>
                <a:ea typeface="Arial"/>
                <a:cs typeface="Arial"/>
                <a:sym typeface="Arial"/>
              </a:rPr>
              <a:t> are all targeted to the same market segment worldwide and benefit from the cachet provided by their appeal to a global consumer group.</a:t>
            </a:r>
            <a:endParaRPr dirty="0" lang="en-US"/>
          </a:p>
        </p:txBody>
      </p:sp>
    </p:spTree>
    <p:extLst>
      <p:ext uri="{BB962C8B-B14F-4D97-AF65-F5344CB8AC3E}">
        <p14:creationId xmlns:p14="http://schemas.microsoft.com/office/powerpoint/2010/main" val="1211849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Increasing political and economic integration in many parts of the world has been a key factor behind the growth of international branding. As governments remove tariff and nontariff barriers to business transactions and trade with other countries, and as people and information move easily across borders, the business climate has become more favourable to the marketing of international brands. </a:t>
            </a:r>
            <a:endParaRPr dirty="0" lang="en-US"/>
          </a:p>
        </p:txBody>
      </p:sp>
    </p:spTree>
    <p:extLst>
      <p:ext uri="{BB962C8B-B14F-4D97-AF65-F5344CB8AC3E}">
        <p14:creationId xmlns:p14="http://schemas.microsoft.com/office/powerpoint/2010/main" val="142688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One option is to negotiate the harmonization of specific brand positions between corporate headquarters and country managers. This is appropriate for firms with strong country management that operate in product markets where brands were historically tailored to local market characteristics.</a:t>
            </a:r>
            <a:br>
              <a:rPr altLang="en-CA" dirty="0" lang="en-CA"/>
            </a:br>
            <a:endParaRPr altLang="en-CA" dirty="0" lang="en-CA"/>
          </a:p>
          <a:p>
            <a:r>
              <a:rPr altLang="en-CA" b="0" cap="none" dirty="0" i="0" lang="en-CA" strike="noStrike" sz="1100" u="none">
                <a:solidFill>
                  <a:srgbClr val="000000"/>
                </a:solidFill>
                <a:effectLst/>
                <a:latin typeface="Arial"/>
                <a:ea typeface="Arial"/>
                <a:cs typeface="Arial"/>
                <a:sym typeface="Arial"/>
              </a:rPr>
              <a:t>A more proactive and increasingly popular solution is to appoint a brand champion responsible for building and managing a brand worldwide. This includes monitoring the consistency of the brand positioning in international markets as well as authorizing the use of the brand (brand extensions) on other products or other product businesses.</a:t>
            </a:r>
            <a:endParaRPr dirty="0" lang="en-US"/>
          </a:p>
        </p:txBody>
      </p:sp>
    </p:spTree>
    <p:extLst>
      <p:ext uri="{BB962C8B-B14F-4D97-AF65-F5344CB8AC3E}">
        <p14:creationId xmlns:p14="http://schemas.microsoft.com/office/powerpoint/2010/main" val="4149837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An effective corporate branding strategy, therefore, enables the company to leverage its tangible and nontangible assets and promote excellence throughout the corporation. To be effective and meet such objectives, corporate branding requires a high level of personal attention and commitment from the CEO and the senior management. </a:t>
            </a:r>
            <a:endParaRPr dirty="0" lang="en-US"/>
          </a:p>
        </p:txBody>
      </p:sp>
    </p:spTree>
    <p:extLst>
      <p:ext uri="{BB962C8B-B14F-4D97-AF65-F5344CB8AC3E}">
        <p14:creationId xmlns:p14="http://schemas.microsoft.com/office/powerpoint/2010/main" val="1948413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1. A “branded house” strategy (sometimes called a “house brand”) uses a strong brand—typically the company name—as the identifying brand name for a range of products (for example, Mercedes Benz or Black &amp; Decker) or a range of subsidiary brands (such as Cadbury Dairy Milk or Cadbury Fingers).</a:t>
            </a:r>
            <a:br>
              <a:rPr altLang="en-CA" dirty="0" lang="en-CA"/>
            </a:br>
            <a:endParaRPr altLang="en-CA" dirty="0" lang="en-CA"/>
          </a:p>
          <a:p>
            <a:r>
              <a:rPr altLang="en-CA" dirty="0" lang="en-CA"/>
              <a:t>2. </a:t>
            </a:r>
            <a:r>
              <a:rPr altLang="en-CA" b="0" cap="none" dirty="0" i="0" lang="en-CA" strike="noStrike" sz="1100" u="none">
                <a:solidFill>
                  <a:srgbClr val="000000"/>
                </a:solidFill>
                <a:effectLst/>
                <a:latin typeface="Arial"/>
                <a:ea typeface="Arial"/>
                <a:cs typeface="Arial"/>
                <a:sym typeface="Arial"/>
              </a:rPr>
              <a:t>With the “house of brands” strategy, a company invests in building out a variety of individual, product-level brands. Each of these brands has a separate name and may not be associated with the parent company name at all. </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cs typeface="Arial"/>
                <a:sym typeface="Arial"/>
              </a:rPr>
              <a:t>3. </a:t>
            </a:r>
            <a:r>
              <a:rPr altLang="en-CA" b="0" cap="none" dirty="0" i="0" lang="en-CA" strike="noStrike" sz="1100" u="none">
                <a:solidFill>
                  <a:srgbClr val="000000"/>
                </a:solidFill>
                <a:effectLst/>
                <a:latin typeface="Arial"/>
                <a:ea typeface="Arial"/>
                <a:cs typeface="Arial"/>
                <a:sym typeface="Arial"/>
              </a:rPr>
              <a:t>Also called store branding, private-label branding has become increasingly popular. In cases where the retailer has a particularly strong identity, the private label may be able to compete against even the strongest brand leaders and may outperform those products that are not otherwise strongly branded. </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cs typeface="Arial"/>
                <a:sym typeface="Arial"/>
              </a:rPr>
              <a:t>4. </a:t>
            </a:r>
            <a:r>
              <a:rPr altLang="en-CA" b="0" cap="none" dirty="0" i="0" lang="en-CA" strike="noStrike" sz="1100" u="none">
                <a:solidFill>
                  <a:srgbClr val="000000"/>
                </a:solidFill>
                <a:effectLst/>
                <a:latin typeface="Arial"/>
                <a:ea typeface="Arial"/>
                <a:cs typeface="Arial"/>
                <a:sym typeface="Arial"/>
              </a:rPr>
              <a:t>A number of companies successfully pursue “no-brand” strategies by creating packaging that imitates generic-brand simplicity. “No brand” branding can be considered a type of branding since the product is made conspicuous by the absence of a brand name.</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cs typeface="Arial"/>
                <a:sym typeface="Arial"/>
              </a:rPr>
              <a:t>5. </a:t>
            </a:r>
            <a:r>
              <a:rPr altLang="en-CA" b="0" cap="none" dirty="0" i="0" lang="en-CA" strike="noStrike" sz="1100" u="none">
                <a:solidFill>
                  <a:srgbClr val="000000"/>
                </a:solidFill>
                <a:effectLst/>
                <a:latin typeface="Arial"/>
                <a:ea typeface="Arial"/>
                <a:cs typeface="Arial"/>
                <a:sym typeface="Arial"/>
              </a:rPr>
              <a:t>Personal and organizational branding are strategies for developing a brand image and marketing engine around individual people or groups. Personal branding treats persons and their careers as products to be branded and sold to target audiences. Organizational branding promotes the mission, goals, and/or work of the group being branded.</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cs typeface="Arial"/>
                <a:sym typeface="Arial"/>
              </a:rPr>
              <a:t>6. </a:t>
            </a:r>
            <a:r>
              <a:rPr altLang="en-CA" b="0" cap="none" dirty="0" i="0" lang="en-CA" strike="noStrike" sz="1100" u="none">
                <a:solidFill>
                  <a:srgbClr val="000000"/>
                </a:solidFill>
                <a:effectLst/>
                <a:latin typeface="Arial"/>
                <a:ea typeface="Arial"/>
                <a:cs typeface="Arial"/>
                <a:sym typeface="Arial"/>
              </a:rPr>
              <a:t>The developing fields of place branding and nation branding work on the assumption that places compete with other places to win over people, investment, tourism, economic development, and other resources. </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cs typeface="Arial"/>
                <a:sym typeface="Arial"/>
              </a:rPr>
              <a:t>7. </a:t>
            </a:r>
            <a:r>
              <a:rPr altLang="en-CA" b="0" cap="none" dirty="0" i="0" lang="en-CA" strike="noStrike" sz="1100" u="none">
                <a:solidFill>
                  <a:srgbClr val="000000"/>
                </a:solidFill>
                <a:effectLst/>
                <a:latin typeface="Arial"/>
                <a:ea typeface="Arial"/>
                <a:cs typeface="Arial"/>
                <a:sym typeface="Arial"/>
              </a:rPr>
              <a:t>Co-branding is an arrangement in which two established brands collaborate to offer a single product or service that carries both brand names. In these relationships, generally both parties contribute something of value to the new offering that neither would have been able to achieve independently. </a:t>
            </a:r>
          </a:p>
          <a:p>
            <a:endParaRPr dirty="0" lang="en-US"/>
          </a:p>
        </p:txBody>
      </p:sp>
    </p:spTree>
    <p:extLst>
      <p:ext uri="{BB962C8B-B14F-4D97-AF65-F5344CB8AC3E}">
        <p14:creationId xmlns:p14="http://schemas.microsoft.com/office/powerpoint/2010/main" val="2794829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2"/>
        <p:cNvGrpSpPr/>
        <p:nvPr/>
      </p:nvGrpSpPr>
      <p:grpSpPr>
        <a:xfrm>
          <a:off x="0" y="0"/>
          <a:ext cx="0" cy="0"/>
          <a:chOff x="0" y="0"/>
          <a:chExt cx="0" cy="0"/>
        </a:xfrm>
      </p:grpSpPr>
      <p:sp>
        <p:nvSpPr>
          <p:cNvPr id="83" name="Google Shape;83;ge941fe4cd0_0_201: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
        <p:nvSpPr>
          <p:cNvPr id="84" name="Google Shape;84;ge941fe4cd0_0_201:notes"/>
          <p:cNvSpPr txBox="1">
            <a:spLocks noGrp="1"/>
          </p:cNvSpPr>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pPr indent="0" marL="114300">
              <a:buNone/>
            </a:pPr>
            <a:r>
              <a:rPr altLang="en-CA" dirty="0" lang="en-CA"/>
              <a:t>Because brands serve several functions, we can define the term “brand” in the following ways:</a:t>
            </a:r>
          </a:p>
          <a:p>
            <a:pPr indent="0" marL="114300">
              <a:buNone/>
            </a:pPr>
            <a:endParaRPr altLang="en-CA" dirty="0" lang="en-CA"/>
          </a:p>
          <a:p>
            <a:r>
              <a:rPr altLang="en-CA" dirty="0" lang="en-CA"/>
              <a:t>A brand is an </a:t>
            </a:r>
            <a:r>
              <a:rPr altLang="en-CA" dirty="0" i="1" lang="en-CA"/>
              <a:t>identifier</a:t>
            </a:r>
            <a:r>
              <a:rPr altLang="en-CA" dirty="0" lang="en-CA"/>
              <a:t>: a name, sign, symbol, design, term, or some combination of these things that identifies an offering and helps simplify choice for the consumer.</a:t>
            </a:r>
          </a:p>
          <a:p>
            <a:r>
              <a:rPr altLang="en-CA" dirty="0" lang="en-CA"/>
              <a:t>A brand is a </a:t>
            </a:r>
            <a:r>
              <a:rPr altLang="en-CA" dirty="0" i="1" lang="en-CA"/>
              <a:t>promise</a:t>
            </a:r>
            <a:r>
              <a:rPr altLang="en-CA" dirty="0" lang="en-CA"/>
              <a:t>: the promise of what a company or offering will provide to the people who interact with it.</a:t>
            </a:r>
          </a:p>
          <a:p>
            <a:r>
              <a:rPr altLang="en-CA" dirty="0" lang="en-CA"/>
              <a:t>A brand is an </a:t>
            </a:r>
            <a:r>
              <a:rPr altLang="en-CA" dirty="0" i="1" lang="en-CA"/>
              <a:t>asset</a:t>
            </a:r>
            <a:r>
              <a:rPr altLang="en-CA" dirty="0" lang="en-CA"/>
              <a:t>: a reputation in the marketplace that can drive price premiums and customer preference for goods from a particular provider.</a:t>
            </a:r>
          </a:p>
          <a:p>
            <a:r>
              <a:rPr altLang="en-CA" dirty="0" lang="en-CA"/>
              <a:t>A brand is a set of </a:t>
            </a:r>
            <a:r>
              <a:rPr altLang="en-CA" dirty="0" i="1" lang="en-CA"/>
              <a:t>perceptions</a:t>
            </a:r>
            <a:r>
              <a:rPr altLang="en-CA" dirty="0" lang="en-CA"/>
              <a:t>: the sum total of everything individuals believe, think, see, know, feel, hear, and experience about a product, service, or organization.</a:t>
            </a:r>
          </a:p>
          <a:p>
            <a:r>
              <a:rPr altLang="en-CA" dirty="0" lang="en-CA"/>
              <a:t>A brand is “</a:t>
            </a:r>
            <a:r>
              <a:rPr altLang="en-CA" dirty="0" i="1" lang="en-CA"/>
              <a:t>mind share</a:t>
            </a:r>
            <a:r>
              <a:rPr altLang="en-CA" dirty="0" lang="en-CA"/>
              <a:t>“: the unique position a company or offering holds in the customer’s mind, based on their past experiences and what they expect in the future.</a:t>
            </a:r>
          </a:p>
          <a:p>
            <a:endParaRPr altLang="en-CA" dirty="0" lang="en-CA"/>
          </a:p>
          <a:p>
            <a:r>
              <a:rPr altLang="en-CA" b="0" cap="none" dirty="0" i="0" lang="en-CA" strike="noStrike" sz="1100" u="none">
                <a:solidFill>
                  <a:srgbClr val="000000"/>
                </a:solidFill>
                <a:effectLst/>
                <a:latin typeface="Arial"/>
                <a:ea typeface="Arial"/>
                <a:cs typeface="Arial"/>
                <a:sym typeface="Arial"/>
              </a:rPr>
              <a:t>Brands are a combination of tangible and intangible elements, such as the following:</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-Visual design elements (i.e., logo, color, typography, images, tagline, packaging, etc.)</a:t>
            </a:r>
          </a:p>
          <a:p>
            <a:r>
              <a:rPr altLang="en-CA" b="0" cap="none" dirty="0" i="0" lang="en-CA" strike="noStrike" sz="1100" u="none">
                <a:solidFill>
                  <a:srgbClr val="000000"/>
                </a:solidFill>
                <a:effectLst/>
                <a:latin typeface="Arial"/>
                <a:ea typeface="Arial"/>
                <a:cs typeface="Arial"/>
                <a:sym typeface="Arial"/>
              </a:rPr>
              <a:t>-Distinctive product features (i.e. quality, design sensibility, personality, etc.)</a:t>
            </a:r>
          </a:p>
          <a:p>
            <a:r>
              <a:rPr altLang="en-CA" b="0" cap="none" dirty="0" i="0" lang="en-CA" strike="noStrike" sz="1100" u="none">
                <a:solidFill>
                  <a:srgbClr val="000000"/>
                </a:solidFill>
                <a:effectLst/>
                <a:latin typeface="Arial"/>
                <a:ea typeface="Arial"/>
                <a:cs typeface="Arial"/>
                <a:sym typeface="Arial"/>
              </a:rPr>
              <a:t>-Intangible aspects of customers’ experience with a product or company (i.e. reputation, customer experience, etc.)</a:t>
            </a:r>
          </a:p>
          <a:p>
            <a:endParaRPr altLang="en-CA" dirty="0" lang="en-CA"/>
          </a:p>
          <a:p>
            <a:endParaRPr dirty="0" lang="en-US"/>
          </a:p>
        </p:txBody>
      </p:sp>
    </p:spTree>
    <p:extLst>
      <p:ext uri="{BB962C8B-B14F-4D97-AF65-F5344CB8AC3E}">
        <p14:creationId xmlns:p14="http://schemas.microsoft.com/office/powerpoint/2010/main" val="3640209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A successful brand is much more than just a name or logo. As suggested in one of the definitions above, a brand is the sum of perceptions about a company or product in the minds of consumers. Effective brand building can create and sustain a strong, positive, and lasting impression that is difficult to displace. </a:t>
            </a:r>
          </a:p>
          <a:p>
            <a:endParaRPr altLang="en-CA" b="0" cap="none" dirty="0" i="0" lang="en-CA" strike="noStrike" sz="1100" u="none">
              <a:solidFill>
                <a:srgbClr val="000000"/>
              </a:solidFill>
              <a:effectLst/>
              <a:latin typeface="Arial"/>
              <a:cs typeface="Arial"/>
              <a:sym typeface="Arial"/>
            </a:endParaRPr>
          </a:p>
          <a:p>
            <a:endParaRPr altLang="en-CA" b="0" cap="none" dirty="0" i="0" lang="en-CA" strike="noStrike" sz="1100" u="none">
              <a:solidFill>
                <a:srgbClr val="000000"/>
              </a:solidFill>
              <a:effectLst/>
              <a:latin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Attributes:</a:t>
            </a:r>
            <a:r>
              <a:rPr altLang="en-CA" b="0" cap="none" dirty="0" i="0" lang="en-CA" strike="noStrike" sz="1100" u="none">
                <a:solidFill>
                  <a:srgbClr val="000000"/>
                </a:solidFill>
                <a:effectLst/>
                <a:latin typeface="Arial"/>
                <a:ea typeface="Arial"/>
                <a:cs typeface="Arial"/>
                <a:sym typeface="Arial"/>
              </a:rPr>
              <a:t> specific product features. The Mercedes-Benz brand, for example, suggests expensive, well-built, well-engineered, durable vehicles.</a:t>
            </a:r>
          </a:p>
          <a:p>
            <a:r>
              <a:rPr altLang="en-CA" b="1" cap="none" dirty="0" i="0" lang="en-CA" strike="noStrike" sz="1100" u="none">
                <a:solidFill>
                  <a:srgbClr val="000000"/>
                </a:solidFill>
                <a:effectLst/>
                <a:latin typeface="Arial"/>
                <a:ea typeface="Arial"/>
                <a:cs typeface="Arial"/>
                <a:sym typeface="Arial"/>
              </a:rPr>
              <a:t>Benefits:</a:t>
            </a:r>
            <a:r>
              <a:rPr altLang="en-CA" b="0" cap="none" dirty="0" i="0" lang="en-CA" strike="noStrike" sz="1100" u="none">
                <a:solidFill>
                  <a:srgbClr val="000000"/>
                </a:solidFill>
                <a:effectLst/>
                <a:latin typeface="Arial"/>
                <a:ea typeface="Arial"/>
                <a:cs typeface="Arial"/>
                <a:sym typeface="Arial"/>
              </a:rPr>
              <a:t> attributes translate into functional and emotional benefits. Mercedes automobiles suggest prestige, luxury, wealth, reliability, self-esteem.</a:t>
            </a:r>
          </a:p>
          <a:p>
            <a:r>
              <a:rPr altLang="en-CA" b="1" cap="none" dirty="0" i="0" lang="en-CA" strike="noStrike" sz="1100" u="none">
                <a:solidFill>
                  <a:srgbClr val="000000"/>
                </a:solidFill>
                <a:effectLst/>
                <a:latin typeface="Arial"/>
                <a:ea typeface="Arial"/>
                <a:cs typeface="Arial"/>
                <a:sym typeface="Arial"/>
              </a:rPr>
              <a:t>Values:</a:t>
            </a:r>
            <a:r>
              <a:rPr altLang="en-CA" b="0" cap="none" dirty="0" i="0" lang="en-CA" strike="noStrike" sz="1100" u="none">
                <a:solidFill>
                  <a:srgbClr val="000000"/>
                </a:solidFill>
                <a:effectLst/>
                <a:latin typeface="Arial"/>
                <a:ea typeface="Arial"/>
                <a:cs typeface="Arial"/>
                <a:sym typeface="Arial"/>
              </a:rPr>
              <a:t> company values and operational principles. The Mercedes brand evokes company values around excellence, high performance, power.</a:t>
            </a:r>
          </a:p>
          <a:p>
            <a:r>
              <a:rPr altLang="en-CA" b="1" cap="none" dirty="0" i="0" lang="en-CA" strike="noStrike" sz="1100" u="none">
                <a:solidFill>
                  <a:srgbClr val="000000"/>
                </a:solidFill>
                <a:effectLst/>
                <a:latin typeface="Arial"/>
                <a:ea typeface="Arial"/>
                <a:cs typeface="Arial"/>
                <a:sym typeface="Arial"/>
              </a:rPr>
              <a:t>Culture:</a:t>
            </a:r>
            <a:r>
              <a:rPr altLang="en-CA" b="0" cap="none" dirty="0" i="0" lang="en-CA" strike="noStrike" sz="1100" u="none">
                <a:solidFill>
                  <a:srgbClr val="000000"/>
                </a:solidFill>
                <a:effectLst/>
                <a:latin typeface="Arial"/>
                <a:ea typeface="Arial"/>
                <a:cs typeface="Arial"/>
                <a:sym typeface="Arial"/>
              </a:rPr>
              <a:t> cultural elements of the company and brand. Mercedes represents German precision, discipline, efficiency, quality.</a:t>
            </a:r>
          </a:p>
          <a:p>
            <a:r>
              <a:rPr altLang="en-CA" b="1" cap="none" dirty="0" i="0" lang="en-CA" strike="noStrike" sz="1100" u="none">
                <a:solidFill>
                  <a:srgbClr val="000000"/>
                </a:solidFill>
                <a:effectLst/>
                <a:latin typeface="Arial"/>
                <a:ea typeface="Arial"/>
                <a:cs typeface="Arial"/>
                <a:sym typeface="Arial"/>
              </a:rPr>
              <a:t>Personality:</a:t>
            </a:r>
            <a:r>
              <a:rPr altLang="en-CA" b="0" cap="none" dirty="0" i="0" lang="en-CA" strike="noStrike" sz="1100" u="none">
                <a:solidFill>
                  <a:srgbClr val="000000"/>
                </a:solidFill>
                <a:effectLst/>
                <a:latin typeface="Arial"/>
                <a:ea typeface="Arial"/>
                <a:cs typeface="Arial"/>
                <a:sym typeface="Arial"/>
              </a:rPr>
              <a:t> strong brands often project a distinctive personality. The Mercedes brand personality combines luxury and efficiency, precision and prestige.</a:t>
            </a:r>
          </a:p>
          <a:p>
            <a:r>
              <a:rPr altLang="en-CA" b="1" cap="none" dirty="0" i="0" lang="en-CA" strike="noStrike" sz="1100" u="none">
                <a:solidFill>
                  <a:srgbClr val="000000"/>
                </a:solidFill>
                <a:effectLst/>
                <a:latin typeface="Arial"/>
                <a:ea typeface="Arial"/>
                <a:cs typeface="Arial"/>
                <a:sym typeface="Arial"/>
              </a:rPr>
              <a:t>User:</a:t>
            </a:r>
            <a:r>
              <a:rPr altLang="en-CA" b="0" cap="none" dirty="0" i="0" lang="en-CA" strike="noStrike" sz="1100" u="none">
                <a:solidFill>
                  <a:srgbClr val="000000"/>
                </a:solidFill>
                <a:effectLst/>
                <a:latin typeface="Arial"/>
                <a:ea typeface="Arial"/>
                <a:cs typeface="Arial"/>
                <a:sym typeface="Arial"/>
              </a:rPr>
              <a:t> brands may suggest the types of consumers who buy and use the product. Mercedes drivers might be perceived and classified differently than, for example, the drivers of Cadillacs, Corvettes, or BMWs.</a:t>
            </a:r>
          </a:p>
          <a:p>
            <a:endParaRPr dirty="0" lang="en-US"/>
          </a:p>
        </p:txBody>
      </p:sp>
    </p:spTree>
    <p:extLst>
      <p:ext uri="{BB962C8B-B14F-4D97-AF65-F5344CB8AC3E}">
        <p14:creationId xmlns:p14="http://schemas.microsoft.com/office/powerpoint/2010/main" val="1267544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They should also determine the appropriate geographic scope for each level relative to the firm’s current organizational structure. To be effective, such “architecture” should satisfy three key principles: parsimony, consistency, and connectivity.</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Parsimony requires that the brand architecture should incorporate all existing brands, whether developed internally or acquired, and provide a framework for consolidation to reduce the number of brands and strengthen the role of individual brands. </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A second important element of brand architecture is its consistency relative to the number and diversity of products and product lines within the company. A balance needs to be struck between the extent to which brand names differentiate product lines or establish a common identity across different products. </a:t>
            </a:r>
            <a:endParaRPr dirty="0" lang="en-US"/>
          </a:p>
        </p:txBody>
      </p:sp>
    </p:spTree>
    <p:extLst>
      <p:ext uri="{BB962C8B-B14F-4D97-AF65-F5344CB8AC3E}">
        <p14:creationId xmlns:p14="http://schemas.microsoft.com/office/powerpoint/2010/main" val="2713576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The advantages of creating a global brand are economies of scale in production and packaging, which lower marketing costs while leveraging power and scope.</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The disadvantages, however, are that consumer needs differ across countries, as do legal and competitive environments.</a:t>
            </a:r>
          </a:p>
          <a:p>
            <a:endParaRPr altLang="en-CA" b="0" cap="none" dirty="0" i="0" lang="en-CA" strike="noStrike" sz="1100" u="none">
              <a:solidFill>
                <a:srgbClr val="000000"/>
              </a:solidFill>
              <a:effectLst/>
              <a:latin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So while global branding, and consumer acceptance of such, is a flattener, significant country differences remain even when a firm has a strong global brand. Companies may decide to follow a global-brand strategy but also make adjustments to their communications strategy and marketing mix locally based on local needs.</a:t>
            </a:r>
          </a:p>
          <a:p>
            <a:br>
              <a:rPr altLang="en-CA" dirty="0" lang="en-CA"/>
            </a:br>
            <a:endParaRPr altLang="en-CA" dirty="0" lang="en-CA"/>
          </a:p>
          <a:p>
            <a:endParaRPr dirty="0" lang="en-US"/>
          </a:p>
        </p:txBody>
      </p:sp>
    </p:spTree>
    <p:extLst>
      <p:ext uri="{BB962C8B-B14F-4D97-AF65-F5344CB8AC3E}">
        <p14:creationId xmlns:p14="http://schemas.microsoft.com/office/powerpoint/2010/main" val="3790563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The advantage of the centralized structure is speed, consistency, and economies of scale that can save costs (such as through global-marketing campaigns). </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The disadvantages are that the marketing isn’t tied to local knowledge and doesn’t reflect local tastes, so sales aren’t optimized to appeal to regional differences.</a:t>
            </a:r>
            <a:endParaRPr dirty="0" lang="en-US"/>
          </a:p>
        </p:txBody>
      </p:sp>
    </p:spTree>
    <p:extLst>
      <p:ext uri="{BB962C8B-B14F-4D97-AF65-F5344CB8AC3E}">
        <p14:creationId xmlns:p14="http://schemas.microsoft.com/office/powerpoint/2010/main" val="2125510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For example, if a company introduces its brand as a “premium” product despite having a lower price, how will it introduce and differentiate its true “premium” brand later as consumers’ incomes rise?</a:t>
            </a:r>
          </a:p>
          <a:p>
            <a:br>
              <a:rPr altLang="en-CA" dirty="0" lang="en-CA"/>
            </a:br>
            <a:endParaRPr dirty="0" lang="en-US"/>
          </a:p>
        </p:txBody>
      </p:sp>
    </p:spTree>
    <p:extLst>
      <p:ext uri="{BB962C8B-B14F-4D97-AF65-F5344CB8AC3E}">
        <p14:creationId xmlns:p14="http://schemas.microsoft.com/office/powerpoint/2010/main" val="2479886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a:xfrm>
            <a:off x="381000" y="685800"/>
            <a:ext cx="6096000" cy="3429000"/>
          </a:xfrm>
        </p:spPr>
      </p:sp>
      <p:sp>
        <p:nvSpPr>
          <p:cNvPr id="3" name="Notes Placeholder 2"/>
          <p:cNvSpPr>
            <a:spLocks noGrp="1"/>
          </p:cNvSpPr>
          <p:nvPr>
            <p:ph idx="1" type="body"/>
          </p:nvPr>
        </p:nvSpPr>
        <p:spPr/>
        <p:txBody>
          <a:bodyPr numCol="1"/>
          <a:lstStyle/>
          <a:p>
            <a:r>
              <a:rPr altLang="en-CA" b="0" cap="none" dirty="0" i="0" lang="en-CA" strike="noStrike" sz="1100" u="none">
                <a:solidFill>
                  <a:srgbClr val="000000"/>
                </a:solidFill>
                <a:effectLst/>
                <a:latin typeface="Arial"/>
                <a:ea typeface="Arial"/>
                <a:cs typeface="Arial"/>
                <a:sym typeface="Arial"/>
              </a:rPr>
              <a:t>A corporate-dominant brand structure is most common among firms with relatively limited product or market diversity, such as Shell, Toyota, or Nike. </a:t>
            </a:r>
          </a:p>
          <a:p>
            <a:endParaRPr altLang="en-CA" b="0" cap="none" dirty="0" i="0" lang="en-CA" strike="noStrike" sz="1100" u="none">
              <a:solidFill>
                <a:srgbClr val="000000"/>
              </a:solidFill>
              <a:effectLst/>
              <a:latin typeface="Arial"/>
              <a:ea typeface="Arial"/>
              <a:cs typeface="Arial"/>
              <a:sym typeface="Arial"/>
            </a:endParaRPr>
          </a:p>
          <a:p>
            <a:r>
              <a:rPr altLang="en-CA" b="0" cap="none" dirty="0" i="0" lang="en-CA" strike="noStrike" sz="1100" u="none">
                <a:solidFill>
                  <a:srgbClr val="000000"/>
                </a:solidFill>
                <a:effectLst/>
                <a:latin typeface="Arial"/>
                <a:ea typeface="Arial"/>
                <a:cs typeface="Arial"/>
                <a:sym typeface="Arial"/>
              </a:rPr>
              <a:t>Product-dominant structures, in contrast, are often used by (mostly industrial) companies, such as Akzo Nobel, that have multiple national or local brands or by firms such as Procter &amp; Gamble (P&amp;G) that have expanded internationally by leveraging their “power” brands. </a:t>
            </a:r>
          </a:p>
          <a:p>
            <a:endParaRPr altLang="en-CA" b="0" cap="none" dirty="0" i="0" lang="en-CA" strike="noStrike" sz="1100" u="none">
              <a:solidFill>
                <a:srgbClr val="000000"/>
              </a:solidFill>
              <a:effectLst/>
              <a:latin typeface="Arial"/>
              <a:ea typeface="Arial"/>
              <a:cs typeface="Arial"/>
              <a:sym typeface="Arial"/>
            </a:endParaRPr>
          </a:p>
          <a:p>
            <a:r>
              <a:rPr altLang="en-CA" b="1" cap="none" dirty="0" i="0" lang="en-CA" strike="noStrike" sz="1100" u="none">
                <a:solidFill>
                  <a:srgbClr val="000000"/>
                </a:solidFill>
                <a:effectLst/>
                <a:latin typeface="Arial"/>
                <a:ea typeface="Arial"/>
                <a:cs typeface="Arial"/>
                <a:sym typeface="Arial"/>
              </a:rPr>
              <a:t>The most commonly used structure is a hybrid (think of Toyota Corolla cars or Cadbury Dairy Milk chocolate) consisting of a mix of global (corporate), regional, and national product-level brands or different structures for different product divisions.</a:t>
            </a:r>
          </a:p>
          <a:p>
            <a:endParaRPr altLang="en-CA" b="1" dirty="0" lang="en-CA"/>
          </a:p>
          <a:p>
            <a:endParaRPr altLang="en-CA" b="1" dirty="0" lang="en-CA"/>
          </a:p>
          <a:p>
            <a:r>
              <a:rPr altLang="en-CA" b="0" cap="none" dirty="0" i="0" lang="en-CA" strike="noStrike" sz="1100" u="none">
                <a:solidFill>
                  <a:srgbClr val="000000"/>
                </a:solidFill>
                <a:effectLst/>
                <a:latin typeface="Arial"/>
                <a:ea typeface="Arial"/>
                <a:cs typeface="Arial"/>
                <a:sym typeface="Arial"/>
              </a:rPr>
              <a:t>In many companies, “global” branding evolves as the company enters new countries or expands product offerings within an existing country. Typically, expansion decisions are made incrementally, and often on a country-by-country, product-division, or product-line basis, without considering their implications on the overall balance or coherence of the global brand portfolio.</a:t>
            </a:r>
            <a:br>
              <a:rPr altLang="en-CA" b="1" dirty="0" lang="en-CA"/>
            </a:br>
            <a:endParaRPr b="1" dirty="0" lang="en-US"/>
          </a:p>
        </p:txBody>
      </p:sp>
    </p:spTree>
    <p:extLst>
      <p:ext uri="{BB962C8B-B14F-4D97-AF65-F5344CB8AC3E}">
        <p14:creationId xmlns:p14="http://schemas.microsoft.com/office/powerpoint/2010/main" val="4150147349"/>
      </p:ext>
    </p:extLst>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anchor="b" anchorCtr="0" bIns="91425" lIns="91425" numCol="1" rIns="91425" spcFirstLastPara="1" tIns="91425" wrap="square">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idx="1" type="subTitle"/>
          </p:nvPr>
        </p:nvSpPr>
        <p:spPr>
          <a:xfrm>
            <a:off x="598088" y="2715913"/>
            <a:ext cx="8222100" cy="432900"/>
          </a:xfrm>
          <a:prstGeom prst="rect">
            <a:avLst/>
          </a:prstGeom>
        </p:spPr>
        <p:txBody>
          <a:bodyPr anchor="t" anchorCtr="0" bIns="91425" lIns="91425" numCol="1" rIns="91425" spcFirstLastPara="1" tIns="91425" wrap="square">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anchor="ctr" anchorCtr="0" bIns="91425" lIns="91425" numCol="1" rIns="91425" spcFirstLastPara="1" tIns="91425" wrap="square">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anchor="t" anchorCtr="0" bIns="91425" lIns="91425" numCol="1" rIns="91425" spcFirstLastPara="1" tIns="91425" wrap="square">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4"/>
          <p:cNvSpPr txBox="1">
            <a:spLocks noGrp="1"/>
          </p:cNvSpPr>
          <p:nvPr>
            <p:ph idx="1" type="body"/>
          </p:nvPr>
        </p:nvSpPr>
        <p:spPr>
          <a:xfrm>
            <a:off x="311700" y="1229875"/>
            <a:ext cx="8520600" cy="3339000"/>
          </a:xfrm>
          <a:prstGeom prst="rect">
            <a:avLst/>
          </a:prstGeom>
        </p:spPr>
        <p:txBody>
          <a:bodyPr anchor="t" anchorCtr="0" bIns="91425" lIns="91425" numCol="1" rIns="91425" spcFirstLastPara="1" tIns="91425" wrap="square">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a:endParaRPr/>
          </a:p>
        </p:txBody>
      </p:sp>
      <p:sp>
        <p:nvSpPr>
          <p:cNvPr id="31" name="Google Shape;31;p4"/>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anchor="t" anchorCtr="0" bIns="91425" lIns="91425" numCol="1" rIns="91425" spcFirstLastPara="1" tIns="91425" wrap="square">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6"/>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anchor="b" anchorCtr="0" bIns="91425" lIns="91425" numCol="1" rIns="91425" spcFirstLastPara="1" tIns="91425" wrap="square">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idx="1" type="body"/>
          </p:nvPr>
        </p:nvSpPr>
        <p:spPr>
          <a:xfrm>
            <a:off x="311700" y="1465804"/>
            <a:ext cx="2808000" cy="3103200"/>
          </a:xfrm>
          <a:prstGeom prst="rect">
            <a:avLst/>
          </a:prstGeom>
        </p:spPr>
        <p:txBody>
          <a:bodyPr anchor="t" anchorCtr="0" bIns="91425" lIns="91425" numCol="1" rIns="91425" spcFirstLastPara="1" tIns="91425" wrap="square">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a:endParaRPr/>
          </a:p>
        </p:txBody>
      </p:sp>
      <p:sp>
        <p:nvSpPr>
          <p:cNvPr id="44" name="Google Shape;44;p7"/>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48" name="Google Shape;48;p8"/>
            <p:cNvSpPr/>
            <p:nvPr/>
          </p:nvSpPr>
          <p:spPr>
            <a:xfrm flipH="1">
              <a:off x="7113463" y="5"/>
              <a:ext cx="1015200" cy="1015200"/>
            </a:xfrm>
            <a:prstGeom prst="rtTriangle">
              <a:avLst/>
            </a:prstGeom>
            <a:solidFill>
              <a:schemeClr val="accent5"/>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49" name="Google Shape;49;p8"/>
            <p:cNvSpPr/>
            <p:nvPr/>
          </p:nvSpPr>
          <p:spPr>
            <a:xfrm flipH="1" rot="10800000">
              <a:off x="7113588" y="107"/>
              <a:ext cx="1015200" cy="1015200"/>
            </a:xfrm>
            <a:prstGeom prst="rtTriangle">
              <a:avLst/>
            </a:prstGeom>
            <a:solidFill>
              <a:schemeClr val="accent3"/>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grpSp>
      <p:sp>
        <p:nvSpPr>
          <p:cNvPr id="52" name="Google Shape;52;p8"/>
          <p:cNvSpPr txBox="1">
            <a:spLocks noGrp="1"/>
          </p:cNvSpPr>
          <p:nvPr>
            <p:ph type="title"/>
          </p:nvPr>
        </p:nvSpPr>
        <p:spPr>
          <a:xfrm>
            <a:off x="490250" y="526350"/>
            <a:ext cx="5618700" cy="4090800"/>
          </a:xfrm>
          <a:prstGeom prst="rect">
            <a:avLst/>
          </a:prstGeom>
        </p:spPr>
        <p:txBody>
          <a:bodyPr anchor="ctr" anchorCtr="0" bIns="91425" lIns="91425" numCol="1" rIns="91425" spcFirstLastPara="1" tIns="91425" wrap="square">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cap="flat" cmpd="sng" w="19050">
            <a:solidFill>
              <a:schemeClr val="lt1"/>
            </a:solidFill>
            <a:prstDash val="solid"/>
            <a:round/>
            <a:headEnd len="sm" type="none" w="sm"/>
            <a:tailEnd len="sm" type="none" w="sm"/>
          </a:ln>
        </p:spPr>
      </p:cxnSp>
      <p:sp>
        <p:nvSpPr>
          <p:cNvPr id="57" name="Google Shape;57;p9"/>
          <p:cNvSpPr txBox="1">
            <a:spLocks noGrp="1"/>
          </p:cNvSpPr>
          <p:nvPr>
            <p:ph type="title"/>
          </p:nvPr>
        </p:nvSpPr>
        <p:spPr>
          <a:xfrm>
            <a:off x="265500" y="1151100"/>
            <a:ext cx="4045200" cy="1564500"/>
          </a:xfrm>
          <a:prstGeom prst="rect">
            <a:avLst/>
          </a:prstGeom>
        </p:spPr>
        <p:txBody>
          <a:bodyPr anchor="b" anchorCtr="0" bIns="91425" lIns="91425" numCol="1" rIns="91425" spcFirstLastPara="1" tIns="91425" wrap="square">
            <a:normAutofit/>
          </a:bodyPr>
          <a:lstStyle>
            <a:lvl1pPr algn="ctr" lvl="0">
              <a:spcBef>
                <a:spcPts val="0"/>
              </a:spcBef>
              <a:spcAft>
                <a:spcPts val="0"/>
              </a:spcAft>
              <a:buSzPts val="4200"/>
              <a:buNone/>
              <a:defRPr sz="4200"/>
            </a:lvl1pPr>
            <a:lvl2pPr algn="ctr" lvl="1">
              <a:spcBef>
                <a:spcPts val="0"/>
              </a:spcBef>
              <a:spcAft>
                <a:spcPts val="0"/>
              </a:spcAft>
              <a:buSzPts val="4200"/>
              <a:buNone/>
              <a:defRPr sz="4200"/>
            </a:lvl2pPr>
            <a:lvl3pPr algn="ctr" lvl="2">
              <a:spcBef>
                <a:spcPts val="0"/>
              </a:spcBef>
              <a:spcAft>
                <a:spcPts val="0"/>
              </a:spcAft>
              <a:buSzPts val="4200"/>
              <a:buNone/>
              <a:defRPr sz="4200"/>
            </a:lvl3pPr>
            <a:lvl4pPr algn="ctr" lvl="3">
              <a:spcBef>
                <a:spcPts val="0"/>
              </a:spcBef>
              <a:spcAft>
                <a:spcPts val="0"/>
              </a:spcAft>
              <a:buSzPts val="4200"/>
              <a:buNone/>
              <a:defRPr sz="4200"/>
            </a:lvl4pPr>
            <a:lvl5pPr algn="ctr" lvl="4">
              <a:spcBef>
                <a:spcPts val="0"/>
              </a:spcBef>
              <a:spcAft>
                <a:spcPts val="0"/>
              </a:spcAft>
              <a:buSzPts val="4200"/>
              <a:buNone/>
              <a:defRPr sz="4200"/>
            </a:lvl5pPr>
            <a:lvl6pPr algn="ctr" lvl="5">
              <a:spcBef>
                <a:spcPts val="0"/>
              </a:spcBef>
              <a:spcAft>
                <a:spcPts val="0"/>
              </a:spcAft>
              <a:buSzPts val="4200"/>
              <a:buNone/>
              <a:defRPr sz="4200"/>
            </a:lvl6pPr>
            <a:lvl7pPr algn="ctr" lvl="6">
              <a:spcBef>
                <a:spcPts val="0"/>
              </a:spcBef>
              <a:spcAft>
                <a:spcPts val="0"/>
              </a:spcAft>
              <a:buSzPts val="4200"/>
              <a:buNone/>
              <a:defRPr sz="4200"/>
            </a:lvl7pPr>
            <a:lvl8pPr algn="ctr" lvl="7">
              <a:spcBef>
                <a:spcPts val="0"/>
              </a:spcBef>
              <a:spcAft>
                <a:spcPts val="0"/>
              </a:spcAft>
              <a:buSzPts val="4200"/>
              <a:buNone/>
              <a:defRPr sz="4200"/>
            </a:lvl8pPr>
            <a:lvl9pPr algn="ctr" lvl="8">
              <a:spcBef>
                <a:spcPts val="0"/>
              </a:spcBef>
              <a:spcAft>
                <a:spcPts val="0"/>
              </a:spcAft>
              <a:buSzPts val="4200"/>
              <a:buNone/>
              <a:defRPr sz="4200"/>
            </a:lvl9pPr>
          </a:lstStyle>
          <a:p>
            <a:endParaRPr/>
          </a:p>
        </p:txBody>
      </p:sp>
      <p:sp>
        <p:nvSpPr>
          <p:cNvPr id="58" name="Google Shape;58;p9"/>
          <p:cNvSpPr txBox="1">
            <a:spLocks noGrp="1"/>
          </p:cNvSpPr>
          <p:nvPr>
            <p:ph idx="1" type="subTitle"/>
          </p:nvPr>
        </p:nvSpPr>
        <p:spPr>
          <a:xfrm>
            <a:off x="265500" y="2769001"/>
            <a:ext cx="4045200" cy="1269300"/>
          </a:xfrm>
          <a:prstGeom prst="rect">
            <a:avLst/>
          </a:prstGeom>
        </p:spPr>
        <p:txBody>
          <a:bodyPr anchor="t" anchorCtr="0" bIns="91425" lIns="91425" numCol="1" rIns="91425" spcFirstLastPara="1" tIns="91425" wrap="square">
            <a:normAutofit/>
          </a:bodyPr>
          <a:lstStyle>
            <a:lvl1pPr algn="ctr" lvl="0">
              <a:lnSpc>
                <a:spcPct val="100000"/>
              </a:lnSpc>
              <a:spcBef>
                <a:spcPts val="0"/>
              </a:spcBef>
              <a:spcAft>
                <a:spcPts val="0"/>
              </a:spcAft>
              <a:buSzPts val="2100"/>
              <a:buNone/>
              <a:defRPr sz="2100"/>
            </a:lvl1pPr>
            <a:lvl2pPr algn="ctr" lvl="1">
              <a:lnSpc>
                <a:spcPct val="100000"/>
              </a:lnSpc>
              <a:spcBef>
                <a:spcPts val="0"/>
              </a:spcBef>
              <a:spcAft>
                <a:spcPts val="0"/>
              </a:spcAft>
              <a:buSzPts val="2100"/>
              <a:buNone/>
              <a:defRPr sz="2100"/>
            </a:lvl2pPr>
            <a:lvl3pPr algn="ctr" lvl="2">
              <a:lnSpc>
                <a:spcPct val="100000"/>
              </a:lnSpc>
              <a:spcBef>
                <a:spcPts val="0"/>
              </a:spcBef>
              <a:spcAft>
                <a:spcPts val="0"/>
              </a:spcAft>
              <a:buSzPts val="2100"/>
              <a:buNone/>
              <a:defRPr sz="2100"/>
            </a:lvl3pPr>
            <a:lvl4pPr algn="ctr" lvl="3">
              <a:lnSpc>
                <a:spcPct val="100000"/>
              </a:lnSpc>
              <a:spcBef>
                <a:spcPts val="0"/>
              </a:spcBef>
              <a:spcAft>
                <a:spcPts val="0"/>
              </a:spcAft>
              <a:buSzPts val="2100"/>
              <a:buNone/>
              <a:defRPr sz="2100"/>
            </a:lvl4pPr>
            <a:lvl5pPr algn="ctr" lvl="4">
              <a:lnSpc>
                <a:spcPct val="100000"/>
              </a:lnSpc>
              <a:spcBef>
                <a:spcPts val="0"/>
              </a:spcBef>
              <a:spcAft>
                <a:spcPts val="0"/>
              </a:spcAft>
              <a:buSzPts val="2100"/>
              <a:buNone/>
              <a:defRPr sz="2100"/>
            </a:lvl5pPr>
            <a:lvl6pPr algn="ctr" lvl="5">
              <a:lnSpc>
                <a:spcPct val="100000"/>
              </a:lnSpc>
              <a:spcBef>
                <a:spcPts val="0"/>
              </a:spcBef>
              <a:spcAft>
                <a:spcPts val="0"/>
              </a:spcAft>
              <a:buSzPts val="2100"/>
              <a:buNone/>
              <a:defRPr sz="2100"/>
            </a:lvl6pPr>
            <a:lvl7pPr algn="ctr" lvl="6">
              <a:lnSpc>
                <a:spcPct val="100000"/>
              </a:lnSpc>
              <a:spcBef>
                <a:spcPts val="0"/>
              </a:spcBef>
              <a:spcAft>
                <a:spcPts val="0"/>
              </a:spcAft>
              <a:buSzPts val="2100"/>
              <a:buNone/>
              <a:defRPr sz="2100"/>
            </a:lvl7pPr>
            <a:lvl8pPr algn="ctr" lvl="7">
              <a:lnSpc>
                <a:spcPct val="100000"/>
              </a:lnSpc>
              <a:spcBef>
                <a:spcPts val="0"/>
              </a:spcBef>
              <a:spcAft>
                <a:spcPts val="0"/>
              </a:spcAft>
              <a:buSzPts val="2100"/>
              <a:buNone/>
              <a:defRPr sz="2100"/>
            </a:lvl8pPr>
            <a:lvl9pPr algn="ctr" lvl="8">
              <a:lnSpc>
                <a:spcPct val="100000"/>
              </a:lnSpc>
              <a:spcBef>
                <a:spcPts val="0"/>
              </a:spcBef>
              <a:spcAft>
                <a:spcPts val="0"/>
              </a:spcAft>
              <a:buSzPts val="2100"/>
              <a:buNone/>
              <a:defRPr sz="2100"/>
            </a:lvl9pPr>
          </a:lstStyle>
          <a:p>
            <a:endParaRPr/>
          </a:p>
        </p:txBody>
      </p:sp>
      <p:sp>
        <p:nvSpPr>
          <p:cNvPr id="59" name="Google Shape;59;p9"/>
          <p:cNvSpPr txBox="1">
            <a:spLocks noGrp="1"/>
          </p:cNvSpPr>
          <p:nvPr>
            <p:ph idx="2" type="body"/>
          </p:nvPr>
        </p:nvSpPr>
        <p:spPr>
          <a:xfrm>
            <a:off x="4939500" y="724200"/>
            <a:ext cx="3837000" cy="3695100"/>
          </a:xfrm>
          <a:prstGeom prst="rect">
            <a:avLst/>
          </a:prstGeom>
        </p:spPr>
        <p:txBody>
          <a:bodyPr anchor="ctr" anchorCtr="0" bIns="91425" lIns="91425" numCol="1" rIns="91425" spcFirstLastPara="1" tIns="91425" wrap="square">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idx="1" type="body"/>
          </p:nvPr>
        </p:nvSpPr>
        <p:spPr>
          <a:xfrm>
            <a:off x="319500" y="4230575"/>
            <a:ext cx="5998800" cy="598800"/>
          </a:xfrm>
          <a:prstGeom prst="rect">
            <a:avLst/>
          </a:prstGeom>
        </p:spPr>
        <p:txBody>
          <a:bodyPr anchor="ctr" anchorCtr="0" bIns="91425" lIns="91425" numCol="1" rIns="91425" spcFirstLastPara="1" tIns="91425" wrap="square">
            <a:normAutofit/>
          </a:bodyPr>
          <a:lstStyle>
            <a:lvl1pPr indent="-228600" lvl="0" marL="457200">
              <a:lnSpc>
                <a:spcPct val="100000"/>
              </a:lnSpc>
              <a:spcBef>
                <a:spcPts val="0"/>
              </a:spcBef>
              <a:spcAft>
                <a:spcPts val="0"/>
              </a:spcAft>
              <a:buSzPts val="1800"/>
              <a:buNone/>
              <a:defRPr/>
            </a:lvl1pPr>
          </a:lstStyle>
          <a:p>
            <a:endParaRPr/>
          </a:p>
        </p:txBody>
      </p:sp>
      <p:sp>
        <p:nvSpPr>
          <p:cNvPr id="63" name="Google Shape;63;p10"/>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68" name="Google Shape;68;p11"/>
            <p:cNvSpPr/>
            <p:nvPr/>
          </p:nvSpPr>
          <p:spPr>
            <a:xfrm flipH="1" rot="10800000">
              <a:off x="7113588" y="107"/>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endParaRPr dirty="0"/>
            </a:p>
          </p:txBody>
        </p:sp>
      </p:grpSp>
      <p:sp>
        <p:nvSpPr>
          <p:cNvPr id="71" name="Google Shape;71;p11"/>
          <p:cNvSpPr txBox="1">
            <a:spLocks noGrp="1"/>
          </p:cNvSpPr>
          <p:nvPr>
            <p:ph hasCustomPrompt="1" type="title"/>
          </p:nvPr>
        </p:nvSpPr>
        <p:spPr>
          <a:xfrm>
            <a:off x="311700" y="1256050"/>
            <a:ext cx="8520600" cy="2030700"/>
          </a:xfrm>
          <a:prstGeom prst="rect">
            <a:avLst/>
          </a:prstGeom>
        </p:spPr>
        <p:txBody>
          <a:bodyPr anchor="b" anchorCtr="0" bIns="91425" lIns="91425" numCol="1" rIns="91425" spcFirstLastPara="1" tIns="91425" wrap="square">
            <a:normAutofit/>
          </a:bodyPr>
          <a:lstStyle>
            <a:lvl1pPr algn="ctr" lvl="0">
              <a:spcBef>
                <a:spcPts val="0"/>
              </a:spcBef>
              <a:spcAft>
                <a:spcPts val="0"/>
              </a:spcAft>
              <a:buClr>
                <a:schemeClr val="lt1"/>
              </a:buClr>
              <a:buSzPts val="12000"/>
              <a:buNone/>
              <a:defRPr sz="12000">
                <a:solidFill>
                  <a:schemeClr val="lt1"/>
                </a:solidFill>
              </a:defRPr>
            </a:lvl1pPr>
            <a:lvl2pPr algn="ctr" lvl="1">
              <a:spcBef>
                <a:spcPts val="0"/>
              </a:spcBef>
              <a:spcAft>
                <a:spcPts val="0"/>
              </a:spcAft>
              <a:buClr>
                <a:schemeClr val="lt1"/>
              </a:buClr>
              <a:buSzPts val="12000"/>
              <a:buNone/>
              <a:defRPr sz="12000">
                <a:solidFill>
                  <a:schemeClr val="lt1"/>
                </a:solidFill>
              </a:defRPr>
            </a:lvl2pPr>
            <a:lvl3pPr algn="ctr" lvl="2">
              <a:spcBef>
                <a:spcPts val="0"/>
              </a:spcBef>
              <a:spcAft>
                <a:spcPts val="0"/>
              </a:spcAft>
              <a:buClr>
                <a:schemeClr val="lt1"/>
              </a:buClr>
              <a:buSzPts val="12000"/>
              <a:buNone/>
              <a:defRPr sz="12000">
                <a:solidFill>
                  <a:schemeClr val="lt1"/>
                </a:solidFill>
              </a:defRPr>
            </a:lvl3pPr>
            <a:lvl4pPr algn="ctr" lvl="3">
              <a:spcBef>
                <a:spcPts val="0"/>
              </a:spcBef>
              <a:spcAft>
                <a:spcPts val="0"/>
              </a:spcAft>
              <a:buClr>
                <a:schemeClr val="lt1"/>
              </a:buClr>
              <a:buSzPts val="12000"/>
              <a:buNone/>
              <a:defRPr sz="12000">
                <a:solidFill>
                  <a:schemeClr val="lt1"/>
                </a:solidFill>
              </a:defRPr>
            </a:lvl4pPr>
            <a:lvl5pPr algn="ctr" lvl="4">
              <a:spcBef>
                <a:spcPts val="0"/>
              </a:spcBef>
              <a:spcAft>
                <a:spcPts val="0"/>
              </a:spcAft>
              <a:buClr>
                <a:schemeClr val="lt1"/>
              </a:buClr>
              <a:buSzPts val="12000"/>
              <a:buNone/>
              <a:defRPr sz="12000">
                <a:solidFill>
                  <a:schemeClr val="lt1"/>
                </a:solidFill>
              </a:defRPr>
            </a:lvl5pPr>
            <a:lvl6pPr algn="ctr" lvl="5">
              <a:spcBef>
                <a:spcPts val="0"/>
              </a:spcBef>
              <a:spcAft>
                <a:spcPts val="0"/>
              </a:spcAft>
              <a:buClr>
                <a:schemeClr val="lt1"/>
              </a:buClr>
              <a:buSzPts val="12000"/>
              <a:buNone/>
              <a:defRPr sz="12000">
                <a:solidFill>
                  <a:schemeClr val="lt1"/>
                </a:solidFill>
              </a:defRPr>
            </a:lvl6pPr>
            <a:lvl7pPr algn="ctr" lvl="6">
              <a:spcBef>
                <a:spcPts val="0"/>
              </a:spcBef>
              <a:spcAft>
                <a:spcPts val="0"/>
              </a:spcAft>
              <a:buClr>
                <a:schemeClr val="lt1"/>
              </a:buClr>
              <a:buSzPts val="12000"/>
              <a:buNone/>
              <a:defRPr sz="12000">
                <a:solidFill>
                  <a:schemeClr val="lt1"/>
                </a:solidFill>
              </a:defRPr>
            </a:lvl7pPr>
            <a:lvl8pPr algn="ctr" lvl="7">
              <a:spcBef>
                <a:spcPts val="0"/>
              </a:spcBef>
              <a:spcAft>
                <a:spcPts val="0"/>
              </a:spcAft>
              <a:buClr>
                <a:schemeClr val="lt1"/>
              </a:buClr>
              <a:buSzPts val="12000"/>
              <a:buNone/>
              <a:defRPr sz="12000">
                <a:solidFill>
                  <a:schemeClr val="lt1"/>
                </a:solidFill>
              </a:defRPr>
            </a:lvl8pPr>
            <a:lvl9pPr algn="ctr" lvl="8">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idx="1" type="body"/>
          </p:nvPr>
        </p:nvSpPr>
        <p:spPr>
          <a:xfrm>
            <a:off x="311700" y="3369225"/>
            <a:ext cx="8520600" cy="1281900"/>
          </a:xfrm>
          <a:prstGeom prst="rect">
            <a:avLst/>
          </a:prstGeom>
        </p:spPr>
        <p:txBody>
          <a:bodyPr anchor="t" anchorCtr="0" bIns="91425" lIns="91425" numCol="1" rIns="91425" spcFirstLastPara="1" tIns="91425" wrap="square">
            <a:normAutofit/>
          </a:bodyPr>
          <a:lstStyle>
            <a:lvl1pPr algn="ctr" indent="-342900" lvl="0" marL="457200">
              <a:spcBef>
                <a:spcPts val="0"/>
              </a:spcBef>
              <a:spcAft>
                <a:spcPts val="0"/>
              </a:spcAft>
              <a:buClr>
                <a:schemeClr val="lt1"/>
              </a:buClr>
              <a:buSzPts val="1800"/>
              <a:buChar char="●"/>
              <a:defRPr>
                <a:solidFill>
                  <a:schemeClr val="lt1"/>
                </a:solidFill>
              </a:defRPr>
            </a:lvl1pPr>
            <a:lvl2pPr algn="ctr" indent="-317500" lvl="1" marL="914400">
              <a:spcBef>
                <a:spcPts val="0"/>
              </a:spcBef>
              <a:spcAft>
                <a:spcPts val="0"/>
              </a:spcAft>
              <a:buClr>
                <a:schemeClr val="lt1"/>
              </a:buClr>
              <a:buSzPts val="1400"/>
              <a:buChar char="○"/>
              <a:defRPr>
                <a:solidFill>
                  <a:schemeClr val="lt1"/>
                </a:solidFill>
              </a:defRPr>
            </a:lvl2pPr>
            <a:lvl3pPr algn="ctr" indent="-317500" lvl="2" marL="1371600">
              <a:spcBef>
                <a:spcPts val="0"/>
              </a:spcBef>
              <a:spcAft>
                <a:spcPts val="0"/>
              </a:spcAft>
              <a:buClr>
                <a:schemeClr val="lt1"/>
              </a:buClr>
              <a:buSzPts val="1400"/>
              <a:buChar char="■"/>
              <a:defRPr>
                <a:solidFill>
                  <a:schemeClr val="lt1"/>
                </a:solidFill>
              </a:defRPr>
            </a:lvl3pPr>
            <a:lvl4pPr algn="ctr" indent="-317500" lvl="3" marL="1828800">
              <a:spcBef>
                <a:spcPts val="0"/>
              </a:spcBef>
              <a:spcAft>
                <a:spcPts val="0"/>
              </a:spcAft>
              <a:buClr>
                <a:schemeClr val="lt1"/>
              </a:buClr>
              <a:buSzPts val="1400"/>
              <a:buChar char="●"/>
              <a:defRPr>
                <a:solidFill>
                  <a:schemeClr val="lt1"/>
                </a:solidFill>
              </a:defRPr>
            </a:lvl4pPr>
            <a:lvl5pPr algn="ctr" indent="-317500" lvl="4" marL="2286000">
              <a:spcBef>
                <a:spcPts val="0"/>
              </a:spcBef>
              <a:spcAft>
                <a:spcPts val="0"/>
              </a:spcAft>
              <a:buClr>
                <a:schemeClr val="lt1"/>
              </a:buClr>
              <a:buSzPts val="1400"/>
              <a:buChar char="○"/>
              <a:defRPr>
                <a:solidFill>
                  <a:schemeClr val="lt1"/>
                </a:solidFill>
              </a:defRPr>
            </a:lvl5pPr>
            <a:lvl6pPr algn="ctr" indent="-317500" lvl="5" marL="2743200">
              <a:spcBef>
                <a:spcPts val="0"/>
              </a:spcBef>
              <a:spcAft>
                <a:spcPts val="0"/>
              </a:spcAft>
              <a:buClr>
                <a:schemeClr val="lt1"/>
              </a:buClr>
              <a:buSzPts val="1400"/>
              <a:buChar char="■"/>
              <a:defRPr>
                <a:solidFill>
                  <a:schemeClr val="lt1"/>
                </a:solidFill>
              </a:defRPr>
            </a:lvl6pPr>
            <a:lvl7pPr algn="ctr" indent="-317500" lvl="6" marL="3200400">
              <a:spcBef>
                <a:spcPts val="0"/>
              </a:spcBef>
              <a:spcAft>
                <a:spcPts val="0"/>
              </a:spcAft>
              <a:buClr>
                <a:schemeClr val="lt1"/>
              </a:buClr>
              <a:buSzPts val="1400"/>
              <a:buChar char="●"/>
              <a:defRPr>
                <a:solidFill>
                  <a:schemeClr val="lt1"/>
                </a:solidFill>
              </a:defRPr>
            </a:lvl7pPr>
            <a:lvl8pPr algn="ctr" indent="-317500" lvl="7" marL="3657600">
              <a:spcBef>
                <a:spcPts val="0"/>
              </a:spcBef>
              <a:spcAft>
                <a:spcPts val="0"/>
              </a:spcAft>
              <a:buClr>
                <a:schemeClr val="lt1"/>
              </a:buClr>
              <a:buSzPts val="1400"/>
              <a:buChar char="○"/>
              <a:defRPr>
                <a:solidFill>
                  <a:schemeClr val="lt1"/>
                </a:solidFill>
              </a:defRPr>
            </a:lvl8pPr>
            <a:lvl9pPr algn="ctr" indent="-317500" lvl="8" marL="411480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idx="12" type="sldNum"/>
          </p:nvPr>
        </p:nvSpPr>
        <p:spPr>
          <a:xfrm>
            <a:off x="8460431" y="4651190"/>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1" Target="../slideLayouts/slideLayout10.xml" Type="http://schemas.openxmlformats.org/officeDocument/2006/relationships/slideLayout"/><Relationship Id="rId9" Target="../slideLayouts/slideLayout8.xml" Type="http://schemas.openxmlformats.org/officeDocument/2006/relationships/slideLayout"/><Relationship Id="rId10" Target="../slideLayouts/slideLayout9.xml" Type="http://schemas.openxmlformats.org/officeDocument/2006/relationships/slideLayout"/><Relationship Id="rId8" Target="../slideLayouts/slideLayout7.xml" Type="http://schemas.openxmlformats.org/officeDocument/2006/relationships/slideLayout"/><Relationship Id="rId7" Target="../slideLayouts/slideLayout6.xml" Type="http://schemas.openxmlformats.org/officeDocument/2006/relationships/slideLayout"/><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anchor="t" anchorCtr="0" bIns="91425" lIns="91425" numCol="1" rIns="91425" spcFirstLastPara="1" tIns="91425" wrap="square">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idx="1" type="body"/>
          </p:nvPr>
        </p:nvSpPr>
        <p:spPr>
          <a:xfrm>
            <a:off x="311700" y="1229875"/>
            <a:ext cx="8520600" cy="3339000"/>
          </a:xfrm>
          <a:prstGeom prst="rect">
            <a:avLst/>
          </a:prstGeom>
          <a:noFill/>
          <a:ln>
            <a:noFill/>
          </a:ln>
        </p:spPr>
        <p:txBody>
          <a:bodyPr anchor="t" anchorCtr="0" bIns="91425" lIns="91425" numCol="1" rIns="91425" spcFirstLastPara="1" tIns="91425" wrap="square">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idx="12" type="sldNum"/>
          </p:nvPr>
        </p:nvSpPr>
        <p:spPr>
          <a:xfrm>
            <a:off x="8460431" y="4651190"/>
            <a:ext cx="548700" cy="393600"/>
          </a:xfrm>
          <a:prstGeom prst="rect">
            <a:avLst/>
          </a:prstGeom>
          <a:noFill/>
          <a:ln>
            <a:noFill/>
          </a:ln>
        </p:spPr>
        <p:txBody>
          <a:bodyPr anchor="ctr" anchorCtr="0" bIns="91425" lIns="91425" numCol="1" rIns="91425" spcFirstLastPara="1" tIns="91425" wrap="square">
            <a:normAutofit/>
          </a:bodyPr>
          <a:lstStyle>
            <a:lvl1pPr algn="r" lvl="0">
              <a:buNone/>
              <a:defRPr sz="1000">
                <a:solidFill>
                  <a:schemeClr val="lt1"/>
                </a:solidFill>
                <a:latin typeface="Roboto"/>
                <a:ea typeface="Roboto"/>
                <a:cs typeface="Roboto"/>
                <a:sym typeface="Roboto"/>
              </a:defRPr>
            </a:lvl1pPr>
            <a:lvl2pPr algn="r" lvl="1">
              <a:buNone/>
              <a:defRPr sz="1000">
                <a:solidFill>
                  <a:schemeClr val="lt1"/>
                </a:solidFill>
                <a:latin typeface="Roboto"/>
                <a:ea typeface="Roboto"/>
                <a:cs typeface="Roboto"/>
                <a:sym typeface="Roboto"/>
              </a:defRPr>
            </a:lvl2pPr>
            <a:lvl3pPr algn="r" lvl="2">
              <a:buNone/>
              <a:defRPr sz="1000">
                <a:solidFill>
                  <a:schemeClr val="lt1"/>
                </a:solidFill>
                <a:latin typeface="Roboto"/>
                <a:ea typeface="Roboto"/>
                <a:cs typeface="Roboto"/>
                <a:sym typeface="Roboto"/>
              </a:defRPr>
            </a:lvl3pPr>
            <a:lvl4pPr algn="r" lvl="3">
              <a:buNone/>
              <a:defRPr sz="1000">
                <a:solidFill>
                  <a:schemeClr val="lt1"/>
                </a:solidFill>
                <a:latin typeface="Roboto"/>
                <a:ea typeface="Roboto"/>
                <a:cs typeface="Roboto"/>
                <a:sym typeface="Roboto"/>
              </a:defRPr>
            </a:lvl4pPr>
            <a:lvl5pPr algn="r" lvl="4">
              <a:buNone/>
              <a:defRPr sz="1000">
                <a:solidFill>
                  <a:schemeClr val="lt1"/>
                </a:solidFill>
                <a:latin typeface="Roboto"/>
                <a:ea typeface="Roboto"/>
                <a:cs typeface="Roboto"/>
                <a:sym typeface="Roboto"/>
              </a:defRPr>
            </a:lvl5pPr>
            <a:lvl6pPr algn="r" lvl="5">
              <a:buNone/>
              <a:defRPr sz="1000">
                <a:solidFill>
                  <a:schemeClr val="lt1"/>
                </a:solidFill>
                <a:latin typeface="Roboto"/>
                <a:ea typeface="Roboto"/>
                <a:cs typeface="Roboto"/>
                <a:sym typeface="Roboto"/>
              </a:defRPr>
            </a:lvl6pPr>
            <a:lvl7pPr algn="r" lvl="6">
              <a:buNone/>
              <a:defRPr sz="1000">
                <a:solidFill>
                  <a:schemeClr val="lt1"/>
                </a:solidFill>
                <a:latin typeface="Roboto"/>
                <a:ea typeface="Roboto"/>
                <a:cs typeface="Roboto"/>
                <a:sym typeface="Roboto"/>
              </a:defRPr>
            </a:lvl7pPr>
            <a:lvl8pPr algn="r" lvl="7">
              <a:buNone/>
              <a:defRPr sz="1000">
                <a:solidFill>
                  <a:schemeClr val="lt1"/>
                </a:solidFill>
                <a:latin typeface="Roboto"/>
                <a:ea typeface="Roboto"/>
                <a:cs typeface="Roboto"/>
                <a:sym typeface="Roboto"/>
              </a:defRPr>
            </a:lvl8pPr>
            <a:lvl9pPr algn="r" lvl="8">
              <a:buNone/>
              <a:defRPr sz="1000">
                <a:solidFill>
                  <a:schemeClr val="lt1"/>
                </a:solidFill>
                <a:latin typeface="Roboto"/>
                <a:ea typeface="Roboto"/>
                <a:cs typeface="Roboto"/>
                <a:sym typeface="Roboto"/>
              </a:defRPr>
            </a:lvl9pPr>
          </a:lstStyle>
          <a:p>
            <a:pPr algn="r" indent="0" lvl="0" marL="0" rtl="0">
              <a:spcBef>
                <a:spcPts val="0"/>
              </a:spcBef>
              <a:spcAft>
                <a:spcPts val="0"/>
              </a:spcAft>
              <a:buNone/>
            </a:pPr>
            <a:fld id="{00000000-1234-1234-1234-123412341234}" type="slidenum">
              <a:rPr altLang="en" lang="en"/>
              <a:t>‹#›</a:t>
            </a:fld>
            <a:endParaRPr dirty="0"/>
          </a:p>
        </p:txBody>
      </p:sp>
    </p:spTree>
  </p:cSld>
  <p:clrMap accent1="accent1" accent2="accent2" accent3="accent3" accent4="accent4" accent5="accent5" accent6="accent6" bg1="lt1" bg2="dk2" folHlink="folHlink" hlink="hlink" tx1="dk1" tx2="lt2"/>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7" Target="https://creativecommons.org/licenses/by-nc-sa/4.0/" TargetMode="External" Type="http://schemas.openxmlformats.org/officeDocument/2006/relationships/hyperlink"/><Relationship Id="rId6" Target="https://creativecommons.org/licenses/by-nc-sa/4.0/" TargetMode="External" Type="http://schemas.openxmlformats.org/officeDocument/2006/relationships/hyperlink"/><Relationship Id="rId5" Target="https://creativecommons.org/licenses/by-nc-sa/4.0/" TargetMode="External" Type="http://schemas.openxmlformats.org/officeDocument/2006/relationships/hyperlink"/><Relationship Id="rId4" Target="https://creativecommons.org/licenses/by-nc-sa/4.0/" TargetMode="External" Type="http://schemas.openxmlformats.org/officeDocument/2006/relationships/hyperlink"/><Relationship Id="rId3" Target="../media/image1.pn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2" Target="../notesSlides/notesSlide9.xml" Type="http://schemas.openxmlformats.org/officeDocument/2006/relationships/notesSlide"/><Relationship Id="rId1" Target="../slideLayouts/slideLayout3.xml" Type="http://schemas.openxmlformats.org/officeDocument/2006/relationships/slideLayout"/></Relationships>
</file>

<file path=ppt/slides/_rels/slide11.xml.rels><?xml version="1.0" encoding="UTF-8" standalone="yes"?><Relationships xmlns="http://schemas.openxmlformats.org/package/2006/relationships"><Relationship Id="rId2" Target="../notesSlides/notesSlide10.xml" Type="http://schemas.openxmlformats.org/officeDocument/2006/relationships/notesSlide"/><Relationship Id="rId1" Target="../slideLayouts/slideLayout3.xml" Type="http://schemas.openxmlformats.org/officeDocument/2006/relationships/slideLayout"/></Relationships>
</file>

<file path=ppt/slides/_rels/slide12.xml.rels><?xml version="1.0" encoding="UTF-8" standalone="yes"?><Relationships xmlns="http://schemas.openxmlformats.org/package/2006/relationships"><Relationship Id="rId2" Target="../notesSlides/notesSlide11.xml" Type="http://schemas.openxmlformats.org/officeDocument/2006/relationships/notesSlide"/><Relationship Id="rId1" Target="../slideLayouts/slideLayout3.xml" Type="http://schemas.openxmlformats.org/officeDocument/2006/relationships/slideLayout"/></Relationships>
</file>

<file path=ppt/slides/_rels/slide13.xml.rels><?xml version="1.0" encoding="UTF-8" standalone="yes"?><Relationships xmlns="http://schemas.openxmlformats.org/package/2006/relationships"><Relationship Id="rId2" Target="../notesSlides/notesSlide12.xml" Type="http://schemas.openxmlformats.org/officeDocument/2006/relationships/notesSlide"/><Relationship Id="rId1" Target="../slideLayouts/slideLayout3.xml" Type="http://schemas.openxmlformats.org/officeDocument/2006/relationships/slideLayout"/></Relationships>
</file>

<file path=ppt/slides/_rels/slide14.xml.rels><?xml version="1.0" encoding="UTF-8" standalone="yes"?><Relationships xmlns="http://schemas.openxmlformats.org/package/2006/relationships"><Relationship Id="rId2" Target="../notesSlides/notesSlide13.xml" Type="http://schemas.openxmlformats.org/officeDocument/2006/relationships/notesSlide"/><Relationship Id="rId1" Target="../slideLayouts/slideLayout3.xml" Type="http://schemas.openxmlformats.org/officeDocument/2006/relationships/slideLayout"/></Relationships>
</file>

<file path=ppt/slides/_rels/slide15.xml.rels><?xml version="1.0" encoding="UTF-8" standalone="yes"?><Relationships xmlns="http://schemas.openxmlformats.org/package/2006/relationships"><Relationship Id="rId2" Target="../notesSlides/notesSlide14.xml" Type="http://schemas.openxmlformats.org/officeDocument/2006/relationships/notesSlide"/><Relationship Id="rId1" Target="../slideLayouts/slideLayout3.xml" Type="http://schemas.openxmlformats.org/officeDocument/2006/relationships/slideLayout"/></Relationships>
</file>

<file path=ppt/slides/_rels/slide16.xml.rels><?xml version="1.0" encoding="UTF-8" standalone="yes"?><Relationships xmlns="http://schemas.openxmlformats.org/package/2006/relationships"><Relationship Id="rId2" Target="../notesSlides/notesSlide15.xml" Type="http://schemas.openxmlformats.org/officeDocument/2006/relationships/notesSlide"/><Relationship Id="rId1" Target="../slideLayouts/slideLayout3.xml" Type="http://schemas.openxmlformats.org/officeDocument/2006/relationships/slideLayout"/></Relationships>
</file>

<file path=ppt/slides/_rels/slide17.xml.rels><?xml version="1.0" encoding="UTF-8" standalone="yes"?><Relationships xmlns="http://schemas.openxmlformats.org/package/2006/relationships"><Relationship Id="rId2" Target="../notesSlides/notesSlide16.xml" Type="http://schemas.openxmlformats.org/officeDocument/2006/relationships/notesSlide"/><Relationship Id="rId1" Target="../slideLayouts/slideLayout3.xml" Type="http://schemas.openxmlformats.org/officeDocument/2006/relationships/slideLayout"/></Relationships>
</file>

<file path=ppt/slides/_rels/slide18.xml.rels><?xml version="1.0" encoding="UTF-8" standalone="yes"?><Relationships xmlns="http://schemas.openxmlformats.org/package/2006/relationships"><Relationship Id="rId19" Target="https://ecampusontario.pressbooks.pub/globalmarketing/chapter/12-1-elements-and-benefits-of-branding/" TargetMode="External" Type="http://schemas.openxmlformats.org/officeDocument/2006/relationships/hyperlink"/><Relationship Id="rId18" Target="https://ecampusontario.pressbooks.pub/globalmarketing/chapter/12-1-elements-and-benefits-of-branding/" TargetMode="External" Type="http://schemas.openxmlformats.org/officeDocument/2006/relationships/hyperlink"/><Relationship Id="rId17" Target="https://ecampusontario.pressbooks.pub/globalmarketing/chapter/12-7-common-branding-strategies/" TargetMode="External" Type="http://schemas.openxmlformats.org/officeDocument/2006/relationships/hyperlink"/><Relationship Id="rId16" Target="https://ecampusontario.pressbooks.pub/globalmarketing/chapter/12-1-elements-and-benefits-of-branding/" TargetMode="External" Type="http://schemas.openxmlformats.org/officeDocument/2006/relationships/hyperlink"/><Relationship Id="rId15" Target="https://ecampusontario.pressbooks.pub/globalmarketing/chapter/12-7-common-branding-strategies/" TargetMode="External" Type="http://schemas.openxmlformats.org/officeDocument/2006/relationships/hyperlink"/><Relationship Id="rId14" Target="https://ecampusontario.pressbooks.pub/globalmarketing/chapter/12-7-common-branding-strategies/" TargetMode="External" Type="http://schemas.openxmlformats.org/officeDocument/2006/relationships/hyperlink"/><Relationship Id="rId13" Target="https://ecampusontario.pressbooks.pub/globalmarketing/chapter/12-6-managing-key-strategic-brands/" TargetMode="External" Type="http://schemas.openxmlformats.org/officeDocument/2006/relationships/hyperlink"/><Relationship Id="rId12" Target="https://ecampusontario.pressbooks.pub/globalmarketing/chapter/12-6-managing-key-strategic-brands/" TargetMode="External" Type="http://schemas.openxmlformats.org/officeDocument/2006/relationships/hyperlink"/><Relationship Id="rId11" Target="https://ecampusontario.pressbooks.pub/globalmarketing/chapter/12-7-common-branding-strategies/" TargetMode="External" Type="http://schemas.openxmlformats.org/officeDocument/2006/relationships/hyperlink"/><Relationship Id="rId9" Target="https://ecampusontario.pressbooks.pub/globalmarketing/chapter/12-7-common-branding-strategies/" TargetMode="External" Type="http://schemas.openxmlformats.org/officeDocument/2006/relationships/hyperlink"/><Relationship Id="rId10" Target="https://ecampusontario.pressbooks.pub/globalmarketing/chapter/12-7-common-branding-strategies/" TargetMode="External" Type="http://schemas.openxmlformats.org/officeDocument/2006/relationships/hyperlink"/><Relationship Id="rId8" Target="https://ecampusontario.pressbooks.pub/globalmarketing/chapter/12-6-managing-key-strategic-brands/" TargetMode="External" Type="http://schemas.openxmlformats.org/officeDocument/2006/relationships/hyperlink"/><Relationship Id="rId7" Target="https://ecampusontario.pressbooks.pub/globalmarketing/chapter/12-1-elements-and-benefits-of-branding/" TargetMode="External" Type="http://schemas.openxmlformats.org/officeDocument/2006/relationships/hyperlink"/><Relationship Id="rId6" Target="https://ecampusontario.pressbooks.pub/globalmarketing/chapter/12-1-elements-and-benefits-of-branding/" TargetMode="External" Type="http://schemas.openxmlformats.org/officeDocument/2006/relationships/hyperlink"/><Relationship Id="rId5" Target="https://ecampusontario.pressbooks.pub/globalmarketing/chapter/12-1-elements-and-benefits-of-branding/" TargetMode="External" Type="http://schemas.openxmlformats.org/officeDocument/2006/relationships/hyperlink"/><Relationship Id="rId4" Target="https://ecampusontario.pressbooks.pub/globalmarketing/chapter/12-7-common-branding-strategies/" TargetMode="External" Type="http://schemas.openxmlformats.org/officeDocument/2006/relationships/hyperlink"/><Relationship Id="rId3" Target="https://ecampusontario.pressbooks.pub/globalmarketing/chapter/12-7-common-branding-strategies/" TargetMode="External" Type="http://schemas.openxmlformats.org/officeDocument/2006/relationships/hyperlink"/><Relationship Id="rId2" Target="https://ecampusontario.pressbooks.pub/globalmarketing/chapter/12-7-common-branding-strategies/" TargetMode="External" Type="http://schemas.openxmlformats.org/officeDocument/2006/relationships/hyperlink"/><Relationship Id="rId1" Target="../slideLayouts/slideLayout3.xml" Type="http://schemas.openxmlformats.org/officeDocument/2006/relationships/slideLayout"/></Relationships>
</file>

<file path=ppt/slides/_rels/slide2.xml.rels><?xml version="1.0" encoding="UTF-8" standalone="yes"?><Relationships xmlns="http://schemas.openxmlformats.org/package/2006/relationships"><Relationship Id="rId2" Target="../notesSlides/notesSlide2.xml" Type="http://schemas.openxmlformats.org/officeDocument/2006/relationships/notesSlide"/><Relationship Id="rId1" Target="../slideLayouts/slideLayout3.xml" Type="http://schemas.openxmlformats.org/officeDocument/2006/relationships/slideLayout"/></Relationships>
</file>

<file path=ppt/slides/_rels/slide3.xml.rels><?xml version="1.0" encoding="UTF-8" standalone="yes"?><Relationships xmlns="http://schemas.openxmlformats.org/package/2006/relationships"><Relationship Id="rId1" Target="../slideLayouts/slideLayout3.xml" Type="http://schemas.openxmlformats.org/officeDocument/2006/relationships/slideLayout"/></Relationships>
</file>

<file path=ppt/slides/_rels/slide4.xml.rels><?xml version="1.0" encoding="UTF-8" standalone="yes"?><Relationships xmlns="http://schemas.openxmlformats.org/package/2006/relationships"><Relationship Id="rId5" Target="https://pixabay.com/?utm_source=link-attribution&amp;utm_medium=referral&amp;utm_campaign=image&amp;utm_content=1027862" TargetMode="External" Type="http://schemas.openxmlformats.org/officeDocument/2006/relationships/hyperlink"/><Relationship Id="rId4" Target="https://pixabay.com/users/peggy_marco-1553824/?utm_source=link-attribution&amp;utm_medium=referral&amp;utm_campaign=image&amp;utm_content=1027862" TargetMode="External" Type="http://schemas.openxmlformats.org/officeDocument/2006/relationships/hyperlink"/><Relationship Id="rId3" Target="../media/image2.jpg" Type="http://schemas.openxmlformats.org/officeDocument/2006/relationships/image"/><Relationship Id="rId2" Target="../notesSlides/notesSlide3.xml" Type="http://schemas.openxmlformats.org/officeDocument/2006/relationships/notesSlide"/><Relationship Id="rId1" Target="../slideLayouts/slideLayout3.xml" Type="http://schemas.openxmlformats.org/officeDocument/2006/relationships/slideLayout"/></Relationships>
</file>

<file path=ppt/slides/_rels/slide5.xml.rels><?xml version="1.0" encoding="UTF-8" standalone="yes"?><Relationships xmlns="http://schemas.openxmlformats.org/package/2006/relationships"><Relationship Id="rId2" Target="../notesSlides/notesSlide4.xml" Type="http://schemas.openxmlformats.org/officeDocument/2006/relationships/notesSlide"/><Relationship Id="rId1" Target="../slideLayouts/slideLayout3.xml" Type="http://schemas.openxmlformats.org/officeDocument/2006/relationships/slideLayout"/></Relationships>
</file>

<file path=ppt/slides/_rels/slide6.xml.rels><?xml version="1.0" encoding="UTF-8" standalone="yes"?><Relationships xmlns="http://schemas.openxmlformats.org/package/2006/relationships"><Relationship Id="rId5" Target="../media/image3.jpg" Type="http://schemas.openxmlformats.org/officeDocument/2006/relationships/image"/><Relationship Id="rId4" Target="https://pixabay.com/?utm_source=link-attribution&amp;utm_medium=referral&amp;utm_campaign=image&amp;utm_content=1240825" TargetMode="External" Type="http://schemas.openxmlformats.org/officeDocument/2006/relationships/hyperlink"/><Relationship Id="rId3" Target="https://pixabay.com/users/geralt-9301/?utm_source=link-attribution&amp;utm_medium=referral&amp;utm_campaign=image&amp;utm_content=1240825" TargetMode="External" Type="http://schemas.openxmlformats.org/officeDocument/2006/relationships/hyperlink"/><Relationship Id="rId2" Target="../notesSlides/notesSlide5.xml" Type="http://schemas.openxmlformats.org/officeDocument/2006/relationships/notesSlide"/><Relationship Id="rId1" Target="../slideLayouts/slideLayout3.xml" Type="http://schemas.openxmlformats.org/officeDocument/2006/relationships/slideLayout"/></Relationships>
</file>

<file path=ppt/slides/_rels/slide7.xml.rels><?xml version="1.0" encoding="UTF-8" standalone="yes"?><Relationships xmlns="http://schemas.openxmlformats.org/package/2006/relationships"><Relationship Id="rId5" Target="../media/image4.jpg" Type="http://schemas.openxmlformats.org/officeDocument/2006/relationships/image"/><Relationship Id="rId4" Target="https://unsplash.com/s/photos/brand?utm_source=unsplash&amp;utm_medium=referral&amp;utm_content=creditCopyText" TargetMode="External" Type="http://schemas.openxmlformats.org/officeDocument/2006/relationships/hyperlink"/><Relationship Id="rId3" Target="https://unsplash.com/@picoftasty?utm_source=unsplash&amp;utm_medium=referral&amp;utm_content=creditCopyText" TargetMode="External" Type="http://schemas.openxmlformats.org/officeDocument/2006/relationships/hyperlink"/><Relationship Id="rId2" Target="../notesSlides/notesSlide6.xml" Type="http://schemas.openxmlformats.org/officeDocument/2006/relationships/notesSlide"/><Relationship Id="rId1" Target="../slideLayouts/slideLayout3.xml" Type="http://schemas.openxmlformats.org/officeDocument/2006/relationships/slideLayout"/></Relationships>
</file>

<file path=ppt/slides/_rels/slide8.xml.rels><?xml version="1.0" encoding="UTF-8" standalone="yes"?><Relationships xmlns="http://schemas.openxmlformats.org/package/2006/relationships"><Relationship Id="rId2" Target="../notesSlides/notesSlide7.xml" Type="http://schemas.openxmlformats.org/officeDocument/2006/relationships/notesSlide"/><Relationship Id="rId1" Target="../slideLayouts/slideLayout3.xml" Type="http://schemas.openxmlformats.org/officeDocument/2006/relationships/slideLayout"/></Relationships>
</file>

<file path=ppt/slides/_rels/slide9.xml.rels><?xml version="1.0" encoding="UTF-8" standalone="yes"?><Relationships xmlns="http://schemas.openxmlformats.org/package/2006/relationships"><Relationship Id="rId2" Target="../notesSlides/notesSlide8.xml" Type="http://schemas.openxmlformats.org/officeDocument/2006/relationships/notesSlide"/><Relationship Id="rId1" Target="../slideLayouts/slideLayout3.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3"/>
          <p:cNvSpPr txBox="1">
            <a:spLocks noGrp="1"/>
          </p:cNvSpPr>
          <p:nvPr>
            <p:ph idx="2147483647" type="title"/>
          </p:nvPr>
        </p:nvSpPr>
        <p:spPr>
          <a:xfrm>
            <a:off x="313447" y="1569720"/>
            <a:ext cx="9394927" cy="1104157"/>
          </a:xfrm>
          <a:prstGeom prst="rect">
            <a:avLst/>
          </a:prstGeom>
          <a:noFill/>
          <a:ln>
            <a:noFill/>
            <a:prstDash/>
          </a:ln>
          <a:effectLst/>
        </p:spPr>
        <p:txBody>
          <a:bodyPr anchor="b" anchorCtr="0" bIns="91425" compatLnSpc="1" forceAA="0" fromWordArt="0" horzOverflow="overflow" lIns="91425" numCol="1" rIns="91425" rot="0" rtlCol="0" spcCol="0" spcFirstLastPara="1" tIns="91425" vert="horz" vertOverflow="overflow" wrap="square">
            <a:prstTxWarp prst="textNoShape">
              <a:avLst/>
            </a:prstTxWarp>
            <a:noAutofit/>
          </a:bodyPr>
          <a:lstStyle/>
          <a:p>
            <a:pPr>
              <a:buClr>
                <a:srgbClr val="000000"/>
              </a:buClr>
              <a:buSzTx/>
              <a:defRPr/>
            </a:pPr>
            <a:r>
              <a:rPr b="1" dirty="0" lang="en-US" sz="3600">
                <a:solidFill>
                  <a:srgbClr val="FFFFFF"/>
                </a:solidFill>
                <a:latin typeface="Arial"/>
                <a:ea typeface="Arial"/>
                <a:cs typeface="Arial"/>
                <a:sym typeface="Arial"/>
              </a:rPr>
              <a:t>Global Marketing in a Digital World </a:t>
            </a:r>
            <a:endParaRPr b="1" baseline="0" cap="none" dirty="0" i="0" kern="0" kumimoji="0" lang="en-US" noProof="0" normalizeH="0" spc="0" strike="noStrike" sz="3200" u="none">
              <a:ln>
                <a:noFill/>
              </a:ln>
              <a:solidFill>
                <a:srgbClr val="FFFFFF"/>
              </a:solidFill>
              <a:effectLst/>
              <a:uLnTx/>
              <a:uFillTx/>
              <a:latin typeface="Arial"/>
              <a:ea typeface="Arial"/>
              <a:cs typeface="Arial"/>
              <a:sym typeface="Arial"/>
            </a:endParaRPr>
          </a:p>
        </p:txBody>
      </p:sp>
      <p:sp>
        <p:nvSpPr>
          <p:cNvPr id="80" name="Google Shape;80;p13"/>
          <p:cNvSpPr txBox="1">
            <a:spLocks noGrp="1"/>
          </p:cNvSpPr>
          <p:nvPr>
            <p:ph idx="1" type="subTitle"/>
          </p:nvPr>
        </p:nvSpPr>
        <p:spPr>
          <a:xfrm>
            <a:off x="366610" y="2803960"/>
            <a:ext cx="8221866" cy="432644"/>
          </a:xfrm>
          <a:prstGeom prst="rect">
            <a:avLst/>
          </a:prstGeom>
        </p:spPr>
        <p:txBody>
          <a:bodyPr anchor="t" anchorCtr="0" bIns="91425" lIns="91425" numCol="1" rIns="91425" spcFirstLastPara="1" tIns="91425" wrap="square">
            <a:noAutofit/>
          </a:bodyPr>
          <a:lstStyle/>
          <a:p>
            <a:pPr indent="0" marL="0">
              <a:lnSpc>
                <a:spcPct val="80000"/>
              </a:lnSpc>
              <a:buSzPts val="1018"/>
            </a:pPr>
            <a:r>
              <a:rPr altLang="en-CA" b="1" dirty="0" lang="en-CA" sz="2400">
                <a:latin charset="0" panose="020B0604020202020204" pitchFamily="34" typeface="Arial"/>
                <a:cs charset="0" panose="020B0604020202020204" pitchFamily="34" typeface="Arial"/>
              </a:rPr>
              <a:t>CHAPTER 12: CREATING A GLOBAL BRAND</a:t>
            </a:r>
          </a:p>
          <a:p>
            <a:pPr indent="0" marL="0">
              <a:lnSpc>
                <a:spcPct val="80000"/>
              </a:lnSpc>
              <a:buSzPts val="1018"/>
            </a:pPr>
            <a:endParaRPr altLang="en-CA" dirty="0" lang="en-CA" sz="3042">
              <a:latin charset="0" panose="020B0604020202020204" pitchFamily="34" typeface="Arial"/>
              <a:cs charset="0" panose="020B0604020202020204" pitchFamily="34" typeface="Arial"/>
            </a:endParaRPr>
          </a:p>
        </p:txBody>
      </p:sp>
      <p:grpSp>
        <p:nvGrpSpPr>
          <p:cNvPr descr="Unless otherwise noted, this work is licensed under a Creative Commons Attribution-NonCommercial-ShareAlike 4.0 International (CC BY-NC-SA 4.0) license. Feel free to use, modify, reuse or redistribute any portion of this presentation." id="4" name="Group 3">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descr="CC BY-NC-SA 4.0 License Logo" id="5" name="Google Shape;92;p23">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anchor="t" anchorCtr="0" bIns="34275" lIns="68575" numCol="1" rIns="68575" spcFirstLastPara="1" tIns="34275" wrap="square">
              <a:noAutofit/>
            </a:bodyPr>
            <a:lstStyle/>
            <a:p>
              <a:pPr algn="l" indent="0" lvl="0" marL="0" marR="0" rtl="0">
                <a:spcBef>
                  <a:spcPts val="0"/>
                </a:spcBef>
                <a:spcAft>
                  <a:spcPts val="0"/>
                </a:spcAft>
                <a:buNone/>
              </a:pPr>
              <a:r>
                <a:rPr altLang="en" b="0" cap="none" dirty="0" i="0" lang="en" strike="noStrike" sz="1100" u="none">
                  <a:solidFill>
                    <a:schemeClr val="bg1"/>
                  </a:solidFill>
                  <a:latin typeface="Calibri"/>
                  <a:ea typeface="Calibri"/>
                  <a:cs typeface="Calibri"/>
                  <a:sym typeface="Calibri"/>
                </a:rPr>
                <a:t>Unless otherwise noted, this work is licensed under a </a:t>
              </a:r>
              <a:r>
                <a:rPr altLang="en" b="0" cap="none" dirty="0" i="0" lang="en" strike="noStrike" sz="1100" u="none">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altLang="en" dirty="0" lang="en" sz="1100">
                  <a:solidFill>
                    <a:schemeClr val="bg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a:t>
              </a:r>
              <a:r>
                <a:rPr altLang="en" b="0" cap="none" dirty="0" i="0" lang="en" strike="noStrike" sz="1100" u="none">
                  <a:solidFill>
                    <a:schemeClr val="bg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ommons </a:t>
              </a:r>
              <a:r>
                <a:rPr b="0" cap="none" dirty="0" i="0" lang="en-US" strike="noStrike" sz="1100" u="none">
                  <a:solidFill>
                    <a:schemeClr val="bg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Attribution-NonCommercial-ShareAlike 4.0 International (CC BY-NC-SA 4.0)</a:t>
              </a:r>
              <a:r>
                <a:rPr b="0" cap="none" dirty="0" i="0" lang="en-US" strike="noStrike" sz="1100" u="none">
                  <a:solidFill>
                    <a:schemeClr val="bg1"/>
                  </a:solidFill>
                  <a:latin typeface="Calibri"/>
                  <a:ea typeface="Calibri"/>
                  <a:cs typeface="Calibri"/>
                  <a:sym typeface="Calibri"/>
                </a:rPr>
                <a:t> license</a:t>
              </a:r>
              <a:r>
                <a:rPr altLang="en" b="0" cap="none" dirty="0" i="0" lang="en" strike="noStrike" sz="1100" u="none">
                  <a:solidFill>
                    <a:schemeClr val="bg1"/>
                  </a:solidFill>
                  <a:latin typeface="Calibri"/>
                  <a:ea typeface="Calibri"/>
                  <a:cs typeface="Calibri"/>
                  <a:sym typeface="Calibri"/>
                </a:rPr>
                <a:t>. Feel free to use, modify, reuse or redistribute </a:t>
              </a:r>
              <a:r>
                <a:rPr altLang="en" dirty="0" lang="en" sz="1100">
                  <a:solidFill>
                    <a:schemeClr val="bg1"/>
                  </a:solidFill>
                  <a:latin typeface="Calibri"/>
                  <a:ea typeface="Calibri"/>
                  <a:cs typeface="Calibri"/>
                  <a:sym typeface="Calibri"/>
                </a:rPr>
                <a:t>any portion of </a:t>
              </a:r>
              <a:r>
                <a:rPr altLang="en" b="0" cap="none" dirty="0" i="0" lang="en" strike="noStrike" sz="1100" u="none">
                  <a:solidFill>
                    <a:schemeClr val="bg1"/>
                  </a:solidFill>
                  <a:latin typeface="Calibri"/>
                  <a:ea typeface="Calibri"/>
                  <a:cs typeface="Calibri"/>
                  <a:sym typeface="Calibri"/>
                </a:rPr>
                <a:t>this presentation.</a:t>
              </a:r>
              <a:endParaRPr dirty="0" sz="110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6DCF1-2D77-E821-3A88-9695F24A3EA1}"/>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12.4 GLOBAL BRAND STRUCTURES</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55C14970-E093-24EB-C11C-B097046B4EC6}"/>
              </a:ext>
            </a:extLst>
          </p:cNvPr>
          <p:cNvSpPr>
            <a:spLocks noGrp="1"/>
          </p:cNvSpPr>
          <p:nvPr>
            <p:ph idx="1" type="body"/>
          </p:nvPr>
        </p:nvSpPr>
        <p:spPr/>
        <p:txBody>
          <a:bodyPr numCol="1">
            <a:normAutofit/>
          </a:bodyPr>
          <a:lstStyle/>
          <a:p>
            <a:pPr indent="0" marL="114300">
              <a:buNone/>
            </a:pPr>
            <a:r>
              <a:rPr altLang="en-CA" b="1" dirty="0" lang="en-CA" sz="2000">
                <a:latin charset="0" panose="020B0604020202020204" pitchFamily="34" typeface="Arial"/>
                <a:cs charset="0" panose="020B0604020202020204" pitchFamily="34" typeface="Arial"/>
              </a:rPr>
              <a:t>Multinational companies typically operate with one of three brand structures: </a:t>
            </a:r>
          </a:p>
          <a:p>
            <a:pPr indent="0" marL="114300">
              <a:buNone/>
            </a:pPr>
            <a:endParaRPr altLang="en-CA" dirty="0" lang="en-CA" sz="2000">
              <a:latin charset="0" panose="020B0604020202020204" pitchFamily="34" typeface="Arial"/>
              <a:cs charset="0" panose="020B0604020202020204" pitchFamily="34" typeface="Arial"/>
            </a:endParaRPr>
          </a:p>
          <a:p>
            <a:pPr indent="-457200" marL="571500">
              <a:buAutoNum type="arabicPeriod"/>
            </a:pPr>
            <a:r>
              <a:rPr altLang="en-CA" dirty="0" lang="en-CA" sz="2000">
                <a:latin charset="0" panose="020B0604020202020204" pitchFamily="34" typeface="Arial"/>
                <a:cs charset="0" panose="020B0604020202020204" pitchFamily="34" typeface="Arial"/>
              </a:rPr>
              <a:t>a corporate-dominant</a:t>
            </a:r>
          </a:p>
          <a:p>
            <a:pPr indent="-457200" marL="571500">
              <a:buAutoNum type="arabicPeriod"/>
            </a:pPr>
            <a:r>
              <a:rPr altLang="en-CA" dirty="0" lang="en-CA" sz="2000">
                <a:latin charset="0" panose="020B0604020202020204" pitchFamily="34" typeface="Arial"/>
                <a:cs charset="0" panose="020B0604020202020204" pitchFamily="34" typeface="Arial"/>
              </a:rPr>
              <a:t>a product-dominant, </a:t>
            </a:r>
          </a:p>
          <a:p>
            <a:pPr indent="-457200" marL="571500">
              <a:buAutoNum type="arabicPeriod"/>
            </a:pPr>
            <a:r>
              <a:rPr altLang="en-CA" dirty="0" lang="en-CA" sz="2000">
                <a:latin charset="0" panose="020B0604020202020204" pitchFamily="34" typeface="Arial"/>
                <a:cs charset="0" panose="020B0604020202020204" pitchFamily="34" typeface="Arial"/>
              </a:rPr>
              <a:t>a hybrid structure.</a:t>
            </a: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3052669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97785-ABF0-5734-153A-B528580E580D}"/>
              </a:ext>
            </a:extLst>
          </p:cNvPr>
          <p:cNvSpPr>
            <a:spLocks noGrp="1"/>
          </p:cNvSpPr>
          <p:nvPr>
            <p:ph type="title"/>
          </p:nvPr>
        </p:nvSpPr>
        <p:spPr/>
        <p:txBody>
          <a:bodyPr numCol="1">
            <a:noAutofit/>
          </a:bodyPr>
          <a:lstStyle/>
          <a:p>
            <a:r>
              <a:rPr altLang="en-CA" b="1" cap="all" dirty="0" lang="en-CA" sz="2300">
                <a:latin charset="0" panose="020B0604020202020204" pitchFamily="34" typeface="Arial"/>
                <a:cs charset="0" panose="020B0604020202020204" pitchFamily="34" typeface="Arial"/>
              </a:rPr>
              <a:t>12.5 DETERMINANTS OF GLOBAL BRAND STRUCTURE I</a:t>
            </a:r>
            <a:br>
              <a:rPr altLang="en-CA" b="1" cap="all" dirty="0" lang="en-CA" sz="2300">
                <a:latin charset="0" panose="020B0604020202020204" pitchFamily="34" typeface="Arial"/>
                <a:cs charset="0" panose="020B0604020202020204" pitchFamily="34" typeface="Arial"/>
              </a:rPr>
            </a:br>
            <a:br>
              <a:rPr altLang="en-CA" b="1" dirty="0" lang="en-CA" sz="2300">
                <a:latin charset="0" panose="020B0604020202020204" pitchFamily="34" typeface="Arial"/>
                <a:cs charset="0" panose="020B0604020202020204" pitchFamily="34" typeface="Arial"/>
              </a:rPr>
            </a:br>
            <a:endParaRPr b="1" dirty="0" lang="en-US" sz="2300">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2BD6AC95-7E37-3F9D-4306-163AD45E7228}"/>
              </a:ext>
            </a:extLst>
          </p:cNvPr>
          <p:cNvSpPr>
            <a:spLocks noGrp="1"/>
          </p:cNvSpPr>
          <p:nvPr>
            <p:ph idx="1" type="body"/>
          </p:nvPr>
        </p:nvSpPr>
        <p:spPr/>
        <p:txBody>
          <a:bodyPr numCol="1">
            <a:noAutofit/>
          </a:bodyPr>
          <a:lstStyle/>
          <a:p>
            <a:pPr indent="0" marL="114300">
              <a:buNone/>
            </a:pPr>
            <a:r>
              <a:rPr altLang="en-CA" b="1" dirty="0" lang="en-CA" sz="2000">
                <a:latin charset="0" panose="020B0604020202020204" pitchFamily="34" typeface="Arial"/>
                <a:cs charset="0" panose="020B0604020202020204" pitchFamily="34" typeface="Arial"/>
              </a:rPr>
              <a:t>A company’s international brand structure is shaped by three sets of factors: </a:t>
            </a:r>
          </a:p>
          <a:p>
            <a:pPr indent="0" marL="114300">
              <a:buNone/>
            </a:pPr>
            <a:endParaRPr altLang="en-CA" dirty="0" lang="en-CA" sz="2000">
              <a:latin charset="0" panose="020B0604020202020204" pitchFamily="34" typeface="Arial"/>
              <a:cs charset="0" panose="020B0604020202020204" pitchFamily="34" typeface="Arial"/>
            </a:endParaRPr>
          </a:p>
          <a:p>
            <a:pPr indent="0" marL="114300">
              <a:buNone/>
            </a:pPr>
            <a:r>
              <a:rPr altLang="en-CA" dirty="0" lang="en-CA" sz="2000">
                <a:latin charset="0" panose="020B0604020202020204" pitchFamily="34" typeface="Arial"/>
                <a:cs charset="0" panose="020B0604020202020204" pitchFamily="34" typeface="Arial"/>
              </a:rPr>
              <a:t>1. Firm-based characteristics, </a:t>
            </a:r>
          </a:p>
          <a:p>
            <a:pPr indent="0" marL="114300">
              <a:buNone/>
            </a:pPr>
            <a:endParaRPr altLang="en-CA" dirty="0" lang="en-CA" sz="2000">
              <a:latin charset="0" panose="020B0604020202020204" pitchFamily="34" typeface="Arial"/>
              <a:cs charset="0" panose="020B0604020202020204" pitchFamily="34" typeface="Arial"/>
            </a:endParaRPr>
          </a:p>
          <a:p>
            <a:pPr indent="0" marL="114300">
              <a:buNone/>
            </a:pPr>
            <a:r>
              <a:rPr altLang="en-CA" dirty="0" lang="en-CA" sz="2000">
                <a:latin charset="0" panose="020B0604020202020204" pitchFamily="34" typeface="Arial"/>
                <a:cs charset="0" panose="020B0604020202020204" pitchFamily="34" typeface="Arial"/>
              </a:rPr>
              <a:t>2. Product-market characteristics</a:t>
            </a:r>
          </a:p>
          <a:p>
            <a:pPr indent="0" marL="114300">
              <a:buNone/>
            </a:pPr>
            <a:endParaRPr altLang="en-CA" dirty="0" lang="en-CA" sz="2000">
              <a:latin charset="0" panose="020B0604020202020204" pitchFamily="34" typeface="Arial"/>
              <a:cs charset="0" panose="020B0604020202020204" pitchFamily="34" typeface="Arial"/>
            </a:endParaRPr>
          </a:p>
          <a:p>
            <a:pPr indent="0" marL="114300">
              <a:buNone/>
            </a:pPr>
            <a:r>
              <a:rPr altLang="en-CA" dirty="0" lang="en-CA" sz="2000">
                <a:latin charset="0" panose="020B0604020202020204" pitchFamily="34" typeface="Arial"/>
                <a:cs charset="0" panose="020B0604020202020204" pitchFamily="34" typeface="Arial"/>
              </a:rPr>
              <a:t>3. Underlying market dynamics </a:t>
            </a:r>
          </a:p>
          <a:p>
            <a:pPr indent="0" marL="114300">
              <a:buNone/>
            </a:pPr>
            <a:endParaRPr altLang="en-CA" dirty="0" lang="en-CA" sz="2000">
              <a:latin charset="0" panose="020B0604020202020204" pitchFamily="34" typeface="Arial"/>
              <a:cs charset="0" panose="020B0604020202020204" pitchFamily="34" typeface="Arial"/>
            </a:endParaRPr>
          </a:p>
          <a:p>
            <a:pPr indent="0" marL="114300">
              <a:buNone/>
            </a:pPr>
            <a:r>
              <a:rPr altLang="en-CA" dirty="0" lang="en-CA" sz="2000">
                <a:latin charset="0" panose="020B0604020202020204" pitchFamily="34" typeface="Arial"/>
                <a:cs charset="0" panose="020B0604020202020204" pitchFamily="34" typeface="Arial"/>
              </a:rPr>
              <a:t>(Douglas et al., 2001).</a:t>
            </a:r>
          </a:p>
          <a:p>
            <a:endParaRPr altLang="en-CA" dirty="0" lang="en-CA" sz="2000">
              <a:latin charset="0" panose="020B0604020202020204" pitchFamily="34" typeface="Arial"/>
              <a:cs charset="0" panose="020B0604020202020204" pitchFamily="34" typeface="Arial"/>
            </a:endParaRPr>
          </a:p>
          <a:p>
            <a:pPr indent="0" marL="114300">
              <a:buNone/>
            </a:pPr>
            <a:br>
              <a:rPr altLang="en-CA" dirty="0" lang="en-CA" sz="2000">
                <a:latin charset="0" panose="020B0604020202020204" pitchFamily="34" typeface="Arial"/>
                <a:cs charset="0" panose="020B0604020202020204" pitchFamily="34" typeface="Arial"/>
              </a:rPr>
            </a:b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869305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5FFD-7FEE-FFBD-15E3-52D82C6019CC}"/>
              </a:ext>
            </a:extLst>
          </p:cNvPr>
          <p:cNvSpPr>
            <a:spLocks noGrp="1"/>
          </p:cNvSpPr>
          <p:nvPr>
            <p:ph type="title"/>
          </p:nvPr>
        </p:nvSpPr>
        <p:spPr/>
        <p:txBody>
          <a:bodyPr numCol="1">
            <a:noAutofit/>
          </a:bodyPr>
          <a:lstStyle/>
          <a:p>
            <a:r>
              <a:rPr altLang="en-CA" b="1" cap="all" dirty="0" lang="en-CA" sz="2300">
                <a:latin charset="0" panose="020B0604020202020204" pitchFamily="34" typeface="Arial"/>
                <a:cs charset="0" panose="020B0604020202020204" pitchFamily="34" typeface="Arial"/>
              </a:rPr>
              <a:t>12.5 DETERMINANTS OF GLOBAL BRAND STRUCTURE II</a:t>
            </a:r>
            <a:br>
              <a:rPr altLang="en-CA" b="1" cap="all" dirty="0" lang="en-CA" sz="2300">
                <a:latin charset="0" panose="020B0604020202020204" pitchFamily="34" typeface="Arial"/>
                <a:cs charset="0" panose="020B0604020202020204" pitchFamily="34" typeface="Arial"/>
              </a:rPr>
            </a:br>
            <a:br>
              <a:rPr altLang="en-CA" b="1" cap="all" dirty="0" lang="en-CA" sz="2300">
                <a:latin charset="0" panose="020B0604020202020204" pitchFamily="34" typeface="Arial"/>
                <a:cs charset="0" panose="020B0604020202020204" pitchFamily="34" typeface="Arial"/>
              </a:rPr>
            </a:br>
            <a:br>
              <a:rPr altLang="en-CA" b="1" dirty="0" lang="en-CA" sz="2300">
                <a:latin charset="0" panose="020B0604020202020204" pitchFamily="34" typeface="Arial"/>
                <a:cs charset="0" panose="020B0604020202020204" pitchFamily="34" typeface="Arial"/>
              </a:rPr>
            </a:br>
            <a:endParaRPr b="1" dirty="0" lang="en-US" sz="2300">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3611DB02-69DA-D959-1311-1A8076FBEBB3}"/>
              </a:ext>
            </a:extLst>
          </p:cNvPr>
          <p:cNvSpPr>
            <a:spLocks noGrp="1"/>
          </p:cNvSpPr>
          <p:nvPr>
            <p:ph idx="1" type="body"/>
          </p:nvPr>
        </p:nvSpPr>
        <p:spPr/>
        <p:txBody>
          <a:bodyPr numCol="1">
            <a:normAutofit/>
          </a:bodyPr>
          <a:lstStyle/>
          <a:p>
            <a:pPr indent="0" marL="114300">
              <a:buNone/>
            </a:pPr>
            <a:r>
              <a:rPr altLang="en-CA" b="1" dirty="0" lang="en-CA" sz="2000">
                <a:latin charset="0" panose="020B0604020202020204" pitchFamily="34" typeface="Arial"/>
                <a:cs charset="0" panose="020B0604020202020204" pitchFamily="34" typeface="Arial"/>
              </a:rPr>
              <a:t>Firm-Based Characteristics</a:t>
            </a:r>
            <a:endParaRPr altLang="en-CA" dirty="0" lang="en-CA" sz="2000">
              <a:latin charset="0" panose="020B0604020202020204" pitchFamily="34" typeface="Arial"/>
              <a:cs charset="0" panose="020B0604020202020204" pitchFamily="34" typeface="Arial"/>
            </a:endParaRPr>
          </a:p>
          <a:p>
            <a:pPr indent="0" marL="114300">
              <a:buNone/>
            </a:pPr>
            <a:endParaRPr altLang="en-CA" dirty="0" lang="en-CA" sz="2000">
              <a:latin charset="0" panose="020B0604020202020204" pitchFamily="34" typeface="Arial"/>
              <a:cs charset="0" panose="020B0604020202020204" pitchFamily="34" typeface="Arial"/>
            </a:endParaRPr>
          </a:p>
          <a:p>
            <a:pPr indent="0" marL="114300">
              <a:buNone/>
            </a:pPr>
            <a:r>
              <a:rPr altLang="en-CA" dirty="0" lang="en-CA" sz="2000">
                <a:latin charset="0" panose="020B0604020202020204" pitchFamily="34" typeface="Arial"/>
                <a:cs charset="0" panose="020B0604020202020204" pitchFamily="34" typeface="Arial"/>
              </a:rPr>
              <a:t>Firm-based characteristics reflect the full array of past management decisions. First, a company’s administrative heritage—in particular, its organizational structure—defines the template for its brand structure. Second, a firm’s international expansion strategy—acquisition or organic growth—affects how its brand structure evolves over time.</a:t>
            </a:r>
            <a:br>
              <a:rPr altLang="en-CA" dirty="0" lang="en-CA" sz="2000">
                <a:latin charset="0" panose="020B0604020202020204" pitchFamily="34" typeface="Arial"/>
                <a:cs charset="0" panose="020B0604020202020204" pitchFamily="34" typeface="Arial"/>
              </a:rPr>
            </a:b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1820999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6A3EA-23A1-F3B5-1BDC-79716DA02DBA}"/>
              </a:ext>
            </a:extLst>
          </p:cNvPr>
          <p:cNvSpPr>
            <a:spLocks noGrp="1"/>
          </p:cNvSpPr>
          <p:nvPr>
            <p:ph type="title"/>
          </p:nvPr>
        </p:nvSpPr>
        <p:spPr/>
        <p:txBody>
          <a:bodyPr numCol="1">
            <a:noAutofit/>
          </a:bodyPr>
          <a:lstStyle/>
          <a:p>
            <a:r>
              <a:rPr altLang="en-CA" b="1" cap="all" dirty="0" lang="en-CA" sz="2300">
                <a:latin charset="0" panose="020B0604020202020204" pitchFamily="34" typeface="Arial"/>
                <a:cs charset="0" panose="020B0604020202020204" pitchFamily="34" typeface="Arial"/>
              </a:rPr>
              <a:t>12.5 DETERMINANTS OF GLOBAL BRAND STRUCTURE III</a:t>
            </a:r>
            <a:br>
              <a:rPr altLang="en-CA" b="1" cap="all" dirty="0" lang="en-CA" sz="2300">
                <a:latin charset="0" panose="020B0604020202020204" pitchFamily="34" typeface="Arial"/>
                <a:cs charset="0" panose="020B0604020202020204" pitchFamily="34" typeface="Arial"/>
              </a:rPr>
            </a:br>
            <a:br>
              <a:rPr altLang="en-CA" b="1" dirty="0" lang="en-CA" sz="2300">
                <a:latin charset="0" panose="020B0604020202020204" pitchFamily="34" typeface="Arial"/>
                <a:cs charset="0" panose="020B0604020202020204" pitchFamily="34" typeface="Arial"/>
              </a:rPr>
            </a:br>
            <a:endParaRPr b="1" dirty="0" lang="en-US" sz="2300">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D3C03EBA-D5CB-4659-6E41-81DCB1B05D52}"/>
              </a:ext>
            </a:extLst>
          </p:cNvPr>
          <p:cNvSpPr>
            <a:spLocks noGrp="1"/>
          </p:cNvSpPr>
          <p:nvPr>
            <p:ph idx="1" type="body"/>
          </p:nvPr>
        </p:nvSpPr>
        <p:spPr/>
        <p:txBody>
          <a:bodyPr numCol="1">
            <a:normAutofit/>
          </a:bodyPr>
          <a:lstStyle/>
          <a:p>
            <a:pPr indent="0" marL="114300">
              <a:buNone/>
            </a:pPr>
            <a:r>
              <a:rPr altLang="en-CA" b="1" dirty="0" lang="en-CA" sz="2000">
                <a:latin charset="0" panose="020B0604020202020204" pitchFamily="34" typeface="Arial"/>
                <a:cs charset="0" panose="020B0604020202020204" pitchFamily="34" typeface="Arial"/>
              </a:rPr>
              <a:t>Product-Market Factors</a:t>
            </a:r>
            <a:endParaRPr altLang="en-CA" dirty="0" lang="en-CA" sz="2000">
              <a:latin charset="0" panose="020B0604020202020204" pitchFamily="34" typeface="Arial"/>
              <a:cs charset="0" panose="020B0604020202020204" pitchFamily="34" typeface="Arial"/>
            </a:endParaRPr>
          </a:p>
          <a:p>
            <a:endParaRPr altLang="en-CA" dirty="0" lang="en-CA" sz="2000">
              <a:latin charset="0" panose="020B0604020202020204" pitchFamily="34" typeface="Arial"/>
              <a:cs charset="0" panose="020B0604020202020204" pitchFamily="34" typeface="Arial"/>
            </a:endParaRPr>
          </a:p>
          <a:p>
            <a:pPr indent="0" marL="114300">
              <a:buNone/>
            </a:pPr>
            <a:r>
              <a:rPr altLang="en-CA" dirty="0" lang="en-CA" sz="2000">
                <a:latin charset="0" panose="020B0604020202020204" pitchFamily="34" typeface="Arial"/>
                <a:cs charset="0" panose="020B0604020202020204" pitchFamily="34" typeface="Arial"/>
              </a:rPr>
              <a:t>Three product-market factors play an important role in brand architecture: </a:t>
            </a:r>
            <a:r>
              <a:rPr altLang="en-CA" b="1" dirty="0" lang="en-CA" sz="2000">
                <a:latin charset="0" panose="020B0604020202020204" pitchFamily="34" typeface="Arial"/>
                <a:cs charset="0" panose="020B0604020202020204" pitchFamily="34" typeface="Arial"/>
              </a:rPr>
              <a:t>the nature and scope of the target market, the product’s cultural associations, and the competitive market structure</a:t>
            </a:r>
            <a:r>
              <a:rPr altLang="en-CA" dirty="0" lang="en-CA" sz="2000">
                <a:latin charset="0" panose="020B0604020202020204" pitchFamily="34" typeface="Arial"/>
                <a:cs charset="0" panose="020B0604020202020204" pitchFamily="34" typeface="Arial"/>
              </a:rPr>
              <a:t> (Douglas et al., 2001).</a:t>
            </a: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1062140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9A07C-F6DD-99C2-25A8-0B7577BE6935}"/>
              </a:ext>
            </a:extLst>
          </p:cNvPr>
          <p:cNvSpPr>
            <a:spLocks noGrp="1"/>
          </p:cNvSpPr>
          <p:nvPr>
            <p:ph type="title"/>
          </p:nvPr>
        </p:nvSpPr>
        <p:spPr/>
        <p:txBody>
          <a:bodyPr numCol="1">
            <a:noAutofit/>
          </a:bodyPr>
          <a:lstStyle/>
          <a:p>
            <a:r>
              <a:rPr altLang="en-CA" b="1" cap="all" dirty="0" lang="en-CA" sz="2300">
                <a:latin charset="0" panose="020B0604020202020204" pitchFamily="34" typeface="Arial"/>
                <a:cs charset="0" panose="020B0604020202020204" pitchFamily="34" typeface="Arial"/>
              </a:rPr>
              <a:t>12.5 DETERMINANTS OF GLOBAL BRAND STRUCTURE IV</a:t>
            </a:r>
            <a:br>
              <a:rPr altLang="en-CA" b="1" cap="all" dirty="0" lang="en-CA" sz="2300">
                <a:latin charset="0" panose="020B0604020202020204" pitchFamily="34" typeface="Arial"/>
                <a:cs charset="0" panose="020B0604020202020204" pitchFamily="34" typeface="Arial"/>
              </a:rPr>
            </a:br>
            <a:br>
              <a:rPr altLang="en-CA" b="1" dirty="0" lang="en-CA" sz="2300">
                <a:latin charset="0" panose="020B0604020202020204" pitchFamily="34" typeface="Arial"/>
                <a:cs charset="0" panose="020B0604020202020204" pitchFamily="34" typeface="Arial"/>
              </a:rPr>
            </a:br>
            <a:endParaRPr b="1" dirty="0" lang="en-US" sz="2300">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95D96D2D-FB75-5708-B8D0-47D98FB081C8}"/>
              </a:ext>
            </a:extLst>
          </p:cNvPr>
          <p:cNvSpPr>
            <a:spLocks noGrp="1"/>
          </p:cNvSpPr>
          <p:nvPr>
            <p:ph idx="1" type="body"/>
          </p:nvPr>
        </p:nvSpPr>
        <p:spPr/>
        <p:txBody>
          <a:bodyPr numCol="1">
            <a:normAutofit/>
          </a:bodyPr>
          <a:lstStyle/>
          <a:p>
            <a:pPr indent="0" marL="114300">
              <a:buNone/>
            </a:pPr>
            <a:r>
              <a:rPr altLang="en-CA" b="1" dirty="0" lang="en-CA" sz="2000">
                <a:latin charset="0" panose="020B0604020202020204" pitchFamily="34" typeface="Arial"/>
                <a:cs charset="0" panose="020B0604020202020204" pitchFamily="34" typeface="Arial"/>
              </a:rPr>
              <a:t>Market Dynamics</a:t>
            </a:r>
            <a:endParaRPr altLang="en-CA" dirty="0" lang="en-CA" sz="2000">
              <a:latin charset="0" panose="020B0604020202020204" pitchFamily="34" typeface="Arial"/>
              <a:cs charset="0" panose="020B0604020202020204" pitchFamily="34" typeface="Arial"/>
            </a:endParaRPr>
          </a:p>
          <a:p>
            <a:pPr indent="0" marL="114300">
              <a:buNone/>
            </a:pPr>
            <a:br>
              <a:rPr altLang="en-CA" dirty="0" lang="en-CA" sz="2000">
                <a:latin charset="0" panose="020B0604020202020204" pitchFamily="34" typeface="Arial"/>
                <a:cs charset="0" panose="020B0604020202020204" pitchFamily="34" typeface="Arial"/>
              </a:rPr>
            </a:br>
            <a:r>
              <a:rPr altLang="en-CA" dirty="0" lang="en-CA" sz="2000">
                <a:latin charset="0" panose="020B0604020202020204" pitchFamily="34" typeface="Arial"/>
                <a:cs charset="0" panose="020B0604020202020204" pitchFamily="34" typeface="Arial"/>
              </a:rPr>
              <a:t>While the firm’s history and the product markets in which it operates shape its brand structure, market dynamics—including ongoing political and economic integration, the emergence of a global market infrastructure, and consumer mobility—shape and continually change the context in which this evolves (Douglas et al., 2001).</a:t>
            </a:r>
          </a:p>
          <a:p>
            <a:pPr indent="0" marL="114300">
              <a:buNone/>
            </a:pPr>
            <a:br>
              <a:rPr altLang="en-CA" dirty="0" lang="en-CA" sz="2000">
                <a:latin charset="0" panose="020B0604020202020204" pitchFamily="34" typeface="Arial"/>
                <a:cs charset="0" panose="020B0604020202020204" pitchFamily="34" typeface="Arial"/>
              </a:rPr>
            </a:b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764432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1BBC2-26FB-87A6-9B20-0ACD92B2CEE0}"/>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12.6 MANAGING KEY STRATEGIC BRANDS 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DC544470-9822-90A7-DD48-24C0D49AD3BB}"/>
              </a:ext>
            </a:extLst>
          </p:cNvPr>
          <p:cNvSpPr>
            <a:spLocks noGrp="1"/>
          </p:cNvSpPr>
          <p:nvPr>
            <p:ph idx="1" type="body"/>
          </p:nvPr>
        </p:nvSpPr>
        <p:spPr>
          <a:xfrm>
            <a:off x="311700" y="1804500"/>
            <a:ext cx="8520600" cy="3339000"/>
          </a:xfrm>
        </p:spPr>
        <p:txBody>
          <a:bodyPr numCol="1">
            <a:normAutofit/>
          </a:bodyPr>
          <a:lstStyle/>
          <a:p>
            <a:pPr indent="0" marL="114300">
              <a:buNone/>
            </a:pPr>
            <a:r>
              <a:rPr altLang="en-CA" dirty="0" lang="en-CA" sz="2000">
                <a:latin charset="0" panose="020B0604020202020204" pitchFamily="34" typeface="Arial"/>
                <a:cs charset="0" panose="020B0604020202020204" pitchFamily="34" typeface="Arial"/>
              </a:rPr>
              <a:t>Companies must also think about how to globally manage and monitor key strategic brands to ensure that they build and retain their integrity, visibility, and value. This entails assigning brand custody or appointing a brand champion responsible for approving brand extensions and monitoring brand positioning.</a:t>
            </a: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177465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4308-A220-5B24-9AE2-344DCCFA5E34}"/>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12.6 MANAGING KEY STRATEGIC BRANDS II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AF337813-1866-BE8E-34DA-095E4E9F2DCE}"/>
              </a:ext>
            </a:extLst>
          </p:cNvPr>
          <p:cNvSpPr>
            <a:spLocks noGrp="1"/>
          </p:cNvSpPr>
          <p:nvPr>
            <p:ph idx="1" type="body"/>
          </p:nvPr>
        </p:nvSpPr>
        <p:spPr/>
        <p:txBody>
          <a:bodyPr numCol="1">
            <a:noAutofit/>
          </a:bodyPr>
          <a:lstStyle/>
          <a:p>
            <a:pPr indent="0" marL="114300">
              <a:buNone/>
            </a:pPr>
            <a:r>
              <a:rPr altLang="en-CA" b="1" dirty="0" lang="en-CA" sz="2000">
                <a:latin charset="0" panose="020B0604020202020204" pitchFamily="34" typeface="Arial"/>
                <a:cs charset="0" panose="020B0604020202020204" pitchFamily="34" typeface="Arial"/>
              </a:rPr>
              <a:t>Benefits of Corporate Branding</a:t>
            </a:r>
            <a:endParaRPr altLang="en-CA" dirty="0" lang="en-CA" sz="2000">
              <a:latin charset="0" panose="020B0604020202020204" pitchFamily="34" typeface="Arial"/>
              <a:cs charset="0" panose="020B0604020202020204" pitchFamily="34" typeface="Arial"/>
            </a:endParaRPr>
          </a:p>
          <a:p>
            <a:pPr indent="0" marL="114300">
              <a:buNone/>
            </a:pPr>
            <a:endParaRPr altLang="en-CA" dirty="0" lang="en-CA" sz="2000">
              <a:latin charset="0" panose="020B0604020202020204" pitchFamily="34" typeface="Arial"/>
              <a:cs charset="0" panose="020B0604020202020204" pitchFamily="34" typeface="Arial"/>
            </a:endParaRPr>
          </a:p>
          <a:p>
            <a:pPr indent="0" marL="114300">
              <a:buNone/>
            </a:pPr>
            <a:r>
              <a:rPr altLang="en-CA" dirty="0" lang="en-CA" sz="2000">
                <a:latin charset="0" panose="020B0604020202020204" pitchFamily="34" typeface="Arial"/>
                <a:cs charset="0" panose="020B0604020202020204" pitchFamily="34" typeface="Arial"/>
              </a:rPr>
              <a:t>Corporations around the world are increasingly becoming aware of the enhanced value that corporate branding strategies can provide. A strong corporate branding strategy can add significant value in terms of helping the entire corporation and the management team with implementing its long-term vision, creating unique positions in the marketplace for the company and its brands, and signalling a commitment to a broader set of stakeholder issues. </a:t>
            </a:r>
            <a:br>
              <a:rPr altLang="en-CA" dirty="0" lang="en-CA" sz="2000">
                <a:latin charset="0" panose="020B0604020202020204" pitchFamily="34" typeface="Arial"/>
                <a:cs charset="0" panose="020B0604020202020204" pitchFamily="34" typeface="Arial"/>
              </a:rPr>
            </a:b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4220016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4867B-3F8C-2CFA-F4CB-83BF9135244F}"/>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12.7 COMMON BRANDING STRATEGIES</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B80497A6-921E-FE57-90D3-AE0C1FED0DD9}"/>
              </a:ext>
            </a:extLst>
          </p:cNvPr>
          <p:cNvSpPr>
            <a:spLocks noGrp="1"/>
          </p:cNvSpPr>
          <p:nvPr>
            <p:ph idx="1" type="body"/>
          </p:nvPr>
        </p:nvSpPr>
        <p:spPr/>
        <p:txBody>
          <a:bodyPr numCol="1">
            <a:normAutofit fontScale="85000" lnSpcReduction="10000"/>
          </a:bodyPr>
          <a:lstStyle/>
          <a:p>
            <a:pPr indent="0" marL="114300">
              <a:buNone/>
            </a:pPr>
            <a:r>
              <a:rPr altLang="en-CA" dirty="0" lang="en-CA">
                <a:latin charset="0" panose="020B0604020202020204" pitchFamily="34" typeface="Arial"/>
                <a:cs charset="0" panose="020B0604020202020204" pitchFamily="34" typeface="Arial"/>
              </a:rPr>
              <a:t>A branding strategy helps establish a product within the market and to build a brand that will grow and mature. Making smart branding decisions up front is crucial since a company may have to live with their decisions for a long time. The following are commonly used branding strategies:</a:t>
            </a:r>
          </a:p>
          <a:p>
            <a:pPr indent="0" marL="114300">
              <a:buNone/>
            </a:pPr>
            <a:endParaRPr altLang="en-CA" dirty="0" lang="en-CA">
              <a:latin charset="0" panose="020B0604020202020204" pitchFamily="34" typeface="Arial"/>
              <a:cs charset="0" panose="020B0604020202020204" pitchFamily="34" typeface="Arial"/>
            </a:endParaRPr>
          </a:p>
          <a:p>
            <a:r>
              <a:rPr altLang="en-CA" b="1" dirty="0" lang="en-CA">
                <a:latin charset="0" panose="020B0604020202020204" pitchFamily="34" typeface="Arial"/>
                <a:cs charset="0" panose="020B0604020202020204" pitchFamily="34" typeface="Arial"/>
              </a:rPr>
              <a:t>‘Branded House’ Strategy</a:t>
            </a:r>
            <a:endParaRPr altLang="en-CA" dirty="0" lang="en-CA">
              <a:latin charset="0" panose="020B0604020202020204" pitchFamily="34" typeface="Arial"/>
              <a:cs charset="0" panose="020B0604020202020204" pitchFamily="34" typeface="Arial"/>
            </a:endParaRPr>
          </a:p>
          <a:p>
            <a:r>
              <a:rPr altLang="en-CA" b="1" dirty="0" lang="en-CA">
                <a:latin charset="0" panose="020B0604020202020204" pitchFamily="34" typeface="Arial"/>
                <a:cs charset="0" panose="020B0604020202020204" pitchFamily="34" typeface="Arial"/>
              </a:rPr>
              <a:t>‘House of Brands’ Strategy</a:t>
            </a:r>
            <a:endParaRPr altLang="en-CA" dirty="0" lang="en-CA">
              <a:latin charset="0" panose="020B0604020202020204" pitchFamily="34" typeface="Arial"/>
              <a:cs charset="0" panose="020B0604020202020204" pitchFamily="34" typeface="Arial"/>
            </a:endParaRPr>
          </a:p>
          <a:p>
            <a:r>
              <a:rPr altLang="en-CA" b="1" dirty="0" lang="en-CA">
                <a:latin charset="0" panose="020B0604020202020204" pitchFamily="34" typeface="Arial"/>
                <a:cs charset="0" panose="020B0604020202020204" pitchFamily="34" typeface="Arial"/>
              </a:rPr>
              <a:t>Private-Label or Store Branding</a:t>
            </a:r>
          </a:p>
          <a:p>
            <a:r>
              <a:rPr altLang="en-CA" b="1" dirty="0" lang="en-CA">
                <a:latin charset="0" panose="020B0604020202020204" pitchFamily="34" typeface="Arial"/>
                <a:cs charset="0" panose="020B0604020202020204" pitchFamily="34" typeface="Arial"/>
              </a:rPr>
              <a:t>‘No-Brand’ Branding</a:t>
            </a:r>
            <a:endParaRPr altLang="en-CA" dirty="0" lang="en-CA">
              <a:latin charset="0" panose="020B0604020202020204" pitchFamily="34" typeface="Arial"/>
              <a:cs charset="0" panose="020B0604020202020204" pitchFamily="34" typeface="Arial"/>
            </a:endParaRPr>
          </a:p>
          <a:p>
            <a:r>
              <a:rPr altLang="en-CA" b="1" dirty="0" lang="en-CA">
                <a:latin charset="0" panose="020B0604020202020204" pitchFamily="34" typeface="Arial"/>
                <a:cs charset="0" panose="020B0604020202020204" pitchFamily="34" typeface="Arial"/>
              </a:rPr>
              <a:t>Personal and Organizational Brands</a:t>
            </a:r>
          </a:p>
          <a:p>
            <a:r>
              <a:rPr altLang="en-CA" b="1" dirty="0" lang="en-CA">
                <a:latin charset="0" panose="020B0604020202020204" pitchFamily="34" typeface="Arial"/>
                <a:cs charset="0" panose="020B0604020202020204" pitchFamily="34" typeface="Arial"/>
              </a:rPr>
              <a:t>Place Branding</a:t>
            </a:r>
          </a:p>
          <a:p>
            <a:r>
              <a:rPr altLang="en-CA" b="1" dirty="0" lang="en-CA">
                <a:latin charset="0" panose="020B0604020202020204" pitchFamily="34" typeface="Arial"/>
                <a:cs charset="0" panose="020B0604020202020204" pitchFamily="34" typeface="Arial"/>
              </a:rPr>
              <a:t>Co-Branding</a:t>
            </a:r>
            <a:br>
              <a:rPr altLang="en-CA" dirty="0" lang="en-CA"/>
            </a:br>
            <a:br>
              <a:rPr altLang="en-CA" dirty="0" lang="en-CA"/>
            </a:br>
            <a:endParaRPr dirty="0" lang="en-US"/>
          </a:p>
        </p:txBody>
      </p:sp>
    </p:spTree>
    <p:extLst>
      <p:ext uri="{BB962C8B-B14F-4D97-AF65-F5344CB8AC3E}">
        <p14:creationId xmlns:p14="http://schemas.microsoft.com/office/powerpoint/2010/main" val="330891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82CE5-B3CB-EEEE-6DE9-116B89E72840}"/>
              </a:ext>
            </a:extLst>
          </p:cNvPr>
          <p:cNvSpPr>
            <a:spLocks noGrp="1"/>
          </p:cNvSpPr>
          <p:nvPr>
            <p:ph type="title"/>
          </p:nvPr>
        </p:nvSpPr>
        <p:spPr/>
        <p:txBody>
          <a:bodyPr numCol="1">
            <a:noAutofit/>
          </a:bodyPr>
          <a:lstStyle/>
          <a:p>
            <a:r>
              <a:rPr b="1" dirty="0" lang="en-US">
                <a:latin charset="0" panose="020B0604020202020204" pitchFamily="34" typeface="Arial"/>
                <a:cs charset="0" panose="020B0604020202020204" pitchFamily="34" typeface="Arial"/>
              </a:rPr>
              <a:t>12.8 </a:t>
            </a:r>
            <a:r>
              <a:rPr altLang="en-CA" b="1" cap="all" dirty="0" lang="en-CA">
                <a:latin charset="0" panose="020B0604020202020204" pitchFamily="34" typeface="Arial"/>
                <a:cs charset="0" panose="020B0604020202020204" pitchFamily="34" typeface="Arial"/>
              </a:rPr>
              <a:t>KEY TERMS</a:t>
            </a:r>
            <a:br>
              <a:rPr altLang="en-CA" b="1" cap="all"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F2CE3AFE-2CE7-5693-B67C-404839C7EE8F}"/>
              </a:ext>
            </a:extLst>
          </p:cNvPr>
          <p:cNvSpPr>
            <a:spLocks noGrp="1"/>
          </p:cNvSpPr>
          <p:nvPr>
            <p:ph idx="1" type="body"/>
          </p:nvPr>
        </p:nvSpPr>
        <p:spPr>
          <a:xfrm>
            <a:off x="311700" y="902250"/>
            <a:ext cx="8520600" cy="3339000"/>
          </a:xfrm>
        </p:spPr>
        <p:txBody>
          <a:bodyPr numCol="1">
            <a:noAutofit/>
          </a:bodyPr>
          <a:lstStyle/>
          <a:p>
            <a:r>
              <a:rPr altLang="en-CA" b="1" dirty="0" lang="en-CA" sz="800">
                <a:latin charset="0" panose="020B0604020202020204" pitchFamily="34" typeface="Arial"/>
                <a:cs charset="0" panose="020B0604020202020204" pitchFamily="34" typeface="Arial"/>
              </a:rPr>
              <a:t>“Branded House” Strategy</a:t>
            </a:r>
            <a:r>
              <a:rPr altLang="en-CA" dirty="0" lang="en-CA" sz="800">
                <a:latin charset="0" panose="020B0604020202020204" pitchFamily="34" typeface="Arial"/>
                <a:cs charset="0" panose="020B0604020202020204" pitchFamily="34" typeface="Arial"/>
              </a:rPr>
              <a:t>: Sometimes called a “house brand” uses a strong brand—typically the company name—as the identifying brand name for a range of products. </a:t>
            </a:r>
            <a:r>
              <a:rPr altLang="en-CA" dirty="0" lang="en-CA" sz="800" u="sng">
                <a:latin charset="0" panose="020B0604020202020204" pitchFamily="34" typeface="Arial"/>
                <a:cs charset="0" panose="020B0604020202020204" pitchFamily="34" typeface="Arial"/>
                <a:hlinkClick r:id="rId2"/>
              </a:rPr>
              <a:t>12.7</a:t>
            </a:r>
            <a:endParaRPr altLang="en-CA" dirty="0" lang="en-CA" sz="800">
              <a:latin charset="0" panose="020B0604020202020204" pitchFamily="34" typeface="Arial"/>
              <a:cs charset="0" panose="020B0604020202020204" pitchFamily="34" typeface="Arial"/>
            </a:endParaRPr>
          </a:p>
          <a:p>
            <a:r>
              <a:rPr altLang="en-CA" b="1" dirty="0" lang="en-CA" sz="800">
                <a:latin charset="0" panose="020B0604020202020204" pitchFamily="34" typeface="Arial"/>
                <a:cs charset="0" panose="020B0604020202020204" pitchFamily="34" typeface="Arial"/>
              </a:rPr>
              <a:t>“House of Brands” Strategy</a:t>
            </a:r>
            <a:r>
              <a:rPr altLang="en-CA" dirty="0" lang="en-CA" sz="800">
                <a:latin charset="0" panose="020B0604020202020204" pitchFamily="34" typeface="Arial"/>
                <a:cs charset="0" panose="020B0604020202020204" pitchFamily="34" typeface="Arial"/>
              </a:rPr>
              <a:t>: A company invests in building out a variety of individual, product-level brands. </a:t>
            </a:r>
            <a:r>
              <a:rPr altLang="en-CA" dirty="0" lang="en-CA" sz="800" u="sng">
                <a:latin charset="0" panose="020B0604020202020204" pitchFamily="34" typeface="Arial"/>
                <a:cs charset="0" panose="020B0604020202020204" pitchFamily="34" typeface="Arial"/>
                <a:hlinkClick r:id="rId3"/>
              </a:rPr>
              <a:t>12.7</a:t>
            </a:r>
            <a:endParaRPr altLang="en-CA" dirty="0" lang="en-CA" sz="800">
              <a:latin charset="0" panose="020B0604020202020204" pitchFamily="34" typeface="Arial"/>
              <a:cs charset="0" panose="020B0604020202020204" pitchFamily="34" typeface="Arial"/>
            </a:endParaRPr>
          </a:p>
          <a:p>
            <a:r>
              <a:rPr altLang="en-CA" b="1" dirty="0" lang="en-CA" sz="800">
                <a:latin charset="0" panose="020B0604020202020204" pitchFamily="34" typeface="Arial"/>
                <a:cs charset="0" panose="020B0604020202020204" pitchFamily="34" typeface="Arial"/>
              </a:rPr>
              <a:t>“No-Brand” Branding</a:t>
            </a:r>
            <a:r>
              <a:rPr altLang="en-CA" dirty="0" lang="en-CA" sz="800">
                <a:latin charset="0" panose="020B0604020202020204" pitchFamily="34" typeface="Arial"/>
                <a:cs charset="0" panose="020B0604020202020204" pitchFamily="34" typeface="Arial"/>
              </a:rPr>
              <a:t>:  A number of companies successfully pursue “no-brand” strategies by creating packaging that imitates generic-brand simplicity. “No brand” branding can be considered a type of branding since the product is made conspicuous by the absence of a brand name. </a:t>
            </a:r>
            <a:r>
              <a:rPr altLang="en-CA" dirty="0" lang="en-CA" sz="800" u="sng">
                <a:latin charset="0" panose="020B0604020202020204" pitchFamily="34" typeface="Arial"/>
                <a:cs charset="0" panose="020B0604020202020204" pitchFamily="34" typeface="Arial"/>
                <a:hlinkClick r:id="rId4"/>
              </a:rPr>
              <a:t>12.7</a:t>
            </a:r>
            <a:endParaRPr altLang="en-CA" dirty="0" lang="en-CA" sz="800">
              <a:latin charset="0" panose="020B0604020202020204" pitchFamily="34" typeface="Arial"/>
              <a:cs charset="0" panose="020B0604020202020204" pitchFamily="34" typeface="Arial"/>
            </a:endParaRPr>
          </a:p>
          <a:p>
            <a:r>
              <a:rPr altLang="en-CA" b="1" dirty="0" lang="en-CA" sz="800">
                <a:latin charset="0" panose="020B0604020202020204" pitchFamily="34" typeface="Arial"/>
                <a:cs charset="0" panose="020B0604020202020204" pitchFamily="34" typeface="Arial"/>
              </a:rPr>
              <a:t>Attributes </a:t>
            </a:r>
            <a:r>
              <a:rPr altLang="en-CA" dirty="0" lang="en-CA" sz="800">
                <a:latin charset="0" panose="020B0604020202020204" pitchFamily="34" typeface="Arial"/>
                <a:cs charset="0" panose="020B0604020202020204" pitchFamily="34" typeface="Arial"/>
              </a:rPr>
              <a:t>are specific product features.  </a:t>
            </a:r>
            <a:r>
              <a:rPr altLang="en-CA" dirty="0" lang="en-CA" sz="800" u="sng">
                <a:latin charset="0" panose="020B0604020202020204" pitchFamily="34" typeface="Arial"/>
                <a:cs charset="0" panose="020B0604020202020204" pitchFamily="34" typeface="Arial"/>
                <a:hlinkClick r:id="rId5"/>
              </a:rPr>
              <a:t>12.1</a:t>
            </a:r>
            <a:endParaRPr altLang="en-CA" dirty="0" lang="en-CA" sz="800">
              <a:latin charset="0" panose="020B0604020202020204" pitchFamily="34" typeface="Arial"/>
              <a:cs charset="0" panose="020B0604020202020204" pitchFamily="34" typeface="Arial"/>
            </a:endParaRPr>
          </a:p>
          <a:p>
            <a:r>
              <a:rPr altLang="en-CA" b="1" dirty="0" lang="en-CA" sz="800">
                <a:latin charset="0" panose="020B0604020202020204" pitchFamily="34" typeface="Arial"/>
                <a:cs charset="0" panose="020B0604020202020204" pitchFamily="34" typeface="Arial"/>
              </a:rPr>
              <a:t>Benefits </a:t>
            </a:r>
            <a:r>
              <a:rPr altLang="en-CA" dirty="0" lang="en-CA" sz="800">
                <a:latin charset="0" panose="020B0604020202020204" pitchFamily="34" typeface="Arial"/>
                <a:cs charset="0" panose="020B0604020202020204" pitchFamily="34" typeface="Arial"/>
              </a:rPr>
              <a:t>are attributes translate into functional and emotional benefits. </a:t>
            </a:r>
            <a:r>
              <a:rPr altLang="en-CA" dirty="0" lang="en-CA" sz="800" u="sng">
                <a:latin charset="0" panose="020B0604020202020204" pitchFamily="34" typeface="Arial"/>
                <a:cs charset="0" panose="020B0604020202020204" pitchFamily="34" typeface="Arial"/>
                <a:hlinkClick r:id="rId6"/>
              </a:rPr>
              <a:t>12.1</a:t>
            </a:r>
            <a:endParaRPr altLang="en-CA" dirty="0" lang="en-CA" sz="800">
              <a:latin charset="0" panose="020B0604020202020204" pitchFamily="34" typeface="Arial"/>
              <a:cs charset="0" panose="020B0604020202020204" pitchFamily="34" typeface="Arial"/>
            </a:endParaRPr>
          </a:p>
          <a:p>
            <a:r>
              <a:rPr altLang="en-CA" b="1" dirty="0" lang="en-CA" sz="800">
                <a:latin charset="0" panose="020B0604020202020204" pitchFamily="34" typeface="Arial"/>
                <a:cs charset="0" panose="020B0604020202020204" pitchFamily="34" typeface="Arial"/>
              </a:rPr>
              <a:t>Brand </a:t>
            </a:r>
            <a:r>
              <a:rPr altLang="en-CA" dirty="0" lang="en-CA" sz="800">
                <a:latin charset="0" panose="020B0604020202020204" pitchFamily="34" typeface="Arial"/>
                <a:cs charset="0" panose="020B0604020202020204" pitchFamily="34" typeface="Arial"/>
              </a:rPr>
              <a:t>consists of all the features that distinguish the goods and services of one seller from another: name, term, design, style, symbols, customer touch points, etc. Together, all elements of the brand work as a psychological trigger or stimulus that causes an association to all other thoughts one has had about this brand. </a:t>
            </a:r>
            <a:r>
              <a:rPr altLang="en-CA" dirty="0" lang="en-CA" sz="800" u="sng">
                <a:latin charset="0" panose="020B0604020202020204" pitchFamily="34" typeface="Arial"/>
                <a:cs charset="0" panose="020B0604020202020204" pitchFamily="34" typeface="Arial"/>
                <a:hlinkClick r:id="rId7"/>
              </a:rPr>
              <a:t>12.1</a:t>
            </a:r>
            <a:endParaRPr altLang="en-CA" dirty="0" lang="en-CA" sz="800">
              <a:latin charset="0" panose="020B0604020202020204" pitchFamily="34" typeface="Arial"/>
              <a:cs charset="0" panose="020B0604020202020204" pitchFamily="34" typeface="Arial"/>
            </a:endParaRPr>
          </a:p>
          <a:p>
            <a:r>
              <a:rPr altLang="en-CA" b="1" dirty="0" lang="en-CA" sz="800">
                <a:latin charset="0" panose="020B0604020202020204" pitchFamily="34" typeface="Arial"/>
                <a:cs charset="0" panose="020B0604020202020204" pitchFamily="34" typeface="Arial"/>
              </a:rPr>
              <a:t>Brand analysis</a:t>
            </a:r>
            <a:r>
              <a:rPr altLang="en-CA" dirty="0" lang="en-CA" sz="800">
                <a:latin charset="0" panose="020B0604020202020204" pitchFamily="34" typeface="Arial"/>
                <a:cs charset="0" panose="020B0604020202020204" pitchFamily="34" typeface="Arial"/>
              </a:rPr>
              <a:t> involves a measurement of how a brand influences customer demand at the point of purchase. </a:t>
            </a:r>
            <a:r>
              <a:rPr altLang="en-CA" dirty="0" lang="en-CA" sz="800" u="sng">
                <a:latin charset="0" panose="020B0604020202020204" pitchFamily="34" typeface="Arial"/>
                <a:cs charset="0" panose="020B0604020202020204" pitchFamily="34" typeface="Arial"/>
                <a:hlinkClick r:id="rId8"/>
              </a:rPr>
              <a:t>12.6</a:t>
            </a:r>
            <a:endParaRPr altLang="en-CA" dirty="0" lang="en-CA" sz="800">
              <a:latin charset="0" panose="020B0604020202020204" pitchFamily="34" typeface="Arial"/>
              <a:cs charset="0" panose="020B0604020202020204" pitchFamily="34" typeface="Arial"/>
            </a:endParaRPr>
          </a:p>
          <a:p>
            <a:r>
              <a:rPr altLang="en-CA" b="1" dirty="0" lang="en-CA" sz="800">
                <a:latin charset="0" panose="020B0604020202020204" pitchFamily="34" typeface="Arial"/>
                <a:cs charset="0" panose="020B0604020202020204" pitchFamily="34" typeface="Arial"/>
              </a:rPr>
              <a:t>Brand extension</a:t>
            </a:r>
            <a:r>
              <a:rPr altLang="en-CA" dirty="0" lang="en-CA" sz="800">
                <a:latin charset="0" panose="020B0604020202020204" pitchFamily="34" typeface="Arial"/>
                <a:cs charset="0" panose="020B0604020202020204" pitchFamily="34" typeface="Arial"/>
              </a:rPr>
              <a:t> moves an existing brand name into a new product category, with a new or somehow modified product. </a:t>
            </a:r>
            <a:r>
              <a:rPr altLang="en-CA" dirty="0" lang="en-CA" sz="800" u="sng">
                <a:latin charset="0" panose="020B0604020202020204" pitchFamily="34" typeface="Arial"/>
                <a:cs charset="0" panose="020B0604020202020204" pitchFamily="34" typeface="Arial"/>
                <a:hlinkClick r:id="rId9"/>
              </a:rPr>
              <a:t>12.7</a:t>
            </a:r>
            <a:endParaRPr altLang="en-CA" dirty="0" lang="en-CA" sz="800">
              <a:latin charset="0" panose="020B0604020202020204" pitchFamily="34" typeface="Arial"/>
              <a:cs charset="0" panose="020B0604020202020204" pitchFamily="34" typeface="Arial"/>
            </a:endParaRPr>
          </a:p>
          <a:p>
            <a:r>
              <a:rPr altLang="en-CA" b="1" dirty="0" lang="en-CA" sz="800">
                <a:latin charset="0" panose="020B0604020202020204" pitchFamily="34" typeface="Arial"/>
                <a:cs charset="0" panose="020B0604020202020204" pitchFamily="34" typeface="Arial"/>
              </a:rPr>
              <a:t>Brand ownership</a:t>
            </a:r>
            <a:r>
              <a:rPr altLang="en-CA" dirty="0" lang="en-CA" sz="800">
                <a:latin charset="0" panose="020B0604020202020204" pitchFamily="34" typeface="Arial"/>
                <a:cs charset="0" panose="020B0604020202020204" pitchFamily="34" typeface="Arial"/>
              </a:rPr>
              <a:t> should be the responsibility of an organization’s management and employees. Brand ownership is about building and maintaining a brand that reflects your principles and values. </a:t>
            </a:r>
            <a:r>
              <a:rPr altLang="en-CA" dirty="0" lang="en-CA" sz="800" u="sng">
                <a:latin charset="0" panose="020B0604020202020204" pitchFamily="34" typeface="Arial"/>
                <a:cs charset="0" panose="020B0604020202020204" pitchFamily="34" typeface="Arial"/>
                <a:hlinkClick r:id="rId10"/>
              </a:rPr>
              <a:t>12.7</a:t>
            </a:r>
            <a:endParaRPr altLang="en-CA" dirty="0" lang="en-CA" sz="800">
              <a:latin charset="0" panose="020B0604020202020204" pitchFamily="34" typeface="Arial"/>
              <a:cs charset="0" panose="020B0604020202020204" pitchFamily="34" typeface="Arial"/>
            </a:endParaRPr>
          </a:p>
          <a:p>
            <a:r>
              <a:rPr altLang="en-CA" b="1" dirty="0" lang="en-CA" sz="800">
                <a:latin charset="0" panose="020B0604020202020204" pitchFamily="34" typeface="Arial"/>
                <a:cs charset="0" panose="020B0604020202020204" pitchFamily="34" typeface="Arial"/>
              </a:rPr>
              <a:t>Branding strategy</a:t>
            </a:r>
            <a:r>
              <a:rPr altLang="en-CA" dirty="0" lang="en-CA" sz="800">
                <a:latin charset="0" panose="020B0604020202020204" pitchFamily="34" typeface="Arial"/>
                <a:cs charset="0" panose="020B0604020202020204" pitchFamily="34" typeface="Arial"/>
              </a:rPr>
              <a:t> helps establish a product within the market and to build a brand that will grow and mature. Making smart branding decisions up front is crucial since a company may have to live with their decisions for a long time. </a:t>
            </a:r>
            <a:r>
              <a:rPr altLang="en-CA" dirty="0" lang="en-CA" sz="800" u="sng">
                <a:latin charset="0" panose="020B0604020202020204" pitchFamily="34" typeface="Arial"/>
                <a:cs charset="0" panose="020B0604020202020204" pitchFamily="34" typeface="Arial"/>
                <a:hlinkClick r:id="rId11"/>
              </a:rPr>
              <a:t>12.7</a:t>
            </a:r>
            <a:endParaRPr altLang="en-CA" dirty="0" lang="en-CA" sz="800">
              <a:latin charset="0" panose="020B0604020202020204" pitchFamily="34" typeface="Arial"/>
              <a:cs charset="0" panose="020B0604020202020204" pitchFamily="34" typeface="Arial"/>
            </a:endParaRPr>
          </a:p>
          <a:p>
            <a:r>
              <a:rPr altLang="en-CA" b="1" dirty="0" lang="en-CA" sz="800">
                <a:latin charset="0" panose="020B0604020202020204" pitchFamily="34" typeface="Arial"/>
                <a:cs charset="0" panose="020B0604020202020204" pitchFamily="34" typeface="Arial"/>
              </a:rPr>
              <a:t>Brand Strength Score:</a:t>
            </a:r>
            <a:r>
              <a:rPr altLang="en-CA" dirty="0" lang="en-CA" sz="800">
                <a:latin charset="0" panose="020B0604020202020204" pitchFamily="34" typeface="Arial"/>
                <a:cs charset="0" panose="020B0604020202020204" pitchFamily="34" typeface="Arial"/>
              </a:rPr>
              <a:t> As brands are assets, valuing them requires an assessment of their ability to secure future earnings on behalf of the businesses that own them. Brand strength is a measure of the brand’s ability to secure demand, and therefore earnings, over time. </a:t>
            </a:r>
            <a:r>
              <a:rPr altLang="en-CA" dirty="0" lang="en-CA" sz="800" u="sng">
                <a:latin charset="0" panose="020B0604020202020204" pitchFamily="34" typeface="Arial"/>
                <a:cs charset="0" panose="020B0604020202020204" pitchFamily="34" typeface="Arial"/>
                <a:hlinkClick r:id="rId12"/>
              </a:rPr>
              <a:t>12.6</a:t>
            </a:r>
            <a:endParaRPr altLang="en-CA" dirty="0" lang="en-CA" sz="800">
              <a:latin charset="0" panose="020B0604020202020204" pitchFamily="34" typeface="Arial"/>
              <a:cs charset="0" panose="020B0604020202020204" pitchFamily="34" typeface="Arial"/>
            </a:endParaRPr>
          </a:p>
          <a:p>
            <a:r>
              <a:rPr altLang="en-CA" b="1" dirty="0" lang="en-CA" sz="800">
                <a:latin charset="0" panose="020B0604020202020204" pitchFamily="34" typeface="Arial"/>
                <a:cs charset="0" panose="020B0604020202020204" pitchFamily="34" typeface="Arial"/>
              </a:rPr>
              <a:t>Brand’s value</a:t>
            </a:r>
            <a:r>
              <a:rPr altLang="en-CA" dirty="0" lang="en-CA" sz="800">
                <a:latin charset="0" panose="020B0604020202020204" pitchFamily="34" typeface="Arial"/>
                <a:cs charset="0" panose="020B0604020202020204" pitchFamily="34" typeface="Arial"/>
              </a:rPr>
              <a:t> is a financial representation of a business’s earnings due to the superior demand created for its products and services through the strength of its brand. </a:t>
            </a:r>
            <a:r>
              <a:rPr altLang="en-CA" dirty="0" lang="en-CA" sz="800" u="sng">
                <a:latin charset="0" panose="020B0604020202020204" pitchFamily="34" typeface="Arial"/>
                <a:cs charset="0" panose="020B0604020202020204" pitchFamily="34" typeface="Arial"/>
                <a:hlinkClick r:id="rId13"/>
              </a:rPr>
              <a:t>12.6</a:t>
            </a:r>
            <a:endParaRPr altLang="en-CA" dirty="0" lang="en-CA" sz="800">
              <a:latin charset="0" panose="020B0604020202020204" pitchFamily="34" typeface="Arial"/>
              <a:cs charset="0" panose="020B0604020202020204" pitchFamily="34" typeface="Arial"/>
            </a:endParaRPr>
          </a:p>
          <a:p>
            <a:r>
              <a:rPr altLang="en-CA" b="1" dirty="0" lang="en-CA" sz="800">
                <a:latin charset="0" panose="020B0604020202020204" pitchFamily="34" typeface="Arial"/>
                <a:cs charset="0" panose="020B0604020202020204" pitchFamily="34" typeface="Arial"/>
              </a:rPr>
              <a:t>Line extension</a:t>
            </a:r>
            <a:r>
              <a:rPr altLang="en-CA" dirty="0" lang="en-CA" sz="800">
                <a:latin charset="0" panose="020B0604020202020204" pitchFamily="34" typeface="Arial"/>
                <a:cs charset="0" panose="020B0604020202020204" pitchFamily="34" typeface="Arial"/>
              </a:rPr>
              <a:t> – when it introduces a new variety of offering within the same product category. </a:t>
            </a:r>
            <a:r>
              <a:rPr altLang="en-CA" dirty="0" lang="en-CA" sz="800" u="sng">
                <a:latin charset="0" panose="020B0604020202020204" pitchFamily="34" typeface="Arial"/>
                <a:cs charset="0" panose="020B0604020202020204" pitchFamily="34" typeface="Arial"/>
                <a:hlinkClick r:id="rId14"/>
              </a:rPr>
              <a:t>12.7</a:t>
            </a:r>
            <a:endParaRPr altLang="en-CA" dirty="0" lang="en-CA" sz="800">
              <a:latin charset="0" panose="020B0604020202020204" pitchFamily="34" typeface="Arial"/>
              <a:cs charset="0" panose="020B0604020202020204" pitchFamily="34" typeface="Arial"/>
            </a:endParaRPr>
          </a:p>
          <a:p>
            <a:r>
              <a:rPr altLang="en-CA" b="1" dirty="0" lang="en-CA" sz="800">
                <a:latin charset="0" panose="020B0604020202020204" pitchFamily="34" typeface="Arial"/>
                <a:cs charset="0" panose="020B0604020202020204" pitchFamily="34" typeface="Arial"/>
              </a:rPr>
              <a:t>Managing Brands As Strategic Assets</a:t>
            </a:r>
            <a:r>
              <a:rPr altLang="en-CA" dirty="0" lang="en-CA" sz="800">
                <a:latin charset="0" panose="020B0604020202020204" pitchFamily="34" typeface="Arial"/>
                <a:cs charset="0" panose="020B0604020202020204" pitchFamily="34" typeface="Arial"/>
              </a:rPr>
              <a:t>: As organizations establish and build strong brands, they can pursue a number of strategies to continue developing them and extending their value to stakeholders (customers, retailers, supply chain and distribution partners, and of course the organization itself). </a:t>
            </a:r>
            <a:r>
              <a:rPr altLang="en-CA" dirty="0" lang="en-CA" sz="800" u="sng">
                <a:latin charset="0" panose="020B0604020202020204" pitchFamily="34" typeface="Arial"/>
                <a:cs charset="0" panose="020B0604020202020204" pitchFamily="34" typeface="Arial"/>
                <a:hlinkClick r:id="rId15"/>
              </a:rPr>
              <a:t>12.7</a:t>
            </a:r>
            <a:endParaRPr altLang="en-CA" dirty="0" lang="en-CA" sz="800">
              <a:latin charset="0" panose="020B0604020202020204" pitchFamily="34" typeface="Arial"/>
              <a:cs charset="0" panose="020B0604020202020204" pitchFamily="34" typeface="Arial"/>
            </a:endParaRPr>
          </a:p>
          <a:p>
            <a:r>
              <a:rPr altLang="en-CA" b="1" dirty="0" lang="en-CA" sz="800">
                <a:latin charset="0" panose="020B0604020202020204" pitchFamily="34" typeface="Arial"/>
                <a:cs charset="0" panose="020B0604020202020204" pitchFamily="34" typeface="Arial"/>
              </a:rPr>
              <a:t>Personality</a:t>
            </a:r>
            <a:r>
              <a:rPr altLang="en-CA" dirty="0" lang="en-CA" sz="800">
                <a:latin charset="0" panose="020B0604020202020204" pitchFamily="34" typeface="Arial"/>
                <a:cs charset="0" panose="020B0604020202020204" pitchFamily="34" typeface="Arial"/>
              </a:rPr>
              <a:t>: strong brands often project a distinctive personality. </a:t>
            </a:r>
            <a:r>
              <a:rPr altLang="en-CA" dirty="0" lang="en-CA" sz="800" u="sng">
                <a:latin charset="0" panose="020B0604020202020204" pitchFamily="34" typeface="Arial"/>
                <a:cs charset="0" panose="020B0604020202020204" pitchFamily="34" typeface="Arial"/>
                <a:hlinkClick r:id="rId16"/>
              </a:rPr>
              <a:t>12.1</a:t>
            </a:r>
            <a:endParaRPr altLang="en-CA" dirty="0" lang="en-CA" sz="800">
              <a:latin charset="0" panose="020B0604020202020204" pitchFamily="34" typeface="Arial"/>
              <a:cs charset="0" panose="020B0604020202020204" pitchFamily="34" typeface="Arial"/>
            </a:endParaRPr>
          </a:p>
          <a:p>
            <a:r>
              <a:rPr altLang="en-CA" b="1" dirty="0" lang="en-CA" sz="800">
                <a:latin charset="0" panose="020B0604020202020204" pitchFamily="34" typeface="Arial"/>
                <a:cs charset="0" panose="020B0604020202020204" pitchFamily="34" typeface="Arial"/>
              </a:rPr>
              <a:t>Private-Label or Store Branding:</a:t>
            </a:r>
            <a:r>
              <a:rPr altLang="en-CA" dirty="0" lang="en-CA" sz="800">
                <a:latin charset="0" panose="020B0604020202020204" pitchFamily="34" typeface="Arial"/>
                <a:cs charset="0" panose="020B0604020202020204" pitchFamily="34" typeface="Arial"/>
              </a:rPr>
              <a:t> Also called store branding, private-label branding has become increasingly popular. In cases where the retailer has a particularly strong identity, the private label may be able to compete against even the strongest brand leaders and may outperform those products that are not otherwise strongly branded. </a:t>
            </a:r>
            <a:r>
              <a:rPr altLang="en-CA" dirty="0" lang="en-CA" sz="800" u="sng">
                <a:latin charset="0" panose="020B0604020202020204" pitchFamily="34" typeface="Arial"/>
                <a:cs charset="0" panose="020B0604020202020204" pitchFamily="34" typeface="Arial"/>
                <a:hlinkClick r:id="rId17"/>
              </a:rPr>
              <a:t>12.7</a:t>
            </a:r>
            <a:endParaRPr altLang="en-CA" dirty="0" lang="en-CA" sz="800">
              <a:latin charset="0" panose="020B0604020202020204" pitchFamily="34" typeface="Arial"/>
              <a:cs charset="0" panose="020B0604020202020204" pitchFamily="34" typeface="Arial"/>
            </a:endParaRPr>
          </a:p>
          <a:p>
            <a:r>
              <a:rPr altLang="en-CA" b="1" dirty="0" lang="en-CA" sz="800">
                <a:latin charset="0" panose="020B0604020202020204" pitchFamily="34" typeface="Arial"/>
                <a:cs charset="0" panose="020B0604020202020204" pitchFamily="34" typeface="Arial"/>
              </a:rPr>
              <a:t>User:</a:t>
            </a:r>
            <a:r>
              <a:rPr altLang="en-CA" dirty="0" lang="en-CA" sz="800">
                <a:latin charset="0" panose="020B0604020202020204" pitchFamily="34" typeface="Arial"/>
                <a:cs charset="0" panose="020B0604020202020204" pitchFamily="34" typeface="Arial"/>
              </a:rPr>
              <a:t> brands may suggest the types of consumers who buy and use the product. </a:t>
            </a:r>
            <a:r>
              <a:rPr altLang="en-CA" dirty="0" lang="en-CA" sz="800" u="sng">
                <a:latin charset="0" panose="020B0604020202020204" pitchFamily="34" typeface="Arial"/>
                <a:cs charset="0" panose="020B0604020202020204" pitchFamily="34" typeface="Arial"/>
                <a:hlinkClick r:id="rId18"/>
              </a:rPr>
              <a:t>12.1</a:t>
            </a:r>
            <a:endParaRPr altLang="en-CA" dirty="0" lang="en-CA" sz="800">
              <a:latin charset="0" panose="020B0604020202020204" pitchFamily="34" typeface="Arial"/>
              <a:cs charset="0" panose="020B0604020202020204" pitchFamily="34" typeface="Arial"/>
            </a:endParaRPr>
          </a:p>
          <a:p>
            <a:r>
              <a:rPr altLang="en-CA" b="1" dirty="0" lang="en-CA" sz="800">
                <a:latin charset="0" panose="020B0604020202020204" pitchFamily="34" typeface="Arial"/>
                <a:cs charset="0" panose="020B0604020202020204" pitchFamily="34" typeface="Arial"/>
              </a:rPr>
              <a:t>Values:</a:t>
            </a:r>
            <a:r>
              <a:rPr altLang="en-CA" dirty="0" lang="en-CA" sz="800">
                <a:latin charset="0" panose="020B0604020202020204" pitchFamily="34" typeface="Arial"/>
                <a:cs charset="0" panose="020B0604020202020204" pitchFamily="34" typeface="Arial"/>
              </a:rPr>
              <a:t> company values and operational principles. </a:t>
            </a:r>
            <a:r>
              <a:rPr altLang="en-CA" dirty="0" lang="en-CA" sz="800" u="sng">
                <a:latin charset="0" panose="020B0604020202020204" pitchFamily="34" typeface="Arial"/>
                <a:cs charset="0" panose="020B0604020202020204" pitchFamily="34" typeface="Arial"/>
                <a:hlinkClick r:id="rId19"/>
              </a:rPr>
              <a:t>12.1</a:t>
            </a:r>
            <a:endParaRPr altLang="en-CA" dirty="0" lang="en-CA" sz="800">
              <a:latin charset="0" panose="020B0604020202020204" pitchFamily="34" typeface="Arial"/>
              <a:cs charset="0" panose="020B0604020202020204" pitchFamily="34" typeface="Arial"/>
            </a:endParaRPr>
          </a:p>
          <a:p>
            <a:br>
              <a:rPr altLang="en-CA" dirty="0" lang="en-CA" sz="800">
                <a:latin charset="0" panose="020B0604020202020204" pitchFamily="34" typeface="Arial"/>
                <a:cs charset="0" panose="020B0604020202020204" pitchFamily="34" typeface="Arial"/>
              </a:rPr>
            </a:br>
            <a:endParaRPr dirty="0" lang="en-US" sz="8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140609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311700" y="441064"/>
            <a:ext cx="8520600" cy="576736"/>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rPr altLang="en" b="1" dirty="0" lang="en">
                <a:latin typeface="Arial"/>
                <a:ea typeface="Arial"/>
                <a:cs typeface="Arial"/>
                <a:sym typeface="Arial"/>
              </a:rPr>
              <a:t>Learning Outcomes</a:t>
            </a:r>
            <a:endParaRPr b="1" dirty="0">
              <a:latin typeface="Arial"/>
              <a:ea typeface="Arial"/>
              <a:cs typeface="Arial"/>
              <a:sym typeface="Arial"/>
            </a:endParaRPr>
          </a:p>
        </p:txBody>
      </p:sp>
      <p:sp>
        <p:nvSpPr>
          <p:cNvPr id="87" name="Google Shape;87;p14"/>
          <p:cNvSpPr txBox="1">
            <a:spLocks noGrp="1"/>
          </p:cNvSpPr>
          <p:nvPr>
            <p:ph idx="1" type="body"/>
          </p:nvPr>
        </p:nvSpPr>
        <p:spPr>
          <a:xfrm>
            <a:off x="311700" y="1017800"/>
            <a:ext cx="8520600" cy="3551075"/>
          </a:xfrm>
          <a:prstGeom prst="rect">
            <a:avLst/>
          </a:prstGeom>
        </p:spPr>
        <p:txBody>
          <a:bodyPr anchor="t" anchorCtr="0" bIns="91425" lIns="91425" numCol="1" rIns="91425" spcFirstLastPara="1" tIns="91425" wrap="square">
            <a:noAutofit/>
          </a:bodyPr>
          <a:lstStyle/>
          <a:p>
            <a:pPr indent="0" marL="114300">
              <a:buNone/>
            </a:pPr>
            <a:r>
              <a:rPr altLang="en-CA" dirty="0" lang="en-CA" sz="1400">
                <a:latin charset="0" panose="020B0604020202020204" pitchFamily="34" typeface="Arial"/>
                <a:cs charset="0" panose="020B0604020202020204" pitchFamily="34" typeface="Arial"/>
              </a:rPr>
              <a:t>Upon successful completion of this chapter, you should be able to:</a:t>
            </a:r>
          </a:p>
          <a:p>
            <a:pPr indent="0" marL="114300">
              <a:buNone/>
            </a:pPr>
            <a:endParaRPr altLang="en-CA" dirty="0" lang="en-CA" sz="1400">
              <a:latin charset="0" panose="020B0604020202020204" pitchFamily="34" typeface="Arial"/>
              <a:cs charset="0" panose="020B0604020202020204" pitchFamily="34" typeface="Arial"/>
            </a:endParaRPr>
          </a:p>
          <a:p>
            <a:r>
              <a:rPr altLang="en-CA" dirty="0" lang="en-CA" sz="1400">
                <a:latin charset="0" panose="020B0604020202020204" pitchFamily="34" typeface="Arial"/>
                <a:cs charset="0" panose="020B0604020202020204" pitchFamily="34" typeface="Arial"/>
              </a:rPr>
              <a:t>Outline the elements of brand architecture</a:t>
            </a:r>
          </a:p>
          <a:p>
            <a:r>
              <a:rPr altLang="en-CA" dirty="0" lang="en-CA" sz="1400">
                <a:latin charset="0" panose="020B0604020202020204" pitchFamily="34" typeface="Arial"/>
                <a:cs charset="0" panose="020B0604020202020204" pitchFamily="34" typeface="Arial"/>
              </a:rPr>
              <a:t>Explain the value of a corporate brand endorsement</a:t>
            </a:r>
          </a:p>
          <a:p>
            <a:r>
              <a:rPr altLang="en-CA" dirty="0" lang="en-CA" sz="1400">
                <a:latin charset="0" panose="020B0604020202020204" pitchFamily="34" typeface="Arial"/>
                <a:cs charset="0" panose="020B0604020202020204" pitchFamily="34" typeface="Arial"/>
              </a:rPr>
              <a:t>Outline the advantages and disadvantages of global branding.</a:t>
            </a:r>
          </a:p>
          <a:p>
            <a:r>
              <a:rPr altLang="en-CA" dirty="0" lang="en-CA" sz="1400">
                <a:latin charset="0" panose="020B0604020202020204" pitchFamily="34" typeface="Arial"/>
                <a:cs charset="0" panose="020B0604020202020204" pitchFamily="34" typeface="Arial"/>
              </a:rPr>
              <a:t>Identify the trade-offs of centralized versus decentralized marketing decision making.</a:t>
            </a:r>
          </a:p>
          <a:p>
            <a:r>
              <a:rPr altLang="en-CA" dirty="0" lang="en-CA" sz="1400">
                <a:latin charset="0" panose="020B0604020202020204" pitchFamily="34" typeface="Arial"/>
                <a:cs charset="0" panose="020B0604020202020204" pitchFamily="34" typeface="Arial"/>
              </a:rPr>
              <a:t>Identify the special challenges of branding decisions in emerging markets.</a:t>
            </a:r>
          </a:p>
          <a:p>
            <a:r>
              <a:rPr altLang="en-CA" dirty="0" lang="en-CA" sz="1400">
                <a:latin charset="0" panose="020B0604020202020204" pitchFamily="34" typeface="Arial"/>
                <a:cs charset="0" panose="020B0604020202020204" pitchFamily="34" typeface="Arial"/>
              </a:rPr>
              <a:t>Outline the brand structures in multinational companies</a:t>
            </a:r>
          </a:p>
          <a:p>
            <a:r>
              <a:rPr altLang="en-CA" dirty="0" lang="en-CA" sz="1400">
                <a:latin charset="0" panose="020B0604020202020204" pitchFamily="34" typeface="Arial"/>
                <a:cs charset="0" panose="020B0604020202020204" pitchFamily="34" typeface="Arial"/>
              </a:rPr>
              <a:t>Outline the principles guiding brands in the global market</a:t>
            </a:r>
          </a:p>
          <a:p>
            <a:r>
              <a:rPr altLang="en-CA" dirty="0" lang="en-CA" sz="1400">
                <a:latin charset="0" panose="020B0604020202020204" pitchFamily="34" typeface="Arial"/>
                <a:cs charset="0" panose="020B0604020202020204" pitchFamily="34" typeface="Arial"/>
              </a:rPr>
              <a:t>Outline the factors shaping a company’s international brand structure</a:t>
            </a:r>
          </a:p>
          <a:p>
            <a:r>
              <a:rPr altLang="en-CA" dirty="0" lang="en-CA" sz="1400">
                <a:latin charset="0" panose="020B0604020202020204" pitchFamily="34" typeface="Arial"/>
                <a:cs charset="0" panose="020B0604020202020204" pitchFamily="34" typeface="Arial"/>
              </a:rPr>
              <a:t>Explain the role of firm-based, product-market, and market dynamic characteristics in global branding</a:t>
            </a:r>
          </a:p>
          <a:p>
            <a:r>
              <a:rPr altLang="en-CA" dirty="0" lang="en-CA" sz="1400">
                <a:latin charset="0" panose="020B0604020202020204" pitchFamily="34" typeface="Arial"/>
                <a:cs charset="0" panose="020B0604020202020204" pitchFamily="34" typeface="Arial"/>
              </a:rPr>
              <a:t>List the approaches to globally manage and monitor strategic brands</a:t>
            </a:r>
          </a:p>
          <a:p>
            <a:r>
              <a:rPr altLang="en-CA" dirty="0" lang="en-CA" sz="1400">
                <a:latin charset="0" panose="020B0604020202020204" pitchFamily="34" typeface="Arial"/>
                <a:cs charset="0" panose="020B0604020202020204" pitchFamily="34" typeface="Arial"/>
              </a:rPr>
              <a:t>State the benefits of corporate branding</a:t>
            </a:r>
          </a:p>
          <a:p>
            <a:pPr indent="0" marL="114300">
              <a:buNone/>
            </a:pPr>
            <a:endParaRPr altLang="en-CA" dirty="0" lang="en-CA" sz="1400">
              <a:latin charset="0" panose="020B0604020202020204" pitchFamily="34" typeface="Arial"/>
              <a:cs charset="0" panose="020B0604020202020204" pitchFamily="34"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01601-7CEC-F752-1DA0-D2DEA5DE365C}"/>
              </a:ext>
            </a:extLst>
          </p:cNvPr>
          <p:cNvSpPr>
            <a:spLocks noGrp="1"/>
          </p:cNvSpPr>
          <p:nvPr>
            <p:ph type="title"/>
          </p:nvPr>
        </p:nvSpPr>
        <p:spPr/>
        <p:txBody>
          <a:bodyPr numCol="1">
            <a:noAutofit/>
          </a:bodyPr>
          <a:lstStyle/>
          <a:p>
            <a:r>
              <a:rPr altLang="en-CA" b="1" cap="all" dirty="0" lang="en-CA" sz="2800">
                <a:latin charset="0" panose="020B0604020202020204" pitchFamily="34" typeface="Arial"/>
                <a:cs charset="0" panose="020B0604020202020204" pitchFamily="34" typeface="Arial"/>
              </a:rPr>
              <a:t>12.1 ELEMENTS AND BENEFITS OF BRANDING I</a:t>
            </a:r>
            <a:br>
              <a:rPr altLang="en-CA" b="1" cap="all" dirty="0" lang="en-CA" sz="2800">
                <a:latin charset="0" panose="020B0604020202020204" pitchFamily="34" typeface="Arial"/>
                <a:cs charset="0" panose="020B0604020202020204" pitchFamily="34" typeface="Arial"/>
              </a:rPr>
            </a:br>
            <a:br>
              <a:rPr altLang="en-CA" b="1" dirty="0" lang="en-CA" sz="2800">
                <a:latin charset="0" panose="020B0604020202020204" pitchFamily="34" typeface="Arial"/>
                <a:cs charset="0" panose="020B0604020202020204" pitchFamily="34" typeface="Arial"/>
              </a:rPr>
            </a:br>
            <a:endParaRPr b="1" dirty="0" lang="en-US" sz="2800">
              <a:latin charset="0" panose="020B0604020202020204" pitchFamily="34" typeface="Arial"/>
              <a:cs charset="0" panose="020B0604020202020204" pitchFamily="34" typeface="Arial"/>
            </a:endParaRPr>
          </a:p>
        </p:txBody>
      </p:sp>
      <p:sp>
        <p:nvSpPr>
          <p:cNvPr id="8" name="Text Placeholder 3">
            <a:extLst>
              <a:ext uri="{FF2B5EF4-FFF2-40B4-BE49-F238E27FC236}">
                <a16:creationId xmlns:a16="http://schemas.microsoft.com/office/drawing/2014/main" id="{8BDBBD4F-CB24-F2ED-583D-D964DAA619EC}"/>
              </a:ext>
            </a:extLst>
          </p:cNvPr>
          <p:cNvSpPr txBox="1">
            <a:spLocks/>
          </p:cNvSpPr>
          <p:nvPr/>
        </p:nvSpPr>
        <p:spPr>
          <a:xfrm>
            <a:off x="311700" y="1926630"/>
            <a:ext cx="8520600" cy="1915121"/>
          </a:xfrm>
          <a:prstGeom prst="rect">
            <a:avLst/>
          </a:prstGeom>
          <a:solidFill>
            <a:schemeClr val="bg1">
              <a:lumMod val="95000"/>
            </a:schemeClr>
          </a:solidFill>
          <a:ln w="57150">
            <a:solidFill>
              <a:schemeClr val="tx1"/>
            </a:solidFill>
          </a:ln>
        </p:spPr>
        <p:txBody>
          <a:bodyPr anchor="t" anchorCtr="0" bIns="72000" lIns="108000" numCol="1" rIns="108000" spcFirstLastPara="1" tIns="72000" wrap="square">
            <a:spAutoFit/>
          </a:bodyPr>
          <a:lstStyle>
            <a:defPPr algn="l" lvl="0" marR="0" rtl="0">
              <a:lnSpc>
                <a:spcPct val="100000"/>
              </a:lnSpc>
              <a:spcBef>
                <a:spcPts val="0"/>
              </a:spcBef>
              <a:spcAft>
                <a:spcPts val="0"/>
              </a:spcAft>
            </a:defPPr>
            <a:lvl1pPr algn="l" indent="-342900" lvl="0" marL="457200" marR="0" rtl="0">
              <a:lnSpc>
                <a:spcPct val="115000"/>
              </a:lnSpc>
              <a:spcBef>
                <a:spcPts val="0"/>
              </a:spcBef>
              <a:spcAft>
                <a:spcPts val="0"/>
              </a:spcAft>
              <a:buClr>
                <a:schemeClr val="dk2"/>
              </a:buClr>
              <a:buSzPts val="1800"/>
              <a:buFont typeface="Roboto"/>
              <a:buChar char="●"/>
              <a:defRPr b="0" cap="none" i="0" strike="noStrike" sz="1800" u="none">
                <a:solidFill>
                  <a:schemeClr val="dk2"/>
                </a:solidFill>
                <a:latin typeface="Roboto"/>
                <a:ea typeface="Roboto"/>
                <a:cs typeface="Roboto"/>
                <a:sym typeface="Roboto"/>
              </a:defRPr>
            </a:lvl1pPr>
            <a:lvl2pPr algn="l" indent="-317500" lvl="1" marL="9144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2pPr>
            <a:lvl3pPr algn="l" indent="-317500" lvl="2" marL="13716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3pPr>
            <a:lvl4pPr algn="l" indent="-317500" lvl="3" marL="18288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4pPr>
            <a:lvl5pPr algn="l" indent="-317500" lvl="4" marL="22860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5pPr>
            <a:lvl6pPr algn="l" indent="-317500" lvl="5" marL="27432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6pPr>
            <a:lvl7pPr algn="l" indent="-317500" lvl="6" marL="32004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7pPr>
            <a:lvl8pPr algn="l" indent="-317500" lvl="7" marL="36576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8pPr>
            <a:lvl9pPr algn="l" indent="-317500" lvl="8" marL="4114800" marR="0" rtl="0">
              <a:lnSpc>
                <a:spcPct val="115000"/>
              </a:lnSpc>
              <a:spcBef>
                <a:spcPts val="0"/>
              </a:spcBef>
              <a:spcAft>
                <a:spcPts val="0"/>
              </a:spcAft>
              <a:buClr>
                <a:schemeClr val="dk2"/>
              </a:buClr>
              <a:buSzPts val="1400"/>
              <a:buFont typeface="Roboto"/>
              <a:buChar char="■"/>
              <a:defRPr b="0" cap="none" i="0" strike="noStrike" sz="1400" u="none">
                <a:solidFill>
                  <a:schemeClr val="dk2"/>
                </a:solidFill>
                <a:latin typeface="Roboto"/>
                <a:ea typeface="Roboto"/>
                <a:cs typeface="Roboto"/>
                <a:sym typeface="Roboto"/>
              </a:defRPr>
            </a:lvl9pPr>
          </a:lstStyle>
          <a:p>
            <a:pPr indent="0" marL="114300">
              <a:buNone/>
            </a:pPr>
            <a:r>
              <a:rPr altLang="en-CA" dirty="0" lang="en-CA" sz="2000">
                <a:latin charset="0" panose="020B0604020202020204" pitchFamily="34" typeface="Arial"/>
                <a:cs charset="0" panose="020B0604020202020204" pitchFamily="34" typeface="Arial"/>
              </a:rPr>
              <a:t>A</a:t>
            </a:r>
            <a:r>
              <a:rPr altLang="en-CA" b="1" dirty="0" lang="en-CA" sz="2000">
                <a:latin charset="0" panose="020B0604020202020204" pitchFamily="34" typeface="Arial"/>
                <a:cs charset="0" panose="020B0604020202020204" pitchFamily="34" typeface="Arial"/>
              </a:rPr>
              <a:t> brand c</a:t>
            </a:r>
            <a:r>
              <a:rPr altLang="en-CA" dirty="0" lang="en-CA" sz="2000">
                <a:latin charset="0" panose="020B0604020202020204" pitchFamily="34" typeface="Arial"/>
                <a:cs charset="0" panose="020B0604020202020204" pitchFamily="34" typeface="Arial"/>
              </a:rPr>
              <a:t>onsists of all the features that distinguish the goods and services of one seller from another: name, term, design, style, symbols, customer touch points, etc. Together, all elements of the brand work as a psychological trigger or stimulus that causes an association to all other thoughts one has had about this brand.</a:t>
            </a: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168805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23487D-309D-540A-B21E-02FCC84E714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1700" y="1111002"/>
            <a:ext cx="3526221" cy="3526221"/>
          </a:xfrm>
          <a:prstGeom prst="rect">
            <a:avLst/>
          </a:prstGeom>
        </p:spPr>
      </p:pic>
      <p:sp>
        <p:nvSpPr>
          <p:cNvPr id="2" name="Title 1">
            <a:extLst>
              <a:ext uri="{FF2B5EF4-FFF2-40B4-BE49-F238E27FC236}">
                <a16:creationId xmlns:a16="http://schemas.microsoft.com/office/drawing/2014/main" id="{6290E41D-A927-981F-9278-F214D1DA9502}"/>
              </a:ext>
            </a:extLst>
          </p:cNvPr>
          <p:cNvSpPr>
            <a:spLocks noGrp="1"/>
          </p:cNvSpPr>
          <p:nvPr>
            <p:ph type="title"/>
          </p:nvPr>
        </p:nvSpPr>
        <p:spPr/>
        <p:txBody>
          <a:bodyPr numCol="1">
            <a:noAutofit/>
          </a:bodyPr>
          <a:lstStyle/>
          <a:p>
            <a:r>
              <a:rPr altLang="en-CA" b="1" cap="all" dirty="0" lang="en-CA" sz="2700">
                <a:latin charset="0" panose="020B0604020202020204" pitchFamily="34" typeface="Arial"/>
                <a:cs charset="0" panose="020B0604020202020204" pitchFamily="34" typeface="Arial"/>
              </a:rPr>
              <a:t>12.1 ELEMENTS AND BENEFITS OF BRANDING II</a:t>
            </a:r>
            <a:br>
              <a:rPr altLang="en-CA" b="1" cap="all" dirty="0" lang="en-CA" sz="2700">
                <a:latin charset="0" panose="020B0604020202020204" pitchFamily="34" typeface="Arial"/>
                <a:cs charset="0" panose="020B0604020202020204" pitchFamily="34" typeface="Arial"/>
              </a:rPr>
            </a:br>
            <a:br>
              <a:rPr altLang="en-CA" b="1" dirty="0" lang="en-CA" sz="2700">
                <a:latin charset="0" panose="020B0604020202020204" pitchFamily="34" typeface="Arial"/>
                <a:cs charset="0" panose="020B0604020202020204" pitchFamily="34" typeface="Arial"/>
              </a:rPr>
            </a:br>
            <a:endParaRPr b="1" dirty="0" lang="en-US" sz="2700">
              <a:latin charset="0" panose="020B0604020202020204" pitchFamily="34" typeface="Arial"/>
              <a:cs charset="0" panose="020B0604020202020204" pitchFamily="34" typeface="Arial"/>
            </a:endParaRPr>
          </a:p>
        </p:txBody>
      </p:sp>
      <p:sp>
        <p:nvSpPr>
          <p:cNvPr id="5" name="TextBox 4">
            <a:extLst>
              <a:ext uri="{FF2B5EF4-FFF2-40B4-BE49-F238E27FC236}">
                <a16:creationId xmlns:a16="http://schemas.microsoft.com/office/drawing/2014/main" id="{3CF67B2B-B279-4845-EB57-AF7D48F72D7B}"/>
              </a:ext>
            </a:extLst>
          </p:cNvPr>
          <p:cNvSpPr txBox="1"/>
          <p:nvPr/>
        </p:nvSpPr>
        <p:spPr>
          <a:xfrm>
            <a:off x="194442" y="4637223"/>
            <a:ext cx="4572000" cy="261610"/>
          </a:xfrm>
          <a:prstGeom prst="rect">
            <a:avLst/>
          </a:prstGeom>
          <a:noFill/>
        </p:spPr>
        <p:txBody>
          <a:bodyPr numCol="1" wrap="square">
            <a:spAutoFit/>
          </a:bodyPr>
          <a:lstStyle/>
          <a:p>
            <a:r>
              <a:rPr altLang="en-CA" b="0" dirty="0" i="0" lang="en-CA" strike="noStrike" sz="1100" u="none">
                <a:solidFill>
                  <a:srgbClr val="191B26"/>
                </a:solidFill>
                <a:effectLst/>
                <a:latin charset="0" panose="020B0604020202020204" pitchFamily="34" typeface="Arial"/>
                <a:cs charset="0" panose="020B0604020202020204" pitchFamily="34" typeface="Arial"/>
              </a:rPr>
              <a:t>Image by </a:t>
            </a:r>
            <a:r>
              <a:rPr altLang="en-CA" b="0" dirty="0" i="0" lang="en-CA" strike="noStrike" sz="1100" u="sng">
                <a:solidFill>
                  <a:srgbClr val="191B26"/>
                </a:solidFill>
                <a:effectLst/>
                <a:latin charset="0" panose="020B0604020202020204" pitchFamily="34" typeface="Arial"/>
                <a:cs charset="0" panose="020B0604020202020204" pitchFamily="34" typeface="Arial"/>
                <a:hlinkClick r:id="rId4"/>
              </a:rPr>
              <a:t>Peggy und Marco Lachmann-Anke</a:t>
            </a:r>
            <a:r>
              <a:rPr altLang="en-CA" b="0" dirty="0" i="0" lang="en-CA" strike="noStrike" sz="1100" u="none">
                <a:solidFill>
                  <a:srgbClr val="191B26"/>
                </a:solidFill>
                <a:effectLst/>
                <a:latin charset="0" panose="020B0604020202020204" pitchFamily="34" typeface="Arial"/>
                <a:cs charset="0" panose="020B0604020202020204" pitchFamily="34" typeface="Arial"/>
              </a:rPr>
              <a:t> from </a:t>
            </a:r>
            <a:r>
              <a:rPr altLang="en-CA" b="0" dirty="0" i="0" lang="en-CA" strike="noStrike" sz="1100" u="sng">
                <a:solidFill>
                  <a:srgbClr val="191B26"/>
                </a:solidFill>
                <a:effectLst/>
                <a:latin charset="0" panose="020B0604020202020204" pitchFamily="34" typeface="Arial"/>
                <a:cs charset="0" panose="020B0604020202020204" pitchFamily="34" typeface="Arial"/>
                <a:hlinkClick r:id="rId5"/>
              </a:rPr>
              <a:t>Pixabay</a:t>
            </a:r>
            <a:r>
              <a:rPr altLang="en-CA" b="0" dirty="0" i="0" lang="en-CA" strike="noStrike" sz="1100" u="none">
                <a:solidFill>
                  <a:srgbClr val="191B26"/>
                </a:solidFill>
                <a:effectLst/>
                <a:latin charset="0" panose="020B0604020202020204" pitchFamily="34" typeface="Arial"/>
                <a:cs charset="0" panose="020B0604020202020204" pitchFamily="34" typeface="Arial"/>
              </a:rPr>
              <a:t> </a:t>
            </a:r>
            <a:endParaRPr dirty="0" lang="en-US" sz="1100">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6BF1936A-FB86-6FE6-0615-09F6AB398339}"/>
              </a:ext>
            </a:extLst>
          </p:cNvPr>
          <p:cNvSpPr>
            <a:spLocks noGrp="1"/>
          </p:cNvSpPr>
          <p:nvPr>
            <p:ph idx="1" type="body"/>
          </p:nvPr>
        </p:nvSpPr>
        <p:spPr>
          <a:xfrm>
            <a:off x="4120056" y="1817030"/>
            <a:ext cx="4712244" cy="3339000"/>
          </a:xfrm>
        </p:spPr>
        <p:txBody>
          <a:bodyPr numCol="1">
            <a:normAutofit/>
          </a:bodyPr>
          <a:lstStyle/>
          <a:p>
            <a:pPr indent="0" marL="114300">
              <a:buNone/>
            </a:pPr>
            <a:r>
              <a:rPr altLang="en-CA" b="1" dirty="0" lang="en-CA" sz="2000">
                <a:latin charset="0" panose="020B0604020202020204" pitchFamily="34" typeface="Arial"/>
                <a:cs charset="0" panose="020B0604020202020204" pitchFamily="34" typeface="Arial"/>
              </a:rPr>
              <a:t>Brands</a:t>
            </a:r>
            <a:r>
              <a:rPr altLang="en-CA" dirty="0" lang="en-CA" sz="2000">
                <a:latin charset="0" panose="020B0604020202020204" pitchFamily="34" typeface="Arial"/>
                <a:cs charset="0" panose="020B0604020202020204" pitchFamily="34" typeface="Arial"/>
              </a:rPr>
              <a:t> are interesting, powerful concoctions of the marketplace that create tremendous value for organizations and for individuals. </a:t>
            </a: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3822887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379EC-80AD-318D-1513-76E136D5E174}"/>
              </a:ext>
            </a:extLst>
          </p:cNvPr>
          <p:cNvSpPr>
            <a:spLocks noGrp="1"/>
          </p:cNvSpPr>
          <p:nvPr>
            <p:ph type="title"/>
          </p:nvPr>
        </p:nvSpPr>
        <p:spPr/>
        <p:txBody>
          <a:bodyPr numCol="1">
            <a:noAutofit/>
          </a:bodyPr>
          <a:lstStyle/>
          <a:p>
            <a:r>
              <a:rPr altLang="en-CA" b="1" cap="all" dirty="0" lang="en-CA" sz="2700">
                <a:latin charset="0" panose="020B0604020202020204" pitchFamily="34" typeface="Arial"/>
                <a:cs charset="0" panose="020B0604020202020204" pitchFamily="34" typeface="Arial"/>
              </a:rPr>
              <a:t>12.1 ELEMENTS AND BENEFITS OF BRANDING III</a:t>
            </a:r>
            <a:br>
              <a:rPr altLang="en-CA" b="1" cap="all" dirty="0" lang="en-CA" sz="2700">
                <a:latin charset="0" panose="020B0604020202020204" pitchFamily="34" typeface="Arial"/>
                <a:cs charset="0" panose="020B0604020202020204" pitchFamily="34" typeface="Arial"/>
              </a:rPr>
            </a:br>
            <a:br>
              <a:rPr altLang="en-CA" b="1" dirty="0" lang="en-CA" sz="2700">
                <a:latin charset="0" panose="020B0604020202020204" pitchFamily="34" typeface="Arial"/>
                <a:cs charset="0" panose="020B0604020202020204" pitchFamily="34" typeface="Arial"/>
              </a:rPr>
            </a:br>
            <a:endParaRPr b="1" dirty="0" lang="en-US" sz="2700">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E0FB27D2-B0D3-4E3A-ED00-2BD87BA8D658}"/>
              </a:ext>
            </a:extLst>
          </p:cNvPr>
          <p:cNvSpPr>
            <a:spLocks noGrp="1"/>
          </p:cNvSpPr>
          <p:nvPr>
            <p:ph idx="1" type="body"/>
          </p:nvPr>
        </p:nvSpPr>
        <p:spPr/>
        <p:txBody>
          <a:bodyPr numCol="1">
            <a:noAutofit/>
          </a:bodyPr>
          <a:lstStyle/>
          <a:p>
            <a:pPr indent="0" marL="114300">
              <a:buNone/>
            </a:pPr>
            <a:r>
              <a:rPr altLang="en-CA" b="1" dirty="0" lang="en-CA">
                <a:latin charset="0" panose="020B0604020202020204" pitchFamily="34" typeface="Arial"/>
                <a:cs charset="0" panose="020B0604020202020204" pitchFamily="34" typeface="Arial"/>
              </a:rPr>
              <a:t>Brands Create Market Perceptions</a:t>
            </a:r>
          </a:p>
          <a:p>
            <a:pPr indent="0" marL="114300">
              <a:buNone/>
            </a:pPr>
            <a:endParaRPr altLang="en-CA" dirty="0" lang="en-CA">
              <a:latin charset="0" panose="020B0604020202020204" pitchFamily="34" typeface="Arial"/>
              <a:cs charset="0" panose="020B0604020202020204" pitchFamily="34" typeface="Arial"/>
            </a:endParaRPr>
          </a:p>
          <a:p>
            <a:pPr indent="0" marL="114300">
              <a:buNone/>
            </a:pPr>
            <a:r>
              <a:rPr altLang="en-CA" dirty="0" lang="en-CA">
                <a:latin charset="0" panose="020B0604020202020204" pitchFamily="34" typeface="Arial"/>
                <a:cs charset="0" panose="020B0604020202020204" pitchFamily="34" typeface="Arial"/>
              </a:rPr>
              <a:t>A brand can convey multiple levels of meaning, including the following:</a:t>
            </a:r>
          </a:p>
          <a:p>
            <a:pPr indent="0" marL="114300">
              <a:buNone/>
            </a:pPr>
            <a:endParaRPr altLang="en-CA" dirty="0" lang="en-CA">
              <a:latin charset="0" panose="020B0604020202020204" pitchFamily="34" typeface="Arial"/>
              <a:cs charset="0" panose="020B0604020202020204" pitchFamily="34" typeface="Arial"/>
            </a:endParaRPr>
          </a:p>
          <a:p>
            <a:r>
              <a:rPr altLang="en-CA" b="1" dirty="0" lang="en-CA">
                <a:latin charset="0" panose="020B0604020202020204" pitchFamily="34" typeface="Arial"/>
                <a:cs charset="0" panose="020B0604020202020204" pitchFamily="34" typeface="Arial"/>
              </a:rPr>
              <a:t>Attributes</a:t>
            </a:r>
          </a:p>
          <a:p>
            <a:r>
              <a:rPr altLang="en-CA" b="1" dirty="0" lang="en-CA">
                <a:latin charset="0" panose="020B0604020202020204" pitchFamily="34" typeface="Arial"/>
                <a:cs charset="0" panose="020B0604020202020204" pitchFamily="34" typeface="Arial"/>
              </a:rPr>
              <a:t>Benefits</a:t>
            </a:r>
          </a:p>
          <a:p>
            <a:r>
              <a:rPr altLang="en-CA" b="1" dirty="0" lang="en-CA">
                <a:latin charset="0" panose="020B0604020202020204" pitchFamily="34" typeface="Arial"/>
                <a:cs charset="0" panose="020B0604020202020204" pitchFamily="34" typeface="Arial"/>
              </a:rPr>
              <a:t>Values:</a:t>
            </a:r>
          </a:p>
          <a:p>
            <a:r>
              <a:rPr altLang="en-CA" b="1" dirty="0" lang="en-CA">
                <a:latin charset="0" panose="020B0604020202020204" pitchFamily="34" typeface="Arial"/>
                <a:cs charset="0" panose="020B0604020202020204" pitchFamily="34" typeface="Arial"/>
              </a:rPr>
              <a:t>Culture</a:t>
            </a:r>
          </a:p>
          <a:p>
            <a:r>
              <a:rPr altLang="en-CA" b="1" dirty="0" lang="en-CA">
                <a:latin charset="0" panose="020B0604020202020204" pitchFamily="34" typeface="Arial"/>
                <a:cs charset="0" panose="020B0604020202020204" pitchFamily="34" typeface="Arial"/>
              </a:rPr>
              <a:t>Personality</a:t>
            </a:r>
          </a:p>
          <a:p>
            <a:r>
              <a:rPr altLang="en-CA" b="1" dirty="0" lang="en-CA">
                <a:latin charset="0" panose="020B0604020202020204" pitchFamily="34" typeface="Arial"/>
                <a:cs charset="0" panose="020B0604020202020204" pitchFamily="34" typeface="Arial"/>
              </a:rPr>
              <a:t>User</a:t>
            </a:r>
            <a:br>
              <a:rPr altLang="en-CA" dirty="0" lang="en-CA">
                <a:latin charset="0" panose="020B0604020202020204" pitchFamily="34" typeface="Arial"/>
                <a:cs charset="0" panose="020B0604020202020204" pitchFamily="34" typeface="Arial"/>
              </a:rPr>
            </a:br>
            <a:endParaRPr dirty="0" lang="en-US">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2365876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E5926-A935-9366-3480-DFA0F31D67E5}"/>
              </a:ext>
            </a:extLst>
          </p:cNvPr>
          <p:cNvSpPr>
            <a:spLocks noGrp="1"/>
          </p:cNvSpPr>
          <p:nvPr>
            <p:ph type="title"/>
          </p:nvPr>
        </p:nvSpPr>
        <p:spPr/>
        <p:txBody>
          <a:bodyPr numCol="1">
            <a:noAutofit/>
          </a:bodyPr>
          <a:lstStyle/>
          <a:p>
            <a:r>
              <a:rPr altLang="en-CA" b="1" cap="all" dirty="0" lang="en-CA" sz="2600">
                <a:latin charset="0" panose="020B0604020202020204" pitchFamily="34" typeface="Arial"/>
                <a:cs charset="0" panose="020B0604020202020204" pitchFamily="34" typeface="Arial"/>
              </a:rPr>
              <a:t>12.2 FORMULATING A GLOBAL BRAND STRATEGY</a:t>
            </a:r>
            <a:br>
              <a:rPr altLang="en-CA" b="1" cap="all" dirty="0" lang="en-CA" sz="2600">
                <a:latin charset="0" panose="020B0604020202020204" pitchFamily="34" typeface="Arial"/>
                <a:cs charset="0" panose="020B0604020202020204" pitchFamily="34" typeface="Arial"/>
              </a:rPr>
            </a:br>
            <a:br>
              <a:rPr altLang="en-CA" b="1" dirty="0" lang="en-CA" sz="2600">
                <a:latin charset="0" panose="020B0604020202020204" pitchFamily="34" typeface="Arial"/>
                <a:cs charset="0" panose="020B0604020202020204" pitchFamily="34" typeface="Arial"/>
              </a:rPr>
            </a:br>
            <a:endParaRPr b="1" dirty="0" lang="en-US" sz="2600">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ABCE73CA-1FA8-670D-AD83-9148C30482AD}"/>
              </a:ext>
            </a:extLst>
          </p:cNvPr>
          <p:cNvSpPr>
            <a:spLocks noGrp="1"/>
          </p:cNvSpPr>
          <p:nvPr>
            <p:ph idx="1" type="body"/>
          </p:nvPr>
        </p:nvSpPr>
        <p:spPr/>
        <p:txBody>
          <a:bodyPr numCol="1"/>
          <a:lstStyle/>
          <a:p>
            <a:pPr indent="0" marL="114300">
              <a:buNone/>
            </a:pPr>
            <a:r>
              <a:rPr altLang="en-CA" dirty="0" lang="en-CA">
                <a:latin charset="0" panose="020B0604020202020204" pitchFamily="34" typeface="Arial"/>
                <a:cs charset="0" panose="020B0604020202020204" pitchFamily="34" typeface="Arial"/>
              </a:rPr>
              <a:t>To create an effective global brand structure capable of spanning operations in different countries and product lines, companies must clearly define the importance and role of each level of branding (corporate, product division, or product brand level), as well as the interrelation or overlap of branding at each level. </a:t>
            </a:r>
            <a:endParaRPr dirty="0" lang="en-US">
              <a:latin charset="0" panose="020B0604020202020204" pitchFamily="34" typeface="Arial"/>
              <a:cs charset="0" panose="020B0604020202020204" pitchFamily="34" typeface="Arial"/>
            </a:endParaRPr>
          </a:p>
        </p:txBody>
      </p:sp>
      <p:sp>
        <p:nvSpPr>
          <p:cNvPr id="5" name="TextBox 4">
            <a:extLst>
              <a:ext uri="{FF2B5EF4-FFF2-40B4-BE49-F238E27FC236}">
                <a16:creationId xmlns:a16="http://schemas.microsoft.com/office/drawing/2014/main" id="{793211B8-E9C6-7766-65BE-03FA188CE6C6}"/>
              </a:ext>
            </a:extLst>
          </p:cNvPr>
          <p:cNvSpPr txBox="1"/>
          <p:nvPr/>
        </p:nvSpPr>
        <p:spPr>
          <a:xfrm>
            <a:off x="3687487" y="4602695"/>
            <a:ext cx="4572000" cy="261610"/>
          </a:xfrm>
          <a:prstGeom prst="rect">
            <a:avLst/>
          </a:prstGeom>
          <a:noFill/>
        </p:spPr>
        <p:txBody>
          <a:bodyPr numCol="1" wrap="square">
            <a:spAutoFit/>
          </a:bodyPr>
          <a:lstStyle/>
          <a:p>
            <a:r>
              <a:rPr altLang="en-CA" b="0" dirty="0" i="0" lang="en-CA" strike="noStrike" sz="1100" u="none">
                <a:solidFill>
                  <a:srgbClr val="191B26"/>
                </a:solidFill>
                <a:effectLst/>
                <a:latin charset="0" panose="020B0604020202020204" pitchFamily="34" typeface="Arial"/>
                <a:cs charset="0" panose="020B0604020202020204" pitchFamily="34" typeface="Arial"/>
              </a:rPr>
              <a:t>Image by </a:t>
            </a:r>
            <a:r>
              <a:rPr altLang="en-CA" b="0" dirty="0" i="0" lang="en-CA" strike="noStrike" sz="1100" u="sng">
                <a:solidFill>
                  <a:srgbClr val="191B26"/>
                </a:solidFill>
                <a:effectLst/>
                <a:latin charset="0" panose="020B0604020202020204" pitchFamily="34" typeface="Arial"/>
                <a:cs charset="0" panose="020B0604020202020204" pitchFamily="34" typeface="Arial"/>
                <a:hlinkClick r:id="rId3"/>
              </a:rPr>
              <a:t>Gerd Altmann</a:t>
            </a:r>
            <a:r>
              <a:rPr altLang="en-CA" b="0" dirty="0" i="0" lang="en-CA" strike="noStrike" sz="1100" u="none">
                <a:solidFill>
                  <a:srgbClr val="191B26"/>
                </a:solidFill>
                <a:effectLst/>
                <a:latin charset="0" panose="020B0604020202020204" pitchFamily="34" typeface="Arial"/>
                <a:cs charset="0" panose="020B0604020202020204" pitchFamily="34" typeface="Arial"/>
              </a:rPr>
              <a:t> from </a:t>
            </a:r>
            <a:r>
              <a:rPr altLang="en-CA" b="0" dirty="0" i="0" lang="en-CA" strike="noStrike" sz="1100" u="sng">
                <a:solidFill>
                  <a:srgbClr val="191B26"/>
                </a:solidFill>
                <a:effectLst/>
                <a:latin charset="0" panose="020B0604020202020204" pitchFamily="34" typeface="Arial"/>
                <a:cs charset="0" panose="020B0604020202020204" pitchFamily="34" typeface="Arial"/>
                <a:hlinkClick r:id="rId4"/>
              </a:rPr>
              <a:t>Pixabay</a:t>
            </a:r>
            <a:r>
              <a:rPr altLang="en-CA" b="0" dirty="0" i="0" lang="en-CA" strike="noStrike" sz="1100" u="none">
                <a:solidFill>
                  <a:srgbClr val="191B26"/>
                </a:solidFill>
                <a:effectLst/>
                <a:latin charset="0" panose="020B0604020202020204" pitchFamily="34" typeface="Arial"/>
                <a:cs charset="0" panose="020B0604020202020204" pitchFamily="34" typeface="Arial"/>
              </a:rPr>
              <a:t> </a:t>
            </a:r>
            <a:endParaRPr dirty="0" lang="en-US" sz="1100">
              <a:latin charset="0" panose="020B0604020202020204" pitchFamily="34" typeface="Arial"/>
              <a:cs charset="0" panose="020B0604020202020204" pitchFamily="34" typeface="Arial"/>
            </a:endParaRPr>
          </a:p>
        </p:txBody>
      </p:sp>
      <p:pic>
        <p:nvPicPr>
          <p:cNvPr id="7" name="Picture 6">
            <a:extLst>
              <a:ext uri="{FF2B5EF4-FFF2-40B4-BE49-F238E27FC236}">
                <a16:creationId xmlns:a16="http://schemas.microsoft.com/office/drawing/2014/main" id="{0B58D6B7-1E6A-42C9-8C00-67BC1F4B9CD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270234" y="2906446"/>
            <a:ext cx="5002923" cy="1662429"/>
          </a:xfrm>
          <a:prstGeom prst="rect">
            <a:avLst/>
          </a:prstGeom>
        </p:spPr>
      </p:pic>
    </p:spTree>
    <p:extLst>
      <p:ext uri="{BB962C8B-B14F-4D97-AF65-F5344CB8AC3E}">
        <p14:creationId xmlns:p14="http://schemas.microsoft.com/office/powerpoint/2010/main" val="3857512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AAD4B-6212-6602-A964-D3F0415682BD}"/>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12.3 GLOBAL BRANDING 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EF356C2D-393A-E6D1-62E1-0745DFDAC94E}"/>
              </a:ext>
            </a:extLst>
          </p:cNvPr>
          <p:cNvSpPr>
            <a:spLocks noGrp="1"/>
          </p:cNvSpPr>
          <p:nvPr>
            <p:ph idx="1" type="body"/>
          </p:nvPr>
        </p:nvSpPr>
        <p:spPr>
          <a:xfrm>
            <a:off x="311700" y="1229875"/>
            <a:ext cx="4985514" cy="3339000"/>
          </a:xfrm>
        </p:spPr>
        <p:txBody>
          <a:bodyPr numCol="1">
            <a:normAutofit/>
          </a:bodyPr>
          <a:lstStyle/>
          <a:p>
            <a:pPr indent="0" marL="114300">
              <a:buNone/>
            </a:pPr>
            <a:r>
              <a:rPr altLang="en-CA" dirty="0" lang="en-CA" sz="2000">
                <a:latin charset="0" panose="020B0604020202020204" pitchFamily="34" typeface="Arial"/>
                <a:cs charset="0" panose="020B0604020202020204" pitchFamily="34" typeface="Arial"/>
              </a:rPr>
              <a:t>A global brand is the brand name of a product that has worldwide recognition. Some of the most-recognized brands in the world include Coca-Cola, IBM, Microsoft, GE, Nokia, McDonald’s, Google, Toyota, Intel, and Disney (Interbrand, 2010).</a:t>
            </a:r>
            <a:endParaRPr dirty="0" lang="en-US" sz="2000">
              <a:latin charset="0" panose="020B0604020202020204" pitchFamily="34" typeface="Arial"/>
              <a:cs charset="0" panose="020B0604020202020204" pitchFamily="34" typeface="Arial"/>
            </a:endParaRPr>
          </a:p>
        </p:txBody>
      </p:sp>
      <p:sp>
        <p:nvSpPr>
          <p:cNvPr id="5" name="TextBox 4">
            <a:extLst>
              <a:ext uri="{FF2B5EF4-FFF2-40B4-BE49-F238E27FC236}">
                <a16:creationId xmlns:a16="http://schemas.microsoft.com/office/drawing/2014/main" id="{38A11650-39FD-AFA2-D14F-CEA0F9592DA3}"/>
              </a:ext>
            </a:extLst>
          </p:cNvPr>
          <p:cNvSpPr txBox="1"/>
          <p:nvPr/>
        </p:nvSpPr>
        <p:spPr>
          <a:xfrm>
            <a:off x="6679324" y="4568875"/>
            <a:ext cx="4572000" cy="261610"/>
          </a:xfrm>
          <a:prstGeom prst="rect">
            <a:avLst/>
          </a:prstGeom>
          <a:noFill/>
        </p:spPr>
        <p:txBody>
          <a:bodyPr numCol="1" wrap="square">
            <a:spAutoFit/>
          </a:bodyPr>
          <a:lstStyle/>
          <a:p>
            <a:r>
              <a:rPr altLang="en-CA" b="0" dirty="0" i="0" lang="en-CA" strike="noStrike" sz="1100" u="none">
                <a:solidFill>
                  <a:srgbClr val="111111"/>
                </a:solidFill>
                <a:effectLst/>
                <a:latin typeface="-apple-system"/>
              </a:rPr>
              <a:t>Photo by </a:t>
            </a:r>
            <a:r>
              <a:rPr altLang="en-CA" b="0" dirty="0" i="0" lang="en-CA" sz="1100">
                <a:solidFill>
                  <a:srgbClr val="767676"/>
                </a:solidFill>
                <a:effectLst/>
                <a:latin typeface="-apple-system"/>
                <a:hlinkClick r:id="rId3"/>
              </a:rPr>
              <a:t>Mae Mu</a:t>
            </a:r>
            <a:r>
              <a:rPr altLang="en-CA" b="0" dirty="0" i="0" lang="en-CA" strike="noStrike" sz="1100" u="none">
                <a:solidFill>
                  <a:srgbClr val="111111"/>
                </a:solidFill>
                <a:effectLst/>
                <a:latin typeface="-apple-system"/>
              </a:rPr>
              <a:t> on </a:t>
            </a:r>
            <a:r>
              <a:rPr altLang="en-CA" b="0" dirty="0" i="0" lang="en-CA" sz="1100">
                <a:solidFill>
                  <a:srgbClr val="767676"/>
                </a:solidFill>
                <a:effectLst/>
                <a:latin typeface="-apple-system"/>
                <a:hlinkClick r:id="rId4"/>
              </a:rPr>
              <a:t>Unsplash</a:t>
            </a:r>
            <a:endParaRPr dirty="0" lang="en-US" sz="1100"/>
          </a:p>
        </p:txBody>
      </p:sp>
      <p:pic>
        <p:nvPicPr>
          <p:cNvPr id="7" name="Picture 6">
            <a:extLst>
              <a:ext uri="{FF2B5EF4-FFF2-40B4-BE49-F238E27FC236}">
                <a16:creationId xmlns:a16="http://schemas.microsoft.com/office/drawing/2014/main" id="{67EAFF7E-38C7-32FB-46C1-C2A2B38C1BC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976142" y="410000"/>
            <a:ext cx="2856157" cy="4158875"/>
          </a:xfrm>
          <a:prstGeom prst="rect">
            <a:avLst/>
          </a:prstGeom>
        </p:spPr>
      </p:pic>
    </p:spTree>
    <p:extLst>
      <p:ext uri="{BB962C8B-B14F-4D97-AF65-F5344CB8AC3E}">
        <p14:creationId xmlns:p14="http://schemas.microsoft.com/office/powerpoint/2010/main" val="1862050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3F486-9C15-3B67-150E-8E42E1BAF859}"/>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12.3 GLOBAL BRANDING II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E25C0EE4-CAF5-BE92-8BEF-198E97DEA737}"/>
              </a:ext>
            </a:extLst>
          </p:cNvPr>
          <p:cNvSpPr>
            <a:spLocks noGrp="1"/>
          </p:cNvSpPr>
          <p:nvPr>
            <p:ph idx="1" type="body"/>
          </p:nvPr>
        </p:nvSpPr>
        <p:spPr/>
        <p:txBody>
          <a:bodyPr numCol="1">
            <a:normAutofit/>
          </a:bodyPr>
          <a:lstStyle/>
          <a:p>
            <a:pPr indent="0" marL="114300">
              <a:buNone/>
            </a:pPr>
            <a:r>
              <a:rPr altLang="en-CA" b="1" dirty="0" lang="en-CA" sz="2000">
                <a:latin charset="0" panose="020B0604020202020204" pitchFamily="34" typeface="Arial"/>
                <a:cs charset="0" panose="020B0604020202020204" pitchFamily="34" typeface="Arial"/>
              </a:rPr>
              <a:t>Centralized versus Decentralized Marketing Decisions</a:t>
            </a:r>
            <a:endParaRPr altLang="en-CA" dirty="0" lang="en-CA" sz="2000">
              <a:latin charset="0" panose="020B0604020202020204" pitchFamily="34" typeface="Arial"/>
              <a:cs charset="0" panose="020B0604020202020204" pitchFamily="34" typeface="Arial"/>
            </a:endParaRPr>
          </a:p>
          <a:p>
            <a:pPr indent="0" marL="114300">
              <a:buNone/>
            </a:pPr>
            <a:endParaRPr altLang="en-CA" dirty="0" lang="en-CA" sz="2000">
              <a:latin charset="0" panose="020B0604020202020204" pitchFamily="34" typeface="Arial"/>
              <a:cs charset="0" panose="020B0604020202020204" pitchFamily="34" typeface="Arial"/>
            </a:endParaRPr>
          </a:p>
          <a:p>
            <a:pPr indent="0" marL="114300">
              <a:buNone/>
            </a:pPr>
            <a:r>
              <a:rPr altLang="en-CA" dirty="0" lang="en-CA" sz="2000">
                <a:latin charset="0" panose="020B0604020202020204" pitchFamily="34" typeface="Arial"/>
                <a:cs charset="0" panose="020B0604020202020204" pitchFamily="34" typeface="Arial"/>
              </a:rPr>
              <a:t>Who has the authority to make marketing decisions? </a:t>
            </a:r>
          </a:p>
          <a:p>
            <a:pPr indent="0" marL="114300">
              <a:buNone/>
            </a:pPr>
            <a:endParaRPr altLang="en-CA" dirty="0" lang="en-CA" sz="2000">
              <a:latin charset="0" panose="020B0604020202020204" pitchFamily="34" typeface="Arial"/>
              <a:cs charset="0" panose="020B0604020202020204" pitchFamily="34" typeface="Arial"/>
            </a:endParaRPr>
          </a:p>
          <a:p>
            <a:pPr indent="0" marL="114300">
              <a:buNone/>
            </a:pPr>
            <a:r>
              <a:rPr altLang="en-CA" dirty="0" lang="en-CA" sz="2000">
                <a:latin charset="0" panose="020B0604020202020204" pitchFamily="34" typeface="Arial"/>
                <a:cs charset="0" panose="020B0604020202020204" pitchFamily="34" typeface="Arial"/>
              </a:rPr>
              <a:t>In a centralized-marketing organizational structure, the home-country headquarters retains decision-making power. In a decentralized-marketing organizational structure, the regions are able to make decisions without headquarters’ approval.</a:t>
            </a:r>
            <a:br>
              <a:rPr altLang="en-CA" dirty="0" lang="en-CA" sz="2000">
                <a:latin charset="0" panose="020B0604020202020204" pitchFamily="34" typeface="Arial"/>
                <a:cs charset="0" panose="020B0604020202020204" pitchFamily="34" typeface="Arial"/>
              </a:rPr>
            </a:b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2482512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3FE47-AABE-C723-DFC3-6A65F65CE3B8}"/>
              </a:ext>
            </a:extLst>
          </p:cNvPr>
          <p:cNvSpPr>
            <a:spLocks noGrp="1"/>
          </p:cNvSpPr>
          <p:nvPr>
            <p:ph type="title"/>
          </p:nvPr>
        </p:nvSpPr>
        <p:spPr/>
        <p:txBody>
          <a:bodyPr numCol="1">
            <a:noAutofit/>
          </a:bodyPr>
          <a:lstStyle/>
          <a:p>
            <a:r>
              <a:rPr altLang="en-CA" b="1" cap="all" dirty="0" lang="en-CA">
                <a:latin charset="0" panose="020B0604020202020204" pitchFamily="34" typeface="Arial"/>
                <a:cs charset="0" panose="020B0604020202020204" pitchFamily="34" typeface="Arial"/>
              </a:rPr>
              <a:t>12.3 GLOBAL BRANDING III</a:t>
            </a:r>
            <a:br>
              <a:rPr altLang="en-CA" b="1" cap="all" dirty="0" lang="en-CA">
                <a:latin charset="0" panose="020B0604020202020204" pitchFamily="34" typeface="Arial"/>
                <a:cs charset="0" panose="020B0604020202020204" pitchFamily="34" typeface="Arial"/>
              </a:rPr>
            </a:br>
            <a:br>
              <a:rPr altLang="en-CA" b="1" dirty="0" lang="en-CA">
                <a:latin charset="0" panose="020B0604020202020204" pitchFamily="34" typeface="Arial"/>
                <a:cs charset="0" panose="020B0604020202020204" pitchFamily="34" typeface="Arial"/>
              </a:rPr>
            </a:br>
            <a:endParaRPr b="1" dirty="0" lang="en-US">
              <a:latin charset="0" panose="020B0604020202020204" pitchFamily="34" typeface="Arial"/>
              <a:cs charset="0" panose="020B0604020202020204" pitchFamily="34" typeface="Arial"/>
            </a:endParaRPr>
          </a:p>
        </p:txBody>
      </p:sp>
      <p:sp>
        <p:nvSpPr>
          <p:cNvPr id="3" name="Text Placeholder 2">
            <a:extLst>
              <a:ext uri="{FF2B5EF4-FFF2-40B4-BE49-F238E27FC236}">
                <a16:creationId xmlns:a16="http://schemas.microsoft.com/office/drawing/2014/main" id="{D19FDB4D-07CD-C012-8DC7-5AA0C5FA0295}"/>
              </a:ext>
            </a:extLst>
          </p:cNvPr>
          <p:cNvSpPr>
            <a:spLocks noGrp="1"/>
          </p:cNvSpPr>
          <p:nvPr>
            <p:ph idx="1" type="body"/>
          </p:nvPr>
        </p:nvSpPr>
        <p:spPr/>
        <p:txBody>
          <a:bodyPr numCol="1">
            <a:normAutofit/>
          </a:bodyPr>
          <a:lstStyle/>
          <a:p>
            <a:pPr indent="0" marL="114300">
              <a:buNone/>
            </a:pPr>
            <a:r>
              <a:rPr altLang="en-CA" b="1" dirty="0" lang="en-CA" sz="2000">
                <a:latin charset="0" panose="020B0604020202020204" pitchFamily="34" typeface="Arial"/>
                <a:cs charset="0" panose="020B0604020202020204" pitchFamily="34" typeface="Arial"/>
              </a:rPr>
              <a:t>Planning a Brand Strategy for Emerging Markets</a:t>
            </a:r>
            <a:endParaRPr altLang="en-CA" dirty="0" lang="en-CA" sz="2000">
              <a:latin charset="0" panose="020B0604020202020204" pitchFamily="34" typeface="Arial"/>
              <a:cs charset="0" panose="020B0604020202020204" pitchFamily="34" typeface="Arial"/>
            </a:endParaRPr>
          </a:p>
          <a:p>
            <a:pPr indent="0" marL="114300">
              <a:buNone/>
            </a:pPr>
            <a:br>
              <a:rPr altLang="en-CA" dirty="0" lang="en-CA" sz="2000">
                <a:latin charset="0" panose="020B0604020202020204" pitchFamily="34" typeface="Arial"/>
                <a:cs charset="0" panose="020B0604020202020204" pitchFamily="34" typeface="Arial"/>
              </a:rPr>
            </a:br>
            <a:r>
              <a:rPr altLang="en-CA" dirty="0" lang="en-CA" sz="2000">
                <a:latin charset="0" panose="020B0604020202020204" pitchFamily="34" typeface="Arial"/>
                <a:cs charset="0" panose="020B0604020202020204" pitchFamily="34" typeface="Arial"/>
              </a:rPr>
              <a:t>Entering an emerging market with a developed-country brand poses an extra challenge. Income levels in emerging markets are lower, so companies tend to price their products as inexpensively as possible. This low-cost strategy may have consequences for the company’s brand, however. </a:t>
            </a:r>
            <a:endParaRPr dirty="0" lang="en-US" sz="2000">
              <a:latin charset="0" panose="020B0604020202020204" pitchFamily="34" typeface="Arial"/>
              <a:cs charset="0" panose="020B0604020202020204" pitchFamily="34" typeface="Arial"/>
            </a:endParaRPr>
          </a:p>
        </p:txBody>
      </p:sp>
    </p:spTree>
    <p:extLst>
      <p:ext uri="{BB962C8B-B14F-4D97-AF65-F5344CB8AC3E}">
        <p14:creationId xmlns:p14="http://schemas.microsoft.com/office/powerpoint/2010/main" val="1881422196"/>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3326</Words>
  <Paragraphs>179</Paragraphs>
  <Slides>18</Slides>
  <Notes>16</Notes>
  <TotalTime>13454</TotalTime>
  <HiddenSlides>0</HiddenSlides>
  <MMClips>0</MMClips>
  <ScaleCrop>false</ScaleCrop>
  <HeadingPairs>
    <vt:vector baseType="variant" size="6">
      <vt:variant>
        <vt:lpstr>Fonts Used</vt:lpstr>
      </vt:variant>
      <vt:variant>
        <vt:i4>4</vt:i4>
      </vt:variant>
      <vt:variant>
        <vt:lpstr>Theme</vt:lpstr>
      </vt:variant>
      <vt:variant>
        <vt:i4>1</vt:i4>
      </vt:variant>
      <vt:variant>
        <vt:lpstr>Slide Titles</vt:lpstr>
      </vt:variant>
      <vt:variant>
        <vt:i4>18</vt:i4>
      </vt:variant>
    </vt:vector>
  </HeadingPairs>
  <TitlesOfParts>
    <vt:vector baseType="lpstr" size="23">
      <vt:lpstr>Roboto</vt:lpstr>
      <vt:lpstr>Calibri</vt:lpstr>
      <vt:lpstr>Arial</vt:lpstr>
      <vt:lpstr>-apple-system</vt:lpstr>
      <vt:lpstr>Geometric</vt:lpstr>
      <vt:lpstr>GLOBAL MARKETING IN A DIGITAL WORLD</vt:lpstr>
      <vt:lpstr>Learning Outcomes</vt:lpstr>
      <vt:lpstr>12.1 ELEMENTS AND BENEFITS OF BRANDING I</vt:lpstr>
      <vt:lpstr>12.1 ELEMENTS AND BENEFITS OF BRANDING II</vt:lpstr>
      <vt:lpstr>12.1 ELEMENTS AND BENEFITS OF BRANDING III</vt:lpstr>
      <vt:lpstr>12.2 FORMULATING A GLOBAL BRAND STRATEGY</vt:lpstr>
      <vt:lpstr>12.3 GLOBAL BRANDING I</vt:lpstr>
      <vt:lpstr>12.3 GLOBAL BRANDING II</vt:lpstr>
      <vt:lpstr>12.3 GLOBAL BRANDING III</vt:lpstr>
      <vt:lpstr>12.4 GLOBAL BRAND STRUCTURES</vt:lpstr>
      <vt:lpstr>12.5 DETERMINANTS OF GLOBAL BRAND STRUCTURE I</vt:lpstr>
      <vt:lpstr>12.5 DETERMINANTS OF GLOBAL BRAND STRUCTURE II</vt:lpstr>
      <vt:lpstr>12.5 DETERMINANTS OF GLOBAL BRAND STRUCTURE III</vt:lpstr>
      <vt:lpstr>12.5 DETERMINANTS OF GLOBAL BRAND STRUCTURE IV</vt:lpstr>
      <vt:lpstr>12.6 MANAGING KEY STRATEGIC BRANDS I</vt:lpstr>
      <vt:lpstr>12.6 MANAGING KEY STRATEGIC BRANDS II</vt:lpstr>
      <vt:lpstr>12.7 COMMON BRANDING STRATEGIES</vt:lpstr>
      <vt:lpstr>12.8 KEY TERMS</vt:lpstr>
    </vt:vector>
  </TitlesOfParts>
  <LinksUpToDate>false</LinksUpToDate>
  <SharedDoc>false</SharedDoc>
  <HyperlinksChanged>false</HyperlinksChanged>
  <Application>Microsoft Macintosh PowerPoint</Application>
  <AppVersion>16.0000</AppVersion>
  <PresentationFormat>On-screen Show (16:9)</PresentationFormat>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Steeves, Catherine</dc:creator>
  <cp:lastModifiedBy>Earle, Davandra</cp:lastModifiedBy>
  <dcterms:modified xsi:type="dcterms:W3CDTF">2022-07-07T16:14:04Z</dcterms:modified>
  <cp:revision>18</cp:revision>
  <dc:title>PowerPoint Presentation</dc:title>
</cp:coreProperties>
</file>