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3" Target="ppt/presentation.xml" Type="http://schemas.openxmlformats.org/officeDocument/2006/relationships/officeDocument"/><Relationship Id="rId2" Target="docProps/core.xml" Type="http://schemas.openxmlformats.org/package/2006/relationships/metadata/core-properties"/><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embedTrueTypeFonts="1" saveSubsetFonts="1" strictFirstAndLastChars="0">
  <p:sldMasterIdLst>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9144000" cy="5143500" type="screen16x9"/>
  <p:notesSz cx="6858000" cy="9144000"/>
  <p:embeddedFontLst>
    <p:embeddedFont>
      <p:font charset="0" panose="020F0502020204030204" pitchFamily="34" typeface="Calibri"/>
      <p:regular r:id="rId21"/>
      <p:bold r:id="rId22"/>
      <p:italic r:id="rId23"/>
      <p:boldItalic r:id="rId24"/>
    </p:embeddedFont>
    <p:embeddedFont>
      <p:font charset="0" panose="02000000000000000000" pitchFamily="2" typeface="Roboto"/>
      <p:regular r:id="rId25"/>
      <p:bold r:id="rId26"/>
      <p:italic r:id="rId27"/>
      <p:boldItalic r:id="rId28"/>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autoAdjust="0" sz="23986"/>
    <p:restoredTop autoAdjust="0" sz="80898"/>
  </p:normalViewPr>
  <p:slideViewPr>
    <p:cSldViewPr snapToGrid="0">
      <p:cViewPr varScale="1">
        <p:scale>
          <a:sx d="100" n="107"/>
          <a:sy d="100" n="107"/>
        </p:scale>
        <p:origin x="184" y="392"/>
      </p:cViewPr>
      <p:guideLst>
        <p:guide orient="horz" pos="1620"/>
        <p:guide pos="2880"/>
      </p:guideLst>
    </p:cSldViewPr>
  </p:slideViewPr>
  <p:outlineViewPr>
    <p:cViewPr>
      <p:scale>
        <a:sx d="100" n="33"/>
        <a:sy d="100" n="33"/>
      </p:scale>
      <p:origin x="0" y="0"/>
    </p:cViewPr>
  </p:outlineViewPr>
  <p:notesTextViewPr>
    <p:cViewPr>
      <p:scale>
        <a:sx d="1" n="1"/>
        <a:sy d="1" n="1"/>
      </p:scale>
      <p:origin x="0" y="0"/>
    </p:cViewPr>
  </p:notesTextViewPr>
  <p:gridSpacing cx="72008" cy="72008"/>
</p:viewPr>
</file>

<file path=ppt/_rels/presentation.xml.rels><?xml version="1.0" encoding="UTF-8" standalone="yes"?><Relationships xmlns="http://schemas.openxmlformats.org/package/2006/relationships"><Relationship Id="rId27" Target="fonts/font7.fntdata" Type="http://schemas.openxmlformats.org/officeDocument/2006/relationships/font"/><Relationship Id="rId26" Target="fonts/font6.fntdata" Type="http://schemas.openxmlformats.org/officeDocument/2006/relationships/font"/><Relationship Id="rId25" Target="fonts/font5.fntdata" Type="http://schemas.openxmlformats.org/officeDocument/2006/relationships/font"/><Relationship Id="rId24" Target="fonts/font4.fntdata" Type="http://schemas.openxmlformats.org/officeDocument/2006/relationships/font"/><Relationship Id="rId21" Target="fonts/font1.fntdata" Type="http://schemas.openxmlformats.org/officeDocument/2006/relationships/font"/><Relationship Id="rId19" Target="slides/slide13.xml" Type="http://schemas.openxmlformats.org/officeDocument/2006/relationships/slide"/><Relationship Id="rId20" Target="slides/slide14.xml" Type="http://schemas.openxmlformats.org/officeDocument/2006/relationships/slide"/><Relationship Id="rId18" Target="slides/slide12.xml" Type="http://schemas.openxmlformats.org/officeDocument/2006/relationships/slide"/><Relationship Id="rId17" Target="slides/slide11.xml" Type="http://schemas.openxmlformats.org/officeDocument/2006/relationships/slide"/><Relationship Id="rId16" Target="slides/slide10.xml" Type="http://schemas.openxmlformats.org/officeDocument/2006/relationships/slide"/><Relationship Id="rId15" Target="slides/slide9.xml" Type="http://schemas.openxmlformats.org/officeDocument/2006/relationships/slide"/><Relationship Id="rId14" Target="slides/slide8.xml" Type="http://schemas.openxmlformats.org/officeDocument/2006/relationships/slide"/><Relationship Id="rId13" Target="slides/slide7.xml" Type="http://schemas.openxmlformats.org/officeDocument/2006/relationships/slide"/><Relationship Id="rId12" Target="slides/slide6.xml" Type="http://schemas.openxmlformats.org/officeDocument/2006/relationships/slide"/><Relationship Id="rId11" Target="slides/slide5.xml" Type="http://schemas.openxmlformats.org/officeDocument/2006/relationships/slide"/><Relationship Id="rId9" Target="slides/slide3.xml" Type="http://schemas.openxmlformats.org/officeDocument/2006/relationships/slide"/><Relationship Id="rId10" Target="slides/slide4.xml" Type="http://schemas.openxmlformats.org/officeDocument/2006/relationships/slide"/><Relationship Id="rId8" Target="slides/slide2.xml" Type="http://schemas.openxmlformats.org/officeDocument/2006/relationships/slide"/><Relationship Id="rId7" Target="slides/slide1.xml" Type="http://schemas.openxmlformats.org/officeDocument/2006/relationships/slide"/><Relationship Id="rId6" Target="notesMasters/notesMaster1.xml" Type="http://schemas.openxmlformats.org/officeDocument/2006/relationships/notesMaster"/><Relationship Id="rId5" Target="slideMasters/slideMaster1.xml" Type="http://schemas.openxmlformats.org/officeDocument/2006/relationships/slideMaster"/><Relationship Id="rId4" Target="tableStyles.xml" Type="http://schemas.openxmlformats.org/officeDocument/2006/relationships/tableStyles"/><Relationship Id="rId3" Target="presProps.xml" Type="http://schemas.openxmlformats.org/officeDocument/2006/relationships/presProps"/><Relationship Id="rId23" Target="fonts/font3.fntdata" Type="http://schemas.openxmlformats.org/officeDocument/2006/relationships/font"/><Relationship Id="rId2" Target="viewProps.xml" Type="http://schemas.openxmlformats.org/officeDocument/2006/relationships/viewProps"/><Relationship Id="rId22" Target="fonts/font2.fntdata" Type="http://schemas.openxmlformats.org/officeDocument/2006/relationships/font"/><Relationship Id="rId28" Target="fonts/font8.fntdata" Type="http://schemas.openxmlformats.org/officeDocument/2006/relationships/font"/><Relationship Id="rId1" Target="theme/theme1.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ChangeAspect="1" noGrp="1" noRot="1"/>
          </p:cNvSpPr>
          <p:nvPr>
            <p:ph idx="2" type="sldImg"/>
          </p:nvPr>
        </p:nvSpPr>
        <p:spPr>
          <a:xfrm>
            <a:off x="381300" y="685800"/>
            <a:ext cx="6096075"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Google Shape;4;n"/>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a:endParaRPr/>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arget="../slides/slide1.xml" Type="http://schemas.openxmlformats.org/officeDocument/2006/relationships/slide"/><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2" Target="../slides/slide11.xml" Type="http://schemas.openxmlformats.org/officeDocument/2006/relationships/slide"/><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2" Target="../slides/slide12.xml" Type="http://schemas.openxmlformats.org/officeDocument/2006/relationships/slide"/><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2" Target="../slides/slide13.xml" Type="http://schemas.openxmlformats.org/officeDocument/2006/relationships/slide"/><Relationship Id="rId1" Target="../notesMasters/notesMaster1.xml" Type="http://schemas.openxmlformats.org/officeDocument/2006/relationships/notesMaster"/></Relationships>
</file>

<file path=ppt/notesSlides/_rels/notesSlide13.xml.rels><?xml version="1.0" encoding="UTF-8" standalone="yes"?><Relationships xmlns="http://schemas.openxmlformats.org/package/2006/relationships"><Relationship Id="rId2" Target="../slides/slide14.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4.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5.xml" Type="http://schemas.openxmlformats.org/officeDocument/2006/relationships/slide"/><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2" Target="../slides/slide6.xml" Type="http://schemas.openxmlformats.org/officeDocument/2006/relationships/slide"/><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slides/slide7.xml" Type="http://schemas.openxmlformats.org/officeDocument/2006/relationships/slide"/><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2" Target="../slides/slide8.xml" Type="http://schemas.openxmlformats.org/officeDocument/2006/relationships/slide"/><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slides/slide9.xml" Type="http://schemas.openxmlformats.org/officeDocument/2006/relationships/slide"/><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2" Target="../slides/slide10.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6"/>
        <p:cNvGrpSpPr/>
        <p:nvPr/>
      </p:nvGrpSpPr>
      <p:grpSpPr>
        <a:xfrm>
          <a:off x="0" y="0"/>
          <a:ext cx="0" cy="0"/>
          <a:chOff x="0" y="0"/>
          <a:chExt cx="0" cy="0"/>
        </a:xfrm>
      </p:grpSpPr>
      <p:sp>
        <p:nvSpPr>
          <p:cNvPr id="77" name="Google Shape;77;p: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78" name="Google Shape;78;p: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Similar to domestic marketing, in the global marketing mix, factors that affect pricing include manufacturing cost, distribution channels, marketplace, competition, market conditions, and quality of product. For instance, if distribution is exclusive to one channel partner, then prices are likely to be higher. </a:t>
            </a:r>
            <a:endParaRPr dirty="0" lang="en-US"/>
          </a:p>
        </p:txBody>
      </p:sp>
    </p:spTree>
    <p:extLst>
      <p:ext uri="{BB962C8B-B14F-4D97-AF65-F5344CB8AC3E}">
        <p14:creationId xmlns:p14="http://schemas.microsoft.com/office/powerpoint/2010/main" val="3419681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Lululemon’s vision statement is “to be the experimental brand that ignites a community of people living the sweat life through sweat, grow and connect.” The statement consists of the following components: exceptional brand, ignite communities through sweat, and create connections. Lululemon prioritizes quality over quantity to provide value to their customers (Mission Statement Academy, 2019).</a:t>
            </a:r>
            <a:endParaRPr dirty="0" lang="en-US"/>
          </a:p>
        </p:txBody>
      </p:sp>
    </p:spTree>
    <p:extLst>
      <p:ext uri="{BB962C8B-B14F-4D97-AF65-F5344CB8AC3E}">
        <p14:creationId xmlns:p14="http://schemas.microsoft.com/office/powerpoint/2010/main" val="45603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Lululemon’s strategy allows them to become one of the major players in athletic apparel. To achieve its goals, Lululemon uses three main strategies.</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1. Innovation forever- they have a very active Research and Development department and are always looking to get new and improved products to their customers.</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2. Interactive digital marketing- they portray their brand as essential for athletic teams, fitness facilities and yoga studios.</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3. Expanding the market by launching new product lines in different regions – while Lululemon has been very successful in North America, they hope to expand their marketing to China (Business Strategy Hub, 2019).</a:t>
            </a:r>
          </a:p>
          <a:p>
            <a:endParaRPr dirty="0" lang="en-US"/>
          </a:p>
        </p:txBody>
      </p:sp>
    </p:spTree>
    <p:extLst>
      <p:ext uri="{BB962C8B-B14F-4D97-AF65-F5344CB8AC3E}">
        <p14:creationId xmlns:p14="http://schemas.microsoft.com/office/powerpoint/2010/main" val="566943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5"/>
        <p:cNvGrpSpPr/>
        <p:nvPr/>
      </p:nvGrpSpPr>
      <p:grpSpPr>
        <a:xfrm>
          <a:off x="0" y="0"/>
          <a:ext cx="0" cy="0"/>
          <a:chOff x="0" y="0"/>
          <a:chExt cx="0" cy="0"/>
        </a:xfrm>
      </p:grpSpPr>
      <p:sp>
        <p:nvSpPr>
          <p:cNvPr id="166" name="Google Shape;166;g107c8386009_0_34: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167" name="Google Shape;167;g107c8386009_0_34: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
        <p:cNvGrpSpPr/>
        <p:nvPr/>
      </p:nvGrpSpPr>
      <p:grpSpPr>
        <a:xfrm>
          <a:off x="0" y="0"/>
          <a:ext cx="0" cy="0"/>
          <a:chOff x="0" y="0"/>
          <a:chExt cx="0" cy="0"/>
        </a:xfrm>
      </p:grpSpPr>
      <p:sp>
        <p:nvSpPr>
          <p:cNvPr id="83" name="Google Shape;83;ge941fe4cd0_0_20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84" name="Google Shape;84;ge941fe4cd0_0_201: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While this alignment is assumed, the presentation and formalization of the marketing plan often surfaces misalignment. Perhaps the finance team had assumed that the promotion strategy was not central to the plan and had reduced the budget. Perhaps the supply chain team had not recognized how aggressive the new product plans were and is not staffed to support them. While it it frustrating to identify points of confusion and misalignment, it is always best to do that in the planning process before it has impact on customers and on the market.</a:t>
            </a:r>
            <a:endParaRPr dirty="0" lang="en-US"/>
          </a:p>
        </p:txBody>
      </p:sp>
    </p:spTree>
    <p:extLst>
      <p:ext uri="{BB962C8B-B14F-4D97-AF65-F5344CB8AC3E}">
        <p14:creationId xmlns:p14="http://schemas.microsoft.com/office/powerpoint/2010/main" val="320991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If a marketer is not fully aware of competitive threats that have been identified, then he may unknowingly make trade-offs that fail to address the competitive risk. If a product marketer is deeply focus on defining a new product and bringing it to market, she might not be aware of significant dependencies on the supply chain and distribution channels.</a:t>
            </a:r>
          </a:p>
          <a:p>
            <a:endParaRPr altLang="en-CA" b="0" cap="none" dirty="0" i="0" lang="en-CA" strike="noStrike" sz="1100" u="none">
              <a:solidFill>
                <a:srgbClr val="000000"/>
              </a:solidFill>
              <a:effectLst/>
              <a:latin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The marketing plan is an important tool to communicate detailed plans within the marketing function.</a:t>
            </a:r>
          </a:p>
          <a:p>
            <a:br>
              <a:rPr altLang="en-CA" b="1" dirty="0" lang="en-CA"/>
            </a:br>
            <a:endParaRPr b="1" dirty="0" lang="en-US"/>
          </a:p>
        </p:txBody>
      </p:sp>
    </p:spTree>
    <p:extLst>
      <p:ext uri="{BB962C8B-B14F-4D97-AF65-F5344CB8AC3E}">
        <p14:creationId xmlns:p14="http://schemas.microsoft.com/office/powerpoint/2010/main" val="1221157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Sometimes an organization can get away with small quarterly updates to the marketing plan and major annual revisions. Other times, the market has shifted enough by the end of one quarter that a completely new approach is warranted—or a more aggressive implementation of the current approach. </a:t>
            </a:r>
            <a:endParaRPr dirty="0" lang="en-US"/>
          </a:p>
        </p:txBody>
      </p:sp>
    </p:spTree>
    <p:extLst>
      <p:ext uri="{BB962C8B-B14F-4D97-AF65-F5344CB8AC3E}">
        <p14:creationId xmlns:p14="http://schemas.microsoft.com/office/powerpoint/2010/main" val="884455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It should be apparent by now that companies and organizations planning to compete effectively in world markets need a clear and well-focused international marketing plan that is based on a thorough understanding of the markets in which the company is introducing its products. </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the challenge of international marketing is to ensure that any international strategy has the discipline of thorough research, and an understanding and accurate evaluation of what is required to achieve the competitive advantage.</a:t>
            </a:r>
          </a:p>
          <a:p>
            <a:endParaRPr altLang="en-CA" b="0" cap="none" dirty="0" i="0" lang="en-CA" strike="noStrike" sz="1100" u="none">
              <a:solidFill>
                <a:srgbClr val="000000"/>
              </a:solidFill>
              <a:effectLst/>
              <a:latin typeface="Arial"/>
              <a:ea typeface="Arial"/>
              <a:cs typeface="Arial"/>
              <a:sym typeface="Arial"/>
            </a:endParaRP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The Corporate Level---</a:t>
            </a:r>
            <a:r>
              <a:rPr altLang="en-CA" b="0" cap="none" dirty="0" i="0" lang="en-CA" strike="noStrike" sz="1100" u="none">
                <a:solidFill>
                  <a:srgbClr val="000000"/>
                </a:solidFill>
                <a:effectLst/>
                <a:latin typeface="Arial"/>
                <a:ea typeface="Arial"/>
                <a:cs typeface="Arial"/>
                <a:sym typeface="Arial"/>
              </a:rPr>
              <a:t>We begin at the corporate level, where firms decide whether to become involved in international markets and determine the resources they are willing to commit. Thus, this stage is primarily concerned with the analysis of international markets. Decisions here will be dependent on matching the results of that analysis with the company’s objectives.</a:t>
            </a:r>
          </a:p>
          <a:p>
            <a:endParaRPr altLang="en-CA" b="0" cap="none" dirty="0" i="0" lang="en-CA" strike="noStrike" sz="1100" u="none">
              <a:solidFill>
                <a:srgbClr val="000000"/>
              </a:solidFill>
              <a:effectLst/>
              <a:latin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The Business Level--</a:t>
            </a:r>
            <a:r>
              <a:rPr altLang="en-CA" b="0" cap="none" dirty="0" i="0" lang="en-CA" strike="noStrike" sz="1100" u="none">
                <a:solidFill>
                  <a:srgbClr val="000000"/>
                </a:solidFill>
                <a:effectLst/>
                <a:latin typeface="Arial"/>
                <a:ea typeface="Arial"/>
                <a:cs typeface="Arial"/>
                <a:sym typeface="Arial"/>
              </a:rPr>
              <a:t>Business-level considerations begin with the assessment of the stakeholders involved in the business. It is important to clearly identify the different stakeholder groups, understand their expectations, and evaluate their power, because the stakeholders provide the broad guidelines within which the firm operates.</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The Functional Level</a:t>
            </a:r>
            <a:r>
              <a:rPr altLang="en-CA" b="0" cap="none" dirty="0" i="0" lang="en-CA" strike="noStrike" sz="1100" u="none">
                <a:solidFill>
                  <a:srgbClr val="000000"/>
                </a:solidFill>
                <a:effectLst/>
                <a:latin typeface="Arial"/>
                <a:ea typeface="Arial"/>
                <a:cs typeface="Arial"/>
                <a:sym typeface="Arial"/>
              </a:rPr>
              <a:t>--Having set the objectives for the company, both at the corporate level and the business level, the company can now develop a detailed program of functional activities to achieve the objectives. Following the integrated approach employed throughout this text, each of the functional elements (e.g. finance, human resources, research) must be considered jointly.</a:t>
            </a:r>
            <a:br>
              <a:rPr altLang="en-CA" dirty="0" lang="en-CA"/>
            </a:br>
            <a:br>
              <a:rPr altLang="en-CA" dirty="0" lang="en-CA"/>
            </a:br>
            <a:endParaRPr dirty="0" lang="en-US"/>
          </a:p>
        </p:txBody>
      </p:sp>
    </p:spTree>
    <p:extLst>
      <p:ext uri="{BB962C8B-B14F-4D97-AF65-F5344CB8AC3E}">
        <p14:creationId xmlns:p14="http://schemas.microsoft.com/office/powerpoint/2010/main" val="370102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With this in mind, organizations are modifying their marketing strategies to meet the challenges of the global marketplace while trying to sustain their competitiveness within home markets. These changes have also prompted brands to customize their global marketing mix for different markets, based on local languages, needs, wants, and values.</a:t>
            </a:r>
          </a:p>
          <a:p>
            <a:br>
              <a:rPr altLang="en-CA" dirty="0" lang="en-CA"/>
            </a:br>
            <a:endParaRPr dirty="0" lang="en-US"/>
          </a:p>
        </p:txBody>
      </p:sp>
    </p:spTree>
    <p:extLst>
      <p:ext uri="{BB962C8B-B14F-4D97-AF65-F5344CB8AC3E}">
        <p14:creationId xmlns:p14="http://schemas.microsoft.com/office/powerpoint/2010/main" val="2767824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Coca-Cola is a strong example of this principle. The beverage brand uses two formulas (one with sugar and one with corn syrup) for all markets. The product packaging in every country incorporates Coca-Cola’s contour bottle design and signature ribbon in some shape or form. However, the bottle can also include the country’s native language and appear in identical sizes as other beverage bottles or cans in that country’s market.</a:t>
            </a:r>
          </a:p>
          <a:p>
            <a:br>
              <a:rPr altLang="en-CA" dirty="0" lang="en-CA"/>
            </a:br>
            <a:endParaRPr altLang="en-CA" dirty="0" lang="en-CA"/>
          </a:p>
          <a:p>
            <a:r>
              <a:rPr altLang="en-CA" b="0" cap="none" dirty="0" i="0" lang="en-CA" strike="noStrike" sz="1100" u="none">
                <a:solidFill>
                  <a:srgbClr val="000000"/>
                </a:solidFill>
                <a:effectLst/>
                <a:latin typeface="Arial"/>
                <a:ea typeface="Arial"/>
                <a:cs typeface="Arial"/>
                <a:sym typeface="Arial"/>
              </a:rPr>
              <a:t>Before launching promotional programs, global companies must first define their target markets and determine the products that will resonate most with those consumers and businesses. This research can help inform marketing leaders about what course to take—localization versus standardization strategy—as they learn more about the target market’s receptivity to their goods and services.</a:t>
            </a:r>
            <a:endParaRPr dirty="0" lang="en-US"/>
          </a:p>
        </p:txBody>
      </p:sp>
    </p:spTree>
    <p:extLst>
      <p:ext uri="{BB962C8B-B14F-4D97-AF65-F5344CB8AC3E}">
        <p14:creationId xmlns:p14="http://schemas.microsoft.com/office/powerpoint/2010/main" val="3604601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dirty="0" lang="en-CA"/>
              <a:t>Before a company decides to become global, it must consider social, cultural, economic, political, competitive, and other factors relative to the global expansion it is considering. Creating a worldwide marketing plan is no simple task.</a:t>
            </a:r>
            <a:endParaRPr dirty="0" lang="en-US"/>
          </a:p>
          <a:p>
            <a:endParaRPr altLang="en-CA" b="0" cap="none" dirty="0" i="0" lang="en-CA" strike="noStrike" sz="1100" u="none">
              <a:solidFill>
                <a:srgbClr val="000000"/>
              </a:solidFill>
              <a:effectLst/>
              <a:latin typeface="Arial"/>
              <a:ea typeface="Arial"/>
              <a:cs typeface="Arial"/>
              <a:sym typeface="Arial"/>
            </a:endParaRP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It is virtually impossible for a company to communicate one identical message in a unified voice to global markets unless a company holds the same position against its competition in all markets (e.g., market leader, low cost, etc.). This is rarely the case, so most global companies must be open to some level of localization and be nimble enough to adapt to changing local market trends, tastes, and needs.</a:t>
            </a:r>
            <a:endParaRPr dirty="0" lang="en-US"/>
          </a:p>
        </p:txBody>
      </p:sp>
    </p:spTree>
    <p:extLst>
      <p:ext uri="{BB962C8B-B14F-4D97-AF65-F5344CB8AC3E}">
        <p14:creationId xmlns:p14="http://schemas.microsoft.com/office/powerpoint/2010/main" val="2425170658"/>
      </p:ext>
    </p:extLst>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anchor="ctr" anchorCtr="0" bIns="91425" lIns="91425" numCol="1" rIns="91425" spcFirstLastPara="1" tIns="91425" wrap="square">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anchor="b" anchorCtr="0" bIns="91425" lIns="91425" numCol="1" rIns="91425" spcFirstLastPara="1" tIns="91425" wrap="square">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idx="1" type="subTitle"/>
          </p:nvPr>
        </p:nvSpPr>
        <p:spPr>
          <a:xfrm>
            <a:off x="598088" y="2715913"/>
            <a:ext cx="8222100" cy="432900"/>
          </a:xfrm>
          <a:prstGeom prst="rect">
            <a:avLst/>
          </a:prstGeom>
        </p:spPr>
        <p:txBody>
          <a:bodyPr anchor="t" anchorCtr="0" bIns="91425" lIns="91425" numCol="1" rIns="91425" spcFirstLastPara="1" tIns="91425" wrap="square">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extLst>
      <p:ext uri="{BB962C8B-B14F-4D97-AF65-F5344CB8AC3E}">
        <p14:creationId xmlns:p14="http://schemas.microsoft.com/office/powerpoint/2010/main" val="3128295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idx="1" type="body"/>
          </p:nvPr>
        </p:nvSpPr>
        <p:spPr>
          <a:xfrm>
            <a:off x="311700" y="1229875"/>
            <a:ext cx="8520600" cy="3339000"/>
          </a:xfrm>
          <a:prstGeom prst="rect">
            <a:avLst/>
          </a:prstGeom>
        </p:spPr>
        <p:txBody>
          <a:bodyPr anchor="t" anchorCtr="0" bIns="91425" lIns="91425" numCol="1" rIns="91425" spcFirstLastPara="1" tIns="91425" wrap="square">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a:endParaRPr/>
          </a:p>
        </p:txBody>
      </p:sp>
      <p:sp>
        <p:nvSpPr>
          <p:cNvPr id="31" name="Google Shape;31;p4"/>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anchor="b" anchorCtr="0" bIns="91425" lIns="91425" numCol="1" rIns="91425" spcFirstLastPara="1" tIns="91425" wrap="square">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idx="1" type="body"/>
          </p:nvPr>
        </p:nvSpPr>
        <p:spPr>
          <a:xfrm>
            <a:off x="311700" y="1465804"/>
            <a:ext cx="2808000" cy="3103200"/>
          </a:xfrm>
          <a:prstGeom prst="rect">
            <a:avLst/>
          </a:prstGeom>
        </p:spPr>
        <p:txBody>
          <a:bodyPr anchor="t" anchorCtr="0" bIns="91425" lIns="91425" numCol="1" rIns="91425" spcFirstLastPara="1" tIns="91425" wrap="square">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a:endParaRPr/>
          </a:p>
        </p:txBody>
      </p:sp>
      <p:sp>
        <p:nvSpPr>
          <p:cNvPr id="44" name="Google Shape;44;p7"/>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48" name="Google Shape;48;p8"/>
            <p:cNvSpPr/>
            <p:nvPr/>
          </p:nvSpPr>
          <p:spPr>
            <a:xfrm flipH="1">
              <a:off x="7113463" y="5"/>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49" name="Google Shape;49;p8"/>
            <p:cNvSpPr/>
            <p:nvPr/>
          </p:nvSpPr>
          <p:spPr>
            <a:xfrm flipH="1" rot="10800000">
              <a:off x="7113588" y="107"/>
              <a:ext cx="1015200" cy="1015200"/>
            </a:xfrm>
            <a:prstGeom prst="rtTriangle">
              <a:avLst/>
            </a:prstGeom>
            <a:solidFill>
              <a:schemeClr val="accent3"/>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52" name="Google Shape;52;p8"/>
          <p:cNvSpPr txBox="1">
            <a:spLocks noGrp="1"/>
          </p:cNvSpPr>
          <p:nvPr>
            <p:ph type="title"/>
          </p:nvPr>
        </p:nvSpPr>
        <p:spPr>
          <a:xfrm>
            <a:off x="490250" y="526350"/>
            <a:ext cx="5618700" cy="4090800"/>
          </a:xfrm>
          <a:prstGeom prst="rect">
            <a:avLst/>
          </a:prstGeom>
        </p:spPr>
        <p:txBody>
          <a:bodyPr anchor="ctr" anchorCtr="0" bIns="91425" lIns="91425" numCol="1" rIns="91425" spcFirstLastPara="1" tIns="91425" wrap="square">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cap="flat" cmpd="sng" w="19050">
            <a:solidFill>
              <a:schemeClr val="lt1"/>
            </a:solidFill>
            <a:prstDash val="solid"/>
            <a:round/>
            <a:headEnd len="sm" type="none" w="sm"/>
            <a:tailEnd len="sm" type="none" w="sm"/>
          </a:ln>
        </p:spPr>
      </p:cxnSp>
      <p:sp>
        <p:nvSpPr>
          <p:cNvPr id="57" name="Google Shape;57;p9"/>
          <p:cNvSpPr txBox="1">
            <a:spLocks noGrp="1"/>
          </p:cNvSpPr>
          <p:nvPr>
            <p:ph type="title"/>
          </p:nvPr>
        </p:nvSpPr>
        <p:spPr>
          <a:xfrm>
            <a:off x="265500" y="1151100"/>
            <a:ext cx="4045200" cy="15645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4200"/>
              <a:buNone/>
              <a:defRPr sz="4200"/>
            </a:lvl1pPr>
            <a:lvl2pPr algn="ctr" lvl="1">
              <a:spcBef>
                <a:spcPts val="0"/>
              </a:spcBef>
              <a:spcAft>
                <a:spcPts val="0"/>
              </a:spcAft>
              <a:buSzPts val="4200"/>
              <a:buNone/>
              <a:defRPr sz="4200"/>
            </a:lvl2pPr>
            <a:lvl3pPr algn="ctr" lvl="2">
              <a:spcBef>
                <a:spcPts val="0"/>
              </a:spcBef>
              <a:spcAft>
                <a:spcPts val="0"/>
              </a:spcAft>
              <a:buSzPts val="4200"/>
              <a:buNone/>
              <a:defRPr sz="4200"/>
            </a:lvl3pPr>
            <a:lvl4pPr algn="ctr" lvl="3">
              <a:spcBef>
                <a:spcPts val="0"/>
              </a:spcBef>
              <a:spcAft>
                <a:spcPts val="0"/>
              </a:spcAft>
              <a:buSzPts val="4200"/>
              <a:buNone/>
              <a:defRPr sz="4200"/>
            </a:lvl4pPr>
            <a:lvl5pPr algn="ctr" lvl="4">
              <a:spcBef>
                <a:spcPts val="0"/>
              </a:spcBef>
              <a:spcAft>
                <a:spcPts val="0"/>
              </a:spcAft>
              <a:buSzPts val="4200"/>
              <a:buNone/>
              <a:defRPr sz="4200"/>
            </a:lvl5pPr>
            <a:lvl6pPr algn="ctr" lvl="5">
              <a:spcBef>
                <a:spcPts val="0"/>
              </a:spcBef>
              <a:spcAft>
                <a:spcPts val="0"/>
              </a:spcAft>
              <a:buSzPts val="4200"/>
              <a:buNone/>
              <a:defRPr sz="4200"/>
            </a:lvl6pPr>
            <a:lvl7pPr algn="ctr" lvl="6">
              <a:spcBef>
                <a:spcPts val="0"/>
              </a:spcBef>
              <a:spcAft>
                <a:spcPts val="0"/>
              </a:spcAft>
              <a:buSzPts val="4200"/>
              <a:buNone/>
              <a:defRPr sz="4200"/>
            </a:lvl7pPr>
            <a:lvl8pPr algn="ctr" lvl="7">
              <a:spcBef>
                <a:spcPts val="0"/>
              </a:spcBef>
              <a:spcAft>
                <a:spcPts val="0"/>
              </a:spcAft>
              <a:buSzPts val="4200"/>
              <a:buNone/>
              <a:defRPr sz="4200"/>
            </a:lvl8pPr>
            <a:lvl9pPr algn="ctr" lvl="8">
              <a:spcBef>
                <a:spcPts val="0"/>
              </a:spcBef>
              <a:spcAft>
                <a:spcPts val="0"/>
              </a:spcAft>
              <a:buSzPts val="4200"/>
              <a:buNone/>
              <a:defRPr sz="4200"/>
            </a:lvl9pPr>
          </a:lstStyle>
          <a:p>
            <a:endParaRPr/>
          </a:p>
        </p:txBody>
      </p:sp>
      <p:sp>
        <p:nvSpPr>
          <p:cNvPr id="58" name="Google Shape;58;p9"/>
          <p:cNvSpPr txBox="1">
            <a:spLocks noGrp="1"/>
          </p:cNvSpPr>
          <p:nvPr>
            <p:ph idx="1" type="subTitle"/>
          </p:nvPr>
        </p:nvSpPr>
        <p:spPr>
          <a:xfrm>
            <a:off x="265500" y="2769001"/>
            <a:ext cx="4045200" cy="1269300"/>
          </a:xfrm>
          <a:prstGeom prst="rect">
            <a:avLst/>
          </a:prstGeom>
        </p:spPr>
        <p:txBody>
          <a:bodyPr anchor="t" anchorCtr="0" bIns="91425" lIns="91425" numCol="1" rIns="91425" spcFirstLastPara="1" tIns="91425" wrap="square">
            <a:normAutofit/>
          </a:bodyPr>
          <a:lstStyle>
            <a:lvl1pPr algn="ctr" lvl="0">
              <a:lnSpc>
                <a:spcPct val="100000"/>
              </a:lnSpc>
              <a:spcBef>
                <a:spcPts val="0"/>
              </a:spcBef>
              <a:spcAft>
                <a:spcPts val="0"/>
              </a:spcAft>
              <a:buSzPts val="2100"/>
              <a:buNone/>
              <a:defRPr sz="2100"/>
            </a:lvl1pPr>
            <a:lvl2pPr algn="ctr" lvl="1">
              <a:lnSpc>
                <a:spcPct val="100000"/>
              </a:lnSpc>
              <a:spcBef>
                <a:spcPts val="0"/>
              </a:spcBef>
              <a:spcAft>
                <a:spcPts val="0"/>
              </a:spcAft>
              <a:buSzPts val="2100"/>
              <a:buNone/>
              <a:defRPr sz="2100"/>
            </a:lvl2pPr>
            <a:lvl3pPr algn="ctr" lvl="2">
              <a:lnSpc>
                <a:spcPct val="100000"/>
              </a:lnSpc>
              <a:spcBef>
                <a:spcPts val="0"/>
              </a:spcBef>
              <a:spcAft>
                <a:spcPts val="0"/>
              </a:spcAft>
              <a:buSzPts val="2100"/>
              <a:buNone/>
              <a:defRPr sz="2100"/>
            </a:lvl3pPr>
            <a:lvl4pPr algn="ctr" lvl="3">
              <a:lnSpc>
                <a:spcPct val="100000"/>
              </a:lnSpc>
              <a:spcBef>
                <a:spcPts val="0"/>
              </a:spcBef>
              <a:spcAft>
                <a:spcPts val="0"/>
              </a:spcAft>
              <a:buSzPts val="2100"/>
              <a:buNone/>
              <a:defRPr sz="2100"/>
            </a:lvl4pPr>
            <a:lvl5pPr algn="ctr" lvl="4">
              <a:lnSpc>
                <a:spcPct val="100000"/>
              </a:lnSpc>
              <a:spcBef>
                <a:spcPts val="0"/>
              </a:spcBef>
              <a:spcAft>
                <a:spcPts val="0"/>
              </a:spcAft>
              <a:buSzPts val="2100"/>
              <a:buNone/>
              <a:defRPr sz="2100"/>
            </a:lvl5pPr>
            <a:lvl6pPr algn="ctr" lvl="5">
              <a:lnSpc>
                <a:spcPct val="100000"/>
              </a:lnSpc>
              <a:spcBef>
                <a:spcPts val="0"/>
              </a:spcBef>
              <a:spcAft>
                <a:spcPts val="0"/>
              </a:spcAft>
              <a:buSzPts val="2100"/>
              <a:buNone/>
              <a:defRPr sz="2100"/>
            </a:lvl6pPr>
            <a:lvl7pPr algn="ctr" lvl="6">
              <a:lnSpc>
                <a:spcPct val="100000"/>
              </a:lnSpc>
              <a:spcBef>
                <a:spcPts val="0"/>
              </a:spcBef>
              <a:spcAft>
                <a:spcPts val="0"/>
              </a:spcAft>
              <a:buSzPts val="2100"/>
              <a:buNone/>
              <a:defRPr sz="2100"/>
            </a:lvl7pPr>
            <a:lvl8pPr algn="ctr" lvl="7">
              <a:lnSpc>
                <a:spcPct val="100000"/>
              </a:lnSpc>
              <a:spcBef>
                <a:spcPts val="0"/>
              </a:spcBef>
              <a:spcAft>
                <a:spcPts val="0"/>
              </a:spcAft>
              <a:buSzPts val="2100"/>
              <a:buNone/>
              <a:defRPr sz="2100"/>
            </a:lvl8pPr>
            <a:lvl9pPr algn="ctr" lvl="8">
              <a:lnSpc>
                <a:spcPct val="100000"/>
              </a:lnSpc>
              <a:spcBef>
                <a:spcPts val="0"/>
              </a:spcBef>
              <a:spcAft>
                <a:spcPts val="0"/>
              </a:spcAft>
              <a:buSzPts val="2100"/>
              <a:buNone/>
              <a:defRPr sz="2100"/>
            </a:lvl9pPr>
          </a:lstStyle>
          <a:p>
            <a:endParaRPr/>
          </a:p>
        </p:txBody>
      </p:sp>
      <p:sp>
        <p:nvSpPr>
          <p:cNvPr id="59" name="Google Shape;59;p9"/>
          <p:cNvSpPr txBox="1">
            <a:spLocks noGrp="1"/>
          </p:cNvSpPr>
          <p:nvPr>
            <p:ph idx="2" type="body"/>
          </p:nvPr>
        </p:nvSpPr>
        <p:spPr>
          <a:xfrm>
            <a:off x="4939500" y="724200"/>
            <a:ext cx="3837000" cy="3695100"/>
          </a:xfrm>
          <a:prstGeom prst="rect">
            <a:avLst/>
          </a:prstGeom>
        </p:spPr>
        <p:txBody>
          <a:bodyPr anchor="ctr" anchorCtr="0" bIns="91425" lIns="91425" numCol="1" rIns="91425" spcFirstLastPara="1" tIns="91425" wrap="square">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idx="1" type="body"/>
          </p:nvPr>
        </p:nvSpPr>
        <p:spPr>
          <a:xfrm>
            <a:off x="319500" y="4230575"/>
            <a:ext cx="5998800" cy="598800"/>
          </a:xfrm>
          <a:prstGeom prst="rect">
            <a:avLst/>
          </a:prstGeom>
        </p:spPr>
        <p:txBody>
          <a:bodyPr anchor="ctr" anchorCtr="0" bIns="91425" lIns="91425" numCol="1" rIns="91425" spcFirstLastPara="1" tIns="91425" wrap="square">
            <a:normAutofit/>
          </a:bodyPr>
          <a:lstStyle>
            <a:lvl1pPr indent="-228600" lvl="0" marL="457200">
              <a:lnSpc>
                <a:spcPct val="100000"/>
              </a:lnSpc>
              <a:spcBef>
                <a:spcPts val="0"/>
              </a:spcBef>
              <a:spcAft>
                <a:spcPts val="0"/>
              </a:spcAft>
              <a:buSzPts val="1800"/>
              <a:buNone/>
              <a:defRPr/>
            </a:lvl1pPr>
          </a:lstStyle>
          <a:p>
            <a:endParaRPr/>
          </a:p>
        </p:txBody>
      </p:sp>
      <p:sp>
        <p:nvSpPr>
          <p:cNvPr id="63" name="Google Shape;63;p10"/>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68" name="Google Shape;68;p11"/>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71" name="Google Shape;71;p11"/>
          <p:cNvSpPr txBox="1">
            <a:spLocks noGrp="1"/>
          </p:cNvSpPr>
          <p:nvPr>
            <p:ph hasCustomPrompt="1" type="title"/>
          </p:nvPr>
        </p:nvSpPr>
        <p:spPr>
          <a:xfrm>
            <a:off x="311700" y="1256050"/>
            <a:ext cx="8520600" cy="2030700"/>
          </a:xfrm>
          <a:prstGeom prst="rect">
            <a:avLst/>
          </a:prstGeom>
        </p:spPr>
        <p:txBody>
          <a:bodyPr anchor="b" anchorCtr="0" bIns="91425" lIns="91425" numCol="1" rIns="91425" spcFirstLastPara="1" tIns="91425" wrap="square">
            <a:normAutofit/>
          </a:bodyPr>
          <a:lstStyle>
            <a:lvl1pPr algn="ctr" lvl="0">
              <a:spcBef>
                <a:spcPts val="0"/>
              </a:spcBef>
              <a:spcAft>
                <a:spcPts val="0"/>
              </a:spcAft>
              <a:buClr>
                <a:schemeClr val="lt1"/>
              </a:buClr>
              <a:buSzPts val="12000"/>
              <a:buNone/>
              <a:defRPr sz="12000">
                <a:solidFill>
                  <a:schemeClr val="lt1"/>
                </a:solidFill>
              </a:defRPr>
            </a:lvl1pPr>
            <a:lvl2pPr algn="ctr" lvl="1">
              <a:spcBef>
                <a:spcPts val="0"/>
              </a:spcBef>
              <a:spcAft>
                <a:spcPts val="0"/>
              </a:spcAft>
              <a:buClr>
                <a:schemeClr val="lt1"/>
              </a:buClr>
              <a:buSzPts val="12000"/>
              <a:buNone/>
              <a:defRPr sz="12000">
                <a:solidFill>
                  <a:schemeClr val="lt1"/>
                </a:solidFill>
              </a:defRPr>
            </a:lvl2pPr>
            <a:lvl3pPr algn="ctr" lvl="2">
              <a:spcBef>
                <a:spcPts val="0"/>
              </a:spcBef>
              <a:spcAft>
                <a:spcPts val="0"/>
              </a:spcAft>
              <a:buClr>
                <a:schemeClr val="lt1"/>
              </a:buClr>
              <a:buSzPts val="12000"/>
              <a:buNone/>
              <a:defRPr sz="12000">
                <a:solidFill>
                  <a:schemeClr val="lt1"/>
                </a:solidFill>
              </a:defRPr>
            </a:lvl3pPr>
            <a:lvl4pPr algn="ctr" lvl="3">
              <a:spcBef>
                <a:spcPts val="0"/>
              </a:spcBef>
              <a:spcAft>
                <a:spcPts val="0"/>
              </a:spcAft>
              <a:buClr>
                <a:schemeClr val="lt1"/>
              </a:buClr>
              <a:buSzPts val="12000"/>
              <a:buNone/>
              <a:defRPr sz="12000">
                <a:solidFill>
                  <a:schemeClr val="lt1"/>
                </a:solidFill>
              </a:defRPr>
            </a:lvl4pPr>
            <a:lvl5pPr algn="ctr" lvl="4">
              <a:spcBef>
                <a:spcPts val="0"/>
              </a:spcBef>
              <a:spcAft>
                <a:spcPts val="0"/>
              </a:spcAft>
              <a:buClr>
                <a:schemeClr val="lt1"/>
              </a:buClr>
              <a:buSzPts val="12000"/>
              <a:buNone/>
              <a:defRPr sz="12000">
                <a:solidFill>
                  <a:schemeClr val="lt1"/>
                </a:solidFill>
              </a:defRPr>
            </a:lvl5pPr>
            <a:lvl6pPr algn="ctr" lvl="5">
              <a:spcBef>
                <a:spcPts val="0"/>
              </a:spcBef>
              <a:spcAft>
                <a:spcPts val="0"/>
              </a:spcAft>
              <a:buClr>
                <a:schemeClr val="lt1"/>
              </a:buClr>
              <a:buSzPts val="12000"/>
              <a:buNone/>
              <a:defRPr sz="12000">
                <a:solidFill>
                  <a:schemeClr val="lt1"/>
                </a:solidFill>
              </a:defRPr>
            </a:lvl6pPr>
            <a:lvl7pPr algn="ctr" lvl="6">
              <a:spcBef>
                <a:spcPts val="0"/>
              </a:spcBef>
              <a:spcAft>
                <a:spcPts val="0"/>
              </a:spcAft>
              <a:buClr>
                <a:schemeClr val="lt1"/>
              </a:buClr>
              <a:buSzPts val="12000"/>
              <a:buNone/>
              <a:defRPr sz="12000">
                <a:solidFill>
                  <a:schemeClr val="lt1"/>
                </a:solidFill>
              </a:defRPr>
            </a:lvl7pPr>
            <a:lvl8pPr algn="ctr" lvl="7">
              <a:spcBef>
                <a:spcPts val="0"/>
              </a:spcBef>
              <a:spcAft>
                <a:spcPts val="0"/>
              </a:spcAft>
              <a:buClr>
                <a:schemeClr val="lt1"/>
              </a:buClr>
              <a:buSzPts val="12000"/>
              <a:buNone/>
              <a:defRPr sz="12000">
                <a:solidFill>
                  <a:schemeClr val="lt1"/>
                </a:solidFill>
              </a:defRPr>
            </a:lvl8pPr>
            <a:lvl9pPr algn="ctr" lvl="8">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idx="1" type="body"/>
          </p:nvPr>
        </p:nvSpPr>
        <p:spPr>
          <a:xfrm>
            <a:off x="311700" y="3369225"/>
            <a:ext cx="8520600" cy="1281900"/>
          </a:xfrm>
          <a:prstGeom prst="rect">
            <a:avLst/>
          </a:prstGeom>
        </p:spPr>
        <p:txBody>
          <a:bodyPr anchor="t" anchorCtr="0" bIns="91425" lIns="91425" numCol="1" rIns="91425" spcFirstLastPara="1" tIns="91425" wrap="square">
            <a:normAutofit/>
          </a:bodyPr>
          <a:lstStyle>
            <a:lvl1pPr algn="ctr" indent="-342900" lvl="0" marL="457200">
              <a:spcBef>
                <a:spcPts val="0"/>
              </a:spcBef>
              <a:spcAft>
                <a:spcPts val="0"/>
              </a:spcAft>
              <a:buClr>
                <a:schemeClr val="lt1"/>
              </a:buClr>
              <a:buSzPts val="1800"/>
              <a:buChar char="●"/>
              <a:defRPr>
                <a:solidFill>
                  <a:schemeClr val="lt1"/>
                </a:solidFill>
              </a:defRPr>
            </a:lvl1pPr>
            <a:lvl2pPr algn="ctr" indent="-317500" lvl="1" marL="914400">
              <a:spcBef>
                <a:spcPts val="0"/>
              </a:spcBef>
              <a:spcAft>
                <a:spcPts val="0"/>
              </a:spcAft>
              <a:buClr>
                <a:schemeClr val="lt1"/>
              </a:buClr>
              <a:buSzPts val="1400"/>
              <a:buChar char="○"/>
              <a:defRPr>
                <a:solidFill>
                  <a:schemeClr val="lt1"/>
                </a:solidFill>
              </a:defRPr>
            </a:lvl2pPr>
            <a:lvl3pPr algn="ctr" indent="-317500" lvl="2" marL="1371600">
              <a:spcBef>
                <a:spcPts val="0"/>
              </a:spcBef>
              <a:spcAft>
                <a:spcPts val="0"/>
              </a:spcAft>
              <a:buClr>
                <a:schemeClr val="lt1"/>
              </a:buClr>
              <a:buSzPts val="1400"/>
              <a:buChar char="■"/>
              <a:defRPr>
                <a:solidFill>
                  <a:schemeClr val="lt1"/>
                </a:solidFill>
              </a:defRPr>
            </a:lvl3pPr>
            <a:lvl4pPr algn="ctr" indent="-317500" lvl="3" marL="1828800">
              <a:spcBef>
                <a:spcPts val="0"/>
              </a:spcBef>
              <a:spcAft>
                <a:spcPts val="0"/>
              </a:spcAft>
              <a:buClr>
                <a:schemeClr val="lt1"/>
              </a:buClr>
              <a:buSzPts val="1400"/>
              <a:buChar char="●"/>
              <a:defRPr>
                <a:solidFill>
                  <a:schemeClr val="lt1"/>
                </a:solidFill>
              </a:defRPr>
            </a:lvl4pPr>
            <a:lvl5pPr algn="ctr" indent="-317500" lvl="4" marL="2286000">
              <a:spcBef>
                <a:spcPts val="0"/>
              </a:spcBef>
              <a:spcAft>
                <a:spcPts val="0"/>
              </a:spcAft>
              <a:buClr>
                <a:schemeClr val="lt1"/>
              </a:buClr>
              <a:buSzPts val="1400"/>
              <a:buChar char="○"/>
              <a:defRPr>
                <a:solidFill>
                  <a:schemeClr val="lt1"/>
                </a:solidFill>
              </a:defRPr>
            </a:lvl5pPr>
            <a:lvl6pPr algn="ctr" indent="-317500" lvl="5" marL="2743200">
              <a:spcBef>
                <a:spcPts val="0"/>
              </a:spcBef>
              <a:spcAft>
                <a:spcPts val="0"/>
              </a:spcAft>
              <a:buClr>
                <a:schemeClr val="lt1"/>
              </a:buClr>
              <a:buSzPts val="1400"/>
              <a:buChar char="■"/>
              <a:defRPr>
                <a:solidFill>
                  <a:schemeClr val="lt1"/>
                </a:solidFill>
              </a:defRPr>
            </a:lvl6pPr>
            <a:lvl7pPr algn="ctr" indent="-317500" lvl="6" marL="3200400">
              <a:spcBef>
                <a:spcPts val="0"/>
              </a:spcBef>
              <a:spcAft>
                <a:spcPts val="0"/>
              </a:spcAft>
              <a:buClr>
                <a:schemeClr val="lt1"/>
              </a:buClr>
              <a:buSzPts val="1400"/>
              <a:buChar char="●"/>
              <a:defRPr>
                <a:solidFill>
                  <a:schemeClr val="lt1"/>
                </a:solidFill>
              </a:defRPr>
            </a:lvl7pPr>
            <a:lvl8pPr algn="ctr" indent="-317500" lvl="7" marL="3657600">
              <a:spcBef>
                <a:spcPts val="0"/>
              </a:spcBef>
              <a:spcAft>
                <a:spcPts val="0"/>
              </a:spcAft>
              <a:buClr>
                <a:schemeClr val="lt1"/>
              </a:buClr>
              <a:buSzPts val="1400"/>
              <a:buChar char="○"/>
              <a:defRPr>
                <a:solidFill>
                  <a:schemeClr val="lt1"/>
                </a:solidFill>
              </a:defRPr>
            </a:lvl8pPr>
            <a:lvl9pPr algn="ctr" indent="-317500" lvl="8" marL="411480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anchor="t" anchorCtr="0" bIns="91425" lIns="91425" numCol="1" rIns="91425" spcFirstLastPara="1" tIns="91425" wrap="square">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idx="1" type="body"/>
          </p:nvPr>
        </p:nvSpPr>
        <p:spPr>
          <a:xfrm>
            <a:off x="311700" y="1229875"/>
            <a:ext cx="8520600" cy="3339000"/>
          </a:xfrm>
          <a:prstGeom prst="rect">
            <a:avLst/>
          </a:prstGeom>
          <a:noFill/>
          <a:ln>
            <a:noFill/>
          </a:ln>
        </p:spPr>
        <p:txBody>
          <a:bodyPr anchor="t" anchorCtr="0" bIns="91425" lIns="91425" numCol="1" rIns="91425" spcFirstLastPara="1" tIns="91425" wrap="square">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idx="12" type="sldNum"/>
          </p:nvPr>
        </p:nvSpPr>
        <p:spPr>
          <a:xfrm>
            <a:off x="8460431" y="4651190"/>
            <a:ext cx="548700" cy="393600"/>
          </a:xfrm>
          <a:prstGeom prst="rect">
            <a:avLst/>
          </a:prstGeom>
          <a:noFill/>
          <a:ln>
            <a:noFill/>
          </a:ln>
        </p:spPr>
        <p:txBody>
          <a:bodyPr anchor="ctr" anchorCtr="0" bIns="91425" lIns="91425" numCol="1" rIns="91425" spcFirstLastPara="1" tIns="91425" wrap="square">
            <a:normAutofit/>
          </a:bodyPr>
          <a:lstStyle>
            <a:lvl1pPr algn="r" lvl="0">
              <a:buNone/>
              <a:defRPr sz="1000">
                <a:solidFill>
                  <a:schemeClr val="lt1"/>
                </a:solidFill>
                <a:latin typeface="Roboto"/>
                <a:ea typeface="Roboto"/>
                <a:cs typeface="Roboto"/>
                <a:sym typeface="Roboto"/>
              </a:defRPr>
            </a:lvl1pPr>
            <a:lvl2pPr algn="r" lvl="1">
              <a:buNone/>
              <a:defRPr sz="1000">
                <a:solidFill>
                  <a:schemeClr val="lt1"/>
                </a:solidFill>
                <a:latin typeface="Roboto"/>
                <a:ea typeface="Roboto"/>
                <a:cs typeface="Roboto"/>
                <a:sym typeface="Roboto"/>
              </a:defRPr>
            </a:lvl2pPr>
            <a:lvl3pPr algn="r" lvl="2">
              <a:buNone/>
              <a:defRPr sz="1000">
                <a:solidFill>
                  <a:schemeClr val="lt1"/>
                </a:solidFill>
                <a:latin typeface="Roboto"/>
                <a:ea typeface="Roboto"/>
                <a:cs typeface="Roboto"/>
                <a:sym typeface="Roboto"/>
              </a:defRPr>
            </a:lvl3pPr>
            <a:lvl4pPr algn="r" lvl="3">
              <a:buNone/>
              <a:defRPr sz="1000">
                <a:solidFill>
                  <a:schemeClr val="lt1"/>
                </a:solidFill>
                <a:latin typeface="Roboto"/>
                <a:ea typeface="Roboto"/>
                <a:cs typeface="Roboto"/>
                <a:sym typeface="Roboto"/>
              </a:defRPr>
            </a:lvl4pPr>
            <a:lvl5pPr algn="r" lvl="4">
              <a:buNone/>
              <a:defRPr sz="1000">
                <a:solidFill>
                  <a:schemeClr val="lt1"/>
                </a:solidFill>
                <a:latin typeface="Roboto"/>
                <a:ea typeface="Roboto"/>
                <a:cs typeface="Roboto"/>
                <a:sym typeface="Roboto"/>
              </a:defRPr>
            </a:lvl5pPr>
            <a:lvl6pPr algn="r" lvl="5">
              <a:buNone/>
              <a:defRPr sz="1000">
                <a:solidFill>
                  <a:schemeClr val="lt1"/>
                </a:solidFill>
                <a:latin typeface="Roboto"/>
                <a:ea typeface="Roboto"/>
                <a:cs typeface="Roboto"/>
                <a:sym typeface="Roboto"/>
              </a:defRPr>
            </a:lvl6pPr>
            <a:lvl7pPr algn="r" lvl="6">
              <a:buNone/>
              <a:defRPr sz="1000">
                <a:solidFill>
                  <a:schemeClr val="lt1"/>
                </a:solidFill>
                <a:latin typeface="Roboto"/>
                <a:ea typeface="Roboto"/>
                <a:cs typeface="Roboto"/>
                <a:sym typeface="Roboto"/>
              </a:defRPr>
            </a:lvl7pPr>
            <a:lvl8pPr algn="r" lvl="7">
              <a:buNone/>
              <a:defRPr sz="1000">
                <a:solidFill>
                  <a:schemeClr val="lt1"/>
                </a:solidFill>
                <a:latin typeface="Roboto"/>
                <a:ea typeface="Roboto"/>
                <a:cs typeface="Roboto"/>
                <a:sym typeface="Roboto"/>
              </a:defRPr>
            </a:lvl8pPr>
            <a:lvl9pPr algn="r" lvl="8">
              <a:buNone/>
              <a:defRPr sz="1000">
                <a:solidFill>
                  <a:schemeClr val="lt1"/>
                </a:solidFill>
                <a:latin typeface="Roboto"/>
                <a:ea typeface="Roboto"/>
                <a:cs typeface="Roboto"/>
                <a:sym typeface="Roboto"/>
              </a:defRPr>
            </a:lvl9pPr>
          </a:lstStyle>
          <a:p>
            <a:pPr algn="r" indent="0" lvl="0" marL="0" rtl="0">
              <a:spcBef>
                <a:spcPts val="0"/>
              </a:spcBef>
              <a:spcAft>
                <a:spcPts val="0"/>
              </a:spcAft>
              <a:buNone/>
            </a:pPr>
            <a:fld id="{00000000-1234-1234-1234-123412341234}" type="slidenum">
              <a:rPr altLang="en" lang="en"/>
              <a:t>‹#›</a:t>
            </a:fld>
            <a:endParaRPr dirty="0"/>
          </a:p>
        </p:txBody>
      </p:sp>
    </p:spTree>
  </p:cSld>
  <p:clrMap accent1="accent1" accent2="accent2" accent3="accent3" accent4="accent4" accent5="accent5" accent6="accent6" bg1="lt1" bg2="dk2" folHlink="folHlink" hlink="hlink" tx1="dk1" tx2="lt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7" Target="https://creativecommons.org/licenses/by-nc-sa/4.0/" TargetMode="External" Type="http://schemas.openxmlformats.org/officeDocument/2006/relationships/hyperlink"/><Relationship Id="rId6" Target="https://creativecommons.org/licenses/by-nc-sa/4.0/" TargetMode="External" Type="http://schemas.openxmlformats.org/officeDocument/2006/relationships/hyperlink"/><Relationship Id="rId5" Target="https://creativecommons.org/licenses/by-nc-sa/4.0/" TargetMode="External" Type="http://schemas.openxmlformats.org/officeDocument/2006/relationships/hyperlink"/><Relationship Id="rId4" Target="https://creativecommons.org/licenses/by-nc-sa/4.0/" TargetMode="External" Type="http://schemas.openxmlformats.org/officeDocument/2006/relationships/hyperlink"/><Relationship Id="rId3" Target="../media/image1.png" Type="http://schemas.openxmlformats.org/officeDocument/2006/relationships/image"/><Relationship Id="rId2" Target="../notesSlides/notesSlide1.xml" Type="http://schemas.openxmlformats.org/officeDocument/2006/relationships/notesSlide"/><Relationship Id="rId1" Target="../slideLayouts/slideLayout10.xml" Type="http://schemas.openxmlformats.org/officeDocument/2006/relationships/slideLayout"/></Relationships>
</file>

<file path=ppt/slides/_rels/slide10.xml.rels><?xml version="1.0" encoding="UTF-8" standalone="yes"?><Relationships xmlns="http://schemas.openxmlformats.org/package/2006/relationships"><Relationship Id="rId2" Target="../notesSlides/notesSlide9.xml" Type="http://schemas.openxmlformats.org/officeDocument/2006/relationships/notesSlid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2" Target="../notesSlides/notesSlide10.xml" Type="http://schemas.openxmlformats.org/officeDocument/2006/relationships/notesSlid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6" Target="../media/image5.jpg" Type="http://schemas.openxmlformats.org/officeDocument/2006/relationships/image"/><Relationship Id="rId5" Target="https://creativecommons.org/publicdomain/zero/1.0/deed.en" TargetMode="External" Type="http://schemas.openxmlformats.org/officeDocument/2006/relationships/hyperlink"/><Relationship Id="rId4" Target="https://commons.wikimedia.org/wiki/User:Raysonho" TargetMode="External" Type="http://schemas.openxmlformats.org/officeDocument/2006/relationships/hyperlink"/><Relationship Id="rId3" Target="https://commons.wikimedia.org/wiki/File:LululemonAthleticaMarkville.jpg" TargetMode="External" Type="http://schemas.openxmlformats.org/officeDocument/2006/relationships/hyperlink"/><Relationship Id="rId2" Target="../notesSlides/notesSlide11.xml" Type="http://schemas.openxmlformats.org/officeDocument/2006/relationships/notesSlid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2" Target="../notesSlides/notesSlide12.xml" Type="http://schemas.openxmlformats.org/officeDocument/2006/relationships/notesSlid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8" Target="https://ecampusontario.pressbooks.pub/globalmarketing/chapter/11-5-chapter-references/" TargetMode="External" Type="http://schemas.openxmlformats.org/officeDocument/2006/relationships/hyperlink"/><Relationship Id="rId7" Target="https://ecampusontario.pressbooks.pub/globalmarketing/chapter/11-4-lululemon-marketing-strategy-plan/" TargetMode="External" Type="http://schemas.openxmlformats.org/officeDocument/2006/relationships/hyperlink"/><Relationship Id="rId6" Target="https://ecampusontario.pressbooks.pub/globalmarketing/chapter/11-4-lululemon-marketing-strategy-plan/" TargetMode="External" Type="http://schemas.openxmlformats.org/officeDocument/2006/relationships/hyperlink"/><Relationship Id="rId5" Target="https://ecampusontario.pressbooks.pub/globalmarketing/chapter/11-1-the-marketing-plan/" TargetMode="External" Type="http://schemas.openxmlformats.org/officeDocument/2006/relationships/hyperlink"/><Relationship Id="rId4" Target="https://ecampusontario.pressbooks.pub/globalmarketing/chapter/11-3-marketing-mix-global/" TargetMode="External" Type="http://schemas.openxmlformats.org/officeDocument/2006/relationships/hyperlink"/><Relationship Id="rId3" Target="https://ecampusontario.pressbooks.pub/globalmarketing/chapter/11-4-lululemon-marketing-strategy-plan/" TargetMode="External" Type="http://schemas.openxmlformats.org/officeDocument/2006/relationships/hyperlink"/><Relationship Id="rId2" Target="../notesSlides/notesSlide13.xml" Type="http://schemas.openxmlformats.org/officeDocument/2006/relationships/notesSlid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2" Target="../notesSlides/notesSlide2.xml" Type="http://schemas.openxmlformats.org/officeDocument/2006/relationships/notesSlid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2.pn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5" Target="https://pixabay.com/?utm_source=link-attribution&amp;utm_medium=referral&amp;utm_campaign=image&amp;utm_content=1855598" TargetMode="External" Type="http://schemas.openxmlformats.org/officeDocument/2006/relationships/hyperlink"/><Relationship Id="rId4" Target="https://pixabay.com/users/geralt-9301/?utm_source=link-attribution&amp;utm_medium=referral&amp;utm_campaign=image&amp;utm_content=1855598" TargetMode="External" Type="http://schemas.openxmlformats.org/officeDocument/2006/relationships/hyperlink"/><Relationship Id="rId3" Target="../media/image3.jp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2" Target="../notesSlides/notesSlide5.xml" Type="http://schemas.openxmlformats.org/officeDocument/2006/relationships/notesSlid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4.png" Type="http://schemas.openxmlformats.org/officeDocument/2006/relationships/image"/><Relationship Id="rId2" Target="../notesSlides/notesSlide6.xml" Type="http://schemas.openxmlformats.org/officeDocument/2006/relationships/notesSlid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2" Target="../notesSlides/notesSlide7.xml" Type="http://schemas.openxmlformats.org/officeDocument/2006/relationships/notesSlid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2" Target="../notesSlides/notesSlide8.xml" Type="http://schemas.openxmlformats.org/officeDocument/2006/relationships/notesSlid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3"/>
          <p:cNvSpPr txBox="1">
            <a:spLocks noGrp="1"/>
          </p:cNvSpPr>
          <p:nvPr>
            <p:ph idx="2147483647" type="title"/>
          </p:nvPr>
        </p:nvSpPr>
        <p:spPr>
          <a:xfrm>
            <a:off x="313447" y="1569720"/>
            <a:ext cx="9394927" cy="1104157"/>
          </a:xfrm>
          <a:prstGeom prst="rect">
            <a:avLst/>
          </a:prstGeom>
          <a:noFill/>
          <a:ln>
            <a:noFill/>
            <a:prstDash/>
          </a:ln>
          <a:effectLst/>
        </p:spPr>
        <p:txBody>
          <a:bodyPr anchor="b" anchorCtr="0" bIns="91425" compatLnSpc="1" forceAA="0" fromWordArt="0" horzOverflow="overflow" lIns="91425" numCol="1" rIns="91425" rot="0" rtlCol="0" spcCol="0" spcFirstLastPara="1" tIns="91425" vert="horz" vertOverflow="overflow" wrap="square">
            <a:prstTxWarp prst="textNoShape">
              <a:avLst/>
            </a:prstTxWarp>
            <a:noAutofit/>
          </a:bodyPr>
          <a:lstStyle/>
          <a:p>
            <a:pPr>
              <a:buClr>
                <a:srgbClr val="000000"/>
              </a:buClr>
              <a:buSzTx/>
              <a:defRPr/>
            </a:pPr>
            <a:r>
              <a:rPr b="1" dirty="0" lang="en-US" sz="3600">
                <a:solidFill>
                  <a:srgbClr val="FFFFFF"/>
                </a:solidFill>
                <a:latin typeface="Arial"/>
                <a:ea typeface="Arial"/>
                <a:cs typeface="Arial"/>
                <a:sym typeface="Arial"/>
              </a:rPr>
              <a:t>Global Marketing in a Digital World </a:t>
            </a:r>
            <a:endParaRPr b="1" baseline="0" cap="none" dirty="0" i="0" kern="0" kumimoji="0" lang="en-US" noProof="0" normalizeH="0" spc="0" strike="noStrike" sz="3200" u="none">
              <a:ln>
                <a:noFill/>
              </a:ln>
              <a:solidFill>
                <a:srgbClr val="FFFFFF"/>
              </a:solidFill>
              <a:effectLst/>
              <a:uLnTx/>
              <a:uFillTx/>
              <a:latin typeface="Arial"/>
              <a:ea typeface="Arial"/>
              <a:cs typeface="Arial"/>
              <a:sym typeface="Arial"/>
            </a:endParaRPr>
          </a:p>
        </p:txBody>
      </p:sp>
      <p:sp>
        <p:nvSpPr>
          <p:cNvPr id="80" name="Google Shape;80;p13"/>
          <p:cNvSpPr txBox="1">
            <a:spLocks noGrp="1"/>
          </p:cNvSpPr>
          <p:nvPr>
            <p:ph idx="1" type="subTitle"/>
          </p:nvPr>
        </p:nvSpPr>
        <p:spPr>
          <a:xfrm>
            <a:off x="366609" y="2803960"/>
            <a:ext cx="8836819" cy="432644"/>
          </a:xfrm>
          <a:prstGeom prst="rect">
            <a:avLst/>
          </a:prstGeom>
        </p:spPr>
        <p:txBody>
          <a:bodyPr anchor="t" anchorCtr="0" bIns="91425" lIns="91425" numCol="1" rIns="91425" spcFirstLastPara="1" tIns="91425" wrap="square">
            <a:noAutofit/>
          </a:bodyPr>
          <a:lstStyle/>
          <a:p>
            <a:pPr indent="0" marL="0">
              <a:lnSpc>
                <a:spcPct val="80000"/>
              </a:lnSpc>
              <a:buSzPts val="1018"/>
            </a:pPr>
            <a:r>
              <a:rPr altLang="en-CA" b="1" dirty="0" lang="en-CA" sz="2400">
                <a:latin charset="0" panose="020B0604020202020204" pitchFamily="34" typeface="Arial"/>
                <a:cs charset="0" panose="020B0604020202020204" pitchFamily="34" typeface="Arial"/>
              </a:rPr>
              <a:t>CHAPTER 11: THE GLOBAL MARKETING PLAN</a:t>
            </a:r>
          </a:p>
          <a:p>
            <a:pPr indent="0" marL="0">
              <a:lnSpc>
                <a:spcPct val="80000"/>
              </a:lnSpc>
              <a:buSzPts val="1018"/>
            </a:pPr>
            <a:endParaRPr altLang="en-CA" b="1" dirty="0" lang="en-CA" sz="3042">
              <a:latin charset="0" panose="020B0604020202020204" pitchFamily="34" typeface="Arial"/>
              <a:cs charset="0" panose="020B0604020202020204" pitchFamily="34" typeface="Arial"/>
            </a:endParaRPr>
          </a:p>
          <a:p>
            <a:pPr indent="0" marL="0">
              <a:lnSpc>
                <a:spcPct val="80000"/>
              </a:lnSpc>
              <a:buSzPts val="1018"/>
            </a:pPr>
            <a:br>
              <a:rPr altLang="en-CA" dirty="0" lang="en-CA" sz="3042"/>
            </a:br>
            <a:endParaRPr altLang="en-CA" dirty="0" lang="en-CA" sz="3042"/>
          </a:p>
          <a:p>
            <a:pPr indent="0" marL="0">
              <a:lnSpc>
                <a:spcPct val="80000"/>
              </a:lnSpc>
              <a:buSzPts val="1018"/>
            </a:pPr>
            <a:endParaRPr altLang="en-CA" dirty="0" lang="en-CA" sz="3042"/>
          </a:p>
        </p:txBody>
      </p:sp>
      <p:grpSp>
        <p:nvGrpSpPr>
          <p:cNvPr descr="Unless otherwise noted, this work is licensed under a Creative Commons Attribution-NonCommercial-ShareAlike 4.0 International (CC BY-NC-SA 4.0) license. Feel free to use, modify, reuse or redistribute any portion of this presentation." id="4" name="Group 3">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descr="CC BY-NC-SA 4.0 License Logo" id="5" name="Google Shape;92;p23">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anchor="t" anchorCtr="0" bIns="34275" lIns="68575" numCol="1" rIns="68575" spcFirstLastPara="1" tIns="34275" wrap="square">
              <a:noAutofit/>
            </a:bodyPr>
            <a:lstStyle/>
            <a:p>
              <a:pPr algn="l" indent="0" lvl="0" marL="0" marR="0" rtl="0">
                <a:spcBef>
                  <a:spcPts val="0"/>
                </a:spcBef>
                <a:spcAft>
                  <a:spcPts val="0"/>
                </a:spcAft>
                <a:buNone/>
              </a:pPr>
              <a:r>
                <a:rPr altLang="en" b="0" cap="none" dirty="0" i="0" lang="en" strike="noStrike" sz="1100" u="none">
                  <a:solidFill>
                    <a:schemeClr val="bg1"/>
                  </a:solidFill>
                  <a:latin typeface="Calibri"/>
                  <a:ea typeface="Calibri"/>
                  <a:cs typeface="Calibri"/>
                  <a:sym typeface="Calibri"/>
                </a:rPr>
                <a:t>Unless otherwise noted, this work is licensed under a </a:t>
              </a:r>
              <a:r>
                <a:rPr altLang="en" b="0" cap="none" dirty="0" i="0" lang="en" strike="noStrike" sz="1100" u="none">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altLang="en" dirty="0" lang="en" sz="110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a:t>
              </a:r>
              <a:r>
                <a:rPr altLang="en" b="0" cap="none" dirty="0" i="0" lang="en" strike="noStrike" sz="1100" u="none">
                  <a:solidFill>
                    <a:schemeClr val="bg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ommons </a:t>
              </a:r>
              <a:r>
                <a:rPr b="0" cap="none" dirty="0" i="0" lang="en-US" strike="noStrike" sz="1100" u="none">
                  <a:solidFill>
                    <a:schemeClr val="bg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Attribution-NonCommercial-ShareAlike 4.0 International (CC BY-NC-SA 4.0)</a:t>
              </a:r>
              <a:r>
                <a:rPr b="0" cap="none" dirty="0" i="0" lang="en-US" strike="noStrike" sz="1100" u="none">
                  <a:solidFill>
                    <a:schemeClr val="bg1"/>
                  </a:solidFill>
                  <a:latin typeface="Calibri"/>
                  <a:ea typeface="Calibri"/>
                  <a:cs typeface="Calibri"/>
                  <a:sym typeface="Calibri"/>
                </a:rPr>
                <a:t> license</a:t>
              </a:r>
              <a:r>
                <a:rPr altLang="en" b="0" cap="none" dirty="0" i="0" lang="en" strike="noStrike" sz="1100" u="none">
                  <a:solidFill>
                    <a:schemeClr val="bg1"/>
                  </a:solidFill>
                  <a:latin typeface="Calibri"/>
                  <a:ea typeface="Calibri"/>
                  <a:cs typeface="Calibri"/>
                  <a:sym typeface="Calibri"/>
                </a:rPr>
                <a:t>. Feel free to use, modify, reuse or redistribute </a:t>
              </a:r>
              <a:r>
                <a:rPr altLang="en" dirty="0" lang="en" sz="1100">
                  <a:solidFill>
                    <a:schemeClr val="bg1"/>
                  </a:solidFill>
                  <a:latin typeface="Calibri"/>
                  <a:ea typeface="Calibri"/>
                  <a:cs typeface="Calibri"/>
                  <a:sym typeface="Calibri"/>
                </a:rPr>
                <a:t>any portion of </a:t>
              </a:r>
              <a:r>
                <a:rPr altLang="en" b="0" cap="none" dirty="0" i="0" lang="en" strike="noStrike" sz="1100" u="none">
                  <a:solidFill>
                    <a:schemeClr val="bg1"/>
                  </a:solidFill>
                  <a:latin typeface="Calibri"/>
                  <a:ea typeface="Calibri"/>
                  <a:cs typeface="Calibri"/>
                  <a:sym typeface="Calibri"/>
                </a:rPr>
                <a:t>this presentation.</a:t>
              </a:r>
              <a:endParaRPr dirty="0" sz="110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1AAD-EB73-0571-3732-814B4C1C19E2}"/>
              </a:ext>
            </a:extLst>
          </p:cNvPr>
          <p:cNvSpPr>
            <a:spLocks noGrp="1"/>
          </p:cNvSpPr>
          <p:nvPr>
            <p:ph type="title"/>
          </p:nvPr>
        </p:nvSpPr>
        <p:spPr/>
        <p:txBody>
          <a:bodyPr numCol="1">
            <a:noAutofit/>
          </a:bodyPr>
          <a:lstStyle/>
          <a:p>
            <a:r>
              <a:rPr altLang="en-CA" b="1" cap="all" dirty="0" lang="en-CA" sz="2500">
                <a:latin charset="0" panose="020B0604020202020204" pitchFamily="34" typeface="Arial"/>
                <a:cs charset="0" panose="020B0604020202020204" pitchFamily="34" typeface="Arial"/>
              </a:rPr>
              <a:t>11.3 THE MARKETING MIX IN GLOBAL MARKETING III</a:t>
            </a:r>
            <a:br>
              <a:rPr altLang="en-CA" b="1" cap="all" dirty="0" lang="en-CA" sz="2500">
                <a:latin charset="0" panose="020B0604020202020204" pitchFamily="34" typeface="Arial"/>
                <a:cs charset="0" panose="020B0604020202020204" pitchFamily="34" typeface="Arial"/>
              </a:rPr>
            </a:br>
            <a:br>
              <a:rPr altLang="en-CA" b="1" dirty="0" lang="en-CA" sz="2500">
                <a:latin charset="0" panose="020B0604020202020204" pitchFamily="34" typeface="Arial"/>
                <a:cs charset="0" panose="020B0604020202020204" pitchFamily="34" typeface="Arial"/>
              </a:rPr>
            </a:br>
            <a:endParaRPr dirty="0" lang="en-US" sz="2500"/>
          </a:p>
        </p:txBody>
      </p:sp>
      <p:sp>
        <p:nvSpPr>
          <p:cNvPr id="3" name="Text Placeholder 2">
            <a:extLst>
              <a:ext uri="{FF2B5EF4-FFF2-40B4-BE49-F238E27FC236}">
                <a16:creationId xmlns:a16="http://schemas.microsoft.com/office/drawing/2014/main" id="{6C75F939-C3E6-23AF-6E64-7EA48695E0FA}"/>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Global Marketing Mix: Promotion</a:t>
            </a:r>
          </a:p>
          <a:p>
            <a:pPr indent="0" marL="114300">
              <a:buNone/>
            </a:pPr>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Global marketers must balance four potentially competing business objectives when developing worldwide advertising:</a:t>
            </a:r>
          </a:p>
          <a:p>
            <a:pPr indent="0" marL="114300">
              <a:buNone/>
            </a:pPr>
            <a:endParaRPr altLang="en-CA" dirty="0" lang="en-CA" sz="2000">
              <a:latin charset="0" panose="020B0604020202020204" pitchFamily="34" typeface="Arial"/>
              <a:cs charset="0" panose="020B0604020202020204" pitchFamily="34" typeface="Arial"/>
            </a:endParaRPr>
          </a:p>
          <a:p>
            <a:r>
              <a:rPr altLang="en-CA" dirty="0" lang="en-CA" sz="2000">
                <a:latin charset="0" panose="020B0604020202020204" pitchFamily="34" typeface="Arial"/>
                <a:cs charset="0" panose="020B0604020202020204" pitchFamily="34" typeface="Arial"/>
              </a:rPr>
              <a:t>building a brand while speaking with one voice</a:t>
            </a:r>
          </a:p>
          <a:p>
            <a:r>
              <a:rPr altLang="en-CA" dirty="0" lang="en-CA" sz="2000">
                <a:latin charset="0" panose="020B0604020202020204" pitchFamily="34" typeface="Arial"/>
                <a:cs charset="0" panose="020B0604020202020204" pitchFamily="34" typeface="Arial"/>
              </a:rPr>
              <a:t>developing economies of scale in the creative process</a:t>
            </a:r>
          </a:p>
          <a:p>
            <a:r>
              <a:rPr altLang="en-CA" dirty="0" lang="en-CA" sz="2000">
                <a:latin charset="0" panose="020B0604020202020204" pitchFamily="34" typeface="Arial"/>
                <a:cs charset="0" panose="020B0604020202020204" pitchFamily="34" typeface="Arial"/>
              </a:rPr>
              <a:t>maximizing local effectiveness of advertisements</a:t>
            </a:r>
          </a:p>
          <a:p>
            <a:r>
              <a:rPr altLang="en-CA" dirty="0" lang="en-CA" sz="2000">
                <a:latin charset="0" panose="020B0604020202020204" pitchFamily="34" typeface="Arial"/>
                <a:cs charset="0" panose="020B0604020202020204" pitchFamily="34" typeface="Arial"/>
              </a:rPr>
              <a:t>increasing the company’s speed of implementation</a:t>
            </a:r>
          </a:p>
          <a:p>
            <a:endParaRPr altLang="en-CA" dirty="0" lang="en-CA"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696034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0424-DB53-F7BB-E220-817E1756E58E}"/>
              </a:ext>
            </a:extLst>
          </p:cNvPr>
          <p:cNvSpPr>
            <a:spLocks noGrp="1"/>
          </p:cNvSpPr>
          <p:nvPr>
            <p:ph type="title"/>
          </p:nvPr>
        </p:nvSpPr>
        <p:spPr/>
        <p:txBody>
          <a:bodyPr numCol="1">
            <a:noAutofit/>
          </a:bodyPr>
          <a:lstStyle/>
          <a:p>
            <a:r>
              <a:rPr altLang="en-CA" b="1" cap="all" dirty="0" lang="en-CA" sz="2500">
                <a:latin charset="0" panose="020B0604020202020204" pitchFamily="34" typeface="Arial"/>
                <a:cs charset="0" panose="020B0604020202020204" pitchFamily="34" typeface="Arial"/>
              </a:rPr>
              <a:t>11.3 THE MARKETING MIX IN GLOBAL MARKETING IV</a:t>
            </a:r>
            <a:br>
              <a:rPr altLang="en-CA" b="1" cap="all" dirty="0" lang="en-CA" sz="2500">
                <a:latin charset="0" panose="020B0604020202020204" pitchFamily="34" typeface="Arial"/>
                <a:cs charset="0" panose="020B0604020202020204" pitchFamily="34" typeface="Arial"/>
              </a:rPr>
            </a:br>
            <a:br>
              <a:rPr altLang="en-CA" b="1" dirty="0" lang="en-CA" sz="2500">
                <a:latin charset="0" panose="020B0604020202020204" pitchFamily="34" typeface="Arial"/>
                <a:cs charset="0" panose="020B0604020202020204" pitchFamily="34" typeface="Arial"/>
              </a:rPr>
            </a:br>
            <a:endParaRPr dirty="0" lang="en-US" sz="2500"/>
          </a:p>
        </p:txBody>
      </p:sp>
      <p:sp>
        <p:nvSpPr>
          <p:cNvPr id="3" name="Text Placeholder 2">
            <a:extLst>
              <a:ext uri="{FF2B5EF4-FFF2-40B4-BE49-F238E27FC236}">
                <a16:creationId xmlns:a16="http://schemas.microsoft.com/office/drawing/2014/main" id="{055DB219-9C42-CE2B-7120-7FFADD425460}"/>
              </a:ext>
            </a:extLst>
          </p:cNvPr>
          <p:cNvSpPr>
            <a:spLocks noGrp="1"/>
          </p:cNvSpPr>
          <p:nvPr>
            <p:ph idx="1" type="body"/>
          </p:nvPr>
        </p:nvSpPr>
        <p:spPr/>
        <p:txBody>
          <a:bodyPr numCol="1">
            <a:normAutofit/>
          </a:bodyPr>
          <a:lstStyle/>
          <a:p>
            <a:pPr indent="0" marL="114300">
              <a:buNone/>
            </a:pPr>
            <a:r>
              <a:rPr altLang="en-CA" b="1" dirty="0" lang="en-CA" sz="1500">
                <a:latin charset="0" panose="020B0604020202020204" pitchFamily="34" typeface="Arial"/>
                <a:cs charset="0" panose="020B0604020202020204" pitchFamily="34" typeface="Arial"/>
              </a:rPr>
              <a:t>Global Marketing Mix: Price</a:t>
            </a:r>
            <a:endParaRPr altLang="en-CA" dirty="0" lang="en-CA" sz="1500">
              <a:latin charset="0" panose="020B0604020202020204" pitchFamily="34" typeface="Arial"/>
              <a:cs charset="0" panose="020B0604020202020204" pitchFamily="34" typeface="Arial"/>
            </a:endParaRPr>
          </a:p>
          <a:p>
            <a:pPr indent="0" marL="114300">
              <a:buNone/>
            </a:pPr>
            <a:br>
              <a:rPr altLang="en-CA" dirty="0" lang="en-CA" sz="1500">
                <a:latin charset="0" panose="020B0604020202020204" pitchFamily="34" typeface="Arial"/>
                <a:cs charset="0" panose="020B0604020202020204" pitchFamily="34" typeface="Arial"/>
              </a:rPr>
            </a:br>
            <a:r>
              <a:rPr altLang="en-CA" dirty="0" lang="en-CA" sz="1500">
                <a:latin charset="0" panose="020B0604020202020204" pitchFamily="34" typeface="Arial"/>
                <a:cs charset="0" panose="020B0604020202020204" pitchFamily="34" typeface="Arial"/>
              </a:rPr>
              <a:t>Pricing is the process of determining what a company will receive in exchange for its products. Many pricing considerations in global marketing are similar to domestic marketing. As marketers develop pricing strategy, they should keep the following goals in mind:</a:t>
            </a:r>
          </a:p>
          <a:p>
            <a:pPr indent="0" marL="114300">
              <a:buNone/>
            </a:pPr>
            <a:endParaRPr altLang="en-CA" dirty="0" lang="en-CA" sz="1500">
              <a:latin charset="0" panose="020B0604020202020204" pitchFamily="34" typeface="Arial"/>
              <a:cs charset="0" panose="020B0604020202020204" pitchFamily="34" typeface="Arial"/>
            </a:endParaRPr>
          </a:p>
          <a:p>
            <a:r>
              <a:rPr altLang="en-CA" dirty="0" lang="en-CA" sz="1500">
                <a:latin charset="0" panose="020B0604020202020204" pitchFamily="34" typeface="Arial"/>
                <a:cs charset="0" panose="020B0604020202020204" pitchFamily="34" typeface="Arial"/>
              </a:rPr>
              <a:t>Achieving the financial goals of the company and generating profits</a:t>
            </a:r>
          </a:p>
          <a:p>
            <a:r>
              <a:rPr altLang="en-CA" dirty="0" lang="en-CA" sz="1500">
                <a:latin charset="0" panose="020B0604020202020204" pitchFamily="34" typeface="Arial"/>
                <a:cs charset="0" panose="020B0604020202020204" pitchFamily="34" typeface="Arial"/>
              </a:rPr>
              <a:t>Matching the realities of the marketplace and consumer buying trends</a:t>
            </a:r>
          </a:p>
          <a:p>
            <a:r>
              <a:rPr altLang="en-CA" dirty="0" lang="en-CA" sz="1500">
                <a:latin charset="0" panose="020B0604020202020204" pitchFamily="34" typeface="Arial"/>
                <a:cs charset="0" panose="020B0604020202020204" pitchFamily="34" typeface="Arial"/>
              </a:rPr>
              <a:t>Supporting the designated positioning for a product, making it consistent with other elements of the marketing mix, product, promotion and placement</a:t>
            </a:r>
          </a:p>
          <a:p>
            <a:endParaRPr dirty="0" lang="en-US" sz="15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71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4797-3C99-884E-79B9-DE2AFEB245FF}"/>
              </a:ext>
            </a:extLst>
          </p:cNvPr>
          <p:cNvSpPr>
            <a:spLocks noGrp="1"/>
          </p:cNvSpPr>
          <p:nvPr>
            <p:ph type="title"/>
          </p:nvPr>
        </p:nvSpPr>
        <p:spPr>
          <a:xfrm>
            <a:off x="311699" y="410000"/>
            <a:ext cx="8685155" cy="607800"/>
          </a:xfrm>
        </p:spPr>
        <p:txBody>
          <a:bodyPr numCol="1">
            <a:noAutofit/>
          </a:bodyPr>
          <a:lstStyle/>
          <a:p>
            <a:r>
              <a:rPr altLang="en-CA" b="1" cap="all" dirty="0" lang="en-CA" sz="2500">
                <a:latin charset="0" panose="020B0604020202020204" pitchFamily="34" typeface="Arial"/>
                <a:cs charset="0" panose="020B0604020202020204" pitchFamily="34" typeface="Arial"/>
              </a:rPr>
              <a:t>11.4 LULULEMON MARKETING STRATEGY AND PLAN I</a:t>
            </a:r>
            <a:br>
              <a:rPr altLang="en-CA" b="1" cap="all" dirty="0" lang="en-CA" sz="2500">
                <a:latin charset="0" panose="020B0604020202020204" pitchFamily="34" typeface="Arial"/>
                <a:cs charset="0" panose="020B0604020202020204" pitchFamily="34" typeface="Arial"/>
              </a:rPr>
            </a:br>
            <a:br>
              <a:rPr altLang="en-CA" b="1" dirty="0" lang="en-CA" sz="2500">
                <a:latin charset="0" panose="020B0604020202020204" pitchFamily="34" typeface="Arial"/>
                <a:cs charset="0" panose="020B0604020202020204" pitchFamily="34" typeface="Arial"/>
              </a:rPr>
            </a:br>
            <a:endParaRPr b="1" dirty="0" lang="en-US" sz="25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0B3C0441-9D0E-EEC1-2072-3D5A37B6C897}"/>
              </a:ext>
            </a:extLst>
          </p:cNvPr>
          <p:cNvSpPr>
            <a:spLocks noGrp="1"/>
          </p:cNvSpPr>
          <p:nvPr>
            <p:ph idx="1" type="body"/>
          </p:nvPr>
        </p:nvSpPr>
        <p:spPr>
          <a:xfrm>
            <a:off x="311700" y="1229875"/>
            <a:ext cx="4050093" cy="3339000"/>
          </a:xfrm>
        </p:spPr>
        <p:txBody>
          <a:bodyPr numCol="1">
            <a:normAutofit/>
          </a:bodyPr>
          <a:lstStyle/>
          <a:p>
            <a:pPr indent="0" marL="114300">
              <a:buNone/>
            </a:pPr>
            <a:r>
              <a:rPr altLang="en-CA" dirty="0" lang="en-CA">
                <a:latin charset="0" panose="020B0604020202020204" pitchFamily="34" typeface="Arial"/>
                <a:cs charset="0" panose="020B0604020202020204" pitchFamily="34" typeface="Arial"/>
              </a:rPr>
              <a:t>Lululemon’s mission statement is “</a:t>
            </a:r>
            <a:r>
              <a:rPr altLang="en-CA" b="1" dirty="0" lang="en-CA">
                <a:latin charset="0" panose="020B0604020202020204" pitchFamily="34" typeface="Arial"/>
                <a:cs charset="0" panose="020B0604020202020204" pitchFamily="34" typeface="Arial"/>
              </a:rPr>
              <a:t>to elevate the world from mediocrity to greatness</a:t>
            </a:r>
            <a:r>
              <a:rPr altLang="en-CA" dirty="0" lang="en-CA">
                <a:latin charset="0" panose="020B0604020202020204" pitchFamily="34" typeface="Arial"/>
                <a:cs charset="0" panose="020B0604020202020204" pitchFamily="34" typeface="Arial"/>
              </a:rPr>
              <a:t>.” The mission statement comprises of these components: improving lives, improving health, and exceeding expectations. Lululemon is passionate when it comes to initiating long-lasting changes in everyone that uses their products.</a:t>
            </a:r>
            <a:endParaRPr dirty="0" lang="en-US">
              <a:latin charset="0" panose="020B0604020202020204" pitchFamily="34" typeface="Arial"/>
              <a:cs charset="0" panose="020B0604020202020204" pitchFamily="34" typeface="Arial"/>
            </a:endParaRPr>
          </a:p>
        </p:txBody>
      </p:sp>
      <p:sp>
        <p:nvSpPr>
          <p:cNvPr id="5" name="TextBox 4">
            <a:extLst>
              <a:ext uri="{FF2B5EF4-FFF2-40B4-BE49-F238E27FC236}">
                <a16:creationId xmlns:a16="http://schemas.microsoft.com/office/drawing/2014/main" id="{E5843248-AC9C-8569-A605-8DD78664E888}"/>
              </a:ext>
            </a:extLst>
          </p:cNvPr>
          <p:cNvSpPr txBox="1"/>
          <p:nvPr/>
        </p:nvSpPr>
        <p:spPr>
          <a:xfrm>
            <a:off x="6942083" y="4579611"/>
            <a:ext cx="4572000" cy="307777"/>
          </a:xfrm>
          <a:prstGeom prst="rect">
            <a:avLst/>
          </a:prstGeom>
          <a:noFill/>
        </p:spPr>
        <p:txBody>
          <a:bodyPr numCol="1" wrap="square">
            <a:spAutoFit/>
          </a:bodyPr>
          <a:lstStyle/>
          <a:p>
            <a:r>
              <a:rPr altLang="en-CA" b="0" dirty="0" i="1" lang="en-CA" u="sng">
                <a:effectLst/>
                <a:latin typeface="Encode Sans"/>
                <a:hlinkClick r:id="rId3"/>
              </a:rPr>
              <a:t>Photo</a:t>
            </a:r>
            <a:r>
              <a:rPr altLang="en-CA" b="0" dirty="0" i="1" lang="en-CA" strike="noStrike" u="none">
                <a:solidFill>
                  <a:srgbClr val="003180"/>
                </a:solidFill>
                <a:effectLst/>
                <a:latin typeface="Encode Sans"/>
              </a:rPr>
              <a:t> by </a:t>
            </a:r>
            <a:r>
              <a:rPr altLang="en-CA" b="0" dirty="0" i="1" lang="en-CA" u="sng">
                <a:effectLst/>
                <a:latin typeface="Encode Sans"/>
                <a:hlinkClick r:id="rId4"/>
              </a:rPr>
              <a:t>Raysonho</a:t>
            </a:r>
            <a:r>
              <a:rPr altLang="en-CA" b="0" dirty="0" i="1" lang="en-CA" strike="noStrike" u="none">
                <a:solidFill>
                  <a:srgbClr val="003180"/>
                </a:solidFill>
                <a:effectLst/>
                <a:latin typeface="Encode Sans"/>
              </a:rPr>
              <a:t> </a:t>
            </a:r>
            <a:r>
              <a:rPr altLang="en-CA" b="0" dirty="0" i="1" lang="en-CA" u="sng">
                <a:effectLst/>
                <a:latin typeface="Encode Sans"/>
                <a:hlinkClick r:id="rId5"/>
              </a:rPr>
              <a:t>CCO 1.0</a:t>
            </a:r>
            <a:endParaRPr dirty="0" lang="en-US"/>
          </a:p>
        </p:txBody>
      </p:sp>
      <p:pic>
        <p:nvPicPr>
          <p:cNvPr id="7" name="Picture 6">
            <a:extLst>
              <a:ext uri="{FF2B5EF4-FFF2-40B4-BE49-F238E27FC236}">
                <a16:creationId xmlns:a16="http://schemas.microsoft.com/office/drawing/2014/main" id="{6405C3E2-D7C1-7C57-CBEB-85AB6A99078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479430" y="1356817"/>
            <a:ext cx="4352870" cy="2883776"/>
          </a:xfrm>
          <a:prstGeom prst="rect">
            <a:avLst/>
          </a:prstGeom>
        </p:spPr>
      </p:pic>
    </p:spTree>
    <p:extLst>
      <p:ext uri="{BB962C8B-B14F-4D97-AF65-F5344CB8AC3E}">
        <p14:creationId xmlns:p14="http://schemas.microsoft.com/office/powerpoint/2010/main" val="2461763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F987-412A-BC6B-C651-51715F339510}"/>
              </a:ext>
            </a:extLst>
          </p:cNvPr>
          <p:cNvSpPr>
            <a:spLocks noGrp="1"/>
          </p:cNvSpPr>
          <p:nvPr>
            <p:ph type="title"/>
          </p:nvPr>
        </p:nvSpPr>
        <p:spPr/>
        <p:txBody>
          <a:bodyPr numCol="1">
            <a:noAutofit/>
          </a:bodyPr>
          <a:lstStyle/>
          <a:p>
            <a:r>
              <a:rPr altLang="en-CA" b="1" cap="all" dirty="0" lang="en-CA" sz="2400">
                <a:latin charset="0" panose="020B0604020202020204" pitchFamily="34" typeface="Arial"/>
                <a:cs charset="0" panose="020B0604020202020204" pitchFamily="34" typeface="Arial"/>
              </a:rPr>
              <a:t>11.4 LULULEMON MARKETING STRATEGY AND PLAN II</a:t>
            </a:r>
            <a:br>
              <a:rPr altLang="en-CA" b="1" cap="all" dirty="0" lang="en-CA" sz="2400">
                <a:latin charset="0" panose="020B0604020202020204" pitchFamily="34" typeface="Arial"/>
                <a:cs charset="0" panose="020B0604020202020204" pitchFamily="34" typeface="Arial"/>
              </a:rPr>
            </a:br>
            <a:br>
              <a:rPr altLang="en-CA" b="1" dirty="0" lang="en-CA" sz="2400">
                <a:latin charset="0" panose="020B0604020202020204" pitchFamily="34" typeface="Arial"/>
                <a:cs charset="0" panose="020B0604020202020204" pitchFamily="34" typeface="Arial"/>
              </a:rPr>
            </a:br>
            <a:endParaRPr dirty="0" lang="en-US" sz="2400"/>
          </a:p>
        </p:txBody>
      </p:sp>
      <p:sp>
        <p:nvSpPr>
          <p:cNvPr id="3" name="Text Placeholder 2">
            <a:extLst>
              <a:ext uri="{FF2B5EF4-FFF2-40B4-BE49-F238E27FC236}">
                <a16:creationId xmlns:a16="http://schemas.microsoft.com/office/drawing/2014/main" id="{927DD50C-C8C0-9EF9-7F7B-B7676D800FA4}"/>
              </a:ext>
            </a:extLst>
          </p:cNvPr>
          <p:cNvSpPr>
            <a:spLocks noGrp="1"/>
          </p:cNvSpPr>
          <p:nvPr>
            <p:ph idx="1" type="body"/>
          </p:nvPr>
        </p:nvSpPr>
        <p:spPr>
          <a:xfrm>
            <a:off x="311700" y="1164945"/>
            <a:ext cx="8520600" cy="3339000"/>
          </a:xfrm>
        </p:spPr>
        <p:txBody>
          <a:bodyPr numCol="1">
            <a:noAutofit/>
          </a:bodyPr>
          <a:lstStyle/>
          <a:p>
            <a:pPr indent="0" marL="114300">
              <a:buNone/>
            </a:pPr>
            <a:r>
              <a:rPr altLang="en-CA" b="1" dirty="0" lang="en-CA">
                <a:latin charset="0" panose="020B0604020202020204" pitchFamily="34" typeface="Arial"/>
                <a:cs charset="0" panose="020B0604020202020204" pitchFamily="34" typeface="Arial"/>
              </a:rPr>
              <a:t>Lululemon Goals, Strategies and Budget</a:t>
            </a:r>
          </a:p>
          <a:p>
            <a:pPr indent="0" marL="114300">
              <a:buNone/>
            </a:pPr>
            <a:endParaRPr altLang="en-CA" dirty="0" lang="en-CA">
              <a:latin charset="0" panose="020B0604020202020204" pitchFamily="34" typeface="Arial"/>
              <a:cs charset="0" panose="020B0604020202020204" pitchFamily="34" typeface="Arial"/>
            </a:endParaRPr>
          </a:p>
          <a:p>
            <a:pPr indent="0" marL="114300">
              <a:buNone/>
            </a:pPr>
            <a:r>
              <a:rPr altLang="en-CA" dirty="0" lang="en-CA">
                <a:latin charset="0" panose="020B0604020202020204" pitchFamily="34" typeface="Arial"/>
                <a:cs charset="0" panose="020B0604020202020204" pitchFamily="34" typeface="Arial"/>
              </a:rPr>
              <a:t>Lululemon has many goals they hope to achieve. These include:</a:t>
            </a:r>
          </a:p>
          <a:p>
            <a:pPr indent="0" marL="114300">
              <a:buNone/>
            </a:pPr>
            <a:endParaRPr altLang="en-CA" dirty="0" lang="en-CA">
              <a:latin charset="0" panose="020B0604020202020204" pitchFamily="34" typeface="Arial"/>
              <a:cs charset="0" panose="020B0604020202020204" pitchFamily="34" typeface="Arial"/>
            </a:endParaRPr>
          </a:p>
          <a:p>
            <a:r>
              <a:rPr altLang="en-CA" dirty="0" lang="en-CA">
                <a:latin charset="0" panose="020B0604020202020204" pitchFamily="34" typeface="Arial"/>
                <a:cs charset="0" panose="020B0604020202020204" pitchFamily="34" typeface="Arial"/>
              </a:rPr>
              <a:t>Identify retail locations to open new stores and attract new customers.</a:t>
            </a:r>
          </a:p>
          <a:p>
            <a:r>
              <a:rPr altLang="en-CA" dirty="0" lang="en-CA">
                <a:latin charset="0" panose="020B0604020202020204" pitchFamily="34" typeface="Arial"/>
                <a:cs charset="0" panose="020B0604020202020204" pitchFamily="34" typeface="Arial"/>
              </a:rPr>
              <a:t>Provide customers with new products.</a:t>
            </a:r>
          </a:p>
          <a:p>
            <a:r>
              <a:rPr altLang="en-CA" dirty="0" lang="en-CA">
                <a:latin charset="0" panose="020B0604020202020204" pitchFamily="34" typeface="Arial"/>
                <a:cs charset="0" panose="020B0604020202020204" pitchFamily="34" typeface="Arial"/>
              </a:rPr>
              <a:t>Sustain their brand image.</a:t>
            </a:r>
          </a:p>
          <a:p>
            <a:r>
              <a:rPr altLang="en-CA" dirty="0" lang="en-CA">
                <a:latin charset="0" panose="020B0604020202020204" pitchFamily="34" typeface="Arial"/>
                <a:cs charset="0" panose="020B0604020202020204" pitchFamily="34" typeface="Arial"/>
              </a:rPr>
              <a:t>Achieve growth and maintain cash flow.</a:t>
            </a:r>
          </a:p>
          <a:p>
            <a:r>
              <a:rPr altLang="en-CA" dirty="0" lang="en-CA">
                <a:latin charset="0" panose="020B0604020202020204" pitchFamily="34" typeface="Arial"/>
                <a:cs charset="0" panose="020B0604020202020204" pitchFamily="34" typeface="Arial"/>
              </a:rPr>
              <a:t>Increase sales of current stores.</a:t>
            </a:r>
          </a:p>
          <a:p>
            <a:r>
              <a:rPr altLang="en-CA" dirty="0" lang="en-CA">
                <a:latin charset="0" panose="020B0604020202020204" pitchFamily="34" typeface="Arial"/>
                <a:cs charset="0" panose="020B0604020202020204" pitchFamily="34" typeface="Arial"/>
              </a:rPr>
              <a:t>Operate efficiently in all departments.</a:t>
            </a:r>
          </a:p>
          <a:p>
            <a:r>
              <a:rPr altLang="en-CA" dirty="0" lang="en-CA">
                <a:latin charset="0" panose="020B0604020202020204" pitchFamily="34" typeface="Arial"/>
                <a:cs charset="0" panose="020B0604020202020204" pitchFamily="34" typeface="Arial"/>
              </a:rPr>
              <a:t>Keep their dedicated and experienced staff (Ghani, 2015)</a:t>
            </a:r>
          </a:p>
          <a:p>
            <a:endParaRPr dirty="0" lang="en-US">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98268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Autofit/>
          </a:bodyPr>
          <a:lstStyle/>
          <a:p>
            <a:r>
              <a:rPr altLang="en" b="1" dirty="0" lang="en">
                <a:latin typeface="+mj-lt"/>
              </a:rPr>
              <a:t>11.5 </a:t>
            </a:r>
            <a:r>
              <a:rPr altLang="en-CA" b="1" dirty="0" lang="en-CA">
                <a:latin typeface="+mj-lt"/>
              </a:rPr>
              <a:t>KEY TERMS</a:t>
            </a:r>
            <a:br>
              <a:rPr altLang="en-CA" b="1" dirty="0" lang="en-CA">
                <a:latin typeface="+mj-lt"/>
              </a:rPr>
            </a:br>
            <a:endParaRPr b="1" dirty="0">
              <a:latin typeface="+mj-lt"/>
            </a:endParaRPr>
          </a:p>
        </p:txBody>
      </p:sp>
      <p:sp>
        <p:nvSpPr>
          <p:cNvPr id="170" name="Google Shape;170;p26"/>
          <p:cNvSpPr txBox="1">
            <a:spLocks noGrp="1"/>
          </p:cNvSpPr>
          <p:nvPr>
            <p:ph idx="1" type="body"/>
          </p:nvPr>
        </p:nvSpPr>
        <p:spPr>
          <a:xfrm>
            <a:off x="188259" y="1050208"/>
            <a:ext cx="8767482" cy="3683292"/>
          </a:xfrm>
          <a:prstGeom prst="rect">
            <a:avLst/>
          </a:prstGeom>
        </p:spPr>
        <p:txBody>
          <a:bodyPr anchor="t" anchorCtr="0" bIns="91425" lIns="91425" numCol="1" rIns="91425" spcFirstLastPara="1" tIns="91425" wrap="square">
            <a:noAutofit/>
          </a:bodyPr>
          <a:lstStyle/>
          <a:p>
            <a:r>
              <a:rPr altLang="en-CA" b="1" dirty="0" lang="en-CA" sz="1150">
                <a:latin charset="0" panose="020B0604020202020204" pitchFamily="34" typeface="Arial"/>
                <a:cs charset="0" panose="020B0604020202020204" pitchFamily="34" typeface="Arial"/>
              </a:rPr>
              <a:t>E-Commerce Partnerships</a:t>
            </a:r>
            <a:r>
              <a:rPr altLang="en-CA" dirty="0" lang="en-CA" sz="1150">
                <a:latin charset="0" panose="020B0604020202020204" pitchFamily="34" typeface="Arial"/>
                <a:cs charset="0" panose="020B0604020202020204" pitchFamily="34" typeface="Arial"/>
              </a:rPr>
              <a:t>: B2B partnerships will be responsible for finding another e-commerce platform to get out product on by the end of the year. They will also continue working with their current partner, </a:t>
            </a:r>
            <a:r>
              <a:rPr altLang="en-CA" dirty="0" err="1" lang="en-CA" sz="1150">
                <a:latin charset="0" panose="020B0604020202020204" pitchFamily="34" typeface="Arial"/>
                <a:cs charset="0" panose="020B0604020202020204" pitchFamily="34" typeface="Arial"/>
              </a:rPr>
              <a:t>Tmall</a:t>
            </a:r>
            <a:r>
              <a:rPr altLang="en-CA" dirty="0" lang="en-CA" sz="1150">
                <a:latin charset="0" panose="020B0604020202020204" pitchFamily="34" typeface="Arial"/>
                <a:cs charset="0" panose="020B0604020202020204" pitchFamily="34" typeface="Arial"/>
              </a:rPr>
              <a:t> to find more distribution partners to get our products to our consumers quickly and efficiently. </a:t>
            </a:r>
            <a:r>
              <a:rPr altLang="en-CA" dirty="0" lang="en-CA" sz="1150" u="sng">
                <a:latin charset="0" panose="020B0604020202020204" pitchFamily="34" typeface="Arial"/>
                <a:cs charset="0" panose="020B0604020202020204" pitchFamily="34" typeface="Arial"/>
                <a:hlinkClick r:id="rId3"/>
              </a:rPr>
              <a:t>11.4</a:t>
            </a:r>
            <a:endParaRPr altLang="en-CA" dirty="0" lang="en-CA" sz="1150">
              <a:latin charset="0" panose="020B0604020202020204" pitchFamily="34" typeface="Arial"/>
              <a:cs charset="0" panose="020B0604020202020204" pitchFamily="34" typeface="Arial"/>
            </a:endParaRPr>
          </a:p>
          <a:p>
            <a:r>
              <a:rPr altLang="en-CA" b="1" dirty="0" lang="en-CA" sz="1150">
                <a:latin charset="0" panose="020B0604020202020204" pitchFamily="34" typeface="Arial"/>
                <a:cs charset="0" panose="020B0604020202020204" pitchFamily="34" typeface="Arial"/>
              </a:rPr>
              <a:t>Four Ps of Marketing</a:t>
            </a:r>
            <a:r>
              <a:rPr altLang="en-CA" dirty="0" lang="en-CA" sz="1150">
                <a:latin charset="0" panose="020B0604020202020204" pitchFamily="34" typeface="Arial"/>
                <a:cs charset="0" panose="020B0604020202020204" pitchFamily="34" typeface="Arial"/>
              </a:rPr>
              <a:t>: Product, price, placement, and promotion—are all affected as a company moves through the different phases to become and maintain dominance as a global company. </a:t>
            </a:r>
            <a:r>
              <a:rPr altLang="en-CA" dirty="0" lang="en-CA" sz="1150" u="sng">
                <a:latin charset="0" panose="020B0604020202020204" pitchFamily="34" typeface="Arial"/>
                <a:cs charset="0" panose="020B0604020202020204" pitchFamily="34" typeface="Arial"/>
                <a:hlinkClick r:id="rId4"/>
              </a:rPr>
              <a:t>11.3</a:t>
            </a:r>
            <a:endParaRPr altLang="en-CA" dirty="0" lang="en-CA" sz="1150">
              <a:latin charset="0" panose="020B0604020202020204" pitchFamily="34" typeface="Arial"/>
              <a:cs charset="0" panose="020B0604020202020204" pitchFamily="34" typeface="Arial"/>
            </a:endParaRPr>
          </a:p>
          <a:p>
            <a:r>
              <a:rPr altLang="en-CA" b="1" dirty="0" lang="en-CA" sz="1150">
                <a:latin charset="0" panose="020B0604020202020204" pitchFamily="34" typeface="Arial"/>
                <a:cs charset="0" panose="020B0604020202020204" pitchFamily="34" typeface="Arial"/>
              </a:rPr>
              <a:t>Marketing Plan</a:t>
            </a:r>
            <a:r>
              <a:rPr altLang="en-CA" dirty="0" lang="en-CA" sz="1150">
                <a:latin charset="0" panose="020B0604020202020204" pitchFamily="34" typeface="Arial"/>
                <a:cs charset="0" panose="020B0604020202020204" pitchFamily="34" typeface="Arial"/>
              </a:rPr>
              <a:t>: Captures the outputs from the marketing planning process in one cohesive document. If the plan is done well, it puts a plan in place that aligns the marketing strategy, objectives, and tactics with the corporate mission. </a:t>
            </a:r>
            <a:r>
              <a:rPr altLang="en-CA" dirty="0" lang="en-CA" sz="1150" u="sng">
                <a:latin charset="0" panose="020B0604020202020204" pitchFamily="34" typeface="Arial"/>
                <a:cs charset="0" panose="020B0604020202020204" pitchFamily="34" typeface="Arial"/>
                <a:hlinkClick r:id="rId5"/>
              </a:rPr>
              <a:t>11.1</a:t>
            </a:r>
            <a:endParaRPr altLang="en-CA" dirty="0" lang="en-CA" sz="1150">
              <a:latin charset="0" panose="020B0604020202020204" pitchFamily="34" typeface="Arial"/>
              <a:cs charset="0" panose="020B0604020202020204" pitchFamily="34" typeface="Arial"/>
            </a:endParaRPr>
          </a:p>
          <a:p>
            <a:r>
              <a:rPr altLang="en-CA" b="1" dirty="0" lang="en-CA" sz="1150">
                <a:latin charset="0" panose="020B0604020202020204" pitchFamily="34" typeface="Arial"/>
                <a:cs charset="0" panose="020B0604020202020204" pitchFamily="34" typeface="Arial"/>
              </a:rPr>
              <a:t>Product Adaptation Team</a:t>
            </a:r>
            <a:r>
              <a:rPr altLang="en-CA" dirty="0" lang="en-CA" sz="1150">
                <a:latin charset="0" panose="020B0604020202020204" pitchFamily="34" typeface="Arial"/>
                <a:cs charset="0" panose="020B0604020202020204" pitchFamily="34" typeface="Arial"/>
              </a:rPr>
              <a:t>: The team will consist of representatives from market analysis, finance, sales and design departments. They will meet at the end of each product season to evaluate the strengths and weaknesses of a seasonal product with a focus on logos, colours and sizing. Based on their evaluation they will come up with a plan to improve next year’s product and tailor it to our target market. </a:t>
            </a:r>
            <a:r>
              <a:rPr altLang="en-CA" dirty="0" lang="en-CA" sz="1150" u="sng">
                <a:latin charset="0" panose="020B0604020202020204" pitchFamily="34" typeface="Arial"/>
                <a:cs charset="0" panose="020B0604020202020204" pitchFamily="34" typeface="Arial"/>
                <a:hlinkClick r:id="rId6"/>
              </a:rPr>
              <a:t>11.4</a:t>
            </a:r>
            <a:endParaRPr altLang="en-CA" dirty="0" lang="en-CA" sz="1150">
              <a:latin charset="0" panose="020B0604020202020204" pitchFamily="34" typeface="Arial"/>
              <a:cs charset="0" panose="020B0604020202020204" pitchFamily="34" typeface="Arial"/>
            </a:endParaRPr>
          </a:p>
          <a:p>
            <a:r>
              <a:rPr altLang="en-CA" b="1" dirty="0" lang="en-CA" sz="1150">
                <a:latin charset="0" panose="020B0604020202020204" pitchFamily="34" typeface="Arial"/>
                <a:cs charset="0" panose="020B0604020202020204" pitchFamily="34" typeface="Arial"/>
              </a:rPr>
              <a:t>Service Adaptations Team</a:t>
            </a:r>
            <a:r>
              <a:rPr altLang="en-CA" dirty="0" lang="en-CA" sz="1150">
                <a:latin charset="0" panose="020B0604020202020204" pitchFamily="34" typeface="Arial"/>
                <a:cs charset="0" panose="020B0604020202020204" pitchFamily="34" typeface="Arial"/>
              </a:rPr>
              <a:t>: The team will consist of representatives from market analysis, digital marketing, customer service, retail operations, e-commerce and distribution departments. They will evaluate the strengths and weaknesses in our services offered instore and online. They will meet quarterly and submit evaluations and suggestions to improve servicing our market. </a:t>
            </a:r>
            <a:r>
              <a:rPr altLang="en-CA" dirty="0" lang="en-CA" sz="1150" u="sng">
                <a:latin charset="0" panose="020B0604020202020204" pitchFamily="34" typeface="Arial"/>
                <a:cs charset="0" panose="020B0604020202020204" pitchFamily="34" typeface="Arial"/>
                <a:hlinkClick r:id="rId7"/>
              </a:rPr>
              <a:t>11.4</a:t>
            </a:r>
            <a:endParaRPr altLang="en-CA" dirty="0" lang="en-CA" sz="1150">
              <a:latin charset="0" panose="020B0604020202020204" pitchFamily="34" typeface="Arial"/>
              <a:cs charset="0" panose="020B0604020202020204" pitchFamily="34" typeface="Arial"/>
            </a:endParaRPr>
          </a:p>
          <a:p>
            <a:r>
              <a:rPr altLang="en-CA" b="1" dirty="0" lang="en-CA" sz="1150">
                <a:latin charset="0" panose="020B0604020202020204" pitchFamily="34" typeface="Arial"/>
                <a:cs charset="0" panose="020B0604020202020204" pitchFamily="34" typeface="Arial"/>
              </a:rPr>
              <a:t>Showroom Expansion</a:t>
            </a:r>
            <a:r>
              <a:rPr altLang="en-CA" dirty="0" lang="en-CA" sz="1150">
                <a:latin charset="0" panose="020B0604020202020204" pitchFamily="34" typeface="Arial"/>
                <a:cs charset="0" panose="020B0604020202020204" pitchFamily="34" typeface="Arial"/>
              </a:rPr>
              <a:t>: A New Store Opening team, which will operate under retail ops will consist of real estate, facilities, visual, and IT will be created for each major city Shanghai, Hangzhou, Guangzhou, Chengdu, Shenzhen and Beijing. </a:t>
            </a:r>
            <a:r>
              <a:rPr altLang="en-CA" dirty="0" lang="en-CA" sz="1150" u="sng">
                <a:latin charset="0" panose="020B0604020202020204" pitchFamily="34" typeface="Arial"/>
                <a:cs charset="0" panose="020B0604020202020204" pitchFamily="34" typeface="Arial"/>
                <a:hlinkClick r:id="rId8"/>
              </a:rPr>
              <a:t>11.5</a:t>
            </a:r>
            <a:endParaRPr altLang="en-CA" dirty="0" lang="en-CA" sz="1150">
              <a:latin charset="0" panose="020B0604020202020204" pitchFamily="34" typeface="Arial"/>
              <a:cs charset="0" panose="020B0604020202020204" pitchFamily="34" typeface="Arial"/>
            </a:endParaRPr>
          </a:p>
          <a:p>
            <a:pPr algn="l" indent="-341788" lvl="0" marL="457200" rtl="0">
              <a:spcBef>
                <a:spcPts val="0"/>
              </a:spcBef>
              <a:spcAft>
                <a:spcPts val="0"/>
              </a:spcAft>
              <a:buClr>
                <a:srgbClr val="000000"/>
              </a:buClr>
              <a:buSzPct val="100000"/>
              <a:buFont typeface="Arial"/>
              <a:buChar char="●"/>
            </a:pPr>
            <a:endParaRPr dirty="0" sz="1150">
              <a:solidFill>
                <a:srgbClr val="000000"/>
              </a:solidFill>
              <a:latin charset="0" panose="020B0604020202020204" pitchFamily="34" typeface="Arial"/>
              <a:ea typeface="Arial"/>
              <a:cs charset="0" panose="020B0604020202020204" pitchFamily="34"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576736"/>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 b="1" dirty="0" lang="en">
                <a:latin typeface="Arial"/>
                <a:ea typeface="Arial"/>
                <a:cs typeface="Arial"/>
                <a:sym typeface="Arial"/>
              </a:rPr>
              <a:t>Learning Outcomes</a:t>
            </a:r>
            <a:endParaRPr b="1" dirty="0">
              <a:latin typeface="Arial"/>
              <a:ea typeface="Arial"/>
              <a:cs typeface="Arial"/>
              <a:sym typeface="Arial"/>
            </a:endParaRPr>
          </a:p>
        </p:txBody>
      </p:sp>
      <p:sp>
        <p:nvSpPr>
          <p:cNvPr id="87" name="Google Shape;87;p14"/>
          <p:cNvSpPr txBox="1">
            <a:spLocks noGrp="1"/>
          </p:cNvSpPr>
          <p:nvPr>
            <p:ph idx="1" type="body"/>
          </p:nvPr>
        </p:nvSpPr>
        <p:spPr>
          <a:xfrm>
            <a:off x="311700" y="1017800"/>
            <a:ext cx="8520600" cy="3551075"/>
          </a:xfrm>
          <a:prstGeom prst="rect">
            <a:avLst/>
          </a:prstGeom>
        </p:spPr>
        <p:txBody>
          <a:bodyPr anchor="t" anchorCtr="0" bIns="91425" lIns="91425" numCol="1" rIns="91425" spcFirstLastPara="1" tIns="91425" wrap="square">
            <a:noAutofit/>
          </a:bodyPr>
          <a:lstStyle/>
          <a:p>
            <a:pPr indent="0" marL="114300">
              <a:buNone/>
            </a:pPr>
            <a:r>
              <a:rPr altLang="en-CA" dirty="0" lang="en-CA" sz="2000">
                <a:latin charset="0" panose="020B0604020202020204" pitchFamily="34" typeface="Arial"/>
                <a:cs charset="0" panose="020B0604020202020204" pitchFamily="34" typeface="Arial"/>
              </a:rPr>
              <a:t>Upon successful completion of this chapter, you should be able to:</a:t>
            </a:r>
          </a:p>
          <a:p>
            <a:pPr indent="0" marL="114300">
              <a:buNone/>
            </a:pPr>
            <a:endParaRPr altLang="en-CA" dirty="0" lang="en-CA" sz="2000">
              <a:latin charset="0" panose="020B0604020202020204" pitchFamily="34" typeface="Arial"/>
              <a:cs charset="0" panose="020B0604020202020204" pitchFamily="34" typeface="Arial"/>
            </a:endParaRPr>
          </a:p>
          <a:p>
            <a:r>
              <a:rPr altLang="en-CA" dirty="0" lang="en-CA" sz="2000">
                <a:latin charset="0" panose="020B0604020202020204" pitchFamily="34" typeface="Arial"/>
                <a:cs charset="0" panose="020B0604020202020204" pitchFamily="34" typeface="Arial"/>
              </a:rPr>
              <a:t>Explain how the marketing plan is used to track progress, evaluate impact, and adjust course where needed</a:t>
            </a:r>
          </a:p>
          <a:p>
            <a:r>
              <a:rPr altLang="en-CA" dirty="0" lang="en-CA" sz="2000">
                <a:latin charset="0" panose="020B0604020202020204" pitchFamily="34" typeface="Arial"/>
                <a:cs charset="0" panose="020B0604020202020204" pitchFamily="34" typeface="Arial"/>
              </a:rPr>
              <a:t>Explain why and how to update the marketing plan</a:t>
            </a:r>
          </a:p>
          <a:p>
            <a:r>
              <a:rPr altLang="en-CA" dirty="0" lang="en-CA" sz="2000">
                <a:latin charset="0" panose="020B0604020202020204" pitchFamily="34" typeface="Arial"/>
                <a:cs charset="0" panose="020B0604020202020204" pitchFamily="34" typeface="Arial"/>
              </a:rPr>
              <a:t>Outline the decision sequence in international marketing</a:t>
            </a:r>
          </a:p>
          <a:p>
            <a:r>
              <a:rPr altLang="en-CA" dirty="0" lang="en-CA" sz="2000">
                <a:latin charset="0" panose="020B0604020202020204" pitchFamily="34" typeface="Arial"/>
                <a:cs charset="0" panose="020B0604020202020204" pitchFamily="34" typeface="Arial"/>
              </a:rPr>
              <a:t>Explain how the marketing mix elements are integrated in the international marketing plan</a:t>
            </a:r>
          </a:p>
          <a:p>
            <a:r>
              <a:rPr altLang="en-CA" dirty="0" lang="en-CA" sz="2000">
                <a:latin charset="0" panose="020B0604020202020204" pitchFamily="34" typeface="Arial"/>
                <a:cs charset="0" panose="020B0604020202020204" pitchFamily="34" typeface="Arial"/>
              </a:rPr>
              <a:t>Explain how the basic principles of marketing apply to global marketing</a:t>
            </a:r>
          </a:p>
          <a:p>
            <a:pPr algn="l" indent="0" lvl="0" marL="0" rtl="0">
              <a:spcBef>
                <a:spcPts val="1200"/>
              </a:spcBef>
              <a:spcAft>
                <a:spcPts val="0"/>
              </a:spcAft>
              <a:buNone/>
            </a:pPr>
            <a:endParaRPr dirty="0" sz="2000">
              <a:latin charset="0" panose="020B0604020202020204" pitchFamily="34" typeface="Arial"/>
              <a:ea typeface="Arial"/>
              <a:cs charset="0" panose="020B0604020202020204" pitchFamily="34"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430E-CDFD-8618-CDC0-4BF7B1FC4725}"/>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11.1 THE MARKETING PLAN 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4" name="Text Placeholder 3">
            <a:extLst>
              <a:ext uri="{FF2B5EF4-FFF2-40B4-BE49-F238E27FC236}">
                <a16:creationId xmlns:a16="http://schemas.microsoft.com/office/drawing/2014/main" id="{97FC3EB4-F00A-592D-F411-D6C04BB2262F}"/>
              </a:ext>
            </a:extLst>
          </p:cNvPr>
          <p:cNvSpPr txBox="1">
            <a:spLocks noGrp="1"/>
          </p:cNvSpPr>
          <p:nvPr>
            <p:ph idx="1" type="body"/>
          </p:nvPr>
        </p:nvSpPr>
        <p:spPr>
          <a:xfrm>
            <a:off x="311700" y="1828965"/>
            <a:ext cx="8520600" cy="1738150"/>
          </a:xfrm>
          <a:prstGeom prst="rect">
            <a:avLst/>
          </a:prstGeom>
          <a:solidFill>
            <a:schemeClr val="bg1">
              <a:lumMod val="95000"/>
            </a:schemeClr>
          </a:solidFill>
          <a:ln w="57150">
            <a:solidFill>
              <a:schemeClr val="tx1"/>
            </a:solidFill>
          </a:ln>
        </p:spPr>
        <p:txBody>
          <a:bodyPr bIns="72000" lIns="108000" numCol="1" rIns="108000" tIns="72000" wrap="square">
            <a:spAutoFit/>
          </a:bodyPr>
          <a:lstStyle/>
          <a:p>
            <a:pPr algn="ctr" indent="0" marL="114300">
              <a:buNone/>
            </a:pPr>
            <a:r>
              <a:rPr altLang="en-CA" dirty="0" lang="en-CA"/>
              <a:t>The </a:t>
            </a:r>
            <a:r>
              <a:rPr altLang="en-CA" b="1" dirty="0" lang="en-CA"/>
              <a:t>marketing plan</a:t>
            </a:r>
            <a:r>
              <a:rPr altLang="en-CA" dirty="0" lang="en-CA"/>
              <a:t> captures the outputs from the marketing planning process in one cohesive document. If the plan is done well, it puts a plan in place that aligns the marketing strategy, objectives, and tactics with the corporate mission. It also supports the corporate objectives and strategy, which creates alignment with other functions across the company.</a:t>
            </a:r>
            <a:endParaRPr dirty="0" i="1" lang="en-US" sz="2000">
              <a:solidFill>
                <a:schemeClr val="bg2"/>
              </a:solidFill>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86224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CEF7E-C6F3-060F-2C0F-2076FD298647}"/>
              </a:ext>
            </a:extLst>
          </p:cNvPr>
          <p:cNvSpPr>
            <a:spLocks noGrp="1"/>
          </p:cNvSpPr>
          <p:nvPr>
            <p:ph type="title"/>
          </p:nvPr>
        </p:nvSpPr>
        <p:spPr/>
        <p:txBody>
          <a:bodyPr numCol="1">
            <a:normAutofit fontScale="90000"/>
          </a:bodyPr>
          <a:lstStyle/>
          <a:p>
            <a:r>
              <a:rPr altLang="en-CA" b="1" cap="all" dirty="0" lang="en-CA">
                <a:latin charset="0" panose="020B0604020202020204" pitchFamily="34" typeface="Arial"/>
                <a:cs charset="0" panose="020B0604020202020204" pitchFamily="34" typeface="Arial"/>
              </a:rPr>
              <a:t>11.1 THE MARKETING PLAN 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dirty="0" lang="en-US"/>
          </a:p>
        </p:txBody>
      </p:sp>
      <p:sp>
        <p:nvSpPr>
          <p:cNvPr id="3" name="Text Placeholder 2">
            <a:extLst>
              <a:ext uri="{FF2B5EF4-FFF2-40B4-BE49-F238E27FC236}">
                <a16:creationId xmlns:a16="http://schemas.microsoft.com/office/drawing/2014/main" id="{C71E3DD7-4CC4-F383-2C10-209B8585289E}"/>
              </a:ext>
            </a:extLst>
          </p:cNvPr>
          <p:cNvSpPr>
            <a:spLocks noGrp="1"/>
          </p:cNvSpPr>
          <p:nvPr>
            <p:ph idx="1" type="body"/>
          </p:nvPr>
        </p:nvSpPr>
        <p:spPr>
          <a:xfrm>
            <a:off x="427314" y="2070703"/>
            <a:ext cx="4659693" cy="3339000"/>
          </a:xfrm>
        </p:spPr>
        <p:txBody>
          <a:bodyPr numCol="1">
            <a:normAutofit/>
          </a:bodyPr>
          <a:lstStyle/>
          <a:p>
            <a:pPr indent="0" marL="114300">
              <a:buNone/>
            </a:pPr>
            <a:r>
              <a:rPr altLang="en-CA" dirty="0" lang="en-CA" sz="2000">
                <a:latin charset="0" panose="020B0604020202020204" pitchFamily="34" typeface="Arial"/>
                <a:cs charset="0" panose="020B0604020202020204" pitchFamily="34" typeface="Arial"/>
              </a:rPr>
              <a:t>The marketing plan acts as a mechanism to communicate with other functions and to check for alignment.</a:t>
            </a:r>
            <a:endParaRPr dirty="0" lang="en-US" sz="2000">
              <a:latin charset="0" panose="020B0604020202020204" pitchFamily="34" typeface="Arial"/>
              <a:cs charset="0" panose="020B0604020202020204" pitchFamily="34" typeface="Arial"/>
            </a:endParaRPr>
          </a:p>
        </p:txBody>
      </p:sp>
      <p:pic>
        <p:nvPicPr>
          <p:cNvPr id="5" name="Picture 4">
            <a:extLst>
              <a:ext uri="{FF2B5EF4-FFF2-40B4-BE49-F238E27FC236}">
                <a16:creationId xmlns:a16="http://schemas.microsoft.com/office/drawing/2014/main" id="{2C35D635-1E3E-9A95-6B10-13462AF69AE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65941" y="153995"/>
            <a:ext cx="3278059" cy="4835509"/>
          </a:xfrm>
          <a:prstGeom prst="rect">
            <a:avLst/>
          </a:prstGeom>
        </p:spPr>
      </p:pic>
    </p:spTree>
    <p:extLst>
      <p:ext uri="{BB962C8B-B14F-4D97-AF65-F5344CB8AC3E}">
        <p14:creationId xmlns:p14="http://schemas.microsoft.com/office/powerpoint/2010/main" val="338781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8F7083-40F8-D3DC-7B4E-DF18FCD4AF0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71849" y="2960880"/>
            <a:ext cx="3901698" cy="1738800"/>
          </a:xfrm>
          <a:prstGeom prst="rect">
            <a:avLst/>
          </a:prstGeom>
        </p:spPr>
      </p:pic>
      <p:sp>
        <p:nvSpPr>
          <p:cNvPr id="2" name="Title 1">
            <a:extLst>
              <a:ext uri="{FF2B5EF4-FFF2-40B4-BE49-F238E27FC236}">
                <a16:creationId xmlns:a16="http://schemas.microsoft.com/office/drawing/2014/main" id="{5A8B3500-AAD4-6012-EE1C-510D559757D7}"/>
              </a:ext>
            </a:extLst>
          </p:cNvPr>
          <p:cNvSpPr>
            <a:spLocks noGrp="1"/>
          </p:cNvSpPr>
          <p:nvPr>
            <p:ph type="title"/>
          </p:nvPr>
        </p:nvSpPr>
        <p:spPr/>
        <p:txBody>
          <a:bodyPr numCol="1">
            <a:normAutofit fontScale="90000"/>
          </a:bodyPr>
          <a:lstStyle/>
          <a:p>
            <a:r>
              <a:rPr altLang="en-CA" b="1" cap="all" dirty="0" lang="en-CA">
                <a:latin charset="0" panose="020B0604020202020204" pitchFamily="34" typeface="Arial"/>
                <a:cs charset="0" panose="020B0604020202020204" pitchFamily="34" typeface="Arial"/>
              </a:rPr>
              <a:t>11.1 THE MARKETING PLAN III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dirty="0" lang="en-US"/>
          </a:p>
        </p:txBody>
      </p:sp>
      <p:sp>
        <p:nvSpPr>
          <p:cNvPr id="3" name="Text Placeholder 2">
            <a:extLst>
              <a:ext uri="{FF2B5EF4-FFF2-40B4-BE49-F238E27FC236}">
                <a16:creationId xmlns:a16="http://schemas.microsoft.com/office/drawing/2014/main" id="{C7B12B6A-4F7A-3518-02CB-8A9F9E293471}"/>
              </a:ext>
            </a:extLst>
          </p:cNvPr>
          <p:cNvSpPr>
            <a:spLocks noGrp="1"/>
          </p:cNvSpPr>
          <p:nvPr>
            <p:ph idx="1" type="body"/>
          </p:nvPr>
        </p:nvSpPr>
        <p:spPr>
          <a:xfrm>
            <a:off x="311700" y="1017800"/>
            <a:ext cx="8520600" cy="2385684"/>
          </a:xfrm>
        </p:spPr>
        <p:txBody>
          <a:bodyPr numCol="1">
            <a:normAutofit fontScale="92500" lnSpcReduction="20000"/>
          </a:bodyPr>
          <a:lstStyle/>
          <a:p>
            <a:pPr indent="0" marL="114300">
              <a:buNone/>
            </a:pPr>
            <a:r>
              <a:rPr altLang="en-CA" b="1" dirty="0" lang="en-CA" sz="2000">
                <a:latin charset="0" panose="020B0604020202020204" pitchFamily="34" typeface="Arial"/>
                <a:cs charset="0" panose="020B0604020202020204" pitchFamily="34" typeface="Arial"/>
              </a:rPr>
              <a:t>Clarifying the Action Plan</a:t>
            </a:r>
            <a:endParaRPr altLang="en-CA" dirty="0" lang="en-CA" sz="2000">
              <a:latin charset="0" panose="020B0604020202020204" pitchFamily="34" typeface="Arial"/>
              <a:cs charset="0" panose="020B0604020202020204" pitchFamily="34" typeface="Arial"/>
            </a:endParaRPr>
          </a:p>
          <a:p>
            <a:pPr indent="0" marL="114300">
              <a:buNone/>
            </a:pPr>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There are many reasons why organizations fail to execute effectively, but many can be traced back to communication. When a large marketing organization begins to execute a plan, it’s important that everyone understands what the goals are, but it’s equally important to know which analysis supports (or possibly undermines) the plan.</a:t>
            </a:r>
            <a:br>
              <a:rPr altLang="en-CA" dirty="0" lang="en-CA" sz="2000">
                <a:latin charset="0" panose="020B0604020202020204" pitchFamily="34" typeface="Arial"/>
                <a:cs charset="0" panose="020B0604020202020204" pitchFamily="34" typeface="Arial"/>
              </a:rPr>
            </a:br>
            <a:endParaRPr dirty="0" lang="en-US" sz="2000">
              <a:latin charset="0" panose="020B0604020202020204" pitchFamily="34" typeface="Arial"/>
              <a:cs charset="0" panose="020B0604020202020204" pitchFamily="34" typeface="Arial"/>
            </a:endParaRPr>
          </a:p>
        </p:txBody>
      </p:sp>
      <p:sp>
        <p:nvSpPr>
          <p:cNvPr id="5" name="TextBox 4">
            <a:extLst>
              <a:ext uri="{FF2B5EF4-FFF2-40B4-BE49-F238E27FC236}">
                <a16:creationId xmlns:a16="http://schemas.microsoft.com/office/drawing/2014/main" id="{1C3B3778-6745-C51C-2CC4-8BE761921DE0}"/>
              </a:ext>
            </a:extLst>
          </p:cNvPr>
          <p:cNvSpPr txBox="1"/>
          <p:nvPr/>
        </p:nvSpPr>
        <p:spPr>
          <a:xfrm>
            <a:off x="6622698" y="4699680"/>
            <a:ext cx="4572000" cy="261610"/>
          </a:xfrm>
          <a:prstGeom prst="rect">
            <a:avLst/>
          </a:prstGeom>
          <a:noFill/>
        </p:spPr>
        <p:txBody>
          <a:bodyPr numCol="1" wrap="square">
            <a:spAutoFit/>
          </a:bodyPr>
          <a:lstStyle/>
          <a:p>
            <a:r>
              <a:rPr altLang="en-CA" b="0" dirty="0" i="0" lang="en-CA" strike="noStrike" sz="1100" u="none">
                <a:solidFill>
                  <a:srgbClr val="191B26"/>
                </a:solidFill>
                <a:effectLst/>
                <a:latin charset="0" panose="020B0604020202020204" pitchFamily="34" typeface="Arial"/>
                <a:cs charset="0" panose="020B0604020202020204" pitchFamily="34" typeface="Arial"/>
              </a:rPr>
              <a:t>Image by </a:t>
            </a:r>
            <a:r>
              <a:rPr altLang="en-CA" b="0" dirty="0" i="0" lang="en-CA" strike="noStrike" sz="1100" u="sng">
                <a:solidFill>
                  <a:srgbClr val="191B26"/>
                </a:solidFill>
                <a:effectLst/>
                <a:latin charset="0" panose="020B0604020202020204" pitchFamily="34" typeface="Arial"/>
                <a:cs charset="0" panose="020B0604020202020204" pitchFamily="34" typeface="Arial"/>
                <a:hlinkClick r:id="rId4"/>
              </a:rPr>
              <a:t>Gerd Altmann</a:t>
            </a:r>
            <a:r>
              <a:rPr altLang="en-CA" b="0" dirty="0" i="0" lang="en-CA" strike="noStrike" sz="1100" u="none">
                <a:solidFill>
                  <a:srgbClr val="191B26"/>
                </a:solidFill>
                <a:effectLst/>
                <a:latin charset="0" panose="020B0604020202020204" pitchFamily="34" typeface="Arial"/>
                <a:cs charset="0" panose="020B0604020202020204" pitchFamily="34" typeface="Arial"/>
              </a:rPr>
              <a:t> from </a:t>
            </a:r>
            <a:r>
              <a:rPr altLang="en-CA" b="0" dirty="0" i="0" lang="en-CA" strike="noStrike" sz="1100" u="sng">
                <a:solidFill>
                  <a:srgbClr val="191B26"/>
                </a:solidFill>
                <a:effectLst/>
                <a:latin charset="0" panose="020B0604020202020204" pitchFamily="34" typeface="Arial"/>
                <a:cs charset="0" panose="020B0604020202020204" pitchFamily="34" typeface="Arial"/>
                <a:hlinkClick r:id="rId5"/>
              </a:rPr>
              <a:t>Pixabay</a:t>
            </a:r>
            <a:r>
              <a:rPr altLang="en-CA" b="0" dirty="0" i="0" lang="en-CA" strike="noStrike" sz="1100" u="none">
                <a:solidFill>
                  <a:srgbClr val="191B26"/>
                </a:solidFill>
                <a:effectLst/>
                <a:latin charset="0" panose="020B0604020202020204" pitchFamily="34" typeface="Arial"/>
                <a:cs charset="0" panose="020B0604020202020204" pitchFamily="34" typeface="Arial"/>
              </a:rPr>
              <a:t> </a:t>
            </a:r>
            <a:endParaRPr dirty="0" lang="en-US" sz="11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327875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3D467-8954-683E-0452-3B679D681190}"/>
              </a:ext>
            </a:extLst>
          </p:cNvPr>
          <p:cNvSpPr>
            <a:spLocks noGrp="1"/>
          </p:cNvSpPr>
          <p:nvPr>
            <p:ph type="title"/>
          </p:nvPr>
        </p:nvSpPr>
        <p:spPr/>
        <p:txBody>
          <a:bodyPr numCol="1">
            <a:normAutofit fontScale="90000"/>
          </a:bodyPr>
          <a:lstStyle/>
          <a:p>
            <a:r>
              <a:rPr altLang="en-CA" b="1" cap="all" dirty="0" lang="en-CA">
                <a:latin charset="0" panose="020B0604020202020204" pitchFamily="34" typeface="Arial"/>
                <a:cs charset="0" panose="020B0604020202020204" pitchFamily="34" typeface="Arial"/>
              </a:rPr>
              <a:t>11.1 THE MARKETING PLAN IV</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dirty="0" lang="en-US"/>
          </a:p>
        </p:txBody>
      </p:sp>
      <p:sp>
        <p:nvSpPr>
          <p:cNvPr id="3" name="Text Placeholder 2">
            <a:extLst>
              <a:ext uri="{FF2B5EF4-FFF2-40B4-BE49-F238E27FC236}">
                <a16:creationId xmlns:a16="http://schemas.microsoft.com/office/drawing/2014/main" id="{4AD5C19F-1709-BB0E-7BFD-B23DBEFA8443}"/>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Informing Adjustments and New Strategies </a:t>
            </a:r>
            <a:endParaRPr altLang="en-CA" dirty="0" lang="en-CA" sz="2000">
              <a:latin charset="0" panose="020B0604020202020204" pitchFamily="34" typeface="Arial"/>
              <a:cs charset="0" panose="020B0604020202020204" pitchFamily="34" typeface="Arial"/>
            </a:endParaRPr>
          </a:p>
          <a:p>
            <a:pPr indent="0" marL="114300">
              <a:buNone/>
            </a:pPr>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As soon as the first activity identified in the plan is executed, the marketing plan begins to be outdated. </a:t>
            </a:r>
            <a:r>
              <a:rPr altLang="en-CA" b="1" dirty="0" lang="en-CA" sz="2000">
                <a:latin charset="0" panose="020B0604020202020204" pitchFamily="34" typeface="Arial"/>
                <a:cs charset="0" panose="020B0604020202020204" pitchFamily="34" typeface="Arial"/>
              </a:rPr>
              <a:t>The more successful the plan is, the more quickly it will require a significant revision</a:t>
            </a:r>
            <a:r>
              <a:rPr altLang="en-CA" dirty="0" lang="en-CA" sz="2000">
                <a:latin charset="0" panose="020B0604020202020204" pitchFamily="34" typeface="Arial"/>
                <a:cs charset="0" panose="020B0604020202020204" pitchFamily="34" typeface="Arial"/>
              </a:rPr>
              <a:t>. If you are able to identify and implement a strategy that results in tremendous success, that will change the competitive dynamics and cause other companies to adjust their strategy and tactics.</a:t>
            </a:r>
            <a:br>
              <a:rPr altLang="en-CA" dirty="0" lang="en-CA" sz="2000">
                <a:latin charset="0" panose="020B0604020202020204" pitchFamily="34" typeface="Arial"/>
                <a:cs charset="0" panose="020B0604020202020204" pitchFamily="34" typeface="Arial"/>
              </a:rPr>
            </a:b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40938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CF56-707A-9778-FF73-2D7E017C62F1}"/>
              </a:ext>
            </a:extLst>
          </p:cNvPr>
          <p:cNvSpPr>
            <a:spLocks noGrp="1"/>
          </p:cNvSpPr>
          <p:nvPr>
            <p:ph type="title"/>
          </p:nvPr>
        </p:nvSpPr>
        <p:spPr>
          <a:xfrm>
            <a:off x="311700" y="270725"/>
            <a:ext cx="8758728" cy="607800"/>
          </a:xfrm>
        </p:spPr>
        <p:txBody>
          <a:bodyPr numCol="1">
            <a:noAutofit/>
          </a:bodyPr>
          <a:lstStyle/>
          <a:p>
            <a:r>
              <a:rPr altLang="en-CA" b="1" cap="all" dirty="0" lang="en-CA" sz="2800">
                <a:latin charset="0" panose="020B0604020202020204" pitchFamily="34" typeface="Arial"/>
                <a:cs charset="0" panose="020B0604020202020204" pitchFamily="34" typeface="Arial"/>
              </a:rPr>
              <a:t>11.2 WRITING THE GLOBAL MARKETING PLAN</a:t>
            </a:r>
            <a:br>
              <a:rPr altLang="en-CA" b="1" cap="all" dirty="0" lang="en-CA" sz="2800">
                <a:latin charset="0" panose="020B0604020202020204" pitchFamily="34" typeface="Arial"/>
                <a:cs charset="0" panose="020B0604020202020204" pitchFamily="34" typeface="Arial"/>
              </a:rPr>
            </a:br>
            <a:br>
              <a:rPr altLang="en-CA" b="1" dirty="0" lang="en-CA" sz="2800">
                <a:latin charset="0" panose="020B0604020202020204" pitchFamily="34" typeface="Arial"/>
                <a:cs charset="0" panose="020B0604020202020204" pitchFamily="34" typeface="Arial"/>
              </a:rPr>
            </a:br>
            <a:endParaRPr b="1" dirty="0" lang="en-US" sz="28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B7D03870-6119-E9A2-E8C3-A6380471B26F}"/>
              </a:ext>
            </a:extLst>
          </p:cNvPr>
          <p:cNvSpPr>
            <a:spLocks noGrp="1"/>
          </p:cNvSpPr>
          <p:nvPr>
            <p:ph idx="1" type="body"/>
          </p:nvPr>
        </p:nvSpPr>
        <p:spPr>
          <a:xfrm>
            <a:off x="430764" y="1934068"/>
            <a:ext cx="4260300" cy="3339000"/>
          </a:xfrm>
        </p:spPr>
        <p:txBody>
          <a:bodyPr numCol="1">
            <a:normAutofit/>
          </a:bodyPr>
          <a:lstStyle/>
          <a:p>
            <a:pPr indent="0" marL="114300">
              <a:buNone/>
            </a:pPr>
            <a:r>
              <a:rPr altLang="en-CA" dirty="0" lang="en-CA" sz="2000">
                <a:latin charset="0" panose="020B0604020202020204" pitchFamily="34" typeface="Arial"/>
                <a:cs charset="0" panose="020B0604020202020204" pitchFamily="34" typeface="Arial"/>
              </a:rPr>
              <a:t>The decision sequence in international marketing is much larger than that of domestic markets.</a:t>
            </a:r>
            <a:endParaRPr dirty="0" lang="en-US" sz="2000">
              <a:latin charset="0" panose="020B0604020202020204" pitchFamily="34" typeface="Arial"/>
              <a:cs charset="0" panose="020B0604020202020204" pitchFamily="34" typeface="Arial"/>
            </a:endParaRPr>
          </a:p>
        </p:txBody>
      </p:sp>
      <p:pic>
        <p:nvPicPr>
          <p:cNvPr id="5" name="Picture 4">
            <a:extLst>
              <a:ext uri="{FF2B5EF4-FFF2-40B4-BE49-F238E27FC236}">
                <a16:creationId xmlns:a16="http://schemas.microsoft.com/office/drawing/2014/main" id="{728FD58B-33DB-69A1-157E-D45B8D8A9E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14393" y="959150"/>
            <a:ext cx="4356035" cy="3913625"/>
          </a:xfrm>
          <a:prstGeom prst="rect">
            <a:avLst/>
          </a:prstGeom>
        </p:spPr>
      </p:pic>
    </p:spTree>
    <p:extLst>
      <p:ext uri="{BB962C8B-B14F-4D97-AF65-F5344CB8AC3E}">
        <p14:creationId xmlns:p14="http://schemas.microsoft.com/office/powerpoint/2010/main" val="585616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3745-5FBC-7E6F-7391-525D6257C547}"/>
              </a:ext>
            </a:extLst>
          </p:cNvPr>
          <p:cNvSpPr>
            <a:spLocks noGrp="1"/>
          </p:cNvSpPr>
          <p:nvPr>
            <p:ph type="title"/>
          </p:nvPr>
        </p:nvSpPr>
        <p:spPr>
          <a:xfrm>
            <a:off x="311700" y="410000"/>
            <a:ext cx="8695666" cy="607800"/>
          </a:xfrm>
        </p:spPr>
        <p:txBody>
          <a:bodyPr numCol="1">
            <a:noAutofit/>
          </a:bodyPr>
          <a:lstStyle/>
          <a:p>
            <a:r>
              <a:rPr altLang="en-CA" b="1" cap="all" dirty="0" lang="en-CA" sz="2600">
                <a:latin charset="0" panose="020B0604020202020204" pitchFamily="34" typeface="Arial"/>
                <a:cs charset="0" panose="020B0604020202020204" pitchFamily="34" typeface="Arial"/>
              </a:rPr>
              <a:t>11.3 THE MARKETING MIX IN GLOBAL MARKETING I</a:t>
            </a:r>
            <a:br>
              <a:rPr altLang="en-CA" b="1" cap="all" dirty="0" lang="en-CA" sz="2600">
                <a:latin charset="0" panose="020B0604020202020204" pitchFamily="34" typeface="Arial"/>
                <a:cs charset="0" panose="020B0604020202020204" pitchFamily="34" typeface="Arial"/>
              </a:rPr>
            </a:br>
            <a:br>
              <a:rPr altLang="en-CA" b="1" dirty="0" lang="en-CA" sz="2600">
                <a:latin charset="0" panose="020B0604020202020204" pitchFamily="34" typeface="Arial"/>
                <a:cs charset="0" panose="020B0604020202020204" pitchFamily="34" typeface="Arial"/>
              </a:rPr>
            </a:br>
            <a:endParaRPr b="1" dirty="0" lang="en-US" sz="2600">
              <a:latin charset="0" panose="020B0604020202020204" pitchFamily="34" typeface="Arial"/>
              <a:cs charset="0" panose="020B0604020202020204" pitchFamily="34" typeface="Arial"/>
            </a:endParaRPr>
          </a:p>
        </p:txBody>
      </p:sp>
      <p:sp>
        <p:nvSpPr>
          <p:cNvPr id="6" name="Text Placeholder 3">
            <a:extLst>
              <a:ext uri="{FF2B5EF4-FFF2-40B4-BE49-F238E27FC236}">
                <a16:creationId xmlns:a16="http://schemas.microsoft.com/office/drawing/2014/main" id="{FF887049-682D-54D1-D4A5-450E60BCC38D}"/>
              </a:ext>
            </a:extLst>
          </p:cNvPr>
          <p:cNvSpPr txBox="1">
            <a:spLocks/>
          </p:cNvSpPr>
          <p:nvPr/>
        </p:nvSpPr>
        <p:spPr>
          <a:xfrm>
            <a:off x="311700" y="1828965"/>
            <a:ext cx="8520600" cy="1915121"/>
          </a:xfrm>
          <a:prstGeom prst="rect">
            <a:avLst/>
          </a:prstGeom>
          <a:solidFill>
            <a:schemeClr val="bg1">
              <a:lumMod val="95000"/>
            </a:schemeClr>
          </a:solidFill>
          <a:ln w="57150">
            <a:solidFill>
              <a:schemeClr val="tx1"/>
            </a:solidFill>
          </a:ln>
        </p:spPr>
        <p:txBody>
          <a:bodyPr anchor="t" anchorCtr="0" bIns="72000" lIns="108000" numCol="1" rIns="108000" spcFirstLastPara="1" tIns="72000" wrap="square">
            <a:spAutoFit/>
          </a:bodyPr>
          <a:lstStyle>
            <a:defPPr algn="l" lvl="0" marR="0" rtl="0">
              <a:lnSpc>
                <a:spcPct val="100000"/>
              </a:lnSpc>
              <a:spcBef>
                <a:spcPts val="0"/>
              </a:spcBef>
              <a:spcAft>
                <a:spcPts val="0"/>
              </a:spcAft>
            </a:defPPr>
            <a:lvl1pPr algn="l" indent="-342900" lvl="0" marL="457200" marR="0" rtl="0">
              <a:lnSpc>
                <a:spcPct val="115000"/>
              </a:lnSpc>
              <a:spcBef>
                <a:spcPts val="0"/>
              </a:spcBef>
              <a:spcAft>
                <a:spcPts val="0"/>
              </a:spcAft>
              <a:buClr>
                <a:schemeClr val="dk2"/>
              </a:buClr>
              <a:buSzPts val="1800"/>
              <a:buFont typeface="Roboto"/>
              <a:buChar char="●"/>
              <a:defRPr b="0" cap="none" i="0" strike="noStrike" sz="1800" u="none">
                <a:solidFill>
                  <a:schemeClr val="dk2"/>
                </a:solidFill>
                <a:latin typeface="Roboto"/>
                <a:ea typeface="Roboto"/>
                <a:cs typeface="Roboto"/>
                <a:sym typeface="Roboto"/>
              </a:defRPr>
            </a:lvl1pPr>
            <a:lvl2pPr algn="l" indent="-317500" lvl="1" marL="914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2pPr>
            <a:lvl3pPr algn="l" indent="-317500" lvl="2" marL="1371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3pPr>
            <a:lvl4pPr algn="l" indent="-317500" lvl="3" marL="1828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4pPr>
            <a:lvl5pPr algn="l" indent="-317500" lvl="4" marL="22860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5pPr>
            <a:lvl6pPr algn="l" indent="-317500" lvl="5" marL="27432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6pPr>
            <a:lvl7pPr algn="l" indent="-317500" lvl="6" marL="3200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7pPr>
            <a:lvl8pPr algn="l" indent="-317500" lvl="7" marL="3657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8pPr>
            <a:lvl9pPr algn="l" indent="-317500" lvl="8" marL="4114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9pPr>
          </a:lstStyle>
          <a:p>
            <a:pPr indent="0" marL="114300">
              <a:buNone/>
            </a:pPr>
            <a:r>
              <a:rPr altLang="en-CA" dirty="0" lang="en-CA" sz="2000">
                <a:latin charset="0" panose="020B0604020202020204" pitchFamily="34" typeface="Arial"/>
                <a:cs charset="0" panose="020B0604020202020204" pitchFamily="34" typeface="Arial"/>
              </a:rPr>
              <a:t>The same marketing principles that lead to marketing success in domestic marketing can also apply to global marketing. With the rapidly growing force of globalization, the distinction between marketing within an organization’s home country and marketing within external markets is disappearing very quickly.</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4149648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7EBF-C9B4-CFE4-7506-C6AE2295DE85}"/>
              </a:ext>
            </a:extLst>
          </p:cNvPr>
          <p:cNvSpPr>
            <a:spLocks noGrp="1"/>
          </p:cNvSpPr>
          <p:nvPr>
            <p:ph type="title"/>
          </p:nvPr>
        </p:nvSpPr>
        <p:spPr/>
        <p:txBody>
          <a:bodyPr numCol="1">
            <a:noAutofit/>
          </a:bodyPr>
          <a:lstStyle/>
          <a:p>
            <a:r>
              <a:rPr altLang="en-CA" b="1" cap="all" dirty="0" lang="en-CA" sz="2500">
                <a:latin charset="0" panose="020B0604020202020204" pitchFamily="34" typeface="Arial"/>
                <a:cs charset="0" panose="020B0604020202020204" pitchFamily="34" typeface="Arial"/>
              </a:rPr>
              <a:t>11.3 THE MARKETING MIX IN GLOBAL MARKETING II</a:t>
            </a:r>
            <a:br>
              <a:rPr altLang="en-CA" b="1" cap="all" dirty="0" lang="en-CA" sz="2500">
                <a:latin charset="0" panose="020B0604020202020204" pitchFamily="34" typeface="Arial"/>
                <a:cs charset="0" panose="020B0604020202020204" pitchFamily="34" typeface="Arial"/>
              </a:rPr>
            </a:br>
            <a:br>
              <a:rPr altLang="en-CA" b="1" dirty="0" lang="en-CA" sz="2500">
                <a:latin charset="0" panose="020B0604020202020204" pitchFamily="34" typeface="Arial"/>
                <a:cs charset="0" panose="020B0604020202020204" pitchFamily="34" typeface="Arial"/>
              </a:rPr>
            </a:br>
            <a:endParaRPr dirty="0" lang="en-US" sz="2500"/>
          </a:p>
        </p:txBody>
      </p:sp>
      <p:sp>
        <p:nvSpPr>
          <p:cNvPr id="3" name="Text Placeholder 2">
            <a:extLst>
              <a:ext uri="{FF2B5EF4-FFF2-40B4-BE49-F238E27FC236}">
                <a16:creationId xmlns:a16="http://schemas.microsoft.com/office/drawing/2014/main" id="{190A6463-B4B4-3B91-4C12-31C931385324}"/>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Global Marketing Mix: Product Plus Promotion</a:t>
            </a:r>
            <a:endParaRPr altLang="en-CA" dirty="0" lang="en-CA" sz="2000">
              <a:latin charset="0" panose="020B0604020202020204" pitchFamily="34" typeface="Arial"/>
              <a:cs charset="0" panose="020B0604020202020204" pitchFamily="34" typeface="Arial"/>
            </a:endParaRPr>
          </a:p>
          <a:p>
            <a:pPr indent="0" marL="114300">
              <a:buNone/>
            </a:pPr>
            <a:br>
              <a:rPr altLang="en-CA" dirty="0" lang="en-CA" sz="2000">
                <a:latin charset="0" panose="020B0604020202020204" pitchFamily="34" typeface="Arial"/>
                <a:cs charset="0" panose="020B0604020202020204" pitchFamily="34" typeface="Arial"/>
              </a:rPr>
            </a:br>
            <a:r>
              <a:rPr altLang="en-CA" dirty="0" lang="en-CA" sz="2000">
                <a:latin charset="0" panose="020B0604020202020204" pitchFamily="34" typeface="Arial"/>
                <a:cs charset="0" panose="020B0604020202020204" pitchFamily="34" typeface="Arial"/>
              </a:rPr>
              <a:t>For multinational corporations (MNCs), the interplay between product and promotion is important because it can enable a company to make minor adjustments to a single product and its promotion strategy rather than totally revamping the product and promotion for different markets. </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892104658"/>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2186</Words>
  <Paragraphs>105</Paragraphs>
  <Slides>14</Slides>
  <Notes>13</Notes>
  <TotalTime>7913</TotalTime>
  <HiddenSlides>0</HiddenSlides>
  <MMClips>0</MMClips>
  <ScaleCrop>false</ScaleCrop>
  <HeadingPairs>
    <vt:vector baseType="variant" size="6">
      <vt:variant>
        <vt:lpstr>Fonts Used</vt:lpstr>
      </vt:variant>
      <vt:variant>
        <vt:i4>4</vt:i4>
      </vt:variant>
      <vt:variant>
        <vt:lpstr>Theme</vt:lpstr>
      </vt:variant>
      <vt:variant>
        <vt:i4>1</vt:i4>
      </vt:variant>
      <vt:variant>
        <vt:lpstr>Slide Titles</vt:lpstr>
      </vt:variant>
      <vt:variant>
        <vt:i4>14</vt:i4>
      </vt:variant>
    </vt:vector>
  </HeadingPairs>
  <TitlesOfParts>
    <vt:vector baseType="lpstr" size="19">
      <vt:lpstr>Roboto</vt:lpstr>
      <vt:lpstr>Calibri</vt:lpstr>
      <vt:lpstr>Arial</vt:lpstr>
      <vt:lpstr>Encode Sans</vt:lpstr>
      <vt:lpstr>Geometric</vt:lpstr>
      <vt:lpstr>GLOBAL MARKETING IN A DIGITAL WORLD</vt:lpstr>
      <vt:lpstr>Learning Outcomes</vt:lpstr>
      <vt:lpstr>11.1 THE MARKETING PLAN I</vt:lpstr>
      <vt:lpstr>11.1 THE MARKETING PLAN II</vt:lpstr>
      <vt:lpstr>11.1 THE MARKETING PLAN III</vt:lpstr>
      <vt:lpstr>11.1 THE MARKETING PLAN IV</vt:lpstr>
      <vt:lpstr>11.2 WRITING THE GLOBAL MARKETING PLAN</vt:lpstr>
      <vt:lpstr>11.3 THE MARKETING MIX IN GLOBAL MARKETING I</vt:lpstr>
      <vt:lpstr>11.3 THE MARKETING MIX IN GLOBAL MARKETING II</vt:lpstr>
      <vt:lpstr>11.3 THE MARKETING MIX IN GLOBAL MARKETING III</vt:lpstr>
      <vt:lpstr>11.3 THE MARKETING MIX IN GLOBAL MARKETING IV</vt:lpstr>
      <vt:lpstr>11.4 LULULEMON MARKETING STRATEGY AND PLAN I</vt:lpstr>
      <vt:lpstr>11.4 LULULEMON MARKETING STRATEGY AND PLAN II</vt:lpstr>
      <vt:lpstr>11.5 KEY TERMS</vt:lpstr>
    </vt:vector>
  </TitlesOfParts>
  <LinksUpToDate>false</LinksUpToDate>
  <SharedDoc>false</SharedDoc>
  <HyperlinksChanged>false</HyperlinksChanged>
  <Application>Microsoft Macintosh PowerPoint</Application>
  <AppVersion>16.0000</AppVersion>
  <PresentationFormat>On-screen Show (16:9)</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Earle, Davandra</cp:lastModifiedBy>
  <dcterms:modified xsi:type="dcterms:W3CDTF">2022-07-07T13:54:07Z</dcterms:modified>
  <cp:revision>12</cp:revision>
  <dc:title>PowerPoint Presentation</dc:title>
</cp:coreProperties>
</file>