
<file path=[Content_Types].xml><?xml version="1.0" encoding="utf-8"?>
<Types xmlns="http://schemas.openxmlformats.org/package/2006/content-types">
  <Default ContentType="application/x-fontdata" Extension="fntdata"/>
  <Default ContentType="image/jpeg" Extension="jp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tableStyles+xml" PartName="/ppt/tableStyles.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Override ContentType="application/vnd.openxmlformats-package.core-properties+xml" PartName="/docProps/core.xml"/>
</Types>
</file>

<file path=_rels/.rels><?xml version="1.0" encoding="UTF-8" standalone="yes"?><Relationships xmlns="http://schemas.openxmlformats.org/package/2006/relationships"><Relationship Id="rId3" Target="ppt/presentation.xml" Type="http://schemas.openxmlformats.org/officeDocument/2006/relationships/officeDocument"/><Relationship Id="rId2" Target="docProps/core.xml" Type="http://schemas.openxmlformats.org/package/2006/relationships/metadata/core-properties"/><Relationship Id="rId1"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embedTrueTypeFonts="1" saveSubsetFonts="1" strictFirstAndLastChars="0">
  <p:sldMasterIdLst>
    <p:sldMasterId id="214748365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x="9144000" cy="5143500" type="screen16x9"/>
  <p:notesSz cx="6858000" cy="9144000"/>
  <p:embeddedFontLst>
    <p:embeddedFont>
      <p:font charset="0" panose="020F0502020204030204" pitchFamily="34" typeface="Calibri"/>
      <p:regular r:id="rId23"/>
      <p:bold r:id="rId24"/>
      <p:italic r:id="rId25"/>
      <p:boldItalic r:id="rId26"/>
    </p:embeddedFont>
    <p:embeddedFont>
      <p:font charset="0" panose="02000000000000000000" pitchFamily="2" typeface="Roboto"/>
      <p:regular r:id="rId27"/>
      <p:bold r:id="rId28"/>
      <p:italic r:id="rId29"/>
      <p:boldItalic r:id="rId30"/>
    </p:embeddedFont>
  </p:embeddedFontLst>
  <p:defaultText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autoAdjust="0" sz="18188"/>
    <p:restoredTop autoAdjust="0" sz="80898"/>
  </p:normalViewPr>
  <p:slideViewPr>
    <p:cSldViewPr snapToGrid="0">
      <p:cViewPr varScale="1">
        <p:scale>
          <a:sx d="100" n="121"/>
          <a:sy d="100" n="121"/>
        </p:scale>
        <p:origin x="1216" y="168"/>
      </p:cViewPr>
      <p:guideLst>
        <p:guide orient="horz" pos="1620"/>
        <p:guide pos="2880"/>
      </p:guideLst>
    </p:cSldViewPr>
  </p:slideViewPr>
  <p:outlineViewPr>
    <p:cViewPr>
      <p:scale>
        <a:sx d="100" n="33"/>
        <a:sy d="100" n="33"/>
      </p:scale>
      <p:origin x="0" y="0"/>
    </p:cViewPr>
  </p:outlineViewPr>
  <p:notesTextViewPr>
    <p:cViewPr>
      <p:scale>
        <a:sx d="1" n="1"/>
        <a:sy d="1" n="1"/>
      </p:scale>
      <p:origin x="0" y="0"/>
    </p:cViewPr>
  </p:notesTextViewPr>
  <p:gridSpacing cx="72008" cy="72008"/>
</p:viewPr>
</file>

<file path=ppt/_rels/presentation.xml.rels><?xml version="1.0" encoding="UTF-8" standalone="yes"?><Relationships xmlns="http://schemas.openxmlformats.org/package/2006/relationships"><Relationship Id="rId30" Target="fonts/font8.fntdata" Type="http://schemas.openxmlformats.org/officeDocument/2006/relationships/font"/><Relationship Id="rId27" Target="fonts/font5.fntdata" Type="http://schemas.openxmlformats.org/officeDocument/2006/relationships/font"/><Relationship Id="rId26" Target="fonts/font4.fntdata" Type="http://schemas.openxmlformats.org/officeDocument/2006/relationships/font"/><Relationship Id="rId25" Target="fonts/font3.fntdata" Type="http://schemas.openxmlformats.org/officeDocument/2006/relationships/font"/><Relationship Id="rId24" Target="fonts/font2.fntdata" Type="http://schemas.openxmlformats.org/officeDocument/2006/relationships/font"/><Relationship Id="rId21" Target="slides/slide15.xml" Type="http://schemas.openxmlformats.org/officeDocument/2006/relationships/slide"/><Relationship Id="rId19" Target="slides/slide13.xml" Type="http://schemas.openxmlformats.org/officeDocument/2006/relationships/slide"/><Relationship Id="rId20" Target="slides/slide14.xml" Type="http://schemas.openxmlformats.org/officeDocument/2006/relationships/slide"/><Relationship Id="rId18" Target="slides/slide12.xml" Type="http://schemas.openxmlformats.org/officeDocument/2006/relationships/slide"/><Relationship Id="rId17" Target="slides/slide11.xml" Type="http://schemas.openxmlformats.org/officeDocument/2006/relationships/slide"/><Relationship Id="rId16" Target="slides/slide10.xml" Type="http://schemas.openxmlformats.org/officeDocument/2006/relationships/slide"/><Relationship Id="rId15" Target="slides/slide9.xml" Type="http://schemas.openxmlformats.org/officeDocument/2006/relationships/slide"/><Relationship Id="rId14" Target="slides/slide8.xml" Type="http://schemas.openxmlformats.org/officeDocument/2006/relationships/slide"/><Relationship Id="rId13" Target="slides/slide7.xml" Type="http://schemas.openxmlformats.org/officeDocument/2006/relationships/slide"/><Relationship Id="rId12" Target="slides/slide6.xml" Type="http://schemas.openxmlformats.org/officeDocument/2006/relationships/slide"/><Relationship Id="rId11" Target="slides/slide5.xml" Type="http://schemas.openxmlformats.org/officeDocument/2006/relationships/slide"/><Relationship Id="rId9" Target="slides/slide3.xml" Type="http://schemas.openxmlformats.org/officeDocument/2006/relationships/slide"/><Relationship Id="rId10" Target="slides/slide4.xml" Type="http://schemas.openxmlformats.org/officeDocument/2006/relationships/slide"/><Relationship Id="rId8" Target="slides/slide2.xml" Type="http://schemas.openxmlformats.org/officeDocument/2006/relationships/slide"/><Relationship Id="rId7" Target="slides/slide1.xml" Type="http://schemas.openxmlformats.org/officeDocument/2006/relationships/slide"/><Relationship Id="rId6" Target="notesMasters/notesMaster1.xml" Type="http://schemas.openxmlformats.org/officeDocument/2006/relationships/notesMaster"/><Relationship Id="rId5" Target="slideMasters/slideMaster1.xml" Type="http://schemas.openxmlformats.org/officeDocument/2006/relationships/slideMaster"/><Relationship Id="rId4" Target="tableStyles.xml" Type="http://schemas.openxmlformats.org/officeDocument/2006/relationships/tableStyles"/><Relationship Id="rId3" Target="presProps.xml" Type="http://schemas.openxmlformats.org/officeDocument/2006/relationships/presProps"/><Relationship Id="rId23" Target="fonts/font1.fntdata" Type="http://schemas.openxmlformats.org/officeDocument/2006/relationships/font"/><Relationship Id="rId29" Target="fonts/font7.fntdata" Type="http://schemas.openxmlformats.org/officeDocument/2006/relationships/font"/><Relationship Id="rId2" Target="viewProps.xml" Type="http://schemas.openxmlformats.org/officeDocument/2006/relationships/viewProps"/><Relationship Id="rId22" Target="slides/slide16.xml" Type="http://schemas.openxmlformats.org/officeDocument/2006/relationships/slide"/><Relationship Id="rId28" Target="fonts/font6.fntdata" Type="http://schemas.openxmlformats.org/officeDocument/2006/relationships/font"/><Relationship Id="rId1" Target="theme/theme1.xml" Type="http://schemas.openxmlformats.org/officeDocument/2006/relationships/theme"/></Relationships>
</file>

<file path=ppt/notesMasters/_rels/notesMaster1.xml.rels><?xml version="1.0" encoding="UTF-8" standalone="yes"?><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ChangeAspect="1" noGrp="1" noRot="1"/>
          </p:cNvSpPr>
          <p:nvPr>
            <p:ph idx="2" type="sldImg"/>
          </p:nvPr>
        </p:nvSpPr>
        <p:spPr>
          <a:xfrm>
            <a:off x="381300" y="685800"/>
            <a:ext cx="6096075" cy="3429000"/>
          </a:xfrm>
          <a:custGeom>
            <a:avLst/>
            <a:gdLst/>
            <a:ahLst/>
            <a:cxnLst/>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type="none" w="sm"/>
            <a:tailEnd len="sm" type="none" w="sm"/>
          </a:ln>
        </p:spPr>
      </p:sp>
      <p:sp>
        <p:nvSpPr>
          <p:cNvPr id="4" name="Google Shape;4;n"/>
          <p:cNvSpPr txBox="1">
            <a:spLocks noGrp="1"/>
          </p:cNvSpPr>
          <p:nvPr>
            <p:ph idx="1" type="body"/>
          </p:nvPr>
        </p:nvSpPr>
        <p:spPr>
          <a:xfrm>
            <a:off x="685800" y="4343400"/>
            <a:ext cx="5486400" cy="4114800"/>
          </a:xfrm>
          <a:prstGeom prst="rect">
            <a:avLst/>
          </a:prstGeom>
          <a:noFill/>
          <a:ln>
            <a:noFill/>
          </a:ln>
        </p:spPr>
        <p:txBody>
          <a:bodyPr anchor="t" anchorCtr="0" bIns="91425" lIns="91425" numCol="1" rIns="91425" spcFirstLastPara="1" tIns="91425" wrap="square">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a:endParaRPr/>
          </a:p>
        </p:txBody>
      </p:sp>
    </p:spTree>
  </p:cSld>
  <p:clrMap accent1="accent1" accent2="accent2" accent3="accent3" accent4="accent4" accent5="accent5" accent6="accent6" bg1="lt1" bg2="dk2" folHlink="folHlink" hlink="hlink" tx1="dk1" tx2="lt2"/>
  <p:notes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arget="../slides/slide1.xml" Type="http://schemas.openxmlformats.org/officeDocument/2006/relationships/slide"/><Relationship Id="rId1" Target="../notesMasters/notesMaster1.xml" Type="http://schemas.openxmlformats.org/officeDocument/2006/relationships/notesMaster"/></Relationships>
</file>

<file path=ppt/notesSlides/_rels/notesSlide10.xml.rels><?xml version="1.0" encoding="UTF-8" standalone="yes"?><Relationships xmlns="http://schemas.openxmlformats.org/package/2006/relationships"><Relationship Id="rId2" Target="../slides/slide10.xml" Type="http://schemas.openxmlformats.org/officeDocument/2006/relationships/slide"/><Relationship Id="rId1" Target="../notesMasters/notesMaster1.xml" Type="http://schemas.openxmlformats.org/officeDocument/2006/relationships/notesMaster"/></Relationships>
</file>

<file path=ppt/notesSlides/_rels/notesSlide11.xml.rels><?xml version="1.0" encoding="UTF-8" standalone="yes"?><Relationships xmlns="http://schemas.openxmlformats.org/package/2006/relationships"><Relationship Id="rId2" Target="../slides/slide11.xml" Type="http://schemas.openxmlformats.org/officeDocument/2006/relationships/slide"/><Relationship Id="rId1" Target="../notesMasters/notesMaster1.xml" Type="http://schemas.openxmlformats.org/officeDocument/2006/relationships/notesMaster"/></Relationships>
</file>

<file path=ppt/notesSlides/_rels/notesSlide12.xml.rels><?xml version="1.0" encoding="UTF-8" standalone="yes"?><Relationships xmlns="http://schemas.openxmlformats.org/package/2006/relationships"><Relationship Id="rId2" Target="../slides/slide12.xml" Type="http://schemas.openxmlformats.org/officeDocument/2006/relationships/slide"/><Relationship Id="rId1" Target="../notesMasters/notesMaster1.xml" Type="http://schemas.openxmlformats.org/officeDocument/2006/relationships/notesMaster"/></Relationships>
</file>

<file path=ppt/notesSlides/_rels/notesSlide13.xml.rels><?xml version="1.0" encoding="UTF-8" standalone="yes"?><Relationships xmlns="http://schemas.openxmlformats.org/package/2006/relationships"><Relationship Id="rId2" Target="../slides/slide13.xml" Type="http://schemas.openxmlformats.org/officeDocument/2006/relationships/slide"/><Relationship Id="rId1" Target="../notesMasters/notesMaster1.xml" Type="http://schemas.openxmlformats.org/officeDocument/2006/relationships/notesMaster"/></Relationships>
</file>

<file path=ppt/notesSlides/_rels/notesSlide14.xml.rels><?xml version="1.0" encoding="UTF-8" standalone="yes"?><Relationships xmlns="http://schemas.openxmlformats.org/package/2006/relationships"><Relationship Id="rId2" Target="../slides/slide14.xml" Type="http://schemas.openxmlformats.org/officeDocument/2006/relationships/slide"/><Relationship Id="rId1" Target="../notesMasters/notesMaster1.xml" Type="http://schemas.openxmlformats.org/officeDocument/2006/relationships/notesMaster"/></Relationships>
</file>

<file path=ppt/notesSlides/_rels/notesSlide15.xml.rels><?xml version="1.0" encoding="UTF-8" standalone="yes"?><Relationships xmlns="http://schemas.openxmlformats.org/package/2006/relationships"><Relationship Id="rId2" Target="../slides/slide15.xml" Type="http://schemas.openxmlformats.org/officeDocument/2006/relationships/slide"/><Relationship Id="rId1" Target="../notesMasters/notesMaster1.xml" Type="http://schemas.openxmlformats.org/officeDocument/2006/relationships/notesMaster"/></Relationships>
</file>

<file path=ppt/notesSlides/_rels/notesSlide16.xml.rels><?xml version="1.0" encoding="UTF-8" standalone="yes"?><Relationships xmlns="http://schemas.openxmlformats.org/package/2006/relationships"><Relationship Id="rId2" Target="../slides/slide16.xml" Type="http://schemas.openxmlformats.org/officeDocument/2006/relationships/slide"/><Relationship Id="rId1" Target="../notesMasters/notesMaster1.xml" Type="http://schemas.openxmlformats.org/officeDocument/2006/relationships/notesMaster"/></Relationships>
</file>

<file path=ppt/notesSlides/_rels/notesSlide2.xml.rels><?xml version="1.0" encoding="UTF-8" standalone="yes"?><Relationships xmlns="http://schemas.openxmlformats.org/package/2006/relationships"><Relationship Id="rId2" Target="../slides/slide2.xml" Type="http://schemas.openxmlformats.org/officeDocument/2006/relationships/slide"/><Relationship Id="rId1" Target="../notesMasters/notesMaster1.xml" Type="http://schemas.openxmlformats.org/officeDocument/2006/relationships/notesMaster"/></Relationships>
</file>

<file path=ppt/notesSlides/_rels/notesSlide3.xml.rels><?xml version="1.0" encoding="UTF-8" standalone="yes"?><Relationships xmlns="http://schemas.openxmlformats.org/package/2006/relationships"><Relationship Id="rId2" Target="../slides/slide3.xml" Type="http://schemas.openxmlformats.org/officeDocument/2006/relationships/slide"/><Relationship Id="rId1" Target="../notesMasters/notesMaster1.xml" Type="http://schemas.openxmlformats.org/officeDocument/2006/relationships/notesMaster"/></Relationships>
</file>

<file path=ppt/notesSlides/_rels/notesSlide4.xml.rels><?xml version="1.0" encoding="UTF-8" standalone="yes"?><Relationships xmlns="http://schemas.openxmlformats.org/package/2006/relationships"><Relationship Id="rId2" Target="../slides/slide4.xml" Type="http://schemas.openxmlformats.org/officeDocument/2006/relationships/slide"/><Relationship Id="rId1" Target="../notesMasters/notesMaster1.xml" Type="http://schemas.openxmlformats.org/officeDocument/2006/relationships/notesMaster"/></Relationships>
</file>

<file path=ppt/notesSlides/_rels/notesSlide5.xml.rels><?xml version="1.0" encoding="UTF-8" standalone="yes"?><Relationships xmlns="http://schemas.openxmlformats.org/package/2006/relationships"><Relationship Id="rId2" Target="../slides/slide5.xml" Type="http://schemas.openxmlformats.org/officeDocument/2006/relationships/slide"/><Relationship Id="rId1" Target="../notesMasters/notesMaster1.xml" Type="http://schemas.openxmlformats.org/officeDocument/2006/relationships/notesMaster"/></Relationships>
</file>

<file path=ppt/notesSlides/_rels/notesSlide6.xml.rels><?xml version="1.0" encoding="UTF-8" standalone="yes"?><Relationships xmlns="http://schemas.openxmlformats.org/package/2006/relationships"><Relationship Id="rId2" Target="../slides/slide6.xml" Type="http://schemas.openxmlformats.org/officeDocument/2006/relationships/slide"/><Relationship Id="rId1" Target="../notesMasters/notesMaster1.xml" Type="http://schemas.openxmlformats.org/officeDocument/2006/relationships/notesMaster"/></Relationships>
</file>

<file path=ppt/notesSlides/_rels/notesSlide7.xml.rels><?xml version="1.0" encoding="UTF-8" standalone="yes"?><Relationships xmlns="http://schemas.openxmlformats.org/package/2006/relationships"><Relationship Id="rId2" Target="../slides/slide7.xml" Type="http://schemas.openxmlformats.org/officeDocument/2006/relationships/slide"/><Relationship Id="rId1" Target="../notesMasters/notesMaster1.xml" Type="http://schemas.openxmlformats.org/officeDocument/2006/relationships/notesMaster"/></Relationships>
</file>

<file path=ppt/notesSlides/_rels/notesSlide8.xml.rels><?xml version="1.0" encoding="UTF-8" standalone="yes"?><Relationships xmlns="http://schemas.openxmlformats.org/package/2006/relationships"><Relationship Id="rId2" Target="../slides/slide8.xml" Type="http://schemas.openxmlformats.org/officeDocument/2006/relationships/slide"/><Relationship Id="rId1" Target="../notesMasters/notesMaster1.xml" Type="http://schemas.openxmlformats.org/officeDocument/2006/relationships/notesMaster"/></Relationships>
</file>

<file path=ppt/notesSlides/_rels/notesSlide9.xml.rels><?xml version="1.0" encoding="UTF-8" standalone="yes"?><Relationships xmlns="http://schemas.openxmlformats.org/package/2006/relationships"><Relationship Id="rId2" Target="../slides/slide9.xml" Type="http://schemas.openxmlformats.org/officeDocument/2006/relationships/slide"/><Relationship Id="rId1" Target="../notesMasters/notesMaster1.xml" Type="http://schemas.openxmlformats.org/officeDocument/2006/relationships/notesMaster"/></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6"/>
        <p:cNvGrpSpPr/>
        <p:nvPr/>
      </p:nvGrpSpPr>
      <p:grpSpPr>
        <a:xfrm>
          <a:off x="0" y="0"/>
          <a:ext cx="0" cy="0"/>
          <a:chOff x="0" y="0"/>
          <a:chExt cx="0" cy="0"/>
        </a:xfrm>
      </p:grpSpPr>
      <p:sp>
        <p:nvSpPr>
          <p:cNvPr id="77" name="Google Shape;77;p: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78" name="Google Shape;78;p: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r>
              <a:rPr altLang="en-CA" b="0" cap="none" dirty="0" i="0" lang="en-CA" strike="noStrike" sz="1100" u="none">
                <a:solidFill>
                  <a:srgbClr val="000000"/>
                </a:solidFill>
                <a:effectLst/>
                <a:latin typeface="Arial"/>
                <a:ea typeface="Arial"/>
                <a:cs typeface="Arial"/>
                <a:sym typeface="Arial"/>
              </a:rPr>
              <a:t>Traditional direct marketing activities include mail, catalogs, and telemarketing. The thousands of “junk mail” offers from credit card companies, bankers, and charitable organizations that flood mailboxes every year are artifacts of direct marketing. </a:t>
            </a:r>
          </a:p>
          <a:p>
            <a:endParaRPr altLang="en-CA" b="0" cap="none" dirty="0" i="0" lang="en-CA" strike="noStrike" sz="1100" u="none">
              <a:solidFill>
                <a:srgbClr val="000000"/>
              </a:solidFill>
              <a:effectLst/>
              <a:latin typeface="Arial"/>
              <a:cs typeface="Arial"/>
              <a:sym typeface="Arial"/>
            </a:endParaRPr>
          </a:p>
          <a:p>
            <a:r>
              <a:rPr altLang="en-CA" b="0" cap="none" dirty="0" i="0" lang="en-CA" strike="noStrike" sz="1100" u="none">
                <a:solidFill>
                  <a:srgbClr val="000000"/>
                </a:solidFill>
                <a:effectLst/>
                <a:latin typeface="Arial"/>
                <a:cs typeface="Arial"/>
                <a:sym typeface="Arial"/>
              </a:rPr>
              <a:t>Advantages-- </a:t>
            </a:r>
            <a:r>
              <a:rPr altLang="en-CA" b="0" cap="none" dirty="0" i="0" lang="en-CA" strike="noStrike" sz="1100" u="none">
                <a:solidFill>
                  <a:srgbClr val="000000"/>
                </a:solidFill>
                <a:effectLst/>
                <a:latin typeface="Arial"/>
                <a:ea typeface="Arial"/>
                <a:cs typeface="Arial"/>
                <a:sym typeface="Arial"/>
              </a:rPr>
              <a:t>Direct marketing can offer significant value to consumers by tailoring their experience in the market to things that most align with their needs and interests.</a:t>
            </a:r>
          </a:p>
          <a:p>
            <a:endParaRPr altLang="en-CA" b="0" cap="none" dirty="0" i="0" lang="en-CA" strike="noStrike" sz="1100" u="none">
              <a:solidFill>
                <a:srgbClr val="000000"/>
              </a:solidFill>
              <a:effectLst/>
              <a:latin typeface="Arial"/>
              <a:cs typeface="Arial"/>
              <a:sym typeface="Arial"/>
            </a:endParaRPr>
          </a:p>
          <a:p>
            <a:r>
              <a:rPr altLang="en-CA" b="0" cap="none" dirty="0" i="0" lang="en-CA" strike="noStrike" sz="1100" u="none">
                <a:solidFill>
                  <a:srgbClr val="000000"/>
                </a:solidFill>
                <a:effectLst/>
                <a:latin typeface="Arial"/>
                <a:cs typeface="Arial"/>
                <a:sym typeface="Arial"/>
              </a:rPr>
              <a:t>Disadvantages- </a:t>
            </a:r>
            <a:r>
              <a:rPr altLang="en-CA" b="0" cap="none" dirty="0" i="0" lang="en-CA" strike="noStrike" sz="1100" u="none">
                <a:solidFill>
                  <a:srgbClr val="000000"/>
                </a:solidFill>
                <a:effectLst/>
                <a:latin typeface="Arial"/>
                <a:ea typeface="Arial"/>
                <a:cs typeface="Arial"/>
                <a:sym typeface="Arial"/>
              </a:rPr>
              <a:t>Among the leading disadvantages of direct marketing are, not surprisingly, customer concerns about privacy and information security. Data-driven direct marketing might seem a little creepy or even nefarious, and certainly it can be when marketers are insensitive or unethical in their use of consumer data</a:t>
            </a:r>
            <a:endParaRPr dirty="0" lang="en-US"/>
          </a:p>
        </p:txBody>
      </p:sp>
    </p:spTree>
    <p:extLst>
      <p:ext uri="{BB962C8B-B14F-4D97-AF65-F5344CB8AC3E}">
        <p14:creationId xmlns:p14="http://schemas.microsoft.com/office/powerpoint/2010/main" val="37995693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r>
              <a:rPr altLang="en-CA" b="0" cap="none" dirty="0" i="0" lang="en-CA" strike="noStrike" sz="1100" u="none">
                <a:solidFill>
                  <a:srgbClr val="000000"/>
                </a:solidFill>
                <a:effectLst/>
                <a:latin typeface="Arial"/>
                <a:ea typeface="Arial"/>
                <a:cs typeface="Arial"/>
                <a:sym typeface="Arial"/>
              </a:rPr>
              <a:t>There are several essential tools in the digital marketing tool kit: email, mobile marketing, websites, content marketing and search-engine optimization (SEO), and social media marketing. For now, we’ll focus on websites and social media.</a:t>
            </a:r>
          </a:p>
          <a:p>
            <a:endParaRPr altLang="en-CA" b="0" cap="none" dirty="0" i="0" lang="en-CA" strike="noStrike" sz="1100" u="none">
              <a:solidFill>
                <a:srgbClr val="000000"/>
              </a:solidFill>
              <a:effectLst/>
              <a:latin typeface="Arial"/>
              <a:cs typeface="Arial"/>
              <a:sym typeface="Arial"/>
            </a:endParaRPr>
          </a:p>
          <a:p>
            <a:r>
              <a:rPr altLang="en-CA" b="0" cap="none" dirty="0" i="0" lang="en-CA" strike="noStrike" sz="1100" u="none">
                <a:solidFill>
                  <a:srgbClr val="000000"/>
                </a:solidFill>
                <a:effectLst/>
                <a:latin typeface="Arial"/>
                <a:ea typeface="Arial"/>
                <a:cs typeface="Arial"/>
                <a:sym typeface="Arial"/>
              </a:rPr>
              <a:t>The advantages and benefits of social media marketing focus heavily on the two-way and even multidirectional communication between customers, prospects, and advocates for your company or brand. By listening and engaging in social media, organizations are better equipped to understand and respond to market sentiment. Social media helps organizations identify and cultivate advocates for its products, services, and brand, including the emergence of customers who can become highly credible, trusted voices to help promote the brand.</a:t>
            </a:r>
          </a:p>
          <a:p>
            <a:endParaRPr altLang="en-CA" b="0" cap="none" dirty="0" i="0" lang="en-CA" strike="noStrike" sz="1100" u="none">
              <a:solidFill>
                <a:srgbClr val="000000"/>
              </a:solidFill>
              <a:effectLst/>
              <a:latin typeface="Arial"/>
              <a:cs typeface="Arial"/>
              <a:sym typeface="Arial"/>
            </a:endParaRPr>
          </a:p>
          <a:p>
            <a:r>
              <a:rPr altLang="en-CA" b="0" cap="none" dirty="0" i="0" lang="en-CA" strike="noStrike" sz="1100" u="none">
                <a:solidFill>
                  <a:srgbClr val="000000"/>
                </a:solidFill>
                <a:effectLst/>
                <a:latin typeface="Arial"/>
                <a:cs typeface="Arial"/>
                <a:sym typeface="Arial"/>
              </a:rPr>
              <a:t>Disadvantages- </a:t>
            </a:r>
            <a:r>
              <a:rPr altLang="en-CA" b="0" cap="none" dirty="0" i="0" lang="en-CA" strike="noStrike" sz="1100" u="none">
                <a:solidFill>
                  <a:srgbClr val="000000"/>
                </a:solidFill>
                <a:effectLst/>
                <a:latin typeface="Arial"/>
                <a:ea typeface="Arial"/>
                <a:cs typeface="Arial"/>
                <a:sym typeface="Arial"/>
              </a:rPr>
              <a:t>At the same time, digital marketing strategies carry costs and risks. Websites require some investment of time and money to set up and maintain. Organizations should make wise, well-researched decisions about information infrastructure and website hosting, to ensure their sites remain operational with good performance and uptime. </a:t>
            </a:r>
            <a:endParaRPr lang="en-US"/>
          </a:p>
          <a:p>
            <a:endParaRPr dirty="0" lang="en-US"/>
          </a:p>
        </p:txBody>
      </p:sp>
    </p:spTree>
    <p:extLst>
      <p:ext uri="{BB962C8B-B14F-4D97-AF65-F5344CB8AC3E}">
        <p14:creationId xmlns:p14="http://schemas.microsoft.com/office/powerpoint/2010/main" val="3676804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r>
              <a:rPr altLang="en-CA" b="0" cap="none" dirty="0" i="0" lang="en-CA" strike="noStrike" sz="1100" u="none">
                <a:solidFill>
                  <a:srgbClr val="000000"/>
                </a:solidFill>
                <a:effectLst/>
                <a:latin typeface="Arial"/>
                <a:ea typeface="Arial"/>
                <a:cs typeface="Arial"/>
                <a:sym typeface="Arial"/>
              </a:rPr>
              <a:t>Global marketers can use the following approaches when executing global promotional programs: exporting executions, producing local executions, and importing ideas that travel.</a:t>
            </a:r>
            <a:endParaRPr dirty="0" lang="en-US"/>
          </a:p>
        </p:txBody>
      </p:sp>
    </p:spTree>
    <p:extLst>
      <p:ext uri="{BB962C8B-B14F-4D97-AF65-F5344CB8AC3E}">
        <p14:creationId xmlns:p14="http://schemas.microsoft.com/office/powerpoint/2010/main" val="2212451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r>
              <a:rPr altLang="en-CA" b="0" cap="none" dirty="0" i="0" lang="en-CA" strike="noStrike" sz="1100" u="none">
                <a:solidFill>
                  <a:srgbClr val="000000"/>
                </a:solidFill>
                <a:effectLst/>
                <a:latin typeface="Arial"/>
                <a:ea typeface="Arial"/>
                <a:cs typeface="Arial"/>
                <a:sym typeface="Arial"/>
              </a:rPr>
              <a:t>To successfully implement these approaches, brands must ensure their promotional campaigns take into how consumer behavior is shaped by internal conditions (e.g., demographics, knowledge, attitude, beliefs) and external influences (e.g., culture, ethnicity, family, lifestyle) in local markets.</a:t>
            </a:r>
          </a:p>
          <a:p>
            <a:endParaRPr altLang="en-CA" b="0" cap="none" dirty="0" i="0" lang="en-CA" strike="noStrike" sz="1100" u="none">
              <a:solidFill>
                <a:srgbClr val="000000"/>
              </a:solidFill>
              <a:effectLst/>
              <a:latin typeface="Arial"/>
              <a:cs typeface="Arial"/>
              <a:sym typeface="Arial"/>
            </a:endParaRPr>
          </a:p>
          <a:p>
            <a:r>
              <a:rPr altLang="en-CA" b="1" cap="none" dirty="0" i="0" lang="en-CA" strike="noStrike" sz="1100" u="none">
                <a:solidFill>
                  <a:srgbClr val="000000"/>
                </a:solidFill>
                <a:effectLst/>
                <a:latin typeface="Arial"/>
                <a:ea typeface="Arial"/>
                <a:cs typeface="Arial"/>
                <a:sym typeface="Arial"/>
              </a:rPr>
              <a:t>Language</a:t>
            </a:r>
            <a:r>
              <a:rPr altLang="en-CA" b="0" cap="none" dirty="0" i="0" lang="en-CA" strike="noStrike" sz="1100" u="none">
                <a:solidFill>
                  <a:srgbClr val="000000"/>
                </a:solidFill>
                <a:effectLst/>
                <a:latin typeface="Arial"/>
                <a:ea typeface="Arial"/>
                <a:cs typeface="Arial"/>
                <a:sym typeface="Arial"/>
              </a:rPr>
              <a:t>– The importance of language differences is extremely crucial in global marketing, as there are almost 3,000 languages in the world. Language differences have caused many problems for marketers in designing advertising campaigns and product labels.</a:t>
            </a:r>
          </a:p>
          <a:p>
            <a:endParaRPr altLang="en-CA" b="0" cap="none" dirty="0" i="0" lang="en-CA" strike="noStrike" sz="1100" u="none">
              <a:solidFill>
                <a:srgbClr val="000000"/>
              </a:solidFill>
              <a:effectLst/>
              <a:latin typeface="Arial"/>
              <a:cs typeface="Arial"/>
              <a:sym typeface="Arial"/>
            </a:endParaRPr>
          </a:p>
          <a:p>
            <a:r>
              <a:rPr altLang="en-CA" b="1" cap="none" dirty="0" i="0" lang="en-CA" strike="noStrike" sz="1100" u="none">
                <a:solidFill>
                  <a:srgbClr val="000000"/>
                </a:solidFill>
                <a:effectLst/>
                <a:latin typeface="Arial"/>
                <a:ea typeface="Arial"/>
                <a:cs typeface="Arial"/>
                <a:sym typeface="Arial"/>
              </a:rPr>
              <a:t>Colours</a:t>
            </a:r>
            <a:r>
              <a:rPr altLang="en-CA" b="0" cap="none" dirty="0" i="0" lang="en-CA" strike="noStrike" sz="1100" u="none">
                <a:solidFill>
                  <a:srgbClr val="000000"/>
                </a:solidFill>
                <a:effectLst/>
                <a:latin typeface="Arial"/>
                <a:ea typeface="Arial"/>
                <a:cs typeface="Arial"/>
                <a:sym typeface="Arial"/>
              </a:rPr>
              <a:t>– Colours also have different meanings in different cultures. For example, in Egypt, the country’s national colour of green is considered unacceptable for packaging because religious leaders once wore it. </a:t>
            </a:r>
          </a:p>
          <a:p>
            <a:endParaRPr altLang="en-CA" b="0" cap="none" dirty="0" i="0" lang="en-CA" strike="noStrike" sz="1100" u="none">
              <a:solidFill>
                <a:srgbClr val="000000"/>
              </a:solidFill>
              <a:effectLst/>
              <a:latin typeface="Arial"/>
              <a:cs typeface="Arial"/>
              <a:sym typeface="Arial"/>
            </a:endParaRPr>
          </a:p>
          <a:p>
            <a:r>
              <a:rPr altLang="en-CA" b="1" cap="none" dirty="0" i="0" lang="en-CA" strike="noStrike" sz="1100" u="none">
                <a:solidFill>
                  <a:srgbClr val="000000"/>
                </a:solidFill>
                <a:effectLst/>
                <a:latin typeface="Arial"/>
                <a:ea typeface="Arial"/>
                <a:cs typeface="Arial"/>
                <a:sym typeface="Arial"/>
              </a:rPr>
              <a:t>Values</a:t>
            </a:r>
            <a:r>
              <a:rPr altLang="en-CA" b="0" cap="none" dirty="0" i="0" lang="en-CA" strike="noStrike" sz="1100" u="none">
                <a:solidFill>
                  <a:srgbClr val="000000"/>
                </a:solidFill>
                <a:effectLst/>
                <a:latin typeface="Arial"/>
                <a:ea typeface="Arial"/>
                <a:cs typeface="Arial"/>
                <a:sym typeface="Arial"/>
              </a:rPr>
              <a:t>– An individual’s values arise from his or her moral or religious beliefs and are learned through experiences.</a:t>
            </a:r>
          </a:p>
          <a:p>
            <a:endParaRPr altLang="en-CA" b="0" cap="none" dirty="0" i="0" lang="en-CA" strike="noStrike" sz="1100" u="none">
              <a:solidFill>
                <a:srgbClr val="000000"/>
              </a:solidFill>
              <a:effectLst/>
              <a:latin typeface="Arial"/>
              <a:cs typeface="Arial"/>
              <a:sym typeface="Arial"/>
            </a:endParaRPr>
          </a:p>
          <a:p>
            <a:r>
              <a:rPr altLang="en-CA" b="1" cap="none" dirty="0" i="0" lang="en-CA" strike="noStrike" sz="1100" u="none">
                <a:solidFill>
                  <a:srgbClr val="000000"/>
                </a:solidFill>
                <a:effectLst/>
                <a:latin typeface="Arial"/>
                <a:ea typeface="Arial"/>
                <a:cs typeface="Arial"/>
                <a:sym typeface="Arial"/>
              </a:rPr>
              <a:t>Business norms</a:t>
            </a:r>
            <a:r>
              <a:rPr altLang="en-CA" b="0" cap="none" dirty="0" i="0" lang="en-CA" strike="noStrike" sz="1100" u="none">
                <a:solidFill>
                  <a:srgbClr val="000000"/>
                </a:solidFill>
                <a:effectLst/>
                <a:latin typeface="Arial"/>
                <a:ea typeface="Arial"/>
                <a:cs typeface="Arial"/>
                <a:sym typeface="Arial"/>
              </a:rPr>
              <a:t>– The norms of conducting business also vary from one country to the next. For example, in France, wholesalers do not like to promote products. </a:t>
            </a:r>
          </a:p>
          <a:p>
            <a:endParaRPr altLang="en-CA" b="0" cap="none" dirty="0" i="0" lang="en-CA" strike="noStrike" sz="1100" u="none">
              <a:solidFill>
                <a:srgbClr val="000000"/>
              </a:solidFill>
              <a:effectLst/>
              <a:latin typeface="Arial"/>
              <a:cs typeface="Arial"/>
              <a:sym typeface="Arial"/>
            </a:endParaRPr>
          </a:p>
          <a:p>
            <a:r>
              <a:rPr altLang="en-CA" b="1" cap="none" dirty="0" i="0" lang="en-CA" strike="noStrike" sz="1100" u="none">
                <a:solidFill>
                  <a:srgbClr val="000000"/>
                </a:solidFill>
                <a:effectLst/>
                <a:latin typeface="Arial"/>
                <a:ea typeface="Arial"/>
                <a:cs typeface="Arial"/>
                <a:sym typeface="Arial"/>
              </a:rPr>
              <a:t>Religious beliefs</a:t>
            </a:r>
            <a:r>
              <a:rPr altLang="en-CA" b="0" cap="none" dirty="0" i="0" lang="en-CA" strike="noStrike" sz="1100" u="none">
                <a:solidFill>
                  <a:srgbClr val="000000"/>
                </a:solidFill>
                <a:effectLst/>
                <a:latin typeface="Arial"/>
                <a:ea typeface="Arial"/>
                <a:cs typeface="Arial"/>
                <a:sym typeface="Arial"/>
              </a:rPr>
              <a:t>– A person’s religious beliefs can affect shopping patterns and products purchased in addition to his or her values. </a:t>
            </a:r>
          </a:p>
          <a:p>
            <a:endParaRPr altLang="en-CA" b="0" cap="none" dirty="0" i="0" lang="en-CA" strike="noStrike" sz="1100" u="none">
              <a:solidFill>
                <a:srgbClr val="000000"/>
              </a:solidFill>
              <a:effectLst/>
              <a:latin typeface="Arial"/>
              <a:cs typeface="Arial"/>
              <a:sym typeface="Arial"/>
            </a:endParaRPr>
          </a:p>
          <a:p>
            <a:r>
              <a:rPr altLang="en-CA" b="0" cap="none" dirty="0" i="0" lang="en-CA" strike="noStrike" sz="1100" u="none">
                <a:solidFill>
                  <a:srgbClr val="000000"/>
                </a:solidFill>
                <a:effectLst/>
                <a:latin typeface="Arial"/>
                <a:ea typeface="Arial"/>
                <a:cs typeface="Arial"/>
                <a:sym typeface="Arial"/>
              </a:rPr>
              <a:t>There are many other factors, including a country’s political or legal environment, monetary circumstances, and technological environment that can impact a brand’s promotional mix. Companies have to be ready to quickly respond and adapt to these challenges as they evolve and fluctuate in the market of each country.</a:t>
            </a:r>
            <a:endParaRPr dirty="0" lang="en-US"/>
          </a:p>
        </p:txBody>
      </p:sp>
    </p:spTree>
    <p:extLst>
      <p:ext uri="{BB962C8B-B14F-4D97-AF65-F5344CB8AC3E}">
        <p14:creationId xmlns:p14="http://schemas.microsoft.com/office/powerpoint/2010/main" val="910588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r>
              <a:rPr altLang="en-CA" b="0" cap="none" dirty="0" i="0" lang="en-CA" strike="noStrike" sz="1100" u="none">
                <a:solidFill>
                  <a:srgbClr val="000000"/>
                </a:solidFill>
                <a:effectLst/>
                <a:latin typeface="Arial"/>
                <a:ea typeface="Arial"/>
                <a:cs typeface="Arial"/>
                <a:sym typeface="Arial"/>
              </a:rPr>
              <a:t>Market research measures such as flow of attention, flow of emotion, and branding moments provide insight into what is working in an advertisement in one or many countries. These measures can be particularly helpful for marketers since they are based on visual, not verbal, elements of the promotion.</a:t>
            </a:r>
          </a:p>
          <a:p>
            <a:br>
              <a:rPr altLang="en-CA" dirty="0" lang="en-CA"/>
            </a:br>
            <a:endParaRPr dirty="0" lang="en-US"/>
          </a:p>
        </p:txBody>
      </p:sp>
    </p:spTree>
    <p:extLst>
      <p:ext uri="{BB962C8B-B14F-4D97-AF65-F5344CB8AC3E}">
        <p14:creationId xmlns:p14="http://schemas.microsoft.com/office/powerpoint/2010/main" val="2452138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65"/>
        <p:cNvGrpSpPr/>
        <p:nvPr/>
      </p:nvGrpSpPr>
      <p:grpSpPr>
        <a:xfrm>
          <a:off x="0" y="0"/>
          <a:ext cx="0" cy="0"/>
          <a:chOff x="0" y="0"/>
          <a:chExt cx="0" cy="0"/>
        </a:xfrm>
      </p:grpSpPr>
      <p:sp>
        <p:nvSpPr>
          <p:cNvPr id="166" name="Google Shape;166;g107c8386009_0_34: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167" name="Google Shape;167;g107c8386009_0_34: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endParaRPr dirty="0" lang="en-US"/>
          </a:p>
        </p:txBody>
      </p:sp>
    </p:spTree>
    <p:extLst>
      <p:ext uri="{BB962C8B-B14F-4D97-AF65-F5344CB8AC3E}">
        <p14:creationId xmlns:p14="http://schemas.microsoft.com/office/powerpoint/2010/main" val="400721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2"/>
        <p:cNvGrpSpPr/>
        <p:nvPr/>
      </p:nvGrpSpPr>
      <p:grpSpPr>
        <a:xfrm>
          <a:off x="0" y="0"/>
          <a:ext cx="0" cy="0"/>
          <a:chOff x="0" y="0"/>
          <a:chExt cx="0" cy="0"/>
        </a:xfrm>
      </p:grpSpPr>
      <p:sp>
        <p:nvSpPr>
          <p:cNvPr id="83" name="Google Shape;83;ge941fe4cd0_0_201:notes"/>
          <p:cNvSpPr>
            <a:spLocks noChangeAspect="1" noGrp="1" noRot="1"/>
          </p:cNvSpPr>
          <p:nvPr>
            <p:ph idx="2" type="sldImg"/>
          </p:nvPr>
        </p:nvSpPr>
        <p:spPr>
          <a:xfrm>
            <a:off x="381000" y="685800"/>
            <a:ext cx="6096000" cy="3429000"/>
          </a:xfrm>
          <a:custGeom>
            <a:avLst/>
            <a:gdLst/>
            <a:ahLst/>
            <a:cxnLst/>
            <a:rect b="b" l="l" r="r" t="t"/>
            <a:pathLst>
              <a:path extrusionOk="0" h="120000" w="120000">
                <a:moveTo>
                  <a:pt x="0" y="0"/>
                </a:moveTo>
                <a:lnTo>
                  <a:pt x="120000" y="0"/>
                </a:lnTo>
                <a:lnTo>
                  <a:pt x="120000" y="120000"/>
                </a:lnTo>
                <a:lnTo>
                  <a:pt x="0" y="120000"/>
                </a:lnTo>
                <a:close/>
              </a:path>
            </a:pathLst>
          </a:custGeom>
        </p:spPr>
      </p:sp>
      <p:sp>
        <p:nvSpPr>
          <p:cNvPr id="84" name="Google Shape;84;ge941fe4cd0_0_201:notes"/>
          <p:cNvSpPr txBox="1">
            <a:spLocks noGrp="1"/>
          </p:cNvSpPr>
          <p:nvPr>
            <p:ph idx="1" type="body"/>
          </p:nvPr>
        </p:nvSpPr>
        <p:spPr>
          <a:xfrm>
            <a:off x="685800" y="4343400"/>
            <a:ext cx="5486400" cy="4114800"/>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r>
              <a:rPr altLang="en-CA" b="0" cap="none" dirty="0" i="0" lang="en-CA" strike="noStrike" sz="1100" u="none">
                <a:solidFill>
                  <a:srgbClr val="000000"/>
                </a:solidFill>
                <a:effectLst/>
                <a:latin typeface="Arial"/>
                <a:ea typeface="Arial"/>
                <a:cs typeface="Arial"/>
                <a:sym typeface="Arial"/>
              </a:rPr>
              <a:t>Having a great product available to your customers at a great price does absolutely nothing for you if your customers don’t know about it. That’s where promotion enters the picture: it does the job of connecting with your target audiences and communicating what you can offer them.</a:t>
            </a:r>
          </a:p>
          <a:p>
            <a:endParaRPr altLang="en-CA" b="0" cap="none" dirty="0" i="0" lang="en-CA" strike="noStrike" sz="1100" u="none">
              <a:solidFill>
                <a:srgbClr val="000000"/>
              </a:solidFill>
              <a:effectLst/>
              <a:latin typeface="Arial"/>
              <a:cs typeface="Arial"/>
              <a:sym typeface="Arial"/>
            </a:endParaRPr>
          </a:p>
          <a:p>
            <a:r>
              <a:rPr altLang="en-CA" b="0" cap="none" dirty="0" i="0" lang="en-CA" strike="noStrike" sz="1100" u="none">
                <a:solidFill>
                  <a:srgbClr val="000000"/>
                </a:solidFill>
                <a:effectLst/>
                <a:latin typeface="Arial"/>
                <a:ea typeface="Arial"/>
                <a:cs typeface="Arial"/>
                <a:sym typeface="Arial"/>
              </a:rPr>
              <a:t>In today’s marketing environment, promotion involves </a:t>
            </a:r>
            <a:r>
              <a:rPr altLang="en-CA" b="1" cap="none" dirty="0" i="0" lang="en-CA" strike="noStrike" sz="1100" u="none">
                <a:solidFill>
                  <a:srgbClr val="000000"/>
                </a:solidFill>
                <a:effectLst/>
                <a:latin typeface="Arial"/>
                <a:ea typeface="Arial"/>
                <a:cs typeface="Arial"/>
                <a:sym typeface="Arial"/>
              </a:rPr>
              <a:t>integrated marketing communication (IMC</a:t>
            </a:r>
            <a:r>
              <a:rPr altLang="en-CA" b="0" cap="none" dirty="0" i="0" lang="en-CA" strike="noStrike" sz="1100" u="none">
                <a:solidFill>
                  <a:srgbClr val="000000"/>
                </a:solidFill>
                <a:effectLst/>
                <a:latin typeface="Arial"/>
                <a:ea typeface="Arial"/>
                <a:cs typeface="Arial"/>
                <a:sym typeface="Arial"/>
              </a:rPr>
              <a:t>).  In a nutshell, IMC involves bringing together a variety of different communication tools to deliver a common message and make a desired impact on customers’ perceptions and behavior. </a:t>
            </a:r>
          </a:p>
          <a:p>
            <a:endParaRPr altLang="en-CA" b="0" cap="none" dirty="0" i="0" lang="en-CA" strike="noStrike" sz="1100" u="none">
              <a:solidFill>
                <a:srgbClr val="000000"/>
              </a:solidFill>
              <a:effectLst/>
              <a:latin typeface="Arial"/>
              <a:cs typeface="Arial"/>
              <a:sym typeface="Arial"/>
            </a:endParaRPr>
          </a:p>
          <a:p>
            <a:endParaRPr altLang="en-CA" b="0" cap="none" dirty="0" i="0" lang="en-CA" strike="noStrike" sz="1100" u="none">
              <a:solidFill>
                <a:srgbClr val="000000"/>
              </a:solidFill>
              <a:effectLst/>
              <a:latin typeface="Arial"/>
              <a:cs typeface="Arial"/>
              <a:sym typeface="Arial"/>
            </a:endParaRPr>
          </a:p>
          <a:p>
            <a:r>
              <a:rPr altLang="en-CA" b="0" cap="none" dirty="0" i="0" lang="en-CA" strike="noStrike" sz="1100" u="none">
                <a:solidFill>
                  <a:srgbClr val="000000"/>
                </a:solidFill>
                <a:effectLst/>
                <a:latin typeface="Arial"/>
                <a:ea typeface="Arial"/>
                <a:cs typeface="Arial"/>
                <a:sym typeface="Arial"/>
              </a:rPr>
              <a:t>Effective marketing communication is goal directed, and it is aligned with an organization’s marketing strategy. It aims to deliver a particular message to a specific audience with a targeted purpose of altering perceptions and/or behavior. Integrated marketing communication (IMC) makes  marketing activity more efficient and effective because it relies on multiple communication methods and customer touch points to deliver a consistent message in multiple means and in more compelling ways.</a:t>
            </a:r>
          </a:p>
          <a:p>
            <a:endParaRPr altLang="en-CA" b="0" cap="none" dirty="0" i="0" lang="en-CA" strike="noStrike" sz="1100" u="none">
              <a:solidFill>
                <a:srgbClr val="000000"/>
              </a:solidFill>
              <a:effectLst/>
              <a:latin typeface="Arial"/>
              <a:cs typeface="Arial"/>
              <a:sym typeface="Arial"/>
            </a:endParaRPr>
          </a:p>
          <a:p>
            <a:r>
              <a:rPr altLang="en-CA" b="1" cap="none" dirty="0" i="0" lang="en-CA" strike="noStrike" sz="1100" u="none">
                <a:solidFill>
                  <a:srgbClr val="000000"/>
                </a:solidFill>
                <a:effectLst/>
                <a:latin typeface="Arial"/>
                <a:ea typeface="Arial"/>
                <a:cs typeface="Arial"/>
                <a:sym typeface="Arial"/>
              </a:rPr>
              <a:t>Marketing communication</a:t>
            </a:r>
            <a:r>
              <a:rPr altLang="en-CA" b="0" cap="none" dirty="0" i="0" lang="en-CA" strike="noStrike" sz="1100" u="none">
                <a:solidFill>
                  <a:srgbClr val="000000"/>
                </a:solidFill>
                <a:effectLst/>
                <a:latin typeface="Arial"/>
                <a:ea typeface="Arial"/>
                <a:cs typeface="Arial"/>
                <a:sym typeface="Arial"/>
              </a:rPr>
              <a:t> includes all the messages, media, and activities used by an organization to communicate with the market and help persuade target audiences to accept its messages and take action accordingly.</a:t>
            </a:r>
            <a:endParaRPr altLang="en-CA" b="0" cap="none" dirty="0" i="0" lang="en-CA" strike="noStrike" sz="1100" u="none">
              <a:solidFill>
                <a:srgbClr val="000000"/>
              </a:solidFill>
              <a:effectLst/>
              <a:latin typeface="Arial"/>
              <a:cs typeface="Arial"/>
              <a:sym typeface="Arial"/>
            </a:endParaRPr>
          </a:p>
          <a:p>
            <a:endParaRPr dirty="0" lang="en-US"/>
          </a:p>
        </p:txBody>
      </p:sp>
    </p:spTree>
    <p:extLst>
      <p:ext uri="{BB962C8B-B14F-4D97-AF65-F5344CB8AC3E}">
        <p14:creationId xmlns:p14="http://schemas.microsoft.com/office/powerpoint/2010/main" val="3027858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r>
              <a:rPr altLang="en-CA" b="0" cap="none" dirty="0" i="0" lang="en-CA" strike="noStrike" sz="1100" u="none">
                <a:solidFill>
                  <a:srgbClr val="000000"/>
                </a:solidFill>
                <a:effectLst/>
                <a:latin typeface="Arial"/>
                <a:ea typeface="Arial"/>
                <a:cs typeface="Arial"/>
                <a:sym typeface="Arial"/>
              </a:rPr>
              <a:t>The </a:t>
            </a:r>
            <a:r>
              <a:rPr altLang="en-CA" b="1" cap="none" dirty="0" i="1" lang="en-CA" strike="noStrike" sz="1100" u="none">
                <a:solidFill>
                  <a:srgbClr val="000000"/>
                </a:solidFill>
                <a:effectLst/>
                <a:latin typeface="Arial"/>
                <a:ea typeface="Arial"/>
                <a:cs typeface="Arial"/>
                <a:sym typeface="Arial"/>
              </a:rPr>
              <a:t>promotion mix</a:t>
            </a:r>
            <a:r>
              <a:rPr altLang="en-CA" b="0" cap="none" dirty="0" i="0" lang="en-CA" strike="noStrike" sz="1100" u="none">
                <a:solidFill>
                  <a:srgbClr val="000000"/>
                </a:solidFill>
                <a:effectLst/>
                <a:latin typeface="Arial"/>
                <a:ea typeface="Arial"/>
                <a:cs typeface="Arial"/>
                <a:sym typeface="Arial"/>
              </a:rPr>
              <a:t> refers to how marketers combine a range of marketing communication methods to execute their marketing activities. Different methods of marketing communication have distinct advantages and complexities, and it requires skill and experience to deploy them effectively. </a:t>
            </a:r>
          </a:p>
          <a:p>
            <a:endParaRPr altLang="en-CA" b="0" cap="none" dirty="0" i="0" lang="en-CA" strike="noStrike" sz="1100" u="none">
              <a:solidFill>
                <a:srgbClr val="000000"/>
              </a:solidFill>
              <a:effectLst/>
              <a:latin typeface="Arial"/>
              <a:ea typeface="Arial"/>
              <a:cs typeface="Arial"/>
              <a:sym typeface="Arial"/>
            </a:endParaRPr>
          </a:p>
          <a:p>
            <a:r>
              <a:rPr altLang="en-CA" b="0" cap="none" dirty="0" i="0" lang="en-CA" strike="noStrike" sz="1100" u="none">
                <a:solidFill>
                  <a:srgbClr val="000000"/>
                </a:solidFill>
                <a:effectLst/>
                <a:latin typeface="Arial"/>
                <a:ea typeface="Arial"/>
                <a:cs typeface="Arial"/>
                <a:sym typeface="Arial"/>
              </a:rPr>
              <a:t>Not surprisingly, marketing communication methods evolve over time as new communication tools and capabilities become available to marketers and the people they target.</a:t>
            </a:r>
            <a:endParaRPr dirty="0" lang="en-US"/>
          </a:p>
        </p:txBody>
      </p:sp>
    </p:spTree>
    <p:extLst>
      <p:ext uri="{BB962C8B-B14F-4D97-AF65-F5344CB8AC3E}">
        <p14:creationId xmlns:p14="http://schemas.microsoft.com/office/powerpoint/2010/main" val="2843690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pPr algn="l" defTabSz="914400" eaLnBrk="1" hangingPunct="1" indent="-298450" latinLnBrk="0" lvl="0" marL="457200" marR="0" rtl="0">
              <a:lnSpc>
                <a:spcPct val="100000"/>
              </a:lnSpc>
              <a:spcBef>
                <a:spcPts val="0"/>
              </a:spcBef>
              <a:spcAft>
                <a:spcPts val="0"/>
              </a:spcAft>
              <a:buClr>
                <a:srgbClr val="000000"/>
              </a:buClr>
              <a:buSzPts val="1100"/>
              <a:buFont typeface="Arial"/>
              <a:buChar char="●"/>
              <a:tabLst/>
              <a:defRPr/>
            </a:pPr>
            <a:r>
              <a:rPr dirty="0" lang="en-US"/>
              <a:t>***</a:t>
            </a:r>
            <a:r>
              <a:rPr altLang="en-CA" b="1" cap="none" dirty="0" i="0" lang="en-CA" strike="noStrike" sz="1100" u="none">
                <a:solidFill>
                  <a:srgbClr val="000000"/>
                </a:solidFill>
                <a:effectLst/>
                <a:latin typeface="Arial"/>
                <a:ea typeface="Arial"/>
                <a:cs typeface="Arial"/>
                <a:sym typeface="Arial"/>
              </a:rPr>
              <a:t>Guerrilla marketing:</a:t>
            </a:r>
            <a:r>
              <a:rPr altLang="en-CA" b="0" cap="none" dirty="0" i="0" lang="en-CA" strike="noStrike" sz="1100" u="none">
                <a:solidFill>
                  <a:srgbClr val="000000"/>
                </a:solidFill>
                <a:effectLst/>
                <a:latin typeface="Arial"/>
                <a:ea typeface="Arial"/>
                <a:cs typeface="Arial"/>
                <a:sym typeface="Arial"/>
              </a:rPr>
              <a:t> This newer category of marketing communication involves unconventional, innovative, and usually low-cost marketing tactics to engage consumers in the marketing activity, generate attention and achieve maximum exposure for an organization, its products, and/or services. Generally guerrilla marketing is experiential: it creates a novel situation or memorable experience consumers connect to a product or brand.</a:t>
            </a:r>
          </a:p>
          <a:p>
            <a:endParaRPr dirty="0" lang="en-US"/>
          </a:p>
        </p:txBody>
      </p:sp>
    </p:spTree>
    <p:extLst>
      <p:ext uri="{BB962C8B-B14F-4D97-AF65-F5344CB8AC3E}">
        <p14:creationId xmlns:p14="http://schemas.microsoft.com/office/powerpoint/2010/main" val="3487467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r>
              <a:rPr altLang="en-CA" b="0" cap="none" dirty="0" i="0" lang="en-CA" strike="noStrike" sz="1100" u="none">
                <a:solidFill>
                  <a:srgbClr val="000000"/>
                </a:solidFill>
                <a:effectLst/>
                <a:latin typeface="Arial"/>
                <a:ea typeface="Arial"/>
                <a:cs typeface="Arial"/>
                <a:sym typeface="Arial"/>
              </a:rPr>
              <a:t>Most advertising is directed toward groups rather than individuals, and advertising is usually delivered through media such as television, radio, newspapers and, increasingly, the internet. Ads are often measured in </a:t>
            </a:r>
            <a:r>
              <a:rPr altLang="en-CA" b="0" cap="none" dirty="0" i="1" lang="en-CA" strike="noStrike" sz="1100" u="none">
                <a:solidFill>
                  <a:srgbClr val="000000"/>
                </a:solidFill>
                <a:effectLst/>
                <a:latin typeface="Arial"/>
                <a:ea typeface="Arial"/>
                <a:cs typeface="Arial"/>
                <a:sym typeface="Arial"/>
              </a:rPr>
              <a:t>impressions </a:t>
            </a:r>
            <a:r>
              <a:rPr altLang="en-CA" b="0" cap="none" dirty="0" i="0" lang="en-CA" strike="noStrike" sz="1100" u="none">
                <a:solidFill>
                  <a:srgbClr val="000000"/>
                </a:solidFill>
                <a:effectLst/>
                <a:latin typeface="Arial"/>
                <a:ea typeface="Arial"/>
                <a:cs typeface="Arial"/>
                <a:sym typeface="Arial"/>
              </a:rPr>
              <a:t>(the number of times a consumer is exposed to an advertisement).</a:t>
            </a:r>
            <a:br>
              <a:rPr altLang="en-CA" dirty="0" lang="en-CA"/>
            </a:br>
            <a:endParaRPr altLang="en-CA" dirty="0" lang="en-CA"/>
          </a:p>
          <a:p>
            <a:r>
              <a:rPr altLang="en-CA" dirty="0" lang="en-CA"/>
              <a:t>Advantages-----</a:t>
            </a:r>
            <a:r>
              <a:rPr altLang="en-CA" b="0" cap="none" dirty="0" i="0" lang="en-CA" strike="noStrike" sz="1100" u="none">
                <a:solidFill>
                  <a:srgbClr val="000000"/>
                </a:solidFill>
                <a:effectLst/>
                <a:latin typeface="Arial"/>
                <a:ea typeface="Arial"/>
                <a:cs typeface="Arial"/>
                <a:sym typeface="Arial"/>
              </a:rPr>
              <a:t>advertising creates a sense of credibility or legitimacy when an organization invests in presenting itself and its products in a public forum. Ads can convey a sense of quality and permanence, the idea that a company isn’t some fly-by-night venture. Advertising allows marketers to repeat a message at intervals selected strategically.</a:t>
            </a:r>
          </a:p>
          <a:p>
            <a:endParaRPr altLang="en-CA" b="0" cap="none" dirty="0" i="0" lang="en-CA" strike="noStrike" sz="1100" u="none">
              <a:solidFill>
                <a:srgbClr val="000000"/>
              </a:solidFill>
              <a:effectLst/>
              <a:latin typeface="Arial"/>
              <a:cs typeface="Arial"/>
              <a:sym typeface="Arial"/>
            </a:endParaRPr>
          </a:p>
          <a:p>
            <a:r>
              <a:rPr altLang="en-CA" b="0" cap="none" dirty="0" i="0" lang="en-CA" strike="noStrike" sz="1100" u="none">
                <a:solidFill>
                  <a:srgbClr val="000000"/>
                </a:solidFill>
                <a:effectLst/>
                <a:latin typeface="Arial"/>
                <a:cs typeface="Arial"/>
                <a:sym typeface="Arial"/>
              </a:rPr>
              <a:t>Disadvantages- </a:t>
            </a:r>
            <a:r>
              <a:rPr altLang="en-CA" b="0" cap="none" dirty="0" i="0" lang="en-CA" strike="noStrike" sz="1100" u="none">
                <a:solidFill>
                  <a:srgbClr val="000000"/>
                </a:solidFill>
                <a:effectLst/>
                <a:latin typeface="Arial"/>
                <a:ea typeface="Arial"/>
                <a:cs typeface="Arial"/>
                <a:sym typeface="Arial"/>
              </a:rPr>
              <a:t>The primary disadvantage of advertising is cost. Marketers question whether this communication method is really cost-effective at reaching large groups. Of course, costs vary depending on the medium, with television ads being very expensive to produce and place. In contrast, print and digital ads tend to be much less expensive. </a:t>
            </a:r>
            <a:endParaRPr dirty="0" lang="en-US"/>
          </a:p>
        </p:txBody>
      </p:sp>
    </p:spTree>
    <p:extLst>
      <p:ext uri="{BB962C8B-B14F-4D97-AF65-F5344CB8AC3E}">
        <p14:creationId xmlns:p14="http://schemas.microsoft.com/office/powerpoint/2010/main" val="3552317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r>
              <a:rPr altLang="en-CA" b="0" cap="none" dirty="0" i="0" lang="en-CA" strike="noStrike" sz="1100" u="none">
                <a:solidFill>
                  <a:srgbClr val="000000"/>
                </a:solidFill>
                <a:effectLst/>
                <a:latin typeface="Arial"/>
                <a:ea typeface="Arial"/>
                <a:cs typeface="Arial"/>
                <a:sym typeface="Arial"/>
              </a:rPr>
              <a:t>Instead, PR strives to earn a favorable image by drawing attention to newsworthy and attention-worthy activities of the organization and its customers. For this reason, PR is often referred to as “free advertising.”</a:t>
            </a:r>
          </a:p>
          <a:p>
            <a:endParaRPr altLang="en-CA" b="0" cap="none" dirty="0" i="0" lang="en-CA" strike="noStrike" sz="1100" u="none">
              <a:solidFill>
                <a:srgbClr val="000000"/>
              </a:solidFill>
              <a:effectLst/>
              <a:latin typeface="Arial"/>
              <a:cs typeface="Arial"/>
              <a:sym typeface="Arial"/>
            </a:endParaRPr>
          </a:p>
          <a:p>
            <a:r>
              <a:rPr altLang="en-CA" b="0" cap="none" dirty="0" i="0" lang="en-CA" strike="noStrike" sz="1100" u="none">
                <a:solidFill>
                  <a:srgbClr val="000000"/>
                </a:solidFill>
                <a:effectLst/>
                <a:latin typeface="Arial"/>
                <a:cs typeface="Arial"/>
                <a:sym typeface="Arial"/>
              </a:rPr>
              <a:t>Advantages- </a:t>
            </a:r>
            <a:r>
              <a:rPr altLang="en-CA" b="0" cap="none" dirty="0" i="0" lang="en-CA" strike="noStrike" sz="1100" u="none">
                <a:solidFill>
                  <a:srgbClr val="000000"/>
                </a:solidFill>
                <a:effectLst/>
                <a:latin typeface="Arial"/>
                <a:ea typeface="Arial"/>
                <a:cs typeface="Arial"/>
                <a:sym typeface="Arial"/>
              </a:rPr>
              <a:t>Because PR activity is earned rather than paid, it tends to carry more credibility and weight. </a:t>
            </a:r>
          </a:p>
        </p:txBody>
      </p:sp>
    </p:spTree>
    <p:extLst>
      <p:ext uri="{BB962C8B-B14F-4D97-AF65-F5344CB8AC3E}">
        <p14:creationId xmlns:p14="http://schemas.microsoft.com/office/powerpoint/2010/main" val="2981060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r>
              <a:rPr altLang="en-CA" b="0" cap="none" dirty="0" i="0" lang="en-CA" strike="noStrike" sz="1100" u="none">
                <a:solidFill>
                  <a:srgbClr val="000000"/>
                </a:solidFill>
                <a:effectLst/>
                <a:latin typeface="Arial"/>
                <a:ea typeface="Arial"/>
                <a:cs typeface="Arial"/>
                <a:sym typeface="Arial"/>
              </a:rPr>
              <a:t>In addition to enhancing customer relationships, this type of marketing communications tool can be a powerful source of customer feedback, as well.</a:t>
            </a:r>
          </a:p>
          <a:p>
            <a:endParaRPr altLang="en-CA" b="0" cap="none" dirty="0" i="0" lang="en-CA" strike="noStrike" sz="1100" u="none">
              <a:solidFill>
                <a:srgbClr val="000000"/>
              </a:solidFill>
              <a:effectLst/>
              <a:latin typeface="Arial"/>
              <a:ea typeface="Arial"/>
              <a:cs typeface="Arial"/>
              <a:sym typeface="Arial"/>
            </a:endParaRPr>
          </a:p>
          <a:p>
            <a:r>
              <a:rPr altLang="en-CA" b="0" cap="none" dirty="0" i="0" lang="en-CA" strike="noStrike" sz="1100" u="none">
                <a:solidFill>
                  <a:srgbClr val="000000"/>
                </a:solidFill>
                <a:effectLst/>
                <a:latin typeface="Arial"/>
                <a:ea typeface="Arial"/>
                <a:cs typeface="Arial"/>
                <a:sym typeface="Arial"/>
              </a:rPr>
              <a:t>Advantages-- The most significant strength of personal selling is its flexibility. Salespeople can tailor their presentations to fit the needs, motives, and behavior of individual customers. A salesperson can gauge the customer’s reaction to a sales approach and immediately adjust the message to facilitate better understanding.</a:t>
            </a:r>
          </a:p>
          <a:p>
            <a:endParaRPr altLang="en-CA" b="0" cap="none" dirty="0" i="0" lang="en-CA" strike="noStrike" sz="1100" u="none">
              <a:solidFill>
                <a:srgbClr val="000000"/>
              </a:solidFill>
              <a:effectLst/>
              <a:latin typeface="Arial"/>
              <a:cs typeface="Arial"/>
              <a:sym typeface="Arial"/>
            </a:endParaRPr>
          </a:p>
          <a:p>
            <a:endParaRPr dirty="0" lang="en-US"/>
          </a:p>
          <a:p>
            <a:r>
              <a:rPr dirty="0" lang="en-US"/>
              <a:t>Disadvantages-- </a:t>
            </a:r>
            <a:r>
              <a:rPr altLang="en-CA" b="0" cap="none" dirty="0" i="0" lang="en-CA" strike="noStrike" sz="1100" u="none">
                <a:solidFill>
                  <a:srgbClr val="000000"/>
                </a:solidFill>
                <a:effectLst/>
                <a:latin typeface="Arial"/>
                <a:ea typeface="Arial"/>
                <a:cs typeface="Arial"/>
                <a:sym typeface="Arial"/>
              </a:rPr>
              <a:t>High cost is the primary disadvantage of personal selling. With increased competition, higher travel and lodging costs, and higher salaries, the cost per sales contract continues to rise.</a:t>
            </a:r>
            <a:endParaRPr dirty="0" lang="en-US"/>
          </a:p>
        </p:txBody>
      </p:sp>
    </p:spTree>
    <p:extLst>
      <p:ext uri="{BB962C8B-B14F-4D97-AF65-F5344CB8AC3E}">
        <p14:creationId xmlns:p14="http://schemas.microsoft.com/office/powerpoint/2010/main" val="957769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a:xfrm>
            <a:off x="381000" y="685800"/>
            <a:ext cx="6096000" cy="3429000"/>
          </a:xfrm>
        </p:spPr>
      </p:sp>
      <p:sp>
        <p:nvSpPr>
          <p:cNvPr id="3" name="Notes Placeholder 2"/>
          <p:cNvSpPr>
            <a:spLocks noGrp="1"/>
          </p:cNvSpPr>
          <p:nvPr>
            <p:ph idx="1" type="body"/>
          </p:nvPr>
        </p:nvSpPr>
        <p:spPr/>
        <p:txBody>
          <a:bodyPr numCol="1"/>
          <a:lstStyle/>
          <a:p>
            <a:r>
              <a:rPr altLang="en-CA" b="0" cap="none" dirty="0" i="0" lang="en-CA" strike="noStrike" sz="1100" u="none">
                <a:solidFill>
                  <a:srgbClr val="000000"/>
                </a:solidFill>
                <a:effectLst/>
                <a:latin typeface="Arial"/>
                <a:ea typeface="Arial"/>
                <a:cs typeface="Arial"/>
                <a:sym typeface="Arial"/>
              </a:rPr>
              <a:t>As an additional incentive to buy, these tools can be directed at consumers, retailers and other distribution partners, or the manufacturer’s own sales force. </a:t>
            </a:r>
          </a:p>
          <a:p>
            <a:endParaRPr altLang="en-CA" b="0" cap="none" dirty="0" i="0" lang="en-CA" strike="noStrike" sz="1100" u="none">
              <a:solidFill>
                <a:srgbClr val="000000"/>
              </a:solidFill>
              <a:effectLst/>
              <a:latin typeface="Arial"/>
              <a:cs typeface="Arial"/>
              <a:sym typeface="Arial"/>
            </a:endParaRPr>
          </a:p>
          <a:p>
            <a:r>
              <a:rPr altLang="en-CA" b="0" cap="none" dirty="0" i="0" lang="en-CA" strike="noStrike" sz="1100" u="none">
                <a:solidFill>
                  <a:srgbClr val="000000"/>
                </a:solidFill>
                <a:effectLst/>
                <a:latin typeface="Arial"/>
                <a:ea typeface="Arial"/>
                <a:cs typeface="Arial"/>
                <a:sym typeface="Arial"/>
              </a:rPr>
              <a:t>Companies use many different forms of media to communicate sales promotions, such as printed materials like posters, coupons, direct mail pieces and billboards, radio and television ads, digital media (like text messages), email, websites, social media, and so forth</a:t>
            </a:r>
          </a:p>
          <a:p>
            <a:endParaRPr altLang="en-CA" b="0" cap="none" dirty="0" i="0" lang="en-CA" strike="noStrike" sz="1100" u="none">
              <a:solidFill>
                <a:srgbClr val="000000"/>
              </a:solidFill>
              <a:effectLst/>
              <a:latin typeface="Arial"/>
              <a:cs typeface="Arial"/>
              <a:sym typeface="Arial"/>
            </a:endParaRPr>
          </a:p>
          <a:p>
            <a:r>
              <a:rPr altLang="en-CA" b="0" cap="none" dirty="0" i="0" lang="en-CA" strike="noStrike" sz="1100" u="none">
                <a:solidFill>
                  <a:srgbClr val="000000"/>
                </a:solidFill>
                <a:effectLst/>
                <a:latin typeface="Arial"/>
                <a:cs typeface="Arial"/>
                <a:sym typeface="Arial"/>
              </a:rPr>
              <a:t>Advantages-- </a:t>
            </a:r>
            <a:r>
              <a:rPr altLang="en-CA" b="0" cap="none" dirty="0" i="0" lang="en-CA" strike="noStrike" sz="1100" u="none">
                <a:solidFill>
                  <a:srgbClr val="000000"/>
                </a:solidFill>
                <a:effectLst/>
                <a:latin typeface="Arial"/>
                <a:ea typeface="Arial"/>
                <a:cs typeface="Arial"/>
                <a:sym typeface="Arial"/>
              </a:rPr>
              <a:t>In addition to their primary purpose of boosting sales in the near term, companies can use consumer sales promotions to help them understand price sensitivity. Coupons and rebates provide useful information about how pricing influences consumers’ buying behavior. Sales promotions can also be a valuable–and sometimes sneaky–way to acquire contact information for current and prospective customers</a:t>
            </a:r>
          </a:p>
          <a:p>
            <a:endParaRPr altLang="en-CA" b="0" cap="none" dirty="0" i="0" lang="en-CA" strike="noStrike" sz="1100" u="none">
              <a:solidFill>
                <a:srgbClr val="000000"/>
              </a:solidFill>
              <a:effectLst/>
              <a:latin typeface="Arial"/>
              <a:cs typeface="Arial"/>
              <a:sym typeface="Arial"/>
            </a:endParaRPr>
          </a:p>
          <a:p>
            <a:r>
              <a:rPr altLang="en-CA" b="0" cap="none" dirty="0" i="0" lang="en-CA" strike="noStrike" sz="1100" u="none">
                <a:solidFill>
                  <a:srgbClr val="000000"/>
                </a:solidFill>
                <a:effectLst/>
                <a:latin typeface="Arial"/>
                <a:cs typeface="Arial"/>
                <a:sym typeface="Arial"/>
              </a:rPr>
              <a:t>Disadvantages-- </a:t>
            </a:r>
            <a:r>
              <a:rPr altLang="en-CA" b="0" cap="none" dirty="0" i="0" lang="en-CA" strike="noStrike" sz="1100" u="none">
                <a:solidFill>
                  <a:srgbClr val="000000"/>
                </a:solidFill>
                <a:effectLst/>
                <a:latin typeface="Arial"/>
                <a:ea typeface="Arial"/>
                <a:cs typeface="Arial"/>
                <a:sym typeface="Arial"/>
              </a:rPr>
              <a:t>Sales promotions can be a two-edged sword: if a company is continually handing out product samples and coupons, it can risk tarnishing the company’s brand. Offering too many freebies can signal to customers that they are not purchasing a prestigious or “limited” product. Another risk with too-frequent promotions is that savvy customers will hold off purchasing until the next promotion, thus depressing sales.</a:t>
            </a:r>
            <a:endParaRPr dirty="0" lang="en-US"/>
          </a:p>
        </p:txBody>
      </p:sp>
    </p:spTree>
    <p:extLst>
      <p:ext uri="{BB962C8B-B14F-4D97-AF65-F5344CB8AC3E}">
        <p14:creationId xmlns:p14="http://schemas.microsoft.com/office/powerpoint/2010/main" val="3314003397"/>
      </p:ext>
    </p:extLst>
  </p:cSld>
  <p:clrMapOvr>
    <a:masterClrMapping/>
  </p:clrMapOvr>
</p:notes>
</file>

<file path=ppt/slideLayouts/_rels/slideLayout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22" name="Google Shape;22;p3"/>
            <p:cNvSpPr/>
            <p:nvPr/>
          </p:nvSpPr>
          <p:spPr>
            <a:xfrm flipH="1">
              <a:off x="7113463" y="5"/>
              <a:ext cx="1015200" cy="1015200"/>
            </a:xfrm>
            <a:prstGeom prst="rtTriangle">
              <a:avLst/>
            </a:prstGeom>
            <a:solidFill>
              <a:schemeClr val="accent2"/>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23" name="Google Shape;23;p3"/>
            <p:cNvSpPr/>
            <p:nvPr/>
          </p:nvSpPr>
          <p:spPr>
            <a:xfrm flipH="1" rot="10800000">
              <a:off x="7113588" y="107"/>
              <a:ext cx="1015200" cy="1015200"/>
            </a:xfrm>
            <a:prstGeom prst="rtTriangle">
              <a:avLst/>
            </a:prstGeom>
            <a:solidFill>
              <a:schemeClr val="accent6"/>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grpSp>
      <p:sp>
        <p:nvSpPr>
          <p:cNvPr id="26" name="Google Shape;26;p3"/>
          <p:cNvSpPr txBox="1">
            <a:spLocks noGrp="1"/>
          </p:cNvSpPr>
          <p:nvPr>
            <p:ph type="title"/>
          </p:nvPr>
        </p:nvSpPr>
        <p:spPr>
          <a:xfrm>
            <a:off x="598100" y="2152347"/>
            <a:ext cx="8222100" cy="838800"/>
          </a:xfrm>
          <a:prstGeom prst="rect">
            <a:avLst/>
          </a:prstGeom>
        </p:spPr>
        <p:txBody>
          <a:bodyPr anchor="ctr" anchorCtr="0" bIns="91425" lIns="91425" numCol="1" rIns="91425" spcFirstLastPara="1" tIns="91425" wrap="square">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12" name="Google Shape;12;p2"/>
            <p:cNvSpPr/>
            <p:nvPr/>
          </p:nvSpPr>
          <p:spPr>
            <a:xfrm flipH="1">
              <a:off x="7113463" y="5"/>
              <a:ext cx="1015200" cy="1015200"/>
            </a:xfrm>
            <a:prstGeom prst="rtTriangle">
              <a:avLst/>
            </a:prstGeom>
            <a:solidFill>
              <a:schemeClr val="accent2"/>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13" name="Google Shape;13;p2"/>
            <p:cNvSpPr/>
            <p:nvPr/>
          </p:nvSpPr>
          <p:spPr>
            <a:xfrm flipH="1" rot="10800000">
              <a:off x="7113588" y="107"/>
              <a:ext cx="1015200" cy="1015200"/>
            </a:xfrm>
            <a:prstGeom prst="rtTriangle">
              <a:avLst/>
            </a:prstGeom>
            <a:solidFill>
              <a:schemeClr val="accent6"/>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grpSp>
      <p:sp>
        <p:nvSpPr>
          <p:cNvPr id="16" name="Google Shape;16;p2"/>
          <p:cNvSpPr txBox="1">
            <a:spLocks noGrp="1"/>
          </p:cNvSpPr>
          <p:nvPr>
            <p:ph type="ctrTitle"/>
          </p:nvPr>
        </p:nvSpPr>
        <p:spPr>
          <a:xfrm>
            <a:off x="598100" y="1775222"/>
            <a:ext cx="8222100" cy="838800"/>
          </a:xfrm>
          <a:prstGeom prst="rect">
            <a:avLst/>
          </a:prstGeom>
        </p:spPr>
        <p:txBody>
          <a:bodyPr anchor="b" anchorCtr="0" bIns="91425" lIns="91425" numCol="1" rIns="91425" spcFirstLastPara="1" tIns="91425" wrap="square">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idx="1" type="subTitle"/>
          </p:nvPr>
        </p:nvSpPr>
        <p:spPr>
          <a:xfrm>
            <a:off x="598088" y="2715913"/>
            <a:ext cx="8222100" cy="432900"/>
          </a:xfrm>
          <a:prstGeom prst="rect">
            <a:avLst/>
          </a:prstGeom>
        </p:spPr>
        <p:txBody>
          <a:bodyPr anchor="t" anchorCtr="0" bIns="91425" lIns="91425" numCol="1" rIns="91425" spcFirstLastPara="1" tIns="91425" wrap="square">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dirty="0"/>
          </a:p>
        </p:txBody>
      </p:sp>
    </p:spTree>
    <p:extLst>
      <p:ext uri="{BB962C8B-B14F-4D97-AF65-F5344CB8AC3E}">
        <p14:creationId xmlns:p14="http://schemas.microsoft.com/office/powerpoint/2010/main" val="3128295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311700" y="410000"/>
            <a:ext cx="8520600" cy="607800"/>
          </a:xfrm>
          <a:prstGeom prst="rect">
            <a:avLst/>
          </a:prstGeom>
        </p:spPr>
        <p:txBody>
          <a:bodyPr anchor="t" anchorCtr="0" bIns="91425" lIns="91425" numCol="1" rIns="91425" spcFirstLastPara="1" tIns="91425" wrap="square">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Google Shape;30;p4"/>
          <p:cNvSpPr txBox="1">
            <a:spLocks noGrp="1"/>
          </p:cNvSpPr>
          <p:nvPr>
            <p:ph idx="1" type="body"/>
          </p:nvPr>
        </p:nvSpPr>
        <p:spPr>
          <a:xfrm>
            <a:off x="311700" y="1229875"/>
            <a:ext cx="8520600" cy="3339000"/>
          </a:xfrm>
          <a:prstGeom prst="rect">
            <a:avLst/>
          </a:prstGeom>
        </p:spPr>
        <p:txBody>
          <a:bodyPr anchor="t" anchorCtr="0" bIns="91425" lIns="91425" numCol="1" rIns="91425" spcFirstLastPara="1" tIns="91425" wrap="square">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a:endParaRPr/>
          </a:p>
        </p:txBody>
      </p:sp>
      <p:sp>
        <p:nvSpPr>
          <p:cNvPr id="31" name="Google Shape;31;p4"/>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dirty="0"/>
          </a:p>
        </p:txBody>
      </p:sp>
      <p:sp>
        <p:nvSpPr>
          <p:cNvPr id="32" name="Google Shape;32;p4"/>
          <p:cNvSpPr/>
          <p:nvPr/>
        </p:nvSpPr>
        <p:spPr>
          <a:xfrm>
            <a:off x="0" y="4891594"/>
            <a:ext cx="9144000" cy="252000"/>
          </a:xfrm>
          <a:prstGeom prst="rect">
            <a:avLst/>
          </a:prstGeom>
          <a:solidFill>
            <a:schemeClr val="dk1"/>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311700" y="410000"/>
            <a:ext cx="8520600" cy="607800"/>
          </a:xfrm>
          <a:prstGeom prst="rect">
            <a:avLst/>
          </a:prstGeom>
        </p:spPr>
        <p:txBody>
          <a:bodyPr anchor="t" anchorCtr="0" bIns="91425" lIns="91425" numCol="1" rIns="91425" spcFirstLastPara="1" tIns="91425" wrap="square">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6"/>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algn="r" indent="0" lvl="0" marL="0" rtl="0">
              <a:spcBef>
                <a:spcPts val="0"/>
              </a:spcBef>
              <a:spcAft>
                <a:spcPts val="0"/>
              </a:spcAft>
              <a:buNone/>
            </a:pPr>
            <a:fld id="{00000000-1234-1234-1234-123412341234}" type="slidenum">
              <a:rPr altLang="en"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311700" y="555600"/>
            <a:ext cx="2808000" cy="755700"/>
          </a:xfrm>
          <a:prstGeom prst="rect">
            <a:avLst/>
          </a:prstGeom>
        </p:spPr>
        <p:txBody>
          <a:bodyPr anchor="b" anchorCtr="0" bIns="91425" lIns="91425" numCol="1" rIns="91425" spcFirstLastPara="1" tIns="91425" wrap="square">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3" name="Google Shape;43;p7"/>
          <p:cNvSpPr txBox="1">
            <a:spLocks noGrp="1"/>
          </p:cNvSpPr>
          <p:nvPr>
            <p:ph idx="1" type="body"/>
          </p:nvPr>
        </p:nvSpPr>
        <p:spPr>
          <a:xfrm>
            <a:off x="311700" y="1465804"/>
            <a:ext cx="2808000" cy="3103200"/>
          </a:xfrm>
          <a:prstGeom prst="rect">
            <a:avLst/>
          </a:prstGeom>
        </p:spPr>
        <p:txBody>
          <a:bodyPr anchor="t" anchorCtr="0" bIns="91425" lIns="91425" numCol="1" rIns="91425" spcFirstLastPara="1" tIns="91425" wrap="square">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a:endParaRPr/>
          </a:p>
        </p:txBody>
      </p:sp>
      <p:sp>
        <p:nvSpPr>
          <p:cNvPr id="44" name="Google Shape;44;p7"/>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algn="r" indent="0" lvl="0" marL="0" rtl="0">
              <a:spcBef>
                <a:spcPts val="0"/>
              </a:spcBef>
              <a:spcAft>
                <a:spcPts val="0"/>
              </a:spcAft>
              <a:buNone/>
            </a:pPr>
            <a:fld id="{00000000-1234-1234-1234-123412341234}" type="slidenum">
              <a:rPr altLang="en"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45"/>
        <p:cNvGrpSpPr/>
        <p:nvPr/>
      </p:nvGrpSpPr>
      <p:grpSpPr>
        <a:xfrm>
          <a:off x="0" y="0"/>
          <a:ext cx="0" cy="0"/>
          <a:chOff x="0" y="0"/>
          <a:chExt cx="0" cy="0"/>
        </a:xfrm>
      </p:grpSpPr>
      <p:grpSp>
        <p:nvGrpSpPr>
          <p:cNvPr id="46" name="Google Shape;46;p8"/>
          <p:cNvGrpSpPr/>
          <p:nvPr/>
        </p:nvGrpSpPr>
        <p:grpSpPr>
          <a:xfrm>
            <a:off x="6098378" y="5"/>
            <a:ext cx="3045625" cy="2030570"/>
            <a:chOff x="6098378" y="5"/>
            <a:chExt cx="3045625" cy="2030570"/>
          </a:xfrm>
        </p:grpSpPr>
        <p:sp>
          <p:nvSpPr>
            <p:cNvPr id="47" name="Google Shape;47;p8"/>
            <p:cNvSpPr/>
            <p:nvPr/>
          </p:nvSpPr>
          <p:spPr>
            <a:xfrm>
              <a:off x="8128803" y="16"/>
              <a:ext cx="1015200" cy="1015200"/>
            </a:xfrm>
            <a:prstGeom prst="rect">
              <a:avLst/>
            </a:prstGeom>
            <a:solidFill>
              <a:schemeClr val="accent3"/>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48" name="Google Shape;48;p8"/>
            <p:cNvSpPr/>
            <p:nvPr/>
          </p:nvSpPr>
          <p:spPr>
            <a:xfrm flipH="1">
              <a:off x="7113463" y="5"/>
              <a:ext cx="1015200" cy="1015200"/>
            </a:xfrm>
            <a:prstGeom prst="rtTriangle">
              <a:avLst/>
            </a:prstGeom>
            <a:solidFill>
              <a:schemeClr val="accent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49" name="Google Shape;49;p8"/>
            <p:cNvSpPr/>
            <p:nvPr/>
          </p:nvSpPr>
          <p:spPr>
            <a:xfrm flipH="1" rot="10800000">
              <a:off x="7113588" y="107"/>
              <a:ext cx="1015200" cy="1015200"/>
            </a:xfrm>
            <a:prstGeom prst="rtTriangle">
              <a:avLst/>
            </a:prstGeom>
            <a:solidFill>
              <a:schemeClr val="accent3"/>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50" name="Google Shape;50;p8"/>
            <p:cNvSpPr/>
            <p:nvPr/>
          </p:nvSpPr>
          <p:spPr>
            <a:xfrm rot="10800000">
              <a:off x="6098378" y="97"/>
              <a:ext cx="1015200" cy="1015200"/>
            </a:xfrm>
            <a:prstGeom prst="rtTriangle">
              <a:avLst/>
            </a:prstGeom>
            <a:solidFill>
              <a:schemeClr val="accent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51" name="Google Shape;51;p8"/>
            <p:cNvSpPr/>
            <p:nvPr/>
          </p:nvSpPr>
          <p:spPr>
            <a:xfrm rot="10800000">
              <a:off x="8128789" y="1015375"/>
              <a:ext cx="1015200" cy="1015200"/>
            </a:xfrm>
            <a:prstGeom prst="rtTriangle">
              <a:avLst/>
            </a:prstGeom>
            <a:solidFill>
              <a:schemeClr val="accent5"/>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grpSp>
      <p:sp>
        <p:nvSpPr>
          <p:cNvPr id="52" name="Google Shape;52;p8"/>
          <p:cNvSpPr txBox="1">
            <a:spLocks noGrp="1"/>
          </p:cNvSpPr>
          <p:nvPr>
            <p:ph type="title"/>
          </p:nvPr>
        </p:nvSpPr>
        <p:spPr>
          <a:xfrm>
            <a:off x="490250" y="526350"/>
            <a:ext cx="5618700" cy="4090800"/>
          </a:xfrm>
          <a:prstGeom prst="rect">
            <a:avLst/>
          </a:prstGeom>
        </p:spPr>
        <p:txBody>
          <a:bodyPr anchor="ctr" anchorCtr="0" bIns="91425" lIns="91425" numCol="1" rIns="91425" spcFirstLastPara="1" tIns="91425" wrap="square">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3" name="Google Shape;53;p8"/>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9"/>
          <p:cNvSpPr/>
          <p:nvPr/>
        </p:nvSpPr>
        <p:spPr>
          <a:xfrm>
            <a:off x="4572000" y="-175"/>
            <a:ext cx="4572000" cy="5143500"/>
          </a:xfrm>
          <a:prstGeom prst="rect">
            <a:avLst/>
          </a:prstGeom>
          <a:solidFill>
            <a:schemeClr val="dk1"/>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cxnSp>
        <p:nvCxnSpPr>
          <p:cNvPr id="56" name="Google Shape;56;p9"/>
          <p:cNvCxnSpPr/>
          <p:nvPr/>
        </p:nvCxnSpPr>
        <p:spPr>
          <a:xfrm>
            <a:off x="5029675" y="4495500"/>
            <a:ext cx="468300" cy="0"/>
          </a:xfrm>
          <a:prstGeom prst="straightConnector1">
            <a:avLst/>
          </a:prstGeom>
          <a:noFill/>
          <a:ln cap="flat" cmpd="sng" w="19050">
            <a:solidFill>
              <a:schemeClr val="lt1"/>
            </a:solidFill>
            <a:prstDash val="solid"/>
            <a:round/>
            <a:headEnd len="sm" type="none" w="sm"/>
            <a:tailEnd len="sm" type="none" w="sm"/>
          </a:ln>
        </p:spPr>
      </p:cxnSp>
      <p:sp>
        <p:nvSpPr>
          <p:cNvPr id="57" name="Google Shape;57;p9"/>
          <p:cNvSpPr txBox="1">
            <a:spLocks noGrp="1"/>
          </p:cNvSpPr>
          <p:nvPr>
            <p:ph type="title"/>
          </p:nvPr>
        </p:nvSpPr>
        <p:spPr>
          <a:xfrm>
            <a:off x="265500" y="1151100"/>
            <a:ext cx="4045200" cy="1564500"/>
          </a:xfrm>
          <a:prstGeom prst="rect">
            <a:avLst/>
          </a:prstGeom>
        </p:spPr>
        <p:txBody>
          <a:bodyPr anchor="b" anchorCtr="0" bIns="91425" lIns="91425" numCol="1" rIns="91425" spcFirstLastPara="1" tIns="91425" wrap="square">
            <a:normAutofit/>
          </a:bodyPr>
          <a:lstStyle>
            <a:lvl1pPr algn="ctr" lvl="0">
              <a:spcBef>
                <a:spcPts val="0"/>
              </a:spcBef>
              <a:spcAft>
                <a:spcPts val="0"/>
              </a:spcAft>
              <a:buSzPts val="4200"/>
              <a:buNone/>
              <a:defRPr sz="4200"/>
            </a:lvl1pPr>
            <a:lvl2pPr algn="ctr" lvl="1">
              <a:spcBef>
                <a:spcPts val="0"/>
              </a:spcBef>
              <a:spcAft>
                <a:spcPts val="0"/>
              </a:spcAft>
              <a:buSzPts val="4200"/>
              <a:buNone/>
              <a:defRPr sz="4200"/>
            </a:lvl2pPr>
            <a:lvl3pPr algn="ctr" lvl="2">
              <a:spcBef>
                <a:spcPts val="0"/>
              </a:spcBef>
              <a:spcAft>
                <a:spcPts val="0"/>
              </a:spcAft>
              <a:buSzPts val="4200"/>
              <a:buNone/>
              <a:defRPr sz="4200"/>
            </a:lvl3pPr>
            <a:lvl4pPr algn="ctr" lvl="3">
              <a:spcBef>
                <a:spcPts val="0"/>
              </a:spcBef>
              <a:spcAft>
                <a:spcPts val="0"/>
              </a:spcAft>
              <a:buSzPts val="4200"/>
              <a:buNone/>
              <a:defRPr sz="4200"/>
            </a:lvl4pPr>
            <a:lvl5pPr algn="ctr" lvl="4">
              <a:spcBef>
                <a:spcPts val="0"/>
              </a:spcBef>
              <a:spcAft>
                <a:spcPts val="0"/>
              </a:spcAft>
              <a:buSzPts val="4200"/>
              <a:buNone/>
              <a:defRPr sz="4200"/>
            </a:lvl5pPr>
            <a:lvl6pPr algn="ctr" lvl="5">
              <a:spcBef>
                <a:spcPts val="0"/>
              </a:spcBef>
              <a:spcAft>
                <a:spcPts val="0"/>
              </a:spcAft>
              <a:buSzPts val="4200"/>
              <a:buNone/>
              <a:defRPr sz="4200"/>
            </a:lvl6pPr>
            <a:lvl7pPr algn="ctr" lvl="6">
              <a:spcBef>
                <a:spcPts val="0"/>
              </a:spcBef>
              <a:spcAft>
                <a:spcPts val="0"/>
              </a:spcAft>
              <a:buSzPts val="4200"/>
              <a:buNone/>
              <a:defRPr sz="4200"/>
            </a:lvl7pPr>
            <a:lvl8pPr algn="ctr" lvl="7">
              <a:spcBef>
                <a:spcPts val="0"/>
              </a:spcBef>
              <a:spcAft>
                <a:spcPts val="0"/>
              </a:spcAft>
              <a:buSzPts val="4200"/>
              <a:buNone/>
              <a:defRPr sz="4200"/>
            </a:lvl8pPr>
            <a:lvl9pPr algn="ctr" lvl="8">
              <a:spcBef>
                <a:spcPts val="0"/>
              </a:spcBef>
              <a:spcAft>
                <a:spcPts val="0"/>
              </a:spcAft>
              <a:buSzPts val="4200"/>
              <a:buNone/>
              <a:defRPr sz="4200"/>
            </a:lvl9pPr>
          </a:lstStyle>
          <a:p>
            <a:endParaRPr/>
          </a:p>
        </p:txBody>
      </p:sp>
      <p:sp>
        <p:nvSpPr>
          <p:cNvPr id="58" name="Google Shape;58;p9"/>
          <p:cNvSpPr txBox="1">
            <a:spLocks noGrp="1"/>
          </p:cNvSpPr>
          <p:nvPr>
            <p:ph idx="1" type="subTitle"/>
          </p:nvPr>
        </p:nvSpPr>
        <p:spPr>
          <a:xfrm>
            <a:off x="265500" y="2769001"/>
            <a:ext cx="4045200" cy="1269300"/>
          </a:xfrm>
          <a:prstGeom prst="rect">
            <a:avLst/>
          </a:prstGeom>
        </p:spPr>
        <p:txBody>
          <a:bodyPr anchor="t" anchorCtr="0" bIns="91425" lIns="91425" numCol="1" rIns="91425" spcFirstLastPara="1" tIns="91425" wrap="square">
            <a:normAutofit/>
          </a:bodyPr>
          <a:lstStyle>
            <a:lvl1pPr algn="ctr" lvl="0">
              <a:lnSpc>
                <a:spcPct val="100000"/>
              </a:lnSpc>
              <a:spcBef>
                <a:spcPts val="0"/>
              </a:spcBef>
              <a:spcAft>
                <a:spcPts val="0"/>
              </a:spcAft>
              <a:buSzPts val="2100"/>
              <a:buNone/>
              <a:defRPr sz="2100"/>
            </a:lvl1pPr>
            <a:lvl2pPr algn="ctr" lvl="1">
              <a:lnSpc>
                <a:spcPct val="100000"/>
              </a:lnSpc>
              <a:spcBef>
                <a:spcPts val="0"/>
              </a:spcBef>
              <a:spcAft>
                <a:spcPts val="0"/>
              </a:spcAft>
              <a:buSzPts val="2100"/>
              <a:buNone/>
              <a:defRPr sz="2100"/>
            </a:lvl2pPr>
            <a:lvl3pPr algn="ctr" lvl="2">
              <a:lnSpc>
                <a:spcPct val="100000"/>
              </a:lnSpc>
              <a:spcBef>
                <a:spcPts val="0"/>
              </a:spcBef>
              <a:spcAft>
                <a:spcPts val="0"/>
              </a:spcAft>
              <a:buSzPts val="2100"/>
              <a:buNone/>
              <a:defRPr sz="2100"/>
            </a:lvl3pPr>
            <a:lvl4pPr algn="ctr" lvl="3">
              <a:lnSpc>
                <a:spcPct val="100000"/>
              </a:lnSpc>
              <a:spcBef>
                <a:spcPts val="0"/>
              </a:spcBef>
              <a:spcAft>
                <a:spcPts val="0"/>
              </a:spcAft>
              <a:buSzPts val="2100"/>
              <a:buNone/>
              <a:defRPr sz="2100"/>
            </a:lvl4pPr>
            <a:lvl5pPr algn="ctr" lvl="4">
              <a:lnSpc>
                <a:spcPct val="100000"/>
              </a:lnSpc>
              <a:spcBef>
                <a:spcPts val="0"/>
              </a:spcBef>
              <a:spcAft>
                <a:spcPts val="0"/>
              </a:spcAft>
              <a:buSzPts val="2100"/>
              <a:buNone/>
              <a:defRPr sz="2100"/>
            </a:lvl5pPr>
            <a:lvl6pPr algn="ctr" lvl="5">
              <a:lnSpc>
                <a:spcPct val="100000"/>
              </a:lnSpc>
              <a:spcBef>
                <a:spcPts val="0"/>
              </a:spcBef>
              <a:spcAft>
                <a:spcPts val="0"/>
              </a:spcAft>
              <a:buSzPts val="2100"/>
              <a:buNone/>
              <a:defRPr sz="2100"/>
            </a:lvl6pPr>
            <a:lvl7pPr algn="ctr" lvl="6">
              <a:lnSpc>
                <a:spcPct val="100000"/>
              </a:lnSpc>
              <a:spcBef>
                <a:spcPts val="0"/>
              </a:spcBef>
              <a:spcAft>
                <a:spcPts val="0"/>
              </a:spcAft>
              <a:buSzPts val="2100"/>
              <a:buNone/>
              <a:defRPr sz="2100"/>
            </a:lvl7pPr>
            <a:lvl8pPr algn="ctr" lvl="7">
              <a:lnSpc>
                <a:spcPct val="100000"/>
              </a:lnSpc>
              <a:spcBef>
                <a:spcPts val="0"/>
              </a:spcBef>
              <a:spcAft>
                <a:spcPts val="0"/>
              </a:spcAft>
              <a:buSzPts val="2100"/>
              <a:buNone/>
              <a:defRPr sz="2100"/>
            </a:lvl8pPr>
            <a:lvl9pPr algn="ctr" lvl="8">
              <a:lnSpc>
                <a:spcPct val="100000"/>
              </a:lnSpc>
              <a:spcBef>
                <a:spcPts val="0"/>
              </a:spcBef>
              <a:spcAft>
                <a:spcPts val="0"/>
              </a:spcAft>
              <a:buSzPts val="2100"/>
              <a:buNone/>
              <a:defRPr sz="2100"/>
            </a:lvl9pPr>
          </a:lstStyle>
          <a:p>
            <a:endParaRPr/>
          </a:p>
        </p:txBody>
      </p:sp>
      <p:sp>
        <p:nvSpPr>
          <p:cNvPr id="59" name="Google Shape;59;p9"/>
          <p:cNvSpPr txBox="1">
            <a:spLocks noGrp="1"/>
          </p:cNvSpPr>
          <p:nvPr>
            <p:ph idx="2" type="body"/>
          </p:nvPr>
        </p:nvSpPr>
        <p:spPr>
          <a:xfrm>
            <a:off x="4939500" y="724200"/>
            <a:ext cx="3837000" cy="3695100"/>
          </a:xfrm>
          <a:prstGeom prst="rect">
            <a:avLst/>
          </a:prstGeom>
        </p:spPr>
        <p:txBody>
          <a:bodyPr anchor="ctr" anchorCtr="0" bIns="91425" lIns="91425" numCol="1" rIns="91425" spcFirstLastPara="1" tIns="91425" wrap="square">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a:endParaRPr/>
          </a:p>
        </p:txBody>
      </p:sp>
      <p:sp>
        <p:nvSpPr>
          <p:cNvPr id="60" name="Google Shape;60;p9"/>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1"/>
        <p:cNvGrpSpPr/>
        <p:nvPr/>
      </p:nvGrpSpPr>
      <p:grpSpPr>
        <a:xfrm>
          <a:off x="0" y="0"/>
          <a:ext cx="0" cy="0"/>
          <a:chOff x="0" y="0"/>
          <a:chExt cx="0" cy="0"/>
        </a:xfrm>
      </p:grpSpPr>
      <p:sp>
        <p:nvSpPr>
          <p:cNvPr id="62" name="Google Shape;62;p10"/>
          <p:cNvSpPr txBox="1">
            <a:spLocks noGrp="1"/>
          </p:cNvSpPr>
          <p:nvPr>
            <p:ph idx="1" type="body"/>
          </p:nvPr>
        </p:nvSpPr>
        <p:spPr>
          <a:xfrm>
            <a:off x="319500" y="4230575"/>
            <a:ext cx="5998800" cy="598800"/>
          </a:xfrm>
          <a:prstGeom prst="rect">
            <a:avLst/>
          </a:prstGeom>
        </p:spPr>
        <p:txBody>
          <a:bodyPr anchor="ctr" anchorCtr="0" bIns="91425" lIns="91425" numCol="1" rIns="91425" spcFirstLastPara="1" tIns="91425" wrap="square">
            <a:normAutofit/>
          </a:bodyPr>
          <a:lstStyle>
            <a:lvl1pPr indent="-228600" lvl="0" marL="457200">
              <a:lnSpc>
                <a:spcPct val="100000"/>
              </a:lnSpc>
              <a:spcBef>
                <a:spcPts val="0"/>
              </a:spcBef>
              <a:spcAft>
                <a:spcPts val="0"/>
              </a:spcAft>
              <a:buSzPts val="1800"/>
              <a:buNone/>
              <a:defRPr/>
            </a:lvl1pPr>
          </a:lstStyle>
          <a:p>
            <a:endParaRPr/>
          </a:p>
        </p:txBody>
      </p:sp>
      <p:sp>
        <p:nvSpPr>
          <p:cNvPr id="63" name="Google Shape;63;p10"/>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algn="r" indent="0" lvl="0" marL="0" rtl="0">
              <a:spcBef>
                <a:spcPts val="0"/>
              </a:spcBef>
              <a:spcAft>
                <a:spcPts val="0"/>
              </a:spcAft>
              <a:buNone/>
            </a:pPr>
            <a:fld id="{00000000-1234-1234-1234-123412341234}" type="slidenum">
              <a:rPr altLang="en"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4"/>
        <p:cNvGrpSpPr/>
        <p:nvPr/>
      </p:nvGrpSpPr>
      <p:grpSpPr>
        <a:xfrm>
          <a:off x="0" y="0"/>
          <a:ext cx="0" cy="0"/>
          <a:chOff x="0" y="0"/>
          <a:chExt cx="0" cy="0"/>
        </a:xfrm>
      </p:grpSpPr>
      <p:grpSp>
        <p:nvGrpSpPr>
          <p:cNvPr id="65" name="Google Shape;65;p11"/>
          <p:cNvGrpSpPr/>
          <p:nvPr/>
        </p:nvGrpSpPr>
        <p:grpSpPr>
          <a:xfrm>
            <a:off x="6098378" y="5"/>
            <a:ext cx="3045625" cy="2030570"/>
            <a:chOff x="6098378" y="5"/>
            <a:chExt cx="3045625" cy="2030570"/>
          </a:xfrm>
        </p:grpSpPr>
        <p:sp>
          <p:nvSpPr>
            <p:cNvPr id="66" name="Google Shape;66;p11"/>
            <p:cNvSpPr/>
            <p:nvPr/>
          </p:nvSpPr>
          <p:spPr>
            <a:xfrm>
              <a:off x="8128803" y="16"/>
              <a:ext cx="1015200" cy="1015200"/>
            </a:xfrm>
            <a:prstGeom prst="rect">
              <a:avLst/>
            </a:prstGeom>
            <a:solidFill>
              <a:schemeClr val="accent1"/>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67" name="Google Shape;67;p11"/>
            <p:cNvSpPr/>
            <p:nvPr/>
          </p:nvSpPr>
          <p:spPr>
            <a:xfrm flipH="1">
              <a:off x="7113463" y="5"/>
              <a:ext cx="1015200" cy="1015200"/>
            </a:xfrm>
            <a:prstGeom prst="rtTriangle">
              <a:avLst/>
            </a:prstGeom>
            <a:solidFill>
              <a:schemeClr val="accent2"/>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68" name="Google Shape;68;p11"/>
            <p:cNvSpPr/>
            <p:nvPr/>
          </p:nvSpPr>
          <p:spPr>
            <a:xfrm flipH="1" rot="10800000">
              <a:off x="7113588" y="107"/>
              <a:ext cx="1015200" cy="1015200"/>
            </a:xfrm>
            <a:prstGeom prst="rtTriangle">
              <a:avLst/>
            </a:prstGeom>
            <a:solidFill>
              <a:schemeClr val="accent6"/>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69" name="Google Shape;69;p11"/>
            <p:cNvSpPr/>
            <p:nvPr/>
          </p:nvSpPr>
          <p:spPr>
            <a:xfrm rot="10800000">
              <a:off x="6098378" y="97"/>
              <a:ext cx="1015200" cy="1015200"/>
            </a:xfrm>
            <a:prstGeom prst="rtTriangle">
              <a:avLst/>
            </a:prstGeom>
            <a:solidFill>
              <a:schemeClr val="accent1"/>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sp>
          <p:nvSpPr>
            <p:cNvPr id="70" name="Google Shape;70;p11"/>
            <p:cNvSpPr/>
            <p:nvPr/>
          </p:nvSpPr>
          <p:spPr>
            <a:xfrm rot="10800000">
              <a:off x="8128789" y="1015375"/>
              <a:ext cx="1015200" cy="1015200"/>
            </a:xfrm>
            <a:prstGeom prst="rtTriangle">
              <a:avLst/>
            </a:prstGeom>
            <a:solidFill>
              <a:schemeClr val="accent6"/>
            </a:solidFill>
            <a:ln>
              <a:noFill/>
            </a:ln>
          </p:spPr>
          <p:txBody>
            <a:bodyPr anchor="ctr" anchorCtr="0" bIns="91425" lIns="91425" numCol="1" rIns="91425" spcFirstLastPara="1" tIns="91425" wrap="square">
              <a:noAutofit/>
            </a:bodyPr>
            <a:lstStyle/>
            <a:p>
              <a:pPr algn="l" indent="0" lvl="0" marL="0" rtl="0">
                <a:spcBef>
                  <a:spcPts val="0"/>
                </a:spcBef>
                <a:spcAft>
                  <a:spcPts val="0"/>
                </a:spcAft>
                <a:buNone/>
              </a:pPr>
              <a:endParaRPr dirty="0"/>
            </a:p>
          </p:txBody>
        </p:sp>
      </p:grpSp>
      <p:sp>
        <p:nvSpPr>
          <p:cNvPr id="71" name="Google Shape;71;p11"/>
          <p:cNvSpPr txBox="1">
            <a:spLocks noGrp="1"/>
          </p:cNvSpPr>
          <p:nvPr>
            <p:ph hasCustomPrompt="1" type="title"/>
          </p:nvPr>
        </p:nvSpPr>
        <p:spPr>
          <a:xfrm>
            <a:off x="311700" y="1256050"/>
            <a:ext cx="8520600" cy="2030700"/>
          </a:xfrm>
          <a:prstGeom prst="rect">
            <a:avLst/>
          </a:prstGeom>
        </p:spPr>
        <p:txBody>
          <a:bodyPr anchor="b" anchorCtr="0" bIns="91425" lIns="91425" numCol="1" rIns="91425" spcFirstLastPara="1" tIns="91425" wrap="square">
            <a:normAutofit/>
          </a:bodyPr>
          <a:lstStyle>
            <a:lvl1pPr algn="ctr" lvl="0">
              <a:spcBef>
                <a:spcPts val="0"/>
              </a:spcBef>
              <a:spcAft>
                <a:spcPts val="0"/>
              </a:spcAft>
              <a:buClr>
                <a:schemeClr val="lt1"/>
              </a:buClr>
              <a:buSzPts val="12000"/>
              <a:buNone/>
              <a:defRPr sz="12000">
                <a:solidFill>
                  <a:schemeClr val="lt1"/>
                </a:solidFill>
              </a:defRPr>
            </a:lvl1pPr>
            <a:lvl2pPr algn="ctr" lvl="1">
              <a:spcBef>
                <a:spcPts val="0"/>
              </a:spcBef>
              <a:spcAft>
                <a:spcPts val="0"/>
              </a:spcAft>
              <a:buClr>
                <a:schemeClr val="lt1"/>
              </a:buClr>
              <a:buSzPts val="12000"/>
              <a:buNone/>
              <a:defRPr sz="12000">
                <a:solidFill>
                  <a:schemeClr val="lt1"/>
                </a:solidFill>
              </a:defRPr>
            </a:lvl2pPr>
            <a:lvl3pPr algn="ctr" lvl="2">
              <a:spcBef>
                <a:spcPts val="0"/>
              </a:spcBef>
              <a:spcAft>
                <a:spcPts val="0"/>
              </a:spcAft>
              <a:buClr>
                <a:schemeClr val="lt1"/>
              </a:buClr>
              <a:buSzPts val="12000"/>
              <a:buNone/>
              <a:defRPr sz="12000">
                <a:solidFill>
                  <a:schemeClr val="lt1"/>
                </a:solidFill>
              </a:defRPr>
            </a:lvl3pPr>
            <a:lvl4pPr algn="ctr" lvl="3">
              <a:spcBef>
                <a:spcPts val="0"/>
              </a:spcBef>
              <a:spcAft>
                <a:spcPts val="0"/>
              </a:spcAft>
              <a:buClr>
                <a:schemeClr val="lt1"/>
              </a:buClr>
              <a:buSzPts val="12000"/>
              <a:buNone/>
              <a:defRPr sz="12000">
                <a:solidFill>
                  <a:schemeClr val="lt1"/>
                </a:solidFill>
              </a:defRPr>
            </a:lvl4pPr>
            <a:lvl5pPr algn="ctr" lvl="4">
              <a:spcBef>
                <a:spcPts val="0"/>
              </a:spcBef>
              <a:spcAft>
                <a:spcPts val="0"/>
              </a:spcAft>
              <a:buClr>
                <a:schemeClr val="lt1"/>
              </a:buClr>
              <a:buSzPts val="12000"/>
              <a:buNone/>
              <a:defRPr sz="12000">
                <a:solidFill>
                  <a:schemeClr val="lt1"/>
                </a:solidFill>
              </a:defRPr>
            </a:lvl5pPr>
            <a:lvl6pPr algn="ctr" lvl="5">
              <a:spcBef>
                <a:spcPts val="0"/>
              </a:spcBef>
              <a:spcAft>
                <a:spcPts val="0"/>
              </a:spcAft>
              <a:buClr>
                <a:schemeClr val="lt1"/>
              </a:buClr>
              <a:buSzPts val="12000"/>
              <a:buNone/>
              <a:defRPr sz="12000">
                <a:solidFill>
                  <a:schemeClr val="lt1"/>
                </a:solidFill>
              </a:defRPr>
            </a:lvl6pPr>
            <a:lvl7pPr algn="ctr" lvl="6">
              <a:spcBef>
                <a:spcPts val="0"/>
              </a:spcBef>
              <a:spcAft>
                <a:spcPts val="0"/>
              </a:spcAft>
              <a:buClr>
                <a:schemeClr val="lt1"/>
              </a:buClr>
              <a:buSzPts val="12000"/>
              <a:buNone/>
              <a:defRPr sz="12000">
                <a:solidFill>
                  <a:schemeClr val="lt1"/>
                </a:solidFill>
              </a:defRPr>
            </a:lvl7pPr>
            <a:lvl8pPr algn="ctr" lvl="7">
              <a:spcBef>
                <a:spcPts val="0"/>
              </a:spcBef>
              <a:spcAft>
                <a:spcPts val="0"/>
              </a:spcAft>
              <a:buClr>
                <a:schemeClr val="lt1"/>
              </a:buClr>
              <a:buSzPts val="12000"/>
              <a:buNone/>
              <a:defRPr sz="12000">
                <a:solidFill>
                  <a:schemeClr val="lt1"/>
                </a:solidFill>
              </a:defRPr>
            </a:lvl8pPr>
            <a:lvl9pPr algn="ctr" lvl="8">
              <a:spcBef>
                <a:spcPts val="0"/>
              </a:spcBef>
              <a:spcAft>
                <a:spcPts val="0"/>
              </a:spcAft>
              <a:buClr>
                <a:schemeClr val="lt1"/>
              </a:buClr>
              <a:buSzPts val="12000"/>
              <a:buNone/>
              <a:defRPr sz="12000">
                <a:solidFill>
                  <a:schemeClr val="lt1"/>
                </a:solidFill>
              </a:defRPr>
            </a:lvl9pPr>
          </a:lstStyle>
          <a:p>
            <a:r>
              <a:t>xx%</a:t>
            </a:r>
          </a:p>
        </p:txBody>
      </p:sp>
      <p:sp>
        <p:nvSpPr>
          <p:cNvPr id="72" name="Google Shape;72;p11"/>
          <p:cNvSpPr txBox="1">
            <a:spLocks noGrp="1"/>
          </p:cNvSpPr>
          <p:nvPr>
            <p:ph idx="1" type="body"/>
          </p:nvPr>
        </p:nvSpPr>
        <p:spPr>
          <a:xfrm>
            <a:off x="311700" y="3369225"/>
            <a:ext cx="8520600" cy="1281900"/>
          </a:xfrm>
          <a:prstGeom prst="rect">
            <a:avLst/>
          </a:prstGeom>
        </p:spPr>
        <p:txBody>
          <a:bodyPr anchor="t" anchorCtr="0" bIns="91425" lIns="91425" numCol="1" rIns="91425" spcFirstLastPara="1" tIns="91425" wrap="square">
            <a:normAutofit/>
          </a:bodyPr>
          <a:lstStyle>
            <a:lvl1pPr algn="ctr" indent="-342900" lvl="0" marL="457200">
              <a:spcBef>
                <a:spcPts val="0"/>
              </a:spcBef>
              <a:spcAft>
                <a:spcPts val="0"/>
              </a:spcAft>
              <a:buClr>
                <a:schemeClr val="lt1"/>
              </a:buClr>
              <a:buSzPts val="1800"/>
              <a:buChar char="●"/>
              <a:defRPr>
                <a:solidFill>
                  <a:schemeClr val="lt1"/>
                </a:solidFill>
              </a:defRPr>
            </a:lvl1pPr>
            <a:lvl2pPr algn="ctr" indent="-317500" lvl="1" marL="914400">
              <a:spcBef>
                <a:spcPts val="0"/>
              </a:spcBef>
              <a:spcAft>
                <a:spcPts val="0"/>
              </a:spcAft>
              <a:buClr>
                <a:schemeClr val="lt1"/>
              </a:buClr>
              <a:buSzPts val="1400"/>
              <a:buChar char="○"/>
              <a:defRPr>
                <a:solidFill>
                  <a:schemeClr val="lt1"/>
                </a:solidFill>
              </a:defRPr>
            </a:lvl2pPr>
            <a:lvl3pPr algn="ctr" indent="-317500" lvl="2" marL="1371600">
              <a:spcBef>
                <a:spcPts val="0"/>
              </a:spcBef>
              <a:spcAft>
                <a:spcPts val="0"/>
              </a:spcAft>
              <a:buClr>
                <a:schemeClr val="lt1"/>
              </a:buClr>
              <a:buSzPts val="1400"/>
              <a:buChar char="■"/>
              <a:defRPr>
                <a:solidFill>
                  <a:schemeClr val="lt1"/>
                </a:solidFill>
              </a:defRPr>
            </a:lvl3pPr>
            <a:lvl4pPr algn="ctr" indent="-317500" lvl="3" marL="1828800">
              <a:spcBef>
                <a:spcPts val="0"/>
              </a:spcBef>
              <a:spcAft>
                <a:spcPts val="0"/>
              </a:spcAft>
              <a:buClr>
                <a:schemeClr val="lt1"/>
              </a:buClr>
              <a:buSzPts val="1400"/>
              <a:buChar char="●"/>
              <a:defRPr>
                <a:solidFill>
                  <a:schemeClr val="lt1"/>
                </a:solidFill>
              </a:defRPr>
            </a:lvl4pPr>
            <a:lvl5pPr algn="ctr" indent="-317500" lvl="4" marL="2286000">
              <a:spcBef>
                <a:spcPts val="0"/>
              </a:spcBef>
              <a:spcAft>
                <a:spcPts val="0"/>
              </a:spcAft>
              <a:buClr>
                <a:schemeClr val="lt1"/>
              </a:buClr>
              <a:buSzPts val="1400"/>
              <a:buChar char="○"/>
              <a:defRPr>
                <a:solidFill>
                  <a:schemeClr val="lt1"/>
                </a:solidFill>
              </a:defRPr>
            </a:lvl5pPr>
            <a:lvl6pPr algn="ctr" indent="-317500" lvl="5" marL="2743200">
              <a:spcBef>
                <a:spcPts val="0"/>
              </a:spcBef>
              <a:spcAft>
                <a:spcPts val="0"/>
              </a:spcAft>
              <a:buClr>
                <a:schemeClr val="lt1"/>
              </a:buClr>
              <a:buSzPts val="1400"/>
              <a:buChar char="■"/>
              <a:defRPr>
                <a:solidFill>
                  <a:schemeClr val="lt1"/>
                </a:solidFill>
              </a:defRPr>
            </a:lvl6pPr>
            <a:lvl7pPr algn="ctr" indent="-317500" lvl="6" marL="3200400">
              <a:spcBef>
                <a:spcPts val="0"/>
              </a:spcBef>
              <a:spcAft>
                <a:spcPts val="0"/>
              </a:spcAft>
              <a:buClr>
                <a:schemeClr val="lt1"/>
              </a:buClr>
              <a:buSzPts val="1400"/>
              <a:buChar char="●"/>
              <a:defRPr>
                <a:solidFill>
                  <a:schemeClr val="lt1"/>
                </a:solidFill>
              </a:defRPr>
            </a:lvl7pPr>
            <a:lvl8pPr algn="ctr" indent="-317500" lvl="7" marL="3657600">
              <a:spcBef>
                <a:spcPts val="0"/>
              </a:spcBef>
              <a:spcAft>
                <a:spcPts val="0"/>
              </a:spcAft>
              <a:buClr>
                <a:schemeClr val="lt1"/>
              </a:buClr>
              <a:buSzPts val="1400"/>
              <a:buChar char="○"/>
              <a:defRPr>
                <a:solidFill>
                  <a:schemeClr val="lt1"/>
                </a:solidFill>
              </a:defRPr>
            </a:lvl8pPr>
            <a:lvl9pPr algn="ctr" indent="-317500" lvl="8" marL="4114800">
              <a:spcBef>
                <a:spcPts val="0"/>
              </a:spcBef>
              <a:spcAft>
                <a:spcPts val="0"/>
              </a:spcAft>
              <a:buClr>
                <a:schemeClr val="lt1"/>
              </a:buClr>
              <a:buSzPts val="1400"/>
              <a:buChar char="■"/>
              <a:defRPr>
                <a:solidFill>
                  <a:schemeClr val="lt1"/>
                </a:solidFill>
              </a:defRPr>
            </a:lvl9pPr>
          </a:lstStyle>
          <a:p>
            <a:endParaRPr/>
          </a:p>
        </p:txBody>
      </p:sp>
      <p:sp>
        <p:nvSpPr>
          <p:cNvPr id="73" name="Google Shape;73;p11"/>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indent="0" lvl="0" marL="0" rtl="0">
              <a:spcBef>
                <a:spcPts val="0"/>
              </a:spcBef>
              <a:spcAft>
                <a:spcPts val="0"/>
              </a:spcAft>
              <a:buNone/>
            </a:pPr>
            <a:fld id="{00000000-1234-1234-1234-123412341234}" type="slidenum">
              <a:rPr altLang="en"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12"/>
          <p:cNvSpPr txBox="1">
            <a:spLocks noGrp="1"/>
          </p:cNvSpPr>
          <p:nvPr>
            <p:ph idx="12" type="sldNum"/>
          </p:nvPr>
        </p:nvSpPr>
        <p:spPr>
          <a:xfrm>
            <a:off x="8460431" y="4651190"/>
            <a:ext cx="548700" cy="393600"/>
          </a:xfrm>
          <a:prstGeom prst="rect">
            <a:avLst/>
          </a:prstGeom>
        </p:spPr>
        <p:txBody>
          <a:bodyPr anchor="ctr" anchorCtr="0" bIns="91425" lIns="91425" numCol="1" rIns="91425" spcFirstLastPara="1" tIns="91425" wrap="square">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algn="r" indent="0" lvl="0" marL="0" rtl="0">
              <a:spcBef>
                <a:spcPts val="0"/>
              </a:spcBef>
              <a:spcAft>
                <a:spcPts val="0"/>
              </a:spcAft>
              <a:buNone/>
            </a:pPr>
            <a:fld id="{00000000-1234-1234-1234-123412341234}" type="slidenum">
              <a:rPr altLang="en"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11" Target="../slideLayouts/slideLayout10.xml" Type="http://schemas.openxmlformats.org/officeDocument/2006/relationships/slideLayout"/><Relationship Id="rId9" Target="../slideLayouts/slideLayout8.xml" Type="http://schemas.openxmlformats.org/officeDocument/2006/relationships/slideLayout"/><Relationship Id="rId10" Target="../slideLayouts/slideLayout9.xml" Type="http://schemas.openxmlformats.org/officeDocument/2006/relationships/slideLayout"/><Relationship Id="rId8" Target="../slideLayouts/slideLayout7.xml" Type="http://schemas.openxmlformats.org/officeDocument/2006/relationships/slideLayout"/><Relationship Id="rId7" Target="../slideLayouts/slideLayout6.xml" Type="http://schemas.openxmlformats.org/officeDocument/2006/relationships/slideLayout"/><Relationship Id="rId6" Target="../slideLayouts/slideLayout5.xml" Type="http://schemas.openxmlformats.org/officeDocument/2006/relationships/slideLayout"/><Relationship Id="rId5" Target="../slideLayouts/slideLayout4.xml" Type="http://schemas.openxmlformats.org/officeDocument/2006/relationships/slideLayout"/><Relationship Id="rId4" Target="../slideLayouts/slideLayout3.xml" Type="http://schemas.openxmlformats.org/officeDocument/2006/relationships/slideLayout"/><Relationship Id="rId3" Target="../slideLayouts/slideLayout2.xml" Type="http://schemas.openxmlformats.org/officeDocument/2006/relationships/slideLayout"/><Relationship Id="rId2" Target="../slideLayouts/slideLayout1.xml" Type="http://schemas.openxmlformats.org/officeDocument/2006/relationships/slideLayout"/><Relationship Id="rId1" Target="../theme/theme1.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anchor="t" anchorCtr="0" bIns="91425" lIns="91425" numCol="1" rIns="91425" spcFirstLastPara="1" tIns="91425" wrap="square">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idx="1" type="body"/>
          </p:nvPr>
        </p:nvSpPr>
        <p:spPr>
          <a:xfrm>
            <a:off x="311700" y="1229875"/>
            <a:ext cx="8520600" cy="3339000"/>
          </a:xfrm>
          <a:prstGeom prst="rect">
            <a:avLst/>
          </a:prstGeom>
          <a:noFill/>
          <a:ln>
            <a:noFill/>
          </a:ln>
        </p:spPr>
        <p:txBody>
          <a:bodyPr anchor="t" anchorCtr="0" bIns="91425" lIns="91425" numCol="1" rIns="91425" spcFirstLastPara="1" tIns="91425" wrap="square">
            <a:normAutofit/>
          </a:bodyPr>
          <a:lstStyle>
            <a:lvl1pPr indent="-342900" lvl="0" marL="4572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indent="-317500" lvl="1" marL="914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indent="-317500" lvl="2" marL="1371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indent="-317500" lvl="3" marL="1828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indent="-317500" lvl="4" marL="22860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indent="-317500" lvl="5" marL="27432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indent="-317500" lvl="6" marL="32004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indent="-317500" lvl="7" marL="36576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indent="-317500" lvl="8" marL="41148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idx="12" type="sldNum"/>
          </p:nvPr>
        </p:nvSpPr>
        <p:spPr>
          <a:xfrm>
            <a:off x="8460431" y="4651190"/>
            <a:ext cx="548700" cy="393600"/>
          </a:xfrm>
          <a:prstGeom prst="rect">
            <a:avLst/>
          </a:prstGeom>
          <a:noFill/>
          <a:ln>
            <a:noFill/>
          </a:ln>
        </p:spPr>
        <p:txBody>
          <a:bodyPr anchor="ctr" anchorCtr="0" bIns="91425" lIns="91425" numCol="1" rIns="91425" spcFirstLastPara="1" tIns="91425" wrap="square">
            <a:normAutofit/>
          </a:bodyPr>
          <a:lstStyle>
            <a:lvl1pPr algn="r" lvl="0">
              <a:buNone/>
              <a:defRPr sz="1000">
                <a:solidFill>
                  <a:schemeClr val="lt1"/>
                </a:solidFill>
                <a:latin typeface="Roboto"/>
                <a:ea typeface="Roboto"/>
                <a:cs typeface="Roboto"/>
                <a:sym typeface="Roboto"/>
              </a:defRPr>
            </a:lvl1pPr>
            <a:lvl2pPr algn="r" lvl="1">
              <a:buNone/>
              <a:defRPr sz="1000">
                <a:solidFill>
                  <a:schemeClr val="lt1"/>
                </a:solidFill>
                <a:latin typeface="Roboto"/>
                <a:ea typeface="Roboto"/>
                <a:cs typeface="Roboto"/>
                <a:sym typeface="Roboto"/>
              </a:defRPr>
            </a:lvl2pPr>
            <a:lvl3pPr algn="r" lvl="2">
              <a:buNone/>
              <a:defRPr sz="1000">
                <a:solidFill>
                  <a:schemeClr val="lt1"/>
                </a:solidFill>
                <a:latin typeface="Roboto"/>
                <a:ea typeface="Roboto"/>
                <a:cs typeface="Roboto"/>
                <a:sym typeface="Roboto"/>
              </a:defRPr>
            </a:lvl3pPr>
            <a:lvl4pPr algn="r" lvl="3">
              <a:buNone/>
              <a:defRPr sz="1000">
                <a:solidFill>
                  <a:schemeClr val="lt1"/>
                </a:solidFill>
                <a:latin typeface="Roboto"/>
                <a:ea typeface="Roboto"/>
                <a:cs typeface="Roboto"/>
                <a:sym typeface="Roboto"/>
              </a:defRPr>
            </a:lvl4pPr>
            <a:lvl5pPr algn="r" lvl="4">
              <a:buNone/>
              <a:defRPr sz="1000">
                <a:solidFill>
                  <a:schemeClr val="lt1"/>
                </a:solidFill>
                <a:latin typeface="Roboto"/>
                <a:ea typeface="Roboto"/>
                <a:cs typeface="Roboto"/>
                <a:sym typeface="Roboto"/>
              </a:defRPr>
            </a:lvl5pPr>
            <a:lvl6pPr algn="r" lvl="5">
              <a:buNone/>
              <a:defRPr sz="1000">
                <a:solidFill>
                  <a:schemeClr val="lt1"/>
                </a:solidFill>
                <a:latin typeface="Roboto"/>
                <a:ea typeface="Roboto"/>
                <a:cs typeface="Roboto"/>
                <a:sym typeface="Roboto"/>
              </a:defRPr>
            </a:lvl6pPr>
            <a:lvl7pPr algn="r" lvl="6">
              <a:buNone/>
              <a:defRPr sz="1000">
                <a:solidFill>
                  <a:schemeClr val="lt1"/>
                </a:solidFill>
                <a:latin typeface="Roboto"/>
                <a:ea typeface="Roboto"/>
                <a:cs typeface="Roboto"/>
                <a:sym typeface="Roboto"/>
              </a:defRPr>
            </a:lvl7pPr>
            <a:lvl8pPr algn="r" lvl="7">
              <a:buNone/>
              <a:defRPr sz="1000">
                <a:solidFill>
                  <a:schemeClr val="lt1"/>
                </a:solidFill>
                <a:latin typeface="Roboto"/>
                <a:ea typeface="Roboto"/>
                <a:cs typeface="Roboto"/>
                <a:sym typeface="Roboto"/>
              </a:defRPr>
            </a:lvl8pPr>
            <a:lvl9pPr algn="r" lvl="8">
              <a:buNone/>
              <a:defRPr sz="1000">
                <a:solidFill>
                  <a:schemeClr val="lt1"/>
                </a:solidFill>
                <a:latin typeface="Roboto"/>
                <a:ea typeface="Roboto"/>
                <a:cs typeface="Roboto"/>
                <a:sym typeface="Roboto"/>
              </a:defRPr>
            </a:lvl9pPr>
          </a:lstStyle>
          <a:p>
            <a:pPr algn="r" indent="0" lvl="0" marL="0" rtl="0">
              <a:spcBef>
                <a:spcPts val="0"/>
              </a:spcBef>
              <a:spcAft>
                <a:spcPts val="0"/>
              </a:spcAft>
              <a:buNone/>
            </a:pPr>
            <a:fld id="{00000000-1234-1234-1234-123412341234}" type="slidenum">
              <a:rPr altLang="en" lang="en"/>
              <a:t>‹#›</a:t>
            </a:fld>
            <a:endParaRPr dirty="0"/>
          </a:p>
        </p:txBody>
      </p:sp>
    </p:spTree>
  </p:cSld>
  <p:clrMap accent1="accent1" accent2="accent2" accent3="accent3" accent4="accent4" accent5="accent5" accent6="accent6" bg1="lt1" bg2="dk2" folHlink="folHlink" hlink="hlink" tx1="dk1" tx2="lt2"/>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hf dt="0" ftr="0" hdr="0" sldNum="0"/>
  <p:txStyles>
    <p:title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titleStyle>
    <p:body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bodyStyle>
    <p:otherStyle>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7" Target="https://creativecommons.org/licenses/by-nc-sa/4.0/" TargetMode="External" Type="http://schemas.openxmlformats.org/officeDocument/2006/relationships/hyperlink"/><Relationship Id="rId6" Target="https://creativecommons.org/licenses/by-nc-sa/4.0/" TargetMode="External" Type="http://schemas.openxmlformats.org/officeDocument/2006/relationships/hyperlink"/><Relationship Id="rId5" Target="https://creativecommons.org/licenses/by-nc-sa/4.0/" TargetMode="External" Type="http://schemas.openxmlformats.org/officeDocument/2006/relationships/hyperlink"/><Relationship Id="rId4" Target="https://creativecommons.org/licenses/by-nc-sa/4.0/" TargetMode="External" Type="http://schemas.openxmlformats.org/officeDocument/2006/relationships/hyperlink"/><Relationship Id="rId3" Target="../media/image1.png" Type="http://schemas.openxmlformats.org/officeDocument/2006/relationships/image"/><Relationship Id="rId2" Target="../notesSlides/notesSlide1.xml" Type="http://schemas.openxmlformats.org/officeDocument/2006/relationships/notesSlide"/><Relationship Id="rId1" Target="../slideLayouts/slideLayout10.xml" Type="http://schemas.openxmlformats.org/officeDocument/2006/relationships/slideLayout"/></Relationships>
</file>

<file path=ppt/slides/_rels/slide10.xml.rels><?xml version="1.0" encoding="UTF-8" standalone="yes"?><Relationships xmlns="http://schemas.openxmlformats.org/package/2006/relationships"><Relationship Id="rId5" Target="../media/image7.jpg" Type="http://schemas.openxmlformats.org/officeDocument/2006/relationships/image"/><Relationship Id="rId4" Target="https://unsplash.com/s/photos/direct-marketing?utm_source=unsplash&amp;utm_medium=referral&amp;utm_content=creditCopyText" TargetMode="External" Type="http://schemas.openxmlformats.org/officeDocument/2006/relationships/hyperlink"/><Relationship Id="rId3" Target="https://unsplash.com/@brett_jordan?utm_source=unsplash&amp;utm_medium=referral&amp;utm_content=creditCopyText" TargetMode="External" Type="http://schemas.openxmlformats.org/officeDocument/2006/relationships/hyperlink"/><Relationship Id="rId2" Target="../notesSlides/notesSlide10.xml" Type="http://schemas.openxmlformats.org/officeDocument/2006/relationships/notesSlide"/><Relationship Id="rId1" Target="../slideLayouts/slideLayout2.xml" Type="http://schemas.openxmlformats.org/officeDocument/2006/relationships/slideLayout"/></Relationships>
</file>

<file path=ppt/slides/_rels/slide11.xml.rels><?xml version="1.0" encoding="UTF-8" standalone="yes"?><Relationships xmlns="http://schemas.openxmlformats.org/package/2006/relationships"><Relationship Id="rId5" Target="../media/image8.jpg" Type="http://schemas.openxmlformats.org/officeDocument/2006/relationships/image"/><Relationship Id="rId4" Target="https://unsplash.com/s/photos/digital-marketing?utm_source=unsplash&amp;utm_medium=referral&amp;utm_content=creditCopyText" TargetMode="External" Type="http://schemas.openxmlformats.org/officeDocument/2006/relationships/hyperlink"/><Relationship Id="rId3" Target="https://unsplash.com/@ademay?utm_source=unsplash&amp;utm_medium=referral&amp;utm_content=creditCopyText" TargetMode="External" Type="http://schemas.openxmlformats.org/officeDocument/2006/relationships/hyperlink"/><Relationship Id="rId2" Target="../notesSlides/notesSlide11.xml" Type="http://schemas.openxmlformats.org/officeDocument/2006/relationships/notesSlide"/><Relationship Id="rId1" Target="../slideLayouts/slideLayout2.xml" Type="http://schemas.openxmlformats.org/officeDocument/2006/relationships/slideLayout"/></Relationships>
</file>

<file path=ppt/slides/_rels/slide12.xml.rels><?xml version="1.0" encoding="UTF-8" standalone="yes"?><Relationships xmlns="http://schemas.openxmlformats.org/package/2006/relationships"><Relationship Id="rId2" Target="../notesSlides/notesSlide12.xml" Type="http://schemas.openxmlformats.org/officeDocument/2006/relationships/notesSlide"/><Relationship Id="rId1" Target="../slideLayouts/slideLayout2.xml" Type="http://schemas.openxmlformats.org/officeDocument/2006/relationships/slideLayout"/></Relationships>
</file>

<file path=ppt/slides/_rels/slide13.xml.rels><?xml version="1.0" encoding="UTF-8" standalone="yes"?><Relationships xmlns="http://schemas.openxmlformats.org/package/2006/relationships"><Relationship Id="rId2" Target="../notesSlides/notesSlide13.xml" Type="http://schemas.openxmlformats.org/officeDocument/2006/relationships/notesSlide"/><Relationship Id="rId1" Target="../slideLayouts/slideLayout2.xml" Type="http://schemas.openxmlformats.org/officeDocument/2006/relationships/slideLayout"/></Relationships>
</file>

<file path=ppt/slides/_rels/slide14.xml.rels><?xml version="1.0" encoding="UTF-8" standalone="yes"?><Relationships xmlns="http://schemas.openxmlformats.org/package/2006/relationships"><Relationship Id="rId2" Target="../notesSlides/notesSlide14.xml" Type="http://schemas.openxmlformats.org/officeDocument/2006/relationships/notesSlide"/><Relationship Id="rId1" Target="../slideLayouts/slideLayout2.xml" Type="http://schemas.openxmlformats.org/officeDocument/2006/relationships/slideLayout"/></Relationships>
</file>

<file path=ppt/slides/_rels/slide15.xml.rels><?xml version="1.0" encoding="UTF-8" standalone="yes"?><Relationships xmlns="http://schemas.openxmlformats.org/package/2006/relationships"><Relationship Id="rId9" Target="https://ecampusontario.pressbooks.pub/globalmarketing/chapter/10-1-integrated-marketing-communication/" TargetMode="External" Type="http://schemas.openxmlformats.org/officeDocument/2006/relationships/hyperlink"/><Relationship Id="rId8" Target="https://ecampusontario.pressbooks.pub/globalmarketing/chapter/10-1-integrated-marketing-communication/" TargetMode="External" Type="http://schemas.openxmlformats.org/officeDocument/2006/relationships/hyperlink"/><Relationship Id="rId7" Target="https://ecampusontario.pressbooks.pub/globalmarketing/chapter/10-1-integrated-marketing-communication/" TargetMode="External" Type="http://schemas.openxmlformats.org/officeDocument/2006/relationships/hyperlink"/><Relationship Id="rId6" Target="https://ecampusontario.pressbooks.pub/globalmarketing/chapter/10-1-integrated-marketing-communication/" TargetMode="External" Type="http://schemas.openxmlformats.org/officeDocument/2006/relationships/hyperlink"/><Relationship Id="rId5" Target="https://ecampusontario.pressbooks.pub/globalmarketing/chapter/10-3-changes-in-promotion/" TargetMode="External" Type="http://schemas.openxmlformats.org/officeDocument/2006/relationships/hyperlink"/><Relationship Id="rId4" Target="https://ecampusontario.pressbooks.pub/globalmarketing/chapter/10-3-changes-in-promotion/" TargetMode="External" Type="http://schemas.openxmlformats.org/officeDocument/2006/relationships/hyperlink"/><Relationship Id="rId3" Target="https://ecampusontario.pressbooks.pub/globalmarketing/chapter/10-1-integrated-marketing-communication/" TargetMode="External" Type="http://schemas.openxmlformats.org/officeDocument/2006/relationships/hyperlink"/><Relationship Id="rId2" Target="../notesSlides/notesSlide15.xml" Type="http://schemas.openxmlformats.org/officeDocument/2006/relationships/notesSlide"/><Relationship Id="rId1" Target="../slideLayouts/slideLayout2.xml" Type="http://schemas.openxmlformats.org/officeDocument/2006/relationships/slideLayout"/></Relationships>
</file>

<file path=ppt/slides/_rels/slide16.xml.rels><?xml version="1.0" encoding="UTF-8" standalone="yes"?><Relationships xmlns="http://schemas.openxmlformats.org/package/2006/relationships"><Relationship Id="rId9" Target="https://ecampusontario.pressbooks.pub/globalmarketing/chapter/10-1-integrated-marketing-communication/" TargetMode="External" Type="http://schemas.openxmlformats.org/officeDocument/2006/relationships/hyperlink"/><Relationship Id="rId10" Target="https://ecampusontario.pressbooks.pub/globalmarketing/chapter/10-3-changes-in-promotion/" TargetMode="External" Type="http://schemas.openxmlformats.org/officeDocument/2006/relationships/hyperlink"/><Relationship Id="rId8" Target="https://ecampusontario.pressbooks.pub/globalmarketing/chapter/10-3-changes-in-promotion/" TargetMode="External" Type="http://schemas.openxmlformats.org/officeDocument/2006/relationships/hyperlink"/><Relationship Id="rId7" Target="https://ecampusontario.pressbooks.pub/globalmarketing/chapter/10-1-integrated-marketing-communication/" TargetMode="External" Type="http://schemas.openxmlformats.org/officeDocument/2006/relationships/hyperlink"/><Relationship Id="rId6" Target="https://ecampusontario.pressbooks.pub/globalmarketing/chapter/10-1-integrated-marketing-communication/" TargetMode="External" Type="http://schemas.openxmlformats.org/officeDocument/2006/relationships/hyperlink"/><Relationship Id="rId5" Target="https://ecampusontario.pressbooks.pub/globalmarketing/chapter/10-1-integrated-marketing-communication/" TargetMode="External" Type="http://schemas.openxmlformats.org/officeDocument/2006/relationships/hyperlink"/><Relationship Id="rId4" Target="https://ecampusontario.pressbooks.pub/globalmarketing/chapter/10-1-integrated-marketing-communication/" TargetMode="External" Type="http://schemas.openxmlformats.org/officeDocument/2006/relationships/hyperlink"/><Relationship Id="rId3" Target="https://ecampusontario.pressbooks.pub/globalmarketing/chapter/10-3-changes-in-promotion/" TargetMode="External" Type="http://schemas.openxmlformats.org/officeDocument/2006/relationships/hyperlink"/><Relationship Id="rId2" Target="../notesSlides/notesSlide16.xml" Type="http://schemas.openxmlformats.org/officeDocument/2006/relationships/notesSlide"/><Relationship Id="rId1" Target="../slideLayouts/slideLayout2.xml" Type="http://schemas.openxmlformats.org/officeDocument/2006/relationships/slideLayout"/></Relationships>
</file>

<file path=ppt/slides/_rels/slide2.xml.rels><?xml version="1.0" encoding="UTF-8" standalone="yes"?><Relationships xmlns="http://schemas.openxmlformats.org/package/2006/relationships"><Relationship Id="rId2" Target="../notesSlides/notesSlide2.xml" Type="http://schemas.openxmlformats.org/officeDocument/2006/relationships/notesSlide"/><Relationship Id="rId1" Target="../slideLayouts/slideLayout2.xml" Type="http://schemas.openxmlformats.org/officeDocument/2006/relationships/slideLayout"/></Relationships>
</file>

<file path=ppt/slides/_rels/slide3.xml.rels><?xml version="1.0" encoding="UTF-8" standalone="yes"?><Relationships xmlns="http://schemas.openxmlformats.org/package/2006/relationships"><Relationship Id="rId2" Target="../notesSlides/notesSlide3.xml" Type="http://schemas.openxmlformats.org/officeDocument/2006/relationships/notesSlide"/><Relationship Id="rId1" Target="../slideLayouts/slideLayout2.xml" Type="http://schemas.openxmlformats.org/officeDocument/2006/relationships/slideLayout"/></Relationships>
</file>

<file path=ppt/slides/_rels/slide4.xml.rels><?xml version="1.0" encoding="UTF-8" standalone="yes"?><Relationships xmlns="http://schemas.openxmlformats.org/package/2006/relationships"><Relationship Id="rId3" Target="../media/image2.jpg" Type="http://schemas.openxmlformats.org/officeDocument/2006/relationships/image"/><Relationship Id="rId2" Target="../notesSlides/notesSlide4.xml" Type="http://schemas.openxmlformats.org/officeDocument/2006/relationships/notesSlide"/><Relationship Id="rId1" Target="../slideLayouts/slideLayout2.xml" Type="http://schemas.openxmlformats.org/officeDocument/2006/relationships/slideLayout"/></Relationships>
</file>

<file path=ppt/slides/_rels/slide5.xml.rels><?xml version="1.0" encoding="UTF-8" standalone="yes"?><Relationships xmlns="http://schemas.openxmlformats.org/package/2006/relationships"><Relationship Id="rId2" Target="../notesSlides/notesSlide5.xml" Type="http://schemas.openxmlformats.org/officeDocument/2006/relationships/notesSlide"/><Relationship Id="rId1" Target="../slideLayouts/slideLayout2.xml" Type="http://schemas.openxmlformats.org/officeDocument/2006/relationships/slideLayout"/></Relationships>
</file>

<file path=ppt/slides/_rels/slide6.xml.rels><?xml version="1.0" encoding="UTF-8" standalone="yes"?><Relationships xmlns="http://schemas.openxmlformats.org/package/2006/relationships"><Relationship Id="rId5" Target="../media/image3.jpg" Type="http://schemas.openxmlformats.org/officeDocument/2006/relationships/image"/><Relationship Id="rId4" Target="https://unsplash.com/s/photos/advertising?utm_source=unsplash&amp;utm_medium=referral&amp;utm_content=creditCopyText" TargetMode="External" Type="http://schemas.openxmlformats.org/officeDocument/2006/relationships/hyperlink"/><Relationship Id="rId3" Target="https://unsplash.com/@trapnation?utm_source=unsplash&amp;utm_medium=referral&amp;utm_content=creditCopyText" TargetMode="External" Type="http://schemas.openxmlformats.org/officeDocument/2006/relationships/hyperlink"/><Relationship Id="rId2" Target="../notesSlides/notesSlide6.xml" Type="http://schemas.openxmlformats.org/officeDocument/2006/relationships/notesSlide"/><Relationship Id="rId1" Target="../slideLayouts/slideLayout2.xml" Type="http://schemas.openxmlformats.org/officeDocument/2006/relationships/slideLayout"/></Relationships>
</file>

<file path=ppt/slides/_rels/slide7.xml.rels><?xml version="1.0" encoding="UTF-8" standalone="yes"?><Relationships xmlns="http://schemas.openxmlformats.org/package/2006/relationships"><Relationship Id="rId5" Target="../media/image4.jpg" Type="http://schemas.openxmlformats.org/officeDocument/2006/relationships/image"/><Relationship Id="rId4" Target="https://unsplash.com/s/photos/professional?utm_source=unsplash&amp;utm_medium=referral&amp;utm_content=creditCopyText" TargetMode="External" Type="http://schemas.openxmlformats.org/officeDocument/2006/relationships/hyperlink"/><Relationship Id="rId3" Target="https://unsplash.com/@linkedinsalesnavigator?utm_source=unsplash&amp;utm_medium=referral&amp;utm_content=creditCopyText" TargetMode="External" Type="http://schemas.openxmlformats.org/officeDocument/2006/relationships/hyperlink"/><Relationship Id="rId2" Target="../notesSlides/notesSlide7.xml" Type="http://schemas.openxmlformats.org/officeDocument/2006/relationships/notesSlide"/><Relationship Id="rId1" Target="../slideLayouts/slideLayout2.xml" Type="http://schemas.openxmlformats.org/officeDocument/2006/relationships/slideLayout"/></Relationships>
</file>

<file path=ppt/slides/_rels/slide8.xml.rels><?xml version="1.0" encoding="UTF-8" standalone="yes"?><Relationships xmlns="http://schemas.openxmlformats.org/package/2006/relationships"><Relationship Id="rId7" Target="../media/image5.jpg" Type="http://schemas.openxmlformats.org/officeDocument/2006/relationships/image"/><Relationship Id="rId6" Target="https://unsplash.com/s/photos/sales-representative?utm_source=unsplash&amp;utm_medium=referral&amp;utm_content=creditCopyText" TargetMode="External" Type="http://schemas.openxmlformats.org/officeDocument/2006/relationships/hyperlink"/><Relationship Id="rId5" Target="https://unsplash.com/@christiannkoepke?utm_source=unsplash&amp;utm_medium=referral&amp;utm_content=creditCopyText" TargetMode="External" Type="http://schemas.openxmlformats.org/officeDocument/2006/relationships/hyperlink"/><Relationship Id="rId4" Target="https://unsplash.com/@christiannkoepke?utm_source=unsplash&amp;utm_medium=referral&amp;utm_content=creditCopyText" TargetMode="External" Type="http://schemas.openxmlformats.org/officeDocument/2006/relationships/hyperlink"/><Relationship Id="rId3" Target="https://unsplash.com/@christiannkoepke?utm_source=unsplash&amp;utm_medium=referral&amp;utm_content=creditCopyText" TargetMode="External" Type="http://schemas.openxmlformats.org/officeDocument/2006/relationships/hyperlink"/><Relationship Id="rId2" Target="../notesSlides/notesSlide8.xml" Type="http://schemas.openxmlformats.org/officeDocument/2006/relationships/notesSlide"/><Relationship Id="rId1" Target="../slideLayouts/slideLayout2.xml" Type="http://schemas.openxmlformats.org/officeDocument/2006/relationships/slideLayout"/></Relationships>
</file>

<file path=ppt/slides/_rels/slide9.xml.rels><?xml version="1.0" encoding="UTF-8" standalone="yes"?><Relationships xmlns="http://schemas.openxmlformats.org/package/2006/relationships"><Relationship Id="rId5" Target="../media/image6.jpg" Type="http://schemas.openxmlformats.org/officeDocument/2006/relationships/image"/><Relationship Id="rId4" Target="https://unsplash.com/s/photos/sales-promotions?utm_source=unsplash&amp;utm_medium=referral&amp;utm_content=creditCopyText" TargetMode="External" Type="http://schemas.openxmlformats.org/officeDocument/2006/relationships/hyperlink"/><Relationship Id="rId3" Target="https://unsplash.com/@jjying?utm_source=unsplash&amp;utm_medium=referral&amp;utm_content=creditCopyText" TargetMode="External" Type="http://schemas.openxmlformats.org/officeDocument/2006/relationships/hyperlink"/><Relationship Id="rId2" Target="../notesSlides/notesSlide9.xml" Type="http://schemas.openxmlformats.org/officeDocument/2006/relationships/notesSlide"/><Relationship Id="rId1" Target="../slideLayouts/slideLayout2.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13"/>
          <p:cNvSpPr txBox="1">
            <a:spLocks noGrp="1"/>
          </p:cNvSpPr>
          <p:nvPr>
            <p:ph idx="2147483647" type="title"/>
          </p:nvPr>
        </p:nvSpPr>
        <p:spPr>
          <a:xfrm>
            <a:off x="313447" y="1569720"/>
            <a:ext cx="9394927" cy="1104157"/>
          </a:xfrm>
          <a:prstGeom prst="rect">
            <a:avLst/>
          </a:prstGeom>
          <a:noFill/>
          <a:ln>
            <a:noFill/>
            <a:prstDash/>
          </a:ln>
          <a:effectLst/>
        </p:spPr>
        <p:txBody>
          <a:bodyPr anchor="b" anchorCtr="0" bIns="91425" compatLnSpc="1" forceAA="0" fromWordArt="0" horzOverflow="overflow" lIns="91425" numCol="1" rIns="91425" rot="0" rtlCol="0" spcCol="0" spcFirstLastPara="1" tIns="91425" vert="horz" vertOverflow="overflow" wrap="square">
            <a:prstTxWarp prst="textNoShape">
              <a:avLst/>
            </a:prstTxWarp>
            <a:noAutofit/>
          </a:bodyPr>
          <a:lstStyle/>
          <a:p>
            <a:pPr>
              <a:buClr>
                <a:srgbClr val="000000"/>
              </a:buClr>
              <a:buSzTx/>
              <a:defRPr/>
            </a:pPr>
            <a:r>
              <a:rPr b="1" dirty="0" lang="en-US" sz="3600">
                <a:solidFill>
                  <a:srgbClr val="FFFFFF"/>
                </a:solidFill>
                <a:latin typeface="Arial"/>
                <a:ea typeface="Arial"/>
                <a:cs typeface="Arial"/>
                <a:sym typeface="Arial"/>
              </a:rPr>
              <a:t>Global Marketing in a Digital World </a:t>
            </a:r>
            <a:endParaRPr b="1" baseline="0" cap="none" dirty="0" i="0" kern="0" kumimoji="0" lang="en-US" noProof="0" normalizeH="0" spc="0" strike="noStrike" sz="3200" u="none">
              <a:ln>
                <a:noFill/>
              </a:ln>
              <a:solidFill>
                <a:srgbClr val="FFFFFF"/>
              </a:solidFill>
              <a:effectLst/>
              <a:uLnTx/>
              <a:uFillTx/>
              <a:latin typeface="Arial"/>
              <a:ea typeface="Arial"/>
              <a:cs typeface="Arial"/>
              <a:sym typeface="Arial"/>
            </a:endParaRPr>
          </a:p>
        </p:txBody>
      </p:sp>
      <p:sp>
        <p:nvSpPr>
          <p:cNvPr id="80" name="Google Shape;80;p13"/>
          <p:cNvSpPr txBox="1">
            <a:spLocks noGrp="1"/>
          </p:cNvSpPr>
          <p:nvPr>
            <p:ph idx="1" type="subTitle"/>
          </p:nvPr>
        </p:nvSpPr>
        <p:spPr>
          <a:xfrm>
            <a:off x="366610" y="2803960"/>
            <a:ext cx="8221866" cy="432644"/>
          </a:xfrm>
          <a:prstGeom prst="rect">
            <a:avLst/>
          </a:prstGeom>
        </p:spPr>
        <p:txBody>
          <a:bodyPr anchor="t" anchorCtr="0" bIns="91425" lIns="91425" numCol="1" rIns="91425" spcFirstLastPara="1" tIns="91425" wrap="square">
            <a:noAutofit/>
          </a:bodyPr>
          <a:lstStyle/>
          <a:p>
            <a:pPr indent="0" marL="0">
              <a:lnSpc>
                <a:spcPct val="80000"/>
              </a:lnSpc>
              <a:buSzPts val="1018"/>
            </a:pPr>
            <a:r>
              <a:rPr altLang="en-CA" b="1" dirty="0" lang="en-CA" sz="2400">
                <a:latin charset="0" panose="020B0604020202020204" pitchFamily="34" typeface="Arial"/>
                <a:cs charset="0" panose="020B0604020202020204" pitchFamily="34" typeface="Arial"/>
              </a:rPr>
              <a:t>CHAPTER 10: GLOBAL PROMOTION</a:t>
            </a:r>
          </a:p>
          <a:p>
            <a:pPr indent="0" marL="0">
              <a:lnSpc>
                <a:spcPct val="80000"/>
              </a:lnSpc>
              <a:buSzPts val="1018"/>
            </a:pPr>
            <a:endParaRPr altLang="en-CA" b="1" dirty="0" lang="en-CA" sz="3042">
              <a:latin charset="0" panose="020B0604020202020204" pitchFamily="34" typeface="Arial"/>
              <a:cs charset="0" panose="020B0604020202020204" pitchFamily="34" typeface="Arial"/>
            </a:endParaRPr>
          </a:p>
          <a:p>
            <a:pPr indent="0" marL="0">
              <a:lnSpc>
                <a:spcPct val="80000"/>
              </a:lnSpc>
              <a:buSzPts val="1018"/>
            </a:pPr>
            <a:br>
              <a:rPr altLang="en-CA" dirty="0" lang="en-CA" sz="3042"/>
            </a:br>
            <a:endParaRPr altLang="en-CA" dirty="0" lang="en-CA" sz="3042"/>
          </a:p>
          <a:p>
            <a:pPr indent="0" marL="0">
              <a:lnSpc>
                <a:spcPct val="80000"/>
              </a:lnSpc>
              <a:buSzPts val="1018"/>
            </a:pPr>
            <a:endParaRPr altLang="en-CA" dirty="0" lang="en-CA" sz="3042"/>
          </a:p>
        </p:txBody>
      </p:sp>
      <p:grpSp>
        <p:nvGrpSpPr>
          <p:cNvPr descr="Unless otherwise noted, this work is licensed under a Creative Commons Attribution-NonCommercial-ShareAlike 4.0 International (CC BY-NC-SA 4.0) license. Feel free to use, modify, reuse or redistribute any portion of this presentation." id="4" name="Group 3">
            <a:extLst>
              <a:ext uri="{FF2B5EF4-FFF2-40B4-BE49-F238E27FC236}">
                <a16:creationId xmlns:a16="http://schemas.microsoft.com/office/drawing/2014/main" id="{6062C8D7-224B-43F0-961A-744AB9D4AED9}"/>
              </a:ext>
            </a:extLst>
          </p:cNvPr>
          <p:cNvGrpSpPr/>
          <p:nvPr/>
        </p:nvGrpSpPr>
        <p:grpSpPr>
          <a:xfrm>
            <a:off x="598088" y="4514272"/>
            <a:ext cx="7947824" cy="444502"/>
            <a:chOff x="598088" y="4514272"/>
            <a:chExt cx="7947824" cy="444502"/>
          </a:xfrm>
        </p:grpSpPr>
        <p:pic>
          <p:nvPicPr>
            <p:cNvPr descr="CC BY-NC-SA 4.0 License Logo" id="5" name="Google Shape;92;p23">
              <a:extLst>
                <a:ext uri="{FF2B5EF4-FFF2-40B4-BE49-F238E27FC236}">
                  <a16:creationId xmlns:a16="http://schemas.microsoft.com/office/drawing/2014/main" id="{9C8C8945-068C-4988-8061-8FBB6A5A32A0}"/>
                </a:ext>
              </a:extLst>
            </p:cNvPr>
            <p:cNvPicPr preferRelativeResize="0"/>
            <p:nvPr/>
          </p:nvPicPr>
          <p:blipFill rotWithShape="1">
            <a:blip r:embed="rId3">
              <a:alphaModFix/>
            </a:blip>
            <a:srcRect/>
            <a:stretch/>
          </p:blipFill>
          <p:spPr>
            <a:xfrm>
              <a:off x="598088" y="4570826"/>
              <a:ext cx="947180" cy="331395"/>
            </a:xfrm>
            <a:prstGeom prst="rect">
              <a:avLst/>
            </a:prstGeom>
            <a:noFill/>
            <a:ln>
              <a:noFill/>
            </a:ln>
          </p:spPr>
        </p:pic>
        <p:sp>
          <p:nvSpPr>
            <p:cNvPr id="6" name="Google Shape;91;p23">
              <a:extLst>
                <a:ext uri="{FF2B5EF4-FFF2-40B4-BE49-F238E27FC236}">
                  <a16:creationId xmlns:a16="http://schemas.microsoft.com/office/drawing/2014/main" id="{3923A46C-86D9-4438-8E0E-372FAB5045D4}"/>
                </a:ext>
              </a:extLst>
            </p:cNvPr>
            <p:cNvSpPr/>
            <p:nvPr/>
          </p:nvSpPr>
          <p:spPr>
            <a:xfrm>
              <a:off x="1686732" y="4514272"/>
              <a:ext cx="6859180" cy="444502"/>
            </a:xfrm>
            <a:prstGeom prst="rect">
              <a:avLst/>
            </a:prstGeom>
            <a:noFill/>
            <a:ln>
              <a:noFill/>
            </a:ln>
          </p:spPr>
          <p:txBody>
            <a:bodyPr anchor="t" anchorCtr="0" bIns="34275" lIns="68575" numCol="1" rIns="68575" spcFirstLastPara="1" tIns="34275" wrap="square">
              <a:noAutofit/>
            </a:bodyPr>
            <a:lstStyle/>
            <a:p>
              <a:pPr algn="l" indent="0" lvl="0" marL="0" marR="0" rtl="0">
                <a:spcBef>
                  <a:spcPts val="0"/>
                </a:spcBef>
                <a:spcAft>
                  <a:spcPts val="0"/>
                </a:spcAft>
                <a:buNone/>
              </a:pPr>
              <a:r>
                <a:rPr altLang="en" b="0" cap="none" dirty="0" i="0" lang="en" strike="noStrike" sz="1100" u="none">
                  <a:solidFill>
                    <a:schemeClr val="bg1"/>
                  </a:solidFill>
                  <a:latin typeface="Calibri"/>
                  <a:ea typeface="Calibri"/>
                  <a:cs typeface="Calibri"/>
                  <a:sym typeface="Calibri"/>
                </a:rPr>
                <a:t>Unless otherwise noted, this work is licensed under a </a:t>
              </a:r>
              <a:r>
                <a:rPr altLang="en" b="0" cap="none" dirty="0" i="0" lang="en" strike="noStrike" sz="1100" u="none">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Creative </a:t>
              </a:r>
              <a:r>
                <a:rPr altLang="en" dirty="0" lang="en" sz="1100">
                  <a:solidFill>
                    <a:schemeClr val="bg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a:t>
              </a:r>
              <a:r>
                <a:rPr altLang="en" b="0" cap="none" dirty="0" i="0" lang="en" strike="noStrike" sz="1100" u="none">
                  <a:solidFill>
                    <a:schemeClr val="bg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ommons </a:t>
              </a:r>
              <a:r>
                <a:rPr b="0" cap="none" dirty="0" i="0" lang="en-US" strike="noStrike" sz="1100" u="none">
                  <a:solidFill>
                    <a:schemeClr val="bg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Attribution-NonCommercial-ShareAlike 4.0 International (CC BY-NC-SA 4.0)</a:t>
              </a:r>
              <a:r>
                <a:rPr b="0" cap="none" dirty="0" i="0" lang="en-US" strike="noStrike" sz="1100" u="none">
                  <a:solidFill>
                    <a:schemeClr val="bg1"/>
                  </a:solidFill>
                  <a:latin typeface="Calibri"/>
                  <a:ea typeface="Calibri"/>
                  <a:cs typeface="Calibri"/>
                  <a:sym typeface="Calibri"/>
                </a:rPr>
                <a:t> license</a:t>
              </a:r>
              <a:r>
                <a:rPr altLang="en" b="0" cap="none" dirty="0" i="0" lang="en" strike="noStrike" sz="1100" u="none">
                  <a:solidFill>
                    <a:schemeClr val="bg1"/>
                  </a:solidFill>
                  <a:latin typeface="Calibri"/>
                  <a:ea typeface="Calibri"/>
                  <a:cs typeface="Calibri"/>
                  <a:sym typeface="Calibri"/>
                </a:rPr>
                <a:t>. Feel free to use, modify, reuse or redistribute </a:t>
              </a:r>
              <a:r>
                <a:rPr altLang="en" dirty="0" lang="en" sz="1100">
                  <a:solidFill>
                    <a:schemeClr val="bg1"/>
                  </a:solidFill>
                  <a:latin typeface="Calibri"/>
                  <a:ea typeface="Calibri"/>
                  <a:cs typeface="Calibri"/>
                  <a:sym typeface="Calibri"/>
                </a:rPr>
                <a:t>any portion of </a:t>
              </a:r>
              <a:r>
                <a:rPr altLang="en" b="0" cap="none" dirty="0" i="0" lang="en" strike="noStrike" sz="1100" u="none">
                  <a:solidFill>
                    <a:schemeClr val="bg1"/>
                  </a:solidFill>
                  <a:latin typeface="Calibri"/>
                  <a:ea typeface="Calibri"/>
                  <a:cs typeface="Calibri"/>
                  <a:sym typeface="Calibri"/>
                </a:rPr>
                <a:t>this presentation.</a:t>
              </a:r>
              <a:endParaRPr dirty="0" sz="1100">
                <a:solidFill>
                  <a:schemeClr val="bg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5B5B-902B-E666-20E5-DA6F14C8F803}"/>
              </a:ext>
            </a:extLst>
          </p:cNvPr>
          <p:cNvSpPr>
            <a:spLocks noGrp="1"/>
          </p:cNvSpPr>
          <p:nvPr>
            <p:ph type="title"/>
          </p:nvPr>
        </p:nvSpPr>
        <p:spPr>
          <a:xfrm>
            <a:off x="227617" y="168262"/>
            <a:ext cx="8520600" cy="607800"/>
          </a:xfrm>
        </p:spPr>
        <p:txBody>
          <a:bodyPr numCol="1">
            <a:noAutofit/>
          </a:bodyPr>
          <a:lstStyle/>
          <a:p>
            <a:r>
              <a:rPr b="1" dirty="0" lang="en-US" sz="2300">
                <a:latin charset="0" panose="020B0604020202020204" pitchFamily="34" typeface="Arial"/>
                <a:cs charset="0" panose="020B0604020202020204" pitchFamily="34" typeface="Arial"/>
              </a:rPr>
              <a:t>10.2 COMMON MARKETING COMMUNICATION METHODS V</a:t>
            </a:r>
            <a:br>
              <a:rPr b="1" dirty="0" lang="en-US" sz="2300">
                <a:latin charset="0" panose="020B0604020202020204" pitchFamily="34" typeface="Arial"/>
                <a:cs charset="0" panose="020B0604020202020204" pitchFamily="34" typeface="Arial"/>
              </a:rPr>
            </a:br>
            <a:endParaRPr b="1" dirty="0" lang="en-US" sz="2300">
              <a:latin charset="0" panose="020B0604020202020204" pitchFamily="34" typeface="Arial"/>
              <a:cs charset="0" panose="020B0604020202020204" pitchFamily="34" typeface="Arial"/>
            </a:endParaRPr>
          </a:p>
        </p:txBody>
      </p:sp>
      <p:sp>
        <p:nvSpPr>
          <p:cNvPr id="3" name="Text Placeholder 2">
            <a:extLst>
              <a:ext uri="{FF2B5EF4-FFF2-40B4-BE49-F238E27FC236}">
                <a16:creationId xmlns:a16="http://schemas.microsoft.com/office/drawing/2014/main" id="{DEFB1D53-26F4-5BB2-C1F0-40214BFF1097}"/>
              </a:ext>
            </a:extLst>
          </p:cNvPr>
          <p:cNvSpPr>
            <a:spLocks noGrp="1"/>
          </p:cNvSpPr>
          <p:nvPr>
            <p:ph idx="1" type="body"/>
          </p:nvPr>
        </p:nvSpPr>
        <p:spPr>
          <a:xfrm>
            <a:off x="152400" y="824506"/>
            <a:ext cx="4572000" cy="3339000"/>
          </a:xfrm>
        </p:spPr>
        <p:txBody>
          <a:bodyPr numCol="1">
            <a:noAutofit/>
          </a:bodyPr>
          <a:lstStyle/>
          <a:p>
            <a:pPr indent="0" marL="114300">
              <a:buNone/>
            </a:pPr>
            <a:r>
              <a:rPr altLang="en-CA" b="1" dirty="0" lang="en-CA" sz="2000">
                <a:latin charset="0" panose="020B0604020202020204" pitchFamily="34" typeface="Arial"/>
                <a:cs charset="0" panose="020B0604020202020204" pitchFamily="34" typeface="Arial"/>
              </a:rPr>
              <a:t>Direct Marketing</a:t>
            </a:r>
          </a:p>
          <a:p>
            <a:pPr indent="0" marL="114300">
              <a:buNone/>
            </a:pPr>
            <a:endParaRPr altLang="en-CA" dirty="0" lang="en-CA" sz="2000">
              <a:latin charset="0" panose="020B0604020202020204" pitchFamily="34" typeface="Arial"/>
              <a:cs charset="0" panose="020B0604020202020204" pitchFamily="34" typeface="Arial"/>
            </a:endParaRPr>
          </a:p>
          <a:p>
            <a:pPr indent="0" marL="114300">
              <a:buNone/>
            </a:pPr>
            <a:r>
              <a:rPr altLang="en-CA" b="1" dirty="0" lang="en-CA" sz="2000">
                <a:latin charset="0" panose="020B0604020202020204" pitchFamily="34" typeface="Arial"/>
                <a:cs charset="0" panose="020B0604020202020204" pitchFamily="34" typeface="Arial"/>
              </a:rPr>
              <a:t>Direct marketing</a:t>
            </a:r>
            <a:r>
              <a:rPr altLang="en-CA" dirty="0" lang="en-CA" sz="2000">
                <a:latin charset="0" panose="020B0604020202020204" pitchFamily="34" typeface="Arial"/>
                <a:cs charset="0" panose="020B0604020202020204" pitchFamily="34" typeface="Arial"/>
              </a:rPr>
              <a:t> activities bypass any intermediaries and communicate directly with the individual consumer. Direct mail is personalized to the individual consumer, based on whatever a company knows about that person’s needs, interests, behaviors, and preferences.</a:t>
            </a:r>
          </a:p>
          <a:p>
            <a:endParaRPr dirty="0" lang="en-US" sz="2000">
              <a:latin charset="0" panose="020B0604020202020204" pitchFamily="34" typeface="Arial"/>
              <a:cs charset="0" panose="020B0604020202020204" pitchFamily="34" typeface="Arial"/>
            </a:endParaRPr>
          </a:p>
        </p:txBody>
      </p:sp>
      <p:sp>
        <p:nvSpPr>
          <p:cNvPr id="5" name="TextBox 4">
            <a:extLst>
              <a:ext uri="{FF2B5EF4-FFF2-40B4-BE49-F238E27FC236}">
                <a16:creationId xmlns:a16="http://schemas.microsoft.com/office/drawing/2014/main" id="{1B9704CE-67B1-283E-B12A-7CFB691468E6}"/>
              </a:ext>
            </a:extLst>
          </p:cNvPr>
          <p:cNvSpPr txBox="1"/>
          <p:nvPr/>
        </p:nvSpPr>
        <p:spPr>
          <a:xfrm>
            <a:off x="6013266" y="4385992"/>
            <a:ext cx="2216334" cy="692497"/>
          </a:xfrm>
          <a:prstGeom prst="rect">
            <a:avLst/>
          </a:prstGeom>
          <a:noFill/>
        </p:spPr>
        <p:txBody>
          <a:bodyPr numCol="1" wrap="square">
            <a:spAutoFit/>
          </a:bodyPr>
          <a:lstStyle/>
          <a:p>
            <a:r>
              <a:rPr altLang="en-CA" dirty="0" lang="en-CA" sz="1100">
                <a:effectLst/>
              </a:rPr>
              <a:t>Photo by </a:t>
            </a:r>
            <a:r>
              <a:rPr altLang="en-CA" dirty="0" lang="en-CA" sz="1100">
                <a:solidFill>
                  <a:srgbClr val="767676"/>
                </a:solidFill>
                <a:effectLst/>
                <a:hlinkClick r:id="rId3"/>
              </a:rPr>
              <a:t>Brett Jordan</a:t>
            </a:r>
            <a:r>
              <a:rPr altLang="en-CA" dirty="0" lang="en-CA" sz="1100">
                <a:solidFill>
                  <a:srgbClr val="767676"/>
                </a:solidFill>
              </a:rPr>
              <a:t>,</a:t>
            </a:r>
            <a:r>
              <a:rPr altLang="en-CA" dirty="0" lang="en-CA" sz="1100">
                <a:effectLst/>
              </a:rPr>
              <a:t> </a:t>
            </a:r>
            <a:r>
              <a:rPr altLang="en-CA" dirty="0" lang="en-CA" sz="1100">
                <a:solidFill>
                  <a:srgbClr val="767676"/>
                </a:solidFill>
                <a:effectLst/>
                <a:hlinkClick r:id="rId4"/>
              </a:rPr>
              <a:t>Unsplash</a:t>
            </a:r>
            <a:endParaRPr altLang="en-CA" dirty="0" lang="en-CA" sz="1100">
              <a:effectLst/>
            </a:endParaRPr>
          </a:p>
          <a:p>
            <a:br>
              <a:rPr altLang="en-CA" dirty="0" lang="en-CA">
                <a:effectLst/>
              </a:rPr>
            </a:br>
            <a:endParaRPr altLang="en-CA" dirty="0" lang="en-CA">
              <a:effectLst/>
            </a:endParaRPr>
          </a:p>
        </p:txBody>
      </p:sp>
      <p:pic>
        <p:nvPicPr>
          <p:cNvPr id="7" name="Picture 6">
            <a:extLst>
              <a:ext uri="{FF2B5EF4-FFF2-40B4-BE49-F238E27FC236}">
                <a16:creationId xmlns:a16="http://schemas.microsoft.com/office/drawing/2014/main" id="{4CA1B9FF-23BE-9FC6-7D3F-A8A5D71EEE3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24400" y="1072268"/>
            <a:ext cx="4267200" cy="3200400"/>
          </a:xfrm>
          <a:prstGeom prst="rect">
            <a:avLst/>
          </a:prstGeom>
        </p:spPr>
      </p:pic>
    </p:spTree>
    <p:extLst>
      <p:ext uri="{BB962C8B-B14F-4D97-AF65-F5344CB8AC3E}">
        <p14:creationId xmlns:p14="http://schemas.microsoft.com/office/powerpoint/2010/main" val="434589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D48D3-442E-6507-2B67-674CA8F44664}"/>
              </a:ext>
            </a:extLst>
          </p:cNvPr>
          <p:cNvSpPr>
            <a:spLocks noGrp="1"/>
          </p:cNvSpPr>
          <p:nvPr>
            <p:ph type="title"/>
          </p:nvPr>
        </p:nvSpPr>
        <p:spPr>
          <a:xfrm>
            <a:off x="1" y="410000"/>
            <a:ext cx="9059916" cy="607800"/>
          </a:xfrm>
        </p:spPr>
        <p:txBody>
          <a:bodyPr numCol="1">
            <a:noAutofit/>
          </a:bodyPr>
          <a:lstStyle/>
          <a:p>
            <a:r>
              <a:rPr b="1" dirty="0" lang="en-US" sz="2400">
                <a:latin charset="0" panose="020B0604020202020204" pitchFamily="34" typeface="Arial"/>
                <a:cs charset="0" panose="020B0604020202020204" pitchFamily="34" typeface="Arial"/>
              </a:rPr>
              <a:t>10.2 COMMON MARKETING COMMUNICATION METHODS VI</a:t>
            </a:r>
            <a:br>
              <a:rPr b="1" dirty="0" lang="en-US" sz="2400">
                <a:latin charset="0" panose="020B0604020202020204" pitchFamily="34" typeface="Arial"/>
                <a:cs charset="0" panose="020B0604020202020204" pitchFamily="34" typeface="Arial"/>
              </a:rPr>
            </a:br>
            <a:br>
              <a:rPr b="1" dirty="0" lang="en-US" sz="2400">
                <a:latin charset="0" panose="020B0604020202020204" pitchFamily="34" typeface="Arial"/>
                <a:cs charset="0" panose="020B0604020202020204" pitchFamily="34" typeface="Arial"/>
              </a:rPr>
            </a:br>
            <a:endParaRPr dirty="0" lang="en-US" sz="2400"/>
          </a:p>
        </p:txBody>
      </p:sp>
      <p:sp>
        <p:nvSpPr>
          <p:cNvPr id="3" name="Text Placeholder 2">
            <a:extLst>
              <a:ext uri="{FF2B5EF4-FFF2-40B4-BE49-F238E27FC236}">
                <a16:creationId xmlns:a16="http://schemas.microsoft.com/office/drawing/2014/main" id="{A7094EB0-0606-48BA-69E6-D8FB42981ECB}"/>
              </a:ext>
            </a:extLst>
          </p:cNvPr>
          <p:cNvSpPr>
            <a:spLocks noGrp="1"/>
          </p:cNvSpPr>
          <p:nvPr>
            <p:ph idx="1" type="body"/>
          </p:nvPr>
        </p:nvSpPr>
        <p:spPr>
          <a:xfrm>
            <a:off x="301025" y="902250"/>
            <a:ext cx="4008052" cy="3339000"/>
          </a:xfrm>
        </p:spPr>
        <p:txBody>
          <a:bodyPr numCol="1">
            <a:noAutofit/>
          </a:bodyPr>
          <a:lstStyle/>
          <a:p>
            <a:pPr indent="0" marL="114300">
              <a:buNone/>
            </a:pPr>
            <a:r>
              <a:rPr altLang="en-CA" b="1" dirty="0" lang="en-CA" sz="2000">
                <a:latin charset="0" panose="020B0604020202020204" pitchFamily="34" typeface="Arial"/>
                <a:cs charset="0" panose="020B0604020202020204" pitchFamily="34" typeface="Arial"/>
              </a:rPr>
              <a:t>Digital Marketing</a:t>
            </a:r>
          </a:p>
          <a:p>
            <a:endParaRPr altLang="en-CA" dirty="0" lang="en-CA" sz="2000">
              <a:latin charset="0" panose="020B0604020202020204" pitchFamily="34" typeface="Arial"/>
              <a:cs charset="0" panose="020B0604020202020204" pitchFamily="34" typeface="Arial"/>
            </a:endParaRPr>
          </a:p>
          <a:p>
            <a:pPr indent="0" marL="114300">
              <a:buNone/>
            </a:pPr>
            <a:r>
              <a:rPr altLang="en-CA" b="1" dirty="0" lang="en-CA" sz="2000">
                <a:latin charset="0" panose="020B0604020202020204" pitchFamily="34" typeface="Arial"/>
                <a:cs charset="0" panose="020B0604020202020204" pitchFamily="34" typeface="Arial"/>
              </a:rPr>
              <a:t>Digital marketing</a:t>
            </a:r>
            <a:r>
              <a:rPr altLang="en-CA" dirty="0" lang="en-CA" sz="2000">
                <a:latin charset="0" panose="020B0604020202020204" pitchFamily="34" typeface="Arial"/>
                <a:cs charset="0" panose="020B0604020202020204" pitchFamily="34" typeface="Arial"/>
              </a:rPr>
              <a:t> is an umbrella term for using digital tools to promote and market products, services, organizations and brands. As consumers and businesses become more reliant on digital communications, the power and importance of digital marketing have increased.</a:t>
            </a:r>
          </a:p>
          <a:p>
            <a:endParaRPr dirty="0" lang="en-US" sz="2000">
              <a:latin charset="0" panose="020B0604020202020204" pitchFamily="34" typeface="Arial"/>
              <a:cs charset="0" panose="020B0604020202020204" pitchFamily="34" typeface="Arial"/>
            </a:endParaRPr>
          </a:p>
        </p:txBody>
      </p:sp>
      <p:sp>
        <p:nvSpPr>
          <p:cNvPr id="5" name="TextBox 4">
            <a:extLst>
              <a:ext uri="{FF2B5EF4-FFF2-40B4-BE49-F238E27FC236}">
                <a16:creationId xmlns:a16="http://schemas.microsoft.com/office/drawing/2014/main" id="{1CF8296F-B91F-EBE1-7B74-89B44DA77F53}"/>
              </a:ext>
            </a:extLst>
          </p:cNvPr>
          <p:cNvSpPr txBox="1"/>
          <p:nvPr/>
        </p:nvSpPr>
        <p:spPr>
          <a:xfrm>
            <a:off x="5614398" y="4568875"/>
            <a:ext cx="2319108" cy="692498"/>
          </a:xfrm>
          <a:prstGeom prst="rect">
            <a:avLst/>
          </a:prstGeom>
          <a:noFill/>
        </p:spPr>
        <p:txBody>
          <a:bodyPr numCol="1" wrap="square">
            <a:spAutoFit/>
          </a:bodyPr>
          <a:lstStyle/>
          <a:p>
            <a:r>
              <a:rPr altLang="en-CA" dirty="0" lang="en-CA" sz="1100">
                <a:effectLst/>
              </a:rPr>
              <a:t>Photo by </a:t>
            </a:r>
            <a:r>
              <a:rPr altLang="en-CA" dirty="0" lang="en-CA" sz="1100">
                <a:solidFill>
                  <a:srgbClr val="767676"/>
                </a:solidFill>
                <a:effectLst/>
                <a:hlinkClick r:id="rId3"/>
              </a:rPr>
              <a:t>Adem AY</a:t>
            </a:r>
            <a:r>
              <a:rPr altLang="en-CA" dirty="0" lang="en-CA" sz="1100">
                <a:effectLst/>
              </a:rPr>
              <a:t> on </a:t>
            </a:r>
            <a:r>
              <a:rPr altLang="en-CA" dirty="0" lang="en-CA" sz="1100">
                <a:solidFill>
                  <a:srgbClr val="767676"/>
                </a:solidFill>
                <a:effectLst/>
                <a:hlinkClick r:id="rId4"/>
              </a:rPr>
              <a:t>Unsplash</a:t>
            </a:r>
            <a:endParaRPr altLang="en-CA" dirty="0" lang="en-CA" sz="1100">
              <a:effectLst/>
            </a:endParaRPr>
          </a:p>
          <a:p>
            <a:br>
              <a:rPr altLang="en-CA" dirty="0" lang="en-CA">
                <a:effectLst/>
              </a:rPr>
            </a:br>
            <a:endParaRPr altLang="en-CA" dirty="0" lang="en-CA">
              <a:effectLst/>
            </a:endParaRPr>
          </a:p>
        </p:txBody>
      </p:sp>
      <p:pic>
        <p:nvPicPr>
          <p:cNvPr id="7" name="Picture 6">
            <a:extLst>
              <a:ext uri="{FF2B5EF4-FFF2-40B4-BE49-F238E27FC236}">
                <a16:creationId xmlns:a16="http://schemas.microsoft.com/office/drawing/2014/main" id="{484C60B6-4568-910F-6C1C-B6ADBFF1A49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553196" y="1017799"/>
            <a:ext cx="4262601" cy="3551075"/>
          </a:xfrm>
          <a:prstGeom prst="rect">
            <a:avLst/>
          </a:prstGeom>
        </p:spPr>
      </p:pic>
    </p:spTree>
    <p:extLst>
      <p:ext uri="{BB962C8B-B14F-4D97-AF65-F5344CB8AC3E}">
        <p14:creationId xmlns:p14="http://schemas.microsoft.com/office/powerpoint/2010/main" val="1571572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39585-4AB6-63DD-661E-25599C4E9635}"/>
              </a:ext>
            </a:extLst>
          </p:cNvPr>
          <p:cNvSpPr>
            <a:spLocks noGrp="1"/>
          </p:cNvSpPr>
          <p:nvPr>
            <p:ph type="title"/>
          </p:nvPr>
        </p:nvSpPr>
        <p:spPr/>
        <p:txBody>
          <a:bodyPr numCol="1">
            <a:noAutofit/>
          </a:bodyPr>
          <a:lstStyle/>
          <a:p>
            <a:r>
              <a:rPr altLang="en-CA" b="1" cap="all" dirty="0" lang="en-CA">
                <a:latin charset="0" panose="020B0604020202020204" pitchFamily="34" typeface="Arial"/>
                <a:cs charset="0" panose="020B0604020202020204" pitchFamily="34" typeface="Arial"/>
              </a:rPr>
              <a:t>10.3 CHANGES IN PROMOTION I</a:t>
            </a:r>
            <a:br>
              <a:rPr altLang="en-CA" b="1" cap="all" dirty="0" lang="en-CA">
                <a:latin charset="0" panose="020B0604020202020204" pitchFamily="34" typeface="Arial"/>
                <a:cs charset="0" panose="020B0604020202020204" pitchFamily="34" typeface="Arial"/>
              </a:rPr>
            </a:br>
            <a:br>
              <a:rPr altLang="en-CA" b="1" dirty="0" lang="en-CA">
                <a:latin charset="0" panose="020B0604020202020204" pitchFamily="34" typeface="Arial"/>
                <a:cs charset="0" panose="020B0604020202020204" pitchFamily="34" typeface="Arial"/>
              </a:rPr>
            </a:br>
            <a:endParaRPr b="1" dirty="0" lang="en-US">
              <a:latin charset="0" panose="020B0604020202020204" pitchFamily="34" typeface="Arial"/>
              <a:cs charset="0" panose="020B0604020202020204" pitchFamily="34" typeface="Arial"/>
            </a:endParaRPr>
          </a:p>
        </p:txBody>
      </p:sp>
      <p:sp>
        <p:nvSpPr>
          <p:cNvPr id="3" name="Text Placeholder 2">
            <a:extLst>
              <a:ext uri="{FF2B5EF4-FFF2-40B4-BE49-F238E27FC236}">
                <a16:creationId xmlns:a16="http://schemas.microsoft.com/office/drawing/2014/main" id="{7BC3AAD1-07F0-7145-F1F1-B5C658219B19}"/>
              </a:ext>
            </a:extLst>
          </p:cNvPr>
          <p:cNvSpPr>
            <a:spLocks noGrp="1"/>
          </p:cNvSpPr>
          <p:nvPr>
            <p:ph idx="1" type="body"/>
          </p:nvPr>
        </p:nvSpPr>
        <p:spPr/>
        <p:txBody>
          <a:bodyPr numCol="1">
            <a:normAutofit fontScale="92500" lnSpcReduction="20000"/>
          </a:bodyPr>
          <a:lstStyle/>
          <a:p>
            <a:pPr indent="0" marL="114300">
              <a:buNone/>
            </a:pPr>
            <a:r>
              <a:rPr altLang="en-CA" b="1" dirty="0" lang="en-CA" sz="2000">
                <a:latin charset="0" panose="020B0604020202020204" pitchFamily="34" typeface="Arial"/>
                <a:cs charset="0" panose="020B0604020202020204" pitchFamily="34" typeface="Arial"/>
              </a:rPr>
              <a:t>Global Promotion</a:t>
            </a:r>
            <a:endParaRPr altLang="en-CA" dirty="0" lang="en-CA" sz="2000">
              <a:latin charset="0" panose="020B0604020202020204" pitchFamily="34" typeface="Arial"/>
              <a:cs charset="0" panose="020B0604020202020204" pitchFamily="34" typeface="Arial"/>
            </a:endParaRPr>
          </a:p>
          <a:p>
            <a:pPr indent="0" marL="114300">
              <a:buNone/>
            </a:pPr>
            <a:br>
              <a:rPr altLang="en-CA" dirty="0" lang="en-CA" sz="2000">
                <a:latin charset="0" panose="020B0604020202020204" pitchFamily="34" typeface="Arial"/>
                <a:cs charset="0" panose="020B0604020202020204" pitchFamily="34" typeface="Arial"/>
              </a:rPr>
            </a:br>
            <a:r>
              <a:rPr altLang="en-CA" dirty="0" lang="en-CA" sz="2000">
                <a:latin charset="0" panose="020B0604020202020204" pitchFamily="34" typeface="Arial"/>
                <a:cs charset="0" panose="020B0604020202020204" pitchFamily="34" typeface="Arial"/>
              </a:rPr>
              <a:t>Language is usually one element that is customized in a global promotional mix.</a:t>
            </a:r>
          </a:p>
          <a:p>
            <a:pPr indent="0" marL="114300">
              <a:buNone/>
            </a:pPr>
            <a:endParaRPr altLang="en-CA" dirty="0" lang="en-CA" sz="2000">
              <a:latin charset="0" panose="020B0604020202020204" pitchFamily="34" typeface="Arial"/>
              <a:cs charset="0" panose="020B0604020202020204" pitchFamily="34" typeface="Arial"/>
            </a:endParaRPr>
          </a:p>
          <a:p>
            <a:pPr indent="0" marL="114300">
              <a:buNone/>
            </a:pPr>
            <a:r>
              <a:rPr altLang="en-CA" dirty="0" lang="en-CA" sz="2000">
                <a:latin charset="0" panose="020B0604020202020204" pitchFamily="34" typeface="Arial"/>
                <a:cs charset="0" panose="020B0604020202020204" pitchFamily="34" typeface="Arial"/>
              </a:rPr>
              <a:t>For global advertisers, there are four potentially competing business objectives that must be balanced when developing worldwide advertising: </a:t>
            </a:r>
            <a:r>
              <a:rPr altLang="en-CA" b="1" dirty="0" lang="en-CA" sz="2000">
                <a:latin charset="0" panose="020B0604020202020204" pitchFamily="34" typeface="Arial"/>
                <a:cs charset="0" panose="020B0604020202020204" pitchFamily="34" typeface="Arial"/>
              </a:rPr>
              <a:t>building a brand while speaking with one voice, developing economies of scale in the creative process, maximizing local effectiveness of advertisements, and increasing the company’s speed of implementation. </a:t>
            </a:r>
          </a:p>
          <a:p>
            <a:endParaRPr dirty="0" lang="en-US"/>
          </a:p>
        </p:txBody>
      </p:sp>
    </p:spTree>
    <p:extLst>
      <p:ext uri="{BB962C8B-B14F-4D97-AF65-F5344CB8AC3E}">
        <p14:creationId xmlns:p14="http://schemas.microsoft.com/office/powerpoint/2010/main" val="2851890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85E67-8266-B37C-224F-84A40F10B410}"/>
              </a:ext>
            </a:extLst>
          </p:cNvPr>
          <p:cNvSpPr>
            <a:spLocks noGrp="1"/>
          </p:cNvSpPr>
          <p:nvPr>
            <p:ph type="title"/>
          </p:nvPr>
        </p:nvSpPr>
        <p:spPr/>
        <p:txBody>
          <a:bodyPr numCol="1">
            <a:noAutofit/>
          </a:bodyPr>
          <a:lstStyle/>
          <a:p>
            <a:r>
              <a:rPr altLang="en-CA" b="1" cap="all" dirty="0" lang="en-CA">
                <a:latin charset="0" panose="020B0604020202020204" pitchFamily="34" typeface="Arial"/>
                <a:cs charset="0" panose="020B0604020202020204" pitchFamily="34" typeface="Arial"/>
              </a:rPr>
              <a:t>10.3 CHANGES IN PROMOTION II</a:t>
            </a:r>
            <a:br>
              <a:rPr altLang="en-CA" b="1" cap="all" dirty="0" lang="en-CA">
                <a:latin charset="0" panose="020B0604020202020204" pitchFamily="34" typeface="Arial"/>
                <a:cs charset="0" panose="020B0604020202020204" pitchFamily="34" typeface="Arial"/>
              </a:rPr>
            </a:br>
            <a:br>
              <a:rPr altLang="en-CA" b="1" dirty="0" lang="en-CA">
                <a:latin charset="0" panose="020B0604020202020204" pitchFamily="34" typeface="Arial"/>
                <a:cs charset="0" panose="020B0604020202020204" pitchFamily="34" typeface="Arial"/>
              </a:rPr>
            </a:br>
            <a:endParaRPr b="1" dirty="0" lang="en-US">
              <a:latin charset="0" panose="020B0604020202020204" pitchFamily="34" typeface="Arial"/>
              <a:cs charset="0" panose="020B0604020202020204" pitchFamily="34" typeface="Arial"/>
            </a:endParaRPr>
          </a:p>
        </p:txBody>
      </p:sp>
      <p:sp>
        <p:nvSpPr>
          <p:cNvPr id="3" name="Text Placeholder 2">
            <a:extLst>
              <a:ext uri="{FF2B5EF4-FFF2-40B4-BE49-F238E27FC236}">
                <a16:creationId xmlns:a16="http://schemas.microsoft.com/office/drawing/2014/main" id="{253F500E-A56B-D132-35C3-BA16A4263EAE}"/>
              </a:ext>
            </a:extLst>
          </p:cNvPr>
          <p:cNvSpPr>
            <a:spLocks noGrp="1"/>
          </p:cNvSpPr>
          <p:nvPr>
            <p:ph idx="1" type="body"/>
          </p:nvPr>
        </p:nvSpPr>
        <p:spPr/>
        <p:txBody>
          <a:bodyPr numCol="1"/>
          <a:lstStyle/>
          <a:p>
            <a:pPr indent="0" marL="114300">
              <a:buNone/>
            </a:pPr>
            <a:r>
              <a:rPr altLang="en-CA" b="1" dirty="0" lang="en-CA"/>
              <a:t>Factors in Global Promotion</a:t>
            </a:r>
            <a:endParaRPr altLang="en-CA" dirty="0" lang="en-CA"/>
          </a:p>
          <a:p>
            <a:pPr indent="0" marL="114300">
              <a:buNone/>
            </a:pPr>
            <a:endParaRPr altLang="en-CA" dirty="0" lang="en-CA"/>
          </a:p>
          <a:p>
            <a:r>
              <a:rPr altLang="en-CA" dirty="0" lang="en-CA" sz="2000">
                <a:latin charset="0" panose="020B0604020202020204" pitchFamily="34" typeface="Arial"/>
                <a:cs charset="0" panose="020B0604020202020204" pitchFamily="34" typeface="Arial"/>
              </a:rPr>
              <a:t>Language</a:t>
            </a:r>
          </a:p>
          <a:p>
            <a:r>
              <a:rPr altLang="en-CA" dirty="0" lang="en-CA" sz="2000">
                <a:latin charset="0" panose="020B0604020202020204" pitchFamily="34" typeface="Arial"/>
                <a:cs charset="0" panose="020B0604020202020204" pitchFamily="34" typeface="Arial"/>
              </a:rPr>
              <a:t>Colours</a:t>
            </a:r>
          </a:p>
          <a:p>
            <a:r>
              <a:rPr altLang="en-CA" dirty="0" lang="en-CA" sz="2000">
                <a:latin charset="0" panose="020B0604020202020204" pitchFamily="34" typeface="Arial"/>
                <a:cs charset="0" panose="020B0604020202020204" pitchFamily="34" typeface="Arial"/>
              </a:rPr>
              <a:t>Values</a:t>
            </a:r>
          </a:p>
          <a:p>
            <a:r>
              <a:rPr altLang="en-CA" dirty="0" lang="en-CA" sz="2000">
                <a:latin charset="0" panose="020B0604020202020204" pitchFamily="34" typeface="Arial"/>
                <a:cs charset="0" panose="020B0604020202020204" pitchFamily="34" typeface="Arial"/>
              </a:rPr>
              <a:t>Business norms</a:t>
            </a:r>
          </a:p>
          <a:p>
            <a:r>
              <a:rPr altLang="en-CA" dirty="0" lang="en-CA" sz="2000">
                <a:latin charset="0" panose="020B0604020202020204" pitchFamily="34" typeface="Arial"/>
                <a:cs charset="0" panose="020B0604020202020204" pitchFamily="34" typeface="Arial"/>
              </a:rPr>
              <a:t>Religious beliefs</a:t>
            </a:r>
            <a:br>
              <a:rPr altLang="en-CA" dirty="0" lang="en-CA" sz="2000">
                <a:latin charset="0" panose="020B0604020202020204" pitchFamily="34" typeface="Arial"/>
                <a:cs charset="0" panose="020B0604020202020204" pitchFamily="34" typeface="Arial"/>
              </a:rPr>
            </a:br>
            <a:endParaRPr dirty="0" lang="en-US" sz="2000">
              <a:latin charset="0" panose="020B0604020202020204" pitchFamily="34" typeface="Arial"/>
              <a:cs charset="0" panose="020B0604020202020204" pitchFamily="34" typeface="Arial"/>
            </a:endParaRPr>
          </a:p>
        </p:txBody>
      </p:sp>
    </p:spTree>
    <p:extLst>
      <p:ext uri="{BB962C8B-B14F-4D97-AF65-F5344CB8AC3E}">
        <p14:creationId xmlns:p14="http://schemas.microsoft.com/office/powerpoint/2010/main" val="1482983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E3ABA-257C-E166-F072-F9A387F39332}"/>
              </a:ext>
            </a:extLst>
          </p:cNvPr>
          <p:cNvSpPr>
            <a:spLocks noGrp="1"/>
          </p:cNvSpPr>
          <p:nvPr>
            <p:ph type="title"/>
          </p:nvPr>
        </p:nvSpPr>
        <p:spPr/>
        <p:txBody>
          <a:bodyPr numCol="1">
            <a:noAutofit/>
          </a:bodyPr>
          <a:lstStyle/>
          <a:p>
            <a:r>
              <a:rPr altLang="en-CA" b="1" cap="all" dirty="0" lang="en-CA">
                <a:latin charset="0" panose="020B0604020202020204" pitchFamily="34" typeface="Arial"/>
                <a:cs charset="0" panose="020B0604020202020204" pitchFamily="34" typeface="Arial"/>
              </a:rPr>
              <a:t>10.3 CHANGES IN PROMOTION III</a:t>
            </a:r>
            <a:br>
              <a:rPr altLang="en-CA" b="1" cap="all" dirty="0" lang="en-CA">
                <a:latin charset="0" panose="020B0604020202020204" pitchFamily="34" typeface="Arial"/>
                <a:cs charset="0" panose="020B0604020202020204" pitchFamily="34" typeface="Arial"/>
              </a:rPr>
            </a:br>
            <a:br>
              <a:rPr altLang="en-CA" b="1" dirty="0" lang="en-CA">
                <a:latin charset="0" panose="020B0604020202020204" pitchFamily="34" typeface="Arial"/>
                <a:cs charset="0" panose="020B0604020202020204" pitchFamily="34" typeface="Arial"/>
              </a:rPr>
            </a:br>
            <a:endParaRPr b="1" dirty="0" lang="en-US">
              <a:latin charset="0" panose="020B0604020202020204" pitchFamily="34" typeface="Arial"/>
              <a:cs charset="0" panose="020B0604020202020204" pitchFamily="34" typeface="Arial"/>
            </a:endParaRPr>
          </a:p>
        </p:txBody>
      </p:sp>
      <p:sp>
        <p:nvSpPr>
          <p:cNvPr id="3" name="Text Placeholder 2">
            <a:extLst>
              <a:ext uri="{FF2B5EF4-FFF2-40B4-BE49-F238E27FC236}">
                <a16:creationId xmlns:a16="http://schemas.microsoft.com/office/drawing/2014/main" id="{43F4CA1D-B85D-EE81-DB53-03A9C80BF8DB}"/>
              </a:ext>
            </a:extLst>
          </p:cNvPr>
          <p:cNvSpPr>
            <a:spLocks noGrp="1"/>
          </p:cNvSpPr>
          <p:nvPr>
            <p:ph idx="1" type="body"/>
          </p:nvPr>
        </p:nvSpPr>
        <p:spPr/>
        <p:txBody>
          <a:bodyPr numCol="1">
            <a:normAutofit/>
          </a:bodyPr>
          <a:lstStyle/>
          <a:p>
            <a:pPr indent="0" marL="114300">
              <a:buNone/>
            </a:pPr>
            <a:r>
              <a:rPr altLang="en-CA" b="1" dirty="0" lang="en-CA" sz="2000">
                <a:latin charset="0" panose="020B0604020202020204" pitchFamily="34" typeface="Arial"/>
                <a:cs charset="0" panose="020B0604020202020204" pitchFamily="34" typeface="Arial"/>
              </a:rPr>
              <a:t>Changing the Global Promotional Mix</a:t>
            </a:r>
          </a:p>
          <a:p>
            <a:pPr indent="0" marL="114300">
              <a:buNone/>
            </a:pPr>
            <a:endParaRPr altLang="en-CA" b="1" dirty="0" lang="en-CA" sz="2000">
              <a:latin charset="0" panose="020B0604020202020204" pitchFamily="34" typeface="Arial"/>
              <a:cs charset="0" panose="020B0604020202020204" pitchFamily="34" typeface="Arial"/>
            </a:endParaRPr>
          </a:p>
          <a:p>
            <a:pPr indent="0" marL="114300">
              <a:buNone/>
            </a:pPr>
            <a:r>
              <a:rPr altLang="en-CA" dirty="0" lang="en-CA" sz="2000">
                <a:latin charset="0" panose="020B0604020202020204" pitchFamily="34" typeface="Arial"/>
                <a:cs charset="0" panose="020B0604020202020204" pitchFamily="34" typeface="Arial"/>
              </a:rPr>
              <a:t>When launching global advertising, public relations or sales campaigns, global companies test promotional ideas using marketing research systems that provide results comparable across countries. The ability to identify the elements or moments of an advertisement that contribute to the success of a product launch or expansion is how economies of scale are maximized in marketing communications. </a:t>
            </a:r>
            <a:br>
              <a:rPr altLang="en-CA" dirty="0" lang="en-CA" sz="2000">
                <a:latin charset="0" panose="020B0604020202020204" pitchFamily="34" typeface="Arial"/>
                <a:cs charset="0" panose="020B0604020202020204" pitchFamily="34" typeface="Arial"/>
              </a:rPr>
            </a:br>
            <a:endParaRPr dirty="0" lang="en-US" sz="2000">
              <a:latin charset="0" panose="020B0604020202020204" pitchFamily="34" typeface="Arial"/>
              <a:cs charset="0" panose="020B0604020202020204" pitchFamily="34" typeface="Arial"/>
            </a:endParaRPr>
          </a:p>
        </p:txBody>
      </p:sp>
    </p:spTree>
    <p:extLst>
      <p:ext uri="{BB962C8B-B14F-4D97-AF65-F5344CB8AC3E}">
        <p14:creationId xmlns:p14="http://schemas.microsoft.com/office/powerpoint/2010/main" val="872738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6"/>
          <p:cNvSpPr txBox="1">
            <a:spLocks noGrp="1"/>
          </p:cNvSpPr>
          <p:nvPr>
            <p:ph type="title"/>
          </p:nvPr>
        </p:nvSpPr>
        <p:spPr>
          <a:xfrm>
            <a:off x="311700" y="138508"/>
            <a:ext cx="8520600" cy="607800"/>
          </a:xfrm>
          <a:prstGeom prst="rect">
            <a:avLst/>
          </a:prstGeom>
        </p:spPr>
        <p:txBody>
          <a:bodyPr anchor="t" anchorCtr="0" bIns="91425" lIns="91425" numCol="1" rIns="91425" spcFirstLastPara="1" tIns="91425" wrap="square">
            <a:noAutofit/>
          </a:bodyPr>
          <a:lstStyle/>
          <a:p>
            <a:r>
              <a:rPr altLang="en-CA" b="1" dirty="0" lang="en-CA">
                <a:latin typeface="+mj-lt"/>
              </a:rPr>
              <a:t>10.4 Key Terms I</a:t>
            </a:r>
            <a:br>
              <a:rPr altLang="en-CA" b="1" dirty="0" lang="en-CA">
                <a:latin typeface="+mj-lt"/>
              </a:rPr>
            </a:br>
            <a:endParaRPr b="1" dirty="0">
              <a:latin typeface="+mj-lt"/>
            </a:endParaRPr>
          </a:p>
        </p:txBody>
      </p:sp>
      <p:sp>
        <p:nvSpPr>
          <p:cNvPr id="170" name="Google Shape;170;p26"/>
          <p:cNvSpPr txBox="1">
            <a:spLocks noGrp="1"/>
          </p:cNvSpPr>
          <p:nvPr>
            <p:ph idx="1" type="body"/>
          </p:nvPr>
        </p:nvSpPr>
        <p:spPr>
          <a:xfrm>
            <a:off x="210207" y="730104"/>
            <a:ext cx="8745534" cy="3295358"/>
          </a:xfrm>
          <a:prstGeom prst="rect">
            <a:avLst/>
          </a:prstGeom>
        </p:spPr>
        <p:txBody>
          <a:bodyPr anchor="t" anchorCtr="0" bIns="91425" lIns="91425" numCol="1" rIns="91425" spcFirstLastPara="1" tIns="91425" wrap="square">
            <a:noAutofit/>
          </a:bodyPr>
          <a:lstStyle/>
          <a:p>
            <a:pPr indent="-341788" lvl="0">
              <a:buClr>
                <a:srgbClr val="000000"/>
              </a:buClr>
              <a:buSzPct val="100000"/>
              <a:buFont typeface="Arial"/>
              <a:buChar char="●"/>
            </a:pPr>
            <a:r>
              <a:rPr altLang="en-CA" b="1" dirty="0" lang="en-CA" sz="1100">
                <a:solidFill>
                  <a:srgbClr val="000000"/>
                </a:solidFill>
                <a:latin typeface="Arial"/>
                <a:ea typeface="Arial"/>
                <a:cs typeface="Arial"/>
                <a:sym typeface="Arial"/>
              </a:rPr>
              <a:t>Advertising</a:t>
            </a:r>
            <a:r>
              <a:rPr altLang="en-CA" dirty="0" lang="en-CA" sz="1100">
                <a:solidFill>
                  <a:srgbClr val="000000"/>
                </a:solidFill>
                <a:latin typeface="Arial"/>
                <a:ea typeface="Arial"/>
                <a:cs typeface="Arial"/>
                <a:sym typeface="Arial"/>
              </a:rPr>
              <a:t>: Any paid form of presenting ideas, goods, or services by an identified sponsor. Historically, advertising messages have been tailored to a group and employ mass media such as radio, television, newspaper, and magazines. </a:t>
            </a:r>
            <a:r>
              <a:rPr altLang="en-CA" dirty="0" lang="en-CA" sz="1100">
                <a:solidFill>
                  <a:srgbClr val="000000"/>
                </a:solidFill>
                <a:latin typeface="Arial"/>
                <a:ea typeface="Arial"/>
                <a:cs typeface="Arial"/>
                <a:sym typeface="Arial"/>
                <a:hlinkClick r:id="rId3"/>
              </a:rPr>
              <a:t>10.1</a:t>
            </a:r>
            <a:endParaRPr altLang="en-CA" dirty="0" lang="en-CA" sz="1100">
              <a:solidFill>
                <a:srgbClr val="000000"/>
              </a:solidFill>
              <a:latin typeface="Arial"/>
              <a:ea typeface="Arial"/>
              <a:cs typeface="Arial"/>
              <a:sym typeface="Arial"/>
            </a:endParaRPr>
          </a:p>
          <a:p>
            <a:pPr indent="-341788" lvl="0">
              <a:buClr>
                <a:srgbClr val="000000"/>
              </a:buClr>
              <a:buSzPct val="100000"/>
              <a:buFont typeface="Arial"/>
              <a:buChar char="●"/>
            </a:pPr>
            <a:r>
              <a:rPr altLang="en-CA" b="1" dirty="0" lang="en-CA" sz="1100">
                <a:solidFill>
                  <a:srgbClr val="000000"/>
                </a:solidFill>
                <a:latin typeface="Arial"/>
                <a:ea typeface="Arial"/>
                <a:cs typeface="Arial"/>
                <a:sym typeface="Arial"/>
              </a:rPr>
              <a:t>Business Norms: </a:t>
            </a:r>
            <a:r>
              <a:rPr altLang="en-CA" dirty="0" lang="en-CA" sz="1100">
                <a:solidFill>
                  <a:srgbClr val="000000"/>
                </a:solidFill>
                <a:latin typeface="Arial"/>
                <a:ea typeface="Arial"/>
                <a:cs typeface="Arial"/>
                <a:sym typeface="Arial"/>
              </a:rPr>
              <a:t>The norms of conducting business also vary from one country to the next. For example, in France, wholesalers do not like to promote products. They are mainly interested in supplying retailers with the products they need. </a:t>
            </a:r>
            <a:r>
              <a:rPr altLang="en-CA" dirty="0" lang="en-CA" sz="1100">
                <a:solidFill>
                  <a:srgbClr val="000000"/>
                </a:solidFill>
                <a:latin typeface="Arial"/>
                <a:ea typeface="Arial"/>
                <a:cs typeface="Arial"/>
                <a:sym typeface="Arial"/>
                <a:hlinkClick r:id="rId4"/>
              </a:rPr>
              <a:t>10.3</a:t>
            </a:r>
            <a:endParaRPr altLang="en-CA" dirty="0" lang="en-CA" sz="1100">
              <a:solidFill>
                <a:srgbClr val="000000"/>
              </a:solidFill>
              <a:latin typeface="Arial"/>
              <a:ea typeface="Arial"/>
              <a:cs typeface="Arial"/>
              <a:sym typeface="Arial"/>
            </a:endParaRPr>
          </a:p>
          <a:p>
            <a:pPr indent="-341788" lvl="0">
              <a:buClr>
                <a:srgbClr val="000000"/>
              </a:buClr>
              <a:buSzPct val="100000"/>
              <a:buFont typeface="Arial"/>
              <a:buChar char="●"/>
            </a:pPr>
            <a:r>
              <a:rPr altLang="en-CA" b="1" dirty="0" lang="en-CA" sz="1100">
                <a:solidFill>
                  <a:srgbClr val="000000"/>
                </a:solidFill>
                <a:latin typeface="Arial"/>
                <a:ea typeface="Arial"/>
                <a:cs typeface="Arial"/>
                <a:sym typeface="Arial"/>
              </a:rPr>
              <a:t>Colors:</a:t>
            </a:r>
            <a:r>
              <a:rPr altLang="en-CA" dirty="0" lang="en-CA" sz="1100">
                <a:solidFill>
                  <a:srgbClr val="000000"/>
                </a:solidFill>
                <a:latin typeface="Arial"/>
                <a:ea typeface="Arial"/>
                <a:cs typeface="Arial"/>
                <a:sym typeface="Arial"/>
              </a:rPr>
              <a:t> Colors also have different meanings in different cultures. For example, in Egypt, the country’s national color of green is considered unacceptable for packaging because religious leaders once wore it. In Japan, black and white are colors of mourning and should not be used on a product’s package. Similarly, purple is unacceptable in Hispanic nations because it is associated with death. </a:t>
            </a:r>
            <a:r>
              <a:rPr altLang="en-CA" dirty="0" lang="en-CA" sz="1100">
                <a:solidFill>
                  <a:srgbClr val="000000"/>
                </a:solidFill>
                <a:latin typeface="Arial"/>
                <a:ea typeface="Arial"/>
                <a:cs typeface="Arial"/>
                <a:sym typeface="Arial"/>
                <a:hlinkClick r:id="rId5"/>
              </a:rPr>
              <a:t>10.3</a:t>
            </a:r>
            <a:endParaRPr altLang="en-CA" dirty="0" lang="en-CA" sz="1100">
              <a:solidFill>
                <a:srgbClr val="000000"/>
              </a:solidFill>
              <a:latin typeface="Arial"/>
              <a:ea typeface="Arial"/>
              <a:cs typeface="Arial"/>
              <a:sym typeface="Arial"/>
            </a:endParaRPr>
          </a:p>
          <a:p>
            <a:pPr indent="-341788" lvl="0">
              <a:buClr>
                <a:srgbClr val="000000"/>
              </a:buClr>
              <a:buSzPct val="100000"/>
              <a:buFont typeface="Arial"/>
              <a:buChar char="●"/>
            </a:pPr>
            <a:r>
              <a:rPr altLang="en-CA" b="1" dirty="0" lang="en-CA" sz="1100">
                <a:solidFill>
                  <a:srgbClr val="000000"/>
                </a:solidFill>
                <a:latin typeface="Arial"/>
                <a:ea typeface="Arial"/>
                <a:cs typeface="Arial"/>
                <a:sym typeface="Arial"/>
              </a:rPr>
              <a:t>Digital Marketing</a:t>
            </a:r>
            <a:r>
              <a:rPr altLang="en-CA" dirty="0" lang="en-CA" sz="1100">
                <a:solidFill>
                  <a:srgbClr val="000000"/>
                </a:solidFill>
                <a:latin typeface="Arial"/>
                <a:ea typeface="Arial"/>
                <a:cs typeface="Arial"/>
                <a:sym typeface="Arial"/>
              </a:rPr>
              <a:t>: Digital marketing covers a lot of ground, from Web sites to search-engine, content, and social media marketing. Digital marketing tools and techniques evolve rapidly with technological advances, but this umbrella term covers all of the ways in which digital technologies are used to market and sell organizations, products, services, ideas, and experiences.</a:t>
            </a:r>
            <a:r>
              <a:rPr altLang="en-CA" dirty="0" lang="en-CA" sz="1100">
                <a:solidFill>
                  <a:srgbClr val="000000"/>
                </a:solidFill>
                <a:latin typeface="Arial"/>
                <a:ea typeface="Arial"/>
                <a:cs typeface="Arial"/>
                <a:sym typeface="Arial"/>
                <a:hlinkClick r:id="rId6"/>
              </a:rPr>
              <a:t> 10.1</a:t>
            </a:r>
            <a:endParaRPr altLang="en-CA" dirty="0" lang="en-CA" sz="1100">
              <a:solidFill>
                <a:srgbClr val="000000"/>
              </a:solidFill>
              <a:latin typeface="Arial"/>
              <a:ea typeface="Arial"/>
              <a:cs typeface="Arial"/>
              <a:sym typeface="Arial"/>
            </a:endParaRPr>
          </a:p>
          <a:p>
            <a:pPr indent="-341788" lvl="0">
              <a:buClr>
                <a:srgbClr val="000000"/>
              </a:buClr>
              <a:buSzPct val="100000"/>
              <a:buFont typeface="Arial"/>
              <a:buChar char="●"/>
            </a:pPr>
            <a:r>
              <a:rPr altLang="en-CA" b="1" dirty="0" lang="en-CA" sz="1100">
                <a:solidFill>
                  <a:srgbClr val="000000"/>
                </a:solidFill>
                <a:latin typeface="Arial"/>
                <a:ea typeface="Arial"/>
                <a:cs typeface="Arial"/>
                <a:sym typeface="Arial"/>
              </a:rPr>
              <a:t>Direct Marketing</a:t>
            </a:r>
            <a:r>
              <a:rPr altLang="en-CA" dirty="0" lang="en-CA" sz="1100">
                <a:solidFill>
                  <a:srgbClr val="000000"/>
                </a:solidFill>
                <a:latin typeface="Arial"/>
                <a:ea typeface="Arial"/>
                <a:cs typeface="Arial"/>
                <a:sym typeface="Arial"/>
              </a:rPr>
              <a:t>: This method aims to sell products or services directly to consumers rather than going through retailers. Catalogs, telemarketing, mailed brochures, or promotional materials and television home shopping channels are all common traditional direct marketing tools. </a:t>
            </a:r>
            <a:r>
              <a:rPr altLang="en-CA" dirty="0" lang="en-CA" sz="1100">
                <a:solidFill>
                  <a:srgbClr val="000000"/>
                </a:solidFill>
                <a:latin typeface="Arial"/>
                <a:ea typeface="Arial"/>
                <a:cs typeface="Arial"/>
                <a:sym typeface="Arial"/>
                <a:hlinkClick r:id="rId7"/>
              </a:rPr>
              <a:t>10.1</a:t>
            </a:r>
            <a:endParaRPr altLang="en-CA" dirty="0" lang="en-CA" sz="1100">
              <a:solidFill>
                <a:srgbClr val="000000"/>
              </a:solidFill>
              <a:latin typeface="Arial"/>
              <a:ea typeface="Arial"/>
              <a:cs typeface="Arial"/>
              <a:sym typeface="Arial"/>
            </a:endParaRPr>
          </a:p>
          <a:p>
            <a:pPr indent="-341788" lvl="0">
              <a:buClr>
                <a:srgbClr val="000000"/>
              </a:buClr>
              <a:buSzPct val="100000"/>
              <a:buFont typeface="Arial"/>
              <a:buChar char="●"/>
            </a:pPr>
            <a:r>
              <a:rPr altLang="en-CA" b="1" dirty="0" lang="en-CA" sz="1100">
                <a:solidFill>
                  <a:srgbClr val="000000"/>
                </a:solidFill>
                <a:latin typeface="Arial"/>
                <a:ea typeface="Arial"/>
                <a:cs typeface="Arial"/>
                <a:sym typeface="Arial"/>
              </a:rPr>
              <a:t>Guerrilla Marketing</a:t>
            </a:r>
            <a:r>
              <a:rPr altLang="en-CA" dirty="0" lang="en-CA" sz="1100">
                <a:solidFill>
                  <a:srgbClr val="000000"/>
                </a:solidFill>
                <a:latin typeface="Arial"/>
                <a:ea typeface="Arial"/>
                <a:cs typeface="Arial"/>
                <a:sym typeface="Arial"/>
              </a:rPr>
              <a:t>: This newer category of marketing communication involves unconventional, innovative, and usually low-cost marketing tactics to engage consumers in the marketing activity, generate attention and achieve maximum exposure for an organization, its products, and/or services. Generally guerrilla marketing is experiential. </a:t>
            </a:r>
            <a:r>
              <a:rPr altLang="en-CA" dirty="0" lang="en-CA" sz="1100">
                <a:solidFill>
                  <a:srgbClr val="000000"/>
                </a:solidFill>
                <a:latin typeface="Arial"/>
                <a:ea typeface="Arial"/>
                <a:cs typeface="Arial"/>
                <a:sym typeface="Arial"/>
                <a:hlinkClick r:id="rId8"/>
              </a:rPr>
              <a:t>10.1</a:t>
            </a:r>
            <a:endParaRPr altLang="en-CA" dirty="0" lang="en-CA" sz="1100">
              <a:solidFill>
                <a:srgbClr val="000000"/>
              </a:solidFill>
              <a:latin typeface="Arial"/>
              <a:ea typeface="Arial"/>
              <a:cs typeface="Arial"/>
              <a:sym typeface="Arial"/>
            </a:endParaRPr>
          </a:p>
          <a:p>
            <a:pPr indent="-341788" lvl="0">
              <a:buClr>
                <a:srgbClr val="000000"/>
              </a:buClr>
              <a:buSzPct val="100000"/>
              <a:buFont typeface="Arial"/>
              <a:buChar char="●"/>
            </a:pPr>
            <a:r>
              <a:rPr altLang="en-CA" dirty="0" lang="en-CA" sz="1100">
                <a:solidFill>
                  <a:srgbClr val="000000"/>
                </a:solidFill>
                <a:latin typeface="Arial"/>
                <a:ea typeface="Arial"/>
                <a:cs typeface="Arial"/>
                <a:sym typeface="Arial"/>
              </a:rPr>
              <a:t>Integrated Marketing Communication (IMC): In a nutshell, IMC involves bringing together a variety of different communication tools to deliver a common message and make a desired impact on customers’ perceptions and behavior. </a:t>
            </a:r>
            <a:r>
              <a:rPr altLang="en-CA" dirty="0" lang="en-CA" sz="1100">
                <a:solidFill>
                  <a:srgbClr val="000000"/>
                </a:solidFill>
                <a:latin typeface="Arial"/>
                <a:ea typeface="Arial"/>
                <a:cs typeface="Arial"/>
                <a:sym typeface="Arial"/>
                <a:hlinkClick r:id="rId9"/>
              </a:rPr>
              <a:t>10.1</a:t>
            </a:r>
            <a:endParaRPr altLang="en-CA" dirty="0" lang="en-CA" sz="1100">
              <a:solidFill>
                <a:srgbClr val="000000"/>
              </a:solidFill>
              <a:latin typeface="Arial"/>
              <a:ea typeface="Arial"/>
              <a:cs typeface="Arial"/>
              <a:sym typeface="Arial"/>
            </a:endParaRPr>
          </a:p>
          <a:p>
            <a:pPr indent="-341788" lvl="0">
              <a:buClr>
                <a:srgbClr val="000000"/>
              </a:buClr>
              <a:buSzPct val="100000"/>
              <a:buFont typeface="Arial"/>
              <a:buChar char="●"/>
            </a:pPr>
            <a:endParaRPr altLang="en-CA" dirty="0" lang="en-CA" sz="1100">
              <a:solidFill>
                <a:srgbClr val="000000"/>
              </a:solidFill>
              <a:latin typeface="Arial"/>
              <a:ea typeface="Arial"/>
              <a:cs typeface="Arial"/>
              <a:sym typeface="Arial"/>
            </a:endParaRPr>
          </a:p>
          <a:p>
            <a:pPr algn="l" indent="-341788" lvl="0" marL="457200" rtl="0">
              <a:spcBef>
                <a:spcPts val="0"/>
              </a:spcBef>
              <a:spcAft>
                <a:spcPts val="0"/>
              </a:spcAft>
              <a:buClr>
                <a:srgbClr val="000000"/>
              </a:buClr>
              <a:buSzPct val="100000"/>
              <a:buFont typeface="Arial"/>
              <a:buChar char="●"/>
            </a:pPr>
            <a:endParaRPr dirty="0" sz="1100">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0619F-EDB5-87D7-CE4C-E7713B59E044}"/>
              </a:ext>
            </a:extLst>
          </p:cNvPr>
          <p:cNvSpPr>
            <a:spLocks noGrp="1"/>
          </p:cNvSpPr>
          <p:nvPr>
            <p:ph type="title"/>
          </p:nvPr>
        </p:nvSpPr>
        <p:spPr>
          <a:xfrm>
            <a:off x="311700" y="241834"/>
            <a:ext cx="8520600" cy="607800"/>
          </a:xfrm>
        </p:spPr>
        <p:txBody>
          <a:bodyPr numCol="1">
            <a:normAutofit fontScale="90000"/>
          </a:bodyPr>
          <a:lstStyle/>
          <a:p>
            <a:r>
              <a:rPr altLang="en-CA" b="1" dirty="0" lang="en-CA"/>
              <a:t>10.4 Key Terms II</a:t>
            </a:r>
            <a:br>
              <a:rPr altLang="en-CA" b="1" dirty="0" lang="en-CA"/>
            </a:br>
            <a:endParaRPr dirty="0" lang="en-US"/>
          </a:p>
        </p:txBody>
      </p:sp>
      <p:sp>
        <p:nvSpPr>
          <p:cNvPr id="3" name="Text Placeholder 2">
            <a:extLst>
              <a:ext uri="{FF2B5EF4-FFF2-40B4-BE49-F238E27FC236}">
                <a16:creationId xmlns:a16="http://schemas.microsoft.com/office/drawing/2014/main" id="{10174B1D-161D-ABE4-1D8E-EED58CDB7C73}"/>
              </a:ext>
            </a:extLst>
          </p:cNvPr>
          <p:cNvSpPr>
            <a:spLocks noGrp="1"/>
          </p:cNvSpPr>
          <p:nvPr>
            <p:ph idx="1" type="body"/>
          </p:nvPr>
        </p:nvSpPr>
        <p:spPr>
          <a:xfrm>
            <a:off x="311700" y="713900"/>
            <a:ext cx="8520600" cy="3339000"/>
          </a:xfrm>
        </p:spPr>
        <p:txBody>
          <a:bodyPr numCol="1">
            <a:noAutofit/>
          </a:bodyPr>
          <a:lstStyle/>
          <a:p>
            <a:pPr indent="-341788" lvl="0">
              <a:buClr>
                <a:srgbClr val="000000"/>
              </a:buClr>
              <a:buSzPct val="100000"/>
              <a:buFont typeface="Arial"/>
              <a:buChar char="●"/>
            </a:pPr>
            <a:r>
              <a:rPr altLang="en-CA" b="1" dirty="0" lang="en-CA" sz="1100">
                <a:solidFill>
                  <a:srgbClr val="000000"/>
                </a:solidFill>
                <a:latin typeface="Arial"/>
                <a:ea typeface="Arial"/>
                <a:cs typeface="Arial"/>
                <a:sym typeface="Arial"/>
              </a:rPr>
              <a:t>Language</a:t>
            </a:r>
            <a:r>
              <a:rPr altLang="en-CA" dirty="0" lang="en-CA" sz="1100">
                <a:solidFill>
                  <a:srgbClr val="000000"/>
                </a:solidFill>
                <a:latin typeface="Arial"/>
                <a:ea typeface="Arial"/>
                <a:cs typeface="Arial"/>
                <a:sym typeface="Arial"/>
              </a:rPr>
              <a:t>: The importance of language differences is extremely crucial in global marketing, as there are almost 3,000 languages in the world. Language differences have caused many problems for marketers in designing advertising campaigns and product labels. Language becomes even more significant if a country’s population speaks several languages. </a:t>
            </a:r>
            <a:r>
              <a:rPr altLang="en-CA" dirty="0" lang="en-CA" sz="1100">
                <a:solidFill>
                  <a:srgbClr val="000000"/>
                </a:solidFill>
                <a:latin typeface="Arial"/>
                <a:ea typeface="Arial"/>
                <a:cs typeface="Arial"/>
                <a:sym typeface="Arial"/>
                <a:hlinkClick r:id="rId3"/>
              </a:rPr>
              <a:t>10.3</a:t>
            </a:r>
            <a:endParaRPr altLang="en-CA" dirty="0" lang="en-CA" sz="1100">
              <a:solidFill>
                <a:srgbClr val="000000"/>
              </a:solidFill>
              <a:latin typeface="Arial"/>
              <a:ea typeface="Arial"/>
              <a:cs typeface="Arial"/>
              <a:sym typeface="Arial"/>
            </a:endParaRPr>
          </a:p>
          <a:p>
            <a:pPr indent="-341788" lvl="0">
              <a:buClr>
                <a:srgbClr val="000000"/>
              </a:buClr>
              <a:buSzPct val="100000"/>
              <a:buFont typeface="Arial"/>
              <a:buChar char="●"/>
            </a:pPr>
            <a:r>
              <a:rPr altLang="en-CA" b="1" dirty="0" lang="en-CA" sz="1100">
                <a:solidFill>
                  <a:srgbClr val="000000"/>
                </a:solidFill>
                <a:latin typeface="Arial"/>
                <a:ea typeface="Arial"/>
                <a:cs typeface="Arial"/>
                <a:sym typeface="Arial"/>
              </a:rPr>
              <a:t>Marketing Communication</a:t>
            </a:r>
            <a:r>
              <a:rPr altLang="en-CA" dirty="0" lang="en-CA" sz="1100">
                <a:solidFill>
                  <a:srgbClr val="000000"/>
                </a:solidFill>
                <a:latin typeface="Arial"/>
                <a:ea typeface="Arial"/>
                <a:cs typeface="Arial"/>
                <a:sym typeface="Arial"/>
              </a:rPr>
              <a:t>: Includes all the messages, media, and activities used by an organization to communicate with the market and help persuade target audiences to accept its messages and take action accordingly. </a:t>
            </a:r>
            <a:r>
              <a:rPr altLang="en-CA" dirty="0" lang="en-CA" sz="1100">
                <a:solidFill>
                  <a:srgbClr val="000000"/>
                </a:solidFill>
                <a:latin typeface="Arial"/>
                <a:ea typeface="Arial"/>
                <a:cs typeface="Arial"/>
                <a:sym typeface="Arial"/>
                <a:hlinkClick r:id="rId4"/>
              </a:rPr>
              <a:t>10.1</a:t>
            </a:r>
            <a:endParaRPr altLang="en-CA" dirty="0" lang="en-CA" sz="1100">
              <a:solidFill>
                <a:srgbClr val="000000"/>
              </a:solidFill>
              <a:latin typeface="Arial"/>
              <a:ea typeface="Arial"/>
              <a:cs typeface="Arial"/>
              <a:sym typeface="Arial"/>
            </a:endParaRPr>
          </a:p>
          <a:p>
            <a:pPr indent="-341788" lvl="0">
              <a:buClr>
                <a:srgbClr val="000000"/>
              </a:buClr>
              <a:buSzPct val="100000"/>
              <a:buFont typeface="Arial"/>
              <a:buChar char="●"/>
            </a:pPr>
            <a:r>
              <a:rPr altLang="en-CA" b="1" dirty="0" lang="en-CA" sz="1100">
                <a:solidFill>
                  <a:srgbClr val="000000"/>
                </a:solidFill>
                <a:latin typeface="Arial"/>
                <a:ea typeface="Arial"/>
                <a:cs typeface="Arial"/>
                <a:sym typeface="Arial"/>
              </a:rPr>
              <a:t>Personal Selling</a:t>
            </a:r>
            <a:r>
              <a:rPr altLang="en-CA" dirty="0" lang="en-CA" sz="1100">
                <a:solidFill>
                  <a:srgbClr val="000000"/>
                </a:solidFill>
                <a:latin typeface="Arial"/>
                <a:ea typeface="Arial"/>
                <a:cs typeface="Arial"/>
                <a:sym typeface="Arial"/>
              </a:rPr>
              <a:t>: Personal selling uses people to develop relationships with target audiences for the purpose of selling products and services. Personal selling puts an emphasis on face-to-face interaction, understanding the customer’s needs, and demonstrating how the product or service provides value. </a:t>
            </a:r>
            <a:r>
              <a:rPr altLang="en-CA" dirty="0" lang="en-CA" sz="1100">
                <a:solidFill>
                  <a:srgbClr val="000000"/>
                </a:solidFill>
                <a:latin typeface="Arial"/>
                <a:ea typeface="Arial"/>
                <a:cs typeface="Arial"/>
                <a:sym typeface="Arial"/>
                <a:hlinkClick r:id="rId5"/>
              </a:rPr>
              <a:t>10.1</a:t>
            </a:r>
            <a:endParaRPr altLang="en-CA" dirty="0" lang="en-CA" sz="1100">
              <a:solidFill>
                <a:srgbClr val="000000"/>
              </a:solidFill>
              <a:latin typeface="Arial"/>
              <a:ea typeface="Arial"/>
              <a:cs typeface="Arial"/>
              <a:sym typeface="Arial"/>
            </a:endParaRPr>
          </a:p>
          <a:p>
            <a:pPr indent="-341788" lvl="0">
              <a:buClr>
                <a:srgbClr val="000000"/>
              </a:buClr>
              <a:buSzPct val="100000"/>
              <a:buFont typeface="Arial"/>
              <a:buChar char="●"/>
            </a:pPr>
            <a:r>
              <a:rPr altLang="en-CA" b="1" dirty="0" lang="en-CA" sz="1100">
                <a:solidFill>
                  <a:srgbClr val="000000"/>
                </a:solidFill>
                <a:latin typeface="Arial"/>
                <a:ea typeface="Arial"/>
                <a:cs typeface="Arial"/>
                <a:sym typeface="Arial"/>
              </a:rPr>
              <a:t>Promotion Mix</a:t>
            </a:r>
            <a:r>
              <a:rPr altLang="en-CA" dirty="0" lang="en-CA" sz="1100">
                <a:solidFill>
                  <a:srgbClr val="000000"/>
                </a:solidFill>
                <a:latin typeface="Arial"/>
                <a:ea typeface="Arial"/>
                <a:cs typeface="Arial"/>
                <a:sym typeface="Arial"/>
              </a:rPr>
              <a:t>: Refers to how marketers combine a range of marketing communication methods to execute their marketing activities.  </a:t>
            </a:r>
            <a:r>
              <a:rPr altLang="en-CA" dirty="0" lang="en-CA" sz="1100">
                <a:solidFill>
                  <a:srgbClr val="000000"/>
                </a:solidFill>
                <a:latin typeface="Arial"/>
                <a:ea typeface="Arial"/>
                <a:cs typeface="Arial"/>
                <a:sym typeface="Arial"/>
                <a:hlinkClick r:id="rId6"/>
              </a:rPr>
              <a:t>10.1</a:t>
            </a:r>
            <a:endParaRPr altLang="en-CA" dirty="0" lang="en-CA" sz="1100">
              <a:solidFill>
                <a:srgbClr val="000000"/>
              </a:solidFill>
              <a:latin typeface="Arial"/>
              <a:ea typeface="Arial"/>
              <a:cs typeface="Arial"/>
              <a:sym typeface="Arial"/>
            </a:endParaRPr>
          </a:p>
          <a:p>
            <a:pPr indent="-341788" lvl="0">
              <a:buClr>
                <a:srgbClr val="000000"/>
              </a:buClr>
              <a:buSzPct val="100000"/>
              <a:buFont typeface="Arial"/>
              <a:buChar char="●"/>
            </a:pPr>
            <a:r>
              <a:rPr altLang="en-CA" b="1" dirty="0" lang="en-CA" sz="1100">
                <a:solidFill>
                  <a:srgbClr val="000000"/>
                </a:solidFill>
                <a:latin typeface="Arial"/>
                <a:ea typeface="Arial"/>
                <a:cs typeface="Arial"/>
                <a:sym typeface="Arial"/>
              </a:rPr>
              <a:t>Public Relations (PR)</a:t>
            </a:r>
            <a:r>
              <a:rPr altLang="en-CA" dirty="0" lang="en-CA" sz="1100">
                <a:solidFill>
                  <a:srgbClr val="000000"/>
                </a:solidFill>
                <a:latin typeface="Arial"/>
                <a:ea typeface="Arial"/>
                <a:cs typeface="Arial"/>
                <a:sym typeface="Arial"/>
              </a:rPr>
              <a:t>: The purpose of public relations is to create goodwill between an organization (or the things it promotes) and the “public” or target segments it is trying to reach.  </a:t>
            </a:r>
            <a:r>
              <a:rPr altLang="en-CA" dirty="0" lang="en-CA" sz="1100">
                <a:solidFill>
                  <a:srgbClr val="000000"/>
                </a:solidFill>
                <a:latin typeface="Arial"/>
                <a:ea typeface="Arial"/>
                <a:cs typeface="Arial"/>
                <a:sym typeface="Arial"/>
                <a:hlinkClick r:id="rId7"/>
              </a:rPr>
              <a:t>10.1</a:t>
            </a:r>
            <a:endParaRPr altLang="en-CA" dirty="0" lang="en-CA" sz="1100">
              <a:solidFill>
                <a:srgbClr val="000000"/>
              </a:solidFill>
              <a:latin typeface="Arial"/>
              <a:ea typeface="Arial"/>
              <a:cs typeface="Arial"/>
              <a:sym typeface="Arial"/>
            </a:endParaRPr>
          </a:p>
          <a:p>
            <a:pPr indent="-341788" lvl="0">
              <a:buClr>
                <a:srgbClr val="000000"/>
              </a:buClr>
              <a:buSzPct val="100000"/>
              <a:buFont typeface="Arial"/>
              <a:buChar char="●"/>
            </a:pPr>
            <a:r>
              <a:rPr altLang="en-CA" b="1" dirty="0" lang="en-CA" sz="1100">
                <a:solidFill>
                  <a:srgbClr val="000000"/>
                </a:solidFill>
                <a:latin typeface="Arial"/>
                <a:ea typeface="Arial"/>
                <a:cs typeface="Arial"/>
                <a:sym typeface="Arial"/>
              </a:rPr>
              <a:t>Religious Beliefs</a:t>
            </a:r>
            <a:r>
              <a:rPr altLang="en-CA" dirty="0" lang="en-CA" sz="1100">
                <a:solidFill>
                  <a:srgbClr val="000000"/>
                </a:solidFill>
                <a:latin typeface="Arial"/>
                <a:ea typeface="Arial"/>
                <a:cs typeface="Arial"/>
                <a:sym typeface="Arial"/>
              </a:rPr>
              <a:t>: A person’s religious beliefs can affect shopping patterns and products purchased in addition to his or her values. In the United States and other Christian nations, Christmas time tends to be a major sales period. In other religions, significant religious holidays may or may not serve as popular times for purchasing products. </a:t>
            </a:r>
            <a:r>
              <a:rPr altLang="en-CA" dirty="0" lang="en-CA" sz="1100">
                <a:solidFill>
                  <a:srgbClr val="000000"/>
                </a:solidFill>
                <a:latin typeface="Arial"/>
                <a:ea typeface="Arial"/>
                <a:cs typeface="Arial"/>
                <a:sym typeface="Arial"/>
                <a:hlinkClick r:id="rId8"/>
              </a:rPr>
              <a:t>10.3</a:t>
            </a:r>
            <a:endParaRPr altLang="en-CA" dirty="0" lang="en-CA" sz="1100">
              <a:solidFill>
                <a:srgbClr val="000000"/>
              </a:solidFill>
              <a:latin typeface="Arial"/>
              <a:ea typeface="Arial"/>
              <a:cs typeface="Arial"/>
              <a:sym typeface="Arial"/>
            </a:endParaRPr>
          </a:p>
          <a:p>
            <a:pPr indent="-341788" lvl="0">
              <a:buClr>
                <a:srgbClr val="000000"/>
              </a:buClr>
              <a:buSzPct val="100000"/>
              <a:buFont typeface="Arial"/>
              <a:buChar char="●"/>
            </a:pPr>
            <a:r>
              <a:rPr altLang="en-CA" b="1" dirty="0" lang="en-CA" sz="1100">
                <a:solidFill>
                  <a:srgbClr val="000000"/>
                </a:solidFill>
                <a:latin typeface="Arial"/>
                <a:ea typeface="Arial"/>
                <a:cs typeface="Arial"/>
                <a:sym typeface="Arial"/>
              </a:rPr>
              <a:t>Sales Promotion</a:t>
            </a:r>
            <a:r>
              <a:rPr altLang="en-CA" dirty="0" lang="en-CA" sz="1100">
                <a:solidFill>
                  <a:srgbClr val="000000"/>
                </a:solidFill>
                <a:latin typeface="Arial"/>
                <a:ea typeface="Arial"/>
                <a:cs typeface="Arial"/>
                <a:sym typeface="Arial"/>
              </a:rPr>
              <a:t>: Sales promotions are marketing activities that aim to temporarily boost sales of a product or service by adding to the basic value offered, such as “buy one get one free” offers to consumers or “buy twelve cases and get a 10 percent discount” to wholesalers, retailers, or distributors. </a:t>
            </a:r>
            <a:r>
              <a:rPr altLang="en-CA" dirty="0" lang="en-CA" sz="1100">
                <a:solidFill>
                  <a:srgbClr val="000000"/>
                </a:solidFill>
                <a:latin typeface="Arial"/>
                <a:ea typeface="Arial"/>
                <a:cs typeface="Arial"/>
                <a:sym typeface="Arial"/>
                <a:hlinkClick r:id="rId9"/>
              </a:rPr>
              <a:t>10.1</a:t>
            </a:r>
            <a:endParaRPr altLang="en-CA" dirty="0" lang="en-CA" sz="1100">
              <a:solidFill>
                <a:srgbClr val="000000"/>
              </a:solidFill>
              <a:latin typeface="Arial"/>
              <a:ea typeface="Arial"/>
              <a:cs typeface="Arial"/>
              <a:sym typeface="Arial"/>
            </a:endParaRPr>
          </a:p>
          <a:p>
            <a:pPr indent="-341788" lvl="0">
              <a:buClr>
                <a:srgbClr val="000000"/>
              </a:buClr>
              <a:buSzPct val="100000"/>
              <a:buFont typeface="Arial"/>
              <a:buChar char="●"/>
            </a:pPr>
            <a:r>
              <a:rPr altLang="en-CA" b="1" dirty="0" lang="en-CA" sz="1100">
                <a:solidFill>
                  <a:srgbClr val="000000"/>
                </a:solidFill>
                <a:latin typeface="Arial"/>
                <a:ea typeface="Arial"/>
                <a:cs typeface="Arial"/>
                <a:sym typeface="Arial"/>
              </a:rPr>
              <a:t>Values</a:t>
            </a:r>
            <a:r>
              <a:rPr altLang="en-CA" dirty="0" lang="en-CA" sz="1100">
                <a:solidFill>
                  <a:srgbClr val="000000"/>
                </a:solidFill>
                <a:latin typeface="Arial"/>
                <a:ea typeface="Arial"/>
                <a:cs typeface="Arial"/>
                <a:sym typeface="Arial"/>
              </a:rPr>
              <a:t>: An individual’s values arise from his or her moral or religious beliefs and are learned through experiences. For example, Americans place a very high value on material well-being and are much more likely to purchase status symbols than people in India. In India, the Hindu religion forbids the consumption of beef. </a:t>
            </a:r>
            <a:r>
              <a:rPr altLang="en-CA" dirty="0" lang="en-CA" sz="1100">
                <a:solidFill>
                  <a:srgbClr val="000000"/>
                </a:solidFill>
                <a:latin typeface="Arial"/>
                <a:ea typeface="Arial"/>
                <a:cs typeface="Arial"/>
                <a:sym typeface="Arial"/>
                <a:hlinkClick r:id="rId10"/>
              </a:rPr>
              <a:t>10.3</a:t>
            </a:r>
            <a:endParaRPr altLang="en-CA" dirty="0" lang="en-CA" sz="1100">
              <a:solidFill>
                <a:srgbClr val="000000"/>
              </a:solidFill>
              <a:latin typeface="Arial"/>
              <a:ea typeface="Arial"/>
              <a:cs typeface="Arial"/>
              <a:sym typeface="Arial"/>
            </a:endParaRPr>
          </a:p>
          <a:p>
            <a:endParaRPr dirty="0" lang="en-US" sz="1100"/>
          </a:p>
        </p:txBody>
      </p:sp>
    </p:spTree>
    <p:extLst>
      <p:ext uri="{BB962C8B-B14F-4D97-AF65-F5344CB8AC3E}">
        <p14:creationId xmlns:p14="http://schemas.microsoft.com/office/powerpoint/2010/main" val="442774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4"/>
          <p:cNvSpPr txBox="1">
            <a:spLocks noGrp="1"/>
          </p:cNvSpPr>
          <p:nvPr>
            <p:ph type="title"/>
          </p:nvPr>
        </p:nvSpPr>
        <p:spPr>
          <a:xfrm>
            <a:off x="311700" y="441064"/>
            <a:ext cx="8520600" cy="576736"/>
          </a:xfrm>
          <a:prstGeom prst="rect">
            <a:avLst/>
          </a:prstGeom>
        </p:spPr>
        <p:txBody>
          <a:bodyPr anchor="t" anchorCtr="0" bIns="91425" lIns="91425" numCol="1" rIns="91425" spcFirstLastPara="1" tIns="91425" wrap="square">
            <a:noAutofit/>
          </a:bodyPr>
          <a:lstStyle/>
          <a:p>
            <a:pPr algn="l" indent="0" lvl="0" marL="0" rtl="0">
              <a:spcBef>
                <a:spcPts val="0"/>
              </a:spcBef>
              <a:spcAft>
                <a:spcPts val="0"/>
              </a:spcAft>
              <a:buNone/>
            </a:pPr>
            <a:r>
              <a:rPr altLang="en" b="1" dirty="0" lang="en">
                <a:latin typeface="Arial"/>
                <a:ea typeface="Arial"/>
                <a:cs typeface="Arial"/>
                <a:sym typeface="Arial"/>
              </a:rPr>
              <a:t>Learning Outcomes</a:t>
            </a:r>
            <a:endParaRPr b="1" dirty="0">
              <a:latin typeface="Arial"/>
              <a:ea typeface="Arial"/>
              <a:cs typeface="Arial"/>
              <a:sym typeface="Arial"/>
            </a:endParaRPr>
          </a:p>
        </p:txBody>
      </p:sp>
      <p:sp>
        <p:nvSpPr>
          <p:cNvPr id="87" name="Google Shape;87;p14"/>
          <p:cNvSpPr txBox="1">
            <a:spLocks noGrp="1"/>
          </p:cNvSpPr>
          <p:nvPr>
            <p:ph idx="1" type="body"/>
          </p:nvPr>
        </p:nvSpPr>
        <p:spPr>
          <a:xfrm>
            <a:off x="311700" y="1017800"/>
            <a:ext cx="8520600" cy="3551075"/>
          </a:xfrm>
          <a:prstGeom prst="rect">
            <a:avLst/>
          </a:prstGeom>
        </p:spPr>
        <p:txBody>
          <a:bodyPr anchor="t" anchorCtr="0" bIns="91425" lIns="91425" numCol="1" rIns="91425" spcFirstLastPara="1" tIns="91425" wrap="square">
            <a:noAutofit/>
          </a:bodyPr>
          <a:lstStyle/>
          <a:p>
            <a:pPr indent="0" marL="114300">
              <a:buNone/>
            </a:pPr>
            <a:r>
              <a:rPr altLang="en-CA" dirty="0" lang="en-CA" sz="2000">
                <a:latin charset="0" panose="020B0604020202020204" pitchFamily="34" typeface="Arial"/>
                <a:cs charset="0" panose="020B0604020202020204" pitchFamily="34" typeface="Arial"/>
              </a:rPr>
              <a:t>Upon successful completion of this chapter, you should be able to:</a:t>
            </a:r>
          </a:p>
          <a:p>
            <a:pPr indent="0" marL="114300">
              <a:buNone/>
            </a:pPr>
            <a:endParaRPr altLang="en-CA" dirty="0" lang="en-CA" sz="2000">
              <a:latin charset="0" panose="020B0604020202020204" pitchFamily="34" typeface="Arial"/>
              <a:cs charset="0" panose="020B0604020202020204" pitchFamily="34" typeface="Arial"/>
            </a:endParaRPr>
          </a:p>
          <a:p>
            <a:r>
              <a:rPr altLang="en-CA" dirty="0" lang="en-CA" sz="2000">
                <a:latin charset="0" panose="020B0604020202020204" pitchFamily="34" typeface="Arial"/>
                <a:cs charset="0" panose="020B0604020202020204" pitchFamily="34" typeface="Arial"/>
              </a:rPr>
              <a:t>Explain integrated marketing communication (IMC)</a:t>
            </a:r>
          </a:p>
          <a:p>
            <a:r>
              <a:rPr altLang="en-CA" dirty="0" lang="en-CA" sz="2000">
                <a:latin charset="0" panose="020B0604020202020204" pitchFamily="34" typeface="Arial"/>
                <a:cs charset="0" panose="020B0604020202020204" pitchFamily="34" typeface="Arial"/>
              </a:rPr>
              <a:t>Explain the promotion mix</a:t>
            </a:r>
          </a:p>
          <a:p>
            <a:r>
              <a:rPr altLang="en-CA" dirty="0" lang="en-CA" sz="2000">
                <a:latin charset="0" panose="020B0604020202020204" pitchFamily="34" typeface="Arial"/>
                <a:cs charset="0" panose="020B0604020202020204" pitchFamily="34" typeface="Arial"/>
              </a:rPr>
              <a:t>Describe common marketing communication methods, including their advantages and disadvantages</a:t>
            </a:r>
          </a:p>
          <a:p>
            <a:r>
              <a:rPr altLang="en-CA" dirty="0" lang="en-CA" sz="2000">
                <a:latin charset="0" panose="020B0604020202020204" pitchFamily="34" typeface="Arial"/>
                <a:cs charset="0" panose="020B0604020202020204" pitchFamily="34" typeface="Arial"/>
              </a:rPr>
              <a:t>Explain how organizations use IMC to support their marketing strategies</a:t>
            </a:r>
          </a:p>
          <a:p>
            <a:r>
              <a:rPr altLang="en-CA" dirty="0" lang="en-CA" sz="2000">
                <a:latin charset="0" panose="020B0604020202020204" pitchFamily="34" typeface="Arial"/>
                <a:cs charset="0" panose="020B0604020202020204" pitchFamily="34" typeface="Arial"/>
              </a:rPr>
              <a:t>List driving factors in global promotion decisions</a:t>
            </a:r>
          </a:p>
          <a:p>
            <a:r>
              <a:rPr altLang="en-CA" dirty="0" lang="en-CA" sz="2000">
                <a:latin charset="0" panose="020B0604020202020204" pitchFamily="34" typeface="Arial"/>
                <a:cs charset="0" panose="020B0604020202020204" pitchFamily="34" typeface="Arial"/>
              </a:rPr>
              <a:t>Outline the steps in changing the global promotional mix</a:t>
            </a:r>
          </a:p>
          <a:p>
            <a:pPr algn="l" indent="0" lvl="0" marL="0" rtl="0">
              <a:spcBef>
                <a:spcPts val="1200"/>
              </a:spcBef>
              <a:spcAft>
                <a:spcPts val="0"/>
              </a:spcAft>
              <a:buNone/>
            </a:pPr>
            <a:endParaRPr dirty="0" sz="2000">
              <a:latin charset="0" panose="020B0604020202020204" pitchFamily="34" typeface="Arial"/>
              <a:ea typeface="Arial"/>
              <a:cs charset="0" panose="020B0604020202020204" pitchFamily="34"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43E8-E4E1-8BF0-665D-D9E45A43DCBA}"/>
              </a:ext>
            </a:extLst>
          </p:cNvPr>
          <p:cNvSpPr>
            <a:spLocks noGrp="1"/>
          </p:cNvSpPr>
          <p:nvPr>
            <p:ph type="title"/>
          </p:nvPr>
        </p:nvSpPr>
        <p:spPr/>
        <p:txBody>
          <a:bodyPr numCol="1">
            <a:normAutofit fontScale="90000"/>
          </a:bodyPr>
          <a:lstStyle/>
          <a:p>
            <a:r>
              <a:rPr altLang="en-CA" cap="all" dirty="0" lang="en-CA"/>
              <a:t>10.1 INTEGRATED MARKETING COMMUNICATION I</a:t>
            </a:r>
            <a:br>
              <a:rPr altLang="en-CA" cap="all" dirty="0" lang="en-CA"/>
            </a:br>
            <a:br>
              <a:rPr altLang="en-CA" dirty="0" lang="en-CA"/>
            </a:br>
            <a:endParaRPr dirty="0" lang="en-US"/>
          </a:p>
        </p:txBody>
      </p:sp>
      <p:sp>
        <p:nvSpPr>
          <p:cNvPr id="4" name="Text Placeholder 3">
            <a:extLst>
              <a:ext uri="{FF2B5EF4-FFF2-40B4-BE49-F238E27FC236}">
                <a16:creationId xmlns:a16="http://schemas.microsoft.com/office/drawing/2014/main" id="{DB661FD5-ED71-5B93-D5E6-E988ACF8C8EE}"/>
              </a:ext>
            </a:extLst>
          </p:cNvPr>
          <p:cNvSpPr txBox="1">
            <a:spLocks noGrp="1"/>
          </p:cNvSpPr>
          <p:nvPr>
            <p:ph idx="1" type="body"/>
          </p:nvPr>
        </p:nvSpPr>
        <p:spPr>
          <a:xfrm>
            <a:off x="311700" y="2039172"/>
            <a:ext cx="8520600" cy="1915121"/>
          </a:xfrm>
          <a:prstGeom prst="rect">
            <a:avLst/>
          </a:prstGeom>
          <a:solidFill>
            <a:schemeClr val="bg1">
              <a:lumMod val="95000"/>
            </a:schemeClr>
          </a:solidFill>
          <a:ln w="57150">
            <a:solidFill>
              <a:schemeClr val="tx1"/>
            </a:solidFill>
          </a:ln>
        </p:spPr>
        <p:txBody>
          <a:bodyPr bIns="72000" lIns="108000" numCol="1" rIns="108000" tIns="72000" wrap="square">
            <a:spAutoFit/>
          </a:bodyPr>
          <a:lstStyle/>
          <a:p>
            <a:pPr algn="ctr" indent="0" marL="114300">
              <a:buNone/>
            </a:pPr>
            <a:r>
              <a:rPr altLang="en-CA" b="1" dirty="0" i="1" lang="en-CA" sz="2000">
                <a:latin charset="0" panose="020B0604020202020204" pitchFamily="34" typeface="Arial"/>
                <a:cs charset="0" panose="020B0604020202020204" pitchFamily="34" typeface="Arial"/>
              </a:rPr>
              <a:t>Integrated marketing communication</a:t>
            </a:r>
            <a:r>
              <a:rPr altLang="en-CA" dirty="0" lang="en-CA" sz="2000">
                <a:latin charset="0" panose="020B0604020202020204" pitchFamily="34" typeface="Arial"/>
                <a:cs charset="0" panose="020B0604020202020204" pitchFamily="34" typeface="Arial"/>
              </a:rPr>
              <a:t> is the the process of coordinating all this activity across different communication methods. Note that a central theme of this definition is </a:t>
            </a:r>
            <a:r>
              <a:rPr altLang="en-CA" dirty="0" i="1" lang="en-CA" sz="2000">
                <a:latin charset="0" panose="020B0604020202020204" pitchFamily="34" typeface="Arial"/>
                <a:cs charset="0" panose="020B0604020202020204" pitchFamily="34" typeface="Arial"/>
              </a:rPr>
              <a:t>persuasion</a:t>
            </a:r>
            <a:r>
              <a:rPr altLang="en-CA" dirty="0" lang="en-CA" sz="2000">
                <a:latin charset="0" panose="020B0604020202020204" pitchFamily="34" typeface="Arial"/>
                <a:cs charset="0" panose="020B0604020202020204" pitchFamily="34" typeface="Arial"/>
              </a:rPr>
              <a:t>: persuading people to believe something, to desire something, and/or to do something.</a:t>
            </a:r>
            <a:endParaRPr dirty="0" i="1" lang="en-US" sz="2000">
              <a:solidFill>
                <a:schemeClr val="bg2"/>
              </a:solidFill>
              <a:latin charset="0" panose="020B0604020202020204" pitchFamily="34" typeface="Arial"/>
              <a:cs charset="0" panose="020B0604020202020204" pitchFamily="34" typeface="Arial"/>
            </a:endParaRPr>
          </a:p>
        </p:txBody>
      </p:sp>
    </p:spTree>
    <p:extLst>
      <p:ext uri="{BB962C8B-B14F-4D97-AF65-F5344CB8AC3E}">
        <p14:creationId xmlns:p14="http://schemas.microsoft.com/office/powerpoint/2010/main" val="1111167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E709E-2416-6967-72BC-2303E22D1428}"/>
              </a:ext>
            </a:extLst>
          </p:cNvPr>
          <p:cNvSpPr>
            <a:spLocks noGrp="1"/>
          </p:cNvSpPr>
          <p:nvPr>
            <p:ph type="title"/>
          </p:nvPr>
        </p:nvSpPr>
        <p:spPr/>
        <p:txBody>
          <a:bodyPr numCol="1">
            <a:normAutofit fontScale="90000"/>
          </a:bodyPr>
          <a:lstStyle/>
          <a:p>
            <a:r>
              <a:rPr altLang="en-CA" cap="all" dirty="0" lang="en-CA"/>
              <a:t>10.1 INTEGRATED MARKETING COMMUNICATION II</a:t>
            </a:r>
            <a:br>
              <a:rPr altLang="en-CA" cap="all" dirty="0" lang="en-CA"/>
            </a:br>
            <a:br>
              <a:rPr altLang="en-CA" dirty="0" lang="en-CA"/>
            </a:br>
            <a:endParaRPr dirty="0" lang="en-US"/>
          </a:p>
        </p:txBody>
      </p:sp>
      <p:sp>
        <p:nvSpPr>
          <p:cNvPr id="3" name="Text Placeholder 2">
            <a:extLst>
              <a:ext uri="{FF2B5EF4-FFF2-40B4-BE49-F238E27FC236}">
                <a16:creationId xmlns:a16="http://schemas.microsoft.com/office/drawing/2014/main" id="{61C4762D-D5E8-3883-205A-FB7955375DFD}"/>
              </a:ext>
            </a:extLst>
          </p:cNvPr>
          <p:cNvSpPr>
            <a:spLocks noGrp="1"/>
          </p:cNvSpPr>
          <p:nvPr>
            <p:ph idx="1" type="body"/>
          </p:nvPr>
        </p:nvSpPr>
        <p:spPr>
          <a:xfrm>
            <a:off x="311700" y="902250"/>
            <a:ext cx="8520600" cy="3339000"/>
          </a:xfrm>
        </p:spPr>
        <p:txBody>
          <a:bodyPr numCol="1"/>
          <a:lstStyle/>
          <a:p>
            <a:pPr indent="0" marL="114300">
              <a:buNone/>
            </a:pPr>
            <a:r>
              <a:rPr altLang="en-CA" b="1" dirty="0" lang="en-CA" sz="2000">
                <a:latin charset="0" panose="020B0604020202020204" pitchFamily="34" typeface="Arial"/>
                <a:cs charset="0" panose="020B0604020202020204" pitchFamily="34" typeface="Arial"/>
              </a:rPr>
              <a:t>The Promotion Mix: Marketing Communication Methods</a:t>
            </a:r>
          </a:p>
          <a:p>
            <a:pPr indent="0" marL="114300">
              <a:buNone/>
            </a:pPr>
            <a:br>
              <a:rPr altLang="en-CA" dirty="0" lang="en-CA"/>
            </a:br>
            <a:endParaRPr dirty="0" lang="en-US"/>
          </a:p>
        </p:txBody>
      </p:sp>
      <p:pic>
        <p:nvPicPr>
          <p:cNvPr id="5" name="Picture 4">
            <a:extLst>
              <a:ext uri="{FF2B5EF4-FFF2-40B4-BE49-F238E27FC236}">
                <a16:creationId xmlns:a16="http://schemas.microsoft.com/office/drawing/2014/main" id="{2CD2E31C-D3F4-64C2-3C23-B9131AEC8A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462238" y="1362564"/>
            <a:ext cx="4400475" cy="3460152"/>
          </a:xfrm>
          <a:prstGeom prst="rect">
            <a:avLst/>
          </a:prstGeom>
        </p:spPr>
      </p:pic>
    </p:spTree>
    <p:extLst>
      <p:ext uri="{BB962C8B-B14F-4D97-AF65-F5344CB8AC3E}">
        <p14:creationId xmlns:p14="http://schemas.microsoft.com/office/powerpoint/2010/main" val="1245541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2FAFE-3939-AD20-7728-A3285E032621}"/>
              </a:ext>
            </a:extLst>
          </p:cNvPr>
          <p:cNvSpPr>
            <a:spLocks noGrp="1"/>
          </p:cNvSpPr>
          <p:nvPr>
            <p:ph type="title"/>
          </p:nvPr>
        </p:nvSpPr>
        <p:spPr/>
        <p:txBody>
          <a:bodyPr numCol="1">
            <a:normAutofit fontScale="90000"/>
          </a:bodyPr>
          <a:lstStyle/>
          <a:p>
            <a:r>
              <a:rPr altLang="en-CA" cap="all" dirty="0" lang="en-CA"/>
              <a:t>10.1 INTEGRATED MARKETING COMMUNICATION III</a:t>
            </a:r>
            <a:br>
              <a:rPr altLang="en-CA" cap="all" dirty="0" lang="en-CA"/>
            </a:br>
            <a:br>
              <a:rPr altLang="en-CA" dirty="0" lang="en-CA"/>
            </a:br>
            <a:endParaRPr dirty="0" lang="en-US"/>
          </a:p>
        </p:txBody>
      </p:sp>
      <p:sp>
        <p:nvSpPr>
          <p:cNvPr id="3" name="Text Placeholder 2">
            <a:extLst>
              <a:ext uri="{FF2B5EF4-FFF2-40B4-BE49-F238E27FC236}">
                <a16:creationId xmlns:a16="http://schemas.microsoft.com/office/drawing/2014/main" id="{71DFE2DB-6672-2073-F197-8FFEA0EB3B0A}"/>
              </a:ext>
            </a:extLst>
          </p:cNvPr>
          <p:cNvSpPr>
            <a:spLocks noGrp="1"/>
          </p:cNvSpPr>
          <p:nvPr>
            <p:ph idx="1" type="body"/>
          </p:nvPr>
        </p:nvSpPr>
        <p:spPr/>
        <p:txBody>
          <a:bodyPr numCol="1">
            <a:noAutofit/>
          </a:bodyPr>
          <a:lstStyle/>
          <a:p>
            <a:pPr indent="0" marL="114300">
              <a:buNone/>
            </a:pPr>
            <a:r>
              <a:rPr altLang="en-CA" b="1" dirty="0" lang="en-CA" sz="2000">
                <a:latin charset="0" panose="020B0604020202020204" pitchFamily="34" typeface="Arial"/>
                <a:cs charset="0" panose="020B0604020202020204" pitchFamily="34" typeface="Arial"/>
              </a:rPr>
              <a:t>Seven common methods of marketing communication are:</a:t>
            </a:r>
          </a:p>
          <a:p>
            <a:pPr indent="0" marL="114300">
              <a:buNone/>
            </a:pPr>
            <a:endParaRPr altLang="en-CA" dirty="0" lang="en-CA" sz="2000">
              <a:latin charset="0" panose="020B0604020202020204" pitchFamily="34" typeface="Arial"/>
              <a:cs charset="0" panose="020B0604020202020204" pitchFamily="34" typeface="Arial"/>
            </a:endParaRPr>
          </a:p>
          <a:p>
            <a:pPr>
              <a:buFont typeface="+mj-lt"/>
              <a:buAutoNum type="arabicPeriod"/>
            </a:pPr>
            <a:r>
              <a:rPr altLang="en-CA" dirty="0" lang="en-CA" sz="2000">
                <a:latin charset="0" panose="020B0604020202020204" pitchFamily="34" typeface="Arial"/>
                <a:cs charset="0" panose="020B0604020202020204" pitchFamily="34" typeface="Arial"/>
              </a:rPr>
              <a:t>Advertising</a:t>
            </a:r>
          </a:p>
          <a:p>
            <a:pPr>
              <a:buFont typeface="+mj-lt"/>
              <a:buAutoNum type="arabicPeriod"/>
            </a:pPr>
            <a:r>
              <a:rPr altLang="en-CA" dirty="0" lang="en-CA" sz="2000">
                <a:latin charset="0" panose="020B0604020202020204" pitchFamily="34" typeface="Arial"/>
                <a:cs charset="0" panose="020B0604020202020204" pitchFamily="34" typeface="Arial"/>
              </a:rPr>
              <a:t>Public relations (PR)</a:t>
            </a:r>
          </a:p>
          <a:p>
            <a:pPr>
              <a:buFont typeface="+mj-lt"/>
              <a:buAutoNum type="arabicPeriod"/>
            </a:pPr>
            <a:r>
              <a:rPr altLang="en-CA" dirty="0" lang="en-CA" sz="2000">
                <a:latin charset="0" panose="020B0604020202020204" pitchFamily="34" typeface="Arial"/>
                <a:cs charset="0" panose="020B0604020202020204" pitchFamily="34" typeface="Arial"/>
              </a:rPr>
              <a:t>Personal selling</a:t>
            </a:r>
          </a:p>
          <a:p>
            <a:pPr>
              <a:buFont typeface="+mj-lt"/>
              <a:buAutoNum type="arabicPeriod"/>
            </a:pPr>
            <a:r>
              <a:rPr altLang="en-CA" dirty="0" lang="en-CA" sz="2000">
                <a:latin charset="0" panose="020B0604020202020204" pitchFamily="34" typeface="Arial"/>
                <a:cs charset="0" panose="020B0604020202020204" pitchFamily="34" typeface="Arial"/>
              </a:rPr>
              <a:t>Sales promotion</a:t>
            </a:r>
          </a:p>
          <a:p>
            <a:pPr>
              <a:buFont typeface="+mj-lt"/>
              <a:buAutoNum type="arabicPeriod"/>
            </a:pPr>
            <a:r>
              <a:rPr altLang="en-CA" dirty="0" lang="en-CA" sz="2000">
                <a:latin charset="0" panose="020B0604020202020204" pitchFamily="34" typeface="Arial"/>
                <a:cs charset="0" panose="020B0604020202020204" pitchFamily="34" typeface="Arial"/>
              </a:rPr>
              <a:t>Direct marketing</a:t>
            </a:r>
          </a:p>
          <a:p>
            <a:pPr>
              <a:buFont typeface="+mj-lt"/>
              <a:buAutoNum type="arabicPeriod"/>
            </a:pPr>
            <a:r>
              <a:rPr altLang="en-CA" dirty="0" lang="en-CA" sz="2000">
                <a:latin charset="0" panose="020B0604020202020204" pitchFamily="34" typeface="Arial"/>
                <a:cs charset="0" panose="020B0604020202020204" pitchFamily="34" typeface="Arial"/>
              </a:rPr>
              <a:t>Digital marketing</a:t>
            </a:r>
          </a:p>
          <a:p>
            <a:pPr>
              <a:buFont typeface="+mj-lt"/>
              <a:buAutoNum type="arabicPeriod"/>
            </a:pPr>
            <a:r>
              <a:rPr altLang="en-CA" dirty="0" lang="en-CA" sz="2000">
                <a:latin charset="0" panose="020B0604020202020204" pitchFamily="34" typeface="Arial"/>
                <a:cs charset="0" panose="020B0604020202020204" pitchFamily="34" typeface="Arial"/>
              </a:rPr>
              <a:t>Guerrilla marketing</a:t>
            </a:r>
            <a:br>
              <a:rPr altLang="en-CA" dirty="0" lang="en-CA" sz="2000">
                <a:latin charset="0" panose="020B0604020202020204" pitchFamily="34" typeface="Arial"/>
                <a:cs charset="0" panose="020B0604020202020204" pitchFamily="34" typeface="Arial"/>
              </a:rPr>
            </a:br>
            <a:endParaRPr altLang="en-CA" dirty="0" lang="en-CA" sz="2000">
              <a:latin charset="0" panose="020B0604020202020204" pitchFamily="34" typeface="Arial"/>
              <a:cs charset="0" panose="020B0604020202020204" pitchFamily="34" typeface="Arial"/>
            </a:endParaRPr>
          </a:p>
          <a:p>
            <a:endParaRPr dirty="0" lang="en-US" sz="2000">
              <a:latin charset="0" panose="020B0604020202020204" pitchFamily="34" typeface="Arial"/>
              <a:cs charset="0" panose="020B0604020202020204" pitchFamily="34" typeface="Arial"/>
            </a:endParaRPr>
          </a:p>
        </p:txBody>
      </p:sp>
    </p:spTree>
    <p:extLst>
      <p:ext uri="{BB962C8B-B14F-4D97-AF65-F5344CB8AC3E}">
        <p14:creationId xmlns:p14="http://schemas.microsoft.com/office/powerpoint/2010/main" val="2768055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F4CA3-21FA-FCD1-9EB7-1DFF7A38FD5C}"/>
              </a:ext>
            </a:extLst>
          </p:cNvPr>
          <p:cNvSpPr>
            <a:spLocks noGrp="1"/>
          </p:cNvSpPr>
          <p:nvPr>
            <p:ph type="title"/>
          </p:nvPr>
        </p:nvSpPr>
        <p:spPr>
          <a:xfrm>
            <a:off x="311700" y="122688"/>
            <a:ext cx="8520600" cy="607800"/>
          </a:xfrm>
        </p:spPr>
        <p:txBody>
          <a:bodyPr numCol="1">
            <a:noAutofit/>
          </a:bodyPr>
          <a:lstStyle/>
          <a:p>
            <a:r>
              <a:rPr altLang="en-CA" b="1" cap="all" dirty="0" lang="en-CA" sz="2300">
                <a:latin charset="0" panose="020B0604020202020204" pitchFamily="34" typeface="Arial"/>
                <a:cs charset="0" panose="020B0604020202020204" pitchFamily="34" typeface="Arial"/>
              </a:rPr>
              <a:t>10.2 COMMON MARKETING COMMUNICATION METHODS I</a:t>
            </a:r>
            <a:br>
              <a:rPr altLang="en-CA" b="1" cap="all" dirty="0" lang="en-CA" sz="2300">
                <a:latin charset="0" panose="020B0604020202020204" pitchFamily="34" typeface="Arial"/>
                <a:cs charset="0" panose="020B0604020202020204" pitchFamily="34" typeface="Arial"/>
              </a:rPr>
            </a:br>
            <a:br>
              <a:rPr altLang="en-CA" b="1" dirty="0" lang="en-CA" sz="2300">
                <a:latin charset="0" panose="020B0604020202020204" pitchFamily="34" typeface="Arial"/>
                <a:cs charset="0" panose="020B0604020202020204" pitchFamily="34" typeface="Arial"/>
              </a:rPr>
            </a:br>
            <a:endParaRPr b="1" dirty="0" lang="en-US" sz="2300">
              <a:latin charset="0" panose="020B0604020202020204" pitchFamily="34" typeface="Arial"/>
              <a:cs charset="0" panose="020B0604020202020204" pitchFamily="34" typeface="Arial"/>
            </a:endParaRPr>
          </a:p>
        </p:txBody>
      </p:sp>
      <p:sp>
        <p:nvSpPr>
          <p:cNvPr id="3" name="Text Placeholder 2">
            <a:extLst>
              <a:ext uri="{FF2B5EF4-FFF2-40B4-BE49-F238E27FC236}">
                <a16:creationId xmlns:a16="http://schemas.microsoft.com/office/drawing/2014/main" id="{9A93830F-197E-0BA5-D288-0CABF654953C}"/>
              </a:ext>
            </a:extLst>
          </p:cNvPr>
          <p:cNvSpPr>
            <a:spLocks noGrp="1"/>
          </p:cNvSpPr>
          <p:nvPr>
            <p:ph idx="1" type="body"/>
          </p:nvPr>
        </p:nvSpPr>
        <p:spPr>
          <a:xfrm>
            <a:off x="217107" y="980181"/>
            <a:ext cx="5647666" cy="3339000"/>
          </a:xfrm>
        </p:spPr>
        <p:txBody>
          <a:bodyPr numCol="1">
            <a:normAutofit/>
          </a:bodyPr>
          <a:lstStyle/>
          <a:p>
            <a:pPr indent="0" marL="114300">
              <a:buNone/>
            </a:pPr>
            <a:r>
              <a:rPr altLang="en-CA" b="1" dirty="0" lang="en-CA" sz="2000">
                <a:latin charset="0" panose="020B0604020202020204" pitchFamily="34" typeface="Arial"/>
                <a:cs charset="0" panose="020B0604020202020204" pitchFamily="34" typeface="Arial"/>
              </a:rPr>
              <a:t>Advertising</a:t>
            </a:r>
            <a:endParaRPr altLang="en-CA" dirty="0" lang="en-CA" sz="2000">
              <a:latin charset="0" panose="020B0604020202020204" pitchFamily="34" typeface="Arial"/>
              <a:cs charset="0" panose="020B0604020202020204" pitchFamily="34" typeface="Arial"/>
            </a:endParaRPr>
          </a:p>
          <a:p>
            <a:pPr indent="0" marL="114300">
              <a:buNone/>
            </a:pPr>
            <a:br>
              <a:rPr altLang="en-CA" dirty="0" lang="en-CA" sz="2000">
                <a:latin charset="0" panose="020B0604020202020204" pitchFamily="34" typeface="Arial"/>
                <a:cs charset="0" panose="020B0604020202020204" pitchFamily="34" typeface="Arial"/>
              </a:rPr>
            </a:br>
            <a:r>
              <a:rPr altLang="en-CA" b="1" dirty="0" lang="en-CA" sz="2000">
                <a:latin charset="0" panose="020B0604020202020204" pitchFamily="34" typeface="Arial"/>
                <a:cs charset="0" panose="020B0604020202020204" pitchFamily="34" typeface="Arial"/>
              </a:rPr>
              <a:t>Advertising</a:t>
            </a:r>
            <a:r>
              <a:rPr altLang="en-CA" dirty="0" lang="en-CA" sz="2000">
                <a:latin charset="0" panose="020B0604020202020204" pitchFamily="34" typeface="Arial"/>
                <a:cs charset="0" panose="020B0604020202020204" pitchFamily="34" typeface="Arial"/>
              </a:rPr>
              <a:t> is probably the first thing you think of when you think of marketing. Advertising is any paid form of communication from an identified sponsor or source that draws attention to ideas, goods, services or the sponsor itself- essentially commercials and ads (whether digital or print).</a:t>
            </a:r>
            <a:endParaRPr dirty="0" lang="en-US" sz="2000">
              <a:latin charset="0" panose="020B0604020202020204" pitchFamily="34" typeface="Arial"/>
              <a:cs charset="0" panose="020B0604020202020204" pitchFamily="34" typeface="Arial"/>
            </a:endParaRPr>
          </a:p>
        </p:txBody>
      </p:sp>
      <p:sp>
        <p:nvSpPr>
          <p:cNvPr id="5" name="TextBox 4">
            <a:extLst>
              <a:ext uri="{FF2B5EF4-FFF2-40B4-BE49-F238E27FC236}">
                <a16:creationId xmlns:a16="http://schemas.microsoft.com/office/drawing/2014/main" id="{4BEFFFF6-0A44-1CB4-F3C9-07E265962CB5}"/>
              </a:ext>
            </a:extLst>
          </p:cNvPr>
          <p:cNvSpPr txBox="1"/>
          <p:nvPr/>
        </p:nvSpPr>
        <p:spPr>
          <a:xfrm>
            <a:off x="6258910" y="4568875"/>
            <a:ext cx="4572000" cy="692497"/>
          </a:xfrm>
          <a:prstGeom prst="rect">
            <a:avLst/>
          </a:prstGeom>
          <a:noFill/>
        </p:spPr>
        <p:txBody>
          <a:bodyPr numCol="1" wrap="square">
            <a:spAutoFit/>
          </a:bodyPr>
          <a:lstStyle/>
          <a:p>
            <a:r>
              <a:rPr altLang="en-CA" dirty="0" lang="en-CA" sz="1100">
                <a:effectLst/>
              </a:rPr>
              <a:t>Photo by </a:t>
            </a:r>
            <a:r>
              <a:rPr altLang="en-CA" dirty="0" lang="en-CA" sz="1100">
                <a:solidFill>
                  <a:srgbClr val="767676"/>
                </a:solidFill>
                <a:effectLst/>
                <a:hlinkClick r:id="rId3"/>
              </a:rPr>
              <a:t>Andre Benz</a:t>
            </a:r>
            <a:r>
              <a:rPr altLang="en-CA" dirty="0" lang="en-CA" sz="1100">
                <a:effectLst/>
              </a:rPr>
              <a:t> on </a:t>
            </a:r>
            <a:r>
              <a:rPr altLang="en-CA" dirty="0" lang="en-CA" sz="1100">
                <a:solidFill>
                  <a:srgbClr val="767676"/>
                </a:solidFill>
                <a:effectLst/>
                <a:hlinkClick r:id="rId4"/>
              </a:rPr>
              <a:t>Unsplash</a:t>
            </a:r>
            <a:endParaRPr altLang="en-CA" dirty="0" lang="en-CA" sz="1100">
              <a:effectLst/>
            </a:endParaRPr>
          </a:p>
          <a:p>
            <a:br>
              <a:rPr altLang="en-CA" dirty="0" lang="en-CA">
                <a:effectLst/>
              </a:rPr>
            </a:br>
            <a:endParaRPr altLang="en-CA" dirty="0" lang="en-CA">
              <a:effectLst/>
            </a:endParaRPr>
          </a:p>
        </p:txBody>
      </p:sp>
      <p:pic>
        <p:nvPicPr>
          <p:cNvPr id="7" name="Picture 6">
            <a:extLst>
              <a:ext uri="{FF2B5EF4-FFF2-40B4-BE49-F238E27FC236}">
                <a16:creationId xmlns:a16="http://schemas.microsoft.com/office/drawing/2014/main" id="{7B8C0A44-733C-52C4-C09C-C923AAE8E2F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58910" y="730488"/>
            <a:ext cx="2750467" cy="4125700"/>
          </a:xfrm>
          <a:prstGeom prst="rect">
            <a:avLst/>
          </a:prstGeom>
        </p:spPr>
      </p:pic>
    </p:spTree>
    <p:extLst>
      <p:ext uri="{BB962C8B-B14F-4D97-AF65-F5344CB8AC3E}">
        <p14:creationId xmlns:p14="http://schemas.microsoft.com/office/powerpoint/2010/main" val="4008407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8EA94-06BA-74D7-3347-99011E87C518}"/>
              </a:ext>
            </a:extLst>
          </p:cNvPr>
          <p:cNvSpPr>
            <a:spLocks noGrp="1"/>
          </p:cNvSpPr>
          <p:nvPr>
            <p:ph type="title"/>
          </p:nvPr>
        </p:nvSpPr>
        <p:spPr>
          <a:xfrm>
            <a:off x="155850" y="147241"/>
            <a:ext cx="8832300" cy="607800"/>
          </a:xfrm>
        </p:spPr>
        <p:txBody>
          <a:bodyPr numCol="1">
            <a:noAutofit/>
          </a:bodyPr>
          <a:lstStyle/>
          <a:p>
            <a:r>
              <a:rPr b="1" dirty="0" lang="en-US" sz="2400">
                <a:latin charset="0" panose="020B0604020202020204" pitchFamily="34" typeface="Arial"/>
                <a:cs charset="0" panose="020B0604020202020204" pitchFamily="34" typeface="Arial"/>
              </a:rPr>
              <a:t>10.2 COMMON MARKETING COMMUNICATION METHODS II</a:t>
            </a:r>
            <a:br>
              <a:rPr b="1" dirty="0" lang="en-US" sz="2400">
                <a:latin charset="0" panose="020B0604020202020204" pitchFamily="34" typeface="Arial"/>
                <a:cs charset="0" panose="020B0604020202020204" pitchFamily="34" typeface="Arial"/>
              </a:rPr>
            </a:br>
            <a:br>
              <a:rPr b="1" dirty="0" lang="en-US" sz="2400">
                <a:latin charset="0" panose="020B0604020202020204" pitchFamily="34" typeface="Arial"/>
                <a:cs charset="0" panose="020B0604020202020204" pitchFamily="34" typeface="Arial"/>
              </a:rPr>
            </a:br>
            <a:endParaRPr dirty="0" lang="en-US" sz="2400"/>
          </a:p>
        </p:txBody>
      </p:sp>
      <p:sp>
        <p:nvSpPr>
          <p:cNvPr id="3" name="Text Placeholder 2">
            <a:extLst>
              <a:ext uri="{FF2B5EF4-FFF2-40B4-BE49-F238E27FC236}">
                <a16:creationId xmlns:a16="http://schemas.microsoft.com/office/drawing/2014/main" id="{197BE96B-EA0E-6A4B-504A-9CEBC1C23AB7}"/>
              </a:ext>
            </a:extLst>
          </p:cNvPr>
          <p:cNvSpPr>
            <a:spLocks noGrp="1"/>
          </p:cNvSpPr>
          <p:nvPr>
            <p:ph idx="1" type="body"/>
          </p:nvPr>
        </p:nvSpPr>
        <p:spPr>
          <a:xfrm>
            <a:off x="155850" y="1229875"/>
            <a:ext cx="5059086" cy="3339000"/>
          </a:xfrm>
        </p:spPr>
        <p:txBody>
          <a:bodyPr numCol="1">
            <a:normAutofit fontScale="92500"/>
          </a:bodyPr>
          <a:lstStyle/>
          <a:p>
            <a:pPr indent="0" marL="114300">
              <a:buNone/>
            </a:pPr>
            <a:r>
              <a:rPr altLang="en-CA" b="1" dirty="0" lang="en-CA">
                <a:latin charset="0" panose="020B0604020202020204" pitchFamily="34" typeface="Arial"/>
                <a:cs charset="0" panose="020B0604020202020204" pitchFamily="34" typeface="Arial"/>
              </a:rPr>
              <a:t>Public Relations </a:t>
            </a:r>
          </a:p>
          <a:p>
            <a:pPr indent="0" marL="114300">
              <a:buNone/>
            </a:pPr>
            <a:endParaRPr altLang="en-CA" b="1" dirty="0" lang="en-CA">
              <a:latin charset="0" panose="020B0604020202020204" pitchFamily="34" typeface="Arial"/>
              <a:cs charset="0" panose="020B0604020202020204" pitchFamily="34" typeface="Arial"/>
            </a:endParaRPr>
          </a:p>
          <a:p>
            <a:pPr indent="0" marL="114300">
              <a:buNone/>
            </a:pPr>
            <a:r>
              <a:rPr altLang="en-CA" b="1" dirty="0" lang="en-CA">
                <a:latin charset="0" panose="020B0604020202020204" pitchFamily="34" typeface="Arial"/>
                <a:cs charset="0" panose="020B0604020202020204" pitchFamily="34" typeface="Arial"/>
              </a:rPr>
              <a:t>Public Relations (PR)</a:t>
            </a:r>
            <a:r>
              <a:rPr altLang="en-CA" dirty="0" lang="en-CA">
                <a:latin charset="0" panose="020B0604020202020204" pitchFamily="34" typeface="Arial"/>
                <a:cs charset="0" panose="020B0604020202020204" pitchFamily="34" typeface="Arial"/>
              </a:rPr>
              <a:t> is the process of maintaining a favorable image and building beneficial relationships between an organization and the public communities, groups, and people it serves. Unlike advertising, which tries to create favorable impressions through paid messages, public relations does </a:t>
            </a:r>
            <a:r>
              <a:rPr altLang="en-CA" b="1" dirty="0" lang="en-CA">
                <a:latin charset="0" panose="020B0604020202020204" pitchFamily="34" typeface="Arial"/>
                <a:cs charset="0" panose="020B0604020202020204" pitchFamily="34" typeface="Arial"/>
              </a:rPr>
              <a:t>not</a:t>
            </a:r>
            <a:r>
              <a:rPr altLang="en-CA" dirty="0" lang="en-CA">
                <a:latin charset="0" panose="020B0604020202020204" pitchFamily="34" typeface="Arial"/>
                <a:cs charset="0" panose="020B0604020202020204" pitchFamily="34" typeface="Arial"/>
              </a:rPr>
              <a:t> pay for attention and publicity.</a:t>
            </a:r>
            <a:endParaRPr dirty="0" lang="en-US">
              <a:latin charset="0" panose="020B0604020202020204" pitchFamily="34" typeface="Arial"/>
              <a:cs charset="0" panose="020B0604020202020204" pitchFamily="34" typeface="Arial"/>
            </a:endParaRPr>
          </a:p>
        </p:txBody>
      </p:sp>
      <p:sp>
        <p:nvSpPr>
          <p:cNvPr id="5" name="TextBox 4">
            <a:extLst>
              <a:ext uri="{FF2B5EF4-FFF2-40B4-BE49-F238E27FC236}">
                <a16:creationId xmlns:a16="http://schemas.microsoft.com/office/drawing/2014/main" id="{B0B5E34C-4AB0-7F14-BE56-4D06AFC5931A}"/>
              </a:ext>
            </a:extLst>
          </p:cNvPr>
          <p:cNvSpPr txBox="1"/>
          <p:nvPr/>
        </p:nvSpPr>
        <p:spPr>
          <a:xfrm>
            <a:off x="5775109" y="4222626"/>
            <a:ext cx="4572000" cy="692497"/>
          </a:xfrm>
          <a:prstGeom prst="rect">
            <a:avLst/>
          </a:prstGeom>
          <a:noFill/>
        </p:spPr>
        <p:txBody>
          <a:bodyPr numCol="1" wrap="square">
            <a:spAutoFit/>
          </a:bodyPr>
          <a:lstStyle/>
          <a:p>
            <a:pPr algn="l"/>
            <a:r>
              <a:rPr altLang="en-CA" b="0" dirty="0" i="0" lang="en-CA" strike="noStrike" sz="1100" u="none">
                <a:solidFill>
                  <a:srgbClr val="111111"/>
                </a:solidFill>
                <a:effectLst/>
                <a:latin typeface="-apple-system"/>
              </a:rPr>
              <a:t>Photo by </a:t>
            </a:r>
            <a:r>
              <a:rPr altLang="en-CA" dirty="0" lang="en-CA" sz="1100">
                <a:solidFill>
                  <a:srgbClr val="767676"/>
                </a:solidFill>
                <a:latin typeface="-apple-system"/>
                <a:hlinkClick r:id="rId3"/>
              </a:rPr>
              <a:t>LinkedIn Sales Solutions</a:t>
            </a:r>
            <a:r>
              <a:rPr altLang="en-CA" dirty="0" lang="en-CA" sz="1100">
                <a:solidFill>
                  <a:srgbClr val="767676"/>
                </a:solidFill>
                <a:latin typeface="-apple-system"/>
              </a:rPr>
              <a:t>,</a:t>
            </a:r>
            <a:r>
              <a:rPr altLang="en-CA" b="0" dirty="0" i="0" lang="en-CA" strike="noStrike" sz="1100" u="none">
                <a:solidFill>
                  <a:srgbClr val="111111"/>
                </a:solidFill>
                <a:effectLst/>
                <a:latin typeface="-apple-system"/>
              </a:rPr>
              <a:t> </a:t>
            </a:r>
            <a:r>
              <a:rPr altLang="en-CA" b="0" dirty="0" i="0" lang="en-CA" strike="noStrike" sz="1100" u="none">
                <a:solidFill>
                  <a:srgbClr val="767676"/>
                </a:solidFill>
                <a:effectLst/>
                <a:latin typeface="-apple-system"/>
                <a:hlinkClick r:id="rId4"/>
              </a:rPr>
              <a:t>Unsplash</a:t>
            </a:r>
            <a:endParaRPr altLang="en-CA" b="0" dirty="0" i="0" lang="en-CA" strike="noStrike" sz="1100" u="none">
              <a:solidFill>
                <a:srgbClr val="111111"/>
              </a:solidFill>
              <a:effectLst/>
              <a:latin typeface="-apple-system"/>
            </a:endParaRPr>
          </a:p>
          <a:p>
            <a:br>
              <a:rPr altLang="en-CA" dirty="0" lang="en-CA"/>
            </a:br>
            <a:endParaRPr dirty="0" lang="en-US"/>
          </a:p>
        </p:txBody>
      </p:sp>
      <p:pic>
        <p:nvPicPr>
          <p:cNvPr descr="A picture containing text, person, indoor  Description automatically generated" id="7" name="Picture 6">
            <a:extLst>
              <a:ext uri="{FF2B5EF4-FFF2-40B4-BE49-F238E27FC236}">
                <a16:creationId xmlns:a16="http://schemas.microsoft.com/office/drawing/2014/main" id="{794D271E-6A00-C39E-9E3C-D82021C466B4}"/>
              </a:ext>
            </a:extLst>
          </p:cNvPr>
          <p:cNvPicPr>
            <a:picLocks noChangeAspect="1"/>
          </p:cNvPicPr>
          <p:nvPr/>
        </p:nvPicPr>
        <p:blipFill>
          <a:blip r:embed="rId5"/>
          <a:stretch>
            <a:fillRect/>
          </a:stretch>
        </p:blipFill>
        <p:spPr>
          <a:xfrm>
            <a:off x="5214936" y="1566632"/>
            <a:ext cx="3773213" cy="2515322"/>
          </a:xfrm>
          <a:prstGeom prst="rect">
            <a:avLst/>
          </a:prstGeom>
        </p:spPr>
      </p:pic>
    </p:spTree>
    <p:extLst>
      <p:ext uri="{BB962C8B-B14F-4D97-AF65-F5344CB8AC3E}">
        <p14:creationId xmlns:p14="http://schemas.microsoft.com/office/powerpoint/2010/main" val="265089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6B8DC-F305-19BF-7B69-6C2AC3492F8E}"/>
              </a:ext>
            </a:extLst>
          </p:cNvPr>
          <p:cNvSpPr>
            <a:spLocks noGrp="1"/>
          </p:cNvSpPr>
          <p:nvPr>
            <p:ph type="title"/>
          </p:nvPr>
        </p:nvSpPr>
        <p:spPr>
          <a:xfrm>
            <a:off x="73571" y="410000"/>
            <a:ext cx="8965325" cy="607800"/>
          </a:xfrm>
        </p:spPr>
        <p:txBody>
          <a:bodyPr numCol="1">
            <a:noAutofit/>
          </a:bodyPr>
          <a:lstStyle/>
          <a:p>
            <a:r>
              <a:rPr b="1" dirty="0" lang="en-US" sz="2400">
                <a:latin charset="0" panose="020B0604020202020204" pitchFamily="34" typeface="Arial"/>
                <a:cs charset="0" panose="020B0604020202020204" pitchFamily="34" typeface="Arial"/>
              </a:rPr>
              <a:t>10.2 COMMON MARKETING COMMUNICATION METHODS III</a:t>
            </a:r>
            <a:br>
              <a:rPr b="1" dirty="0" lang="en-US" sz="2400">
                <a:latin charset="0" panose="020B0604020202020204" pitchFamily="34" typeface="Arial"/>
                <a:cs charset="0" panose="020B0604020202020204" pitchFamily="34" typeface="Arial"/>
              </a:rPr>
            </a:br>
            <a:br>
              <a:rPr b="1" dirty="0" lang="en-US" sz="2400">
                <a:latin charset="0" panose="020B0604020202020204" pitchFamily="34" typeface="Arial"/>
                <a:cs charset="0" panose="020B0604020202020204" pitchFamily="34" typeface="Arial"/>
              </a:rPr>
            </a:br>
            <a:endParaRPr dirty="0" lang="en-US" sz="2400"/>
          </a:p>
        </p:txBody>
      </p:sp>
      <p:sp>
        <p:nvSpPr>
          <p:cNvPr id="3" name="Text Placeholder 2">
            <a:extLst>
              <a:ext uri="{FF2B5EF4-FFF2-40B4-BE49-F238E27FC236}">
                <a16:creationId xmlns:a16="http://schemas.microsoft.com/office/drawing/2014/main" id="{E06138BC-C94A-4EFE-4A9D-B2BD616FF8DF}"/>
              </a:ext>
            </a:extLst>
          </p:cNvPr>
          <p:cNvSpPr>
            <a:spLocks noGrp="1"/>
          </p:cNvSpPr>
          <p:nvPr>
            <p:ph idx="1" type="body"/>
          </p:nvPr>
        </p:nvSpPr>
        <p:spPr>
          <a:xfrm>
            <a:off x="311700" y="1229875"/>
            <a:ext cx="3871417" cy="3339000"/>
          </a:xfrm>
        </p:spPr>
        <p:txBody>
          <a:bodyPr numCol="1">
            <a:normAutofit/>
          </a:bodyPr>
          <a:lstStyle/>
          <a:p>
            <a:pPr indent="0" marL="114300">
              <a:buNone/>
            </a:pPr>
            <a:r>
              <a:rPr altLang="en-CA" b="1" dirty="0" lang="en-CA">
                <a:latin charset="0" panose="020B0604020202020204" pitchFamily="34" typeface="Arial"/>
                <a:cs charset="0" panose="020B0604020202020204" pitchFamily="34" typeface="Arial"/>
              </a:rPr>
              <a:t>Personal Selling</a:t>
            </a:r>
          </a:p>
          <a:p>
            <a:endParaRPr altLang="en-CA" dirty="0" lang="en-CA">
              <a:latin charset="0" panose="020B0604020202020204" pitchFamily="34" typeface="Arial"/>
              <a:cs charset="0" panose="020B0604020202020204" pitchFamily="34" typeface="Arial"/>
            </a:endParaRPr>
          </a:p>
          <a:p>
            <a:pPr indent="0" marL="114300">
              <a:buNone/>
            </a:pPr>
            <a:r>
              <a:rPr altLang="en-CA" b="1" dirty="0" lang="en-CA">
                <a:latin charset="0" panose="020B0604020202020204" pitchFamily="34" typeface="Arial"/>
                <a:cs charset="0" panose="020B0604020202020204" pitchFamily="34" typeface="Arial"/>
              </a:rPr>
              <a:t>Personal selling </a:t>
            </a:r>
            <a:r>
              <a:rPr altLang="en-CA" dirty="0" lang="en-CA">
                <a:latin charset="0" panose="020B0604020202020204" pitchFamily="34" typeface="Arial"/>
                <a:cs charset="0" panose="020B0604020202020204" pitchFamily="34" typeface="Arial"/>
              </a:rPr>
              <a:t>uses in-person interaction to sell products and services. This type of communication is carried out by sales representatives, who are the personal connection between a buyer and a company or a company’s products or services.</a:t>
            </a:r>
          </a:p>
          <a:p>
            <a:endParaRPr dirty="0" lang="en-US">
              <a:latin charset="0" panose="020B0604020202020204" pitchFamily="34" typeface="Arial"/>
              <a:cs charset="0" panose="020B0604020202020204" pitchFamily="34" typeface="Arial"/>
            </a:endParaRPr>
          </a:p>
        </p:txBody>
      </p:sp>
      <p:sp>
        <p:nvSpPr>
          <p:cNvPr id="5" name="TextBox 4">
            <a:extLst>
              <a:ext uri="{FF2B5EF4-FFF2-40B4-BE49-F238E27FC236}">
                <a16:creationId xmlns:a16="http://schemas.microsoft.com/office/drawing/2014/main" id="{D403550F-13C1-F82A-3F7C-DC2636502FCE}"/>
              </a:ext>
            </a:extLst>
          </p:cNvPr>
          <p:cNvSpPr txBox="1"/>
          <p:nvPr/>
        </p:nvSpPr>
        <p:spPr>
          <a:xfrm>
            <a:off x="5579243" y="4568875"/>
            <a:ext cx="4582510" cy="692497"/>
          </a:xfrm>
          <a:prstGeom prst="rect">
            <a:avLst/>
          </a:prstGeom>
          <a:noFill/>
        </p:spPr>
        <p:txBody>
          <a:bodyPr numCol="1" wrap="square">
            <a:spAutoFit/>
          </a:bodyPr>
          <a:lstStyle/>
          <a:p>
            <a:pPr algn="l"/>
            <a:r>
              <a:rPr altLang="en-CA" b="0" dirty="0" i="0" lang="en-CA" strike="noStrike" sz="1100" u="none">
                <a:solidFill>
                  <a:srgbClr val="111111"/>
                </a:solidFill>
                <a:effectLst/>
                <a:latin typeface="-apple-system"/>
              </a:rPr>
              <a:t>Photo by </a:t>
            </a:r>
            <a:r>
              <a:rPr altLang="en-CA" b="0" dirty="0" err="1" i="0" lang="en-CA" strike="noStrike" sz="1100" u="none">
                <a:solidFill>
                  <a:srgbClr val="767676"/>
                </a:solidFill>
                <a:effectLst/>
                <a:latin typeface="-apple-system"/>
                <a:hlinkClick r:id="rId3"/>
              </a:rPr>
              <a:t>Christiann</a:t>
            </a:r>
            <a:r>
              <a:rPr altLang="en-CA" b="0" dirty="0" i="0" lang="en-CA" strike="noStrike" sz="1100" u="none">
                <a:solidFill>
                  <a:srgbClr val="767676"/>
                </a:solidFill>
                <a:effectLst/>
                <a:latin typeface="-apple-system"/>
                <a:hlinkClick r:id="rId4"/>
              </a:rPr>
              <a:t> </a:t>
            </a:r>
            <a:r>
              <a:rPr altLang="en-CA" b="0" dirty="0" err="1" i="0" lang="en-CA" strike="noStrike" sz="1100" u="none">
                <a:solidFill>
                  <a:srgbClr val="767676"/>
                </a:solidFill>
                <a:effectLst/>
                <a:latin typeface="-apple-system"/>
                <a:hlinkClick r:id="rId5"/>
              </a:rPr>
              <a:t>Koepke</a:t>
            </a:r>
            <a:r>
              <a:rPr altLang="en-CA" dirty="0" lang="en-CA" sz="1100">
                <a:solidFill>
                  <a:srgbClr val="111111"/>
                </a:solidFill>
                <a:latin typeface="-apple-system"/>
              </a:rPr>
              <a:t>,</a:t>
            </a:r>
            <a:r>
              <a:rPr altLang="en-CA" b="0" dirty="0" i="0" lang="en-CA" strike="noStrike" sz="1100" u="none">
                <a:solidFill>
                  <a:srgbClr val="111111"/>
                </a:solidFill>
                <a:effectLst/>
                <a:latin typeface="-apple-system"/>
              </a:rPr>
              <a:t> </a:t>
            </a:r>
            <a:r>
              <a:rPr altLang="en-CA" b="0" dirty="0" i="0" lang="en-CA" strike="noStrike" sz="1100" u="none">
                <a:solidFill>
                  <a:srgbClr val="767676"/>
                </a:solidFill>
                <a:effectLst/>
                <a:latin typeface="-apple-system"/>
                <a:hlinkClick r:id="rId6"/>
              </a:rPr>
              <a:t>Unsplash</a:t>
            </a:r>
            <a:endParaRPr altLang="en-CA" b="0" dirty="0" i="0" lang="en-CA" strike="noStrike" sz="1100" u="none">
              <a:solidFill>
                <a:srgbClr val="111111"/>
              </a:solidFill>
              <a:effectLst/>
              <a:latin typeface="-apple-system"/>
            </a:endParaRPr>
          </a:p>
          <a:p>
            <a:br>
              <a:rPr altLang="en-CA" dirty="0" lang="en-CA"/>
            </a:br>
            <a:endParaRPr dirty="0" lang="en-US"/>
          </a:p>
        </p:txBody>
      </p:sp>
      <p:pic>
        <p:nvPicPr>
          <p:cNvPr id="7" name="Picture 6">
            <a:extLst>
              <a:ext uri="{FF2B5EF4-FFF2-40B4-BE49-F238E27FC236}">
                <a16:creationId xmlns:a16="http://schemas.microsoft.com/office/drawing/2014/main" id="{9B26FBF2-3EED-32C3-3947-D012B57B0CC7}"/>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556233" y="1790203"/>
            <a:ext cx="4168008" cy="2778672"/>
          </a:xfrm>
          <a:prstGeom prst="rect">
            <a:avLst/>
          </a:prstGeom>
        </p:spPr>
      </p:pic>
    </p:spTree>
    <p:extLst>
      <p:ext uri="{BB962C8B-B14F-4D97-AF65-F5344CB8AC3E}">
        <p14:creationId xmlns:p14="http://schemas.microsoft.com/office/powerpoint/2010/main" val="4008715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DEF81-EAB2-90DB-7CB1-BF884B43ADF7}"/>
              </a:ext>
            </a:extLst>
          </p:cNvPr>
          <p:cNvSpPr>
            <a:spLocks noGrp="1"/>
          </p:cNvSpPr>
          <p:nvPr>
            <p:ph type="title"/>
          </p:nvPr>
        </p:nvSpPr>
        <p:spPr>
          <a:xfrm>
            <a:off x="84083" y="410000"/>
            <a:ext cx="9059917" cy="607800"/>
          </a:xfrm>
        </p:spPr>
        <p:txBody>
          <a:bodyPr numCol="1">
            <a:noAutofit/>
          </a:bodyPr>
          <a:lstStyle/>
          <a:p>
            <a:r>
              <a:rPr b="1" dirty="0" lang="en-US" sz="2400">
                <a:latin charset="0" panose="020B0604020202020204" pitchFamily="34" typeface="Arial"/>
                <a:cs charset="0" panose="020B0604020202020204" pitchFamily="34" typeface="Arial"/>
              </a:rPr>
              <a:t>10.2 COMMON MARKETING COMMUNICATION METHODS IV</a:t>
            </a:r>
            <a:br>
              <a:rPr b="1" dirty="0" lang="en-US" sz="2400">
                <a:latin charset="0" panose="020B0604020202020204" pitchFamily="34" typeface="Arial"/>
                <a:cs charset="0" panose="020B0604020202020204" pitchFamily="34" typeface="Arial"/>
              </a:rPr>
            </a:br>
            <a:br>
              <a:rPr b="1" dirty="0" lang="en-US" sz="2400">
                <a:latin charset="0" panose="020B0604020202020204" pitchFamily="34" typeface="Arial"/>
                <a:cs charset="0" panose="020B0604020202020204" pitchFamily="34" typeface="Arial"/>
              </a:rPr>
            </a:br>
            <a:endParaRPr dirty="0" lang="en-US" sz="2400"/>
          </a:p>
        </p:txBody>
      </p:sp>
      <p:sp>
        <p:nvSpPr>
          <p:cNvPr id="3" name="Text Placeholder 2">
            <a:extLst>
              <a:ext uri="{FF2B5EF4-FFF2-40B4-BE49-F238E27FC236}">
                <a16:creationId xmlns:a16="http://schemas.microsoft.com/office/drawing/2014/main" id="{B7E4E355-AC47-DE1D-969F-B3AE15BC3BD9}"/>
              </a:ext>
            </a:extLst>
          </p:cNvPr>
          <p:cNvSpPr>
            <a:spLocks noGrp="1"/>
          </p:cNvSpPr>
          <p:nvPr>
            <p:ph idx="1" type="body"/>
          </p:nvPr>
        </p:nvSpPr>
        <p:spPr>
          <a:xfrm>
            <a:off x="322210" y="1017800"/>
            <a:ext cx="4449486" cy="3339000"/>
          </a:xfrm>
        </p:spPr>
        <p:txBody>
          <a:bodyPr numCol="1">
            <a:noAutofit/>
          </a:bodyPr>
          <a:lstStyle/>
          <a:p>
            <a:pPr indent="0" marL="114300">
              <a:buNone/>
            </a:pPr>
            <a:r>
              <a:rPr altLang="en-CA" b="1" dirty="0" lang="en-CA">
                <a:latin charset="0" panose="020B0604020202020204" pitchFamily="34" typeface="Arial"/>
                <a:cs charset="0" panose="020B0604020202020204" pitchFamily="34" typeface="Arial"/>
              </a:rPr>
              <a:t>Sales promotions</a:t>
            </a:r>
            <a:r>
              <a:rPr altLang="en-CA" dirty="0" lang="en-CA">
                <a:latin charset="0" panose="020B0604020202020204" pitchFamily="34" typeface="Arial"/>
                <a:cs charset="0" panose="020B0604020202020204" pitchFamily="34" typeface="Arial"/>
              </a:rPr>
              <a:t> </a:t>
            </a:r>
          </a:p>
          <a:p>
            <a:pPr indent="0" marL="114300">
              <a:buNone/>
            </a:pPr>
            <a:endParaRPr altLang="en-CA" dirty="0" lang="en-CA">
              <a:latin charset="0" panose="020B0604020202020204" pitchFamily="34" typeface="Arial"/>
              <a:cs charset="0" panose="020B0604020202020204" pitchFamily="34" typeface="Arial"/>
            </a:endParaRPr>
          </a:p>
          <a:p>
            <a:pPr indent="0" marL="114300">
              <a:buNone/>
            </a:pPr>
            <a:r>
              <a:rPr altLang="en-CA" b="1" dirty="0" lang="en-CA">
                <a:latin charset="0" panose="020B0604020202020204" pitchFamily="34" typeface="Arial"/>
                <a:cs charset="0" panose="020B0604020202020204" pitchFamily="34" typeface="Arial"/>
              </a:rPr>
              <a:t>Sales Promotions </a:t>
            </a:r>
            <a:r>
              <a:rPr altLang="en-CA" dirty="0" lang="en-CA">
                <a:latin charset="0" panose="020B0604020202020204" pitchFamily="34" typeface="Arial"/>
                <a:cs charset="0" panose="020B0604020202020204" pitchFamily="34" typeface="Arial"/>
              </a:rPr>
              <a:t>are a marketing communication tool for stimulating revenue or providing incentives or extra value to distributers, sales staff, or customers over a short time period. Sales promotion activities include special offers, displays, demonstrations, and other nonrecurring selling efforts that aren’t part of the ordinary routine.</a:t>
            </a:r>
            <a:endParaRPr dirty="0" lang="en-US">
              <a:latin charset="0" panose="020B0604020202020204" pitchFamily="34" typeface="Arial"/>
              <a:cs charset="0" panose="020B0604020202020204" pitchFamily="34" typeface="Arial"/>
            </a:endParaRPr>
          </a:p>
        </p:txBody>
      </p:sp>
      <p:sp>
        <p:nvSpPr>
          <p:cNvPr id="5" name="TextBox 4">
            <a:extLst>
              <a:ext uri="{FF2B5EF4-FFF2-40B4-BE49-F238E27FC236}">
                <a16:creationId xmlns:a16="http://schemas.microsoft.com/office/drawing/2014/main" id="{73E40D98-F211-91AF-A4CF-B3811F2E7718}"/>
              </a:ext>
            </a:extLst>
          </p:cNvPr>
          <p:cNvSpPr txBox="1"/>
          <p:nvPr/>
        </p:nvSpPr>
        <p:spPr>
          <a:xfrm>
            <a:off x="6442185" y="4458624"/>
            <a:ext cx="4577254" cy="692497"/>
          </a:xfrm>
          <a:prstGeom prst="rect">
            <a:avLst/>
          </a:prstGeom>
          <a:noFill/>
        </p:spPr>
        <p:txBody>
          <a:bodyPr numCol="1" wrap="square">
            <a:spAutoFit/>
          </a:bodyPr>
          <a:lstStyle/>
          <a:p>
            <a:pPr algn="l"/>
            <a:r>
              <a:rPr altLang="en-CA" b="0" dirty="0" i="0" lang="en-CA" strike="noStrike" sz="1100" u="none">
                <a:solidFill>
                  <a:srgbClr val="111111"/>
                </a:solidFill>
                <a:effectLst/>
                <a:latin typeface="-apple-system"/>
              </a:rPr>
              <a:t>Photo by </a:t>
            </a:r>
            <a:r>
              <a:rPr altLang="en-CA" b="0" dirty="0" i="0" lang="en-CA" strike="noStrike" sz="1100" u="none">
                <a:solidFill>
                  <a:srgbClr val="767676"/>
                </a:solidFill>
                <a:effectLst/>
                <a:latin typeface="-apple-system"/>
                <a:hlinkClick r:id="rId3"/>
              </a:rPr>
              <a:t>JJ Ying</a:t>
            </a:r>
            <a:r>
              <a:rPr altLang="en-CA" dirty="0" lang="en-CA" sz="1100">
                <a:solidFill>
                  <a:srgbClr val="111111"/>
                </a:solidFill>
                <a:latin typeface="-apple-system"/>
              </a:rPr>
              <a:t>,</a:t>
            </a:r>
            <a:r>
              <a:rPr altLang="en-CA" b="0" dirty="0" i="0" lang="en-CA" strike="noStrike" sz="1100" u="none">
                <a:solidFill>
                  <a:srgbClr val="111111"/>
                </a:solidFill>
                <a:effectLst/>
                <a:latin typeface="-apple-system"/>
              </a:rPr>
              <a:t> </a:t>
            </a:r>
            <a:r>
              <a:rPr altLang="en-CA" b="0" dirty="0" i="0" lang="en-CA" strike="noStrike" sz="1100" u="none">
                <a:solidFill>
                  <a:srgbClr val="767676"/>
                </a:solidFill>
                <a:effectLst/>
                <a:latin typeface="-apple-system"/>
                <a:hlinkClick r:id="rId4"/>
              </a:rPr>
              <a:t>Unsplash</a:t>
            </a:r>
            <a:endParaRPr altLang="en-CA" b="0" dirty="0" i="0" lang="en-CA" strike="noStrike" sz="1100" u="none">
              <a:solidFill>
                <a:srgbClr val="111111"/>
              </a:solidFill>
              <a:effectLst/>
              <a:latin typeface="-apple-system"/>
            </a:endParaRPr>
          </a:p>
          <a:p>
            <a:br>
              <a:rPr altLang="en-CA" dirty="0" lang="en-CA"/>
            </a:br>
            <a:endParaRPr dirty="0" lang="en-US"/>
          </a:p>
        </p:txBody>
      </p:sp>
      <p:pic>
        <p:nvPicPr>
          <p:cNvPr id="7" name="Picture 6">
            <a:extLst>
              <a:ext uri="{FF2B5EF4-FFF2-40B4-BE49-F238E27FC236}">
                <a16:creationId xmlns:a16="http://schemas.microsoft.com/office/drawing/2014/main" id="{8BC82ABC-8861-1DF2-73F6-A5AF5608DE5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89988" y="1017800"/>
            <a:ext cx="3440824" cy="3440824"/>
          </a:xfrm>
          <a:prstGeom prst="rect">
            <a:avLst/>
          </a:prstGeom>
        </p:spPr>
      </p:pic>
    </p:spTree>
    <p:extLst>
      <p:ext uri="{BB962C8B-B14F-4D97-AF65-F5344CB8AC3E}">
        <p14:creationId xmlns:p14="http://schemas.microsoft.com/office/powerpoint/2010/main" val="2170669436"/>
      </p:ext>
    </p:extLst>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Words>3044</Words>
  <Paragraphs>156</Paragraphs>
  <Slides>16</Slides>
  <Notes>16</Notes>
  <TotalTime>5874</TotalTime>
  <HiddenSlides>0</HiddenSlides>
  <MMClips>0</MMClips>
  <ScaleCrop>false</ScaleCrop>
  <HeadingPairs>
    <vt:vector baseType="variant" size="6">
      <vt:variant>
        <vt:lpstr>Fonts Used</vt:lpstr>
      </vt:variant>
      <vt:variant>
        <vt:i4>4</vt:i4>
      </vt:variant>
      <vt:variant>
        <vt:lpstr>Theme</vt:lpstr>
      </vt:variant>
      <vt:variant>
        <vt:i4>1</vt:i4>
      </vt:variant>
      <vt:variant>
        <vt:lpstr>Slide Titles</vt:lpstr>
      </vt:variant>
      <vt:variant>
        <vt:i4>16</vt:i4>
      </vt:variant>
    </vt:vector>
  </HeadingPairs>
  <TitlesOfParts>
    <vt:vector baseType="lpstr" size="21">
      <vt:lpstr>Roboto</vt:lpstr>
      <vt:lpstr>Calibri</vt:lpstr>
      <vt:lpstr>-apple-system</vt:lpstr>
      <vt:lpstr>Arial</vt:lpstr>
      <vt:lpstr>Geometric</vt:lpstr>
      <vt:lpstr>GLOBAL MARKETING IN A DIGITAL WORLD</vt:lpstr>
      <vt:lpstr>Learning Outcomes</vt:lpstr>
      <vt:lpstr>10.1 INTEGRATED MARKETING COMMUNICATION I</vt:lpstr>
      <vt:lpstr>10.1 INTEGRATED MARKETING COMMUNICATION II</vt:lpstr>
      <vt:lpstr>10.1 INTEGRATED MARKETING COMMUNICATION III</vt:lpstr>
      <vt:lpstr>10.2 COMMON MARKETING COMMUNICATION METHODS I</vt:lpstr>
      <vt:lpstr>10.2 COMMON MARKETING COMMUNICATION METHODS II</vt:lpstr>
      <vt:lpstr>10.2 COMMON MARKETING COMMUNICATION METHODS III</vt:lpstr>
      <vt:lpstr>10.2 COMMON MARKETING COMMUNICATION METHODS IV</vt:lpstr>
      <vt:lpstr>10.2 COMMON MARKETING COMMUNICATION METHODS V</vt:lpstr>
      <vt:lpstr>10.2 COMMON MARKETING COMMUNICATION METHODS VI</vt:lpstr>
      <vt:lpstr>10.3 CHANGES IN PROMOTION I</vt:lpstr>
      <vt:lpstr>10.3 CHANGES IN PROMOTION II</vt:lpstr>
      <vt:lpstr>10.3 CHANGES IN PROMOTION III</vt:lpstr>
      <vt:lpstr>10.4 Key Terms I</vt:lpstr>
      <vt:lpstr>10.4 Key Terms II</vt:lpstr>
    </vt:vector>
  </TitlesOfParts>
  <LinksUpToDate>false</LinksUpToDate>
  <SharedDoc>false</SharedDoc>
  <HyperlinksChanged>false</HyperlinksChanged>
  <Application>Microsoft Macintosh PowerPoint</Application>
  <AppVersion>16.0000</AppVersion>
  <PresentationFormat>On-screen Show (16:9)</PresentationFormat>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Earle, Davandra</cp:lastModifiedBy>
  <dcterms:modified xsi:type="dcterms:W3CDTF">2022-07-13T20:34:58Z</dcterms:modified>
  <cp:revision>13</cp:revision>
  <dc:title>PowerPoint Presentation</dc:title>
</cp:coreProperties>
</file>