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5" Target="ppt/presentation.xml" Type="http://schemas.openxmlformats.org/officeDocument/2006/relationships/officeDocument"/><Relationship Id="rId4" Target="docProps/custom.xml" Type="http://schemas.openxmlformats.org/officeDocument/2006/relationships/custom-properties"/><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Lst>
  <p:sldSz cx="9144000" cy="5143500" type="screen16x9"/>
  <p:notesSz cx="6858000" cy="9144000"/>
  <p:embeddedFontLst>
    <p:embeddedFont>
      <p:font charset="0" panose="020F0502020204030204" pitchFamily="34" typeface="Calibri"/>
      <p:regular r:id="rId41"/>
      <p:bold r:id="rId42"/>
      <p:italic r:id="rId43"/>
      <p:boldItalic r:id="rId44"/>
    </p:embeddedFont>
    <p:embeddedFont>
      <p:font charset="0" panose="02000000000000000000" pitchFamily="2" typeface="Roboto"/>
      <p:regular r:id="rId45"/>
      <p:bold r:id="rId46"/>
      <p:italic r:id="rId47"/>
      <p:boldItalic r:id="rId48"/>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d="1" initials="MJ" lastIdx="5" name="Michienzi, Jack">
    <p:extLst>
      <p:ext uri="{19B8F6BF-5375-455C-9EA6-DF929625EA0E}">
        <p15:presenceInfo xmlns:p15="http://schemas.microsoft.com/office/powerpoint/2012/main" providerId="AD" userId="S-1-5-21-750930478-754930973-930774774-29009"/>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6"/>
    <p:restoredTop sz="86377"/>
  </p:normalViewPr>
  <p:slideViewPr>
    <p:cSldViewPr snapToGrid="0">
      <p:cViewPr varScale="1">
        <p:scale>
          <a:sx d="100" n="130"/>
          <a:sy d="100" n="130"/>
        </p:scale>
        <p:origin x="376" y="176"/>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6200" cy="76200"/>
</p:viewPr>
</file>

<file path=ppt/_rels/presentation.xml.rels><?xml version="1.0" encoding="UTF-8" standalone="yes"?><Relationships xmlns="http://schemas.openxmlformats.org/package/2006/relationships"><Relationship Id="rId5" Target="commentAuthors.xml" Type="http://schemas.openxmlformats.org/officeDocument/2006/relationships/commentAuthors"/><Relationship Id="rId39" Target="slides/slide29.xml" Type="http://schemas.openxmlformats.org/officeDocument/2006/relationships/slide"/><Relationship Id="rId4" Target="tableStyles.xml" Type="http://schemas.openxmlformats.org/officeDocument/2006/relationships/tableStyles"/><Relationship Id="rId38" Target="slides/slide28.xml" Type="http://schemas.openxmlformats.org/officeDocument/2006/relationships/slide"/><Relationship Id="rId3" Target="presProps.xml" Type="http://schemas.openxmlformats.org/officeDocument/2006/relationships/presProps"/><Relationship Id="rId37" Target="slides/slide27.xml" Type="http://schemas.openxmlformats.org/officeDocument/2006/relationships/slide"/><Relationship Id="rId2" Target="viewProps.xml" Type="http://schemas.openxmlformats.org/officeDocument/2006/relationships/viewProps"/><Relationship Id="rId36" Target="slides/slide26.xml" Type="http://schemas.openxmlformats.org/officeDocument/2006/relationships/slide"/><Relationship Id="rId1" Target="theme/theme1.xml" Type="http://schemas.openxmlformats.org/officeDocument/2006/relationships/theme"/><Relationship Id="rId35" Target="slides/slide25.xml" Type="http://schemas.openxmlformats.org/officeDocument/2006/relationships/slide"/><Relationship Id="rId34" Target="slides/slide24.xml" Type="http://schemas.openxmlformats.org/officeDocument/2006/relationships/slide"/><Relationship Id="rId33" Target="slides/slide23.xml" Type="http://schemas.openxmlformats.org/officeDocument/2006/relationships/slide"/><Relationship Id="rId32" Target="slides/slide22.xml" Type="http://schemas.openxmlformats.org/officeDocument/2006/relationships/slide"/><Relationship Id="rId31" Target="slides/slide21.xml" Type="http://schemas.openxmlformats.org/officeDocument/2006/relationships/slide"/><Relationship Id="rId30" Target="slides/slide20.xml" Type="http://schemas.openxmlformats.org/officeDocument/2006/relationships/slide"/><Relationship Id="rId27" Target="slides/slide17.xml" Type="http://schemas.openxmlformats.org/officeDocument/2006/relationships/slide"/><Relationship Id="rId26" Target="slides/slide16.xml" Type="http://schemas.openxmlformats.org/officeDocument/2006/relationships/slide"/><Relationship Id="rId25" Target="slides/slide15.xml" Type="http://schemas.openxmlformats.org/officeDocument/2006/relationships/slide"/><Relationship Id="rId24" Target="slides/slide14.xml" Type="http://schemas.openxmlformats.org/officeDocument/2006/relationships/slide"/><Relationship Id="rId21" Target="slides/slide11.xml" Type="http://schemas.openxmlformats.org/officeDocument/2006/relationships/slide"/><Relationship Id="rId19" Target="slides/slide9.xml" Type="http://schemas.openxmlformats.org/officeDocument/2006/relationships/slide"/><Relationship Id="rId20" Target="slides/slide10.xml" Type="http://schemas.openxmlformats.org/officeDocument/2006/relationships/slide"/><Relationship Id="rId18" Target="slides/slide8.xml" Type="http://schemas.openxmlformats.org/officeDocument/2006/relationships/slide"/><Relationship Id="rId17" Target="slides/slide7.xml" Type="http://schemas.openxmlformats.org/officeDocument/2006/relationships/slide"/><Relationship Id="rId13" Target="slides/slide3.xml" Type="http://schemas.openxmlformats.org/officeDocument/2006/relationships/slide"/><Relationship Id="rId47" Target="fonts/font7.fntdata" Type="http://schemas.openxmlformats.org/officeDocument/2006/relationships/font"/><Relationship Id="rId16" Target="slides/slide6.xml" Type="http://schemas.openxmlformats.org/officeDocument/2006/relationships/slide"/><Relationship Id="rId12" Target="slides/slide2.xml" Type="http://schemas.openxmlformats.org/officeDocument/2006/relationships/slide"/><Relationship Id="rId46" Target="fonts/font6.fntdata" Type="http://schemas.openxmlformats.org/officeDocument/2006/relationships/font"/><Relationship Id="rId15" Target="slides/slide5.xml" Type="http://schemas.openxmlformats.org/officeDocument/2006/relationships/slide"/><Relationship Id="rId11" Target="slides/slide1.xml" Type="http://schemas.openxmlformats.org/officeDocument/2006/relationships/slide"/><Relationship Id="rId45" Target="fonts/font5.fntdata" Type="http://schemas.openxmlformats.org/officeDocument/2006/relationships/font"/><Relationship Id="rId48" Target="fonts/font8.fntdata" Type="http://schemas.openxmlformats.org/officeDocument/2006/relationships/font"/><Relationship Id="rId14" Target="slides/slide4.xml" Type="http://schemas.openxmlformats.org/officeDocument/2006/relationships/slide"/><Relationship Id="rId10" Target="notesMasters/notesMaster1.xml" Type="http://schemas.openxmlformats.org/officeDocument/2006/relationships/notesMaster"/><Relationship Id="rId44" Target="fonts/font4.fntdata" Type="http://schemas.openxmlformats.org/officeDocument/2006/relationships/font"/><Relationship Id="rId43" Target="fonts/font3.fntdata" Type="http://schemas.openxmlformats.org/officeDocument/2006/relationships/font"/><Relationship Id="rId42" Target="fonts/font2.fntdata" Type="http://schemas.openxmlformats.org/officeDocument/2006/relationships/font"/><Relationship Id="rId41" Target="fonts/font1.fntdata" Type="http://schemas.openxmlformats.org/officeDocument/2006/relationships/font"/><Relationship Id="rId9" Target="slideMasters/slideMaster1.xml" Type="http://schemas.openxmlformats.org/officeDocument/2006/relationships/slideMaster"/><Relationship Id="rId40" Target="slides/slide30.xml" Type="http://schemas.openxmlformats.org/officeDocument/2006/relationships/slide"/><Relationship Id="rId8" Target="../customXml/item2.xml" Type="http://schemas.openxmlformats.org/officeDocument/2006/relationships/customXml"/><Relationship Id="rId7" Target="../customXml/item1.xml" Type="http://schemas.openxmlformats.org/officeDocument/2006/relationships/customXml"/><Relationship Id="rId6" Target="../customXml/item3.xml" Type="http://schemas.openxmlformats.org/officeDocument/2006/relationships/customXml"/><Relationship Id="rId23" Target="slides/slide13.xml" Type="http://schemas.openxmlformats.org/officeDocument/2006/relationships/slide"/><Relationship Id="rId29" Target="slides/slide19.xml" Type="http://schemas.openxmlformats.org/officeDocument/2006/relationships/slide"/><Relationship Id="rId22" Target="slides/slide12.xml" Type="http://schemas.openxmlformats.org/officeDocument/2006/relationships/slide"/><Relationship Id="rId28" Target="slides/slide18.xml" Type="http://schemas.openxmlformats.org/officeDocument/2006/relationships/slid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_rels/notesSlide25.xml.rels><?xml version="1.0" encoding="UTF-8" standalone="yes"?><Relationships xmlns="http://schemas.openxmlformats.org/package/2006/relationships"><Relationship Id="rId2" Target="../slides/slide25.xml" Type="http://schemas.openxmlformats.org/officeDocument/2006/relationships/slide"/><Relationship Id="rId1" Target="../notesMasters/notesMaster1.xml" Type="http://schemas.openxmlformats.org/officeDocument/2006/relationships/notesMaster"/></Relationships>
</file>

<file path=ppt/notesSlides/_rels/notesSlide26.xml.rels><?xml version="1.0" encoding="UTF-8" standalone="yes"?><Relationships xmlns="http://schemas.openxmlformats.org/package/2006/relationships"><Relationship Id="rId2" Target="../slides/slide26.xml" Type="http://schemas.openxmlformats.org/officeDocument/2006/relationships/slide"/><Relationship Id="rId1" Target="../notesMasters/notesMaster1.xml" Type="http://schemas.openxmlformats.org/officeDocument/2006/relationships/notesMaster"/></Relationships>
</file>

<file path=ppt/notesSlides/_rels/notesSlide27.xml.rels><?xml version="1.0" encoding="UTF-8" standalone="yes"?><Relationships xmlns="http://schemas.openxmlformats.org/package/2006/relationships"><Relationship Id="rId2" Target="../slides/slide27.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Many marketers have found the international marketplace to be extremely hostile. A study by Barker and Kaynak (1992) for example, found that less than 20 percent of firms in Texas with export potential actually carried out business in international markets. But although many firms view in markets with trepidation, others still make the decision to go international. Why?</a:t>
            </a:r>
          </a:p>
          <a:p>
            <a:br>
              <a:rPr altLang="en-CA" dirty="0" lang="en-CA"/>
            </a:br>
            <a:r>
              <a:rPr altLang="en-CA" b="0" dirty="0" lang="en-CA">
                <a:effectLst/>
              </a:rPr>
              <a:t>In the Barker and Kaynak (1992) study, these are the motivating factors that were given for initiating overseas marketing involvement (in order of importance):</a:t>
            </a:r>
          </a:p>
          <a:p>
            <a:br>
              <a:rPr altLang="en-CA" dirty="0" lang="en-CA">
                <a:effectLst/>
              </a:rPr>
            </a:br>
            <a:endParaRPr altLang="en-CA" dirty="0" lang="en-CA">
              <a:effectLst/>
            </a:endParaRPr>
          </a:p>
          <a:p>
            <a:endParaRPr dirty="0" lang="en-US"/>
          </a:p>
        </p:txBody>
      </p:sp>
    </p:spTree>
    <p:extLst>
      <p:ext uri="{BB962C8B-B14F-4D97-AF65-F5344CB8AC3E}">
        <p14:creationId xmlns:p14="http://schemas.microsoft.com/office/powerpoint/2010/main" val="35661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dirty="0" lang="en-CA">
                <a:effectLst/>
              </a:rPr>
              <a:t>Despite attractive opportunities, most businesses do not enter foreign markets. The reasons given for not going international are numerous. The biggest barrier to entering foreign markets is seen to be a fear by these companies that their products are not marketable overseas and a consequent preoccupation with the domestic market. </a:t>
            </a:r>
          </a:p>
          <a:p>
            <a:endParaRPr altLang="en-CA" b="0" dirty="0" lang="en-CA">
              <a:effectLst/>
            </a:endParaRPr>
          </a:p>
          <a:p>
            <a:r>
              <a:rPr altLang="en-CA" b="0" dirty="0" lang="en-CA">
                <a:effectLst/>
              </a:rPr>
              <a:t>The above mentioned points were highlighted by the findings in the previously mentioned study by Barker and Kaynak, who listed the most important barriers:</a:t>
            </a:r>
            <a:br>
              <a:rPr altLang="en-CA" dirty="0" lang="en-CA">
                <a:effectLst/>
              </a:rPr>
            </a:br>
            <a:endParaRPr altLang="en-CA" dirty="0" lang="en-CA">
              <a:effectLst/>
            </a:endParaRPr>
          </a:p>
          <a:p>
            <a:r>
              <a:rPr altLang="en-CA" b="0" cap="none" dirty="0" i="0" lang="en-CA" strike="noStrike" sz="1100" u="none">
                <a:solidFill>
                  <a:srgbClr val="000000"/>
                </a:solidFill>
                <a:effectLst/>
                <a:latin typeface="Arial"/>
                <a:ea typeface="Arial"/>
                <a:cs typeface="Arial"/>
                <a:sym typeface="Arial"/>
              </a:rPr>
              <a:t>It is the combination of these factors that determines not only whether companies become involved in international markets, but also the degree of any involvement.</a:t>
            </a:r>
            <a:endParaRPr altLang="en-CA" dirty="0" lang="en-CA">
              <a:effectLst/>
            </a:endParaRPr>
          </a:p>
          <a:p>
            <a:endParaRPr dirty="0" lang="en-US"/>
          </a:p>
        </p:txBody>
      </p:sp>
    </p:spTree>
    <p:extLst>
      <p:ext uri="{BB962C8B-B14F-4D97-AF65-F5344CB8AC3E}">
        <p14:creationId xmlns:p14="http://schemas.microsoft.com/office/powerpoint/2010/main" val="126137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indent="0" marL="114300">
              <a:buNone/>
            </a:pPr>
            <a:r>
              <a:rPr altLang="en-CA" dirty="0" lang="en-CA"/>
              <a:t>Two points should be noted:</a:t>
            </a:r>
            <a:br>
              <a:rPr altLang="en-CA" dirty="0" lang="en-CA"/>
            </a:br>
            <a:r>
              <a:rPr altLang="en-CA" dirty="0" lang="en-CA"/>
              <a:t>---The process tends to be ranked in order of  “least risk and investment” to “greatest involvement”.</a:t>
            </a:r>
          </a:p>
          <a:p>
            <a:pPr indent="0" marL="114300">
              <a:buNone/>
            </a:pPr>
            <a:r>
              <a:rPr altLang="en-CA" dirty="0" lang="en-CA"/>
              <a:t>---These are not necessarily sequential steps, even though exporting is apparently most common as an initial entry.</a:t>
            </a:r>
          </a:p>
          <a:p>
            <a:pPr indent="0" marL="114300">
              <a:buNone/>
            </a:pPr>
            <a:endParaRPr altLang="en-CA" dirty="0" lang="en-CA"/>
          </a:p>
          <a:p>
            <a:pPr indent="-171450" marL="285750"/>
            <a:r>
              <a:rPr altLang="en-CA" dirty="0" lang="en-CA"/>
              <a:t>Domestic Marketing- </a:t>
            </a:r>
            <a:r>
              <a:rPr altLang="en-CA" b="0" cap="none" dirty="0" i="0" lang="en-CA" strike="noStrike" sz="1100" u="none">
                <a:solidFill>
                  <a:srgbClr val="000000"/>
                </a:solidFill>
                <a:effectLst/>
                <a:latin typeface="Arial"/>
                <a:ea typeface="Arial"/>
                <a:cs typeface="Arial"/>
                <a:sym typeface="Arial"/>
              </a:rPr>
              <a:t>This involves the company manipulating a series of controllable variables, such as price, advertising, distribution, and the product, in a largely uncontrollable external environment that is made up of different economic structures, competitors, cultural values, and legal infrastructure within specific political or geographic country boundaries.</a:t>
            </a:r>
          </a:p>
          <a:p>
            <a:pPr indent="-171450" marL="285750"/>
            <a:endParaRPr altLang="en-CA" b="0" cap="none" dirty="0" i="0" lang="en-CA" strike="noStrike" sz="1100" u="none">
              <a:solidFill>
                <a:srgbClr val="000000"/>
              </a:solidFill>
              <a:effectLst/>
              <a:latin typeface="Arial"/>
              <a:ea typeface="Arial"/>
              <a:cs typeface="Arial"/>
              <a:sym typeface="Arial"/>
            </a:endParaRPr>
          </a:p>
          <a:p>
            <a:pPr indent="-171450" marL="285750"/>
            <a:r>
              <a:rPr altLang="en-CA" b="0" cap="none" dirty="0" i="0" lang="en-CA" strike="noStrike" sz="1100" u="none">
                <a:solidFill>
                  <a:srgbClr val="000000"/>
                </a:solidFill>
                <a:effectLst/>
                <a:latin typeface="Arial"/>
                <a:ea typeface="Arial"/>
                <a:cs typeface="Arial"/>
                <a:sym typeface="Arial"/>
              </a:rPr>
              <a:t>International Marketing- This involves the company operating across several markets in which not only do the uncontrollable variables differ significantly between one market and another, but the controllable factor in the form of cost and price structures, opportunities for advertising, and distributive infrastructure are also likely to differ significantly.</a:t>
            </a:r>
          </a:p>
          <a:p>
            <a:pPr indent="-171450" marL="285750"/>
            <a:endParaRPr altLang="en-CA" b="0" cap="none" dirty="0" i="0" lang="en-CA" strike="noStrike" sz="1100" u="none">
              <a:solidFill>
                <a:srgbClr val="000000"/>
              </a:solidFill>
              <a:effectLst/>
              <a:latin typeface="Arial"/>
              <a:ea typeface="Arial"/>
              <a:cs typeface="Arial"/>
              <a:sym typeface="Arial"/>
            </a:endParaRPr>
          </a:p>
          <a:p>
            <a:pPr indent="-171450" marL="285750"/>
            <a:r>
              <a:rPr altLang="en-CA" b="0" cap="none" dirty="0" i="0" lang="en-CA" strike="noStrike" sz="1100" u="none">
                <a:solidFill>
                  <a:srgbClr val="000000"/>
                </a:solidFill>
                <a:effectLst/>
                <a:latin typeface="Arial"/>
                <a:ea typeface="Arial"/>
                <a:cs typeface="Arial"/>
                <a:sym typeface="Arial"/>
              </a:rPr>
              <a:t>Export Marketing- </a:t>
            </a:r>
            <a:r>
              <a:rPr altLang="en-CA" dirty="0" lang="en-CA">
                <a:effectLst/>
              </a:rPr>
              <a:t>In this case, the firm markets its goods and/or services across national/political boundaries. In general, exporting is a simple and low risk-approach to entering foreign markets. Firms may choose to export products for several reasons. First, products in the maturity stage of their domestic life cycle may find new growth opportunities overseas, as Perrier chose to do in the US. Second, some firms find it less risky and more profitable to expand by exporting current products instead of developing new products. Third, firms who face seasonal domestic demand may choose to sell their products to foreign markets when those products are “in season” there. Finally, some firms may elect to export products because there is less competition overseas.</a:t>
            </a:r>
            <a:br>
              <a:rPr altLang="en-CA" dirty="0" lang="en-CA"/>
            </a:br>
            <a:endParaRPr altLang="en-CA" b="0" cap="none" dirty="0" i="0" lang="en-CA" strike="noStrike" sz="1100" u="none">
              <a:solidFill>
                <a:srgbClr val="000000"/>
              </a:solidFill>
              <a:effectLst/>
              <a:latin typeface="Arial"/>
              <a:ea typeface="Arial"/>
              <a:cs typeface="Arial"/>
              <a:sym typeface="Arial"/>
            </a:endParaRPr>
          </a:p>
          <a:p>
            <a:pPr>
              <a:buFont typeface="+mj-lt"/>
              <a:buAutoNum type="arabicPeriod"/>
            </a:pPr>
            <a:endParaRPr altLang="en-CA" dirty="0" lang="en-CA"/>
          </a:p>
          <a:p>
            <a:endParaRPr dirty="0" lang="en-US"/>
          </a:p>
        </p:txBody>
      </p:sp>
    </p:spTree>
    <p:extLst>
      <p:ext uri="{BB962C8B-B14F-4D97-AF65-F5344CB8AC3E}">
        <p14:creationId xmlns:p14="http://schemas.microsoft.com/office/powerpoint/2010/main" val="379342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Indirect exporting--Sales, whether foreign or domestic, are treated as domestic sales. All sales are made through the firm’s domestic sales department, as there is no export department. Indirect exporting involves very little investment, as no overseas sales force or other types of contacts need to be developed. Indirect exporting also involves little risk, as international marketing intermediaries have knowledge of markets and will make fewer mistakes than sellers.</a:t>
            </a:r>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Semi-direct exporting- </a:t>
            </a:r>
            <a:r>
              <a:rPr altLang="en-CA" b="0" cap="none" dirty="0" i="0" lang="en-CA" strike="noStrike" sz="1100" u="none">
                <a:solidFill>
                  <a:srgbClr val="000000"/>
                </a:solidFill>
                <a:effectLst/>
                <a:latin typeface="Arial"/>
                <a:ea typeface="Arial"/>
                <a:cs typeface="Arial"/>
                <a:sym typeface="Arial"/>
              </a:rPr>
              <a:t>Such semi-direct exporting can be handled in a variety of ways: (a) a combination export manager, a domestic agent intermediary that acts as an exporting department for several non-competing firms; (b) the manufacturer’s export agent (MEA) operates very much like a manufacturer’s agent in domestic marketing settings; (c) a Webb-Pomerene Export Association may choose to limit cooperation to advertising, or it may handle the exporting of the products of the association’s members and;</a:t>
            </a: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Direct exporting- </a:t>
            </a:r>
            <a:r>
              <a:rPr altLang="en-CA" b="0" cap="none" dirty="0" i="0" lang="en-CA" strike="noStrike" sz="1100" u="none">
                <a:solidFill>
                  <a:srgbClr val="000000"/>
                </a:solidFill>
                <a:effectLst/>
                <a:latin typeface="Arial"/>
                <a:ea typeface="Arial"/>
                <a:cs typeface="Arial"/>
                <a:sym typeface="Arial"/>
              </a:rPr>
              <a:t>The exporting manufacturer conducts market research, establishes physical distribution, and obtains all necessary export documentation. Direct exporting requires greater investment and also carries a greater risk. However, it also provides greater potential return and greater control of its marketing program.</a:t>
            </a:r>
            <a:endParaRPr altLang="en-CA" dirty="0" lang="en-CA"/>
          </a:p>
          <a:p>
            <a:endParaRPr dirty="0" lang="en-US"/>
          </a:p>
        </p:txBody>
      </p:sp>
    </p:spTree>
    <p:extLst>
      <p:ext uri="{BB962C8B-B14F-4D97-AF65-F5344CB8AC3E}">
        <p14:creationId xmlns:p14="http://schemas.microsoft.com/office/powerpoint/2010/main" val="378976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 global company is generally referred to as a multinational corporation (MNC). An MNC is a company that operates in two or more countries, leveraging the global environment to approach varying markets in attaining revenue generation. These international operations are pursued as a result of the strategic potential provided by technological developments, making new markets a more convenient and profitable pursuit both in sourcing production and pursuing growth.</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International operations are therefore a direct result of either achieving higher levels of revenue or a lower cost structure within the operations or value-chain. </a:t>
            </a:r>
            <a:endParaRPr dirty="0" lang="en-US"/>
          </a:p>
        </p:txBody>
      </p:sp>
    </p:spTree>
    <p:extLst>
      <p:ext uri="{BB962C8B-B14F-4D97-AF65-F5344CB8AC3E}">
        <p14:creationId xmlns:p14="http://schemas.microsoft.com/office/powerpoint/2010/main" val="79462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As </a:t>
            </a:r>
            <a:r>
              <a:rPr altLang="en-CA" b="1" cap="none" dirty="0" i="0" lang="en-CA" strike="noStrike" sz="1100" u="none">
                <a:solidFill>
                  <a:srgbClr val="000000"/>
                </a:solidFill>
                <a:effectLst/>
                <a:latin typeface="Arial"/>
                <a:ea typeface="Arial"/>
                <a:cs typeface="Arial"/>
                <a:sym typeface="Arial"/>
              </a:rPr>
              <a:t>gross domestic product (GDP)</a:t>
            </a:r>
            <a:r>
              <a:rPr altLang="en-CA" b="0" cap="none" dirty="0" i="0" lang="en-CA" strike="noStrike" sz="1100" u="none">
                <a:solidFill>
                  <a:srgbClr val="000000"/>
                </a:solidFill>
                <a:effectLst/>
                <a:latin typeface="Arial"/>
                <a:ea typeface="Arial"/>
                <a:cs typeface="Arial"/>
                <a:sym typeface="Arial"/>
              </a:rPr>
              <a:t> growth migrates from mature economies, such as the US and EU member states, to developing economies, such as China and India, it becomes highly relevant to capture growth in higher-growth markets.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It is a particularly strong visual representation of the advantages a global corporation stands to capture, where the darker green areas represent where the highest GDP growth potential resides. High growth in the external environment is a strong opportunity for most incumbents in the market.</a:t>
            </a:r>
            <a:endParaRPr dirty="0" lang="en-US"/>
          </a:p>
        </p:txBody>
      </p:sp>
    </p:spTree>
    <p:extLst>
      <p:ext uri="{BB962C8B-B14F-4D97-AF65-F5344CB8AC3E}">
        <p14:creationId xmlns:p14="http://schemas.microsoft.com/office/powerpoint/2010/main" val="367804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Public Relations</a:t>
            </a:r>
            <a:r>
              <a:rPr altLang="en-CA" b="0" cap="none" dirty="0" i="0" lang="en-CA" strike="noStrike" sz="1100" u="none">
                <a:solidFill>
                  <a:srgbClr val="000000"/>
                </a:solidFill>
                <a:effectLst/>
                <a:latin typeface="Arial"/>
                <a:ea typeface="Arial"/>
                <a:cs typeface="Arial"/>
                <a:sym typeface="Arial"/>
              </a:rPr>
              <a:t>: Public image and branding are critical components of most businesses. Building this public relations potential in a new geographic region is an enormous challenge, both in effectively localizing the message and in the capital expenditures necessary to create momentum.</a:t>
            </a:r>
          </a:p>
          <a:p>
            <a:endParaRPr dirty="0" lang="en-US"/>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Ethics</a:t>
            </a:r>
            <a:r>
              <a:rPr altLang="en-CA" b="0" cap="none" dirty="0" i="0" lang="en-CA" strike="noStrike" sz="1100" u="none">
                <a:solidFill>
                  <a:srgbClr val="000000"/>
                </a:solidFill>
                <a:effectLst/>
                <a:latin typeface="Arial"/>
                <a:ea typeface="Arial"/>
                <a:cs typeface="Arial"/>
                <a:sym typeface="Arial"/>
              </a:rPr>
              <a:t>: Arguably the most substantial of the challenges faced by MNCs, ethics have historically played a dramatic role in the success or failure of global players. For example, Nike had its brand image hugely damaged through utilizing ‘sweat shops’ and low-wage workers in developing countries. Maintaining the highest ethical standards while operating in developing countries is an important consideration for all MNCs.</a:t>
            </a:r>
          </a:p>
          <a:p>
            <a:endParaRPr dirty="0" lang="en-US"/>
          </a:p>
          <a:p>
            <a:r>
              <a:rPr altLang="en-CA" b="1" cap="none" dirty="0" i="0" lang="en-CA" strike="noStrike" sz="1100" u="none">
                <a:solidFill>
                  <a:srgbClr val="000000"/>
                </a:solidFill>
                <a:effectLst/>
                <a:latin typeface="Arial"/>
                <a:ea typeface="Arial"/>
                <a:cs typeface="Arial"/>
                <a:sym typeface="Arial"/>
              </a:rPr>
              <a:t>Organizational Structure</a:t>
            </a:r>
            <a:r>
              <a:rPr altLang="en-CA" b="0" cap="none" dirty="0" i="0" lang="en-CA" strike="noStrike" sz="1100" u="none">
                <a:solidFill>
                  <a:srgbClr val="000000"/>
                </a:solidFill>
                <a:effectLst/>
                <a:latin typeface="Arial"/>
                <a:ea typeface="Arial"/>
                <a:cs typeface="Arial"/>
                <a:sym typeface="Arial"/>
              </a:rPr>
              <a:t>: Another significant hurdle is the ability to efficiently and effectively incorporate new regions within the value chain and corporate structure. International expansion requires enormous capital investments in many cases, along with the development of a specific strategic business unit (SBU) in order to manage these accounts and operations. Finding a way to capture value despite this fixed organizational investment is an important initiative for global corporations.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Leadership:</a:t>
            </a:r>
            <a:r>
              <a:rPr altLang="en-CA" b="0" cap="none" dirty="0" i="0" lang="en-CA" strike="noStrike" sz="1100" u="none">
                <a:solidFill>
                  <a:srgbClr val="000000"/>
                </a:solidFill>
                <a:effectLst/>
                <a:latin typeface="Arial"/>
                <a:ea typeface="Arial"/>
                <a:cs typeface="Arial"/>
                <a:sym typeface="Arial"/>
              </a:rPr>
              <a:t> The final factor worth noting is attaining effective leaders with the appropriate knowledge base to approach a given geographic market. There are differences in strategies and approaches in every geographic location worldwide, and attracting talented managers with high intercultural competence is a critical step in developing an efficient global strategy.</a:t>
            </a:r>
          </a:p>
          <a:p>
            <a:endParaRPr dirty="0" lang="en-US"/>
          </a:p>
          <a:p>
            <a:r>
              <a:rPr altLang="en-CA" b="0" cap="none" dirty="0" i="0" lang="en-CA" strike="noStrike" sz="1100" u="none">
                <a:solidFill>
                  <a:srgbClr val="000000"/>
                </a:solidFill>
                <a:effectLst/>
                <a:latin typeface="Arial"/>
                <a:ea typeface="Arial"/>
                <a:cs typeface="Arial"/>
                <a:sym typeface="Arial"/>
              </a:rPr>
              <a:t>Combining these four challenges for global corporations with the inherent opportunities presented by a global economy, companies are encouraged to chase the opportunities while carefully controlling the risks to capture the optimal amount of value. By effectively maintaining ethics and a strong public image, companies should create strategic business units with strong international leadership in order to capture value in a constantly expanding global market.</a:t>
            </a:r>
            <a:endParaRPr dirty="0" lang="en-US"/>
          </a:p>
        </p:txBody>
      </p:sp>
    </p:spTree>
    <p:extLst>
      <p:ext uri="{BB962C8B-B14F-4D97-AF65-F5344CB8AC3E}">
        <p14:creationId xmlns:p14="http://schemas.microsoft.com/office/powerpoint/2010/main" val="160312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dirty="0" lang="en-CA"/>
              <a:t>This means larger volumes of sales and exchange, larger growth rates in GDP, and more empowerment of individuals and political systems through acquiring additional resources and capital. These benefits of globalization are viewed as utilitarian, providing the best possible benefits for the largest number of people.</a:t>
            </a:r>
            <a:endParaRPr dirty="0" lang="en-US"/>
          </a:p>
        </p:txBody>
      </p:sp>
    </p:spTree>
    <p:extLst>
      <p:ext uri="{BB962C8B-B14F-4D97-AF65-F5344CB8AC3E}">
        <p14:creationId xmlns:p14="http://schemas.microsoft.com/office/powerpoint/2010/main" val="25553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Other commonly raised concerns include damage to the environment, decreased food safety, unethical labor practices in sweatshops, increased consumerism, and the weakening of traditional cultural values.</a:t>
            </a:r>
          </a:p>
          <a:p>
            <a:endParaRPr dirty="0" lang="en-US"/>
          </a:p>
        </p:txBody>
      </p:sp>
    </p:spTree>
    <p:extLst>
      <p:ext uri="{BB962C8B-B14F-4D97-AF65-F5344CB8AC3E}">
        <p14:creationId xmlns:p14="http://schemas.microsoft.com/office/powerpoint/2010/main" val="3179781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instance, the ubiquity of such food purveyors as Coca-Cola and McDonald’s in practically every country reflects the fact that some consumer tastes are converging, though at the likely expense of local beverages and foods. Remember, globalization refers to the shift toward a more interdependent and integrated global economy. This shift is fueled largely by:</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declining trade and investment barriers</a:t>
            </a:r>
          </a:p>
          <a:p>
            <a:r>
              <a:rPr altLang="en-CA" b="0" cap="none" dirty="0" i="0" lang="en-CA" strike="noStrike" sz="1100" u="none">
                <a:solidFill>
                  <a:srgbClr val="000000"/>
                </a:solidFill>
                <a:effectLst/>
                <a:latin typeface="Arial"/>
                <a:ea typeface="Arial"/>
                <a:cs typeface="Arial"/>
                <a:sym typeface="Arial"/>
              </a:rPr>
              <a:t>new technologies, such as the Internet. The globalization debate surrounds whether and how fast markets are actually merging together.</a:t>
            </a:r>
          </a:p>
          <a:p>
            <a:endParaRPr dirty="0" lang="en-US"/>
          </a:p>
        </p:txBody>
      </p:sp>
    </p:spTree>
    <p:extLst>
      <p:ext uri="{BB962C8B-B14F-4D97-AF65-F5344CB8AC3E}">
        <p14:creationId xmlns:p14="http://schemas.microsoft.com/office/powerpoint/2010/main" val="61315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
        <p:cNvGrpSpPr/>
        <p:nvPr/>
      </p:nvGrpSpPr>
      <p:grpSpPr>
        <a:xfrm>
          <a:off x="0" y="0"/>
          <a:ext cx="0" cy="0"/>
          <a:chOff x="0" y="0"/>
          <a:chExt cx="0" cy="0"/>
        </a:xfrm>
      </p:grpSpPr>
      <p:sp>
        <p:nvSpPr>
          <p:cNvPr id="89" name="Google Shape;89;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90" name="Google Shape;90;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dirty="0" lang="en-US"/>
              <a:t>First stage- </a:t>
            </a:r>
            <a:r>
              <a:rPr altLang="en-CA" dirty="0" lang="en-CA"/>
              <a:t>Driven by nationalism and religion, this lengthy stage was characterized by how much industrial power countries could produce and apply.</a:t>
            </a:r>
          </a:p>
          <a:p>
            <a:endParaRPr dirty="0" lang="en-US"/>
          </a:p>
          <a:p>
            <a:r>
              <a:rPr altLang="en-CA" b="0" cap="none" dirty="0" i="0" lang="en-CA" strike="noStrike" sz="1100" u="none">
                <a:solidFill>
                  <a:srgbClr val="000000"/>
                </a:solidFill>
                <a:effectLst/>
                <a:latin typeface="Arial"/>
                <a:ea typeface="Arial"/>
                <a:cs typeface="Arial"/>
                <a:sym typeface="Arial"/>
              </a:rPr>
              <a:t>Globalization 2.0 grew with the European mercantile stock companies as they expanded in search of new markets, cheap labor, and raw materials. It continued with subsequent advances in sea and rail transportation. This period saw the introduction of modern communications and cheaper shipping costs.</a:t>
            </a:r>
          </a:p>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3859497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If the world were flat, international business and global strategy would be easy. According to Ghemawat (2005), it would be domestic strategy applied to a bigger market. In the </a:t>
            </a:r>
            <a:r>
              <a:rPr altLang="en-CA" b="0" cap="none" dirty="0" err="1" i="0" lang="en-CA" strike="noStrike" sz="1100" u="none">
                <a:solidFill>
                  <a:srgbClr val="000000"/>
                </a:solidFill>
                <a:effectLst/>
                <a:latin typeface="Arial"/>
                <a:ea typeface="Arial"/>
                <a:cs typeface="Arial"/>
                <a:sym typeface="Arial"/>
              </a:rPr>
              <a:t>semiglobalized</a:t>
            </a:r>
            <a:r>
              <a:rPr altLang="en-CA" b="0" cap="none" dirty="0" i="0" lang="en-CA" strike="noStrike" sz="1100" u="none">
                <a:solidFill>
                  <a:srgbClr val="000000"/>
                </a:solidFill>
                <a:effectLst/>
                <a:latin typeface="Arial"/>
                <a:ea typeface="Arial"/>
                <a:cs typeface="Arial"/>
                <a:sym typeface="Arial"/>
              </a:rPr>
              <a:t> world, however, global strategy begins with noticing national differences.</a:t>
            </a:r>
            <a:endParaRPr dirty="0" lang="en-US"/>
          </a:p>
        </p:txBody>
      </p:sp>
    </p:spTree>
    <p:extLst>
      <p:ext uri="{BB962C8B-B14F-4D97-AF65-F5344CB8AC3E}">
        <p14:creationId xmlns:p14="http://schemas.microsoft.com/office/powerpoint/2010/main" val="1351871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1. Culture.</a:t>
            </a:r>
            <a:r>
              <a:rPr altLang="en-CA" b="0" cap="none" dirty="0" i="0" lang="en-CA" strike="noStrike" sz="1100" u="none">
                <a:solidFill>
                  <a:srgbClr val="000000"/>
                </a:solidFill>
                <a:effectLst/>
                <a:latin typeface="Arial"/>
                <a:ea typeface="Arial"/>
                <a:cs typeface="Arial"/>
                <a:sym typeface="Arial"/>
              </a:rPr>
              <a:t> Generally, cultural differences between two countries reduce their economic exchange. Culture refers to a people’s norms, common beliefs, and practices. Cultural distance refers to differences based in language, norms, national or ethnic identity, levels of trust, tolerance, respect for entrepreneurship and social networks, or other country-specific qualities.</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2. Administration.</a:t>
            </a:r>
            <a:r>
              <a:rPr altLang="en-CA" b="0" cap="none" dirty="0" i="0" lang="en-CA" strike="noStrike" sz="1100" u="none">
                <a:solidFill>
                  <a:srgbClr val="000000"/>
                </a:solidFill>
                <a:effectLst/>
                <a:latin typeface="Arial"/>
                <a:ea typeface="Arial"/>
                <a:cs typeface="Arial"/>
                <a:sym typeface="Arial"/>
              </a:rPr>
              <a:t> Bilateral trade flows show that administratively similar countries trade much more with each other. Administrative distance refers to historical governmental ties, such as those between India and the United Kingdom.</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3. Geography.</a:t>
            </a:r>
            <a:r>
              <a:rPr altLang="en-CA" b="0" cap="none" dirty="0" i="0" lang="en-CA" strike="noStrike" sz="1100" u="none">
                <a:solidFill>
                  <a:srgbClr val="000000"/>
                </a:solidFill>
                <a:effectLst/>
                <a:latin typeface="Arial"/>
                <a:ea typeface="Arial"/>
                <a:cs typeface="Arial"/>
                <a:sym typeface="Arial"/>
              </a:rPr>
              <a:t> This is perhaps the most obvious difference between countries. You can see that the market for a product in Los Angeles is separated from the market for that same product in Singapore by thousands of miles. Generally, as distance goes up, trade goes down, since distance usually increases the cost of transportation. Geographic differences also include time zones, access to ocean ports, shared borders, topography, and climate. </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4. Economics. </a:t>
            </a:r>
            <a:r>
              <a:rPr altLang="en-CA" b="0" cap="none" dirty="0" i="0" lang="en-CA" strike="noStrike" sz="1100" u="none">
                <a:solidFill>
                  <a:srgbClr val="000000"/>
                </a:solidFill>
                <a:effectLst/>
                <a:latin typeface="Arial"/>
                <a:ea typeface="Arial"/>
                <a:cs typeface="Arial"/>
                <a:sym typeface="Arial"/>
              </a:rPr>
              <a:t>Economic distance refers to differences in demographic and socioeconomic conditions. The most obvious economic difference between countries is size (as compared by gross domestic product, or GDP). Another is per capita income. This distance is likely to have the greatest effect when (1) the nature of demand varies with income level, (2) economies of scale are limited, (3) cost differences are significant, (4) the distribution or business systems are different, or (5) organizations have to be highly responsive to their customers’ concerns. </a:t>
            </a:r>
            <a:endParaRPr dirty="0" lang="en-US"/>
          </a:p>
        </p:txBody>
      </p:sp>
    </p:spTree>
    <p:extLst>
      <p:ext uri="{BB962C8B-B14F-4D97-AF65-F5344CB8AC3E}">
        <p14:creationId xmlns:p14="http://schemas.microsoft.com/office/powerpoint/2010/main" val="1031600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 1983, Harvard marketing professor Theodore Levitt wrote an article entitled, “The Globalization of Markets”, and nothing about marketing has been the same since. According to Levitt, a new economic reality-the emergence of global consumer markets for single standard products-has been triggered in part by technological developments. Worldwide communications ensure the instant diffusion of new lifestyles and pave the way for a wholesale transfer of goods and services.</a:t>
            </a:r>
          </a:p>
          <a:p>
            <a:br>
              <a:rPr altLang="en-CA" dirty="0" lang="en-CA"/>
            </a:br>
            <a:endParaRPr dirty="0" lang="en-US"/>
          </a:p>
        </p:txBody>
      </p:sp>
    </p:spTree>
    <p:extLst>
      <p:ext uri="{BB962C8B-B14F-4D97-AF65-F5344CB8AC3E}">
        <p14:creationId xmlns:p14="http://schemas.microsoft.com/office/powerpoint/2010/main" val="402522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U.S. firms choose to engage in global marketing for many reasons, the most attractive of which are market expansion and new profit opportunities. When a firm chooses to market internationally, it must decide whether to adjust its domestic marketing program—depending on how much centralized control a firm wishes to maintain over its marketing.</a:t>
            </a:r>
          </a:p>
          <a:p>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If an organization wants to maintain strong centralized control and uniformity in its products and marketing activities, it is choosing a strategy called </a:t>
            </a:r>
            <a:r>
              <a:rPr altLang="en-CA" b="1" cap="none" dirty="0" i="0" lang="en-CA" strike="noStrike" sz="1100" u="none">
                <a:solidFill>
                  <a:srgbClr val="000000"/>
                </a:solidFill>
                <a:effectLst/>
                <a:latin typeface="Arial"/>
                <a:ea typeface="Arial"/>
                <a:cs typeface="Arial"/>
                <a:sym typeface="Arial"/>
              </a:rPr>
              <a:t>standardization</a:t>
            </a:r>
            <a:r>
              <a:rPr altLang="en-CA" b="0" cap="none" dirty="0" i="0" lang="en-CA" strike="noStrike" sz="1100" u="none">
                <a:solidFill>
                  <a:srgbClr val="000000"/>
                </a:solidFill>
                <a:effectLst/>
                <a:latin typeface="Arial"/>
                <a:ea typeface="Arial"/>
                <a:cs typeface="Arial"/>
                <a:sym typeface="Arial"/>
              </a:rPr>
              <a:t>.</a:t>
            </a:r>
          </a:p>
          <a:p>
            <a:r>
              <a:rPr altLang="en-CA" b="0" cap="none" dirty="0" i="0" lang="en-CA" strike="noStrike" sz="1100" u="none">
                <a:solidFill>
                  <a:srgbClr val="000000"/>
                </a:solidFill>
                <a:effectLst/>
                <a:latin typeface="Arial"/>
                <a:ea typeface="Arial"/>
                <a:cs typeface="Arial"/>
                <a:sym typeface="Arial"/>
              </a:rPr>
              <a:t>If an organization wants to adjust products, messaging, and marketing activities to fit the needs and preferences of local markets around the world, it is choosing a </a:t>
            </a:r>
            <a:r>
              <a:rPr altLang="en-CA" b="1" cap="none" dirty="0" i="0" lang="en-CA" strike="noStrike" sz="1100" u="none">
                <a:solidFill>
                  <a:srgbClr val="000000"/>
                </a:solidFill>
                <a:effectLst/>
                <a:latin typeface="Arial"/>
                <a:ea typeface="Arial"/>
                <a:cs typeface="Arial"/>
                <a:sym typeface="Arial"/>
              </a:rPr>
              <a:t>localization </a:t>
            </a:r>
            <a:r>
              <a:rPr altLang="en-CA" b="0" cap="none" dirty="0" i="0" lang="en-CA" strike="noStrike" sz="1100" u="none">
                <a:solidFill>
                  <a:srgbClr val="000000"/>
                </a:solidFill>
                <a:effectLst/>
                <a:latin typeface="Arial"/>
                <a:ea typeface="Arial"/>
                <a:cs typeface="Arial"/>
                <a:sym typeface="Arial"/>
              </a:rPr>
              <a:t>strategy.</a:t>
            </a:r>
            <a:br>
              <a:rPr altLang="en-CA" b="0" cap="none" dirty="0" i="0" lang="en-CA" strike="noStrike" sz="1100" u="none">
                <a:solidFill>
                  <a:srgbClr val="000000"/>
                </a:solidFill>
                <a:effectLst/>
                <a:latin typeface="Arial"/>
                <a:ea typeface="Arial"/>
                <a:cs typeface="Arial"/>
                <a:sym typeface="Arial"/>
              </a:rPr>
            </a:br>
            <a:endParaRPr altLang="en-CA" b="0" cap="none" dirty="0" i="0" lang="en-CA" strike="noStrike" sz="1100" u="none">
              <a:solidFill>
                <a:srgbClr val="000000"/>
              </a:solidFill>
              <a:effectLst/>
              <a:latin typeface="Arial"/>
              <a:ea typeface="Arial"/>
              <a:cs typeface="Arial"/>
              <a:sym typeface="Arial"/>
            </a:endParaRPr>
          </a:p>
          <a:p>
            <a:br>
              <a:rPr altLang="en-CA" dirty="0" lang="en-CA"/>
            </a:br>
            <a:endParaRPr dirty="0" lang="en-US"/>
          </a:p>
        </p:txBody>
      </p:sp>
    </p:spTree>
    <p:extLst>
      <p:ext uri="{BB962C8B-B14F-4D97-AF65-F5344CB8AC3E}">
        <p14:creationId xmlns:p14="http://schemas.microsoft.com/office/powerpoint/2010/main" val="3761829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dirty="0" lang="en-CA">
                <a:effectLst/>
              </a:rPr>
              <a:t>Advocates of standardization strategy argue that companies can achieve competitive advantage by offering the optimal combination of price, quality, and reliability with products that are identical in design and function throughout the world; they also claim that consumers will prefer this standardized product to a highly localized product that is also more expensive.</a:t>
            </a:r>
          </a:p>
          <a:p>
            <a:br>
              <a:rPr altLang="en-CA" dirty="0" lang="en-CA">
                <a:effectLst/>
              </a:rPr>
            </a:br>
            <a:endParaRPr altLang="en-CA" dirty="0" lang="en-CA">
              <a:effectLst/>
            </a:endParaRPr>
          </a:p>
          <a:p>
            <a:r>
              <a:rPr altLang="en-CA" b="0" cap="none" dirty="0" i="0" lang="en-CA" strike="noStrike" sz="1100" u="none">
                <a:solidFill>
                  <a:srgbClr val="000000"/>
                </a:solidFill>
                <a:effectLst/>
                <a:latin typeface="Arial"/>
                <a:ea typeface="Arial"/>
                <a:cs typeface="Arial"/>
                <a:sym typeface="Arial"/>
              </a:rPr>
              <a:t>Standardization can translate into </a:t>
            </a:r>
            <a:r>
              <a:rPr altLang="en-CA" b="1" cap="none" dirty="0" i="0" lang="en-CA" strike="noStrike" sz="1100" u="none">
                <a:solidFill>
                  <a:srgbClr val="000000"/>
                </a:solidFill>
                <a:effectLst/>
                <a:latin typeface="Arial"/>
                <a:ea typeface="Arial"/>
                <a:cs typeface="Arial"/>
                <a:sym typeface="Arial"/>
              </a:rPr>
              <a:t>lower operating costs</a:t>
            </a:r>
            <a:r>
              <a:rPr altLang="en-CA" b="0" cap="none" dirty="0" i="0" lang="en-CA" strike="noStrike" sz="1100" u="none">
                <a:solidFill>
                  <a:srgbClr val="000000"/>
                </a:solidFill>
                <a:effectLst/>
                <a:latin typeface="Arial"/>
                <a:ea typeface="Arial"/>
                <a:cs typeface="Arial"/>
                <a:sym typeface="Arial"/>
              </a:rPr>
              <a:t> because there aren’t extra costs associated with developing and marketing unique products tailored to local market needs. It also expands the customer base receptive to a common global product. </a:t>
            </a:r>
          </a:p>
          <a:p>
            <a:endParaRPr altLang="en-CA" b="0" cap="none" dirty="0" i="0" lang="en-CA" strike="noStrike" sz="1100" u="none">
              <a:solidFill>
                <a:srgbClr val="000000"/>
              </a:solidFill>
              <a:effectLst/>
              <a:latin typeface="Arial"/>
              <a:cs typeface="Arial"/>
              <a:sym typeface="Arial"/>
            </a:endParaRPr>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0" cap="none" dirty="0" i="0" lang="en-CA" strike="noStrike" sz="1100" u="none">
                <a:solidFill>
                  <a:srgbClr val="000000"/>
                </a:solidFill>
                <a:effectLst/>
                <a:latin typeface="Arial"/>
                <a:ea typeface="Arial"/>
                <a:cs typeface="Arial"/>
                <a:sym typeface="Arial"/>
              </a:rPr>
              <a:t>Marketers can use the </a:t>
            </a:r>
            <a:r>
              <a:rPr altLang="en-CA" b="1" cap="none" dirty="0" i="0" lang="en-CA" strike="noStrike" sz="1100" u="none">
                <a:solidFill>
                  <a:srgbClr val="000000"/>
                </a:solidFill>
                <a:effectLst/>
                <a:latin typeface="Arial"/>
                <a:ea typeface="Arial"/>
                <a:cs typeface="Arial"/>
                <a:sym typeface="Arial"/>
              </a:rPr>
              <a:t>same approach</a:t>
            </a:r>
            <a:r>
              <a:rPr altLang="en-CA" b="0" cap="none" dirty="0" i="0" lang="en-CA" strike="noStrike" sz="1100" u="none">
                <a:solidFill>
                  <a:srgbClr val="000000"/>
                </a:solidFill>
                <a:effectLst/>
                <a:latin typeface="Arial"/>
                <a:ea typeface="Arial"/>
                <a:cs typeface="Arial"/>
                <a:sym typeface="Arial"/>
              </a:rPr>
              <a:t> for developing, promoting, and delivering products and services worldwide, creating lower operating costs and economies of scale in product development and marketing</a:t>
            </a:r>
          </a:p>
          <a:p>
            <a:endParaRPr dirty="0" lang="en-US"/>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0" cap="none" dirty="0" i="0" lang="en-CA" strike="noStrike" sz="1100" u="none">
                <a:solidFill>
                  <a:srgbClr val="000000"/>
                </a:solidFill>
                <a:effectLst/>
                <a:latin typeface="Arial"/>
                <a:ea typeface="Arial"/>
                <a:cs typeface="Arial"/>
                <a:sym typeface="Arial"/>
              </a:rPr>
              <a:t>The ability to develop and invest in a unified brand and/or company identity throughout the world, along with the opportunity to develop brand awareness and brand equity that give a competitive advantage</a:t>
            </a:r>
          </a:p>
          <a:p>
            <a:endParaRPr dirty="0" lang="en-US"/>
          </a:p>
          <a:p>
            <a:r>
              <a:rPr altLang="en-CA" b="0" cap="none" dirty="0" i="0" lang="en-CA" strike="noStrike" sz="1100" u="none">
                <a:solidFill>
                  <a:srgbClr val="000000"/>
                </a:solidFill>
                <a:effectLst/>
                <a:latin typeface="Arial"/>
                <a:ea typeface="Arial"/>
                <a:cs typeface="Arial"/>
                <a:sym typeface="Arial"/>
              </a:rPr>
              <a:t>Product lines that consist of a </a:t>
            </a:r>
            <a:r>
              <a:rPr altLang="en-CA" b="1" cap="none" dirty="0" i="0" lang="en-CA" strike="noStrike" sz="1100" u="none">
                <a:solidFill>
                  <a:srgbClr val="000000"/>
                </a:solidFill>
                <a:effectLst/>
                <a:latin typeface="Arial"/>
                <a:ea typeface="Arial"/>
                <a:cs typeface="Arial"/>
                <a:sym typeface="Arial"/>
              </a:rPr>
              <a:t>small number of global brand</a:t>
            </a:r>
            <a:r>
              <a:rPr altLang="en-CA" b="0" cap="none" dirty="0" i="0" lang="en-CA" strike="noStrike" sz="1100" u="none">
                <a:solidFill>
                  <a:srgbClr val="000000"/>
                </a:solidFill>
                <a:effectLst/>
                <a:latin typeface="Arial"/>
                <a:ea typeface="Arial"/>
                <a:cs typeface="Arial"/>
                <a:sym typeface="Arial"/>
              </a:rPr>
              <a:t>s rather than a plethora of localized product brands and extensions, along with cost savings and improved efficiencies associated with managing a smaller total number of brands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Companies that pursue this approach assume that </a:t>
            </a:r>
            <a:r>
              <a:rPr altLang="en-CA" b="1" cap="none" dirty="0" i="0" lang="en-CA" strike="noStrike" sz="1100" u="none">
                <a:solidFill>
                  <a:srgbClr val="000000"/>
                </a:solidFill>
                <a:effectLst/>
                <a:latin typeface="Arial"/>
                <a:ea typeface="Arial"/>
                <a:cs typeface="Arial"/>
                <a:sym typeface="Arial"/>
              </a:rPr>
              <a:t>consumer needs</a:t>
            </a:r>
            <a:r>
              <a:rPr altLang="en-CA" b="0" cap="none" dirty="0" i="0" lang="en-CA" strike="noStrike" sz="1100" u="none">
                <a:solidFill>
                  <a:srgbClr val="000000"/>
                </a:solidFill>
                <a:effectLst/>
                <a:latin typeface="Arial"/>
                <a:ea typeface="Arial"/>
                <a:cs typeface="Arial"/>
                <a:sym typeface="Arial"/>
              </a:rPr>
              <a:t> are relatively </a:t>
            </a:r>
            <a:r>
              <a:rPr altLang="en-CA" b="1" cap="none" dirty="0" err="1" i="0" lang="en-CA" strike="noStrike" sz="1100" u="none">
                <a:solidFill>
                  <a:srgbClr val="000000"/>
                </a:solidFill>
                <a:effectLst/>
                <a:latin typeface="Arial"/>
                <a:ea typeface="Arial"/>
                <a:cs typeface="Arial"/>
                <a:sym typeface="Arial"/>
              </a:rPr>
              <a:t>homogenous</a:t>
            </a:r>
            <a:r>
              <a:rPr altLang="en-CA" b="0" cap="none" dirty="0" err="1" i="0" lang="en-CA" strike="noStrike" sz="1100" u="none">
                <a:solidFill>
                  <a:srgbClr val="000000"/>
                </a:solidFill>
                <a:effectLst/>
                <a:latin typeface="Arial"/>
                <a:ea typeface="Arial"/>
                <a:cs typeface="Arial"/>
                <a:sym typeface="Arial"/>
              </a:rPr>
              <a:t>around</a:t>
            </a:r>
            <a:r>
              <a:rPr altLang="en-CA" b="0" cap="none" dirty="0" i="0" lang="en-CA" strike="noStrike" sz="1100" u="none">
                <a:solidFill>
                  <a:srgbClr val="000000"/>
                </a:solidFill>
                <a:effectLst/>
                <a:latin typeface="Arial"/>
                <a:ea typeface="Arial"/>
                <a:cs typeface="Arial"/>
                <a:sym typeface="Arial"/>
              </a:rPr>
              <a:t> the world and that the same basic marketing mix will work across global markets. These organizations typically have a centralized approach to the marketing function and try to minimize the need for developing localized marketing strategies.</a:t>
            </a:r>
          </a:p>
          <a:p>
            <a:endParaRPr dirty="0" lang="en-US"/>
          </a:p>
        </p:txBody>
      </p:sp>
    </p:spTree>
    <p:extLst>
      <p:ext uri="{BB962C8B-B14F-4D97-AF65-F5344CB8AC3E}">
        <p14:creationId xmlns:p14="http://schemas.microsoft.com/office/powerpoint/2010/main" val="100204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dirty="0" lang="en-CA">
                <a:effectLst/>
              </a:rPr>
              <a:t>In work by Kotler (1986), one study found that 80 percent of U.S. exports require one or more adaptations, and the average product requires at least four to five adaptations out of eleven different elements: labelling, packaging, materials, colors, name, product features, advertising themes, media, execution, price, and sales promotion.</a:t>
            </a:r>
          </a:p>
          <a:p>
            <a:br>
              <a:rPr altLang="en-CA" dirty="0" lang="en-CA">
                <a:effectLst/>
              </a:rPr>
            </a:br>
            <a:endParaRPr altLang="en-CA" dirty="0" lang="en-CA">
              <a:effectLst/>
            </a:endParaRPr>
          </a:p>
          <a:p>
            <a:r>
              <a:rPr altLang="en-CA" b="0" cap="none" dirty="0" i="0" lang="en-CA" strike="noStrike" sz="1100" u="none">
                <a:solidFill>
                  <a:srgbClr val="000000"/>
                </a:solidFill>
                <a:effectLst/>
                <a:latin typeface="Arial"/>
                <a:ea typeface="Arial"/>
                <a:cs typeface="Arial"/>
                <a:sym typeface="Arial"/>
              </a:rPr>
              <a:t>Localization strategy recognizes that </a:t>
            </a:r>
            <a:r>
              <a:rPr altLang="en-CA" b="1" cap="none" dirty="0" i="0" lang="en-CA" strike="noStrike" sz="1100" u="none">
                <a:solidFill>
                  <a:srgbClr val="000000"/>
                </a:solidFill>
                <a:effectLst/>
                <a:latin typeface="Arial"/>
                <a:ea typeface="Arial"/>
                <a:cs typeface="Arial"/>
                <a:sym typeface="Arial"/>
              </a:rPr>
              <a:t>diversity</a:t>
            </a:r>
            <a:r>
              <a:rPr altLang="en-CA" b="0" cap="none" dirty="0" i="0" lang="en-CA" strike="noStrike" sz="1100" u="none">
                <a:solidFill>
                  <a:srgbClr val="000000"/>
                </a:solidFill>
                <a:effectLst/>
                <a:latin typeface="Arial"/>
                <a:ea typeface="Arial"/>
                <a:cs typeface="Arial"/>
                <a:sym typeface="Arial"/>
              </a:rPr>
              <a:t> exists in global markets and that marketers need to understand and respond to this diversity in the goods they offer and the way they market to consumers in these markets. Language, culture, customs, the physical environment, the degree of economic development, societal institutions, and other factors all contribute to how well a product fits a local market’s needs. Localization may involve:</a:t>
            </a:r>
          </a:p>
          <a:p>
            <a:pPr lvl="1"/>
            <a:r>
              <a:rPr altLang="en-CA" b="0" cap="none" dirty="0" i="0" lang="en-CA" strike="noStrike" sz="1100" u="none">
                <a:solidFill>
                  <a:srgbClr val="000000"/>
                </a:solidFill>
                <a:effectLst/>
                <a:latin typeface="Arial"/>
                <a:ea typeface="Arial"/>
                <a:cs typeface="Arial"/>
                <a:sym typeface="Arial"/>
              </a:rPr>
              <a:t>1) altering existing products to fit the needs of the local target market  or</a:t>
            </a:r>
          </a:p>
          <a:p>
            <a:pPr lvl="1"/>
            <a:r>
              <a:rPr altLang="en-CA" b="0" cap="none" dirty="0" i="0" lang="en-CA" strike="noStrike" sz="1100" u="none">
                <a:solidFill>
                  <a:srgbClr val="000000"/>
                </a:solidFill>
                <a:effectLst/>
                <a:latin typeface="Arial"/>
                <a:ea typeface="Arial"/>
                <a:cs typeface="Arial"/>
                <a:sym typeface="Arial"/>
              </a:rPr>
              <a:t>2) creating completely new products to fit the needs of the local target market.</a:t>
            </a:r>
          </a:p>
          <a:p>
            <a:pPr lvl="1"/>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Although localization does</a:t>
            </a:r>
            <a:r>
              <a:rPr altLang="en-CA" b="1" cap="none" dirty="0" i="0" lang="en-CA" strike="noStrike" sz="1100" u="none">
                <a:solidFill>
                  <a:srgbClr val="000000"/>
                </a:solidFill>
                <a:effectLst/>
                <a:latin typeface="Arial"/>
                <a:ea typeface="Arial"/>
                <a:cs typeface="Arial"/>
                <a:sym typeface="Arial"/>
              </a:rPr>
              <a:t> increase the cost and complexity</a:t>
            </a:r>
            <a:r>
              <a:rPr altLang="en-CA" b="0" cap="none" dirty="0" i="0" lang="en-CA" strike="noStrike" sz="1100" u="none">
                <a:solidFill>
                  <a:srgbClr val="000000"/>
                </a:solidFill>
                <a:effectLst/>
                <a:latin typeface="Arial"/>
                <a:ea typeface="Arial"/>
                <a:cs typeface="Arial"/>
                <a:sym typeface="Arial"/>
              </a:rPr>
              <a:t> associated with developing and marketing tailored products, its supporters argue that it results in products and marketing strategy that are a better fit for local market needs and ultimately a greater sales success. A localized approach can protect companies from high-profile, disastrous consequences when a standardized product fails.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Standardization is often responsible for marketing misfires like offensive marketing images, catastrophic naming, and product-design glitches. Its critics argue that standardization strategy overestimates how well any single, uniform product and marketing approach will succeed in markets all over the world.</a:t>
            </a:r>
          </a:p>
          <a:p>
            <a:endParaRPr altLang="en-CA" dirty="0" lang="en-CA">
              <a:effectLst/>
            </a:endParaRPr>
          </a:p>
          <a:p>
            <a:endParaRPr dirty="0" lang="en-US"/>
          </a:p>
          <a:p>
            <a:endParaRPr dirty="0" lang="en-US"/>
          </a:p>
        </p:txBody>
      </p:sp>
    </p:spTree>
    <p:extLst>
      <p:ext uri="{BB962C8B-B14F-4D97-AF65-F5344CB8AC3E}">
        <p14:creationId xmlns:p14="http://schemas.microsoft.com/office/powerpoint/2010/main" val="2881889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endParaRPr lang="en-US"/>
          </a:p>
        </p:txBody>
      </p:sp>
    </p:spTree>
    <p:extLst>
      <p:ext uri="{BB962C8B-B14F-4D97-AF65-F5344CB8AC3E}">
        <p14:creationId xmlns:p14="http://schemas.microsoft.com/office/powerpoint/2010/main" val="373581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nSpc>
                <a:spcPct val="114999"/>
              </a:lnSpc>
            </a:pPr>
            <a:r>
              <a:rPr altLang="en-CA" dirty="0" lang="en-CA"/>
              <a:t>A company that engages in global marketing focuses resources on global market opportunities and threats. </a:t>
            </a:r>
          </a:p>
          <a:p>
            <a:pPr>
              <a:lnSpc>
                <a:spcPct val="114999"/>
              </a:lnSpc>
            </a:pPr>
            <a:r>
              <a:rPr altLang="en-CA" dirty="0" lang="en-CA"/>
              <a:t>Global companies also maintain strategic focus while pursuing competitive advantage.</a:t>
            </a:r>
          </a:p>
          <a:p>
            <a:endParaRPr dirty="0" lang="en-US"/>
          </a:p>
        </p:txBody>
      </p:sp>
    </p:spTree>
    <p:extLst>
      <p:ext uri="{BB962C8B-B14F-4D97-AF65-F5344CB8AC3E}">
        <p14:creationId xmlns:p14="http://schemas.microsoft.com/office/powerpoint/2010/main" val="323676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indent="0" marL="114300">
              <a:buNone/>
            </a:pPr>
            <a:r>
              <a:rPr altLang="en-CA" dirty="0" lang="en-CA"/>
              <a:t>A firm’s global marketing strategy (GMS) can enhance its worldwide performance. The GMS addresses several issues:</a:t>
            </a:r>
          </a:p>
          <a:p>
            <a:pPr indent="0" marL="114300">
              <a:buNone/>
            </a:pPr>
            <a:endParaRPr altLang="en-CA" dirty="0" lang="en-CA"/>
          </a:p>
          <a:p>
            <a:r>
              <a:rPr altLang="en-CA" dirty="0" lang="en-CA"/>
              <a:t>nature of the marketing program in terms of the balance between a standardization (extension) approach to the marketing mix and a localization (adaptation) approach that is responsive to country or regional differences. </a:t>
            </a:r>
          </a:p>
          <a:p>
            <a:r>
              <a:rPr altLang="en-CA" dirty="0" lang="en-CA"/>
              <a:t>concentration of marketing activities in a few countries or the dispersal of such activities across many countries. </a:t>
            </a:r>
          </a:p>
          <a:p>
            <a:r>
              <a:rPr altLang="en-CA" dirty="0" lang="en-CA"/>
              <a:t>a firm’s GMS will address the issue of global market participation.</a:t>
            </a:r>
          </a:p>
          <a:p>
            <a:endParaRPr dirty="0" lang="en-US"/>
          </a:p>
        </p:txBody>
      </p:sp>
    </p:spTree>
    <p:extLst>
      <p:ext uri="{BB962C8B-B14F-4D97-AF65-F5344CB8AC3E}">
        <p14:creationId xmlns:p14="http://schemas.microsoft.com/office/powerpoint/2010/main" val="363619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One of the inevitable questions that surfaces concerning global marketing is, </a:t>
            </a:r>
            <a:r>
              <a:rPr altLang="en-CA" b="0" cap="none" dirty="0" i="1" lang="en-CA" strike="noStrike" sz="1100" u="none">
                <a:solidFill>
                  <a:srgbClr val="000000"/>
                </a:solidFill>
                <a:effectLst/>
                <a:latin typeface="Arial"/>
                <a:ea typeface="Arial"/>
                <a:cs typeface="Arial"/>
                <a:sym typeface="Arial"/>
              </a:rPr>
              <a:t>how does global marketing truly differ from domestic marketing, if at all?</a:t>
            </a:r>
          </a:p>
          <a:p>
            <a:endParaRPr altLang="en-CA" b="0" cap="none" dirty="0" i="1" lang="en-CA" strike="noStrike" sz="1100" u="none">
              <a:solidFill>
                <a:srgbClr val="000000"/>
              </a:solidFill>
              <a:effectLst/>
              <a:latin typeface="Arial"/>
              <a:cs typeface="Arial"/>
              <a:sym typeface="Arial"/>
            </a:endParaRPr>
          </a:p>
          <a:p>
            <a:r>
              <a:rPr altLang="en-CA" b="0" cap="none" dirty="0" i="1" lang="en-CA" strike="noStrike" sz="1100" u="none">
                <a:solidFill>
                  <a:srgbClr val="000000"/>
                </a:solidFill>
                <a:effectLst/>
                <a:latin typeface="Arial"/>
                <a:cs typeface="Arial"/>
                <a:sym typeface="Arial"/>
              </a:rPr>
              <a:t>3. </a:t>
            </a:r>
            <a:r>
              <a:rPr altLang="en-CA" b="0" cap="none" dirty="0" i="0" lang="en-CA" strike="noStrike" sz="1100" u="none">
                <a:solidFill>
                  <a:srgbClr val="000000"/>
                </a:solidFill>
                <a:effectLst/>
                <a:latin typeface="Arial"/>
                <a:ea typeface="Arial"/>
                <a:cs typeface="Arial"/>
                <a:sym typeface="Arial"/>
              </a:rPr>
              <a:t> Perhaps the best way to distinguish between the two is simply to focus on the textbook definition of international marketing. One comprehensive definition states that “international marketing means identifying needs and wants of customers in different markets and cultures, providing products, services, technologies, and ideas to give the firm a competitive marketing advantage, communicating information about these products and services and distributing and exchanging them internationally through one or a </a:t>
            </a:r>
            <a:endParaRPr dirty="0" lang="en-US"/>
          </a:p>
        </p:txBody>
      </p:sp>
    </p:spTree>
    <p:extLst>
      <p:ext uri="{BB962C8B-B14F-4D97-AF65-F5344CB8AC3E}">
        <p14:creationId xmlns:p14="http://schemas.microsoft.com/office/powerpoint/2010/main" val="387161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When a company evolves into international trade and divide it’s operations across countries, they participate in global value chain.</a:t>
            </a:r>
          </a:p>
          <a:p>
            <a:endParaRPr dirty="0" lang="en-US"/>
          </a:p>
          <a:p>
            <a:r>
              <a:rPr altLang="en-CA" b="0" cap="none" dirty="0" i="0" lang="en-CA" strike="noStrike" sz="1100" u="none">
                <a:solidFill>
                  <a:srgbClr val="000000"/>
                </a:solidFill>
                <a:effectLst/>
                <a:latin typeface="Arial"/>
                <a:ea typeface="Arial"/>
                <a:cs typeface="Arial"/>
                <a:sym typeface="Arial"/>
              </a:rPr>
              <a:t>In simple words, when a company evolves into international trade and divide it’s operations across countries, they participate in global value chain.</a:t>
            </a:r>
          </a:p>
          <a:p>
            <a:endParaRPr altLang="en-CA" b="0" cap="none" dirty="0" i="0" lang="en-CA" strike="noStrike" sz="1100" u="none">
              <a:solidFill>
                <a:srgbClr val="000000"/>
              </a:solidFill>
              <a:effectLst/>
              <a:latin typeface="Arial"/>
              <a:cs typeface="Arial"/>
              <a:sym typeface="Arial"/>
            </a:endParaRPr>
          </a:p>
          <a:p>
            <a:r>
              <a:rPr altLang="en-CA" b="0" dirty="0" lang="en-CA">
                <a:effectLst/>
              </a:rPr>
              <a:t>Global value chains (GVCs) have brought about revolutionary changes in international trade, industrialization, and economic development. The GVC story is still rapidly unfolding, as vividly demonstrated by the supply chain crisis, particularly for semiconductors and other components, that broke out during the COVID-19 pandemic, causing further anxiety (Alvarez et al,  2021).</a:t>
            </a:r>
          </a:p>
          <a:p>
            <a:br>
              <a:rPr altLang="en-CA" b="0" cap="none" dirty="0" i="0" lang="en-CA" strike="noStrike" sz="1100" u="none">
                <a:solidFill>
                  <a:srgbClr val="000000"/>
                </a:solidFill>
                <a:effectLst/>
                <a:latin typeface="Arial"/>
                <a:ea typeface="Arial"/>
                <a:cs typeface="Arial"/>
                <a:sym typeface="Arial"/>
              </a:rPr>
            </a:br>
            <a:endParaRPr altLang="en-CA" b="0" cap="none" dirty="0" i="0" lang="en-CA" strike="noStrike" sz="1100" u="none">
              <a:solidFill>
                <a:srgbClr val="000000"/>
              </a:solidFill>
              <a:effectLst/>
              <a:latin typeface="Arial"/>
              <a:ea typeface="Arial"/>
              <a:cs typeface="Arial"/>
              <a:sym typeface="Arial"/>
            </a:endParaRPr>
          </a:p>
          <a:p>
            <a:r>
              <a:rPr altLang="en-CA" b="0" dirty="0" lang="en-CA">
                <a:effectLst/>
              </a:rPr>
              <a:t>Global value chains (GVCs) have brought about revolutionary changes in international trade, industrialization, and economic development. The GVC story is still rapidly unfolding, as vividly demonstrated by the supply chain crisis, particularly for semiconductors and other components, that broke out during the COVID-19 pandemic, causing further anxiety (Alvarez et al,  2021).</a:t>
            </a:r>
          </a:p>
          <a:p>
            <a:br>
              <a:rPr altLang="en-CA" b="0" cap="none" dirty="0" i="0" lang="en-CA" strike="noStrike" sz="1100" u="none">
                <a:solidFill>
                  <a:srgbClr val="000000"/>
                </a:solidFill>
                <a:effectLst/>
                <a:latin typeface="Arial"/>
                <a:ea typeface="Arial"/>
                <a:cs typeface="Arial"/>
                <a:sym typeface="Arial"/>
              </a:rPr>
            </a:br>
            <a:endParaRPr altLang="en-CA" b="0" cap="none" dirty="0" i="0" lang="en-CA" strike="noStrike" sz="1100" u="none">
              <a:solidFill>
                <a:srgbClr val="000000"/>
              </a:solidFill>
              <a:effectLst/>
              <a:latin typeface="Arial"/>
              <a:ea typeface="Arial"/>
              <a:cs typeface="Arial"/>
              <a:sym typeface="Arial"/>
            </a:endParaRPr>
          </a:p>
          <a:p>
            <a:r>
              <a:rPr altLang="en-CA" b="0" dirty="0" lang="en-CA">
                <a:effectLst/>
              </a:rPr>
              <a:t>Global value chains (GVCs) have brought about revolutionary changes in international trade, industrialization, and economic development. The GVC story is still rapidly unfolding, as vividly demonstrated by the supply chain crisis, particularly for semiconductors and other components, that broke out during the COVID-19 pandemic, causing further anxiety (Alvarez et al,  2021).</a:t>
            </a:r>
          </a:p>
          <a:p>
            <a:br>
              <a:rPr altLang="en-CA" b="0" cap="none" dirty="0" i="0" lang="en-CA" strike="noStrike" sz="1100" u="none">
                <a:solidFill>
                  <a:srgbClr val="000000"/>
                </a:solidFill>
                <a:effectLst/>
                <a:latin typeface="Arial"/>
                <a:ea typeface="Arial"/>
                <a:cs typeface="Arial"/>
                <a:sym typeface="Arial"/>
              </a:rPr>
            </a:br>
            <a:endParaRPr altLang="en-CA" b="0" cap="none" dirty="0" i="0" lang="en-CA" strike="noStrike" sz="1100" u="none">
              <a:solidFill>
                <a:srgbClr val="000000"/>
              </a:solidFill>
              <a:effectLst/>
              <a:latin typeface="Arial"/>
              <a:ea typeface="Arial"/>
              <a:cs typeface="Arial"/>
              <a:sym typeface="Arial"/>
            </a:endParaRPr>
          </a:p>
          <a:p>
            <a:r>
              <a:rPr altLang="en-CA" b="0" dirty="0" lang="en-CA">
                <a:effectLst/>
              </a:rPr>
              <a:t>Global value chains (GVCs) have brought about revolutionary changes in international trade, industrialization, and economic development. The GVC story is still rapidly unfolding, as vividly demonstrated by the supply chain crisis, particularly for semiconductors and other components, that broke out during the COVID-19 pandemic, causing further anxiety (Alvarez et al,  2021).</a:t>
            </a:r>
          </a:p>
          <a:p>
            <a:br>
              <a:rPr altLang="en-CA" b="0" cap="none" dirty="0" i="0" lang="en-CA" strike="noStrike" sz="1100" u="none">
                <a:solidFill>
                  <a:srgbClr val="000000"/>
                </a:solidFill>
                <a:effectLst/>
                <a:latin typeface="Arial"/>
                <a:ea typeface="Arial"/>
                <a:cs typeface="Arial"/>
                <a:sym typeface="Arial"/>
              </a:rPr>
            </a:br>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289274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We live in a global marketplace. Have you ever wondered how is it possible that the products manufactured around the world are available in your nearby supermarket?  The answer to such questions is International Trade. </a:t>
            </a:r>
          </a:p>
          <a:p>
            <a:endParaRPr dirty="0" lang="en-US"/>
          </a:p>
        </p:txBody>
      </p:sp>
    </p:spTree>
    <p:extLst>
      <p:ext uri="{BB962C8B-B14F-4D97-AF65-F5344CB8AC3E}">
        <p14:creationId xmlns:p14="http://schemas.microsoft.com/office/powerpoint/2010/main" val="190911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dirty="0" lang="en-CA"/>
              <a:t>With the rise of global value chains (GVCs), patterns of specialization have expanded to cover not only products but also tasks. I</a:t>
            </a:r>
            <a:r>
              <a:rPr altLang="en-CA" b="0" cap="none" dirty="0" i="0" lang="en-CA" strike="noStrike" sz="1100" u="none">
                <a:solidFill>
                  <a:srgbClr val="000000"/>
                </a:solidFill>
                <a:effectLst/>
                <a:latin typeface="Arial"/>
                <a:ea typeface="Arial"/>
                <a:cs typeface="Arial"/>
                <a:sym typeface="Arial"/>
              </a:rPr>
              <a:t>ndeed, gross trade statistics may lead to the conclusion that an economy has a product specialization when in fact it has a functional specialization.</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case in point is developing countries with major electronics exports, such as the Philippines. These economies do not specialize in electronics, but in a particular segment in the electronics value chain (Timmer, </a:t>
            </a:r>
            <a:r>
              <a:rPr altLang="en-CA" b="0" cap="none" dirty="0" err="1" i="0" lang="en-CA" strike="noStrike" sz="1100" u="none">
                <a:solidFill>
                  <a:srgbClr val="000000"/>
                </a:solidFill>
                <a:effectLst/>
                <a:latin typeface="Arial"/>
                <a:ea typeface="Arial"/>
                <a:cs typeface="Arial"/>
                <a:sym typeface="Arial"/>
              </a:rPr>
              <a:t>Miroudot</a:t>
            </a:r>
            <a:r>
              <a:rPr altLang="en-CA" b="0" cap="none" dirty="0" i="0" lang="en-CA" strike="noStrike" sz="1100" u="none">
                <a:solidFill>
                  <a:srgbClr val="000000"/>
                </a:solidFill>
                <a:effectLst/>
                <a:latin typeface="Arial"/>
                <a:ea typeface="Arial"/>
                <a:cs typeface="Arial"/>
                <a:sym typeface="Arial"/>
              </a:rPr>
              <a:t>, and de Vries 2019).</a:t>
            </a:r>
          </a:p>
          <a:p>
            <a:pPr indent="0" marL="114300">
              <a:buNone/>
            </a:pPr>
            <a:endParaRPr altLang="en-CA" dirty="0" lang="en-CA"/>
          </a:p>
          <a:p>
            <a:pPr indent="0" marL="114300">
              <a:buNone/>
            </a:pPr>
            <a:endParaRPr altLang="en-CA" dirty="0" lang="en-CA"/>
          </a:p>
          <a:p>
            <a:pPr indent="0" marL="114300">
              <a:buNone/>
            </a:pPr>
            <a:r>
              <a:rPr altLang="en-CA" dirty="0" lang="en-CA"/>
              <a:t>This figure shows that since the forward GVC length is noticeably longer than the backward GVC length, this economy is positioned relatively upstream in GVCs.</a:t>
            </a:r>
          </a:p>
          <a:p>
            <a:endParaRPr dirty="0" lang="en-US"/>
          </a:p>
        </p:txBody>
      </p:sp>
    </p:spTree>
    <p:extLst>
      <p:ext uri="{BB962C8B-B14F-4D97-AF65-F5344CB8AC3E}">
        <p14:creationId xmlns:p14="http://schemas.microsoft.com/office/powerpoint/2010/main" val="116433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indent="0" marL="114300">
              <a:buNone/>
            </a:pPr>
            <a:r>
              <a:rPr altLang="en-CA" dirty="0" lang="en-CA"/>
              <a:t>The concept of </a:t>
            </a:r>
            <a:r>
              <a:rPr altLang="en-CA" b="1" dirty="0" lang="en-CA"/>
              <a:t>Value Chain </a:t>
            </a:r>
            <a:r>
              <a:rPr altLang="en-CA" dirty="0" lang="en-CA"/>
              <a:t>is used as an internal assessment tool to help a firm determine where it might be able to achieve a competitive advantage and answering questions as:</a:t>
            </a:r>
          </a:p>
          <a:p>
            <a:r>
              <a:rPr altLang="en-CA" dirty="0" lang="en-CA"/>
              <a:t>In which areas of the primary and secondary activities is the firm particularly strong?</a:t>
            </a:r>
          </a:p>
          <a:p>
            <a:r>
              <a:rPr altLang="en-CA" dirty="0" lang="en-CA"/>
              <a:t>Can that activity be leveraged to provide a competitive advantage over its rivals?</a:t>
            </a:r>
          </a:p>
          <a:p>
            <a:endParaRPr altLang="en-CA" dirty="0" lang="en-CA"/>
          </a:p>
          <a:p>
            <a:pPr indent="0" marL="114300">
              <a:buNone/>
            </a:pPr>
            <a:r>
              <a:rPr altLang="en-CA" dirty="0" lang="en-CA"/>
              <a:t>Primary activities are essential for creating value and competitive advantage.</a:t>
            </a:r>
          </a:p>
          <a:p>
            <a:pPr indent="0" marL="114300">
              <a:buNone/>
            </a:pPr>
            <a:endParaRPr altLang="en-CA" dirty="0" lang="en-CA"/>
          </a:p>
          <a:p>
            <a:pPr indent="0" marL="114300">
              <a:buNone/>
            </a:pPr>
            <a:r>
              <a:rPr altLang="en-CA" dirty="0" lang="en-CA"/>
              <a:t>There are 5 components of primary activities:</a:t>
            </a:r>
          </a:p>
          <a:p>
            <a:pPr>
              <a:buFont typeface="+mj-lt"/>
              <a:buAutoNum type="arabicPeriod"/>
            </a:pPr>
            <a:r>
              <a:rPr altLang="en-CA" b="1" dirty="0" lang="en-CA"/>
              <a:t>Inbound Logistics:</a:t>
            </a:r>
            <a:r>
              <a:rPr altLang="en-CA" dirty="0" lang="en-CA"/>
              <a:t> Inbound logistics refers to the arrival of raw materials.</a:t>
            </a:r>
          </a:p>
          <a:p>
            <a:pPr>
              <a:buFont typeface="+mj-lt"/>
              <a:buAutoNum type="arabicPeriod"/>
            </a:pPr>
            <a:r>
              <a:rPr altLang="en-CA" b="1" dirty="0" lang="en-CA"/>
              <a:t>Operations:</a:t>
            </a:r>
            <a:r>
              <a:rPr altLang="en-CA" dirty="0" lang="en-CA"/>
              <a:t> Operations refers to the actual production process. </a:t>
            </a:r>
          </a:p>
          <a:p>
            <a:pPr>
              <a:buFont typeface="+mj-lt"/>
              <a:buAutoNum type="arabicPeriod"/>
            </a:pPr>
            <a:r>
              <a:rPr altLang="en-CA" b="1" dirty="0" lang="en-CA"/>
              <a:t>Outbound Logistics:</a:t>
            </a:r>
            <a:r>
              <a:rPr altLang="en-CA" dirty="0" lang="en-CA"/>
              <a:t> Outbound logistics tracks the movement of finished products to customers. </a:t>
            </a:r>
          </a:p>
          <a:p>
            <a:pPr>
              <a:buFont typeface="+mj-lt"/>
              <a:buAutoNum type="arabicPeriod"/>
            </a:pPr>
            <a:r>
              <a:rPr altLang="en-CA" b="1" dirty="0" lang="en-CA"/>
              <a:t>Marketing and Sales:</a:t>
            </a:r>
            <a:r>
              <a:rPr altLang="en-CA" dirty="0" lang="en-CA"/>
              <a:t> Attracting potential customers and convincing them to make purchases is the domain of marketing and sales. </a:t>
            </a:r>
          </a:p>
          <a:p>
            <a:pPr>
              <a:buFont typeface="+mj-lt"/>
              <a:buAutoNum type="arabicPeriod"/>
            </a:pPr>
            <a:r>
              <a:rPr altLang="en-CA" b="1" dirty="0" lang="en-CA"/>
              <a:t>Services:</a:t>
            </a:r>
            <a:r>
              <a:rPr altLang="en-CA" dirty="0" lang="en-CA"/>
              <a:t> Service refers to the extent to which a firm provides assistance to their customers. </a:t>
            </a:r>
          </a:p>
          <a:p>
            <a:pPr>
              <a:buFont typeface="+mj-lt"/>
              <a:buAutoNum type="arabicPeriod"/>
            </a:pPr>
            <a:endParaRPr altLang="en-CA" dirty="0" lang="en-CA"/>
          </a:p>
          <a:p>
            <a:pPr indent="0" marL="114300">
              <a:buNone/>
            </a:pPr>
            <a:r>
              <a:rPr altLang="en-CA" dirty="0" lang="en-CA"/>
              <a:t>Secondary/Support activities help primary activities work efficiently. </a:t>
            </a:r>
          </a:p>
          <a:p>
            <a:pPr indent="0" marL="114300">
              <a:buNone/>
            </a:pPr>
            <a:endParaRPr altLang="en-CA" dirty="0" lang="en-CA"/>
          </a:p>
          <a:p>
            <a:pPr indent="0" marL="114300">
              <a:buNone/>
            </a:pPr>
            <a:r>
              <a:rPr altLang="en-CA" dirty="0" lang="en-CA"/>
              <a:t>There are 4 components of secondary activities.</a:t>
            </a:r>
          </a:p>
          <a:p>
            <a:r>
              <a:rPr altLang="en-CA" b="1" dirty="0" lang="en-CA"/>
              <a:t>Firm Infrastructure:</a:t>
            </a:r>
            <a:r>
              <a:rPr altLang="en-CA" dirty="0" lang="en-CA"/>
              <a:t> Firm infrastructure refers to how the firm is organized and led by executives. The effects of this organizing and leadership can be profound</a:t>
            </a:r>
          </a:p>
          <a:p>
            <a:r>
              <a:rPr altLang="en-CA" b="1" dirty="0" lang="en-CA"/>
              <a:t>Human Resource Management:</a:t>
            </a:r>
            <a:r>
              <a:rPr altLang="en-CA" dirty="0" lang="en-CA"/>
              <a:t> Human resource management is also important. Human resource management involves the recruitment, training, and compensation of employees.</a:t>
            </a:r>
          </a:p>
          <a:p>
            <a:r>
              <a:rPr altLang="en-CA" b="1" dirty="0" lang="en-CA"/>
              <a:t>Technology:</a:t>
            </a:r>
            <a:r>
              <a:rPr altLang="en-CA" dirty="0" lang="en-CA"/>
              <a:t> Technology refers to the use of computerization and telecommunications to support primary activities</a:t>
            </a:r>
          </a:p>
          <a:p>
            <a:r>
              <a:rPr altLang="en-CA" b="1" dirty="0" lang="en-CA"/>
              <a:t>Procurement:</a:t>
            </a:r>
            <a:r>
              <a:rPr altLang="en-CA" dirty="0" lang="en-CA"/>
              <a:t> Procurement is the process of negotiating for and purchasing raw materials. </a:t>
            </a:r>
            <a:endParaRPr dirty="0" lang="en-US"/>
          </a:p>
          <a:p>
            <a:pPr>
              <a:buFont typeface="+mj-lt"/>
              <a:buAutoNum type="arabicPeriod"/>
            </a:pPr>
            <a:endParaRPr dirty="0" lang="en-US"/>
          </a:p>
          <a:p>
            <a:endParaRPr dirty="0" lang="en-US"/>
          </a:p>
          <a:p>
            <a:endParaRPr altLang="en-CA" dirty="0" lang="en-CA"/>
          </a:p>
          <a:p>
            <a:endParaRPr altLang="en-CA" dirty="0" lang="en-CA"/>
          </a:p>
          <a:p>
            <a:endParaRPr dirty="0" lang="en-US"/>
          </a:p>
        </p:txBody>
      </p:sp>
    </p:spTree>
    <p:extLst>
      <p:ext uri="{BB962C8B-B14F-4D97-AF65-F5344CB8AC3E}">
        <p14:creationId xmlns:p14="http://schemas.microsoft.com/office/powerpoint/2010/main" val="397283153"/>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rtl="0">
              <a:lnSpc>
                <a:spcPct val="100000"/>
              </a:lnSpc>
              <a:spcBef>
                <a:spcPts val="0"/>
              </a:spcBef>
              <a:spcAft>
                <a:spcPts val="0"/>
              </a:spcAft>
              <a:buSzPts val="1800"/>
              <a:buChar char="●"/>
              <a:defRPr>
                <a:latin typeface="+mn-lt"/>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a:endParaRPr dirty="0"/>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overrideClrMapping accent1="accent1" accent2="accent2" accent3="accent3" accent4="accent4" accent5="accent5" accent6="accent6" bg1="lt1" bg2="lt2" folHlink="folHlink" hlink="hlink" tx1="dk1" tx2="dk2"/>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overrideClrMapping accent1="accent1" accent2="accent2" accent3="accent3" accent4="accent4" accent5="accent5" accent6="accent6" bg1="lt1" bg2="lt2" folHlink="folHlink" hlink="hlink" tx1="dk1" tx2="dk2"/>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rtl="0">
              <a:spcBef>
                <a:spcPts val="0"/>
              </a:spcBef>
              <a:spcAft>
                <a:spcPts val="0"/>
              </a:spcAft>
              <a:buClr>
                <a:schemeClr val="lt1"/>
              </a:buClr>
              <a:buSzPts val="4800"/>
              <a:buNone/>
              <a:defRPr sz="4800">
                <a:solidFill>
                  <a:schemeClr val="lt1"/>
                </a:solidFill>
                <a:latin typeface="+mn-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3" name="Google Shape;13;p2">
              <a:extLst>
                <a:ext uri="{FF2B5EF4-FFF2-40B4-BE49-F238E27FC236}">
                  <a16:creationId xmlns:a16="http://schemas.microsoft.com/office/drawing/2014/main" id="{7C0F9AAE-BC99-479A-9CDC-8FF5E2D3F96B}"/>
                </a:ext>
              </a:extLst>
            </p:cNvPr>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Tree>
  </p:cSld>
  <p:clrMapOvr>
    <a:overrideClrMapping accent1="accent1" accent2="accent2" accent3="accent3" accent4="accent4" accent5="accent5" accent6="accent6" bg1="lt1" bg2="lt2" folHlink="folHlink" hlink="hlink" tx1="dk1" tx2="dk2"/>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rtl="0">
              <a:spcBef>
                <a:spcPts val="0"/>
              </a:spcBef>
              <a:spcAft>
                <a:spcPts val="0"/>
              </a:spcAft>
              <a:buSzPts val="4200"/>
              <a:buNone/>
              <a:defRPr sz="4200">
                <a:latin typeface="+mj-lt"/>
              </a:defRPr>
            </a:lvl1pPr>
            <a:lvl2pPr algn="ctr" lvl="1" rtl="0">
              <a:spcBef>
                <a:spcPts val="0"/>
              </a:spcBef>
              <a:spcAft>
                <a:spcPts val="0"/>
              </a:spcAft>
              <a:buSzPts val="4200"/>
              <a:buNone/>
              <a:defRPr sz="4200"/>
            </a:lvl2pPr>
            <a:lvl3pPr algn="ctr" lvl="2" rtl="0">
              <a:spcBef>
                <a:spcPts val="0"/>
              </a:spcBef>
              <a:spcAft>
                <a:spcPts val="0"/>
              </a:spcAft>
              <a:buSzPts val="4200"/>
              <a:buNone/>
              <a:defRPr sz="4200"/>
            </a:lvl3pPr>
            <a:lvl4pPr algn="ctr" lvl="3" rtl="0">
              <a:spcBef>
                <a:spcPts val="0"/>
              </a:spcBef>
              <a:spcAft>
                <a:spcPts val="0"/>
              </a:spcAft>
              <a:buSzPts val="4200"/>
              <a:buNone/>
              <a:defRPr sz="4200"/>
            </a:lvl4pPr>
            <a:lvl5pPr algn="ctr" lvl="4" rtl="0">
              <a:spcBef>
                <a:spcPts val="0"/>
              </a:spcBef>
              <a:spcAft>
                <a:spcPts val="0"/>
              </a:spcAft>
              <a:buSzPts val="4200"/>
              <a:buNone/>
              <a:defRPr sz="4200"/>
            </a:lvl5pPr>
            <a:lvl6pPr algn="ctr" lvl="5" rtl="0">
              <a:spcBef>
                <a:spcPts val="0"/>
              </a:spcBef>
              <a:spcAft>
                <a:spcPts val="0"/>
              </a:spcAft>
              <a:buSzPts val="4200"/>
              <a:buNone/>
              <a:defRPr sz="4200"/>
            </a:lvl6pPr>
            <a:lvl7pPr algn="ctr" lvl="6" rtl="0">
              <a:spcBef>
                <a:spcPts val="0"/>
              </a:spcBef>
              <a:spcAft>
                <a:spcPts val="0"/>
              </a:spcAft>
              <a:buSzPts val="4200"/>
              <a:buNone/>
              <a:defRPr sz="4200"/>
            </a:lvl7pPr>
            <a:lvl8pPr algn="ctr" lvl="7" rtl="0">
              <a:spcBef>
                <a:spcPts val="0"/>
              </a:spcBef>
              <a:spcAft>
                <a:spcPts val="0"/>
              </a:spcAft>
              <a:buSzPts val="4200"/>
              <a:buNone/>
              <a:defRPr sz="4200"/>
            </a:lvl8pPr>
            <a:lvl9pPr algn="ctr" lvl="8" rtl="0">
              <a:spcBef>
                <a:spcPts val="0"/>
              </a:spcBef>
              <a:spcAft>
                <a:spcPts val="0"/>
              </a:spcAft>
              <a:buSzPts val="4200"/>
              <a:buNone/>
              <a:defRPr sz="4200"/>
            </a:lvl9pPr>
          </a:lstStyle>
          <a:p>
            <a:endParaRPr dirty="0"/>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rtl="0">
              <a:lnSpc>
                <a:spcPct val="100000"/>
              </a:lnSpc>
              <a:spcBef>
                <a:spcPts val="0"/>
              </a:spcBef>
              <a:spcAft>
                <a:spcPts val="0"/>
              </a:spcAft>
              <a:buSzPts val="2100"/>
              <a:buNone/>
              <a:defRPr sz="2100">
                <a:latin typeface="+mj-lt"/>
              </a:defRPr>
            </a:lvl1pPr>
            <a:lvl2pPr algn="ctr" lvl="1" rtl="0">
              <a:lnSpc>
                <a:spcPct val="100000"/>
              </a:lnSpc>
              <a:spcBef>
                <a:spcPts val="0"/>
              </a:spcBef>
              <a:spcAft>
                <a:spcPts val="0"/>
              </a:spcAft>
              <a:buSzPts val="2100"/>
              <a:buNone/>
              <a:defRPr sz="2100"/>
            </a:lvl2pPr>
            <a:lvl3pPr algn="ctr" lvl="2" rtl="0">
              <a:lnSpc>
                <a:spcPct val="100000"/>
              </a:lnSpc>
              <a:spcBef>
                <a:spcPts val="0"/>
              </a:spcBef>
              <a:spcAft>
                <a:spcPts val="0"/>
              </a:spcAft>
              <a:buSzPts val="2100"/>
              <a:buNone/>
              <a:defRPr sz="2100"/>
            </a:lvl3pPr>
            <a:lvl4pPr algn="ctr" lvl="3" rtl="0">
              <a:lnSpc>
                <a:spcPct val="100000"/>
              </a:lnSpc>
              <a:spcBef>
                <a:spcPts val="0"/>
              </a:spcBef>
              <a:spcAft>
                <a:spcPts val="0"/>
              </a:spcAft>
              <a:buSzPts val="2100"/>
              <a:buNone/>
              <a:defRPr sz="2100"/>
            </a:lvl4pPr>
            <a:lvl5pPr algn="ctr" lvl="4" rtl="0">
              <a:lnSpc>
                <a:spcPct val="100000"/>
              </a:lnSpc>
              <a:spcBef>
                <a:spcPts val="0"/>
              </a:spcBef>
              <a:spcAft>
                <a:spcPts val="0"/>
              </a:spcAft>
              <a:buSzPts val="2100"/>
              <a:buNone/>
              <a:defRPr sz="2100"/>
            </a:lvl5pPr>
            <a:lvl6pPr algn="ctr" lvl="5" rtl="0">
              <a:lnSpc>
                <a:spcPct val="100000"/>
              </a:lnSpc>
              <a:spcBef>
                <a:spcPts val="0"/>
              </a:spcBef>
              <a:spcAft>
                <a:spcPts val="0"/>
              </a:spcAft>
              <a:buSzPts val="2100"/>
              <a:buNone/>
              <a:defRPr sz="2100"/>
            </a:lvl6pPr>
            <a:lvl7pPr algn="ctr" lvl="6" rtl="0">
              <a:lnSpc>
                <a:spcPct val="100000"/>
              </a:lnSpc>
              <a:spcBef>
                <a:spcPts val="0"/>
              </a:spcBef>
              <a:spcAft>
                <a:spcPts val="0"/>
              </a:spcAft>
              <a:buSzPts val="2100"/>
              <a:buNone/>
              <a:defRPr sz="2100"/>
            </a:lvl7pPr>
            <a:lvl8pPr algn="ctr" lvl="7" rtl="0">
              <a:lnSpc>
                <a:spcPct val="100000"/>
              </a:lnSpc>
              <a:spcBef>
                <a:spcPts val="0"/>
              </a:spcBef>
              <a:spcAft>
                <a:spcPts val="0"/>
              </a:spcAft>
              <a:buSzPts val="2100"/>
              <a:buNone/>
              <a:defRPr sz="2100"/>
            </a:lvl8pPr>
            <a:lvl9pPr algn="ctr" lvl="8"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rtl="0">
              <a:spcBef>
                <a:spcPts val="0"/>
              </a:spcBef>
              <a:spcAft>
                <a:spcPts val="0"/>
              </a:spcAft>
              <a:buClr>
                <a:schemeClr val="lt1"/>
              </a:buClr>
              <a:buSzPts val="1800"/>
              <a:buChar char="●"/>
              <a:defRPr>
                <a:solidFill>
                  <a:schemeClr val="lt1"/>
                </a:solidFill>
                <a:latin typeface="+mn-lt"/>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overrideClrMapping accent1="accent1" accent2="accent2" accent3="accent3" accent4="accent4" accent5="accent5" accent6="accent6" bg1="lt1" bg2="lt2" folHlink="folHlink" hlink="hlink" tx1="dk1" tx2="dk2"/>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rtl="0">
              <a:lnSpc>
                <a:spcPct val="100000"/>
              </a:lnSpc>
              <a:spcBef>
                <a:spcPts val="0"/>
              </a:spcBef>
              <a:spcAft>
                <a:spcPts val="0"/>
              </a:spcAft>
              <a:buSzPts val="1800"/>
              <a:buNone/>
              <a:defRPr>
                <a:latin typeface="+mn-lt"/>
              </a:defRPr>
            </a:lvl1pPr>
          </a:lstStyle>
          <a:p>
            <a:endParaRPr dirty="0"/>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overrideClrMapping accent1="accent1" accent2="accent2" accent3="accent3" accent4="accent4" accent5="accent5" accent6="accent6" bg1="lt1" bg2="lt2" folHlink="folHlink" hlink="hlink" tx1="dk1" tx2="dk2"/>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rtl="0">
              <a:spcBef>
                <a:spcPts val="0"/>
              </a:spcBef>
              <a:spcAft>
                <a:spcPts val="0"/>
              </a:spcAft>
              <a:buClr>
                <a:schemeClr val="lt1"/>
              </a:buClr>
              <a:buSzPts val="12000"/>
              <a:buNone/>
              <a:defRPr sz="12000">
                <a:solidFill>
                  <a:srgbClr val="080808"/>
                </a:solidFill>
                <a:latin typeface="+mn-lt"/>
              </a:defRPr>
            </a:lvl1pPr>
            <a:lvl2pPr algn="ctr" lvl="1" rtl="0">
              <a:spcBef>
                <a:spcPts val="0"/>
              </a:spcBef>
              <a:spcAft>
                <a:spcPts val="0"/>
              </a:spcAft>
              <a:buClr>
                <a:schemeClr val="lt1"/>
              </a:buClr>
              <a:buSzPts val="12000"/>
              <a:buNone/>
              <a:defRPr sz="12000">
                <a:solidFill>
                  <a:schemeClr val="lt1"/>
                </a:solidFill>
              </a:defRPr>
            </a:lvl2pPr>
            <a:lvl3pPr algn="ctr" lvl="2" rtl="0">
              <a:spcBef>
                <a:spcPts val="0"/>
              </a:spcBef>
              <a:spcAft>
                <a:spcPts val="0"/>
              </a:spcAft>
              <a:buClr>
                <a:schemeClr val="lt1"/>
              </a:buClr>
              <a:buSzPts val="12000"/>
              <a:buNone/>
              <a:defRPr sz="12000">
                <a:solidFill>
                  <a:schemeClr val="lt1"/>
                </a:solidFill>
              </a:defRPr>
            </a:lvl3pPr>
            <a:lvl4pPr algn="ctr" lvl="3" rtl="0">
              <a:spcBef>
                <a:spcPts val="0"/>
              </a:spcBef>
              <a:spcAft>
                <a:spcPts val="0"/>
              </a:spcAft>
              <a:buClr>
                <a:schemeClr val="lt1"/>
              </a:buClr>
              <a:buSzPts val="12000"/>
              <a:buNone/>
              <a:defRPr sz="12000">
                <a:solidFill>
                  <a:schemeClr val="lt1"/>
                </a:solidFill>
              </a:defRPr>
            </a:lvl4pPr>
            <a:lvl5pPr algn="ctr" lvl="4" rtl="0">
              <a:spcBef>
                <a:spcPts val="0"/>
              </a:spcBef>
              <a:spcAft>
                <a:spcPts val="0"/>
              </a:spcAft>
              <a:buClr>
                <a:schemeClr val="lt1"/>
              </a:buClr>
              <a:buSzPts val="12000"/>
              <a:buNone/>
              <a:defRPr sz="12000">
                <a:solidFill>
                  <a:schemeClr val="lt1"/>
                </a:solidFill>
              </a:defRPr>
            </a:lvl5pPr>
            <a:lvl6pPr algn="ctr" lvl="5" rtl="0">
              <a:spcBef>
                <a:spcPts val="0"/>
              </a:spcBef>
              <a:spcAft>
                <a:spcPts val="0"/>
              </a:spcAft>
              <a:buClr>
                <a:schemeClr val="lt1"/>
              </a:buClr>
              <a:buSzPts val="12000"/>
              <a:buNone/>
              <a:defRPr sz="12000">
                <a:solidFill>
                  <a:schemeClr val="lt1"/>
                </a:solidFill>
              </a:defRPr>
            </a:lvl6pPr>
            <a:lvl7pPr algn="ctr" lvl="6" rtl="0">
              <a:spcBef>
                <a:spcPts val="0"/>
              </a:spcBef>
              <a:spcAft>
                <a:spcPts val="0"/>
              </a:spcAft>
              <a:buClr>
                <a:schemeClr val="lt1"/>
              </a:buClr>
              <a:buSzPts val="12000"/>
              <a:buNone/>
              <a:defRPr sz="12000">
                <a:solidFill>
                  <a:schemeClr val="lt1"/>
                </a:solidFill>
              </a:defRPr>
            </a:lvl7pPr>
            <a:lvl8pPr algn="ctr" lvl="7" rtl="0">
              <a:spcBef>
                <a:spcPts val="0"/>
              </a:spcBef>
              <a:spcAft>
                <a:spcPts val="0"/>
              </a:spcAft>
              <a:buClr>
                <a:schemeClr val="lt1"/>
              </a:buClr>
              <a:buSzPts val="12000"/>
              <a:buNone/>
              <a:defRPr sz="12000">
                <a:solidFill>
                  <a:schemeClr val="lt1"/>
                </a:solidFill>
              </a:defRPr>
            </a:lvl8pPr>
            <a:lvl9pPr algn="ctr" lvl="8"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rtl="0">
              <a:spcBef>
                <a:spcPts val="0"/>
              </a:spcBef>
              <a:spcAft>
                <a:spcPts val="0"/>
              </a:spcAft>
              <a:buClr>
                <a:schemeClr val="lt1"/>
              </a:buClr>
              <a:buSzPts val="1800"/>
              <a:buChar char="●"/>
              <a:defRPr>
                <a:solidFill>
                  <a:schemeClr val="lt1"/>
                </a:solidFill>
              </a:defRPr>
            </a:lvl1pPr>
            <a:lvl2pPr algn="ctr" indent="-317500" lvl="1" marL="914400" rtl="0">
              <a:spcBef>
                <a:spcPts val="0"/>
              </a:spcBef>
              <a:spcAft>
                <a:spcPts val="0"/>
              </a:spcAft>
              <a:buClr>
                <a:schemeClr val="lt1"/>
              </a:buClr>
              <a:buSzPts val="1400"/>
              <a:buChar char="○"/>
              <a:defRPr>
                <a:solidFill>
                  <a:schemeClr val="lt1"/>
                </a:solidFill>
              </a:defRPr>
            </a:lvl2pPr>
            <a:lvl3pPr algn="ctr" indent="-317500" lvl="2" marL="1371600" rtl="0">
              <a:spcBef>
                <a:spcPts val="0"/>
              </a:spcBef>
              <a:spcAft>
                <a:spcPts val="0"/>
              </a:spcAft>
              <a:buClr>
                <a:schemeClr val="lt1"/>
              </a:buClr>
              <a:buSzPts val="1400"/>
              <a:buChar char="■"/>
              <a:defRPr>
                <a:solidFill>
                  <a:schemeClr val="lt1"/>
                </a:solidFill>
              </a:defRPr>
            </a:lvl3pPr>
            <a:lvl4pPr algn="ctr" indent="-317500" lvl="3" marL="1828800" rtl="0">
              <a:spcBef>
                <a:spcPts val="0"/>
              </a:spcBef>
              <a:spcAft>
                <a:spcPts val="0"/>
              </a:spcAft>
              <a:buClr>
                <a:schemeClr val="lt1"/>
              </a:buClr>
              <a:buSzPts val="1400"/>
              <a:buChar char="●"/>
              <a:defRPr>
                <a:solidFill>
                  <a:schemeClr val="lt1"/>
                </a:solidFill>
              </a:defRPr>
            </a:lvl4pPr>
            <a:lvl5pPr algn="ctr" indent="-317500" lvl="4" marL="2286000" rtl="0">
              <a:spcBef>
                <a:spcPts val="0"/>
              </a:spcBef>
              <a:spcAft>
                <a:spcPts val="0"/>
              </a:spcAft>
              <a:buClr>
                <a:schemeClr val="lt1"/>
              </a:buClr>
              <a:buSzPts val="1400"/>
              <a:buChar char="○"/>
              <a:defRPr>
                <a:solidFill>
                  <a:schemeClr val="lt1"/>
                </a:solidFill>
              </a:defRPr>
            </a:lvl5pPr>
            <a:lvl6pPr algn="ctr" indent="-317500" lvl="5" marL="2743200" rtl="0">
              <a:spcBef>
                <a:spcPts val="0"/>
              </a:spcBef>
              <a:spcAft>
                <a:spcPts val="0"/>
              </a:spcAft>
              <a:buClr>
                <a:schemeClr val="lt1"/>
              </a:buClr>
              <a:buSzPts val="1400"/>
              <a:buChar char="■"/>
              <a:defRPr>
                <a:solidFill>
                  <a:schemeClr val="lt1"/>
                </a:solidFill>
              </a:defRPr>
            </a:lvl6pPr>
            <a:lvl7pPr algn="ctr" indent="-317500" lvl="6" marL="3200400" rtl="0">
              <a:spcBef>
                <a:spcPts val="0"/>
              </a:spcBef>
              <a:spcAft>
                <a:spcPts val="0"/>
              </a:spcAft>
              <a:buClr>
                <a:schemeClr val="lt1"/>
              </a:buClr>
              <a:buSzPts val="1400"/>
              <a:buChar char="●"/>
              <a:defRPr>
                <a:solidFill>
                  <a:schemeClr val="lt1"/>
                </a:solidFill>
              </a:defRPr>
            </a:lvl7pPr>
            <a:lvl8pPr algn="ctr" indent="-317500" lvl="7" marL="3657600" rtl="0">
              <a:spcBef>
                <a:spcPts val="0"/>
              </a:spcBef>
              <a:spcAft>
                <a:spcPts val="0"/>
              </a:spcAft>
              <a:buClr>
                <a:schemeClr val="lt1"/>
              </a:buClr>
              <a:buSzPts val="1400"/>
              <a:buChar char="○"/>
              <a:defRPr>
                <a:solidFill>
                  <a:schemeClr val="lt1"/>
                </a:solidFill>
              </a:defRPr>
            </a:lvl8pPr>
            <a:lvl9pPr algn="ctr" indent="-317500" lvl="8" marL="4114800"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overrideClrMapping accent1="accent1" accent2="accent2" accent3="accent3" accent4="accent4" accent5="accent5" accent6="accent6" bg1="lt1" bg2="lt2" folHlink="folHlink" hlink="hlink" tx1="dk1" tx2="dk2"/>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overrideClrMapping accent1="accent1" accent2="accent2" accent3="accent3" accent4="accent4" accent5="accent5" accent6="accent6" bg1="lt1" bg2="lt2" folHlink="folHlink" hlink="hlink" tx1="dk1" tx2="dk2"/>
  </p:clrMapOvr>
</p:sldLayout>
</file>

<file path=ppt/slideMasters/_rels/slideMaster1.xml.rels><?xml version="1.0" encoding="UTF-8" standalone="yes"?><Relationships xmlns="http://schemas.openxmlformats.org/package/2006/relationships"><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rtl="0">
              <a:buNone/>
              <a:defRPr sz="1000">
                <a:solidFill>
                  <a:schemeClr val="lt1"/>
                </a:solidFill>
                <a:latin typeface="Roboto"/>
                <a:ea typeface="Roboto"/>
                <a:cs typeface="Roboto"/>
                <a:sym typeface="Roboto"/>
              </a:defRPr>
            </a:lvl1pPr>
            <a:lvl2pPr algn="r" lvl="1" rtl="0">
              <a:buNone/>
              <a:defRPr sz="1000">
                <a:solidFill>
                  <a:schemeClr val="lt1"/>
                </a:solidFill>
                <a:latin typeface="Roboto"/>
                <a:ea typeface="Roboto"/>
                <a:cs typeface="Roboto"/>
                <a:sym typeface="Roboto"/>
              </a:defRPr>
            </a:lvl2pPr>
            <a:lvl3pPr algn="r" lvl="2" rtl="0">
              <a:buNone/>
              <a:defRPr sz="1000">
                <a:solidFill>
                  <a:schemeClr val="lt1"/>
                </a:solidFill>
                <a:latin typeface="Roboto"/>
                <a:ea typeface="Roboto"/>
                <a:cs typeface="Roboto"/>
                <a:sym typeface="Roboto"/>
              </a:defRPr>
            </a:lvl3pPr>
            <a:lvl4pPr algn="r" lvl="3" rtl="0">
              <a:buNone/>
              <a:defRPr sz="1000">
                <a:solidFill>
                  <a:schemeClr val="lt1"/>
                </a:solidFill>
                <a:latin typeface="Roboto"/>
                <a:ea typeface="Roboto"/>
                <a:cs typeface="Roboto"/>
                <a:sym typeface="Roboto"/>
              </a:defRPr>
            </a:lvl4pPr>
            <a:lvl5pPr algn="r" lvl="4" rtl="0">
              <a:buNone/>
              <a:defRPr sz="1000">
                <a:solidFill>
                  <a:schemeClr val="lt1"/>
                </a:solidFill>
                <a:latin typeface="Roboto"/>
                <a:ea typeface="Roboto"/>
                <a:cs typeface="Roboto"/>
                <a:sym typeface="Roboto"/>
              </a:defRPr>
            </a:lvl5pPr>
            <a:lvl6pPr algn="r" lvl="5" rtl="0">
              <a:buNone/>
              <a:defRPr sz="1000">
                <a:solidFill>
                  <a:schemeClr val="lt1"/>
                </a:solidFill>
                <a:latin typeface="Roboto"/>
                <a:ea typeface="Roboto"/>
                <a:cs typeface="Roboto"/>
                <a:sym typeface="Roboto"/>
              </a:defRPr>
            </a:lvl6pPr>
            <a:lvl7pPr algn="r" lvl="6" rtl="0">
              <a:buNone/>
              <a:defRPr sz="1000">
                <a:solidFill>
                  <a:schemeClr val="lt1"/>
                </a:solidFill>
                <a:latin typeface="Roboto"/>
                <a:ea typeface="Roboto"/>
                <a:cs typeface="Roboto"/>
                <a:sym typeface="Roboto"/>
              </a:defRPr>
            </a:lvl7pPr>
            <a:lvl8pPr algn="r" lvl="7" rtl="0">
              <a:buNone/>
              <a:defRPr sz="1000">
                <a:solidFill>
                  <a:schemeClr val="lt1"/>
                </a:solidFill>
                <a:latin typeface="Roboto"/>
                <a:ea typeface="Roboto"/>
                <a:cs typeface="Roboto"/>
                <a:sym typeface="Roboto"/>
              </a:defRPr>
            </a:lvl8pPr>
            <a:lvl9pPr algn="r" lvl="8" rtl="0">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chemeClr val="bg1"/>
          </a:solidFill>
          <a:latin typeface="+mj-lt"/>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chemeClr val="bg1"/>
          </a:solidFill>
          <a:latin typeface="+mn-lt"/>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arget="https://creativecommons.org/licenses/by-nc-sa/4.0/" TargetMode="External" Type="http://schemas.openxmlformats.org/officeDocument/2006/relationships/hyperlink"/><Relationship Id="rId9" Target="https://creativecommons.org/licenses/by-nc-sa/4.0/" TargetMode="External" Type="http://schemas.openxmlformats.org/officeDocument/2006/relationships/hyperlink"/><Relationship Id="rId10" Target="https://creativecommons.org/licenses/by-nc-sa/4.0/" TargetMode="External" Type="http://schemas.openxmlformats.org/officeDocument/2006/relationships/hyperlink"/><Relationship Id="rId8" Target="https://creativecommons.org/licenses/by-nc-sa/4.0/" TargetMode="External" Type="http://schemas.openxmlformats.org/officeDocument/2006/relationships/hyperlink"/><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7" Target="https://freesvg.org/by/OpenClipart" TargetMode="External" Type="http://schemas.openxmlformats.org/officeDocument/2006/relationships/hyperlink"/><Relationship Id="rId6" Target="https://creativecommons.org/licenses/publicdomain/" TargetMode="External" Type="http://schemas.openxmlformats.org/officeDocument/2006/relationships/hyperlink"/><Relationship Id="rId5" Target="https://freesvg.org/by/OpenClipart" TargetMode="External" Type="http://schemas.openxmlformats.org/officeDocument/2006/relationships/hyperlink"/><Relationship Id="rId4" Target="../media/image7.svg" Type="http://schemas.openxmlformats.org/officeDocument/2006/relationships/image"/><Relationship Id="rId3" Target="../media/image6.pn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8.pn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9.pn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2" Target="../notesSlides/notesSlide21.xml" Type="http://schemas.openxmlformats.org/officeDocument/2006/relationships/notesSlide"/><Relationship Id="rId1" Target="../slideLayouts/slideLayout3.xml" Type="http://schemas.openxmlformats.org/officeDocument/2006/relationships/slideLayout"/></Relationships>
</file>

<file path=ppt/slides/_rels/slide22.xml.rels><?xml version="1.0" encoding="UTF-8" standalone="yes"?><Relationships xmlns="http://schemas.openxmlformats.org/package/2006/relationships"><Relationship Id="rId2" Target="../notesSlides/notesSlide22.xml" Type="http://schemas.openxmlformats.org/officeDocument/2006/relationships/notesSlide"/><Relationship Id="rId1" Target="../slideLayouts/slideLayout3.xml" Type="http://schemas.openxmlformats.org/officeDocument/2006/relationships/slideLayout"/></Relationships>
</file>

<file path=ppt/slides/_rels/slide23.xml.rels><?xml version="1.0" encoding="UTF-8" standalone="yes"?><Relationships xmlns="http://schemas.openxmlformats.org/package/2006/relationships"><Relationship Id="rId2" Target="../notesSlides/notesSlide23.xml" Type="http://schemas.openxmlformats.org/officeDocument/2006/relationships/notesSlide"/><Relationship Id="rId1" Target="../slideLayouts/slideLayout3.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0.png" Type="http://schemas.openxmlformats.org/officeDocument/2006/relationships/image"/><Relationship Id="rId2" Target="../notesSlides/notesSlide24.xml" Type="http://schemas.openxmlformats.org/officeDocument/2006/relationships/notesSlide"/><Relationship Id="rId1" Target="../slideLayouts/slideLayout3.xml" Type="http://schemas.openxmlformats.org/officeDocument/2006/relationships/slideLayout"/></Relationships>
</file>

<file path=ppt/slides/_rels/slide25.xml.rels><?xml version="1.0" encoding="UTF-8" standalone="yes"?><Relationships xmlns="http://schemas.openxmlformats.org/package/2006/relationships"><Relationship Id="rId2" Target="../notesSlides/notesSlide25.xml" Type="http://schemas.openxmlformats.org/officeDocument/2006/relationships/notesSlide"/><Relationship Id="rId1" Target="../slideLayouts/slideLayout3.xml" Type="http://schemas.openxmlformats.org/officeDocument/2006/relationships/slideLayout"/></Relationships>
</file>

<file path=ppt/slides/_rels/slide26.xml.rels><?xml version="1.0" encoding="UTF-8" standalone="yes"?><Relationships xmlns="http://schemas.openxmlformats.org/package/2006/relationships"><Relationship Id="rId2" Target="../notesSlides/notesSlide26.xml" Type="http://schemas.openxmlformats.org/officeDocument/2006/relationships/notesSlide"/><Relationship Id="rId1" Target="../slideLayouts/slideLayout3.xml" Type="http://schemas.openxmlformats.org/officeDocument/2006/relationships/slideLayout"/></Relationships>
</file>

<file path=ppt/slides/_rels/slide27.xml.rels><?xml version="1.0" encoding="UTF-8" standalone="yes"?><Relationships xmlns="http://schemas.openxmlformats.org/package/2006/relationships"><Relationship Id="rId9" Target="https://ecampusontario.pressbooks.pub/globalmarketing/chapter/1-7-standardization-and-customization/" TargetMode="External" Type="http://schemas.openxmlformats.org/officeDocument/2006/relationships/hyperlink"/><Relationship Id="rId8" Target="https://ecampusontario.pressbooks.pub/globalmarketing/chapter/1-4-stages-in-global-marketing/" TargetMode="External" Type="http://schemas.openxmlformats.org/officeDocument/2006/relationships/hyperlink"/><Relationship Id="rId7" Target="https://ecampusontario.pressbooks.pub/globalmarketing/chapter/1-6-the-globalization-debate/" TargetMode="External" Type="http://schemas.openxmlformats.org/officeDocument/2006/relationships/hyperlink"/><Relationship Id="rId6" Target="https://ecampusontario.pressbooks.pub/globalmarketing/chapter/1-6-the-globalization-debate/" TargetMode="External" Type="http://schemas.openxmlformats.org/officeDocument/2006/relationships/hyperlink"/><Relationship Id="rId5" Target="https://ecampusontario.pressbooks.pub/globalmarketing/chapter/1-6-the-globalization-debate/" TargetMode="External" Type="http://schemas.openxmlformats.org/officeDocument/2006/relationships/hyperlink"/><Relationship Id="rId4" Target="https://ecampusontario.pressbooks.pub/globalmarketing/chapter/1-6-the-globalization-debate/" TargetMode="External" Type="http://schemas.openxmlformats.org/officeDocument/2006/relationships/hyperlink"/><Relationship Id="rId3" Target="https://ecampusontario.pressbooks.pub/globalmarketing/chapter/1-6-the-globalization-debate/" TargetMode="External" Type="http://schemas.openxmlformats.org/officeDocument/2006/relationships/hyperlink"/><Relationship Id="rId2" Target="../notesSlides/notesSlide27.xml" Type="http://schemas.openxmlformats.org/officeDocument/2006/relationships/notesSlide"/><Relationship Id="rId1" Target="../slideLayouts/slideLayout3.xml" Type="http://schemas.openxmlformats.org/officeDocument/2006/relationships/slideLayout"/></Relationships>
</file>

<file path=ppt/slides/_rels/slide28.xml.rels><?xml version="1.0" encoding="UTF-8" standalone="yes"?><Relationships xmlns="http://schemas.openxmlformats.org/package/2006/relationships"><Relationship Id="rId8" Target="https://ecampusontario.pressbooks.pub/globalmarketing/chapter/1-2-the-global-value-chain/" TargetMode="External" Type="http://schemas.openxmlformats.org/officeDocument/2006/relationships/hyperlink"/><Relationship Id="rId7" Target="https://ecampusontario.pressbooks.pub/globalmarketing/chapter/1-1-defining-global-marketing/" TargetMode="External" Type="http://schemas.openxmlformats.org/officeDocument/2006/relationships/hyperlink"/><Relationship Id="rId6" Target="https://ecampusontario.pressbooks.pub/globalmarketing/chapter/1-2-the-global-value-chain/" TargetMode="External" Type="http://schemas.openxmlformats.org/officeDocument/2006/relationships/hyperlink"/><Relationship Id="rId5" Target="https://ecampusontario.pressbooks.pub/globalmarketing/chapter/1-4-stages-in-global-marketing/" TargetMode="External" Type="http://schemas.openxmlformats.org/officeDocument/2006/relationships/hyperlink"/><Relationship Id="rId4" Target="https://ecampusontario.pressbooks.pub/globalmarketing/chapter/1-5-challenges-of-global-marketing/" TargetMode="External" Type="http://schemas.openxmlformats.org/officeDocument/2006/relationships/hyperlink"/><Relationship Id="rId3" Target="https://ecampusontario.pressbooks.pub/globalmarketing/chapter/1-6-the-globalization-debate/" TargetMode="External" Type="http://schemas.openxmlformats.org/officeDocument/2006/relationships/hyperlink"/><Relationship Id="rId2" Target="https://ecampusontario.pressbooks.pub/globalmarketing/chapter/1-4-stages-in-global-marketing/" TargetMode="External" Type="http://schemas.openxmlformats.org/officeDocument/2006/relationships/hyperlink"/><Relationship Id="rId1" Target="../slideLayouts/slideLayout3.xml" Type="http://schemas.openxmlformats.org/officeDocument/2006/relationships/slideLayout"/></Relationships>
</file>

<file path=ppt/slides/_rels/slide29.xml.rels><?xml version="1.0" encoding="UTF-8" standalone="yes"?><Relationships xmlns="http://schemas.openxmlformats.org/package/2006/relationships"><Relationship Id="rId8" Target="https://ecampusontario.pressbooks.pub/globalmarketing/chapter/1-2-the-global-value-chain/" TargetMode="External" Type="http://schemas.openxmlformats.org/officeDocument/2006/relationships/hyperlink"/><Relationship Id="rId7" Target="https://ecampusontario.pressbooks.pub/globalmarketing/chapter/1-4-stages-in-global-marketing/" TargetMode="External" Type="http://schemas.openxmlformats.org/officeDocument/2006/relationships/hyperlink"/><Relationship Id="rId6" Target="https://ecampusontario.pressbooks.pub/globalmarketing/chapter/1-4-stages-in-global-marketing/" TargetMode="External" Type="http://schemas.openxmlformats.org/officeDocument/2006/relationships/hyperlink"/><Relationship Id="rId5" Target="https://ecampusontario.pressbooks.pub/globalmarketing/chapter/1-6-the-globalization-debate/" TargetMode="External" Type="http://schemas.openxmlformats.org/officeDocument/2006/relationships/hyperlink"/><Relationship Id="rId4" Target="https://ecampusontario.pressbooks.pub/globalmarketing/chapter/1-2-the-global-value-chain/" TargetMode="External" Type="http://schemas.openxmlformats.org/officeDocument/2006/relationships/hyperlink"/><Relationship Id="rId3" Target="https://ecampusontario.pressbooks.pub/globalmarketing/chapter/1-2-the-global-value-chain/" TargetMode="External" Type="http://schemas.openxmlformats.org/officeDocument/2006/relationships/hyperlink"/><Relationship Id="rId2" Target="https://ecampusontario.pressbooks.pub/globalmarketing/chapter/1-5-challenges-of-global-marketing/" TargetMode="External" Type="http://schemas.openxmlformats.org/officeDocument/2006/relationships/hyperlink"/><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30.xml.rels><?xml version="1.0" encoding="UTF-8" standalone="yes"?><Relationships xmlns="http://schemas.openxmlformats.org/package/2006/relationships"><Relationship Id="rId9" Target="https://ecampusontario.pressbooks.pub/globalmarketing/chapter/1-2-the-global-value-chain/" TargetMode="External" Type="http://schemas.openxmlformats.org/officeDocument/2006/relationships/hyperlink"/><Relationship Id="rId10" Target="https://ecampusontario.pressbooks.pub/globalmarketing/chapter/1-2-the-global-value-chain/" TargetMode="External" Type="http://schemas.openxmlformats.org/officeDocument/2006/relationships/hyperlink"/><Relationship Id="rId8" Target="https://ecampusontario.pressbooks.pub/globalmarketing/chapter/1-4-stages-in-global-marketing/" TargetMode="External" Type="http://schemas.openxmlformats.org/officeDocument/2006/relationships/hyperlink"/><Relationship Id="rId7" Target="https://ecampusontario.pressbooks.pub/globalmarketing/chapter/1-2-the-global-value-chain/" TargetMode="External" Type="http://schemas.openxmlformats.org/officeDocument/2006/relationships/hyperlink"/><Relationship Id="rId6" Target="https://ecampusontario.pressbooks.pub/globalmarketing/chapter/1-5-challenges-of-global-marketing/" TargetMode="External" Type="http://schemas.openxmlformats.org/officeDocument/2006/relationships/hyperlink"/><Relationship Id="rId5" Target="https://ecampusontario.pressbooks.pub/globalmarketing/chapter/1-2-the-global-value-chain/" TargetMode="External" Type="http://schemas.openxmlformats.org/officeDocument/2006/relationships/hyperlink"/><Relationship Id="rId4" Target="https://ecampusontario.pressbooks.pub/globalmarketing/chapter/1-2-the-global-value-chain/" TargetMode="External" Type="http://schemas.openxmlformats.org/officeDocument/2006/relationships/hyperlink"/><Relationship Id="rId3" Target="https://ecampusontario.pressbooks.pub/globalmarketing/chapter/1-2-the-global-value-chain/" TargetMode="External" Type="http://schemas.openxmlformats.org/officeDocument/2006/relationships/hyperlink"/><Relationship Id="rId2" Target="https://ecampusontario.pressbooks.pub/globalmarketing/chapter/1-2-the-global-value-chain/" TargetMode="External" Type="http://schemas.openxmlformats.org/officeDocument/2006/relationships/hyperlink"/><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4" Target="https://creativecommons.org/licenses/by-nc-sa/4.0/" TargetMode="External" Type="http://schemas.openxmlformats.org/officeDocument/2006/relationships/hyperlink"/><Relationship Id="rId3" Target="../media/image2.pn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6" Target="https://unsplash.com/license" TargetMode="External" Type="http://schemas.openxmlformats.org/officeDocument/2006/relationships/hyperlink"/><Relationship Id="rId5" Target="https://unsplash.com/@pvsbond" TargetMode="External" Type="http://schemas.openxmlformats.org/officeDocument/2006/relationships/hyperlink"/><Relationship Id="rId4" Target="https://unsplash.com/photos/KfvknMhkmw0" TargetMode="External" Type="http://schemas.openxmlformats.org/officeDocument/2006/relationships/hyperlink"/><Relationship Id="rId3" Target="../media/image3.jpeg" Type="http://schemas.openxmlformats.org/officeDocument/2006/relationships/image"/><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4.png" Type="http://schemas.openxmlformats.org/officeDocument/2006/relationships/image"/><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5.png" Type="http://schemas.openxmlformats.org/officeDocument/2006/relationships/image"/><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356601" y="1793910"/>
            <a:ext cx="9123998" cy="838200"/>
          </a:xfrm>
          <a:prstGeom prst="rect">
            <a:avLst/>
          </a:prstGeom>
        </p:spPr>
        <p:txBody>
          <a:bodyPr anchor="b" anchorCtr="0" bIns="91425" lIns="91425" numCol="1" rIns="91425" spcFirstLastPara="1" tIns="91425" wrap="square">
            <a:normAutofit/>
          </a:bodyPr>
          <a:lstStyle/>
          <a:p>
            <a:r>
              <a:rPr b="1" dirty="0" lang="en-US" sz="3600">
                <a:latin charset="0" panose="020B0604020202020204" pitchFamily="34" typeface="Arial"/>
                <a:cs charset="0" panose="020B0604020202020204" pitchFamily="34" typeface="Arial"/>
              </a:rPr>
              <a:t>Global Marketing in a Digital World</a:t>
            </a:r>
            <a:endParaRPr dirty="0" sz="4000">
              <a:latin charset="0" panose="020B0604020202020204" pitchFamily="34" typeface="Arial"/>
              <a:cs charset="0" panose="020B0604020202020204" pitchFamily="34" typeface="Arial"/>
            </a:endParaRPr>
          </a:p>
        </p:txBody>
      </p:sp>
      <p:sp>
        <p:nvSpPr>
          <p:cNvPr id="81" name="Google Shape;81;p13"/>
          <p:cNvSpPr txBox="1">
            <a:spLocks noGrp="1"/>
          </p:cNvSpPr>
          <p:nvPr>
            <p:ph idx="1" type="subTitle"/>
          </p:nvPr>
        </p:nvSpPr>
        <p:spPr>
          <a:xfrm>
            <a:off x="377816" y="2697210"/>
            <a:ext cx="8475237" cy="432346"/>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 b="1" dirty="0" lang="en" sz="2400">
                <a:latin charset="0" panose="020B0604020202020204" pitchFamily="34" typeface="Arial"/>
                <a:cs charset="0" panose="020B0604020202020204" pitchFamily="34" typeface="Arial"/>
              </a:rPr>
              <a:t>CHAPTER 1: INTRODUCTION TO GLOBAL MARKETING</a:t>
            </a:r>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i="0" lang="en" strike="noStrike" sz="1100" u="none">
                  <a:solidFill>
                    <a:schemeClr val="bg1"/>
                  </a:solidFill>
                  <a:latin typeface="Calibri"/>
                  <a:ea typeface="Calibri"/>
                  <a:cs typeface="Calibri"/>
                  <a:sym typeface="Calibri"/>
                </a:rPr>
                <a:t>Unless otherwise noted, this work is licensed under a </a:t>
              </a:r>
              <a:r>
                <a:rPr altLang="en" b="0" cap="none"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a:t>
              </a:r>
              <a:r>
                <a:rPr b="0" cap="none" err="1" i="0" lang="en-US" strike="noStrike" sz="1100" u="none">
                  <a:solidFill>
                    <a:schemeClr val="bg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NonCommercial</a:t>
              </a:r>
              <a:r>
                <a:rPr b="0" cap="none" i="0" lang="en-US" strike="noStrike" sz="1100" u="none">
                  <a:solidFill>
                    <a:schemeClr val="bg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t>
              </a:r>
              <a:r>
                <a:rPr b="0" cap="none" err="1" i="0" lang="en-US" strike="noStrike" sz="1100" u="none">
                  <a:solidFill>
                    <a:schemeClr val="bg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ShareAlike</a:t>
              </a:r>
              <a:r>
                <a:rPr b="0" cap="none" i="0" lang="en-US" strike="noStrike" sz="1100" u="none">
                  <a:solidFill>
                    <a:schemeClr val="bg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4.0 International (CC BY-NC-SA 4.0)</a:t>
              </a:r>
              <a:r>
                <a:rPr b="0" cap="none" i="0" lang="en-US" strike="noStrike" sz="1100" u="none">
                  <a:solidFill>
                    <a:schemeClr val="bg1"/>
                  </a:solidFill>
                  <a:latin typeface="Calibri"/>
                  <a:ea typeface="Calibri"/>
                  <a:cs typeface="Calibri"/>
                  <a:sym typeface="Calibri"/>
                </a:rPr>
                <a:t> license</a:t>
              </a:r>
              <a:r>
                <a:rPr altLang="en" b="0" cap="none" i="0" lang="en" strike="noStrike" sz="1100" u="none">
                  <a:solidFill>
                    <a:schemeClr val="bg1"/>
                  </a:solidFill>
                  <a:latin typeface="Calibri"/>
                  <a:ea typeface="Calibri"/>
                  <a:cs typeface="Calibri"/>
                  <a:sym typeface="Calibri"/>
                </a:rPr>
                <a:t>. Feel free to use, modify, reuse or redistribute </a:t>
              </a:r>
              <a:r>
                <a:rPr altLang="en" lang="en" sz="1100">
                  <a:solidFill>
                    <a:schemeClr val="bg1"/>
                  </a:solidFill>
                  <a:latin typeface="Calibri"/>
                  <a:ea typeface="Calibri"/>
                  <a:cs typeface="Calibri"/>
                  <a:sym typeface="Calibri"/>
                </a:rPr>
                <a:t>any portion of </a:t>
              </a:r>
              <a:r>
                <a:rPr altLang="en" b="0" cap="none" i="0" lang="en" strike="noStrike" sz="1100" u="none">
                  <a:solidFill>
                    <a:schemeClr val="bg1"/>
                  </a:solidFill>
                  <a:latin typeface="Calibri"/>
                  <a:ea typeface="Calibri"/>
                  <a:cs typeface="Calibri"/>
                  <a:sym typeface="Calibri"/>
                </a:rPr>
                <a:t>this presentation.</a:t>
              </a:r>
              <a:endParaRPr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E638-9E87-9A60-F19B-0FD67EA5D949}"/>
              </a:ext>
            </a:extLst>
          </p:cNvPr>
          <p:cNvSpPr>
            <a:spLocks noGrp="1"/>
          </p:cNvSpPr>
          <p:nvPr>
            <p:ph type="title"/>
          </p:nvPr>
        </p:nvSpPr>
        <p:spPr/>
        <p:txBody>
          <a:bodyPr numCol="1">
            <a:normAutofit fontScale="90000"/>
          </a:bodyPr>
          <a:lstStyle/>
          <a:p>
            <a:r>
              <a:rPr altLang="en-CA" b="1" cap="all" dirty="0" lang="en-CA"/>
              <a:t>1.3 THE MOTIVATION FOR GLOBAL MARKETING I</a:t>
            </a:r>
            <a:br>
              <a:rPr altLang="en-CA" b="1" cap="all" dirty="0" lang="en-CA"/>
            </a:br>
            <a:br>
              <a:rPr altLang="en-CA" b="1" dirty="0" lang="en-CA"/>
            </a:br>
            <a:br>
              <a:rPr altLang="en-CA" b="1" dirty="0" lang="en-CA"/>
            </a:br>
            <a:endParaRPr b="1" dirty="0" lang="en-US"/>
          </a:p>
        </p:txBody>
      </p:sp>
      <p:sp>
        <p:nvSpPr>
          <p:cNvPr id="3" name="Text Placeholder 2">
            <a:extLst>
              <a:ext uri="{FF2B5EF4-FFF2-40B4-BE49-F238E27FC236}">
                <a16:creationId xmlns:a16="http://schemas.microsoft.com/office/drawing/2014/main" id="{31BF631C-8610-F1B8-0837-89F262883C59}"/>
              </a:ext>
            </a:extLst>
          </p:cNvPr>
          <p:cNvSpPr>
            <a:spLocks noGrp="1"/>
          </p:cNvSpPr>
          <p:nvPr>
            <p:ph idx="1" type="body"/>
          </p:nvPr>
        </p:nvSpPr>
        <p:spPr>
          <a:xfrm>
            <a:off x="311700" y="1080313"/>
            <a:ext cx="4876749" cy="3339000"/>
          </a:xfrm>
        </p:spPr>
        <p:txBody>
          <a:bodyPr numCol="1">
            <a:normAutofit/>
          </a:bodyPr>
          <a:lstStyle/>
          <a:p>
            <a:pPr indent="0" marL="114300">
              <a:buNone/>
            </a:pPr>
            <a:r>
              <a:rPr b="1" dirty="0" lang="en-US"/>
              <a:t>Reasons for Entering Global Markets</a:t>
            </a:r>
            <a:endParaRPr altLang="en-CA" dirty="0" lang="en-CA"/>
          </a:p>
          <a:p>
            <a:endParaRPr altLang="en-CA" dirty="0" lang="en-CA"/>
          </a:p>
          <a:p>
            <a:r>
              <a:rPr altLang="en-CA" dirty="0" lang="en-CA"/>
              <a:t>large market size</a:t>
            </a:r>
          </a:p>
          <a:p>
            <a:r>
              <a:rPr altLang="en-CA" dirty="0" lang="en-CA"/>
              <a:t>stability through diversification</a:t>
            </a:r>
          </a:p>
          <a:p>
            <a:r>
              <a:rPr altLang="en-CA" dirty="0" lang="en-CA"/>
              <a:t>profit potential</a:t>
            </a:r>
          </a:p>
          <a:p>
            <a:r>
              <a:rPr altLang="en-CA" dirty="0" lang="en-CA"/>
              <a:t>unsolicited orders</a:t>
            </a:r>
          </a:p>
          <a:p>
            <a:r>
              <a:rPr altLang="en-CA" dirty="0" lang="en-CA"/>
              <a:t>proximity of market</a:t>
            </a:r>
          </a:p>
          <a:p>
            <a:r>
              <a:rPr altLang="en-CA" dirty="0" lang="en-CA"/>
              <a:t>excess capacity</a:t>
            </a:r>
          </a:p>
          <a:p>
            <a:r>
              <a:rPr altLang="en-CA" dirty="0" lang="en-CA"/>
              <a:t>offer by foreign distributor</a:t>
            </a:r>
          </a:p>
          <a:p>
            <a:r>
              <a:rPr altLang="en-CA" dirty="0" lang="en-CA"/>
              <a:t>increasing growth rate</a:t>
            </a:r>
          </a:p>
          <a:p>
            <a:r>
              <a:rPr altLang="en-CA" dirty="0" lang="en-CA"/>
              <a:t>smoothing out business cycles</a:t>
            </a:r>
          </a:p>
        </p:txBody>
      </p:sp>
      <p:pic>
        <p:nvPicPr>
          <p:cNvPr descr="World map made of people icons" id="4" name="Graphic 4">
            <a:extLst>
              <a:ext uri="{FF2B5EF4-FFF2-40B4-BE49-F238E27FC236}">
                <a16:creationId xmlns:a16="http://schemas.microsoft.com/office/drawing/2014/main" id="{ED6C45E9-5EEA-0289-71EE-BFC8E0F504E4}"/>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8889" y="1633591"/>
            <a:ext cx="4443411" cy="2676176"/>
          </a:xfrm>
          <a:prstGeom prst="rect">
            <a:avLst/>
          </a:prstGeom>
        </p:spPr>
      </p:pic>
      <p:sp>
        <p:nvSpPr>
          <p:cNvPr id="6" name="TextBox 5">
            <a:extLst>
              <a:ext uri="{FF2B5EF4-FFF2-40B4-BE49-F238E27FC236}">
                <a16:creationId xmlns:a16="http://schemas.microsoft.com/office/drawing/2014/main" id="{C0BE72E3-02E9-3327-CB65-60FFDA66ABBA}"/>
              </a:ext>
            </a:extLst>
          </p:cNvPr>
          <p:cNvSpPr txBox="1"/>
          <p:nvPr/>
        </p:nvSpPr>
        <p:spPr>
          <a:xfrm>
            <a:off x="5006072" y="4608014"/>
            <a:ext cx="4504321" cy="26161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a:r>
              <a:rPr dirty="0" lang="en-US" sz="1100"/>
              <a:t>"People world Map" by </a:t>
            </a:r>
            <a:r>
              <a:rPr dirty="0" lang="en-US" sz="1100">
                <a:hlinkClick r:id="rId5"/>
              </a:rPr>
              <a:t>OpenSVG</a:t>
            </a:r>
            <a:r>
              <a:rPr dirty="0" lang="en-US" sz="1100"/>
              <a:t>  </a:t>
            </a:r>
            <a:r>
              <a:rPr dirty="0" lang="en-US" sz="1100">
                <a:hlinkClick r:id="rId6"/>
              </a:rPr>
              <a:t>Public Domain License</a:t>
            </a:r>
            <a:endParaRPr dirty="0" lang="en-US" sz="1100">
              <a:hlinkClick r:id="rId7"/>
            </a:endParaRPr>
          </a:p>
        </p:txBody>
      </p:sp>
    </p:spTree>
    <p:extLst>
      <p:ext uri="{BB962C8B-B14F-4D97-AF65-F5344CB8AC3E}">
        <p14:creationId xmlns:p14="http://schemas.microsoft.com/office/powerpoint/2010/main" val="157119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3C97-4BA0-41D0-7FCC-3E415AEABBE7}"/>
              </a:ext>
            </a:extLst>
          </p:cNvPr>
          <p:cNvSpPr>
            <a:spLocks noGrp="1"/>
          </p:cNvSpPr>
          <p:nvPr>
            <p:ph type="title"/>
          </p:nvPr>
        </p:nvSpPr>
        <p:spPr/>
        <p:txBody>
          <a:bodyPr numCol="1">
            <a:normAutofit fontScale="90000"/>
          </a:bodyPr>
          <a:lstStyle/>
          <a:p>
            <a:r>
              <a:rPr altLang="en-CA" b="1" cap="all" dirty="0" lang="en-CA"/>
              <a:t>1.3 THE MOTIVATION FOR GLOBAL MARKETING II</a:t>
            </a:r>
            <a:br>
              <a:rPr altLang="en-CA" b="1" cap="all" dirty="0" lang="en-CA"/>
            </a:br>
            <a:br>
              <a:rPr altLang="en-CA" b="1" dirty="0" lang="en-CA"/>
            </a:br>
            <a:br>
              <a:rPr altLang="en-CA" b="1" dirty="0" lang="en-CA"/>
            </a:br>
            <a:endParaRPr b="1" dirty="0" lang="en-US"/>
          </a:p>
        </p:txBody>
      </p:sp>
      <p:sp>
        <p:nvSpPr>
          <p:cNvPr id="3" name="Text Placeholder 2">
            <a:extLst>
              <a:ext uri="{FF2B5EF4-FFF2-40B4-BE49-F238E27FC236}">
                <a16:creationId xmlns:a16="http://schemas.microsoft.com/office/drawing/2014/main" id="{94A1DE57-674E-1CE1-8FAC-90D2D7A7C323}"/>
              </a:ext>
            </a:extLst>
          </p:cNvPr>
          <p:cNvSpPr>
            <a:spLocks noGrp="1"/>
          </p:cNvSpPr>
          <p:nvPr>
            <p:ph idx="1" type="body"/>
          </p:nvPr>
        </p:nvSpPr>
        <p:spPr>
          <a:xfrm>
            <a:off x="311700" y="1137406"/>
            <a:ext cx="8520600" cy="3503625"/>
          </a:xfrm>
        </p:spPr>
        <p:txBody>
          <a:bodyPr numCol="1">
            <a:noAutofit/>
          </a:bodyPr>
          <a:lstStyle/>
          <a:p>
            <a:pPr indent="0" marL="114300">
              <a:buNone/>
            </a:pPr>
            <a:r>
              <a:rPr b="1" dirty="0" lang="en-US"/>
              <a:t> Reasons to Avoid International Markets</a:t>
            </a:r>
          </a:p>
          <a:p>
            <a:pPr indent="0" marL="114300">
              <a:buNone/>
            </a:pPr>
            <a:endParaRPr altLang="en-CA" dirty="0" lang="en-CA"/>
          </a:p>
          <a:p>
            <a:r>
              <a:rPr altLang="en-CA" dirty="0" lang="en-CA"/>
              <a:t>too much red tape</a:t>
            </a:r>
          </a:p>
          <a:p>
            <a:r>
              <a:rPr altLang="en-CA" dirty="0" lang="en-CA"/>
              <a:t>trade barriers</a:t>
            </a:r>
          </a:p>
          <a:p>
            <a:r>
              <a:rPr altLang="en-CA" dirty="0" lang="en-CA"/>
              <a:t>transportation difficulties</a:t>
            </a:r>
          </a:p>
          <a:p>
            <a:r>
              <a:rPr altLang="en-CA" dirty="0" lang="en-CA"/>
              <a:t>lack of trained personnel</a:t>
            </a:r>
          </a:p>
          <a:p>
            <a:r>
              <a:rPr altLang="en-CA" dirty="0" lang="en-CA"/>
              <a:t>lack of incentives</a:t>
            </a:r>
          </a:p>
          <a:p>
            <a:r>
              <a:rPr altLang="en-CA" dirty="0" lang="en-CA"/>
              <a:t>lack of coordinated assistance</a:t>
            </a:r>
          </a:p>
          <a:p>
            <a:r>
              <a:rPr altLang="en-CA" dirty="0" lang="en-CA"/>
              <a:t>unfavourable conditions overseas</a:t>
            </a:r>
          </a:p>
          <a:p>
            <a:r>
              <a:rPr altLang="en-CA" dirty="0" lang="en-CA"/>
              <a:t>slow payments by buyers</a:t>
            </a:r>
          </a:p>
          <a:p>
            <a:r>
              <a:rPr altLang="en-CA" dirty="0" lang="en-CA"/>
              <a:t>lack of competitive products</a:t>
            </a:r>
          </a:p>
          <a:p>
            <a:r>
              <a:rPr altLang="en-CA" dirty="0" lang="en-CA"/>
              <a:t>payment defaults</a:t>
            </a:r>
          </a:p>
          <a:p>
            <a:r>
              <a:rPr altLang="en-CA" dirty="0" lang="en-CA"/>
              <a:t>language barriers</a:t>
            </a:r>
          </a:p>
        </p:txBody>
      </p:sp>
    </p:spTree>
    <p:extLst>
      <p:ext uri="{BB962C8B-B14F-4D97-AF65-F5344CB8AC3E}">
        <p14:creationId xmlns:p14="http://schemas.microsoft.com/office/powerpoint/2010/main" val="181715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9E3E-6D86-4094-C698-94F33CA042A3}"/>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1.4 STAGES IN GLOBAL MARKETING I</a:t>
            </a:r>
          </a:p>
        </p:txBody>
      </p:sp>
      <p:sp>
        <p:nvSpPr>
          <p:cNvPr id="3" name="Text Placeholder 2">
            <a:extLst>
              <a:ext uri="{FF2B5EF4-FFF2-40B4-BE49-F238E27FC236}">
                <a16:creationId xmlns:a16="http://schemas.microsoft.com/office/drawing/2014/main" id="{9AE24D5F-D2A8-5600-5ECA-598838E2AEBA}"/>
              </a:ext>
            </a:extLst>
          </p:cNvPr>
          <p:cNvSpPr>
            <a:spLocks noGrp="1"/>
          </p:cNvSpPr>
          <p:nvPr>
            <p:ph idx="1" type="body"/>
          </p:nvPr>
        </p:nvSpPr>
        <p:spPr>
          <a:xfrm>
            <a:off x="311700" y="1229875"/>
            <a:ext cx="7856116" cy="3339000"/>
          </a:xfrm>
        </p:spPr>
        <p:txBody>
          <a:bodyPr numCol="1">
            <a:normAutofit/>
          </a:bodyPr>
          <a:lstStyle/>
          <a:p>
            <a:pPr indent="0" marL="114300">
              <a:buNone/>
            </a:pPr>
            <a:r>
              <a:rPr altLang="en-CA" dirty="0" lang="en-CA"/>
              <a:t>Firms typically approach involvement in international marketing rather cautiously, and there appears to exist an underlying lifecycle that has a series of critical success factors that change as a firm moves through each stage. Those stages are:</a:t>
            </a:r>
          </a:p>
          <a:p>
            <a:pPr indent="0" marL="114300">
              <a:buNone/>
            </a:pPr>
            <a:endParaRPr altLang="en-CA" dirty="0" lang="en-CA"/>
          </a:p>
          <a:p>
            <a:r>
              <a:rPr altLang="en-CA" dirty="0" lang="en-CA"/>
              <a:t>Domestic Marketing </a:t>
            </a:r>
          </a:p>
          <a:p>
            <a:r>
              <a:rPr altLang="en-CA" dirty="0" lang="en-CA"/>
              <a:t>International Marketing</a:t>
            </a:r>
          </a:p>
          <a:p>
            <a:r>
              <a:rPr altLang="en-CA" dirty="0" lang="en-CA"/>
              <a:t>Export Marketing</a:t>
            </a:r>
            <a:endParaRPr dirty="0" lang="en-US"/>
          </a:p>
        </p:txBody>
      </p:sp>
    </p:spTree>
    <p:extLst>
      <p:ext uri="{BB962C8B-B14F-4D97-AF65-F5344CB8AC3E}">
        <p14:creationId xmlns:p14="http://schemas.microsoft.com/office/powerpoint/2010/main" val="390664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43B8-7145-8F77-0BEA-8712C32BEC2A}"/>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1.4 STAGES IN GLOBAL MARKETING II</a:t>
            </a:r>
          </a:p>
        </p:txBody>
      </p:sp>
      <p:sp>
        <p:nvSpPr>
          <p:cNvPr id="3" name="Text Placeholder 2">
            <a:extLst>
              <a:ext uri="{FF2B5EF4-FFF2-40B4-BE49-F238E27FC236}">
                <a16:creationId xmlns:a16="http://schemas.microsoft.com/office/drawing/2014/main" id="{DBED0D33-E3AA-51C9-71A7-B895916EB050}"/>
              </a:ext>
            </a:extLst>
          </p:cNvPr>
          <p:cNvSpPr>
            <a:spLocks noGrp="1"/>
          </p:cNvSpPr>
          <p:nvPr>
            <p:ph idx="1" type="body"/>
          </p:nvPr>
        </p:nvSpPr>
        <p:spPr>
          <a:xfrm>
            <a:off x="311700" y="1229874"/>
            <a:ext cx="8520600" cy="3663401"/>
          </a:xfrm>
        </p:spPr>
        <p:txBody>
          <a:bodyPr numCol="1">
            <a:normAutofit lnSpcReduction="10000"/>
          </a:bodyPr>
          <a:lstStyle/>
          <a:p>
            <a:pPr indent="0" marL="114300">
              <a:buNone/>
            </a:pPr>
            <a:r>
              <a:rPr altLang="en-CA" dirty="0" lang="en-CA"/>
              <a:t>A firm can export its products in one of three ways: </a:t>
            </a:r>
            <a:r>
              <a:rPr altLang="en-CA" b="1" dirty="0" lang="en-CA"/>
              <a:t>indirect exporting, semi-direct exporting, and direct exporting.</a:t>
            </a:r>
          </a:p>
          <a:p>
            <a:pPr indent="0" marL="114300">
              <a:buNone/>
            </a:pPr>
            <a:endParaRPr altLang="en-CA" dirty="0" lang="en-CA"/>
          </a:p>
          <a:p>
            <a:r>
              <a:rPr altLang="en-CA" b="1" dirty="0" lang="en-CA"/>
              <a:t>Indirect exporting</a:t>
            </a:r>
            <a:r>
              <a:rPr altLang="en-CA" dirty="0" lang="en-CA"/>
              <a:t> is a common practice among firms that are just beginning their exporting.</a:t>
            </a:r>
          </a:p>
          <a:p>
            <a:pPr indent="0" marL="114300">
              <a:buNone/>
            </a:pPr>
            <a:endParaRPr altLang="en-CA" dirty="0" lang="en-CA"/>
          </a:p>
          <a:p>
            <a:r>
              <a:rPr altLang="en-CA" dirty="0" lang="en-CA"/>
              <a:t>In </a:t>
            </a:r>
            <a:r>
              <a:rPr altLang="en-CA" b="1" dirty="0" lang="en-CA"/>
              <a:t>semi-direct exporting</a:t>
            </a:r>
            <a:r>
              <a:rPr altLang="en-CA" dirty="0" lang="en-CA"/>
              <a:t>, an American exporter usually initiates the contact through agents, merchant middlemen, or other manufacturers in the US.</a:t>
            </a:r>
          </a:p>
          <a:p>
            <a:endParaRPr altLang="en-CA" dirty="0" lang="en-CA"/>
          </a:p>
          <a:p>
            <a:r>
              <a:rPr altLang="en-CA" dirty="0" lang="en-CA"/>
              <a:t>When </a:t>
            </a:r>
            <a:r>
              <a:rPr altLang="en-CA" b="1" dirty="0" lang="en-CA"/>
              <a:t>direct exporting</a:t>
            </a:r>
            <a:r>
              <a:rPr altLang="en-CA" dirty="0" lang="en-CA"/>
              <a:t> is the means of entry into a foreign market, the manufacturer establishes an export department to sell directly to a foreign film.</a:t>
            </a:r>
            <a:br>
              <a:rPr altLang="en-CA" dirty="0" lang="en-CA"/>
            </a:br>
            <a:endParaRPr altLang="en-CA" dirty="0" lang="en-CA"/>
          </a:p>
          <a:p>
            <a:pPr indent="0" marL="114300">
              <a:buNone/>
            </a:pPr>
            <a:endParaRPr altLang="en-CA" b="1" dirty="0" lang="en-CA"/>
          </a:p>
          <a:p>
            <a:pPr indent="0" marL="114300">
              <a:buNone/>
            </a:pPr>
            <a:endParaRPr altLang="en-CA" b="1" dirty="0" lang="en-CA"/>
          </a:p>
        </p:txBody>
      </p:sp>
    </p:spTree>
    <p:extLst>
      <p:ext uri="{BB962C8B-B14F-4D97-AF65-F5344CB8AC3E}">
        <p14:creationId xmlns:p14="http://schemas.microsoft.com/office/powerpoint/2010/main" val="57762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F75A-BB36-7252-E417-8F20BA3400A2}"/>
              </a:ext>
            </a:extLst>
          </p:cNvPr>
          <p:cNvSpPr>
            <a:spLocks noGrp="1"/>
          </p:cNvSpPr>
          <p:nvPr>
            <p:ph type="title"/>
          </p:nvPr>
        </p:nvSpPr>
        <p:spPr/>
        <p:txBody>
          <a:bodyPr numCol="1">
            <a:noAutofit/>
          </a:bodyPr>
          <a:lstStyle/>
          <a:p>
            <a:r>
              <a:rPr altLang="en-CA" b="1" dirty="0" lang="en-CA">
                <a:latin charset="0" panose="020B0604020202020204" pitchFamily="34" typeface="Arial"/>
                <a:cs charset="0" panose="020B0604020202020204" pitchFamily="34" typeface="Arial"/>
              </a:rPr>
              <a:t>1.5 CHALLENGES OF GLOBAL MARKETING I</a:t>
            </a: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pic>
        <p:nvPicPr>
          <p:cNvPr descr="Map of increasing McDonalds locations around the world" id="5" name="Picture 4">
            <a:extLst>
              <a:ext uri="{FF2B5EF4-FFF2-40B4-BE49-F238E27FC236}">
                <a16:creationId xmlns:a16="http://schemas.microsoft.com/office/drawing/2014/main" id="{480F5E3D-12E9-49D6-95B5-BF9A00B2D9E7}"/>
              </a:ext>
            </a:extLst>
          </p:cNvPr>
          <p:cNvPicPr>
            <a:picLocks noChangeAspect="1"/>
          </p:cNvPicPr>
          <p:nvPr/>
        </p:nvPicPr>
        <p:blipFill>
          <a:blip r:embed="rId3"/>
          <a:stretch>
            <a:fillRect/>
          </a:stretch>
        </p:blipFill>
        <p:spPr>
          <a:xfrm>
            <a:off x="1327093" y="1246334"/>
            <a:ext cx="6489814" cy="2843015"/>
          </a:xfrm>
          <a:prstGeom prst="rect">
            <a:avLst/>
          </a:prstGeom>
        </p:spPr>
      </p:pic>
      <p:sp>
        <p:nvSpPr>
          <p:cNvPr id="3" name="Text Placeholder 2">
            <a:extLst>
              <a:ext uri="{FF2B5EF4-FFF2-40B4-BE49-F238E27FC236}">
                <a16:creationId xmlns:a16="http://schemas.microsoft.com/office/drawing/2014/main" id="{E727BD57-AB76-840E-E466-8ED6E6F63E1F}"/>
              </a:ext>
            </a:extLst>
          </p:cNvPr>
          <p:cNvSpPr>
            <a:spLocks noGrp="1"/>
          </p:cNvSpPr>
          <p:nvPr>
            <p:ph idx="1" type="body"/>
          </p:nvPr>
        </p:nvSpPr>
        <p:spPr>
          <a:xfrm>
            <a:off x="-44494" y="4269539"/>
            <a:ext cx="9188494" cy="607800"/>
          </a:xfrm>
        </p:spPr>
        <p:txBody>
          <a:bodyPr anchor="ctr" numCol="1">
            <a:normAutofit fontScale="92500"/>
          </a:bodyPr>
          <a:lstStyle/>
          <a:p>
            <a:pPr indent="0" marL="114300">
              <a:buNone/>
            </a:pPr>
            <a:r>
              <a:rPr altLang="en-CA" dirty="0" lang="en-CA"/>
              <a:t>McDonald’s locations: Over the last 70 years, McDonald’s has become a global corporation.</a:t>
            </a:r>
            <a:endParaRPr dirty="0" lang="en-US"/>
          </a:p>
        </p:txBody>
      </p:sp>
    </p:spTree>
    <p:extLst>
      <p:ext uri="{BB962C8B-B14F-4D97-AF65-F5344CB8AC3E}">
        <p14:creationId xmlns:p14="http://schemas.microsoft.com/office/powerpoint/2010/main" val="164181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05CD-A70A-FDAC-CEB0-228A03F85579}"/>
              </a:ext>
            </a:extLst>
          </p:cNvPr>
          <p:cNvSpPr>
            <a:spLocks noGrp="1"/>
          </p:cNvSpPr>
          <p:nvPr>
            <p:ph type="title"/>
          </p:nvPr>
        </p:nvSpPr>
        <p:spPr>
          <a:xfrm>
            <a:off x="311700" y="270726"/>
            <a:ext cx="8520600" cy="607800"/>
          </a:xfrm>
        </p:spPr>
        <p:txBody>
          <a:bodyPr numCol="1">
            <a:noAutofit/>
          </a:bodyPr>
          <a:lstStyle/>
          <a:p>
            <a:r>
              <a:rPr altLang="en-CA" b="1" dirty="0" lang="en-CA" sz="2800">
                <a:latin charset="0" panose="020B0604020202020204" pitchFamily="34" typeface="Arial"/>
                <a:cs charset="0" panose="020B0604020202020204" pitchFamily="34" typeface="Arial"/>
              </a:rPr>
              <a:t>1.5 CHALLENGES OF GLOBAL MARKETING II</a:t>
            </a:r>
            <a:br>
              <a:rPr altLang="en-CA" b="1"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pic>
        <p:nvPicPr>
          <p:cNvPr descr="Map highlights (via dark green) where the strongest growth opportunities currently are as of 2021. " id="5" name="Picture 4">
            <a:extLst>
              <a:ext uri="{FF2B5EF4-FFF2-40B4-BE49-F238E27FC236}">
                <a16:creationId xmlns:a16="http://schemas.microsoft.com/office/drawing/2014/main" id="{998504EB-2B87-68A9-2C15-0663127AD8DD}"/>
              </a:ext>
            </a:extLst>
          </p:cNvPr>
          <p:cNvPicPr>
            <a:picLocks noChangeAspect="1"/>
          </p:cNvPicPr>
          <p:nvPr/>
        </p:nvPicPr>
        <p:blipFill>
          <a:blip r:embed="rId3"/>
          <a:stretch>
            <a:fillRect/>
          </a:stretch>
        </p:blipFill>
        <p:spPr>
          <a:xfrm>
            <a:off x="1740309" y="1396181"/>
            <a:ext cx="5440788" cy="3333135"/>
          </a:xfrm>
          <a:prstGeom prst="rect">
            <a:avLst/>
          </a:prstGeom>
        </p:spPr>
      </p:pic>
      <p:sp>
        <p:nvSpPr>
          <p:cNvPr id="6" name="TextBox 5">
            <a:extLst>
              <a:ext uri="{FF2B5EF4-FFF2-40B4-BE49-F238E27FC236}">
                <a16:creationId xmlns:a16="http://schemas.microsoft.com/office/drawing/2014/main" id="{9F103A2A-775F-49A4-ECEA-F5B1F2E543A7}"/>
              </a:ext>
            </a:extLst>
          </p:cNvPr>
          <p:cNvSpPr txBox="1"/>
          <p:nvPr/>
        </p:nvSpPr>
        <p:spPr>
          <a:xfrm>
            <a:off x="311700" y="995089"/>
            <a:ext cx="4572000" cy="830997"/>
          </a:xfrm>
          <a:prstGeom prst="rect">
            <a:avLst/>
          </a:prstGeom>
          <a:noFill/>
        </p:spPr>
        <p:txBody>
          <a:bodyPr numCol="1" wrap="square">
            <a:spAutoFit/>
          </a:bodyPr>
          <a:lstStyle/>
          <a:p>
            <a:pPr algn="l"/>
            <a:r>
              <a:rPr altLang="en-CA" dirty="0" i="0" lang="en-CA" strike="noStrike" sz="2000" u="none">
                <a:solidFill>
                  <a:srgbClr val="080808"/>
                </a:solidFill>
                <a:effectLst/>
                <a:latin charset="0" panose="020B0604020202020204" pitchFamily="34" typeface="Arial"/>
                <a:cs charset="0" panose="020B0604020202020204" pitchFamily="34" typeface="Arial"/>
              </a:rPr>
              <a:t>Opportunities</a:t>
            </a:r>
          </a:p>
          <a:p>
            <a:br>
              <a:rPr altLang="en-CA" dirty="0" lang="en-CA"/>
            </a:br>
            <a:endParaRPr dirty="0" lang="en-US"/>
          </a:p>
        </p:txBody>
      </p:sp>
    </p:spTree>
    <p:extLst>
      <p:ext uri="{BB962C8B-B14F-4D97-AF65-F5344CB8AC3E}">
        <p14:creationId xmlns:p14="http://schemas.microsoft.com/office/powerpoint/2010/main" val="33882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6194-4568-2C2B-6240-81EE65B66B4F}"/>
              </a:ext>
            </a:extLst>
          </p:cNvPr>
          <p:cNvSpPr>
            <a:spLocks noGrp="1"/>
          </p:cNvSpPr>
          <p:nvPr>
            <p:ph type="title"/>
          </p:nvPr>
        </p:nvSpPr>
        <p:spPr/>
        <p:txBody>
          <a:bodyPr numCol="1">
            <a:normAutofit fontScale="90000"/>
          </a:bodyPr>
          <a:lstStyle/>
          <a:p>
            <a:r>
              <a:rPr altLang="en-CA" b="1" dirty="0" lang="en-CA" sz="3200">
                <a:latin charset="0" panose="020B0604020202020204" pitchFamily="34" typeface="Arial"/>
                <a:cs charset="0" panose="020B0604020202020204" pitchFamily="34" typeface="Arial"/>
              </a:rPr>
              <a:t>1.5 CHALLENGES OF GLOBAL MARKETING III</a:t>
            </a:r>
            <a:br>
              <a:rPr altLang="en-CA" b="1" dirty="0" lang="en-CA" sz="3200">
                <a:latin charset="0" panose="020B0604020202020204" pitchFamily="34" typeface="Arial"/>
                <a:cs charset="0" panose="020B0604020202020204" pitchFamily="34" typeface="Arial"/>
              </a:rPr>
            </a:br>
            <a:br>
              <a:rPr altLang="en-CA" b="1" dirty="0" lang="en-CA" sz="3200">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1363EBEC-1F4D-C273-F94B-26EFA49CD1F7}"/>
              </a:ext>
            </a:extLst>
          </p:cNvPr>
          <p:cNvSpPr>
            <a:spLocks noGrp="1"/>
          </p:cNvSpPr>
          <p:nvPr>
            <p:ph idx="1" type="body"/>
          </p:nvPr>
        </p:nvSpPr>
        <p:spPr>
          <a:xfrm>
            <a:off x="311700" y="1229875"/>
            <a:ext cx="8520600" cy="362633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Despite the general opportunities a global market provides, there are significant challenges MNCs face in penetrating these markets. These </a:t>
            </a:r>
            <a:r>
              <a:rPr altLang="en-CA" b="1" dirty="0" lang="en-CA" sz="2000" u="sng">
                <a:latin charset="0" panose="020B0604020202020204" pitchFamily="34" typeface="Arial"/>
                <a:cs charset="0" panose="020B0604020202020204" pitchFamily="34" typeface="Arial"/>
              </a:rPr>
              <a:t>challenges</a:t>
            </a:r>
            <a:r>
              <a:rPr altLang="en-CA" dirty="0" lang="en-CA" sz="2000">
                <a:latin charset="0" panose="020B0604020202020204" pitchFamily="34" typeface="Arial"/>
                <a:cs charset="0" panose="020B0604020202020204" pitchFamily="34" typeface="Arial"/>
              </a:rPr>
              <a:t> can loosely be defined through four factors:</a:t>
            </a:r>
            <a:br>
              <a:rPr altLang="en-CA" dirty="0" lang="en-CA" sz="2000">
                <a:latin charset="0" panose="020B0604020202020204" pitchFamily="34" typeface="Arial"/>
                <a:cs charset="0" panose="020B0604020202020204" pitchFamily="34" typeface="Arial"/>
              </a:rPr>
            </a:br>
            <a:endParaRPr altLang="en-CA" b="1" dirty="0" lang="en-CA" sz="2000">
              <a:latin charset="0" panose="020B0604020202020204" pitchFamily="34" typeface="Arial"/>
              <a:cs charset="0" panose="020B0604020202020204" pitchFamily="34" typeface="Arial"/>
            </a:endParaRPr>
          </a:p>
          <a:p>
            <a:pPr indent="0" marL="114300">
              <a:buNone/>
            </a:pPr>
            <a:endParaRPr altLang="en-CA" b="1" dirty="0" lang="en-CA" sz="2000">
              <a:latin charset="0" panose="020B0604020202020204" pitchFamily="34" typeface="Arial"/>
              <a:cs charset="0" panose="020B0604020202020204" pitchFamily="34" typeface="Arial"/>
            </a:endParaRPr>
          </a:p>
          <a:p>
            <a:r>
              <a:rPr altLang="en-CA" b="1" dirty="0" lang="en-CA" sz="2000">
                <a:latin charset="0" panose="020B0604020202020204" pitchFamily="34" typeface="Arial"/>
                <a:cs charset="0" panose="020B0604020202020204" pitchFamily="34" typeface="Arial"/>
              </a:rPr>
              <a:t>Public Relations</a:t>
            </a:r>
          </a:p>
          <a:p>
            <a:r>
              <a:rPr altLang="en-CA" b="1" dirty="0" lang="en-CA" sz="2000">
                <a:latin charset="0" panose="020B0604020202020204" pitchFamily="34" typeface="Arial"/>
                <a:cs charset="0" panose="020B0604020202020204" pitchFamily="34" typeface="Arial"/>
              </a:rPr>
              <a:t>Ethics</a:t>
            </a:r>
          </a:p>
          <a:p>
            <a:r>
              <a:rPr altLang="en-CA" b="1" dirty="0" lang="en-CA" sz="2000">
                <a:latin charset="0" panose="020B0604020202020204" pitchFamily="34" typeface="Arial"/>
                <a:cs charset="0" panose="020B0604020202020204" pitchFamily="34" typeface="Arial"/>
              </a:rPr>
              <a:t>Organizational Structure</a:t>
            </a:r>
          </a:p>
          <a:p>
            <a:r>
              <a:rPr altLang="en-CA" b="1" dirty="0" lang="en-CA" sz="2000">
                <a:latin charset="0" panose="020B0604020202020204" pitchFamily="34" typeface="Arial"/>
                <a:cs charset="0" panose="020B0604020202020204" pitchFamily="34" typeface="Arial"/>
              </a:rPr>
              <a:t>Leadership</a:t>
            </a:r>
            <a:endParaRPr altLang="en-CA" dirty="0" lang="en-CA"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99308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631E-4255-BE60-5593-B1ECD5F9F890}"/>
              </a:ext>
            </a:extLst>
          </p:cNvPr>
          <p:cNvSpPr>
            <a:spLocks noGrp="1"/>
          </p:cNvSpPr>
          <p:nvPr>
            <p:ph type="title"/>
          </p:nvPr>
        </p:nvSpPr>
        <p:spPr/>
        <p:txBody>
          <a:bodyPr numCol="1">
            <a:normAutofit fontScale="90000"/>
          </a:bodyPr>
          <a:lstStyle/>
          <a:p>
            <a:r>
              <a:rPr altLang="en-CA" b="1" dirty="0" lang="en-CA" sz="3200">
                <a:latin charset="0" panose="020B0604020202020204" pitchFamily="34" typeface="Arial"/>
                <a:cs charset="0" panose="020B0604020202020204" pitchFamily="34" typeface="Arial"/>
              </a:rPr>
              <a:t>1.5 CHALLENGES OF GLOBAL MARKETING IV</a:t>
            </a:r>
            <a:br>
              <a:rPr altLang="en-CA" b="1" dirty="0" lang="en-CA" sz="3200">
                <a:latin charset="0" panose="020B0604020202020204" pitchFamily="34" typeface="Arial"/>
                <a:cs charset="0" panose="020B0604020202020204" pitchFamily="34" typeface="Arial"/>
              </a:rPr>
            </a:br>
            <a:br>
              <a:rPr altLang="en-CA" b="1" dirty="0" lang="en-CA" sz="3200">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37EAF715-71C8-A2ED-0296-0322AED3BCE4}"/>
              </a:ext>
            </a:extLst>
          </p:cNvPr>
          <p:cNvSpPr>
            <a:spLocks noGrp="1"/>
          </p:cNvSpPr>
          <p:nvPr>
            <p:ph idx="1" type="body"/>
          </p:nvPr>
        </p:nvSpPr>
        <p:spPr/>
        <p:txBody>
          <a:bodyPr numCol="1">
            <a:normAutofit/>
          </a:bodyPr>
          <a:lstStyle/>
          <a:p>
            <a:pPr indent="0" marL="114300">
              <a:buNone/>
            </a:pPr>
            <a:r>
              <a:rPr altLang="en-CA" b="1" dirty="0" lang="en-CA"/>
              <a:t>Globalization</a:t>
            </a:r>
            <a:endParaRPr altLang="en-CA" dirty="0" lang="en-CA"/>
          </a:p>
          <a:p>
            <a:pPr indent="0" marL="114300">
              <a:buNone/>
            </a:pPr>
            <a:endParaRPr altLang="en-CA" dirty="0" lang="en-CA"/>
          </a:p>
          <a:p>
            <a:pPr indent="0" marL="114300">
              <a:buNone/>
            </a:pPr>
            <a:r>
              <a:rPr altLang="en-CA" dirty="0" lang="en-CA"/>
              <a:t>Opportunities</a:t>
            </a:r>
            <a:br>
              <a:rPr altLang="en-CA" dirty="0" lang="en-CA"/>
            </a:br>
            <a:endParaRPr altLang="en-CA" dirty="0" lang="en-CA"/>
          </a:p>
          <a:p>
            <a:pPr indent="0" marL="114300">
              <a:buNone/>
            </a:pPr>
            <a:endParaRPr altLang="en-CA" dirty="0" lang="en-CA"/>
          </a:p>
          <a:p>
            <a:pPr indent="0" marL="114300">
              <a:buNone/>
            </a:pPr>
            <a:r>
              <a:rPr altLang="en-CA" dirty="0" lang="en-CA"/>
              <a:t>Those in favor of globalization theorize that a wider array of products, services, technologies, medicines, and knowledge will become available and that these developments will have the potential to reach significantly larger customer bases. </a:t>
            </a:r>
          </a:p>
        </p:txBody>
      </p:sp>
    </p:spTree>
    <p:extLst>
      <p:ext uri="{BB962C8B-B14F-4D97-AF65-F5344CB8AC3E}">
        <p14:creationId xmlns:p14="http://schemas.microsoft.com/office/powerpoint/2010/main" val="155634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93BD-96DA-FE28-466A-6C7E74A2E864}"/>
              </a:ext>
            </a:extLst>
          </p:cNvPr>
          <p:cNvSpPr>
            <a:spLocks noGrp="1"/>
          </p:cNvSpPr>
          <p:nvPr>
            <p:ph type="title"/>
          </p:nvPr>
        </p:nvSpPr>
        <p:spPr/>
        <p:txBody>
          <a:bodyPr numCol="1">
            <a:normAutofit fontScale="90000"/>
          </a:bodyPr>
          <a:lstStyle/>
          <a:p>
            <a:r>
              <a:rPr altLang="en-CA" b="1" dirty="0" lang="en-CA" sz="3200">
                <a:latin charset="0" panose="020B0604020202020204" pitchFamily="34" typeface="Arial"/>
                <a:cs charset="0" panose="020B0604020202020204" pitchFamily="34" typeface="Arial"/>
              </a:rPr>
              <a:t>1.5 CHALLENGES OF GLOBAL MARKETING V</a:t>
            </a:r>
            <a:br>
              <a:rPr altLang="en-CA" b="1" dirty="0" lang="en-CA" sz="3200">
                <a:latin charset="0" panose="020B0604020202020204" pitchFamily="34" typeface="Arial"/>
                <a:cs charset="0" panose="020B0604020202020204" pitchFamily="34" typeface="Arial"/>
              </a:rPr>
            </a:br>
            <a:br>
              <a:rPr altLang="en-CA" b="1" dirty="0" lang="en-CA" sz="3200">
                <a:latin charset="0" panose="020B0604020202020204" pitchFamily="34" typeface="Arial"/>
                <a:cs charset="0" panose="020B0604020202020204" pitchFamily="34" typeface="Arial"/>
              </a:rPr>
            </a:br>
            <a:endParaRPr b="1" dirty="0" lang="en-US"/>
          </a:p>
        </p:txBody>
      </p:sp>
      <p:sp>
        <p:nvSpPr>
          <p:cNvPr id="3" name="Text Placeholder 2">
            <a:extLst>
              <a:ext uri="{FF2B5EF4-FFF2-40B4-BE49-F238E27FC236}">
                <a16:creationId xmlns:a16="http://schemas.microsoft.com/office/drawing/2014/main" id="{541ECAA6-B836-C4E3-991A-F012C87A93D7}"/>
              </a:ext>
            </a:extLst>
          </p:cNvPr>
          <p:cNvSpPr>
            <a:spLocks noGrp="1"/>
          </p:cNvSpPr>
          <p:nvPr>
            <p:ph idx="1" type="body"/>
          </p:nvPr>
        </p:nvSpPr>
        <p:spPr/>
        <p:txBody>
          <a:bodyPr numCol="1"/>
          <a:lstStyle/>
          <a:p>
            <a:pPr indent="0" marL="114300">
              <a:buNone/>
            </a:pPr>
            <a:r>
              <a:rPr altLang="en-CA" b="1" dirty="0" lang="en-CA"/>
              <a:t>Globalization</a:t>
            </a:r>
            <a:endParaRPr altLang="en-CA" dirty="0" lang="en-CA"/>
          </a:p>
          <a:p>
            <a:pPr indent="0" marL="114300">
              <a:buNone/>
            </a:pPr>
            <a:endParaRPr altLang="en-CA" dirty="0" lang="en-CA"/>
          </a:p>
          <a:p>
            <a:pPr indent="0" marL="114300">
              <a:buNone/>
            </a:pPr>
            <a:r>
              <a:rPr altLang="en-CA" dirty="0" lang="en-CA"/>
              <a:t>Challenges</a:t>
            </a:r>
          </a:p>
          <a:p>
            <a:pPr indent="0" marL="114300">
              <a:buNone/>
            </a:pPr>
            <a:endParaRPr altLang="en-CA" dirty="0" lang="en-CA"/>
          </a:p>
          <a:p>
            <a:pPr indent="0" marL="114300">
              <a:buNone/>
            </a:pPr>
            <a:r>
              <a:rPr altLang="en-CA" dirty="0" lang="en-CA"/>
              <a:t>Along with arguments supporting the benefits of a more globally-connected economy, there are criticisms that question the profits that are captured. Opponents argue that the expansion of global trade creates unfair exchanges between larger and smaller economies, arguing that developed economies capture significantly more value because of financial leverage. </a:t>
            </a:r>
            <a:endParaRPr dirty="0" lang="en-US"/>
          </a:p>
        </p:txBody>
      </p:sp>
    </p:spTree>
    <p:extLst>
      <p:ext uri="{BB962C8B-B14F-4D97-AF65-F5344CB8AC3E}">
        <p14:creationId xmlns:p14="http://schemas.microsoft.com/office/powerpoint/2010/main" val="84905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BCCF-1FED-85CA-9371-021F06C3343F}"/>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1.6 THE GLOBALIZATION DEBATE I</a:t>
            </a:r>
          </a:p>
        </p:txBody>
      </p:sp>
      <p:sp>
        <p:nvSpPr>
          <p:cNvPr id="4" name="Text Placeholder 3">
            <a:extLst>
              <a:ext uri="{FF2B5EF4-FFF2-40B4-BE49-F238E27FC236}">
                <a16:creationId xmlns:a16="http://schemas.microsoft.com/office/drawing/2014/main" id="{AB3496D5-6921-EB93-803B-22BFBBC6A830}"/>
              </a:ext>
            </a:extLst>
          </p:cNvPr>
          <p:cNvSpPr txBox="1">
            <a:spLocks/>
          </p:cNvSpPr>
          <p:nvPr/>
        </p:nvSpPr>
        <p:spPr>
          <a:xfrm>
            <a:off x="311700" y="2056641"/>
            <a:ext cx="8520600" cy="141960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RPr/>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mn-lt"/>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b="1" dirty="0" lang="en-CA"/>
              <a:t>What is the globalization debate? </a:t>
            </a:r>
          </a:p>
          <a:p>
            <a:pPr algn="ctr" indent="0" marL="114300">
              <a:buNone/>
            </a:pPr>
            <a:r>
              <a:rPr altLang="en-CA" dirty="0" lang="en-CA"/>
              <a:t>Well, it’s not so much a debate as it is a stark difference of opinion on how the internationalization of businesses is affecting countries’ cultural, consumer, and national identities—and whether these changes are desirable.</a:t>
            </a: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32887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11700" y="277330"/>
            <a:ext cx="8520600" cy="607800"/>
          </a:xfrm>
          <a:prstGeom prst="rect">
            <a:avLst/>
          </a:prstGeom>
        </p:spPr>
        <p:txBody>
          <a:bodyPr anchor="t" anchorCtr="0" bIns="91425" lIns="91425" numCol="1" rIns="91425" spcFirstLastPara="1" tIns="91425" wrap="square">
            <a:noAutofit/>
          </a:bodyPr>
          <a:lstStyle/>
          <a:p>
            <a:r>
              <a:rPr altLang="en-CA" b="1" dirty="0" lang="en-CA">
                <a:latin charset="0" panose="020B0604020202020204" pitchFamily="34" typeface="Arial"/>
                <a:cs charset="0" panose="020B0604020202020204" pitchFamily="34" typeface="Arial"/>
              </a:rPr>
              <a:t>Learning Outcomes</a:t>
            </a:r>
          </a:p>
        </p:txBody>
      </p:sp>
      <p:sp>
        <p:nvSpPr>
          <p:cNvPr id="2" name="Text Placeholder 1">
            <a:extLst>
              <a:ext uri="{FF2B5EF4-FFF2-40B4-BE49-F238E27FC236}">
                <a16:creationId xmlns:a16="http://schemas.microsoft.com/office/drawing/2014/main" id="{752444B8-550C-4A92-B17C-5FB38A07A14F}"/>
              </a:ext>
            </a:extLst>
          </p:cNvPr>
          <p:cNvSpPr>
            <a:spLocks noGrp="1"/>
          </p:cNvSpPr>
          <p:nvPr>
            <p:ph idx="1" type="body"/>
          </p:nvPr>
        </p:nvSpPr>
        <p:spPr>
          <a:xfrm>
            <a:off x="311700" y="876408"/>
            <a:ext cx="8520600" cy="3603659"/>
          </a:xfrm>
        </p:spPr>
        <p:txBody>
          <a:bodyPr anchor="t" anchorCtr="0" bIns="91425" lIns="91425" numCol="1" rIns="91425" spcFirstLastPara="1" tIns="91425" wrap="square">
            <a:noAutofit/>
          </a:bodyPr>
          <a:lstStyle/>
          <a:p>
            <a:pPr indent="0" marL="114300">
              <a:lnSpc>
                <a:spcPct val="120000"/>
              </a:lnSpc>
              <a:buNone/>
            </a:pPr>
            <a:r>
              <a:rPr altLang="en-CA" dirty="0" lang="en-CA" sz="1700">
                <a:latin charset="0" panose="020B0604020202020204" pitchFamily="34" typeface="Arial"/>
                <a:cs charset="0" panose="020B0604020202020204" pitchFamily="34" typeface="Arial"/>
              </a:rPr>
              <a:t>Upon successful completion of this chapter, you will be able to:</a:t>
            </a:r>
          </a:p>
          <a:p>
            <a:endParaRPr altLang="en-CA" dirty="0" lang="en-CA" sz="1700">
              <a:latin charset="0" panose="020B0604020202020204" pitchFamily="34" typeface="Arial"/>
              <a:ea typeface="+mn-lt"/>
              <a:cs charset="0" panose="020B0604020202020204" pitchFamily="34" typeface="Arial"/>
            </a:endParaRPr>
          </a:p>
          <a:p>
            <a:r>
              <a:rPr altLang="en-CA" dirty="0" lang="en-CA" sz="1700">
                <a:latin charset="0" panose="020B0604020202020204" pitchFamily="34" typeface="Arial"/>
                <a:ea typeface="+mn-lt"/>
                <a:cs charset="0" panose="020B0604020202020204" pitchFamily="34" typeface="Arial"/>
              </a:rPr>
              <a:t>Define global marketing</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Define value chain, global value chain and outline components</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Explain why firms enter and/or avoid international markets</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Explain the difference between domestic marketing, international marketing, export marketing, multinational marketing, and global marketing</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Outline the benefits of global marketing to firms and marketing managers</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List the challenges and opportunities presented by global markets</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Discuss the positive and negative effects of globalization</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Describe the flattening world perspective in the globalization debate</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Explain the multidomestic perspective in the globalization debate</a:t>
            </a:r>
            <a:endParaRPr altLang="en-CA" dirty="0" lang="en-CA" sz="1700">
              <a:latin charset="0" panose="020B0604020202020204" pitchFamily="34" typeface="Arial"/>
              <a:cs charset="0" panose="020B0604020202020204" pitchFamily="34" typeface="Arial"/>
            </a:endParaRPr>
          </a:p>
          <a:p>
            <a:pPr>
              <a:lnSpc>
                <a:spcPct val="114999"/>
              </a:lnSpc>
            </a:pPr>
            <a:r>
              <a:rPr altLang="en-CA" dirty="0" lang="en-CA" sz="1700">
                <a:latin charset="0" panose="020B0604020202020204" pitchFamily="34" typeface="Arial"/>
                <a:ea typeface="+mn-lt"/>
                <a:cs charset="0" panose="020B0604020202020204" pitchFamily="34" typeface="Arial"/>
              </a:rPr>
              <a:t>Compare standardized marketing to localized marketing</a:t>
            </a:r>
            <a:endParaRPr altLang="en-CA" dirty="0" lang="en-CA" sz="1700">
              <a:latin charset="0" panose="020B0604020202020204" pitchFamily="34" typeface="Arial"/>
              <a:cs charset="0" panose="020B0604020202020204" pitchFamily="34" typeface="Arial"/>
            </a:endParaRPr>
          </a:p>
          <a:p>
            <a:pPr>
              <a:lnSpc>
                <a:spcPct val="114999"/>
              </a:lnSpc>
            </a:pPr>
            <a:endParaRPr altLang="en-CA" dirty="0" lang="en-CA" sz="1700">
              <a:latin charset="0" panose="020B0604020202020204" pitchFamily="34" typeface="Arial"/>
              <a:cs charset="0" panose="020B0604020202020204" pitchFamily="34"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9C44-B9BD-3CD1-AA4D-56D411C6B726}"/>
              </a:ext>
            </a:extLst>
          </p:cNvPr>
          <p:cNvSpPr>
            <a:spLocks noGrp="1"/>
          </p:cNvSpPr>
          <p:nvPr>
            <p:ph type="title"/>
          </p:nvPr>
        </p:nvSpPr>
        <p:spPr>
          <a:xfrm>
            <a:off x="311700" y="276137"/>
            <a:ext cx="8520600" cy="607800"/>
          </a:xfrm>
        </p:spPr>
        <p:txBody>
          <a:bodyPr numCol="1">
            <a:noAutofit/>
          </a:bodyPr>
          <a:lstStyle/>
          <a:p>
            <a:r>
              <a:rPr b="1" dirty="0" lang="en-US">
                <a:latin charset="0" panose="020B0604020202020204" pitchFamily="34" typeface="Arial"/>
                <a:cs charset="0" panose="020B0604020202020204" pitchFamily="34" typeface="Arial"/>
              </a:rPr>
              <a:t>1.6 THE GLOBALIZATION DEBATE II</a:t>
            </a:r>
          </a:p>
        </p:txBody>
      </p:sp>
      <p:sp>
        <p:nvSpPr>
          <p:cNvPr id="3" name="Text Placeholder 2">
            <a:extLst>
              <a:ext uri="{FF2B5EF4-FFF2-40B4-BE49-F238E27FC236}">
                <a16:creationId xmlns:a16="http://schemas.microsoft.com/office/drawing/2014/main" id="{880F70DB-4941-A4DA-031C-8F1C37014714}"/>
              </a:ext>
            </a:extLst>
          </p:cNvPr>
          <p:cNvSpPr>
            <a:spLocks noGrp="1"/>
          </p:cNvSpPr>
          <p:nvPr>
            <p:ph idx="1" type="body"/>
          </p:nvPr>
        </p:nvSpPr>
        <p:spPr>
          <a:xfrm>
            <a:off x="311700" y="1101343"/>
            <a:ext cx="8520600" cy="2940813"/>
          </a:xfrm>
        </p:spPr>
        <p:txBody>
          <a:bodyPr numCol="1">
            <a:normAutofit fontScale="85000" lnSpcReduction="20000"/>
          </a:bodyPr>
          <a:lstStyle/>
          <a:p>
            <a:pPr indent="0" marL="114300">
              <a:buNone/>
            </a:pPr>
            <a:r>
              <a:rPr altLang="en-CA" dirty="0" lang="en-CA"/>
              <a:t>Many people consider globalization a modern phenomenon, but according to Friedman, this is its third stage.</a:t>
            </a:r>
          </a:p>
          <a:p>
            <a:pPr indent="0" marL="114300">
              <a:buNone/>
            </a:pPr>
            <a:endParaRPr altLang="en-CA" dirty="0" lang="en-CA"/>
          </a:p>
          <a:p>
            <a:r>
              <a:rPr altLang="en-CA" dirty="0" lang="en-CA"/>
              <a:t>The first stage of global development, what Friedman calls</a:t>
            </a:r>
            <a:r>
              <a:rPr altLang="en-CA" b="1" dirty="0" lang="en-CA"/>
              <a:t> “Globalization 1.0,”</a:t>
            </a:r>
            <a:r>
              <a:rPr altLang="en-CA" dirty="0" lang="en-CA"/>
              <a:t> started with Columbus’s discovery of the New World and ran from 1492 to about 1800. </a:t>
            </a:r>
          </a:p>
          <a:p>
            <a:endParaRPr altLang="en-CA" dirty="0" lang="en-CA"/>
          </a:p>
          <a:p>
            <a:r>
              <a:rPr altLang="en-CA" b="1" dirty="0" lang="en-CA"/>
              <a:t>“Globalization 2.0,”</a:t>
            </a:r>
            <a:r>
              <a:rPr altLang="en-CA" dirty="0" lang="en-CA"/>
              <a:t> from about 1800 to 2000, was disrupted by the Great Depression and both World Wars and was largely shaped by the emerging power of huge, multinational corporations. </a:t>
            </a:r>
          </a:p>
          <a:p>
            <a:endParaRPr altLang="en-CA" dirty="0" lang="en-CA"/>
          </a:p>
          <a:p>
            <a:r>
              <a:rPr altLang="en-CA" b="1" dirty="0" lang="en-CA"/>
              <a:t>“Globalization 3.0”</a:t>
            </a:r>
            <a:r>
              <a:rPr altLang="en-CA" dirty="0" lang="en-CA"/>
              <a:t> began around 2000, with advances in global electronic interconnectivity that allowed individuals to communicate as never before.</a:t>
            </a:r>
          </a:p>
          <a:p>
            <a:br>
              <a:rPr altLang="en-CA" dirty="0" lang="en-CA"/>
            </a:br>
            <a:endParaRPr altLang="en-CA" dirty="0" lang="en-CA"/>
          </a:p>
        </p:txBody>
      </p:sp>
    </p:spTree>
    <p:extLst>
      <p:ext uri="{BB962C8B-B14F-4D97-AF65-F5344CB8AC3E}">
        <p14:creationId xmlns:p14="http://schemas.microsoft.com/office/powerpoint/2010/main" val="128925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0A56-E2D2-4AD6-6CAE-F71042C536AE}"/>
              </a:ext>
            </a:extLst>
          </p:cNvPr>
          <p:cNvSpPr>
            <a:spLocks noGrp="1"/>
          </p:cNvSpPr>
          <p:nvPr>
            <p:ph type="title"/>
          </p:nvPr>
        </p:nvSpPr>
        <p:spPr>
          <a:xfrm>
            <a:off x="311700" y="287295"/>
            <a:ext cx="8520600" cy="607800"/>
          </a:xfrm>
        </p:spPr>
        <p:txBody>
          <a:bodyPr numCol="1">
            <a:noAutofit/>
          </a:bodyPr>
          <a:lstStyle/>
          <a:p>
            <a:r>
              <a:rPr b="1" dirty="0" lang="en-US">
                <a:latin charset="0" panose="020B0604020202020204" pitchFamily="34" typeface="Arial"/>
                <a:cs charset="0" panose="020B0604020202020204" pitchFamily="34" typeface="Arial"/>
              </a:rPr>
              <a:t>1.6 THE GLOBALIZATION DEBATE III</a:t>
            </a:r>
          </a:p>
        </p:txBody>
      </p:sp>
      <p:sp>
        <p:nvSpPr>
          <p:cNvPr id="3" name="Text Placeholder 2">
            <a:extLst>
              <a:ext uri="{FF2B5EF4-FFF2-40B4-BE49-F238E27FC236}">
                <a16:creationId xmlns:a16="http://schemas.microsoft.com/office/drawing/2014/main" id="{61F7F2A3-3303-A3AD-D403-30A712EF2F30}"/>
              </a:ext>
            </a:extLst>
          </p:cNvPr>
          <p:cNvSpPr>
            <a:spLocks noGrp="1"/>
          </p:cNvSpPr>
          <p:nvPr>
            <p:ph idx="1" type="body"/>
          </p:nvPr>
        </p:nvSpPr>
        <p:spPr>
          <a:xfrm>
            <a:off x="311700" y="1305095"/>
            <a:ext cx="8520600" cy="3838405"/>
          </a:xfrm>
        </p:spPr>
        <p:txBody>
          <a:bodyPr numCol="1">
            <a:normAutofit/>
          </a:bodyPr>
          <a:lstStyle/>
          <a:p>
            <a:pPr indent="0" marL="114300">
              <a:buNone/>
            </a:pPr>
            <a:r>
              <a:rPr altLang="en-CA" b="1" dirty="0" lang="en-CA"/>
              <a:t>We Live in a Multidomestic World, Not a Flat One!</a:t>
            </a:r>
            <a:endParaRPr altLang="en-CA" dirty="0" lang="en-CA"/>
          </a:p>
          <a:p>
            <a:pPr indent="0" marL="114300">
              <a:buNone/>
            </a:pPr>
            <a:endParaRPr altLang="en-CA" dirty="0" lang="en-CA"/>
          </a:p>
          <a:p>
            <a:pPr indent="0" marL="114300">
              <a:buNone/>
            </a:pPr>
            <a:r>
              <a:rPr altLang="en-CA" dirty="0" lang="en-CA"/>
              <a:t>International business professor Pankaj Ghemawat takes strong issue with the view that the world is flat and instead espouses a world he characterizes as “</a:t>
            </a:r>
            <a:r>
              <a:rPr altLang="en-CA" dirty="0" err="1" lang="en-CA"/>
              <a:t>semiglobalized</a:t>
            </a:r>
            <a:r>
              <a:rPr altLang="en-CA" dirty="0" lang="en-CA"/>
              <a:t>” and “multidomestic.” </a:t>
            </a:r>
            <a:br>
              <a:rPr altLang="en-CA" dirty="0" lang="en-CA"/>
            </a:br>
            <a:endParaRPr altLang="en-CA" dirty="0" lang="en-CA"/>
          </a:p>
          <a:p>
            <a:pPr indent="0" marL="114300">
              <a:buNone/>
            </a:pPr>
            <a:endParaRPr altLang="en-CA" dirty="0" lang="en-CA"/>
          </a:p>
          <a:p>
            <a:pPr indent="0" marL="114300">
              <a:buNone/>
            </a:pPr>
            <a:endParaRPr altLang="en-CA" dirty="0" lang="en-CA"/>
          </a:p>
        </p:txBody>
      </p:sp>
    </p:spTree>
    <p:extLst>
      <p:ext uri="{BB962C8B-B14F-4D97-AF65-F5344CB8AC3E}">
        <p14:creationId xmlns:p14="http://schemas.microsoft.com/office/powerpoint/2010/main" val="166828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E596-5703-397B-A536-DBED5DC2D14F}"/>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1.6 THE GLOBALIZATION DEBATE IV</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81A49EB-450D-2637-92AB-FF6CABAE58F9}"/>
              </a:ext>
            </a:extLst>
          </p:cNvPr>
          <p:cNvSpPr>
            <a:spLocks noGrp="1"/>
          </p:cNvSpPr>
          <p:nvPr>
            <p:ph idx="1" type="body"/>
          </p:nvPr>
        </p:nvSpPr>
        <p:spPr/>
        <p:txBody>
          <a:bodyPr numCol="1"/>
          <a:lstStyle/>
          <a:p>
            <a:pPr indent="0" marL="114300">
              <a:buNone/>
            </a:pPr>
            <a:r>
              <a:rPr altLang="en-CA" dirty="0" lang="en-CA"/>
              <a:t>Ghemawat’s 2005 research suggests that to study “barriers to cross-border economic activity” you will use a “CAGE” analysis. The CAGE framework covers these four factors:</a:t>
            </a:r>
          </a:p>
          <a:p>
            <a:pPr indent="0" marL="114300">
              <a:buNone/>
            </a:pPr>
            <a:endParaRPr altLang="en-CA" dirty="0" lang="en-CA"/>
          </a:p>
          <a:p>
            <a:pPr>
              <a:buAutoNum type="arabicPeriod"/>
            </a:pPr>
            <a:r>
              <a:rPr altLang="en-CA" b="1" dirty="0" lang="en-CA"/>
              <a:t>Culture</a:t>
            </a:r>
          </a:p>
          <a:p>
            <a:pPr>
              <a:buAutoNum type="arabicPeriod"/>
            </a:pPr>
            <a:r>
              <a:rPr altLang="en-CA" b="1" dirty="0" lang="en-CA"/>
              <a:t>Administration</a:t>
            </a:r>
          </a:p>
          <a:p>
            <a:pPr>
              <a:buAutoNum type="arabicPeriod"/>
            </a:pPr>
            <a:r>
              <a:rPr altLang="en-CA" b="1" dirty="0" lang="en-CA"/>
              <a:t>Geography</a:t>
            </a:r>
          </a:p>
          <a:p>
            <a:pPr>
              <a:buAutoNum type="arabicPeriod"/>
            </a:pPr>
            <a:r>
              <a:rPr altLang="en-CA" b="1" dirty="0" lang="en-CA"/>
              <a:t>Economics</a:t>
            </a:r>
            <a:endParaRPr altLang="en-CA" dirty="0" lang="en-CA"/>
          </a:p>
          <a:p>
            <a:endParaRPr dirty="0" lang="en-US"/>
          </a:p>
        </p:txBody>
      </p:sp>
    </p:spTree>
    <p:extLst>
      <p:ext uri="{BB962C8B-B14F-4D97-AF65-F5344CB8AC3E}">
        <p14:creationId xmlns:p14="http://schemas.microsoft.com/office/powerpoint/2010/main" val="54180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C08A-6F69-B5E3-3DA1-4626CE7AEA5E}"/>
              </a:ext>
            </a:extLst>
          </p:cNvPr>
          <p:cNvSpPr>
            <a:spLocks noGrp="1"/>
          </p:cNvSpPr>
          <p:nvPr>
            <p:ph type="title"/>
          </p:nvPr>
        </p:nvSpPr>
        <p:spPr/>
        <p:txBody>
          <a:bodyPr numCol="1">
            <a:noAutofit/>
          </a:bodyPr>
          <a:lstStyle/>
          <a:p>
            <a:r>
              <a:rPr b="1" dirty="0" lang="en-US" sz="2700">
                <a:latin charset="0" panose="020B0604020202020204" pitchFamily="34" typeface="Arial"/>
                <a:cs charset="0" panose="020B0604020202020204" pitchFamily="34" typeface="Arial"/>
              </a:rPr>
              <a:t>1.7 STANDARDIZATION AND CUSTOMIZATION I</a:t>
            </a:r>
            <a:br>
              <a:rPr altLang="en-CA" dirty="0" lang="en-CA" sz="2700">
                <a:latin charset="0" panose="020B0604020202020204" pitchFamily="34" typeface="Arial"/>
                <a:cs charset="0" panose="020B0604020202020204" pitchFamily="34" typeface="Arial"/>
              </a:rPr>
            </a:br>
            <a:endParaRPr dirty="0" lang="en-US" sz="27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29D7CAD-EC5B-BA82-057A-6717B3022A9D}"/>
              </a:ext>
            </a:extLst>
          </p:cNvPr>
          <p:cNvSpPr>
            <a:spLocks noGrp="1"/>
          </p:cNvSpPr>
          <p:nvPr>
            <p:ph idx="1" type="body"/>
          </p:nvPr>
        </p:nvSpPr>
        <p:spPr>
          <a:xfrm>
            <a:off x="311700" y="1898468"/>
            <a:ext cx="8520600" cy="3339000"/>
          </a:xfrm>
        </p:spPr>
        <p:txBody>
          <a:bodyPr numCol="1">
            <a:normAutofit/>
          </a:bodyPr>
          <a:lstStyle/>
          <a:p>
            <a:pPr indent="0" marL="114300">
              <a:buNone/>
            </a:pPr>
            <a:r>
              <a:rPr altLang="en-CA" dirty="0" lang="en-CA"/>
              <a:t>Most of the basic principles for effective marketing apply equally well to domestic and global marketing activity. However, globalization introduces a number of challenges that are unique to operating simultaneously in different countries and global markets.</a:t>
            </a:r>
          </a:p>
        </p:txBody>
      </p:sp>
    </p:spTree>
    <p:extLst>
      <p:ext uri="{BB962C8B-B14F-4D97-AF65-F5344CB8AC3E}">
        <p14:creationId xmlns:p14="http://schemas.microsoft.com/office/powerpoint/2010/main" val="61344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14B35C-0CF3-5CA1-CBD1-1E8E92E04F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671" y="1398639"/>
            <a:ext cx="6212658" cy="3494620"/>
          </a:xfrm>
          <a:prstGeom prst="rect">
            <a:avLst/>
          </a:prstGeom>
        </p:spPr>
      </p:pic>
      <p:sp>
        <p:nvSpPr>
          <p:cNvPr id="2" name="Title 1">
            <a:extLst>
              <a:ext uri="{FF2B5EF4-FFF2-40B4-BE49-F238E27FC236}">
                <a16:creationId xmlns:a16="http://schemas.microsoft.com/office/drawing/2014/main" id="{AFA14B9A-1685-4D78-AEDD-F50A8B3B48C3}"/>
              </a:ext>
            </a:extLst>
          </p:cNvPr>
          <p:cNvSpPr>
            <a:spLocks noGrp="1"/>
          </p:cNvSpPr>
          <p:nvPr>
            <p:ph type="title"/>
          </p:nvPr>
        </p:nvSpPr>
        <p:spPr/>
        <p:txBody>
          <a:bodyPr numCol="1">
            <a:normAutofit fontScale="90000"/>
          </a:bodyPr>
          <a:lstStyle/>
          <a:p>
            <a:r>
              <a:rPr b="1" dirty="0" lang="en-US">
                <a:latin charset="0" panose="020B0604020202020204" pitchFamily="34" typeface="Arial"/>
                <a:cs charset="0" panose="020B0604020202020204" pitchFamily="34" typeface="Arial"/>
              </a:rPr>
              <a:t>1.7 STANDARDIZATION AND CUSTOMIZATION II</a:t>
            </a: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4040A8D-7313-F77A-21B2-83DCF19E9AA3}"/>
              </a:ext>
            </a:extLst>
          </p:cNvPr>
          <p:cNvSpPr>
            <a:spLocks noGrp="1"/>
          </p:cNvSpPr>
          <p:nvPr>
            <p:ph idx="1" type="body"/>
          </p:nvPr>
        </p:nvSpPr>
        <p:spPr>
          <a:xfrm>
            <a:off x="311700" y="1017800"/>
            <a:ext cx="8520600" cy="3339000"/>
          </a:xfrm>
        </p:spPr>
        <p:txBody>
          <a:bodyPr numCol="1"/>
          <a:lstStyle/>
          <a:p>
            <a:pPr indent="0" marL="114300">
              <a:buNone/>
            </a:pPr>
            <a:r>
              <a:rPr altLang="en-CA" b="1" dirty="0" lang="en-CA"/>
              <a:t>Global Marketing Strategies</a:t>
            </a:r>
            <a:endParaRPr altLang="en-CA" dirty="0" lang="en-CA"/>
          </a:p>
          <a:p>
            <a:pPr indent="0" marL="114300">
              <a:buNone/>
            </a:pPr>
            <a:endParaRPr altLang="en-CA" dirty="0" lang="en-CA"/>
          </a:p>
          <a:p>
            <a:pPr indent="0" marL="114300">
              <a:buNone/>
            </a:pPr>
            <a:br>
              <a:rPr altLang="en-CA" dirty="0" lang="en-CA"/>
            </a:br>
            <a:endParaRPr dirty="0" lang="en-US"/>
          </a:p>
        </p:txBody>
      </p:sp>
    </p:spTree>
    <p:extLst>
      <p:ext uri="{BB962C8B-B14F-4D97-AF65-F5344CB8AC3E}">
        <p14:creationId xmlns:p14="http://schemas.microsoft.com/office/powerpoint/2010/main" val="28294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5117-DC4B-2201-C5C5-AF072508DD72}"/>
              </a:ext>
            </a:extLst>
          </p:cNvPr>
          <p:cNvSpPr>
            <a:spLocks noGrp="1"/>
          </p:cNvSpPr>
          <p:nvPr>
            <p:ph type="title"/>
          </p:nvPr>
        </p:nvSpPr>
        <p:spPr/>
        <p:txBody>
          <a:bodyPr numCol="1">
            <a:noAutofit/>
          </a:bodyPr>
          <a:lstStyle/>
          <a:p>
            <a:r>
              <a:rPr b="1" dirty="0" lang="en-US" sz="2700">
                <a:latin charset="0" panose="020B0604020202020204" pitchFamily="34" typeface="Arial"/>
                <a:cs charset="0" panose="020B0604020202020204" pitchFamily="34" typeface="Arial"/>
              </a:rPr>
              <a:t>1.7 STANDARDIZATION AND CUSTOMIZATION III</a:t>
            </a:r>
            <a:br>
              <a:rPr altLang="en-CA" dirty="0" lang="en-CA" sz="2700">
                <a:latin charset="0" panose="020B0604020202020204" pitchFamily="34" typeface="Arial"/>
                <a:cs charset="0" panose="020B0604020202020204" pitchFamily="34" typeface="Arial"/>
              </a:rPr>
            </a:br>
            <a:endParaRPr dirty="0" lang="en-US" sz="27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0EA348A-F64E-4F69-1E9E-8F2C8AB3B779}"/>
              </a:ext>
            </a:extLst>
          </p:cNvPr>
          <p:cNvSpPr>
            <a:spLocks noGrp="1"/>
          </p:cNvSpPr>
          <p:nvPr>
            <p:ph idx="1" type="body"/>
          </p:nvPr>
        </p:nvSpPr>
        <p:spPr/>
        <p:txBody>
          <a:bodyPr numCol="1"/>
          <a:lstStyle/>
          <a:p>
            <a:pPr indent="0" marL="114300">
              <a:buNone/>
            </a:pPr>
            <a:r>
              <a:rPr altLang="en-CA" b="1" dirty="0" lang="en-CA"/>
              <a:t>Global Standardization: The Argument for Standardized Marketing</a:t>
            </a:r>
            <a:endParaRPr altLang="en-CA" dirty="0" lang="en-CA"/>
          </a:p>
          <a:p>
            <a:pPr indent="0" marL="114300">
              <a:buNone/>
            </a:pPr>
            <a:endParaRPr altLang="en-CA" dirty="0" lang="en-CA"/>
          </a:p>
          <a:p>
            <a:pPr indent="0" marL="114300">
              <a:buNone/>
            </a:pPr>
            <a:r>
              <a:rPr altLang="en-CA" dirty="0" lang="en-CA"/>
              <a:t>To the extent that global consumers desire standardized products, companies can pursue a global standardization strategy. Using this approach, a product and the way in which it is marketed are largely uniform across the world, with little variation in the marketing mix from country to country. </a:t>
            </a:r>
            <a:br>
              <a:rPr altLang="en-CA" dirty="0" lang="en-CA"/>
            </a:br>
            <a:endParaRPr dirty="0" lang="en-US"/>
          </a:p>
        </p:txBody>
      </p:sp>
    </p:spTree>
    <p:extLst>
      <p:ext uri="{BB962C8B-B14F-4D97-AF65-F5344CB8AC3E}">
        <p14:creationId xmlns:p14="http://schemas.microsoft.com/office/powerpoint/2010/main" val="31405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6152-3D4C-A67E-07C9-31535CA07166}"/>
              </a:ext>
            </a:extLst>
          </p:cNvPr>
          <p:cNvSpPr>
            <a:spLocks noGrp="1"/>
          </p:cNvSpPr>
          <p:nvPr>
            <p:ph type="title"/>
          </p:nvPr>
        </p:nvSpPr>
        <p:spPr/>
        <p:txBody>
          <a:bodyPr numCol="1">
            <a:noAutofit/>
          </a:bodyPr>
          <a:lstStyle/>
          <a:p>
            <a:r>
              <a:rPr b="1" dirty="0" lang="en-US" sz="2700">
                <a:latin charset="0" panose="020B0604020202020204" pitchFamily="34" typeface="Arial"/>
                <a:cs charset="0" panose="020B0604020202020204" pitchFamily="34" typeface="Arial"/>
              </a:rPr>
              <a:t>1.7 STANDARDIZATION AND CUSTOMIZATION IV</a:t>
            </a:r>
            <a:br>
              <a:rPr altLang="en-CA" dirty="0" lang="en-CA" sz="2700">
                <a:latin charset="0" panose="020B0604020202020204" pitchFamily="34" typeface="Arial"/>
                <a:cs charset="0" panose="020B0604020202020204" pitchFamily="34" typeface="Arial"/>
              </a:rPr>
            </a:br>
            <a:endParaRPr dirty="0" lang="en-US" sz="27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C295878-74FD-8998-0F93-F8598253842B}"/>
              </a:ext>
            </a:extLst>
          </p:cNvPr>
          <p:cNvSpPr>
            <a:spLocks noGrp="1"/>
          </p:cNvSpPr>
          <p:nvPr>
            <p:ph idx="1" type="body"/>
          </p:nvPr>
        </p:nvSpPr>
        <p:spPr/>
        <p:txBody>
          <a:bodyPr numCol="1"/>
          <a:lstStyle/>
          <a:p>
            <a:pPr indent="0" marL="114300">
              <a:buNone/>
            </a:pPr>
            <a:r>
              <a:rPr altLang="en-CA" b="1" dirty="0" lang="en-CA"/>
              <a:t>Localization: The Argument to Localize Marketing</a:t>
            </a:r>
            <a:endParaRPr altLang="en-CA" dirty="0" lang="en-CA"/>
          </a:p>
          <a:p>
            <a:pPr indent="0" marL="114300">
              <a:buNone/>
            </a:pPr>
            <a:endParaRPr altLang="en-CA" dirty="0" lang="en-CA"/>
          </a:p>
          <a:p>
            <a:pPr indent="0" marL="114300">
              <a:buNone/>
            </a:pPr>
            <a:r>
              <a:rPr altLang="en-CA" dirty="0" lang="en-CA"/>
              <a:t>On the other end of the spectrum is localization strategy, in which firms adjust their products and marketing mix for each target market. Advocates of localization argue that, in reality, global standardization doesn’t work, and in fact nearly all exported products require one or more adaptations to be successful. </a:t>
            </a:r>
            <a:br>
              <a:rPr altLang="en-CA" dirty="0" lang="en-CA"/>
            </a:br>
            <a:endParaRPr dirty="0" lang="en-US"/>
          </a:p>
        </p:txBody>
      </p:sp>
    </p:spTree>
    <p:extLst>
      <p:ext uri="{BB962C8B-B14F-4D97-AF65-F5344CB8AC3E}">
        <p14:creationId xmlns:p14="http://schemas.microsoft.com/office/powerpoint/2010/main" val="332048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C7F-59EB-046C-98FB-D1156C148947}"/>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1.8 KEY TERMS I</a:t>
            </a:r>
          </a:p>
        </p:txBody>
      </p:sp>
      <p:sp>
        <p:nvSpPr>
          <p:cNvPr id="4" name="Text Placeholder 3">
            <a:extLst>
              <a:ext uri="{FF2B5EF4-FFF2-40B4-BE49-F238E27FC236}">
                <a16:creationId xmlns:a16="http://schemas.microsoft.com/office/drawing/2014/main" id="{434CF90E-5B4A-C2AA-AD40-B2CA3B891D0D}"/>
              </a:ext>
            </a:extLst>
          </p:cNvPr>
          <p:cNvSpPr>
            <a:spLocks noGrp="1"/>
          </p:cNvSpPr>
          <p:nvPr>
            <p:ph idx="1" type="body"/>
          </p:nvPr>
        </p:nvSpPr>
        <p:spPr>
          <a:xfrm>
            <a:off x="311700" y="1117617"/>
            <a:ext cx="8520600" cy="3706391"/>
          </a:xfrm>
        </p:spPr>
        <p:txBody>
          <a:bodyPr numCol="1">
            <a:normAutofit fontScale="70000" lnSpcReduction="20000"/>
          </a:bodyPr>
          <a:lstStyle/>
          <a:p>
            <a:r>
              <a:rPr altLang="en-CA" b="1" dirty="0" lang="en-CA"/>
              <a:t>“Globalization 1.0”</a:t>
            </a:r>
            <a:r>
              <a:rPr altLang="en-CA" dirty="0" lang="en-CA"/>
              <a:t>: The first stage of global development, what Friedman calls “Globalization 1.0,” started with Columbus’s discovery of the New World and ran from 1492 to about 1800. Driven by nationalism and religion, this lengthy stage was characterized by how much industrial power countries could produce and apply. </a:t>
            </a:r>
            <a:r>
              <a:rPr altLang="en-CA" dirty="0" lang="en-CA" u="sng">
                <a:hlinkClick r:id="rId3"/>
              </a:rPr>
              <a:t>1.6</a:t>
            </a:r>
            <a:endParaRPr altLang="en-CA" dirty="0" lang="en-CA"/>
          </a:p>
          <a:p>
            <a:r>
              <a:rPr altLang="en-CA" b="1" dirty="0" lang="en-CA"/>
              <a:t>“Globalization 2.0”</a:t>
            </a:r>
            <a:r>
              <a:rPr altLang="en-CA" dirty="0" lang="en-CA"/>
              <a:t>: From about 1800 to 2000, was disrupted by the Great Depression and both World Wars and was largely shaped by the emerging power of huge, multinational corporations. Globalization 2.0 grew with the European mercantile stock companies as they expanded in search of new markets, cheap labour, and raw materials. It continued with subsequent advances in sea and rail transportation. This period saw the introduction of modern communications and cheaper shipping costs. </a:t>
            </a:r>
            <a:r>
              <a:rPr altLang="en-CA" dirty="0" lang="en-CA" u="sng">
                <a:hlinkClick r:id="rId4"/>
              </a:rPr>
              <a:t>1.6</a:t>
            </a:r>
            <a:endParaRPr altLang="en-CA" dirty="0" lang="en-CA"/>
          </a:p>
          <a:p>
            <a:r>
              <a:rPr altLang="en-CA" b="1" dirty="0" lang="en-CA"/>
              <a:t>“Globalization 3.0</a:t>
            </a:r>
            <a:r>
              <a:rPr altLang="en-CA" dirty="0" lang="en-CA"/>
              <a:t>”: Began around 2000, with advances in global electronic interconnectivity that allowed individuals to communicate as never before </a:t>
            </a:r>
            <a:r>
              <a:rPr altLang="en-CA" dirty="0" lang="en-CA" u="sng">
                <a:hlinkClick r:id="rId5"/>
              </a:rPr>
              <a:t>1.6</a:t>
            </a:r>
            <a:endParaRPr altLang="en-CA" dirty="0" lang="en-CA"/>
          </a:p>
          <a:p>
            <a:r>
              <a:rPr altLang="en-CA" b="1" dirty="0" lang="en-CA"/>
              <a:t>Administration:</a:t>
            </a:r>
            <a:r>
              <a:rPr altLang="en-CA" dirty="0" lang="en-CA"/>
              <a:t> Bilateral trade flows show that administratively similar countries trade much more with each other. Administrative distance refers to historical governmental ties, such as those between India and the United Kingdom. </a:t>
            </a:r>
            <a:r>
              <a:rPr altLang="en-CA" dirty="0" lang="en-CA" u="sng">
                <a:hlinkClick r:id="rId6"/>
              </a:rPr>
              <a:t>1.6</a:t>
            </a:r>
            <a:endParaRPr altLang="en-CA" dirty="0" lang="en-CA"/>
          </a:p>
          <a:p>
            <a:r>
              <a:rPr altLang="en-CA" b="1" dirty="0" lang="en-CA"/>
              <a:t>Culture:</a:t>
            </a:r>
            <a:r>
              <a:rPr altLang="en-CA" dirty="0" lang="en-CA"/>
              <a:t> Generally, cultural differences between two countries reduce their economic exchange. Culture refers to a people’s norms, common beliefs, and practices. </a:t>
            </a:r>
            <a:r>
              <a:rPr altLang="en-CA" dirty="0" lang="en-CA" u="sng">
                <a:hlinkClick r:id="rId7"/>
              </a:rPr>
              <a:t>1.6</a:t>
            </a:r>
            <a:endParaRPr altLang="en-CA" dirty="0" lang="en-CA"/>
          </a:p>
          <a:p>
            <a:r>
              <a:rPr altLang="en-CA" b="1" dirty="0" lang="en-CA"/>
              <a:t>Direct Exporting:</a:t>
            </a:r>
            <a:r>
              <a:rPr altLang="en-CA" dirty="0" lang="en-CA"/>
              <a:t> Is the means of entry into a foreign market, the manufacturer establishes an export department to sell directly to a foreign film. </a:t>
            </a:r>
            <a:r>
              <a:rPr altLang="en-CA" dirty="0" lang="en-CA" u="sng">
                <a:hlinkClick r:id="rId8"/>
              </a:rPr>
              <a:t>1.4</a:t>
            </a:r>
            <a:endParaRPr altLang="en-CA" dirty="0" lang="en-CA"/>
          </a:p>
          <a:p>
            <a:r>
              <a:rPr altLang="en-CA" b="1" dirty="0" lang="en-CA"/>
              <a:t>Diversity</a:t>
            </a:r>
            <a:r>
              <a:rPr altLang="en-CA" dirty="0" lang="en-CA"/>
              <a:t>: Exists in global markets and marketers need to understand and respond to this diversity in the goods they offer and the way they market to consumers in these markets. </a:t>
            </a:r>
            <a:r>
              <a:rPr altLang="en-CA" dirty="0" lang="en-CA" u="sng">
                <a:hlinkClick r:id="rId9"/>
              </a:rPr>
              <a:t>1.7</a:t>
            </a:r>
            <a:endParaRPr altLang="en-CA" dirty="0" lang="en-CA"/>
          </a:p>
          <a:p>
            <a:br>
              <a:rPr altLang="en-CA" dirty="0" lang="en-CA"/>
            </a:br>
            <a:endParaRPr dirty="0" lang="en-US">
              <a:solidFill>
                <a:srgbClr val="434343"/>
              </a:solidFill>
            </a:endParaRPr>
          </a:p>
        </p:txBody>
      </p:sp>
    </p:spTree>
    <p:extLst>
      <p:ext uri="{BB962C8B-B14F-4D97-AF65-F5344CB8AC3E}">
        <p14:creationId xmlns:p14="http://schemas.microsoft.com/office/powerpoint/2010/main" val="112693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DC1D-4359-AB14-58A9-24D835048DCD}"/>
              </a:ext>
            </a:extLst>
          </p:cNvPr>
          <p:cNvSpPr>
            <a:spLocks noGrp="1"/>
          </p:cNvSpPr>
          <p:nvPr>
            <p:ph type="title"/>
          </p:nvPr>
        </p:nvSpPr>
        <p:spPr/>
        <p:txBody>
          <a:bodyPr numCol="1">
            <a:noAutofit/>
          </a:bodyPr>
          <a:lstStyle/>
          <a:p>
            <a:r>
              <a:rPr b="1" dirty="0" lang="en-US"/>
              <a:t>1.8 KEY TERMS II</a:t>
            </a:r>
            <a:endParaRPr dirty="0" lang="en-US"/>
          </a:p>
        </p:txBody>
      </p:sp>
      <p:sp>
        <p:nvSpPr>
          <p:cNvPr id="3" name="Text Placeholder 2">
            <a:extLst>
              <a:ext uri="{FF2B5EF4-FFF2-40B4-BE49-F238E27FC236}">
                <a16:creationId xmlns:a16="http://schemas.microsoft.com/office/drawing/2014/main" id="{8897530E-CBB3-EFAE-04D1-574EFD4A9116}"/>
              </a:ext>
            </a:extLst>
          </p:cNvPr>
          <p:cNvSpPr>
            <a:spLocks noGrp="1"/>
          </p:cNvSpPr>
          <p:nvPr>
            <p:ph idx="1" type="body"/>
          </p:nvPr>
        </p:nvSpPr>
        <p:spPr>
          <a:xfrm>
            <a:off x="311700" y="90225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Domestic Marketing:</a:t>
            </a:r>
            <a:r>
              <a:rPr altLang="en-CA" dirty="0" lang="en-CA" sz="1200">
                <a:latin charset="0" panose="020B0604020202020204" pitchFamily="34" typeface="Arial"/>
                <a:cs charset="0" panose="020B0604020202020204" pitchFamily="34" typeface="Arial"/>
              </a:rPr>
              <a:t> This involves the company manipulating a series of controllable variables, such as price, advertising, distribution, and the product, in a largely uncontrollable external environment that is made up of different economic structures, competitors, cultural values, and legal infrastructure within specific political or geographic country boundaries. </a:t>
            </a:r>
            <a:r>
              <a:rPr altLang="en-CA" dirty="0" lang="en-CA" sz="1200" u="sng">
                <a:latin charset="0" panose="020B0604020202020204" pitchFamily="34" typeface="Arial"/>
                <a:cs charset="0" panose="020B0604020202020204" pitchFamily="34" typeface="Arial"/>
                <a:hlinkClick r:id="rId2"/>
              </a:rPr>
              <a:t>1.4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Economics:</a:t>
            </a:r>
            <a:r>
              <a:rPr altLang="en-CA" dirty="0" lang="en-CA" sz="1200">
                <a:latin charset="0" panose="020B0604020202020204" pitchFamily="34" typeface="Arial"/>
                <a:cs charset="0" panose="020B0604020202020204" pitchFamily="34" typeface="Arial"/>
              </a:rPr>
              <a:t> Economic distance refers to differences in demographic and socioeconomic conditions. The most obvious economic difference between countries is size (as compared by gross domestic product, or GDP). </a:t>
            </a:r>
            <a:r>
              <a:rPr altLang="en-CA" dirty="0" lang="en-CA" sz="1200" u="sng">
                <a:latin charset="0" panose="020B0604020202020204" pitchFamily="34" typeface="Arial"/>
                <a:cs charset="0" panose="020B0604020202020204" pitchFamily="34" typeface="Arial"/>
                <a:hlinkClick r:id="rId3"/>
              </a:rPr>
              <a:t>1.6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Economies of Scale</a:t>
            </a:r>
            <a:r>
              <a:rPr altLang="en-CA" dirty="0" lang="en-CA" sz="1200">
                <a:latin charset="0" panose="020B0604020202020204" pitchFamily="34" typeface="Arial"/>
                <a:cs charset="0" panose="020B0604020202020204" pitchFamily="34" typeface="Arial"/>
              </a:rPr>
              <a:t>: This refers to the situation where, as the quantity of output goes up, the cost per unit goes down. This is the idea behind “warehouse stores” like Costco or Walmart. In everyday language: a larger factory can produce at a lower average cost than a smaller factory. </a:t>
            </a:r>
            <a:r>
              <a:rPr altLang="en-CA" dirty="0" lang="en-CA" sz="1200" u="sng">
                <a:latin charset="0" panose="020B0604020202020204" pitchFamily="34" typeface="Arial"/>
                <a:cs charset="0" panose="020B0604020202020204" pitchFamily="34" typeface="Arial"/>
                <a:hlinkClick r:id="rId4"/>
              </a:rPr>
              <a:t>1.5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Export marketing</a:t>
            </a:r>
            <a:r>
              <a:rPr altLang="en-CA" dirty="0" lang="en-CA" sz="1200">
                <a:latin charset="0" panose="020B0604020202020204" pitchFamily="34" typeface="Arial"/>
                <a:cs charset="0" panose="020B0604020202020204" pitchFamily="34" typeface="Arial"/>
              </a:rPr>
              <a:t>: A firm can export its products in one of three ways: indirect exporting, semi-direct exporting, and direct exporting </a:t>
            </a:r>
            <a:r>
              <a:rPr altLang="en-CA" dirty="0" lang="en-CA" sz="1200" u="sng">
                <a:latin charset="0" panose="020B0604020202020204" pitchFamily="34" typeface="Arial"/>
                <a:cs charset="0" panose="020B0604020202020204" pitchFamily="34" typeface="Arial"/>
                <a:hlinkClick r:id="rId5"/>
              </a:rPr>
              <a:t>1.4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Firm Infrastructure</a:t>
            </a:r>
            <a:r>
              <a:rPr altLang="en-CA" dirty="0" lang="en-CA" sz="1200">
                <a:latin charset="0" panose="020B0604020202020204" pitchFamily="34" typeface="Arial"/>
                <a:cs charset="0" panose="020B0604020202020204" pitchFamily="34" typeface="Arial"/>
              </a:rPr>
              <a:t>: Firm infrastructure refers to how the firm is organized and led by executives. The effects of this organizing and leadership can be profound. For example, Ron Joyce’s leadership of the Canadian doughnut shop chain Tim Hortons was so successful that Canadians consume more doughnuts per person than all other countries. </a:t>
            </a:r>
            <a:r>
              <a:rPr altLang="en-CA" dirty="0" lang="en-CA" sz="1200" u="sng">
                <a:latin charset="0" panose="020B0604020202020204" pitchFamily="34" typeface="Arial"/>
                <a:cs charset="0" panose="020B0604020202020204" pitchFamily="34" typeface="Arial"/>
                <a:hlinkClick r:id="rId6"/>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Global Marketing:</a:t>
            </a:r>
            <a:r>
              <a:rPr altLang="en-CA" dirty="0" lang="en-CA" sz="1200">
                <a:latin charset="0" panose="020B0604020202020204" pitchFamily="34" typeface="Arial"/>
                <a:cs charset="0" panose="020B0604020202020204" pitchFamily="34" typeface="Arial"/>
              </a:rPr>
              <a:t> Involves the firm making one or more marketing decisions across national boundaries. At its most complex, it involves the firm establishing manufacturing and marketing facilities overseas and coordinating marketing strategies across markets. </a:t>
            </a:r>
            <a:r>
              <a:rPr altLang="en-CA" dirty="0" lang="en-CA" sz="1200" u="sng">
                <a:latin charset="0" panose="020B0604020202020204" pitchFamily="34" typeface="Arial"/>
                <a:cs charset="0" panose="020B0604020202020204" pitchFamily="34" typeface="Arial"/>
                <a:hlinkClick r:id="rId7"/>
              </a:rPr>
              <a:t>1.1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Global Value Chain:</a:t>
            </a:r>
            <a:r>
              <a:rPr altLang="en-CA" dirty="0" lang="en-CA" sz="1200">
                <a:latin charset="0" panose="020B0604020202020204" pitchFamily="34" typeface="Arial"/>
                <a:cs charset="0" panose="020B0604020202020204" pitchFamily="34" typeface="Arial"/>
              </a:rPr>
              <a:t> This is when an organization does the full range of activities including supply, production, marketing, sales, distribution, and support to the end consumer, across geographical locations to gain a competitive advantage. </a:t>
            </a:r>
            <a:r>
              <a:rPr altLang="en-CA" dirty="0" lang="en-CA" sz="1200" u="sng">
                <a:latin charset="0" panose="020B0604020202020204" pitchFamily="34" typeface="Arial"/>
                <a:cs charset="0" panose="020B0604020202020204" pitchFamily="34" typeface="Arial"/>
                <a:hlinkClick r:id="rId8"/>
              </a:rPr>
              <a:t>1.2</a:t>
            </a:r>
            <a:endParaRPr altLang="en-CA" dirty="0" lang="en-CA" sz="1200">
              <a:latin charset="0" panose="020B0604020202020204" pitchFamily="34" typeface="Arial"/>
              <a:cs charset="0" panose="020B0604020202020204" pitchFamily="34" typeface="Arial"/>
            </a:endParaRPr>
          </a:p>
          <a:p>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12696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F36C-958C-05C9-522B-B6C1D6D2E620}"/>
              </a:ext>
            </a:extLst>
          </p:cNvPr>
          <p:cNvSpPr>
            <a:spLocks noGrp="1"/>
          </p:cNvSpPr>
          <p:nvPr>
            <p:ph type="title"/>
          </p:nvPr>
        </p:nvSpPr>
        <p:spPr/>
        <p:txBody>
          <a:bodyPr numCol="1">
            <a:noAutofit/>
          </a:bodyPr>
          <a:lstStyle/>
          <a:p>
            <a:r>
              <a:rPr b="1" dirty="0" lang="en-US"/>
              <a:t>1.8 KEY TERMS III </a:t>
            </a:r>
            <a:endParaRPr dirty="0" lang="en-US"/>
          </a:p>
        </p:txBody>
      </p:sp>
      <p:sp>
        <p:nvSpPr>
          <p:cNvPr id="3" name="Text Placeholder 2">
            <a:extLst>
              <a:ext uri="{FF2B5EF4-FFF2-40B4-BE49-F238E27FC236}">
                <a16:creationId xmlns:a16="http://schemas.microsoft.com/office/drawing/2014/main" id="{AD1C4EA4-80EF-DADA-48F7-8CE5A9E4FC72}"/>
              </a:ext>
            </a:extLst>
          </p:cNvPr>
          <p:cNvSpPr>
            <a:spLocks noGrp="1"/>
          </p:cNvSpPr>
          <p:nvPr>
            <p:ph idx="1" type="body"/>
          </p:nvPr>
        </p:nvSpPr>
        <p:spPr>
          <a:xfrm>
            <a:off x="311700" y="101780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Gross Domestic Product (GDP)</a:t>
            </a:r>
            <a:r>
              <a:rPr altLang="en-CA" dirty="0" lang="en-CA" sz="1200">
                <a:latin charset="0" panose="020B0604020202020204" pitchFamily="34" typeface="Arial"/>
                <a:cs charset="0" panose="020B0604020202020204" pitchFamily="34" typeface="Arial"/>
              </a:rPr>
              <a:t>: Growth migrates from mature economies, such as the US and EU member states, to developing economies, such as China and India, it becomes highly relevant to capture growth in higher-growth markets. </a:t>
            </a:r>
            <a:r>
              <a:rPr altLang="en-CA" dirty="0" lang="en-CA" sz="1200" u="sng">
                <a:latin charset="0" panose="020B0604020202020204" pitchFamily="34" typeface="Arial"/>
                <a:cs charset="0" panose="020B0604020202020204" pitchFamily="34" typeface="Arial"/>
                <a:hlinkClick r:id="rId2"/>
              </a:rPr>
              <a:t>1.5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Human Resource Management</a:t>
            </a:r>
            <a:r>
              <a:rPr altLang="en-CA" dirty="0" lang="en-CA" sz="1200">
                <a:latin charset="0" panose="020B0604020202020204" pitchFamily="34" typeface="Arial"/>
                <a:cs charset="0" panose="020B0604020202020204" pitchFamily="34" typeface="Arial"/>
              </a:rPr>
              <a:t>: Human resource management is also important. Human resource management involves the recruitment, training, and compensation of employees. Recent research used data from more than twelve thousand organizations to demonstrate that the knowledge, skills, and abilities of a firm’s employees can act as a strategic resource and strongly influence the firm’s performance (Crook et al., 2011). </a:t>
            </a:r>
            <a:r>
              <a:rPr altLang="en-CA" dirty="0" lang="en-CA" sz="1200" u="sng">
                <a:latin charset="0" panose="020B0604020202020204" pitchFamily="34" typeface="Arial"/>
                <a:cs charset="0" panose="020B0604020202020204" pitchFamily="34" typeface="Arial"/>
                <a:hlinkClick r:id="rId3"/>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Inbound Logistics:</a:t>
            </a:r>
            <a:r>
              <a:rPr altLang="en-CA" dirty="0" lang="en-CA" sz="1200">
                <a:latin charset="0" panose="020B0604020202020204" pitchFamily="34" typeface="Arial"/>
                <a:cs charset="0" panose="020B0604020202020204" pitchFamily="34" typeface="Arial"/>
              </a:rPr>
              <a:t> Inbound logistics refers to the arrival of raw materials. </a:t>
            </a:r>
            <a:r>
              <a:rPr altLang="en-CA" dirty="0" lang="en-CA" sz="1200" u="sng">
                <a:latin charset="0" panose="020B0604020202020204" pitchFamily="34" typeface="Arial"/>
                <a:cs charset="0" panose="020B0604020202020204" pitchFamily="34" typeface="Arial"/>
                <a:hlinkClick r:id="rId4"/>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Increase The Cost and Complexity</a:t>
            </a:r>
            <a:r>
              <a:rPr altLang="en-CA" dirty="0" lang="en-CA" sz="1200">
                <a:latin charset="0" panose="020B0604020202020204" pitchFamily="34" typeface="Arial"/>
                <a:cs charset="0" panose="020B0604020202020204" pitchFamily="34" typeface="Arial"/>
              </a:rPr>
              <a:t>: Associated with developing and marketing tailored products, its supporters argue that it results in products and marketing strategies that are a better fit for local market needs and ultimately a greater sales success. </a:t>
            </a:r>
            <a:r>
              <a:rPr altLang="en-CA" dirty="0" lang="en-CA" sz="1200" u="sng">
                <a:latin charset="0" panose="020B0604020202020204" pitchFamily="34" typeface="Arial"/>
                <a:cs charset="0" panose="020B0604020202020204" pitchFamily="34" typeface="Arial"/>
                <a:hlinkClick r:id="rId5"/>
              </a:rPr>
              <a:t>1.6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Indirect Exporting</a:t>
            </a:r>
            <a:r>
              <a:rPr altLang="en-CA" dirty="0" lang="en-CA" sz="1200">
                <a:latin charset="0" panose="020B0604020202020204" pitchFamily="34" typeface="Arial"/>
                <a:cs charset="0" panose="020B0604020202020204" pitchFamily="34" typeface="Arial"/>
              </a:rPr>
              <a:t>: Is a common practice among firms that are just beginning their exporting. Sales, whether foreign or domestic, are treated as domestic sales. All sales are made through the firm’s domestic sales department, as there is no export department. </a:t>
            </a:r>
            <a:r>
              <a:rPr altLang="en-CA" dirty="0" lang="en-CA" sz="1200" u="sng">
                <a:latin charset="0" panose="020B0604020202020204" pitchFamily="34" typeface="Arial"/>
                <a:cs charset="0" panose="020B0604020202020204" pitchFamily="34" typeface="Arial"/>
                <a:hlinkClick r:id="rId6"/>
              </a:rPr>
              <a:t>1.4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International Marketing:</a:t>
            </a:r>
            <a:r>
              <a:rPr altLang="en-CA" dirty="0" lang="en-CA" sz="1200">
                <a:latin charset="0" panose="020B0604020202020204" pitchFamily="34" typeface="Arial"/>
                <a:cs charset="0" panose="020B0604020202020204" pitchFamily="34" typeface="Arial"/>
              </a:rPr>
              <a:t> This involves the company operating across several markets in which not only do the uncontrollable variables differ significantly between one market and another, but the controllable factor in the form of cost and price structures, opportunities for advertising, and distributive infrastructure are also likely to differ significantly. </a:t>
            </a:r>
            <a:r>
              <a:rPr altLang="en-CA" dirty="0" lang="en-CA" sz="1200" u="sng">
                <a:latin charset="0" panose="020B0604020202020204" pitchFamily="34" typeface="Arial"/>
                <a:cs charset="0" panose="020B0604020202020204" pitchFamily="34" typeface="Arial"/>
                <a:hlinkClick r:id="rId7"/>
              </a:rPr>
              <a:t>1.4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Marketing and Sales</a:t>
            </a:r>
            <a:r>
              <a:rPr altLang="en-CA" dirty="0" lang="en-CA" sz="1200">
                <a:latin charset="0" panose="020B0604020202020204" pitchFamily="34" typeface="Arial"/>
                <a:cs charset="0" panose="020B0604020202020204" pitchFamily="34" typeface="Arial"/>
              </a:rPr>
              <a:t>: Attracting potential customers and convincing them to make purchases is the domain of marketing and sales. </a:t>
            </a:r>
            <a:r>
              <a:rPr altLang="en-CA" dirty="0" lang="en-CA" sz="1200" u="sng">
                <a:latin charset="0" panose="020B0604020202020204" pitchFamily="34" typeface="Arial"/>
                <a:cs charset="0" panose="020B0604020202020204" pitchFamily="34" typeface="Arial"/>
                <a:hlinkClick r:id="rId8"/>
              </a:rPr>
              <a:t>1.2</a:t>
            </a:r>
            <a:endParaRPr altLang="en-CA" dirty="0" lang="en-CA" sz="1200">
              <a:latin charset="0" panose="020B0604020202020204" pitchFamily="34" typeface="Arial"/>
              <a:cs charset="0" panose="020B0604020202020204" pitchFamily="34" typeface="Arial"/>
            </a:endParaRPr>
          </a:p>
          <a:p>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68508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F708-024D-75D2-2335-A5A8A7DD8935}"/>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1.1 DEFINING GLOBAL MARKETING I</a:t>
            </a:r>
            <a:endParaRPr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C69C9F63-F711-B40A-8C89-9ACE7FDE99E1}"/>
              </a:ext>
            </a:extLst>
          </p:cNvPr>
          <p:cNvSpPr txBox="1">
            <a:spLocks noGrp="1"/>
          </p:cNvSpPr>
          <p:nvPr>
            <p:ph idx="1" type="body"/>
          </p:nvPr>
        </p:nvSpPr>
        <p:spPr>
          <a:xfrm>
            <a:off x="311700" y="1614189"/>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mn-lt"/>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b="1" dirty="0" lang="en-CA" sz="2000">
                <a:latin charset="0" panose="020B0604020202020204" pitchFamily="34" typeface="Arial"/>
                <a:cs charset="0" panose="020B0604020202020204" pitchFamily="34" typeface="Arial"/>
              </a:rPr>
              <a:t>Marketing </a:t>
            </a:r>
            <a:r>
              <a:rPr altLang="en-CA" dirty="0" lang="en-CA" sz="2000">
                <a:latin charset="0" panose="020B0604020202020204" pitchFamily="34" typeface="Arial"/>
                <a:cs charset="0" panose="020B0604020202020204" pitchFamily="34" typeface="Arial"/>
              </a:rPr>
              <a:t>is an organizational function and a set of processes for creating, communicating, and delivering value to customers and for managing customer relationships in ways that benefit the organization and its stakeholders. </a:t>
            </a:r>
            <a:endParaRPr dirty="0" lang="en-US" sz="2000">
              <a:latin charset="0" panose="020B0604020202020204" pitchFamily="34" typeface="Arial"/>
              <a:cs charset="0" panose="020B0604020202020204" pitchFamily="34" typeface="Arial"/>
            </a:endParaRPr>
          </a:p>
          <a:p>
            <a:pPr algn="ctr" indent="0" marL="114300">
              <a:buFont typeface="Roboto"/>
              <a:buNone/>
            </a:pP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537886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095D-1959-B551-84AF-7D088EE70667}"/>
              </a:ext>
            </a:extLst>
          </p:cNvPr>
          <p:cNvSpPr>
            <a:spLocks noGrp="1"/>
          </p:cNvSpPr>
          <p:nvPr>
            <p:ph type="title"/>
          </p:nvPr>
        </p:nvSpPr>
        <p:spPr/>
        <p:txBody>
          <a:bodyPr numCol="1">
            <a:noAutofit/>
          </a:bodyPr>
          <a:lstStyle/>
          <a:p>
            <a:r>
              <a:rPr b="1" dirty="0" lang="en-US"/>
              <a:t>1.8 KEY TERMS IV </a:t>
            </a:r>
            <a:endParaRPr dirty="0" lang="en-US"/>
          </a:p>
        </p:txBody>
      </p:sp>
      <p:sp>
        <p:nvSpPr>
          <p:cNvPr id="3" name="Text Placeholder 2">
            <a:extLst>
              <a:ext uri="{FF2B5EF4-FFF2-40B4-BE49-F238E27FC236}">
                <a16:creationId xmlns:a16="http://schemas.microsoft.com/office/drawing/2014/main" id="{CBC2E749-A6D1-EE98-46BC-EB816006F103}"/>
              </a:ext>
            </a:extLst>
          </p:cNvPr>
          <p:cNvSpPr>
            <a:spLocks noGrp="1"/>
          </p:cNvSpPr>
          <p:nvPr>
            <p:ph idx="1" type="body"/>
          </p:nvPr>
        </p:nvSpPr>
        <p:spPr>
          <a:xfrm>
            <a:off x="311700" y="101780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Operations</a:t>
            </a:r>
            <a:r>
              <a:rPr altLang="en-CA" dirty="0" lang="en-CA" sz="1200">
                <a:latin charset="0" panose="020B0604020202020204" pitchFamily="34" typeface="Arial"/>
                <a:cs charset="0" panose="020B0604020202020204" pitchFamily="34" typeface="Arial"/>
              </a:rPr>
              <a:t>: Operations refers to the actual production process. </a:t>
            </a:r>
            <a:r>
              <a:rPr altLang="en-CA" dirty="0" lang="en-CA" sz="1200" u="sng">
                <a:latin charset="0" panose="020B0604020202020204" pitchFamily="34" typeface="Arial"/>
                <a:cs charset="0" panose="020B0604020202020204" pitchFamily="34" typeface="Arial"/>
                <a:hlinkClick r:id="rId2"/>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Outbound Logistics:</a:t>
            </a:r>
            <a:r>
              <a:rPr altLang="en-CA" dirty="0" lang="en-CA" sz="1200">
                <a:latin charset="0" panose="020B0604020202020204" pitchFamily="34" typeface="Arial"/>
                <a:cs charset="0" panose="020B0604020202020204" pitchFamily="34" typeface="Arial"/>
              </a:rPr>
              <a:t> Outbound logistics tracks the movement of finished products to customers. </a:t>
            </a:r>
            <a:r>
              <a:rPr altLang="en-CA" dirty="0" lang="en-CA" sz="1200" u="sng">
                <a:latin charset="0" panose="020B0604020202020204" pitchFamily="34" typeface="Arial"/>
                <a:cs charset="0" panose="020B0604020202020204" pitchFamily="34" typeface="Arial"/>
                <a:hlinkClick r:id="rId3"/>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Primary Activities</a:t>
            </a:r>
            <a:r>
              <a:rPr altLang="en-CA" dirty="0" lang="en-CA" sz="1200">
                <a:latin charset="0" panose="020B0604020202020204" pitchFamily="34" typeface="Arial"/>
                <a:cs charset="0" panose="020B0604020202020204" pitchFamily="34" typeface="Arial"/>
              </a:rPr>
              <a:t>: Are actions that are directly involved in the creation and distribution of goods and services. There are five primary activities in Porter’s Value Chain namely Inbound Logistics, Operations, Outbound Logistics, Marketing &amp; Sales and Services. </a:t>
            </a:r>
            <a:r>
              <a:rPr altLang="en-CA" dirty="0" lang="en-CA" sz="1200" u="sng">
                <a:latin charset="0" panose="020B0604020202020204" pitchFamily="34" typeface="Arial"/>
                <a:cs charset="0" panose="020B0604020202020204" pitchFamily="34" typeface="Arial"/>
                <a:hlinkClick r:id="rId4"/>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Procurement:</a:t>
            </a:r>
            <a:r>
              <a:rPr altLang="en-CA" dirty="0" lang="en-CA" sz="1200">
                <a:latin charset="0" panose="020B0604020202020204" pitchFamily="34" typeface="Arial"/>
                <a:cs charset="0" panose="020B0604020202020204" pitchFamily="34" typeface="Arial"/>
              </a:rPr>
              <a:t> Procurement is the process of negotiating for and purchasing raw materials. </a:t>
            </a:r>
            <a:r>
              <a:rPr altLang="en-CA" dirty="0" lang="en-CA" sz="1200" u="sng">
                <a:latin charset="0" panose="020B0604020202020204" pitchFamily="34" typeface="Arial"/>
                <a:cs charset="0" panose="020B0604020202020204" pitchFamily="34" typeface="Arial"/>
                <a:hlinkClick r:id="rId5"/>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Public Relations:</a:t>
            </a:r>
            <a:r>
              <a:rPr altLang="en-CA" dirty="0" lang="en-CA" sz="1200">
                <a:latin charset="0" panose="020B0604020202020204" pitchFamily="34" typeface="Arial"/>
                <a:cs charset="0" panose="020B0604020202020204" pitchFamily="34" typeface="Arial"/>
              </a:rPr>
              <a:t> Public image and branding are critical components of most businesses. Building this public relations potential in a new geographic region is an enormous challenge, both in effectively localizing the message and in the capital expenditures necessary to create momentum. </a:t>
            </a:r>
            <a:r>
              <a:rPr altLang="en-CA" dirty="0" lang="en-CA" sz="1200" u="sng">
                <a:latin charset="0" panose="020B0604020202020204" pitchFamily="34" typeface="Arial"/>
                <a:cs charset="0" panose="020B0604020202020204" pitchFamily="34" typeface="Arial"/>
                <a:hlinkClick r:id="rId6"/>
              </a:rPr>
              <a:t>1.5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Secondary Activities</a:t>
            </a:r>
            <a:r>
              <a:rPr altLang="en-CA" dirty="0" lang="en-CA" sz="1200">
                <a:latin charset="0" panose="020B0604020202020204" pitchFamily="34" typeface="Arial"/>
                <a:cs charset="0" panose="020B0604020202020204" pitchFamily="34" typeface="Arial"/>
              </a:rPr>
              <a:t>: Are not directly involved in the evolution of a product, but instead provide important underlying support for primary activities. Four activities are attributed as Secondary in Porter’s Value Chain namely Infrastructure, Human Resource Management, Technological Development and Procurement. </a:t>
            </a:r>
            <a:r>
              <a:rPr altLang="en-CA" dirty="0" lang="en-CA" sz="1200" u="sng">
                <a:latin charset="0" panose="020B0604020202020204" pitchFamily="34" typeface="Arial"/>
                <a:cs charset="0" panose="020B0604020202020204" pitchFamily="34" typeface="Arial"/>
                <a:hlinkClick r:id="rId7"/>
              </a:rPr>
              <a:t>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Semi-Direct Exporting</a:t>
            </a:r>
            <a:r>
              <a:rPr altLang="en-CA" dirty="0" lang="en-CA" sz="1200">
                <a:latin charset="0" panose="020B0604020202020204" pitchFamily="34" typeface="Arial"/>
                <a:cs charset="0" panose="020B0604020202020204" pitchFamily="34" typeface="Arial"/>
              </a:rPr>
              <a:t>: An American exporter usually initiates the contact through agents, merchant middlemen, or other manufacturers in the US. Such semi-direct exporting can be handled in a variety of ways. </a:t>
            </a:r>
            <a:r>
              <a:rPr altLang="en-CA" dirty="0" lang="en-CA" sz="1200" u="sng">
                <a:latin charset="0" panose="020B0604020202020204" pitchFamily="34" typeface="Arial"/>
                <a:cs charset="0" panose="020B0604020202020204" pitchFamily="34" typeface="Arial"/>
                <a:hlinkClick r:id="rId8"/>
              </a:rPr>
              <a:t>1.4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Services:</a:t>
            </a:r>
            <a:r>
              <a:rPr altLang="en-CA" dirty="0" lang="en-CA" sz="1200">
                <a:latin charset="0" panose="020B0604020202020204" pitchFamily="34" typeface="Arial"/>
                <a:cs charset="0" panose="020B0604020202020204" pitchFamily="34" typeface="Arial"/>
              </a:rPr>
              <a:t> Service refers to the extent to which a firm provides assistance to its customers. Voodoo Donuts in Portland, Oregon, has developed a clever website (</a:t>
            </a:r>
            <a:r>
              <a:rPr altLang="en-CA" dirty="0" err="1" lang="en-CA" sz="1200">
                <a:latin charset="0" panose="020B0604020202020204" pitchFamily="34" typeface="Arial"/>
                <a:cs charset="0" panose="020B0604020202020204" pitchFamily="34" typeface="Arial"/>
              </a:rPr>
              <a:t>voodoodoughnut.com</a:t>
            </a:r>
            <a:r>
              <a:rPr altLang="en-CA" dirty="0" lang="en-CA" sz="1200">
                <a:latin charset="0" panose="020B0604020202020204" pitchFamily="34" typeface="Arial"/>
                <a:cs charset="0" panose="020B0604020202020204" pitchFamily="34" typeface="Arial"/>
              </a:rPr>
              <a:t>) that helps customers understand their uniquely named products, such as the Voodoo Doll, the Texas Challenge, and the Memphis Mafia, and the Dirty Snowball.</a:t>
            </a:r>
            <a:r>
              <a:rPr altLang="en-CA" dirty="0" lang="en-CA" sz="1200" u="sng">
                <a:latin charset="0" panose="020B0604020202020204" pitchFamily="34" typeface="Arial"/>
                <a:cs charset="0" panose="020B0604020202020204" pitchFamily="34" typeface="Arial"/>
                <a:hlinkClick r:id="rId9"/>
              </a:rPr>
              <a:t> 1.2</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Technology:</a:t>
            </a:r>
            <a:r>
              <a:rPr altLang="en-CA" dirty="0" lang="en-CA" sz="1200">
                <a:latin charset="0" panose="020B0604020202020204" pitchFamily="34" typeface="Arial"/>
                <a:cs charset="0" panose="020B0604020202020204" pitchFamily="34" typeface="Arial"/>
              </a:rPr>
              <a:t> Technology refers to the use of computerization and telecommunications to support primary activities. </a:t>
            </a:r>
            <a:r>
              <a:rPr altLang="en-CA" dirty="0" lang="en-CA" sz="1200" u="sng">
                <a:latin charset="0" panose="020B0604020202020204" pitchFamily="34" typeface="Arial"/>
                <a:cs charset="0" panose="020B0604020202020204" pitchFamily="34" typeface="Arial"/>
                <a:hlinkClick r:id="rId10"/>
              </a:rPr>
              <a:t>1.2</a:t>
            </a:r>
            <a:endParaRPr altLang="en-CA" dirty="0" lang="en-CA" sz="1200">
              <a:latin charset="0" panose="020B0604020202020204" pitchFamily="34" typeface="Arial"/>
              <a:cs charset="0" panose="020B0604020202020204" pitchFamily="34" typeface="Arial"/>
            </a:endParaRPr>
          </a:p>
          <a:p>
            <a:pPr indent="0" marL="114300">
              <a:buNone/>
            </a:pPr>
            <a:br>
              <a:rPr altLang="en-CA" dirty="0" lang="en-CA" sz="1200">
                <a:latin charset="0" panose="020B0604020202020204" pitchFamily="34" typeface="Arial"/>
                <a:cs charset="0" panose="020B0604020202020204" pitchFamily="34" typeface="Arial"/>
              </a:rPr>
            </a:br>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85714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84EF-4B6F-52C5-3EFD-CEF8BA2DB12B}"/>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1.1 DEFINING GLOBAL MARKETING II</a:t>
            </a:r>
            <a:endParaRPr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BA94955B-EA1A-3320-3BF9-D3A3BBA730D8}"/>
              </a:ext>
            </a:extLst>
          </p:cNvPr>
          <p:cNvSpPr txBox="1">
            <a:spLocks noGrp="1"/>
          </p:cNvSpPr>
          <p:nvPr>
            <p:ph idx="1" type="body"/>
          </p:nvPr>
        </p:nvSpPr>
        <p:spPr>
          <a:xfrm>
            <a:off x="311700" y="2051808"/>
            <a:ext cx="8520600" cy="1561178"/>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mn-lt"/>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dirty="0" lang="en-CA" sz="2000">
                <a:latin charset="0" panose="020B0604020202020204" pitchFamily="34" typeface="Arial"/>
                <a:cs charset="0" panose="020B0604020202020204" pitchFamily="34" typeface="Arial"/>
              </a:rPr>
              <a:t>At its simplest level, </a:t>
            </a:r>
            <a:r>
              <a:rPr altLang="en-CA" b="1" dirty="0" lang="en-CA" sz="2000">
                <a:latin charset="0" panose="020B0604020202020204" pitchFamily="34" typeface="Arial"/>
                <a:cs charset="0" panose="020B0604020202020204" pitchFamily="34" typeface="Arial"/>
              </a:rPr>
              <a:t>global marketing</a:t>
            </a:r>
            <a:r>
              <a:rPr altLang="en-CA" dirty="0" lang="en-CA" sz="2000">
                <a:latin charset="0" panose="020B0604020202020204" pitchFamily="34" typeface="Arial"/>
                <a:cs charset="0" panose="020B0604020202020204" pitchFamily="34" typeface="Arial"/>
              </a:rPr>
              <a:t> involves the firm making one or more marketing decisions across national boundaries. At its most complex, it involves the firm establishing manufacturing and marketing facilities overseas and coordinating marketing strategies across markets</a:t>
            </a: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06467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2A5D-F797-92E5-E274-38F1CF8D2175}"/>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1.1 DEFINING GLOBAL MARKETING III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AEAC754-FF8F-7C04-594A-1FFD665B85FA}"/>
              </a:ext>
            </a:extLst>
          </p:cNvPr>
          <p:cNvSpPr>
            <a:spLocks noGrp="1"/>
          </p:cNvSpPr>
          <p:nvPr>
            <p:ph idx="1" type="body"/>
          </p:nvPr>
        </p:nvSpPr>
        <p:spPr/>
        <p:txBody>
          <a:bodyPr numCol="1"/>
          <a:lstStyle/>
          <a:p>
            <a:pPr indent="0" marL="114300">
              <a:buNone/>
            </a:pPr>
            <a:r>
              <a:rPr altLang="en-CA" b="1" dirty="0" lang="en-CA"/>
              <a:t>Global vs Domestic Marketing</a:t>
            </a:r>
            <a:endParaRPr altLang="en-CA" dirty="0" lang="en-CA"/>
          </a:p>
          <a:p>
            <a:endParaRPr dirty="0" lang="en-US"/>
          </a:p>
          <a:p>
            <a:pPr indent="0" marL="114300">
              <a:buNone/>
            </a:pPr>
            <a:r>
              <a:rPr altLang="en-CA" dirty="0" lang="en-CA"/>
              <a:t>Historically, there has been much discussion over commonalities and differences between global and domestic marketing, but the three most common points of view upon which scholars agree are the following:</a:t>
            </a:r>
          </a:p>
          <a:p>
            <a:pPr indent="0" marL="114300">
              <a:buNone/>
            </a:pPr>
            <a:endParaRPr altLang="en-CA" dirty="0" lang="en-CA"/>
          </a:p>
          <a:p>
            <a:r>
              <a:rPr altLang="en-CA" dirty="0" lang="en-CA"/>
              <a:t>All marketing is about the formulation and implementation of the basic policies known as the </a:t>
            </a:r>
            <a:r>
              <a:rPr altLang="en-CA" b="1" dirty="0" lang="en-CA"/>
              <a:t>4 P’s: Product, Price, Place, and Promotion.</a:t>
            </a:r>
            <a:endParaRPr altLang="en-CA" dirty="0" lang="en-CA"/>
          </a:p>
          <a:p>
            <a:r>
              <a:rPr altLang="en-CA" dirty="0" lang="en-CA"/>
              <a:t>Global marketing, unlike domestic marketing, is understood to be carried out “across borders”.</a:t>
            </a:r>
          </a:p>
          <a:p>
            <a:r>
              <a:rPr altLang="en-CA" dirty="0" lang="en-CA"/>
              <a:t>Global marketing is not synonymous with international trade (Perry, 1990).</a:t>
            </a:r>
          </a:p>
          <a:p>
            <a:pPr indent="0" marL="114300">
              <a:buNone/>
            </a:pPr>
            <a:endParaRPr dirty="0" lang="en-US"/>
          </a:p>
        </p:txBody>
      </p:sp>
    </p:spTree>
    <p:extLst>
      <p:ext uri="{BB962C8B-B14F-4D97-AF65-F5344CB8AC3E}">
        <p14:creationId xmlns:p14="http://schemas.microsoft.com/office/powerpoint/2010/main" val="98918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9EA0-09B4-3066-A884-143920A20DD6}"/>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1.2 THE GLOBAL VALUE CHAIN I</a:t>
            </a:r>
          </a:p>
        </p:txBody>
      </p:sp>
      <p:sp>
        <p:nvSpPr>
          <p:cNvPr id="3" name="Text Placeholder 2">
            <a:extLst>
              <a:ext uri="{FF2B5EF4-FFF2-40B4-BE49-F238E27FC236}">
                <a16:creationId xmlns:a16="http://schemas.microsoft.com/office/drawing/2014/main" id="{432A50B1-393E-7642-5805-5176A06BD480}"/>
              </a:ext>
            </a:extLst>
          </p:cNvPr>
          <p:cNvSpPr>
            <a:spLocks noGrp="1"/>
          </p:cNvSpPr>
          <p:nvPr>
            <p:ph idx="1" type="body"/>
          </p:nvPr>
        </p:nvSpPr>
        <p:spPr>
          <a:xfrm>
            <a:off x="311700" y="2010711"/>
            <a:ext cx="5159506" cy="3339000"/>
          </a:xfrm>
        </p:spPr>
        <p:txBody>
          <a:bodyPr numCol="1">
            <a:normAutofit/>
          </a:bodyPr>
          <a:lstStyle/>
          <a:p>
            <a:pPr indent="0" marL="114300">
              <a:buNone/>
            </a:pPr>
            <a:r>
              <a:rPr altLang="en-CA" b="1" dirty="0" lang="en-CA"/>
              <a:t>Global Value Chain</a:t>
            </a:r>
            <a:r>
              <a:rPr altLang="en-CA" dirty="0" lang="en-CA"/>
              <a:t> is when an organization does the full range of activities including supply, production, marketing, sales, distribution, and support to the end consumer, across geographical locations to gain competitive advantage</a:t>
            </a:r>
          </a:p>
          <a:p>
            <a:pPr indent="0" marL="114300">
              <a:buNone/>
            </a:pPr>
            <a:endParaRPr altLang="en-CA" dirty="0" lang="en-CA"/>
          </a:p>
          <a:p>
            <a:endParaRPr dirty="0" lang="en-US"/>
          </a:p>
        </p:txBody>
      </p:sp>
      <p:pic>
        <p:nvPicPr>
          <p:cNvPr id="4" name="Picture 4">
            <a:extLst>
              <a:ext uri="{FF2B5EF4-FFF2-40B4-BE49-F238E27FC236}">
                <a16:creationId xmlns:a16="http://schemas.microsoft.com/office/drawing/2014/main" id="{EF0C1634-205C-313C-5CA9-6D18C8E4B0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8036" y="1002962"/>
            <a:ext cx="2743200" cy="3137576"/>
          </a:xfrm>
          <a:prstGeom prst="rect">
            <a:avLst/>
          </a:prstGeom>
        </p:spPr>
      </p:pic>
      <p:sp>
        <p:nvSpPr>
          <p:cNvPr id="5" name="TextBox 4">
            <a:extLst>
              <a:ext uri="{FF2B5EF4-FFF2-40B4-BE49-F238E27FC236}">
                <a16:creationId xmlns:a16="http://schemas.microsoft.com/office/drawing/2014/main" id="{2FA1DEFF-A2A6-FB1A-ACCC-23102DAF12FC}"/>
              </a:ext>
            </a:extLst>
          </p:cNvPr>
          <p:cNvSpPr txBox="1"/>
          <p:nvPr/>
        </p:nvSpPr>
        <p:spPr>
          <a:xfrm>
            <a:off x="6042891" y="4595000"/>
            <a:ext cx="3101109" cy="276999"/>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a:r>
              <a:rPr dirty="0" lang="en-US" sz="1200">
                <a:solidFill>
                  <a:srgbClr val="003180"/>
                </a:solidFill>
              </a:rPr>
              <a:t>"GVC" by Alyssa Giles, </a:t>
            </a:r>
            <a:r>
              <a:rPr dirty="0" lang="en-US" sz="1200">
                <a:solidFill>
                  <a:srgbClr val="1155CC"/>
                </a:solidFill>
                <a:hlinkClick r:id="rId4"/>
              </a:rPr>
              <a:t>CC BY-NC-SA 4.0</a:t>
            </a:r>
            <a:endParaRPr dirty="0" lang="en-US"/>
          </a:p>
        </p:txBody>
      </p:sp>
    </p:spTree>
    <p:extLst>
      <p:ext uri="{BB962C8B-B14F-4D97-AF65-F5344CB8AC3E}">
        <p14:creationId xmlns:p14="http://schemas.microsoft.com/office/powerpoint/2010/main" val="41954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48AD-EB1B-7337-CC79-5AD2558BADA0}"/>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1.2 THE GLOBAL VALUE CHAIN II</a:t>
            </a:r>
            <a:endParaRPr b="1" dirty="0" lang="en-US"/>
          </a:p>
        </p:txBody>
      </p:sp>
      <p:sp>
        <p:nvSpPr>
          <p:cNvPr id="3" name="Text Placeholder 2">
            <a:extLst>
              <a:ext uri="{FF2B5EF4-FFF2-40B4-BE49-F238E27FC236}">
                <a16:creationId xmlns:a16="http://schemas.microsoft.com/office/drawing/2014/main" id="{04FE2159-2FF5-BC4E-98B2-396F4B91C241}"/>
              </a:ext>
            </a:extLst>
          </p:cNvPr>
          <p:cNvSpPr>
            <a:spLocks noGrp="1"/>
          </p:cNvSpPr>
          <p:nvPr>
            <p:ph idx="1" type="body"/>
          </p:nvPr>
        </p:nvSpPr>
        <p:spPr>
          <a:xfrm>
            <a:off x="469183" y="1808794"/>
            <a:ext cx="4445057" cy="3812363"/>
          </a:xfrm>
        </p:spPr>
        <p:txBody>
          <a:bodyPr numCol="1">
            <a:normAutofit/>
          </a:bodyPr>
          <a:lstStyle/>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Global Trade </a:t>
            </a:r>
            <a:r>
              <a:rPr altLang="en-CA" dirty="0" lang="en-CA" sz="2000">
                <a:latin charset="0" panose="020B0604020202020204" pitchFamily="34" typeface="Arial"/>
                <a:cs charset="0" panose="020B0604020202020204" pitchFamily="34" typeface="Arial"/>
              </a:rPr>
              <a:t>allows countries to expand their markets and access the products which are not available domestically.</a:t>
            </a:r>
          </a:p>
          <a:p>
            <a:endParaRPr dirty="0" lang="en-US" sz="2000">
              <a:latin charset="0" panose="020B0604020202020204" pitchFamily="34" typeface="Arial"/>
              <a:cs charset="0" panose="020B0604020202020204" pitchFamily="34" typeface="Arial"/>
            </a:endParaRPr>
          </a:p>
        </p:txBody>
      </p:sp>
      <p:pic>
        <p:nvPicPr>
          <p:cNvPr descr="Series of store aisles fully stocked with food items." id="5" name="Picture 5">
            <a:extLst>
              <a:ext uri="{FF2B5EF4-FFF2-40B4-BE49-F238E27FC236}">
                <a16:creationId xmlns:a16="http://schemas.microsoft.com/office/drawing/2014/main" id="{3C41CE17-03C8-9BE9-881D-1B2EF8CA23BD}"/>
              </a:ext>
            </a:extLst>
          </p:cNvPr>
          <p:cNvPicPr>
            <a:picLocks noChangeAspect="1"/>
          </p:cNvPicPr>
          <p:nvPr/>
        </p:nvPicPr>
        <p:blipFill>
          <a:blip r:embed="rId3"/>
          <a:stretch>
            <a:fillRect/>
          </a:stretch>
        </p:blipFill>
        <p:spPr>
          <a:xfrm>
            <a:off x="4993240" y="1017800"/>
            <a:ext cx="3951251" cy="3410362"/>
          </a:xfrm>
          <a:prstGeom prst="rect">
            <a:avLst/>
          </a:prstGeom>
        </p:spPr>
      </p:pic>
      <p:sp>
        <p:nvSpPr>
          <p:cNvPr id="4" name="TextBox 3">
            <a:extLst>
              <a:ext uri="{FF2B5EF4-FFF2-40B4-BE49-F238E27FC236}">
                <a16:creationId xmlns:a16="http://schemas.microsoft.com/office/drawing/2014/main" id="{7269E30D-D2EC-E8D8-97CB-BF96A87ADE30}"/>
              </a:ext>
            </a:extLst>
          </p:cNvPr>
          <p:cNvSpPr txBox="1"/>
          <p:nvPr/>
        </p:nvSpPr>
        <p:spPr>
          <a:xfrm>
            <a:off x="6183227" y="4595000"/>
            <a:ext cx="3470563" cy="276999"/>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r>
              <a:rPr dirty="0" lang="en-US" sz="1200">
                <a:hlinkClick r:id="rId4"/>
              </a:rPr>
              <a:t>Photo</a:t>
            </a:r>
            <a:r>
              <a:rPr dirty="0" lang="en-US" sz="1200"/>
              <a:t> by </a:t>
            </a:r>
            <a:r>
              <a:rPr dirty="0" lang="en-US" sz="1200">
                <a:hlinkClick r:id="rId5"/>
              </a:rPr>
              <a:t>Peter Bond</a:t>
            </a:r>
            <a:r>
              <a:rPr dirty="0" lang="en-US" sz="1200"/>
              <a:t>, </a:t>
            </a:r>
            <a:r>
              <a:rPr dirty="0" lang="en-US" sz="1200">
                <a:hlinkClick r:id="rId6"/>
              </a:rPr>
              <a:t>Unsplash License</a:t>
            </a:r>
            <a:endParaRPr dirty="0" lang="en-US" sz="1200"/>
          </a:p>
        </p:txBody>
      </p:sp>
    </p:spTree>
    <p:extLst>
      <p:ext uri="{BB962C8B-B14F-4D97-AF65-F5344CB8AC3E}">
        <p14:creationId xmlns:p14="http://schemas.microsoft.com/office/powerpoint/2010/main" val="396437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2335-2947-E59E-7F8C-51B2B30E4A11}"/>
              </a:ext>
            </a:extLst>
          </p:cNvPr>
          <p:cNvSpPr>
            <a:spLocks noGrp="1"/>
          </p:cNvSpPr>
          <p:nvPr>
            <p:ph type="title"/>
          </p:nvPr>
        </p:nvSpPr>
        <p:spPr>
          <a:xfrm>
            <a:off x="311699" y="264527"/>
            <a:ext cx="8520600" cy="607800"/>
          </a:xfrm>
        </p:spPr>
        <p:txBody>
          <a:bodyPr numCol="1">
            <a:noAutofit/>
          </a:bodyPr>
          <a:lstStyle/>
          <a:p>
            <a:r>
              <a:rPr b="1" dirty="0" lang="en-US">
                <a:latin charset="0" panose="020B0604020202020204" pitchFamily="34" typeface="Arial"/>
                <a:cs charset="0" panose="020B0604020202020204" pitchFamily="34" typeface="Arial"/>
              </a:rPr>
              <a:t>1.2 THE GLOBAL VALUE CHAIN III</a:t>
            </a:r>
            <a:endParaRPr dirty="0" lang="en-US"/>
          </a:p>
        </p:txBody>
      </p:sp>
      <p:sp>
        <p:nvSpPr>
          <p:cNvPr id="3" name="Text Placeholder 2">
            <a:extLst>
              <a:ext uri="{FF2B5EF4-FFF2-40B4-BE49-F238E27FC236}">
                <a16:creationId xmlns:a16="http://schemas.microsoft.com/office/drawing/2014/main" id="{87653F38-8E5C-582F-53FC-5420BFE1A006}"/>
              </a:ext>
            </a:extLst>
          </p:cNvPr>
          <p:cNvSpPr>
            <a:spLocks noGrp="1"/>
          </p:cNvSpPr>
          <p:nvPr>
            <p:ph idx="1" type="body"/>
          </p:nvPr>
        </p:nvSpPr>
        <p:spPr>
          <a:xfrm>
            <a:off x="311699" y="872327"/>
            <a:ext cx="8520600" cy="1491554"/>
          </a:xfrm>
        </p:spPr>
        <p:txBody>
          <a:bodyPr numCol="1">
            <a:normAutofit/>
          </a:bodyPr>
          <a:lstStyle/>
          <a:p>
            <a:pPr indent="0" marL="114300">
              <a:buNone/>
            </a:pPr>
            <a:r>
              <a:rPr altLang="en-CA" b="1" dirty="0" lang="en-CA"/>
              <a:t>Positioning Economies in Global  Value Chains</a:t>
            </a:r>
            <a:br>
              <a:rPr altLang="en-CA" dirty="0" lang="en-CA"/>
            </a:br>
            <a:endParaRPr altLang="en-CA" dirty="0" lang="en-CA"/>
          </a:p>
        </p:txBody>
      </p:sp>
      <p:pic>
        <p:nvPicPr>
          <p:cNvPr descr="Diagram of the global value chain position of an economy." id="6" name="Picture 5">
            <a:extLst>
              <a:ext uri="{FF2B5EF4-FFF2-40B4-BE49-F238E27FC236}">
                <a16:creationId xmlns:a16="http://schemas.microsoft.com/office/drawing/2014/main" id="{526D6EA2-38A3-0DF3-5ECF-35072A0B810D}"/>
              </a:ext>
            </a:extLst>
          </p:cNvPr>
          <p:cNvPicPr>
            <a:picLocks noChangeAspect="1"/>
          </p:cNvPicPr>
          <p:nvPr/>
        </p:nvPicPr>
        <p:blipFill>
          <a:blip r:embed="rId3"/>
          <a:stretch>
            <a:fillRect/>
          </a:stretch>
        </p:blipFill>
        <p:spPr>
          <a:xfrm>
            <a:off x="520297" y="1614721"/>
            <a:ext cx="7869156" cy="2534400"/>
          </a:xfrm>
          <a:prstGeom prst="rect">
            <a:avLst/>
          </a:prstGeom>
        </p:spPr>
      </p:pic>
    </p:spTree>
    <p:extLst>
      <p:ext uri="{BB962C8B-B14F-4D97-AF65-F5344CB8AC3E}">
        <p14:creationId xmlns:p14="http://schemas.microsoft.com/office/powerpoint/2010/main" val="35466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7D56C-FDEA-3074-F8C1-037CF0F027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7834" y="999333"/>
            <a:ext cx="6688476" cy="3762268"/>
          </a:xfrm>
          <a:prstGeom prst="rect">
            <a:avLst/>
          </a:prstGeom>
        </p:spPr>
      </p:pic>
      <p:sp>
        <p:nvSpPr>
          <p:cNvPr id="2" name="Title 1">
            <a:extLst>
              <a:ext uri="{FF2B5EF4-FFF2-40B4-BE49-F238E27FC236}">
                <a16:creationId xmlns:a16="http://schemas.microsoft.com/office/drawing/2014/main" id="{8F66C317-0F75-1080-572B-5B51DB8D6315}"/>
              </a:ext>
            </a:extLst>
          </p:cNvPr>
          <p:cNvSpPr>
            <a:spLocks noGrp="1"/>
          </p:cNvSpPr>
          <p:nvPr>
            <p:ph type="title"/>
          </p:nvPr>
        </p:nvSpPr>
        <p:spPr>
          <a:xfrm>
            <a:off x="311700" y="381899"/>
            <a:ext cx="8520600" cy="607800"/>
          </a:xfrm>
        </p:spPr>
        <p:txBody>
          <a:bodyPr numCol="1">
            <a:noAutofit/>
          </a:bodyPr>
          <a:lstStyle/>
          <a:p>
            <a:r>
              <a:rPr b="1" dirty="0" lang="en-US">
                <a:latin charset="0" panose="020B0604020202020204" pitchFamily="34" typeface="Arial"/>
                <a:cs charset="0" panose="020B0604020202020204" pitchFamily="34" typeface="Arial"/>
              </a:rPr>
              <a:t>1.2 THE GLOBAL VALUE CHAIN IV</a:t>
            </a:r>
            <a:endParaRPr b="1" dirty="0" lang="en-US"/>
          </a:p>
        </p:txBody>
      </p:sp>
      <p:sp>
        <p:nvSpPr>
          <p:cNvPr id="3" name="Text Placeholder 2">
            <a:extLst>
              <a:ext uri="{FF2B5EF4-FFF2-40B4-BE49-F238E27FC236}">
                <a16:creationId xmlns:a16="http://schemas.microsoft.com/office/drawing/2014/main" id="{8C7D7914-33CB-F5A8-692C-21A84BBACE7B}"/>
              </a:ext>
            </a:extLst>
          </p:cNvPr>
          <p:cNvSpPr>
            <a:spLocks noGrp="1"/>
          </p:cNvSpPr>
          <p:nvPr>
            <p:ph idx="1" type="body"/>
          </p:nvPr>
        </p:nvSpPr>
        <p:spPr>
          <a:xfrm>
            <a:off x="311700" y="917780"/>
            <a:ext cx="8520600" cy="2494326"/>
          </a:xfrm>
        </p:spPr>
        <p:txBody>
          <a:bodyPr numCol="1">
            <a:normAutofit/>
          </a:bodyPr>
          <a:lstStyle/>
          <a:p>
            <a:pPr indent="0" marL="114300">
              <a:buNone/>
            </a:pPr>
            <a:r>
              <a:rPr altLang="en-CA" b="1" dirty="0" lang="en-CA"/>
              <a:t>Components of Value Chain</a:t>
            </a:r>
            <a:endParaRPr altLang="en-CA" dirty="0" lang="en-CA"/>
          </a:p>
          <a:p>
            <a:pPr indent="0" marL="114300">
              <a:buNone/>
            </a:pPr>
            <a:br>
              <a:rPr altLang="en-CA" dirty="0" lang="en-CA"/>
            </a:br>
            <a:endParaRPr altLang="en-CA" dirty="0" lang="en-CA"/>
          </a:p>
          <a:p>
            <a:pPr indent="0" marL="114300">
              <a:buNone/>
            </a:pPr>
            <a:endParaRPr altLang="en-CA" dirty="0" lang="en-CA"/>
          </a:p>
        </p:txBody>
      </p:sp>
    </p:spTree>
    <p:extLst>
      <p:ext uri="{BB962C8B-B14F-4D97-AF65-F5344CB8AC3E}">
        <p14:creationId xmlns:p14="http://schemas.microsoft.com/office/powerpoint/2010/main" val="6898696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http://schemas.microsoft.com/office/2006/metadata/properties"/>
    <ds:schemaRef ds:uri="994b5876-6cd9-4c79-8e46-d4c16b01c114"/>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2a2e7db6-e305-423f-94e6-8efd5e6fa176"/>
    <ds:schemaRef ds:uri="http://www.w3.org/XML/1998/namespace"/>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6023</Words>
  <Paragraphs>313</Paragraphs>
  <Slides>30</Slides>
  <Notes>27</Notes>
  <TotalTime>2930</TotalTime>
  <HiddenSlides>0</HiddenSlides>
  <MMClips>0</MMClips>
  <ScaleCrop>false</ScaleCrop>
  <HeadingPairs>
    <vt:vector baseType="variant" size="6">
      <vt:variant>
        <vt:lpstr>Fonts Used</vt:lpstr>
      </vt:variant>
      <vt:variant>
        <vt:i4>3</vt:i4>
      </vt:variant>
      <vt:variant>
        <vt:lpstr>Theme</vt:lpstr>
      </vt:variant>
      <vt:variant>
        <vt:i4>1</vt:i4>
      </vt:variant>
      <vt:variant>
        <vt:lpstr>Slide Titles</vt:lpstr>
      </vt:variant>
      <vt:variant>
        <vt:i4>30</vt:i4>
      </vt:variant>
    </vt:vector>
  </HeadingPairs>
  <TitlesOfParts>
    <vt:vector baseType="lpstr" size="34">
      <vt:lpstr>Calibri</vt:lpstr>
      <vt:lpstr>Arial</vt:lpstr>
      <vt:lpstr>Roboto</vt:lpstr>
      <vt:lpstr>Geometric</vt:lpstr>
      <vt:lpstr>Global Marketing in a Digital World</vt:lpstr>
      <vt:lpstr>Learning Outcomes</vt:lpstr>
      <vt:lpstr>1.1 DEFINING GLOBAL MARKETING I</vt:lpstr>
      <vt:lpstr>1.1 DEFINING GLOBAL MARKETING II</vt:lpstr>
      <vt:lpstr>1.1 DEFINING GLOBAL MARKETING III</vt:lpstr>
      <vt:lpstr>1.2 THE GLOBAL VALUE CHAIN I</vt:lpstr>
      <vt:lpstr>1.2 THE GLOBAL VALUE CHAIN II</vt:lpstr>
      <vt:lpstr>1.2 THE GLOBAL VALUE CHAIN III</vt:lpstr>
      <vt:lpstr>1.2 THE GLOBAL VALUE CHAIN IV</vt:lpstr>
      <vt:lpstr>1.3 THE MOTIVATION FOR GLOBAL MARKETING I</vt:lpstr>
      <vt:lpstr>1.3 THE MOTIVATION FOR GLOBAL MARKETING II</vt:lpstr>
      <vt:lpstr>1.4 STAGES IN GLOBAL MARKETING I</vt:lpstr>
      <vt:lpstr>1.4 STAGES IN GLOBAL MARKETING II</vt:lpstr>
      <vt:lpstr>1.5 CHALLENGES OF GLOBAL MARKETING I</vt:lpstr>
      <vt:lpstr>1.5 CHALLENGES OF GLOBAL MARKETING II</vt:lpstr>
      <vt:lpstr>1.5 CHALLENGES OF GLOBAL MARKETING III</vt:lpstr>
      <vt:lpstr>1.5 CHALLENGES OF GLOBAL MARKETING IV</vt:lpstr>
      <vt:lpstr>1.5 CHALLENGES OF GLOBAL MARKETING V</vt:lpstr>
      <vt:lpstr>1.6 THE GLOBALIZATION DEBATE I</vt:lpstr>
      <vt:lpstr>1.6 THE GLOBALIZATION DEBATE II</vt:lpstr>
      <vt:lpstr>1.6 THE GLOBALIZATION DEBATE III</vt:lpstr>
      <vt:lpstr>1.6 THE GLOBALIZATION DEBATE IV</vt:lpstr>
      <vt:lpstr>1.7 STANDARDIZATION AND CUSTOMIZATION I</vt:lpstr>
      <vt:lpstr>1.7 STANDARDIZATION AND CUSTOMIZATION II</vt:lpstr>
      <vt:lpstr>1.7 STANDARDIZATION AND CUSTOMIZATION III</vt:lpstr>
      <vt:lpstr>1.7 STANDARDIZATION AND CUSTOMIZATION IV</vt:lpstr>
      <vt:lpstr>1.8 KEY TERMS I</vt:lpstr>
      <vt:lpstr>1.8 KEY TERMS II</vt:lpstr>
      <vt:lpstr>1.8 KEY TERMS III</vt:lpstr>
      <vt:lpstr>1.8 KEY TERMS IV</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HOME-USER</dc:creator>
  <cp:lastModifiedBy>Earle, Davandra</cp:lastModifiedBy>
  <cp:lastPrinted>2022-07-05T15:10:29Z</cp:lastPrinted>
  <dcterms:modified xsi:type="dcterms:W3CDTF">2022-07-21T00:30:46Z</dcterms:modified>
  <cp:revision>546</cp:revision>
  <dc:title>Principles of Marketing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0x0101002A2F0242BF8A324B92057679BABAF17B</vt:lpwstr>
  </property>
</Properties>
</file>