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2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Masters/notesMaster1.xml" ContentType="application/vnd.openxmlformats-officedocument.presentationml.notesMaster+xml"/>
  <Override PartName="/ppt/diagrams/drawing1.xml" ContentType="application/vnd.ms-office.drawingml.diagramDrawing+xml"/>
  <Override PartName="/ppt/diagrams/layout1.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88" r:id="rId20"/>
    <p:sldId id="289" r:id="rId21"/>
    <p:sldId id="290" r:id="rId22"/>
    <p:sldId id="291" r:id="rId23"/>
    <p:sldId id="292" r:id="rId24"/>
    <p:sldId id="293" r:id="rId25"/>
    <p:sldId id="283" r:id="rId26"/>
    <p:sldId id="284" r:id="rId27"/>
    <p:sldId id="287"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gFE+hFtJGSZb7bKSdftm07ruZE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3" autoAdjust="0"/>
    <p:restoredTop sz="86420" autoAdjust="0"/>
  </p:normalViewPr>
  <p:slideViewPr>
    <p:cSldViewPr snapToGrid="0">
      <p:cViewPr varScale="1">
        <p:scale>
          <a:sx n="123" d="100"/>
          <a:sy n="123" d="100"/>
        </p:scale>
        <p:origin x="132" y="96"/>
      </p:cViewPr>
      <p:guideLst>
        <p:guide orient="horz" pos="1620"/>
        <p:guide pos="2880"/>
      </p:guideLst>
    </p:cSldViewPr>
  </p:slideViewPr>
  <p:outlineViewPr>
    <p:cViewPr>
      <p:scale>
        <a:sx n="33" d="100"/>
        <a:sy n="33" d="100"/>
      </p:scale>
      <p:origin x="0" y="-3870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42" Type="http://customschemas.google.com/relationships/presentationmetadata" Target="metadata"/><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46" Type="http://schemas.openxmlformats.org/officeDocument/2006/relationships/tableStyles" Target="tableStyles.xml"/><Relationship Id="rId20" Type="http://schemas.openxmlformats.org/officeDocument/2006/relationships/slide" Target="slides/slide1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FD4B1F-BC36-4D6A-811C-B599357FFAE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4447CFF9-AF5C-49EC-96ED-CA8219BF65EA}">
      <dgm:prSet phldrT="[Text]" custT="1"/>
      <dgm:spPr/>
      <dgm:t>
        <a:bodyPr/>
        <a:lstStyle/>
        <a:p>
          <a:r>
            <a:rPr lang="en-CA" sz="1800" b="1" dirty="0"/>
            <a:t>Trucks	</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637D7A3-420C-4371-AD5B-3D7ED3D6C911}" type="parTrans" cxnId="{65E30A5F-137F-47C7-A5C7-F6CDA51E1D51}">
      <dgm:prSet/>
      <dgm:spPr/>
      <dgm:t>
        <a:bodyPr/>
        <a:lstStyle/>
        <a:p>
          <a:endParaRPr lang="en-CA"/>
        </a:p>
      </dgm:t>
    </dgm:pt>
    <dgm:pt modelId="{7BDD9D77-0629-4111-97B2-182DF932D531}" type="sibTrans" cxnId="{65E30A5F-137F-47C7-A5C7-F6CDA51E1D51}">
      <dgm:prSet/>
      <dgm:spPr/>
      <dgm:t>
        <a:bodyPr/>
        <a:lstStyle/>
        <a:p>
          <a:endParaRPr lang="en-CA"/>
        </a:p>
      </dgm:t>
    </dgm:pt>
    <dgm:pt modelId="{DAFB24F1-8345-4306-B93C-3837417CE2EB}">
      <dgm:prSet phldrT="[Text]" custT="1"/>
      <dgm:spPr/>
      <dgm:t>
        <a:bodyPr/>
        <a:lstStyle/>
        <a:p>
          <a:r>
            <a:rPr lang="en-CA" sz="1800" b="1" dirty="0"/>
            <a:t>Water </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30AD0F9-291D-4D54-933E-C4795856E65D}" type="parTrans" cxnId="{55E29F53-AF2F-4445-AFB2-8D7A95CC4141}">
      <dgm:prSet/>
      <dgm:spPr/>
      <dgm:t>
        <a:bodyPr/>
        <a:lstStyle/>
        <a:p>
          <a:endParaRPr lang="en-CA"/>
        </a:p>
      </dgm:t>
    </dgm:pt>
    <dgm:pt modelId="{0149C1AA-0A22-41F5-A45B-95A680235C68}" type="sibTrans" cxnId="{55E29F53-AF2F-4445-AFB2-8D7A95CC4141}">
      <dgm:prSet/>
      <dgm:spPr/>
      <dgm:t>
        <a:bodyPr/>
        <a:lstStyle/>
        <a:p>
          <a:endParaRPr lang="en-CA"/>
        </a:p>
      </dgm:t>
    </dgm:pt>
    <dgm:pt modelId="{0ED8916C-87E3-4C15-BB5B-AE6F410576F9}">
      <dgm:prSet phldrT="[Text]" custT="1"/>
      <dgm:spPr/>
      <dgm:t>
        <a:bodyPr/>
        <a:lstStyle/>
        <a:p>
          <a:r>
            <a:rPr lang="en-CA" sz="1800" b="1" dirty="0"/>
            <a:t>Railroads</a:t>
          </a:r>
          <a:r>
            <a:rPr lang="en-CA" sz="1600" dirty="0"/>
            <a:t> </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8D21BC4-7A13-49CD-AA51-4F3E24DF5C01}" type="parTrans" cxnId="{3177C2B8-2E85-4F59-9AB4-BEDF803A4049}">
      <dgm:prSet/>
      <dgm:spPr/>
      <dgm:t>
        <a:bodyPr/>
        <a:lstStyle/>
        <a:p>
          <a:endParaRPr lang="en-CA"/>
        </a:p>
      </dgm:t>
    </dgm:pt>
    <dgm:pt modelId="{D26E3879-B6EC-4379-A52B-BEAB7C1480EA}" type="sibTrans" cxnId="{3177C2B8-2E85-4F59-9AB4-BEDF803A4049}">
      <dgm:prSet/>
      <dgm:spPr/>
      <dgm:t>
        <a:bodyPr/>
        <a:lstStyle/>
        <a:p>
          <a:endParaRPr lang="en-CA"/>
        </a:p>
      </dgm:t>
    </dgm:pt>
    <dgm:pt modelId="{5DC0F241-C5D2-4072-9D44-A8FDDC02E587}">
      <dgm:prSet/>
      <dgm:spPr/>
      <dgm:t>
        <a:bodyPr/>
        <a:lstStyle/>
        <a:p>
          <a:endParaRPr lang="en-CA"/>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4CE6E52-50DE-4999-BB99-EDC16AF76083}" type="parTrans" cxnId="{59FD641B-BEA7-45B8-8774-E22CF47F4A82}">
      <dgm:prSet/>
      <dgm:spPr/>
      <dgm:t>
        <a:bodyPr/>
        <a:lstStyle/>
        <a:p>
          <a:endParaRPr lang="en-CA"/>
        </a:p>
      </dgm:t>
    </dgm:pt>
    <dgm:pt modelId="{5BA86A17-E9BE-4858-8BAB-BF3E91718294}" type="sibTrans" cxnId="{59FD641B-BEA7-45B8-8774-E22CF47F4A82}">
      <dgm:prSet/>
      <dgm:spPr/>
      <dgm:t>
        <a:bodyPr/>
        <a:lstStyle/>
        <a:p>
          <a:endParaRPr lang="en-CA"/>
        </a:p>
      </dgm:t>
    </dgm:pt>
    <dgm:pt modelId="{B07C3CE7-0346-402A-933C-C717061A0DA1}">
      <dgm:prSet/>
      <dgm:spPr/>
      <dgm:t>
        <a:bodyPr/>
        <a:lstStyle/>
        <a:p>
          <a:endParaRPr lang="en-CA"/>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90C8044-1942-436E-8836-FC9AE7DC392F}" type="parTrans" cxnId="{ACD4AC85-E2E1-406D-A5AE-19948984E4D0}">
      <dgm:prSet/>
      <dgm:spPr/>
      <dgm:t>
        <a:bodyPr/>
        <a:lstStyle/>
        <a:p>
          <a:endParaRPr lang="en-CA"/>
        </a:p>
      </dgm:t>
    </dgm:pt>
    <dgm:pt modelId="{C765E55D-043A-43F4-916E-D1E90F4039CC}" type="sibTrans" cxnId="{ACD4AC85-E2E1-406D-A5AE-19948984E4D0}">
      <dgm:prSet/>
      <dgm:spPr/>
      <dgm:t>
        <a:bodyPr/>
        <a:lstStyle/>
        <a:p>
          <a:endParaRPr lang="en-CA"/>
        </a:p>
      </dgm:t>
    </dgm:pt>
    <dgm:pt modelId="{C5A3763F-3E9F-4331-8948-CBFA976B9803}" type="pres">
      <dgm:prSet presAssocID="{67FD4B1F-BC36-4D6A-811C-B599357FFAE1}" presName="linear" presStyleCnt="0">
        <dgm:presLayoutVars>
          <dgm:dir/>
          <dgm:animLvl val="lvl"/>
          <dgm:resizeHandles val="exact"/>
        </dgm:presLayoutVars>
      </dgm:prSet>
      <dgm:spPr/>
    </dgm:pt>
    <dgm:pt modelId="{90A6C777-F2C7-42D2-8350-322CD46E25BC}" type="pres">
      <dgm:prSet presAssocID="{4447CFF9-AF5C-49EC-96ED-CA8219BF65EA}" presName="parentLin" presStyleCnt="0"/>
      <dgm:spPr/>
    </dgm:pt>
    <dgm:pt modelId="{90EF157D-B4B4-4361-AE34-501E1CC77E24}" type="pres">
      <dgm:prSet presAssocID="{4447CFF9-AF5C-49EC-96ED-CA8219BF65EA}" presName="parentLeftMargin" presStyleLbl="node1" presStyleIdx="0" presStyleCnt="5"/>
      <dgm:spPr/>
    </dgm:pt>
    <dgm:pt modelId="{E7E9BFC9-14C2-4274-B2ED-667723FECD89}" type="pres">
      <dgm:prSet presAssocID="{4447CFF9-AF5C-49EC-96ED-CA8219BF65EA}" presName="parentText" presStyleLbl="node1" presStyleIdx="0" presStyleCnt="5">
        <dgm:presLayoutVars>
          <dgm:chMax val="0"/>
          <dgm:bulletEnabled val="1"/>
        </dgm:presLayoutVars>
      </dgm:prSet>
      <dgm:spPr/>
    </dgm:pt>
    <dgm:pt modelId="{E48138C1-51CE-4BE5-8A62-FFFA08D40681}" type="pres">
      <dgm:prSet presAssocID="{4447CFF9-AF5C-49EC-96ED-CA8219BF65EA}" presName="negativeSpace" presStyleCnt="0"/>
      <dgm:spPr/>
    </dgm:pt>
    <dgm:pt modelId="{22940008-C8FB-411D-A72C-15BF74305BD4}" type="pres">
      <dgm:prSet presAssocID="{4447CFF9-AF5C-49EC-96ED-CA8219BF65EA}" presName="childText" presStyleLbl="conFgAcc1" presStyleIdx="0" presStyleCnt="5">
        <dgm:presLayoutVars>
          <dgm:bulletEnabled val="1"/>
        </dgm:presLayoutVars>
      </dgm:prSe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48A8288-4815-4CED-8ADE-276CF9043111}" type="pres">
      <dgm:prSet presAssocID="{7BDD9D77-0629-4111-97B2-182DF932D531}" presName="spaceBetweenRectangles" presStyleCnt="0"/>
      <dgm:spPr/>
    </dgm:pt>
    <dgm:pt modelId="{D1756C27-D90B-4F62-9C24-9E4DA70828AE}" type="pres">
      <dgm:prSet presAssocID="{DAFB24F1-8345-4306-B93C-3837417CE2EB}" presName="parentLin" presStyleCnt="0"/>
      <dgm:spPr/>
    </dgm:pt>
    <dgm:pt modelId="{385828E1-68AC-48E5-B039-4EA1146765C5}" type="pres">
      <dgm:prSet presAssocID="{DAFB24F1-8345-4306-B93C-3837417CE2EB}" presName="parentLeftMargin" presStyleLbl="node1" presStyleIdx="0" presStyleCnt="5"/>
      <dgm:spPr/>
    </dgm:pt>
    <dgm:pt modelId="{3C7921F9-1D5C-422B-803D-A56DC32F88B9}" type="pres">
      <dgm:prSet presAssocID="{DAFB24F1-8345-4306-B93C-3837417CE2EB}" presName="parentText" presStyleLbl="node1" presStyleIdx="1" presStyleCnt="5">
        <dgm:presLayoutVars>
          <dgm:chMax val="0"/>
          <dgm:bulletEnabled val="1"/>
        </dgm:presLayoutVars>
      </dgm:prSet>
      <dgm:spPr/>
    </dgm:pt>
    <dgm:pt modelId="{63FBBE2F-8A5E-413E-BE7E-7DAD8F140C16}" type="pres">
      <dgm:prSet presAssocID="{DAFB24F1-8345-4306-B93C-3837417CE2EB}" presName="negativeSpace" presStyleCnt="0"/>
      <dgm:spPr/>
    </dgm:pt>
    <dgm:pt modelId="{43FB3A89-F3A2-48C1-A5A9-2A315716D504}" type="pres">
      <dgm:prSet presAssocID="{DAFB24F1-8345-4306-B93C-3837417CE2EB}" presName="childText" presStyleLbl="conFgAcc1" presStyleIdx="1" presStyleCnt="5">
        <dgm:presLayoutVars>
          <dgm:bulletEnabled val="1"/>
        </dgm:presLayoutVars>
      </dgm:prSe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F983239-38F7-4C26-AEEB-CCD337F31280}" type="pres">
      <dgm:prSet presAssocID="{0149C1AA-0A22-41F5-A45B-95A680235C68}" presName="spaceBetweenRectangles" presStyleCnt="0"/>
      <dgm:spPr/>
    </dgm:pt>
    <dgm:pt modelId="{0DD40E8B-A78F-4504-BAD6-B74E2EE7477C}" type="pres">
      <dgm:prSet presAssocID="{5DC0F241-C5D2-4072-9D44-A8FDDC02E587}" presName="parentLin" presStyleCnt="0"/>
      <dgm:spPr/>
    </dgm:pt>
    <dgm:pt modelId="{12E20AAF-4B51-4DE6-A2CB-26A3BE05741F}" type="pres">
      <dgm:prSet presAssocID="{5DC0F241-C5D2-4072-9D44-A8FDDC02E587}" presName="parentLeftMargin" presStyleLbl="node1" presStyleIdx="1" presStyleCnt="5"/>
      <dgm:spPr/>
    </dgm:pt>
    <dgm:pt modelId="{2336C7D4-870C-4745-8421-2E155969A766}" type="pres">
      <dgm:prSet presAssocID="{5DC0F241-C5D2-4072-9D44-A8FDDC02E587}" presName="parentText" presStyleLbl="node1" presStyleIdx="2" presStyleCnt="5">
        <dgm:presLayoutVars>
          <dgm:chMax val="0"/>
          <dgm:bulletEnabled val="1"/>
        </dgm:presLayoutVars>
      </dgm:prSet>
      <dgm:spPr/>
    </dgm:pt>
    <dgm:pt modelId="{47DFFA42-6EE9-4EDD-A261-E5F63855E909}" type="pres">
      <dgm:prSet presAssocID="{5DC0F241-C5D2-4072-9D44-A8FDDC02E587}" presName="negativeSpace" presStyleCnt="0"/>
      <dgm:spPr/>
    </dgm:pt>
    <dgm:pt modelId="{D2B2F166-92B8-4C98-B454-09CAB44D687E}" type="pres">
      <dgm:prSet presAssocID="{5DC0F241-C5D2-4072-9D44-A8FDDC02E587}" presName="childText" presStyleLbl="conFgAcc1" presStyleIdx="2" presStyleCnt="5">
        <dgm:presLayoutVars>
          <dgm:bulletEnabled val="1"/>
        </dgm:presLayoutVars>
      </dgm:prSe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4375CE8-6367-4B19-A30B-7D1CC79E1FA3}" type="pres">
      <dgm:prSet presAssocID="{5BA86A17-E9BE-4858-8BAB-BF3E91718294}" presName="spaceBetweenRectangles" presStyleCnt="0"/>
      <dgm:spPr/>
    </dgm:pt>
    <dgm:pt modelId="{AEC3AD9B-7042-4187-98A9-FC283FF11544}" type="pres">
      <dgm:prSet presAssocID="{0ED8916C-87E3-4C15-BB5B-AE6F410576F9}" presName="parentLin" presStyleCnt="0"/>
      <dgm:spPr/>
    </dgm:pt>
    <dgm:pt modelId="{23F8B702-CEA0-44D2-BC13-F90BBD1D002A}" type="pres">
      <dgm:prSet presAssocID="{0ED8916C-87E3-4C15-BB5B-AE6F410576F9}" presName="parentLeftMargin" presStyleLbl="node1" presStyleIdx="2" presStyleCnt="5"/>
      <dgm:spPr/>
    </dgm:pt>
    <dgm:pt modelId="{8544D7CA-AAEE-44C1-B779-82B8C1DA40A8}" type="pres">
      <dgm:prSet presAssocID="{0ED8916C-87E3-4C15-BB5B-AE6F410576F9}" presName="parentText" presStyleLbl="node1" presStyleIdx="3" presStyleCnt="5">
        <dgm:presLayoutVars>
          <dgm:chMax val="0"/>
          <dgm:bulletEnabled val="1"/>
        </dgm:presLayoutVars>
      </dgm:prSet>
      <dgm:spPr/>
    </dgm:pt>
    <dgm:pt modelId="{A97DF22B-B813-45CC-9E7C-ED54C29A0563}" type="pres">
      <dgm:prSet presAssocID="{0ED8916C-87E3-4C15-BB5B-AE6F410576F9}" presName="negativeSpace" presStyleCnt="0"/>
      <dgm:spPr/>
    </dgm:pt>
    <dgm:pt modelId="{6EB2D896-5BDC-4888-AEBC-CF8E327EA1C9}" type="pres">
      <dgm:prSet presAssocID="{0ED8916C-87E3-4C15-BB5B-AE6F410576F9}" presName="childText" presStyleLbl="conFgAcc1" presStyleIdx="3" presStyleCnt="5">
        <dgm:presLayoutVars>
          <dgm:bulletEnabled val="1"/>
        </dgm:presLayoutVars>
      </dgm:prSe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9FB68FA-045C-49E3-8BEF-8CC32110D959}" type="pres">
      <dgm:prSet presAssocID="{D26E3879-B6EC-4379-A52B-BEAB7C1480EA}" presName="spaceBetweenRectangles" presStyleCnt="0"/>
      <dgm:spPr/>
    </dgm:pt>
    <dgm:pt modelId="{EC5D711D-3D1B-43B6-A628-00061E3BD4E5}" type="pres">
      <dgm:prSet presAssocID="{B07C3CE7-0346-402A-933C-C717061A0DA1}" presName="parentLin" presStyleCnt="0"/>
      <dgm:spPr/>
    </dgm:pt>
    <dgm:pt modelId="{863D2E6E-D247-4DB8-8970-2CEE6066B1E4}" type="pres">
      <dgm:prSet presAssocID="{B07C3CE7-0346-402A-933C-C717061A0DA1}" presName="parentLeftMargin" presStyleLbl="node1" presStyleIdx="3" presStyleCnt="5"/>
      <dgm:spPr/>
    </dgm:pt>
    <dgm:pt modelId="{7B2B374B-F112-4537-A5EC-E44CED88C9B8}" type="pres">
      <dgm:prSet presAssocID="{B07C3CE7-0346-402A-933C-C717061A0DA1}" presName="parentText" presStyleLbl="node1" presStyleIdx="4" presStyleCnt="5">
        <dgm:presLayoutVars>
          <dgm:chMax val="0"/>
          <dgm:bulletEnabled val="1"/>
        </dgm:presLayoutVars>
      </dgm:prSet>
      <dgm:spPr/>
    </dgm:pt>
    <dgm:pt modelId="{E4D7EF35-4EFB-495E-A1FF-894FDE497753}" type="pres">
      <dgm:prSet presAssocID="{B07C3CE7-0346-402A-933C-C717061A0DA1}" presName="negativeSpace" presStyleCnt="0"/>
      <dgm:spPr/>
    </dgm:pt>
    <dgm:pt modelId="{565B0C71-CA5D-47C0-B081-4B7D16B49C35}" type="pres">
      <dgm:prSet presAssocID="{B07C3CE7-0346-402A-933C-C717061A0DA1}" presName="childText" presStyleLbl="conFgAcc1" presStyleIdx="4" presStyleCnt="5">
        <dgm:presLayoutVars>
          <dgm:bulletEnabled val="1"/>
        </dgm:presLayoutVars>
      </dgm:prSe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Lst>
  <dgm:cxnLst>
    <dgm:cxn modelId="{7F3EED0C-36FF-4F5A-8E16-78DC29ADDA33}" type="presOf" srcId="{DAFB24F1-8345-4306-B93C-3837417CE2EB}" destId="{385828E1-68AC-48E5-B039-4EA1146765C5}" srcOrd="0" destOrd="0" presId="urn:microsoft.com/office/officeart/2005/8/layout/list1"/>
    <dgm:cxn modelId="{3FA6CD0D-4806-4FDE-A8DA-3883407B0E30}" type="presOf" srcId="{DAFB24F1-8345-4306-B93C-3837417CE2EB}" destId="{3C7921F9-1D5C-422B-803D-A56DC32F88B9}" srcOrd="1" destOrd="0" presId="urn:microsoft.com/office/officeart/2005/8/layout/list1"/>
    <dgm:cxn modelId="{59FD641B-BEA7-45B8-8774-E22CF47F4A82}" srcId="{67FD4B1F-BC36-4D6A-811C-B599357FFAE1}" destId="{5DC0F241-C5D2-4072-9D44-A8FDDC02E587}" srcOrd="2" destOrd="0" parTransId="{E4CE6E52-50DE-4999-BB99-EDC16AF76083}" sibTransId="{5BA86A17-E9BE-4858-8BAB-BF3E91718294}"/>
    <dgm:cxn modelId="{BAB12C24-E03B-47E5-B185-96DECADCFD00}" type="presOf" srcId="{4447CFF9-AF5C-49EC-96ED-CA8219BF65EA}" destId="{90EF157D-B4B4-4361-AE34-501E1CC77E24}" srcOrd="0" destOrd="0" presId="urn:microsoft.com/office/officeart/2005/8/layout/list1"/>
    <dgm:cxn modelId="{F5D07B2C-49C1-44B9-BE50-EB6770DADCFD}" type="presOf" srcId="{5DC0F241-C5D2-4072-9D44-A8FDDC02E587}" destId="{12E20AAF-4B51-4DE6-A2CB-26A3BE05741F}" srcOrd="0" destOrd="0" presId="urn:microsoft.com/office/officeart/2005/8/layout/list1"/>
    <dgm:cxn modelId="{65E30A5F-137F-47C7-A5C7-F6CDA51E1D51}" srcId="{67FD4B1F-BC36-4D6A-811C-B599357FFAE1}" destId="{4447CFF9-AF5C-49EC-96ED-CA8219BF65EA}" srcOrd="0" destOrd="0" parTransId="{7637D7A3-420C-4371-AD5B-3D7ED3D6C911}" sibTransId="{7BDD9D77-0629-4111-97B2-182DF932D531}"/>
    <dgm:cxn modelId="{B3F96266-07B9-4FD6-AF4E-28656003D7A4}" type="presOf" srcId="{5DC0F241-C5D2-4072-9D44-A8FDDC02E587}" destId="{2336C7D4-870C-4745-8421-2E155969A766}" srcOrd="1" destOrd="0" presId="urn:microsoft.com/office/officeart/2005/8/layout/list1"/>
    <dgm:cxn modelId="{55E29F53-AF2F-4445-AFB2-8D7A95CC4141}" srcId="{67FD4B1F-BC36-4D6A-811C-B599357FFAE1}" destId="{DAFB24F1-8345-4306-B93C-3837417CE2EB}" srcOrd="1" destOrd="0" parTransId="{330AD0F9-291D-4D54-933E-C4795856E65D}" sibTransId="{0149C1AA-0A22-41F5-A45B-95A680235C68}"/>
    <dgm:cxn modelId="{ACD4AC85-E2E1-406D-A5AE-19948984E4D0}" srcId="{67FD4B1F-BC36-4D6A-811C-B599357FFAE1}" destId="{B07C3CE7-0346-402A-933C-C717061A0DA1}" srcOrd="4" destOrd="0" parTransId="{D90C8044-1942-436E-8836-FC9AE7DC392F}" sibTransId="{C765E55D-043A-43F4-916E-D1E90F4039CC}"/>
    <dgm:cxn modelId="{1B1152A0-D231-497F-B9B4-D1EC15BC3EF1}" type="presOf" srcId="{B07C3CE7-0346-402A-933C-C717061A0DA1}" destId="{863D2E6E-D247-4DB8-8970-2CEE6066B1E4}" srcOrd="0" destOrd="0" presId="urn:microsoft.com/office/officeart/2005/8/layout/list1"/>
    <dgm:cxn modelId="{00FAD0B2-69B0-4FF3-BC14-749221F19C2B}" type="presOf" srcId="{B07C3CE7-0346-402A-933C-C717061A0DA1}" destId="{7B2B374B-F112-4537-A5EC-E44CED88C9B8}" srcOrd="1" destOrd="0" presId="urn:microsoft.com/office/officeart/2005/8/layout/list1"/>
    <dgm:cxn modelId="{E62232B8-B043-4FE1-BC42-924C8419B015}" type="presOf" srcId="{67FD4B1F-BC36-4D6A-811C-B599357FFAE1}" destId="{C5A3763F-3E9F-4331-8948-CBFA976B9803}" srcOrd="0" destOrd="0" presId="urn:microsoft.com/office/officeart/2005/8/layout/list1"/>
    <dgm:cxn modelId="{3177C2B8-2E85-4F59-9AB4-BEDF803A4049}" srcId="{67FD4B1F-BC36-4D6A-811C-B599357FFAE1}" destId="{0ED8916C-87E3-4C15-BB5B-AE6F410576F9}" srcOrd="3" destOrd="0" parTransId="{E8D21BC4-7A13-49CD-AA51-4F3E24DF5C01}" sibTransId="{D26E3879-B6EC-4379-A52B-BEAB7C1480EA}"/>
    <dgm:cxn modelId="{703C8EBA-8971-4C11-8DDD-A2E800999B70}" type="presOf" srcId="{0ED8916C-87E3-4C15-BB5B-AE6F410576F9}" destId="{8544D7CA-AAEE-44C1-B779-82B8C1DA40A8}" srcOrd="1" destOrd="0" presId="urn:microsoft.com/office/officeart/2005/8/layout/list1"/>
    <dgm:cxn modelId="{953D76F2-5ED1-4BB1-B1A5-A3E4565BC0BB}" type="presOf" srcId="{4447CFF9-AF5C-49EC-96ED-CA8219BF65EA}" destId="{E7E9BFC9-14C2-4274-B2ED-667723FECD89}" srcOrd="1" destOrd="0" presId="urn:microsoft.com/office/officeart/2005/8/layout/list1"/>
    <dgm:cxn modelId="{355D8DFF-473E-420D-A8A8-A1E3666B8553}" type="presOf" srcId="{0ED8916C-87E3-4C15-BB5B-AE6F410576F9}" destId="{23F8B702-CEA0-44D2-BC13-F90BBD1D002A}" srcOrd="0" destOrd="0" presId="urn:microsoft.com/office/officeart/2005/8/layout/list1"/>
    <dgm:cxn modelId="{4B92D18D-4ECF-4E29-AA79-B91978450B38}" type="presParOf" srcId="{C5A3763F-3E9F-4331-8948-CBFA976B9803}" destId="{90A6C777-F2C7-42D2-8350-322CD46E25BC}" srcOrd="0" destOrd="0" presId="urn:microsoft.com/office/officeart/2005/8/layout/list1"/>
    <dgm:cxn modelId="{2A9F333B-A246-43D8-8AFB-BA3F0408F139}" type="presParOf" srcId="{90A6C777-F2C7-42D2-8350-322CD46E25BC}" destId="{90EF157D-B4B4-4361-AE34-501E1CC77E24}" srcOrd="0" destOrd="0" presId="urn:microsoft.com/office/officeart/2005/8/layout/list1"/>
    <dgm:cxn modelId="{FF1BDE7E-5FFE-4B46-AF7F-7E82A113ACB0}" type="presParOf" srcId="{90A6C777-F2C7-42D2-8350-322CD46E25BC}" destId="{E7E9BFC9-14C2-4274-B2ED-667723FECD89}" srcOrd="1" destOrd="0" presId="urn:microsoft.com/office/officeart/2005/8/layout/list1"/>
    <dgm:cxn modelId="{25818C52-56EF-45DF-9CDA-94C0F49E96AA}" type="presParOf" srcId="{C5A3763F-3E9F-4331-8948-CBFA976B9803}" destId="{E48138C1-51CE-4BE5-8A62-FFFA08D40681}" srcOrd="1" destOrd="0" presId="urn:microsoft.com/office/officeart/2005/8/layout/list1"/>
    <dgm:cxn modelId="{7EAD17DC-5C35-411C-B23B-DF344ED256E7}" type="presParOf" srcId="{C5A3763F-3E9F-4331-8948-CBFA976B9803}" destId="{22940008-C8FB-411D-A72C-15BF74305BD4}" srcOrd="2" destOrd="0" presId="urn:microsoft.com/office/officeart/2005/8/layout/list1"/>
    <dgm:cxn modelId="{1A5A6B92-BD15-4A11-B4DA-D3B8B6DF97EF}" type="presParOf" srcId="{C5A3763F-3E9F-4331-8948-CBFA976B9803}" destId="{948A8288-4815-4CED-8ADE-276CF9043111}" srcOrd="3" destOrd="0" presId="urn:microsoft.com/office/officeart/2005/8/layout/list1"/>
    <dgm:cxn modelId="{B4A1FDCF-9E01-4ACE-8F51-95C146354FC6}" type="presParOf" srcId="{C5A3763F-3E9F-4331-8948-CBFA976B9803}" destId="{D1756C27-D90B-4F62-9C24-9E4DA70828AE}" srcOrd="4" destOrd="0" presId="urn:microsoft.com/office/officeart/2005/8/layout/list1"/>
    <dgm:cxn modelId="{38CD4CFB-9881-4674-B8D9-5BA6BE18D528}" type="presParOf" srcId="{D1756C27-D90B-4F62-9C24-9E4DA70828AE}" destId="{385828E1-68AC-48E5-B039-4EA1146765C5}" srcOrd="0" destOrd="0" presId="urn:microsoft.com/office/officeart/2005/8/layout/list1"/>
    <dgm:cxn modelId="{F0E89608-01D2-4401-8439-A29E28928399}" type="presParOf" srcId="{D1756C27-D90B-4F62-9C24-9E4DA70828AE}" destId="{3C7921F9-1D5C-422B-803D-A56DC32F88B9}" srcOrd="1" destOrd="0" presId="urn:microsoft.com/office/officeart/2005/8/layout/list1"/>
    <dgm:cxn modelId="{6A85B698-C37B-45C7-BE24-20FB036DD25B}" type="presParOf" srcId="{C5A3763F-3E9F-4331-8948-CBFA976B9803}" destId="{63FBBE2F-8A5E-413E-BE7E-7DAD8F140C16}" srcOrd="5" destOrd="0" presId="urn:microsoft.com/office/officeart/2005/8/layout/list1"/>
    <dgm:cxn modelId="{7F18CD2D-5C0A-4FEB-B009-20278DF158EA}" type="presParOf" srcId="{C5A3763F-3E9F-4331-8948-CBFA976B9803}" destId="{43FB3A89-F3A2-48C1-A5A9-2A315716D504}" srcOrd="6" destOrd="0" presId="urn:microsoft.com/office/officeart/2005/8/layout/list1"/>
    <dgm:cxn modelId="{35A836E4-711B-4256-A586-8079C1B253C6}" type="presParOf" srcId="{C5A3763F-3E9F-4331-8948-CBFA976B9803}" destId="{4F983239-38F7-4C26-AEEB-CCD337F31280}" srcOrd="7" destOrd="0" presId="urn:microsoft.com/office/officeart/2005/8/layout/list1"/>
    <dgm:cxn modelId="{63DDD291-5953-4EB7-9158-25724C5BEDB2}" type="presParOf" srcId="{C5A3763F-3E9F-4331-8948-CBFA976B9803}" destId="{0DD40E8B-A78F-4504-BAD6-B74E2EE7477C}" srcOrd="8" destOrd="0" presId="urn:microsoft.com/office/officeart/2005/8/layout/list1"/>
    <dgm:cxn modelId="{4496B4DE-00CE-4C5E-901B-F8853EE380A8}" type="presParOf" srcId="{0DD40E8B-A78F-4504-BAD6-B74E2EE7477C}" destId="{12E20AAF-4B51-4DE6-A2CB-26A3BE05741F}" srcOrd="0" destOrd="0" presId="urn:microsoft.com/office/officeart/2005/8/layout/list1"/>
    <dgm:cxn modelId="{08CAFD99-8CC7-497B-94A4-5EF5B710EC4C}" type="presParOf" srcId="{0DD40E8B-A78F-4504-BAD6-B74E2EE7477C}" destId="{2336C7D4-870C-4745-8421-2E155969A766}" srcOrd="1" destOrd="0" presId="urn:microsoft.com/office/officeart/2005/8/layout/list1"/>
    <dgm:cxn modelId="{0C447785-B29D-44BF-8C11-2ABF3300E94B}" type="presParOf" srcId="{C5A3763F-3E9F-4331-8948-CBFA976B9803}" destId="{47DFFA42-6EE9-4EDD-A261-E5F63855E909}" srcOrd="9" destOrd="0" presId="urn:microsoft.com/office/officeart/2005/8/layout/list1"/>
    <dgm:cxn modelId="{A5DE6F74-3F77-4DE6-B30C-D44CAF1F6502}" type="presParOf" srcId="{C5A3763F-3E9F-4331-8948-CBFA976B9803}" destId="{D2B2F166-92B8-4C98-B454-09CAB44D687E}" srcOrd="10" destOrd="0" presId="urn:microsoft.com/office/officeart/2005/8/layout/list1"/>
    <dgm:cxn modelId="{21874F5E-F287-4232-A366-1520EE7CF1A2}" type="presParOf" srcId="{C5A3763F-3E9F-4331-8948-CBFA976B9803}" destId="{34375CE8-6367-4B19-A30B-7D1CC79E1FA3}" srcOrd="11" destOrd="0" presId="urn:microsoft.com/office/officeart/2005/8/layout/list1"/>
    <dgm:cxn modelId="{FC362903-1D11-47B8-B283-A8476C4C8D79}" type="presParOf" srcId="{C5A3763F-3E9F-4331-8948-CBFA976B9803}" destId="{AEC3AD9B-7042-4187-98A9-FC283FF11544}" srcOrd="12" destOrd="0" presId="urn:microsoft.com/office/officeart/2005/8/layout/list1"/>
    <dgm:cxn modelId="{46DBE38C-57C3-4746-98EA-A0A3346E7E55}" type="presParOf" srcId="{AEC3AD9B-7042-4187-98A9-FC283FF11544}" destId="{23F8B702-CEA0-44D2-BC13-F90BBD1D002A}" srcOrd="0" destOrd="0" presId="urn:microsoft.com/office/officeart/2005/8/layout/list1"/>
    <dgm:cxn modelId="{F7557F7F-CE9A-4C0B-B594-3263521AA695}" type="presParOf" srcId="{AEC3AD9B-7042-4187-98A9-FC283FF11544}" destId="{8544D7CA-AAEE-44C1-B779-82B8C1DA40A8}" srcOrd="1" destOrd="0" presId="urn:microsoft.com/office/officeart/2005/8/layout/list1"/>
    <dgm:cxn modelId="{776CAC90-4E3A-45BB-89A8-3333DEA652E4}" type="presParOf" srcId="{C5A3763F-3E9F-4331-8948-CBFA976B9803}" destId="{A97DF22B-B813-45CC-9E7C-ED54C29A0563}" srcOrd="13" destOrd="0" presId="urn:microsoft.com/office/officeart/2005/8/layout/list1"/>
    <dgm:cxn modelId="{773682AF-2E68-49D6-A3A0-D273D54A8F1F}" type="presParOf" srcId="{C5A3763F-3E9F-4331-8948-CBFA976B9803}" destId="{6EB2D896-5BDC-4888-AEBC-CF8E327EA1C9}" srcOrd="14" destOrd="0" presId="urn:microsoft.com/office/officeart/2005/8/layout/list1"/>
    <dgm:cxn modelId="{FDA3BC7E-34CF-4CEF-9546-B4367FE6274C}" type="presParOf" srcId="{C5A3763F-3E9F-4331-8948-CBFA976B9803}" destId="{D9FB68FA-045C-49E3-8BEF-8CC32110D959}" srcOrd="15" destOrd="0" presId="urn:microsoft.com/office/officeart/2005/8/layout/list1"/>
    <dgm:cxn modelId="{21F06422-18B5-4162-A50B-A7D36707467D}" type="presParOf" srcId="{C5A3763F-3E9F-4331-8948-CBFA976B9803}" destId="{EC5D711D-3D1B-43B6-A628-00061E3BD4E5}" srcOrd="16" destOrd="0" presId="urn:microsoft.com/office/officeart/2005/8/layout/list1"/>
    <dgm:cxn modelId="{98E3CAAF-7F3A-4558-A29E-E13FE99FD617}" type="presParOf" srcId="{EC5D711D-3D1B-43B6-A628-00061E3BD4E5}" destId="{863D2E6E-D247-4DB8-8970-2CEE6066B1E4}" srcOrd="0" destOrd="0" presId="urn:microsoft.com/office/officeart/2005/8/layout/list1"/>
    <dgm:cxn modelId="{C456AF3E-80B2-4018-9FAA-F9493C371475}" type="presParOf" srcId="{EC5D711D-3D1B-43B6-A628-00061E3BD4E5}" destId="{7B2B374B-F112-4537-A5EC-E44CED88C9B8}" srcOrd="1" destOrd="0" presId="urn:microsoft.com/office/officeart/2005/8/layout/list1"/>
    <dgm:cxn modelId="{850F8A35-4CE6-45B9-B227-CED35F4E8237}" type="presParOf" srcId="{C5A3763F-3E9F-4331-8948-CBFA976B9803}" destId="{E4D7EF35-4EFB-495E-A1FF-894FDE497753}" srcOrd="17" destOrd="0" presId="urn:microsoft.com/office/officeart/2005/8/layout/list1"/>
    <dgm:cxn modelId="{91DB74E0-8E58-4587-AA30-2E9CD787C7CB}" type="presParOf" srcId="{C5A3763F-3E9F-4331-8948-CBFA976B9803}" destId="{565B0C71-CA5D-47C0-B081-4B7D16B49C35}"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40008-C8FB-411D-A72C-15BF74305BD4}">
      <dsp:nvSpPr>
        <dsp:cNvPr id="0" name=""/>
        <dsp:cNvSpPr/>
      </dsp:nvSpPr>
      <dsp:spPr>
        <a:xfrm>
          <a:off x="0" y="270052"/>
          <a:ext cx="775208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E9BFC9-14C2-4274-B2ED-667723FECD89}">
      <dsp:nvSpPr>
        <dsp:cNvPr id="0" name=""/>
        <dsp:cNvSpPr/>
      </dsp:nvSpPr>
      <dsp:spPr>
        <a:xfrm>
          <a:off x="387604" y="33892"/>
          <a:ext cx="5426456"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107" tIns="0" rIns="205107" bIns="0" numCol="1" spcCol="1270" anchor="ctr" anchorCtr="0">
          <a:noAutofit/>
        </a:bodyPr>
        <a:lstStyle/>
        <a:p>
          <a:pPr marL="0" lvl="0" indent="0" algn="l" defTabSz="800100">
            <a:lnSpc>
              <a:spcPct val="90000"/>
            </a:lnSpc>
            <a:spcBef>
              <a:spcPct val="0"/>
            </a:spcBef>
            <a:spcAft>
              <a:spcPct val="35000"/>
            </a:spcAft>
            <a:buNone/>
          </a:pPr>
          <a:r>
            <a:rPr lang="en-CA" sz="1800" b="1" kern="1200" dirty="0"/>
            <a:t>Trucks	</a:t>
          </a:r>
        </a:p>
      </dsp:txBody>
      <dsp:txXfrm>
        <a:off x="410661" y="56949"/>
        <a:ext cx="5380342" cy="426206"/>
      </dsp:txXfrm>
    </dsp:sp>
    <dsp:sp modelId="{43FB3A89-F3A2-48C1-A5A9-2A315716D504}">
      <dsp:nvSpPr>
        <dsp:cNvPr id="0" name=""/>
        <dsp:cNvSpPr/>
      </dsp:nvSpPr>
      <dsp:spPr>
        <a:xfrm>
          <a:off x="0" y="995812"/>
          <a:ext cx="775208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7921F9-1D5C-422B-803D-A56DC32F88B9}">
      <dsp:nvSpPr>
        <dsp:cNvPr id="0" name=""/>
        <dsp:cNvSpPr/>
      </dsp:nvSpPr>
      <dsp:spPr>
        <a:xfrm>
          <a:off x="387604" y="759652"/>
          <a:ext cx="5426456"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107" tIns="0" rIns="205107" bIns="0" numCol="1" spcCol="1270" anchor="ctr" anchorCtr="0">
          <a:noAutofit/>
        </a:bodyPr>
        <a:lstStyle/>
        <a:p>
          <a:pPr marL="0" lvl="0" indent="0" algn="l" defTabSz="800100">
            <a:lnSpc>
              <a:spcPct val="90000"/>
            </a:lnSpc>
            <a:spcBef>
              <a:spcPct val="0"/>
            </a:spcBef>
            <a:spcAft>
              <a:spcPct val="35000"/>
            </a:spcAft>
            <a:buNone/>
          </a:pPr>
          <a:r>
            <a:rPr lang="en-CA" sz="1800" b="1" kern="1200" dirty="0"/>
            <a:t>Water </a:t>
          </a:r>
        </a:p>
      </dsp:txBody>
      <dsp:txXfrm>
        <a:off x="410661" y="782709"/>
        <a:ext cx="5380342" cy="426206"/>
      </dsp:txXfrm>
    </dsp:sp>
    <dsp:sp modelId="{D2B2F166-92B8-4C98-B454-09CAB44D687E}">
      <dsp:nvSpPr>
        <dsp:cNvPr id="0" name=""/>
        <dsp:cNvSpPr/>
      </dsp:nvSpPr>
      <dsp:spPr>
        <a:xfrm>
          <a:off x="0" y="1721572"/>
          <a:ext cx="775208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36C7D4-870C-4745-8421-2E155969A766}">
      <dsp:nvSpPr>
        <dsp:cNvPr id="0" name=""/>
        <dsp:cNvSpPr/>
      </dsp:nvSpPr>
      <dsp:spPr>
        <a:xfrm>
          <a:off x="387604" y="1485412"/>
          <a:ext cx="5426456"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107" tIns="0" rIns="205107" bIns="0" numCol="1" spcCol="1270" anchor="ctr" anchorCtr="0">
          <a:noAutofit/>
        </a:bodyPr>
        <a:lstStyle/>
        <a:p>
          <a:pPr marL="0" lvl="0" indent="0" algn="l" defTabSz="711200">
            <a:lnSpc>
              <a:spcPct val="90000"/>
            </a:lnSpc>
            <a:spcBef>
              <a:spcPct val="0"/>
            </a:spcBef>
            <a:spcAft>
              <a:spcPct val="35000"/>
            </a:spcAft>
            <a:buNone/>
          </a:pPr>
          <a:endParaRPr lang="en-CA" sz="1600" kern="1200"/>
        </a:p>
      </dsp:txBody>
      <dsp:txXfrm>
        <a:off x="410661" y="1508469"/>
        <a:ext cx="5380342" cy="426206"/>
      </dsp:txXfrm>
    </dsp:sp>
    <dsp:sp modelId="{6EB2D896-5BDC-4888-AEBC-CF8E327EA1C9}">
      <dsp:nvSpPr>
        <dsp:cNvPr id="0" name=""/>
        <dsp:cNvSpPr/>
      </dsp:nvSpPr>
      <dsp:spPr>
        <a:xfrm>
          <a:off x="0" y="2447332"/>
          <a:ext cx="775208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44D7CA-AAEE-44C1-B779-82B8C1DA40A8}">
      <dsp:nvSpPr>
        <dsp:cNvPr id="0" name=""/>
        <dsp:cNvSpPr/>
      </dsp:nvSpPr>
      <dsp:spPr>
        <a:xfrm>
          <a:off x="387604" y="2211172"/>
          <a:ext cx="5426456"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107" tIns="0" rIns="205107" bIns="0" numCol="1" spcCol="1270" anchor="ctr" anchorCtr="0">
          <a:noAutofit/>
        </a:bodyPr>
        <a:lstStyle/>
        <a:p>
          <a:pPr marL="0" lvl="0" indent="0" algn="l" defTabSz="800100">
            <a:lnSpc>
              <a:spcPct val="90000"/>
            </a:lnSpc>
            <a:spcBef>
              <a:spcPct val="0"/>
            </a:spcBef>
            <a:spcAft>
              <a:spcPct val="35000"/>
            </a:spcAft>
            <a:buNone/>
          </a:pPr>
          <a:r>
            <a:rPr lang="en-CA" sz="1800" b="1" kern="1200" dirty="0"/>
            <a:t>Railroads</a:t>
          </a:r>
          <a:r>
            <a:rPr lang="en-CA" sz="1600" kern="1200" dirty="0"/>
            <a:t> </a:t>
          </a:r>
        </a:p>
      </dsp:txBody>
      <dsp:txXfrm>
        <a:off x="410661" y="2234229"/>
        <a:ext cx="5380342" cy="426206"/>
      </dsp:txXfrm>
    </dsp:sp>
    <dsp:sp modelId="{565B0C71-CA5D-47C0-B081-4B7D16B49C35}">
      <dsp:nvSpPr>
        <dsp:cNvPr id="0" name=""/>
        <dsp:cNvSpPr/>
      </dsp:nvSpPr>
      <dsp:spPr>
        <a:xfrm>
          <a:off x="0" y="3173092"/>
          <a:ext cx="775208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2B374B-F112-4537-A5EC-E44CED88C9B8}">
      <dsp:nvSpPr>
        <dsp:cNvPr id="0" name=""/>
        <dsp:cNvSpPr/>
      </dsp:nvSpPr>
      <dsp:spPr>
        <a:xfrm>
          <a:off x="387604" y="2936932"/>
          <a:ext cx="5426456"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107" tIns="0" rIns="205107" bIns="0" numCol="1" spcCol="1270" anchor="ctr" anchorCtr="0">
          <a:noAutofit/>
        </a:bodyPr>
        <a:lstStyle/>
        <a:p>
          <a:pPr marL="0" lvl="0" indent="0" algn="l" defTabSz="711200">
            <a:lnSpc>
              <a:spcPct val="90000"/>
            </a:lnSpc>
            <a:spcBef>
              <a:spcPct val="0"/>
            </a:spcBef>
            <a:spcAft>
              <a:spcPct val="35000"/>
            </a:spcAft>
            <a:buNone/>
          </a:pPr>
          <a:endParaRPr lang="en-CA" sz="1600" kern="1200"/>
        </a:p>
      </dsp:txBody>
      <dsp:txXfrm>
        <a:off x="410661" y="2959989"/>
        <a:ext cx="5380342"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ressbooks.bccampus.ca/principlesofmarketingh5p/chapter/9-3-warehousing-and-transportation/#fwk-133234-ch09_s03_s01_s01_f0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open.lib.umn.edu/principlesmarketing/chapter/9-3-warehousing-and-transportation/#fwk-133234-ch09_s03_s02_s02_f0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ressbooks.bccampus.ca/principlesofmarketingh5p/chapter/9-1-sourcing-and-procurement/#fwk-133234-ch09_s01_s01_f0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0b0f9063e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g10b0f9063ed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350">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0b0f9063ed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10b0f9063ed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350">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e81ac8ab1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g10e81ac8ab1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1"/>
              </a:buClr>
              <a:buSzPts val="1100"/>
              <a:buChar char="●"/>
            </a:pP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0e81ac8ab1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g10e81ac8ab1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0e5c8f252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g10e5c8f252a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0e5c8f252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10e5c8f252a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CA" sz="1350">
                <a:solidFill>
                  <a:schemeClr val="dk1"/>
                </a:solidFill>
                <a:highlight>
                  <a:srgbClr val="FFFFFF"/>
                </a:highlight>
                <a:latin typeface="Times New Roman"/>
                <a:ea typeface="Times New Roman"/>
                <a:cs typeface="Times New Roman"/>
                <a:sym typeface="Times New Roman"/>
              </a:rPr>
              <a:t>- </a:t>
            </a:r>
            <a:r>
              <a:rPr lang="en-CA" sz="1350" u="sng">
                <a:solidFill>
                  <a:schemeClr val="hlink"/>
                </a:solidFill>
                <a:highlight>
                  <a:srgbClr val="FFFFFF"/>
                </a:highlight>
                <a:latin typeface="Times New Roman"/>
                <a:ea typeface="Times New Roman"/>
                <a:cs typeface="Times New Roman"/>
                <a:sym typeface="Times New Roman"/>
                <a:hlinkClick r:id="rId3"/>
              </a:rPr>
              <a:t>Figure 9.10 “An Example of an SKU”</a:t>
            </a:r>
            <a:r>
              <a:rPr lang="en-CA" sz="1350">
                <a:solidFill>
                  <a:schemeClr val="dk1"/>
                </a:solidFill>
                <a:highlight>
                  <a:srgbClr val="FFFFFF"/>
                </a:highlight>
                <a:latin typeface="Times New Roman"/>
                <a:ea typeface="Times New Roman"/>
                <a:cs typeface="Times New Roman"/>
                <a:sym typeface="Times New Roman"/>
              </a:rPr>
              <a:t> shows an example of a SKU that appears on a box of products. When the product enters the warehouse, it is scanned and given an “address,” or location, in the warehouse where it is stored until it is plucked from its shelf and shipped.</a:t>
            </a: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0e5c8f252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10e5c8f252a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dirty="0"/>
          </a:p>
        </p:txBody>
      </p:sp>
    </p:spTree>
    <p:extLst>
      <p:ext uri="{BB962C8B-B14F-4D97-AF65-F5344CB8AC3E}">
        <p14:creationId xmlns:p14="http://schemas.microsoft.com/office/powerpoint/2010/main" val="3785228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0e5c8f252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10e5c8f252a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2000" b="0" i="0" dirty="0">
                <a:solidFill>
                  <a:srgbClr val="000000"/>
                </a:solidFill>
                <a:effectLst/>
                <a:latin typeface="Times New Roman" panose="02020603050405020304" pitchFamily="18" charset="0"/>
              </a:rPr>
              <a:t>More products are shipped by truck than by another means. Trucks can go anywhere there are roads, including straight to customer’s homes. By contrast, planes, trains, and ships are limited as to where they can go. Shipping by truck is also fast relative to other modes (except for air transportation). However, it’s also fairly expensive. Some goods—especially those that are heavy or bulky—would require so many trucks and drivers it would be economically unfeasible to use them over long distances. Coal is a good example of such a product. It would take four to five hundred trucks and drivers to haul the amount of freight that one coal train can. The amount of CO</a:t>
            </a:r>
            <a:r>
              <a:rPr lang="en-US" sz="2000" b="0" i="0" baseline="-25000" dirty="0">
                <a:solidFill>
                  <a:srgbClr val="000000"/>
                </a:solidFill>
                <a:effectLst/>
                <a:latin typeface="Times New Roman" panose="02020603050405020304" pitchFamily="18" charset="0"/>
              </a:rPr>
              <a:t>2</a:t>
            </a:r>
            <a:r>
              <a:rPr lang="en-US" sz="2000" b="0" i="0" dirty="0">
                <a:solidFill>
                  <a:srgbClr val="000000"/>
                </a:solidFill>
                <a:effectLst/>
                <a:latin typeface="Times New Roman" panose="02020603050405020304" pitchFamily="18" charset="0"/>
              </a:rPr>
              <a:t> emitted by trucks is also high relative to some of the other transportation modes, so it’s not the greenest solution.</a:t>
            </a:r>
            <a:endParaRPr sz="1200" dirty="0"/>
          </a:p>
        </p:txBody>
      </p:sp>
    </p:spTree>
    <p:extLst>
      <p:ext uri="{BB962C8B-B14F-4D97-AF65-F5344CB8AC3E}">
        <p14:creationId xmlns:p14="http://schemas.microsoft.com/office/powerpoint/2010/main" val="2523724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0e5c8f252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10e5c8f252a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2000" b="0" i="0" dirty="0">
                <a:solidFill>
                  <a:srgbClr val="000000"/>
                </a:solidFill>
                <a:effectLst/>
                <a:latin typeface="Times New Roman" panose="02020603050405020304" pitchFamily="18" charset="0"/>
              </a:rPr>
              <a:t> The largest containers are fifty-three feet long and one hundred inches tall. The biggest cargo ships are huge and carry as many 15,000 containers. By contrast, the maximum a train can carry is around 250 containers stacked on top of each other. </a:t>
            </a:r>
            <a:r>
              <a:rPr lang="en-US" sz="2000" b="0" i="0" u="sng" dirty="0">
                <a:effectLst/>
                <a:latin typeface="Times New Roman" panose="02020603050405020304" pitchFamily="18" charset="0"/>
                <a:hlinkClick r:id="rId3"/>
              </a:rPr>
              <a:t>Figure 9.12</a:t>
            </a:r>
            <a:r>
              <a:rPr lang="en-US" sz="2000" b="0" i="0" dirty="0">
                <a:solidFill>
                  <a:srgbClr val="000000"/>
                </a:solidFill>
                <a:effectLst/>
                <a:latin typeface="Times New Roman" panose="02020603050405020304" pitchFamily="18" charset="0"/>
              </a:rPr>
              <a:t> shows a picture of a cargo ship carrying intermodal containers. The good news about shipping via waterway is that inexpensive. The bad news is that it’s very slow. In addition, many markets aren’t accessible by water, so another method of transportation has to be utilized.</a:t>
            </a:r>
            <a:endParaRPr sz="1200" dirty="0"/>
          </a:p>
        </p:txBody>
      </p:sp>
    </p:spTree>
    <p:extLst>
      <p:ext uri="{BB962C8B-B14F-4D97-AF65-F5344CB8AC3E}">
        <p14:creationId xmlns:p14="http://schemas.microsoft.com/office/powerpoint/2010/main" val="3368231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0e5c8f252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10e5c8f252a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2000" b="0" i="0" dirty="0">
                <a:solidFill>
                  <a:srgbClr val="000000"/>
                </a:solidFill>
                <a:effectLst/>
                <a:latin typeface="Times New Roman" panose="02020603050405020304" pitchFamily="18" charset="0"/>
              </a:rPr>
              <a:t>They often have to be shipped in special types of containers with coolants. Freight forwarders are often hired to arrange the packing for perishables traveling by air and to ensure they don’t deteriorate while they are in transit. Despite the fact that it is expensive, air transportation is growing faster than any other transportation mode, thanks to companies like FedEx.</a:t>
            </a:r>
            <a:endParaRPr sz="1200" dirty="0"/>
          </a:p>
        </p:txBody>
      </p:sp>
    </p:spTree>
    <p:extLst>
      <p:ext uri="{BB962C8B-B14F-4D97-AF65-F5344CB8AC3E}">
        <p14:creationId xmlns:p14="http://schemas.microsoft.com/office/powerpoint/2010/main" val="2473885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0e5c8f252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10e5c8f252a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dirty="0"/>
          </a:p>
        </p:txBody>
      </p:sp>
    </p:spTree>
    <p:extLst>
      <p:ext uri="{BB962C8B-B14F-4D97-AF65-F5344CB8AC3E}">
        <p14:creationId xmlns:p14="http://schemas.microsoft.com/office/powerpoint/2010/main" val="2125760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0e5c8f252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10e5c8f252a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dirty="0"/>
          </a:p>
        </p:txBody>
      </p:sp>
    </p:spTree>
    <p:extLst>
      <p:ext uri="{BB962C8B-B14F-4D97-AF65-F5344CB8AC3E}">
        <p14:creationId xmlns:p14="http://schemas.microsoft.com/office/powerpoint/2010/main" val="2578859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0d89c7cd29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g10d89c7cd29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1"/>
              </a:buClr>
              <a:buSzPts val="1100"/>
              <a:buChar char="●"/>
            </a:pP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0d89c7cd29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g10d89c7cd29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2000"/>
              </a:spcBef>
              <a:spcAft>
                <a:spcPts val="0"/>
              </a:spcAft>
              <a:buSzPts val="1100"/>
              <a:buNone/>
            </a:pPr>
            <a:endParaRPr sz="1800" dirty="0">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0e81ac8ab1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10e81ac8ab1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1"/>
              </a:buClr>
              <a:buSzPts val="1100"/>
              <a:buChar char="●"/>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0e81ac8ab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10e81ac8ab1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900"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4325" algn="l" rtl="0">
              <a:lnSpc>
                <a:spcPct val="115000"/>
              </a:lnSpc>
              <a:spcBef>
                <a:spcPts val="1200"/>
              </a:spcBef>
              <a:spcAft>
                <a:spcPts val="0"/>
              </a:spcAft>
              <a:buSzPts val="1350"/>
              <a:buFont typeface="Times New Roman"/>
              <a:buChar char="-"/>
            </a:pPr>
            <a:r>
              <a:rPr lang="en-CA" sz="1350" dirty="0">
                <a:solidFill>
                  <a:schemeClr val="dk1"/>
                </a:solidFill>
                <a:highlight>
                  <a:srgbClr val="FFFFFF"/>
                </a:highlight>
                <a:latin typeface="Times New Roman"/>
                <a:ea typeface="Times New Roman"/>
                <a:cs typeface="Times New Roman"/>
                <a:sym typeface="Times New Roman"/>
              </a:rPr>
              <a:t>Outsourcing work to companies abroad is called offshoring. </a:t>
            </a:r>
            <a:r>
              <a:rPr lang="en-CA" sz="1350" u="sng" dirty="0">
                <a:solidFill>
                  <a:schemeClr val="hlink"/>
                </a:solidFill>
                <a:highlight>
                  <a:srgbClr val="FFFFFF"/>
                </a:highlight>
                <a:latin typeface="Times New Roman"/>
                <a:ea typeface="Times New Roman"/>
                <a:cs typeface="Times New Roman"/>
                <a:sym typeface="Times New Roman"/>
                <a:hlinkClick r:id="rId3"/>
              </a:rPr>
              <a:t>Figure 9.2 “Percentage of Supply Chain Functions Offshored in 2008”</a:t>
            </a:r>
            <a:r>
              <a:rPr lang="en-CA" sz="1350" dirty="0">
                <a:solidFill>
                  <a:schemeClr val="dk1"/>
                </a:solidFill>
                <a:highlight>
                  <a:srgbClr val="FFFFFF"/>
                </a:highlight>
                <a:latin typeface="Times New Roman"/>
                <a:ea typeface="Times New Roman"/>
                <a:cs typeface="Times New Roman"/>
                <a:sym typeface="Times New Roman"/>
              </a:rPr>
              <a:t> shows the percentage of supply chain functions three hundred global manufacturers and service organizations say they now offshore and the percentages these organizations expect to offshore by 2010.</a:t>
            </a:r>
            <a:endParaRPr sz="500" dirty="0">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sz="5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3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0e81ac8ab1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10e81ac8ab1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350">
              <a:solidFill>
                <a:schemeClr val="dk1"/>
              </a:solidFill>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sz="1350">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18"/>
          <p:cNvGrpSpPr/>
          <p:nvPr/>
        </p:nvGrpSpPr>
        <p:grpSpPr>
          <a:xfrm>
            <a:off x="6098378" y="5"/>
            <a:ext cx="3045625" cy="2030570"/>
            <a:chOff x="6098378" y="5"/>
            <a:chExt cx="3045625" cy="2030570"/>
          </a:xfrm>
        </p:grpSpPr>
        <p:sp>
          <p:nvSpPr>
            <p:cNvPr id="11" name="Google Shape;11;p18"/>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8"/>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8"/>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8"/>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8"/>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 name="Google Shape;16;p18"/>
          <p:cNvSpPr txBox="1">
            <a:spLocks noGrp="1"/>
          </p:cNvSpPr>
          <p:nvPr>
            <p:ph type="ctrTitle"/>
          </p:nvPr>
        </p:nvSpPr>
        <p:spPr>
          <a:xfrm>
            <a:off x="598100" y="1775222"/>
            <a:ext cx="8222100" cy="838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17" name="Google Shape;17;p18"/>
          <p:cNvSpPr txBox="1">
            <a:spLocks noGrp="1"/>
          </p:cNvSpPr>
          <p:nvPr>
            <p:ph type="subTitle" idx="1"/>
          </p:nvPr>
        </p:nvSpPr>
        <p:spPr>
          <a:xfrm>
            <a:off x="598088" y="2715913"/>
            <a:ext cx="8222100" cy="432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18"/>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27"/>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19"/>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19"/>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2" name="Google Shape;22;p19"/>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CA"/>
              <a:t>‹#›</a:t>
            </a:fld>
            <a:endParaRPr/>
          </a:p>
        </p:txBody>
      </p:sp>
      <p:sp>
        <p:nvSpPr>
          <p:cNvPr id="23" name="Google Shape;23;p19"/>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grpSp>
        <p:nvGrpSpPr>
          <p:cNvPr id="25" name="Google Shape;25;p20"/>
          <p:cNvGrpSpPr/>
          <p:nvPr/>
        </p:nvGrpSpPr>
        <p:grpSpPr>
          <a:xfrm>
            <a:off x="6098378" y="5"/>
            <a:ext cx="3045625" cy="2030570"/>
            <a:chOff x="6098378" y="5"/>
            <a:chExt cx="3045625" cy="2030570"/>
          </a:xfrm>
        </p:grpSpPr>
        <p:sp>
          <p:nvSpPr>
            <p:cNvPr id="26" name="Google Shape;26;p20"/>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0"/>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0"/>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0"/>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0"/>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 name="Google Shape;31;p20"/>
          <p:cNvSpPr txBox="1">
            <a:spLocks noGrp="1"/>
          </p:cNvSpPr>
          <p:nvPr>
            <p:ph type="title"/>
          </p:nvPr>
        </p:nvSpPr>
        <p:spPr>
          <a:xfrm>
            <a:off x="598100" y="2152347"/>
            <a:ext cx="8222100" cy="838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32" name="Google Shape;32;p20"/>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2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5" name="Google Shape;35;p2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8" name="Google Shape;38;p22"/>
          <p:cNvSpPr txBox="1">
            <a:spLocks noGrp="1"/>
          </p:cNvSpPr>
          <p:nvPr>
            <p:ph type="body" idx="1"/>
          </p:nvPr>
        </p:nvSpPr>
        <p:spPr>
          <a:xfrm>
            <a:off x="311700" y="1465804"/>
            <a:ext cx="2808000" cy="3103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9" name="Google Shape;39;p22"/>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grpSp>
        <p:nvGrpSpPr>
          <p:cNvPr id="41" name="Google Shape;41;p23"/>
          <p:cNvGrpSpPr/>
          <p:nvPr/>
        </p:nvGrpSpPr>
        <p:grpSpPr>
          <a:xfrm>
            <a:off x="6098378" y="5"/>
            <a:ext cx="3045625" cy="2030570"/>
            <a:chOff x="6098378" y="5"/>
            <a:chExt cx="3045625" cy="2030570"/>
          </a:xfrm>
        </p:grpSpPr>
        <p:sp>
          <p:nvSpPr>
            <p:cNvPr id="42" name="Google Shape;42;p23"/>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3"/>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3"/>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3"/>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3"/>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 name="Google Shape;47;p23"/>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48" name="Google Shape;48;p2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
        <p:cNvGrpSpPr/>
        <p:nvPr/>
      </p:nvGrpSpPr>
      <p:grpSpPr>
        <a:xfrm>
          <a:off x="0" y="0"/>
          <a:ext cx="0" cy="0"/>
          <a:chOff x="0" y="0"/>
          <a:chExt cx="0" cy="0"/>
        </a:xfrm>
      </p:grpSpPr>
      <p:sp>
        <p:nvSpPr>
          <p:cNvPr id="50" name="Google Shape;50;p24"/>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1" name="Google Shape;51;p24"/>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2" name="Google Shape;52;p24"/>
          <p:cNvSpPr txBox="1">
            <a:spLocks noGrp="1"/>
          </p:cNvSpPr>
          <p:nvPr>
            <p:ph type="title"/>
          </p:nvPr>
        </p:nvSpPr>
        <p:spPr>
          <a:xfrm>
            <a:off x="265500" y="1151100"/>
            <a:ext cx="4045200" cy="1564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3" name="Google Shape;53;p24"/>
          <p:cNvSpPr txBox="1">
            <a:spLocks noGrp="1"/>
          </p:cNvSpPr>
          <p:nvPr>
            <p:ph type="subTitle" idx="1"/>
          </p:nvPr>
        </p:nvSpPr>
        <p:spPr>
          <a:xfrm>
            <a:off x="265500" y="2769001"/>
            <a:ext cx="4045200" cy="1269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4" name="Google Shape;54;p24"/>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55" name="Google Shape;55;p24"/>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p25"/>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58" name="Google Shape;58;p25"/>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grpSp>
        <p:nvGrpSpPr>
          <p:cNvPr id="60" name="Google Shape;60;p26"/>
          <p:cNvGrpSpPr/>
          <p:nvPr/>
        </p:nvGrpSpPr>
        <p:grpSpPr>
          <a:xfrm>
            <a:off x="6098378" y="5"/>
            <a:ext cx="3045625" cy="2030570"/>
            <a:chOff x="6098378" y="5"/>
            <a:chExt cx="3045625" cy="2030570"/>
          </a:xfrm>
        </p:grpSpPr>
        <p:sp>
          <p:nvSpPr>
            <p:cNvPr id="61" name="Google Shape;61;p26"/>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6"/>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6"/>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26"/>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26"/>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 name="Google Shape;66;p26"/>
          <p:cNvSpPr txBox="1">
            <a:spLocks noGrp="1"/>
          </p:cNvSpPr>
          <p:nvPr>
            <p:ph type="title" hasCustomPrompt="1"/>
          </p:nvPr>
        </p:nvSpPr>
        <p:spPr>
          <a:xfrm>
            <a:off x="311700" y="1256050"/>
            <a:ext cx="8520600" cy="20307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67" name="Google Shape;67;p26"/>
          <p:cNvSpPr txBox="1">
            <a:spLocks noGrp="1"/>
          </p:cNvSpPr>
          <p:nvPr>
            <p:ph type="body" idx="1"/>
          </p:nvPr>
        </p:nvSpPr>
        <p:spPr>
          <a:xfrm>
            <a:off x="311700" y="3369225"/>
            <a:ext cx="8520600" cy="12819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Clr>
                <a:schemeClr val="lt1"/>
              </a:buClr>
              <a:buSzPts val="1800"/>
              <a:buChar char="●"/>
              <a:defRPr>
                <a:solidFill>
                  <a:schemeClr val="lt1"/>
                </a:solidFill>
              </a:defRPr>
            </a:lvl1pPr>
            <a:lvl2pPr marL="914400" lvl="1" indent="-317500" algn="ctr">
              <a:lnSpc>
                <a:spcPct val="115000"/>
              </a:lnSpc>
              <a:spcBef>
                <a:spcPts val="0"/>
              </a:spcBef>
              <a:spcAft>
                <a:spcPts val="0"/>
              </a:spcAft>
              <a:buClr>
                <a:schemeClr val="lt1"/>
              </a:buClr>
              <a:buSzPts val="1400"/>
              <a:buChar char="○"/>
              <a:defRPr>
                <a:solidFill>
                  <a:schemeClr val="lt1"/>
                </a:solidFill>
              </a:defRPr>
            </a:lvl2pPr>
            <a:lvl3pPr marL="1371600" lvl="2" indent="-317500" algn="ctr">
              <a:lnSpc>
                <a:spcPct val="115000"/>
              </a:lnSpc>
              <a:spcBef>
                <a:spcPts val="0"/>
              </a:spcBef>
              <a:spcAft>
                <a:spcPts val="0"/>
              </a:spcAft>
              <a:buClr>
                <a:schemeClr val="lt1"/>
              </a:buClr>
              <a:buSzPts val="1400"/>
              <a:buChar char="■"/>
              <a:defRPr>
                <a:solidFill>
                  <a:schemeClr val="lt1"/>
                </a:solidFill>
              </a:defRPr>
            </a:lvl3pPr>
            <a:lvl4pPr marL="1828800" lvl="3" indent="-317500" algn="ctr">
              <a:lnSpc>
                <a:spcPct val="115000"/>
              </a:lnSpc>
              <a:spcBef>
                <a:spcPts val="0"/>
              </a:spcBef>
              <a:spcAft>
                <a:spcPts val="0"/>
              </a:spcAft>
              <a:buClr>
                <a:schemeClr val="lt1"/>
              </a:buClr>
              <a:buSzPts val="1400"/>
              <a:buChar char="●"/>
              <a:defRPr>
                <a:solidFill>
                  <a:schemeClr val="lt1"/>
                </a:solidFill>
              </a:defRPr>
            </a:lvl4pPr>
            <a:lvl5pPr marL="2286000" lvl="4" indent="-317500" algn="ctr">
              <a:lnSpc>
                <a:spcPct val="115000"/>
              </a:lnSpc>
              <a:spcBef>
                <a:spcPts val="0"/>
              </a:spcBef>
              <a:spcAft>
                <a:spcPts val="0"/>
              </a:spcAft>
              <a:buClr>
                <a:schemeClr val="lt1"/>
              </a:buClr>
              <a:buSzPts val="1400"/>
              <a:buChar char="○"/>
              <a:defRPr>
                <a:solidFill>
                  <a:schemeClr val="lt1"/>
                </a:solidFill>
              </a:defRPr>
            </a:lvl5pPr>
            <a:lvl6pPr marL="2743200" lvl="5" indent="-317500" algn="ctr">
              <a:lnSpc>
                <a:spcPct val="115000"/>
              </a:lnSpc>
              <a:spcBef>
                <a:spcPts val="0"/>
              </a:spcBef>
              <a:spcAft>
                <a:spcPts val="0"/>
              </a:spcAft>
              <a:buClr>
                <a:schemeClr val="lt1"/>
              </a:buClr>
              <a:buSzPts val="1400"/>
              <a:buChar char="■"/>
              <a:defRPr>
                <a:solidFill>
                  <a:schemeClr val="lt1"/>
                </a:solidFill>
              </a:defRPr>
            </a:lvl6pPr>
            <a:lvl7pPr marL="3200400" lvl="6" indent="-317500" algn="ctr">
              <a:lnSpc>
                <a:spcPct val="115000"/>
              </a:lnSpc>
              <a:spcBef>
                <a:spcPts val="0"/>
              </a:spcBef>
              <a:spcAft>
                <a:spcPts val="0"/>
              </a:spcAft>
              <a:buClr>
                <a:schemeClr val="lt1"/>
              </a:buClr>
              <a:buSzPts val="1400"/>
              <a:buChar char="●"/>
              <a:defRPr>
                <a:solidFill>
                  <a:schemeClr val="lt1"/>
                </a:solidFill>
              </a:defRPr>
            </a:lvl7pPr>
            <a:lvl8pPr marL="3657600" lvl="7" indent="-317500" algn="ctr">
              <a:lnSpc>
                <a:spcPct val="115000"/>
              </a:lnSpc>
              <a:spcBef>
                <a:spcPts val="0"/>
              </a:spcBef>
              <a:spcAft>
                <a:spcPts val="0"/>
              </a:spcAft>
              <a:buClr>
                <a:schemeClr val="lt1"/>
              </a:buClr>
              <a:buSzPts val="1400"/>
              <a:buChar char="○"/>
              <a:defRPr>
                <a:solidFill>
                  <a:schemeClr val="lt1"/>
                </a:solidFill>
              </a:defRPr>
            </a:lvl8pPr>
            <a:lvl9pPr marL="4114800" lvl="8" indent="-317500" algn="ctr">
              <a:lnSpc>
                <a:spcPct val="115000"/>
              </a:lnSpc>
              <a:spcBef>
                <a:spcPts val="0"/>
              </a:spcBef>
              <a:spcAft>
                <a:spcPts val="0"/>
              </a:spcAft>
              <a:buClr>
                <a:schemeClr val="lt1"/>
              </a:buClr>
              <a:buSzPts val="1400"/>
              <a:buChar char="■"/>
              <a:defRPr>
                <a:solidFill>
                  <a:schemeClr val="lt1"/>
                </a:solidFill>
              </a:defRPr>
            </a:lvl9pPr>
          </a:lstStyle>
          <a:p>
            <a:endParaRPr/>
          </a:p>
        </p:txBody>
      </p:sp>
      <p:sp>
        <p:nvSpPr>
          <p:cNvPr id="68" name="Google Shape;68;p2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7" name="Google Shape;7;p17"/>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8" name="Google Shape;8;p17"/>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photos/store-stacks-shelves-stock-561920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s://pixabay.com/users/tianya1223-4833799/"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vectors/alarm-clock-alarm-clock-time-wake-1673577/"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pixabay.com/users/memed_nurrohmad-3307648/"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vectors/bar-code-bar-code-label-product-id-15096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pixabay.com/users/openclipart-vectors-30363/"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flickr.com/photos/herzogbr/5428372392/"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flickr.com/photos/bibbit/5497431771/"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photos/origami-paper-candle-sailboat-boat-106767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pixabay.com/users/padrinan-169465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istockphoto.com/photo/cost-value-matrix-graph-business-concept-gm1193782223-339697506?utm_source=pixabay&amp;utm_medium=affiliate&amp;utm_campaign=SRP_image_sponsored&amp;referrer_url=http%3A%2F%2Fpixabay.com%2Fimages%2Fsearch%2Flow%2520cost%2F&amp;utm_term=low%20cos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istockphoto.com/portfolio/IvelinRadkov?mediatype=photograph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photos/entrepreneur-idea-competence-vision-134064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s://pixabay.com/users/geralt-9301/"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pixabay.com/users/startupstockphotos-690514/" TargetMode="External"/><Relationship Id="rId4" Type="http://schemas.openxmlformats.org/officeDocument/2006/relationships/hyperlink" Target="https://pixabay.com/photos/student-typing-keyboard-text-84982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a:spLocks noGrp="1"/>
          </p:cNvSpPr>
          <p:nvPr>
            <p:ph type="ctrTitle"/>
          </p:nvPr>
        </p:nvSpPr>
        <p:spPr>
          <a:xfrm>
            <a:off x="598100" y="1775222"/>
            <a:ext cx="8222100" cy="8388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4200"/>
              <a:buNone/>
            </a:pPr>
            <a:r>
              <a:rPr lang="en-CA" dirty="0">
                <a:latin typeface="+mj-lt"/>
              </a:rPr>
              <a:t>Principles of Marketing </a:t>
            </a:r>
            <a:endParaRPr dirty="0">
              <a:latin typeface="+mj-lt"/>
            </a:endParaRPr>
          </a:p>
        </p:txBody>
      </p:sp>
      <p:sp>
        <p:nvSpPr>
          <p:cNvPr id="76" name="Google Shape;76;p1"/>
          <p:cNvSpPr txBox="1">
            <a:spLocks noGrp="1"/>
          </p:cNvSpPr>
          <p:nvPr>
            <p:ph type="subTitle" idx="1"/>
          </p:nvPr>
        </p:nvSpPr>
        <p:spPr>
          <a:xfrm>
            <a:off x="598088" y="2715913"/>
            <a:ext cx="8222100" cy="4329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1018"/>
              <a:buNone/>
            </a:pPr>
            <a:r>
              <a:rPr lang="en-CA" sz="3000" dirty="0">
                <a:latin typeface="Arial"/>
                <a:ea typeface="Arial"/>
                <a:cs typeface="Arial"/>
                <a:sym typeface="Arial"/>
              </a:rPr>
              <a:t>Chapter 9 – Using Supply Chains to Create Value for Customers</a:t>
            </a:r>
            <a:endParaRPr sz="3000" dirty="0">
              <a:latin typeface="Arial"/>
              <a:ea typeface="Arial"/>
              <a:cs typeface="Arial"/>
              <a:sym typeface="Arial"/>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NonCommercial</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ShareAlike</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6" name="Google Shape;156;g10b0f9063ed_0_50">
            <a:extLst>
              <a:ext uri="{C183D7F6-B498-43B3-948B-1728B52AA6E4}">
                <adec:decorative xmlns:adec="http://schemas.microsoft.com/office/drawing/2017/decorative" val="1"/>
              </a:ext>
            </a:extLst>
          </p:cNvPr>
          <p:cNvSpPr txBox="1"/>
          <p:nvPr/>
        </p:nvSpPr>
        <p:spPr>
          <a:xfrm>
            <a:off x="5439673" y="3802240"/>
            <a:ext cx="3603875" cy="523190"/>
          </a:xfrm>
          <a:prstGeom prst="rect">
            <a:avLst/>
          </a:prstGeom>
          <a:noFill/>
          <a:ln>
            <a:noFill/>
          </a:ln>
        </p:spPr>
        <p:txBody>
          <a:bodyPr spcFirstLastPara="1" wrap="square" lIns="91425" tIns="91425" rIns="91425" bIns="91425" anchor="t" anchorCtr="0">
            <a:spAutoFit/>
          </a:bodyPr>
          <a:lstStyle/>
          <a:p>
            <a:pPr lvl="0">
              <a:buSzPts val="1100"/>
            </a:pPr>
            <a:r>
              <a:rPr lang="en-CA" sz="1100" u="sng" dirty="0">
                <a:solidFill>
                  <a:schemeClr val="tx1"/>
                </a:solidFill>
                <a:hlinkClick r:id="rId3">
                  <a:extLst>
                    <a:ext uri="{A12FA001-AC4F-418D-AE19-62706E023703}">
                      <ahyp:hlinkClr xmlns:ahyp="http://schemas.microsoft.com/office/drawing/2018/hyperlinkcolor" val="tx"/>
                    </a:ext>
                  </a:extLst>
                </a:hlinkClick>
              </a:rPr>
              <a:t>Shelves</a:t>
            </a:r>
            <a:r>
              <a:rPr lang="en-CA" sz="1100" dirty="0"/>
              <a:t> </a:t>
            </a:r>
            <a:r>
              <a:rPr lang="en-CA" sz="1100" i="0" u="none" strike="noStrike" cap="none" dirty="0">
                <a:solidFill>
                  <a:srgbClr val="000000"/>
                </a:solidFill>
                <a:sym typeface="Arial"/>
              </a:rPr>
              <a:t> by </a:t>
            </a:r>
            <a:r>
              <a:rPr lang="en-CA" sz="1100" dirty="0">
                <a:solidFill>
                  <a:schemeClr val="tx1"/>
                </a:solidFill>
                <a:hlinkClick r:id="rId4">
                  <a:extLst>
                    <a:ext uri="{A12FA001-AC4F-418D-AE19-62706E023703}">
                      <ahyp:hlinkClr xmlns:ahyp="http://schemas.microsoft.com/office/drawing/2018/hyperlinkcolor" val="tx"/>
                    </a:ext>
                  </a:extLst>
                </a:hlinkClick>
              </a:rPr>
              <a:t>tianya1223</a:t>
            </a:r>
            <a:r>
              <a:rPr lang="en-US" sz="1100" dirty="0">
                <a:solidFill>
                  <a:schemeClr val="tx1"/>
                </a:solidFill>
              </a:rPr>
              <a:t> </a:t>
            </a:r>
            <a:r>
              <a:rPr lang="en-US" sz="1100" dirty="0"/>
              <a:t>is licensed under the</a:t>
            </a:r>
            <a:r>
              <a:rPr lang="en-CA" sz="1100" dirty="0"/>
              <a:t> </a:t>
            </a:r>
            <a:r>
              <a:rPr lang="en-US" sz="1100" dirty="0" err="1"/>
              <a:t>Pixabay</a:t>
            </a:r>
            <a:r>
              <a:rPr lang="en-US" sz="1100" dirty="0"/>
              <a:t> License</a:t>
            </a:r>
            <a:r>
              <a:rPr lang="en-CA" sz="1100" i="0" u="none" strike="noStrike" cap="none" dirty="0">
                <a:solidFill>
                  <a:srgbClr val="000000"/>
                </a:solidFill>
                <a:sym typeface="Arial"/>
              </a:rPr>
              <a:t>.</a:t>
            </a:r>
            <a:endParaRPr sz="1100" i="0" u="none" strike="noStrike" cap="none" dirty="0">
              <a:solidFill>
                <a:srgbClr val="000000"/>
              </a:solidFill>
              <a:sym typeface="Arial"/>
            </a:endParaRPr>
          </a:p>
        </p:txBody>
      </p:sp>
      <p:pic>
        <p:nvPicPr>
          <p:cNvPr id="157" name="Google Shape;157;g10b0f9063ed_0_5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439673" y="1370935"/>
            <a:ext cx="3603875" cy="2401630"/>
          </a:xfrm>
          <a:prstGeom prst="rect">
            <a:avLst/>
          </a:prstGeom>
          <a:noFill/>
          <a:ln>
            <a:noFill/>
          </a:ln>
        </p:spPr>
      </p:pic>
      <p:sp>
        <p:nvSpPr>
          <p:cNvPr id="154" name="Google Shape;154;g10b0f9063ed_0_50"/>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CA" b="1" dirty="0">
                <a:latin typeface="+mj-lt"/>
                <a:ea typeface="Arial"/>
                <a:cs typeface="Arial"/>
                <a:sym typeface="Arial"/>
              </a:rPr>
              <a:t>Inventory Control </a:t>
            </a:r>
            <a:endParaRPr b="1" dirty="0">
              <a:latin typeface="+mj-lt"/>
              <a:ea typeface="Arial"/>
              <a:cs typeface="Arial"/>
              <a:sym typeface="Arial"/>
            </a:endParaRPr>
          </a:p>
        </p:txBody>
      </p:sp>
      <p:sp>
        <p:nvSpPr>
          <p:cNvPr id="2" name="Text Placeholder 1">
            <a:extLst>
              <a:ext uri="{FF2B5EF4-FFF2-40B4-BE49-F238E27FC236}">
                <a16:creationId xmlns:a16="http://schemas.microsoft.com/office/drawing/2014/main" id="{C249DC5F-931F-3AB1-77E3-54DF0C76FCF5}"/>
              </a:ext>
            </a:extLst>
          </p:cNvPr>
          <p:cNvSpPr>
            <a:spLocks noGrp="1"/>
          </p:cNvSpPr>
          <p:nvPr>
            <p:ph type="body" idx="1"/>
          </p:nvPr>
        </p:nvSpPr>
        <p:spPr>
          <a:xfrm>
            <a:off x="311700" y="1229875"/>
            <a:ext cx="4768300" cy="3339000"/>
          </a:xfrm>
        </p:spPr>
        <p:txBody>
          <a:bodyPr/>
          <a:lstStyle/>
          <a:p>
            <a:pPr lvl="0">
              <a:lnSpc>
                <a:spcPct val="100000"/>
              </a:lnSpc>
              <a:buClr>
                <a:srgbClr val="000000"/>
              </a:buClr>
            </a:pPr>
            <a:r>
              <a:rPr lang="en-US" dirty="0">
                <a:highlight>
                  <a:srgbClr val="FFFFFF"/>
                </a:highlight>
                <a:latin typeface="+mn-lt"/>
              </a:rPr>
              <a:t>Demand forecasting is part of a company’s overall inventory control activities. </a:t>
            </a:r>
          </a:p>
          <a:p>
            <a:pPr lvl="0">
              <a:lnSpc>
                <a:spcPct val="100000"/>
              </a:lnSpc>
              <a:buClr>
                <a:srgbClr val="000000"/>
              </a:buClr>
            </a:pPr>
            <a:r>
              <a:rPr lang="en-US" dirty="0">
                <a:highlight>
                  <a:srgbClr val="FFFFFF"/>
                </a:highlight>
                <a:latin typeface="+mn-lt"/>
              </a:rPr>
              <a:t>Inventory control is the process of ensuring your firm has an adequate supply of products and a wide enough assortment of them meet your customers’ needs.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4" name="Google Shape;164;g10b0f9063ed_0_34">
            <a:extLst>
              <a:ext uri="{C183D7F6-B498-43B3-948B-1728B52AA6E4}">
                <adec:decorative xmlns:adec="http://schemas.microsoft.com/office/drawing/2017/decorative" val="1"/>
              </a:ext>
            </a:extLst>
          </p:cNvPr>
          <p:cNvSpPr txBox="1"/>
          <p:nvPr/>
        </p:nvSpPr>
        <p:spPr>
          <a:xfrm>
            <a:off x="92364" y="3233853"/>
            <a:ext cx="2410690" cy="692467"/>
          </a:xfrm>
          <a:prstGeom prst="rect">
            <a:avLst/>
          </a:prstGeom>
          <a:noFill/>
          <a:ln>
            <a:noFill/>
          </a:ln>
        </p:spPr>
        <p:txBody>
          <a:bodyPr spcFirstLastPara="1" wrap="square" lIns="91425" tIns="91425" rIns="91425" bIns="91425" anchor="t" anchorCtr="0">
            <a:spAutoFit/>
          </a:bodyPr>
          <a:lstStyle/>
          <a:p>
            <a:pPr lvl="0">
              <a:buSzPts val="1100"/>
            </a:pPr>
            <a:r>
              <a:rPr lang="en-CA" sz="1100" u="sng" dirty="0">
                <a:solidFill>
                  <a:schemeClr val="tx1"/>
                </a:solidFill>
                <a:hlinkClick r:id="rId3">
                  <a:extLst>
                    <a:ext uri="{A12FA001-AC4F-418D-AE19-62706E023703}">
                      <ahyp:hlinkClr xmlns:ahyp="http://schemas.microsoft.com/office/drawing/2018/hyperlinkcolor" val="tx"/>
                    </a:ext>
                  </a:extLst>
                </a:hlinkClick>
              </a:rPr>
              <a:t>Clock</a:t>
            </a:r>
            <a:r>
              <a:rPr lang="en-CA" sz="1100" u="sng" dirty="0">
                <a:solidFill>
                  <a:srgbClr val="F06292"/>
                </a:solidFill>
                <a:hlinkClick r:id="rId3">
                  <a:extLst>
                    <a:ext uri="{A12FA001-AC4F-418D-AE19-62706E023703}">
                      <ahyp:hlinkClr xmlns:ahyp="http://schemas.microsoft.com/office/drawing/2018/hyperlinkcolor" val="tx"/>
                    </a:ext>
                  </a:extLst>
                </a:hlinkClick>
              </a:rPr>
              <a:t> </a:t>
            </a:r>
            <a:r>
              <a:rPr lang="en-CA" sz="1100" dirty="0"/>
              <a:t>by </a:t>
            </a:r>
            <a:r>
              <a:rPr lang="en-CA" sz="1100" dirty="0" err="1">
                <a:solidFill>
                  <a:schemeClr val="tx1"/>
                </a:solidFill>
                <a:hlinkClick r:id="rId4">
                  <a:extLst>
                    <a:ext uri="{A12FA001-AC4F-418D-AE19-62706E023703}">
                      <ahyp:hlinkClr xmlns:ahyp="http://schemas.microsoft.com/office/drawing/2018/hyperlinkcolor" val="tx"/>
                    </a:ext>
                  </a:extLst>
                </a:hlinkClick>
              </a:rPr>
              <a:t>Memed_Nurrohmad</a:t>
            </a:r>
            <a:r>
              <a:rPr lang="en-US" sz="1100" dirty="0">
                <a:solidFill>
                  <a:schemeClr val="tx1"/>
                </a:solidFill>
              </a:rPr>
              <a:t> </a:t>
            </a:r>
            <a:r>
              <a:rPr lang="en-US" sz="1100" dirty="0"/>
              <a:t>is licensed under the</a:t>
            </a:r>
            <a:r>
              <a:rPr lang="en-CA" sz="1100" dirty="0"/>
              <a:t> </a:t>
            </a:r>
            <a:r>
              <a:rPr lang="en-US" sz="1100" dirty="0" err="1"/>
              <a:t>Pixabay</a:t>
            </a:r>
            <a:r>
              <a:rPr lang="en-US" sz="1100" dirty="0"/>
              <a:t> License</a:t>
            </a:r>
            <a:r>
              <a:rPr lang="en-CA" sz="1100" b="0" i="0" u="none" strike="noStrike" cap="none" dirty="0">
                <a:solidFill>
                  <a:srgbClr val="000000"/>
                </a:solidFill>
                <a:sym typeface="Arial"/>
              </a:rPr>
              <a:t>.</a:t>
            </a:r>
            <a:endParaRPr sz="1100" b="0" i="0" u="none" strike="noStrike" cap="none" dirty="0">
              <a:solidFill>
                <a:srgbClr val="000000"/>
              </a:solidFill>
              <a:sym typeface="Arial"/>
            </a:endParaRPr>
          </a:p>
        </p:txBody>
      </p:sp>
      <p:pic>
        <p:nvPicPr>
          <p:cNvPr id="165" name="Google Shape;165;g10b0f9063ed_0_34">
            <a:extLst>
              <a:ext uri="{C183D7F6-B498-43B3-948B-1728B52AA6E4}">
                <adec:decorative xmlns:adec="http://schemas.microsoft.com/office/drawing/2017/decorative" val="1"/>
              </a:ext>
            </a:extLst>
          </p:cNvPr>
          <p:cNvPicPr preferRelativeResize="0"/>
          <p:nvPr/>
        </p:nvPicPr>
        <p:blipFill rotWithShape="1">
          <a:blip r:embed="rId5">
            <a:alphaModFix/>
          </a:blip>
          <a:srcRect t="1209" b="1209"/>
          <a:stretch/>
        </p:blipFill>
        <p:spPr>
          <a:xfrm>
            <a:off x="240939" y="1613118"/>
            <a:ext cx="1833188" cy="1620735"/>
          </a:xfrm>
          <a:prstGeom prst="rect">
            <a:avLst/>
          </a:prstGeom>
          <a:noFill/>
          <a:ln>
            <a:noFill/>
          </a:ln>
        </p:spPr>
      </p:pic>
      <p:sp>
        <p:nvSpPr>
          <p:cNvPr id="162" name="Google Shape;162;g10b0f9063ed_0_3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CA" b="1" dirty="0">
                <a:latin typeface="+mj-lt"/>
                <a:ea typeface="Arial"/>
                <a:cs typeface="Arial"/>
                <a:sym typeface="Arial"/>
              </a:rPr>
              <a:t>Just-in-Time Inventory Systems</a:t>
            </a:r>
            <a:endParaRPr b="1" dirty="0">
              <a:latin typeface="+mj-lt"/>
              <a:ea typeface="Arial"/>
              <a:cs typeface="Arial"/>
              <a:sym typeface="Arial"/>
            </a:endParaRPr>
          </a:p>
        </p:txBody>
      </p:sp>
      <p:sp>
        <p:nvSpPr>
          <p:cNvPr id="2" name="Text Placeholder 1">
            <a:extLst>
              <a:ext uri="{FF2B5EF4-FFF2-40B4-BE49-F238E27FC236}">
                <a16:creationId xmlns:a16="http://schemas.microsoft.com/office/drawing/2014/main" id="{62AABEBF-2FEF-8A16-65DF-FB8C89F88963}"/>
              </a:ext>
            </a:extLst>
          </p:cNvPr>
          <p:cNvSpPr>
            <a:spLocks noGrp="1"/>
          </p:cNvSpPr>
          <p:nvPr>
            <p:ph type="body" idx="1"/>
          </p:nvPr>
        </p:nvSpPr>
        <p:spPr>
          <a:xfrm>
            <a:off x="2503054" y="1229875"/>
            <a:ext cx="6329245" cy="3339000"/>
          </a:xfrm>
        </p:spPr>
        <p:txBody>
          <a:bodyPr/>
          <a:lstStyle/>
          <a:p>
            <a:pPr lvl="0">
              <a:lnSpc>
                <a:spcPct val="100000"/>
              </a:lnSpc>
            </a:pPr>
            <a:r>
              <a:rPr lang="en-US" dirty="0">
                <a:highlight>
                  <a:srgbClr val="FFFFFF"/>
                </a:highlight>
                <a:latin typeface="+mn-lt"/>
              </a:rPr>
              <a:t>To lower the amount of inventory and still maintain they stock some organizations use just-in-time inventory systems.</a:t>
            </a:r>
          </a:p>
          <a:p>
            <a:pPr lvl="0">
              <a:lnSpc>
                <a:spcPct val="100000"/>
              </a:lnSpc>
            </a:pPr>
            <a:r>
              <a:rPr lang="en-US" dirty="0">
                <a:highlight>
                  <a:srgbClr val="FFFFFF"/>
                </a:highlight>
                <a:latin typeface="+mn-lt"/>
              </a:rPr>
              <a:t>Firms with just-in-time inventory systems keep very little inventory on hand. </a:t>
            </a:r>
          </a:p>
          <a:p>
            <a:pPr lvl="0">
              <a:lnSpc>
                <a:spcPct val="100000"/>
              </a:lnSpc>
            </a:pPr>
            <a:r>
              <a:rPr lang="en-US" dirty="0">
                <a:highlight>
                  <a:srgbClr val="FFFFFF"/>
                </a:highlight>
                <a:latin typeface="+mn-lt"/>
              </a:rPr>
              <a:t>Instead, they contract with their suppliers to ship them inventory as they need it—and even sometimes manage their inventory for them—a practice called </a:t>
            </a:r>
            <a:r>
              <a:rPr lang="en-US" b="1" dirty="0">
                <a:highlight>
                  <a:srgbClr val="FFFFFF"/>
                </a:highlight>
                <a:latin typeface="+mn-lt"/>
              </a:rPr>
              <a:t>vendor-managed inventory (VMI)</a:t>
            </a:r>
            <a:r>
              <a:rPr lang="en-US" dirty="0">
                <a:highlight>
                  <a:srgbClr val="FFFFFF"/>
                </a:highlight>
                <a:latin typeface="+mn-lt"/>
              </a:rPr>
              <a:t>.</a:t>
            </a:r>
            <a:endParaRPr lang="en-US" dirty="0">
              <a:solidFill>
                <a:srgbClr val="000000"/>
              </a:solidFill>
              <a:highlight>
                <a:srgbClr val="FFFFFF"/>
              </a:highlight>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3" name="Google Shape;173;p8">
            <a:extLst>
              <a:ext uri="{C183D7F6-B498-43B3-948B-1728B52AA6E4}">
                <adec:decorative xmlns:adec="http://schemas.microsoft.com/office/drawing/2017/decorative" val="1"/>
              </a:ext>
            </a:extLst>
          </p:cNvPr>
          <p:cNvSpPr txBox="1"/>
          <p:nvPr/>
        </p:nvSpPr>
        <p:spPr>
          <a:xfrm>
            <a:off x="500193" y="3837405"/>
            <a:ext cx="3111225" cy="523190"/>
          </a:xfrm>
          <a:prstGeom prst="rect">
            <a:avLst/>
          </a:prstGeom>
          <a:noFill/>
          <a:ln>
            <a:noFill/>
          </a:ln>
        </p:spPr>
        <p:txBody>
          <a:bodyPr spcFirstLastPara="1" wrap="square" lIns="91425" tIns="91425" rIns="91425" bIns="91425" anchor="t" anchorCtr="0">
            <a:spAutoFit/>
          </a:bodyPr>
          <a:lstStyle/>
          <a:p>
            <a:pPr lvl="0"/>
            <a:r>
              <a:rPr lang="en-CA" sz="1100" u="sng" dirty="0">
                <a:solidFill>
                  <a:schemeClr val="tx1"/>
                </a:solidFill>
                <a:hlinkClick r:id="rId3">
                  <a:extLst>
                    <a:ext uri="{A12FA001-AC4F-418D-AE19-62706E023703}">
                      <ahyp:hlinkClr xmlns:ahyp="http://schemas.microsoft.com/office/drawing/2018/hyperlinkcolor" val="tx"/>
                    </a:ext>
                  </a:extLst>
                </a:hlinkClick>
              </a:rPr>
              <a:t>Barcode</a:t>
            </a:r>
            <a:r>
              <a:rPr lang="en-CA" sz="1100" dirty="0">
                <a:solidFill>
                  <a:schemeClr val="tx1"/>
                </a:solidFill>
              </a:rPr>
              <a:t> </a:t>
            </a:r>
            <a:r>
              <a:rPr lang="en-CA" sz="1100" dirty="0"/>
              <a:t>by </a:t>
            </a:r>
            <a:r>
              <a:rPr lang="en-CA" sz="1100" dirty="0" err="1">
                <a:solidFill>
                  <a:schemeClr val="tx1"/>
                </a:solidFill>
                <a:hlinkClick r:id="rId4">
                  <a:extLst>
                    <a:ext uri="{A12FA001-AC4F-418D-AE19-62706E023703}">
                      <ahyp:hlinkClr xmlns:ahyp="http://schemas.microsoft.com/office/drawing/2018/hyperlinkcolor" val="tx"/>
                    </a:ext>
                  </a:extLst>
                </a:hlinkClick>
              </a:rPr>
              <a:t>OpenClipart</a:t>
            </a:r>
            <a:r>
              <a:rPr lang="en-CA" sz="1100" dirty="0">
                <a:solidFill>
                  <a:schemeClr val="tx1"/>
                </a:solidFill>
                <a:hlinkClick r:id="rId4">
                  <a:extLst>
                    <a:ext uri="{A12FA001-AC4F-418D-AE19-62706E023703}">
                      <ahyp:hlinkClr xmlns:ahyp="http://schemas.microsoft.com/office/drawing/2018/hyperlinkcolor" val="tx"/>
                    </a:ext>
                  </a:extLst>
                </a:hlinkClick>
              </a:rPr>
              <a:t>-Vectors</a:t>
            </a:r>
            <a:r>
              <a:rPr lang="en-US" sz="1100" dirty="0"/>
              <a:t> is licensed under the</a:t>
            </a:r>
            <a:r>
              <a:rPr lang="en-CA" sz="1100" dirty="0"/>
              <a:t> </a:t>
            </a:r>
            <a:r>
              <a:rPr lang="en-US" sz="1100" dirty="0" err="1"/>
              <a:t>Pixabay</a:t>
            </a:r>
            <a:r>
              <a:rPr lang="en-US" sz="1100" dirty="0"/>
              <a:t> License</a:t>
            </a:r>
            <a:r>
              <a:rPr lang="en-CA" sz="1100" dirty="0"/>
              <a:t>.</a:t>
            </a:r>
            <a:endParaRPr sz="1100" dirty="0"/>
          </a:p>
        </p:txBody>
      </p:sp>
      <p:pic>
        <p:nvPicPr>
          <p:cNvPr id="172" name="Google Shape;172;p8">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93075" y="1422400"/>
            <a:ext cx="3129850" cy="2445175"/>
          </a:xfrm>
          <a:prstGeom prst="rect">
            <a:avLst/>
          </a:prstGeom>
          <a:noFill/>
          <a:ln>
            <a:noFill/>
          </a:ln>
        </p:spPr>
      </p:pic>
      <p:sp>
        <p:nvSpPr>
          <p:cNvPr id="170" name="Google Shape;170;p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CA" b="1" dirty="0">
                <a:latin typeface="+mj-lt"/>
                <a:ea typeface="Arial"/>
                <a:cs typeface="Arial"/>
                <a:sym typeface="Arial"/>
              </a:rPr>
              <a:t>Product Tracking</a:t>
            </a:r>
            <a:endParaRPr b="1" dirty="0">
              <a:latin typeface="+mj-lt"/>
              <a:ea typeface="Arial"/>
              <a:cs typeface="Arial"/>
              <a:sym typeface="Arial"/>
            </a:endParaRPr>
          </a:p>
        </p:txBody>
      </p:sp>
      <p:sp>
        <p:nvSpPr>
          <p:cNvPr id="2" name="Text Placeholder 1">
            <a:extLst>
              <a:ext uri="{FF2B5EF4-FFF2-40B4-BE49-F238E27FC236}">
                <a16:creationId xmlns:a16="http://schemas.microsoft.com/office/drawing/2014/main" id="{35C82593-8E70-DCA7-EDB1-3FCF89090C6D}"/>
              </a:ext>
            </a:extLst>
          </p:cNvPr>
          <p:cNvSpPr>
            <a:spLocks noGrp="1"/>
          </p:cNvSpPr>
          <p:nvPr>
            <p:ph type="body" idx="1"/>
          </p:nvPr>
        </p:nvSpPr>
        <p:spPr>
          <a:xfrm>
            <a:off x="3611418" y="1229875"/>
            <a:ext cx="5220882" cy="3339000"/>
          </a:xfrm>
        </p:spPr>
        <p:txBody>
          <a:bodyPr/>
          <a:lstStyle/>
          <a:p>
            <a:pPr lvl="0">
              <a:lnSpc>
                <a:spcPct val="100000"/>
              </a:lnSpc>
              <a:buClr>
                <a:srgbClr val="000000"/>
              </a:buClr>
            </a:pPr>
            <a:r>
              <a:rPr lang="en-US" dirty="0">
                <a:highlight>
                  <a:srgbClr val="FFFFFF"/>
                </a:highlight>
                <a:latin typeface="+mn-lt"/>
              </a:rPr>
              <a:t>An </a:t>
            </a:r>
            <a:r>
              <a:rPr lang="en-US" b="1" dirty="0">
                <a:highlight>
                  <a:srgbClr val="FFFFFF"/>
                </a:highlight>
                <a:latin typeface="+mn-lt"/>
              </a:rPr>
              <a:t>electronic product code (EPC)</a:t>
            </a:r>
            <a:r>
              <a:rPr lang="en-US" dirty="0">
                <a:highlight>
                  <a:srgbClr val="FFFFFF"/>
                </a:highlight>
                <a:latin typeface="+mn-lt"/>
              </a:rPr>
              <a:t> is similar to a barcode, only better, because the number on it is truly unique.</a:t>
            </a:r>
          </a:p>
          <a:p>
            <a:pPr lvl="0">
              <a:lnSpc>
                <a:spcPct val="100000"/>
              </a:lnSpc>
            </a:pPr>
            <a:r>
              <a:rPr lang="en-US" dirty="0">
                <a:highlight>
                  <a:srgbClr val="FFFFFF"/>
                </a:highlight>
                <a:latin typeface="+mn-lt"/>
              </a:rPr>
              <a:t>The codes contain information about when the product was manufactured, where they shipped from, and where they were going.</a:t>
            </a:r>
          </a:p>
          <a:p>
            <a:pPr lvl="0">
              <a:lnSpc>
                <a:spcPct val="100000"/>
              </a:lnSpc>
            </a:pPr>
            <a:r>
              <a:rPr lang="en-US" dirty="0">
                <a:highlight>
                  <a:srgbClr val="FFFFFF"/>
                </a:highlight>
                <a:latin typeface="+mn-lt"/>
              </a:rPr>
              <a:t>EPC technology can also be used to combat “fake” products, or knockoffs, in the marketplace.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CA" b="1" dirty="0">
                <a:latin typeface="+mj-lt"/>
                <a:ea typeface="Arial"/>
                <a:cs typeface="Arial"/>
                <a:sym typeface="Arial"/>
              </a:rPr>
              <a:t>Radio-Frequency Identification (RFID)</a:t>
            </a:r>
            <a:endParaRPr b="1" dirty="0">
              <a:latin typeface="+mj-lt"/>
              <a:ea typeface="Arial"/>
              <a:cs typeface="Arial"/>
              <a:sym typeface="Arial"/>
            </a:endParaRPr>
          </a:p>
        </p:txBody>
      </p:sp>
      <p:sp>
        <p:nvSpPr>
          <p:cNvPr id="2" name="Text Placeholder 1">
            <a:extLst>
              <a:ext uri="{FF2B5EF4-FFF2-40B4-BE49-F238E27FC236}">
                <a16:creationId xmlns:a16="http://schemas.microsoft.com/office/drawing/2014/main" id="{D9C75066-E11E-34DD-64E9-61CCD3579667}"/>
              </a:ext>
            </a:extLst>
          </p:cNvPr>
          <p:cNvSpPr>
            <a:spLocks noGrp="1"/>
          </p:cNvSpPr>
          <p:nvPr>
            <p:ph type="body" idx="1"/>
          </p:nvPr>
        </p:nvSpPr>
        <p:spPr/>
        <p:txBody>
          <a:bodyPr/>
          <a:lstStyle/>
          <a:p>
            <a:pPr>
              <a:lnSpc>
                <a:spcPct val="100000"/>
              </a:lnSpc>
              <a:buClr>
                <a:srgbClr val="000000"/>
              </a:buClr>
            </a:pPr>
            <a:r>
              <a:rPr lang="en-US" dirty="0">
                <a:highlight>
                  <a:srgbClr val="FFFFFF"/>
                </a:highlight>
                <a:latin typeface="+mn-lt"/>
              </a:rPr>
              <a:t>Electronic product codes are stored on </a:t>
            </a:r>
            <a:r>
              <a:rPr lang="en-US" b="1" dirty="0">
                <a:highlight>
                  <a:srgbClr val="FFFFFF"/>
                </a:highlight>
                <a:latin typeface="+mn-lt"/>
              </a:rPr>
              <a:t>radio-frequency identification (RFID)</a:t>
            </a:r>
            <a:r>
              <a:rPr lang="en-US" dirty="0">
                <a:highlight>
                  <a:srgbClr val="FFFFFF"/>
                </a:highlight>
                <a:latin typeface="+mn-lt"/>
              </a:rPr>
              <a:t> tags. </a:t>
            </a:r>
          </a:p>
          <a:p>
            <a:pPr>
              <a:lnSpc>
                <a:spcPct val="100000"/>
              </a:lnSpc>
              <a:buClr>
                <a:srgbClr val="000000"/>
              </a:buClr>
            </a:pPr>
            <a:r>
              <a:rPr lang="en-US" dirty="0">
                <a:highlight>
                  <a:srgbClr val="FFFFFF"/>
                </a:highlight>
                <a:latin typeface="+mn-lt"/>
              </a:rPr>
              <a:t>A radio-frequency identification (RFID) tag emits radio signals that can record and track a shipment as it comes in and out of a facility. </a:t>
            </a:r>
          </a:p>
          <a:p>
            <a:pPr>
              <a:lnSpc>
                <a:spcPct val="100000"/>
              </a:lnSpc>
              <a:buClr>
                <a:srgbClr val="000000"/>
              </a:buClr>
            </a:pPr>
            <a:r>
              <a:rPr lang="en-US" dirty="0">
                <a:highlight>
                  <a:srgbClr val="FFFFFF"/>
                </a:highlight>
                <a:latin typeface="+mn-lt"/>
              </a:rPr>
              <a:t>If you have unlocked your car door remotely, microchipped your dog, or waved a tollway tag at a checkpoint, you have used RFID technology.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269631" y="398584"/>
            <a:ext cx="8593015" cy="43375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CA" b="1" dirty="0">
                <a:latin typeface="+mj-lt"/>
                <a:ea typeface="Arial"/>
                <a:cs typeface="Arial"/>
                <a:sym typeface="Arial"/>
              </a:rPr>
              <a:t>How RFID Tagging Works</a:t>
            </a:r>
            <a:endParaRPr b="1" dirty="0">
              <a:latin typeface="+mj-lt"/>
              <a:ea typeface="Arial"/>
              <a:cs typeface="Arial"/>
              <a:sym typeface="Arial"/>
            </a:endParaRPr>
          </a:p>
        </p:txBody>
      </p:sp>
      <p:pic>
        <p:nvPicPr>
          <p:cNvPr id="185" name="Google Shape;185;p10" descr="How RFID tagging works." title="Image"/>
          <p:cNvPicPr preferRelativeResize="0"/>
          <p:nvPr/>
        </p:nvPicPr>
        <p:blipFill>
          <a:blip r:embed="rId3">
            <a:alphaModFix/>
          </a:blip>
          <a:stretch>
            <a:fillRect/>
          </a:stretch>
        </p:blipFill>
        <p:spPr>
          <a:xfrm>
            <a:off x="2240250" y="1002076"/>
            <a:ext cx="4663500" cy="3700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2" name="Title 1">
            <a:extLst>
              <a:ext uri="{FF2B5EF4-FFF2-40B4-BE49-F238E27FC236}">
                <a16:creationId xmlns:a16="http://schemas.microsoft.com/office/drawing/2014/main" id="{B5B7ACFB-F006-D055-146D-91E81678712B}"/>
              </a:ext>
            </a:extLst>
          </p:cNvPr>
          <p:cNvSpPr>
            <a:spLocks noGrp="1"/>
          </p:cNvSpPr>
          <p:nvPr>
            <p:ph type="title"/>
          </p:nvPr>
        </p:nvSpPr>
        <p:spPr/>
        <p:txBody>
          <a:bodyPr>
            <a:normAutofit fontScale="90000"/>
          </a:bodyPr>
          <a:lstStyle/>
          <a:p>
            <a:r>
              <a:rPr lang="en-CA" b="1" dirty="0">
                <a:latin typeface="+mj-lt"/>
              </a:rPr>
              <a:t>9.2 Key Takeaways </a:t>
            </a:r>
          </a:p>
        </p:txBody>
      </p:sp>
      <p:sp>
        <p:nvSpPr>
          <p:cNvPr id="3" name="Text Placeholder 2">
            <a:extLst>
              <a:ext uri="{FF2B5EF4-FFF2-40B4-BE49-F238E27FC236}">
                <a16:creationId xmlns:a16="http://schemas.microsoft.com/office/drawing/2014/main" id="{F97F71E7-941D-6137-D5F9-A988584B4E3F}"/>
              </a:ext>
            </a:extLst>
          </p:cNvPr>
          <p:cNvSpPr>
            <a:spLocks noGrp="1"/>
          </p:cNvSpPr>
          <p:nvPr>
            <p:ph type="body" idx="1"/>
          </p:nvPr>
        </p:nvSpPr>
        <p:spPr/>
        <p:txBody>
          <a:bodyPr/>
          <a:lstStyle/>
          <a:p>
            <a:r>
              <a:rPr lang="en-US" dirty="0">
                <a:latin typeface="+mn-lt"/>
              </a:rPr>
              <a:t>Demand forecasting is the process of estimating how much of a good or service a customer will buy from you. </a:t>
            </a:r>
          </a:p>
          <a:p>
            <a:r>
              <a:rPr lang="en-US" dirty="0">
                <a:latin typeface="+mn-lt"/>
              </a:rPr>
              <a:t>Demand forecasting is part of a company’s overall inventory control activities. </a:t>
            </a:r>
          </a:p>
          <a:p>
            <a:r>
              <a:rPr lang="en-US" dirty="0">
                <a:latin typeface="+mn-lt"/>
              </a:rPr>
              <a:t>Inventory control is the process of ensuring your firm has an adequate amount of products and a wide enough assortment of them meet your customers’ needs.</a:t>
            </a:r>
          </a:p>
          <a:p>
            <a:r>
              <a:rPr lang="en-US" dirty="0">
                <a:latin typeface="+mn-lt"/>
              </a:rPr>
              <a:t>One of the goals of inventory control is to avoid stockouts without keeping too much of a product on hand.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g10e81ac8ab1_0_70"/>
          <p:cNvSpPr txBox="1">
            <a:spLocks noGrp="1"/>
          </p:cNvSpPr>
          <p:nvPr>
            <p:ph type="title"/>
          </p:nvPr>
        </p:nvSpPr>
        <p:spPr>
          <a:xfrm>
            <a:off x="247075" y="445475"/>
            <a:ext cx="8584500" cy="106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CA" b="1" dirty="0">
                <a:latin typeface="+mj-lt"/>
                <a:ea typeface="Arial"/>
                <a:cs typeface="Arial"/>
                <a:sym typeface="Arial"/>
              </a:rPr>
              <a:t>9.3 Warehousing and Transportation</a:t>
            </a:r>
            <a:endParaRPr b="1" dirty="0">
              <a:highlight>
                <a:schemeClr val="lt1"/>
              </a:highlight>
              <a:latin typeface="+mj-lt"/>
              <a:ea typeface="Arial"/>
              <a:cs typeface="Arial"/>
              <a:sym typeface="Arial"/>
            </a:endParaRPr>
          </a:p>
        </p:txBody>
      </p:sp>
      <p:sp>
        <p:nvSpPr>
          <p:cNvPr id="198" name="Google Shape;198;g10e81ac8ab1_0_70"/>
          <p:cNvSpPr txBox="1">
            <a:spLocks noGrp="1"/>
          </p:cNvSpPr>
          <p:nvPr>
            <p:ph type="body" idx="1"/>
          </p:nvPr>
        </p:nvSpPr>
        <p:spPr>
          <a:xfrm>
            <a:off x="469350" y="1284000"/>
            <a:ext cx="8584500" cy="3253500"/>
          </a:xfrm>
          <a:prstGeom prst="rect">
            <a:avLst/>
          </a:prstGeom>
          <a:noFill/>
          <a:ln>
            <a:noFill/>
          </a:ln>
        </p:spPr>
        <p:txBody>
          <a:bodyPr spcFirstLastPara="1" wrap="square" lIns="91425" tIns="91425" rIns="91425" bIns="91425" anchor="t" anchorCtr="0">
            <a:noAutofit/>
          </a:bodyPr>
          <a:lstStyle/>
          <a:p>
            <a:pPr marL="131720" lvl="0" indent="0" algn="l" rtl="0">
              <a:lnSpc>
                <a:spcPct val="200000"/>
              </a:lnSpc>
              <a:spcBef>
                <a:spcPts val="1400"/>
              </a:spcBef>
              <a:spcAft>
                <a:spcPts val="0"/>
              </a:spcAft>
              <a:buClr>
                <a:srgbClr val="000000"/>
              </a:buClr>
              <a:buSzPts val="1526"/>
              <a:buNone/>
            </a:pPr>
            <a:r>
              <a:rPr lang="en-CA" b="1" dirty="0">
                <a:solidFill>
                  <a:srgbClr val="000000"/>
                </a:solidFill>
                <a:highlight>
                  <a:srgbClr val="FFFFFF"/>
                </a:highlight>
                <a:latin typeface="+mn-lt"/>
                <a:ea typeface="Arial"/>
                <a:cs typeface="Arial"/>
                <a:sym typeface="Arial"/>
              </a:rPr>
              <a:t>Learning Objectives:</a:t>
            </a:r>
            <a:endParaRPr dirty="0">
              <a:latin typeface="+mn-lt"/>
            </a:endParaRPr>
          </a:p>
          <a:p>
            <a:pPr marL="457200" lvl="0" indent="-342900" algn="l" rtl="0">
              <a:lnSpc>
                <a:spcPct val="100000"/>
              </a:lnSpc>
              <a:spcBef>
                <a:spcPts val="1400"/>
              </a:spcBef>
              <a:spcAft>
                <a:spcPts val="0"/>
              </a:spcAft>
              <a:buClr>
                <a:srgbClr val="000000"/>
              </a:buClr>
              <a:buSzPts val="1800"/>
              <a:buFont typeface="Arial"/>
              <a:buChar char="●"/>
            </a:pPr>
            <a:r>
              <a:rPr lang="en-CA" dirty="0">
                <a:solidFill>
                  <a:srgbClr val="000000"/>
                </a:solidFill>
                <a:latin typeface="+mn-lt"/>
                <a:ea typeface="Arial"/>
                <a:cs typeface="Arial"/>
                <a:sym typeface="Arial"/>
              </a:rPr>
              <a:t>Understand the role warehouses and distribution centers play in the supply chain.</a:t>
            </a:r>
            <a:endParaRPr dirty="0">
              <a:solidFill>
                <a:srgbClr val="000000"/>
              </a:solidFill>
              <a:latin typeface="+mn-lt"/>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Char char="●"/>
            </a:pPr>
            <a:r>
              <a:rPr lang="en-CA" dirty="0">
                <a:solidFill>
                  <a:srgbClr val="000000"/>
                </a:solidFill>
                <a:latin typeface="+mn-lt"/>
                <a:ea typeface="Arial"/>
                <a:cs typeface="Arial"/>
                <a:sym typeface="Arial"/>
              </a:rPr>
              <a:t>Outline the transportation modes firms have to choose from and the advantages and disadvantages of each.</a:t>
            </a:r>
            <a:endParaRPr dirty="0">
              <a:solidFill>
                <a:srgbClr val="000000"/>
              </a:solidFill>
              <a:latin typeface="+mn-lt"/>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4" name="Google Shape;204;g10e5c8f252a_0_19"/>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CA" b="1" dirty="0">
                <a:latin typeface="+mj-lt"/>
                <a:ea typeface="Arial"/>
                <a:cs typeface="Arial"/>
                <a:sym typeface="Arial"/>
              </a:rPr>
              <a:t>Warehousing</a:t>
            </a:r>
            <a:endParaRPr b="1" dirty="0">
              <a:latin typeface="+mj-lt"/>
              <a:ea typeface="Arial"/>
              <a:cs typeface="Arial"/>
              <a:sym typeface="Arial"/>
            </a:endParaRPr>
          </a:p>
        </p:txBody>
      </p:sp>
      <p:sp>
        <p:nvSpPr>
          <p:cNvPr id="2" name="Text Placeholder 1">
            <a:extLst>
              <a:ext uri="{FF2B5EF4-FFF2-40B4-BE49-F238E27FC236}">
                <a16:creationId xmlns:a16="http://schemas.microsoft.com/office/drawing/2014/main" id="{152CB79F-CF45-1DDD-F4CF-3E97655A8B18}"/>
              </a:ext>
            </a:extLst>
          </p:cNvPr>
          <p:cNvSpPr>
            <a:spLocks noGrp="1"/>
          </p:cNvSpPr>
          <p:nvPr>
            <p:ph type="body" idx="1"/>
          </p:nvPr>
        </p:nvSpPr>
        <p:spPr/>
        <p:txBody>
          <a:bodyPr/>
          <a:lstStyle/>
          <a:p>
            <a:pPr lvl="0">
              <a:buClr>
                <a:srgbClr val="000000"/>
              </a:buClr>
            </a:pPr>
            <a:r>
              <a:rPr lang="en-US" dirty="0">
                <a:highlight>
                  <a:srgbClr val="FFFFFF"/>
                </a:highlight>
                <a:latin typeface="+mn-lt"/>
              </a:rPr>
              <a:t>Companies generally maintain a certain amount of safety stock, oftentimes in warehouses. </a:t>
            </a:r>
          </a:p>
          <a:p>
            <a:pPr lvl="0"/>
            <a:r>
              <a:rPr lang="en-US" dirty="0">
                <a:highlight>
                  <a:srgbClr val="FFFFFF"/>
                </a:highlight>
                <a:latin typeface="+mn-lt"/>
              </a:rPr>
              <a:t>Some firms store products until their prices increase, oil is an example.</a:t>
            </a:r>
          </a:p>
          <a:p>
            <a:pPr lvl="0"/>
            <a:r>
              <a:rPr lang="en-US" dirty="0">
                <a:highlight>
                  <a:srgbClr val="FFFFFF"/>
                </a:highlight>
                <a:latin typeface="+mn-lt"/>
              </a:rPr>
              <a:t>A distribution center is a warehouse or storage facility where the emphasis is on processing and moving goods on to wholesalers, retailers, or consumers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g10e5c8f252a_0_2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CA" b="1" dirty="0">
                <a:latin typeface="+mj-lt"/>
                <a:ea typeface="Arial"/>
                <a:cs typeface="Arial"/>
                <a:sym typeface="Arial"/>
              </a:rPr>
              <a:t>How Warehouses and Distribution Centers Function</a:t>
            </a:r>
            <a:endParaRPr b="1" dirty="0">
              <a:latin typeface="+mj-lt"/>
              <a:ea typeface="Arial"/>
              <a:cs typeface="Arial"/>
              <a:sym typeface="Arial"/>
            </a:endParaRPr>
          </a:p>
        </p:txBody>
      </p:sp>
      <p:sp>
        <p:nvSpPr>
          <p:cNvPr id="2" name="Text Placeholder 1">
            <a:extLst>
              <a:ext uri="{FF2B5EF4-FFF2-40B4-BE49-F238E27FC236}">
                <a16:creationId xmlns:a16="http://schemas.microsoft.com/office/drawing/2014/main" id="{4E3777CC-4C69-D6D7-BD15-27FA1173E6AE}"/>
              </a:ext>
            </a:extLst>
          </p:cNvPr>
          <p:cNvSpPr>
            <a:spLocks noGrp="1"/>
          </p:cNvSpPr>
          <p:nvPr>
            <p:ph type="body" idx="1"/>
          </p:nvPr>
        </p:nvSpPr>
        <p:spPr>
          <a:xfrm>
            <a:off x="247045" y="1394500"/>
            <a:ext cx="5156227" cy="3339000"/>
          </a:xfrm>
        </p:spPr>
        <p:txBody>
          <a:bodyPr/>
          <a:lstStyle/>
          <a:p>
            <a:pPr lvl="0"/>
            <a:r>
              <a:rPr lang="en-US" dirty="0">
                <a:highlight>
                  <a:srgbClr val="FFFFFF"/>
                </a:highlight>
                <a:latin typeface="+mn-lt"/>
              </a:rPr>
              <a:t>Each type of product that is unique because of some characteristic—say, because of its manufacturer, size, </a:t>
            </a:r>
            <a:r>
              <a:rPr lang="en-US" dirty="0" err="1">
                <a:highlight>
                  <a:srgbClr val="FFFFFF"/>
                </a:highlight>
                <a:latin typeface="+mn-lt"/>
              </a:rPr>
              <a:t>color</a:t>
            </a:r>
            <a:r>
              <a:rPr lang="en-US" dirty="0">
                <a:highlight>
                  <a:srgbClr val="FFFFFF"/>
                </a:highlight>
                <a:latin typeface="+mn-lt"/>
              </a:rPr>
              <a:t>, or model—must be stored and accounted for separate from other items. </a:t>
            </a:r>
          </a:p>
          <a:p>
            <a:pPr lvl="0"/>
            <a:r>
              <a:rPr lang="en-US" dirty="0">
                <a:highlight>
                  <a:srgbClr val="FFFFFF"/>
                </a:highlight>
                <a:latin typeface="+mn-lt"/>
              </a:rPr>
              <a:t>To help distinguish it, its manufacturer gives it its own identification number, called a SKU (stock-keeping unit).</a:t>
            </a:r>
            <a:endParaRPr lang="en-US" dirty="0">
              <a:solidFill>
                <a:srgbClr val="000000"/>
              </a:solidFill>
              <a:highlight>
                <a:srgbClr val="FFFFFF"/>
              </a:highlight>
              <a:latin typeface="+mn-lt"/>
            </a:endParaRPr>
          </a:p>
        </p:txBody>
      </p:sp>
      <p:pic>
        <p:nvPicPr>
          <p:cNvPr id="6" name="Picture 5">
            <a:extLst>
              <a:ext uri="{FF2B5EF4-FFF2-40B4-BE49-F238E27FC236}">
                <a16:creationId xmlns:a16="http://schemas.microsoft.com/office/drawing/2014/main" id="{8FE649B7-C989-CF21-6FE0-70D9DB5D5AC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85827" y="1121415"/>
            <a:ext cx="2457133" cy="3276177"/>
          </a:xfrm>
          <a:prstGeom prst="rect">
            <a:avLst/>
          </a:prstGeom>
        </p:spPr>
      </p:pic>
      <p:sp>
        <p:nvSpPr>
          <p:cNvPr id="12" name="TextBox 11">
            <a:extLst>
              <a:ext uri="{FF2B5EF4-FFF2-40B4-BE49-F238E27FC236}">
                <a16:creationId xmlns:a16="http://schemas.microsoft.com/office/drawing/2014/main" id="{36EEF51B-EAAC-AE7E-0FAE-88D0E5271918}"/>
              </a:ext>
              <a:ext uri="{C183D7F6-B498-43B3-948B-1728B52AA6E4}">
                <adec:decorative xmlns:adec="http://schemas.microsoft.com/office/drawing/2017/decorative" val="1"/>
              </a:ext>
            </a:extLst>
          </p:cNvPr>
          <p:cNvSpPr txBox="1"/>
          <p:nvPr/>
        </p:nvSpPr>
        <p:spPr>
          <a:xfrm>
            <a:off x="5985827" y="4397592"/>
            <a:ext cx="2536740" cy="430887"/>
          </a:xfrm>
          <a:prstGeom prst="rect">
            <a:avLst/>
          </a:prstGeom>
          <a:noFill/>
        </p:spPr>
        <p:txBody>
          <a:bodyPr wrap="square">
            <a:spAutoFit/>
          </a:bodyPr>
          <a:lstStyle/>
          <a:p>
            <a:r>
              <a:rPr lang="en-CA" sz="1100" b="0" i="0" dirty="0">
                <a:solidFill>
                  <a:srgbClr val="000000"/>
                </a:solidFill>
                <a:effectLst/>
                <a:latin typeface="+mn-lt"/>
              </a:rPr>
              <a:t>Brian Herzog – </a:t>
            </a:r>
            <a:r>
              <a:rPr lang="en-CA" sz="1100" b="0" i="0" u="sng" dirty="0">
                <a:solidFill>
                  <a:schemeClr val="tx1"/>
                </a:solidFill>
                <a:effectLst/>
                <a:latin typeface="+mn-lt"/>
                <a:hlinkClick r:id="rId4">
                  <a:extLst>
                    <a:ext uri="{A12FA001-AC4F-418D-AE19-62706E023703}">
                      <ahyp:hlinkClr xmlns:ahyp="http://schemas.microsoft.com/office/drawing/2018/hyperlinkcolor" val="tx"/>
                    </a:ext>
                  </a:extLst>
                </a:hlinkClick>
              </a:rPr>
              <a:t>Scanning</a:t>
            </a:r>
            <a:r>
              <a:rPr lang="en-CA" sz="1100" b="0" i="0" dirty="0">
                <a:solidFill>
                  <a:srgbClr val="000000"/>
                </a:solidFill>
                <a:effectLst/>
                <a:latin typeface="+mn-lt"/>
              </a:rPr>
              <a:t> – CC BY-NC-SA 2.0.</a:t>
            </a:r>
            <a:endParaRPr lang="en-CA" sz="1100" dirty="0">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3" name="Title 2">
            <a:extLst>
              <a:ext uri="{FF2B5EF4-FFF2-40B4-BE49-F238E27FC236}">
                <a16:creationId xmlns:a16="http://schemas.microsoft.com/office/drawing/2014/main" id="{3AEF7536-0378-4545-DEAC-582B0AB1874C}"/>
              </a:ext>
            </a:extLst>
          </p:cNvPr>
          <p:cNvSpPr>
            <a:spLocks noGrp="1"/>
          </p:cNvSpPr>
          <p:nvPr>
            <p:ph type="title"/>
          </p:nvPr>
        </p:nvSpPr>
        <p:spPr/>
        <p:txBody>
          <a:bodyPr>
            <a:noAutofit/>
          </a:bodyPr>
          <a:lstStyle/>
          <a:p>
            <a:r>
              <a:rPr lang="en-CA" b="1" dirty="0">
                <a:latin typeface="+mj-lt"/>
              </a:rPr>
              <a:t>Modes of Transportation</a:t>
            </a:r>
          </a:p>
        </p:txBody>
      </p:sp>
      <p:graphicFrame>
        <p:nvGraphicFramePr>
          <p:cNvPr id="7" name="Diagram 6" descr="Types of Transportation  Trucks, Water, Air, Railroads, and Pipelines  ">
            <a:extLst>
              <a:ext uri="{FF2B5EF4-FFF2-40B4-BE49-F238E27FC236}">
                <a16:creationId xmlns:a16="http://schemas.microsoft.com/office/drawing/2014/main" id="{BCFCD20B-C7FE-7305-7FEF-F5893E4E834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87610908"/>
              </p:ext>
            </p:extLst>
          </p:nvPr>
        </p:nvGraphicFramePr>
        <p:xfrm>
          <a:off x="695960" y="1064155"/>
          <a:ext cx="7752080" cy="3610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4FFB690-12C1-F676-19D3-B4FFED988207}"/>
              </a:ext>
            </a:extLst>
          </p:cNvPr>
          <p:cNvSpPr txBox="1"/>
          <p:nvPr/>
        </p:nvSpPr>
        <p:spPr>
          <a:xfrm>
            <a:off x="1237662" y="2571750"/>
            <a:ext cx="2173448" cy="369332"/>
          </a:xfrm>
          <a:prstGeom prst="rect">
            <a:avLst/>
          </a:prstGeom>
          <a:noFill/>
        </p:spPr>
        <p:txBody>
          <a:bodyPr wrap="square" rtlCol="0">
            <a:spAutoFit/>
          </a:bodyPr>
          <a:lstStyle/>
          <a:p>
            <a:r>
              <a:rPr lang="en-CA" sz="1800" b="1" dirty="0">
                <a:solidFill>
                  <a:schemeClr val="bg1"/>
                </a:solidFill>
                <a:latin typeface="+mn-lt"/>
              </a:rPr>
              <a:t>Air</a:t>
            </a:r>
          </a:p>
        </p:txBody>
      </p:sp>
      <p:sp>
        <p:nvSpPr>
          <p:cNvPr id="12" name="TextBox 11">
            <a:extLst>
              <a:ext uri="{FF2B5EF4-FFF2-40B4-BE49-F238E27FC236}">
                <a16:creationId xmlns:a16="http://schemas.microsoft.com/office/drawing/2014/main" id="{9B6E0083-E4F7-E26E-9755-89F36F3DF3F6}"/>
              </a:ext>
            </a:extLst>
          </p:cNvPr>
          <p:cNvSpPr txBox="1"/>
          <p:nvPr/>
        </p:nvSpPr>
        <p:spPr>
          <a:xfrm>
            <a:off x="1237662" y="4054050"/>
            <a:ext cx="2173448" cy="369332"/>
          </a:xfrm>
          <a:prstGeom prst="rect">
            <a:avLst/>
          </a:prstGeom>
          <a:noFill/>
        </p:spPr>
        <p:txBody>
          <a:bodyPr wrap="square" rtlCol="0">
            <a:spAutoFit/>
          </a:bodyPr>
          <a:lstStyle/>
          <a:p>
            <a:r>
              <a:rPr lang="en-CA" sz="1800" b="1" dirty="0">
                <a:solidFill>
                  <a:schemeClr val="bg1"/>
                </a:solidFill>
                <a:latin typeface="+mn-lt"/>
              </a:rPr>
              <a:t>Pipeline</a:t>
            </a:r>
            <a:r>
              <a:rPr lang="en-CA" dirty="0">
                <a:solidFill>
                  <a:schemeClr val="bg1"/>
                </a:solidFill>
              </a:rPr>
              <a:t> </a:t>
            </a:r>
          </a:p>
        </p:txBody>
      </p:sp>
    </p:spTree>
    <p:extLst>
      <p:ext uri="{BB962C8B-B14F-4D97-AF65-F5344CB8AC3E}">
        <p14:creationId xmlns:p14="http://schemas.microsoft.com/office/powerpoint/2010/main" val="2225190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2"/>
          <p:cNvSpPr txBox="1">
            <a:spLocks noGrp="1"/>
          </p:cNvSpPr>
          <p:nvPr>
            <p:ph type="title"/>
          </p:nvPr>
        </p:nvSpPr>
        <p:spPr>
          <a:xfrm>
            <a:off x="247075" y="445475"/>
            <a:ext cx="8584500" cy="106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CA" b="1" dirty="0">
                <a:latin typeface="+mj-lt"/>
                <a:ea typeface="Arial"/>
                <a:cs typeface="Arial"/>
                <a:sym typeface="Arial"/>
              </a:rPr>
              <a:t>9.1 Sourcing and Procurement</a:t>
            </a:r>
            <a:endParaRPr b="1" dirty="0">
              <a:highlight>
                <a:schemeClr val="lt1"/>
              </a:highlight>
              <a:latin typeface="+mj-lt"/>
              <a:ea typeface="Arial"/>
              <a:cs typeface="Arial"/>
              <a:sym typeface="Arial"/>
            </a:endParaRPr>
          </a:p>
        </p:txBody>
      </p:sp>
      <p:sp>
        <p:nvSpPr>
          <p:cNvPr id="82" name="Google Shape;82;p2"/>
          <p:cNvSpPr txBox="1">
            <a:spLocks noGrp="1"/>
          </p:cNvSpPr>
          <p:nvPr>
            <p:ph type="body" idx="1"/>
          </p:nvPr>
        </p:nvSpPr>
        <p:spPr>
          <a:xfrm>
            <a:off x="469350" y="1284000"/>
            <a:ext cx="8362200" cy="3253500"/>
          </a:xfrm>
          <a:prstGeom prst="rect">
            <a:avLst/>
          </a:prstGeom>
          <a:noFill/>
          <a:ln>
            <a:noFill/>
          </a:ln>
        </p:spPr>
        <p:txBody>
          <a:bodyPr spcFirstLastPara="1" wrap="square" lIns="91425" tIns="91425" rIns="91425" bIns="91425" anchor="t" anchorCtr="0">
            <a:noAutofit/>
          </a:bodyPr>
          <a:lstStyle/>
          <a:p>
            <a:pPr marL="131720" lvl="0" indent="0" algn="l" rtl="0">
              <a:lnSpc>
                <a:spcPct val="200000"/>
              </a:lnSpc>
              <a:spcBef>
                <a:spcPts val="1400"/>
              </a:spcBef>
              <a:spcAft>
                <a:spcPts val="0"/>
              </a:spcAft>
              <a:buClr>
                <a:srgbClr val="000000"/>
              </a:buClr>
              <a:buSzPts val="1526"/>
              <a:buNone/>
            </a:pPr>
            <a:r>
              <a:rPr lang="en-CA" b="1" dirty="0">
                <a:solidFill>
                  <a:srgbClr val="000000"/>
                </a:solidFill>
                <a:highlight>
                  <a:srgbClr val="FFFFFF"/>
                </a:highlight>
                <a:latin typeface="+mn-lt"/>
                <a:ea typeface="Arial"/>
                <a:cs typeface="Arial"/>
                <a:sym typeface="Arial"/>
              </a:rPr>
              <a:t>Learning Objectives:</a:t>
            </a:r>
            <a:endParaRPr dirty="0">
              <a:latin typeface="+mn-lt"/>
            </a:endParaRPr>
          </a:p>
          <a:p>
            <a:pPr marL="457200" lvl="0" indent="-342900" algn="l" rtl="0">
              <a:lnSpc>
                <a:spcPct val="100000"/>
              </a:lnSpc>
              <a:spcBef>
                <a:spcPts val="1400"/>
              </a:spcBef>
              <a:spcAft>
                <a:spcPts val="0"/>
              </a:spcAft>
              <a:buClr>
                <a:srgbClr val="000000"/>
              </a:buClr>
              <a:buSzPts val="1800"/>
              <a:buFont typeface="Arial"/>
              <a:buChar char="●"/>
            </a:pPr>
            <a:r>
              <a:rPr lang="en-CA" dirty="0">
                <a:solidFill>
                  <a:srgbClr val="000000"/>
                </a:solidFill>
                <a:latin typeface="+mn-lt"/>
                <a:ea typeface="Arial"/>
                <a:cs typeface="Arial"/>
                <a:sym typeface="Arial"/>
              </a:rPr>
              <a:t>Explain why sourcing and procurement activities are an important part of supply chain management.</a:t>
            </a:r>
            <a:endParaRPr dirty="0">
              <a:solidFill>
                <a:srgbClr val="000000"/>
              </a:solidFill>
              <a:latin typeface="+mn-lt"/>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Char char="●"/>
            </a:pPr>
            <a:r>
              <a:rPr lang="en-CA" dirty="0">
                <a:solidFill>
                  <a:srgbClr val="000000"/>
                </a:solidFill>
                <a:latin typeface="+mn-lt"/>
                <a:ea typeface="Arial"/>
                <a:cs typeface="Arial"/>
                <a:sym typeface="Arial"/>
              </a:rPr>
              <a:t>Describe the reasons why the use of outsourcing and offshoring has grown.</a:t>
            </a:r>
            <a:endParaRPr dirty="0">
              <a:solidFill>
                <a:srgbClr val="000000"/>
              </a:solidFill>
              <a:latin typeface="+mn-lt"/>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Char char="●"/>
            </a:pPr>
            <a:r>
              <a:rPr lang="en-CA" dirty="0">
                <a:solidFill>
                  <a:srgbClr val="000000"/>
                </a:solidFill>
                <a:latin typeface="+mn-lt"/>
                <a:ea typeface="Arial"/>
                <a:cs typeface="Arial"/>
                <a:sym typeface="Arial"/>
              </a:rPr>
              <a:t>Explain some of the drawbacks companies face when they outsource their activities.</a:t>
            </a:r>
            <a:endParaRPr dirty="0">
              <a:solidFill>
                <a:srgbClr val="000000"/>
              </a:solidFill>
              <a:latin typeface="+mn-lt"/>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3" name="Title 2">
            <a:extLst>
              <a:ext uri="{FF2B5EF4-FFF2-40B4-BE49-F238E27FC236}">
                <a16:creationId xmlns:a16="http://schemas.microsoft.com/office/drawing/2014/main" id="{3AEF7536-0378-4545-DEAC-582B0AB1874C}"/>
              </a:ext>
            </a:extLst>
          </p:cNvPr>
          <p:cNvSpPr>
            <a:spLocks noGrp="1"/>
          </p:cNvSpPr>
          <p:nvPr>
            <p:ph type="title"/>
          </p:nvPr>
        </p:nvSpPr>
        <p:spPr/>
        <p:txBody>
          <a:bodyPr>
            <a:noAutofit/>
          </a:bodyPr>
          <a:lstStyle/>
          <a:p>
            <a:r>
              <a:rPr lang="en-CA" b="1" dirty="0">
                <a:latin typeface="+mj-lt"/>
              </a:rPr>
              <a:t>Trucks </a:t>
            </a:r>
          </a:p>
        </p:txBody>
      </p:sp>
      <p:sp>
        <p:nvSpPr>
          <p:cNvPr id="2" name="Text Placeholder 1">
            <a:extLst>
              <a:ext uri="{FF2B5EF4-FFF2-40B4-BE49-F238E27FC236}">
                <a16:creationId xmlns:a16="http://schemas.microsoft.com/office/drawing/2014/main" id="{EFB3141D-D094-4C9F-632A-2E3274EF1491}"/>
              </a:ext>
            </a:extLst>
          </p:cNvPr>
          <p:cNvSpPr>
            <a:spLocks noGrp="1"/>
          </p:cNvSpPr>
          <p:nvPr>
            <p:ph type="body" idx="1"/>
          </p:nvPr>
        </p:nvSpPr>
        <p:spPr/>
        <p:txBody>
          <a:bodyPr>
            <a:normAutofit/>
          </a:bodyPr>
          <a:lstStyle/>
          <a:p>
            <a:r>
              <a:rPr lang="en-US" b="0" i="0" dirty="0">
                <a:solidFill>
                  <a:srgbClr val="000000"/>
                </a:solidFill>
                <a:effectLst/>
                <a:latin typeface="+mn-lt"/>
              </a:rPr>
              <a:t>More products are shipped by truck than by another means. </a:t>
            </a:r>
          </a:p>
          <a:p>
            <a:r>
              <a:rPr lang="en-US" b="0" i="0" dirty="0">
                <a:solidFill>
                  <a:srgbClr val="000000"/>
                </a:solidFill>
                <a:effectLst/>
                <a:latin typeface="+mn-lt"/>
              </a:rPr>
              <a:t>Trucks can go anywhere there are roads, including straight to customer’s homes.</a:t>
            </a:r>
          </a:p>
          <a:p>
            <a:r>
              <a:rPr lang="en-US" b="0" i="0" dirty="0">
                <a:solidFill>
                  <a:srgbClr val="000000"/>
                </a:solidFill>
                <a:effectLst/>
                <a:latin typeface="+mn-lt"/>
              </a:rPr>
              <a:t>By contrast, planes, trains, and ships are limited as to where they can go. </a:t>
            </a:r>
          </a:p>
          <a:p>
            <a:r>
              <a:rPr lang="en-US" b="0" i="0" dirty="0">
                <a:solidFill>
                  <a:srgbClr val="000000"/>
                </a:solidFill>
                <a:effectLst/>
                <a:latin typeface="+mn-lt"/>
              </a:rPr>
              <a:t>Shipping by truck is also fast relative to other modes (except for air transportation). </a:t>
            </a:r>
          </a:p>
          <a:p>
            <a:r>
              <a:rPr lang="en-US" b="0" i="0" dirty="0">
                <a:solidFill>
                  <a:srgbClr val="000000"/>
                </a:solidFill>
                <a:effectLst/>
                <a:latin typeface="+mn-lt"/>
              </a:rPr>
              <a:t>However, it’s also fairly expensive. Some goods—especially those that are heavy or bulky—would require so many trucks and drivers it would be economically unfeasible to use them over long distances. </a:t>
            </a:r>
            <a:endParaRPr lang="en-CA" dirty="0">
              <a:latin typeface="+mn-lt"/>
            </a:endParaRPr>
          </a:p>
        </p:txBody>
      </p:sp>
    </p:spTree>
    <p:extLst>
      <p:ext uri="{BB962C8B-B14F-4D97-AF65-F5344CB8AC3E}">
        <p14:creationId xmlns:p14="http://schemas.microsoft.com/office/powerpoint/2010/main" val="683102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3" name="Title 2">
            <a:extLst>
              <a:ext uri="{FF2B5EF4-FFF2-40B4-BE49-F238E27FC236}">
                <a16:creationId xmlns:a16="http://schemas.microsoft.com/office/drawing/2014/main" id="{3AEF7536-0378-4545-DEAC-582B0AB1874C}"/>
              </a:ext>
            </a:extLst>
          </p:cNvPr>
          <p:cNvSpPr>
            <a:spLocks noGrp="1"/>
          </p:cNvSpPr>
          <p:nvPr>
            <p:ph type="title"/>
          </p:nvPr>
        </p:nvSpPr>
        <p:spPr/>
        <p:txBody>
          <a:bodyPr>
            <a:noAutofit/>
          </a:bodyPr>
          <a:lstStyle/>
          <a:p>
            <a:r>
              <a:rPr lang="en-CA" b="1" dirty="0">
                <a:latin typeface="+mj-lt"/>
              </a:rPr>
              <a:t>Water </a:t>
            </a:r>
          </a:p>
        </p:txBody>
      </p:sp>
      <p:sp>
        <p:nvSpPr>
          <p:cNvPr id="2" name="Text Placeholder 1">
            <a:extLst>
              <a:ext uri="{FF2B5EF4-FFF2-40B4-BE49-F238E27FC236}">
                <a16:creationId xmlns:a16="http://schemas.microsoft.com/office/drawing/2014/main" id="{EFB3141D-D094-4C9F-632A-2E3274EF1491}"/>
              </a:ext>
            </a:extLst>
          </p:cNvPr>
          <p:cNvSpPr>
            <a:spLocks noGrp="1"/>
          </p:cNvSpPr>
          <p:nvPr>
            <p:ph type="body" idx="1"/>
          </p:nvPr>
        </p:nvSpPr>
        <p:spPr>
          <a:xfrm>
            <a:off x="311700" y="1229875"/>
            <a:ext cx="5334357" cy="3339000"/>
          </a:xfrm>
        </p:spPr>
        <p:txBody>
          <a:bodyPr/>
          <a:lstStyle/>
          <a:p>
            <a:r>
              <a:rPr lang="en-US" b="0" i="0" dirty="0">
                <a:solidFill>
                  <a:srgbClr val="000000"/>
                </a:solidFill>
                <a:effectLst/>
                <a:latin typeface="+mn-lt"/>
              </a:rPr>
              <a:t>International trade could scarcely be conducted without cargo shipping. Cargo ships transport “loose” cargo such as grain, coal, ore, petroleum, and other mined products. But they also transport consumer products—everything from televisions to toys. </a:t>
            </a:r>
          </a:p>
          <a:p>
            <a:r>
              <a:rPr lang="en-US" b="0" i="0" dirty="0">
                <a:solidFill>
                  <a:srgbClr val="000000"/>
                </a:solidFill>
                <a:effectLst/>
                <a:latin typeface="+mn-lt"/>
              </a:rPr>
              <a:t>Consumer goods are often shipped in intermodal containers. </a:t>
            </a:r>
          </a:p>
          <a:p>
            <a:r>
              <a:rPr lang="en-US" b="1" i="0" u="none" strike="noStrike" dirty="0">
                <a:solidFill>
                  <a:srgbClr val="000000"/>
                </a:solidFill>
                <a:effectLst/>
                <a:latin typeface="+mn-lt"/>
              </a:rPr>
              <a:t>Intermodal containers</a:t>
            </a:r>
            <a:r>
              <a:rPr lang="en-US" b="0" i="0" dirty="0">
                <a:solidFill>
                  <a:srgbClr val="000000"/>
                </a:solidFill>
                <a:effectLst/>
                <a:latin typeface="+mn-lt"/>
              </a:rPr>
              <a:t> are metal boxes.</a:t>
            </a:r>
            <a:endParaRPr lang="en-CA" dirty="0">
              <a:latin typeface="+mn-lt"/>
            </a:endParaRPr>
          </a:p>
        </p:txBody>
      </p:sp>
      <p:sp>
        <p:nvSpPr>
          <p:cNvPr id="12" name="TextBox 11">
            <a:extLst>
              <a:ext uri="{FF2B5EF4-FFF2-40B4-BE49-F238E27FC236}">
                <a16:creationId xmlns:a16="http://schemas.microsoft.com/office/drawing/2014/main" id="{9B6E0083-E4F7-E26E-9755-89F36F3DF3F6}"/>
              </a:ext>
            </a:extLst>
          </p:cNvPr>
          <p:cNvSpPr txBox="1"/>
          <p:nvPr/>
        </p:nvSpPr>
        <p:spPr>
          <a:xfrm>
            <a:off x="1237662" y="4054050"/>
            <a:ext cx="2173448" cy="369332"/>
          </a:xfrm>
          <a:prstGeom prst="rect">
            <a:avLst/>
          </a:prstGeom>
          <a:noFill/>
        </p:spPr>
        <p:txBody>
          <a:bodyPr wrap="square" rtlCol="0">
            <a:spAutoFit/>
          </a:bodyPr>
          <a:lstStyle/>
          <a:p>
            <a:r>
              <a:rPr lang="en-CA" sz="1800" b="1" dirty="0">
                <a:solidFill>
                  <a:schemeClr val="bg1"/>
                </a:solidFill>
                <a:latin typeface="+mn-lt"/>
              </a:rPr>
              <a:t>Pipeline</a:t>
            </a:r>
            <a:r>
              <a:rPr lang="en-CA" dirty="0">
                <a:solidFill>
                  <a:schemeClr val="bg1"/>
                </a:solidFill>
              </a:rPr>
              <a:t> </a:t>
            </a:r>
          </a:p>
        </p:txBody>
      </p:sp>
      <p:pic>
        <p:nvPicPr>
          <p:cNvPr id="1026" name="Picture 2">
            <a:extLst>
              <a:ext uri="{FF2B5EF4-FFF2-40B4-BE49-F238E27FC236}">
                <a16:creationId xmlns:a16="http://schemas.microsoft.com/office/drawing/2014/main" id="{39CD0959-5BD9-DC35-6313-DCB22C0BE2B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0094" y="1229875"/>
            <a:ext cx="3012206" cy="20097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01D3957-394A-2F47-376F-9F7BA2214F9B}"/>
              </a:ext>
              <a:ext uri="{C183D7F6-B498-43B3-948B-1728B52AA6E4}">
                <adec:decorative xmlns:adec="http://schemas.microsoft.com/office/drawing/2017/decorative" val="1"/>
              </a:ext>
            </a:extLst>
          </p:cNvPr>
          <p:cNvSpPr txBox="1"/>
          <p:nvPr/>
        </p:nvSpPr>
        <p:spPr>
          <a:xfrm>
            <a:off x="5762663" y="3239581"/>
            <a:ext cx="3381337" cy="430887"/>
          </a:xfrm>
          <a:prstGeom prst="rect">
            <a:avLst/>
          </a:prstGeom>
          <a:noFill/>
        </p:spPr>
        <p:txBody>
          <a:bodyPr wrap="square">
            <a:spAutoFit/>
          </a:bodyPr>
          <a:lstStyle/>
          <a:p>
            <a:r>
              <a:rPr lang="en-US" sz="1100" b="0" i="0" dirty="0">
                <a:solidFill>
                  <a:srgbClr val="000000"/>
                </a:solidFill>
                <a:effectLst/>
                <a:latin typeface="+mn-lt"/>
              </a:rPr>
              <a:t>Bridget </a:t>
            </a:r>
            <a:r>
              <a:rPr lang="en-US" sz="1100" b="0" i="0" dirty="0" err="1">
                <a:solidFill>
                  <a:srgbClr val="000000"/>
                </a:solidFill>
                <a:effectLst/>
                <a:latin typeface="+mn-lt"/>
              </a:rPr>
              <a:t>Coila</a:t>
            </a:r>
            <a:r>
              <a:rPr lang="en-US" sz="1100" b="0" i="0" dirty="0">
                <a:solidFill>
                  <a:srgbClr val="000000"/>
                </a:solidFill>
                <a:effectLst/>
                <a:latin typeface="+mn-lt"/>
              </a:rPr>
              <a:t> – </a:t>
            </a:r>
            <a:r>
              <a:rPr lang="en-US" sz="1100" b="0" i="0" u="sng" dirty="0">
                <a:solidFill>
                  <a:schemeClr val="tx1"/>
                </a:solidFill>
                <a:effectLst/>
                <a:latin typeface="+mn-lt"/>
                <a:hlinkClick r:id="rId4">
                  <a:extLst>
                    <a:ext uri="{A12FA001-AC4F-418D-AE19-62706E023703}">
                      <ahyp:hlinkClr xmlns:ahyp="http://schemas.microsoft.com/office/drawing/2018/hyperlinkcolor" val="tx"/>
                    </a:ext>
                  </a:extLst>
                </a:hlinkClick>
              </a:rPr>
              <a:t>Cargo into Sunlight</a:t>
            </a:r>
            <a:r>
              <a:rPr lang="en-US" sz="1100" b="0" i="0" dirty="0">
                <a:solidFill>
                  <a:schemeClr val="tx1"/>
                </a:solidFill>
                <a:effectLst/>
                <a:latin typeface="+mn-lt"/>
              </a:rPr>
              <a:t> </a:t>
            </a:r>
            <a:r>
              <a:rPr lang="en-US" sz="1100" b="0" i="0" dirty="0">
                <a:solidFill>
                  <a:srgbClr val="000000"/>
                </a:solidFill>
                <a:effectLst/>
                <a:latin typeface="+mn-lt"/>
              </a:rPr>
              <a:t>– CC BY-SA 2.0.</a:t>
            </a:r>
            <a:endParaRPr lang="en-CA" sz="1100" dirty="0">
              <a:latin typeface="+mn-lt"/>
            </a:endParaRPr>
          </a:p>
        </p:txBody>
      </p:sp>
    </p:spTree>
    <p:extLst>
      <p:ext uri="{BB962C8B-B14F-4D97-AF65-F5344CB8AC3E}">
        <p14:creationId xmlns:p14="http://schemas.microsoft.com/office/powerpoint/2010/main" val="506604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3" name="Title 2">
            <a:extLst>
              <a:ext uri="{FF2B5EF4-FFF2-40B4-BE49-F238E27FC236}">
                <a16:creationId xmlns:a16="http://schemas.microsoft.com/office/drawing/2014/main" id="{3AEF7536-0378-4545-DEAC-582B0AB1874C}"/>
              </a:ext>
            </a:extLst>
          </p:cNvPr>
          <p:cNvSpPr>
            <a:spLocks noGrp="1"/>
          </p:cNvSpPr>
          <p:nvPr>
            <p:ph type="title"/>
          </p:nvPr>
        </p:nvSpPr>
        <p:spPr/>
        <p:txBody>
          <a:bodyPr>
            <a:noAutofit/>
          </a:bodyPr>
          <a:lstStyle/>
          <a:p>
            <a:r>
              <a:rPr lang="en-CA" b="1" dirty="0">
                <a:latin typeface="+mj-lt"/>
              </a:rPr>
              <a:t>Air </a:t>
            </a:r>
          </a:p>
        </p:txBody>
      </p:sp>
      <p:sp>
        <p:nvSpPr>
          <p:cNvPr id="2" name="Text Placeholder 1">
            <a:extLst>
              <a:ext uri="{FF2B5EF4-FFF2-40B4-BE49-F238E27FC236}">
                <a16:creationId xmlns:a16="http://schemas.microsoft.com/office/drawing/2014/main" id="{EFB3141D-D094-4C9F-632A-2E3274EF1491}"/>
              </a:ext>
            </a:extLst>
          </p:cNvPr>
          <p:cNvSpPr>
            <a:spLocks noGrp="1"/>
          </p:cNvSpPr>
          <p:nvPr>
            <p:ph type="body" idx="1"/>
          </p:nvPr>
        </p:nvSpPr>
        <p:spPr/>
        <p:txBody>
          <a:bodyPr>
            <a:normAutofit/>
          </a:bodyPr>
          <a:lstStyle/>
          <a:p>
            <a:r>
              <a:rPr lang="en-US" b="0" i="0" dirty="0">
                <a:solidFill>
                  <a:srgbClr val="000000"/>
                </a:solidFill>
                <a:effectLst/>
                <a:latin typeface="+mn-lt"/>
              </a:rPr>
              <a:t>Air freight is the fastest way to ship goods. </a:t>
            </a:r>
          </a:p>
          <a:p>
            <a:r>
              <a:rPr lang="en-US" b="0" i="0" dirty="0">
                <a:solidFill>
                  <a:srgbClr val="000000"/>
                </a:solidFill>
                <a:effectLst/>
                <a:latin typeface="+mn-lt"/>
              </a:rPr>
              <a:t>However, it can easily cost ten times as much to ship a product by air as by sea (Thompson, et. al.). </a:t>
            </a:r>
          </a:p>
          <a:p>
            <a:r>
              <a:rPr lang="en-US" b="0" i="0" dirty="0">
                <a:solidFill>
                  <a:srgbClr val="000000"/>
                </a:solidFill>
                <a:effectLst/>
                <a:latin typeface="+mn-lt"/>
              </a:rPr>
              <a:t>High-dollar goods and a small fraction of perishable goods are shipped via air. Freshly cut flowers and fresh seafood bound for sushi markets are examples of the latter. </a:t>
            </a:r>
          </a:p>
          <a:p>
            <a:r>
              <a:rPr lang="en-US" b="0" i="0" dirty="0">
                <a:solidFill>
                  <a:srgbClr val="000000"/>
                </a:solidFill>
                <a:effectLst/>
                <a:latin typeface="+mn-lt"/>
              </a:rPr>
              <a:t>Keeping perishable products at the right temperature and humidity levels as they sit on runways and planes can be a challenge. </a:t>
            </a:r>
            <a:endParaRPr lang="en-CA" dirty="0">
              <a:latin typeface="+mn-lt"/>
            </a:endParaRPr>
          </a:p>
        </p:txBody>
      </p:sp>
    </p:spTree>
    <p:extLst>
      <p:ext uri="{BB962C8B-B14F-4D97-AF65-F5344CB8AC3E}">
        <p14:creationId xmlns:p14="http://schemas.microsoft.com/office/powerpoint/2010/main" val="1815120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3" name="Title 2">
            <a:extLst>
              <a:ext uri="{FF2B5EF4-FFF2-40B4-BE49-F238E27FC236}">
                <a16:creationId xmlns:a16="http://schemas.microsoft.com/office/drawing/2014/main" id="{3AEF7536-0378-4545-DEAC-582B0AB1874C}"/>
              </a:ext>
            </a:extLst>
          </p:cNvPr>
          <p:cNvSpPr>
            <a:spLocks noGrp="1"/>
          </p:cNvSpPr>
          <p:nvPr>
            <p:ph type="title"/>
          </p:nvPr>
        </p:nvSpPr>
        <p:spPr/>
        <p:txBody>
          <a:bodyPr>
            <a:noAutofit/>
          </a:bodyPr>
          <a:lstStyle/>
          <a:p>
            <a:r>
              <a:rPr lang="en-CA" b="1" dirty="0">
                <a:latin typeface="+mj-lt"/>
              </a:rPr>
              <a:t>Railroads  </a:t>
            </a:r>
          </a:p>
        </p:txBody>
      </p:sp>
      <p:sp>
        <p:nvSpPr>
          <p:cNvPr id="2" name="Text Placeholder 1">
            <a:extLst>
              <a:ext uri="{FF2B5EF4-FFF2-40B4-BE49-F238E27FC236}">
                <a16:creationId xmlns:a16="http://schemas.microsoft.com/office/drawing/2014/main" id="{EFB3141D-D094-4C9F-632A-2E3274EF1491}"/>
              </a:ext>
            </a:extLst>
          </p:cNvPr>
          <p:cNvSpPr>
            <a:spLocks noGrp="1"/>
          </p:cNvSpPr>
          <p:nvPr>
            <p:ph type="body" idx="1"/>
          </p:nvPr>
        </p:nvSpPr>
        <p:spPr/>
        <p:txBody>
          <a:bodyPr>
            <a:normAutofit fontScale="92500" lnSpcReduction="20000"/>
          </a:bodyPr>
          <a:lstStyle/>
          <a:p>
            <a:pPr algn="l"/>
            <a:r>
              <a:rPr lang="en-US" sz="1900" b="0" i="0" dirty="0">
                <a:solidFill>
                  <a:srgbClr val="000000"/>
                </a:solidFill>
                <a:effectLst/>
                <a:latin typeface="+mn-lt"/>
              </a:rPr>
              <a:t>Railroads carry many of the same products as cargo ships—only over land. A significant percentage of intermodal containers offloaded from ships end up on railcars bound for inland destinations. The containers are then are trucked shorter distances to distribution centers, warehouses, and stores. Businesses that need to ship heavy, bulky goods often try to locate their facilities next to railroads. Lumber mills are an example.</a:t>
            </a:r>
          </a:p>
          <a:p>
            <a:pPr algn="l"/>
            <a:r>
              <a:rPr lang="en-US" sz="1900" b="0" i="0" dirty="0">
                <a:solidFill>
                  <a:srgbClr val="000000"/>
                </a:solidFill>
                <a:effectLst/>
                <a:latin typeface="+mn-lt"/>
              </a:rPr>
              <a:t>In terms of speed and cost, shipping by rail falls somewhere between truck and water transportation. It’s not as slow and inexpensive as moving goods by water. However, it’s not as fast as shipping them by truck. Nor is it as expensive. So, when the price of gasoline rose in to record highs in 2008, shippers that traditionally used trucks began to look at other transportation alternatives such as rail.</a:t>
            </a:r>
          </a:p>
        </p:txBody>
      </p:sp>
    </p:spTree>
    <p:extLst>
      <p:ext uri="{BB962C8B-B14F-4D97-AF65-F5344CB8AC3E}">
        <p14:creationId xmlns:p14="http://schemas.microsoft.com/office/powerpoint/2010/main" val="2314172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3" name="Title 2">
            <a:extLst>
              <a:ext uri="{FF2B5EF4-FFF2-40B4-BE49-F238E27FC236}">
                <a16:creationId xmlns:a16="http://schemas.microsoft.com/office/drawing/2014/main" id="{3AEF7536-0378-4545-DEAC-582B0AB1874C}"/>
              </a:ext>
            </a:extLst>
          </p:cNvPr>
          <p:cNvSpPr>
            <a:spLocks noGrp="1"/>
          </p:cNvSpPr>
          <p:nvPr>
            <p:ph type="title"/>
          </p:nvPr>
        </p:nvSpPr>
        <p:spPr/>
        <p:txBody>
          <a:bodyPr>
            <a:noAutofit/>
          </a:bodyPr>
          <a:lstStyle/>
          <a:p>
            <a:r>
              <a:rPr lang="en-CA" b="1" dirty="0">
                <a:latin typeface="+mj-lt"/>
              </a:rPr>
              <a:t>Pipelines </a:t>
            </a:r>
          </a:p>
        </p:txBody>
      </p:sp>
      <p:sp>
        <p:nvSpPr>
          <p:cNvPr id="2" name="Text Placeholder 1">
            <a:extLst>
              <a:ext uri="{FF2B5EF4-FFF2-40B4-BE49-F238E27FC236}">
                <a16:creationId xmlns:a16="http://schemas.microsoft.com/office/drawing/2014/main" id="{EFB3141D-D094-4C9F-632A-2E3274EF1491}"/>
              </a:ext>
            </a:extLst>
          </p:cNvPr>
          <p:cNvSpPr>
            <a:spLocks noGrp="1"/>
          </p:cNvSpPr>
          <p:nvPr>
            <p:ph type="body" idx="1"/>
          </p:nvPr>
        </p:nvSpPr>
        <p:spPr/>
        <p:txBody>
          <a:bodyPr/>
          <a:lstStyle/>
          <a:p>
            <a:r>
              <a:rPr lang="en-US" dirty="0">
                <a:latin typeface="+mn-lt"/>
              </a:rPr>
              <a:t>Pipelines are generally used to transport oil, natural gas, and chemicals. Two-thirds of petroleum products are transported by pipeline, including heating oil, diesel, jet fuel, and kerosene. </a:t>
            </a:r>
          </a:p>
          <a:p>
            <a:r>
              <a:rPr lang="en-US" dirty="0">
                <a:latin typeface="+mn-lt"/>
              </a:rPr>
              <a:t>Pipelines are costly to build, but once they are constructed, they can transport products cheaply. </a:t>
            </a:r>
          </a:p>
          <a:p>
            <a:r>
              <a:rPr lang="en-US" dirty="0">
                <a:latin typeface="+mn-lt"/>
              </a:rPr>
              <a:t>For example, for about one dollar you can transport a barrel of petroleum products via pipeline from Houston to New York</a:t>
            </a:r>
            <a:r>
              <a:rPr lang="en-US" dirty="0"/>
              <a:t>.</a:t>
            </a:r>
            <a:endParaRPr lang="en-CA" dirty="0"/>
          </a:p>
        </p:txBody>
      </p:sp>
      <p:sp>
        <p:nvSpPr>
          <p:cNvPr id="12" name="TextBox 11">
            <a:extLst>
              <a:ext uri="{FF2B5EF4-FFF2-40B4-BE49-F238E27FC236}">
                <a16:creationId xmlns:a16="http://schemas.microsoft.com/office/drawing/2014/main" id="{9B6E0083-E4F7-E26E-9755-89F36F3DF3F6}"/>
              </a:ext>
            </a:extLst>
          </p:cNvPr>
          <p:cNvSpPr txBox="1"/>
          <p:nvPr/>
        </p:nvSpPr>
        <p:spPr>
          <a:xfrm>
            <a:off x="1237662" y="4054050"/>
            <a:ext cx="2173448" cy="369332"/>
          </a:xfrm>
          <a:prstGeom prst="rect">
            <a:avLst/>
          </a:prstGeom>
          <a:noFill/>
        </p:spPr>
        <p:txBody>
          <a:bodyPr wrap="square" rtlCol="0">
            <a:spAutoFit/>
          </a:bodyPr>
          <a:lstStyle/>
          <a:p>
            <a:r>
              <a:rPr lang="en-CA" sz="1800" b="1" dirty="0">
                <a:solidFill>
                  <a:schemeClr val="bg1"/>
                </a:solidFill>
                <a:latin typeface="+mn-lt"/>
              </a:rPr>
              <a:t>Pipeline</a:t>
            </a:r>
            <a:r>
              <a:rPr lang="en-CA" dirty="0">
                <a:solidFill>
                  <a:schemeClr val="bg1"/>
                </a:solidFill>
              </a:rPr>
              <a:t> </a:t>
            </a:r>
          </a:p>
        </p:txBody>
      </p:sp>
    </p:spTree>
    <p:extLst>
      <p:ext uri="{BB962C8B-B14F-4D97-AF65-F5344CB8AC3E}">
        <p14:creationId xmlns:p14="http://schemas.microsoft.com/office/powerpoint/2010/main" val="1865718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g10d89c7cd29_0_6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CA" b="1" dirty="0">
                <a:latin typeface="+mj-lt"/>
              </a:rPr>
              <a:t>9.3 Key Takeaways </a:t>
            </a:r>
            <a:endParaRPr b="1" dirty="0">
              <a:latin typeface="+mj-lt"/>
              <a:ea typeface="Arial"/>
              <a:cs typeface="Arial"/>
              <a:sym typeface="Arial"/>
            </a:endParaRPr>
          </a:p>
        </p:txBody>
      </p:sp>
      <p:sp>
        <p:nvSpPr>
          <p:cNvPr id="2" name="Text Placeholder 1">
            <a:extLst>
              <a:ext uri="{FF2B5EF4-FFF2-40B4-BE49-F238E27FC236}">
                <a16:creationId xmlns:a16="http://schemas.microsoft.com/office/drawing/2014/main" id="{CA42B1DF-4967-5D43-05F6-4F2DC0717CCE}"/>
              </a:ext>
            </a:extLst>
          </p:cNvPr>
          <p:cNvSpPr>
            <a:spLocks noGrp="1"/>
          </p:cNvSpPr>
          <p:nvPr>
            <p:ph type="body" idx="1"/>
          </p:nvPr>
        </p:nvSpPr>
        <p:spPr/>
        <p:txBody>
          <a:bodyPr/>
          <a:lstStyle/>
          <a:p>
            <a:r>
              <a:rPr lang="en-US">
                <a:latin typeface="+mj-lt"/>
              </a:rPr>
              <a:t>Some firms store products until their prices increase.</a:t>
            </a:r>
          </a:p>
          <a:p>
            <a:r>
              <a:rPr lang="en-US">
                <a:latin typeface="+mj-lt"/>
              </a:rPr>
              <a:t>A distribution center is a warehouse or storage facility where the emphasis is on processing and moving goods on to other parts of the supply chain. </a:t>
            </a:r>
          </a:p>
          <a:p>
            <a:r>
              <a:rPr lang="en-US">
                <a:latin typeface="+mj-lt"/>
              </a:rPr>
              <a:t>Logistics refers to the physical flow of materials in the supply chain. </a:t>
            </a:r>
          </a:p>
          <a:p>
            <a:r>
              <a:rPr lang="en-US">
                <a:latin typeface="+mj-lt"/>
              </a:rPr>
              <a:t>Products that need to be transported physically to get to customers are moved via, air, rail, truck, water, and pipelines. </a:t>
            </a:r>
          </a:p>
          <a:p>
            <a:r>
              <a:rPr lang="en-US">
                <a:latin typeface="+mj-lt"/>
              </a:rPr>
              <a:t>The transportation modes a firm uses should be based on what its customers want and are willing to pay for.</a:t>
            </a:r>
            <a:endParaRPr lang="en-US" dirty="0">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8"/>
        <p:cNvGrpSpPr/>
        <p:nvPr/>
      </p:nvGrpSpPr>
      <p:grpSpPr>
        <a:xfrm>
          <a:off x="0" y="0"/>
          <a:ext cx="0" cy="0"/>
          <a:chOff x="0" y="0"/>
          <a:chExt cx="0" cy="0"/>
        </a:xfrm>
      </p:grpSpPr>
      <p:sp>
        <p:nvSpPr>
          <p:cNvPr id="2" name="Title 1">
            <a:extLst>
              <a:ext uri="{FF2B5EF4-FFF2-40B4-BE49-F238E27FC236}">
                <a16:creationId xmlns:a16="http://schemas.microsoft.com/office/drawing/2014/main" id="{73F6B484-DEE3-5334-3D75-97E9CC61F08C}"/>
              </a:ext>
            </a:extLst>
          </p:cNvPr>
          <p:cNvSpPr>
            <a:spLocks noGrp="1"/>
          </p:cNvSpPr>
          <p:nvPr>
            <p:ph type="title"/>
          </p:nvPr>
        </p:nvSpPr>
        <p:spPr/>
        <p:txBody>
          <a:bodyPr>
            <a:noAutofit/>
          </a:bodyPr>
          <a:lstStyle/>
          <a:p>
            <a:r>
              <a:rPr lang="en-US" b="1" dirty="0">
                <a:latin typeface="+mj-lt"/>
              </a:rPr>
              <a:t>9.4 Track and Trace Systems and Reverse Logistics</a:t>
            </a:r>
            <a:endParaRPr lang="en-CA" dirty="0">
              <a:latin typeface="+mj-lt"/>
            </a:endParaRPr>
          </a:p>
        </p:txBody>
      </p:sp>
      <p:sp>
        <p:nvSpPr>
          <p:cNvPr id="3" name="Text Placeholder 2">
            <a:extLst>
              <a:ext uri="{FF2B5EF4-FFF2-40B4-BE49-F238E27FC236}">
                <a16:creationId xmlns:a16="http://schemas.microsoft.com/office/drawing/2014/main" id="{F26AAC5D-2FA5-9C1A-6CE2-AF1AA7B5B2D8}"/>
              </a:ext>
            </a:extLst>
          </p:cNvPr>
          <p:cNvSpPr>
            <a:spLocks noGrp="1"/>
          </p:cNvSpPr>
          <p:nvPr>
            <p:ph type="body" idx="1"/>
          </p:nvPr>
        </p:nvSpPr>
        <p:spPr>
          <a:xfrm>
            <a:off x="311700" y="1394500"/>
            <a:ext cx="8520600" cy="3339000"/>
          </a:xfrm>
        </p:spPr>
        <p:txBody>
          <a:bodyPr/>
          <a:lstStyle/>
          <a:p>
            <a:pPr marL="0" lvl="0" indent="0">
              <a:lnSpc>
                <a:spcPct val="150000"/>
              </a:lnSpc>
              <a:buClr>
                <a:srgbClr val="000000"/>
              </a:buClr>
              <a:buNone/>
            </a:pPr>
            <a:r>
              <a:rPr lang="en-US" b="1" dirty="0">
                <a:solidFill>
                  <a:srgbClr val="000000"/>
                </a:solidFill>
                <a:highlight>
                  <a:srgbClr val="FFFFFF"/>
                </a:highlight>
                <a:latin typeface="+mn-lt"/>
              </a:rPr>
              <a:t>Learning Objectives:</a:t>
            </a:r>
            <a:endParaRPr lang="en-US" dirty="0">
              <a:solidFill>
                <a:srgbClr val="000000"/>
              </a:solidFill>
              <a:highlight>
                <a:srgbClr val="FFFFFF"/>
              </a:highlight>
              <a:latin typeface="+mn-lt"/>
            </a:endParaRPr>
          </a:p>
          <a:p>
            <a:pPr lvl="0">
              <a:spcBef>
                <a:spcPts val="1400"/>
              </a:spcBef>
            </a:pPr>
            <a:r>
              <a:rPr lang="en-US" dirty="0">
                <a:latin typeface="+mn-lt"/>
              </a:rPr>
              <a:t>Understand why being able to trace products is important to organizations and their customers.</a:t>
            </a:r>
          </a:p>
          <a:p>
            <a:pPr lvl="0"/>
            <a:r>
              <a:rPr lang="en-US" dirty="0">
                <a:latin typeface="+mn-lt"/>
              </a:rPr>
              <a:t>Explain what reverse logistics is and why firms utilize it.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1"/>
        <p:cNvGrpSpPr/>
        <p:nvPr/>
      </p:nvGrpSpPr>
      <p:grpSpPr>
        <a:xfrm>
          <a:off x="0" y="0"/>
          <a:ext cx="0" cy="0"/>
          <a:chOff x="0" y="0"/>
          <a:chExt cx="0" cy="0"/>
        </a:xfrm>
      </p:grpSpPr>
      <p:sp>
        <p:nvSpPr>
          <p:cNvPr id="2" name="Title 1">
            <a:extLst>
              <a:ext uri="{FF2B5EF4-FFF2-40B4-BE49-F238E27FC236}">
                <a16:creationId xmlns:a16="http://schemas.microsoft.com/office/drawing/2014/main" id="{CE6CE8F3-5A63-307C-9F58-06E64EE99E0B}"/>
              </a:ext>
            </a:extLst>
          </p:cNvPr>
          <p:cNvSpPr>
            <a:spLocks noGrp="1"/>
          </p:cNvSpPr>
          <p:nvPr>
            <p:ph type="title"/>
          </p:nvPr>
        </p:nvSpPr>
        <p:spPr/>
        <p:txBody>
          <a:bodyPr>
            <a:noAutofit/>
          </a:bodyPr>
          <a:lstStyle/>
          <a:p>
            <a:r>
              <a:rPr lang="en-CA" b="1" dirty="0">
                <a:latin typeface="+mj-lt"/>
              </a:rPr>
              <a:t> 9.4 Key Takeaways </a:t>
            </a:r>
          </a:p>
        </p:txBody>
      </p:sp>
      <p:sp>
        <p:nvSpPr>
          <p:cNvPr id="3" name="Text Placeholder 2">
            <a:extLst>
              <a:ext uri="{FF2B5EF4-FFF2-40B4-BE49-F238E27FC236}">
                <a16:creationId xmlns:a16="http://schemas.microsoft.com/office/drawing/2014/main" id="{B97C1802-7705-8B2B-43A2-75F5CD452FB9}"/>
              </a:ext>
            </a:extLst>
          </p:cNvPr>
          <p:cNvSpPr>
            <a:spLocks noGrp="1"/>
          </p:cNvSpPr>
          <p:nvPr>
            <p:ph type="body" idx="1"/>
          </p:nvPr>
        </p:nvSpPr>
        <p:spPr>
          <a:xfrm>
            <a:off x="457201" y="1108325"/>
            <a:ext cx="8375100" cy="3339000"/>
          </a:xfrm>
        </p:spPr>
        <p:txBody>
          <a:bodyPr/>
          <a:lstStyle/>
          <a:p>
            <a:pPr lvl="0">
              <a:lnSpc>
                <a:spcPct val="100000"/>
              </a:lnSpc>
              <a:spcBef>
                <a:spcPts val="2000"/>
              </a:spcBef>
            </a:pPr>
            <a:r>
              <a:rPr lang="en-US" dirty="0">
                <a:latin typeface="+mn-lt"/>
              </a:rPr>
              <a:t>Most shippers have track and trace systems that can track product loads.</a:t>
            </a:r>
          </a:p>
          <a:p>
            <a:pPr lvl="0">
              <a:lnSpc>
                <a:spcPct val="100000"/>
              </a:lnSpc>
            </a:pPr>
            <a:r>
              <a:rPr lang="en-US" dirty="0">
                <a:latin typeface="+mn-lt"/>
              </a:rPr>
              <a:t>Tracking individual products, especially after they are combined to make other products, is more difficult.</a:t>
            </a:r>
          </a:p>
          <a:p>
            <a:pPr lvl="0">
              <a:lnSpc>
                <a:spcPct val="100000"/>
              </a:lnSpc>
            </a:pPr>
            <a:r>
              <a:rPr lang="en-US" dirty="0">
                <a:latin typeface="+mn-lt"/>
              </a:rPr>
              <a:t>Reverse logistics is the process of running damaged and defective products and scrap materials backward through the supply chain to extract value from them.</a:t>
            </a:r>
          </a:p>
          <a:p>
            <a:pPr lvl="0">
              <a:lnSpc>
                <a:spcPct val="100000"/>
              </a:lnSpc>
            </a:pPr>
            <a:r>
              <a:rPr lang="en-US" dirty="0">
                <a:latin typeface="+mn-lt"/>
              </a:rPr>
              <a:t>Companies are increasingly employing reverse logistics not only to save money but for environmental reasons.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90" name="Google Shape;90;g10e81ac8ab1_0_1">
            <a:extLst>
              <a:ext uri="{C183D7F6-B498-43B3-948B-1728B52AA6E4}">
                <adec:decorative xmlns:adec="http://schemas.microsoft.com/office/drawing/2017/decorative" val="1"/>
              </a:ext>
            </a:extLst>
          </p:cNvPr>
          <p:cNvSpPr txBox="1"/>
          <p:nvPr/>
        </p:nvSpPr>
        <p:spPr>
          <a:xfrm>
            <a:off x="5948218" y="2962849"/>
            <a:ext cx="2713832" cy="523190"/>
          </a:xfrm>
          <a:prstGeom prst="rect">
            <a:avLst/>
          </a:prstGeom>
          <a:noFill/>
          <a:ln>
            <a:noFill/>
          </a:ln>
        </p:spPr>
        <p:txBody>
          <a:bodyPr spcFirstLastPara="1" wrap="square" lIns="91425" tIns="91425" rIns="91425" bIns="91425" anchor="t" anchorCtr="0">
            <a:spAutoFit/>
          </a:bodyPr>
          <a:lstStyle/>
          <a:p>
            <a:r>
              <a:rPr lang="en-CA" sz="1100" u="sng" dirty="0">
                <a:solidFill>
                  <a:schemeClr val="tx1"/>
                </a:solidFill>
                <a:hlinkClick r:id="rId3">
                  <a:extLst>
                    <a:ext uri="{A12FA001-AC4F-418D-AE19-62706E023703}">
                      <ahyp:hlinkClr xmlns:ahyp="http://schemas.microsoft.com/office/drawing/2018/hyperlinkcolor" val="tx"/>
                    </a:ext>
                  </a:extLst>
                </a:hlinkClick>
              </a:rPr>
              <a:t>Boat</a:t>
            </a:r>
            <a:r>
              <a:rPr lang="en-CA" sz="1100" dirty="0">
                <a:solidFill>
                  <a:schemeClr val="tx1"/>
                </a:solidFill>
              </a:rPr>
              <a:t> </a:t>
            </a:r>
            <a:r>
              <a:rPr lang="en-US" sz="1100" dirty="0"/>
              <a:t>by </a:t>
            </a:r>
            <a:r>
              <a:rPr lang="en-CA" sz="1100" dirty="0">
                <a:solidFill>
                  <a:schemeClr val="tx1"/>
                </a:solidFill>
                <a:hlinkClick r:id="rId4">
                  <a:extLst>
                    <a:ext uri="{A12FA001-AC4F-418D-AE19-62706E023703}">
                      <ahyp:hlinkClr xmlns:ahyp="http://schemas.microsoft.com/office/drawing/2018/hyperlinkcolor" val="tx"/>
                    </a:ext>
                  </a:extLst>
                </a:hlinkClick>
              </a:rPr>
              <a:t>padrinan</a:t>
            </a:r>
            <a:r>
              <a:rPr lang="en-CA" sz="1100" dirty="0">
                <a:solidFill>
                  <a:schemeClr val="tx1"/>
                </a:solidFill>
              </a:rPr>
              <a:t> </a:t>
            </a:r>
            <a:r>
              <a:rPr lang="en-US" sz="1100" dirty="0"/>
              <a:t>is licensed under the</a:t>
            </a:r>
            <a:r>
              <a:rPr lang="en-CA" sz="1100" dirty="0"/>
              <a:t> </a:t>
            </a:r>
            <a:r>
              <a:rPr lang="en-US" sz="1100" dirty="0" err="1"/>
              <a:t>Pixabay</a:t>
            </a:r>
            <a:r>
              <a:rPr lang="en-US" sz="1100" dirty="0"/>
              <a:t> License</a:t>
            </a:r>
            <a:endParaRPr sz="1100" dirty="0"/>
          </a:p>
        </p:txBody>
      </p:sp>
      <p:pic>
        <p:nvPicPr>
          <p:cNvPr id="89" name="Google Shape;89;g10e81ac8ab1_0_1">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023850" y="1750574"/>
            <a:ext cx="2638200" cy="1212275"/>
          </a:xfrm>
          <a:prstGeom prst="rect">
            <a:avLst/>
          </a:prstGeom>
          <a:noFill/>
          <a:ln>
            <a:noFill/>
          </a:ln>
        </p:spPr>
      </p:pic>
      <p:sp>
        <p:nvSpPr>
          <p:cNvPr id="88" name="Google Shape;88;g10e81ac8ab1_0_1"/>
          <p:cNvSpPr txBox="1">
            <a:spLocks noGrp="1"/>
          </p:cNvSpPr>
          <p:nvPr>
            <p:ph type="body" idx="1"/>
          </p:nvPr>
        </p:nvSpPr>
        <p:spPr>
          <a:xfrm>
            <a:off x="307872" y="1057787"/>
            <a:ext cx="5285507" cy="3027924"/>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2000"/>
              </a:spcBef>
              <a:spcAft>
                <a:spcPts val="0"/>
              </a:spcAft>
              <a:buClr>
                <a:srgbClr val="000000"/>
              </a:buClr>
              <a:buSzPts val="1800"/>
              <a:buFont typeface="Arial"/>
              <a:buChar char="●"/>
            </a:pPr>
            <a:r>
              <a:rPr lang="en-CA" dirty="0">
                <a:solidFill>
                  <a:srgbClr val="000000"/>
                </a:solidFill>
                <a:highlight>
                  <a:srgbClr val="FFFFFF"/>
                </a:highlight>
                <a:latin typeface="+mn-lt"/>
                <a:ea typeface="Arial"/>
                <a:cs typeface="Arial"/>
                <a:sym typeface="Arial"/>
              </a:rPr>
              <a:t>Sourcing is the process of evaluating and hiring individual businesses to supply goods and services to your business. </a:t>
            </a:r>
            <a:endParaRPr dirty="0">
              <a:solidFill>
                <a:srgbClr val="000000"/>
              </a:solidFill>
              <a:highlight>
                <a:srgbClr val="FFFFFF"/>
              </a:highlight>
              <a:latin typeface="+mn-lt"/>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Char char="●"/>
            </a:pPr>
            <a:r>
              <a:rPr lang="en-CA" dirty="0">
                <a:solidFill>
                  <a:srgbClr val="000000"/>
                </a:solidFill>
                <a:highlight>
                  <a:srgbClr val="FFFFFF"/>
                </a:highlight>
                <a:latin typeface="+mn-lt"/>
                <a:ea typeface="Arial"/>
                <a:cs typeface="Arial"/>
                <a:sym typeface="Arial"/>
              </a:rPr>
              <a:t>Procurement is the process of actually purchasing those goods and services. </a:t>
            </a:r>
            <a:endParaRPr dirty="0">
              <a:solidFill>
                <a:srgbClr val="000000"/>
              </a:solidFill>
              <a:highlight>
                <a:srgbClr val="FFFFFF"/>
              </a:highlight>
              <a:latin typeface="+mn-lt"/>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Char char="●"/>
            </a:pPr>
            <a:r>
              <a:rPr lang="en-CA" dirty="0">
                <a:solidFill>
                  <a:srgbClr val="000000"/>
                </a:solidFill>
                <a:highlight>
                  <a:srgbClr val="FFFFFF"/>
                </a:highlight>
                <a:latin typeface="+mn-lt"/>
                <a:ea typeface="Arial"/>
                <a:cs typeface="Arial"/>
                <a:sym typeface="Arial"/>
              </a:rPr>
              <a:t>Rather than their own fleets of trucks, ships, and airplanes, most companies outsource at least some of their transportation tasks to shippers such as Roadway and FedEx. </a:t>
            </a:r>
            <a:endParaRPr dirty="0">
              <a:solidFill>
                <a:srgbClr val="000000"/>
              </a:solidFill>
              <a:highlight>
                <a:srgbClr val="FFFFFF"/>
              </a:highlight>
              <a:latin typeface="+mn-lt"/>
              <a:ea typeface="Arial"/>
              <a:cs typeface="Arial"/>
              <a:sym typeface="Arial"/>
            </a:endParaRPr>
          </a:p>
        </p:txBody>
      </p:sp>
      <p:sp>
        <p:nvSpPr>
          <p:cNvPr id="87" name="Google Shape;87;g10e81ac8ab1_0_1"/>
          <p:cNvSpPr txBox="1">
            <a:spLocks noGrp="1"/>
          </p:cNvSpPr>
          <p:nvPr>
            <p:ph type="title"/>
          </p:nvPr>
        </p:nvSpPr>
        <p:spPr>
          <a:xfrm>
            <a:off x="247075" y="445475"/>
            <a:ext cx="8584500" cy="106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CA" b="1" dirty="0">
                <a:latin typeface="+mj-lt"/>
                <a:ea typeface="Arial"/>
                <a:cs typeface="Arial"/>
                <a:sym typeface="Arial"/>
              </a:rPr>
              <a:t>Sourcing and Procurement </a:t>
            </a:r>
            <a:endParaRPr b="1" dirty="0">
              <a:highlight>
                <a:schemeClr val="lt1"/>
              </a:highlight>
              <a:latin typeface="+mj-lt"/>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8" name="Google Shape;98;p3">
            <a:extLst>
              <a:ext uri="{C183D7F6-B498-43B3-948B-1728B52AA6E4}">
                <adec:decorative xmlns:adec="http://schemas.microsoft.com/office/drawing/2017/decorative" val="1"/>
              </a:ext>
            </a:extLst>
          </p:cNvPr>
          <p:cNvSpPr txBox="1"/>
          <p:nvPr/>
        </p:nvSpPr>
        <p:spPr>
          <a:xfrm>
            <a:off x="311698" y="3353295"/>
            <a:ext cx="3327427" cy="523190"/>
          </a:xfrm>
          <a:prstGeom prst="rect">
            <a:avLst/>
          </a:prstGeom>
          <a:noFill/>
          <a:ln>
            <a:noFill/>
          </a:ln>
        </p:spPr>
        <p:txBody>
          <a:bodyPr spcFirstLastPara="1" wrap="square" lIns="91425" tIns="91425" rIns="91425" bIns="91425" anchor="t" anchorCtr="0">
            <a:spAutoFit/>
          </a:bodyPr>
          <a:lstStyle/>
          <a:p>
            <a:pPr lvl="0"/>
            <a:r>
              <a:rPr lang="en-CA" sz="1100" u="sng" dirty="0">
                <a:solidFill>
                  <a:schemeClr val="tx1"/>
                </a:solidFill>
                <a:hlinkClick r:id="rId3">
                  <a:extLst>
                    <a:ext uri="{A12FA001-AC4F-418D-AE19-62706E023703}">
                      <ahyp:hlinkClr xmlns:ahyp="http://schemas.microsoft.com/office/drawing/2018/hyperlinkcolor" val="tx"/>
                    </a:ext>
                  </a:extLst>
                </a:hlinkClick>
              </a:rPr>
              <a:t>Low Cost</a:t>
            </a:r>
            <a:r>
              <a:rPr lang="en-CA" sz="1100" u="sng" dirty="0">
                <a:solidFill>
                  <a:schemeClr val="tx1"/>
                </a:solidFill>
              </a:rPr>
              <a:t> </a:t>
            </a:r>
            <a:r>
              <a:rPr lang="en-CA" sz="1100" u="sng" dirty="0">
                <a:solidFill>
                  <a:schemeClr val="bg2"/>
                </a:solidFill>
              </a:rPr>
              <a:t>by</a:t>
            </a:r>
            <a:r>
              <a:rPr lang="en-CA" sz="1100" dirty="0">
                <a:solidFill>
                  <a:schemeClr val="tx1"/>
                </a:solidFill>
                <a:hlinkClick r:id="rId4">
                  <a:extLst>
                    <a:ext uri="{A12FA001-AC4F-418D-AE19-62706E023703}">
                      <ahyp:hlinkClr xmlns:ahyp="http://schemas.microsoft.com/office/drawing/2018/hyperlinkcolor" val="tx"/>
                    </a:ext>
                  </a:extLst>
                </a:hlinkClick>
              </a:rPr>
              <a:t> </a:t>
            </a:r>
            <a:r>
              <a:rPr lang="en-CA" sz="1100" dirty="0" err="1">
                <a:solidFill>
                  <a:schemeClr val="tx1"/>
                </a:solidFill>
                <a:hlinkClick r:id="rId4">
                  <a:extLst>
                    <a:ext uri="{A12FA001-AC4F-418D-AE19-62706E023703}">
                      <ahyp:hlinkClr xmlns:ahyp="http://schemas.microsoft.com/office/drawing/2018/hyperlinkcolor" val="tx"/>
                    </a:ext>
                  </a:extLst>
                </a:hlinkClick>
              </a:rPr>
              <a:t>IvelinRadkov</a:t>
            </a:r>
            <a:r>
              <a:rPr lang="en-CA" sz="1100" u="sng" dirty="0">
                <a:solidFill>
                  <a:schemeClr val="tx1"/>
                </a:solidFill>
              </a:rPr>
              <a:t> </a:t>
            </a:r>
            <a:r>
              <a:rPr lang="en-US" sz="1100" dirty="0"/>
              <a:t>is licensed under the</a:t>
            </a:r>
            <a:r>
              <a:rPr lang="en-CA" sz="1100" dirty="0"/>
              <a:t> </a:t>
            </a:r>
            <a:r>
              <a:rPr lang="en-US" sz="1100" dirty="0" err="1"/>
              <a:t>Pixabay</a:t>
            </a:r>
            <a:r>
              <a:rPr lang="en-US" sz="1100" dirty="0"/>
              <a:t> License</a:t>
            </a:r>
            <a:r>
              <a:rPr lang="en-CA" sz="1100" dirty="0"/>
              <a:t>.</a:t>
            </a:r>
            <a:endParaRPr sz="1100" dirty="0"/>
          </a:p>
        </p:txBody>
      </p:sp>
      <p:pic>
        <p:nvPicPr>
          <p:cNvPr id="97" name="Google Shape;97;p3">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311700" y="1171244"/>
            <a:ext cx="3327427" cy="2240547"/>
          </a:xfrm>
          <a:prstGeom prst="rect">
            <a:avLst/>
          </a:prstGeom>
          <a:noFill/>
          <a:ln>
            <a:noFill/>
          </a:ln>
        </p:spPr>
      </p:pic>
      <p:sp>
        <p:nvSpPr>
          <p:cNvPr id="95" name="Google Shape;95;p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CA" b="1" dirty="0">
                <a:latin typeface="+mj-lt"/>
                <a:ea typeface="Arial"/>
                <a:cs typeface="Arial"/>
                <a:sym typeface="Arial"/>
              </a:rPr>
              <a:t>The Growth of Outsourcing and Offshoring</a:t>
            </a:r>
            <a:endParaRPr sz="1800" dirty="0">
              <a:latin typeface="+mj-lt"/>
              <a:ea typeface="Arial"/>
              <a:cs typeface="Arial"/>
              <a:sym typeface="Arial"/>
            </a:endParaRPr>
          </a:p>
        </p:txBody>
      </p:sp>
      <p:sp>
        <p:nvSpPr>
          <p:cNvPr id="2" name="Text Placeholder 1">
            <a:extLst>
              <a:ext uri="{FF2B5EF4-FFF2-40B4-BE49-F238E27FC236}">
                <a16:creationId xmlns:a16="http://schemas.microsoft.com/office/drawing/2014/main" id="{A04C4A45-F0D5-A2DF-389C-09F559A73B8D}"/>
              </a:ext>
            </a:extLst>
          </p:cNvPr>
          <p:cNvSpPr>
            <a:spLocks noGrp="1"/>
          </p:cNvSpPr>
          <p:nvPr>
            <p:ph type="body" idx="1"/>
          </p:nvPr>
        </p:nvSpPr>
        <p:spPr>
          <a:xfrm>
            <a:off x="3639128" y="1017800"/>
            <a:ext cx="5193172" cy="3339000"/>
          </a:xfrm>
        </p:spPr>
        <p:txBody>
          <a:bodyPr>
            <a:noAutofit/>
          </a:bodyPr>
          <a:lstStyle/>
          <a:p>
            <a:pPr lvl="0"/>
            <a:r>
              <a:rPr lang="en-US" dirty="0">
                <a:highlight>
                  <a:srgbClr val="FFFFFF"/>
                </a:highlight>
                <a:latin typeface="+mn-lt"/>
              </a:rPr>
              <a:t>Beginning in the 1990s, companies began to outsource a lot of other activities besides transportation</a:t>
            </a:r>
          </a:p>
          <a:p>
            <a:pPr lvl="1" indent="-342900">
              <a:buSzPts val="1800"/>
            </a:pPr>
            <a:r>
              <a:rPr lang="en-US" sz="1800" dirty="0">
                <a:highlight>
                  <a:srgbClr val="FFFFFF"/>
                </a:highlight>
                <a:latin typeface="+mn-lt"/>
              </a:rPr>
              <a:t>Their goal was twofold: </a:t>
            </a:r>
            <a:r>
              <a:rPr lang="en-US" sz="1800" b="1" dirty="0">
                <a:highlight>
                  <a:srgbClr val="FFFFFF"/>
                </a:highlight>
                <a:latin typeface="+mn-lt"/>
              </a:rPr>
              <a:t>(1)</a:t>
            </a:r>
            <a:r>
              <a:rPr lang="en-US" sz="1800" dirty="0">
                <a:highlight>
                  <a:srgbClr val="FFFFFF"/>
                </a:highlight>
                <a:latin typeface="+mn-lt"/>
              </a:rPr>
              <a:t> </a:t>
            </a:r>
            <a:r>
              <a:rPr lang="en-US" sz="1800" i="1" dirty="0">
                <a:highlight>
                  <a:srgbClr val="FFFFFF"/>
                </a:highlight>
                <a:latin typeface="+mn-lt"/>
              </a:rPr>
              <a:t>to lower their costs</a:t>
            </a:r>
            <a:r>
              <a:rPr lang="en-US" sz="1800" dirty="0">
                <a:highlight>
                  <a:srgbClr val="FFFFFF"/>
                </a:highlight>
                <a:latin typeface="+mn-lt"/>
              </a:rPr>
              <a:t> and </a:t>
            </a:r>
          </a:p>
          <a:p>
            <a:pPr lvl="1" indent="-342900">
              <a:buSzPts val="1800"/>
            </a:pPr>
            <a:r>
              <a:rPr lang="en-US" sz="1800" b="1" dirty="0">
                <a:highlight>
                  <a:srgbClr val="FFFFFF"/>
                </a:highlight>
                <a:latin typeface="+mn-lt"/>
              </a:rPr>
              <a:t>(2)</a:t>
            </a:r>
            <a:r>
              <a:rPr lang="en-US" sz="1800" i="1" dirty="0">
                <a:highlight>
                  <a:srgbClr val="FFFFFF"/>
                </a:highlight>
                <a:latin typeface="+mn-lt"/>
              </a:rPr>
              <a:t> to focus on the activities they do best.</a:t>
            </a:r>
            <a:endParaRPr lang="en-US" dirty="0">
              <a:highlight>
                <a:srgbClr val="FFFFFF"/>
              </a:highlight>
              <a:latin typeface="+mn-lt"/>
            </a:endParaRPr>
          </a:p>
          <a:p>
            <a:pPr lvl="0"/>
            <a:r>
              <a:rPr lang="en-US" dirty="0">
                <a:highlight>
                  <a:srgbClr val="FFFFFF"/>
                </a:highlight>
                <a:latin typeface="+mn-lt"/>
              </a:rPr>
              <a:t>Many “producers” of products no longer produce them at all but outsource their production instead.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p4"/>
          <p:cNvSpPr txBox="1">
            <a:spLocks noGrp="1"/>
          </p:cNvSpPr>
          <p:nvPr>
            <p:ph type="title"/>
          </p:nvPr>
        </p:nvSpPr>
        <p:spPr>
          <a:xfrm>
            <a:off x="233484" y="281354"/>
            <a:ext cx="8598600" cy="679800"/>
          </a:xfrm>
          <a:prstGeom prst="rect">
            <a:avLst/>
          </a:prstGeom>
          <a:noFill/>
          <a:ln>
            <a:noFill/>
          </a:ln>
        </p:spPr>
        <p:txBody>
          <a:bodyPr spcFirstLastPara="1" wrap="square" lIns="91425" tIns="91425" rIns="91425" bIns="91425" anchor="t" anchorCtr="0">
            <a:noAutofit/>
          </a:bodyPr>
          <a:lstStyle/>
          <a:p>
            <a:pPr marL="0" lvl="0" indent="0" algn="ctr" rtl="0">
              <a:lnSpc>
                <a:spcPct val="105000"/>
              </a:lnSpc>
              <a:spcBef>
                <a:spcPts val="0"/>
              </a:spcBef>
              <a:spcAft>
                <a:spcPts val="0"/>
              </a:spcAft>
              <a:buClr>
                <a:srgbClr val="000000"/>
              </a:buClr>
              <a:buSzPts val="990"/>
              <a:buNone/>
            </a:pPr>
            <a:r>
              <a:rPr lang="en-CA" b="1" dirty="0">
                <a:highlight>
                  <a:schemeClr val="lt1"/>
                </a:highlight>
                <a:latin typeface="Arial"/>
                <a:ea typeface="Arial"/>
                <a:cs typeface="Arial"/>
                <a:sym typeface="Arial"/>
              </a:rPr>
              <a:t>Percentage of Supply Chain Functions Offshored in 2008</a:t>
            </a:r>
            <a:endParaRPr b="1" dirty="0">
              <a:highlight>
                <a:schemeClr val="lt1"/>
              </a:highlight>
              <a:latin typeface="Arial"/>
              <a:ea typeface="Arial"/>
              <a:cs typeface="Arial"/>
              <a:sym typeface="Arial"/>
            </a:endParaRPr>
          </a:p>
        </p:txBody>
      </p:sp>
      <p:pic>
        <p:nvPicPr>
          <p:cNvPr id="104" name="Google Shape;104;p4" descr="Outsourcing work to companies abroad is called offshoring. Figure 9.2 “Percentage of Supply Chain Functions Offshored in 2008” shows the percentage of supply chain functions three hundred global manufacturers and service organizations say they now offshore and the percentages these organizations expect to offshore by 2010.&#10;"/>
          <p:cNvPicPr preferRelativeResize="0"/>
          <p:nvPr/>
        </p:nvPicPr>
        <p:blipFill>
          <a:blip r:embed="rId3">
            <a:alphaModFix/>
          </a:blip>
          <a:stretch>
            <a:fillRect/>
          </a:stretch>
        </p:blipFill>
        <p:spPr>
          <a:xfrm>
            <a:off x="2292925" y="1446051"/>
            <a:ext cx="4558125" cy="3200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12" name="Google Shape;112;p5">
            <a:extLst>
              <a:ext uri="{C183D7F6-B498-43B3-948B-1728B52AA6E4}">
                <adec:decorative xmlns:adec="http://schemas.microsoft.com/office/drawing/2017/decorative" val="1"/>
              </a:ext>
            </a:extLst>
          </p:cNvPr>
          <p:cNvSpPr txBox="1"/>
          <p:nvPr/>
        </p:nvSpPr>
        <p:spPr>
          <a:xfrm>
            <a:off x="-230909" y="3589401"/>
            <a:ext cx="3786909" cy="523190"/>
          </a:xfrm>
          <a:prstGeom prst="rect">
            <a:avLst/>
          </a:prstGeom>
          <a:noFill/>
          <a:ln>
            <a:noFill/>
          </a:ln>
        </p:spPr>
        <p:txBody>
          <a:bodyPr spcFirstLastPara="1" wrap="square" lIns="91425" tIns="91425" rIns="91425" bIns="91425" anchor="t" anchorCtr="0">
            <a:spAutoFit/>
          </a:bodyPr>
          <a:lstStyle/>
          <a:p>
            <a:pPr marL="457200">
              <a:buSzPts val="1100"/>
            </a:pPr>
            <a:r>
              <a:rPr lang="en-CA" sz="1100" u="sng" dirty="0">
                <a:solidFill>
                  <a:schemeClr val="tx1"/>
                </a:solidFill>
                <a:hlinkClick r:id="rId3">
                  <a:extLst>
                    <a:ext uri="{A12FA001-AC4F-418D-AE19-62706E023703}">
                      <ahyp:hlinkClr xmlns:ahyp="http://schemas.microsoft.com/office/drawing/2018/hyperlinkcolor" val="tx"/>
                    </a:ext>
                  </a:extLst>
                </a:hlinkClick>
              </a:rPr>
              <a:t>Trade</a:t>
            </a:r>
            <a:r>
              <a:rPr lang="en-CA" sz="1100" u="sng" dirty="0">
                <a:solidFill>
                  <a:schemeClr val="tx1"/>
                </a:solidFill>
              </a:rPr>
              <a:t> by </a:t>
            </a:r>
            <a:r>
              <a:rPr lang="en-CA" sz="1100" dirty="0">
                <a:solidFill>
                  <a:schemeClr val="tx1"/>
                </a:solidFill>
                <a:hlinkClick r:id="rId4">
                  <a:extLst>
                    <a:ext uri="{A12FA001-AC4F-418D-AE19-62706E023703}">
                      <ahyp:hlinkClr xmlns:ahyp="http://schemas.microsoft.com/office/drawing/2018/hyperlinkcolor" val="tx"/>
                    </a:ext>
                  </a:extLst>
                </a:hlinkClick>
              </a:rPr>
              <a:t>geralt</a:t>
            </a:r>
            <a:r>
              <a:rPr lang="en-CA" sz="1100" dirty="0">
                <a:solidFill>
                  <a:schemeClr val="tx1"/>
                </a:solidFill>
              </a:rPr>
              <a:t>  </a:t>
            </a:r>
            <a:r>
              <a:rPr lang="en-US" sz="1100" dirty="0"/>
              <a:t>is licensed under the</a:t>
            </a:r>
            <a:r>
              <a:rPr lang="en-CA" sz="1100" dirty="0"/>
              <a:t> </a:t>
            </a:r>
            <a:r>
              <a:rPr lang="en-US" sz="1100" dirty="0" err="1"/>
              <a:t>Pixabay</a:t>
            </a:r>
            <a:r>
              <a:rPr lang="en-US" sz="1100" dirty="0"/>
              <a:t> License</a:t>
            </a:r>
            <a:r>
              <a:rPr lang="en-CA" sz="1100" i="0" u="none" strike="noStrike" cap="none" dirty="0">
                <a:solidFill>
                  <a:srgbClr val="000000"/>
                </a:solidFill>
                <a:sym typeface="Arial"/>
              </a:rPr>
              <a:t>.</a:t>
            </a:r>
            <a:endParaRPr sz="1100" i="0" u="none" strike="noStrike" cap="none" dirty="0">
              <a:solidFill>
                <a:srgbClr val="000000"/>
              </a:solidFill>
              <a:sym typeface="Arial"/>
            </a:endParaRPr>
          </a:p>
        </p:txBody>
      </p:sp>
      <p:pic>
        <p:nvPicPr>
          <p:cNvPr id="113" name="Google Shape;113;p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319096" y="1409099"/>
            <a:ext cx="3143174" cy="2219875"/>
          </a:xfrm>
          <a:prstGeom prst="rect">
            <a:avLst/>
          </a:prstGeom>
          <a:noFill/>
          <a:ln>
            <a:noFill/>
          </a:ln>
        </p:spPr>
      </p:pic>
      <p:sp>
        <p:nvSpPr>
          <p:cNvPr id="109" name="Google Shape;109;p5"/>
          <p:cNvSpPr txBox="1">
            <a:spLocks noGrp="1"/>
          </p:cNvSpPr>
          <p:nvPr>
            <p:ph type="title"/>
          </p:nvPr>
        </p:nvSpPr>
        <p:spPr>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1000"/>
              <a:buNone/>
            </a:pPr>
            <a:r>
              <a:rPr lang="en-CA" sz="3300" b="1" dirty="0">
                <a:latin typeface="+mj-lt"/>
                <a:ea typeface="Arial"/>
                <a:cs typeface="Arial"/>
                <a:sym typeface="Arial"/>
              </a:rPr>
              <a:t>Some of the Ins and Outs of Outsourcing</a:t>
            </a:r>
            <a:endParaRPr dirty="0">
              <a:latin typeface="+mj-lt"/>
            </a:endParaRPr>
          </a:p>
        </p:txBody>
      </p:sp>
      <p:sp>
        <p:nvSpPr>
          <p:cNvPr id="2" name="Text Placeholder 1">
            <a:extLst>
              <a:ext uri="{FF2B5EF4-FFF2-40B4-BE49-F238E27FC236}">
                <a16:creationId xmlns:a16="http://schemas.microsoft.com/office/drawing/2014/main" id="{220BBBB4-92EC-542C-6D75-CC576BD168C1}"/>
              </a:ext>
            </a:extLst>
          </p:cNvPr>
          <p:cNvSpPr>
            <a:spLocks noGrp="1"/>
          </p:cNvSpPr>
          <p:nvPr>
            <p:ph type="body" idx="1"/>
          </p:nvPr>
        </p:nvSpPr>
        <p:spPr>
          <a:xfrm>
            <a:off x="3759200" y="1229875"/>
            <a:ext cx="5073100" cy="3339000"/>
          </a:xfrm>
        </p:spPr>
        <p:txBody>
          <a:bodyPr/>
          <a:lstStyle/>
          <a:p>
            <a:r>
              <a:rPr lang="en-US" dirty="0">
                <a:latin typeface="+mn-lt"/>
              </a:rPr>
              <a:t>A company faces a number of trade-offs when it outsources an activity.</a:t>
            </a:r>
          </a:p>
          <a:p>
            <a:r>
              <a:rPr lang="en-US" dirty="0">
                <a:latin typeface="+mn-lt"/>
              </a:rPr>
              <a:t>The loss of control—particularly when it comes to product quality and safety—is one of them.</a:t>
            </a:r>
          </a:p>
          <a:p>
            <a:r>
              <a:rPr lang="en-US" dirty="0">
                <a:latin typeface="+mn-lt"/>
              </a:rPr>
              <a:t>The loss of control of their technology is another outsourcing risk that companies face</a:t>
            </a:r>
            <a:endParaRPr lang="en-CA" dirty="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p11"/>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CA" b="1" dirty="0">
                <a:latin typeface="+mj-lt"/>
                <a:ea typeface="Arial"/>
                <a:cs typeface="Arial"/>
                <a:sym typeface="Arial"/>
              </a:rPr>
              <a:t>9.1 Key Takeaway</a:t>
            </a:r>
            <a:endParaRPr sz="1800" dirty="0">
              <a:solidFill>
                <a:srgbClr val="080808"/>
              </a:solidFill>
              <a:latin typeface="+mj-lt"/>
              <a:ea typeface="Arial"/>
              <a:cs typeface="Arial"/>
              <a:sym typeface="Arial"/>
            </a:endParaRPr>
          </a:p>
        </p:txBody>
      </p:sp>
      <p:sp>
        <p:nvSpPr>
          <p:cNvPr id="2" name="Text Placeholder 1">
            <a:extLst>
              <a:ext uri="{FF2B5EF4-FFF2-40B4-BE49-F238E27FC236}">
                <a16:creationId xmlns:a16="http://schemas.microsoft.com/office/drawing/2014/main" id="{C3BD160E-4926-A750-C73A-4A03CA195DB2}"/>
              </a:ext>
            </a:extLst>
          </p:cNvPr>
          <p:cNvSpPr>
            <a:spLocks noGrp="1"/>
          </p:cNvSpPr>
          <p:nvPr>
            <p:ph type="body" idx="1"/>
          </p:nvPr>
        </p:nvSpPr>
        <p:spPr>
          <a:xfrm>
            <a:off x="178231" y="1229875"/>
            <a:ext cx="8654069" cy="3339000"/>
          </a:xfrm>
        </p:spPr>
        <p:txBody>
          <a:bodyPr/>
          <a:lstStyle/>
          <a:p>
            <a:pPr marL="285750" indent="-285750">
              <a:lnSpc>
                <a:spcPct val="100000"/>
              </a:lnSpc>
              <a:buClr>
                <a:srgbClr val="000000"/>
              </a:buClr>
            </a:pPr>
            <a:r>
              <a:rPr lang="en-US" dirty="0">
                <a:latin typeface="+mn-lt"/>
              </a:rPr>
              <a:t>Sourcing is the process of evaluating and hiring individual businesses to supply goods and services to your business.</a:t>
            </a:r>
          </a:p>
          <a:p>
            <a:pPr marL="285750" indent="-285750">
              <a:lnSpc>
                <a:spcPct val="100000"/>
              </a:lnSpc>
              <a:buClr>
                <a:srgbClr val="000000"/>
              </a:buClr>
            </a:pPr>
            <a:r>
              <a:rPr lang="en-US" dirty="0">
                <a:latin typeface="+mn-lt"/>
              </a:rPr>
              <a:t>Companies outsource activities to lower their costs to focus on the activities they do best. </a:t>
            </a:r>
          </a:p>
          <a:p>
            <a:pPr marL="285750" indent="-285750">
              <a:lnSpc>
                <a:spcPct val="100000"/>
              </a:lnSpc>
              <a:buClr>
                <a:srgbClr val="000000"/>
              </a:buClr>
            </a:pPr>
            <a:r>
              <a:rPr lang="en-US" dirty="0">
                <a:latin typeface="+mn-lt"/>
              </a:rPr>
              <a:t>Companies face numerous trade offs when they outsource activities, which can include a loss of control and product-quality and safety problems.</a:t>
            </a:r>
          </a:p>
          <a:p>
            <a:pPr marL="285750" indent="-285750">
              <a:lnSpc>
                <a:spcPct val="100000"/>
              </a:lnSpc>
              <a:buClr>
                <a:srgbClr val="000000"/>
              </a:buClr>
            </a:pPr>
            <a:r>
              <a:rPr lang="en-US" dirty="0">
                <a:latin typeface="+mn-lt"/>
              </a:rPr>
              <a:t>Customer should be the focus of any insourcing and outsourcing decisions companies make.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g10e81ac8ab1_0_41"/>
          <p:cNvSpPr txBox="1">
            <a:spLocks noGrp="1"/>
          </p:cNvSpPr>
          <p:nvPr>
            <p:ph type="title"/>
          </p:nvPr>
        </p:nvSpPr>
        <p:spPr>
          <a:xfrm>
            <a:off x="247075" y="445475"/>
            <a:ext cx="8584500" cy="106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CA" b="1" dirty="0">
                <a:latin typeface="+mj-lt"/>
                <a:ea typeface="Arial"/>
                <a:cs typeface="Arial"/>
                <a:sym typeface="Arial"/>
              </a:rPr>
              <a:t>9.2 Demand Planning and Inventory Control</a:t>
            </a:r>
            <a:endParaRPr b="1" dirty="0">
              <a:highlight>
                <a:schemeClr val="lt1"/>
              </a:highlight>
              <a:latin typeface="+mj-lt"/>
              <a:ea typeface="Arial"/>
              <a:cs typeface="Arial"/>
              <a:sym typeface="Arial"/>
            </a:endParaRPr>
          </a:p>
        </p:txBody>
      </p:sp>
      <p:sp>
        <p:nvSpPr>
          <p:cNvPr id="141" name="Google Shape;141;g10e81ac8ab1_0_41"/>
          <p:cNvSpPr txBox="1">
            <a:spLocks noGrp="1"/>
          </p:cNvSpPr>
          <p:nvPr>
            <p:ph type="body" idx="1"/>
          </p:nvPr>
        </p:nvSpPr>
        <p:spPr>
          <a:xfrm>
            <a:off x="469350" y="1284000"/>
            <a:ext cx="8362200" cy="3253500"/>
          </a:xfrm>
          <a:prstGeom prst="rect">
            <a:avLst/>
          </a:prstGeom>
          <a:noFill/>
          <a:ln>
            <a:noFill/>
          </a:ln>
        </p:spPr>
        <p:txBody>
          <a:bodyPr spcFirstLastPara="1" wrap="square" lIns="91425" tIns="91425" rIns="91425" bIns="91425" anchor="t" anchorCtr="0">
            <a:noAutofit/>
          </a:bodyPr>
          <a:lstStyle/>
          <a:p>
            <a:pPr marL="131720" lvl="0" indent="0" algn="l" rtl="0">
              <a:lnSpc>
                <a:spcPct val="200000"/>
              </a:lnSpc>
              <a:spcBef>
                <a:spcPts val="1400"/>
              </a:spcBef>
              <a:spcAft>
                <a:spcPts val="0"/>
              </a:spcAft>
              <a:buClr>
                <a:srgbClr val="000000"/>
              </a:buClr>
              <a:buSzPts val="1526"/>
              <a:buNone/>
            </a:pPr>
            <a:r>
              <a:rPr lang="en-CA" b="1" dirty="0">
                <a:solidFill>
                  <a:srgbClr val="000000"/>
                </a:solidFill>
                <a:highlight>
                  <a:srgbClr val="FFFFFF"/>
                </a:highlight>
                <a:latin typeface="+mn-lt"/>
                <a:ea typeface="Arial"/>
                <a:cs typeface="Arial"/>
                <a:sym typeface="Arial"/>
              </a:rPr>
              <a:t>Learning Objectives:</a:t>
            </a:r>
            <a:endParaRPr dirty="0">
              <a:latin typeface="+mn-lt"/>
            </a:endParaRPr>
          </a:p>
          <a:p>
            <a:pPr marL="457200" lvl="0" indent="-342900" algn="l" rtl="0">
              <a:lnSpc>
                <a:spcPct val="100000"/>
              </a:lnSpc>
              <a:spcBef>
                <a:spcPts val="1400"/>
              </a:spcBef>
              <a:spcAft>
                <a:spcPts val="0"/>
              </a:spcAft>
              <a:buClr>
                <a:srgbClr val="000000"/>
              </a:buClr>
              <a:buSzPts val="1800"/>
              <a:buFont typeface="Arial"/>
              <a:buChar char="●"/>
            </a:pPr>
            <a:r>
              <a:rPr lang="en-CA" dirty="0">
                <a:solidFill>
                  <a:srgbClr val="000000"/>
                </a:solidFill>
                <a:latin typeface="+mn-lt"/>
                <a:ea typeface="Arial"/>
                <a:cs typeface="Arial"/>
                <a:sym typeface="Arial"/>
              </a:rPr>
              <a:t>Explain why demand planning adds value to products.</a:t>
            </a:r>
            <a:endParaRPr dirty="0">
              <a:solidFill>
                <a:srgbClr val="000000"/>
              </a:solidFill>
              <a:latin typeface="+mn-lt"/>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Char char="●"/>
            </a:pPr>
            <a:r>
              <a:rPr lang="en-CA" dirty="0">
                <a:solidFill>
                  <a:srgbClr val="000000"/>
                </a:solidFill>
                <a:latin typeface="+mn-lt"/>
                <a:ea typeface="Arial"/>
                <a:cs typeface="Arial"/>
                <a:sym typeface="Arial"/>
              </a:rPr>
              <a:t>Describe the role inventory control plays when it comes marketing products.</a:t>
            </a:r>
            <a:endParaRPr dirty="0">
              <a:solidFill>
                <a:srgbClr val="000000"/>
              </a:solidFill>
              <a:latin typeface="+mn-lt"/>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Char char="●"/>
            </a:pPr>
            <a:r>
              <a:rPr lang="en-CA" dirty="0">
                <a:solidFill>
                  <a:srgbClr val="000000"/>
                </a:solidFill>
                <a:latin typeface="+mn-lt"/>
                <a:ea typeface="Arial"/>
                <a:cs typeface="Arial"/>
                <a:sym typeface="Arial"/>
              </a:rPr>
              <a:t>List the reasons why firms collaborate with another for the purposes of inventory control and demand planning.</a:t>
            </a:r>
            <a:endParaRPr dirty="0">
              <a:solidFill>
                <a:srgbClr val="000000"/>
              </a:solidFill>
              <a:latin typeface="+mn-lt"/>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pic>
        <p:nvPicPr>
          <p:cNvPr id="149" name="Google Shape;149;p7">
            <a:extLst>
              <a:ext uri="{C183D7F6-B498-43B3-948B-1728B52AA6E4}">
                <adec:decorative xmlns:adec="http://schemas.microsoft.com/office/drawing/2017/decorative" val="1"/>
              </a:ext>
            </a:extLst>
          </p:cNvPr>
          <p:cNvPicPr preferRelativeResize="0"/>
          <p:nvPr/>
        </p:nvPicPr>
        <p:blipFill rotWithShape="1">
          <a:blip r:embed="rId3">
            <a:alphaModFix/>
          </a:blip>
          <a:srcRect l="59" r="59"/>
          <a:stretch/>
        </p:blipFill>
        <p:spPr>
          <a:xfrm>
            <a:off x="413300" y="1150789"/>
            <a:ext cx="3197804" cy="2179398"/>
          </a:xfrm>
          <a:prstGeom prst="rect">
            <a:avLst/>
          </a:prstGeom>
          <a:noFill/>
          <a:ln>
            <a:noFill/>
          </a:ln>
        </p:spPr>
      </p:pic>
      <p:sp>
        <p:nvSpPr>
          <p:cNvPr id="148" name="Google Shape;148;p7">
            <a:extLst>
              <a:ext uri="{C183D7F6-B498-43B3-948B-1728B52AA6E4}">
                <adec:decorative xmlns:adec="http://schemas.microsoft.com/office/drawing/2017/decorative" val="1"/>
              </a:ext>
            </a:extLst>
          </p:cNvPr>
          <p:cNvSpPr txBox="1"/>
          <p:nvPr/>
        </p:nvSpPr>
        <p:spPr>
          <a:xfrm>
            <a:off x="223724" y="3378988"/>
            <a:ext cx="3387379" cy="523190"/>
          </a:xfrm>
          <a:prstGeom prst="rect">
            <a:avLst/>
          </a:prstGeom>
          <a:noFill/>
          <a:ln>
            <a:noFill/>
          </a:ln>
        </p:spPr>
        <p:txBody>
          <a:bodyPr spcFirstLastPara="1" wrap="square" lIns="91425" tIns="91425" rIns="91425" bIns="91425" anchor="t" anchorCtr="0">
            <a:spAutoFit/>
          </a:bodyPr>
          <a:lstStyle/>
          <a:p>
            <a:pPr lvl="0">
              <a:buSzPts val="1100"/>
            </a:pPr>
            <a:r>
              <a:rPr lang="en-CA" sz="1100" u="sng" dirty="0">
                <a:solidFill>
                  <a:schemeClr val="tx1"/>
                </a:solidFill>
                <a:hlinkClick r:id="rId4">
                  <a:extLst>
                    <a:ext uri="{A12FA001-AC4F-418D-AE19-62706E023703}">
                      <ahyp:hlinkClr xmlns:ahyp="http://schemas.microsoft.com/office/drawing/2018/hyperlinkcolor" val="tx"/>
                    </a:ext>
                  </a:extLst>
                </a:hlinkClick>
              </a:rPr>
              <a:t>Planning</a:t>
            </a:r>
            <a:r>
              <a:rPr lang="en-CA" sz="1100" dirty="0">
                <a:solidFill>
                  <a:schemeClr val="tx1"/>
                </a:solidFill>
              </a:rPr>
              <a:t> </a:t>
            </a:r>
            <a:r>
              <a:rPr lang="en-CA" sz="1100" i="0" u="none" strike="noStrike" cap="none" dirty="0">
                <a:solidFill>
                  <a:srgbClr val="000000"/>
                </a:solidFill>
                <a:sym typeface="Arial"/>
              </a:rPr>
              <a:t>by </a:t>
            </a:r>
            <a:r>
              <a:rPr lang="en-CA" sz="1100" dirty="0" err="1">
                <a:solidFill>
                  <a:schemeClr val="tx1"/>
                </a:solidFill>
                <a:hlinkClick r:id="rId5">
                  <a:extLst>
                    <a:ext uri="{A12FA001-AC4F-418D-AE19-62706E023703}">
                      <ahyp:hlinkClr xmlns:ahyp="http://schemas.microsoft.com/office/drawing/2018/hyperlinkcolor" val="tx"/>
                    </a:ext>
                  </a:extLst>
                </a:hlinkClick>
              </a:rPr>
              <a:t>StartupStockPhotos</a:t>
            </a:r>
            <a:r>
              <a:rPr lang="en-CA" sz="1100" i="0" u="none" strike="noStrike" cap="none" dirty="0">
                <a:solidFill>
                  <a:schemeClr val="tx1"/>
                </a:solidFill>
                <a:sym typeface="Arial"/>
              </a:rPr>
              <a:t> </a:t>
            </a:r>
            <a:r>
              <a:rPr lang="en-US" sz="1100" dirty="0">
                <a:solidFill>
                  <a:schemeClr val="tx1"/>
                </a:solidFill>
              </a:rPr>
              <a:t> </a:t>
            </a:r>
            <a:r>
              <a:rPr lang="en-US" sz="1100" dirty="0"/>
              <a:t>is licensed under the</a:t>
            </a:r>
            <a:r>
              <a:rPr lang="en-CA" sz="1100" dirty="0"/>
              <a:t> </a:t>
            </a:r>
            <a:r>
              <a:rPr lang="en-US" sz="1100" dirty="0" err="1"/>
              <a:t>Pixabay</a:t>
            </a:r>
            <a:r>
              <a:rPr lang="en-US" sz="1100" dirty="0"/>
              <a:t> License</a:t>
            </a:r>
            <a:r>
              <a:rPr lang="en-CA" sz="1100" dirty="0"/>
              <a:t>.</a:t>
            </a:r>
            <a:endParaRPr sz="1100" i="0" u="none" strike="noStrike" cap="none" dirty="0">
              <a:solidFill>
                <a:srgbClr val="000000"/>
              </a:solidFill>
              <a:latin typeface="Roboto"/>
              <a:ea typeface="Roboto"/>
              <a:cs typeface="Roboto"/>
              <a:sym typeface="Roboto"/>
            </a:endParaRPr>
          </a:p>
        </p:txBody>
      </p:sp>
      <p:sp>
        <p:nvSpPr>
          <p:cNvPr id="146" name="Google Shape;146;p7"/>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CA" b="1" dirty="0">
                <a:latin typeface="+mj-lt"/>
                <a:ea typeface="Arial"/>
                <a:cs typeface="Arial"/>
                <a:sym typeface="Arial"/>
              </a:rPr>
              <a:t>Demand and Planning</a:t>
            </a:r>
            <a:endParaRPr b="1" dirty="0">
              <a:latin typeface="+mj-lt"/>
              <a:ea typeface="Arial"/>
              <a:cs typeface="Arial"/>
              <a:sym typeface="Arial"/>
            </a:endParaRPr>
          </a:p>
        </p:txBody>
      </p:sp>
      <p:sp>
        <p:nvSpPr>
          <p:cNvPr id="2" name="Text Placeholder 1">
            <a:extLst>
              <a:ext uri="{FF2B5EF4-FFF2-40B4-BE49-F238E27FC236}">
                <a16:creationId xmlns:a16="http://schemas.microsoft.com/office/drawing/2014/main" id="{0D588089-64EB-48B0-5234-9616C78A7F24}"/>
              </a:ext>
            </a:extLst>
          </p:cNvPr>
          <p:cNvSpPr>
            <a:spLocks noGrp="1"/>
          </p:cNvSpPr>
          <p:nvPr>
            <p:ph type="body" idx="1"/>
          </p:nvPr>
        </p:nvSpPr>
        <p:spPr>
          <a:xfrm>
            <a:off x="3611105" y="1150789"/>
            <a:ext cx="5394350" cy="3339000"/>
          </a:xfrm>
        </p:spPr>
        <p:txBody>
          <a:bodyPr>
            <a:normAutofit/>
          </a:bodyPr>
          <a:lstStyle/>
          <a:p>
            <a:pPr lvl="0">
              <a:lnSpc>
                <a:spcPct val="100000"/>
              </a:lnSpc>
              <a:buClr>
                <a:srgbClr val="000000"/>
              </a:buClr>
            </a:pPr>
            <a:r>
              <a:rPr lang="en-US" dirty="0">
                <a:highlight>
                  <a:srgbClr val="FFFFFF"/>
                </a:highlight>
                <a:latin typeface="+mn-lt"/>
              </a:rPr>
              <a:t>Demand planning is the process of estimating how much of a good or service customers will buy from you.</a:t>
            </a:r>
          </a:p>
          <a:p>
            <a:pPr lvl="0">
              <a:lnSpc>
                <a:spcPct val="100000"/>
              </a:lnSpc>
            </a:pPr>
            <a:r>
              <a:rPr lang="en-US" i="1" dirty="0">
                <a:highlight>
                  <a:srgbClr val="FFFFFF"/>
                </a:highlight>
                <a:latin typeface="+mn-lt"/>
              </a:rPr>
              <a:t>Sourcing decisions</a:t>
            </a:r>
            <a:r>
              <a:rPr lang="en-US" dirty="0">
                <a:highlight>
                  <a:srgbClr val="FFFFFF"/>
                </a:highlight>
                <a:latin typeface="+mn-lt"/>
              </a:rPr>
              <a:t>—deciding which suppliers to use—are generally made periodically. </a:t>
            </a:r>
          </a:p>
          <a:p>
            <a:pPr lvl="0">
              <a:lnSpc>
                <a:spcPct val="100000"/>
              </a:lnSpc>
            </a:pPr>
            <a:r>
              <a:rPr lang="en-US" i="1" dirty="0">
                <a:highlight>
                  <a:srgbClr val="FFFFFF"/>
                </a:highlight>
                <a:latin typeface="+mn-lt"/>
              </a:rPr>
              <a:t>Forecasting decisions</a:t>
            </a:r>
            <a:r>
              <a:rPr lang="en-US" dirty="0">
                <a:highlight>
                  <a:srgbClr val="FFFFFF"/>
                </a:highlight>
                <a:latin typeface="+mn-lt"/>
              </a:rPr>
              <a:t> must be made more frequently—sometimes daily. </a:t>
            </a:r>
          </a:p>
          <a:p>
            <a:pPr lvl="0">
              <a:lnSpc>
                <a:spcPct val="100000"/>
              </a:lnSpc>
            </a:pPr>
            <a:r>
              <a:rPr lang="en-US" dirty="0">
                <a:highlight>
                  <a:srgbClr val="FFFFFF"/>
                </a:highlight>
                <a:latin typeface="+mn-lt"/>
              </a:rPr>
              <a:t>Supply chain managers also consult with marketing managers and sales executives when they are generating demand forecasts.</a:t>
            </a: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7D01CD67B11D4B816C9DF54EC99EF3" ma:contentTypeVersion="13" ma:contentTypeDescription="Create a new document." ma:contentTypeScope="" ma:versionID="8a6f30f49dfde2f0abe9f1264016c91b">
  <xsd:schema xmlns:xsd="http://www.w3.org/2001/XMLSchema" xmlns:xs="http://www.w3.org/2001/XMLSchema" xmlns:p="http://schemas.microsoft.com/office/2006/metadata/properties" xmlns:ns2="73a48753-6480-47aa-921d-e5891154e976" xmlns:ns3="050de78a-70cf-4fc3-92ba-9f0761e59720" targetNamespace="http://schemas.microsoft.com/office/2006/metadata/properties" ma:root="true" ma:fieldsID="5adda74e2df40cf81770cce223e2ad50" ns2:_="" ns3:_="">
    <xsd:import namespace="73a48753-6480-47aa-921d-e5891154e976"/>
    <xsd:import namespace="050de78a-70cf-4fc3-92ba-9f0761e5972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48753-6480-47aa-921d-e5891154e97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f12fecc-efde-40e0-92ac-e09924fecc2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0de78a-70cf-4fc3-92ba-9f0761e5972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a3e0093-6982-4404-b286-09960dfb83a5}" ma:internalName="TaxCatchAll" ma:showField="CatchAllData" ma:web="050de78a-70cf-4fc3-92ba-9f0761e597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3a48753-6480-47aa-921d-e5891154e976">
      <Terms xmlns="http://schemas.microsoft.com/office/infopath/2007/PartnerControls"/>
    </lcf76f155ced4ddcb4097134ff3c332f>
    <TaxCatchAll xmlns="050de78a-70cf-4fc3-92ba-9f0761e59720" xsi:nil="true"/>
  </documentManagement>
</p:properties>
</file>

<file path=customXml/itemProps1.xml><?xml version="1.0" encoding="utf-8"?>
<ds:datastoreItem xmlns:ds="http://schemas.openxmlformats.org/officeDocument/2006/customXml" ds:itemID="{A21CBD87-1A66-46E4-B562-8C8C9B9671D3}"/>
</file>

<file path=customXml/itemProps2.xml><?xml version="1.0" encoding="utf-8"?>
<ds:datastoreItem xmlns:ds="http://schemas.openxmlformats.org/officeDocument/2006/customXml" ds:itemID="{8A577B64-2052-499D-B94A-60C310BF1833}"/>
</file>

<file path=customXml/itemProps3.xml><?xml version="1.0" encoding="utf-8"?>
<ds:datastoreItem xmlns:ds="http://schemas.openxmlformats.org/officeDocument/2006/customXml" ds:itemID="{666F3B47-5E1C-44C8-8E92-EB7C7F254A34}"/>
</file>

<file path=docProps/app.xml><?xml version="1.0" encoding="utf-8"?>
<Properties xmlns="http://schemas.openxmlformats.org/officeDocument/2006/extended-properties" xmlns:vt="http://schemas.openxmlformats.org/officeDocument/2006/docPropsVTypes">
  <TotalTime>1683</TotalTime>
  <Words>2200</Words>
  <Application>Microsoft Office PowerPoint</Application>
  <PresentationFormat>On-screen Show (16:9)</PresentationFormat>
  <Paragraphs>128</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Calibri</vt:lpstr>
      <vt:lpstr>Roboto</vt:lpstr>
      <vt:lpstr>Times New Roman</vt:lpstr>
      <vt:lpstr>Arial</vt:lpstr>
      <vt:lpstr>Geometric</vt:lpstr>
      <vt:lpstr>Principles of Marketing </vt:lpstr>
      <vt:lpstr>9.1 Sourcing and Procurement</vt:lpstr>
      <vt:lpstr>Sourcing and Procurement </vt:lpstr>
      <vt:lpstr>The Growth of Outsourcing and Offshoring</vt:lpstr>
      <vt:lpstr>Percentage of Supply Chain Functions Offshored in 2008</vt:lpstr>
      <vt:lpstr>Some of the Ins and Outs of Outsourcing</vt:lpstr>
      <vt:lpstr>9.1 Key Takeaway</vt:lpstr>
      <vt:lpstr>9.2 Demand Planning and Inventory Control</vt:lpstr>
      <vt:lpstr>Demand and Planning</vt:lpstr>
      <vt:lpstr>Inventory Control </vt:lpstr>
      <vt:lpstr>Just-in-Time Inventory Systems</vt:lpstr>
      <vt:lpstr>Product Tracking</vt:lpstr>
      <vt:lpstr>Radio-Frequency Identification (RFID)</vt:lpstr>
      <vt:lpstr>How RFID Tagging Works</vt:lpstr>
      <vt:lpstr>9.2 Key Takeaways </vt:lpstr>
      <vt:lpstr>9.3 Warehousing and Transportation</vt:lpstr>
      <vt:lpstr>Warehousing</vt:lpstr>
      <vt:lpstr>How Warehouses and Distribution Centers Function</vt:lpstr>
      <vt:lpstr>Modes of Transportation</vt:lpstr>
      <vt:lpstr>Trucks </vt:lpstr>
      <vt:lpstr>Water </vt:lpstr>
      <vt:lpstr>Air </vt:lpstr>
      <vt:lpstr>Railroads  </vt:lpstr>
      <vt:lpstr>Pipelines </vt:lpstr>
      <vt:lpstr>9.3 Key Takeaways </vt:lpstr>
      <vt:lpstr>9.4 Track and Trace Systems and Reverse Logistics</vt:lpstr>
      <vt:lpstr> 9.4 Key Takeaways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Roch, Shauna</cp:lastModifiedBy>
  <cp:revision>12</cp:revision>
  <dcterms:modified xsi:type="dcterms:W3CDTF">2022-06-22T14:31:33Z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0x010100C57D01CD67B11D4B816C9DF54EC99EF3</vt:lpwstr>
  </property>
</Properties>
</file>