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diagrams/data2.xml" ContentType="application/vnd.openxmlformats-officedocument.drawingml.diagramData+xml"/>
  <Override PartName="/ppt/diagrams/data3.xml" ContentType="application/vnd.openxmlformats-officedocument.drawingml.diagramData+xml"/>
  <Override PartName="/ppt/diagrams/data1.xml" ContentType="application/vnd.openxmlformats-officedocument.drawingml.diagramData+xml"/>
  <Override PartName="/ppt/slideMasters/slideMaster1.xml" ContentType="application/vnd.openxmlformats-officedocument.presentationml.slideMaster+xml"/>
  <Override PartName="/ppt/notesSlides/notesSlide2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44.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42.xml" ContentType="application/vnd.openxmlformats-officedocument.presentationml.notesSlide+xml"/>
  <Override PartName="/ppt/notesSlides/notesSlide57.xml" ContentType="application/vnd.openxmlformats-officedocument.presentationml.notesSlide+xml"/>
  <Override PartName="/ppt/notesSlides/notesSlide43.xml" ContentType="application/vnd.openxmlformats-officedocument.presentationml.notesSlide+xml"/>
  <Override PartName="/ppt/notesMasters/notesMaster1.xml" ContentType="application/vnd.openxmlformats-officedocument.presentationml.notesMaster+xml"/>
  <Override PartName="/ppt/diagrams/quickStyle3.xml" ContentType="application/vnd.openxmlformats-officedocument.drawingml.diagramStyle+xml"/>
  <Override PartName="/ppt/diagrams/colors3.xml" ContentType="application/vnd.openxmlformats-officedocument.drawingml.diagramColors+xml"/>
  <Override PartName="/ppt/theme/theme1.xml" ContentType="application/vnd.openxmlformats-officedocument.theme+xml"/>
  <Override PartName="/ppt/diagrams/drawing3.xml" ContentType="application/vnd.ms-office.drawingml.diagramDrawing+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9"/>
  </p:notesMasterIdLst>
  <p:sldIdLst>
    <p:sldId id="256" r:id="rId2"/>
    <p:sldId id="257" r:id="rId3"/>
    <p:sldId id="304" r:id="rId4"/>
    <p:sldId id="258" r:id="rId5"/>
    <p:sldId id="259" r:id="rId6"/>
    <p:sldId id="260" r:id="rId7"/>
    <p:sldId id="305" r:id="rId8"/>
    <p:sldId id="261" r:id="rId9"/>
    <p:sldId id="262" r:id="rId10"/>
    <p:sldId id="263" r:id="rId11"/>
    <p:sldId id="264" r:id="rId12"/>
    <p:sldId id="265" r:id="rId13"/>
    <p:sldId id="266" r:id="rId14"/>
    <p:sldId id="267" r:id="rId15"/>
    <p:sldId id="313" r:id="rId16"/>
    <p:sldId id="314" r:id="rId17"/>
    <p:sldId id="315" r:id="rId18"/>
    <p:sldId id="270" r:id="rId19"/>
    <p:sldId id="271" r:id="rId20"/>
    <p:sldId id="306" r:id="rId21"/>
    <p:sldId id="272" r:id="rId22"/>
    <p:sldId id="307" r:id="rId23"/>
    <p:sldId id="273" r:id="rId24"/>
    <p:sldId id="274" r:id="rId25"/>
    <p:sldId id="275" r:id="rId26"/>
    <p:sldId id="276" r:id="rId27"/>
    <p:sldId id="277" r:id="rId28"/>
    <p:sldId id="278" r:id="rId29"/>
    <p:sldId id="316" r:id="rId30"/>
    <p:sldId id="280" r:id="rId31"/>
    <p:sldId id="281" r:id="rId32"/>
    <p:sldId id="282" r:id="rId33"/>
    <p:sldId id="283" r:id="rId34"/>
    <p:sldId id="284" r:id="rId35"/>
    <p:sldId id="285" r:id="rId36"/>
    <p:sldId id="286" r:id="rId37"/>
    <p:sldId id="287" r:id="rId38"/>
    <p:sldId id="308" r:id="rId39"/>
    <p:sldId id="309" r:id="rId40"/>
    <p:sldId id="310" r:id="rId41"/>
    <p:sldId id="311" r:id="rId42"/>
    <p:sldId id="288" r:id="rId43"/>
    <p:sldId id="289" r:id="rId44"/>
    <p:sldId id="290" r:id="rId45"/>
    <p:sldId id="291" r:id="rId46"/>
    <p:sldId id="292" r:id="rId47"/>
    <p:sldId id="293" r:id="rId48"/>
    <p:sldId id="294" r:id="rId49"/>
    <p:sldId id="295" r:id="rId50"/>
    <p:sldId id="296" r:id="rId51"/>
    <p:sldId id="297" r:id="rId52"/>
    <p:sldId id="312" r:id="rId53"/>
    <p:sldId id="298" r:id="rId54"/>
    <p:sldId id="299" r:id="rId55"/>
    <p:sldId id="300" r:id="rId56"/>
    <p:sldId id="301" r:id="rId57"/>
    <p:sldId id="302" r:id="rId58"/>
  </p:sldIdLst>
  <p:sldSz cx="9144000" cy="5143500" type="screen16x9"/>
  <p:notesSz cx="6858000" cy="9144000"/>
  <p:embeddedFontLst>
    <p:embeddedFont>
      <p:font typeface="Calibri" panose="020F0502020204030204" pitchFamily="34" charset="0"/>
      <p:regular r:id="rId60"/>
      <p:bold r:id="rId61"/>
      <p:italic r:id="rId62"/>
      <p:boldItalic r:id="rId63"/>
    </p:embeddedFont>
    <p:embeddedFont>
      <p:font typeface="Roboto" panose="02000000000000000000" pitchFamily="2" charset="0"/>
      <p:regular r:id="rId64"/>
      <p:bold r:id="rId65"/>
      <p:italic r:id="rId66"/>
      <p:boldItalic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8" roundtripDataSignature="AMtx7mhr5DBscgOPtGGe5oW/+yZvE/8JO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BBDE"/>
    <a:srgbClr val="F9EFC7"/>
    <a:srgbClr val="C3ED8F"/>
    <a:srgbClr val="FDD0B1"/>
    <a:srgbClr val="B8D5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213" autoAdjust="0"/>
    <p:restoredTop sz="94249" autoAdjust="0"/>
  </p:normalViewPr>
  <p:slideViewPr>
    <p:cSldViewPr snapToGrid="0">
      <p:cViewPr varScale="1">
        <p:scale>
          <a:sx n="90" d="100"/>
          <a:sy n="90" d="100"/>
        </p:scale>
        <p:origin x="288" y="7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5" d="100"/>
          <a:sy n="55" d="100"/>
        </p:scale>
        <p:origin x="1416"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4.fntdata"/><Relationship Id="rId68"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7.fntdata"/><Relationship Id="rId74" Type="http://schemas.openxmlformats.org/officeDocument/2006/relationships/customXml" Target="../customXml/item2.xml"/><Relationship Id="rId5" Type="http://schemas.openxmlformats.org/officeDocument/2006/relationships/slide" Target="slides/slide4.xml"/><Relationship Id="rId61" Type="http://schemas.openxmlformats.org/officeDocument/2006/relationships/font" Target="fonts/font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viewProps" Target="viewProps.xml"/><Relationship Id="rId75"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F92287-AA98-44D2-9972-A53146A5121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D7B9EFA-B238-4B2D-8426-913C14990D45}">
      <dgm:prSet phldrT="[Text]"/>
      <dgm:spPr/>
      <dgm:t>
        <a:bodyPr/>
        <a:lstStyle/>
        <a:p>
          <a:r>
            <a:rPr lang="en-US" b="1" dirty="0"/>
            <a:t>Wholesalers </a:t>
          </a:r>
        </a:p>
      </dgm:t>
    </dgm:pt>
    <dgm:pt modelId="{ABDE2FD3-8CCB-42A3-915E-3D6EB1AB291C}" type="parTrans" cxnId="{B4D7FD05-339B-4169-BD5A-B2A06D7AD79C}">
      <dgm:prSet/>
      <dgm:spPr/>
      <dgm:t>
        <a:bodyPr/>
        <a:lstStyle/>
        <a:p>
          <a:endParaRPr lang="en-US" b="1"/>
        </a:p>
      </dgm:t>
    </dgm:pt>
    <dgm:pt modelId="{48DA6EF2-32BF-4BB6-9D58-250E82EAFA5F}" type="sibTrans" cxnId="{B4D7FD05-339B-4169-BD5A-B2A06D7AD79C}">
      <dgm:prSet/>
      <dgm:spPr/>
      <dgm:t>
        <a:bodyPr/>
        <a:lstStyle/>
        <a:p>
          <a:endParaRPr lang="en-US" b="1"/>
        </a:p>
      </dgm:t>
    </dgm:pt>
    <dgm:pt modelId="{D37765C2-87BF-448E-8A37-69D993977F74}">
      <dgm:prSet/>
      <dgm:spPr/>
      <dgm:t>
        <a:bodyPr/>
        <a:lstStyle/>
        <a:p>
          <a:r>
            <a:rPr lang="en-US" b="1" dirty="0"/>
            <a:t>Agents / Brokers </a:t>
          </a:r>
        </a:p>
      </dgm:t>
    </dgm:pt>
    <dgm:pt modelId="{26BF573C-E2C9-4602-BC25-D15DE60F2566}" type="parTrans" cxnId="{7720783A-ACDA-4D50-836C-6A67C5C4C31F}">
      <dgm:prSet/>
      <dgm:spPr/>
      <dgm:t>
        <a:bodyPr/>
        <a:lstStyle/>
        <a:p>
          <a:endParaRPr lang="en-US" b="1"/>
        </a:p>
      </dgm:t>
    </dgm:pt>
    <dgm:pt modelId="{19AF6565-0853-4E9A-A301-A3A9F06EF84F}" type="sibTrans" cxnId="{7720783A-ACDA-4D50-836C-6A67C5C4C31F}">
      <dgm:prSet/>
      <dgm:spPr/>
      <dgm:t>
        <a:bodyPr/>
        <a:lstStyle/>
        <a:p>
          <a:endParaRPr lang="en-US" b="1"/>
        </a:p>
      </dgm:t>
    </dgm:pt>
    <dgm:pt modelId="{50C22E92-B3B0-4D53-A2CB-D91AD9AE04A2}">
      <dgm:prSet/>
      <dgm:spPr/>
      <dgm:t>
        <a:bodyPr/>
        <a:lstStyle/>
        <a:p>
          <a:r>
            <a:rPr lang="en-US" b="1" dirty="0"/>
            <a:t>Retailers</a:t>
          </a:r>
        </a:p>
      </dgm:t>
    </dgm:pt>
    <dgm:pt modelId="{B5DF06A2-6ABD-47B4-95E4-31FAFDD5BEBC}" type="parTrans" cxnId="{B7800383-C4A7-49BA-BDD3-06BCC6610AF2}">
      <dgm:prSet/>
      <dgm:spPr/>
      <dgm:t>
        <a:bodyPr/>
        <a:lstStyle/>
        <a:p>
          <a:endParaRPr lang="en-US"/>
        </a:p>
      </dgm:t>
    </dgm:pt>
    <dgm:pt modelId="{B48F7213-5F90-4FD5-B317-6DBAD18E23F2}" type="sibTrans" cxnId="{B7800383-C4A7-49BA-BDD3-06BCC6610AF2}">
      <dgm:prSet/>
      <dgm:spPr/>
      <dgm:t>
        <a:bodyPr/>
        <a:lstStyle/>
        <a:p>
          <a:endParaRPr lang="en-US"/>
        </a:p>
      </dgm:t>
    </dgm:pt>
    <dgm:pt modelId="{DCABC7E0-0856-4F72-8AD5-C7969D433A8F}" type="pres">
      <dgm:prSet presAssocID="{1FF92287-AA98-44D2-9972-A53146A51214}" presName="linear" presStyleCnt="0">
        <dgm:presLayoutVars>
          <dgm:dir/>
          <dgm:animLvl val="lvl"/>
          <dgm:resizeHandles val="exact"/>
        </dgm:presLayoutVars>
      </dgm:prSet>
      <dgm:spPr/>
    </dgm:pt>
    <dgm:pt modelId="{1FE541AE-2021-459F-9E8C-16A2CDC93C0D}" type="pres">
      <dgm:prSet presAssocID="{9D7B9EFA-B238-4B2D-8426-913C14990D45}" presName="parentLin" presStyleCnt="0"/>
      <dgm:spPr/>
    </dgm:pt>
    <dgm:pt modelId="{AF6EF825-543B-429E-8048-E3230B315034}" type="pres">
      <dgm:prSet presAssocID="{9D7B9EFA-B238-4B2D-8426-913C14990D45}" presName="parentLeftMargin" presStyleLbl="node1" presStyleIdx="0" presStyleCnt="3"/>
      <dgm:spPr/>
    </dgm:pt>
    <dgm:pt modelId="{B6170807-D9DC-4F9E-A18E-89883A9B6FD7}" type="pres">
      <dgm:prSet presAssocID="{9D7B9EFA-B238-4B2D-8426-913C14990D45}" presName="parentText" presStyleLbl="node1" presStyleIdx="0" presStyleCnt="3">
        <dgm:presLayoutVars>
          <dgm:chMax val="0"/>
          <dgm:bulletEnabled val="1"/>
        </dgm:presLayoutVars>
      </dgm:prSet>
      <dgm:spPr/>
    </dgm:pt>
    <dgm:pt modelId="{06BC1F83-E421-43F2-ACBC-9EDA4327B25C}" type="pres">
      <dgm:prSet presAssocID="{9D7B9EFA-B238-4B2D-8426-913C14990D45}" presName="negativeSpace" presStyleCnt="0"/>
      <dgm:spPr/>
    </dgm:pt>
    <dgm:pt modelId="{42675403-1B1C-467E-BBC3-50568CE19D59}" type="pres">
      <dgm:prSet presAssocID="{9D7B9EFA-B238-4B2D-8426-913C14990D45}" presName="childText" presStyleLbl="conFgAcc1" presStyleIdx="0" presStyleCnt="3">
        <dgm:presLayoutVars>
          <dgm:bulletEnabled val="1"/>
        </dgm:presLayoutVars>
      </dgm:prSet>
      <dgm:spPr/>
    </dgm:pt>
    <dgm:pt modelId="{7EC15CA3-933A-436D-9200-B1FF94B83E59}" type="pres">
      <dgm:prSet presAssocID="{48DA6EF2-32BF-4BB6-9D58-250E82EAFA5F}" presName="spaceBetweenRectangles" presStyleCnt="0"/>
      <dgm:spPr/>
    </dgm:pt>
    <dgm:pt modelId="{176604A4-E5C9-4711-8946-B6992A1D0A12}" type="pres">
      <dgm:prSet presAssocID="{50C22E92-B3B0-4D53-A2CB-D91AD9AE04A2}" presName="parentLin" presStyleCnt="0"/>
      <dgm:spPr/>
    </dgm:pt>
    <dgm:pt modelId="{2860263A-78E2-4B3B-8E4C-FF952CBAEFB0}" type="pres">
      <dgm:prSet presAssocID="{50C22E92-B3B0-4D53-A2CB-D91AD9AE04A2}" presName="parentLeftMargin" presStyleLbl="node1" presStyleIdx="0" presStyleCnt="3"/>
      <dgm:spPr/>
    </dgm:pt>
    <dgm:pt modelId="{C5354AF8-9745-442E-A6AA-9EDD9BED282A}" type="pres">
      <dgm:prSet presAssocID="{50C22E92-B3B0-4D53-A2CB-D91AD9AE04A2}" presName="parentText" presStyleLbl="node1" presStyleIdx="1" presStyleCnt="3">
        <dgm:presLayoutVars>
          <dgm:chMax val="0"/>
          <dgm:bulletEnabled val="1"/>
        </dgm:presLayoutVars>
      </dgm:prSet>
      <dgm:spPr/>
    </dgm:pt>
    <dgm:pt modelId="{427111F8-3EDD-4659-9277-19B5902DCCF3}" type="pres">
      <dgm:prSet presAssocID="{50C22E92-B3B0-4D53-A2CB-D91AD9AE04A2}" presName="negativeSpace" presStyleCnt="0"/>
      <dgm:spPr/>
    </dgm:pt>
    <dgm:pt modelId="{B4DD8A09-4A2D-4D33-981E-C0E3FB2D424D}" type="pres">
      <dgm:prSet presAssocID="{50C22E92-B3B0-4D53-A2CB-D91AD9AE04A2}" presName="childText" presStyleLbl="conFgAcc1" presStyleIdx="1" presStyleCnt="3">
        <dgm:presLayoutVars>
          <dgm:bulletEnabled val="1"/>
        </dgm:presLayoutVars>
      </dgm:prSet>
      <dgm:spPr/>
    </dgm:pt>
    <dgm:pt modelId="{B4FD3BB1-FDF1-4DBE-B131-6F400B140342}" type="pres">
      <dgm:prSet presAssocID="{B48F7213-5F90-4FD5-B317-6DBAD18E23F2}" presName="spaceBetweenRectangles" presStyleCnt="0"/>
      <dgm:spPr/>
    </dgm:pt>
    <dgm:pt modelId="{E7393CE5-6848-4567-876C-389431CD616F}" type="pres">
      <dgm:prSet presAssocID="{D37765C2-87BF-448E-8A37-69D993977F74}" presName="parentLin" presStyleCnt="0"/>
      <dgm:spPr/>
    </dgm:pt>
    <dgm:pt modelId="{B88CD381-052F-47F2-8345-953F213B8F33}" type="pres">
      <dgm:prSet presAssocID="{D37765C2-87BF-448E-8A37-69D993977F74}" presName="parentLeftMargin" presStyleLbl="node1" presStyleIdx="1" presStyleCnt="3"/>
      <dgm:spPr/>
    </dgm:pt>
    <dgm:pt modelId="{D45330C3-F730-49A3-B0B6-43AB3C550C04}" type="pres">
      <dgm:prSet presAssocID="{D37765C2-87BF-448E-8A37-69D993977F74}" presName="parentText" presStyleLbl="node1" presStyleIdx="2" presStyleCnt="3">
        <dgm:presLayoutVars>
          <dgm:chMax val="0"/>
          <dgm:bulletEnabled val="1"/>
        </dgm:presLayoutVars>
      </dgm:prSet>
      <dgm:spPr/>
    </dgm:pt>
    <dgm:pt modelId="{3380BD9B-617D-4836-AA0B-6915D87F7F36}" type="pres">
      <dgm:prSet presAssocID="{D37765C2-87BF-448E-8A37-69D993977F74}" presName="negativeSpace" presStyleCnt="0"/>
      <dgm:spPr/>
    </dgm:pt>
    <dgm:pt modelId="{3DC6D342-B137-4426-9854-D7F909C0FA1B}" type="pres">
      <dgm:prSet presAssocID="{D37765C2-87BF-448E-8A37-69D993977F74}" presName="childText" presStyleLbl="conFgAcc1" presStyleIdx="2" presStyleCnt="3">
        <dgm:presLayoutVars>
          <dgm:bulletEnabled val="1"/>
        </dgm:presLayoutVars>
      </dgm:prSet>
      <dgm:spPr/>
    </dgm:pt>
  </dgm:ptLst>
  <dgm:cxnLst>
    <dgm:cxn modelId="{B4D7FD05-339B-4169-BD5A-B2A06D7AD79C}" srcId="{1FF92287-AA98-44D2-9972-A53146A51214}" destId="{9D7B9EFA-B238-4B2D-8426-913C14990D45}" srcOrd="0" destOrd="0" parTransId="{ABDE2FD3-8CCB-42A3-915E-3D6EB1AB291C}" sibTransId="{48DA6EF2-32BF-4BB6-9D58-250E82EAFA5F}"/>
    <dgm:cxn modelId="{E4580031-BF6F-4095-94AA-87FA68A0EE01}" type="presOf" srcId="{1FF92287-AA98-44D2-9972-A53146A51214}" destId="{DCABC7E0-0856-4F72-8AD5-C7969D433A8F}" srcOrd="0" destOrd="0" presId="urn:microsoft.com/office/officeart/2005/8/layout/list1"/>
    <dgm:cxn modelId="{7720783A-ACDA-4D50-836C-6A67C5C4C31F}" srcId="{1FF92287-AA98-44D2-9972-A53146A51214}" destId="{D37765C2-87BF-448E-8A37-69D993977F74}" srcOrd="2" destOrd="0" parTransId="{26BF573C-E2C9-4602-BC25-D15DE60F2566}" sibTransId="{19AF6565-0853-4E9A-A301-A3A9F06EF84F}"/>
    <dgm:cxn modelId="{04A39F5D-EDF4-4A0D-9132-6DE35294EBAA}" type="presOf" srcId="{9D7B9EFA-B238-4B2D-8426-913C14990D45}" destId="{B6170807-D9DC-4F9E-A18E-89883A9B6FD7}" srcOrd="1" destOrd="0" presId="urn:microsoft.com/office/officeart/2005/8/layout/list1"/>
    <dgm:cxn modelId="{A1E2C454-9DA3-4380-997C-5BD60241ECD4}" type="presOf" srcId="{9D7B9EFA-B238-4B2D-8426-913C14990D45}" destId="{AF6EF825-543B-429E-8048-E3230B315034}" srcOrd="0" destOrd="0" presId="urn:microsoft.com/office/officeart/2005/8/layout/list1"/>
    <dgm:cxn modelId="{B7800383-C4A7-49BA-BDD3-06BCC6610AF2}" srcId="{1FF92287-AA98-44D2-9972-A53146A51214}" destId="{50C22E92-B3B0-4D53-A2CB-D91AD9AE04A2}" srcOrd="1" destOrd="0" parTransId="{B5DF06A2-6ABD-47B4-95E4-31FAFDD5BEBC}" sibTransId="{B48F7213-5F90-4FD5-B317-6DBAD18E23F2}"/>
    <dgm:cxn modelId="{1030A099-71B6-4758-98AD-D77BD34B661F}" type="presOf" srcId="{D37765C2-87BF-448E-8A37-69D993977F74}" destId="{B88CD381-052F-47F2-8345-953F213B8F33}" srcOrd="0" destOrd="0" presId="urn:microsoft.com/office/officeart/2005/8/layout/list1"/>
    <dgm:cxn modelId="{BA3629DD-2400-4E9C-B2AD-F53FBA8D12CD}" type="presOf" srcId="{50C22E92-B3B0-4D53-A2CB-D91AD9AE04A2}" destId="{2860263A-78E2-4B3B-8E4C-FF952CBAEFB0}" srcOrd="0" destOrd="0" presId="urn:microsoft.com/office/officeart/2005/8/layout/list1"/>
    <dgm:cxn modelId="{5E683CE7-6ACE-496D-B13C-BEFAAA903B87}" type="presOf" srcId="{D37765C2-87BF-448E-8A37-69D993977F74}" destId="{D45330C3-F730-49A3-B0B6-43AB3C550C04}" srcOrd="1" destOrd="0" presId="urn:microsoft.com/office/officeart/2005/8/layout/list1"/>
    <dgm:cxn modelId="{9FB37FF6-F83F-4B22-A5EF-E1F6BA8BE6AD}" type="presOf" srcId="{50C22E92-B3B0-4D53-A2CB-D91AD9AE04A2}" destId="{C5354AF8-9745-442E-A6AA-9EDD9BED282A}" srcOrd="1" destOrd="0" presId="urn:microsoft.com/office/officeart/2005/8/layout/list1"/>
    <dgm:cxn modelId="{271A0AFE-331D-4CF8-B43A-057FA500FB8D}" type="presParOf" srcId="{DCABC7E0-0856-4F72-8AD5-C7969D433A8F}" destId="{1FE541AE-2021-459F-9E8C-16A2CDC93C0D}" srcOrd="0" destOrd="0" presId="urn:microsoft.com/office/officeart/2005/8/layout/list1"/>
    <dgm:cxn modelId="{98F93DF3-BD00-44E2-90F0-54EB4D9BD33C}" type="presParOf" srcId="{1FE541AE-2021-459F-9E8C-16A2CDC93C0D}" destId="{AF6EF825-543B-429E-8048-E3230B315034}" srcOrd="0" destOrd="0" presId="urn:microsoft.com/office/officeart/2005/8/layout/list1"/>
    <dgm:cxn modelId="{45906A83-E851-45B7-B91A-B291FC8FC0D8}" type="presParOf" srcId="{1FE541AE-2021-459F-9E8C-16A2CDC93C0D}" destId="{B6170807-D9DC-4F9E-A18E-89883A9B6FD7}" srcOrd="1" destOrd="0" presId="urn:microsoft.com/office/officeart/2005/8/layout/list1"/>
    <dgm:cxn modelId="{1C987D8F-D6DF-4E14-B2AC-265A2020B316}" type="presParOf" srcId="{DCABC7E0-0856-4F72-8AD5-C7969D433A8F}" destId="{06BC1F83-E421-43F2-ACBC-9EDA4327B25C}" srcOrd="1" destOrd="0" presId="urn:microsoft.com/office/officeart/2005/8/layout/list1"/>
    <dgm:cxn modelId="{F5169033-25B7-49C9-9D1F-59202126B12D}" type="presParOf" srcId="{DCABC7E0-0856-4F72-8AD5-C7969D433A8F}" destId="{42675403-1B1C-467E-BBC3-50568CE19D59}" srcOrd="2" destOrd="0" presId="urn:microsoft.com/office/officeart/2005/8/layout/list1"/>
    <dgm:cxn modelId="{C7831983-BB60-4146-B6F7-7027CC0D014E}" type="presParOf" srcId="{DCABC7E0-0856-4F72-8AD5-C7969D433A8F}" destId="{7EC15CA3-933A-436D-9200-B1FF94B83E59}" srcOrd="3" destOrd="0" presId="urn:microsoft.com/office/officeart/2005/8/layout/list1"/>
    <dgm:cxn modelId="{48802F51-2B63-4512-BC7B-0B55308C5722}" type="presParOf" srcId="{DCABC7E0-0856-4F72-8AD5-C7969D433A8F}" destId="{176604A4-E5C9-4711-8946-B6992A1D0A12}" srcOrd="4" destOrd="0" presId="urn:microsoft.com/office/officeart/2005/8/layout/list1"/>
    <dgm:cxn modelId="{4198935A-2CDB-4623-BE2E-DCC4FC00A4D5}" type="presParOf" srcId="{176604A4-E5C9-4711-8946-B6992A1D0A12}" destId="{2860263A-78E2-4B3B-8E4C-FF952CBAEFB0}" srcOrd="0" destOrd="0" presId="urn:microsoft.com/office/officeart/2005/8/layout/list1"/>
    <dgm:cxn modelId="{CA8ADE2A-4E7A-4276-9CE7-9450E2DB29BF}" type="presParOf" srcId="{176604A4-E5C9-4711-8946-B6992A1D0A12}" destId="{C5354AF8-9745-442E-A6AA-9EDD9BED282A}" srcOrd="1" destOrd="0" presId="urn:microsoft.com/office/officeart/2005/8/layout/list1"/>
    <dgm:cxn modelId="{4FF110A6-F823-4F8B-B321-DA25AE0CACF8}" type="presParOf" srcId="{DCABC7E0-0856-4F72-8AD5-C7969D433A8F}" destId="{427111F8-3EDD-4659-9277-19B5902DCCF3}" srcOrd="5" destOrd="0" presId="urn:microsoft.com/office/officeart/2005/8/layout/list1"/>
    <dgm:cxn modelId="{51156701-BE1C-4697-AA29-6528EEB2475E}" type="presParOf" srcId="{DCABC7E0-0856-4F72-8AD5-C7969D433A8F}" destId="{B4DD8A09-4A2D-4D33-981E-C0E3FB2D424D}" srcOrd="6" destOrd="0" presId="urn:microsoft.com/office/officeart/2005/8/layout/list1"/>
    <dgm:cxn modelId="{7AFBFF65-9F12-443B-9904-095738726B7C}" type="presParOf" srcId="{DCABC7E0-0856-4F72-8AD5-C7969D433A8F}" destId="{B4FD3BB1-FDF1-4DBE-B131-6F400B140342}" srcOrd="7" destOrd="0" presId="urn:microsoft.com/office/officeart/2005/8/layout/list1"/>
    <dgm:cxn modelId="{1A9A46C8-57A9-4C61-A80E-99ADDF1D0B85}" type="presParOf" srcId="{DCABC7E0-0856-4F72-8AD5-C7969D433A8F}" destId="{E7393CE5-6848-4567-876C-389431CD616F}" srcOrd="8" destOrd="0" presId="urn:microsoft.com/office/officeart/2005/8/layout/list1"/>
    <dgm:cxn modelId="{418B8FC1-F7B4-4B68-8C78-BD36866713DA}" type="presParOf" srcId="{E7393CE5-6848-4567-876C-389431CD616F}" destId="{B88CD381-052F-47F2-8345-953F213B8F33}" srcOrd="0" destOrd="0" presId="urn:microsoft.com/office/officeart/2005/8/layout/list1"/>
    <dgm:cxn modelId="{C5C346C7-DD4B-4AF4-B855-0697A2413F74}" type="presParOf" srcId="{E7393CE5-6848-4567-876C-389431CD616F}" destId="{D45330C3-F730-49A3-B0B6-43AB3C550C04}" srcOrd="1" destOrd="0" presId="urn:microsoft.com/office/officeart/2005/8/layout/list1"/>
    <dgm:cxn modelId="{08536504-07BC-4C63-B9EA-F5748395BA9C}" type="presParOf" srcId="{DCABC7E0-0856-4F72-8AD5-C7969D433A8F}" destId="{3380BD9B-617D-4836-AA0B-6915D87F7F36}" srcOrd="9" destOrd="0" presId="urn:microsoft.com/office/officeart/2005/8/layout/list1"/>
    <dgm:cxn modelId="{E917F751-303B-4C34-AD23-8505ADF524FA}" type="presParOf" srcId="{DCABC7E0-0856-4F72-8AD5-C7969D433A8F}" destId="{3DC6D342-B137-4426-9854-D7F909C0FA1B}"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A5D881-A36D-4B0C-BBC5-07AB3C76E141}"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F6326B67-1734-46FF-B619-E48761555DF9}">
      <dgm:prSet phldrT="[Text]"/>
      <dgm:spPr/>
      <dgm:t>
        <a:bodyPr/>
        <a:lstStyle/>
        <a:p>
          <a:r>
            <a:rPr lang="en-US" b="1" dirty="0"/>
            <a:t>Intensive Distribution</a:t>
          </a:r>
        </a:p>
      </dgm:t>
    </dgm:pt>
    <dgm:pt modelId="{C555FBB1-2A8C-4E26-91F9-6F9B8F5884F5}" type="parTrans" cxnId="{9974122C-1889-4D9A-B5A0-8FC92C714026}">
      <dgm:prSet/>
      <dgm:spPr/>
      <dgm:t>
        <a:bodyPr/>
        <a:lstStyle/>
        <a:p>
          <a:endParaRPr lang="en-US" b="1"/>
        </a:p>
      </dgm:t>
    </dgm:pt>
    <dgm:pt modelId="{993516C6-9F0C-4195-9AD4-1E20C05594C3}" type="sibTrans" cxnId="{9974122C-1889-4D9A-B5A0-8FC92C714026}">
      <dgm:prSet/>
      <dgm:spPr/>
      <dgm:t>
        <a:bodyPr/>
        <a:lstStyle/>
        <a:p>
          <a:endParaRPr lang="en-US" b="1"/>
        </a:p>
      </dgm:t>
    </dgm:pt>
    <dgm:pt modelId="{8B5826ED-6B51-4B0E-8946-8BBF81763C76}">
      <dgm:prSet phldrT="[Text]"/>
      <dgm:spPr/>
      <dgm:t>
        <a:bodyPr/>
        <a:lstStyle/>
        <a:p>
          <a:r>
            <a:rPr lang="en-US" b="1" dirty="0"/>
            <a:t>Selective Distribution</a:t>
          </a:r>
        </a:p>
      </dgm:t>
    </dgm:pt>
    <dgm:pt modelId="{4C9687DD-DB17-42A2-B36A-932D0564D499}" type="parTrans" cxnId="{95B07FDC-03B4-4F67-9054-F027FD2D004F}">
      <dgm:prSet/>
      <dgm:spPr/>
      <dgm:t>
        <a:bodyPr/>
        <a:lstStyle/>
        <a:p>
          <a:endParaRPr lang="en-US" b="1"/>
        </a:p>
      </dgm:t>
    </dgm:pt>
    <dgm:pt modelId="{B72078A4-3384-4FD6-8DA0-AA58D553B05C}" type="sibTrans" cxnId="{95B07FDC-03B4-4F67-9054-F027FD2D004F}">
      <dgm:prSet/>
      <dgm:spPr/>
      <dgm:t>
        <a:bodyPr/>
        <a:lstStyle/>
        <a:p>
          <a:endParaRPr lang="en-US" b="1"/>
        </a:p>
      </dgm:t>
    </dgm:pt>
    <dgm:pt modelId="{BD7695DF-1A75-4C0F-B81B-D472A3278A17}">
      <dgm:prSet phldrT="[Text]"/>
      <dgm:spPr/>
      <dgm:t>
        <a:bodyPr/>
        <a:lstStyle/>
        <a:p>
          <a:r>
            <a:rPr lang="en-US" b="1" dirty="0"/>
            <a:t>Exclusive Distribution</a:t>
          </a:r>
        </a:p>
      </dgm:t>
    </dgm:pt>
    <dgm:pt modelId="{8E3A66CB-E362-4E6D-8B49-FD96DE308FFF}" type="parTrans" cxnId="{B94DB4E1-D4D1-4240-963E-4C5D8A17319E}">
      <dgm:prSet/>
      <dgm:spPr/>
      <dgm:t>
        <a:bodyPr/>
        <a:lstStyle/>
        <a:p>
          <a:endParaRPr lang="en-US" b="1"/>
        </a:p>
      </dgm:t>
    </dgm:pt>
    <dgm:pt modelId="{5EA7CF96-ABF9-4B3D-9AEC-43FABA2D5591}" type="sibTrans" cxnId="{B94DB4E1-D4D1-4240-963E-4C5D8A17319E}">
      <dgm:prSet/>
      <dgm:spPr/>
      <dgm:t>
        <a:bodyPr/>
        <a:lstStyle/>
        <a:p>
          <a:endParaRPr lang="en-US" b="1"/>
        </a:p>
      </dgm:t>
    </dgm:pt>
    <dgm:pt modelId="{0416EEAF-F67E-4F98-B7E7-1F39B0B4966D}" type="pres">
      <dgm:prSet presAssocID="{76A5D881-A36D-4B0C-BBC5-07AB3C76E141}" presName="linear" presStyleCnt="0">
        <dgm:presLayoutVars>
          <dgm:dir/>
          <dgm:animLvl val="lvl"/>
          <dgm:resizeHandles val="exact"/>
        </dgm:presLayoutVars>
      </dgm:prSet>
      <dgm:spPr/>
    </dgm:pt>
    <dgm:pt modelId="{60E877CF-53E5-43EE-A3B6-9C80BCC4AA10}" type="pres">
      <dgm:prSet presAssocID="{F6326B67-1734-46FF-B619-E48761555DF9}" presName="parentLin" presStyleCnt="0"/>
      <dgm:spPr/>
    </dgm:pt>
    <dgm:pt modelId="{2F39F126-D53C-4251-B1C8-A84F09D7DDC2}" type="pres">
      <dgm:prSet presAssocID="{F6326B67-1734-46FF-B619-E48761555DF9}" presName="parentLeftMargin" presStyleLbl="node1" presStyleIdx="0" presStyleCnt="3"/>
      <dgm:spPr/>
    </dgm:pt>
    <dgm:pt modelId="{95625947-1E7B-436B-9F13-941E0726F416}" type="pres">
      <dgm:prSet presAssocID="{F6326B67-1734-46FF-B619-E48761555DF9}" presName="parentText" presStyleLbl="node1" presStyleIdx="0" presStyleCnt="3">
        <dgm:presLayoutVars>
          <dgm:chMax val="0"/>
          <dgm:bulletEnabled val="1"/>
        </dgm:presLayoutVars>
      </dgm:prSet>
      <dgm:spPr/>
    </dgm:pt>
    <dgm:pt modelId="{BC385953-579A-4E8F-B5C1-9CAE72F6121F}" type="pres">
      <dgm:prSet presAssocID="{F6326B67-1734-46FF-B619-E48761555DF9}" presName="negativeSpace" presStyleCnt="0"/>
      <dgm:spPr/>
    </dgm:pt>
    <dgm:pt modelId="{23AF4196-A1FE-492E-9F1F-1131F6850108}" type="pres">
      <dgm:prSet presAssocID="{F6326B67-1734-46FF-B619-E48761555DF9}" presName="childText" presStyleLbl="conFgAcc1" presStyleIdx="0" presStyleCnt="3">
        <dgm:presLayoutVars>
          <dgm:bulletEnabled val="1"/>
        </dgm:presLayoutVars>
      </dgm:prSet>
      <dgm:spPr/>
    </dgm:pt>
    <dgm:pt modelId="{BB76AB8E-25C6-4BB5-8F7A-D431E52B765E}" type="pres">
      <dgm:prSet presAssocID="{993516C6-9F0C-4195-9AD4-1E20C05594C3}" presName="spaceBetweenRectangles" presStyleCnt="0"/>
      <dgm:spPr/>
    </dgm:pt>
    <dgm:pt modelId="{61684901-E140-46AE-BC7C-D79FAD067A97}" type="pres">
      <dgm:prSet presAssocID="{8B5826ED-6B51-4B0E-8946-8BBF81763C76}" presName="parentLin" presStyleCnt="0"/>
      <dgm:spPr/>
    </dgm:pt>
    <dgm:pt modelId="{B64B9750-0B9B-4E50-8899-96F83BC3B639}" type="pres">
      <dgm:prSet presAssocID="{8B5826ED-6B51-4B0E-8946-8BBF81763C76}" presName="parentLeftMargin" presStyleLbl="node1" presStyleIdx="0" presStyleCnt="3"/>
      <dgm:spPr/>
    </dgm:pt>
    <dgm:pt modelId="{BDE921BE-DAE4-4322-B643-55445C52604F}" type="pres">
      <dgm:prSet presAssocID="{8B5826ED-6B51-4B0E-8946-8BBF81763C76}" presName="parentText" presStyleLbl="node1" presStyleIdx="1" presStyleCnt="3">
        <dgm:presLayoutVars>
          <dgm:chMax val="0"/>
          <dgm:bulletEnabled val="1"/>
        </dgm:presLayoutVars>
      </dgm:prSet>
      <dgm:spPr/>
    </dgm:pt>
    <dgm:pt modelId="{B47B380E-7390-48DE-84A2-E4082B7780B1}" type="pres">
      <dgm:prSet presAssocID="{8B5826ED-6B51-4B0E-8946-8BBF81763C76}" presName="negativeSpace" presStyleCnt="0"/>
      <dgm:spPr/>
    </dgm:pt>
    <dgm:pt modelId="{930D47B2-BB17-4E54-B799-DE571BF12ABE}" type="pres">
      <dgm:prSet presAssocID="{8B5826ED-6B51-4B0E-8946-8BBF81763C76}" presName="childText" presStyleLbl="conFgAcc1" presStyleIdx="1" presStyleCnt="3">
        <dgm:presLayoutVars>
          <dgm:bulletEnabled val="1"/>
        </dgm:presLayoutVars>
      </dgm:prSet>
      <dgm:spPr/>
    </dgm:pt>
    <dgm:pt modelId="{5E45150A-6F52-43F0-8384-D87ECE1F6A08}" type="pres">
      <dgm:prSet presAssocID="{B72078A4-3384-4FD6-8DA0-AA58D553B05C}" presName="spaceBetweenRectangles" presStyleCnt="0"/>
      <dgm:spPr/>
    </dgm:pt>
    <dgm:pt modelId="{A206E9B6-7496-47FE-A3FF-DBC226AB6BBC}" type="pres">
      <dgm:prSet presAssocID="{BD7695DF-1A75-4C0F-B81B-D472A3278A17}" presName="parentLin" presStyleCnt="0"/>
      <dgm:spPr/>
    </dgm:pt>
    <dgm:pt modelId="{972C8D6A-4464-4AF8-A6DE-4073298F3206}" type="pres">
      <dgm:prSet presAssocID="{BD7695DF-1A75-4C0F-B81B-D472A3278A17}" presName="parentLeftMargin" presStyleLbl="node1" presStyleIdx="1" presStyleCnt="3"/>
      <dgm:spPr/>
    </dgm:pt>
    <dgm:pt modelId="{D33C945A-947F-4798-B06A-149B0FA3BF15}" type="pres">
      <dgm:prSet presAssocID="{BD7695DF-1A75-4C0F-B81B-D472A3278A17}" presName="parentText" presStyleLbl="node1" presStyleIdx="2" presStyleCnt="3">
        <dgm:presLayoutVars>
          <dgm:chMax val="0"/>
          <dgm:bulletEnabled val="1"/>
        </dgm:presLayoutVars>
      </dgm:prSet>
      <dgm:spPr/>
    </dgm:pt>
    <dgm:pt modelId="{B0F786F5-A24C-4957-9B0A-449F4F752255}" type="pres">
      <dgm:prSet presAssocID="{BD7695DF-1A75-4C0F-B81B-D472A3278A17}" presName="negativeSpace" presStyleCnt="0"/>
      <dgm:spPr/>
    </dgm:pt>
    <dgm:pt modelId="{5FA2FC96-496C-422A-A9E3-46E422C3CD7C}" type="pres">
      <dgm:prSet presAssocID="{BD7695DF-1A75-4C0F-B81B-D472A3278A17}" presName="childText" presStyleLbl="conFgAcc1" presStyleIdx="2" presStyleCnt="3">
        <dgm:presLayoutVars>
          <dgm:bulletEnabled val="1"/>
        </dgm:presLayoutVars>
      </dgm:prSet>
      <dgm:spPr/>
    </dgm:pt>
  </dgm:ptLst>
  <dgm:cxnLst>
    <dgm:cxn modelId="{233A7C10-F774-4923-B0E9-B5E2EFAEFB91}" type="presOf" srcId="{BD7695DF-1A75-4C0F-B81B-D472A3278A17}" destId="{D33C945A-947F-4798-B06A-149B0FA3BF15}" srcOrd="1" destOrd="0" presId="urn:microsoft.com/office/officeart/2005/8/layout/list1"/>
    <dgm:cxn modelId="{D612B32B-EA41-4A01-8B5C-5034E6F23CB6}" type="presOf" srcId="{F6326B67-1734-46FF-B619-E48761555DF9}" destId="{2F39F126-D53C-4251-B1C8-A84F09D7DDC2}" srcOrd="0" destOrd="0" presId="urn:microsoft.com/office/officeart/2005/8/layout/list1"/>
    <dgm:cxn modelId="{9974122C-1889-4D9A-B5A0-8FC92C714026}" srcId="{76A5D881-A36D-4B0C-BBC5-07AB3C76E141}" destId="{F6326B67-1734-46FF-B619-E48761555DF9}" srcOrd="0" destOrd="0" parTransId="{C555FBB1-2A8C-4E26-91F9-6F9B8F5884F5}" sibTransId="{993516C6-9F0C-4195-9AD4-1E20C05594C3}"/>
    <dgm:cxn modelId="{E44E1789-F34E-418C-BB6B-44F1917A2406}" type="presOf" srcId="{BD7695DF-1A75-4C0F-B81B-D472A3278A17}" destId="{972C8D6A-4464-4AF8-A6DE-4073298F3206}" srcOrd="0" destOrd="0" presId="urn:microsoft.com/office/officeart/2005/8/layout/list1"/>
    <dgm:cxn modelId="{10A1498E-6E09-4E40-9008-85856F75C739}" type="presOf" srcId="{F6326B67-1734-46FF-B619-E48761555DF9}" destId="{95625947-1E7B-436B-9F13-941E0726F416}" srcOrd="1" destOrd="0" presId="urn:microsoft.com/office/officeart/2005/8/layout/list1"/>
    <dgm:cxn modelId="{7A5416CB-84B7-4E0E-8B7C-AC196EB93B75}" type="presOf" srcId="{8B5826ED-6B51-4B0E-8946-8BBF81763C76}" destId="{BDE921BE-DAE4-4322-B643-55445C52604F}" srcOrd="1" destOrd="0" presId="urn:microsoft.com/office/officeart/2005/8/layout/list1"/>
    <dgm:cxn modelId="{0D521DD8-76D9-4F64-A789-96B95BCCE3F4}" type="presOf" srcId="{76A5D881-A36D-4B0C-BBC5-07AB3C76E141}" destId="{0416EEAF-F67E-4F98-B7E7-1F39B0B4966D}" srcOrd="0" destOrd="0" presId="urn:microsoft.com/office/officeart/2005/8/layout/list1"/>
    <dgm:cxn modelId="{95B07FDC-03B4-4F67-9054-F027FD2D004F}" srcId="{76A5D881-A36D-4B0C-BBC5-07AB3C76E141}" destId="{8B5826ED-6B51-4B0E-8946-8BBF81763C76}" srcOrd="1" destOrd="0" parTransId="{4C9687DD-DB17-42A2-B36A-932D0564D499}" sibTransId="{B72078A4-3384-4FD6-8DA0-AA58D553B05C}"/>
    <dgm:cxn modelId="{B94DB4E1-D4D1-4240-963E-4C5D8A17319E}" srcId="{76A5D881-A36D-4B0C-BBC5-07AB3C76E141}" destId="{BD7695DF-1A75-4C0F-B81B-D472A3278A17}" srcOrd="2" destOrd="0" parTransId="{8E3A66CB-E362-4E6D-8B49-FD96DE308FFF}" sibTransId="{5EA7CF96-ABF9-4B3D-9AEC-43FABA2D5591}"/>
    <dgm:cxn modelId="{178722FF-1BA4-423B-8306-1BAE6CBAC372}" type="presOf" srcId="{8B5826ED-6B51-4B0E-8946-8BBF81763C76}" destId="{B64B9750-0B9B-4E50-8899-96F83BC3B639}" srcOrd="0" destOrd="0" presId="urn:microsoft.com/office/officeart/2005/8/layout/list1"/>
    <dgm:cxn modelId="{8ED3EE8D-C05A-41FC-9D03-D010BE5D5121}" type="presParOf" srcId="{0416EEAF-F67E-4F98-B7E7-1F39B0B4966D}" destId="{60E877CF-53E5-43EE-A3B6-9C80BCC4AA10}" srcOrd="0" destOrd="0" presId="urn:microsoft.com/office/officeart/2005/8/layout/list1"/>
    <dgm:cxn modelId="{ABCF9345-9B4E-4C47-BE96-D54DA5E82533}" type="presParOf" srcId="{60E877CF-53E5-43EE-A3B6-9C80BCC4AA10}" destId="{2F39F126-D53C-4251-B1C8-A84F09D7DDC2}" srcOrd="0" destOrd="0" presId="urn:microsoft.com/office/officeart/2005/8/layout/list1"/>
    <dgm:cxn modelId="{4DF15A1A-0C04-4CC1-86D8-F9B30AE9E029}" type="presParOf" srcId="{60E877CF-53E5-43EE-A3B6-9C80BCC4AA10}" destId="{95625947-1E7B-436B-9F13-941E0726F416}" srcOrd="1" destOrd="0" presId="urn:microsoft.com/office/officeart/2005/8/layout/list1"/>
    <dgm:cxn modelId="{7FB910E7-FEA4-49EE-ACB4-1946484AD7CC}" type="presParOf" srcId="{0416EEAF-F67E-4F98-B7E7-1F39B0B4966D}" destId="{BC385953-579A-4E8F-B5C1-9CAE72F6121F}" srcOrd="1" destOrd="0" presId="urn:microsoft.com/office/officeart/2005/8/layout/list1"/>
    <dgm:cxn modelId="{3B4D6489-1CBA-4D87-9428-FD064B0445CE}" type="presParOf" srcId="{0416EEAF-F67E-4F98-B7E7-1F39B0B4966D}" destId="{23AF4196-A1FE-492E-9F1F-1131F6850108}" srcOrd="2" destOrd="0" presId="urn:microsoft.com/office/officeart/2005/8/layout/list1"/>
    <dgm:cxn modelId="{E3E913C4-49CC-4B13-B741-05A40C59C3DC}" type="presParOf" srcId="{0416EEAF-F67E-4F98-B7E7-1F39B0B4966D}" destId="{BB76AB8E-25C6-4BB5-8F7A-D431E52B765E}" srcOrd="3" destOrd="0" presId="urn:microsoft.com/office/officeart/2005/8/layout/list1"/>
    <dgm:cxn modelId="{07BD3FB9-2B06-45E1-AC31-D3C4C50123BD}" type="presParOf" srcId="{0416EEAF-F67E-4F98-B7E7-1F39B0B4966D}" destId="{61684901-E140-46AE-BC7C-D79FAD067A97}" srcOrd="4" destOrd="0" presId="urn:microsoft.com/office/officeart/2005/8/layout/list1"/>
    <dgm:cxn modelId="{918D5402-041F-4058-9128-387CAF9CA107}" type="presParOf" srcId="{61684901-E140-46AE-BC7C-D79FAD067A97}" destId="{B64B9750-0B9B-4E50-8899-96F83BC3B639}" srcOrd="0" destOrd="0" presId="urn:microsoft.com/office/officeart/2005/8/layout/list1"/>
    <dgm:cxn modelId="{48394C55-A2E5-4D36-9F3E-D6DC4A83BDD3}" type="presParOf" srcId="{61684901-E140-46AE-BC7C-D79FAD067A97}" destId="{BDE921BE-DAE4-4322-B643-55445C52604F}" srcOrd="1" destOrd="0" presId="urn:microsoft.com/office/officeart/2005/8/layout/list1"/>
    <dgm:cxn modelId="{FBD2DB35-9FC2-42D7-A41B-1D50839D6691}" type="presParOf" srcId="{0416EEAF-F67E-4F98-B7E7-1F39B0B4966D}" destId="{B47B380E-7390-48DE-84A2-E4082B7780B1}" srcOrd="5" destOrd="0" presId="urn:microsoft.com/office/officeart/2005/8/layout/list1"/>
    <dgm:cxn modelId="{AD80BDE3-BC05-4908-B5DC-DAC6FA2B88C2}" type="presParOf" srcId="{0416EEAF-F67E-4F98-B7E7-1F39B0B4966D}" destId="{930D47B2-BB17-4E54-B799-DE571BF12ABE}" srcOrd="6" destOrd="0" presId="urn:microsoft.com/office/officeart/2005/8/layout/list1"/>
    <dgm:cxn modelId="{6C39505C-F419-4072-9493-5327A1BCE645}" type="presParOf" srcId="{0416EEAF-F67E-4F98-B7E7-1F39B0B4966D}" destId="{5E45150A-6F52-43F0-8384-D87ECE1F6A08}" srcOrd="7" destOrd="0" presId="urn:microsoft.com/office/officeart/2005/8/layout/list1"/>
    <dgm:cxn modelId="{419B8B8A-3C5A-4FD8-963A-AF29E75BB71B}" type="presParOf" srcId="{0416EEAF-F67E-4F98-B7E7-1F39B0B4966D}" destId="{A206E9B6-7496-47FE-A3FF-DBC226AB6BBC}" srcOrd="8" destOrd="0" presId="urn:microsoft.com/office/officeart/2005/8/layout/list1"/>
    <dgm:cxn modelId="{BEE4CBED-C5D9-4CA5-9AE0-5C534D81C473}" type="presParOf" srcId="{A206E9B6-7496-47FE-A3FF-DBC226AB6BBC}" destId="{972C8D6A-4464-4AF8-A6DE-4073298F3206}" srcOrd="0" destOrd="0" presId="urn:microsoft.com/office/officeart/2005/8/layout/list1"/>
    <dgm:cxn modelId="{2F2F6D67-8ED5-4ED5-9F8D-F78E730804A2}" type="presParOf" srcId="{A206E9B6-7496-47FE-A3FF-DBC226AB6BBC}" destId="{D33C945A-947F-4798-B06A-149B0FA3BF15}" srcOrd="1" destOrd="0" presId="urn:microsoft.com/office/officeart/2005/8/layout/list1"/>
    <dgm:cxn modelId="{936B35BF-9D9E-466D-967D-1577BF064405}" type="presParOf" srcId="{0416EEAF-F67E-4F98-B7E7-1F39B0B4966D}" destId="{B0F786F5-A24C-4957-9B0A-449F4F752255}" srcOrd="9" destOrd="0" presId="urn:microsoft.com/office/officeart/2005/8/layout/list1"/>
    <dgm:cxn modelId="{0AEF1DD2-66CC-4434-B354-5B8FDD4F9327}" type="presParOf" srcId="{0416EEAF-F67E-4F98-B7E7-1F39B0B4966D}" destId="{5FA2FC96-496C-422A-A9E3-46E422C3CD7C}"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FA863F0-FAC9-4815-B829-26E00011EFD8}"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D4EC9C77-2F85-4AC6-8F97-FBC97E83BF70}">
      <dgm:prSet phldrT="[Text]" custT="1"/>
      <dgm:spPr/>
      <dgm:t>
        <a:bodyPr/>
        <a:lstStyle/>
        <a:p>
          <a:r>
            <a:rPr lang="en-US" sz="2400" b="1" dirty="0"/>
            <a:t>Channel Power</a:t>
          </a:r>
        </a:p>
      </dgm:t>
      <dgm:extLst>
        <a:ext uri="{E40237B7-FDA0-4F09-8148-C483321AD2D9}">
          <dgm14:cNvPr xmlns:dgm14="http://schemas.microsoft.com/office/drawing/2010/diagram" id="0" name="" descr="Channel Power&#10;Channel Conflict &#10;Channel Cooperation&#10;Channel Integration "/>
        </a:ext>
      </dgm:extLst>
    </dgm:pt>
    <dgm:pt modelId="{4A817760-6826-4133-B191-B2D9C22B6690}" type="parTrans" cxnId="{5479E676-7EE4-4E7D-A44D-4F057032C591}">
      <dgm:prSet/>
      <dgm:spPr/>
      <dgm:t>
        <a:bodyPr/>
        <a:lstStyle/>
        <a:p>
          <a:endParaRPr lang="en-US" sz="2000" b="1"/>
        </a:p>
      </dgm:t>
    </dgm:pt>
    <dgm:pt modelId="{AD694DAA-3D7F-452F-96F0-9A6069E78BC8}" type="sibTrans" cxnId="{5479E676-7EE4-4E7D-A44D-4F057032C591}">
      <dgm:prSet/>
      <dgm:spPr/>
      <dgm:t>
        <a:bodyPr/>
        <a:lstStyle/>
        <a:p>
          <a:endParaRPr lang="en-US" sz="2000" b="1"/>
        </a:p>
      </dgm:t>
    </dgm:pt>
    <dgm:pt modelId="{DD4286B6-19F1-4B41-BEFB-234B18C50C63}">
      <dgm:prSet phldrT="[Text]" custT="1"/>
      <dgm:spPr/>
      <dgm:t>
        <a:bodyPr/>
        <a:lstStyle/>
        <a:p>
          <a:r>
            <a:rPr lang="en-US" sz="2400" b="1" dirty="0"/>
            <a:t>Channel Conflict </a:t>
          </a:r>
        </a:p>
      </dgm:t>
      <dgm:extLst>
        <a:ext uri="{E40237B7-FDA0-4F09-8148-C483321AD2D9}">
          <dgm14:cNvPr xmlns:dgm14="http://schemas.microsoft.com/office/drawing/2010/diagram" id="0" name="" descr="Channel Power&#10;Channel Conflict &#10;Channel Cooperation&#10;Channel Integration "/>
        </a:ext>
      </dgm:extLst>
    </dgm:pt>
    <dgm:pt modelId="{22ACF678-912F-4471-9750-683EC3935CA2}" type="parTrans" cxnId="{28FA15DF-4A47-405B-AD71-6696B91F38A8}">
      <dgm:prSet/>
      <dgm:spPr/>
      <dgm:t>
        <a:bodyPr/>
        <a:lstStyle/>
        <a:p>
          <a:endParaRPr lang="en-US" sz="2000" b="1"/>
        </a:p>
      </dgm:t>
    </dgm:pt>
    <dgm:pt modelId="{AC408B61-F016-4DF2-8C19-1BABEA01D6EF}" type="sibTrans" cxnId="{28FA15DF-4A47-405B-AD71-6696B91F38A8}">
      <dgm:prSet/>
      <dgm:spPr/>
      <dgm:t>
        <a:bodyPr/>
        <a:lstStyle/>
        <a:p>
          <a:endParaRPr lang="en-US" sz="2000" b="1"/>
        </a:p>
      </dgm:t>
    </dgm:pt>
    <dgm:pt modelId="{12165798-A3CE-4BB4-9D99-4697678589D9}">
      <dgm:prSet phldrT="[Text]" custT="1"/>
      <dgm:spPr/>
      <dgm:t>
        <a:bodyPr/>
        <a:lstStyle/>
        <a:p>
          <a:r>
            <a:rPr lang="en-US" sz="2400" b="1" dirty="0"/>
            <a:t>Channel Cooperation</a:t>
          </a:r>
        </a:p>
      </dgm:t>
      <dgm:extLst>
        <a:ext uri="{E40237B7-FDA0-4F09-8148-C483321AD2D9}">
          <dgm14:cNvPr xmlns:dgm14="http://schemas.microsoft.com/office/drawing/2010/diagram" id="0" name="" descr="Channel Power&#10;Channel Conflict &#10;Channel Cooperation&#10;Channel Integration "/>
        </a:ext>
      </dgm:extLst>
    </dgm:pt>
    <dgm:pt modelId="{8471BC0A-59DC-4646-9868-205C9E2AA43D}" type="parTrans" cxnId="{CF789802-308A-4D98-A287-40B64D03EA9C}">
      <dgm:prSet/>
      <dgm:spPr/>
      <dgm:t>
        <a:bodyPr/>
        <a:lstStyle/>
        <a:p>
          <a:endParaRPr lang="en-US" sz="2000" b="1"/>
        </a:p>
      </dgm:t>
    </dgm:pt>
    <dgm:pt modelId="{1C22C275-6C27-4758-860D-81A703EDD933}" type="sibTrans" cxnId="{CF789802-308A-4D98-A287-40B64D03EA9C}">
      <dgm:prSet/>
      <dgm:spPr/>
      <dgm:t>
        <a:bodyPr/>
        <a:lstStyle/>
        <a:p>
          <a:endParaRPr lang="en-US" sz="2000" b="1"/>
        </a:p>
      </dgm:t>
    </dgm:pt>
    <dgm:pt modelId="{F947C92B-57AF-425A-B5BA-06B089C27EF1}">
      <dgm:prSet custT="1"/>
      <dgm:spPr/>
      <dgm:t>
        <a:bodyPr/>
        <a:lstStyle/>
        <a:p>
          <a:r>
            <a:rPr lang="en-US" sz="2400" b="1" dirty="0"/>
            <a:t>Channel Integration </a:t>
          </a:r>
        </a:p>
      </dgm:t>
      <dgm:extLst>
        <a:ext uri="{E40237B7-FDA0-4F09-8148-C483321AD2D9}">
          <dgm14:cNvPr xmlns:dgm14="http://schemas.microsoft.com/office/drawing/2010/diagram" id="0" name="" descr="Channel Power&#10;Channel Conflict &#10;Channel Cooperation&#10;Channel Integration "/>
        </a:ext>
      </dgm:extLst>
    </dgm:pt>
    <dgm:pt modelId="{99E6E18A-9693-498F-98C9-DDD765C40D21}" type="parTrans" cxnId="{0A5BB80B-8C76-49F5-9A82-84BA375FFFB3}">
      <dgm:prSet/>
      <dgm:spPr/>
      <dgm:t>
        <a:bodyPr/>
        <a:lstStyle/>
        <a:p>
          <a:endParaRPr lang="en-US" sz="2000" b="1"/>
        </a:p>
      </dgm:t>
    </dgm:pt>
    <dgm:pt modelId="{E5AB9811-780B-4890-8F8C-CA35EFFC5C02}" type="sibTrans" cxnId="{0A5BB80B-8C76-49F5-9A82-84BA375FFFB3}">
      <dgm:prSet/>
      <dgm:spPr/>
      <dgm:t>
        <a:bodyPr/>
        <a:lstStyle/>
        <a:p>
          <a:endParaRPr lang="en-US" sz="2000" b="1"/>
        </a:p>
      </dgm:t>
    </dgm:pt>
    <dgm:pt modelId="{4AA764C8-FE0C-4233-B319-0B8ECAFAEA1C}" type="pres">
      <dgm:prSet presAssocID="{2FA863F0-FAC9-4815-B829-26E00011EFD8}" presName="linear" presStyleCnt="0">
        <dgm:presLayoutVars>
          <dgm:dir/>
          <dgm:animLvl val="lvl"/>
          <dgm:resizeHandles val="exact"/>
        </dgm:presLayoutVars>
      </dgm:prSet>
      <dgm:spPr/>
    </dgm:pt>
    <dgm:pt modelId="{8D392323-8058-4082-81DE-BFC0D56F0210}" type="pres">
      <dgm:prSet presAssocID="{D4EC9C77-2F85-4AC6-8F97-FBC97E83BF70}" presName="parentLin" presStyleCnt="0"/>
      <dgm:spPr/>
    </dgm:pt>
    <dgm:pt modelId="{30FFB52C-C3C9-4952-8DEE-E77F33430D84}" type="pres">
      <dgm:prSet presAssocID="{D4EC9C77-2F85-4AC6-8F97-FBC97E83BF70}" presName="parentLeftMargin" presStyleLbl="node1" presStyleIdx="0" presStyleCnt="4"/>
      <dgm:spPr/>
    </dgm:pt>
    <dgm:pt modelId="{E4940866-B46A-48A3-B727-97EB906B8D8A}" type="pres">
      <dgm:prSet presAssocID="{D4EC9C77-2F85-4AC6-8F97-FBC97E83BF70}" presName="parentText" presStyleLbl="node1" presStyleIdx="0" presStyleCnt="4">
        <dgm:presLayoutVars>
          <dgm:chMax val="0"/>
          <dgm:bulletEnabled val="1"/>
        </dgm:presLayoutVars>
      </dgm:prSet>
      <dgm:spPr/>
    </dgm:pt>
    <dgm:pt modelId="{ED280808-5765-4983-9BDD-73AA1BF3C3F8}" type="pres">
      <dgm:prSet presAssocID="{D4EC9C77-2F85-4AC6-8F97-FBC97E83BF70}" presName="negativeSpace" presStyleCnt="0"/>
      <dgm:spPr/>
    </dgm:pt>
    <dgm:pt modelId="{67C52AAC-7A69-443C-8463-3CE396DB2D50}" type="pres">
      <dgm:prSet presAssocID="{D4EC9C77-2F85-4AC6-8F97-FBC97E83BF70}" presName="childText" presStyleLbl="conFgAcc1" presStyleIdx="0" presStyleCnt="4">
        <dgm:presLayoutVars>
          <dgm:bulletEnabled val="1"/>
        </dgm:presLayoutVars>
      </dgm:prSet>
      <dgm:spPr/>
    </dgm:pt>
    <dgm:pt modelId="{B0153636-33D3-4779-88CE-4DAB33835976}" type="pres">
      <dgm:prSet presAssocID="{AD694DAA-3D7F-452F-96F0-9A6069E78BC8}" presName="spaceBetweenRectangles" presStyleCnt="0"/>
      <dgm:spPr/>
    </dgm:pt>
    <dgm:pt modelId="{CEF3ACEF-2A6E-44F6-A016-3E41F7A0D0E8}" type="pres">
      <dgm:prSet presAssocID="{DD4286B6-19F1-4B41-BEFB-234B18C50C63}" presName="parentLin" presStyleCnt="0"/>
      <dgm:spPr/>
    </dgm:pt>
    <dgm:pt modelId="{7DC16ED9-4A13-4A04-BE56-E4C818E0215B}" type="pres">
      <dgm:prSet presAssocID="{DD4286B6-19F1-4B41-BEFB-234B18C50C63}" presName="parentLeftMargin" presStyleLbl="node1" presStyleIdx="0" presStyleCnt="4"/>
      <dgm:spPr/>
    </dgm:pt>
    <dgm:pt modelId="{96802CFC-D8CC-45BE-8676-F28949AAA637}" type="pres">
      <dgm:prSet presAssocID="{DD4286B6-19F1-4B41-BEFB-234B18C50C63}" presName="parentText" presStyleLbl="node1" presStyleIdx="1" presStyleCnt="4">
        <dgm:presLayoutVars>
          <dgm:chMax val="0"/>
          <dgm:bulletEnabled val="1"/>
        </dgm:presLayoutVars>
      </dgm:prSet>
      <dgm:spPr/>
    </dgm:pt>
    <dgm:pt modelId="{43768219-E4FB-4B19-A6D0-CFE4E07FD909}" type="pres">
      <dgm:prSet presAssocID="{DD4286B6-19F1-4B41-BEFB-234B18C50C63}" presName="negativeSpace" presStyleCnt="0"/>
      <dgm:spPr/>
    </dgm:pt>
    <dgm:pt modelId="{12371393-F2EC-4DC5-BAEA-B160468CF2F3}" type="pres">
      <dgm:prSet presAssocID="{DD4286B6-19F1-4B41-BEFB-234B18C50C63}" presName="childText" presStyleLbl="conFgAcc1" presStyleIdx="1" presStyleCnt="4">
        <dgm:presLayoutVars>
          <dgm:bulletEnabled val="1"/>
        </dgm:presLayoutVars>
      </dgm:prSet>
      <dgm:spPr/>
    </dgm:pt>
    <dgm:pt modelId="{5D9E6B7A-67A8-4AC0-ACB8-1F23358E95AB}" type="pres">
      <dgm:prSet presAssocID="{AC408B61-F016-4DF2-8C19-1BABEA01D6EF}" presName="spaceBetweenRectangles" presStyleCnt="0"/>
      <dgm:spPr/>
    </dgm:pt>
    <dgm:pt modelId="{BBC083D1-E57F-4386-BE9C-6E52F66154F3}" type="pres">
      <dgm:prSet presAssocID="{12165798-A3CE-4BB4-9D99-4697678589D9}" presName="parentLin" presStyleCnt="0"/>
      <dgm:spPr/>
    </dgm:pt>
    <dgm:pt modelId="{CE705F0E-9AB6-4C22-B55D-72F7B922EE50}" type="pres">
      <dgm:prSet presAssocID="{12165798-A3CE-4BB4-9D99-4697678589D9}" presName="parentLeftMargin" presStyleLbl="node1" presStyleIdx="1" presStyleCnt="4"/>
      <dgm:spPr/>
    </dgm:pt>
    <dgm:pt modelId="{8C43B33A-F2BB-4BB4-971F-FB1739B70F61}" type="pres">
      <dgm:prSet presAssocID="{12165798-A3CE-4BB4-9D99-4697678589D9}" presName="parentText" presStyleLbl="node1" presStyleIdx="2" presStyleCnt="4">
        <dgm:presLayoutVars>
          <dgm:chMax val="0"/>
          <dgm:bulletEnabled val="1"/>
        </dgm:presLayoutVars>
      </dgm:prSet>
      <dgm:spPr/>
    </dgm:pt>
    <dgm:pt modelId="{9BAE7634-14B9-4392-97D8-093232D35A0D}" type="pres">
      <dgm:prSet presAssocID="{12165798-A3CE-4BB4-9D99-4697678589D9}" presName="negativeSpace" presStyleCnt="0"/>
      <dgm:spPr/>
    </dgm:pt>
    <dgm:pt modelId="{8FD6A77F-D785-480C-9DE9-E424CEAF5FC2}" type="pres">
      <dgm:prSet presAssocID="{12165798-A3CE-4BB4-9D99-4697678589D9}" presName="childText" presStyleLbl="conFgAcc1" presStyleIdx="2" presStyleCnt="4">
        <dgm:presLayoutVars>
          <dgm:bulletEnabled val="1"/>
        </dgm:presLayoutVars>
      </dgm:prSet>
      <dgm:spPr/>
    </dgm:pt>
    <dgm:pt modelId="{017A40E5-6444-41C5-8D6E-5D5B2EDED471}" type="pres">
      <dgm:prSet presAssocID="{1C22C275-6C27-4758-860D-81A703EDD933}" presName="spaceBetweenRectangles" presStyleCnt="0"/>
      <dgm:spPr/>
    </dgm:pt>
    <dgm:pt modelId="{BAC03C6E-8DC2-412D-8D96-8C70F6666283}" type="pres">
      <dgm:prSet presAssocID="{F947C92B-57AF-425A-B5BA-06B089C27EF1}" presName="parentLin" presStyleCnt="0"/>
      <dgm:spPr/>
    </dgm:pt>
    <dgm:pt modelId="{D6151897-B383-40AE-950B-42035F19E32E}" type="pres">
      <dgm:prSet presAssocID="{F947C92B-57AF-425A-B5BA-06B089C27EF1}" presName="parentLeftMargin" presStyleLbl="node1" presStyleIdx="2" presStyleCnt="4"/>
      <dgm:spPr/>
    </dgm:pt>
    <dgm:pt modelId="{53C9984F-0FF9-4346-A918-7B56BA87FAC1}" type="pres">
      <dgm:prSet presAssocID="{F947C92B-57AF-425A-B5BA-06B089C27EF1}" presName="parentText" presStyleLbl="node1" presStyleIdx="3" presStyleCnt="4">
        <dgm:presLayoutVars>
          <dgm:chMax val="0"/>
          <dgm:bulletEnabled val="1"/>
        </dgm:presLayoutVars>
      </dgm:prSet>
      <dgm:spPr/>
    </dgm:pt>
    <dgm:pt modelId="{52AD4B10-EF88-409B-B0B1-374F106A7D57}" type="pres">
      <dgm:prSet presAssocID="{F947C92B-57AF-425A-B5BA-06B089C27EF1}" presName="negativeSpace" presStyleCnt="0"/>
      <dgm:spPr/>
    </dgm:pt>
    <dgm:pt modelId="{24341D6C-77F1-452F-B317-9582FCCAACD9}" type="pres">
      <dgm:prSet presAssocID="{F947C92B-57AF-425A-B5BA-06B089C27EF1}" presName="childText" presStyleLbl="conFgAcc1" presStyleIdx="3" presStyleCnt="4">
        <dgm:presLayoutVars>
          <dgm:bulletEnabled val="1"/>
        </dgm:presLayoutVars>
      </dgm:prSet>
      <dgm:spPr/>
    </dgm:pt>
  </dgm:ptLst>
  <dgm:cxnLst>
    <dgm:cxn modelId="{CF789802-308A-4D98-A287-40B64D03EA9C}" srcId="{2FA863F0-FAC9-4815-B829-26E00011EFD8}" destId="{12165798-A3CE-4BB4-9D99-4697678589D9}" srcOrd="2" destOrd="0" parTransId="{8471BC0A-59DC-4646-9868-205C9E2AA43D}" sibTransId="{1C22C275-6C27-4758-860D-81A703EDD933}"/>
    <dgm:cxn modelId="{0A5BB80B-8C76-49F5-9A82-84BA375FFFB3}" srcId="{2FA863F0-FAC9-4815-B829-26E00011EFD8}" destId="{F947C92B-57AF-425A-B5BA-06B089C27EF1}" srcOrd="3" destOrd="0" parTransId="{99E6E18A-9693-498F-98C9-DDD765C40D21}" sibTransId="{E5AB9811-780B-4890-8F8C-CA35EFFC5C02}"/>
    <dgm:cxn modelId="{5E0C8B12-D2F4-4FF3-AD5D-049FA2CD3459}" type="presOf" srcId="{DD4286B6-19F1-4B41-BEFB-234B18C50C63}" destId="{7DC16ED9-4A13-4A04-BE56-E4C818E0215B}" srcOrd="0" destOrd="0" presId="urn:microsoft.com/office/officeart/2005/8/layout/list1"/>
    <dgm:cxn modelId="{0E08BF14-F850-4CD5-9B2C-CB015560E5C7}" type="presOf" srcId="{DD4286B6-19F1-4B41-BEFB-234B18C50C63}" destId="{96802CFC-D8CC-45BE-8676-F28949AAA637}" srcOrd="1" destOrd="0" presId="urn:microsoft.com/office/officeart/2005/8/layout/list1"/>
    <dgm:cxn modelId="{A004933E-ADED-4248-AEA2-9963F75E13F1}" type="presOf" srcId="{12165798-A3CE-4BB4-9D99-4697678589D9}" destId="{8C43B33A-F2BB-4BB4-971F-FB1739B70F61}" srcOrd="1" destOrd="0" presId="urn:microsoft.com/office/officeart/2005/8/layout/list1"/>
    <dgm:cxn modelId="{E33E3C64-87CD-4F32-9D61-C2E225D706DA}" type="presOf" srcId="{12165798-A3CE-4BB4-9D99-4697678589D9}" destId="{CE705F0E-9AB6-4C22-B55D-72F7B922EE50}" srcOrd="0" destOrd="0" presId="urn:microsoft.com/office/officeart/2005/8/layout/list1"/>
    <dgm:cxn modelId="{070B1A74-96DF-41CD-871F-498844D4EFC6}" type="presOf" srcId="{F947C92B-57AF-425A-B5BA-06B089C27EF1}" destId="{D6151897-B383-40AE-950B-42035F19E32E}" srcOrd="0" destOrd="0" presId="urn:microsoft.com/office/officeart/2005/8/layout/list1"/>
    <dgm:cxn modelId="{5479E676-7EE4-4E7D-A44D-4F057032C591}" srcId="{2FA863F0-FAC9-4815-B829-26E00011EFD8}" destId="{D4EC9C77-2F85-4AC6-8F97-FBC97E83BF70}" srcOrd="0" destOrd="0" parTransId="{4A817760-6826-4133-B191-B2D9C22B6690}" sibTransId="{AD694DAA-3D7F-452F-96F0-9A6069E78BC8}"/>
    <dgm:cxn modelId="{B6081D79-98E5-49F8-A739-B0B20788CBC9}" type="presOf" srcId="{F947C92B-57AF-425A-B5BA-06B089C27EF1}" destId="{53C9984F-0FF9-4346-A918-7B56BA87FAC1}" srcOrd="1" destOrd="0" presId="urn:microsoft.com/office/officeart/2005/8/layout/list1"/>
    <dgm:cxn modelId="{4FB9B0B3-E6E7-453F-A27C-EF1A702DAAAA}" type="presOf" srcId="{D4EC9C77-2F85-4AC6-8F97-FBC97E83BF70}" destId="{30FFB52C-C3C9-4952-8DEE-E77F33430D84}" srcOrd="0" destOrd="0" presId="urn:microsoft.com/office/officeart/2005/8/layout/list1"/>
    <dgm:cxn modelId="{BA01C0C0-0E0E-406D-9CC7-60D88B05290E}" type="presOf" srcId="{2FA863F0-FAC9-4815-B829-26E00011EFD8}" destId="{4AA764C8-FE0C-4233-B319-0B8ECAFAEA1C}" srcOrd="0" destOrd="0" presId="urn:microsoft.com/office/officeart/2005/8/layout/list1"/>
    <dgm:cxn modelId="{743F0BC9-CD9A-431B-9DE4-FCDA960E7C05}" type="presOf" srcId="{D4EC9C77-2F85-4AC6-8F97-FBC97E83BF70}" destId="{E4940866-B46A-48A3-B727-97EB906B8D8A}" srcOrd="1" destOrd="0" presId="urn:microsoft.com/office/officeart/2005/8/layout/list1"/>
    <dgm:cxn modelId="{28FA15DF-4A47-405B-AD71-6696B91F38A8}" srcId="{2FA863F0-FAC9-4815-B829-26E00011EFD8}" destId="{DD4286B6-19F1-4B41-BEFB-234B18C50C63}" srcOrd="1" destOrd="0" parTransId="{22ACF678-912F-4471-9750-683EC3935CA2}" sibTransId="{AC408B61-F016-4DF2-8C19-1BABEA01D6EF}"/>
    <dgm:cxn modelId="{684D5B10-01BA-46DA-9165-1745A38372B0}" type="presParOf" srcId="{4AA764C8-FE0C-4233-B319-0B8ECAFAEA1C}" destId="{8D392323-8058-4082-81DE-BFC0D56F0210}" srcOrd="0" destOrd="0" presId="urn:microsoft.com/office/officeart/2005/8/layout/list1"/>
    <dgm:cxn modelId="{8D8B5D76-70A9-499D-A0E2-54F86AAD36C3}" type="presParOf" srcId="{8D392323-8058-4082-81DE-BFC0D56F0210}" destId="{30FFB52C-C3C9-4952-8DEE-E77F33430D84}" srcOrd="0" destOrd="0" presId="urn:microsoft.com/office/officeart/2005/8/layout/list1"/>
    <dgm:cxn modelId="{6FF07EDA-10B9-449B-B5DE-00E7DCC2FAC4}" type="presParOf" srcId="{8D392323-8058-4082-81DE-BFC0D56F0210}" destId="{E4940866-B46A-48A3-B727-97EB906B8D8A}" srcOrd="1" destOrd="0" presId="urn:microsoft.com/office/officeart/2005/8/layout/list1"/>
    <dgm:cxn modelId="{307D3E65-1196-4EAD-922B-B1BEBCBF57E6}" type="presParOf" srcId="{4AA764C8-FE0C-4233-B319-0B8ECAFAEA1C}" destId="{ED280808-5765-4983-9BDD-73AA1BF3C3F8}" srcOrd="1" destOrd="0" presId="urn:microsoft.com/office/officeart/2005/8/layout/list1"/>
    <dgm:cxn modelId="{5860D551-65EB-4D67-BC11-4A4F7C2472AD}" type="presParOf" srcId="{4AA764C8-FE0C-4233-B319-0B8ECAFAEA1C}" destId="{67C52AAC-7A69-443C-8463-3CE396DB2D50}" srcOrd="2" destOrd="0" presId="urn:microsoft.com/office/officeart/2005/8/layout/list1"/>
    <dgm:cxn modelId="{34411430-9411-4845-B4D9-6B18E80358E7}" type="presParOf" srcId="{4AA764C8-FE0C-4233-B319-0B8ECAFAEA1C}" destId="{B0153636-33D3-4779-88CE-4DAB33835976}" srcOrd="3" destOrd="0" presId="urn:microsoft.com/office/officeart/2005/8/layout/list1"/>
    <dgm:cxn modelId="{CD7D08A6-8FF6-4BD8-8B76-05689C5D1F48}" type="presParOf" srcId="{4AA764C8-FE0C-4233-B319-0B8ECAFAEA1C}" destId="{CEF3ACEF-2A6E-44F6-A016-3E41F7A0D0E8}" srcOrd="4" destOrd="0" presId="urn:microsoft.com/office/officeart/2005/8/layout/list1"/>
    <dgm:cxn modelId="{990BDE18-808A-42A1-B8A9-4D7505161BB5}" type="presParOf" srcId="{CEF3ACEF-2A6E-44F6-A016-3E41F7A0D0E8}" destId="{7DC16ED9-4A13-4A04-BE56-E4C818E0215B}" srcOrd="0" destOrd="0" presId="urn:microsoft.com/office/officeart/2005/8/layout/list1"/>
    <dgm:cxn modelId="{66ADE238-C4D0-4883-BAF9-AFF439E15248}" type="presParOf" srcId="{CEF3ACEF-2A6E-44F6-A016-3E41F7A0D0E8}" destId="{96802CFC-D8CC-45BE-8676-F28949AAA637}" srcOrd="1" destOrd="0" presId="urn:microsoft.com/office/officeart/2005/8/layout/list1"/>
    <dgm:cxn modelId="{43D7A1C7-6DEF-417B-AA75-325774908564}" type="presParOf" srcId="{4AA764C8-FE0C-4233-B319-0B8ECAFAEA1C}" destId="{43768219-E4FB-4B19-A6D0-CFE4E07FD909}" srcOrd="5" destOrd="0" presId="urn:microsoft.com/office/officeart/2005/8/layout/list1"/>
    <dgm:cxn modelId="{0C3FCF6E-04F3-4FF2-A468-9AC9C5FBDB61}" type="presParOf" srcId="{4AA764C8-FE0C-4233-B319-0B8ECAFAEA1C}" destId="{12371393-F2EC-4DC5-BAEA-B160468CF2F3}" srcOrd="6" destOrd="0" presId="urn:microsoft.com/office/officeart/2005/8/layout/list1"/>
    <dgm:cxn modelId="{6C6034A9-201E-4221-939C-DB95C7F40608}" type="presParOf" srcId="{4AA764C8-FE0C-4233-B319-0B8ECAFAEA1C}" destId="{5D9E6B7A-67A8-4AC0-ACB8-1F23358E95AB}" srcOrd="7" destOrd="0" presId="urn:microsoft.com/office/officeart/2005/8/layout/list1"/>
    <dgm:cxn modelId="{B38F9E16-9F99-465D-A9DC-DD91DA50094A}" type="presParOf" srcId="{4AA764C8-FE0C-4233-B319-0B8ECAFAEA1C}" destId="{BBC083D1-E57F-4386-BE9C-6E52F66154F3}" srcOrd="8" destOrd="0" presId="urn:microsoft.com/office/officeart/2005/8/layout/list1"/>
    <dgm:cxn modelId="{1D0BACC3-679C-409C-A5C7-8C3DE8FCC24D}" type="presParOf" srcId="{BBC083D1-E57F-4386-BE9C-6E52F66154F3}" destId="{CE705F0E-9AB6-4C22-B55D-72F7B922EE50}" srcOrd="0" destOrd="0" presId="urn:microsoft.com/office/officeart/2005/8/layout/list1"/>
    <dgm:cxn modelId="{432048E9-9D24-4470-BB39-8F058294C459}" type="presParOf" srcId="{BBC083D1-E57F-4386-BE9C-6E52F66154F3}" destId="{8C43B33A-F2BB-4BB4-971F-FB1739B70F61}" srcOrd="1" destOrd="0" presId="urn:microsoft.com/office/officeart/2005/8/layout/list1"/>
    <dgm:cxn modelId="{B1E07F7C-428D-4979-B524-F90F9995541D}" type="presParOf" srcId="{4AA764C8-FE0C-4233-B319-0B8ECAFAEA1C}" destId="{9BAE7634-14B9-4392-97D8-093232D35A0D}" srcOrd="9" destOrd="0" presId="urn:microsoft.com/office/officeart/2005/8/layout/list1"/>
    <dgm:cxn modelId="{B5A4A0C8-E616-40EA-B80A-09228B52E02D}" type="presParOf" srcId="{4AA764C8-FE0C-4233-B319-0B8ECAFAEA1C}" destId="{8FD6A77F-D785-480C-9DE9-E424CEAF5FC2}" srcOrd="10" destOrd="0" presId="urn:microsoft.com/office/officeart/2005/8/layout/list1"/>
    <dgm:cxn modelId="{001466B2-AA6F-42DF-9E03-7F49CCE1C878}" type="presParOf" srcId="{4AA764C8-FE0C-4233-B319-0B8ECAFAEA1C}" destId="{017A40E5-6444-41C5-8D6E-5D5B2EDED471}" srcOrd="11" destOrd="0" presId="urn:microsoft.com/office/officeart/2005/8/layout/list1"/>
    <dgm:cxn modelId="{638FF42B-BC54-451B-B9EE-F01347B4D3FF}" type="presParOf" srcId="{4AA764C8-FE0C-4233-B319-0B8ECAFAEA1C}" destId="{BAC03C6E-8DC2-412D-8D96-8C70F6666283}" srcOrd="12" destOrd="0" presId="urn:microsoft.com/office/officeart/2005/8/layout/list1"/>
    <dgm:cxn modelId="{7C9C20BF-65DC-425F-8699-84937ED42774}" type="presParOf" srcId="{BAC03C6E-8DC2-412D-8D96-8C70F6666283}" destId="{D6151897-B383-40AE-950B-42035F19E32E}" srcOrd="0" destOrd="0" presId="urn:microsoft.com/office/officeart/2005/8/layout/list1"/>
    <dgm:cxn modelId="{E6585FF9-F054-487D-A348-FB9ADAAB285D}" type="presParOf" srcId="{BAC03C6E-8DC2-412D-8D96-8C70F6666283}" destId="{53C9984F-0FF9-4346-A918-7B56BA87FAC1}" srcOrd="1" destOrd="0" presId="urn:microsoft.com/office/officeart/2005/8/layout/list1"/>
    <dgm:cxn modelId="{A65582FB-AB27-4182-9E42-C9855C65C736}" type="presParOf" srcId="{4AA764C8-FE0C-4233-B319-0B8ECAFAEA1C}" destId="{52AD4B10-EF88-409B-B0B1-374F106A7D57}" srcOrd="13" destOrd="0" presId="urn:microsoft.com/office/officeart/2005/8/layout/list1"/>
    <dgm:cxn modelId="{639CE786-0A81-4A53-9BBE-B5995765A6A9}" type="presParOf" srcId="{4AA764C8-FE0C-4233-B319-0B8ECAFAEA1C}" destId="{24341D6C-77F1-452F-B317-9582FCCAACD9}"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675403-1B1C-467E-BBC3-50568CE19D59}">
      <dsp:nvSpPr>
        <dsp:cNvPr id="0" name=""/>
        <dsp:cNvSpPr/>
      </dsp:nvSpPr>
      <dsp:spPr>
        <a:xfrm>
          <a:off x="0" y="412898"/>
          <a:ext cx="5791200"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6170807-D9DC-4F9E-A18E-89883A9B6FD7}">
      <dsp:nvSpPr>
        <dsp:cNvPr id="0" name=""/>
        <dsp:cNvSpPr/>
      </dsp:nvSpPr>
      <dsp:spPr>
        <a:xfrm>
          <a:off x="289560" y="14378"/>
          <a:ext cx="4053840" cy="7970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3226" tIns="0" rIns="153226" bIns="0" numCol="1" spcCol="1270" anchor="ctr" anchorCtr="0">
          <a:noAutofit/>
        </a:bodyPr>
        <a:lstStyle/>
        <a:p>
          <a:pPr marL="0" lvl="0" indent="0" algn="l" defTabSz="1200150">
            <a:lnSpc>
              <a:spcPct val="90000"/>
            </a:lnSpc>
            <a:spcBef>
              <a:spcPct val="0"/>
            </a:spcBef>
            <a:spcAft>
              <a:spcPct val="35000"/>
            </a:spcAft>
            <a:buNone/>
          </a:pPr>
          <a:r>
            <a:rPr lang="en-US" sz="2700" b="1" kern="1200" dirty="0"/>
            <a:t>Wholesalers </a:t>
          </a:r>
        </a:p>
      </dsp:txBody>
      <dsp:txXfrm>
        <a:off x="328468" y="53286"/>
        <a:ext cx="3976024" cy="719224"/>
      </dsp:txXfrm>
    </dsp:sp>
    <dsp:sp modelId="{B4DD8A09-4A2D-4D33-981E-C0E3FB2D424D}">
      <dsp:nvSpPr>
        <dsp:cNvPr id="0" name=""/>
        <dsp:cNvSpPr/>
      </dsp:nvSpPr>
      <dsp:spPr>
        <a:xfrm>
          <a:off x="0" y="1637618"/>
          <a:ext cx="5791200"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354AF8-9745-442E-A6AA-9EDD9BED282A}">
      <dsp:nvSpPr>
        <dsp:cNvPr id="0" name=""/>
        <dsp:cNvSpPr/>
      </dsp:nvSpPr>
      <dsp:spPr>
        <a:xfrm>
          <a:off x="289560" y="1239098"/>
          <a:ext cx="4053840" cy="7970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3226" tIns="0" rIns="153226" bIns="0" numCol="1" spcCol="1270" anchor="ctr" anchorCtr="0">
          <a:noAutofit/>
        </a:bodyPr>
        <a:lstStyle/>
        <a:p>
          <a:pPr marL="0" lvl="0" indent="0" algn="l" defTabSz="1200150">
            <a:lnSpc>
              <a:spcPct val="90000"/>
            </a:lnSpc>
            <a:spcBef>
              <a:spcPct val="0"/>
            </a:spcBef>
            <a:spcAft>
              <a:spcPct val="35000"/>
            </a:spcAft>
            <a:buNone/>
          </a:pPr>
          <a:r>
            <a:rPr lang="en-US" sz="2700" b="1" kern="1200" dirty="0"/>
            <a:t>Retailers</a:t>
          </a:r>
        </a:p>
      </dsp:txBody>
      <dsp:txXfrm>
        <a:off x="328468" y="1278006"/>
        <a:ext cx="3976024" cy="719224"/>
      </dsp:txXfrm>
    </dsp:sp>
    <dsp:sp modelId="{3DC6D342-B137-4426-9854-D7F909C0FA1B}">
      <dsp:nvSpPr>
        <dsp:cNvPr id="0" name=""/>
        <dsp:cNvSpPr/>
      </dsp:nvSpPr>
      <dsp:spPr>
        <a:xfrm>
          <a:off x="0" y="2862339"/>
          <a:ext cx="5791200"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5330C3-F730-49A3-B0B6-43AB3C550C04}">
      <dsp:nvSpPr>
        <dsp:cNvPr id="0" name=""/>
        <dsp:cNvSpPr/>
      </dsp:nvSpPr>
      <dsp:spPr>
        <a:xfrm>
          <a:off x="289560" y="2463818"/>
          <a:ext cx="4053840" cy="7970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3226" tIns="0" rIns="153226" bIns="0" numCol="1" spcCol="1270" anchor="ctr" anchorCtr="0">
          <a:noAutofit/>
        </a:bodyPr>
        <a:lstStyle/>
        <a:p>
          <a:pPr marL="0" lvl="0" indent="0" algn="l" defTabSz="1200150">
            <a:lnSpc>
              <a:spcPct val="90000"/>
            </a:lnSpc>
            <a:spcBef>
              <a:spcPct val="0"/>
            </a:spcBef>
            <a:spcAft>
              <a:spcPct val="35000"/>
            </a:spcAft>
            <a:buNone/>
          </a:pPr>
          <a:r>
            <a:rPr lang="en-US" sz="2700" b="1" kern="1200" dirty="0"/>
            <a:t>Agents / Brokers </a:t>
          </a:r>
        </a:p>
      </dsp:txBody>
      <dsp:txXfrm>
        <a:off x="328468" y="2502726"/>
        <a:ext cx="3976024" cy="7192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AF4196-A1FE-492E-9F1F-1131F6850108}">
      <dsp:nvSpPr>
        <dsp:cNvPr id="0" name=""/>
        <dsp:cNvSpPr/>
      </dsp:nvSpPr>
      <dsp:spPr>
        <a:xfrm>
          <a:off x="0" y="428503"/>
          <a:ext cx="7057293" cy="705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625947-1E7B-436B-9F13-941E0726F416}">
      <dsp:nvSpPr>
        <dsp:cNvPr id="0" name=""/>
        <dsp:cNvSpPr/>
      </dsp:nvSpPr>
      <dsp:spPr>
        <a:xfrm>
          <a:off x="352864" y="15223"/>
          <a:ext cx="4940105" cy="8265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724" tIns="0" rIns="186724" bIns="0" numCol="1" spcCol="1270" anchor="ctr" anchorCtr="0">
          <a:noAutofit/>
        </a:bodyPr>
        <a:lstStyle/>
        <a:p>
          <a:pPr marL="0" lvl="0" indent="0" algn="l" defTabSz="1244600">
            <a:lnSpc>
              <a:spcPct val="90000"/>
            </a:lnSpc>
            <a:spcBef>
              <a:spcPct val="0"/>
            </a:spcBef>
            <a:spcAft>
              <a:spcPct val="35000"/>
            </a:spcAft>
            <a:buNone/>
          </a:pPr>
          <a:r>
            <a:rPr lang="en-US" sz="2800" b="1" kern="1200" dirty="0"/>
            <a:t>Intensive Distribution</a:t>
          </a:r>
        </a:p>
      </dsp:txBody>
      <dsp:txXfrm>
        <a:off x="393213" y="55572"/>
        <a:ext cx="4859407" cy="745862"/>
      </dsp:txXfrm>
    </dsp:sp>
    <dsp:sp modelId="{930D47B2-BB17-4E54-B799-DE571BF12ABE}">
      <dsp:nvSpPr>
        <dsp:cNvPr id="0" name=""/>
        <dsp:cNvSpPr/>
      </dsp:nvSpPr>
      <dsp:spPr>
        <a:xfrm>
          <a:off x="0" y="1698584"/>
          <a:ext cx="7057293" cy="705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E921BE-DAE4-4322-B643-55445C52604F}">
      <dsp:nvSpPr>
        <dsp:cNvPr id="0" name=""/>
        <dsp:cNvSpPr/>
      </dsp:nvSpPr>
      <dsp:spPr>
        <a:xfrm>
          <a:off x="352864" y="1285303"/>
          <a:ext cx="4940105" cy="8265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724" tIns="0" rIns="186724" bIns="0" numCol="1" spcCol="1270" anchor="ctr" anchorCtr="0">
          <a:noAutofit/>
        </a:bodyPr>
        <a:lstStyle/>
        <a:p>
          <a:pPr marL="0" lvl="0" indent="0" algn="l" defTabSz="1244600">
            <a:lnSpc>
              <a:spcPct val="90000"/>
            </a:lnSpc>
            <a:spcBef>
              <a:spcPct val="0"/>
            </a:spcBef>
            <a:spcAft>
              <a:spcPct val="35000"/>
            </a:spcAft>
            <a:buNone/>
          </a:pPr>
          <a:r>
            <a:rPr lang="en-US" sz="2800" b="1" kern="1200" dirty="0"/>
            <a:t>Selective Distribution</a:t>
          </a:r>
        </a:p>
      </dsp:txBody>
      <dsp:txXfrm>
        <a:off x="393213" y="1325652"/>
        <a:ext cx="4859407" cy="745862"/>
      </dsp:txXfrm>
    </dsp:sp>
    <dsp:sp modelId="{5FA2FC96-496C-422A-A9E3-46E422C3CD7C}">
      <dsp:nvSpPr>
        <dsp:cNvPr id="0" name=""/>
        <dsp:cNvSpPr/>
      </dsp:nvSpPr>
      <dsp:spPr>
        <a:xfrm>
          <a:off x="0" y="2968664"/>
          <a:ext cx="7057293" cy="705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3C945A-947F-4798-B06A-149B0FA3BF15}">
      <dsp:nvSpPr>
        <dsp:cNvPr id="0" name=""/>
        <dsp:cNvSpPr/>
      </dsp:nvSpPr>
      <dsp:spPr>
        <a:xfrm>
          <a:off x="352864" y="2555384"/>
          <a:ext cx="4940105" cy="8265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724" tIns="0" rIns="186724" bIns="0" numCol="1" spcCol="1270" anchor="ctr" anchorCtr="0">
          <a:noAutofit/>
        </a:bodyPr>
        <a:lstStyle/>
        <a:p>
          <a:pPr marL="0" lvl="0" indent="0" algn="l" defTabSz="1244600">
            <a:lnSpc>
              <a:spcPct val="90000"/>
            </a:lnSpc>
            <a:spcBef>
              <a:spcPct val="0"/>
            </a:spcBef>
            <a:spcAft>
              <a:spcPct val="35000"/>
            </a:spcAft>
            <a:buNone/>
          </a:pPr>
          <a:r>
            <a:rPr lang="en-US" sz="2800" b="1" kern="1200" dirty="0"/>
            <a:t>Exclusive Distribution</a:t>
          </a:r>
        </a:p>
      </dsp:txBody>
      <dsp:txXfrm>
        <a:off x="393213" y="2595733"/>
        <a:ext cx="4859407" cy="7458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C52AAC-7A69-443C-8463-3CE396DB2D50}">
      <dsp:nvSpPr>
        <dsp:cNvPr id="0" name=""/>
        <dsp:cNvSpPr/>
      </dsp:nvSpPr>
      <dsp:spPr>
        <a:xfrm>
          <a:off x="0" y="354353"/>
          <a:ext cx="6730836" cy="504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4940866-B46A-48A3-B727-97EB906B8D8A}">
      <dsp:nvSpPr>
        <dsp:cNvPr id="0" name=""/>
        <dsp:cNvSpPr/>
      </dsp:nvSpPr>
      <dsp:spPr>
        <a:xfrm>
          <a:off x="336541" y="59153"/>
          <a:ext cx="4711585" cy="590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8087" tIns="0" rIns="178087" bIns="0" numCol="1" spcCol="1270" anchor="ctr" anchorCtr="0">
          <a:noAutofit/>
        </a:bodyPr>
        <a:lstStyle/>
        <a:p>
          <a:pPr marL="0" lvl="0" indent="0" algn="l" defTabSz="1066800">
            <a:lnSpc>
              <a:spcPct val="90000"/>
            </a:lnSpc>
            <a:spcBef>
              <a:spcPct val="0"/>
            </a:spcBef>
            <a:spcAft>
              <a:spcPct val="35000"/>
            </a:spcAft>
            <a:buNone/>
          </a:pPr>
          <a:r>
            <a:rPr lang="en-US" sz="2400" b="1" kern="1200" dirty="0"/>
            <a:t>Channel Power</a:t>
          </a:r>
        </a:p>
      </dsp:txBody>
      <dsp:txXfrm>
        <a:off x="365362" y="87974"/>
        <a:ext cx="4653943" cy="532758"/>
      </dsp:txXfrm>
    </dsp:sp>
    <dsp:sp modelId="{12371393-F2EC-4DC5-BAEA-B160468CF2F3}">
      <dsp:nvSpPr>
        <dsp:cNvPr id="0" name=""/>
        <dsp:cNvSpPr/>
      </dsp:nvSpPr>
      <dsp:spPr>
        <a:xfrm>
          <a:off x="0" y="1261553"/>
          <a:ext cx="6730836" cy="504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802CFC-D8CC-45BE-8676-F28949AAA637}">
      <dsp:nvSpPr>
        <dsp:cNvPr id="0" name=""/>
        <dsp:cNvSpPr/>
      </dsp:nvSpPr>
      <dsp:spPr>
        <a:xfrm>
          <a:off x="336541" y="966353"/>
          <a:ext cx="4711585" cy="590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8087" tIns="0" rIns="178087" bIns="0" numCol="1" spcCol="1270" anchor="ctr" anchorCtr="0">
          <a:noAutofit/>
        </a:bodyPr>
        <a:lstStyle/>
        <a:p>
          <a:pPr marL="0" lvl="0" indent="0" algn="l" defTabSz="1066800">
            <a:lnSpc>
              <a:spcPct val="90000"/>
            </a:lnSpc>
            <a:spcBef>
              <a:spcPct val="0"/>
            </a:spcBef>
            <a:spcAft>
              <a:spcPct val="35000"/>
            </a:spcAft>
            <a:buNone/>
          </a:pPr>
          <a:r>
            <a:rPr lang="en-US" sz="2400" b="1" kern="1200" dirty="0"/>
            <a:t>Channel Conflict </a:t>
          </a:r>
        </a:p>
      </dsp:txBody>
      <dsp:txXfrm>
        <a:off x="365362" y="995174"/>
        <a:ext cx="4653943" cy="532758"/>
      </dsp:txXfrm>
    </dsp:sp>
    <dsp:sp modelId="{8FD6A77F-D785-480C-9DE9-E424CEAF5FC2}">
      <dsp:nvSpPr>
        <dsp:cNvPr id="0" name=""/>
        <dsp:cNvSpPr/>
      </dsp:nvSpPr>
      <dsp:spPr>
        <a:xfrm>
          <a:off x="0" y="2168753"/>
          <a:ext cx="6730836" cy="504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43B33A-F2BB-4BB4-971F-FB1739B70F61}">
      <dsp:nvSpPr>
        <dsp:cNvPr id="0" name=""/>
        <dsp:cNvSpPr/>
      </dsp:nvSpPr>
      <dsp:spPr>
        <a:xfrm>
          <a:off x="336541" y="1873553"/>
          <a:ext cx="4711585" cy="590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8087" tIns="0" rIns="178087" bIns="0" numCol="1" spcCol="1270" anchor="ctr" anchorCtr="0">
          <a:noAutofit/>
        </a:bodyPr>
        <a:lstStyle/>
        <a:p>
          <a:pPr marL="0" lvl="0" indent="0" algn="l" defTabSz="1066800">
            <a:lnSpc>
              <a:spcPct val="90000"/>
            </a:lnSpc>
            <a:spcBef>
              <a:spcPct val="0"/>
            </a:spcBef>
            <a:spcAft>
              <a:spcPct val="35000"/>
            </a:spcAft>
            <a:buNone/>
          </a:pPr>
          <a:r>
            <a:rPr lang="en-US" sz="2400" b="1" kern="1200" dirty="0"/>
            <a:t>Channel Cooperation</a:t>
          </a:r>
        </a:p>
      </dsp:txBody>
      <dsp:txXfrm>
        <a:off x="365362" y="1902374"/>
        <a:ext cx="4653943" cy="532758"/>
      </dsp:txXfrm>
    </dsp:sp>
    <dsp:sp modelId="{24341D6C-77F1-452F-B317-9582FCCAACD9}">
      <dsp:nvSpPr>
        <dsp:cNvPr id="0" name=""/>
        <dsp:cNvSpPr/>
      </dsp:nvSpPr>
      <dsp:spPr>
        <a:xfrm>
          <a:off x="0" y="3075953"/>
          <a:ext cx="6730836" cy="504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C9984F-0FF9-4346-A918-7B56BA87FAC1}">
      <dsp:nvSpPr>
        <dsp:cNvPr id="0" name=""/>
        <dsp:cNvSpPr/>
      </dsp:nvSpPr>
      <dsp:spPr>
        <a:xfrm>
          <a:off x="336541" y="2780753"/>
          <a:ext cx="4711585" cy="590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8087" tIns="0" rIns="178087" bIns="0" numCol="1" spcCol="1270" anchor="ctr" anchorCtr="0">
          <a:noAutofit/>
        </a:bodyPr>
        <a:lstStyle/>
        <a:p>
          <a:pPr marL="0" lvl="0" indent="0" algn="l" defTabSz="1066800">
            <a:lnSpc>
              <a:spcPct val="90000"/>
            </a:lnSpc>
            <a:spcBef>
              <a:spcPct val="0"/>
            </a:spcBef>
            <a:spcAft>
              <a:spcPct val="35000"/>
            </a:spcAft>
            <a:buNone/>
          </a:pPr>
          <a:r>
            <a:rPr lang="en-US" sz="2400" b="1" kern="1200" dirty="0"/>
            <a:t>Channel Integration </a:t>
          </a:r>
        </a:p>
      </dsp:txBody>
      <dsp:txXfrm>
        <a:off x="365362" y="2809574"/>
        <a:ext cx="4653943" cy="53275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pressbooks.bccampus.ca/principlesofmarketingh5p/chapter/7-1-the-new-offering-development-process/#fwk-133234-ch07_s01_s01_f03"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pressbooks.bccampus.ca/principlesofmarketingh5p/chapter/8-1-marketing-channels-and-channel-partners/#fwk-133234-ch08_s01_f01"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 name="Google Shape;7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0b0f9063ed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 name="Google Shape;127;g10b0f9063ed_0_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CA" sz="1350">
                <a:solidFill>
                  <a:schemeClr val="dk1"/>
                </a:solidFill>
                <a:highlight>
                  <a:srgbClr val="FFFFFF"/>
                </a:highlight>
                <a:latin typeface="Times New Roman"/>
                <a:ea typeface="Times New Roman"/>
                <a:cs typeface="Times New Roman"/>
                <a:sym typeface="Times New Roman"/>
              </a:rPr>
              <a:t>Small retailers often buy from cash-and-carry wholesalers to keep their prices as low as big retailers that get large discounts because of the huge volumes of goods they buy.</a:t>
            </a:r>
            <a:endParaRPr sz="1350">
              <a:solidFill>
                <a:schemeClr val="dk1"/>
              </a:solidFill>
              <a:highlight>
                <a:srgbClr val="FFFFFF"/>
              </a:highlight>
              <a:latin typeface="Times New Roman"/>
              <a:ea typeface="Times New Roman"/>
              <a:cs typeface="Times New Roman"/>
              <a:sym typeface="Times New Roman"/>
            </a:endParaRPr>
          </a:p>
          <a:p>
            <a:pPr marL="0" lvl="0" indent="0" algn="l" rtl="0">
              <a:lnSpc>
                <a:spcPct val="100000"/>
              </a:lnSpc>
              <a:spcBef>
                <a:spcPts val="0"/>
              </a:spcBef>
              <a:spcAft>
                <a:spcPts val="0"/>
              </a:spcAft>
              <a:buSzPts val="1100"/>
              <a:buNone/>
            </a:pPr>
            <a:endParaRPr sz="1350">
              <a:solidFill>
                <a:schemeClr val="dk1"/>
              </a:solidFill>
              <a:highlight>
                <a:srgbClr val="FFFFFF"/>
              </a:highlight>
              <a:latin typeface="Times New Roman"/>
              <a:ea typeface="Times New Roman"/>
              <a:cs typeface="Times New Roman"/>
              <a:sym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0b0f9063ed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5" name="Google Shape;135;g10b0f9063ed_0_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CA" sz="1350">
                <a:solidFill>
                  <a:schemeClr val="dk1"/>
                </a:solidFill>
                <a:highlight>
                  <a:srgbClr val="FFFFFF"/>
                </a:highlight>
                <a:latin typeface="Times New Roman"/>
                <a:ea typeface="Times New Roman"/>
                <a:cs typeface="Times New Roman"/>
                <a:sym typeface="Times New Roman"/>
              </a:rPr>
              <a:t>Small retailers often buy from cash-and-carry wholesalers to keep their prices as low as big retailers that get large discounts because of the huge volumes of goods they buy.</a:t>
            </a:r>
            <a:endParaRPr sz="1350">
              <a:solidFill>
                <a:schemeClr val="dk1"/>
              </a:solidFill>
              <a:highlight>
                <a:srgbClr val="FFFFFF"/>
              </a:highlight>
              <a:latin typeface="Times New Roman"/>
              <a:ea typeface="Times New Roman"/>
              <a:cs typeface="Times New Roman"/>
              <a:sym typeface="Times New Roman"/>
            </a:endParaRPr>
          </a:p>
          <a:p>
            <a:pPr marL="0" lvl="0" indent="0" algn="l" rtl="0">
              <a:lnSpc>
                <a:spcPct val="100000"/>
              </a:lnSpc>
              <a:spcBef>
                <a:spcPts val="0"/>
              </a:spcBef>
              <a:spcAft>
                <a:spcPts val="0"/>
              </a:spcAft>
              <a:buSzPts val="1100"/>
              <a:buNone/>
            </a:pPr>
            <a:endParaRPr sz="1350">
              <a:solidFill>
                <a:schemeClr val="dk1"/>
              </a:solidFill>
              <a:highlight>
                <a:srgbClr val="FFFFFF"/>
              </a:highlight>
              <a:latin typeface="Times New Roman"/>
              <a:ea typeface="Times New Roman"/>
              <a:cs typeface="Times New Roman"/>
              <a:sym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 name="Google Shape;143;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CA" sz="1350" u="sng">
                <a:solidFill>
                  <a:schemeClr val="hlink"/>
                </a:solidFill>
                <a:highlight>
                  <a:srgbClr val="FFFFFF"/>
                </a:highlight>
                <a:latin typeface="Times New Roman"/>
                <a:ea typeface="Times New Roman"/>
                <a:cs typeface="Times New Roman"/>
                <a:sym typeface="Times New Roman"/>
                <a:hlinkClick r:id="rId3"/>
              </a:rPr>
              <a:t>Figure 7.5 “New Offering Ideas”</a:t>
            </a:r>
            <a:r>
              <a:rPr lang="en-CA" sz="1350">
                <a:solidFill>
                  <a:schemeClr val="dk1"/>
                </a:solidFill>
                <a:highlight>
                  <a:srgbClr val="FFFFFF"/>
                </a:highlight>
                <a:latin typeface="Times New Roman"/>
                <a:ea typeface="Times New Roman"/>
                <a:cs typeface="Times New Roman"/>
                <a:sym typeface="Times New Roman"/>
              </a:rPr>
              <a:t> shows some product ideas that came from each of the sources we have discussed—employees, customers, suppliers, and one’s competitors. Innovations like the iPhone are rare. However, many new ideas (and consequently new products) aren’t actually new but rather are versions of products and services already available.</a:t>
            </a:r>
            <a:endParaRPr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 name="Google Shape;151;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CA" sz="1350">
                <a:solidFill>
                  <a:schemeClr val="dk1"/>
                </a:solidFill>
                <a:highlight>
                  <a:srgbClr val="FFFFFF"/>
                </a:highlight>
                <a:latin typeface="Times New Roman"/>
                <a:ea typeface="Times New Roman"/>
                <a:cs typeface="Times New Roman"/>
                <a:sym typeface="Times New Roman"/>
              </a:rPr>
              <a:t>In the idea screening stage, the company tries to evaluate the new offering by answering these questions:</a:t>
            </a:r>
            <a:endParaRPr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9" name="Google Shape;159;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9" name="Google Shape;159;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200"/>
          </a:p>
        </p:txBody>
      </p:sp>
    </p:spTree>
    <p:extLst>
      <p:ext uri="{BB962C8B-B14F-4D97-AF65-F5344CB8AC3E}">
        <p14:creationId xmlns:p14="http://schemas.microsoft.com/office/powerpoint/2010/main" val="28536100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9" name="Google Shape;159;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200"/>
          </a:p>
        </p:txBody>
      </p:sp>
    </p:spTree>
    <p:extLst>
      <p:ext uri="{BB962C8B-B14F-4D97-AF65-F5344CB8AC3E}">
        <p14:creationId xmlns:p14="http://schemas.microsoft.com/office/powerpoint/2010/main" val="3040133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9" name="Google Shape;159;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200"/>
          </a:p>
        </p:txBody>
      </p:sp>
    </p:spTree>
    <p:extLst>
      <p:ext uri="{BB962C8B-B14F-4D97-AF65-F5344CB8AC3E}">
        <p14:creationId xmlns:p14="http://schemas.microsoft.com/office/powerpoint/2010/main" val="33179775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0" name="Google Shape;18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 name="Google Shape;7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200"/>
          </a:p>
        </p:txBody>
      </p:sp>
    </p:spTree>
    <p:extLst>
      <p:ext uri="{BB962C8B-B14F-4D97-AF65-F5344CB8AC3E}">
        <p14:creationId xmlns:p14="http://schemas.microsoft.com/office/powerpoint/2010/main" val="1493300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3" name="Google Shape;193;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200"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3" name="Google Shape;193;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200" dirty="0"/>
          </a:p>
        </p:txBody>
      </p:sp>
    </p:spTree>
    <p:extLst>
      <p:ext uri="{BB962C8B-B14F-4D97-AF65-F5344CB8AC3E}">
        <p14:creationId xmlns:p14="http://schemas.microsoft.com/office/powerpoint/2010/main" val="41246601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0" name="Google Shape;200;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9" name="Google Shape;209;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8" name="Google Shape;218;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ts val="2000"/>
              </a:spcBef>
              <a:spcAft>
                <a:spcPts val="0"/>
              </a:spcAft>
              <a:buClr>
                <a:schemeClr val="dk1"/>
              </a:buClr>
              <a:buSzPts val="1800"/>
              <a:buChar char="-"/>
            </a:pPr>
            <a:r>
              <a:rPr lang="en-CA" sz="1350">
                <a:solidFill>
                  <a:schemeClr val="dk1"/>
                </a:solidFill>
                <a:highlight>
                  <a:srgbClr val="FFFFFF"/>
                </a:highlight>
                <a:latin typeface="Times New Roman"/>
                <a:ea typeface="Times New Roman"/>
                <a:cs typeface="Times New Roman"/>
                <a:sym typeface="Times New Roman"/>
              </a:rPr>
              <a:t>Marketing channels can get a lot more complex than the channels</a:t>
            </a:r>
            <a:endParaRPr sz="1350">
              <a:solidFill>
                <a:schemeClr val="dk1"/>
              </a:solidFill>
              <a:highlight>
                <a:srgbClr val="FFFFFF"/>
              </a:highlight>
              <a:latin typeface="Times New Roman"/>
              <a:ea typeface="Times New Roman"/>
              <a:cs typeface="Times New Roman"/>
              <a:sym typeface="Times New Roman"/>
            </a:endParaRPr>
          </a:p>
          <a:p>
            <a:pPr marL="457200" lvl="0" indent="-314325" algn="l" rtl="0">
              <a:lnSpc>
                <a:spcPct val="100000"/>
              </a:lnSpc>
              <a:spcBef>
                <a:spcPts val="2000"/>
              </a:spcBef>
              <a:spcAft>
                <a:spcPts val="0"/>
              </a:spcAft>
              <a:buClr>
                <a:schemeClr val="dk1"/>
              </a:buClr>
              <a:buSzPts val="1350"/>
              <a:buFont typeface="Times New Roman"/>
              <a:buChar char="-"/>
            </a:pPr>
            <a:r>
              <a:rPr lang="en-CA" sz="1350">
                <a:solidFill>
                  <a:schemeClr val="dk1"/>
                </a:solidFill>
                <a:highlight>
                  <a:srgbClr val="FFFFFF"/>
                </a:highlight>
                <a:latin typeface="Times New Roman"/>
                <a:ea typeface="Times New Roman"/>
                <a:cs typeface="Times New Roman"/>
                <a:sym typeface="Times New Roman"/>
              </a:rPr>
              <a:t> Notice how in some situations, a wholesaler will sell to brokers, who then sell to retailers and consumers. In other situations, a wholesaler will sell straight to retailers or straight to consumers. Manufacturers also sell straight to consumers, and, as we explained, sell straight to large retailers like Target.</a:t>
            </a:r>
            <a:endParaRPr sz="1350">
              <a:solidFill>
                <a:schemeClr val="dk1"/>
              </a:solidFill>
              <a:highlight>
                <a:srgbClr val="FFFFFF"/>
              </a:highlight>
              <a:latin typeface="Times New Roman"/>
              <a:ea typeface="Times New Roman"/>
              <a:cs typeface="Times New Roman"/>
              <a:sym typeface="Times New Roman"/>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0d89c7cd29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6" name="Google Shape;226;g10d89c7cd29_0_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2000"/>
              </a:spcBef>
              <a:spcAft>
                <a:spcPts val="0"/>
              </a:spcAft>
              <a:buNone/>
            </a:pPr>
            <a:endParaRPr sz="1800">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10d89c7cd29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3" name="Google Shape;233;g10d89c7cd29_0_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50000"/>
              </a:lnSpc>
              <a:spcBef>
                <a:spcPts val="0"/>
              </a:spcBef>
              <a:spcAft>
                <a:spcPts val="0"/>
              </a:spcAft>
              <a:buClr>
                <a:schemeClr val="dk1"/>
              </a:buClr>
              <a:buSzPts val="1100"/>
              <a:buChar char="●"/>
            </a:pPr>
            <a:r>
              <a:rPr lang="en-CA">
                <a:solidFill>
                  <a:schemeClr val="dk1"/>
                </a:solidFill>
              </a:rPr>
              <a:t>Direct foreign investment, joint ventures, exporting, franchising, and licensing are some of the channels by which firms attempt to enter foreign markets.</a:t>
            </a:r>
            <a:endParaRPr>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10d89c7cd29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1" name="Google Shape;241;g10d89c7cd29_0_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2000"/>
              </a:spcBef>
              <a:spcAft>
                <a:spcPts val="0"/>
              </a:spcAft>
              <a:buSzPts val="1100"/>
              <a:buNone/>
            </a:pPr>
            <a:endParaRPr sz="1800">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27893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 name="Google Shape;7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0" i="0" dirty="0">
                <a:solidFill>
                  <a:srgbClr val="000000"/>
                </a:solidFill>
                <a:effectLst/>
                <a:latin typeface="Times New Roman" panose="02020603050405020304" pitchFamily="18" charset="0"/>
              </a:rPr>
              <a:t>A strong channel partner like Walmart can promote and sell the heck out of a product that might not otherwise turn a profit for its producer. In turn, Walmart wants to work with strong channel partners it can depend on to continuously provide it with great products that fly off the shelves. By contrast, a weak channel partner can be a liability.</a:t>
            </a:r>
          </a:p>
          <a:p>
            <a:pPr marL="0" lvl="0" indent="0" algn="l" rtl="0">
              <a:lnSpc>
                <a:spcPct val="100000"/>
              </a:lnSpc>
              <a:spcBef>
                <a:spcPts val="0"/>
              </a:spcBef>
              <a:spcAft>
                <a:spcPts val="0"/>
              </a:spcAft>
              <a:buSzPts val="1100"/>
              <a:buNone/>
            </a:pPr>
            <a:endParaRPr lang="en-CA" dirty="0"/>
          </a:p>
          <a:p>
            <a:pPr marL="0" lvl="0" indent="0" algn="l" rtl="0">
              <a:lnSpc>
                <a:spcPct val="100000"/>
              </a:lnSpc>
              <a:spcBef>
                <a:spcPts val="0"/>
              </a:spcBef>
              <a:spcAft>
                <a:spcPts val="0"/>
              </a:spcAft>
              <a:buSzPts val="1100"/>
              <a:buNone/>
            </a:pPr>
            <a:r>
              <a:rPr lang="en-US" dirty="0"/>
              <a:t>Companies partner with intermediaries not because they necessarily want to (ideally they could sell their products straight to users) but because the intermediaries can help them sell the products better than they could working alone. In other words, they have some sort of capabilities the producer needs.</a:t>
            </a:r>
            <a:endParaRPr dirty="0"/>
          </a:p>
        </p:txBody>
      </p:sp>
    </p:spTree>
    <p:extLst>
      <p:ext uri="{BB962C8B-B14F-4D97-AF65-F5344CB8AC3E}">
        <p14:creationId xmlns:p14="http://schemas.microsoft.com/office/powerpoint/2010/main" val="24302768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10e5c8f252a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5" name="Google Shape;255;g10e5c8f252a_0_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2000"/>
              </a:spcBef>
              <a:spcAft>
                <a:spcPts val="0"/>
              </a:spcAft>
              <a:buSzPts val="1100"/>
              <a:buNone/>
            </a:pPr>
            <a:r>
              <a:rPr lang="en-CA" sz="1200" i="1">
                <a:solidFill>
                  <a:schemeClr val="dk1"/>
                </a:solidFill>
                <a:highlight>
                  <a:srgbClr val="FFFFFF"/>
                </a:highlight>
                <a:latin typeface="Times New Roman"/>
                <a:ea typeface="Times New Roman"/>
                <a:cs typeface="Times New Roman"/>
                <a:sym typeface="Times New Roman"/>
              </a:rPr>
              <a:t>Figure 8.12: A Push versus a Pull Strategy</a:t>
            </a:r>
            <a:endParaRPr sz="1200" i="1">
              <a:solidFill>
                <a:schemeClr val="dk1"/>
              </a:solidFill>
              <a:highlight>
                <a:srgbClr val="FFFFFF"/>
              </a:highlight>
              <a:latin typeface="Times New Roman"/>
              <a:ea typeface="Times New Roman"/>
              <a:cs typeface="Times New Roman"/>
              <a:sym typeface="Times New Roman"/>
            </a:endParaRPr>
          </a:p>
          <a:p>
            <a:pPr marL="457200" lvl="0" indent="0" algn="l" rtl="0">
              <a:lnSpc>
                <a:spcPct val="100000"/>
              </a:lnSpc>
              <a:spcBef>
                <a:spcPts val="2000"/>
              </a:spcBef>
              <a:spcAft>
                <a:spcPts val="0"/>
              </a:spcAft>
              <a:buSzPts val="1100"/>
              <a:buNone/>
            </a:pPr>
            <a:endParaRPr sz="1200">
              <a:solidFill>
                <a:schemeClr val="dk1"/>
              </a:solidFill>
              <a:highlight>
                <a:srgbClr val="FFFFFF"/>
              </a:highlight>
              <a:latin typeface="Times New Roman"/>
              <a:ea typeface="Times New Roman"/>
              <a:cs typeface="Times New Roman"/>
              <a:sym typeface="Times New Roman"/>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10d89c7cd29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3" name="Google Shape;263;g10d89c7cd29_0_1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2000"/>
              </a:spcBef>
              <a:spcAft>
                <a:spcPts val="0"/>
              </a:spcAft>
              <a:buSzPts val="1100"/>
              <a:buNone/>
            </a:pPr>
            <a:endParaRPr sz="1800">
              <a:solidFill>
                <a:schemeClr val="dk1"/>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10d89c7cd29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2" name="Google Shape;272;g10d89c7cd29_0_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2000"/>
              </a:spcBef>
              <a:spcAft>
                <a:spcPts val="0"/>
              </a:spcAft>
              <a:buSzPts val="1100"/>
              <a:buNone/>
            </a:pPr>
            <a:endParaRPr sz="1800">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10d89c7cd29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9" name="Google Shape;279;g10d89c7cd29_0_1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4325" algn="l" rtl="0">
              <a:lnSpc>
                <a:spcPct val="100000"/>
              </a:lnSpc>
              <a:spcBef>
                <a:spcPts val="2000"/>
              </a:spcBef>
              <a:spcAft>
                <a:spcPts val="0"/>
              </a:spcAft>
              <a:buClr>
                <a:schemeClr val="dk1"/>
              </a:buClr>
              <a:buSzPts val="1350"/>
              <a:buFont typeface="Times New Roman"/>
              <a:buChar char="-"/>
            </a:pPr>
            <a:r>
              <a:rPr lang="en-CA" sz="1350">
                <a:solidFill>
                  <a:schemeClr val="dk1"/>
                </a:solidFill>
                <a:highlight>
                  <a:srgbClr val="FFFFFF"/>
                </a:highlight>
                <a:latin typeface="Times New Roman"/>
                <a:ea typeface="Times New Roman"/>
                <a:cs typeface="Times New Roman"/>
                <a:sym typeface="Times New Roman"/>
              </a:rPr>
              <a:t>Being able to track merchandise like you can track a FedEx package is extremely important to channel partners.</a:t>
            </a:r>
            <a:endParaRPr sz="1800">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10e5c8f252a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8" name="Google Shape;288;g10e5c8f252a_0_1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lvl="0" indent="0" algn="l" rtl="0">
              <a:lnSpc>
                <a:spcPct val="100000"/>
              </a:lnSpc>
              <a:spcBef>
                <a:spcPts val="2000"/>
              </a:spcBef>
              <a:spcAft>
                <a:spcPts val="0"/>
              </a:spcAft>
              <a:buNone/>
            </a:pPr>
            <a:endParaRPr sz="1800">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10e5c8f252a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8" name="Google Shape;298;g10e5c8f252a_0_1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2000"/>
              </a:spcBef>
              <a:spcAft>
                <a:spcPts val="0"/>
              </a:spcAft>
              <a:buNone/>
            </a:pPr>
            <a:endParaRPr sz="1800">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10e5c8f252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5" name="Google Shape;305;g10e5c8f252a_0_1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endParaRPr>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10e5c8f252a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3" name="Google Shape;313;g10e5c8f252a_0_1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endParaRPr>
              <a:solidFill>
                <a:schemeClr val="dk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10e5c8f252a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3" name="Google Shape;313;g10e5c8f252a_0_1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endParaRPr>
              <a:solidFill>
                <a:schemeClr val="dk1"/>
              </a:solidFill>
            </a:endParaRPr>
          </a:p>
        </p:txBody>
      </p:sp>
    </p:spTree>
    <p:extLst>
      <p:ext uri="{BB962C8B-B14F-4D97-AF65-F5344CB8AC3E}">
        <p14:creationId xmlns:p14="http://schemas.microsoft.com/office/powerpoint/2010/main" val="25000021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10e5c8f252a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3" name="Google Shape;313;g10e5c8f252a_0_1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3023651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 name="Google Shape;8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CA" sz="1350" dirty="0">
                <a:solidFill>
                  <a:schemeClr val="dk1"/>
                </a:solidFill>
                <a:highlight>
                  <a:srgbClr val="FFFFFF"/>
                </a:highlight>
                <a:latin typeface="Times New Roman"/>
                <a:ea typeface="Times New Roman"/>
                <a:cs typeface="Times New Roman"/>
                <a:sym typeface="Times New Roman"/>
              </a:rPr>
              <a:t>Intermediaries also create efficiencies by streamlining the number of transactions an organization must make, each of which takes time and costs money to conduct. As </a:t>
            </a:r>
            <a:r>
              <a:rPr lang="en-CA" sz="1350" u="sng" dirty="0">
                <a:solidFill>
                  <a:schemeClr val="hlink"/>
                </a:solidFill>
                <a:highlight>
                  <a:srgbClr val="FFFFFF"/>
                </a:highlight>
                <a:latin typeface="Times New Roman"/>
                <a:ea typeface="Times New Roman"/>
                <a:cs typeface="Times New Roman"/>
                <a:sym typeface="Times New Roman"/>
                <a:hlinkClick r:id="rId3"/>
              </a:rPr>
              <a:t>Figure 8.1 “Using Intermediaries to Streamline the Number of Transactions”</a:t>
            </a:r>
            <a:r>
              <a:rPr lang="en-CA" sz="1350" dirty="0">
                <a:solidFill>
                  <a:schemeClr val="dk1"/>
                </a:solidFill>
                <a:highlight>
                  <a:srgbClr val="FFFFFF"/>
                </a:highlight>
                <a:latin typeface="Times New Roman"/>
                <a:ea typeface="Times New Roman"/>
                <a:cs typeface="Times New Roman"/>
                <a:sym typeface="Times New Roman"/>
              </a:rPr>
              <a:t> shows, by selling the tractors it makes through local farm machinery dealers, the farm machinery manufacturer John Deere can streamline the number of transactions it makes from eight to just two.</a:t>
            </a:r>
            <a:endParaRPr sz="900" b="0"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10e5c8f252a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3" name="Google Shape;313;g10e5c8f252a_0_1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13980971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10e5c8f252a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3" name="Google Shape;313;g10e5c8f252a_0_1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3517513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10e5c8f252a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0" name="Google Shape;320;g10e5c8f252a_0_1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endParaRPr>
              <a:solidFill>
                <a:schemeClr val="dk1"/>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10e5c8f252a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9" name="Google Shape;329;g10e5c8f252a_0_1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endParaRPr>
              <a:solidFill>
                <a:schemeClr val="dk1"/>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10e5c8f252a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8" name="Google Shape;338;g10e5c8f252a_0_1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endParaRPr>
              <a:solidFill>
                <a:schemeClr val="dk1"/>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10e5c8f252a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7" name="Google Shape;347;g10e5c8f252a_0_1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50000"/>
              </a:lnSpc>
              <a:spcBef>
                <a:spcPts val="0"/>
              </a:spcBef>
              <a:spcAft>
                <a:spcPts val="0"/>
              </a:spcAft>
              <a:buClr>
                <a:schemeClr val="dk1"/>
              </a:buClr>
              <a:buSzPts val="1100"/>
              <a:buChar char="-"/>
            </a:pPr>
            <a:r>
              <a:rPr lang="en-CA" sz="1350">
                <a:solidFill>
                  <a:schemeClr val="dk1"/>
                </a:solidFill>
                <a:highlight>
                  <a:srgbClr val="FFFFFF"/>
                </a:highlight>
                <a:latin typeface="Times New Roman"/>
                <a:ea typeface="Times New Roman"/>
                <a:cs typeface="Times New Roman"/>
                <a:sym typeface="Times New Roman"/>
              </a:rPr>
              <a:t>In this case, you might want to contract with an intermediary—perhaps an agent or a distributor who will convince the corporate buyers of those stores to carry your product.</a:t>
            </a:r>
            <a:endParaRPr>
              <a:solidFill>
                <a:schemeClr val="dk1"/>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10e5c8f252a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6" name="Google Shape;356;g10e5c8f252a_0_2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50000"/>
              </a:lnSpc>
              <a:spcBef>
                <a:spcPts val="0"/>
              </a:spcBef>
              <a:spcAft>
                <a:spcPts val="0"/>
              </a:spcAft>
              <a:buNone/>
            </a:pPr>
            <a:endParaRPr>
              <a:solidFill>
                <a:schemeClr val="dk1"/>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10e5c8f252a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3" name="Google Shape;363;g10e5c8f252a_0_2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50000"/>
              </a:lnSpc>
              <a:spcBef>
                <a:spcPts val="0"/>
              </a:spcBef>
              <a:spcAft>
                <a:spcPts val="0"/>
              </a:spcAft>
              <a:buNone/>
            </a:pPr>
            <a:endParaRPr>
              <a:solidFill>
                <a:schemeClr val="dk1"/>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10e5c8f252a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2" name="Google Shape;372;g10e5c8f252a_0_2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50000"/>
              </a:lnSpc>
              <a:spcBef>
                <a:spcPts val="0"/>
              </a:spcBef>
              <a:spcAft>
                <a:spcPts val="0"/>
              </a:spcAft>
              <a:buNone/>
            </a:pPr>
            <a:endParaRPr>
              <a:solidFill>
                <a:schemeClr val="dk1"/>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10e5c8f252a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1" name="Google Shape;381;g10e5c8f252a_0_2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50000"/>
              </a:lnSpc>
              <a:spcBef>
                <a:spcPts val="0"/>
              </a:spcBef>
              <a:spcAft>
                <a:spcPts val="0"/>
              </a:spcAft>
              <a:buNone/>
            </a:pP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 name="Google Shape;91;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1200"/>
              </a:spcBef>
              <a:spcAft>
                <a:spcPts val="0"/>
              </a:spcAft>
              <a:buClr>
                <a:srgbClr val="2A3990"/>
              </a:buClr>
              <a:buSzPts val="1100"/>
              <a:buFont typeface="Arial"/>
              <a:buNone/>
            </a:pPr>
            <a:endParaRPr sz="800" b="0" i="0" u="none" strike="noStrike" cap="none">
              <a:solidFill>
                <a:srgbClr val="000000"/>
              </a:solidFill>
              <a:latin typeface="Arial"/>
              <a:ea typeface="Arial"/>
              <a:cs typeface="Arial"/>
              <a:sym typeface="Arial"/>
            </a:endParaRPr>
          </a:p>
          <a:p>
            <a:pPr marL="0" lvl="0" indent="0" algn="l" rtl="0">
              <a:lnSpc>
                <a:spcPct val="115000"/>
              </a:lnSpc>
              <a:spcBef>
                <a:spcPts val="1200"/>
              </a:spcBef>
              <a:spcAft>
                <a:spcPts val="0"/>
              </a:spcAft>
              <a:buClr>
                <a:srgbClr val="2A3990"/>
              </a:buClr>
              <a:buSzPts val="1100"/>
              <a:buFont typeface="Arial"/>
              <a:buNone/>
            </a:pPr>
            <a:endParaRPr sz="500">
              <a:solidFill>
                <a:schemeClr val="dk1"/>
              </a:solidFill>
            </a:endParaRPr>
          </a:p>
          <a:p>
            <a:pPr marL="0" lvl="0" indent="0" algn="l" rtl="0">
              <a:lnSpc>
                <a:spcPct val="115000"/>
              </a:lnSpc>
              <a:spcBef>
                <a:spcPts val="1200"/>
              </a:spcBef>
              <a:spcAft>
                <a:spcPts val="1200"/>
              </a:spcAft>
              <a:buClr>
                <a:schemeClr val="dk1"/>
              </a:buClr>
              <a:buSzPts val="1100"/>
              <a:buFont typeface="Arial"/>
              <a:buNone/>
            </a:pPr>
            <a:endParaRPr sz="50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0e5c8f252a_0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9" name="Google Shape;389;g10e5c8f252a_0_2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50000"/>
              </a:lnSpc>
              <a:spcBef>
                <a:spcPts val="0"/>
              </a:spcBef>
              <a:spcAft>
                <a:spcPts val="0"/>
              </a:spcAft>
              <a:buNone/>
            </a:pPr>
            <a:endParaRPr>
              <a:solidFill>
                <a:schemeClr val="dk1"/>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10e5c8f252a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6" name="Google Shape;396;g10e5c8f252a_0_2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50000"/>
              </a:lnSpc>
              <a:spcBef>
                <a:spcPts val="0"/>
              </a:spcBef>
              <a:spcAft>
                <a:spcPts val="0"/>
              </a:spcAft>
              <a:buNone/>
            </a:pPr>
            <a:endParaRPr>
              <a:solidFill>
                <a:schemeClr val="dk1"/>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10e5c8f252a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6" name="Google Shape;396;g10e5c8f252a_0_2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50000"/>
              </a:lnSpc>
              <a:spcBef>
                <a:spcPts val="0"/>
              </a:spcBef>
              <a:spcAft>
                <a:spcPts val="0"/>
              </a:spcAft>
              <a:buNone/>
            </a:pPr>
            <a:endParaRPr>
              <a:solidFill>
                <a:schemeClr val="dk1"/>
              </a:solidFill>
            </a:endParaRPr>
          </a:p>
        </p:txBody>
      </p:sp>
    </p:spTree>
    <p:extLst>
      <p:ext uri="{BB962C8B-B14F-4D97-AF65-F5344CB8AC3E}">
        <p14:creationId xmlns:p14="http://schemas.microsoft.com/office/powerpoint/2010/main" val="40271019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10e5c8f252a_0_2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9" name="Google Shape;409;g10e5c8f252a_0_2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50000"/>
              </a:lnSpc>
              <a:spcBef>
                <a:spcPts val="0"/>
              </a:spcBef>
              <a:spcAft>
                <a:spcPts val="0"/>
              </a:spcAft>
              <a:buNone/>
            </a:pPr>
            <a:endParaRPr>
              <a:solidFill>
                <a:schemeClr val="dk1"/>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10e5c8f252a_0_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6" name="Google Shape;416;g10e5c8f252a_0_2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50000"/>
              </a:lnSpc>
              <a:spcBef>
                <a:spcPts val="0"/>
              </a:spcBef>
              <a:spcAft>
                <a:spcPts val="0"/>
              </a:spcAft>
              <a:buNone/>
            </a:pPr>
            <a:endParaRPr>
              <a:solidFill>
                <a:schemeClr val="dk1"/>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10e5c8f252a_0_2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5" name="Google Shape;425;g10e5c8f252a_0_2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50000"/>
              </a:lnSpc>
              <a:spcBef>
                <a:spcPts val="0"/>
              </a:spcBef>
              <a:spcAft>
                <a:spcPts val="0"/>
              </a:spcAft>
              <a:buNone/>
            </a:pPr>
            <a:endParaRPr>
              <a:solidFill>
                <a:schemeClr val="dk1"/>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10e5c8f252a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2" name="Google Shape;432;g10e5c8f252a_0_2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50000"/>
              </a:lnSpc>
              <a:spcBef>
                <a:spcPts val="0"/>
              </a:spcBef>
              <a:spcAft>
                <a:spcPts val="0"/>
              </a:spcAft>
              <a:buNone/>
            </a:pPr>
            <a:endParaRPr>
              <a:solidFill>
                <a:schemeClr val="dk1"/>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10e5c8f252a_0_2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9" name="Google Shape;439;g10e5c8f252a_0_2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50000"/>
              </a:lnSpc>
              <a:spcBef>
                <a:spcPts val="0"/>
              </a:spcBef>
              <a:spcAft>
                <a:spcPts val="0"/>
              </a:spcAft>
              <a:buNone/>
            </a:pP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 name="Google Shape;10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30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 name="Google Shape;7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927235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 name="Google Shape;11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 name="Google Shape;119;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350">
              <a:solidFill>
                <a:schemeClr val="dk1"/>
              </a:solidFill>
              <a:highlight>
                <a:srgbClr val="FFFFFF"/>
              </a:highlight>
              <a:latin typeface="Times New Roman"/>
              <a:ea typeface="Times New Roman"/>
              <a:cs typeface="Times New Roman"/>
              <a:sym typeface="Times New Roman"/>
            </a:endParaRPr>
          </a:p>
          <a:p>
            <a:pPr marL="0" lvl="0" indent="0" algn="l" rtl="0">
              <a:lnSpc>
                <a:spcPct val="100000"/>
              </a:lnSpc>
              <a:spcBef>
                <a:spcPts val="0"/>
              </a:spcBef>
              <a:spcAft>
                <a:spcPts val="0"/>
              </a:spcAft>
              <a:buSzPts val="1100"/>
              <a:buNone/>
            </a:pPr>
            <a:endParaRPr sz="1350">
              <a:solidFill>
                <a:schemeClr val="dk1"/>
              </a:solidFill>
              <a:highlight>
                <a:srgbClr val="FFFFFF"/>
              </a:highlight>
              <a:latin typeface="Times New Roman"/>
              <a:ea typeface="Times New Roman"/>
              <a:cs typeface="Times New Roman"/>
              <a:sym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Google Shape;10;p18"/>
          <p:cNvGrpSpPr/>
          <p:nvPr/>
        </p:nvGrpSpPr>
        <p:grpSpPr>
          <a:xfrm>
            <a:off x="6098378" y="5"/>
            <a:ext cx="3045625" cy="2030570"/>
            <a:chOff x="6098378" y="5"/>
            <a:chExt cx="3045625" cy="2030570"/>
          </a:xfrm>
        </p:grpSpPr>
        <p:sp>
          <p:nvSpPr>
            <p:cNvPr id="11" name="Google Shape;11;p18"/>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18"/>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18"/>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18"/>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18"/>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6" name="Google Shape;16;p18"/>
          <p:cNvSpPr txBox="1">
            <a:spLocks noGrp="1"/>
          </p:cNvSpPr>
          <p:nvPr>
            <p:ph type="ctrTitle"/>
          </p:nvPr>
        </p:nvSpPr>
        <p:spPr>
          <a:xfrm>
            <a:off x="598100" y="1775222"/>
            <a:ext cx="8222100" cy="8388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chemeClr val="lt1"/>
              </a:buClr>
              <a:buSzPts val="4200"/>
              <a:buNone/>
              <a:defRPr sz="4200">
                <a:solidFill>
                  <a:schemeClr val="lt1"/>
                </a:solidFill>
                <a:latin typeface="+mj-lt"/>
              </a:defRPr>
            </a:lvl1pPr>
            <a:lvl2pPr lvl="1" algn="l">
              <a:lnSpc>
                <a:spcPct val="100000"/>
              </a:lnSpc>
              <a:spcBef>
                <a:spcPts val="0"/>
              </a:spcBef>
              <a:spcAft>
                <a:spcPts val="0"/>
              </a:spcAft>
              <a:buClr>
                <a:schemeClr val="lt1"/>
              </a:buClr>
              <a:buSzPts val="4200"/>
              <a:buNone/>
              <a:defRPr sz="4200">
                <a:solidFill>
                  <a:schemeClr val="lt1"/>
                </a:solidFill>
              </a:defRPr>
            </a:lvl2pPr>
            <a:lvl3pPr lvl="2" algn="l">
              <a:lnSpc>
                <a:spcPct val="100000"/>
              </a:lnSpc>
              <a:spcBef>
                <a:spcPts val="0"/>
              </a:spcBef>
              <a:spcAft>
                <a:spcPts val="0"/>
              </a:spcAft>
              <a:buClr>
                <a:schemeClr val="lt1"/>
              </a:buClr>
              <a:buSzPts val="4200"/>
              <a:buNone/>
              <a:defRPr sz="4200">
                <a:solidFill>
                  <a:schemeClr val="lt1"/>
                </a:solidFill>
              </a:defRPr>
            </a:lvl3pPr>
            <a:lvl4pPr lvl="3" algn="l">
              <a:lnSpc>
                <a:spcPct val="100000"/>
              </a:lnSpc>
              <a:spcBef>
                <a:spcPts val="0"/>
              </a:spcBef>
              <a:spcAft>
                <a:spcPts val="0"/>
              </a:spcAft>
              <a:buClr>
                <a:schemeClr val="lt1"/>
              </a:buClr>
              <a:buSzPts val="4200"/>
              <a:buNone/>
              <a:defRPr sz="4200">
                <a:solidFill>
                  <a:schemeClr val="lt1"/>
                </a:solidFill>
              </a:defRPr>
            </a:lvl4pPr>
            <a:lvl5pPr lvl="4" algn="l">
              <a:lnSpc>
                <a:spcPct val="100000"/>
              </a:lnSpc>
              <a:spcBef>
                <a:spcPts val="0"/>
              </a:spcBef>
              <a:spcAft>
                <a:spcPts val="0"/>
              </a:spcAft>
              <a:buClr>
                <a:schemeClr val="lt1"/>
              </a:buClr>
              <a:buSzPts val="4200"/>
              <a:buNone/>
              <a:defRPr sz="4200">
                <a:solidFill>
                  <a:schemeClr val="lt1"/>
                </a:solidFill>
              </a:defRPr>
            </a:lvl5pPr>
            <a:lvl6pPr lvl="5" algn="l">
              <a:lnSpc>
                <a:spcPct val="100000"/>
              </a:lnSpc>
              <a:spcBef>
                <a:spcPts val="0"/>
              </a:spcBef>
              <a:spcAft>
                <a:spcPts val="0"/>
              </a:spcAft>
              <a:buClr>
                <a:schemeClr val="lt1"/>
              </a:buClr>
              <a:buSzPts val="4200"/>
              <a:buNone/>
              <a:defRPr sz="4200">
                <a:solidFill>
                  <a:schemeClr val="lt1"/>
                </a:solidFill>
              </a:defRPr>
            </a:lvl6pPr>
            <a:lvl7pPr lvl="6" algn="l">
              <a:lnSpc>
                <a:spcPct val="100000"/>
              </a:lnSpc>
              <a:spcBef>
                <a:spcPts val="0"/>
              </a:spcBef>
              <a:spcAft>
                <a:spcPts val="0"/>
              </a:spcAft>
              <a:buClr>
                <a:schemeClr val="lt1"/>
              </a:buClr>
              <a:buSzPts val="4200"/>
              <a:buNone/>
              <a:defRPr sz="4200">
                <a:solidFill>
                  <a:schemeClr val="lt1"/>
                </a:solidFill>
              </a:defRPr>
            </a:lvl7pPr>
            <a:lvl8pPr lvl="7" algn="l">
              <a:lnSpc>
                <a:spcPct val="100000"/>
              </a:lnSpc>
              <a:spcBef>
                <a:spcPts val="0"/>
              </a:spcBef>
              <a:spcAft>
                <a:spcPts val="0"/>
              </a:spcAft>
              <a:buClr>
                <a:schemeClr val="lt1"/>
              </a:buClr>
              <a:buSzPts val="4200"/>
              <a:buNone/>
              <a:defRPr sz="4200">
                <a:solidFill>
                  <a:schemeClr val="lt1"/>
                </a:solidFill>
              </a:defRPr>
            </a:lvl8pPr>
            <a:lvl9pPr lvl="8" algn="l">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17" name="Google Shape;17;p18"/>
          <p:cNvSpPr txBox="1">
            <a:spLocks noGrp="1"/>
          </p:cNvSpPr>
          <p:nvPr>
            <p:ph type="subTitle" idx="1"/>
          </p:nvPr>
        </p:nvSpPr>
        <p:spPr>
          <a:xfrm>
            <a:off x="598088" y="2715913"/>
            <a:ext cx="8222100" cy="4329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2100"/>
              <a:buNone/>
              <a:defRPr sz="2100">
                <a:solidFill>
                  <a:schemeClr val="lt1"/>
                </a:solidFill>
                <a:latin typeface="+mn-lt"/>
              </a:defRPr>
            </a:lvl1pPr>
            <a:lvl2pPr lvl="1" algn="l">
              <a:lnSpc>
                <a:spcPct val="100000"/>
              </a:lnSpc>
              <a:spcBef>
                <a:spcPts val="0"/>
              </a:spcBef>
              <a:spcAft>
                <a:spcPts val="0"/>
              </a:spcAft>
              <a:buClr>
                <a:schemeClr val="lt1"/>
              </a:buClr>
              <a:buSzPts val="2100"/>
              <a:buNone/>
              <a:defRPr sz="2100">
                <a:solidFill>
                  <a:schemeClr val="lt1"/>
                </a:solidFill>
              </a:defRPr>
            </a:lvl2pPr>
            <a:lvl3pPr lvl="2" algn="l">
              <a:lnSpc>
                <a:spcPct val="100000"/>
              </a:lnSpc>
              <a:spcBef>
                <a:spcPts val="0"/>
              </a:spcBef>
              <a:spcAft>
                <a:spcPts val="0"/>
              </a:spcAft>
              <a:buClr>
                <a:schemeClr val="lt1"/>
              </a:buClr>
              <a:buSzPts val="2100"/>
              <a:buNone/>
              <a:defRPr sz="2100">
                <a:solidFill>
                  <a:schemeClr val="lt1"/>
                </a:solidFill>
              </a:defRPr>
            </a:lvl3pPr>
            <a:lvl4pPr lvl="3" algn="l">
              <a:lnSpc>
                <a:spcPct val="100000"/>
              </a:lnSpc>
              <a:spcBef>
                <a:spcPts val="0"/>
              </a:spcBef>
              <a:spcAft>
                <a:spcPts val="0"/>
              </a:spcAft>
              <a:buClr>
                <a:schemeClr val="lt1"/>
              </a:buClr>
              <a:buSzPts val="2100"/>
              <a:buNone/>
              <a:defRPr sz="2100">
                <a:solidFill>
                  <a:schemeClr val="lt1"/>
                </a:solidFill>
              </a:defRPr>
            </a:lvl4pPr>
            <a:lvl5pPr lvl="4" algn="l">
              <a:lnSpc>
                <a:spcPct val="100000"/>
              </a:lnSpc>
              <a:spcBef>
                <a:spcPts val="0"/>
              </a:spcBef>
              <a:spcAft>
                <a:spcPts val="0"/>
              </a:spcAft>
              <a:buClr>
                <a:schemeClr val="lt1"/>
              </a:buClr>
              <a:buSzPts val="2100"/>
              <a:buNone/>
              <a:defRPr sz="2100">
                <a:solidFill>
                  <a:schemeClr val="lt1"/>
                </a:solidFill>
              </a:defRPr>
            </a:lvl5pPr>
            <a:lvl6pPr lvl="5" algn="l">
              <a:lnSpc>
                <a:spcPct val="100000"/>
              </a:lnSpc>
              <a:spcBef>
                <a:spcPts val="0"/>
              </a:spcBef>
              <a:spcAft>
                <a:spcPts val="0"/>
              </a:spcAft>
              <a:buClr>
                <a:schemeClr val="lt1"/>
              </a:buClr>
              <a:buSzPts val="2100"/>
              <a:buNone/>
              <a:defRPr sz="2100">
                <a:solidFill>
                  <a:schemeClr val="lt1"/>
                </a:solidFill>
              </a:defRPr>
            </a:lvl6pPr>
            <a:lvl7pPr lvl="6" algn="l">
              <a:lnSpc>
                <a:spcPct val="100000"/>
              </a:lnSpc>
              <a:spcBef>
                <a:spcPts val="0"/>
              </a:spcBef>
              <a:spcAft>
                <a:spcPts val="0"/>
              </a:spcAft>
              <a:buClr>
                <a:schemeClr val="lt1"/>
              </a:buClr>
              <a:buSzPts val="2100"/>
              <a:buNone/>
              <a:defRPr sz="2100">
                <a:solidFill>
                  <a:schemeClr val="lt1"/>
                </a:solidFill>
              </a:defRPr>
            </a:lvl7pPr>
            <a:lvl8pPr lvl="7" algn="l">
              <a:lnSpc>
                <a:spcPct val="100000"/>
              </a:lnSpc>
              <a:spcBef>
                <a:spcPts val="0"/>
              </a:spcBef>
              <a:spcAft>
                <a:spcPts val="0"/>
              </a:spcAft>
              <a:buClr>
                <a:schemeClr val="lt1"/>
              </a:buClr>
              <a:buSzPts val="2100"/>
              <a:buNone/>
              <a:defRPr sz="2100">
                <a:solidFill>
                  <a:schemeClr val="lt1"/>
                </a:solidFill>
              </a:defRPr>
            </a:lvl8pPr>
            <a:lvl9pPr lvl="8" algn="l">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8" name="Google Shape;18;p18"/>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9"/>
        <p:cNvGrpSpPr/>
        <p:nvPr/>
      </p:nvGrpSpPr>
      <p:grpSpPr>
        <a:xfrm>
          <a:off x="0" y="0"/>
          <a:ext cx="0" cy="0"/>
          <a:chOff x="0" y="0"/>
          <a:chExt cx="0" cy="0"/>
        </a:xfrm>
      </p:grpSpPr>
      <p:sp>
        <p:nvSpPr>
          <p:cNvPr id="70" name="Google Shape;70;p27"/>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19"/>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b="1">
                <a:latin typeface="+mj-lt"/>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dirty="0"/>
          </a:p>
        </p:txBody>
      </p:sp>
      <p:sp>
        <p:nvSpPr>
          <p:cNvPr id="21" name="Google Shape;21;p19"/>
          <p:cNvSpPr txBox="1">
            <a:spLocks noGrp="1"/>
          </p:cNvSpPr>
          <p:nvPr>
            <p:ph type="body" idx="1"/>
          </p:nvPr>
        </p:nvSpPr>
        <p:spPr>
          <a:xfrm>
            <a:off x="311700" y="1229875"/>
            <a:ext cx="8520600" cy="3339000"/>
          </a:xfrm>
          <a:prstGeom prst="rect">
            <a:avLst/>
          </a:prstGeom>
          <a:noFill/>
          <a:ln>
            <a:noFill/>
          </a:ln>
        </p:spPr>
        <p:txBody>
          <a:bodyPr spcFirstLastPara="1" wrap="square" lIns="91425" tIns="91425" rIns="91425" bIns="91425" anchor="t" anchorCtr="0">
            <a:normAutofit/>
          </a:bodyPr>
          <a:lstStyle>
            <a:lvl1pPr marL="457200" lvl="0" indent="-342900" algn="l">
              <a:lnSpc>
                <a:spcPct val="100000"/>
              </a:lnSpc>
              <a:spcBef>
                <a:spcPts val="0"/>
              </a:spcBef>
              <a:spcAft>
                <a:spcPts val="0"/>
              </a:spcAft>
              <a:buSzPts val="1800"/>
              <a:buChar char="●"/>
              <a:defRPr>
                <a:latin typeface="+mn-lt"/>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2" name="Google Shape;22;p19"/>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CA"/>
              <a:t>‹#›</a:t>
            </a:fld>
            <a:endParaRPr/>
          </a:p>
        </p:txBody>
      </p:sp>
      <p:sp>
        <p:nvSpPr>
          <p:cNvPr id="23" name="Google Shape;23;p19"/>
          <p:cNvSpPr/>
          <p:nvPr/>
        </p:nvSpPr>
        <p:spPr>
          <a:xfrm>
            <a:off x="0" y="4891594"/>
            <a:ext cx="9144000" cy="2520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
        <p:cNvGrpSpPr/>
        <p:nvPr/>
      </p:nvGrpSpPr>
      <p:grpSpPr>
        <a:xfrm>
          <a:off x="0" y="0"/>
          <a:ext cx="0" cy="0"/>
          <a:chOff x="0" y="0"/>
          <a:chExt cx="0" cy="0"/>
        </a:xfrm>
      </p:grpSpPr>
      <p:grpSp>
        <p:nvGrpSpPr>
          <p:cNvPr id="25" name="Google Shape;25;p20"/>
          <p:cNvGrpSpPr/>
          <p:nvPr/>
        </p:nvGrpSpPr>
        <p:grpSpPr>
          <a:xfrm>
            <a:off x="6098378" y="5"/>
            <a:ext cx="3045625" cy="2030570"/>
            <a:chOff x="6098378" y="5"/>
            <a:chExt cx="3045625" cy="2030570"/>
          </a:xfrm>
        </p:grpSpPr>
        <p:sp>
          <p:nvSpPr>
            <p:cNvPr id="26" name="Google Shape;26;p20"/>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20"/>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20"/>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20"/>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p20"/>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1" name="Google Shape;31;p20"/>
          <p:cNvSpPr txBox="1">
            <a:spLocks noGrp="1"/>
          </p:cNvSpPr>
          <p:nvPr>
            <p:ph type="title"/>
          </p:nvPr>
        </p:nvSpPr>
        <p:spPr>
          <a:xfrm>
            <a:off x="598100" y="2152347"/>
            <a:ext cx="8222100" cy="838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200"/>
              <a:buNone/>
              <a:defRPr sz="4200">
                <a:solidFill>
                  <a:schemeClr val="lt1"/>
                </a:solidFill>
                <a:latin typeface="+mj-lt"/>
              </a:defRPr>
            </a:lvl1pPr>
            <a:lvl2pPr lvl="1" algn="l">
              <a:lnSpc>
                <a:spcPct val="100000"/>
              </a:lnSpc>
              <a:spcBef>
                <a:spcPts val="0"/>
              </a:spcBef>
              <a:spcAft>
                <a:spcPts val="0"/>
              </a:spcAft>
              <a:buClr>
                <a:schemeClr val="lt1"/>
              </a:buClr>
              <a:buSzPts val="4200"/>
              <a:buNone/>
              <a:defRPr sz="4200">
                <a:solidFill>
                  <a:schemeClr val="lt1"/>
                </a:solidFill>
              </a:defRPr>
            </a:lvl2pPr>
            <a:lvl3pPr lvl="2" algn="l">
              <a:lnSpc>
                <a:spcPct val="100000"/>
              </a:lnSpc>
              <a:spcBef>
                <a:spcPts val="0"/>
              </a:spcBef>
              <a:spcAft>
                <a:spcPts val="0"/>
              </a:spcAft>
              <a:buClr>
                <a:schemeClr val="lt1"/>
              </a:buClr>
              <a:buSzPts val="4200"/>
              <a:buNone/>
              <a:defRPr sz="4200">
                <a:solidFill>
                  <a:schemeClr val="lt1"/>
                </a:solidFill>
              </a:defRPr>
            </a:lvl3pPr>
            <a:lvl4pPr lvl="3" algn="l">
              <a:lnSpc>
                <a:spcPct val="100000"/>
              </a:lnSpc>
              <a:spcBef>
                <a:spcPts val="0"/>
              </a:spcBef>
              <a:spcAft>
                <a:spcPts val="0"/>
              </a:spcAft>
              <a:buClr>
                <a:schemeClr val="lt1"/>
              </a:buClr>
              <a:buSzPts val="4200"/>
              <a:buNone/>
              <a:defRPr sz="4200">
                <a:solidFill>
                  <a:schemeClr val="lt1"/>
                </a:solidFill>
              </a:defRPr>
            </a:lvl4pPr>
            <a:lvl5pPr lvl="4" algn="l">
              <a:lnSpc>
                <a:spcPct val="100000"/>
              </a:lnSpc>
              <a:spcBef>
                <a:spcPts val="0"/>
              </a:spcBef>
              <a:spcAft>
                <a:spcPts val="0"/>
              </a:spcAft>
              <a:buClr>
                <a:schemeClr val="lt1"/>
              </a:buClr>
              <a:buSzPts val="4200"/>
              <a:buNone/>
              <a:defRPr sz="4200">
                <a:solidFill>
                  <a:schemeClr val="lt1"/>
                </a:solidFill>
              </a:defRPr>
            </a:lvl5pPr>
            <a:lvl6pPr lvl="5" algn="l">
              <a:lnSpc>
                <a:spcPct val="100000"/>
              </a:lnSpc>
              <a:spcBef>
                <a:spcPts val="0"/>
              </a:spcBef>
              <a:spcAft>
                <a:spcPts val="0"/>
              </a:spcAft>
              <a:buClr>
                <a:schemeClr val="lt1"/>
              </a:buClr>
              <a:buSzPts val="4200"/>
              <a:buNone/>
              <a:defRPr sz="4200">
                <a:solidFill>
                  <a:schemeClr val="lt1"/>
                </a:solidFill>
              </a:defRPr>
            </a:lvl6pPr>
            <a:lvl7pPr lvl="6" algn="l">
              <a:lnSpc>
                <a:spcPct val="100000"/>
              </a:lnSpc>
              <a:spcBef>
                <a:spcPts val="0"/>
              </a:spcBef>
              <a:spcAft>
                <a:spcPts val="0"/>
              </a:spcAft>
              <a:buClr>
                <a:schemeClr val="lt1"/>
              </a:buClr>
              <a:buSzPts val="4200"/>
              <a:buNone/>
              <a:defRPr sz="4200">
                <a:solidFill>
                  <a:schemeClr val="lt1"/>
                </a:solidFill>
              </a:defRPr>
            </a:lvl7pPr>
            <a:lvl8pPr lvl="7" algn="l">
              <a:lnSpc>
                <a:spcPct val="100000"/>
              </a:lnSpc>
              <a:spcBef>
                <a:spcPts val="0"/>
              </a:spcBef>
              <a:spcAft>
                <a:spcPts val="0"/>
              </a:spcAft>
              <a:buClr>
                <a:schemeClr val="lt1"/>
              </a:buClr>
              <a:buSzPts val="4200"/>
              <a:buNone/>
              <a:defRPr sz="4200">
                <a:solidFill>
                  <a:schemeClr val="lt1"/>
                </a:solidFill>
              </a:defRPr>
            </a:lvl8pPr>
            <a:lvl9pPr lvl="8" algn="l">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32" name="Google Shape;32;p20"/>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
        <p:cNvGrpSpPr/>
        <p:nvPr/>
      </p:nvGrpSpPr>
      <p:grpSpPr>
        <a:xfrm>
          <a:off x="0" y="0"/>
          <a:ext cx="0" cy="0"/>
          <a:chOff x="0" y="0"/>
          <a:chExt cx="0" cy="0"/>
        </a:xfrm>
      </p:grpSpPr>
      <p:sp>
        <p:nvSpPr>
          <p:cNvPr id="34" name="Google Shape;34;p21"/>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35" name="Google Shape;35;p21"/>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22"/>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8" name="Google Shape;38;p22"/>
          <p:cNvSpPr txBox="1">
            <a:spLocks noGrp="1"/>
          </p:cNvSpPr>
          <p:nvPr>
            <p:ph type="body" idx="1"/>
          </p:nvPr>
        </p:nvSpPr>
        <p:spPr>
          <a:xfrm>
            <a:off x="311700" y="1465804"/>
            <a:ext cx="2808000" cy="31032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9" name="Google Shape;39;p22"/>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0"/>
        <p:cNvGrpSpPr/>
        <p:nvPr/>
      </p:nvGrpSpPr>
      <p:grpSpPr>
        <a:xfrm>
          <a:off x="0" y="0"/>
          <a:ext cx="0" cy="0"/>
          <a:chOff x="0" y="0"/>
          <a:chExt cx="0" cy="0"/>
        </a:xfrm>
      </p:grpSpPr>
      <p:grpSp>
        <p:nvGrpSpPr>
          <p:cNvPr id="41" name="Google Shape;41;p23"/>
          <p:cNvGrpSpPr/>
          <p:nvPr/>
        </p:nvGrpSpPr>
        <p:grpSpPr>
          <a:xfrm>
            <a:off x="6098378" y="5"/>
            <a:ext cx="3045625" cy="2030570"/>
            <a:chOff x="6098378" y="5"/>
            <a:chExt cx="3045625" cy="2030570"/>
          </a:xfrm>
        </p:grpSpPr>
        <p:sp>
          <p:nvSpPr>
            <p:cNvPr id="42" name="Google Shape;42;p23"/>
            <p:cNvSpPr/>
            <p:nvPr/>
          </p:nvSpPr>
          <p:spPr>
            <a:xfrm>
              <a:off x="8128803" y="16"/>
              <a:ext cx="1015200" cy="1015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23"/>
            <p:cNvSpPr/>
            <p:nvPr/>
          </p:nvSpPr>
          <p:spPr>
            <a:xfrm flipH="1">
              <a:off x="7113463" y="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23"/>
            <p:cNvSpPr/>
            <p:nvPr/>
          </p:nvSpPr>
          <p:spPr>
            <a:xfrm rot="10800000" flipH="1">
              <a:off x="7113588" y="107"/>
              <a:ext cx="1015200" cy="1015200"/>
            </a:xfrm>
            <a:prstGeom prst="rtTriangl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23"/>
            <p:cNvSpPr/>
            <p:nvPr/>
          </p:nvSpPr>
          <p:spPr>
            <a:xfrm rot="10800000">
              <a:off x="6098378" y="97"/>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23"/>
            <p:cNvSpPr/>
            <p:nvPr/>
          </p:nvSpPr>
          <p:spPr>
            <a:xfrm rot="10800000">
              <a:off x="8128789" y="101537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7" name="Google Shape;47;p23"/>
          <p:cNvSpPr txBox="1">
            <a:spLocks noGrp="1"/>
          </p:cNvSpPr>
          <p:nvPr>
            <p:ph type="title"/>
          </p:nvPr>
        </p:nvSpPr>
        <p:spPr>
          <a:xfrm>
            <a:off x="490250" y="526350"/>
            <a:ext cx="56187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
        <p:nvSpPr>
          <p:cNvPr id="48" name="Google Shape;48;p23"/>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9"/>
        <p:cNvGrpSpPr/>
        <p:nvPr/>
      </p:nvGrpSpPr>
      <p:grpSpPr>
        <a:xfrm>
          <a:off x="0" y="0"/>
          <a:ext cx="0" cy="0"/>
          <a:chOff x="0" y="0"/>
          <a:chExt cx="0" cy="0"/>
        </a:xfrm>
      </p:grpSpPr>
      <p:sp>
        <p:nvSpPr>
          <p:cNvPr id="50" name="Google Shape;50;p24"/>
          <p:cNvSpPr/>
          <p:nvPr/>
        </p:nvSpPr>
        <p:spPr>
          <a:xfrm>
            <a:off x="4572000" y="-1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1" name="Google Shape;51;p24"/>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52" name="Google Shape;52;p24"/>
          <p:cNvSpPr txBox="1">
            <a:spLocks noGrp="1"/>
          </p:cNvSpPr>
          <p:nvPr>
            <p:ph type="title"/>
          </p:nvPr>
        </p:nvSpPr>
        <p:spPr>
          <a:xfrm>
            <a:off x="265500" y="1151100"/>
            <a:ext cx="4045200" cy="1564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53" name="Google Shape;53;p24"/>
          <p:cNvSpPr txBox="1">
            <a:spLocks noGrp="1"/>
          </p:cNvSpPr>
          <p:nvPr>
            <p:ph type="subTitle" idx="1"/>
          </p:nvPr>
        </p:nvSpPr>
        <p:spPr>
          <a:xfrm>
            <a:off x="265500" y="2769001"/>
            <a:ext cx="4045200" cy="12693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4" name="Google Shape;54;p24"/>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Clr>
                <a:schemeClr val="lt1"/>
              </a:buClr>
              <a:buSzPts val="1800"/>
              <a:buChar char="●"/>
              <a:defRPr>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17500" algn="l">
              <a:lnSpc>
                <a:spcPct val="115000"/>
              </a:lnSpc>
              <a:spcBef>
                <a:spcPts val="0"/>
              </a:spcBef>
              <a:spcAft>
                <a:spcPts val="0"/>
              </a:spcAft>
              <a:buClr>
                <a:schemeClr val="lt1"/>
              </a:buClr>
              <a:buSzPts val="1400"/>
              <a:buChar char="●"/>
              <a:defRPr>
                <a:solidFill>
                  <a:schemeClr val="lt1"/>
                </a:solidFill>
              </a:defRPr>
            </a:lvl4pPr>
            <a:lvl5pPr marL="2286000" lvl="4" indent="-317500" algn="l">
              <a:lnSpc>
                <a:spcPct val="115000"/>
              </a:lnSpc>
              <a:spcBef>
                <a:spcPts val="0"/>
              </a:spcBef>
              <a:spcAft>
                <a:spcPts val="0"/>
              </a:spcAft>
              <a:buClr>
                <a:schemeClr val="lt1"/>
              </a:buClr>
              <a:buSzPts val="1400"/>
              <a:buChar char="○"/>
              <a:defRPr>
                <a:solidFill>
                  <a:schemeClr val="lt1"/>
                </a:solidFill>
              </a:defRPr>
            </a:lvl5pPr>
            <a:lvl6pPr marL="2743200" lvl="5" indent="-317500" algn="l">
              <a:lnSpc>
                <a:spcPct val="115000"/>
              </a:lnSpc>
              <a:spcBef>
                <a:spcPts val="0"/>
              </a:spcBef>
              <a:spcAft>
                <a:spcPts val="0"/>
              </a:spcAft>
              <a:buClr>
                <a:schemeClr val="lt1"/>
              </a:buClr>
              <a:buSzPts val="1400"/>
              <a:buChar char="■"/>
              <a:defRPr>
                <a:solidFill>
                  <a:schemeClr val="lt1"/>
                </a:solidFill>
              </a:defRPr>
            </a:lvl6pPr>
            <a:lvl7pPr marL="3200400" lvl="6" indent="-317500" algn="l">
              <a:lnSpc>
                <a:spcPct val="115000"/>
              </a:lnSpc>
              <a:spcBef>
                <a:spcPts val="0"/>
              </a:spcBef>
              <a:spcAft>
                <a:spcPts val="0"/>
              </a:spcAft>
              <a:buClr>
                <a:schemeClr val="lt1"/>
              </a:buClr>
              <a:buSzPts val="1400"/>
              <a:buChar char="●"/>
              <a:defRPr>
                <a:solidFill>
                  <a:schemeClr val="lt1"/>
                </a:solidFill>
              </a:defRPr>
            </a:lvl7pPr>
            <a:lvl8pPr marL="3657600" lvl="7" indent="-317500" algn="l">
              <a:lnSpc>
                <a:spcPct val="115000"/>
              </a:lnSpc>
              <a:spcBef>
                <a:spcPts val="0"/>
              </a:spcBef>
              <a:spcAft>
                <a:spcPts val="0"/>
              </a:spcAft>
              <a:buClr>
                <a:schemeClr val="lt1"/>
              </a:buClr>
              <a:buSzPts val="1400"/>
              <a:buChar char="○"/>
              <a:defRPr>
                <a:solidFill>
                  <a:schemeClr val="lt1"/>
                </a:solidFill>
              </a:defRPr>
            </a:lvl8pPr>
            <a:lvl9pPr marL="4114800" lvl="8" indent="-317500" algn="l">
              <a:lnSpc>
                <a:spcPct val="115000"/>
              </a:lnSpc>
              <a:spcBef>
                <a:spcPts val="0"/>
              </a:spcBef>
              <a:spcAft>
                <a:spcPts val="0"/>
              </a:spcAft>
              <a:buClr>
                <a:schemeClr val="lt1"/>
              </a:buClr>
              <a:buSzPts val="1400"/>
              <a:buChar char="■"/>
              <a:defRPr>
                <a:solidFill>
                  <a:schemeClr val="lt1"/>
                </a:solidFill>
              </a:defRPr>
            </a:lvl9pPr>
          </a:lstStyle>
          <a:p>
            <a:endParaRPr/>
          </a:p>
        </p:txBody>
      </p:sp>
      <p:sp>
        <p:nvSpPr>
          <p:cNvPr id="55" name="Google Shape;55;p24"/>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6"/>
        <p:cNvGrpSpPr/>
        <p:nvPr/>
      </p:nvGrpSpPr>
      <p:grpSpPr>
        <a:xfrm>
          <a:off x="0" y="0"/>
          <a:ext cx="0" cy="0"/>
          <a:chOff x="0" y="0"/>
          <a:chExt cx="0" cy="0"/>
        </a:xfrm>
      </p:grpSpPr>
      <p:sp>
        <p:nvSpPr>
          <p:cNvPr id="57" name="Google Shape;57;p25"/>
          <p:cNvSpPr txBox="1">
            <a:spLocks noGrp="1"/>
          </p:cNvSpPr>
          <p:nvPr>
            <p:ph type="body" idx="1"/>
          </p:nvPr>
        </p:nvSpPr>
        <p:spPr>
          <a:xfrm>
            <a:off x="319500" y="4230575"/>
            <a:ext cx="5998800" cy="5988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58" name="Google Shape;58;p25"/>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9"/>
        <p:cNvGrpSpPr/>
        <p:nvPr/>
      </p:nvGrpSpPr>
      <p:grpSpPr>
        <a:xfrm>
          <a:off x="0" y="0"/>
          <a:ext cx="0" cy="0"/>
          <a:chOff x="0" y="0"/>
          <a:chExt cx="0" cy="0"/>
        </a:xfrm>
      </p:grpSpPr>
      <p:grpSp>
        <p:nvGrpSpPr>
          <p:cNvPr id="60" name="Google Shape;60;p26"/>
          <p:cNvGrpSpPr/>
          <p:nvPr/>
        </p:nvGrpSpPr>
        <p:grpSpPr>
          <a:xfrm>
            <a:off x="6098378" y="5"/>
            <a:ext cx="3045625" cy="2030570"/>
            <a:chOff x="6098378" y="5"/>
            <a:chExt cx="3045625" cy="2030570"/>
          </a:xfrm>
        </p:grpSpPr>
        <p:sp>
          <p:nvSpPr>
            <p:cNvPr id="61" name="Google Shape;61;p26"/>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26"/>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26"/>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26"/>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26"/>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6" name="Google Shape;66;p26"/>
          <p:cNvSpPr txBox="1">
            <a:spLocks noGrp="1"/>
          </p:cNvSpPr>
          <p:nvPr>
            <p:ph type="title" hasCustomPrompt="1"/>
          </p:nvPr>
        </p:nvSpPr>
        <p:spPr>
          <a:xfrm>
            <a:off x="311700" y="1256050"/>
            <a:ext cx="8520600" cy="20307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12000"/>
              <a:buNone/>
              <a:defRPr sz="12000">
                <a:solidFill>
                  <a:schemeClr val="lt1"/>
                </a:solidFill>
              </a:defRPr>
            </a:lvl1pPr>
            <a:lvl2pPr lvl="1" algn="ctr">
              <a:lnSpc>
                <a:spcPct val="100000"/>
              </a:lnSpc>
              <a:spcBef>
                <a:spcPts val="0"/>
              </a:spcBef>
              <a:spcAft>
                <a:spcPts val="0"/>
              </a:spcAft>
              <a:buClr>
                <a:schemeClr val="lt1"/>
              </a:buClr>
              <a:buSzPts val="12000"/>
              <a:buNone/>
              <a:defRPr sz="12000">
                <a:solidFill>
                  <a:schemeClr val="lt1"/>
                </a:solidFill>
              </a:defRPr>
            </a:lvl2pPr>
            <a:lvl3pPr lvl="2" algn="ctr">
              <a:lnSpc>
                <a:spcPct val="100000"/>
              </a:lnSpc>
              <a:spcBef>
                <a:spcPts val="0"/>
              </a:spcBef>
              <a:spcAft>
                <a:spcPts val="0"/>
              </a:spcAft>
              <a:buClr>
                <a:schemeClr val="lt1"/>
              </a:buClr>
              <a:buSzPts val="12000"/>
              <a:buNone/>
              <a:defRPr sz="12000">
                <a:solidFill>
                  <a:schemeClr val="lt1"/>
                </a:solidFill>
              </a:defRPr>
            </a:lvl3pPr>
            <a:lvl4pPr lvl="3" algn="ctr">
              <a:lnSpc>
                <a:spcPct val="100000"/>
              </a:lnSpc>
              <a:spcBef>
                <a:spcPts val="0"/>
              </a:spcBef>
              <a:spcAft>
                <a:spcPts val="0"/>
              </a:spcAft>
              <a:buClr>
                <a:schemeClr val="lt1"/>
              </a:buClr>
              <a:buSzPts val="12000"/>
              <a:buNone/>
              <a:defRPr sz="12000">
                <a:solidFill>
                  <a:schemeClr val="lt1"/>
                </a:solidFill>
              </a:defRPr>
            </a:lvl4pPr>
            <a:lvl5pPr lvl="4" algn="ctr">
              <a:lnSpc>
                <a:spcPct val="100000"/>
              </a:lnSpc>
              <a:spcBef>
                <a:spcPts val="0"/>
              </a:spcBef>
              <a:spcAft>
                <a:spcPts val="0"/>
              </a:spcAft>
              <a:buClr>
                <a:schemeClr val="lt1"/>
              </a:buClr>
              <a:buSzPts val="12000"/>
              <a:buNone/>
              <a:defRPr sz="12000">
                <a:solidFill>
                  <a:schemeClr val="lt1"/>
                </a:solidFill>
              </a:defRPr>
            </a:lvl5pPr>
            <a:lvl6pPr lvl="5" algn="ctr">
              <a:lnSpc>
                <a:spcPct val="100000"/>
              </a:lnSpc>
              <a:spcBef>
                <a:spcPts val="0"/>
              </a:spcBef>
              <a:spcAft>
                <a:spcPts val="0"/>
              </a:spcAft>
              <a:buClr>
                <a:schemeClr val="lt1"/>
              </a:buClr>
              <a:buSzPts val="12000"/>
              <a:buNone/>
              <a:defRPr sz="12000">
                <a:solidFill>
                  <a:schemeClr val="lt1"/>
                </a:solidFill>
              </a:defRPr>
            </a:lvl6pPr>
            <a:lvl7pPr lvl="6" algn="ctr">
              <a:lnSpc>
                <a:spcPct val="100000"/>
              </a:lnSpc>
              <a:spcBef>
                <a:spcPts val="0"/>
              </a:spcBef>
              <a:spcAft>
                <a:spcPts val="0"/>
              </a:spcAft>
              <a:buClr>
                <a:schemeClr val="lt1"/>
              </a:buClr>
              <a:buSzPts val="12000"/>
              <a:buNone/>
              <a:defRPr sz="12000">
                <a:solidFill>
                  <a:schemeClr val="lt1"/>
                </a:solidFill>
              </a:defRPr>
            </a:lvl7pPr>
            <a:lvl8pPr lvl="7" algn="ctr">
              <a:lnSpc>
                <a:spcPct val="100000"/>
              </a:lnSpc>
              <a:spcBef>
                <a:spcPts val="0"/>
              </a:spcBef>
              <a:spcAft>
                <a:spcPts val="0"/>
              </a:spcAft>
              <a:buClr>
                <a:schemeClr val="lt1"/>
              </a:buClr>
              <a:buSzPts val="12000"/>
              <a:buNone/>
              <a:defRPr sz="12000">
                <a:solidFill>
                  <a:schemeClr val="lt1"/>
                </a:solidFill>
              </a:defRPr>
            </a:lvl8pPr>
            <a:lvl9pPr lvl="8" algn="ctr">
              <a:lnSpc>
                <a:spcPct val="100000"/>
              </a:lnSpc>
              <a:spcBef>
                <a:spcPts val="0"/>
              </a:spcBef>
              <a:spcAft>
                <a:spcPts val="0"/>
              </a:spcAft>
              <a:buClr>
                <a:schemeClr val="lt1"/>
              </a:buClr>
              <a:buSzPts val="12000"/>
              <a:buNone/>
              <a:defRPr sz="12000">
                <a:solidFill>
                  <a:schemeClr val="lt1"/>
                </a:solidFill>
              </a:defRPr>
            </a:lvl9pPr>
          </a:lstStyle>
          <a:p>
            <a:r>
              <a:t>xx%</a:t>
            </a:r>
          </a:p>
        </p:txBody>
      </p:sp>
      <p:sp>
        <p:nvSpPr>
          <p:cNvPr id="67" name="Google Shape;67;p26"/>
          <p:cNvSpPr txBox="1">
            <a:spLocks noGrp="1"/>
          </p:cNvSpPr>
          <p:nvPr>
            <p:ph type="body" idx="1"/>
          </p:nvPr>
        </p:nvSpPr>
        <p:spPr>
          <a:xfrm>
            <a:off x="311700" y="3369225"/>
            <a:ext cx="8520600" cy="12819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Clr>
                <a:schemeClr val="lt1"/>
              </a:buClr>
              <a:buSzPts val="1800"/>
              <a:buChar char="●"/>
              <a:defRPr>
                <a:solidFill>
                  <a:schemeClr val="lt1"/>
                </a:solidFill>
              </a:defRPr>
            </a:lvl1pPr>
            <a:lvl2pPr marL="914400" lvl="1" indent="-317500" algn="ctr">
              <a:lnSpc>
                <a:spcPct val="115000"/>
              </a:lnSpc>
              <a:spcBef>
                <a:spcPts val="0"/>
              </a:spcBef>
              <a:spcAft>
                <a:spcPts val="0"/>
              </a:spcAft>
              <a:buClr>
                <a:schemeClr val="lt1"/>
              </a:buClr>
              <a:buSzPts val="1400"/>
              <a:buChar char="○"/>
              <a:defRPr>
                <a:solidFill>
                  <a:schemeClr val="lt1"/>
                </a:solidFill>
              </a:defRPr>
            </a:lvl2pPr>
            <a:lvl3pPr marL="1371600" lvl="2" indent="-317500" algn="ctr">
              <a:lnSpc>
                <a:spcPct val="115000"/>
              </a:lnSpc>
              <a:spcBef>
                <a:spcPts val="0"/>
              </a:spcBef>
              <a:spcAft>
                <a:spcPts val="0"/>
              </a:spcAft>
              <a:buClr>
                <a:schemeClr val="lt1"/>
              </a:buClr>
              <a:buSzPts val="1400"/>
              <a:buChar char="■"/>
              <a:defRPr>
                <a:solidFill>
                  <a:schemeClr val="lt1"/>
                </a:solidFill>
              </a:defRPr>
            </a:lvl3pPr>
            <a:lvl4pPr marL="1828800" lvl="3" indent="-317500" algn="ctr">
              <a:lnSpc>
                <a:spcPct val="115000"/>
              </a:lnSpc>
              <a:spcBef>
                <a:spcPts val="0"/>
              </a:spcBef>
              <a:spcAft>
                <a:spcPts val="0"/>
              </a:spcAft>
              <a:buClr>
                <a:schemeClr val="lt1"/>
              </a:buClr>
              <a:buSzPts val="1400"/>
              <a:buChar char="●"/>
              <a:defRPr>
                <a:solidFill>
                  <a:schemeClr val="lt1"/>
                </a:solidFill>
              </a:defRPr>
            </a:lvl4pPr>
            <a:lvl5pPr marL="2286000" lvl="4" indent="-317500" algn="ctr">
              <a:lnSpc>
                <a:spcPct val="115000"/>
              </a:lnSpc>
              <a:spcBef>
                <a:spcPts val="0"/>
              </a:spcBef>
              <a:spcAft>
                <a:spcPts val="0"/>
              </a:spcAft>
              <a:buClr>
                <a:schemeClr val="lt1"/>
              </a:buClr>
              <a:buSzPts val="1400"/>
              <a:buChar char="○"/>
              <a:defRPr>
                <a:solidFill>
                  <a:schemeClr val="lt1"/>
                </a:solidFill>
              </a:defRPr>
            </a:lvl5pPr>
            <a:lvl6pPr marL="2743200" lvl="5" indent="-317500" algn="ctr">
              <a:lnSpc>
                <a:spcPct val="115000"/>
              </a:lnSpc>
              <a:spcBef>
                <a:spcPts val="0"/>
              </a:spcBef>
              <a:spcAft>
                <a:spcPts val="0"/>
              </a:spcAft>
              <a:buClr>
                <a:schemeClr val="lt1"/>
              </a:buClr>
              <a:buSzPts val="1400"/>
              <a:buChar char="■"/>
              <a:defRPr>
                <a:solidFill>
                  <a:schemeClr val="lt1"/>
                </a:solidFill>
              </a:defRPr>
            </a:lvl6pPr>
            <a:lvl7pPr marL="3200400" lvl="6" indent="-317500" algn="ctr">
              <a:lnSpc>
                <a:spcPct val="115000"/>
              </a:lnSpc>
              <a:spcBef>
                <a:spcPts val="0"/>
              </a:spcBef>
              <a:spcAft>
                <a:spcPts val="0"/>
              </a:spcAft>
              <a:buClr>
                <a:schemeClr val="lt1"/>
              </a:buClr>
              <a:buSzPts val="1400"/>
              <a:buChar char="●"/>
              <a:defRPr>
                <a:solidFill>
                  <a:schemeClr val="lt1"/>
                </a:solidFill>
              </a:defRPr>
            </a:lvl7pPr>
            <a:lvl8pPr marL="3657600" lvl="7" indent="-317500" algn="ctr">
              <a:lnSpc>
                <a:spcPct val="115000"/>
              </a:lnSpc>
              <a:spcBef>
                <a:spcPts val="0"/>
              </a:spcBef>
              <a:spcAft>
                <a:spcPts val="0"/>
              </a:spcAft>
              <a:buClr>
                <a:schemeClr val="lt1"/>
              </a:buClr>
              <a:buSzPts val="1400"/>
              <a:buChar char="○"/>
              <a:defRPr>
                <a:solidFill>
                  <a:schemeClr val="lt1"/>
                </a:solidFill>
              </a:defRPr>
            </a:lvl8pPr>
            <a:lvl9pPr marL="4114800" lvl="8" indent="-317500" algn="ctr">
              <a:lnSpc>
                <a:spcPct val="115000"/>
              </a:lnSpc>
              <a:spcBef>
                <a:spcPts val="0"/>
              </a:spcBef>
              <a:spcAft>
                <a:spcPts val="0"/>
              </a:spcAft>
              <a:buClr>
                <a:schemeClr val="lt1"/>
              </a:buClr>
              <a:buSzPts val="1400"/>
              <a:buChar char="■"/>
              <a:defRPr>
                <a:solidFill>
                  <a:schemeClr val="lt1"/>
                </a:solidFill>
              </a:defRPr>
            </a:lvl9pPr>
          </a:lstStyle>
          <a:p>
            <a:endParaRPr/>
          </a:p>
        </p:txBody>
      </p:sp>
      <p:sp>
        <p:nvSpPr>
          <p:cNvPr id="68" name="Google Shape;68;p26"/>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eometric">
    <p:bg>
      <p:bgPr>
        <a:solidFill>
          <a:schemeClr val="dk1"/>
        </a:solidFill>
        <a:effectLst/>
      </p:bgPr>
    </p:bg>
    <p:spTree>
      <p:nvGrpSpPr>
        <p:cNvPr id="1" name="Shape 5"/>
        <p:cNvGrpSpPr/>
        <p:nvPr/>
      </p:nvGrpSpPr>
      <p:grpSpPr>
        <a:xfrm>
          <a:off x="0" y="0"/>
          <a:ext cx="0" cy="0"/>
          <a:chOff x="0" y="0"/>
          <a:chExt cx="0" cy="0"/>
        </a:xfrm>
      </p:grpSpPr>
      <p:sp>
        <p:nvSpPr>
          <p:cNvPr id="6" name="Google Shape;6;p17"/>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2pPr>
            <a:lvl3pPr marR="0" lvl="2"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3pPr>
            <a:lvl4pPr marR="0" lvl="3"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4pPr>
            <a:lvl5pPr marR="0" lvl="4"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5pPr>
            <a:lvl6pPr marR="0" lvl="5"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6pPr>
            <a:lvl7pPr marR="0" lvl="6"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7pPr>
            <a:lvl8pPr marR="0" lvl="7"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8pPr>
            <a:lvl9pPr marR="0" lvl="8"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9pPr>
          </a:lstStyle>
          <a:p>
            <a:endParaRPr/>
          </a:p>
        </p:txBody>
      </p:sp>
      <p:sp>
        <p:nvSpPr>
          <p:cNvPr id="7" name="Google Shape;7;p17"/>
          <p:cNvSpPr txBox="1">
            <a:spLocks noGrp="1"/>
          </p:cNvSpPr>
          <p:nvPr>
            <p:ph type="body" idx="1"/>
          </p:nvPr>
        </p:nvSpPr>
        <p:spPr>
          <a:xfrm>
            <a:off x="311700" y="1229875"/>
            <a:ext cx="8520600" cy="33390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1pPr>
            <a:lvl2pPr marL="914400" marR="0" lvl="1"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2pPr>
            <a:lvl3pPr marL="1371600" marR="0" lvl="2"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3pPr>
            <a:lvl4pPr marL="1828800" marR="0" lvl="3"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4pPr>
            <a:lvl5pPr marL="2286000" marR="0" lvl="4"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5pPr>
            <a:lvl6pPr marL="2743200" marR="0" lvl="5"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6pPr>
            <a:lvl7pPr marL="3200400" marR="0" lvl="6"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7pPr>
            <a:lvl8pPr marL="3657600" marR="0" lvl="7"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8pPr>
            <a:lvl9pPr marL="4114800" marR="0" lvl="8"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9pPr>
          </a:lstStyle>
          <a:p>
            <a:endParaRPr/>
          </a:p>
        </p:txBody>
      </p:sp>
      <p:sp>
        <p:nvSpPr>
          <p:cNvPr id="8" name="Google Shape;8;p17"/>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CA"/>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creativecommons.org/licenses/by-nc-sa/4.0/"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pixabay.com/photos/office-startup-business-home-office-594132/"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pixabay.com/vectors/tag-luggage-label-blank-price-309129/"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pixabay.com/vectors/scissors-shears-cut-tool-equipment-24188/"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unsplash.com/photos/4ckTrPZzPgk" TargetMode="External"/><Relationship Id="rId5" Type="http://schemas.openxmlformats.org/officeDocument/2006/relationships/hyperlink" Target="https://unsplash.com/photos/oZKmP9VdvB0" TargetMode="External"/><Relationship Id="rId4" Type="http://schemas.openxmlformats.org/officeDocument/2006/relationships/hyperlink" Target="https://unsplash.com/@therealcaique?utm_source=unsplash&amp;utm_medium=referral&amp;utm_content=creditCopyText"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pixabay.com/illustrations/order-folder-office-sort-by-files-2398778/"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pixabay.com/vectors/fork-lift-construction-heavy-24394/"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hyperlink" Target="https://creativecommons.org/licenses/by-nc-nd/2.0/" TargetMode="External"/><Relationship Id="rId4" Type="http://schemas.openxmlformats.org/officeDocument/2006/relationships/hyperlink" Target="https://www.flickr.com/photos/walmartcorporate/5261670274/"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unsplash.com/@dariox?utm_source=unsplash&amp;utm_medium=referral&amp;utm_content=creditCopyText"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hyperlink" Target="https://unsplash.com/photos/KJZ_utwLc0w" TargetMode="External"/><Relationship Id="rId4" Type="http://schemas.openxmlformats.org/officeDocument/2006/relationships/hyperlink" Target="https://unsplash.com/photos/oZKmP9VdvB0"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https://unsplash.com/photos/SsBI9pweAeA" TargetMode="External"/><Relationship Id="rId5" Type="http://schemas.openxmlformats.org/officeDocument/2006/relationships/hyperlink" Target="https://unsplash.com/photos/oZKmP9VdvB0" TargetMode="External"/><Relationship Id="rId4" Type="http://schemas.openxmlformats.org/officeDocument/2006/relationships/hyperlink" Target="https://unsplash.com/@melanie_sophie?utm_source=unsplash&amp;utm_medium=referral&amp;utm_content=creditCopyText"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s://pixabay.com/photos/apples-farmer-s-market-buy-buying-1841132/"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pixabay.com/photos/apples-farmer-s-market-buy-buying-1841132/"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5.xml.rels><?xml version="1.0" encoding="UTF-8" standalone="yes"?>
<Relationships xmlns="http://schemas.openxmlformats.org/package/2006/relationships"><Relationship Id="rId3" Type="http://schemas.openxmlformats.org/officeDocument/2006/relationships/hyperlink" Target="https://pixabay.com/photos/apples-farmer-s-market-buy-buying-1841132/"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hyperlink" Target="https://pixabay.com/photos/tv-remote-home-netflix-watch-5571609/"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hyperlink" Target="https://pixabay.com/illustrations/network-rectangle-rings-networking-1989146/"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pixabay.com/vectors/linked-connected-network-team-152575/"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pixabay.com/illustrations/business-men-handshake-shaking-hands-5481607/"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
          <p:cNvSpPr txBox="1">
            <a:spLocks noGrp="1"/>
          </p:cNvSpPr>
          <p:nvPr>
            <p:ph type="ctrTitle"/>
          </p:nvPr>
        </p:nvSpPr>
        <p:spPr>
          <a:xfrm>
            <a:off x="598100" y="1775222"/>
            <a:ext cx="8222100" cy="8388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4200"/>
              <a:buNone/>
            </a:pPr>
            <a:r>
              <a:rPr lang="en-CA" dirty="0"/>
              <a:t>Principles of Marketing </a:t>
            </a:r>
            <a:endParaRPr dirty="0"/>
          </a:p>
        </p:txBody>
      </p:sp>
      <p:sp>
        <p:nvSpPr>
          <p:cNvPr id="76" name="Google Shape;76;p1"/>
          <p:cNvSpPr txBox="1">
            <a:spLocks noGrp="1"/>
          </p:cNvSpPr>
          <p:nvPr>
            <p:ph type="subTitle" idx="1"/>
          </p:nvPr>
        </p:nvSpPr>
        <p:spPr>
          <a:xfrm>
            <a:off x="598088" y="2715912"/>
            <a:ext cx="8222100" cy="838799"/>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SzPts val="1018"/>
              <a:buNone/>
            </a:pPr>
            <a:r>
              <a:rPr lang="en-CA" sz="3000" dirty="0">
                <a:latin typeface="Arial"/>
                <a:ea typeface="Arial"/>
                <a:cs typeface="Arial"/>
                <a:sym typeface="Arial"/>
              </a:rPr>
              <a:t>Chapter 8 – Using Marketing Channels to Create Value for Customers</a:t>
            </a:r>
            <a:endParaRPr sz="3000" dirty="0">
              <a:latin typeface="Arial"/>
              <a:ea typeface="Arial"/>
              <a:cs typeface="Arial"/>
              <a:sym typeface="Arial"/>
            </a:endParaRPr>
          </a:p>
        </p:txBody>
      </p:sp>
      <p:grpSp>
        <p:nvGrpSpPr>
          <p:cNvPr id="4" name="Group 3" descr="Unless otherwise noted, this work is licensed under a Creative Commons Attribution-NonCommercial-ShareAlike 4.0 International (CC BY-NC-SA 4.0) license. Feel free to use, modify, reuse or redistribute any portion of this presentation.">
            <a:extLst>
              <a:ext uri="{FF2B5EF4-FFF2-40B4-BE49-F238E27FC236}">
                <a16:creationId xmlns:a16="http://schemas.microsoft.com/office/drawing/2014/main" id="{6062C8D7-224B-43F0-961A-744AB9D4AED9}"/>
              </a:ext>
            </a:extLst>
          </p:cNvPr>
          <p:cNvGrpSpPr/>
          <p:nvPr/>
        </p:nvGrpSpPr>
        <p:grpSpPr>
          <a:xfrm>
            <a:off x="598088" y="4514272"/>
            <a:ext cx="7947824" cy="444502"/>
            <a:chOff x="598088" y="4514272"/>
            <a:chExt cx="7947824" cy="444502"/>
          </a:xfrm>
        </p:grpSpPr>
        <p:pic>
          <p:nvPicPr>
            <p:cNvPr id="5" name="Google Shape;92;p23" descr="CC BY-NC-SA 4.0 License Logo">
              <a:extLst>
                <a:ext uri="{FF2B5EF4-FFF2-40B4-BE49-F238E27FC236}">
                  <a16:creationId xmlns:a16="http://schemas.microsoft.com/office/drawing/2014/main" id="{9C8C8945-068C-4988-8061-8FBB6A5A32A0}"/>
                </a:ext>
              </a:extLst>
            </p:cNvPr>
            <p:cNvPicPr preferRelativeResize="0"/>
            <p:nvPr/>
          </p:nvPicPr>
          <p:blipFill rotWithShape="1">
            <a:blip r:embed="rId3">
              <a:alphaModFix/>
            </a:blip>
            <a:srcRect/>
            <a:stretch/>
          </p:blipFill>
          <p:spPr>
            <a:xfrm>
              <a:off x="598088" y="4570826"/>
              <a:ext cx="947180" cy="331395"/>
            </a:xfrm>
            <a:prstGeom prst="rect">
              <a:avLst/>
            </a:prstGeom>
            <a:noFill/>
            <a:ln>
              <a:noFill/>
            </a:ln>
          </p:spPr>
        </p:pic>
        <p:sp>
          <p:nvSpPr>
            <p:cNvPr id="6" name="Google Shape;91;p23">
              <a:extLst>
                <a:ext uri="{FF2B5EF4-FFF2-40B4-BE49-F238E27FC236}">
                  <a16:creationId xmlns:a16="http://schemas.microsoft.com/office/drawing/2014/main" id="{3923A46C-86D9-4438-8E0E-372FAB5045D4}"/>
                </a:ext>
              </a:extLst>
            </p:cNvPr>
            <p:cNvSpPr/>
            <p:nvPr/>
          </p:nvSpPr>
          <p:spPr>
            <a:xfrm>
              <a:off x="1686732" y="4514272"/>
              <a:ext cx="6859180" cy="44450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100" b="0" i="0" u="none" strike="noStrike" cap="none" dirty="0">
                  <a:solidFill>
                    <a:schemeClr val="bg1"/>
                  </a:solidFill>
                  <a:latin typeface="Calibri"/>
                  <a:ea typeface="Calibri"/>
                  <a:cs typeface="Calibri"/>
                  <a:sym typeface="Calibri"/>
                </a:rPr>
                <a:t>Unless otherwise noted, this work is licensed under a </a:t>
              </a:r>
              <a:r>
                <a:rPr lang="en" sz="1100" b="0" i="0" u="none" strike="noStrike" cap="none" dirty="0">
                  <a:solidFill>
                    <a:schemeClr val="bg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Creative </a:t>
              </a:r>
              <a:r>
                <a:rPr lang="en" sz="1100" dirty="0">
                  <a:solidFill>
                    <a:schemeClr val="bg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a:t>
              </a:r>
              <a:r>
                <a:rPr lang="en" sz="1100" b="0" i="0" u="none" strike="noStrike" cap="none" dirty="0">
                  <a:solidFill>
                    <a:schemeClr val="bg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ommons </a:t>
              </a:r>
              <a:r>
                <a:rPr lang="en-US" sz="1100" b="0" i="0" u="none" strike="noStrike" cap="none" dirty="0">
                  <a:solidFill>
                    <a:schemeClr val="bg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Attribution-</a:t>
              </a:r>
              <a:r>
                <a:rPr lang="en-US" sz="1100" b="0" i="0" u="none" strike="noStrike" cap="none" dirty="0" err="1">
                  <a:solidFill>
                    <a:schemeClr val="bg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NonCommercial</a:t>
              </a:r>
              <a:r>
                <a:rPr lang="en-US" sz="1100" b="0" i="0" u="none" strike="noStrike" cap="none" dirty="0">
                  <a:solidFill>
                    <a:schemeClr val="bg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a:t>
              </a:r>
              <a:r>
                <a:rPr lang="en-US" sz="1100" b="0" i="0" u="none" strike="noStrike" cap="none" dirty="0" err="1">
                  <a:solidFill>
                    <a:schemeClr val="bg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ShareAlike</a:t>
              </a:r>
              <a:r>
                <a:rPr lang="en-US" sz="1100" b="0" i="0" u="none" strike="noStrike" cap="none" dirty="0">
                  <a:solidFill>
                    <a:schemeClr val="bg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4.0 International (CC BY-NC-SA 4.0)</a:t>
              </a:r>
              <a:r>
                <a:rPr lang="en-US" sz="1100" b="0" i="0" u="none" strike="noStrike" cap="none" dirty="0">
                  <a:solidFill>
                    <a:schemeClr val="bg1"/>
                  </a:solidFill>
                  <a:latin typeface="Calibri"/>
                  <a:ea typeface="Calibri"/>
                  <a:cs typeface="Calibri"/>
                  <a:sym typeface="Calibri"/>
                </a:rPr>
                <a:t> license</a:t>
              </a:r>
              <a:r>
                <a:rPr lang="en" sz="1100" b="0" i="0" u="none" strike="noStrike" cap="none" dirty="0">
                  <a:solidFill>
                    <a:schemeClr val="bg1"/>
                  </a:solidFill>
                  <a:latin typeface="Calibri"/>
                  <a:ea typeface="Calibri"/>
                  <a:cs typeface="Calibri"/>
                  <a:sym typeface="Calibri"/>
                </a:rPr>
                <a:t>. Feel free to use, modify, reuse or redistribute </a:t>
              </a:r>
              <a:r>
                <a:rPr lang="en" sz="1100" dirty="0">
                  <a:solidFill>
                    <a:schemeClr val="bg1"/>
                  </a:solidFill>
                  <a:latin typeface="Calibri"/>
                  <a:ea typeface="Calibri"/>
                  <a:cs typeface="Calibri"/>
                  <a:sym typeface="Calibri"/>
                </a:rPr>
                <a:t>any portion of </a:t>
              </a:r>
              <a:r>
                <a:rPr lang="en" sz="1100" b="0" i="0" u="none" strike="noStrike" cap="none" dirty="0">
                  <a:solidFill>
                    <a:schemeClr val="bg1"/>
                  </a:solidFill>
                  <a:latin typeface="Calibri"/>
                  <a:ea typeface="Calibri"/>
                  <a:cs typeface="Calibri"/>
                  <a:sym typeface="Calibri"/>
                </a:rPr>
                <a:t>this presentation.</a:t>
              </a:r>
              <a:endParaRPr sz="1100" dirty="0">
                <a:solidFill>
                  <a:schemeClr val="bg1"/>
                </a:solidFill>
                <a:latin typeface="Calibri"/>
                <a:ea typeface="Calibri"/>
                <a:cs typeface="Calibri"/>
                <a:sym typeface="Calibri"/>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8"/>
        <p:cNvGrpSpPr/>
        <p:nvPr/>
      </p:nvGrpSpPr>
      <p:grpSpPr>
        <a:xfrm>
          <a:off x="0" y="0"/>
          <a:ext cx="0" cy="0"/>
          <a:chOff x="0" y="0"/>
          <a:chExt cx="0" cy="0"/>
        </a:xfrm>
      </p:grpSpPr>
      <p:sp>
        <p:nvSpPr>
          <p:cNvPr id="129" name="Google Shape;129;g10b0f9063ed_0_50"/>
          <p:cNvSpPr txBox="1">
            <a:spLocks noGrp="1"/>
          </p:cNvSpPr>
          <p:nvPr>
            <p:ph type="title"/>
          </p:nvPr>
        </p:nvSpPr>
        <p:spPr>
          <a:xfrm>
            <a:off x="264819" y="270725"/>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CA" b="1" dirty="0">
                <a:latin typeface="Arial"/>
                <a:ea typeface="Arial"/>
                <a:cs typeface="Arial"/>
                <a:sym typeface="Arial"/>
              </a:rPr>
              <a:t>Wholesaler Categories I</a:t>
            </a:r>
            <a:endParaRPr b="1" dirty="0">
              <a:latin typeface="Arial"/>
              <a:ea typeface="Arial"/>
              <a:cs typeface="Arial"/>
              <a:sym typeface="Arial"/>
            </a:endParaRPr>
          </a:p>
        </p:txBody>
      </p:sp>
      <p:sp>
        <p:nvSpPr>
          <p:cNvPr id="2" name="Text Placeholder 1">
            <a:extLst>
              <a:ext uri="{FF2B5EF4-FFF2-40B4-BE49-F238E27FC236}">
                <a16:creationId xmlns:a16="http://schemas.microsoft.com/office/drawing/2014/main" id="{85858DCB-AC7A-4336-A990-0EE276B41CDA}"/>
              </a:ext>
            </a:extLst>
          </p:cNvPr>
          <p:cNvSpPr>
            <a:spLocks noGrp="1"/>
          </p:cNvSpPr>
          <p:nvPr>
            <p:ph type="body" idx="1"/>
          </p:nvPr>
        </p:nvSpPr>
        <p:spPr>
          <a:xfrm>
            <a:off x="160975" y="909109"/>
            <a:ext cx="8624444" cy="3682988"/>
          </a:xfrm>
        </p:spPr>
        <p:txBody>
          <a:bodyPr>
            <a:normAutofit fontScale="92500" lnSpcReduction="10000"/>
          </a:bodyPr>
          <a:lstStyle/>
          <a:p>
            <a:r>
              <a:rPr lang="en-US" sz="2000" b="1" dirty="0"/>
              <a:t>Full-service wholesalers </a:t>
            </a:r>
            <a:r>
              <a:rPr lang="en-US" sz="2000" dirty="0"/>
              <a:t>perform a broad range of services for their customers, such as stocking inventories, operating warehouses, supplying credit to buyers, employing salespeople to assist customers, and delivering goods to customers.</a:t>
            </a:r>
          </a:p>
          <a:p>
            <a:r>
              <a:rPr lang="en-US" sz="2000" b="1" dirty="0"/>
              <a:t>Limited-service wholesalers </a:t>
            </a:r>
            <a:r>
              <a:rPr lang="en-US" sz="2000" dirty="0"/>
              <a:t>offer fewer services to their customers but lower prices. Might not offer delivery services, extend their customers’ credit, or have sales forces that actively call sellers.  Cash-and-carry wholesalers are an example.</a:t>
            </a:r>
          </a:p>
          <a:p>
            <a:r>
              <a:rPr lang="en-US" sz="2000" b="1" dirty="0"/>
              <a:t>Drop shippers </a:t>
            </a:r>
            <a:r>
              <a:rPr lang="en-US" sz="2000" dirty="0"/>
              <a:t>are another type of limited-service wholesaler. They earn a commission by finding sellers and passing their orders along to producers, who then ship them directly to the sellers.</a:t>
            </a:r>
          </a:p>
          <a:p>
            <a:r>
              <a:rPr lang="en-US" sz="2000" b="1" dirty="0"/>
              <a:t>Mail-order wholesalers </a:t>
            </a:r>
            <a:r>
              <a:rPr lang="en-US" sz="2000" dirty="0"/>
              <a:t>sell their products using catalogs instead of sales forces and then ship the products to buyers.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6"/>
        <p:cNvGrpSpPr/>
        <p:nvPr/>
      </p:nvGrpSpPr>
      <p:grpSpPr>
        <a:xfrm>
          <a:off x="0" y="0"/>
          <a:ext cx="0" cy="0"/>
          <a:chOff x="0" y="0"/>
          <a:chExt cx="0" cy="0"/>
        </a:xfrm>
      </p:grpSpPr>
      <p:sp>
        <p:nvSpPr>
          <p:cNvPr id="137" name="Google Shape;137;g10b0f9063ed_0_34"/>
          <p:cNvSpPr txBox="1">
            <a:spLocks noGrp="1"/>
          </p:cNvSpPr>
          <p:nvPr>
            <p:ph type="title"/>
          </p:nvPr>
        </p:nvSpPr>
        <p:spPr>
          <a:xfrm>
            <a:off x="311700" y="270725"/>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CA" b="1" dirty="0">
                <a:latin typeface="Arial"/>
                <a:ea typeface="Arial"/>
                <a:cs typeface="Arial"/>
                <a:sym typeface="Arial"/>
              </a:rPr>
              <a:t>Wholesaler Categories II</a:t>
            </a:r>
            <a:endParaRPr b="1" dirty="0">
              <a:latin typeface="Arial"/>
              <a:ea typeface="Arial"/>
              <a:cs typeface="Arial"/>
              <a:sym typeface="Arial"/>
            </a:endParaRPr>
          </a:p>
        </p:txBody>
      </p:sp>
      <p:sp>
        <p:nvSpPr>
          <p:cNvPr id="2" name="Text Placeholder 1">
            <a:extLst>
              <a:ext uri="{FF2B5EF4-FFF2-40B4-BE49-F238E27FC236}">
                <a16:creationId xmlns:a16="http://schemas.microsoft.com/office/drawing/2014/main" id="{BCD4216E-25E9-0D5E-AF97-161F51152A1B}"/>
              </a:ext>
            </a:extLst>
          </p:cNvPr>
          <p:cNvSpPr>
            <a:spLocks noGrp="1"/>
          </p:cNvSpPr>
          <p:nvPr>
            <p:ph type="body" idx="1"/>
          </p:nvPr>
        </p:nvSpPr>
        <p:spPr>
          <a:xfrm>
            <a:off x="311700" y="902249"/>
            <a:ext cx="8520600" cy="3800379"/>
          </a:xfrm>
        </p:spPr>
        <p:txBody>
          <a:bodyPr>
            <a:noAutofit/>
          </a:bodyPr>
          <a:lstStyle/>
          <a:p>
            <a:pPr marL="114300" indent="0">
              <a:buNone/>
            </a:pPr>
            <a:r>
              <a:rPr lang="en-US" sz="2000" b="1" dirty="0"/>
              <a:t>Truck jobbers </a:t>
            </a:r>
            <a:r>
              <a:rPr lang="en-US" sz="2000" dirty="0"/>
              <a:t>(or truck wholesalers) actually store products, which are often highly perishable (e.g., fresh fish), on their truck</a:t>
            </a:r>
          </a:p>
          <a:p>
            <a:r>
              <a:rPr lang="en-US" sz="2000" dirty="0"/>
              <a:t>The trucks make the rounds to customers, who inspect and select the products they want straight off the trucks.</a:t>
            </a:r>
          </a:p>
          <a:p>
            <a:pPr marL="114300" indent="0">
              <a:buNone/>
            </a:pPr>
            <a:r>
              <a:rPr lang="en-US" sz="2000" b="1" dirty="0"/>
              <a:t>Rack jobbers </a:t>
            </a:r>
            <a:r>
              <a:rPr lang="en-US" sz="2000" dirty="0"/>
              <a:t>sell specialty products, such as books, hosiery, and magazines that they display on their own racks in stores. </a:t>
            </a:r>
          </a:p>
          <a:p>
            <a:r>
              <a:rPr lang="en-US" sz="2000" dirty="0"/>
              <a:t>Retain the title to the goods while the merchandise is in the stores for sale. </a:t>
            </a:r>
          </a:p>
          <a:p>
            <a:r>
              <a:rPr lang="en-US" sz="2000" dirty="0"/>
              <a:t>Periodically, they take count of what’s been sold off their racks and then bill the stores for those items.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4"/>
        <p:cNvGrpSpPr/>
        <p:nvPr/>
      </p:nvGrpSpPr>
      <p:grpSpPr>
        <a:xfrm>
          <a:off x="0" y="0"/>
          <a:ext cx="0" cy="0"/>
          <a:chOff x="0" y="0"/>
          <a:chExt cx="0" cy="0"/>
        </a:xfrm>
      </p:grpSpPr>
      <p:sp>
        <p:nvSpPr>
          <p:cNvPr id="145" name="Google Shape;145;p8"/>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CA" b="1" dirty="0">
                <a:latin typeface="Arial"/>
                <a:ea typeface="Arial"/>
                <a:cs typeface="Arial"/>
                <a:sym typeface="Arial"/>
              </a:rPr>
              <a:t>Brokers</a:t>
            </a:r>
            <a:endParaRPr b="1" dirty="0">
              <a:latin typeface="Arial"/>
              <a:ea typeface="Arial"/>
              <a:cs typeface="Arial"/>
              <a:sym typeface="Arial"/>
            </a:endParaRPr>
          </a:p>
        </p:txBody>
      </p:sp>
      <p:sp>
        <p:nvSpPr>
          <p:cNvPr id="2" name="Text Placeholder 1">
            <a:extLst>
              <a:ext uri="{FF2B5EF4-FFF2-40B4-BE49-F238E27FC236}">
                <a16:creationId xmlns:a16="http://schemas.microsoft.com/office/drawing/2014/main" id="{8A1B641A-8F7A-655D-CE9C-FAFABD50BB2A}"/>
              </a:ext>
            </a:extLst>
          </p:cNvPr>
          <p:cNvSpPr>
            <a:spLocks noGrp="1"/>
          </p:cNvSpPr>
          <p:nvPr>
            <p:ph type="body" idx="1"/>
          </p:nvPr>
        </p:nvSpPr>
        <p:spPr>
          <a:xfrm>
            <a:off x="311700" y="1229874"/>
            <a:ext cx="5827843" cy="3503625"/>
          </a:xfrm>
        </p:spPr>
        <p:txBody>
          <a:bodyPr>
            <a:normAutofit/>
          </a:bodyPr>
          <a:lstStyle/>
          <a:p>
            <a:pPr marL="114300" lvl="0" indent="0">
              <a:buClr>
                <a:srgbClr val="000000"/>
              </a:buClr>
              <a:buNone/>
            </a:pPr>
            <a:r>
              <a:rPr lang="en-US" b="1" dirty="0">
                <a:solidFill>
                  <a:srgbClr val="000000"/>
                </a:solidFill>
                <a:highlight>
                  <a:srgbClr val="FFFFFF"/>
                </a:highlight>
                <a:cs typeface="Arial"/>
                <a:sym typeface="Arial"/>
              </a:rPr>
              <a:t>Brokers</a:t>
            </a:r>
            <a:r>
              <a:rPr lang="en-US" dirty="0">
                <a:solidFill>
                  <a:srgbClr val="000000"/>
                </a:solidFill>
                <a:highlight>
                  <a:srgbClr val="FFFFFF"/>
                </a:highlight>
                <a:cs typeface="Arial"/>
                <a:sym typeface="Arial"/>
              </a:rPr>
              <a:t>, or </a:t>
            </a:r>
            <a:r>
              <a:rPr lang="en-US" b="1" i="1" dirty="0">
                <a:solidFill>
                  <a:srgbClr val="000000"/>
                </a:solidFill>
                <a:highlight>
                  <a:srgbClr val="FFFFFF"/>
                </a:highlight>
                <a:cs typeface="Arial"/>
                <a:sym typeface="Arial"/>
              </a:rPr>
              <a:t>agents</a:t>
            </a:r>
            <a:r>
              <a:rPr lang="en-US" dirty="0">
                <a:solidFill>
                  <a:srgbClr val="000000"/>
                </a:solidFill>
                <a:highlight>
                  <a:srgbClr val="FFFFFF"/>
                </a:highlight>
                <a:cs typeface="Arial"/>
                <a:sym typeface="Arial"/>
              </a:rPr>
              <a:t>, don’t purchase or take title to the products they sell. Their role is limited to negotiating sales contracts for producers. Clothing, furniture, food, and commodities such as lumber and steel are often sold by brokers. Generally paid a commission for what they sell and are assigned to different geographical territories by the producers with whom they work. Because they have excellent industry contacts, brokers and agents are “go-to” resources for both consumers and companies trying to buy and sell products. The most common form of agent and broker consumers encounter are in real estate.</a:t>
            </a:r>
          </a:p>
        </p:txBody>
      </p:sp>
      <p:pic>
        <p:nvPicPr>
          <p:cNvPr id="147" name="Google Shape;147;p8" descr="A person writing on a piece of paper&#10;"/>
          <p:cNvPicPr preferRelativeResize="0"/>
          <p:nvPr/>
        </p:nvPicPr>
        <p:blipFill>
          <a:blip r:embed="rId3">
            <a:alphaModFix/>
          </a:blip>
          <a:stretch>
            <a:fillRect/>
          </a:stretch>
        </p:blipFill>
        <p:spPr>
          <a:xfrm>
            <a:off x="6279943" y="1278969"/>
            <a:ext cx="2342400" cy="2348486"/>
          </a:xfrm>
          <a:prstGeom prst="rect">
            <a:avLst/>
          </a:prstGeom>
          <a:noFill/>
          <a:ln>
            <a:noFill/>
          </a:ln>
        </p:spPr>
      </p:pic>
      <p:sp>
        <p:nvSpPr>
          <p:cNvPr id="148" name="Google Shape;148;p8"/>
          <p:cNvSpPr txBox="1"/>
          <p:nvPr/>
        </p:nvSpPr>
        <p:spPr>
          <a:xfrm>
            <a:off x="6279943" y="3687531"/>
            <a:ext cx="2342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100" u="sng">
                <a:solidFill>
                  <a:schemeClr val="hlink"/>
                </a:solidFill>
                <a:hlinkClick r:id="rId4"/>
              </a:rPr>
              <a:t>Businessman</a:t>
            </a:r>
            <a:r>
              <a:rPr lang="en-CA" sz="1100"/>
              <a:t>  - Free on Pixabay.</a:t>
            </a:r>
            <a:endParaRPr sz="11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2"/>
        <p:cNvGrpSpPr/>
        <p:nvPr/>
      </p:nvGrpSpPr>
      <p:grpSpPr>
        <a:xfrm>
          <a:off x="0" y="0"/>
          <a:ext cx="0" cy="0"/>
          <a:chOff x="0" y="0"/>
          <a:chExt cx="0" cy="0"/>
        </a:xfrm>
      </p:grpSpPr>
      <p:sp>
        <p:nvSpPr>
          <p:cNvPr id="153" name="Google Shape;153;p9"/>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CA" b="1" dirty="0">
                <a:latin typeface="Arial"/>
                <a:ea typeface="Arial"/>
                <a:cs typeface="Arial"/>
                <a:sym typeface="Arial"/>
              </a:rPr>
              <a:t>Manufacturers’ Sales Offices or Branches</a:t>
            </a:r>
            <a:r>
              <a:rPr lang="en-CA" sz="2750" b="1" dirty="0">
                <a:solidFill>
                  <a:srgbClr val="000000"/>
                </a:solidFill>
                <a:highlight>
                  <a:srgbClr val="FFFFFF"/>
                </a:highlight>
                <a:latin typeface="Arial"/>
                <a:ea typeface="Arial"/>
                <a:cs typeface="Arial"/>
                <a:sym typeface="Arial"/>
              </a:rPr>
              <a:t> </a:t>
            </a:r>
            <a:endParaRPr sz="2750" b="1" dirty="0">
              <a:solidFill>
                <a:srgbClr val="000000"/>
              </a:solidFill>
              <a:highlight>
                <a:srgbClr val="FFFFFF"/>
              </a:highlight>
              <a:latin typeface="Arial"/>
              <a:ea typeface="Arial"/>
              <a:cs typeface="Arial"/>
              <a:sym typeface="Arial"/>
            </a:endParaRPr>
          </a:p>
        </p:txBody>
      </p:sp>
      <p:sp>
        <p:nvSpPr>
          <p:cNvPr id="2" name="Text Placeholder 1">
            <a:extLst>
              <a:ext uri="{FF2B5EF4-FFF2-40B4-BE49-F238E27FC236}">
                <a16:creationId xmlns:a16="http://schemas.microsoft.com/office/drawing/2014/main" id="{5638A89C-3C4B-CCBC-4EE1-929D7A4C37BF}"/>
              </a:ext>
            </a:extLst>
          </p:cNvPr>
          <p:cNvSpPr>
            <a:spLocks noGrp="1"/>
          </p:cNvSpPr>
          <p:nvPr>
            <p:ph type="body" idx="1"/>
          </p:nvPr>
        </p:nvSpPr>
        <p:spPr>
          <a:xfrm>
            <a:off x="311700" y="1229875"/>
            <a:ext cx="7509275" cy="3339000"/>
          </a:xfrm>
        </p:spPr>
        <p:txBody>
          <a:bodyPr>
            <a:normAutofit/>
          </a:bodyPr>
          <a:lstStyle/>
          <a:p>
            <a:r>
              <a:rPr lang="en-US" sz="2400" dirty="0"/>
              <a:t>Manufacturers’ sales offices or branches are selling units that work directly for manufacturers.</a:t>
            </a:r>
          </a:p>
          <a:p>
            <a:r>
              <a:rPr lang="en-US" sz="2400" dirty="0"/>
              <a:t>These are found in business-to-business settings.</a:t>
            </a:r>
          </a:p>
          <a:p>
            <a:r>
              <a:rPr lang="en-US" sz="2400" dirty="0"/>
              <a:t>For example, Konica-Minolta Business Systems (KMBS) has a system of sales branches that sell KMBS printers and copiers directly to companies that need them.</a:t>
            </a:r>
          </a:p>
        </p:txBody>
      </p:sp>
      <p:pic>
        <p:nvPicPr>
          <p:cNvPr id="155" name="Google Shape;155;p9" descr="A black and white chain clothing tag "/>
          <p:cNvPicPr preferRelativeResize="0"/>
          <p:nvPr/>
        </p:nvPicPr>
        <p:blipFill>
          <a:blip r:embed="rId3">
            <a:alphaModFix/>
          </a:blip>
          <a:stretch>
            <a:fillRect/>
          </a:stretch>
        </p:blipFill>
        <p:spPr>
          <a:xfrm rot="-5563113">
            <a:off x="7782371" y="810125"/>
            <a:ext cx="1400232" cy="1258027"/>
          </a:xfrm>
          <a:prstGeom prst="rect">
            <a:avLst/>
          </a:prstGeom>
          <a:noFill/>
          <a:ln>
            <a:noFill/>
          </a:ln>
        </p:spPr>
      </p:pic>
      <p:sp>
        <p:nvSpPr>
          <p:cNvPr id="156" name="Google Shape;156;p9"/>
          <p:cNvSpPr txBox="1"/>
          <p:nvPr/>
        </p:nvSpPr>
        <p:spPr>
          <a:xfrm>
            <a:off x="7259875" y="4425075"/>
            <a:ext cx="17457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100" u="sng" dirty="0">
                <a:solidFill>
                  <a:schemeClr val="hlink"/>
                </a:solidFill>
                <a:hlinkClick r:id="rId4"/>
              </a:rPr>
              <a:t>Sale </a:t>
            </a:r>
            <a:r>
              <a:rPr lang="en-CA" sz="1100" dirty="0"/>
              <a:t>- Free on </a:t>
            </a:r>
            <a:r>
              <a:rPr lang="en-CA" sz="1100" dirty="0" err="1"/>
              <a:t>Pixabay</a:t>
            </a:r>
            <a:r>
              <a:rPr lang="en-CA" sz="1100" dirty="0"/>
              <a:t>.</a:t>
            </a:r>
            <a:endParaRPr sz="11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0"/>
        <p:cNvGrpSpPr/>
        <p:nvPr/>
      </p:nvGrpSpPr>
      <p:grpSpPr>
        <a:xfrm>
          <a:off x="0" y="0"/>
          <a:ext cx="0" cy="0"/>
          <a:chOff x="0" y="0"/>
          <a:chExt cx="0" cy="0"/>
        </a:xfrm>
      </p:grpSpPr>
      <p:sp>
        <p:nvSpPr>
          <p:cNvPr id="161" name="Google Shape;161;p10"/>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CA" b="1" dirty="0">
                <a:latin typeface="Arial"/>
                <a:ea typeface="Arial"/>
                <a:cs typeface="Arial"/>
                <a:sym typeface="Arial"/>
              </a:rPr>
              <a:t>Retailers I</a:t>
            </a:r>
            <a:endParaRPr b="1" dirty="0">
              <a:latin typeface="Arial"/>
              <a:ea typeface="Arial"/>
              <a:cs typeface="Arial"/>
              <a:sym typeface="Arial"/>
            </a:endParaRPr>
          </a:p>
        </p:txBody>
      </p:sp>
      <p:sp>
        <p:nvSpPr>
          <p:cNvPr id="2" name="Text Placeholder 1">
            <a:extLst>
              <a:ext uri="{FF2B5EF4-FFF2-40B4-BE49-F238E27FC236}">
                <a16:creationId xmlns:a16="http://schemas.microsoft.com/office/drawing/2014/main" id="{13085017-C0A6-C09B-C62A-45123081F6F7}"/>
              </a:ext>
            </a:extLst>
          </p:cNvPr>
          <p:cNvSpPr>
            <a:spLocks noGrp="1"/>
          </p:cNvSpPr>
          <p:nvPr>
            <p:ph type="body" idx="1"/>
          </p:nvPr>
        </p:nvSpPr>
        <p:spPr/>
        <p:txBody>
          <a:bodyPr>
            <a:normAutofit lnSpcReduction="10000"/>
          </a:bodyPr>
          <a:lstStyle/>
          <a:p>
            <a:r>
              <a:rPr lang="en-US" sz="2400" dirty="0"/>
              <a:t>Retailers buy products from wholesalers, agents, or distributors and then sell them to consumers. Retailers vary by the types of products they sell, their sizes, the prices they charge, the level of service they provide consumers, and the convenience or speed they offer.</a:t>
            </a:r>
          </a:p>
          <a:p>
            <a:r>
              <a:rPr lang="en-US" sz="2400" b="1" dirty="0"/>
              <a:t>Supermarkets</a:t>
            </a:r>
            <a:r>
              <a:rPr lang="en-US" sz="2400" dirty="0"/>
              <a:t>, or grocery stores, are self-service retailers that provide a full range of food products to consumers, as well as some household products. </a:t>
            </a:r>
          </a:p>
          <a:p>
            <a:r>
              <a:rPr lang="en-US" sz="2400" b="1" dirty="0"/>
              <a:t>Convenience stores </a:t>
            </a:r>
            <a:r>
              <a:rPr lang="en-US" sz="2400" dirty="0"/>
              <a:t>are miniature supermarkets.</a:t>
            </a:r>
          </a:p>
        </p:txBody>
      </p:sp>
      <p:pic>
        <p:nvPicPr>
          <p:cNvPr id="163" name="Google Shape;163;p10" descr="Rainbow ribbon  Icon "/>
          <p:cNvPicPr preferRelativeResize="0"/>
          <p:nvPr/>
        </p:nvPicPr>
        <p:blipFill>
          <a:blip r:embed="rId3">
            <a:alphaModFix/>
          </a:blip>
          <a:stretch>
            <a:fillRect/>
          </a:stretch>
        </p:blipFill>
        <p:spPr>
          <a:xfrm>
            <a:off x="3460132" y="-339245"/>
            <a:ext cx="4301075" cy="21505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0"/>
        <p:cNvGrpSpPr/>
        <p:nvPr/>
      </p:nvGrpSpPr>
      <p:grpSpPr>
        <a:xfrm>
          <a:off x="0" y="0"/>
          <a:ext cx="0" cy="0"/>
          <a:chOff x="0" y="0"/>
          <a:chExt cx="0" cy="0"/>
        </a:xfrm>
      </p:grpSpPr>
      <p:sp>
        <p:nvSpPr>
          <p:cNvPr id="161" name="Google Shape;161;p10"/>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CA" b="1" dirty="0">
                <a:latin typeface="Arial"/>
                <a:ea typeface="Arial"/>
                <a:cs typeface="Arial"/>
                <a:sym typeface="Arial"/>
              </a:rPr>
              <a:t>Retailers II</a:t>
            </a:r>
            <a:endParaRPr b="1" dirty="0">
              <a:latin typeface="Arial"/>
              <a:ea typeface="Arial"/>
              <a:cs typeface="Arial"/>
              <a:sym typeface="Arial"/>
            </a:endParaRPr>
          </a:p>
        </p:txBody>
      </p:sp>
      <p:sp>
        <p:nvSpPr>
          <p:cNvPr id="2" name="Text Placeholder 1">
            <a:extLst>
              <a:ext uri="{FF2B5EF4-FFF2-40B4-BE49-F238E27FC236}">
                <a16:creationId xmlns:a16="http://schemas.microsoft.com/office/drawing/2014/main" id="{13085017-C0A6-C09B-C62A-45123081F6F7}"/>
              </a:ext>
            </a:extLst>
          </p:cNvPr>
          <p:cNvSpPr>
            <a:spLocks noGrp="1"/>
          </p:cNvSpPr>
          <p:nvPr>
            <p:ph type="body" idx="1"/>
          </p:nvPr>
        </p:nvSpPr>
        <p:spPr/>
        <p:txBody>
          <a:bodyPr>
            <a:normAutofit fontScale="92500"/>
          </a:bodyPr>
          <a:lstStyle/>
          <a:p>
            <a:r>
              <a:rPr lang="en-US" sz="2400" b="1" dirty="0"/>
              <a:t>Drugstores specialize </a:t>
            </a:r>
            <a:r>
              <a:rPr lang="en-US" sz="2400" dirty="0"/>
              <a:t>in selling over-the-counter medications, prescriptions, and health and beauty products.</a:t>
            </a:r>
          </a:p>
          <a:p>
            <a:r>
              <a:rPr lang="en-US" sz="2400" b="1" dirty="0"/>
              <a:t>Off-price retailers </a:t>
            </a:r>
            <a:r>
              <a:rPr lang="en-US" sz="2400" dirty="0"/>
              <a:t>are stores that sell a variety of discount merchandise that consists of seconds, overruns, and the previous season’s stock other stores have liquidated.</a:t>
            </a:r>
          </a:p>
          <a:p>
            <a:r>
              <a:rPr lang="en-US" sz="2400" b="1" dirty="0"/>
              <a:t>A Category killer </a:t>
            </a:r>
            <a:r>
              <a:rPr lang="en-US" sz="2400" dirty="0"/>
              <a:t>sells a high volume of a particular type of product and, in doing so, dominates the competition, or “category.” PetSmart and Best Buy are examples.</a:t>
            </a:r>
          </a:p>
        </p:txBody>
      </p:sp>
      <p:pic>
        <p:nvPicPr>
          <p:cNvPr id="163" name="Google Shape;163;p10" descr="Rainbow ribbon  Icon "/>
          <p:cNvPicPr preferRelativeResize="0"/>
          <p:nvPr/>
        </p:nvPicPr>
        <p:blipFill>
          <a:blip r:embed="rId3">
            <a:alphaModFix/>
          </a:blip>
          <a:stretch>
            <a:fillRect/>
          </a:stretch>
        </p:blipFill>
        <p:spPr>
          <a:xfrm>
            <a:off x="3460132" y="-339245"/>
            <a:ext cx="4301075" cy="2150550"/>
          </a:xfrm>
          <a:prstGeom prst="rect">
            <a:avLst/>
          </a:prstGeom>
          <a:noFill/>
          <a:ln>
            <a:noFill/>
          </a:ln>
        </p:spPr>
      </p:pic>
    </p:spTree>
    <p:extLst>
      <p:ext uri="{BB962C8B-B14F-4D97-AF65-F5344CB8AC3E}">
        <p14:creationId xmlns:p14="http://schemas.microsoft.com/office/powerpoint/2010/main" val="21724069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0"/>
        <p:cNvGrpSpPr/>
        <p:nvPr/>
      </p:nvGrpSpPr>
      <p:grpSpPr>
        <a:xfrm>
          <a:off x="0" y="0"/>
          <a:ext cx="0" cy="0"/>
          <a:chOff x="0" y="0"/>
          <a:chExt cx="0" cy="0"/>
        </a:xfrm>
      </p:grpSpPr>
      <p:sp>
        <p:nvSpPr>
          <p:cNvPr id="161" name="Google Shape;161;p10"/>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CA" b="1" dirty="0">
                <a:latin typeface="Arial"/>
                <a:ea typeface="Arial"/>
                <a:cs typeface="Arial"/>
                <a:sym typeface="Arial"/>
              </a:rPr>
              <a:t>Retailers III</a:t>
            </a:r>
            <a:endParaRPr b="1" dirty="0">
              <a:latin typeface="Arial"/>
              <a:ea typeface="Arial"/>
              <a:cs typeface="Arial"/>
              <a:sym typeface="Arial"/>
            </a:endParaRPr>
          </a:p>
        </p:txBody>
      </p:sp>
      <p:sp>
        <p:nvSpPr>
          <p:cNvPr id="2" name="Text Placeholder 1">
            <a:extLst>
              <a:ext uri="{FF2B5EF4-FFF2-40B4-BE49-F238E27FC236}">
                <a16:creationId xmlns:a16="http://schemas.microsoft.com/office/drawing/2014/main" id="{13085017-C0A6-C09B-C62A-45123081F6F7}"/>
              </a:ext>
            </a:extLst>
          </p:cNvPr>
          <p:cNvSpPr>
            <a:spLocks noGrp="1"/>
          </p:cNvSpPr>
          <p:nvPr>
            <p:ph type="body" idx="1"/>
          </p:nvPr>
        </p:nvSpPr>
        <p:spPr>
          <a:xfrm>
            <a:off x="311700" y="1229874"/>
            <a:ext cx="8520600" cy="3503625"/>
          </a:xfrm>
        </p:spPr>
        <p:txBody>
          <a:bodyPr>
            <a:normAutofit fontScale="92500" lnSpcReduction="20000"/>
          </a:bodyPr>
          <a:lstStyle/>
          <a:p>
            <a:r>
              <a:rPr lang="en-US" sz="2400" b="1" dirty="0"/>
              <a:t>Specialty stores </a:t>
            </a:r>
            <a:r>
              <a:rPr lang="en-US" sz="2400" dirty="0"/>
              <a:t>sell a certain type of product, but they usually carry a deep line of it.</a:t>
            </a:r>
          </a:p>
          <a:p>
            <a:r>
              <a:rPr lang="en-US" sz="2400" b="1" dirty="0"/>
              <a:t>Department stores</a:t>
            </a:r>
            <a:r>
              <a:rPr lang="en-US" sz="2400" dirty="0"/>
              <a:t>, by contrast, carry a wide variety of household and personal types of merchandise such as clothing and jewelry. </a:t>
            </a:r>
          </a:p>
          <a:p>
            <a:r>
              <a:rPr lang="en-US" sz="2400" b="1" dirty="0"/>
              <a:t>Superstores</a:t>
            </a:r>
            <a:r>
              <a:rPr lang="en-US" sz="2400" dirty="0"/>
              <a:t> are oversized department stores that carry a broad array of general merchandise as well as groceries.</a:t>
            </a:r>
          </a:p>
          <a:p>
            <a:r>
              <a:rPr lang="en-US" sz="2400" b="1" dirty="0"/>
              <a:t>Warehouse clubs </a:t>
            </a:r>
            <a:r>
              <a:rPr lang="en-US" sz="2400" dirty="0"/>
              <a:t>are supercenters that sell products at a discount.</a:t>
            </a:r>
          </a:p>
          <a:p>
            <a:r>
              <a:rPr lang="en-US" sz="2400" b="1" dirty="0"/>
              <a:t>Online retailing</a:t>
            </a:r>
            <a:r>
              <a:rPr lang="en-US" sz="2400" dirty="0"/>
              <a:t>; party selling; selling to consumers via television, catalogs, and vending machines; and telemarketing are examples of </a:t>
            </a:r>
            <a:r>
              <a:rPr lang="en-US" sz="2400" dirty="0" err="1"/>
              <a:t>nonstore</a:t>
            </a:r>
            <a:r>
              <a:rPr lang="en-US" sz="2400" dirty="0"/>
              <a:t> retailing</a:t>
            </a:r>
          </a:p>
        </p:txBody>
      </p:sp>
      <p:pic>
        <p:nvPicPr>
          <p:cNvPr id="163" name="Google Shape;163;p10" descr="Rainbow ribbon  Icon "/>
          <p:cNvPicPr preferRelativeResize="0"/>
          <p:nvPr/>
        </p:nvPicPr>
        <p:blipFill>
          <a:blip r:embed="rId3">
            <a:alphaModFix/>
          </a:blip>
          <a:stretch>
            <a:fillRect/>
          </a:stretch>
        </p:blipFill>
        <p:spPr>
          <a:xfrm>
            <a:off x="3460132" y="-339245"/>
            <a:ext cx="4301075" cy="2150550"/>
          </a:xfrm>
          <a:prstGeom prst="rect">
            <a:avLst/>
          </a:prstGeom>
          <a:noFill/>
          <a:ln>
            <a:noFill/>
          </a:ln>
        </p:spPr>
      </p:pic>
    </p:spTree>
    <p:extLst>
      <p:ext uri="{BB962C8B-B14F-4D97-AF65-F5344CB8AC3E}">
        <p14:creationId xmlns:p14="http://schemas.microsoft.com/office/powerpoint/2010/main" val="42605805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0"/>
        <p:cNvGrpSpPr/>
        <p:nvPr/>
      </p:nvGrpSpPr>
      <p:grpSpPr>
        <a:xfrm>
          <a:off x="0" y="0"/>
          <a:ext cx="0" cy="0"/>
          <a:chOff x="0" y="0"/>
          <a:chExt cx="0" cy="0"/>
        </a:xfrm>
      </p:grpSpPr>
      <p:sp>
        <p:nvSpPr>
          <p:cNvPr id="161" name="Google Shape;161;p10"/>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CA" b="1" dirty="0">
                <a:latin typeface="Arial"/>
                <a:ea typeface="Arial"/>
                <a:cs typeface="Arial"/>
                <a:sym typeface="Arial"/>
              </a:rPr>
              <a:t>Retailers IV</a:t>
            </a:r>
            <a:endParaRPr b="1" dirty="0">
              <a:latin typeface="Arial"/>
              <a:ea typeface="Arial"/>
              <a:cs typeface="Arial"/>
              <a:sym typeface="Arial"/>
            </a:endParaRPr>
          </a:p>
        </p:txBody>
      </p:sp>
      <p:sp>
        <p:nvSpPr>
          <p:cNvPr id="2" name="Text Placeholder 1">
            <a:extLst>
              <a:ext uri="{FF2B5EF4-FFF2-40B4-BE49-F238E27FC236}">
                <a16:creationId xmlns:a16="http://schemas.microsoft.com/office/drawing/2014/main" id="{13085017-C0A6-C09B-C62A-45123081F6F7}"/>
              </a:ext>
            </a:extLst>
          </p:cNvPr>
          <p:cNvSpPr>
            <a:spLocks noGrp="1"/>
          </p:cNvSpPr>
          <p:nvPr>
            <p:ph type="body" idx="1"/>
          </p:nvPr>
        </p:nvSpPr>
        <p:spPr>
          <a:xfrm>
            <a:off x="311700" y="1229874"/>
            <a:ext cx="8520600" cy="3503625"/>
          </a:xfrm>
        </p:spPr>
        <p:txBody>
          <a:bodyPr>
            <a:normAutofit fontScale="92500" lnSpcReduction="10000"/>
          </a:bodyPr>
          <a:lstStyle/>
          <a:p>
            <a:r>
              <a:rPr lang="en-US" sz="2400" b="1" dirty="0"/>
              <a:t>Outlet stores </a:t>
            </a:r>
            <a:r>
              <a:rPr lang="en-US" sz="2400" dirty="0"/>
              <a:t>were a new phenomenon at the end of the last century. These were discount retailers that operated under the brand name of a single manufacturer, selling products that couldn’t be sold through normal retail channels due to mistakes made in manufacturing. </a:t>
            </a:r>
          </a:p>
          <a:p>
            <a:r>
              <a:rPr lang="en-US" sz="2400" b="1" dirty="0"/>
              <a:t>Online retailers </a:t>
            </a:r>
            <a:r>
              <a:rPr lang="en-US" sz="2400" dirty="0"/>
              <a:t>can fit into any of the previous categories; indeed, most traditional stores also have an online version.</a:t>
            </a:r>
          </a:p>
          <a:p>
            <a:r>
              <a:rPr lang="en-US" sz="2400" b="1" dirty="0"/>
              <a:t>Used retailers </a:t>
            </a:r>
            <a:r>
              <a:rPr lang="en-US" sz="2400" dirty="0"/>
              <a:t>are retailers that sell used products.</a:t>
            </a:r>
          </a:p>
          <a:p>
            <a:r>
              <a:rPr lang="en-US" sz="2400" b="1" dirty="0"/>
              <a:t>Pop-up stores </a:t>
            </a:r>
            <a:r>
              <a:rPr lang="en-US" sz="2400" dirty="0"/>
              <a:t>are small temporary stores. They can be kiosks or temporarily occupy unused retail space.</a:t>
            </a:r>
          </a:p>
        </p:txBody>
      </p:sp>
      <p:pic>
        <p:nvPicPr>
          <p:cNvPr id="163" name="Google Shape;163;p10" descr="Rainbow ribbon  Icon "/>
          <p:cNvPicPr preferRelativeResize="0"/>
          <p:nvPr/>
        </p:nvPicPr>
        <p:blipFill>
          <a:blip r:embed="rId3">
            <a:alphaModFix/>
          </a:blip>
          <a:stretch>
            <a:fillRect/>
          </a:stretch>
        </p:blipFill>
        <p:spPr>
          <a:xfrm>
            <a:off x="3460132" y="-339245"/>
            <a:ext cx="4301075" cy="2150550"/>
          </a:xfrm>
          <a:prstGeom prst="rect">
            <a:avLst/>
          </a:prstGeom>
          <a:noFill/>
          <a:ln>
            <a:noFill/>
          </a:ln>
        </p:spPr>
      </p:pic>
    </p:spTree>
    <p:extLst>
      <p:ext uri="{BB962C8B-B14F-4D97-AF65-F5344CB8AC3E}">
        <p14:creationId xmlns:p14="http://schemas.microsoft.com/office/powerpoint/2010/main" val="17935415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1"/>
        <p:cNvGrpSpPr/>
        <p:nvPr/>
      </p:nvGrpSpPr>
      <p:grpSpPr>
        <a:xfrm>
          <a:off x="0" y="0"/>
          <a:ext cx="0" cy="0"/>
          <a:chOff x="0" y="0"/>
          <a:chExt cx="0" cy="0"/>
        </a:xfrm>
      </p:grpSpPr>
      <p:sp>
        <p:nvSpPr>
          <p:cNvPr id="182" name="Google Shape;182;p11"/>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CA" b="1" dirty="0">
                <a:latin typeface="Arial"/>
                <a:ea typeface="Arial"/>
                <a:cs typeface="Arial"/>
                <a:sym typeface="Arial"/>
              </a:rPr>
              <a:t>8.1 Key Takeaway</a:t>
            </a:r>
            <a:endParaRPr sz="1800" dirty="0">
              <a:solidFill>
                <a:srgbClr val="080808"/>
              </a:solidFill>
              <a:latin typeface="Arial"/>
              <a:ea typeface="Arial"/>
              <a:cs typeface="Arial"/>
              <a:sym typeface="Arial"/>
            </a:endParaRPr>
          </a:p>
        </p:txBody>
      </p:sp>
      <p:sp>
        <p:nvSpPr>
          <p:cNvPr id="2" name="Text Placeholder 1">
            <a:extLst>
              <a:ext uri="{FF2B5EF4-FFF2-40B4-BE49-F238E27FC236}">
                <a16:creationId xmlns:a16="http://schemas.microsoft.com/office/drawing/2014/main" id="{2D5C8A78-D9B0-FA4D-675C-CE46CE2639F7}"/>
              </a:ext>
            </a:extLst>
          </p:cNvPr>
          <p:cNvSpPr>
            <a:spLocks noGrp="1"/>
          </p:cNvSpPr>
          <p:nvPr>
            <p:ph type="body" idx="1"/>
          </p:nvPr>
        </p:nvSpPr>
        <p:spPr/>
        <p:txBody>
          <a:bodyPr>
            <a:normAutofit/>
          </a:bodyPr>
          <a:lstStyle/>
          <a:p>
            <a:r>
              <a:rPr lang="en-US" sz="2000" dirty="0"/>
              <a:t>How a product moves from raw material to finished good to the consumer is a marketing channel, also called a supply chain. </a:t>
            </a:r>
          </a:p>
          <a:p>
            <a:r>
              <a:rPr lang="en-US" sz="2000" dirty="0"/>
              <a:t>Marketing channel decisions are as important as the decisions companies make about the features and prices of products. </a:t>
            </a:r>
          </a:p>
          <a:p>
            <a:r>
              <a:rPr lang="en-US" sz="2000" dirty="0"/>
              <a:t>Channel partners are firms that actively promote and sell a product as it travels through its channel to its user. </a:t>
            </a:r>
          </a:p>
          <a:p>
            <a:r>
              <a:rPr lang="en-US" sz="2000" dirty="0"/>
              <a:t>Companies try to choose the best channels and channel partners to help them sell products because doing so can give them a competitive advantage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8"/>
        <p:cNvGrpSpPr/>
        <p:nvPr/>
      </p:nvGrpSpPr>
      <p:grpSpPr>
        <a:xfrm>
          <a:off x="0" y="0"/>
          <a:ext cx="0" cy="0"/>
          <a:chOff x="0" y="0"/>
          <a:chExt cx="0" cy="0"/>
        </a:xfrm>
      </p:grpSpPr>
      <p:sp>
        <p:nvSpPr>
          <p:cNvPr id="189" name="Google Shape;189;p12"/>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CA" b="1" dirty="0">
                <a:latin typeface="Arial"/>
                <a:ea typeface="Arial"/>
                <a:cs typeface="Arial"/>
                <a:sym typeface="Arial"/>
              </a:rPr>
              <a:t>8.2 Typical Marketing Channels </a:t>
            </a:r>
            <a:endParaRPr b="1" dirty="0">
              <a:latin typeface="Arial"/>
              <a:ea typeface="Arial"/>
              <a:cs typeface="Arial"/>
              <a:sym typeface="Arial"/>
            </a:endParaRPr>
          </a:p>
        </p:txBody>
      </p:sp>
      <p:sp>
        <p:nvSpPr>
          <p:cNvPr id="2" name="Text Placeholder 1">
            <a:extLst>
              <a:ext uri="{FF2B5EF4-FFF2-40B4-BE49-F238E27FC236}">
                <a16:creationId xmlns:a16="http://schemas.microsoft.com/office/drawing/2014/main" id="{3B5DF16A-1409-8FDD-9296-4C413D9ECE22}"/>
              </a:ext>
            </a:extLst>
          </p:cNvPr>
          <p:cNvSpPr>
            <a:spLocks noGrp="1"/>
          </p:cNvSpPr>
          <p:nvPr>
            <p:ph type="body" idx="1"/>
          </p:nvPr>
        </p:nvSpPr>
        <p:spPr/>
        <p:txBody>
          <a:bodyPr>
            <a:normAutofit/>
          </a:bodyPr>
          <a:lstStyle/>
          <a:p>
            <a:pPr marL="114300" indent="0">
              <a:buNone/>
            </a:pPr>
            <a:r>
              <a:rPr lang="en-US" sz="2400" b="1" dirty="0"/>
              <a:t>Learning Objectives</a:t>
            </a:r>
          </a:p>
          <a:p>
            <a:r>
              <a:rPr lang="en-US" sz="2400" dirty="0"/>
              <a:t>Describe the basic types of channels in business-to-consumer (B2C) and business-to-business (B2B) markets.</a:t>
            </a:r>
          </a:p>
          <a:p>
            <a:r>
              <a:rPr lang="en-US" sz="2400" dirty="0"/>
              <a:t>Explain the advantages and challenges companies face when using multiple channels and alternate channels.</a:t>
            </a:r>
          </a:p>
          <a:p>
            <a:r>
              <a:rPr lang="en-US" sz="2400" dirty="0"/>
              <a:t>Explain the pros and cons of disintermediation.</a:t>
            </a:r>
          </a:p>
          <a:p>
            <a:r>
              <a:rPr lang="en-US" sz="2400" dirty="0"/>
              <a:t>List the channels firms can use to enter foreign markets.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sp>
        <p:nvSpPr>
          <p:cNvPr id="81" name="Google Shape;81;p2"/>
          <p:cNvSpPr txBox="1">
            <a:spLocks noGrp="1"/>
          </p:cNvSpPr>
          <p:nvPr>
            <p:ph type="title"/>
          </p:nvPr>
        </p:nvSpPr>
        <p:spPr>
          <a:xfrm>
            <a:off x="247075" y="445475"/>
            <a:ext cx="8584500" cy="67994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CA" b="1" dirty="0">
                <a:latin typeface="Arial"/>
                <a:ea typeface="Arial"/>
                <a:cs typeface="Arial"/>
                <a:sym typeface="Arial"/>
              </a:rPr>
              <a:t>8.1 Marketing Channels and Channel Partners</a:t>
            </a:r>
            <a:endParaRPr b="1" dirty="0">
              <a:highlight>
                <a:schemeClr val="lt1"/>
              </a:highlight>
              <a:latin typeface="Arial"/>
              <a:ea typeface="Arial"/>
              <a:cs typeface="Arial"/>
              <a:sym typeface="Arial"/>
            </a:endParaRPr>
          </a:p>
        </p:txBody>
      </p:sp>
      <p:sp>
        <p:nvSpPr>
          <p:cNvPr id="3" name="Text Placeholder 2">
            <a:extLst>
              <a:ext uri="{FF2B5EF4-FFF2-40B4-BE49-F238E27FC236}">
                <a16:creationId xmlns:a16="http://schemas.microsoft.com/office/drawing/2014/main" id="{9B2C4DB9-16CD-BCF2-7267-94B78E1D85E9}"/>
              </a:ext>
            </a:extLst>
          </p:cNvPr>
          <p:cNvSpPr>
            <a:spLocks noGrp="1"/>
          </p:cNvSpPr>
          <p:nvPr>
            <p:ph type="body" idx="1"/>
          </p:nvPr>
        </p:nvSpPr>
        <p:spPr/>
        <p:txBody>
          <a:bodyPr>
            <a:normAutofit/>
          </a:bodyPr>
          <a:lstStyle/>
          <a:p>
            <a:pPr marL="114300" indent="0">
              <a:buNone/>
            </a:pPr>
            <a:r>
              <a:rPr lang="en-US" sz="2400" b="1" dirty="0"/>
              <a:t>Learning Objectives:</a:t>
            </a:r>
          </a:p>
          <a:p>
            <a:r>
              <a:rPr lang="en-US" sz="2400" dirty="0"/>
              <a:t>Explain why marketing channel decisions can result in the success or failure of products.</a:t>
            </a:r>
          </a:p>
          <a:p>
            <a:r>
              <a:rPr lang="en-US" sz="2400" dirty="0"/>
              <a:t>Understand how supply chains differ from marketing channels.</a:t>
            </a:r>
          </a:p>
          <a:p>
            <a:r>
              <a:rPr lang="en-US" sz="2400" dirty="0"/>
              <a:t>Describe the different types of organizations that work together as channel partners and what each does.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8"/>
        <p:cNvGrpSpPr/>
        <p:nvPr/>
      </p:nvGrpSpPr>
      <p:grpSpPr>
        <a:xfrm>
          <a:off x="0" y="0"/>
          <a:ext cx="0" cy="0"/>
          <a:chOff x="0" y="0"/>
          <a:chExt cx="0" cy="0"/>
        </a:xfrm>
      </p:grpSpPr>
      <p:sp>
        <p:nvSpPr>
          <p:cNvPr id="189" name="Google Shape;189;p12"/>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US" b="1" dirty="0">
                <a:latin typeface="Arial"/>
                <a:ea typeface="Arial"/>
                <a:cs typeface="Arial"/>
                <a:sym typeface="Arial"/>
              </a:rPr>
              <a:t>Direct Channel and Indirect Channel</a:t>
            </a:r>
            <a:endParaRPr b="1" dirty="0">
              <a:latin typeface="Arial"/>
              <a:ea typeface="Arial"/>
              <a:cs typeface="Arial"/>
              <a:sym typeface="Arial"/>
            </a:endParaRPr>
          </a:p>
        </p:txBody>
      </p:sp>
      <p:sp>
        <p:nvSpPr>
          <p:cNvPr id="2" name="Text Placeholder 1">
            <a:extLst>
              <a:ext uri="{FF2B5EF4-FFF2-40B4-BE49-F238E27FC236}">
                <a16:creationId xmlns:a16="http://schemas.microsoft.com/office/drawing/2014/main" id="{6F1926D3-47B4-4D93-C507-2DA41500C262}"/>
              </a:ext>
            </a:extLst>
          </p:cNvPr>
          <p:cNvSpPr>
            <a:spLocks noGrp="1"/>
          </p:cNvSpPr>
          <p:nvPr>
            <p:ph type="body" idx="1"/>
          </p:nvPr>
        </p:nvSpPr>
        <p:spPr>
          <a:xfrm>
            <a:off x="311700" y="1229874"/>
            <a:ext cx="8520600" cy="3503625"/>
          </a:xfrm>
        </p:spPr>
        <p:txBody>
          <a:bodyPr>
            <a:noAutofit/>
          </a:bodyPr>
          <a:lstStyle/>
          <a:p>
            <a:r>
              <a:rPr lang="en-US" sz="2000" b="1" dirty="0"/>
              <a:t>Direct Channel: </a:t>
            </a:r>
            <a:r>
              <a:rPr lang="en-US" sz="2000" dirty="0"/>
              <a:t>A channel that includes one or more intermediaries—say, a wholesaler, distributor, or broker or agent—is an indirect channel. </a:t>
            </a:r>
          </a:p>
          <a:p>
            <a:r>
              <a:rPr lang="en-US" sz="2000" b="1" dirty="0"/>
              <a:t>Indirect Channel:</a:t>
            </a:r>
            <a:r>
              <a:rPr lang="en-US" sz="2000" dirty="0"/>
              <a:t> The product passes through one or more intermediaries. That doesn’t mean the producer will do no marketing directly to consumers. Levi’s runs ads on TV designed to appeal directly to consumers. The makers of food products run coupon ads. However, the seller also has to focus its selling efforts on these intermediaries because the intermediary can help with the selling effort. Not everyone wants to buy Levi’s online.</a:t>
            </a:r>
            <a:endParaRPr lang="en-CA" sz="2000" dirty="0"/>
          </a:p>
        </p:txBody>
      </p:sp>
    </p:spTree>
    <p:extLst>
      <p:ext uri="{BB962C8B-B14F-4D97-AF65-F5344CB8AC3E}">
        <p14:creationId xmlns:p14="http://schemas.microsoft.com/office/powerpoint/2010/main" val="42422848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4"/>
        <p:cNvGrpSpPr/>
        <p:nvPr/>
      </p:nvGrpSpPr>
      <p:grpSpPr>
        <a:xfrm>
          <a:off x="0" y="0"/>
          <a:ext cx="0" cy="0"/>
          <a:chOff x="0" y="0"/>
          <a:chExt cx="0" cy="0"/>
        </a:xfrm>
      </p:grpSpPr>
      <p:sp>
        <p:nvSpPr>
          <p:cNvPr id="196" name="Google Shape;196;p13"/>
          <p:cNvSpPr txBox="1">
            <a:spLocks noGrp="1"/>
          </p:cNvSpPr>
          <p:nvPr>
            <p:ph type="title"/>
          </p:nvPr>
        </p:nvSpPr>
        <p:spPr>
          <a:xfrm>
            <a:off x="117794" y="270725"/>
            <a:ext cx="4383868"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CA" b="1" dirty="0">
                <a:latin typeface="Arial"/>
                <a:ea typeface="Arial"/>
                <a:cs typeface="Arial"/>
                <a:sym typeface="Arial"/>
              </a:rPr>
              <a:t>Channels in Business I</a:t>
            </a:r>
            <a:endParaRPr b="1" dirty="0">
              <a:latin typeface="Arial"/>
              <a:ea typeface="Arial"/>
              <a:cs typeface="Arial"/>
              <a:sym typeface="Arial"/>
            </a:endParaRPr>
          </a:p>
        </p:txBody>
      </p:sp>
      <p:sp>
        <p:nvSpPr>
          <p:cNvPr id="2" name="Text Placeholder 1">
            <a:extLst>
              <a:ext uri="{FF2B5EF4-FFF2-40B4-BE49-F238E27FC236}">
                <a16:creationId xmlns:a16="http://schemas.microsoft.com/office/drawing/2014/main" id="{BD087B2F-BCAA-D30A-CA8F-171071046037}"/>
              </a:ext>
            </a:extLst>
          </p:cNvPr>
          <p:cNvSpPr>
            <a:spLocks noGrp="1"/>
          </p:cNvSpPr>
          <p:nvPr>
            <p:ph type="body" idx="1"/>
          </p:nvPr>
        </p:nvSpPr>
        <p:spPr>
          <a:xfrm>
            <a:off x="311700" y="1229875"/>
            <a:ext cx="4189962" cy="3339000"/>
          </a:xfrm>
        </p:spPr>
        <p:txBody>
          <a:bodyPr/>
          <a:lstStyle/>
          <a:p>
            <a:pPr marL="114300" indent="0">
              <a:buNone/>
            </a:pPr>
            <a:r>
              <a:rPr lang="en-US" b="1" dirty="0"/>
              <a:t>Figure 8.4 “Typical Channels in Business-to-Consumer (B2C) Markets” </a:t>
            </a:r>
            <a:r>
              <a:rPr lang="en-US" dirty="0"/>
              <a:t>shows the typical channels in business-to-consumer (B2C) markets. As we explained, the shortest marketing channel consists of just two parties—a producer and a consumer. A channel such as this is a direct channel. </a:t>
            </a:r>
          </a:p>
        </p:txBody>
      </p:sp>
      <p:pic>
        <p:nvPicPr>
          <p:cNvPr id="197" name="Google Shape;197;p13" descr="Downward illustration from Producer to Agent/brokers and Industrial Distributer to Business or Government user"/>
          <p:cNvPicPr preferRelativeResize="0"/>
          <p:nvPr/>
        </p:nvPicPr>
        <p:blipFill>
          <a:blip r:embed="rId3">
            <a:alphaModFix/>
          </a:blip>
          <a:stretch>
            <a:fillRect/>
          </a:stretch>
        </p:blipFill>
        <p:spPr>
          <a:xfrm>
            <a:off x="4488900" y="81237"/>
            <a:ext cx="4484278" cy="475201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4"/>
        <p:cNvGrpSpPr/>
        <p:nvPr/>
      </p:nvGrpSpPr>
      <p:grpSpPr>
        <a:xfrm>
          <a:off x="0" y="0"/>
          <a:ext cx="0" cy="0"/>
          <a:chOff x="0" y="0"/>
          <a:chExt cx="0" cy="0"/>
        </a:xfrm>
      </p:grpSpPr>
      <p:sp>
        <p:nvSpPr>
          <p:cNvPr id="196" name="Google Shape;196;p13"/>
          <p:cNvSpPr txBox="1">
            <a:spLocks noGrp="1"/>
          </p:cNvSpPr>
          <p:nvPr>
            <p:ph type="title"/>
          </p:nvPr>
        </p:nvSpPr>
        <p:spPr>
          <a:xfrm>
            <a:off x="311700" y="271913"/>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CA" b="1" dirty="0">
                <a:latin typeface="Arial"/>
                <a:ea typeface="Arial"/>
                <a:cs typeface="Arial"/>
                <a:sym typeface="Arial"/>
              </a:rPr>
              <a:t>Channels in Business II</a:t>
            </a:r>
            <a:endParaRPr b="1" dirty="0">
              <a:latin typeface="Arial"/>
              <a:ea typeface="Arial"/>
              <a:cs typeface="Arial"/>
              <a:sym typeface="Arial"/>
            </a:endParaRPr>
          </a:p>
        </p:txBody>
      </p:sp>
      <p:pic>
        <p:nvPicPr>
          <p:cNvPr id="4" name="Google Shape;195;p13" descr="Downward illustration from Producers to  Agent/Broker to Wholesaler/Distributor,  to Retailer to Consumer.">
            <a:extLst>
              <a:ext uri="{FF2B5EF4-FFF2-40B4-BE49-F238E27FC236}">
                <a16:creationId xmlns:a16="http://schemas.microsoft.com/office/drawing/2014/main" id="{C9D8FBD8-4B8E-A0FB-30EF-90E317153957}"/>
              </a:ex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311698" y="879713"/>
            <a:ext cx="4260302" cy="3965795"/>
          </a:xfrm>
          <a:prstGeom prst="rect">
            <a:avLst/>
          </a:prstGeom>
          <a:noFill/>
          <a:ln>
            <a:noFill/>
          </a:ln>
        </p:spPr>
      </p:pic>
      <p:sp>
        <p:nvSpPr>
          <p:cNvPr id="3" name="Text Placeholder 2">
            <a:extLst>
              <a:ext uri="{FF2B5EF4-FFF2-40B4-BE49-F238E27FC236}">
                <a16:creationId xmlns:a16="http://schemas.microsoft.com/office/drawing/2014/main" id="{76C44D55-88C0-C69D-7AD2-F0C5F48D7A6F}"/>
              </a:ext>
            </a:extLst>
          </p:cNvPr>
          <p:cNvSpPr>
            <a:spLocks noGrp="1"/>
          </p:cNvSpPr>
          <p:nvPr>
            <p:ph type="body" idx="1"/>
          </p:nvPr>
        </p:nvSpPr>
        <p:spPr>
          <a:xfrm>
            <a:off x="4571999" y="1193110"/>
            <a:ext cx="4260302" cy="3339000"/>
          </a:xfrm>
        </p:spPr>
        <p:txBody>
          <a:bodyPr>
            <a:normAutofit/>
          </a:bodyPr>
          <a:lstStyle/>
          <a:p>
            <a:pPr marL="114300" indent="0">
              <a:buNone/>
            </a:pPr>
            <a:r>
              <a:rPr lang="en-US" sz="2000" b="1" dirty="0"/>
              <a:t>Figure 8.5 “Typical Channels in Business-to-Business (B2B) </a:t>
            </a:r>
            <a:r>
              <a:rPr lang="en-US" sz="2000" dirty="0"/>
              <a:t>Markets” shows the marketing channels common in business-to-business (B2B) markets. Notice how the channels resemble those in B2C markets, except that the products are sold to businesses and governments instead of consumers like you</a:t>
            </a:r>
          </a:p>
        </p:txBody>
      </p:sp>
    </p:spTree>
    <p:extLst>
      <p:ext uri="{BB962C8B-B14F-4D97-AF65-F5344CB8AC3E}">
        <p14:creationId xmlns:p14="http://schemas.microsoft.com/office/powerpoint/2010/main" val="35599101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1"/>
        <p:cNvGrpSpPr/>
        <p:nvPr/>
      </p:nvGrpSpPr>
      <p:grpSpPr>
        <a:xfrm>
          <a:off x="0" y="0"/>
          <a:ext cx="0" cy="0"/>
          <a:chOff x="0" y="0"/>
          <a:chExt cx="0" cy="0"/>
        </a:xfrm>
      </p:grpSpPr>
      <p:pic>
        <p:nvPicPr>
          <p:cNvPr id="205" name="Google Shape;205;p14" descr="Icon  Scissors "/>
          <p:cNvPicPr preferRelativeResize="0"/>
          <p:nvPr/>
        </p:nvPicPr>
        <p:blipFill>
          <a:blip r:embed="rId3">
            <a:alphaModFix/>
          </a:blip>
          <a:stretch>
            <a:fillRect/>
          </a:stretch>
        </p:blipFill>
        <p:spPr>
          <a:xfrm rot="10800000">
            <a:off x="5390869" y="114678"/>
            <a:ext cx="1645499" cy="1042650"/>
          </a:xfrm>
          <a:prstGeom prst="rect">
            <a:avLst/>
          </a:prstGeom>
          <a:noFill/>
          <a:ln>
            <a:noFill/>
          </a:ln>
        </p:spPr>
      </p:pic>
      <p:sp>
        <p:nvSpPr>
          <p:cNvPr id="206" name="Google Shape;206;p14"/>
          <p:cNvSpPr txBox="1"/>
          <p:nvPr/>
        </p:nvSpPr>
        <p:spPr>
          <a:xfrm>
            <a:off x="6722996" y="478338"/>
            <a:ext cx="19707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100" u="sng" dirty="0">
                <a:solidFill>
                  <a:schemeClr val="hlink"/>
                </a:solidFill>
                <a:hlinkClick r:id="rId4"/>
              </a:rPr>
              <a:t>Scissors</a:t>
            </a:r>
            <a:r>
              <a:rPr lang="en-CA" sz="1100" dirty="0"/>
              <a:t> - Free on </a:t>
            </a:r>
            <a:r>
              <a:rPr lang="en-CA" sz="1100" dirty="0" err="1"/>
              <a:t>Pixabay</a:t>
            </a:r>
            <a:r>
              <a:rPr lang="en-CA" sz="1100" dirty="0"/>
              <a:t>.</a:t>
            </a:r>
            <a:endParaRPr sz="1100" dirty="0"/>
          </a:p>
        </p:txBody>
      </p:sp>
      <p:sp>
        <p:nvSpPr>
          <p:cNvPr id="2" name="Title 1">
            <a:extLst>
              <a:ext uri="{FF2B5EF4-FFF2-40B4-BE49-F238E27FC236}">
                <a16:creationId xmlns:a16="http://schemas.microsoft.com/office/drawing/2014/main" id="{5AD5A258-C87B-04BD-37D9-FDF71BB75168}"/>
              </a:ext>
            </a:extLst>
          </p:cNvPr>
          <p:cNvSpPr>
            <a:spLocks noGrp="1"/>
          </p:cNvSpPr>
          <p:nvPr>
            <p:ph type="title"/>
          </p:nvPr>
        </p:nvSpPr>
        <p:spPr/>
        <p:txBody>
          <a:bodyPr>
            <a:normAutofit fontScale="90000"/>
          </a:bodyPr>
          <a:lstStyle/>
          <a:p>
            <a:r>
              <a:rPr lang="en-US" dirty="0"/>
              <a:t>Cutting out the Middleman</a:t>
            </a:r>
          </a:p>
        </p:txBody>
      </p:sp>
      <p:sp>
        <p:nvSpPr>
          <p:cNvPr id="3" name="Text Placeholder 2">
            <a:extLst>
              <a:ext uri="{FF2B5EF4-FFF2-40B4-BE49-F238E27FC236}">
                <a16:creationId xmlns:a16="http://schemas.microsoft.com/office/drawing/2014/main" id="{BDA1401D-F251-2B5A-78FD-A08645F3ECF8}"/>
              </a:ext>
            </a:extLst>
          </p:cNvPr>
          <p:cNvSpPr>
            <a:spLocks noGrp="1"/>
          </p:cNvSpPr>
          <p:nvPr>
            <p:ph type="body" idx="1"/>
          </p:nvPr>
        </p:nvSpPr>
        <p:spPr/>
        <p:txBody>
          <a:bodyPr>
            <a:normAutofit/>
          </a:bodyPr>
          <a:lstStyle/>
          <a:p>
            <a:r>
              <a:rPr lang="en-US" dirty="0"/>
              <a:t>Large retailers, including Target and Walmart, sometimes bypass middlemen. Instead, they buy their products directly from manufacturers and then store and distribute them to their own retail outlets. However, sometimes cutting out the middleman is desirable but not always. A wholesaler with buying power and excellent warehousing capabilities might be able to purchase, store, and deliver a product to a seller more cheaply than its producer could acting alone. </a:t>
            </a:r>
          </a:p>
          <a:p>
            <a:r>
              <a:rPr lang="en-US" dirty="0"/>
              <a:t>Likewise, hiring a distributor will cost a producer money. But if the distributor can help the producer sell greater quantities of a product, it can increase the producer’s profits. When you cut out the middlemen you work with, you have to perform the functions they once did.</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0"/>
        <p:cNvGrpSpPr/>
        <p:nvPr/>
      </p:nvGrpSpPr>
      <p:grpSpPr>
        <a:xfrm>
          <a:off x="0" y="0"/>
          <a:ext cx="0" cy="0"/>
          <a:chOff x="0" y="0"/>
          <a:chExt cx="0" cy="0"/>
        </a:xfrm>
      </p:grpSpPr>
      <p:sp>
        <p:nvSpPr>
          <p:cNvPr id="2" name="Title 1">
            <a:extLst>
              <a:ext uri="{FF2B5EF4-FFF2-40B4-BE49-F238E27FC236}">
                <a16:creationId xmlns:a16="http://schemas.microsoft.com/office/drawing/2014/main" id="{8BBF76E7-3A58-5441-C2A8-7794469E70DB}"/>
              </a:ext>
            </a:extLst>
          </p:cNvPr>
          <p:cNvSpPr>
            <a:spLocks noGrp="1"/>
          </p:cNvSpPr>
          <p:nvPr>
            <p:ph type="title"/>
          </p:nvPr>
        </p:nvSpPr>
        <p:spPr/>
        <p:txBody>
          <a:bodyPr>
            <a:normAutofit fontScale="90000"/>
          </a:bodyPr>
          <a:lstStyle/>
          <a:p>
            <a:r>
              <a:rPr lang="en-US" dirty="0"/>
              <a:t>Disintermediation</a:t>
            </a:r>
          </a:p>
        </p:txBody>
      </p:sp>
      <p:sp>
        <p:nvSpPr>
          <p:cNvPr id="3" name="Text Placeholder 2">
            <a:extLst>
              <a:ext uri="{FF2B5EF4-FFF2-40B4-BE49-F238E27FC236}">
                <a16:creationId xmlns:a16="http://schemas.microsoft.com/office/drawing/2014/main" id="{476F40CA-E714-AF1D-1EBE-DF822886A2A4}"/>
              </a:ext>
            </a:extLst>
          </p:cNvPr>
          <p:cNvSpPr>
            <a:spLocks noGrp="1"/>
          </p:cNvSpPr>
          <p:nvPr>
            <p:ph type="body" idx="1"/>
          </p:nvPr>
        </p:nvSpPr>
        <p:spPr>
          <a:xfrm>
            <a:off x="311700" y="1017800"/>
            <a:ext cx="8520600" cy="3551075"/>
          </a:xfrm>
        </p:spPr>
        <p:txBody>
          <a:bodyPr>
            <a:normAutofit/>
          </a:bodyPr>
          <a:lstStyle/>
          <a:p>
            <a:r>
              <a:rPr lang="en-US" dirty="0"/>
              <a:t>Disintermediation – the process of cutting out middlemen/intermediaries, often so products can be sold more cheaply</a:t>
            </a:r>
          </a:p>
          <a:p>
            <a:r>
              <a:rPr lang="en-US" dirty="0"/>
              <a:t>The Internet has facilitated a certain amount of disintermediation by making it easier for consumers and businesses to contact one another without going through any middlemen.</a:t>
            </a:r>
          </a:p>
          <a:p>
            <a:r>
              <a:rPr lang="en-US" dirty="0"/>
              <a:t>To remain in business, resellers need to find new ways to add value to products.</a:t>
            </a:r>
          </a:p>
          <a:p>
            <a:r>
              <a:rPr lang="en-US" dirty="0"/>
              <a:t>For some products, disintermediation via the Internet doesn’t work so well.</a:t>
            </a:r>
          </a:p>
          <a:p>
            <a:r>
              <a:rPr lang="en-US" dirty="0"/>
              <a:t>Insurance is an example. </a:t>
            </a:r>
          </a:p>
          <a:p>
            <a:r>
              <a:rPr lang="en-US" dirty="0"/>
              <a:t>You can buy it online directly from companies, but many people want to buy through an agent they can talk to for advice.</a:t>
            </a:r>
          </a:p>
          <a:p>
            <a:r>
              <a:rPr lang="en-US" dirty="0"/>
              <a:t>Sometimes it’s simply impossible to cut out middlemen.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9"/>
        <p:cNvGrpSpPr/>
        <p:nvPr/>
      </p:nvGrpSpPr>
      <p:grpSpPr>
        <a:xfrm>
          <a:off x="0" y="0"/>
          <a:ext cx="0" cy="0"/>
          <a:chOff x="0" y="0"/>
          <a:chExt cx="0" cy="0"/>
        </a:xfrm>
      </p:grpSpPr>
      <p:sp>
        <p:nvSpPr>
          <p:cNvPr id="220" name="Google Shape;220;p16"/>
          <p:cNvSpPr txBox="1">
            <a:spLocks noGrp="1"/>
          </p:cNvSpPr>
          <p:nvPr>
            <p:ph type="title"/>
          </p:nvPr>
        </p:nvSpPr>
        <p:spPr>
          <a:xfrm>
            <a:off x="164123" y="187570"/>
            <a:ext cx="8698523" cy="644768"/>
          </a:xfrm>
          <a:prstGeom prst="rect">
            <a:avLst/>
          </a:prstGeom>
          <a:noFill/>
          <a:ln>
            <a:noFill/>
          </a:ln>
        </p:spPr>
        <p:txBody>
          <a:bodyPr spcFirstLastPara="1" wrap="square" lIns="91425" tIns="91425" rIns="91425" bIns="91425" anchor="t" anchorCtr="0">
            <a:noAutofit/>
          </a:bodyPr>
          <a:lstStyle/>
          <a:p>
            <a:pPr lvl="0">
              <a:buSzPts val="990"/>
            </a:pPr>
            <a:r>
              <a:rPr lang="en-US" dirty="0">
                <a:ea typeface="Arial"/>
                <a:cs typeface="Arial"/>
                <a:sym typeface="Arial"/>
              </a:rPr>
              <a:t>Multiple Channels and Alternate Channels </a:t>
            </a:r>
            <a:endParaRPr b="1" dirty="0">
              <a:latin typeface="Arial"/>
              <a:ea typeface="Arial"/>
              <a:cs typeface="Arial"/>
              <a:sym typeface="Arial"/>
            </a:endParaRPr>
          </a:p>
        </p:txBody>
      </p:sp>
      <p:sp>
        <p:nvSpPr>
          <p:cNvPr id="221" name="Google Shape;221;p16" descr="Illustration of multiple and alternate channels between manufactures, agents/brokers, Wholesalers, distributors, retail owners then to consumers."/>
          <p:cNvSpPr/>
          <p:nvPr/>
        </p:nvSpPr>
        <p:spPr>
          <a:xfrm>
            <a:off x="164125" y="933000"/>
            <a:ext cx="8616900" cy="3656400"/>
          </a:xfrm>
          <a:prstGeom prst="rect">
            <a:avLst/>
          </a:prstGeom>
          <a:noFill/>
          <a:ln>
            <a:noFill/>
          </a:ln>
        </p:spPr>
        <p:txBody>
          <a:bodyPr spcFirstLastPara="1" wrap="square" lIns="91425" tIns="45700" rIns="91425" bIns="45700" anchor="t" anchorCtr="0">
            <a:spAutoFit/>
          </a:bodyPr>
          <a:lstStyle/>
          <a:p>
            <a:pPr marL="419100" marR="0" lvl="0" indent="-114300" algn="l" rtl="0">
              <a:lnSpc>
                <a:spcPct val="100000"/>
              </a:lnSpc>
              <a:spcBef>
                <a:spcPts val="2000"/>
              </a:spcBef>
              <a:spcAft>
                <a:spcPts val="0"/>
              </a:spcAft>
              <a:buClr>
                <a:srgbClr val="000000"/>
              </a:buClr>
              <a:buSzPts val="2700"/>
              <a:buFont typeface="Arial"/>
              <a:buNone/>
            </a:pPr>
            <a:endParaRPr sz="1800" b="1" i="0" u="none" strike="noStrike" cap="none" dirty="0">
              <a:solidFill>
                <a:srgbClr val="000000"/>
              </a:solidFill>
              <a:latin typeface="Arial"/>
              <a:ea typeface="Arial"/>
              <a:cs typeface="Arial"/>
              <a:sym typeface="Arial"/>
            </a:endParaRPr>
          </a:p>
          <a:p>
            <a:pPr marL="419100" marR="0" lvl="0" indent="-114300" algn="l" rtl="0">
              <a:lnSpc>
                <a:spcPct val="100000"/>
              </a:lnSpc>
              <a:spcBef>
                <a:spcPts val="2000"/>
              </a:spcBef>
              <a:spcAft>
                <a:spcPts val="0"/>
              </a:spcAft>
              <a:buClr>
                <a:srgbClr val="000000"/>
              </a:buClr>
              <a:buSzPts val="2700"/>
              <a:buFont typeface="Arial"/>
              <a:buNone/>
            </a:pPr>
            <a:endParaRPr sz="1800" b="1" i="0" u="none" strike="noStrike" cap="none" dirty="0">
              <a:solidFill>
                <a:srgbClr val="000000"/>
              </a:solidFill>
              <a:latin typeface="Arial"/>
              <a:ea typeface="Arial"/>
              <a:cs typeface="Arial"/>
              <a:sym typeface="Arial"/>
            </a:endParaRPr>
          </a:p>
          <a:p>
            <a:pPr marL="419100" marR="0" lvl="0" indent="-114300" algn="l" rtl="0">
              <a:lnSpc>
                <a:spcPct val="100000"/>
              </a:lnSpc>
              <a:spcBef>
                <a:spcPts val="2000"/>
              </a:spcBef>
              <a:spcAft>
                <a:spcPts val="0"/>
              </a:spcAft>
              <a:buClr>
                <a:srgbClr val="000000"/>
              </a:buClr>
              <a:buSzPts val="2700"/>
              <a:buFont typeface="Arial"/>
              <a:buNone/>
            </a:pPr>
            <a:endParaRPr sz="1800" b="1" i="0" u="none" strike="noStrike" cap="none" dirty="0">
              <a:solidFill>
                <a:srgbClr val="000000"/>
              </a:solidFill>
              <a:latin typeface="Arial"/>
              <a:ea typeface="Arial"/>
              <a:cs typeface="Arial"/>
              <a:sym typeface="Arial"/>
            </a:endParaRPr>
          </a:p>
          <a:p>
            <a:pPr marL="419100" marR="0" lvl="0" indent="-114300" algn="l" rtl="0">
              <a:lnSpc>
                <a:spcPct val="100000"/>
              </a:lnSpc>
              <a:spcBef>
                <a:spcPts val="2000"/>
              </a:spcBef>
              <a:spcAft>
                <a:spcPts val="0"/>
              </a:spcAft>
              <a:buClr>
                <a:srgbClr val="000000"/>
              </a:buClr>
              <a:buSzPts val="2700"/>
              <a:buFont typeface="Arial"/>
              <a:buNone/>
            </a:pPr>
            <a:endParaRPr sz="1800" b="1" i="0" u="none" strike="noStrike" cap="none" dirty="0">
              <a:solidFill>
                <a:srgbClr val="000000"/>
              </a:solidFill>
              <a:latin typeface="Arial"/>
              <a:ea typeface="Arial"/>
              <a:cs typeface="Arial"/>
              <a:sym typeface="Arial"/>
            </a:endParaRPr>
          </a:p>
        </p:txBody>
      </p:sp>
      <p:pic>
        <p:nvPicPr>
          <p:cNvPr id="223" name="Google Shape;223;p16" descr="Diagram of multiple and alternate channels between the manufacturers and the agent/brokers, wholesalers, and distributors, to retail outlets and then to consumers">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622999" y="787013"/>
            <a:ext cx="7987386" cy="380238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7"/>
        <p:cNvGrpSpPr/>
        <p:nvPr/>
      </p:nvGrpSpPr>
      <p:grpSpPr>
        <a:xfrm>
          <a:off x="0" y="0"/>
          <a:ext cx="0" cy="0"/>
          <a:chOff x="0" y="0"/>
          <a:chExt cx="0" cy="0"/>
        </a:xfrm>
      </p:grpSpPr>
      <p:sp>
        <p:nvSpPr>
          <p:cNvPr id="228" name="Google Shape;228;g10d89c7cd29_0_94"/>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lvl="0">
              <a:buSzPts val="990"/>
            </a:pPr>
            <a:r>
              <a:rPr lang="en-CA" dirty="0"/>
              <a:t>International Marketing Channels</a:t>
            </a:r>
            <a:endParaRPr b="1" dirty="0">
              <a:latin typeface="Arial"/>
              <a:ea typeface="Arial"/>
              <a:cs typeface="Arial"/>
              <a:sym typeface="Arial"/>
            </a:endParaRPr>
          </a:p>
        </p:txBody>
      </p:sp>
      <p:sp>
        <p:nvSpPr>
          <p:cNvPr id="2" name="Text Placeholder 1">
            <a:extLst>
              <a:ext uri="{FF2B5EF4-FFF2-40B4-BE49-F238E27FC236}">
                <a16:creationId xmlns:a16="http://schemas.microsoft.com/office/drawing/2014/main" id="{227DB68A-B08C-EC2C-8C62-8B5D14AF95DB}"/>
              </a:ext>
            </a:extLst>
          </p:cNvPr>
          <p:cNvSpPr>
            <a:spLocks noGrp="1"/>
          </p:cNvSpPr>
          <p:nvPr>
            <p:ph type="body" idx="1"/>
          </p:nvPr>
        </p:nvSpPr>
        <p:spPr/>
        <p:txBody>
          <a:bodyPr>
            <a:normAutofit/>
          </a:bodyPr>
          <a:lstStyle/>
          <a:p>
            <a:r>
              <a:rPr lang="en-US" sz="2000" dirty="0"/>
              <a:t>Consumer and business markets in North America are well developed and growing slowly</a:t>
            </a:r>
          </a:p>
          <a:p>
            <a:r>
              <a:rPr lang="en-US" sz="2000" dirty="0"/>
              <a:t>The opportunities for growth abound in other countries. </a:t>
            </a:r>
          </a:p>
          <a:p>
            <a:r>
              <a:rPr lang="en-US" sz="2000" dirty="0"/>
              <a:t>Some third-world countries lack good intermediary systems. In these countries, firms are on their own in terms of selling and distributing products downstream to users. </a:t>
            </a:r>
          </a:p>
          <a:p>
            <a:r>
              <a:rPr lang="en-US" sz="2000" dirty="0"/>
              <a:t>Other countries have elaborate marketing channels that must be navigated.</a:t>
            </a:r>
          </a:p>
          <a:p>
            <a:r>
              <a:rPr lang="en-US" sz="2000" dirty="0"/>
              <a:t>Corruption and unstable governments also make it difficult to do business in some countries.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4"/>
        <p:cNvGrpSpPr/>
        <p:nvPr/>
      </p:nvGrpSpPr>
      <p:grpSpPr>
        <a:xfrm>
          <a:off x="0" y="0"/>
          <a:ext cx="0" cy="0"/>
          <a:chOff x="0" y="0"/>
          <a:chExt cx="0" cy="0"/>
        </a:xfrm>
      </p:grpSpPr>
      <p:sp>
        <p:nvSpPr>
          <p:cNvPr id="3" name="Title 2">
            <a:extLst>
              <a:ext uri="{FF2B5EF4-FFF2-40B4-BE49-F238E27FC236}">
                <a16:creationId xmlns:a16="http://schemas.microsoft.com/office/drawing/2014/main" id="{D9FF9EEC-3802-4B69-16E7-6B17601585AD}"/>
              </a:ext>
            </a:extLst>
          </p:cNvPr>
          <p:cNvSpPr>
            <a:spLocks noGrp="1"/>
          </p:cNvSpPr>
          <p:nvPr>
            <p:ph type="title"/>
          </p:nvPr>
        </p:nvSpPr>
        <p:spPr>
          <a:xfrm>
            <a:off x="311700" y="232932"/>
            <a:ext cx="8520600" cy="607800"/>
          </a:xfrm>
        </p:spPr>
        <p:txBody>
          <a:bodyPr>
            <a:normAutofit fontScale="90000"/>
          </a:bodyPr>
          <a:lstStyle/>
          <a:p>
            <a:r>
              <a:rPr lang="en-US" dirty="0"/>
              <a:t>8.2 Key Takeaway</a:t>
            </a:r>
          </a:p>
        </p:txBody>
      </p:sp>
      <p:sp>
        <p:nvSpPr>
          <p:cNvPr id="2" name="Text Placeholder 1">
            <a:extLst>
              <a:ext uri="{FF2B5EF4-FFF2-40B4-BE49-F238E27FC236}">
                <a16:creationId xmlns:a16="http://schemas.microsoft.com/office/drawing/2014/main" id="{82C6A0CC-3D75-301B-577B-4EC1CB81815B}"/>
              </a:ext>
            </a:extLst>
          </p:cNvPr>
          <p:cNvSpPr>
            <a:spLocks noGrp="1"/>
          </p:cNvSpPr>
          <p:nvPr>
            <p:ph type="body" idx="1"/>
          </p:nvPr>
        </p:nvSpPr>
        <p:spPr>
          <a:xfrm>
            <a:off x="311700" y="902250"/>
            <a:ext cx="8346900" cy="3339000"/>
          </a:xfrm>
        </p:spPr>
        <p:txBody>
          <a:bodyPr>
            <a:normAutofit lnSpcReduction="10000"/>
          </a:bodyPr>
          <a:lstStyle/>
          <a:p>
            <a:r>
              <a:rPr lang="en-US" sz="2400" dirty="0"/>
              <a:t>A direct marketing channel consists of just two parties—a producer and a consumer.</a:t>
            </a:r>
          </a:p>
          <a:p>
            <a:r>
              <a:rPr lang="en-US" sz="2400" dirty="0"/>
              <a:t>A channel that includes one or more intermediaries (wholesaler, distributor, or broker or agent) is an indirect channel. </a:t>
            </a:r>
          </a:p>
          <a:p>
            <a:r>
              <a:rPr lang="en-US" sz="2400" dirty="0"/>
              <a:t>Firms often utilize multiple channels to reach more customers and increase their effectiveness.</a:t>
            </a:r>
          </a:p>
          <a:p>
            <a:r>
              <a:rPr lang="en-US" sz="2400" dirty="0"/>
              <a:t>Other companies look for ways to cut out the middlemen from the channel, a process known as disintermediation.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2"/>
        <p:cNvGrpSpPr/>
        <p:nvPr/>
      </p:nvGrpSpPr>
      <p:grpSpPr>
        <a:xfrm>
          <a:off x="0" y="0"/>
          <a:ext cx="0" cy="0"/>
          <a:chOff x="0" y="0"/>
          <a:chExt cx="0" cy="0"/>
        </a:xfrm>
      </p:grpSpPr>
      <p:sp>
        <p:nvSpPr>
          <p:cNvPr id="3" name="Title 2" descr="8.3 Functions Performed by Channel Partners">
            <a:extLst>
              <a:ext uri="{FF2B5EF4-FFF2-40B4-BE49-F238E27FC236}">
                <a16:creationId xmlns:a16="http://schemas.microsoft.com/office/drawing/2014/main" id="{0EE30DDF-0C04-ED99-CED5-7B8ADDD32F7E}"/>
              </a:ext>
            </a:extLst>
          </p:cNvPr>
          <p:cNvSpPr>
            <a:spLocks noGrp="1"/>
          </p:cNvSpPr>
          <p:nvPr>
            <p:ph type="title"/>
          </p:nvPr>
        </p:nvSpPr>
        <p:spPr/>
        <p:txBody>
          <a:bodyPr>
            <a:normAutofit fontScale="90000"/>
          </a:bodyPr>
          <a:lstStyle/>
          <a:p>
            <a:r>
              <a:rPr lang="en-US" dirty="0"/>
              <a:t>8.3 Functions Performed by Channel Partners</a:t>
            </a:r>
          </a:p>
        </p:txBody>
      </p:sp>
      <p:sp>
        <p:nvSpPr>
          <p:cNvPr id="4" name="Text Placeholder 3">
            <a:extLst>
              <a:ext uri="{FF2B5EF4-FFF2-40B4-BE49-F238E27FC236}">
                <a16:creationId xmlns:a16="http://schemas.microsoft.com/office/drawing/2014/main" id="{C1471EA4-431A-5394-94BE-03FC17956487}"/>
              </a:ext>
            </a:extLst>
          </p:cNvPr>
          <p:cNvSpPr>
            <a:spLocks noGrp="1"/>
          </p:cNvSpPr>
          <p:nvPr>
            <p:ph type="body" idx="1"/>
          </p:nvPr>
        </p:nvSpPr>
        <p:spPr>
          <a:xfrm>
            <a:off x="263475" y="1194875"/>
            <a:ext cx="8520600" cy="2257475"/>
          </a:xfrm>
        </p:spPr>
        <p:txBody>
          <a:bodyPr>
            <a:normAutofit/>
          </a:bodyPr>
          <a:lstStyle/>
          <a:p>
            <a:pPr marL="114300" indent="0">
              <a:buNone/>
            </a:pPr>
            <a:r>
              <a:rPr lang="en-US" sz="2800" b="1" dirty="0"/>
              <a:t>Learning Objectives:</a:t>
            </a:r>
          </a:p>
          <a:p>
            <a:r>
              <a:rPr lang="en-US" sz="2800" dirty="0"/>
              <a:t>Describe the activities performed in channels.</a:t>
            </a:r>
          </a:p>
          <a:p>
            <a:r>
              <a:rPr lang="en-US" sz="2800" dirty="0"/>
              <a:t>Explain which organizations perform which functions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639AE-92C5-0C5A-9D3E-1961DEACAC48}"/>
              </a:ext>
            </a:extLst>
          </p:cNvPr>
          <p:cNvSpPr>
            <a:spLocks noGrp="1"/>
          </p:cNvSpPr>
          <p:nvPr>
            <p:ph type="title"/>
          </p:nvPr>
        </p:nvSpPr>
        <p:spPr>
          <a:xfrm>
            <a:off x="311700" y="284604"/>
            <a:ext cx="8520600" cy="945271"/>
          </a:xfrm>
          <a:noFill/>
        </p:spPr>
        <p:txBody>
          <a:bodyPr>
            <a:normAutofit fontScale="90000"/>
          </a:bodyPr>
          <a:lstStyle/>
          <a:p>
            <a:r>
              <a:rPr lang="en-US" dirty="0"/>
              <a:t>Disseminate Marketing Communications and Promote Brands</a:t>
            </a:r>
          </a:p>
        </p:txBody>
      </p:sp>
      <p:sp>
        <p:nvSpPr>
          <p:cNvPr id="3" name="Text Placeholder 2">
            <a:extLst>
              <a:ext uri="{FF2B5EF4-FFF2-40B4-BE49-F238E27FC236}">
                <a16:creationId xmlns:a16="http://schemas.microsoft.com/office/drawing/2014/main" id="{AD0173F9-D981-A75B-F377-9BCFB6607B9B}"/>
              </a:ext>
            </a:extLst>
          </p:cNvPr>
          <p:cNvSpPr>
            <a:spLocks noGrp="1"/>
          </p:cNvSpPr>
          <p:nvPr>
            <p:ph type="body" idx="1"/>
          </p:nvPr>
        </p:nvSpPr>
        <p:spPr/>
        <p:txBody>
          <a:bodyPr/>
          <a:lstStyle/>
          <a:p>
            <a:r>
              <a:rPr lang="en-US" dirty="0"/>
              <a:t>Somehow wholesalers, distributors, retailers, and consumers need to be informed—via marketing communications—that an offering exists and that there’s a good reason to buy it.</a:t>
            </a:r>
          </a:p>
          <a:p>
            <a:r>
              <a:rPr lang="en-US" dirty="0"/>
              <a:t>Sometimes, a push strategy is used to help marketing channels accomplish this.</a:t>
            </a:r>
          </a:p>
          <a:p>
            <a:r>
              <a:rPr lang="en-US" dirty="0"/>
              <a:t>A Push strategy is one in which a manufacturer convinces wholesalers, distributors, or retailers to sell its products. </a:t>
            </a:r>
          </a:p>
          <a:p>
            <a:r>
              <a:rPr lang="en-US" dirty="0"/>
              <a:t>Consumers are informed via advertising and other promotions that the product is available for sale, but the main focus is to sell to intermediaries.</a:t>
            </a:r>
          </a:p>
          <a:p>
            <a:r>
              <a:rPr lang="en-US" dirty="0"/>
              <a:t>The problem with a push strategy is that it doesn’t focus on the needs of the actual users of the products</a:t>
            </a:r>
          </a:p>
        </p:txBody>
      </p:sp>
    </p:spTree>
    <p:extLst>
      <p:ext uri="{BB962C8B-B14F-4D97-AF65-F5344CB8AC3E}">
        <p14:creationId xmlns:p14="http://schemas.microsoft.com/office/powerpoint/2010/main" val="13382433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sp>
        <p:nvSpPr>
          <p:cNvPr id="81" name="Google Shape;81;p2"/>
          <p:cNvSpPr txBox="1">
            <a:spLocks noGrp="1"/>
          </p:cNvSpPr>
          <p:nvPr>
            <p:ph type="title"/>
          </p:nvPr>
        </p:nvSpPr>
        <p:spPr>
          <a:xfrm>
            <a:off x="221265" y="308209"/>
            <a:ext cx="8520600" cy="623319"/>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US" sz="2800" b="1" dirty="0"/>
              <a:t>Channel Members, Partners and, Intermediaries</a:t>
            </a:r>
            <a:endParaRPr sz="2800" b="1" dirty="0">
              <a:highlight>
                <a:schemeClr val="lt1"/>
              </a:highlight>
              <a:latin typeface="Arial"/>
              <a:ea typeface="Arial"/>
              <a:cs typeface="Arial"/>
              <a:sym typeface="Arial"/>
            </a:endParaRPr>
          </a:p>
        </p:txBody>
      </p:sp>
      <p:sp>
        <p:nvSpPr>
          <p:cNvPr id="2" name="Text Placeholder 1">
            <a:extLst>
              <a:ext uri="{FF2B5EF4-FFF2-40B4-BE49-F238E27FC236}">
                <a16:creationId xmlns:a16="http://schemas.microsoft.com/office/drawing/2014/main" id="{6F021C5F-A180-4B20-E039-1A11DC77673E}"/>
              </a:ext>
            </a:extLst>
          </p:cNvPr>
          <p:cNvSpPr>
            <a:spLocks noGrp="1"/>
          </p:cNvSpPr>
          <p:nvPr>
            <p:ph type="body" idx="1"/>
          </p:nvPr>
        </p:nvSpPr>
        <p:spPr>
          <a:xfrm>
            <a:off x="331797" y="1072621"/>
            <a:ext cx="4772766" cy="3339000"/>
          </a:xfrm>
        </p:spPr>
        <p:txBody>
          <a:bodyPr>
            <a:normAutofit/>
          </a:bodyPr>
          <a:lstStyle/>
          <a:p>
            <a:r>
              <a:rPr lang="en-US" sz="2000" dirty="0"/>
              <a:t>Channel members (or partners). Companies strive to choose not only the best marketing channels but also the best channel partners.</a:t>
            </a:r>
          </a:p>
          <a:p>
            <a:r>
              <a:rPr lang="en-US" sz="2000" dirty="0"/>
              <a:t>Many other products and services pass through multiple organizations before they get to you. These organizations are called intermediaries (or middlemen or resellers).</a:t>
            </a:r>
          </a:p>
        </p:txBody>
      </p:sp>
      <p:pic>
        <p:nvPicPr>
          <p:cNvPr id="3" name="Picture 2" descr="A person shopping at Walmart  ">
            <a:extLst>
              <a:ext uri="{FF2B5EF4-FFF2-40B4-BE49-F238E27FC236}">
                <a16:creationId xmlns:a16="http://schemas.microsoft.com/office/drawing/2014/main" id="{B3DD8445-E108-4E2D-C185-3D4856E43FB3}"/>
              </a:ext>
            </a:extLst>
          </p:cNvPr>
          <p:cNvPicPr>
            <a:picLocks noChangeAspect="1"/>
          </p:cNvPicPr>
          <p:nvPr/>
        </p:nvPicPr>
        <p:blipFill>
          <a:blip r:embed="rId3"/>
          <a:stretch>
            <a:fillRect/>
          </a:stretch>
        </p:blipFill>
        <p:spPr>
          <a:xfrm>
            <a:off x="5588510" y="991190"/>
            <a:ext cx="2204982" cy="3325687"/>
          </a:xfrm>
          <a:prstGeom prst="rect">
            <a:avLst/>
          </a:prstGeom>
        </p:spPr>
      </p:pic>
      <p:sp>
        <p:nvSpPr>
          <p:cNvPr id="7" name="TextBox 6">
            <a:extLst>
              <a:ext uri="{FF2B5EF4-FFF2-40B4-BE49-F238E27FC236}">
                <a16:creationId xmlns:a16="http://schemas.microsoft.com/office/drawing/2014/main" id="{3798C766-9C0B-B0B9-2E29-9C2E1CE62A18}"/>
              </a:ext>
            </a:extLst>
          </p:cNvPr>
          <p:cNvSpPr txBox="1"/>
          <p:nvPr/>
        </p:nvSpPr>
        <p:spPr>
          <a:xfrm>
            <a:off x="5588511" y="4393921"/>
            <a:ext cx="2204982" cy="400110"/>
          </a:xfrm>
          <a:prstGeom prst="rect">
            <a:avLst/>
          </a:prstGeom>
          <a:noFill/>
        </p:spPr>
        <p:txBody>
          <a:bodyPr wrap="square">
            <a:spAutoFit/>
          </a:bodyPr>
          <a:lstStyle/>
          <a:p>
            <a:r>
              <a:rPr lang="en-US" sz="1000" dirty="0"/>
              <a:t>Photo by </a:t>
            </a:r>
            <a:r>
              <a:rPr lang="en-US" sz="1000" dirty="0">
                <a:hlinkClick r:id="rId4"/>
              </a:rPr>
              <a:t>Caique </a:t>
            </a:r>
            <a:r>
              <a:rPr lang="en-US" sz="1000" dirty="0" err="1">
                <a:hlinkClick r:id="rId4"/>
              </a:rPr>
              <a:t>Morais</a:t>
            </a:r>
            <a:r>
              <a:rPr lang="en-US" sz="1000" dirty="0"/>
              <a:t> is licensed under the </a:t>
            </a:r>
            <a:r>
              <a:rPr lang="en-US" sz="1000" dirty="0">
                <a:hlinkClick r:id="rId5"/>
              </a:rPr>
              <a:t> </a:t>
            </a:r>
            <a:r>
              <a:rPr lang="en-US" sz="1000" dirty="0">
                <a:hlinkClick r:id="rId6"/>
              </a:rPr>
              <a:t>Unsplash License</a:t>
            </a:r>
            <a:endParaRPr lang="en-CA" sz="1000" dirty="0"/>
          </a:p>
        </p:txBody>
      </p:sp>
    </p:spTree>
    <p:extLst>
      <p:ext uri="{BB962C8B-B14F-4D97-AF65-F5344CB8AC3E}">
        <p14:creationId xmlns:p14="http://schemas.microsoft.com/office/powerpoint/2010/main" val="42897691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6"/>
        <p:cNvGrpSpPr/>
        <p:nvPr/>
      </p:nvGrpSpPr>
      <p:grpSpPr>
        <a:xfrm>
          <a:off x="0" y="0"/>
          <a:ext cx="0" cy="0"/>
          <a:chOff x="0" y="0"/>
          <a:chExt cx="0" cy="0"/>
        </a:xfrm>
      </p:grpSpPr>
      <p:sp>
        <p:nvSpPr>
          <p:cNvPr id="257" name="Google Shape;257;g10e5c8f252a_0_84"/>
          <p:cNvSpPr txBox="1">
            <a:spLocks noGrp="1"/>
          </p:cNvSpPr>
          <p:nvPr>
            <p:ph type="title"/>
          </p:nvPr>
        </p:nvSpPr>
        <p:spPr>
          <a:xfrm>
            <a:off x="311700" y="302199"/>
            <a:ext cx="8520600" cy="607800"/>
          </a:xfrm>
          <a:prstGeom prst="rect">
            <a:avLst/>
          </a:prstGeom>
          <a:noFill/>
          <a:ln>
            <a:noFill/>
          </a:ln>
        </p:spPr>
        <p:txBody>
          <a:bodyPr spcFirstLastPara="1" wrap="square" lIns="91425" tIns="91425" rIns="91425" bIns="91425" anchor="t" anchorCtr="0">
            <a:noAutofit/>
          </a:bodyPr>
          <a:lstStyle/>
          <a:p>
            <a:pPr>
              <a:buSzPts val="990"/>
            </a:pPr>
            <a:r>
              <a:rPr lang="en-CA" dirty="0"/>
              <a:t>Push/Pull Strategy</a:t>
            </a:r>
            <a:endParaRPr b="1" dirty="0">
              <a:latin typeface="Arial"/>
              <a:ea typeface="Arial"/>
              <a:cs typeface="Arial"/>
              <a:sym typeface="Arial"/>
            </a:endParaRPr>
          </a:p>
        </p:txBody>
      </p:sp>
      <p:sp>
        <p:nvSpPr>
          <p:cNvPr id="2" name="Text Placeholder 1">
            <a:extLst>
              <a:ext uri="{FF2B5EF4-FFF2-40B4-BE49-F238E27FC236}">
                <a16:creationId xmlns:a16="http://schemas.microsoft.com/office/drawing/2014/main" id="{A6FB46A9-18F1-F5B2-A0C0-24CF04BC3896}"/>
              </a:ext>
            </a:extLst>
          </p:cNvPr>
          <p:cNvSpPr>
            <a:spLocks noGrp="1"/>
          </p:cNvSpPr>
          <p:nvPr>
            <p:ph type="body" idx="1"/>
          </p:nvPr>
        </p:nvSpPr>
        <p:spPr>
          <a:xfrm>
            <a:off x="188537" y="1174457"/>
            <a:ext cx="3060849" cy="3569700"/>
          </a:xfrm>
        </p:spPr>
        <p:txBody>
          <a:bodyPr>
            <a:noAutofit/>
          </a:bodyPr>
          <a:lstStyle/>
          <a:p>
            <a:r>
              <a:rPr lang="en-US" dirty="0"/>
              <a:t>A push strategy is one in which a manufacturer convinces wholesalers, distributors, or retailers to sell its products.</a:t>
            </a:r>
          </a:p>
          <a:p>
            <a:r>
              <a:rPr lang="en-US" dirty="0"/>
              <a:t>A pull strategy focuses on creating demand for a product among consumers so that businesses agree to sell the product</a:t>
            </a:r>
          </a:p>
        </p:txBody>
      </p:sp>
      <p:pic>
        <p:nvPicPr>
          <p:cNvPr id="259" name="Google Shape;259;g10e5c8f252a_0_84" descr="Push Strategy =Manufacture to  Resellers and to Consumers &#10;&#10;Pull Strategy= Manufacture  to Consumer to Resellers and back to Manufacture"/>
          <p:cNvPicPr preferRelativeResize="0"/>
          <p:nvPr/>
        </p:nvPicPr>
        <p:blipFill>
          <a:blip r:embed="rId3">
            <a:alphaModFix/>
          </a:blip>
          <a:stretch>
            <a:fillRect/>
          </a:stretch>
        </p:blipFill>
        <p:spPr>
          <a:xfrm>
            <a:off x="3249386" y="1031828"/>
            <a:ext cx="5905325" cy="35697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4"/>
        <p:cNvGrpSpPr/>
        <p:nvPr/>
      </p:nvGrpSpPr>
      <p:grpSpPr>
        <a:xfrm>
          <a:off x="0" y="0"/>
          <a:ext cx="0" cy="0"/>
          <a:chOff x="0" y="0"/>
          <a:chExt cx="0" cy="0"/>
        </a:xfrm>
      </p:grpSpPr>
      <p:pic>
        <p:nvPicPr>
          <p:cNvPr id="268" name="Google Shape;268;g10d89c7cd29_0_131" descr="Icon of books "/>
          <p:cNvPicPr preferRelativeResize="0"/>
          <p:nvPr/>
        </p:nvPicPr>
        <p:blipFill>
          <a:blip r:embed="rId3">
            <a:alphaModFix/>
            <a:duotone>
              <a:schemeClr val="accent2">
                <a:shade val="45000"/>
                <a:satMod val="135000"/>
              </a:schemeClr>
              <a:prstClr val="white"/>
            </a:duotone>
          </a:blip>
          <a:stretch>
            <a:fillRect/>
          </a:stretch>
        </p:blipFill>
        <p:spPr>
          <a:xfrm>
            <a:off x="5718250" y="952370"/>
            <a:ext cx="3238776" cy="3238776"/>
          </a:xfrm>
          <a:prstGeom prst="rect">
            <a:avLst/>
          </a:prstGeom>
          <a:noFill/>
          <a:ln>
            <a:noFill/>
          </a:ln>
        </p:spPr>
      </p:pic>
      <p:sp>
        <p:nvSpPr>
          <p:cNvPr id="2" name="Title 1">
            <a:extLst>
              <a:ext uri="{FF2B5EF4-FFF2-40B4-BE49-F238E27FC236}">
                <a16:creationId xmlns:a16="http://schemas.microsoft.com/office/drawing/2014/main" id="{2BEED43E-6EAA-DBFB-8C37-D4B53C9F125C}"/>
              </a:ext>
            </a:extLst>
          </p:cNvPr>
          <p:cNvSpPr>
            <a:spLocks noGrp="1"/>
          </p:cNvSpPr>
          <p:nvPr>
            <p:ph type="title"/>
          </p:nvPr>
        </p:nvSpPr>
        <p:spPr/>
        <p:txBody>
          <a:bodyPr>
            <a:normAutofit fontScale="90000"/>
          </a:bodyPr>
          <a:lstStyle/>
          <a:p>
            <a:r>
              <a:rPr lang="en-CA" dirty="0"/>
              <a:t>Sorting and Regrouping Products</a:t>
            </a:r>
            <a:endParaRPr lang="en-US" dirty="0"/>
          </a:p>
        </p:txBody>
      </p:sp>
      <p:sp>
        <p:nvSpPr>
          <p:cNvPr id="269" name="Google Shape;269;g10d89c7cd29_0_131">
            <a:extLst>
              <a:ext uri="{C183D7F6-B498-43B3-948B-1728B52AA6E4}">
                <adec:decorative xmlns:adec="http://schemas.microsoft.com/office/drawing/2017/decorative" val="1"/>
              </a:ext>
            </a:extLst>
          </p:cNvPr>
          <p:cNvSpPr txBox="1"/>
          <p:nvPr/>
        </p:nvSpPr>
        <p:spPr>
          <a:xfrm>
            <a:off x="6335038" y="4311250"/>
            <a:ext cx="20052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100" u="sng">
                <a:solidFill>
                  <a:schemeClr val="hlink"/>
                </a:solidFill>
                <a:hlinkClick r:id="rId4"/>
              </a:rPr>
              <a:t>Sorting</a:t>
            </a:r>
            <a:r>
              <a:rPr lang="en-CA" sz="1100"/>
              <a:t> - Free on Pixabay.</a:t>
            </a:r>
            <a:endParaRPr sz="1100"/>
          </a:p>
        </p:txBody>
      </p:sp>
      <p:sp>
        <p:nvSpPr>
          <p:cNvPr id="3" name="Text Placeholder 2">
            <a:extLst>
              <a:ext uri="{FF2B5EF4-FFF2-40B4-BE49-F238E27FC236}">
                <a16:creationId xmlns:a16="http://schemas.microsoft.com/office/drawing/2014/main" id="{EE00122C-C217-7B70-BD07-4B9AD073AFB9}"/>
              </a:ext>
              <a:ext uri="{C183D7F6-B498-43B3-948B-1728B52AA6E4}">
                <adec:decorative xmlns:adec="http://schemas.microsoft.com/office/drawing/2017/decorative" val="1"/>
              </a:ext>
            </a:extLst>
          </p:cNvPr>
          <p:cNvSpPr>
            <a:spLocks noGrp="1"/>
          </p:cNvSpPr>
          <p:nvPr>
            <p:ph type="body" idx="1"/>
          </p:nvPr>
        </p:nvSpPr>
        <p:spPr>
          <a:xfrm>
            <a:off x="436426" y="1137904"/>
            <a:ext cx="5164274" cy="3595596"/>
          </a:xfrm>
        </p:spPr>
        <p:txBody>
          <a:bodyPr>
            <a:noAutofit/>
          </a:bodyPr>
          <a:lstStyle/>
          <a:p>
            <a:pPr lvl="0"/>
            <a:r>
              <a:rPr lang="en-US" sz="2400" dirty="0">
                <a:highlight>
                  <a:srgbClr val="FFFFFF"/>
                </a:highlight>
              </a:rPr>
              <a:t>Many businesses don’t want to receive huge quantities of a product.</a:t>
            </a:r>
          </a:p>
          <a:p>
            <a:pPr lvl="0"/>
            <a:r>
              <a:rPr lang="en-US" sz="2400" dirty="0">
                <a:highlight>
                  <a:srgbClr val="FFFFFF"/>
                </a:highlight>
              </a:rPr>
              <a:t>One of the functions of wholesalers and distributors is to break down large quantities of products into smaller units and provide an assortment of different products to businesses.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3"/>
        <p:cNvGrpSpPr/>
        <p:nvPr/>
      </p:nvGrpSpPr>
      <p:grpSpPr>
        <a:xfrm>
          <a:off x="0" y="0"/>
          <a:ext cx="0" cy="0"/>
          <a:chOff x="0" y="0"/>
          <a:chExt cx="0" cy="0"/>
        </a:xfrm>
      </p:grpSpPr>
      <p:sp>
        <p:nvSpPr>
          <p:cNvPr id="274" name="Google Shape;274;g10d89c7cd29_0_85"/>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CA" b="1" dirty="0"/>
              <a:t>Storing and Managing Inventory</a:t>
            </a:r>
            <a:endParaRPr b="1" dirty="0">
              <a:latin typeface="Arial"/>
              <a:ea typeface="Arial"/>
              <a:cs typeface="Arial"/>
              <a:sym typeface="Arial"/>
            </a:endParaRPr>
          </a:p>
        </p:txBody>
      </p:sp>
      <p:sp>
        <p:nvSpPr>
          <p:cNvPr id="3" name="Text Placeholder 2">
            <a:extLst>
              <a:ext uri="{FF2B5EF4-FFF2-40B4-BE49-F238E27FC236}">
                <a16:creationId xmlns:a16="http://schemas.microsoft.com/office/drawing/2014/main" id="{242CF3C9-846B-3BD8-4FC2-EB71089D63A7}"/>
              </a:ext>
            </a:extLst>
          </p:cNvPr>
          <p:cNvSpPr>
            <a:spLocks noGrp="1"/>
          </p:cNvSpPr>
          <p:nvPr>
            <p:ph type="body" idx="1"/>
          </p:nvPr>
        </p:nvSpPr>
        <p:spPr/>
        <p:txBody>
          <a:bodyPr/>
          <a:lstStyle/>
          <a:p>
            <a:r>
              <a:rPr lang="en-US" dirty="0"/>
              <a:t>If a channel member has run out of a product when a customer wants to buy it, the result is often a lost sale.</a:t>
            </a:r>
          </a:p>
          <a:p>
            <a:r>
              <a:rPr lang="en-US" dirty="0"/>
              <a:t>That’s why most channel members stock, or “carry,” reserve inventory</a:t>
            </a:r>
          </a:p>
          <a:p>
            <a:r>
              <a:rPr lang="en-US" dirty="0"/>
              <a:t>Storing products is not free. </a:t>
            </a:r>
          </a:p>
          <a:p>
            <a:r>
              <a:rPr lang="en-US" dirty="0"/>
              <a:t>Warehouses cost money to build or rent and heat and cool; employees have to be paid to stock shelves, pick products, ship them, and so forth.</a:t>
            </a:r>
          </a:p>
          <a:p>
            <a:r>
              <a:rPr lang="en-US" dirty="0"/>
              <a:t>Some companies, including Walmart, put their suppliers in charge of their inventory. </a:t>
            </a:r>
          </a:p>
          <a:p>
            <a:r>
              <a:rPr lang="en-US" dirty="0"/>
              <a:t>Storage also involves storing commodities like grain prior to processing</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0"/>
        <p:cNvGrpSpPr/>
        <p:nvPr/>
      </p:nvGrpSpPr>
      <p:grpSpPr>
        <a:xfrm>
          <a:off x="0" y="0"/>
          <a:ext cx="0" cy="0"/>
          <a:chOff x="0" y="0"/>
          <a:chExt cx="0" cy="0"/>
        </a:xfrm>
      </p:grpSpPr>
      <p:sp>
        <p:nvSpPr>
          <p:cNvPr id="281" name="Google Shape;281;g10d89c7cd29_0_144"/>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CA" b="1" dirty="0"/>
              <a:t>Distributing Products</a:t>
            </a:r>
            <a:endParaRPr b="1" dirty="0">
              <a:latin typeface="Arial"/>
              <a:ea typeface="Arial"/>
              <a:cs typeface="Arial"/>
              <a:sym typeface="Arial"/>
            </a:endParaRPr>
          </a:p>
        </p:txBody>
      </p:sp>
      <p:sp>
        <p:nvSpPr>
          <p:cNvPr id="2" name="Text Placeholder 1">
            <a:extLst>
              <a:ext uri="{FF2B5EF4-FFF2-40B4-BE49-F238E27FC236}">
                <a16:creationId xmlns:a16="http://schemas.microsoft.com/office/drawing/2014/main" id="{4D65DD46-7862-F7F6-66EF-AA233D7FB8CC}"/>
              </a:ext>
            </a:extLst>
          </p:cNvPr>
          <p:cNvSpPr>
            <a:spLocks noGrp="1"/>
          </p:cNvSpPr>
          <p:nvPr>
            <p:ph type="body" idx="1"/>
          </p:nvPr>
        </p:nvSpPr>
        <p:spPr>
          <a:xfrm>
            <a:off x="3559629" y="1017800"/>
            <a:ext cx="5272671" cy="3715699"/>
          </a:xfrm>
        </p:spPr>
        <p:txBody>
          <a:bodyPr>
            <a:normAutofit fontScale="92500"/>
          </a:bodyPr>
          <a:lstStyle/>
          <a:p>
            <a:pPr lvl="0">
              <a:buClr>
                <a:srgbClr val="000000"/>
              </a:buClr>
            </a:pPr>
            <a:r>
              <a:rPr lang="en-US" dirty="0">
                <a:highlight>
                  <a:srgbClr val="FFFFFF"/>
                </a:highlight>
              </a:rPr>
              <a:t>Physical goods that travel within a channel need to be moved from one member to another and sometimes back again. </a:t>
            </a:r>
          </a:p>
          <a:p>
            <a:pPr lvl="0">
              <a:buClr>
                <a:srgbClr val="000000"/>
              </a:buClr>
            </a:pPr>
            <a:r>
              <a:rPr lang="en-US" dirty="0">
                <a:highlight>
                  <a:srgbClr val="FFFFFF"/>
                </a:highlight>
              </a:rPr>
              <a:t>Some large wholesalers, distributors, and retailers own their own fleets of trucks for this purpose. </a:t>
            </a:r>
          </a:p>
          <a:p>
            <a:pPr lvl="0">
              <a:buClr>
                <a:srgbClr val="000000"/>
              </a:buClr>
            </a:pPr>
            <a:r>
              <a:rPr lang="en-US" dirty="0">
                <a:highlight>
                  <a:srgbClr val="FFFFFF"/>
                </a:highlight>
              </a:rPr>
              <a:t>In other cases, they hire third-party transportation providers—trucking companies, railroads, and so forth—to move their products.</a:t>
            </a:r>
          </a:p>
          <a:p>
            <a:pPr lvl="0"/>
            <a:r>
              <a:rPr lang="en-US" dirty="0">
                <a:highlight>
                  <a:srgbClr val="FFFFFF"/>
                </a:highlight>
              </a:rPr>
              <a:t>They want to know where their products are at all times and what shape they are in. </a:t>
            </a:r>
          </a:p>
          <a:p>
            <a:pPr lvl="0"/>
            <a:r>
              <a:rPr lang="en-US" dirty="0">
                <a:highlight>
                  <a:srgbClr val="FFFFFF"/>
                </a:highlight>
              </a:rPr>
              <a:t>Losing inventory or having it damaged or spoiled can wreak havoc on a company’s profits</a:t>
            </a:r>
            <a:endParaRPr lang="en-US" dirty="0"/>
          </a:p>
        </p:txBody>
      </p:sp>
      <p:pic>
        <p:nvPicPr>
          <p:cNvPr id="284" name="Google Shape;284;g10d89c7cd29_0_144">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63475" y="1454393"/>
            <a:ext cx="2886334" cy="2339181"/>
          </a:xfrm>
          <a:prstGeom prst="rect">
            <a:avLst/>
          </a:prstGeom>
          <a:noFill/>
          <a:ln>
            <a:noFill/>
          </a:ln>
        </p:spPr>
      </p:pic>
      <p:sp>
        <p:nvSpPr>
          <p:cNvPr id="285" name="Google Shape;285;g10d89c7cd29_0_144">
            <a:extLst>
              <a:ext uri="{C183D7F6-B498-43B3-948B-1728B52AA6E4}">
                <adec:decorative xmlns:adec="http://schemas.microsoft.com/office/drawing/2017/decorative" val="1"/>
              </a:ext>
            </a:extLst>
          </p:cNvPr>
          <p:cNvSpPr txBox="1"/>
          <p:nvPr/>
        </p:nvSpPr>
        <p:spPr>
          <a:xfrm>
            <a:off x="729557" y="3814299"/>
            <a:ext cx="2264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100" u="sng" dirty="0">
                <a:solidFill>
                  <a:schemeClr val="hlink"/>
                </a:solidFill>
                <a:hlinkClick r:id="rId4"/>
              </a:rPr>
              <a:t>Distribution </a:t>
            </a:r>
            <a:r>
              <a:rPr lang="en-CA" sz="1100" dirty="0"/>
              <a:t>- Free on </a:t>
            </a:r>
            <a:r>
              <a:rPr lang="en-CA" sz="1100" dirty="0" err="1"/>
              <a:t>Pixabay</a:t>
            </a:r>
            <a:r>
              <a:rPr lang="en-CA" sz="1100" dirty="0"/>
              <a:t>.</a:t>
            </a:r>
            <a:endParaRPr sz="11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9"/>
        <p:cNvGrpSpPr/>
        <p:nvPr/>
      </p:nvGrpSpPr>
      <p:grpSpPr>
        <a:xfrm>
          <a:off x="0" y="0"/>
          <a:ext cx="0" cy="0"/>
          <a:chOff x="0" y="0"/>
          <a:chExt cx="0" cy="0"/>
        </a:xfrm>
      </p:grpSpPr>
      <p:sp>
        <p:nvSpPr>
          <p:cNvPr id="290" name="Google Shape;290;g10e5c8f252a_0_109"/>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US" b="1" dirty="0"/>
              <a:t>Assume Ownership Risk and Extend Credit</a:t>
            </a:r>
          </a:p>
        </p:txBody>
      </p:sp>
      <p:sp>
        <p:nvSpPr>
          <p:cNvPr id="2" name="Text Placeholder 1">
            <a:extLst>
              <a:ext uri="{FF2B5EF4-FFF2-40B4-BE49-F238E27FC236}">
                <a16:creationId xmlns:a16="http://schemas.microsoft.com/office/drawing/2014/main" id="{220E463A-D65A-E6B4-C004-F9DC3B6B5A6A}"/>
              </a:ext>
            </a:extLst>
          </p:cNvPr>
          <p:cNvSpPr>
            <a:spLocks noGrp="1"/>
          </p:cNvSpPr>
          <p:nvPr>
            <p:ph type="body" idx="1"/>
          </p:nvPr>
        </p:nvSpPr>
        <p:spPr>
          <a:xfrm>
            <a:off x="311700" y="1229874"/>
            <a:ext cx="8520600" cy="3503625"/>
          </a:xfrm>
        </p:spPr>
        <p:txBody>
          <a:bodyPr>
            <a:normAutofit lnSpcReduction="10000"/>
          </a:bodyPr>
          <a:lstStyle/>
          <a:p>
            <a:pPr lvl="0">
              <a:buClr>
                <a:srgbClr val="000000"/>
              </a:buClr>
              <a:buFont typeface="Arial"/>
              <a:buChar char="●"/>
            </a:pPr>
            <a:r>
              <a:rPr lang="en-US" sz="2000" dirty="0">
                <a:solidFill>
                  <a:srgbClr val="000000"/>
                </a:solidFill>
                <a:highlight>
                  <a:srgbClr val="FFFFFF"/>
                </a:highlight>
                <a:cs typeface="Arial"/>
                <a:sym typeface="Arial"/>
              </a:rPr>
              <a:t>If products </a:t>
            </a:r>
            <a:r>
              <a:rPr lang="en-US" sz="2000" i="1" dirty="0">
                <a:solidFill>
                  <a:srgbClr val="000000"/>
                </a:solidFill>
                <a:highlight>
                  <a:srgbClr val="FFFFFF"/>
                </a:highlight>
                <a:cs typeface="Arial"/>
                <a:sym typeface="Arial"/>
              </a:rPr>
              <a:t>are</a:t>
            </a:r>
            <a:r>
              <a:rPr lang="en-US" sz="2000" dirty="0">
                <a:solidFill>
                  <a:srgbClr val="000000"/>
                </a:solidFill>
                <a:highlight>
                  <a:srgbClr val="FFFFFF"/>
                </a:highlight>
                <a:cs typeface="Arial"/>
                <a:sym typeface="Arial"/>
              </a:rPr>
              <a:t> damaged during transit, one of the first questions asked is who owned the product at the time. </a:t>
            </a:r>
          </a:p>
          <a:p>
            <a:pPr lvl="0">
              <a:buClr>
                <a:srgbClr val="000000"/>
              </a:buClr>
              <a:buFont typeface="Arial"/>
              <a:buChar char="●"/>
            </a:pPr>
            <a:r>
              <a:rPr lang="en-US" sz="2000" dirty="0">
                <a:solidFill>
                  <a:srgbClr val="000000"/>
                </a:solidFill>
                <a:highlight>
                  <a:srgbClr val="FFFFFF"/>
                </a:highlight>
                <a:cs typeface="Arial"/>
                <a:sym typeface="Arial"/>
              </a:rPr>
              <a:t>It is distributed among channel members depending on the contracts they have with one another and their free on board provisions.</a:t>
            </a:r>
          </a:p>
          <a:p>
            <a:pPr lvl="0">
              <a:buClr>
                <a:srgbClr val="000000"/>
              </a:buClr>
              <a:buFont typeface="Arial"/>
              <a:buChar char="●"/>
            </a:pPr>
            <a:r>
              <a:rPr lang="en-US" sz="2000" dirty="0">
                <a:solidFill>
                  <a:srgbClr val="000000"/>
                </a:solidFill>
                <a:highlight>
                  <a:srgbClr val="FFFFFF"/>
                </a:highlight>
                <a:cs typeface="Arial"/>
                <a:sym typeface="Arial"/>
              </a:rPr>
              <a:t>A </a:t>
            </a:r>
            <a:r>
              <a:rPr lang="en-US" sz="2000" b="1" dirty="0">
                <a:solidFill>
                  <a:srgbClr val="000000"/>
                </a:solidFill>
                <a:highlight>
                  <a:srgbClr val="FFFFFF"/>
                </a:highlight>
                <a:cs typeface="Arial"/>
                <a:sym typeface="Arial"/>
              </a:rPr>
              <a:t>free on board (FOB) </a:t>
            </a:r>
            <a:r>
              <a:rPr lang="en-US" sz="2000" dirty="0">
                <a:solidFill>
                  <a:srgbClr val="000000"/>
                </a:solidFill>
                <a:highlight>
                  <a:srgbClr val="FFFFFF"/>
                </a:highlight>
                <a:cs typeface="Arial"/>
                <a:sym typeface="Arial"/>
              </a:rPr>
              <a:t>provision designates who is responsible for what shipping costs and who owns the title to the goods and when.</a:t>
            </a:r>
          </a:p>
          <a:p>
            <a:pPr lvl="0">
              <a:buClr>
                <a:srgbClr val="000000"/>
              </a:buClr>
              <a:buFont typeface="Arial"/>
              <a:buChar char="●"/>
            </a:pPr>
            <a:r>
              <a:rPr lang="en-US" sz="2000" dirty="0">
                <a:solidFill>
                  <a:srgbClr val="000000"/>
                </a:solidFill>
                <a:highlight>
                  <a:srgbClr val="FFFFFF"/>
                </a:highlight>
                <a:cs typeface="Arial"/>
                <a:sym typeface="Arial"/>
              </a:rPr>
              <a:t>The type of product, the demand for it, marketing conditions, and the clout of the various organizations in its marketing channel can affect the contract terms channel members are willing to agree to.</a:t>
            </a:r>
          </a:p>
          <a:p>
            <a:pPr lvl="0">
              <a:buClr>
                <a:srgbClr val="000000"/>
              </a:buClr>
              <a:buFont typeface="Arial"/>
              <a:buChar char="●"/>
            </a:pPr>
            <a:r>
              <a:rPr lang="en-US" sz="2000" dirty="0">
                <a:solidFill>
                  <a:srgbClr val="000000"/>
                </a:solidFill>
                <a:highlight>
                  <a:srgbClr val="FFFFFF"/>
                </a:highlight>
                <a:cs typeface="Arial"/>
                <a:sym typeface="Arial"/>
              </a:rPr>
              <a:t>Some companies try to wait as long as possible to take ownership of products so they don’t have to store them.</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9"/>
        <p:cNvGrpSpPr/>
        <p:nvPr/>
      </p:nvGrpSpPr>
      <p:grpSpPr>
        <a:xfrm>
          <a:off x="0" y="0"/>
          <a:ext cx="0" cy="0"/>
          <a:chOff x="0" y="0"/>
          <a:chExt cx="0" cy="0"/>
        </a:xfrm>
      </p:grpSpPr>
      <p:sp>
        <p:nvSpPr>
          <p:cNvPr id="300" name="Google Shape;300;g10e5c8f252a_0_125"/>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US" b="1" dirty="0"/>
              <a:t>Share Marketing and Other Information</a:t>
            </a:r>
          </a:p>
        </p:txBody>
      </p:sp>
      <p:sp>
        <p:nvSpPr>
          <p:cNvPr id="2" name="Text Placeholder 1">
            <a:extLst>
              <a:ext uri="{FF2B5EF4-FFF2-40B4-BE49-F238E27FC236}">
                <a16:creationId xmlns:a16="http://schemas.microsoft.com/office/drawing/2014/main" id="{0C8A41F5-3B90-4102-8A30-D97BC3D55873}"/>
              </a:ext>
            </a:extLst>
          </p:cNvPr>
          <p:cNvSpPr>
            <a:spLocks noGrp="1"/>
          </p:cNvSpPr>
          <p:nvPr>
            <p:ph type="body" idx="1"/>
          </p:nvPr>
        </p:nvSpPr>
        <p:spPr>
          <a:xfrm>
            <a:off x="311700" y="1132114"/>
            <a:ext cx="8520600" cy="3601385"/>
          </a:xfrm>
        </p:spPr>
        <p:txBody>
          <a:bodyPr>
            <a:normAutofit/>
          </a:bodyPr>
          <a:lstStyle/>
          <a:p>
            <a:pPr lvl="0">
              <a:buClr>
                <a:srgbClr val="000000"/>
              </a:buClr>
              <a:buFont typeface="Arial"/>
              <a:buChar char="●"/>
            </a:pPr>
            <a:r>
              <a:rPr lang="en-US" dirty="0">
                <a:solidFill>
                  <a:srgbClr val="000000"/>
                </a:solidFill>
                <a:highlight>
                  <a:srgbClr val="FFFFFF"/>
                </a:highlight>
                <a:cs typeface="Arial"/>
                <a:sym typeface="Arial"/>
              </a:rPr>
              <a:t>Each of the channel members has information about the demand for products, trends, inventory levels, and what the competition is doing. </a:t>
            </a:r>
          </a:p>
          <a:p>
            <a:pPr lvl="0">
              <a:buClr>
                <a:srgbClr val="000000"/>
              </a:buClr>
              <a:buFont typeface="Arial"/>
              <a:buChar char="●"/>
            </a:pPr>
            <a:r>
              <a:rPr lang="en-US" dirty="0">
                <a:solidFill>
                  <a:srgbClr val="000000"/>
                </a:solidFill>
                <a:highlight>
                  <a:srgbClr val="FFFFFF"/>
                </a:highlight>
                <a:cs typeface="Arial"/>
                <a:sym typeface="Arial"/>
              </a:rPr>
              <a:t>The information is valuable and can be doubly valuable if channel partners trust one another and share it.</a:t>
            </a:r>
          </a:p>
          <a:p>
            <a:pPr lvl="0">
              <a:buClr>
                <a:srgbClr val="000000"/>
              </a:buClr>
              <a:buFont typeface="Arial"/>
              <a:buChar char="●"/>
            </a:pPr>
            <a:r>
              <a:rPr lang="en-US" dirty="0">
                <a:solidFill>
                  <a:srgbClr val="000000"/>
                </a:solidFill>
                <a:highlight>
                  <a:srgbClr val="FFFFFF"/>
                </a:highlight>
                <a:cs typeface="Arial"/>
                <a:sym typeface="Arial"/>
              </a:rPr>
              <a:t>That said, confidentiality is a huge issue among supply chain partners because they share so much information with one another, such as sales and inventory data.</a:t>
            </a:r>
          </a:p>
          <a:p>
            <a:pPr lvl="0">
              <a:buClr>
                <a:srgbClr val="000000"/>
              </a:buClr>
              <a:buFont typeface="Arial"/>
              <a:buChar char="●"/>
            </a:pPr>
            <a:r>
              <a:rPr lang="en-US" dirty="0">
                <a:solidFill>
                  <a:srgbClr val="000000"/>
                </a:solidFill>
                <a:highlight>
                  <a:srgbClr val="FFFFFF"/>
                </a:highlight>
                <a:cs typeface="Arial"/>
                <a:sym typeface="Arial"/>
              </a:rPr>
              <a:t>Many business buyers require their channel partners to sign nondisclosure agreements or make the agreements part of purchasing contracts.</a:t>
            </a:r>
          </a:p>
          <a:p>
            <a:pPr lvl="0">
              <a:buClr>
                <a:srgbClr val="000000"/>
              </a:buClr>
              <a:buFont typeface="Arial"/>
              <a:buChar char="●"/>
            </a:pPr>
            <a:r>
              <a:rPr lang="en-US" b="1" dirty="0">
                <a:solidFill>
                  <a:srgbClr val="000000"/>
                </a:solidFill>
                <a:highlight>
                  <a:srgbClr val="FFFFFF"/>
                </a:highlight>
                <a:cs typeface="Arial"/>
                <a:sym typeface="Arial"/>
              </a:rPr>
              <a:t>A nondisclosure agreement (NDA) </a:t>
            </a:r>
            <a:r>
              <a:rPr lang="en-US" dirty="0">
                <a:solidFill>
                  <a:srgbClr val="000000"/>
                </a:solidFill>
                <a:highlight>
                  <a:srgbClr val="FFFFFF"/>
                </a:highlight>
                <a:cs typeface="Arial"/>
                <a:sym typeface="Arial"/>
              </a:rPr>
              <a:t>is a contract that specifies what information is proprietary, or owned by the partner, and how, if at all, the partner can use that information.</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6"/>
        <p:cNvGrpSpPr/>
        <p:nvPr/>
      </p:nvGrpSpPr>
      <p:grpSpPr>
        <a:xfrm>
          <a:off x="0" y="0"/>
          <a:ext cx="0" cy="0"/>
          <a:chOff x="0" y="0"/>
          <a:chExt cx="0" cy="0"/>
        </a:xfrm>
      </p:grpSpPr>
      <p:sp>
        <p:nvSpPr>
          <p:cNvPr id="307" name="Google Shape;307;g10e5c8f252a_0_138"/>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CA" b="1" dirty="0"/>
              <a:t>8.3 Key Takeaway</a:t>
            </a:r>
            <a:endParaRPr b="1" dirty="0">
              <a:latin typeface="Arial"/>
              <a:ea typeface="Arial"/>
              <a:cs typeface="Arial"/>
              <a:sym typeface="Arial"/>
            </a:endParaRPr>
          </a:p>
        </p:txBody>
      </p:sp>
      <p:sp>
        <p:nvSpPr>
          <p:cNvPr id="2" name="Text Placeholder 1">
            <a:extLst>
              <a:ext uri="{FF2B5EF4-FFF2-40B4-BE49-F238E27FC236}">
                <a16:creationId xmlns:a16="http://schemas.microsoft.com/office/drawing/2014/main" id="{3A689B0A-F495-1267-6238-84C04A573074}"/>
              </a:ext>
            </a:extLst>
          </p:cNvPr>
          <p:cNvSpPr>
            <a:spLocks noGrp="1"/>
          </p:cNvSpPr>
          <p:nvPr>
            <p:ph type="body" idx="1"/>
          </p:nvPr>
        </p:nvSpPr>
        <p:spPr/>
        <p:txBody>
          <a:bodyPr>
            <a:normAutofit/>
          </a:bodyPr>
          <a:lstStyle/>
          <a:p>
            <a:pPr lvl="0"/>
            <a:r>
              <a:rPr lang="en-US" sz="2400" dirty="0"/>
              <a:t>Different organizations in a marketing channel are responsible for different value-adding activities. </a:t>
            </a:r>
          </a:p>
          <a:p>
            <a:pPr lvl="0"/>
            <a:r>
              <a:rPr lang="en-US" sz="2400" dirty="0"/>
              <a:t>These activities include disseminating marketing communications and promoting brands, sorting and regrouping products, storing and managing inventory, distributing products, assuming the risk of products, and sharing information</a:t>
            </a:r>
            <a:r>
              <a:rPr lang="en-US" sz="1600" dirty="0">
                <a:highlight>
                  <a:srgbClr val="EAF5EA"/>
                </a:highlight>
                <a:latin typeface="Times New Roman"/>
                <a:ea typeface="Times New Roman"/>
                <a:cs typeface="Times New Roman"/>
                <a:sym typeface="Times New Roman"/>
              </a:rPr>
              <a:t>.</a:t>
            </a:r>
            <a:endParaRPr lang="en-US" sz="24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4"/>
        <p:cNvGrpSpPr/>
        <p:nvPr/>
      </p:nvGrpSpPr>
      <p:grpSpPr>
        <a:xfrm>
          <a:off x="0" y="0"/>
          <a:ext cx="0" cy="0"/>
          <a:chOff x="0" y="0"/>
          <a:chExt cx="0" cy="0"/>
        </a:xfrm>
      </p:grpSpPr>
      <p:sp>
        <p:nvSpPr>
          <p:cNvPr id="315" name="Google Shape;315;g10e5c8f252a_0_146"/>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CA" b="1" dirty="0"/>
              <a:t>8.4 Marketing Channel Strategies</a:t>
            </a:r>
          </a:p>
        </p:txBody>
      </p:sp>
      <p:sp>
        <p:nvSpPr>
          <p:cNvPr id="2" name="Text Placeholder 1">
            <a:extLst>
              <a:ext uri="{FF2B5EF4-FFF2-40B4-BE49-F238E27FC236}">
                <a16:creationId xmlns:a16="http://schemas.microsoft.com/office/drawing/2014/main" id="{EAE3A9E1-867F-9696-65A2-80D660C8ED0B}"/>
              </a:ext>
            </a:extLst>
          </p:cNvPr>
          <p:cNvSpPr>
            <a:spLocks noGrp="1"/>
          </p:cNvSpPr>
          <p:nvPr>
            <p:ph type="body" idx="1"/>
          </p:nvPr>
        </p:nvSpPr>
        <p:spPr/>
        <p:txBody>
          <a:bodyPr/>
          <a:lstStyle/>
          <a:p>
            <a:pPr marL="0" lvl="0" indent="0">
              <a:spcBef>
                <a:spcPts val="2000"/>
              </a:spcBef>
              <a:buClr>
                <a:srgbClr val="000000"/>
              </a:buClr>
              <a:buNone/>
            </a:pPr>
            <a:r>
              <a:rPr lang="en-US" sz="2400" b="1" dirty="0">
                <a:solidFill>
                  <a:srgbClr val="000000"/>
                </a:solidFill>
                <a:cs typeface="Arial"/>
                <a:sym typeface="Arial"/>
              </a:rPr>
              <a:t>Learning Objectives: </a:t>
            </a:r>
            <a:endParaRPr lang="en-US" sz="2400" dirty="0">
              <a:solidFill>
                <a:srgbClr val="000000"/>
              </a:solidFill>
              <a:cs typeface="Arial"/>
              <a:sym typeface="Arial"/>
            </a:endParaRPr>
          </a:p>
          <a:p>
            <a:pPr lvl="0">
              <a:spcBef>
                <a:spcPts val="1400"/>
              </a:spcBef>
              <a:buClr>
                <a:srgbClr val="000000"/>
              </a:buClr>
              <a:buFont typeface="Arial"/>
              <a:buChar char="●"/>
            </a:pPr>
            <a:r>
              <a:rPr lang="en-US" sz="2400" dirty="0">
                <a:solidFill>
                  <a:srgbClr val="000000"/>
                </a:solidFill>
                <a:cs typeface="Arial"/>
                <a:sym typeface="Arial"/>
              </a:rPr>
              <a:t>Describe the factors that affect a firm’s channel decisions.</a:t>
            </a:r>
          </a:p>
          <a:p>
            <a:pPr lvl="0">
              <a:buClr>
                <a:srgbClr val="000000"/>
              </a:buClr>
              <a:buFont typeface="Arial"/>
              <a:buChar char="●"/>
            </a:pPr>
            <a:r>
              <a:rPr lang="en-US" sz="2400" dirty="0">
                <a:solidFill>
                  <a:srgbClr val="000000"/>
                </a:solidFill>
                <a:cs typeface="Arial"/>
                <a:sym typeface="Arial"/>
              </a:rPr>
              <a:t>Explain how intensive, exclusive, and selective distribution differ from one another.</a:t>
            </a:r>
          </a:p>
          <a:p>
            <a:pPr lvl="0">
              <a:buClr>
                <a:srgbClr val="000000"/>
              </a:buClr>
              <a:buFont typeface="Arial"/>
              <a:buChar char="●"/>
            </a:pPr>
            <a:r>
              <a:rPr lang="en-US" sz="2400" dirty="0">
                <a:solidFill>
                  <a:srgbClr val="000000"/>
                </a:solidFill>
                <a:cs typeface="Arial"/>
                <a:sym typeface="Arial"/>
              </a:rPr>
              <a:t>Explain why some products are better suited to some distribution strategies than others.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4"/>
        <p:cNvGrpSpPr/>
        <p:nvPr/>
      </p:nvGrpSpPr>
      <p:grpSpPr>
        <a:xfrm>
          <a:off x="0" y="0"/>
          <a:ext cx="0" cy="0"/>
          <a:chOff x="0" y="0"/>
          <a:chExt cx="0" cy="0"/>
        </a:xfrm>
      </p:grpSpPr>
      <p:sp>
        <p:nvSpPr>
          <p:cNvPr id="315" name="Google Shape;315;g10e5c8f252a_0_146"/>
          <p:cNvSpPr txBox="1">
            <a:spLocks noGrp="1"/>
          </p:cNvSpPr>
          <p:nvPr>
            <p:ph type="title"/>
          </p:nvPr>
        </p:nvSpPr>
        <p:spPr>
          <a:xfrm>
            <a:off x="164123" y="187570"/>
            <a:ext cx="8698500" cy="644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CA" b="1" dirty="0"/>
              <a:t>Intensity of Distribution </a:t>
            </a:r>
            <a:endParaRPr b="1" dirty="0">
              <a:latin typeface="Arial"/>
              <a:ea typeface="Arial"/>
              <a:cs typeface="Arial"/>
              <a:sym typeface="Arial"/>
            </a:endParaRPr>
          </a:p>
        </p:txBody>
      </p:sp>
      <p:graphicFrame>
        <p:nvGraphicFramePr>
          <p:cNvPr id="2" name="Diagram 1" descr="Intensive Distribution&#10;Selective Distribution&#10;Exclusive Distribution">
            <a:extLst>
              <a:ext uri="{FF2B5EF4-FFF2-40B4-BE49-F238E27FC236}">
                <a16:creationId xmlns:a16="http://schemas.microsoft.com/office/drawing/2014/main" id="{3147EAB8-FBC7-809D-A275-3A31F3DB36C3}"/>
              </a:ext>
            </a:extLst>
          </p:cNvPr>
          <p:cNvGraphicFramePr/>
          <p:nvPr>
            <p:extLst>
              <p:ext uri="{D42A27DB-BD31-4B8C-83A1-F6EECF244321}">
                <p14:modId xmlns:p14="http://schemas.microsoft.com/office/powerpoint/2010/main" val="3179879788"/>
              </p:ext>
            </p:extLst>
          </p:nvPr>
        </p:nvGraphicFramePr>
        <p:xfrm>
          <a:off x="1292886" y="952850"/>
          <a:ext cx="7057293" cy="3689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019963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4"/>
        <p:cNvGrpSpPr/>
        <p:nvPr/>
      </p:nvGrpSpPr>
      <p:grpSpPr>
        <a:xfrm>
          <a:off x="0" y="0"/>
          <a:ext cx="0" cy="0"/>
          <a:chOff x="0" y="0"/>
          <a:chExt cx="0" cy="0"/>
        </a:xfrm>
      </p:grpSpPr>
      <p:sp>
        <p:nvSpPr>
          <p:cNvPr id="315" name="Google Shape;315;g10e5c8f252a_0_146"/>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CA" b="1" dirty="0"/>
              <a:t>Intensive Distribution</a:t>
            </a:r>
            <a:endParaRPr lang="en-CA" b="1" dirty="0">
              <a:latin typeface="Arial"/>
              <a:ea typeface="Arial"/>
              <a:cs typeface="Arial"/>
              <a:sym typeface="Arial"/>
            </a:endParaRPr>
          </a:p>
        </p:txBody>
      </p:sp>
      <p:sp>
        <p:nvSpPr>
          <p:cNvPr id="2" name="Text Placeholder 1">
            <a:extLst>
              <a:ext uri="{FF2B5EF4-FFF2-40B4-BE49-F238E27FC236}">
                <a16:creationId xmlns:a16="http://schemas.microsoft.com/office/drawing/2014/main" id="{1B39AAC4-725C-9E32-9A48-BC61288D032E}"/>
              </a:ext>
            </a:extLst>
          </p:cNvPr>
          <p:cNvSpPr>
            <a:spLocks noGrp="1"/>
          </p:cNvSpPr>
          <p:nvPr>
            <p:ph type="body" idx="1"/>
          </p:nvPr>
        </p:nvSpPr>
        <p:spPr>
          <a:xfrm>
            <a:off x="311700" y="1229875"/>
            <a:ext cx="5076142" cy="3339000"/>
          </a:xfrm>
        </p:spPr>
        <p:txBody>
          <a:bodyPr>
            <a:normAutofit lnSpcReduction="10000"/>
          </a:bodyPr>
          <a:lstStyle/>
          <a:p>
            <a:pPr marL="0" lvl="0" indent="0">
              <a:buClr>
                <a:srgbClr val="000000"/>
              </a:buClr>
              <a:buSzTx/>
              <a:buNone/>
            </a:pPr>
            <a:r>
              <a:rPr lang="en-US" sz="2400" b="1" dirty="0">
                <a:solidFill>
                  <a:srgbClr val="000000"/>
                </a:solidFill>
                <a:cs typeface="Arial"/>
                <a:sym typeface="Arial"/>
              </a:rPr>
              <a:t>Intensive Distribution </a:t>
            </a:r>
            <a:r>
              <a:rPr lang="en-US" sz="2400" dirty="0">
                <a:solidFill>
                  <a:srgbClr val="000000"/>
                </a:solidFill>
                <a:cs typeface="Arial"/>
                <a:sym typeface="Arial"/>
              </a:rPr>
              <a:t>strategy try to sell their products in as many outlets as possible. Intensive distribution strategies are often used for convenience offerings—products customers purchase on the spot without much shopping around. Soft drinks and newspapers are an example. </a:t>
            </a:r>
            <a:endParaRPr lang="en-CA" sz="2400" dirty="0">
              <a:solidFill>
                <a:srgbClr val="000000"/>
              </a:solidFill>
              <a:cs typeface="Arial"/>
              <a:sym typeface="Arial"/>
            </a:endParaRPr>
          </a:p>
        </p:txBody>
      </p:sp>
      <p:pic>
        <p:nvPicPr>
          <p:cNvPr id="3" name="Picture 2" descr="A red vending machine&#10;&#10;">
            <a:extLst>
              <a:ext uri="{FF2B5EF4-FFF2-40B4-BE49-F238E27FC236}">
                <a16:creationId xmlns:a16="http://schemas.microsoft.com/office/drawing/2014/main" id="{629168B9-BF3B-6F23-99FC-3F08F9C0027A}"/>
              </a:ext>
            </a:extLst>
          </p:cNvPr>
          <p:cNvPicPr>
            <a:picLocks noChangeAspect="1"/>
          </p:cNvPicPr>
          <p:nvPr/>
        </p:nvPicPr>
        <p:blipFill>
          <a:blip r:embed="rId3"/>
          <a:stretch>
            <a:fillRect/>
          </a:stretch>
        </p:blipFill>
        <p:spPr>
          <a:xfrm>
            <a:off x="5630796" y="509920"/>
            <a:ext cx="2736625" cy="3648833"/>
          </a:xfrm>
          <a:prstGeom prst="rect">
            <a:avLst/>
          </a:prstGeom>
        </p:spPr>
      </p:pic>
      <p:sp>
        <p:nvSpPr>
          <p:cNvPr id="11" name="TextBox 10" descr="Redbox, a DVD vending machine where people could buy and rent movies ">
            <a:extLst>
              <a:ext uri="{FF2B5EF4-FFF2-40B4-BE49-F238E27FC236}">
                <a16:creationId xmlns:a16="http://schemas.microsoft.com/office/drawing/2014/main" id="{FE209DFA-32D3-5146-33C1-3364AB42963C}"/>
              </a:ext>
            </a:extLst>
          </p:cNvPr>
          <p:cNvSpPr txBox="1"/>
          <p:nvPr/>
        </p:nvSpPr>
        <p:spPr>
          <a:xfrm>
            <a:off x="5586829" y="4154939"/>
            <a:ext cx="3023546" cy="430887"/>
          </a:xfrm>
          <a:prstGeom prst="rect">
            <a:avLst/>
          </a:prstGeom>
          <a:noFill/>
        </p:spPr>
        <p:txBody>
          <a:bodyPr wrap="square">
            <a:spAutoFit/>
          </a:bodyPr>
          <a:lstStyle/>
          <a:p>
            <a:r>
              <a:rPr lang="en-US" sz="1100" dirty="0"/>
              <a:t>Random Retail </a:t>
            </a:r>
            <a:r>
              <a:rPr lang="en-US" sz="1100" dirty="0">
                <a:hlinkClick r:id="rId4"/>
              </a:rPr>
              <a:t>– I Knew I Saw a Red Redbox </a:t>
            </a:r>
            <a:r>
              <a:rPr lang="en-US" sz="1100" dirty="0"/>
              <a:t>– </a:t>
            </a:r>
            <a:r>
              <a:rPr lang="en-US" sz="1100" dirty="0">
                <a:hlinkClick r:id="rId5"/>
              </a:rPr>
              <a:t>CC BY 2.0.</a:t>
            </a:r>
            <a:endParaRPr lang="en-CA" sz="1100" dirty="0"/>
          </a:p>
        </p:txBody>
      </p:sp>
    </p:spTree>
    <p:extLst>
      <p:ext uri="{BB962C8B-B14F-4D97-AF65-F5344CB8AC3E}">
        <p14:creationId xmlns:p14="http://schemas.microsoft.com/office/powerpoint/2010/main" val="4275995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6"/>
        <p:cNvGrpSpPr/>
        <p:nvPr/>
      </p:nvGrpSpPr>
      <p:grpSpPr>
        <a:xfrm>
          <a:off x="0" y="0"/>
          <a:ext cx="0" cy="0"/>
          <a:chOff x="0" y="0"/>
          <a:chExt cx="0" cy="0"/>
        </a:xfrm>
      </p:grpSpPr>
      <p:sp>
        <p:nvSpPr>
          <p:cNvPr id="87" name="Google Shape;87;p3"/>
          <p:cNvSpPr txBox="1">
            <a:spLocks noGrp="1"/>
          </p:cNvSpPr>
          <p:nvPr>
            <p:ph type="title"/>
          </p:nvPr>
        </p:nvSpPr>
        <p:spPr>
          <a:xfrm>
            <a:off x="252491" y="167473"/>
            <a:ext cx="8639018" cy="53591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CA" b="1" dirty="0">
                <a:latin typeface="Arial"/>
                <a:ea typeface="Arial"/>
                <a:cs typeface="Arial"/>
                <a:sym typeface="Arial"/>
              </a:rPr>
              <a:t>Streamlining Transactions</a:t>
            </a:r>
            <a:endParaRPr sz="1800" dirty="0">
              <a:latin typeface="Arial"/>
              <a:ea typeface="Arial"/>
              <a:cs typeface="Arial"/>
              <a:sym typeface="Arial"/>
            </a:endParaRPr>
          </a:p>
        </p:txBody>
      </p:sp>
      <p:pic>
        <p:nvPicPr>
          <p:cNvPr id="88" name="Google Shape;88;p3" descr="Streamline transactions using the example of John Deere and Farmers (1 to 8) and John Deere and Dealers 1 and 2 then  and farmers (1 to 8)"/>
          <p:cNvPicPr preferRelativeResize="0"/>
          <p:nvPr/>
        </p:nvPicPr>
        <p:blipFill>
          <a:blip r:embed="rId3">
            <a:alphaModFix/>
          </a:blip>
          <a:stretch>
            <a:fillRect/>
          </a:stretch>
        </p:blipFill>
        <p:spPr>
          <a:xfrm>
            <a:off x="660533" y="873124"/>
            <a:ext cx="7197277" cy="3929987"/>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4"/>
        <p:cNvGrpSpPr/>
        <p:nvPr/>
      </p:nvGrpSpPr>
      <p:grpSpPr>
        <a:xfrm>
          <a:off x="0" y="0"/>
          <a:ext cx="0" cy="0"/>
          <a:chOff x="0" y="0"/>
          <a:chExt cx="0" cy="0"/>
        </a:xfrm>
      </p:grpSpPr>
      <p:sp>
        <p:nvSpPr>
          <p:cNvPr id="315" name="Google Shape;315;g10e5c8f252a_0_146"/>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CA" b="1" dirty="0"/>
              <a:t>Selective Distribution</a:t>
            </a:r>
            <a:endParaRPr lang="en-CA" b="1" dirty="0">
              <a:latin typeface="Arial"/>
              <a:ea typeface="Arial"/>
              <a:cs typeface="Arial"/>
              <a:sym typeface="Arial"/>
            </a:endParaRPr>
          </a:p>
        </p:txBody>
      </p:sp>
      <p:sp>
        <p:nvSpPr>
          <p:cNvPr id="2" name="Text Placeholder 1">
            <a:extLst>
              <a:ext uri="{FF2B5EF4-FFF2-40B4-BE49-F238E27FC236}">
                <a16:creationId xmlns:a16="http://schemas.microsoft.com/office/drawing/2014/main" id="{2BDD5EB8-6075-6111-794C-1745D7FFF1A7}"/>
              </a:ext>
            </a:extLst>
          </p:cNvPr>
          <p:cNvSpPr>
            <a:spLocks noGrp="1"/>
          </p:cNvSpPr>
          <p:nvPr>
            <p:ph type="body" idx="1"/>
          </p:nvPr>
        </p:nvSpPr>
        <p:spPr>
          <a:xfrm>
            <a:off x="311700" y="1229875"/>
            <a:ext cx="4543329" cy="3339000"/>
          </a:xfrm>
        </p:spPr>
        <p:txBody>
          <a:bodyPr>
            <a:normAutofit lnSpcReduction="10000"/>
          </a:bodyPr>
          <a:lstStyle/>
          <a:p>
            <a:pPr marL="0" lvl="0" indent="0">
              <a:buClr>
                <a:srgbClr val="000000"/>
              </a:buClr>
              <a:buSzTx/>
              <a:buNone/>
            </a:pPr>
            <a:r>
              <a:rPr lang="en-US" sz="2400" b="1" dirty="0">
                <a:solidFill>
                  <a:srgbClr val="000000"/>
                </a:solidFill>
                <a:cs typeface="Arial"/>
                <a:sym typeface="Arial"/>
              </a:rPr>
              <a:t>Selective Distribution </a:t>
            </a:r>
            <a:r>
              <a:rPr lang="en-US" sz="2400" dirty="0">
                <a:solidFill>
                  <a:srgbClr val="000000"/>
                </a:solidFill>
                <a:cs typeface="Arial"/>
                <a:sym typeface="Arial"/>
              </a:rPr>
              <a:t>involves selling products at select outlets in specific locations. For instance, Sony TVs can be purchased at a number of outlets such as Circuit City, Best Buy, or Walmart, but the same models are generally not sold at all the outlets. </a:t>
            </a:r>
            <a:endParaRPr lang="en-CA" sz="2400" dirty="0">
              <a:solidFill>
                <a:srgbClr val="000000"/>
              </a:solidFill>
              <a:cs typeface="Arial"/>
              <a:sym typeface="Arial"/>
            </a:endParaRPr>
          </a:p>
        </p:txBody>
      </p:sp>
      <p:sp>
        <p:nvSpPr>
          <p:cNvPr id="12" name="TextBox 11">
            <a:extLst>
              <a:ext uri="{FF2B5EF4-FFF2-40B4-BE49-F238E27FC236}">
                <a16:creationId xmlns:a16="http://schemas.microsoft.com/office/drawing/2014/main" id="{7595FD63-E266-EE20-C3F2-AFF99FFD7483}"/>
              </a:ext>
            </a:extLst>
          </p:cNvPr>
          <p:cNvSpPr txBox="1"/>
          <p:nvPr/>
        </p:nvSpPr>
        <p:spPr>
          <a:xfrm>
            <a:off x="4973026" y="4049620"/>
            <a:ext cx="3678074" cy="261610"/>
          </a:xfrm>
          <a:prstGeom prst="rect">
            <a:avLst/>
          </a:prstGeom>
          <a:noFill/>
        </p:spPr>
        <p:txBody>
          <a:bodyPr wrap="square">
            <a:spAutoFit/>
          </a:bodyPr>
          <a:lstStyle/>
          <a:p>
            <a:r>
              <a:rPr lang="en-US" sz="1100" dirty="0"/>
              <a:t>Photo by </a:t>
            </a:r>
            <a:r>
              <a:rPr lang="en-US" sz="1100" dirty="0">
                <a:hlinkClick r:id="rId3"/>
              </a:rPr>
              <a:t>Dario</a:t>
            </a:r>
            <a:r>
              <a:rPr lang="en-US" sz="1100" dirty="0"/>
              <a:t> is licensed under the </a:t>
            </a:r>
            <a:r>
              <a:rPr lang="en-US" sz="1100" dirty="0">
                <a:hlinkClick r:id="rId4"/>
              </a:rPr>
              <a:t> </a:t>
            </a:r>
            <a:r>
              <a:rPr lang="en-US" sz="1100" dirty="0">
                <a:hlinkClick r:id="rId5"/>
              </a:rPr>
              <a:t>Unsplash License</a:t>
            </a:r>
            <a:endParaRPr lang="en-CA" sz="1100" dirty="0"/>
          </a:p>
        </p:txBody>
      </p:sp>
      <p:pic>
        <p:nvPicPr>
          <p:cNvPr id="8" name="Picture 7" descr="A person holds a remote control for a Sony TV&#10;&#10;">
            <a:extLst>
              <a:ext uri="{FF2B5EF4-FFF2-40B4-BE49-F238E27FC236}">
                <a16:creationId xmlns:a16="http://schemas.microsoft.com/office/drawing/2014/main" id="{E284B456-E95D-100A-3749-92DF0A9105E0}"/>
              </a:ext>
            </a:extLst>
          </p:cNvPr>
          <p:cNvPicPr>
            <a:picLocks noChangeAspect="1"/>
          </p:cNvPicPr>
          <p:nvPr/>
        </p:nvPicPr>
        <p:blipFill>
          <a:blip r:embed="rId6"/>
          <a:stretch>
            <a:fillRect/>
          </a:stretch>
        </p:blipFill>
        <p:spPr>
          <a:xfrm>
            <a:off x="4973026" y="1193932"/>
            <a:ext cx="3678074" cy="2755636"/>
          </a:xfrm>
          <a:prstGeom prst="rect">
            <a:avLst/>
          </a:prstGeom>
        </p:spPr>
      </p:pic>
    </p:spTree>
    <p:extLst>
      <p:ext uri="{BB962C8B-B14F-4D97-AF65-F5344CB8AC3E}">
        <p14:creationId xmlns:p14="http://schemas.microsoft.com/office/powerpoint/2010/main" val="28111783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4"/>
        <p:cNvGrpSpPr/>
        <p:nvPr/>
      </p:nvGrpSpPr>
      <p:grpSpPr>
        <a:xfrm>
          <a:off x="0" y="0"/>
          <a:ext cx="0" cy="0"/>
          <a:chOff x="0" y="0"/>
          <a:chExt cx="0" cy="0"/>
        </a:xfrm>
      </p:grpSpPr>
      <p:sp>
        <p:nvSpPr>
          <p:cNvPr id="315" name="Google Shape;315;g10e5c8f252a_0_146"/>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CA" b="1" dirty="0"/>
              <a:t>Exclusive Distribution</a:t>
            </a:r>
            <a:endParaRPr lang="en-CA" b="1" dirty="0">
              <a:latin typeface="Arial"/>
              <a:ea typeface="Arial"/>
              <a:cs typeface="Arial"/>
              <a:sym typeface="Arial"/>
            </a:endParaRPr>
          </a:p>
        </p:txBody>
      </p:sp>
      <p:sp>
        <p:nvSpPr>
          <p:cNvPr id="2" name="Text Placeholder 1">
            <a:extLst>
              <a:ext uri="{FF2B5EF4-FFF2-40B4-BE49-F238E27FC236}">
                <a16:creationId xmlns:a16="http://schemas.microsoft.com/office/drawing/2014/main" id="{7D047E6C-73A1-7BAF-9C55-C95AE697C7BD}"/>
              </a:ext>
            </a:extLst>
          </p:cNvPr>
          <p:cNvSpPr>
            <a:spLocks noGrp="1"/>
          </p:cNvSpPr>
          <p:nvPr>
            <p:ph type="body" idx="1"/>
          </p:nvPr>
        </p:nvSpPr>
        <p:spPr>
          <a:xfrm>
            <a:off x="294394" y="1023229"/>
            <a:ext cx="4603714" cy="3570542"/>
          </a:xfrm>
        </p:spPr>
        <p:txBody>
          <a:bodyPr>
            <a:normAutofit/>
          </a:bodyPr>
          <a:lstStyle/>
          <a:p>
            <a:pPr marL="0" lvl="0" indent="0">
              <a:buClr>
                <a:srgbClr val="000000"/>
              </a:buClr>
              <a:buSzTx/>
              <a:buNone/>
            </a:pPr>
            <a:r>
              <a:rPr lang="en-US" sz="2000" b="1" dirty="0">
                <a:solidFill>
                  <a:srgbClr val="000000"/>
                </a:solidFill>
                <a:cs typeface="Arial"/>
                <a:sym typeface="Arial"/>
              </a:rPr>
              <a:t>Exclusive distribution </a:t>
            </a:r>
            <a:r>
              <a:rPr lang="en-US" sz="2000" dirty="0">
                <a:solidFill>
                  <a:srgbClr val="000000"/>
                </a:solidFill>
                <a:cs typeface="Arial"/>
                <a:sym typeface="Arial"/>
              </a:rPr>
              <a:t>involves selling products through one or very few outlets. Most students often think exclusive means high priced, but that’s not always the case. Exclusive simply means limiting distribution to only one outlet in any area, and can be a strategic decision based on applying the scarcity principle to creating demand.</a:t>
            </a:r>
            <a:endParaRPr lang="en-CA" sz="2000" dirty="0">
              <a:solidFill>
                <a:srgbClr val="000000"/>
              </a:solidFill>
              <a:cs typeface="Arial"/>
              <a:sym typeface="Arial"/>
            </a:endParaRPr>
          </a:p>
        </p:txBody>
      </p:sp>
      <p:pic>
        <p:nvPicPr>
          <p:cNvPr id="4" name="Picture 3" descr="A group of people standing in front of a Louis Vuitton store  &#10;&#10;">
            <a:extLst>
              <a:ext uri="{FF2B5EF4-FFF2-40B4-BE49-F238E27FC236}">
                <a16:creationId xmlns:a16="http://schemas.microsoft.com/office/drawing/2014/main" id="{5B4818A5-7A36-9DA0-393D-3F6F292DE82D}"/>
              </a:ext>
            </a:extLst>
          </p:cNvPr>
          <p:cNvPicPr>
            <a:picLocks noChangeAspect="1"/>
          </p:cNvPicPr>
          <p:nvPr/>
        </p:nvPicPr>
        <p:blipFill>
          <a:blip r:embed="rId3"/>
          <a:stretch>
            <a:fillRect/>
          </a:stretch>
        </p:blipFill>
        <p:spPr>
          <a:xfrm>
            <a:off x="5022158" y="822528"/>
            <a:ext cx="3939817" cy="2958294"/>
          </a:xfrm>
          <a:prstGeom prst="rect">
            <a:avLst/>
          </a:prstGeom>
        </p:spPr>
      </p:pic>
      <p:sp>
        <p:nvSpPr>
          <p:cNvPr id="12" name="TextBox 11">
            <a:extLst>
              <a:ext uri="{FF2B5EF4-FFF2-40B4-BE49-F238E27FC236}">
                <a16:creationId xmlns:a16="http://schemas.microsoft.com/office/drawing/2014/main" id="{7595FD63-E266-EE20-C3F2-AFF99FFD7483}"/>
              </a:ext>
            </a:extLst>
          </p:cNvPr>
          <p:cNvSpPr txBox="1"/>
          <p:nvPr/>
        </p:nvSpPr>
        <p:spPr>
          <a:xfrm>
            <a:off x="4951480" y="3780822"/>
            <a:ext cx="4046561" cy="430887"/>
          </a:xfrm>
          <a:prstGeom prst="rect">
            <a:avLst/>
          </a:prstGeom>
          <a:noFill/>
        </p:spPr>
        <p:txBody>
          <a:bodyPr wrap="square">
            <a:spAutoFit/>
          </a:bodyPr>
          <a:lstStyle/>
          <a:p>
            <a:r>
              <a:rPr lang="en-CA" sz="1100" dirty="0"/>
              <a:t>Photo by </a:t>
            </a:r>
            <a:r>
              <a:rPr lang="en-CA" sz="1100" dirty="0">
                <a:hlinkClick r:id="rId4"/>
              </a:rPr>
              <a:t>Melanie </a:t>
            </a:r>
            <a:r>
              <a:rPr lang="en-CA" sz="1100" dirty="0" err="1">
                <a:hlinkClick r:id="rId4"/>
              </a:rPr>
              <a:t>Pongratz</a:t>
            </a:r>
            <a:r>
              <a:rPr lang="en-US" sz="1100" dirty="0"/>
              <a:t> is licensed under the </a:t>
            </a:r>
            <a:r>
              <a:rPr lang="en-US" sz="1100" dirty="0">
                <a:hlinkClick r:id="rId5"/>
              </a:rPr>
              <a:t> </a:t>
            </a:r>
            <a:r>
              <a:rPr lang="en-US" sz="1100" dirty="0">
                <a:hlinkClick r:id="rId6"/>
              </a:rPr>
              <a:t>Unsplash License</a:t>
            </a:r>
            <a:endParaRPr lang="en-CA" sz="1100" dirty="0"/>
          </a:p>
        </p:txBody>
      </p:sp>
    </p:spTree>
    <p:extLst>
      <p:ext uri="{BB962C8B-B14F-4D97-AF65-F5344CB8AC3E}">
        <p14:creationId xmlns:p14="http://schemas.microsoft.com/office/powerpoint/2010/main" val="40174687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1"/>
        <p:cNvGrpSpPr/>
        <p:nvPr/>
      </p:nvGrpSpPr>
      <p:grpSpPr>
        <a:xfrm>
          <a:off x="0" y="0"/>
          <a:ext cx="0" cy="0"/>
          <a:chOff x="0" y="0"/>
          <a:chExt cx="0" cy="0"/>
        </a:xfrm>
      </p:grpSpPr>
      <p:sp>
        <p:nvSpPr>
          <p:cNvPr id="322" name="Google Shape;322;g10e5c8f252a_0_154"/>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CA" b="1" dirty="0"/>
              <a:t>Channel Selection Factors</a:t>
            </a:r>
          </a:p>
        </p:txBody>
      </p:sp>
      <p:sp>
        <p:nvSpPr>
          <p:cNvPr id="2" name="Text Placeholder 1">
            <a:extLst>
              <a:ext uri="{FF2B5EF4-FFF2-40B4-BE49-F238E27FC236}">
                <a16:creationId xmlns:a16="http://schemas.microsoft.com/office/drawing/2014/main" id="{A2210127-8B61-4E00-5002-E74A5471EACD}"/>
              </a:ext>
            </a:extLst>
          </p:cNvPr>
          <p:cNvSpPr>
            <a:spLocks noGrp="1"/>
          </p:cNvSpPr>
          <p:nvPr>
            <p:ph type="body" idx="1"/>
          </p:nvPr>
        </p:nvSpPr>
        <p:spPr>
          <a:xfrm>
            <a:off x="311700" y="1017800"/>
            <a:ext cx="8520600" cy="3815457"/>
          </a:xfrm>
        </p:spPr>
        <p:txBody>
          <a:bodyPr>
            <a:noAutofit/>
          </a:bodyPr>
          <a:lstStyle/>
          <a:p>
            <a:pPr>
              <a:spcBef>
                <a:spcPts val="2000"/>
              </a:spcBef>
            </a:pPr>
            <a:r>
              <a:rPr lang="en-US" sz="2400" dirty="0">
                <a:highlight>
                  <a:srgbClr val="FFFFFF"/>
                </a:highlight>
              </a:rPr>
              <a:t>Selecting the best marketing channel is critical because it can mean the success or failure of your product.</a:t>
            </a:r>
          </a:p>
          <a:p>
            <a:pPr lvl="0"/>
            <a:r>
              <a:rPr lang="en-US" sz="2400" dirty="0">
                <a:highlight>
                  <a:srgbClr val="FFFFFF"/>
                </a:highlight>
              </a:rPr>
              <a:t>One of the reasons the Internet has been so successful as a marketing channel is because customers get to make some of the channel decisions themselves.</a:t>
            </a:r>
          </a:p>
          <a:p>
            <a:pPr lvl="0"/>
            <a:r>
              <a:rPr lang="en-US" sz="2400" dirty="0">
                <a:highlight>
                  <a:srgbClr val="FFFFFF"/>
                </a:highlight>
              </a:rPr>
              <a:t>They can shop virtually for any product in the world when and where they want to, as long as they can connect to the Web. </a:t>
            </a:r>
          </a:p>
          <a:p>
            <a:pPr lvl="0"/>
            <a:r>
              <a:rPr lang="en-US" sz="2400" dirty="0">
                <a:highlight>
                  <a:srgbClr val="FFFFFF"/>
                </a:highlight>
              </a:rPr>
              <a:t>They can also choose how the product is shipped.</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0"/>
        <p:cNvGrpSpPr/>
        <p:nvPr/>
      </p:nvGrpSpPr>
      <p:grpSpPr>
        <a:xfrm>
          <a:off x="0" y="0"/>
          <a:ext cx="0" cy="0"/>
          <a:chOff x="0" y="0"/>
          <a:chExt cx="0" cy="0"/>
        </a:xfrm>
      </p:grpSpPr>
      <p:sp>
        <p:nvSpPr>
          <p:cNvPr id="331" name="Google Shape;331;g10e5c8f252a_0_165"/>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CA" b="1" dirty="0"/>
              <a:t>Type of Customer</a:t>
            </a:r>
            <a:endParaRPr b="1" dirty="0">
              <a:latin typeface="Arial"/>
              <a:ea typeface="Arial"/>
              <a:cs typeface="Arial"/>
              <a:sym typeface="Arial"/>
            </a:endParaRPr>
          </a:p>
        </p:txBody>
      </p:sp>
      <p:sp>
        <p:nvSpPr>
          <p:cNvPr id="3" name="Text Placeholder 2">
            <a:extLst>
              <a:ext uri="{FF2B5EF4-FFF2-40B4-BE49-F238E27FC236}">
                <a16:creationId xmlns:a16="http://schemas.microsoft.com/office/drawing/2014/main" id="{B4BB2227-EE49-6523-3D70-6DDF5142718B}"/>
              </a:ext>
            </a:extLst>
          </p:cNvPr>
          <p:cNvSpPr>
            <a:spLocks noGrp="1"/>
          </p:cNvSpPr>
          <p:nvPr>
            <p:ph type="body" idx="1"/>
          </p:nvPr>
        </p:nvSpPr>
        <p:spPr>
          <a:xfrm>
            <a:off x="3918856" y="914400"/>
            <a:ext cx="4913443" cy="3722914"/>
          </a:xfrm>
        </p:spPr>
        <p:txBody>
          <a:bodyPr>
            <a:normAutofit/>
          </a:bodyPr>
          <a:lstStyle/>
          <a:p>
            <a:pPr lvl="0">
              <a:buClr>
                <a:srgbClr val="434343"/>
              </a:buClr>
            </a:pPr>
            <a:r>
              <a:rPr lang="en-US" sz="2000" dirty="0">
                <a:solidFill>
                  <a:srgbClr val="434343"/>
                </a:solidFill>
              </a:rPr>
              <a:t>How your customers want to buy products will have an impact on the channel you select. </a:t>
            </a:r>
          </a:p>
          <a:p>
            <a:pPr lvl="0">
              <a:buClr>
                <a:srgbClr val="434343"/>
              </a:buClr>
            </a:pPr>
            <a:r>
              <a:rPr lang="en-US" sz="2000" dirty="0">
                <a:solidFill>
                  <a:srgbClr val="434343"/>
                </a:solidFill>
              </a:rPr>
              <a:t>It should be your prime consideration.</a:t>
            </a:r>
          </a:p>
          <a:p>
            <a:pPr lvl="0">
              <a:buClr>
                <a:srgbClr val="434343"/>
              </a:buClr>
            </a:pPr>
            <a:r>
              <a:rPr lang="en-US" sz="2000" dirty="0">
                <a:solidFill>
                  <a:srgbClr val="434343"/>
                </a:solidFill>
              </a:rPr>
              <a:t>When businesses buy expensive products such as machinery and computers or products that have to be customized, they generally expect to be sold to personally via salespeople. </a:t>
            </a:r>
          </a:p>
          <a:p>
            <a:pPr lvl="0">
              <a:buClr>
                <a:srgbClr val="434343"/>
              </a:buClr>
            </a:pPr>
            <a:r>
              <a:rPr lang="en-US" sz="2000" dirty="0">
                <a:solidFill>
                  <a:srgbClr val="434343"/>
                </a:solidFill>
              </a:rPr>
              <a:t>And often they expect special payment term.</a:t>
            </a:r>
          </a:p>
        </p:txBody>
      </p:sp>
      <p:pic>
        <p:nvPicPr>
          <p:cNvPr id="334" name="Google Shape;334;g10e5c8f252a_0_16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37686" y="1387314"/>
            <a:ext cx="3559126" cy="2371824"/>
          </a:xfrm>
          <a:prstGeom prst="rect">
            <a:avLst/>
          </a:prstGeom>
          <a:noFill/>
          <a:ln>
            <a:noFill/>
          </a:ln>
        </p:spPr>
      </p:pic>
      <p:sp>
        <p:nvSpPr>
          <p:cNvPr id="335" name="Google Shape;335;g10e5c8f252a_0_165">
            <a:extLst>
              <a:ext uri="{C183D7F6-B498-43B3-948B-1728B52AA6E4}">
                <adec:decorative xmlns:adec="http://schemas.microsoft.com/office/drawing/2017/decorative" val="1"/>
              </a:ext>
            </a:extLst>
          </p:cNvPr>
          <p:cNvSpPr txBox="1"/>
          <p:nvPr/>
        </p:nvSpPr>
        <p:spPr>
          <a:xfrm>
            <a:off x="237686" y="3861120"/>
            <a:ext cx="3559126"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100" u="sng" dirty="0">
                <a:solidFill>
                  <a:schemeClr val="hlink"/>
                </a:solidFill>
                <a:hlinkClick r:id="rId4"/>
              </a:rPr>
              <a:t>Customer</a:t>
            </a:r>
            <a:r>
              <a:rPr lang="en-CA" sz="1100" dirty="0"/>
              <a:t> - Free on </a:t>
            </a:r>
            <a:r>
              <a:rPr lang="en-CA" sz="1100" dirty="0" err="1"/>
              <a:t>Pixabay</a:t>
            </a:r>
            <a:r>
              <a:rPr lang="en-CA" sz="1100" dirty="0"/>
              <a:t>.</a:t>
            </a:r>
            <a:endParaRPr sz="11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9"/>
        <p:cNvGrpSpPr/>
        <p:nvPr/>
      </p:nvGrpSpPr>
      <p:grpSpPr>
        <a:xfrm>
          <a:off x="0" y="0"/>
          <a:ext cx="0" cy="0"/>
          <a:chOff x="0" y="0"/>
          <a:chExt cx="0" cy="0"/>
        </a:xfrm>
      </p:grpSpPr>
      <p:sp>
        <p:nvSpPr>
          <p:cNvPr id="340" name="Google Shape;340;g10e5c8f252a_0_177"/>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CA" b="1" dirty="0"/>
              <a:t>Type of Product</a:t>
            </a:r>
            <a:endParaRPr b="1" dirty="0">
              <a:latin typeface="Arial"/>
              <a:ea typeface="Arial"/>
              <a:cs typeface="Arial"/>
              <a:sym typeface="Arial"/>
            </a:endParaRPr>
          </a:p>
        </p:txBody>
      </p:sp>
      <p:sp>
        <p:nvSpPr>
          <p:cNvPr id="2" name="Text Placeholder 1">
            <a:extLst>
              <a:ext uri="{FF2B5EF4-FFF2-40B4-BE49-F238E27FC236}">
                <a16:creationId xmlns:a16="http://schemas.microsoft.com/office/drawing/2014/main" id="{44E1D8EB-DB87-8248-3BA9-D9672636ADEE}"/>
              </a:ext>
            </a:extLst>
          </p:cNvPr>
          <p:cNvSpPr>
            <a:spLocks noGrp="1"/>
          </p:cNvSpPr>
          <p:nvPr>
            <p:ph type="body" idx="1"/>
          </p:nvPr>
        </p:nvSpPr>
        <p:spPr>
          <a:xfrm>
            <a:off x="311700" y="1017800"/>
            <a:ext cx="5577471" cy="3793686"/>
          </a:xfrm>
        </p:spPr>
        <p:txBody>
          <a:bodyPr>
            <a:normAutofit fontScale="92500" lnSpcReduction="10000"/>
          </a:bodyPr>
          <a:lstStyle/>
          <a:p>
            <a:pPr lvl="0">
              <a:spcBef>
                <a:spcPts val="2000"/>
              </a:spcBef>
              <a:buClr>
                <a:srgbClr val="000000"/>
              </a:buClr>
              <a:buFont typeface="Arial"/>
              <a:buChar char="●"/>
            </a:pPr>
            <a:r>
              <a:rPr lang="en-US" sz="2000" dirty="0">
                <a:solidFill>
                  <a:srgbClr val="000000"/>
                </a:solidFill>
                <a:highlight>
                  <a:srgbClr val="FFFFFF"/>
                </a:highlight>
                <a:cs typeface="Arial"/>
                <a:sym typeface="Arial"/>
              </a:rPr>
              <a:t>The type of product you’re selling will also affect your marketing channel choices.</a:t>
            </a:r>
          </a:p>
          <a:p>
            <a:pPr lvl="0">
              <a:buClr>
                <a:srgbClr val="000000"/>
              </a:buClr>
              <a:buFont typeface="Arial"/>
              <a:buChar char="●"/>
            </a:pPr>
            <a:r>
              <a:rPr lang="en-US" sz="2000" dirty="0">
                <a:solidFill>
                  <a:srgbClr val="000000"/>
                </a:solidFill>
                <a:highlight>
                  <a:srgbClr val="FFFFFF"/>
                </a:highlight>
                <a:cs typeface="Arial"/>
                <a:sym typeface="Arial"/>
              </a:rPr>
              <a:t>Perishable products often have to be sold through shorter marketing channels than products with longer shelf lives.</a:t>
            </a:r>
          </a:p>
          <a:p>
            <a:pPr lvl="0">
              <a:buClr>
                <a:srgbClr val="000000"/>
              </a:buClr>
              <a:buFont typeface="Arial"/>
              <a:buChar char="●"/>
            </a:pPr>
            <a:r>
              <a:rPr lang="en-US" sz="2000" dirty="0">
                <a:solidFill>
                  <a:srgbClr val="000000"/>
                </a:solidFill>
                <a:highlight>
                  <a:srgbClr val="FFFFFF"/>
                </a:highlight>
                <a:cs typeface="Arial"/>
                <a:sym typeface="Arial"/>
              </a:rPr>
              <a:t>canned tuna can be shipped by “slow boat” and handled by more intermediaries. </a:t>
            </a:r>
          </a:p>
          <a:p>
            <a:pPr lvl="0">
              <a:buClr>
                <a:srgbClr val="000000"/>
              </a:buClr>
              <a:buFont typeface="Arial"/>
              <a:buChar char="●"/>
            </a:pPr>
            <a:r>
              <a:rPr lang="en-US" sz="2000" dirty="0">
                <a:solidFill>
                  <a:srgbClr val="000000"/>
                </a:solidFill>
                <a:highlight>
                  <a:srgbClr val="FFFFFF"/>
                </a:highlight>
                <a:cs typeface="Arial"/>
                <a:sym typeface="Arial"/>
              </a:rPr>
              <a:t>Valuable and fragile products also tend to have shorter marketing channels. </a:t>
            </a:r>
          </a:p>
          <a:p>
            <a:pPr lvl="0">
              <a:buClr>
                <a:srgbClr val="000000"/>
              </a:buClr>
              <a:buFont typeface="Arial"/>
              <a:buChar char="●"/>
            </a:pPr>
            <a:r>
              <a:rPr lang="en-US" sz="2000" dirty="0">
                <a:solidFill>
                  <a:srgbClr val="000000"/>
                </a:solidFill>
                <a:highlight>
                  <a:srgbClr val="FFFFFF"/>
                </a:highlight>
                <a:cs typeface="Arial"/>
                <a:sym typeface="Arial"/>
              </a:rPr>
              <a:t>Automakers generally sell their cars straight to car dealers (retailers) rather than through wholesalers. </a:t>
            </a:r>
          </a:p>
        </p:txBody>
      </p:sp>
      <p:sp>
        <p:nvSpPr>
          <p:cNvPr id="343" name="Google Shape;343;g10e5c8f252a_0_177"/>
          <p:cNvSpPr txBox="1"/>
          <p:nvPr/>
        </p:nvSpPr>
        <p:spPr>
          <a:xfrm>
            <a:off x="6224948" y="3965524"/>
            <a:ext cx="21651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100" u="sng" dirty="0">
                <a:solidFill>
                  <a:schemeClr val="hlink"/>
                </a:solidFill>
                <a:hlinkClick r:id="rId3"/>
              </a:rPr>
              <a:t>Customer</a:t>
            </a:r>
            <a:r>
              <a:rPr lang="en-CA" sz="1100" dirty="0"/>
              <a:t> - Free on </a:t>
            </a:r>
            <a:r>
              <a:rPr lang="en-CA" sz="1100" dirty="0" err="1"/>
              <a:t>Pixabay</a:t>
            </a:r>
            <a:r>
              <a:rPr lang="en-CA" sz="1100" dirty="0"/>
              <a:t>.</a:t>
            </a:r>
            <a:endParaRPr sz="1100" dirty="0"/>
          </a:p>
        </p:txBody>
      </p:sp>
      <p:pic>
        <p:nvPicPr>
          <p:cNvPr id="344" name="Google Shape;344;g10e5c8f252a_0_177" descr="Icon of a person shopping online "/>
          <p:cNvPicPr preferRelativeResize="0"/>
          <p:nvPr/>
        </p:nvPicPr>
        <p:blipFill>
          <a:blip r:embed="rId4">
            <a:alphaModFix/>
          </a:blip>
          <a:stretch>
            <a:fillRect/>
          </a:stretch>
        </p:blipFill>
        <p:spPr>
          <a:xfrm>
            <a:off x="5998310" y="1254003"/>
            <a:ext cx="2618376" cy="25658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8"/>
        <p:cNvGrpSpPr/>
        <p:nvPr/>
      </p:nvGrpSpPr>
      <p:grpSpPr>
        <a:xfrm>
          <a:off x="0" y="0"/>
          <a:ext cx="0" cy="0"/>
          <a:chOff x="0" y="0"/>
          <a:chExt cx="0" cy="0"/>
        </a:xfrm>
      </p:grpSpPr>
      <p:sp>
        <p:nvSpPr>
          <p:cNvPr id="349" name="Google Shape;349;g10e5c8f252a_0_191"/>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CA" b="1" dirty="0"/>
              <a:t>Channel Partner Capabilities</a:t>
            </a:r>
            <a:endParaRPr b="1" dirty="0">
              <a:latin typeface="Arial"/>
              <a:ea typeface="Arial"/>
              <a:cs typeface="Arial"/>
              <a:sym typeface="Arial"/>
            </a:endParaRPr>
          </a:p>
        </p:txBody>
      </p:sp>
      <p:sp>
        <p:nvSpPr>
          <p:cNvPr id="2" name="Text Placeholder 1">
            <a:extLst>
              <a:ext uri="{FF2B5EF4-FFF2-40B4-BE49-F238E27FC236}">
                <a16:creationId xmlns:a16="http://schemas.microsoft.com/office/drawing/2014/main" id="{180F0391-9F03-B928-9118-737CCDEB0B96}"/>
              </a:ext>
            </a:extLst>
          </p:cNvPr>
          <p:cNvSpPr>
            <a:spLocks noGrp="1"/>
          </p:cNvSpPr>
          <p:nvPr>
            <p:ph type="body" idx="1"/>
          </p:nvPr>
        </p:nvSpPr>
        <p:spPr>
          <a:xfrm>
            <a:off x="3225522" y="1017800"/>
            <a:ext cx="5606778" cy="3715699"/>
          </a:xfrm>
        </p:spPr>
        <p:txBody>
          <a:bodyPr>
            <a:normAutofit fontScale="92500" lnSpcReduction="10000"/>
          </a:bodyPr>
          <a:lstStyle/>
          <a:p>
            <a:pPr lvl="0">
              <a:spcBef>
                <a:spcPts val="2000"/>
              </a:spcBef>
            </a:pPr>
            <a:r>
              <a:rPr lang="en-US" sz="2000" dirty="0">
                <a:highlight>
                  <a:srgbClr val="FFFFFF"/>
                </a:highlight>
              </a:rPr>
              <a:t>Your ability versus the ability of other types of organizations that operate in marketing channels can affect your channel choices.</a:t>
            </a:r>
          </a:p>
          <a:p>
            <a:pPr lvl="0"/>
            <a:r>
              <a:rPr lang="en-US" sz="2000" dirty="0">
                <a:highlight>
                  <a:srgbClr val="FFFFFF"/>
                </a:highlight>
              </a:rPr>
              <a:t>If you produce downloadable products like digital books or recordings, you can sell your products straight to customers on the Internet.</a:t>
            </a:r>
          </a:p>
          <a:p>
            <a:pPr lvl="0"/>
            <a:r>
              <a:rPr lang="en-US" sz="2000" dirty="0">
                <a:highlight>
                  <a:srgbClr val="FFFFFF"/>
                </a:highlight>
              </a:rPr>
              <a:t>Now you want to get the product into retail stores like Target, Walgreens, and Bed Bath &amp; Beyond. </a:t>
            </a:r>
          </a:p>
          <a:p>
            <a:pPr lvl="1" indent="-342900">
              <a:buSzPts val="1800"/>
            </a:pPr>
            <a:r>
              <a:rPr lang="en-US" sz="2000" dirty="0">
                <a:highlight>
                  <a:srgbClr val="FFFFFF"/>
                </a:highlight>
              </a:rPr>
              <a:t>If you can get the product into these stores, you can increase your sales exponentially. </a:t>
            </a:r>
          </a:p>
        </p:txBody>
      </p:sp>
      <p:sp>
        <p:nvSpPr>
          <p:cNvPr id="352" name="Google Shape;352;g10e5c8f252a_0_191">
            <a:extLst>
              <a:ext uri="{C183D7F6-B498-43B3-948B-1728B52AA6E4}">
                <adec:decorative xmlns:adec="http://schemas.microsoft.com/office/drawing/2017/decorative" val="1"/>
              </a:ext>
            </a:extLst>
          </p:cNvPr>
          <p:cNvSpPr txBox="1"/>
          <p:nvPr/>
        </p:nvSpPr>
        <p:spPr>
          <a:xfrm>
            <a:off x="263475" y="3929812"/>
            <a:ext cx="2962046"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100" u="sng" dirty="0">
                <a:solidFill>
                  <a:schemeClr val="hlink"/>
                </a:solidFill>
                <a:hlinkClick r:id="rId3"/>
              </a:rPr>
              <a:t>Customer</a:t>
            </a:r>
            <a:r>
              <a:rPr lang="en-CA" sz="1100" dirty="0"/>
              <a:t> - Free on </a:t>
            </a:r>
            <a:r>
              <a:rPr lang="en-CA" sz="1100" dirty="0" err="1"/>
              <a:t>Pixabay</a:t>
            </a:r>
            <a:r>
              <a:rPr lang="en-CA" sz="1100" dirty="0"/>
              <a:t>.</a:t>
            </a:r>
            <a:endParaRPr sz="1100" dirty="0"/>
          </a:p>
        </p:txBody>
      </p:sp>
      <p:pic>
        <p:nvPicPr>
          <p:cNvPr id="353" name="Google Shape;353;g10e5c8f252a_0_191">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213233" y="1436783"/>
            <a:ext cx="3012288" cy="2406742"/>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7"/>
        <p:cNvGrpSpPr/>
        <p:nvPr/>
      </p:nvGrpSpPr>
      <p:grpSpPr>
        <a:xfrm>
          <a:off x="0" y="0"/>
          <a:ext cx="0" cy="0"/>
          <a:chOff x="0" y="0"/>
          <a:chExt cx="0" cy="0"/>
        </a:xfrm>
      </p:grpSpPr>
      <p:sp>
        <p:nvSpPr>
          <p:cNvPr id="358" name="Google Shape;358;g10e5c8f252a_0_204"/>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US" b="1" dirty="0"/>
              <a:t>The Business Environment and Technology</a:t>
            </a:r>
            <a:endParaRPr b="1" dirty="0">
              <a:latin typeface="Arial"/>
              <a:ea typeface="Arial"/>
              <a:cs typeface="Arial"/>
              <a:sym typeface="Arial"/>
            </a:endParaRPr>
          </a:p>
        </p:txBody>
      </p:sp>
      <p:sp>
        <p:nvSpPr>
          <p:cNvPr id="3" name="Text Placeholder 2">
            <a:extLst>
              <a:ext uri="{FF2B5EF4-FFF2-40B4-BE49-F238E27FC236}">
                <a16:creationId xmlns:a16="http://schemas.microsoft.com/office/drawing/2014/main" id="{33F66AD7-D80C-666F-BEF7-CB79CF46B1B3}"/>
              </a:ext>
            </a:extLst>
          </p:cNvPr>
          <p:cNvSpPr>
            <a:spLocks noGrp="1"/>
          </p:cNvSpPr>
          <p:nvPr>
            <p:ph type="body" idx="1"/>
          </p:nvPr>
        </p:nvSpPr>
        <p:spPr>
          <a:xfrm>
            <a:off x="311700" y="1110344"/>
            <a:ext cx="8520600" cy="3623156"/>
          </a:xfrm>
        </p:spPr>
        <p:txBody>
          <a:bodyPr>
            <a:normAutofit lnSpcReduction="10000"/>
          </a:bodyPr>
          <a:lstStyle/>
          <a:p>
            <a:pPr lvl="0">
              <a:buClr>
                <a:srgbClr val="434343"/>
              </a:buClr>
            </a:pPr>
            <a:r>
              <a:rPr lang="en-US" dirty="0">
                <a:solidFill>
                  <a:srgbClr val="434343"/>
                </a:solidFill>
              </a:rPr>
              <a:t>The general business environment, such as the economy, can also affect the marketing channels chosen for products. </a:t>
            </a:r>
          </a:p>
          <a:p>
            <a:pPr lvl="0">
              <a:buClr>
                <a:srgbClr val="434343"/>
              </a:buClr>
            </a:pPr>
            <a:r>
              <a:rPr lang="en-US" dirty="0">
                <a:solidFill>
                  <a:srgbClr val="434343"/>
                </a:solidFill>
              </a:rPr>
              <a:t>When the dollar falls, products imported from other countries cost more to buy relative to products produced and sold in the United States. </a:t>
            </a:r>
          </a:p>
          <a:p>
            <a:pPr lvl="0">
              <a:buClr>
                <a:srgbClr val="434343"/>
              </a:buClr>
            </a:pPr>
            <a:r>
              <a:rPr lang="en-US" dirty="0">
                <a:solidFill>
                  <a:srgbClr val="434343"/>
                </a:solidFill>
              </a:rPr>
              <a:t> Products “made in China” become less attractive because they have gotten more expensive.</a:t>
            </a:r>
          </a:p>
          <a:p>
            <a:pPr lvl="0">
              <a:buClr>
                <a:srgbClr val="434343"/>
              </a:buClr>
            </a:pPr>
            <a:r>
              <a:rPr lang="en-US" dirty="0">
                <a:solidFill>
                  <a:srgbClr val="434343"/>
                </a:solidFill>
              </a:rPr>
              <a:t>As a result, some companies then look closer to home for their products and channel partners.</a:t>
            </a:r>
          </a:p>
          <a:p>
            <a:pPr lvl="0">
              <a:buClr>
                <a:srgbClr val="434343"/>
              </a:buClr>
            </a:pPr>
            <a:r>
              <a:rPr lang="en-US" dirty="0">
                <a:solidFill>
                  <a:srgbClr val="434343"/>
                </a:solidFill>
              </a:rPr>
              <a:t>Technological changes affect marketing channels</a:t>
            </a:r>
          </a:p>
          <a:p>
            <a:pPr lvl="0">
              <a:buClr>
                <a:srgbClr val="434343"/>
              </a:buClr>
            </a:pPr>
            <a:r>
              <a:rPr lang="en-US" dirty="0">
                <a:solidFill>
                  <a:srgbClr val="434343"/>
                </a:solidFill>
              </a:rPr>
              <a:t>a company selling on the Internet has a digital footprint, or record, of what shoppers look at, or click on, at its site</a:t>
            </a:r>
          </a:p>
          <a:p>
            <a:pPr lvl="0">
              <a:buClr>
                <a:srgbClr val="434343"/>
              </a:buClr>
            </a:pPr>
            <a:r>
              <a:rPr lang="en-US" dirty="0">
                <a:solidFill>
                  <a:srgbClr val="434343"/>
                </a:solidFill>
              </a:rPr>
              <a:t>As a result, it can recommend products they appear to be interested in and target them with special offers and even prices.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4"/>
        <p:cNvGrpSpPr/>
        <p:nvPr/>
      </p:nvGrpSpPr>
      <p:grpSpPr>
        <a:xfrm>
          <a:off x="0" y="0"/>
          <a:ext cx="0" cy="0"/>
          <a:chOff x="0" y="0"/>
          <a:chExt cx="0" cy="0"/>
        </a:xfrm>
      </p:grpSpPr>
      <p:sp>
        <p:nvSpPr>
          <p:cNvPr id="365" name="Google Shape;365;g10e5c8f252a_0_219"/>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CA" b="1" dirty="0"/>
              <a:t>Competing Products’ Marketing Channels</a:t>
            </a:r>
            <a:endParaRPr b="1" dirty="0">
              <a:latin typeface="Arial"/>
              <a:ea typeface="Arial"/>
              <a:cs typeface="Arial"/>
              <a:sym typeface="Arial"/>
            </a:endParaRPr>
          </a:p>
        </p:txBody>
      </p:sp>
      <p:sp>
        <p:nvSpPr>
          <p:cNvPr id="2" name="Text Placeholder 1">
            <a:extLst>
              <a:ext uri="{FF2B5EF4-FFF2-40B4-BE49-F238E27FC236}">
                <a16:creationId xmlns:a16="http://schemas.microsoft.com/office/drawing/2014/main" id="{D971588B-33F1-95E7-DD52-F3B4087582D4}"/>
              </a:ext>
            </a:extLst>
          </p:cNvPr>
          <p:cNvSpPr>
            <a:spLocks noGrp="1"/>
          </p:cNvSpPr>
          <p:nvPr>
            <p:ph type="body" idx="1"/>
          </p:nvPr>
        </p:nvSpPr>
        <p:spPr>
          <a:xfrm>
            <a:off x="3766982" y="1017800"/>
            <a:ext cx="5065317" cy="3815457"/>
          </a:xfrm>
        </p:spPr>
        <p:txBody>
          <a:bodyPr>
            <a:normAutofit fontScale="92500"/>
          </a:bodyPr>
          <a:lstStyle/>
          <a:p>
            <a:pPr lvl="0">
              <a:spcBef>
                <a:spcPts val="2000"/>
              </a:spcBef>
            </a:pPr>
            <a:r>
              <a:rPr lang="en-US" dirty="0">
                <a:highlight>
                  <a:srgbClr val="FFFFFF"/>
                </a:highlight>
              </a:rPr>
              <a:t>How your competitors sell their products can also affect your marketing channels.</a:t>
            </a:r>
          </a:p>
          <a:p>
            <a:pPr lvl="0"/>
            <a:r>
              <a:rPr lang="en-US" dirty="0">
                <a:highlight>
                  <a:srgbClr val="FFFFFF"/>
                </a:highlight>
              </a:rPr>
              <a:t>You don’t always have to choose the channels your competitors rely on, though.</a:t>
            </a:r>
          </a:p>
          <a:p>
            <a:pPr lvl="0"/>
            <a:r>
              <a:rPr lang="en-US" dirty="0">
                <a:highlight>
                  <a:srgbClr val="FFFFFF"/>
                </a:highlight>
              </a:rPr>
              <a:t>Netflix is an example. </a:t>
            </a:r>
          </a:p>
          <a:p>
            <a:pPr lvl="0"/>
            <a:r>
              <a:rPr lang="en-US" dirty="0">
                <a:highlight>
                  <a:srgbClr val="FFFFFF"/>
                </a:highlight>
              </a:rPr>
              <a:t>Netflix turned the video rental business on its head by coming up with a new marketing channel that better meets the needs of many consumers. </a:t>
            </a:r>
          </a:p>
          <a:p>
            <a:pPr lvl="0"/>
            <a:r>
              <a:rPr lang="en-US" dirty="0">
                <a:highlight>
                  <a:srgbClr val="FFFFFF"/>
                </a:highlight>
              </a:rPr>
              <a:t>Beginning with direct mail and then moving to Internet delivery, Netflix (along with competitor Hulu) may end up revolutionizing the way television is watched</a:t>
            </a:r>
            <a:endParaRPr lang="en-US" dirty="0"/>
          </a:p>
        </p:txBody>
      </p:sp>
      <p:pic>
        <p:nvPicPr>
          <p:cNvPr id="368" name="Google Shape;368;g10e5c8f252a_0_219">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63492" y="1329744"/>
            <a:ext cx="3503510" cy="2208663"/>
          </a:xfrm>
          <a:prstGeom prst="rect">
            <a:avLst/>
          </a:prstGeom>
          <a:noFill/>
          <a:ln>
            <a:noFill/>
          </a:ln>
        </p:spPr>
      </p:pic>
      <p:sp>
        <p:nvSpPr>
          <p:cNvPr id="369" name="Google Shape;369;g10e5c8f252a_0_219">
            <a:extLst>
              <a:ext uri="{C183D7F6-B498-43B3-948B-1728B52AA6E4}">
                <adec:decorative xmlns:adec="http://schemas.microsoft.com/office/drawing/2017/decorative" val="1"/>
              </a:ext>
            </a:extLst>
          </p:cNvPr>
          <p:cNvSpPr txBox="1"/>
          <p:nvPr/>
        </p:nvSpPr>
        <p:spPr>
          <a:xfrm>
            <a:off x="263474" y="3582819"/>
            <a:ext cx="3503509"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100" u="sng" dirty="0">
                <a:solidFill>
                  <a:schemeClr val="hlink"/>
                </a:solidFill>
                <a:hlinkClick r:id="rId4"/>
              </a:rPr>
              <a:t>Netflix </a:t>
            </a:r>
            <a:r>
              <a:rPr lang="en-CA" sz="1100" dirty="0"/>
              <a:t>- Free on </a:t>
            </a:r>
            <a:r>
              <a:rPr lang="en-CA" sz="1100" dirty="0" err="1"/>
              <a:t>Pixabay</a:t>
            </a:r>
            <a:r>
              <a:rPr lang="en-CA" sz="1100" dirty="0"/>
              <a:t>.</a:t>
            </a:r>
            <a:endParaRPr sz="11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3"/>
        <p:cNvGrpSpPr/>
        <p:nvPr/>
      </p:nvGrpSpPr>
      <p:grpSpPr>
        <a:xfrm>
          <a:off x="0" y="0"/>
          <a:ext cx="0" cy="0"/>
          <a:chOff x="0" y="0"/>
          <a:chExt cx="0" cy="0"/>
        </a:xfrm>
      </p:grpSpPr>
      <p:sp>
        <p:nvSpPr>
          <p:cNvPr id="374" name="Google Shape;374;g10e5c8f252a_0_230"/>
          <p:cNvSpPr txBox="1">
            <a:spLocks noGrp="1"/>
          </p:cNvSpPr>
          <p:nvPr>
            <p:ph type="title"/>
          </p:nvPr>
        </p:nvSpPr>
        <p:spPr>
          <a:xfrm>
            <a:off x="311700" y="409999"/>
            <a:ext cx="8520600" cy="99425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US" b="1" dirty="0"/>
              <a:t>Factors That Affect a Product’s Intensity of Distribution</a:t>
            </a:r>
          </a:p>
        </p:txBody>
      </p:sp>
      <p:sp>
        <p:nvSpPr>
          <p:cNvPr id="2" name="Text Placeholder 1">
            <a:extLst>
              <a:ext uri="{FF2B5EF4-FFF2-40B4-BE49-F238E27FC236}">
                <a16:creationId xmlns:a16="http://schemas.microsoft.com/office/drawing/2014/main" id="{E0D30DA3-41C7-F424-1257-C49200481AA2}"/>
              </a:ext>
            </a:extLst>
          </p:cNvPr>
          <p:cNvSpPr>
            <a:spLocks noGrp="1"/>
          </p:cNvSpPr>
          <p:nvPr>
            <p:ph type="body" idx="1"/>
          </p:nvPr>
        </p:nvSpPr>
        <p:spPr>
          <a:xfrm>
            <a:off x="311700" y="1404255"/>
            <a:ext cx="4622041" cy="3329246"/>
          </a:xfrm>
        </p:spPr>
        <p:txBody>
          <a:bodyPr>
            <a:normAutofit fontScale="92500"/>
          </a:bodyPr>
          <a:lstStyle/>
          <a:p>
            <a:pPr lvl="0">
              <a:spcBef>
                <a:spcPts val="2000"/>
              </a:spcBef>
            </a:pPr>
            <a:r>
              <a:rPr lang="en-US" dirty="0">
                <a:highlight>
                  <a:srgbClr val="FFFFFF"/>
                </a:highlight>
              </a:rPr>
              <a:t>Firms that choose an intensive distribution strategy try to sell their products in as many outlets as possible.</a:t>
            </a:r>
          </a:p>
          <a:p>
            <a:pPr lvl="0"/>
            <a:r>
              <a:rPr lang="en-US" dirty="0">
                <a:highlight>
                  <a:srgbClr val="FFFFFF"/>
                </a:highlight>
              </a:rPr>
              <a:t>Intensive distribution strategies are often used for convenience offerings—products customers purchase on the spot without much shopping around. </a:t>
            </a:r>
          </a:p>
          <a:p>
            <a:pPr lvl="1" indent="-342900">
              <a:lnSpc>
                <a:spcPct val="100000"/>
              </a:lnSpc>
              <a:buSzPts val="1800"/>
            </a:pPr>
            <a:r>
              <a:rPr lang="en-US" sz="1800" dirty="0">
                <a:highlight>
                  <a:srgbClr val="FFFFFF"/>
                </a:highlight>
              </a:rPr>
              <a:t>Soft drinks and newspapers are an example. </a:t>
            </a:r>
          </a:p>
          <a:p>
            <a:pPr lvl="1" indent="-342900">
              <a:lnSpc>
                <a:spcPct val="100000"/>
              </a:lnSpc>
              <a:buSzPts val="1800"/>
            </a:pPr>
            <a:r>
              <a:rPr lang="en-US" sz="1800" dirty="0">
                <a:highlight>
                  <a:srgbClr val="FFFFFF"/>
                </a:highlight>
              </a:rPr>
              <a:t>You see them sold in all kinds of different places. </a:t>
            </a:r>
          </a:p>
        </p:txBody>
      </p:sp>
      <p:pic>
        <p:nvPicPr>
          <p:cNvPr id="377" name="Google Shape;377;g10e5c8f252a_0_230" descr="Rainbow box's pointing at each other "/>
          <p:cNvPicPr preferRelativeResize="0"/>
          <p:nvPr/>
        </p:nvPicPr>
        <p:blipFill>
          <a:blip r:embed="rId3">
            <a:alphaModFix/>
          </a:blip>
          <a:stretch>
            <a:fillRect/>
          </a:stretch>
        </p:blipFill>
        <p:spPr>
          <a:xfrm>
            <a:off x="4933741" y="1295449"/>
            <a:ext cx="3905459" cy="2662076"/>
          </a:xfrm>
          <a:prstGeom prst="rect">
            <a:avLst/>
          </a:prstGeom>
          <a:noFill/>
          <a:ln>
            <a:noFill/>
          </a:ln>
        </p:spPr>
      </p:pic>
      <p:sp>
        <p:nvSpPr>
          <p:cNvPr id="378" name="Google Shape;378;g10e5c8f252a_0_230"/>
          <p:cNvSpPr txBox="1"/>
          <p:nvPr/>
        </p:nvSpPr>
        <p:spPr>
          <a:xfrm>
            <a:off x="5010299" y="4054500"/>
            <a:ext cx="3600075"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100" u="sng" dirty="0">
                <a:solidFill>
                  <a:schemeClr val="hlink"/>
                </a:solidFill>
                <a:hlinkClick r:id="rId4"/>
              </a:rPr>
              <a:t>Distribution</a:t>
            </a:r>
            <a:r>
              <a:rPr lang="en-CA" sz="1100" dirty="0"/>
              <a:t> - Free on </a:t>
            </a:r>
            <a:r>
              <a:rPr lang="en-CA" sz="1100" dirty="0" err="1"/>
              <a:t>Pixabay</a:t>
            </a:r>
            <a:r>
              <a:rPr lang="en-CA" sz="1100" dirty="0"/>
              <a:t>.</a:t>
            </a:r>
            <a:endParaRPr sz="11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2"/>
        <p:cNvGrpSpPr/>
        <p:nvPr/>
      </p:nvGrpSpPr>
      <p:grpSpPr>
        <a:xfrm>
          <a:off x="0" y="0"/>
          <a:ext cx="0" cy="0"/>
          <a:chOff x="0" y="0"/>
          <a:chExt cx="0" cy="0"/>
        </a:xfrm>
      </p:grpSpPr>
      <p:sp>
        <p:nvSpPr>
          <p:cNvPr id="384" name="Google Shape;384;g10e5c8f252a_0_242"/>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CA" b="1" dirty="0"/>
              <a:t>8.4 Key Takeaway</a:t>
            </a:r>
          </a:p>
        </p:txBody>
      </p:sp>
      <p:sp>
        <p:nvSpPr>
          <p:cNvPr id="2" name="Text Placeholder 1">
            <a:extLst>
              <a:ext uri="{FF2B5EF4-FFF2-40B4-BE49-F238E27FC236}">
                <a16:creationId xmlns:a16="http://schemas.microsoft.com/office/drawing/2014/main" id="{6A5AF13A-7711-5ACA-07C2-88FC0B693E00}"/>
              </a:ext>
            </a:extLst>
          </p:cNvPr>
          <p:cNvSpPr>
            <a:spLocks noGrp="1"/>
          </p:cNvSpPr>
          <p:nvPr>
            <p:ph type="body" idx="1"/>
          </p:nvPr>
        </p:nvSpPr>
        <p:spPr>
          <a:xfrm>
            <a:off x="311700" y="936170"/>
            <a:ext cx="8520600" cy="3797329"/>
          </a:xfrm>
        </p:spPr>
        <p:txBody>
          <a:bodyPr>
            <a:normAutofit fontScale="92500" lnSpcReduction="10000"/>
          </a:bodyPr>
          <a:lstStyle/>
          <a:p>
            <a:pPr lvl="0">
              <a:spcBef>
                <a:spcPts val="2000"/>
              </a:spcBef>
            </a:pPr>
            <a:r>
              <a:rPr lang="en-US" dirty="0"/>
              <a:t>Selecting the best marketing channel is critical because it can mean the success or failure of your product. </a:t>
            </a:r>
          </a:p>
          <a:p>
            <a:pPr lvl="0"/>
            <a:r>
              <a:rPr lang="en-US" dirty="0"/>
              <a:t>The type of customer you’re selling to will have an impact on the channel you select. This should be your prime consideration.</a:t>
            </a:r>
          </a:p>
          <a:p>
            <a:pPr lvl="0"/>
            <a:r>
              <a:rPr lang="en-US" dirty="0"/>
              <a:t>The type of product, your organization’s capabilities versus those of other channel members, the way competing products are marketed, and changes in the business environment and technology can also affect your marketing channel decisions.</a:t>
            </a:r>
          </a:p>
          <a:p>
            <a:pPr lvl="0"/>
            <a:r>
              <a:rPr lang="en-US" dirty="0"/>
              <a:t>An intensive distribution strategy involves selling a product in as many outlets as possible. </a:t>
            </a:r>
          </a:p>
          <a:p>
            <a:pPr lvl="0"/>
            <a:r>
              <a:rPr lang="en-US" dirty="0"/>
              <a:t>Selective distribution involves selling a product at select outlets in specific locations. </a:t>
            </a:r>
          </a:p>
          <a:p>
            <a:pPr lvl="0"/>
            <a:r>
              <a:rPr lang="en-US" dirty="0"/>
              <a:t>Exclusive distribution involves selling a product through one or very few outlets.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2"/>
        <p:cNvGrpSpPr/>
        <p:nvPr/>
      </p:nvGrpSpPr>
      <p:grpSpPr>
        <a:xfrm>
          <a:off x="0" y="0"/>
          <a:ext cx="0" cy="0"/>
          <a:chOff x="0" y="0"/>
          <a:chExt cx="0" cy="0"/>
        </a:xfrm>
      </p:grpSpPr>
      <p:sp>
        <p:nvSpPr>
          <p:cNvPr id="93" name="Google Shape;93;p4"/>
          <p:cNvSpPr txBox="1">
            <a:spLocks noGrp="1"/>
          </p:cNvSpPr>
          <p:nvPr>
            <p:ph type="title"/>
          </p:nvPr>
        </p:nvSpPr>
        <p:spPr>
          <a:xfrm>
            <a:off x="234691" y="209314"/>
            <a:ext cx="8598600" cy="679800"/>
          </a:xfrm>
          <a:prstGeom prst="rect">
            <a:avLst/>
          </a:prstGeom>
          <a:noFill/>
          <a:ln>
            <a:noFill/>
          </a:ln>
        </p:spPr>
        <p:txBody>
          <a:bodyPr spcFirstLastPara="1" wrap="square" lIns="91425" tIns="91425" rIns="91425" bIns="91425" anchor="t" anchorCtr="0">
            <a:noAutofit/>
          </a:bodyPr>
          <a:lstStyle/>
          <a:p>
            <a:pPr marL="0" lvl="0" indent="0" algn="l" rtl="0">
              <a:lnSpc>
                <a:spcPct val="105000"/>
              </a:lnSpc>
              <a:spcBef>
                <a:spcPts val="0"/>
              </a:spcBef>
              <a:spcAft>
                <a:spcPts val="0"/>
              </a:spcAft>
              <a:buClr>
                <a:srgbClr val="000000"/>
              </a:buClr>
              <a:buSzPts val="990"/>
              <a:buNone/>
            </a:pPr>
            <a:r>
              <a:rPr lang="en-CA" b="1" dirty="0">
                <a:highlight>
                  <a:schemeClr val="lt1"/>
                </a:highlight>
                <a:latin typeface="Arial"/>
                <a:ea typeface="Arial"/>
                <a:cs typeface="Arial"/>
                <a:sym typeface="Arial"/>
              </a:rPr>
              <a:t>Marketing Channels versus Supply Chains</a:t>
            </a:r>
            <a:endParaRPr b="1" dirty="0">
              <a:highlight>
                <a:schemeClr val="lt1"/>
              </a:highlight>
              <a:latin typeface="Arial"/>
              <a:ea typeface="Arial"/>
              <a:cs typeface="Arial"/>
              <a:sym typeface="Arial"/>
            </a:endParaRPr>
          </a:p>
        </p:txBody>
      </p:sp>
      <p:sp>
        <p:nvSpPr>
          <p:cNvPr id="94" name="Google Shape;94;p4"/>
          <p:cNvSpPr txBox="1">
            <a:spLocks noGrp="1"/>
          </p:cNvSpPr>
          <p:nvPr>
            <p:ph type="body" idx="1"/>
          </p:nvPr>
        </p:nvSpPr>
        <p:spPr>
          <a:xfrm>
            <a:off x="215257" y="781295"/>
            <a:ext cx="8244284" cy="3756600"/>
          </a:xfrm>
          <a:prstGeom prst="rect">
            <a:avLst/>
          </a:prstGeom>
          <a:noFill/>
          <a:ln>
            <a:noFill/>
          </a:ln>
        </p:spPr>
        <p:txBody>
          <a:bodyPr spcFirstLastPara="1" wrap="square" lIns="91425" tIns="91425" rIns="91425" bIns="91425" anchor="t" anchorCtr="0">
            <a:noAutofit/>
          </a:bodyPr>
          <a:lstStyle/>
          <a:p>
            <a:pPr marL="114300" lvl="0" indent="0" algn="l" rtl="0">
              <a:lnSpc>
                <a:spcPct val="100000"/>
              </a:lnSpc>
              <a:spcBef>
                <a:spcPts val="0"/>
              </a:spcBef>
              <a:spcAft>
                <a:spcPts val="0"/>
              </a:spcAft>
              <a:buSzPts val="1800"/>
              <a:buNone/>
            </a:pPr>
            <a:r>
              <a:rPr lang="en-CA" sz="2000" b="1" dirty="0">
                <a:solidFill>
                  <a:srgbClr val="000000"/>
                </a:solidFill>
                <a:highlight>
                  <a:srgbClr val="FFFFFF"/>
                </a:highlight>
                <a:latin typeface="Arial"/>
                <a:ea typeface="Arial"/>
                <a:cs typeface="Arial"/>
                <a:sym typeface="Arial"/>
              </a:rPr>
              <a:t>Supply Chain </a:t>
            </a:r>
            <a:r>
              <a:rPr lang="en-CA" sz="2000" dirty="0">
                <a:solidFill>
                  <a:srgbClr val="000000"/>
                </a:solidFill>
                <a:highlight>
                  <a:srgbClr val="FFFFFF"/>
                </a:highlight>
                <a:latin typeface="Arial"/>
                <a:ea typeface="Arial"/>
                <a:cs typeface="Arial"/>
                <a:sym typeface="Arial"/>
              </a:rPr>
              <a:t>- </a:t>
            </a:r>
            <a:r>
              <a:rPr lang="en-CA" sz="2000" i="1" dirty="0">
                <a:solidFill>
                  <a:srgbClr val="000000"/>
                </a:solidFill>
                <a:highlight>
                  <a:srgbClr val="FFFFFF"/>
                </a:highlight>
                <a:latin typeface="Arial"/>
                <a:ea typeface="Arial"/>
                <a:cs typeface="Arial"/>
                <a:sym typeface="Arial"/>
              </a:rPr>
              <a:t>all</a:t>
            </a:r>
            <a:r>
              <a:rPr lang="en-CA" sz="2000" dirty="0">
                <a:solidFill>
                  <a:srgbClr val="000000"/>
                </a:solidFill>
                <a:highlight>
                  <a:srgbClr val="FFFFFF"/>
                </a:highlight>
                <a:latin typeface="Arial"/>
                <a:ea typeface="Arial"/>
                <a:cs typeface="Arial"/>
                <a:sym typeface="Arial"/>
              </a:rPr>
              <a:t> of the organizations that figure into any part of the process of producing, promoting, and delivering an offering to its user.</a:t>
            </a:r>
          </a:p>
          <a:p>
            <a:pPr>
              <a:buClr>
                <a:srgbClr val="000000"/>
              </a:buClr>
              <a:buFont typeface="Arial"/>
              <a:buChar char="●"/>
            </a:pPr>
            <a:r>
              <a:rPr lang="en-CA" sz="2400" dirty="0">
                <a:solidFill>
                  <a:srgbClr val="000000"/>
                </a:solidFill>
                <a:highlight>
                  <a:srgbClr val="FFFFFF"/>
                </a:highlight>
                <a:latin typeface="Arial"/>
                <a:ea typeface="Arial"/>
                <a:cs typeface="Arial"/>
                <a:sym typeface="Arial"/>
              </a:rPr>
              <a:t>The supply chain includes producers of the raw materials that go into a product.</a:t>
            </a:r>
            <a:endParaRPr sz="2400" dirty="0">
              <a:solidFill>
                <a:srgbClr val="000000"/>
              </a:solidFill>
              <a:highlight>
                <a:srgbClr val="FFFFFF"/>
              </a:highlight>
              <a:latin typeface="Arial"/>
              <a:ea typeface="Arial"/>
              <a:cs typeface="Arial"/>
              <a:sym typeface="Arial"/>
            </a:endParaRPr>
          </a:p>
          <a:p>
            <a:pPr>
              <a:buClr>
                <a:srgbClr val="000000"/>
              </a:buClr>
              <a:buFont typeface="Arial"/>
              <a:buChar char="●"/>
            </a:pPr>
            <a:r>
              <a:rPr lang="en-CA" sz="2400" dirty="0">
                <a:solidFill>
                  <a:srgbClr val="000000"/>
                </a:solidFill>
                <a:highlight>
                  <a:srgbClr val="FFFFFF"/>
                </a:highlight>
                <a:latin typeface="Arial"/>
                <a:ea typeface="Arial"/>
                <a:cs typeface="Arial"/>
                <a:sym typeface="Arial"/>
              </a:rPr>
              <a:t>A product’s supply chain also includes transportation companies such as railroads that help physically move the product</a:t>
            </a:r>
          </a:p>
          <a:p>
            <a:pPr>
              <a:buClr>
                <a:srgbClr val="000000"/>
              </a:buClr>
              <a:buFont typeface="Arial"/>
              <a:buChar char="●"/>
            </a:pPr>
            <a:r>
              <a:rPr lang="en-CA" sz="2400" dirty="0">
                <a:solidFill>
                  <a:srgbClr val="000000"/>
                </a:solidFill>
                <a:highlight>
                  <a:srgbClr val="FFFFFF"/>
                </a:highlight>
                <a:latin typeface="Arial"/>
                <a:ea typeface="Arial"/>
                <a:cs typeface="Arial"/>
                <a:sym typeface="Arial"/>
              </a:rPr>
              <a:t>And companies that build websites for other companies.</a:t>
            </a:r>
          </a:p>
          <a:p>
            <a:pPr marL="114300" lvl="0" indent="0" algn="l" rtl="0">
              <a:lnSpc>
                <a:spcPct val="100000"/>
              </a:lnSpc>
              <a:spcBef>
                <a:spcPts val="0"/>
              </a:spcBef>
              <a:spcAft>
                <a:spcPts val="0"/>
              </a:spcAft>
              <a:buClr>
                <a:srgbClr val="000000"/>
              </a:buClr>
              <a:buSzPts val="1800"/>
              <a:buNone/>
            </a:pPr>
            <a:r>
              <a:rPr lang="en-CA" sz="2000" b="1" dirty="0">
                <a:solidFill>
                  <a:srgbClr val="000000"/>
                </a:solidFill>
                <a:highlight>
                  <a:srgbClr val="FFFFFF"/>
                </a:highlight>
                <a:latin typeface="Arial"/>
                <a:ea typeface="Arial"/>
                <a:cs typeface="Arial"/>
                <a:sym typeface="Arial"/>
              </a:rPr>
              <a:t>Supply Chain Management </a:t>
            </a:r>
            <a:r>
              <a:rPr lang="en-CA" sz="2000" dirty="0">
                <a:solidFill>
                  <a:srgbClr val="000000"/>
                </a:solidFill>
                <a:highlight>
                  <a:srgbClr val="FFFFFF"/>
                </a:highlight>
                <a:latin typeface="Arial"/>
                <a:ea typeface="Arial"/>
                <a:cs typeface="Arial"/>
                <a:sym typeface="Arial"/>
              </a:rPr>
              <a:t>- Firms are constantly monitoring their supply chains and tinkering with them so they’re as efficient as possible.</a:t>
            </a:r>
            <a:endParaRPr sz="2000" dirty="0">
              <a:solidFill>
                <a:srgbClr val="000000"/>
              </a:solidFill>
              <a:highlight>
                <a:srgbClr val="FFFFFF"/>
              </a:highlight>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0"/>
        <p:cNvGrpSpPr/>
        <p:nvPr/>
      </p:nvGrpSpPr>
      <p:grpSpPr>
        <a:xfrm>
          <a:off x="0" y="0"/>
          <a:ext cx="0" cy="0"/>
          <a:chOff x="0" y="0"/>
          <a:chExt cx="0" cy="0"/>
        </a:xfrm>
      </p:grpSpPr>
      <p:sp>
        <p:nvSpPr>
          <p:cNvPr id="391" name="Google Shape;391;g10e5c8f252a_0_255"/>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CA" b="1" dirty="0"/>
              <a:t>8.5 Channel Dynamics </a:t>
            </a:r>
            <a:endParaRPr b="1" dirty="0">
              <a:latin typeface="Arial"/>
              <a:ea typeface="Arial"/>
              <a:cs typeface="Arial"/>
              <a:sym typeface="Arial"/>
            </a:endParaRPr>
          </a:p>
        </p:txBody>
      </p:sp>
      <p:sp>
        <p:nvSpPr>
          <p:cNvPr id="2" name="Text Placeholder 1">
            <a:extLst>
              <a:ext uri="{FF2B5EF4-FFF2-40B4-BE49-F238E27FC236}">
                <a16:creationId xmlns:a16="http://schemas.microsoft.com/office/drawing/2014/main" id="{B9B842CE-78EA-1545-4867-52A7B2D945E1}"/>
              </a:ext>
            </a:extLst>
          </p:cNvPr>
          <p:cNvSpPr>
            <a:spLocks noGrp="1"/>
          </p:cNvSpPr>
          <p:nvPr>
            <p:ph type="body" idx="1"/>
          </p:nvPr>
        </p:nvSpPr>
        <p:spPr/>
        <p:txBody>
          <a:bodyPr/>
          <a:lstStyle/>
          <a:p>
            <a:pPr marL="0" lvl="0" indent="0">
              <a:spcBef>
                <a:spcPts val="2000"/>
              </a:spcBef>
              <a:buClr>
                <a:srgbClr val="000000"/>
              </a:buClr>
              <a:buSzTx/>
              <a:buNone/>
            </a:pPr>
            <a:r>
              <a:rPr lang="en-US" sz="2400" b="1" dirty="0">
                <a:solidFill>
                  <a:srgbClr val="000000"/>
                </a:solidFill>
                <a:cs typeface="Arial"/>
                <a:sym typeface="Arial"/>
              </a:rPr>
              <a:t>Learning Objectives: </a:t>
            </a:r>
          </a:p>
          <a:p>
            <a:pPr lvl="0">
              <a:spcBef>
                <a:spcPts val="1400"/>
              </a:spcBef>
              <a:buClr>
                <a:srgbClr val="000000"/>
              </a:buClr>
              <a:buFont typeface="Arial"/>
              <a:buChar char="●"/>
            </a:pPr>
            <a:r>
              <a:rPr lang="en-US" sz="2400" dirty="0">
                <a:solidFill>
                  <a:srgbClr val="000000"/>
                </a:solidFill>
                <a:cs typeface="Arial"/>
                <a:sym typeface="Arial"/>
              </a:rPr>
              <a:t>Explain what channel power is and the types of firms that wield it.</a:t>
            </a:r>
          </a:p>
          <a:p>
            <a:pPr lvl="0">
              <a:buClr>
                <a:srgbClr val="000000"/>
              </a:buClr>
              <a:buFont typeface="Arial"/>
              <a:buChar char="●"/>
            </a:pPr>
            <a:r>
              <a:rPr lang="en-US" sz="2400" dirty="0">
                <a:solidFill>
                  <a:srgbClr val="000000"/>
                </a:solidFill>
                <a:cs typeface="Arial"/>
                <a:sym typeface="Arial"/>
              </a:rPr>
              <a:t>Describe the types of conflicts that can occur in marketing channels.</a:t>
            </a:r>
          </a:p>
          <a:p>
            <a:pPr lvl="0">
              <a:buClr>
                <a:srgbClr val="000000"/>
              </a:buClr>
              <a:buFont typeface="Arial"/>
              <a:buChar char="●"/>
            </a:pPr>
            <a:r>
              <a:rPr lang="en-US" sz="2400" dirty="0">
                <a:solidFill>
                  <a:srgbClr val="000000"/>
                </a:solidFill>
                <a:cs typeface="Arial"/>
                <a:sym typeface="Arial"/>
              </a:rPr>
              <a:t>Describe the ways in which channel members achieve cooperation with one another.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7"/>
        <p:cNvGrpSpPr/>
        <p:nvPr/>
      </p:nvGrpSpPr>
      <p:grpSpPr>
        <a:xfrm>
          <a:off x="0" y="0"/>
          <a:ext cx="0" cy="0"/>
          <a:chOff x="0" y="0"/>
          <a:chExt cx="0" cy="0"/>
        </a:xfrm>
      </p:grpSpPr>
      <p:sp>
        <p:nvSpPr>
          <p:cNvPr id="399" name="Google Shape;399;g10e5c8f252a_0_262"/>
          <p:cNvSpPr txBox="1">
            <a:spLocks noGrp="1"/>
          </p:cNvSpPr>
          <p:nvPr>
            <p:ph type="title"/>
          </p:nvPr>
        </p:nvSpPr>
        <p:spPr>
          <a:xfrm>
            <a:off x="344111" y="227449"/>
            <a:ext cx="8698500" cy="644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CA" b="1" dirty="0"/>
              <a:t>Channel Dynamics</a:t>
            </a:r>
          </a:p>
        </p:txBody>
      </p:sp>
      <p:graphicFrame>
        <p:nvGraphicFramePr>
          <p:cNvPr id="2" name="Diagram 1" descr="Channel Power&#10;Channel Conflict &#10;Channel Cooperation&#10;Channel Integration ">
            <a:extLst>
              <a:ext uri="{FF2B5EF4-FFF2-40B4-BE49-F238E27FC236}">
                <a16:creationId xmlns:a16="http://schemas.microsoft.com/office/drawing/2014/main" id="{E4906B9A-567A-9CB0-25E9-E177BA1D9CB7}"/>
              </a:ext>
            </a:extLst>
          </p:cNvPr>
          <p:cNvGraphicFramePr/>
          <p:nvPr>
            <p:extLst>
              <p:ext uri="{D42A27DB-BD31-4B8C-83A1-F6EECF244321}">
                <p14:modId xmlns:p14="http://schemas.microsoft.com/office/powerpoint/2010/main" val="4114594455"/>
              </p:ext>
            </p:extLst>
          </p:nvPr>
        </p:nvGraphicFramePr>
        <p:xfrm>
          <a:off x="1327943" y="954594"/>
          <a:ext cx="6730836" cy="36391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7"/>
        <p:cNvGrpSpPr/>
        <p:nvPr/>
      </p:nvGrpSpPr>
      <p:grpSpPr>
        <a:xfrm>
          <a:off x="0" y="0"/>
          <a:ext cx="0" cy="0"/>
          <a:chOff x="0" y="0"/>
          <a:chExt cx="0" cy="0"/>
        </a:xfrm>
      </p:grpSpPr>
      <p:sp>
        <p:nvSpPr>
          <p:cNvPr id="2" name="Title 1">
            <a:extLst>
              <a:ext uri="{FF2B5EF4-FFF2-40B4-BE49-F238E27FC236}">
                <a16:creationId xmlns:a16="http://schemas.microsoft.com/office/drawing/2014/main" id="{C34355B3-D19E-DDEB-2871-AAA4D47331C1}"/>
              </a:ext>
            </a:extLst>
          </p:cNvPr>
          <p:cNvSpPr>
            <a:spLocks noGrp="1"/>
          </p:cNvSpPr>
          <p:nvPr>
            <p:ph type="title"/>
          </p:nvPr>
        </p:nvSpPr>
        <p:spPr/>
        <p:txBody>
          <a:bodyPr>
            <a:normAutofit fontScale="90000"/>
          </a:bodyPr>
          <a:lstStyle/>
          <a:p>
            <a:r>
              <a:rPr lang="en-US" dirty="0"/>
              <a:t>Channel Power</a:t>
            </a:r>
          </a:p>
        </p:txBody>
      </p:sp>
      <p:sp>
        <p:nvSpPr>
          <p:cNvPr id="3" name="Text Placeholder 2">
            <a:extLst>
              <a:ext uri="{FF2B5EF4-FFF2-40B4-BE49-F238E27FC236}">
                <a16:creationId xmlns:a16="http://schemas.microsoft.com/office/drawing/2014/main" id="{61C11F02-DDA6-EE0F-55D9-A8E3984687C1}"/>
              </a:ext>
            </a:extLst>
          </p:cNvPr>
          <p:cNvSpPr>
            <a:spLocks noGrp="1"/>
          </p:cNvSpPr>
          <p:nvPr>
            <p:ph type="body" idx="1"/>
          </p:nvPr>
        </p:nvSpPr>
        <p:spPr>
          <a:xfrm>
            <a:off x="311700" y="892628"/>
            <a:ext cx="8520600" cy="3840871"/>
          </a:xfrm>
        </p:spPr>
        <p:txBody>
          <a:bodyPr>
            <a:normAutofit/>
          </a:bodyPr>
          <a:lstStyle/>
          <a:p>
            <a:pPr lvl="0">
              <a:spcBef>
                <a:spcPts val="2000"/>
              </a:spcBef>
            </a:pPr>
            <a:r>
              <a:rPr lang="en-US" dirty="0">
                <a:highlight>
                  <a:srgbClr val="FFFFFF"/>
                </a:highlight>
              </a:rPr>
              <a:t>Strong channel partners often wield what’s called channel power and are referred to as </a:t>
            </a:r>
            <a:r>
              <a:rPr lang="en-US" b="1" dirty="0">
                <a:highlight>
                  <a:srgbClr val="FFFFFF"/>
                </a:highlight>
              </a:rPr>
              <a:t>channel leaders</a:t>
            </a:r>
            <a:r>
              <a:rPr lang="en-US" dirty="0">
                <a:highlight>
                  <a:srgbClr val="FFFFFF"/>
                </a:highlight>
              </a:rPr>
              <a:t>, or </a:t>
            </a:r>
            <a:r>
              <a:rPr lang="en-US" b="1" i="1" dirty="0">
                <a:highlight>
                  <a:srgbClr val="FFFFFF"/>
                </a:highlight>
              </a:rPr>
              <a:t>channel captains</a:t>
            </a:r>
            <a:r>
              <a:rPr lang="en-US" dirty="0">
                <a:highlight>
                  <a:srgbClr val="FFFFFF"/>
                </a:highlight>
              </a:rPr>
              <a:t>.</a:t>
            </a:r>
          </a:p>
          <a:p>
            <a:pPr lvl="0"/>
            <a:r>
              <a:rPr lang="en-US" dirty="0">
                <a:highlight>
                  <a:srgbClr val="FFFFFF"/>
                </a:highlight>
              </a:rPr>
              <a:t>More often today, big retailers like Walmart and Target are commanding more channel power. </a:t>
            </a:r>
          </a:p>
          <a:p>
            <a:pPr lvl="0"/>
            <a:r>
              <a:rPr lang="en-US" dirty="0">
                <a:highlight>
                  <a:srgbClr val="FFFFFF"/>
                </a:highlight>
              </a:rPr>
              <a:t>They have millions of customers and are bombarded with products wholesalers and manufacturers want them to sell. </a:t>
            </a:r>
          </a:p>
          <a:p>
            <a:pPr lvl="1" indent="-342900">
              <a:lnSpc>
                <a:spcPct val="100000"/>
              </a:lnSpc>
              <a:buSzPts val="1800"/>
            </a:pPr>
            <a:r>
              <a:rPr lang="en-US" sz="1800" dirty="0">
                <a:highlight>
                  <a:srgbClr val="FFFFFF"/>
                </a:highlight>
              </a:rPr>
              <a:t>As a result, these retailers increasingly are able to call the shots.</a:t>
            </a:r>
          </a:p>
          <a:p>
            <a:pPr lvl="0"/>
            <a:r>
              <a:rPr lang="en-US" dirty="0">
                <a:highlight>
                  <a:srgbClr val="FFFFFF"/>
                </a:highlight>
              </a:rPr>
              <a:t>Category killers are in a similar position. </a:t>
            </a:r>
          </a:p>
          <a:p>
            <a:pPr lvl="0"/>
            <a:r>
              <a:rPr lang="en-US" dirty="0">
                <a:highlight>
                  <a:srgbClr val="FFFFFF"/>
                </a:highlight>
              </a:rPr>
              <a:t>Consumers like you are gaining marketing channel power, too. </a:t>
            </a:r>
          </a:p>
          <a:p>
            <a:pPr lvl="0"/>
            <a:r>
              <a:rPr lang="en-US" dirty="0">
                <a:highlight>
                  <a:srgbClr val="FFFFFF"/>
                </a:highlight>
              </a:rPr>
              <a:t>Regardless of what one manufacturer produces or what a local retailer has available, you can use the Internet to find whatever product you want at the best price available</a:t>
            </a:r>
            <a:r>
              <a:rPr lang="en-US" baseline="0" dirty="0">
                <a:highlight>
                  <a:srgbClr val="FFFFFF"/>
                </a:highlight>
              </a:rPr>
              <a:t> </a:t>
            </a:r>
            <a:r>
              <a:rPr lang="en-US" dirty="0">
                <a:highlight>
                  <a:srgbClr val="FFFFFF"/>
                </a:highlight>
              </a:rPr>
              <a:t>and have it delivered when, where, and how you want.</a:t>
            </a:r>
          </a:p>
        </p:txBody>
      </p:sp>
    </p:spTree>
    <p:extLst>
      <p:ext uri="{BB962C8B-B14F-4D97-AF65-F5344CB8AC3E}">
        <p14:creationId xmlns:p14="http://schemas.microsoft.com/office/powerpoint/2010/main" val="23677942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0"/>
        <p:cNvGrpSpPr/>
        <p:nvPr/>
      </p:nvGrpSpPr>
      <p:grpSpPr>
        <a:xfrm>
          <a:off x="0" y="0"/>
          <a:ext cx="0" cy="0"/>
          <a:chOff x="0" y="0"/>
          <a:chExt cx="0" cy="0"/>
        </a:xfrm>
      </p:grpSpPr>
      <p:sp>
        <p:nvSpPr>
          <p:cNvPr id="2" name="Title 1">
            <a:extLst>
              <a:ext uri="{FF2B5EF4-FFF2-40B4-BE49-F238E27FC236}">
                <a16:creationId xmlns:a16="http://schemas.microsoft.com/office/drawing/2014/main" id="{360EDDA4-42A2-38B2-E378-C647DE51411C}"/>
              </a:ext>
            </a:extLst>
          </p:cNvPr>
          <p:cNvSpPr>
            <a:spLocks noGrp="1"/>
          </p:cNvSpPr>
          <p:nvPr>
            <p:ph type="title"/>
          </p:nvPr>
        </p:nvSpPr>
        <p:spPr/>
        <p:txBody>
          <a:bodyPr>
            <a:normAutofit fontScale="90000"/>
          </a:bodyPr>
          <a:lstStyle/>
          <a:p>
            <a:r>
              <a:rPr lang="en-US" dirty="0"/>
              <a:t>Channel Conflict</a:t>
            </a:r>
          </a:p>
        </p:txBody>
      </p:sp>
      <p:sp>
        <p:nvSpPr>
          <p:cNvPr id="3" name="Text Placeholder 2">
            <a:extLst>
              <a:ext uri="{FF2B5EF4-FFF2-40B4-BE49-F238E27FC236}">
                <a16:creationId xmlns:a16="http://schemas.microsoft.com/office/drawing/2014/main" id="{6E8A8652-4B01-7668-A42E-65994532C2F1}"/>
              </a:ext>
            </a:extLst>
          </p:cNvPr>
          <p:cNvSpPr>
            <a:spLocks noGrp="1"/>
          </p:cNvSpPr>
          <p:nvPr>
            <p:ph type="body" idx="1"/>
          </p:nvPr>
        </p:nvSpPr>
        <p:spPr>
          <a:xfrm>
            <a:off x="311700" y="914400"/>
            <a:ext cx="8520600" cy="3819100"/>
          </a:xfrm>
        </p:spPr>
        <p:txBody>
          <a:bodyPr>
            <a:normAutofit fontScale="92500"/>
          </a:bodyPr>
          <a:lstStyle/>
          <a:p>
            <a:pPr lvl="0">
              <a:spcBef>
                <a:spcPts val="2000"/>
              </a:spcBef>
            </a:pPr>
            <a:r>
              <a:rPr lang="en-US" dirty="0">
                <a:highlight>
                  <a:srgbClr val="FFFFFF"/>
                </a:highlight>
              </a:rPr>
              <a:t>A dispute among channel members is called a channel conflict.</a:t>
            </a:r>
          </a:p>
          <a:p>
            <a:pPr lvl="0"/>
            <a:r>
              <a:rPr lang="en-US" dirty="0">
                <a:highlight>
                  <a:srgbClr val="FFFFFF"/>
                </a:highlight>
              </a:rPr>
              <a:t>Channel conflicts are common. </a:t>
            </a:r>
          </a:p>
          <a:p>
            <a:pPr lvl="0"/>
            <a:r>
              <a:rPr lang="en-US" dirty="0">
                <a:highlight>
                  <a:srgbClr val="FFFFFF"/>
                </a:highlight>
              </a:rPr>
              <a:t>Part of the reason for this is that each channel member has its own goals, which are unlike those of any other channel member. </a:t>
            </a:r>
          </a:p>
          <a:p>
            <a:pPr lvl="0"/>
            <a:r>
              <a:rPr lang="en-US" dirty="0">
                <a:highlight>
                  <a:srgbClr val="FFFFFF"/>
                </a:highlight>
              </a:rPr>
              <a:t>All channel members want to have low inventory levels but immediate access to more products.</a:t>
            </a:r>
          </a:p>
          <a:p>
            <a:pPr lvl="0"/>
            <a:r>
              <a:rPr lang="en-US" dirty="0">
                <a:highlight>
                  <a:srgbClr val="FFFFFF"/>
                </a:highlight>
              </a:rPr>
              <a:t>Wholesalers and retailers frequently lament that the manufacturers they work with aren’t doing more to promote their products—for example, distributing coupons for them, running TV ads, and so forth—so they will move off store shelves more quickly.</a:t>
            </a:r>
          </a:p>
          <a:p>
            <a:pPr lvl="0"/>
            <a:r>
              <a:rPr lang="en-US" dirty="0">
                <a:highlight>
                  <a:srgbClr val="FFFFFF"/>
                </a:highlight>
              </a:rPr>
              <a:t>Channel conflicts can also occur when manufacturers sell their products online. </a:t>
            </a:r>
          </a:p>
          <a:p>
            <a:pPr lvl="0"/>
            <a:r>
              <a:rPr lang="en-US" dirty="0">
                <a:highlight>
                  <a:srgbClr val="FFFFFF"/>
                </a:highlight>
              </a:rPr>
              <a:t>When they do, wholesalers and retailers often feel like they are competing for the same customers when they shouldn’t have to.</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7"/>
        <p:cNvGrpSpPr/>
        <p:nvPr/>
      </p:nvGrpSpPr>
      <p:grpSpPr>
        <a:xfrm>
          <a:off x="0" y="0"/>
          <a:ext cx="0" cy="0"/>
          <a:chOff x="0" y="0"/>
          <a:chExt cx="0" cy="0"/>
        </a:xfrm>
      </p:grpSpPr>
      <p:sp>
        <p:nvSpPr>
          <p:cNvPr id="421" name="Google Shape;421;g10e5c8f252a_0_274" descr="Arrow point left to right "/>
          <p:cNvSpPr/>
          <p:nvPr/>
        </p:nvSpPr>
        <p:spPr>
          <a:xfrm>
            <a:off x="7361492" y="290625"/>
            <a:ext cx="1587618" cy="438600"/>
          </a:xfrm>
          <a:prstGeom prst="leftRightArrow">
            <a:avLst>
              <a:gd name="adj1" fmla="val 50000"/>
              <a:gd name="adj2" fmla="val 50000"/>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g10e5c8f252a_0_274" descr="Arrow pointing up "/>
          <p:cNvSpPr/>
          <p:nvPr/>
        </p:nvSpPr>
        <p:spPr>
          <a:xfrm rot="5400000">
            <a:off x="6795278" y="2547670"/>
            <a:ext cx="3869400" cy="438600"/>
          </a:xfrm>
          <a:prstGeom prst="leftRightArrow">
            <a:avLst>
              <a:gd name="adj1" fmla="val 50000"/>
              <a:gd name="adj2" fmla="val 50000"/>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8D70EC26-F959-406B-7BC8-0FBBDD144C0E}"/>
              </a:ext>
            </a:extLst>
          </p:cNvPr>
          <p:cNvSpPr>
            <a:spLocks noGrp="1"/>
          </p:cNvSpPr>
          <p:nvPr>
            <p:ph type="title"/>
          </p:nvPr>
        </p:nvSpPr>
        <p:spPr/>
        <p:txBody>
          <a:bodyPr>
            <a:normAutofit fontScale="90000"/>
          </a:bodyPr>
          <a:lstStyle/>
          <a:p>
            <a:r>
              <a:rPr lang="en-US" dirty="0"/>
              <a:t>Vertical versus Horizontal Conflict</a:t>
            </a:r>
          </a:p>
        </p:txBody>
      </p:sp>
      <p:sp>
        <p:nvSpPr>
          <p:cNvPr id="3" name="Text Placeholder 2">
            <a:extLst>
              <a:ext uri="{FF2B5EF4-FFF2-40B4-BE49-F238E27FC236}">
                <a16:creationId xmlns:a16="http://schemas.microsoft.com/office/drawing/2014/main" id="{E824525B-7F03-DCD4-3080-1BB26A9586A0}"/>
              </a:ext>
            </a:extLst>
          </p:cNvPr>
          <p:cNvSpPr>
            <a:spLocks noGrp="1"/>
          </p:cNvSpPr>
          <p:nvPr>
            <p:ph type="body" idx="1"/>
          </p:nvPr>
        </p:nvSpPr>
        <p:spPr>
          <a:xfrm>
            <a:off x="311700" y="936170"/>
            <a:ext cx="8198978" cy="3797329"/>
          </a:xfrm>
        </p:spPr>
        <p:txBody>
          <a:bodyPr>
            <a:normAutofit fontScale="92500" lnSpcReduction="10000"/>
          </a:bodyPr>
          <a:lstStyle/>
          <a:p>
            <a:pPr lvl="0">
              <a:spcBef>
                <a:spcPts val="2000"/>
              </a:spcBef>
            </a:pPr>
            <a:r>
              <a:rPr lang="en-US" dirty="0">
                <a:highlight>
                  <a:srgbClr val="FFFFFF"/>
                </a:highlight>
              </a:rPr>
              <a:t>The conflicts we’ve described so far are examples of </a:t>
            </a:r>
            <a:r>
              <a:rPr lang="en-US" b="1" dirty="0">
                <a:highlight>
                  <a:srgbClr val="FFFFFF"/>
                </a:highlight>
              </a:rPr>
              <a:t>vertical conflict.</a:t>
            </a:r>
            <a:r>
              <a:rPr lang="en-US" dirty="0">
                <a:highlight>
                  <a:srgbClr val="FFFFFF"/>
                </a:highlight>
              </a:rPr>
              <a:t> </a:t>
            </a:r>
          </a:p>
          <a:p>
            <a:pPr lvl="0"/>
            <a:r>
              <a:rPr lang="en-US" dirty="0">
                <a:highlight>
                  <a:srgbClr val="FFFFFF"/>
                </a:highlight>
              </a:rPr>
              <a:t>A </a:t>
            </a:r>
            <a:r>
              <a:rPr lang="en-US" b="1" dirty="0">
                <a:highlight>
                  <a:srgbClr val="FFFFFF"/>
                </a:highlight>
              </a:rPr>
              <a:t>vertical conflict</a:t>
            </a:r>
            <a:r>
              <a:rPr lang="en-US" dirty="0">
                <a:highlight>
                  <a:srgbClr val="FFFFFF"/>
                </a:highlight>
              </a:rPr>
              <a:t> is conflict that occurs between two different types of members in a channel—say, a manufacturer, an agent, a wholesaler, or a retailer. </a:t>
            </a:r>
          </a:p>
          <a:p>
            <a:pPr lvl="0"/>
            <a:r>
              <a:rPr lang="en-US" dirty="0">
                <a:highlight>
                  <a:srgbClr val="FFFFFF"/>
                </a:highlight>
              </a:rPr>
              <a:t>By contrast, a </a:t>
            </a:r>
            <a:r>
              <a:rPr lang="en-US" b="1" dirty="0">
                <a:highlight>
                  <a:srgbClr val="FFFFFF"/>
                </a:highlight>
              </a:rPr>
              <a:t>horizontal conflict</a:t>
            </a:r>
            <a:r>
              <a:rPr lang="en-US" dirty="0">
                <a:highlight>
                  <a:srgbClr val="FFFFFF"/>
                </a:highlight>
              </a:rPr>
              <a:t> is conflict that occurs between organizations of the same type—say, two manufacturers that each want a powerful wholesaler to carry only its products.</a:t>
            </a:r>
          </a:p>
          <a:p>
            <a:pPr lvl="0"/>
            <a:r>
              <a:rPr lang="en-US" b="1" dirty="0">
                <a:highlight>
                  <a:srgbClr val="FFFFFF"/>
                </a:highlight>
              </a:rPr>
              <a:t>Horizontal conflict</a:t>
            </a:r>
            <a:r>
              <a:rPr lang="en-US" dirty="0">
                <a:highlight>
                  <a:srgbClr val="FFFFFF"/>
                </a:highlight>
              </a:rPr>
              <a:t> can be healthy because it’s competition driven. But it can create problems, too.</a:t>
            </a:r>
          </a:p>
          <a:p>
            <a:pPr lvl="0"/>
            <a:r>
              <a:rPr lang="en-US" dirty="0">
                <a:highlight>
                  <a:srgbClr val="FFFFFF"/>
                </a:highlight>
              </a:rPr>
              <a:t>Channel leaders like Walmart usually have a great deal of say when it comes to how channel conflicts are handled.</a:t>
            </a:r>
          </a:p>
          <a:p>
            <a:pPr lvl="0"/>
            <a:r>
              <a:rPr lang="en-US" dirty="0">
                <a:highlight>
                  <a:srgbClr val="FFFFFF"/>
                </a:highlight>
              </a:rPr>
              <a:t>A manufacturer with channel power still needs good retailers to sell its products; a retailer with channel power still needs good suppliers from which to buy products.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6"/>
        <p:cNvGrpSpPr/>
        <p:nvPr/>
      </p:nvGrpSpPr>
      <p:grpSpPr>
        <a:xfrm>
          <a:off x="0" y="0"/>
          <a:ext cx="0" cy="0"/>
          <a:chOff x="0" y="0"/>
          <a:chExt cx="0" cy="0"/>
        </a:xfrm>
      </p:grpSpPr>
      <p:sp>
        <p:nvSpPr>
          <p:cNvPr id="2" name="Title 1">
            <a:extLst>
              <a:ext uri="{FF2B5EF4-FFF2-40B4-BE49-F238E27FC236}">
                <a16:creationId xmlns:a16="http://schemas.microsoft.com/office/drawing/2014/main" id="{960324D3-26F5-9420-3C6B-83121B412E3C}"/>
              </a:ext>
            </a:extLst>
          </p:cNvPr>
          <p:cNvSpPr>
            <a:spLocks noGrp="1"/>
          </p:cNvSpPr>
          <p:nvPr>
            <p:ph type="title"/>
          </p:nvPr>
        </p:nvSpPr>
        <p:spPr/>
        <p:txBody>
          <a:bodyPr>
            <a:normAutofit fontScale="90000"/>
          </a:bodyPr>
          <a:lstStyle/>
          <a:p>
            <a:r>
              <a:rPr lang="en-US" dirty="0"/>
              <a:t>Achieving Channel Cooperation Ethically</a:t>
            </a:r>
          </a:p>
        </p:txBody>
      </p:sp>
      <p:sp>
        <p:nvSpPr>
          <p:cNvPr id="3" name="Text Placeholder 2">
            <a:extLst>
              <a:ext uri="{FF2B5EF4-FFF2-40B4-BE49-F238E27FC236}">
                <a16:creationId xmlns:a16="http://schemas.microsoft.com/office/drawing/2014/main" id="{5AD8669B-39F1-4562-18CE-3700059B3DBF}"/>
              </a:ext>
            </a:extLst>
          </p:cNvPr>
          <p:cNvSpPr>
            <a:spLocks noGrp="1"/>
          </p:cNvSpPr>
          <p:nvPr>
            <p:ph type="body" idx="1"/>
          </p:nvPr>
        </p:nvSpPr>
        <p:spPr>
          <a:xfrm>
            <a:off x="311700" y="925286"/>
            <a:ext cx="8520600" cy="3808214"/>
          </a:xfrm>
        </p:spPr>
        <p:txBody>
          <a:bodyPr>
            <a:normAutofit lnSpcReduction="10000"/>
          </a:bodyPr>
          <a:lstStyle/>
          <a:p>
            <a:pPr lvl="0">
              <a:spcBef>
                <a:spcPts val="2000"/>
              </a:spcBef>
            </a:pPr>
            <a:r>
              <a:rPr lang="en-US" dirty="0">
                <a:highlight>
                  <a:srgbClr val="FFFFFF"/>
                </a:highlight>
              </a:rPr>
              <a:t>Oftentimes companies produce informational materials and case studies showing their partners how they can help boost their sales volumes and profits. </a:t>
            </a:r>
          </a:p>
          <a:p>
            <a:pPr lvl="0"/>
            <a:r>
              <a:rPr lang="en-US" dirty="0">
                <a:highlight>
                  <a:srgbClr val="FFFFFF"/>
                </a:highlight>
              </a:rPr>
              <a:t>Channel partners also want to feel assured that the products coming through the pipeline are genuine and not knockoffs and that there will be a steady supply of them. </a:t>
            </a:r>
          </a:p>
          <a:p>
            <a:pPr lvl="0"/>
            <a:r>
              <a:rPr lang="en-US" dirty="0">
                <a:highlight>
                  <a:srgbClr val="FFFFFF"/>
                </a:highlight>
              </a:rPr>
              <a:t>Your goal is to show your channel partners that you understand issues such as these and help them generate business.</a:t>
            </a:r>
          </a:p>
          <a:p>
            <a:pPr lvl="0"/>
            <a:r>
              <a:rPr lang="en-US" dirty="0">
                <a:highlight>
                  <a:srgbClr val="FFFFFF"/>
                </a:highlight>
              </a:rPr>
              <a:t>Producing marketing and promotional materials their channel partners can use for sales purposes can also facilitate cooperation among companies.</a:t>
            </a:r>
          </a:p>
          <a:p>
            <a:pPr lvl="0"/>
            <a:r>
              <a:rPr lang="en-US" dirty="0">
                <a:highlight>
                  <a:srgbClr val="FFFFFF"/>
                </a:highlight>
              </a:rPr>
              <a:t>In-store displays, brochures, banners, photos for Websites, and advertisements the partners can customize with their own logos and company information are examples.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3"/>
        <p:cNvGrpSpPr/>
        <p:nvPr/>
      </p:nvGrpSpPr>
      <p:grpSpPr>
        <a:xfrm>
          <a:off x="0" y="0"/>
          <a:ext cx="0" cy="0"/>
          <a:chOff x="0" y="0"/>
          <a:chExt cx="0" cy="0"/>
        </a:xfrm>
      </p:grpSpPr>
      <p:sp>
        <p:nvSpPr>
          <p:cNvPr id="2" name="Title 1">
            <a:extLst>
              <a:ext uri="{FF2B5EF4-FFF2-40B4-BE49-F238E27FC236}">
                <a16:creationId xmlns:a16="http://schemas.microsoft.com/office/drawing/2014/main" id="{6A7E54F4-BE28-8BF8-F566-F6B76FC21B32}"/>
              </a:ext>
            </a:extLst>
          </p:cNvPr>
          <p:cNvSpPr>
            <a:spLocks noGrp="1"/>
          </p:cNvSpPr>
          <p:nvPr>
            <p:ph type="title"/>
          </p:nvPr>
        </p:nvSpPr>
        <p:spPr>
          <a:xfrm>
            <a:off x="311700" y="250371"/>
            <a:ext cx="8520600" cy="979503"/>
          </a:xfrm>
        </p:spPr>
        <p:txBody>
          <a:bodyPr>
            <a:normAutofit fontScale="90000"/>
          </a:bodyPr>
          <a:lstStyle/>
          <a:p>
            <a:r>
              <a:rPr lang="en-US" dirty="0"/>
              <a:t>Channel Integration: Vertical and Horizontal Marketing Systems</a:t>
            </a:r>
          </a:p>
        </p:txBody>
      </p:sp>
      <p:sp>
        <p:nvSpPr>
          <p:cNvPr id="3" name="Text Placeholder 2">
            <a:extLst>
              <a:ext uri="{FF2B5EF4-FFF2-40B4-BE49-F238E27FC236}">
                <a16:creationId xmlns:a16="http://schemas.microsoft.com/office/drawing/2014/main" id="{14B94474-D457-B044-F6C0-44F157A19150}"/>
              </a:ext>
            </a:extLst>
          </p:cNvPr>
          <p:cNvSpPr>
            <a:spLocks noGrp="1"/>
          </p:cNvSpPr>
          <p:nvPr>
            <p:ph type="body" idx="1"/>
          </p:nvPr>
        </p:nvSpPr>
        <p:spPr>
          <a:xfrm>
            <a:off x="311700" y="1121229"/>
            <a:ext cx="8520600" cy="3701142"/>
          </a:xfrm>
        </p:spPr>
        <p:txBody>
          <a:bodyPr>
            <a:normAutofit fontScale="92500" lnSpcReduction="10000"/>
          </a:bodyPr>
          <a:lstStyle/>
          <a:p>
            <a:pPr lvl="0">
              <a:spcBef>
                <a:spcPts val="2000"/>
              </a:spcBef>
            </a:pPr>
            <a:r>
              <a:rPr lang="en-US" dirty="0">
                <a:highlight>
                  <a:srgbClr val="FFFFFF"/>
                </a:highlight>
              </a:rPr>
              <a:t>Another way to foster cooperation in a channel is to establish a </a:t>
            </a:r>
            <a:r>
              <a:rPr lang="en-US" b="1" dirty="0">
                <a:highlight>
                  <a:srgbClr val="FFFFFF"/>
                </a:highlight>
              </a:rPr>
              <a:t>vertical</a:t>
            </a:r>
            <a:r>
              <a:rPr lang="en-US" dirty="0">
                <a:highlight>
                  <a:srgbClr val="FFFFFF"/>
                </a:highlight>
              </a:rPr>
              <a:t> marketing system. </a:t>
            </a:r>
          </a:p>
          <a:p>
            <a:pPr lvl="0"/>
            <a:r>
              <a:rPr lang="en-US" dirty="0">
                <a:highlight>
                  <a:srgbClr val="FFFFFF"/>
                </a:highlight>
              </a:rPr>
              <a:t>In a </a:t>
            </a:r>
            <a:r>
              <a:rPr lang="en-US" b="1" dirty="0">
                <a:highlight>
                  <a:srgbClr val="FFFFFF"/>
                </a:highlight>
              </a:rPr>
              <a:t>vertical</a:t>
            </a:r>
            <a:r>
              <a:rPr lang="en-US" dirty="0">
                <a:highlight>
                  <a:srgbClr val="FFFFFF"/>
                </a:highlight>
              </a:rPr>
              <a:t> </a:t>
            </a:r>
            <a:r>
              <a:rPr lang="en-US" b="1" dirty="0">
                <a:highlight>
                  <a:srgbClr val="FFFFFF"/>
                </a:highlight>
              </a:rPr>
              <a:t>marketing system</a:t>
            </a:r>
            <a:r>
              <a:rPr lang="en-US" dirty="0">
                <a:highlight>
                  <a:srgbClr val="FFFFFF"/>
                </a:highlight>
              </a:rPr>
              <a:t>, channel members formally agree to closely cooperate with one another. </a:t>
            </a:r>
          </a:p>
          <a:p>
            <a:pPr lvl="0"/>
            <a:r>
              <a:rPr lang="en-US" dirty="0">
                <a:highlight>
                  <a:srgbClr val="FFFFFF"/>
                </a:highlight>
              </a:rPr>
              <a:t>A vertical marketing system can also be created by one channel member taking over the functions of another member; this is a form of disintermediation known as </a:t>
            </a:r>
            <a:r>
              <a:rPr lang="en-US" b="1" dirty="0">
                <a:highlight>
                  <a:srgbClr val="FFFFFF"/>
                </a:highlight>
              </a:rPr>
              <a:t>vertical integration</a:t>
            </a:r>
            <a:r>
              <a:rPr lang="en-US" dirty="0">
                <a:highlight>
                  <a:srgbClr val="FFFFFF"/>
                </a:highlight>
              </a:rPr>
              <a:t>.</a:t>
            </a:r>
          </a:p>
          <a:p>
            <a:pPr lvl="0"/>
            <a:r>
              <a:rPr lang="en-US" b="1" dirty="0">
                <a:highlight>
                  <a:srgbClr val="FFFFFF"/>
                </a:highlight>
              </a:rPr>
              <a:t>Backward integration</a:t>
            </a:r>
            <a:r>
              <a:rPr lang="en-US" dirty="0">
                <a:highlight>
                  <a:srgbClr val="FFFFFF"/>
                </a:highlight>
              </a:rPr>
              <a:t> occurs when a company moves upstream in the supply chain—that is, toward the beginning.</a:t>
            </a:r>
          </a:p>
          <a:p>
            <a:pPr lvl="0"/>
            <a:r>
              <a:rPr lang="en-US" dirty="0">
                <a:highlight>
                  <a:srgbClr val="FFFFFF"/>
                </a:highlight>
              </a:rPr>
              <a:t>A </a:t>
            </a:r>
            <a:r>
              <a:rPr lang="en-US" b="1" dirty="0">
                <a:highlight>
                  <a:srgbClr val="FFFFFF"/>
                </a:highlight>
              </a:rPr>
              <a:t>horizontal</a:t>
            </a:r>
            <a:r>
              <a:rPr lang="en-US" dirty="0">
                <a:highlight>
                  <a:srgbClr val="FFFFFF"/>
                </a:highlight>
              </a:rPr>
              <a:t> </a:t>
            </a:r>
            <a:r>
              <a:rPr lang="en-US" b="1" dirty="0">
                <a:highlight>
                  <a:srgbClr val="FFFFFF"/>
                </a:highlight>
              </a:rPr>
              <a:t>marketing system </a:t>
            </a:r>
            <a:r>
              <a:rPr lang="en-US" dirty="0">
                <a:highlight>
                  <a:srgbClr val="FFFFFF"/>
                </a:highlight>
              </a:rPr>
              <a:t>is one in which two companies at the same channel level—say, two manufacturers, two wholesalers, or two retailers—agree to cooperate with another to sell their products or to make the most of their marketing opportunities, and is sometimes called horizontal integration.</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0"/>
        <p:cNvGrpSpPr/>
        <p:nvPr/>
      </p:nvGrpSpPr>
      <p:grpSpPr>
        <a:xfrm>
          <a:off x="0" y="0"/>
          <a:ext cx="0" cy="0"/>
          <a:chOff x="0" y="0"/>
          <a:chExt cx="0" cy="0"/>
        </a:xfrm>
      </p:grpSpPr>
      <p:sp>
        <p:nvSpPr>
          <p:cNvPr id="2" name="Title 1">
            <a:extLst>
              <a:ext uri="{FF2B5EF4-FFF2-40B4-BE49-F238E27FC236}">
                <a16:creationId xmlns:a16="http://schemas.microsoft.com/office/drawing/2014/main" id="{FE9F191B-B4D0-A752-8F6B-BB908E59EB31}"/>
              </a:ext>
            </a:extLst>
          </p:cNvPr>
          <p:cNvSpPr>
            <a:spLocks noGrp="1"/>
          </p:cNvSpPr>
          <p:nvPr>
            <p:ph type="title"/>
          </p:nvPr>
        </p:nvSpPr>
        <p:spPr/>
        <p:txBody>
          <a:bodyPr>
            <a:normAutofit fontScale="90000"/>
          </a:bodyPr>
          <a:lstStyle/>
          <a:p>
            <a:r>
              <a:rPr lang="en-US" dirty="0"/>
              <a:t>8.5 Key Takeaway</a:t>
            </a:r>
          </a:p>
        </p:txBody>
      </p:sp>
      <p:sp>
        <p:nvSpPr>
          <p:cNvPr id="3" name="Text Placeholder 2">
            <a:extLst>
              <a:ext uri="{FF2B5EF4-FFF2-40B4-BE49-F238E27FC236}">
                <a16:creationId xmlns:a16="http://schemas.microsoft.com/office/drawing/2014/main" id="{70D22580-F1FE-AB78-E6C3-B68D5D742A7C}"/>
              </a:ext>
            </a:extLst>
          </p:cNvPr>
          <p:cNvSpPr>
            <a:spLocks noGrp="1"/>
          </p:cNvSpPr>
          <p:nvPr>
            <p:ph type="body" idx="1"/>
          </p:nvPr>
        </p:nvSpPr>
        <p:spPr>
          <a:xfrm>
            <a:off x="311700" y="914400"/>
            <a:ext cx="8520600" cy="3819100"/>
          </a:xfrm>
        </p:spPr>
        <p:txBody>
          <a:bodyPr>
            <a:normAutofit fontScale="92500" lnSpcReduction="10000"/>
          </a:bodyPr>
          <a:lstStyle/>
          <a:p>
            <a:pPr lvl="0">
              <a:spcBef>
                <a:spcPts val="2000"/>
              </a:spcBef>
              <a:buClr>
                <a:srgbClr val="000000"/>
              </a:buClr>
              <a:buFont typeface="Arial"/>
              <a:buChar char="●"/>
            </a:pPr>
            <a:r>
              <a:rPr lang="en-US" sz="2000" dirty="0">
                <a:solidFill>
                  <a:srgbClr val="000000"/>
                </a:solidFill>
                <a:cs typeface="Arial"/>
                <a:sym typeface="Arial"/>
              </a:rPr>
              <a:t>Channel partners that wield channel power are referred to as channel leaders.</a:t>
            </a:r>
          </a:p>
          <a:p>
            <a:pPr lvl="0">
              <a:buClr>
                <a:srgbClr val="000000"/>
              </a:buClr>
              <a:buFont typeface="Arial"/>
              <a:buChar char="●"/>
            </a:pPr>
            <a:r>
              <a:rPr lang="en-US" sz="2000" dirty="0">
                <a:solidFill>
                  <a:srgbClr val="000000"/>
                </a:solidFill>
                <a:cs typeface="Arial"/>
                <a:sym typeface="Arial"/>
              </a:rPr>
              <a:t>A dispute among channel members is called a channel conflict. </a:t>
            </a:r>
          </a:p>
          <a:p>
            <a:pPr lvl="0">
              <a:buClr>
                <a:srgbClr val="000000"/>
              </a:buClr>
              <a:buFont typeface="Arial"/>
              <a:buChar char="●"/>
            </a:pPr>
            <a:r>
              <a:rPr lang="en-US" sz="2000" dirty="0">
                <a:solidFill>
                  <a:srgbClr val="000000"/>
                </a:solidFill>
                <a:cs typeface="Arial"/>
                <a:sym typeface="Arial"/>
              </a:rPr>
              <a:t>Vertical conflict is one that occurs between two different types of members in a channel. </a:t>
            </a:r>
          </a:p>
          <a:p>
            <a:pPr lvl="0">
              <a:buClr>
                <a:srgbClr val="000000"/>
              </a:buClr>
              <a:buFont typeface="Arial"/>
              <a:buChar char="●"/>
            </a:pPr>
            <a:r>
              <a:rPr lang="en-US" sz="2000" dirty="0">
                <a:solidFill>
                  <a:srgbClr val="000000"/>
                </a:solidFill>
                <a:cs typeface="Arial"/>
                <a:sym typeface="Arial"/>
              </a:rPr>
              <a:t>By contrast, a horizontal conflict is one that occurs between organizations of the same type.</a:t>
            </a:r>
          </a:p>
          <a:p>
            <a:pPr lvl="0">
              <a:buClr>
                <a:srgbClr val="000000"/>
              </a:buClr>
              <a:buFont typeface="Arial"/>
              <a:buChar char="●"/>
            </a:pPr>
            <a:r>
              <a:rPr lang="en-US" sz="2000" dirty="0">
                <a:solidFill>
                  <a:srgbClr val="000000"/>
                </a:solidFill>
                <a:cs typeface="Arial"/>
                <a:sym typeface="Arial"/>
              </a:rPr>
              <a:t>Channel leaders are often in the best position to resolve channel conflicts. </a:t>
            </a:r>
          </a:p>
          <a:p>
            <a:pPr lvl="0">
              <a:buClr>
                <a:srgbClr val="000000"/>
              </a:buClr>
              <a:buFont typeface="Arial"/>
              <a:buChar char="●"/>
            </a:pPr>
            <a:r>
              <a:rPr lang="en-US" sz="2000" dirty="0">
                <a:solidFill>
                  <a:srgbClr val="000000"/>
                </a:solidFill>
                <a:cs typeface="Arial"/>
                <a:sym typeface="Arial"/>
              </a:rPr>
              <a:t>Vertical and horizontal marketing systems can help foster channel cooperation, as can creating marketing programs to help a channel’s members all generate greater revenues and profits.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3"/>
        <p:cNvGrpSpPr/>
        <p:nvPr/>
      </p:nvGrpSpPr>
      <p:grpSpPr>
        <a:xfrm>
          <a:off x="0" y="0"/>
          <a:ext cx="0" cy="0"/>
          <a:chOff x="0" y="0"/>
          <a:chExt cx="0" cy="0"/>
        </a:xfrm>
      </p:grpSpPr>
      <p:sp>
        <p:nvSpPr>
          <p:cNvPr id="104" name="Google Shape;104;p5"/>
          <p:cNvSpPr txBox="1">
            <a:spLocks noGrp="1"/>
          </p:cNvSpPr>
          <p:nvPr>
            <p:ph type="title"/>
          </p:nvPr>
        </p:nvSpPr>
        <p:spPr>
          <a:xfrm>
            <a:off x="241362" y="190369"/>
            <a:ext cx="8520600" cy="6078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ts val="3333"/>
              <a:buNone/>
            </a:pPr>
            <a:r>
              <a:rPr lang="en-CA" sz="3300" b="1" dirty="0">
                <a:latin typeface="Arial"/>
                <a:ea typeface="Arial"/>
                <a:cs typeface="Arial"/>
                <a:sym typeface="Arial"/>
              </a:rPr>
              <a:t>Types of Channel Partners</a:t>
            </a:r>
            <a:endParaRPr dirty="0"/>
          </a:p>
        </p:txBody>
      </p:sp>
      <p:sp>
        <p:nvSpPr>
          <p:cNvPr id="2" name="Text Placeholder 1">
            <a:extLst>
              <a:ext uri="{FF2B5EF4-FFF2-40B4-BE49-F238E27FC236}">
                <a16:creationId xmlns:a16="http://schemas.microsoft.com/office/drawing/2014/main" id="{EC5DEE0E-F98B-A05F-E414-EB6FE96E2A3C}"/>
              </a:ext>
            </a:extLst>
          </p:cNvPr>
          <p:cNvSpPr>
            <a:spLocks noGrp="1"/>
          </p:cNvSpPr>
          <p:nvPr>
            <p:ph type="body" idx="1"/>
          </p:nvPr>
        </p:nvSpPr>
        <p:spPr>
          <a:xfrm>
            <a:off x="241362" y="909387"/>
            <a:ext cx="5375667" cy="3840573"/>
          </a:xfrm>
        </p:spPr>
        <p:txBody>
          <a:bodyPr>
            <a:normAutofit lnSpcReduction="10000"/>
          </a:bodyPr>
          <a:lstStyle/>
          <a:p>
            <a:r>
              <a:rPr lang="en-US" sz="2400" dirty="0"/>
              <a:t>The two types you hear about most frequently are wholesalers and retailers.</a:t>
            </a:r>
          </a:p>
          <a:p>
            <a:r>
              <a:rPr lang="en-US" sz="2400" dirty="0"/>
              <a:t>The lines between wholesalers, retailers, and producers have begun to blur considerably.</a:t>
            </a:r>
          </a:p>
          <a:p>
            <a:r>
              <a:rPr lang="en-US" sz="2400" dirty="0"/>
              <a:t>Many producers have outsourced their manufacturing, and although they still call themselves manufacturers, they act more like wholesalers. </a:t>
            </a:r>
          </a:p>
        </p:txBody>
      </p:sp>
      <p:sp>
        <p:nvSpPr>
          <p:cNvPr id="107" name="Google Shape;107;p5"/>
          <p:cNvSpPr txBox="1"/>
          <p:nvPr/>
        </p:nvSpPr>
        <p:spPr>
          <a:xfrm flipH="1">
            <a:off x="5687367" y="3844325"/>
            <a:ext cx="3003958" cy="353913"/>
          </a:xfrm>
          <a:prstGeom prst="rect">
            <a:avLst/>
          </a:prstGeom>
          <a:noFill/>
          <a:ln>
            <a:noFill/>
          </a:ln>
        </p:spPr>
        <p:txBody>
          <a:bodyPr spcFirstLastPara="1" wrap="square" lIns="91425" tIns="91425" rIns="91425" bIns="91425" anchor="t" anchorCtr="0">
            <a:spAutoFit/>
          </a:bodyPr>
          <a:lstStyle/>
          <a:p>
            <a:pPr marL="457200" marR="0" lvl="0" indent="0" rtl="0">
              <a:lnSpc>
                <a:spcPct val="100000"/>
              </a:lnSpc>
              <a:spcBef>
                <a:spcPts val="0"/>
              </a:spcBef>
              <a:spcAft>
                <a:spcPts val="0"/>
              </a:spcAft>
              <a:buClr>
                <a:srgbClr val="000000"/>
              </a:buClr>
              <a:buSzPts val="1100"/>
              <a:buFont typeface="Arial"/>
              <a:buNone/>
            </a:pPr>
            <a:r>
              <a:rPr lang="en-CA" sz="1100" u="sng" dirty="0">
                <a:solidFill>
                  <a:schemeClr val="hlink"/>
                </a:solidFill>
                <a:hlinkClick r:id="rId3"/>
              </a:rPr>
              <a:t>Partners</a:t>
            </a:r>
            <a:r>
              <a:rPr lang="en-CA" sz="1100" dirty="0"/>
              <a:t> - Free on </a:t>
            </a:r>
            <a:r>
              <a:rPr lang="en-CA" sz="1100" dirty="0" err="1"/>
              <a:t>Pixabay</a:t>
            </a:r>
            <a:r>
              <a:rPr lang="en-CA" sz="1100" dirty="0"/>
              <a:t>.</a:t>
            </a:r>
            <a:endParaRPr sz="1100" b="0" i="0" strike="noStrike" cap="none" dirty="0">
              <a:solidFill>
                <a:srgbClr val="000000"/>
              </a:solidFill>
              <a:latin typeface="Arial"/>
              <a:ea typeface="Arial"/>
              <a:cs typeface="Arial"/>
              <a:sym typeface="Arial"/>
            </a:endParaRPr>
          </a:p>
        </p:txBody>
      </p:sp>
      <p:pic>
        <p:nvPicPr>
          <p:cNvPr id="108" name="Google Shape;108;p5" descr="A photo of a web that connects icons of people "/>
          <p:cNvPicPr preferRelativeResize="0"/>
          <p:nvPr/>
        </p:nvPicPr>
        <p:blipFill>
          <a:blip r:embed="rId4">
            <a:alphaModFix/>
          </a:blip>
          <a:stretch>
            <a:fillRect/>
          </a:stretch>
        </p:blipFill>
        <p:spPr>
          <a:xfrm>
            <a:off x="5617029" y="1260256"/>
            <a:ext cx="3346101" cy="257220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sp>
        <p:nvSpPr>
          <p:cNvPr id="81" name="Google Shape;81;p2"/>
          <p:cNvSpPr txBox="1">
            <a:spLocks noGrp="1"/>
          </p:cNvSpPr>
          <p:nvPr>
            <p:ph type="title"/>
          </p:nvPr>
        </p:nvSpPr>
        <p:spPr>
          <a:xfrm>
            <a:off x="279750" y="274653"/>
            <a:ext cx="8584500" cy="66989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CA" b="1" dirty="0">
                <a:latin typeface="Arial"/>
                <a:ea typeface="Arial"/>
                <a:cs typeface="Arial"/>
                <a:sym typeface="Arial"/>
              </a:rPr>
              <a:t>Channel Partners</a:t>
            </a:r>
            <a:endParaRPr b="1" dirty="0">
              <a:highlight>
                <a:schemeClr val="lt1"/>
              </a:highlight>
              <a:latin typeface="Arial"/>
              <a:ea typeface="Arial"/>
              <a:cs typeface="Arial"/>
              <a:sym typeface="Arial"/>
            </a:endParaRPr>
          </a:p>
        </p:txBody>
      </p:sp>
      <p:graphicFrame>
        <p:nvGraphicFramePr>
          <p:cNvPr id="3" name="Diagram 2" descr="Wholesalers &#10;Retailers&#10;Agents / Brokers ">
            <a:extLst>
              <a:ext uri="{FF2B5EF4-FFF2-40B4-BE49-F238E27FC236}">
                <a16:creationId xmlns:a16="http://schemas.microsoft.com/office/drawing/2014/main" id="{90C12594-8443-D9BC-72CD-B7E1EB3FB211}"/>
              </a:ext>
            </a:extLst>
          </p:cNvPr>
          <p:cNvGraphicFramePr/>
          <p:nvPr>
            <p:extLst>
              <p:ext uri="{D42A27DB-BD31-4B8C-83A1-F6EECF244321}">
                <p14:modId xmlns:p14="http://schemas.microsoft.com/office/powerpoint/2010/main" val="421386153"/>
              </p:ext>
            </p:extLst>
          </p:nvPr>
        </p:nvGraphicFramePr>
        <p:xfrm>
          <a:off x="1755113" y="944545"/>
          <a:ext cx="5791200" cy="35571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240286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2"/>
        <p:cNvGrpSpPr/>
        <p:nvPr/>
      </p:nvGrpSpPr>
      <p:grpSpPr>
        <a:xfrm>
          <a:off x="0" y="0"/>
          <a:ext cx="0" cy="0"/>
          <a:chOff x="0" y="0"/>
          <a:chExt cx="0" cy="0"/>
        </a:xfrm>
      </p:grpSpPr>
      <p:sp>
        <p:nvSpPr>
          <p:cNvPr id="113" name="Google Shape;113;p6"/>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CA" b="1" dirty="0">
                <a:latin typeface="Arial"/>
                <a:ea typeface="Arial"/>
                <a:cs typeface="Arial"/>
                <a:sym typeface="Arial"/>
              </a:rPr>
              <a:t>Wholesalers</a:t>
            </a:r>
            <a:endParaRPr b="1" dirty="0">
              <a:latin typeface="Arial"/>
              <a:ea typeface="Arial"/>
              <a:cs typeface="Arial"/>
              <a:sym typeface="Arial"/>
            </a:endParaRPr>
          </a:p>
        </p:txBody>
      </p:sp>
      <p:sp>
        <p:nvSpPr>
          <p:cNvPr id="2" name="Text Placeholder 1">
            <a:extLst>
              <a:ext uri="{FF2B5EF4-FFF2-40B4-BE49-F238E27FC236}">
                <a16:creationId xmlns:a16="http://schemas.microsoft.com/office/drawing/2014/main" id="{38EF3AB8-3CD4-7EB6-48AD-EB6CF35F8EF3}"/>
              </a:ext>
            </a:extLst>
          </p:cNvPr>
          <p:cNvSpPr>
            <a:spLocks noGrp="1"/>
          </p:cNvSpPr>
          <p:nvPr>
            <p:ph type="body" idx="1"/>
          </p:nvPr>
        </p:nvSpPr>
        <p:spPr>
          <a:xfrm>
            <a:off x="311700" y="1142788"/>
            <a:ext cx="8520600" cy="3590711"/>
          </a:xfrm>
        </p:spPr>
        <p:txBody>
          <a:bodyPr>
            <a:noAutofit/>
          </a:bodyPr>
          <a:lstStyle/>
          <a:p>
            <a:pPr marL="0" lvl="0" indent="0">
              <a:buClr>
                <a:srgbClr val="000000"/>
              </a:buClr>
              <a:buNone/>
            </a:pPr>
            <a:r>
              <a:rPr lang="en-US" sz="2200" b="1" dirty="0">
                <a:solidFill>
                  <a:srgbClr val="000000"/>
                </a:solidFill>
                <a:highlight>
                  <a:srgbClr val="FFFFFF"/>
                </a:highlight>
                <a:cs typeface="Arial"/>
                <a:sym typeface="Arial"/>
              </a:rPr>
              <a:t>Wholesalers</a:t>
            </a:r>
            <a:r>
              <a:rPr lang="en-US" sz="2200" dirty="0">
                <a:solidFill>
                  <a:srgbClr val="000000"/>
                </a:solidFill>
                <a:highlight>
                  <a:srgbClr val="FFFFFF"/>
                </a:highlight>
                <a:cs typeface="Arial"/>
                <a:sym typeface="Arial"/>
              </a:rPr>
              <a:t> obtain large quantities of products from producers, store them, and break them down into cases and other smaller units more convenient for retailers to buy, a process called “breaking bulk.”</a:t>
            </a:r>
          </a:p>
          <a:p>
            <a:pPr marL="342900" lvl="1" indent="-342900">
              <a:lnSpc>
                <a:spcPct val="100000"/>
              </a:lnSpc>
              <a:buClr>
                <a:srgbClr val="000000"/>
              </a:buClr>
              <a:buSzPts val="1800"/>
              <a:buFont typeface="Arial"/>
              <a:buChar char="●"/>
            </a:pPr>
            <a:r>
              <a:rPr lang="en-US" sz="2200" dirty="0">
                <a:solidFill>
                  <a:srgbClr val="000000"/>
                </a:solidFill>
                <a:highlight>
                  <a:srgbClr val="FFFFFF"/>
                </a:highlight>
                <a:latin typeface="Arial"/>
                <a:cs typeface="Arial"/>
                <a:sym typeface="Arial"/>
              </a:rPr>
              <a:t>Wholesalers get their name from the fact that they resell goods “whole” to other companies without transforming the goods.</a:t>
            </a:r>
          </a:p>
          <a:p>
            <a:pPr marL="342900" lvl="0">
              <a:buClr>
                <a:srgbClr val="000000"/>
              </a:buClr>
              <a:buFont typeface="Arial"/>
              <a:buChar char="●"/>
            </a:pPr>
            <a:r>
              <a:rPr lang="en-US" sz="2200" dirty="0">
                <a:solidFill>
                  <a:srgbClr val="000000"/>
                </a:solidFill>
                <a:highlight>
                  <a:srgbClr val="FFFFFF"/>
                </a:highlight>
                <a:cs typeface="Arial"/>
                <a:sym typeface="Arial"/>
              </a:rPr>
              <a:t>Some wholesalers carry a wide range of different products. </a:t>
            </a:r>
          </a:p>
          <a:p>
            <a:pPr marL="342900" lvl="0">
              <a:buClr>
                <a:srgbClr val="000000"/>
              </a:buClr>
              <a:buFont typeface="Arial"/>
              <a:buChar char="●"/>
            </a:pPr>
            <a:r>
              <a:rPr lang="en-US" sz="2200" dirty="0">
                <a:solidFill>
                  <a:srgbClr val="000000"/>
                </a:solidFill>
                <a:highlight>
                  <a:srgbClr val="FFFFFF"/>
                </a:highlight>
                <a:cs typeface="Arial"/>
                <a:sym typeface="Arial"/>
              </a:rPr>
              <a:t>Others carry narrow ranges of products.</a:t>
            </a:r>
          </a:p>
          <a:p>
            <a:pPr marL="342900" lvl="0">
              <a:buClr>
                <a:srgbClr val="000000"/>
              </a:buClr>
              <a:buFont typeface="Arial"/>
              <a:buChar char="●"/>
            </a:pPr>
            <a:r>
              <a:rPr lang="en-US" sz="2200" dirty="0">
                <a:solidFill>
                  <a:srgbClr val="000000"/>
                </a:solidFill>
                <a:highlight>
                  <a:srgbClr val="FFFFFF"/>
                </a:highlight>
                <a:cs typeface="Arial"/>
                <a:sym typeface="Arial"/>
              </a:rPr>
              <a:t>Three types of wholesalers: </a:t>
            </a:r>
            <a:r>
              <a:rPr lang="en-US" sz="2200" i="1" dirty="0">
                <a:solidFill>
                  <a:srgbClr val="000000"/>
                </a:solidFill>
                <a:highlight>
                  <a:srgbClr val="FFFFFF"/>
                </a:highlight>
                <a:cs typeface="Arial"/>
                <a:sym typeface="Arial"/>
              </a:rPr>
              <a:t>merchant wholesalers, brokers</a:t>
            </a:r>
            <a:r>
              <a:rPr lang="en-US" sz="2200" dirty="0">
                <a:solidFill>
                  <a:srgbClr val="000000"/>
                </a:solidFill>
                <a:highlight>
                  <a:srgbClr val="FFFFFF"/>
                </a:highlight>
                <a:cs typeface="Arial"/>
                <a:sym typeface="Arial"/>
              </a:rPr>
              <a:t> and </a:t>
            </a:r>
            <a:r>
              <a:rPr lang="en-US" sz="2200" i="1" dirty="0">
                <a:solidFill>
                  <a:srgbClr val="000000"/>
                </a:solidFill>
                <a:highlight>
                  <a:srgbClr val="FFFFFF"/>
                </a:highlight>
                <a:cs typeface="Arial"/>
                <a:sym typeface="Arial"/>
              </a:rPr>
              <a:t>manufactures’ agents.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0"/>
        <p:cNvGrpSpPr/>
        <p:nvPr/>
      </p:nvGrpSpPr>
      <p:grpSpPr>
        <a:xfrm>
          <a:off x="0" y="0"/>
          <a:ext cx="0" cy="0"/>
          <a:chOff x="0" y="0"/>
          <a:chExt cx="0" cy="0"/>
        </a:xfrm>
      </p:grpSpPr>
      <p:sp>
        <p:nvSpPr>
          <p:cNvPr id="121" name="Google Shape;121;p7"/>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CA" b="1" dirty="0">
                <a:latin typeface="Arial"/>
                <a:ea typeface="Arial"/>
                <a:cs typeface="Arial"/>
                <a:sym typeface="Arial"/>
              </a:rPr>
              <a:t>Merchant Wholesalers</a:t>
            </a:r>
            <a:endParaRPr b="1" dirty="0">
              <a:latin typeface="Arial"/>
              <a:ea typeface="Arial"/>
              <a:cs typeface="Arial"/>
              <a:sym typeface="Arial"/>
            </a:endParaRPr>
          </a:p>
        </p:txBody>
      </p:sp>
      <p:sp>
        <p:nvSpPr>
          <p:cNvPr id="2" name="Text Placeholder 1">
            <a:extLst>
              <a:ext uri="{FF2B5EF4-FFF2-40B4-BE49-F238E27FC236}">
                <a16:creationId xmlns:a16="http://schemas.microsoft.com/office/drawing/2014/main" id="{6A9C9230-7F73-B86A-6C81-E3051735263B}"/>
              </a:ext>
            </a:extLst>
          </p:cNvPr>
          <p:cNvSpPr>
            <a:spLocks noGrp="1"/>
          </p:cNvSpPr>
          <p:nvPr>
            <p:ph type="body" idx="1"/>
          </p:nvPr>
        </p:nvSpPr>
        <p:spPr>
          <a:xfrm>
            <a:off x="311700" y="1017800"/>
            <a:ext cx="5272671" cy="3715700"/>
          </a:xfrm>
        </p:spPr>
        <p:txBody>
          <a:bodyPr>
            <a:normAutofit fontScale="92500" lnSpcReduction="10000"/>
          </a:bodyPr>
          <a:lstStyle/>
          <a:p>
            <a:pPr marL="114300" lvl="0" indent="0">
              <a:buClr>
                <a:srgbClr val="000000"/>
              </a:buClr>
              <a:buNone/>
            </a:pPr>
            <a:r>
              <a:rPr lang="en-US" sz="2000" b="1" dirty="0">
                <a:solidFill>
                  <a:srgbClr val="000000"/>
                </a:solidFill>
                <a:highlight>
                  <a:srgbClr val="FFFFFF"/>
                </a:highlight>
                <a:cs typeface="Arial"/>
                <a:sym typeface="Arial"/>
              </a:rPr>
              <a:t>Merchant wholesalers </a:t>
            </a:r>
            <a:r>
              <a:rPr lang="en-US" sz="2000" dirty="0">
                <a:solidFill>
                  <a:srgbClr val="000000"/>
                </a:solidFill>
                <a:highlight>
                  <a:srgbClr val="FFFFFF"/>
                </a:highlight>
                <a:cs typeface="Arial"/>
                <a:sym typeface="Arial"/>
              </a:rPr>
              <a:t>are wholesalers that take title to the goods. </a:t>
            </a:r>
          </a:p>
          <a:p>
            <a:pPr lvl="0">
              <a:buClr>
                <a:srgbClr val="000000"/>
              </a:buClr>
              <a:buFont typeface="Arial"/>
              <a:buChar char="●"/>
            </a:pPr>
            <a:r>
              <a:rPr lang="en-US" sz="2000" dirty="0">
                <a:solidFill>
                  <a:srgbClr val="000000"/>
                </a:solidFill>
                <a:highlight>
                  <a:srgbClr val="FFFFFF"/>
                </a:highlight>
                <a:cs typeface="Arial"/>
                <a:sym typeface="Arial"/>
              </a:rPr>
              <a:t>They are also sometimes referred to as distributors, </a:t>
            </a:r>
            <a:r>
              <a:rPr lang="en-US" sz="2000" i="1" dirty="0">
                <a:solidFill>
                  <a:srgbClr val="000000"/>
                </a:solidFill>
                <a:highlight>
                  <a:srgbClr val="FFFFFF"/>
                </a:highlight>
                <a:cs typeface="Arial"/>
                <a:sym typeface="Arial"/>
              </a:rPr>
              <a:t>dealers</a:t>
            </a:r>
            <a:r>
              <a:rPr lang="en-US" sz="2000" dirty="0">
                <a:solidFill>
                  <a:srgbClr val="000000"/>
                </a:solidFill>
                <a:highlight>
                  <a:srgbClr val="FFFFFF"/>
                </a:highlight>
                <a:cs typeface="Arial"/>
                <a:sym typeface="Arial"/>
              </a:rPr>
              <a:t>, and </a:t>
            </a:r>
            <a:r>
              <a:rPr lang="en-US" sz="2000" i="1" dirty="0">
                <a:solidFill>
                  <a:srgbClr val="000000"/>
                </a:solidFill>
                <a:highlight>
                  <a:srgbClr val="FFFFFF"/>
                </a:highlight>
                <a:cs typeface="Arial"/>
                <a:sym typeface="Arial"/>
              </a:rPr>
              <a:t>jobbers</a:t>
            </a:r>
            <a:r>
              <a:rPr lang="en-US" sz="2000" dirty="0">
                <a:solidFill>
                  <a:srgbClr val="000000"/>
                </a:solidFill>
                <a:highlight>
                  <a:srgbClr val="FFFFFF"/>
                </a:highlight>
                <a:cs typeface="Arial"/>
                <a:sym typeface="Arial"/>
              </a:rPr>
              <a:t>.</a:t>
            </a:r>
          </a:p>
          <a:p>
            <a:pPr lvl="0">
              <a:buClr>
                <a:srgbClr val="000000"/>
              </a:buClr>
              <a:buFont typeface="Arial"/>
              <a:buChar char="●"/>
            </a:pPr>
            <a:r>
              <a:rPr lang="en-US" sz="2000" dirty="0">
                <a:solidFill>
                  <a:srgbClr val="000000"/>
                </a:solidFill>
                <a:highlight>
                  <a:srgbClr val="FFFFFF"/>
                </a:highlight>
                <a:cs typeface="Arial"/>
                <a:sym typeface="Arial"/>
              </a:rPr>
              <a:t>Includes both full-service wholesalers and limited-service wholesalers.</a:t>
            </a:r>
          </a:p>
          <a:p>
            <a:pPr lvl="0">
              <a:buClr>
                <a:srgbClr val="000000"/>
              </a:buClr>
              <a:buFont typeface="Arial"/>
              <a:buChar char="●"/>
            </a:pPr>
            <a:r>
              <a:rPr lang="en-US" sz="2000" dirty="0">
                <a:solidFill>
                  <a:srgbClr val="000000"/>
                </a:solidFill>
                <a:highlight>
                  <a:srgbClr val="FFFFFF"/>
                </a:highlight>
                <a:cs typeface="Arial"/>
                <a:sym typeface="Arial"/>
              </a:rPr>
              <a:t>Full-service wholesalers perform a broad range of services for their customers, such as stocking inventories, operating warehouses, supplying credit to buyers, employing salespeople to assist customers, and delivering goods to customers.</a:t>
            </a:r>
            <a:endParaRPr lang="en-US" sz="2000" dirty="0">
              <a:solidFill>
                <a:srgbClr val="000000"/>
              </a:solidFill>
              <a:ea typeface="Arial"/>
              <a:cs typeface="Arial"/>
              <a:sym typeface="Arial"/>
            </a:endParaRPr>
          </a:p>
        </p:txBody>
      </p:sp>
      <p:sp>
        <p:nvSpPr>
          <p:cNvPr id="123" name="Google Shape;123;p7"/>
          <p:cNvSpPr txBox="1"/>
          <p:nvPr/>
        </p:nvSpPr>
        <p:spPr>
          <a:xfrm>
            <a:off x="5719383" y="3733355"/>
            <a:ext cx="3269064"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CA" sz="1100" u="sng" dirty="0">
                <a:solidFill>
                  <a:schemeClr val="hlink"/>
                </a:solidFill>
                <a:hlinkClick r:id="rId3"/>
              </a:rPr>
              <a:t>Merchant</a:t>
            </a:r>
            <a:r>
              <a:rPr lang="en-CA" sz="1100" dirty="0"/>
              <a:t> - Free from </a:t>
            </a:r>
            <a:r>
              <a:rPr lang="en-CA" sz="1100" dirty="0" err="1"/>
              <a:t>Pixabay</a:t>
            </a:r>
            <a:r>
              <a:rPr lang="en-CA" sz="1100" dirty="0"/>
              <a:t>.</a:t>
            </a:r>
            <a:endParaRPr sz="1400" b="0" i="0" u="none" strike="noStrike" cap="none" dirty="0">
              <a:solidFill>
                <a:srgbClr val="000000"/>
              </a:solidFill>
              <a:latin typeface="Roboto"/>
              <a:ea typeface="Roboto"/>
              <a:cs typeface="Roboto"/>
              <a:sym typeface="Roboto"/>
            </a:endParaRPr>
          </a:p>
        </p:txBody>
      </p:sp>
      <p:pic>
        <p:nvPicPr>
          <p:cNvPr id="124" name="Google Shape;124;p7" descr="Image &#10;&#10;Two people hand shaking "/>
          <p:cNvPicPr preferRelativeResize="0"/>
          <p:nvPr/>
        </p:nvPicPr>
        <p:blipFill>
          <a:blip r:embed="rId4">
            <a:alphaModFix/>
          </a:blip>
          <a:stretch>
            <a:fillRect/>
          </a:stretch>
        </p:blipFill>
        <p:spPr>
          <a:xfrm>
            <a:off x="5719383" y="1453660"/>
            <a:ext cx="3143263" cy="2183843"/>
          </a:xfrm>
          <a:prstGeom prst="rect">
            <a:avLst/>
          </a:prstGeom>
          <a:noFill/>
          <a:ln>
            <a:noFill/>
          </a:ln>
        </p:spPr>
      </p:pic>
    </p:spTree>
  </p:cSld>
  <p:clrMapOvr>
    <a:masterClrMapping/>
  </p:clrMapOvr>
</p:sld>
</file>

<file path=ppt/theme/theme1.xml><?xml version="1.0" encoding="utf-8"?>
<a:theme xmlns:a="http://schemas.openxmlformats.org/drawingml/2006/main" name="Geometric">
  <a:themeElements>
    <a:clrScheme name="Custom 34">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0070C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57D01CD67B11D4B816C9DF54EC99EF3" ma:contentTypeVersion="13" ma:contentTypeDescription="Create a new document." ma:contentTypeScope="" ma:versionID="8a6f30f49dfde2f0abe9f1264016c91b">
  <xsd:schema xmlns:xsd="http://www.w3.org/2001/XMLSchema" xmlns:xs="http://www.w3.org/2001/XMLSchema" xmlns:p="http://schemas.microsoft.com/office/2006/metadata/properties" xmlns:ns2="73a48753-6480-47aa-921d-e5891154e976" xmlns:ns3="050de78a-70cf-4fc3-92ba-9f0761e59720" targetNamespace="http://schemas.microsoft.com/office/2006/metadata/properties" ma:root="true" ma:fieldsID="5adda74e2df40cf81770cce223e2ad50" ns2:_="" ns3:_="">
    <xsd:import namespace="73a48753-6480-47aa-921d-e5891154e976"/>
    <xsd:import namespace="050de78a-70cf-4fc3-92ba-9f0761e59720"/>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a48753-6480-47aa-921d-e5891154e976"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0f12fecc-efde-40e0-92ac-e09924fecc2b"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50de78a-70cf-4fc3-92ba-9f0761e59720"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fa3e0093-6982-4404-b286-09960dfb83a5}" ma:internalName="TaxCatchAll" ma:showField="CatchAllData" ma:web="050de78a-70cf-4fc3-92ba-9f0761e5972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3a48753-6480-47aa-921d-e5891154e976">
      <Terms xmlns="http://schemas.microsoft.com/office/infopath/2007/PartnerControls"/>
    </lcf76f155ced4ddcb4097134ff3c332f>
    <TaxCatchAll xmlns="050de78a-70cf-4fc3-92ba-9f0761e59720" xsi:nil="true"/>
  </documentManagement>
</p:properties>
</file>

<file path=customXml/itemProps1.xml><?xml version="1.0" encoding="utf-8"?>
<ds:datastoreItem xmlns:ds="http://schemas.openxmlformats.org/officeDocument/2006/customXml" ds:itemID="{EFEF2B3F-4E90-496F-9258-FE12C3EDD943}"/>
</file>

<file path=customXml/itemProps2.xml><?xml version="1.0" encoding="utf-8"?>
<ds:datastoreItem xmlns:ds="http://schemas.openxmlformats.org/officeDocument/2006/customXml" ds:itemID="{0026FCC7-04E8-4255-B12C-DDC45DAF5052}"/>
</file>

<file path=customXml/itemProps3.xml><?xml version="1.0" encoding="utf-8"?>
<ds:datastoreItem xmlns:ds="http://schemas.openxmlformats.org/officeDocument/2006/customXml" ds:itemID="{FD194964-FCEE-401F-90D3-D99750B1BA4A}"/>
</file>

<file path=docProps/app.xml><?xml version="1.0" encoding="utf-8"?>
<Properties xmlns="http://schemas.openxmlformats.org/officeDocument/2006/extended-properties" xmlns:vt="http://schemas.openxmlformats.org/officeDocument/2006/docPropsVTypes">
  <TotalTime>1446</TotalTime>
  <Words>5192</Words>
  <Application>Microsoft Office PowerPoint</Application>
  <PresentationFormat>On-screen Show (16:9)</PresentationFormat>
  <Paragraphs>305</Paragraphs>
  <Slides>57</Slides>
  <Notes>57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57</vt:i4>
      </vt:variant>
    </vt:vector>
  </HeadingPairs>
  <TitlesOfParts>
    <vt:vector size="62" baseType="lpstr">
      <vt:lpstr>Arial</vt:lpstr>
      <vt:lpstr>Roboto</vt:lpstr>
      <vt:lpstr>Times New Roman</vt:lpstr>
      <vt:lpstr>Calibri</vt:lpstr>
      <vt:lpstr>Geometric</vt:lpstr>
      <vt:lpstr>Principles of Marketing </vt:lpstr>
      <vt:lpstr>8.1 Marketing Channels and Channel Partners</vt:lpstr>
      <vt:lpstr>Channel Members, Partners and, Intermediaries</vt:lpstr>
      <vt:lpstr>Streamlining Transactions</vt:lpstr>
      <vt:lpstr>Marketing Channels versus Supply Chains</vt:lpstr>
      <vt:lpstr>Types of Channel Partners</vt:lpstr>
      <vt:lpstr>Channel Partners</vt:lpstr>
      <vt:lpstr>Wholesalers</vt:lpstr>
      <vt:lpstr>Merchant Wholesalers</vt:lpstr>
      <vt:lpstr>Wholesaler Categories I</vt:lpstr>
      <vt:lpstr>Wholesaler Categories II</vt:lpstr>
      <vt:lpstr>Brokers</vt:lpstr>
      <vt:lpstr>Manufacturers’ Sales Offices or Branches </vt:lpstr>
      <vt:lpstr>Retailers I</vt:lpstr>
      <vt:lpstr>Retailers II</vt:lpstr>
      <vt:lpstr>Retailers III</vt:lpstr>
      <vt:lpstr>Retailers IV</vt:lpstr>
      <vt:lpstr>8.1 Key Takeaway</vt:lpstr>
      <vt:lpstr>8.2 Typical Marketing Channels </vt:lpstr>
      <vt:lpstr>Direct Channel and Indirect Channel</vt:lpstr>
      <vt:lpstr>Channels in Business I</vt:lpstr>
      <vt:lpstr>Channels in Business II</vt:lpstr>
      <vt:lpstr>Cutting out the Middleman</vt:lpstr>
      <vt:lpstr>Disintermediation</vt:lpstr>
      <vt:lpstr>Multiple Channels and Alternate Channels </vt:lpstr>
      <vt:lpstr>International Marketing Channels</vt:lpstr>
      <vt:lpstr>8.2 Key Takeaway</vt:lpstr>
      <vt:lpstr>8.3 Functions Performed by Channel Partners</vt:lpstr>
      <vt:lpstr>Disseminate Marketing Communications and Promote Brands</vt:lpstr>
      <vt:lpstr>Push/Pull Strategy</vt:lpstr>
      <vt:lpstr>Sorting and Regrouping Products</vt:lpstr>
      <vt:lpstr>Storing and Managing Inventory</vt:lpstr>
      <vt:lpstr>Distributing Products</vt:lpstr>
      <vt:lpstr>Assume Ownership Risk and Extend Credit</vt:lpstr>
      <vt:lpstr>Share Marketing and Other Information</vt:lpstr>
      <vt:lpstr>8.3 Key Takeaway</vt:lpstr>
      <vt:lpstr>8.4 Marketing Channel Strategies</vt:lpstr>
      <vt:lpstr>Intensity of Distribution </vt:lpstr>
      <vt:lpstr>Intensive Distribution</vt:lpstr>
      <vt:lpstr>Selective Distribution</vt:lpstr>
      <vt:lpstr>Exclusive Distribution</vt:lpstr>
      <vt:lpstr>Channel Selection Factors</vt:lpstr>
      <vt:lpstr>Type of Customer</vt:lpstr>
      <vt:lpstr>Type of Product</vt:lpstr>
      <vt:lpstr>Channel Partner Capabilities</vt:lpstr>
      <vt:lpstr>The Business Environment and Technology</vt:lpstr>
      <vt:lpstr>Competing Products’ Marketing Channels</vt:lpstr>
      <vt:lpstr>Factors That Affect a Product’s Intensity of Distribution</vt:lpstr>
      <vt:lpstr>8.4 Key Takeaway</vt:lpstr>
      <vt:lpstr>8.5 Channel Dynamics </vt:lpstr>
      <vt:lpstr>Channel Dynamics</vt:lpstr>
      <vt:lpstr>Channel Power</vt:lpstr>
      <vt:lpstr>Channel Conflict</vt:lpstr>
      <vt:lpstr>Vertical versus Horizontal Conflict</vt:lpstr>
      <vt:lpstr>Achieving Channel Cooperation Ethically</vt:lpstr>
      <vt:lpstr>Channel Integration: Vertical and Horizontal Marketing Systems</vt:lpstr>
      <vt:lpstr>8.5 Key Takeaway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Principles of Marketing - Chapter 8 </dc:title>
  <dc:creator>HOME-USER</dc:creator>
  <cp:lastModifiedBy>Andrew S</cp:lastModifiedBy>
  <cp:revision>38</cp:revision>
  <dcterms:modified xsi:type="dcterms:W3CDTF">2022-06-03T02:15:41Z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0x010100C57D01CD67B11D4B816C9DF54EC99EF3</vt:lpwstr>
  </property>
</Properties>
</file>