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diagrams/data2.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5.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2.xml" ContentType="application/vnd.openxmlformats-officedocument.theme+xml"/>
  <Override PartName="/ppt/theme/theme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rawing2.xml" ContentType="application/vnd.ms-office.drawingml.diagramDrawing+xml"/>
  <Override PartName="/ppt/diagrams/colors2.xml" ContentType="application/vnd.openxmlformats-officedocument.drawingml.diagramColors+xml"/>
  <Override PartName="/ppt/diagrams/layout2.xml" ContentType="application/vnd.openxmlformats-officedocument.drawingml.diagramLayout+xml"/>
  <Override PartName="/ppt/diagrams/quickStyle2.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5"/>
  </p:notesMasterIdLst>
  <p:sldIdLst>
    <p:sldId id="256" r:id="rId2"/>
    <p:sldId id="258" r:id="rId3"/>
    <p:sldId id="264" r:id="rId4"/>
    <p:sldId id="281" r:id="rId5"/>
    <p:sldId id="282" r:id="rId6"/>
    <p:sldId id="260" r:id="rId7"/>
    <p:sldId id="261" r:id="rId8"/>
    <p:sldId id="262" r:id="rId9"/>
    <p:sldId id="278" r:id="rId10"/>
    <p:sldId id="284" r:id="rId11"/>
    <p:sldId id="285" r:id="rId12"/>
    <p:sldId id="286" r:id="rId13"/>
    <p:sldId id="287" r:id="rId14"/>
    <p:sldId id="288" r:id="rId15"/>
    <p:sldId id="291" r:id="rId16"/>
    <p:sldId id="292" r:id="rId17"/>
    <p:sldId id="293" r:id="rId18"/>
    <p:sldId id="294" r:id="rId19"/>
    <p:sldId id="295" r:id="rId20"/>
    <p:sldId id="280" r:id="rId21"/>
    <p:sldId id="296" r:id="rId22"/>
    <p:sldId id="279" r:id="rId23"/>
    <p:sldId id="267" r:id="rId24"/>
  </p:sldIdLst>
  <p:sldSz cx="9144000" cy="5143500" type="screen16x9"/>
  <p:notesSz cx="6858000" cy="9144000"/>
  <p:embeddedFontLst>
    <p:embeddedFont>
      <p:font typeface="Calibri" panose="020F0502020204030204" pitchFamily="34" charset="0"/>
      <p:regular r:id="rId26"/>
      <p:bold r:id="rId27"/>
      <p:italic r:id="rId28"/>
      <p:boldItalic r:id="rId29"/>
    </p:embeddedFont>
    <p:embeddedFont>
      <p:font typeface="Roboto" panose="02000000000000000000" pitchFamily="2"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ienzi, Jack" initials="MJ" lastIdx="5" clrIdx="0">
    <p:extLst>
      <p:ext uri="{19B8F6BF-5375-455C-9EA6-DF929625EA0E}">
        <p15:presenceInfo xmlns:p15="http://schemas.microsoft.com/office/powerpoint/2012/main" userId="S-1-5-21-750930478-754930973-930774774-290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FFCC"/>
    <a:srgbClr val="C7CEEA"/>
    <a:srgbClr val="B5EAD7"/>
    <a:srgbClr val="FFDAC1"/>
    <a:srgbClr val="FFB7B2"/>
    <a:srgbClr val="FF9AA2"/>
    <a:srgbClr val="FFE07D"/>
    <a:srgbClr val="93E3FF"/>
    <a:srgbClr val="D1FF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p:restoredTop sz="86410" autoAdjust="0"/>
  </p:normalViewPr>
  <p:slideViewPr>
    <p:cSldViewPr snapToGrid="0">
      <p:cViewPr varScale="1">
        <p:scale>
          <a:sx n="82" d="100"/>
          <a:sy n="82" d="100"/>
        </p:scale>
        <p:origin x="372" y="84"/>
      </p:cViewPr>
      <p:guideLst>
        <p:guide orient="horz" pos="1620"/>
        <p:guide pos="2880"/>
      </p:guideLst>
    </p:cSldViewPr>
  </p:slideViewPr>
  <p:outlineViewPr>
    <p:cViewPr>
      <p:scale>
        <a:sx n="33" d="100"/>
        <a:sy n="33" d="100"/>
      </p:scale>
      <p:origin x="0" y="-492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6794D4-3FE2-4E7D-97F6-2F146E6382F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6CBF1E8-CEAF-4905-A73F-82E5C256D375}">
      <dgm:prSet phldrT="[Text]"/>
      <dgm:spPr/>
      <dgm:t>
        <a:bodyPr/>
        <a:lstStyle/>
        <a:p>
          <a:r>
            <a:rPr lang="en-US" b="1" dirty="0"/>
            <a:t>Convenience Offerings</a:t>
          </a:r>
        </a:p>
      </dgm:t>
      <dgm:extLst>
        <a:ext uri="{E40237B7-FDA0-4F09-8148-C483321AD2D9}">
          <dgm14:cNvPr xmlns:dgm14="http://schemas.microsoft.com/office/drawing/2010/diagram" id="0" name="" descr="Convenience Offerings&#10;Shopping Offering &#10;Specialty Offering &#10;Unsought Offering "/>
        </a:ext>
      </dgm:extLst>
    </dgm:pt>
    <dgm:pt modelId="{D98AFB43-164C-4280-A49B-1274BEA57B3F}" type="parTrans" cxnId="{160A3E13-D14E-45B9-916B-742F28739C63}">
      <dgm:prSet/>
      <dgm:spPr/>
      <dgm:t>
        <a:bodyPr/>
        <a:lstStyle/>
        <a:p>
          <a:endParaRPr lang="en-US" b="1"/>
        </a:p>
      </dgm:t>
    </dgm:pt>
    <dgm:pt modelId="{D21806E8-E291-4A85-B8F2-60162585083D}" type="sibTrans" cxnId="{160A3E13-D14E-45B9-916B-742F28739C63}">
      <dgm:prSet/>
      <dgm:spPr/>
      <dgm:t>
        <a:bodyPr/>
        <a:lstStyle/>
        <a:p>
          <a:endParaRPr lang="en-US" b="1"/>
        </a:p>
      </dgm:t>
    </dgm:pt>
    <dgm:pt modelId="{9EC51C52-5E5B-4AB8-BE49-69D995F22F18}">
      <dgm:prSet phldrT="[Text]"/>
      <dgm:spPr/>
      <dgm:t>
        <a:bodyPr/>
        <a:lstStyle/>
        <a:p>
          <a:r>
            <a:rPr lang="en-US" b="1" dirty="0"/>
            <a:t>Specialty Offering </a:t>
          </a:r>
        </a:p>
      </dgm:t>
      <dgm:extLst>
        <a:ext uri="{E40237B7-FDA0-4F09-8148-C483321AD2D9}">
          <dgm14:cNvPr xmlns:dgm14="http://schemas.microsoft.com/office/drawing/2010/diagram" id="0" name="" descr="Convenience Offerings&#10;Shopping Offering &#10;Specialty Offering &#10;Unsought Offering "/>
        </a:ext>
      </dgm:extLst>
    </dgm:pt>
    <dgm:pt modelId="{1925020F-6584-40D7-9DD0-41B6720C86DC}" type="parTrans" cxnId="{7305A639-9091-4246-8C9E-79FB59C447F7}">
      <dgm:prSet/>
      <dgm:spPr/>
      <dgm:t>
        <a:bodyPr/>
        <a:lstStyle/>
        <a:p>
          <a:endParaRPr lang="en-US" b="1"/>
        </a:p>
      </dgm:t>
    </dgm:pt>
    <dgm:pt modelId="{7362E673-7BF7-4A4A-9BCB-DE7C0494335C}" type="sibTrans" cxnId="{7305A639-9091-4246-8C9E-79FB59C447F7}">
      <dgm:prSet/>
      <dgm:spPr/>
      <dgm:t>
        <a:bodyPr/>
        <a:lstStyle/>
        <a:p>
          <a:endParaRPr lang="en-US" b="1"/>
        </a:p>
      </dgm:t>
    </dgm:pt>
    <dgm:pt modelId="{54F4E74D-8B67-43B1-8147-7CFE0E06818F}">
      <dgm:prSet/>
      <dgm:spPr/>
      <dgm:t>
        <a:bodyPr/>
        <a:lstStyle/>
        <a:p>
          <a:r>
            <a:rPr lang="en-US" b="1" dirty="0"/>
            <a:t>Shopping Offering </a:t>
          </a:r>
        </a:p>
      </dgm:t>
      <dgm:extLst>
        <a:ext uri="{E40237B7-FDA0-4F09-8148-C483321AD2D9}">
          <dgm14:cNvPr xmlns:dgm14="http://schemas.microsoft.com/office/drawing/2010/diagram" id="0" name="" descr="Convenience Offerings&#10;Shopping Offering &#10;Specialty Offering &#10;Unsought Offering "/>
        </a:ext>
      </dgm:extLst>
    </dgm:pt>
    <dgm:pt modelId="{9CB52B8C-4329-46AA-9235-EE5969454060}" type="parTrans" cxnId="{06C56B48-74B4-48B5-B5E6-F64D026A1C9E}">
      <dgm:prSet/>
      <dgm:spPr/>
      <dgm:t>
        <a:bodyPr/>
        <a:lstStyle/>
        <a:p>
          <a:endParaRPr lang="en-US" b="1"/>
        </a:p>
      </dgm:t>
    </dgm:pt>
    <dgm:pt modelId="{2F5AB4B4-62C5-47FC-B4AD-A125A232627A}" type="sibTrans" cxnId="{06C56B48-74B4-48B5-B5E6-F64D026A1C9E}">
      <dgm:prSet/>
      <dgm:spPr/>
      <dgm:t>
        <a:bodyPr/>
        <a:lstStyle/>
        <a:p>
          <a:endParaRPr lang="en-US" b="1"/>
        </a:p>
      </dgm:t>
    </dgm:pt>
    <dgm:pt modelId="{5CCACA40-3546-4283-9DAE-25451EB6E224}">
      <dgm:prSet/>
      <dgm:spPr/>
      <dgm:t>
        <a:bodyPr/>
        <a:lstStyle/>
        <a:p>
          <a:r>
            <a:rPr lang="en-US" b="1" dirty="0"/>
            <a:t>Unsought Offering </a:t>
          </a:r>
        </a:p>
      </dgm:t>
      <dgm:extLst>
        <a:ext uri="{E40237B7-FDA0-4F09-8148-C483321AD2D9}">
          <dgm14:cNvPr xmlns:dgm14="http://schemas.microsoft.com/office/drawing/2010/diagram" id="0" name="" descr="Convenience Offerings&#10;Shopping Offering &#10;Specialty Offering &#10;Unsought Offering "/>
        </a:ext>
      </dgm:extLst>
    </dgm:pt>
    <dgm:pt modelId="{71FDE910-FC77-48C9-986D-9966BF1EF045}" type="parTrans" cxnId="{B2088BF2-D288-46D5-9B1F-E334F37C2AD3}">
      <dgm:prSet/>
      <dgm:spPr/>
      <dgm:t>
        <a:bodyPr/>
        <a:lstStyle/>
        <a:p>
          <a:endParaRPr lang="en-US" b="1"/>
        </a:p>
      </dgm:t>
    </dgm:pt>
    <dgm:pt modelId="{609636C8-4D94-4A5C-A650-A3C46B367DBB}" type="sibTrans" cxnId="{B2088BF2-D288-46D5-9B1F-E334F37C2AD3}">
      <dgm:prSet/>
      <dgm:spPr/>
      <dgm:t>
        <a:bodyPr/>
        <a:lstStyle/>
        <a:p>
          <a:endParaRPr lang="en-US" b="1"/>
        </a:p>
      </dgm:t>
    </dgm:pt>
    <dgm:pt modelId="{565657BC-539D-4554-9E0D-D9B0BEDB7DFF}" type="pres">
      <dgm:prSet presAssocID="{146794D4-3FE2-4E7D-97F6-2F146E6382F3}" presName="linear" presStyleCnt="0">
        <dgm:presLayoutVars>
          <dgm:dir/>
          <dgm:animLvl val="lvl"/>
          <dgm:resizeHandles val="exact"/>
        </dgm:presLayoutVars>
      </dgm:prSet>
      <dgm:spPr/>
    </dgm:pt>
    <dgm:pt modelId="{0F4B4D16-E958-4C83-A899-7E784F8FD3D8}" type="pres">
      <dgm:prSet presAssocID="{C6CBF1E8-CEAF-4905-A73F-82E5C256D375}" presName="parentLin" presStyleCnt="0"/>
      <dgm:spPr/>
    </dgm:pt>
    <dgm:pt modelId="{1CE54E1A-B6EE-4487-B206-9E42BBA44537}" type="pres">
      <dgm:prSet presAssocID="{C6CBF1E8-CEAF-4905-A73F-82E5C256D375}" presName="parentLeftMargin" presStyleLbl="node1" presStyleIdx="0" presStyleCnt="4"/>
      <dgm:spPr/>
    </dgm:pt>
    <dgm:pt modelId="{BF30C19D-3014-497F-BC03-2DA2F9464A80}" type="pres">
      <dgm:prSet presAssocID="{C6CBF1E8-CEAF-4905-A73F-82E5C256D375}" presName="parentText" presStyleLbl="node1" presStyleIdx="0" presStyleCnt="4">
        <dgm:presLayoutVars>
          <dgm:chMax val="0"/>
          <dgm:bulletEnabled val="1"/>
        </dgm:presLayoutVars>
      </dgm:prSet>
      <dgm:spPr/>
    </dgm:pt>
    <dgm:pt modelId="{1CAF1086-E63F-4490-BB2D-31A783782B75}" type="pres">
      <dgm:prSet presAssocID="{C6CBF1E8-CEAF-4905-A73F-82E5C256D375}" presName="negativeSpace" presStyleCnt="0"/>
      <dgm:spPr/>
    </dgm:pt>
    <dgm:pt modelId="{210ACFDD-3210-4AFD-B424-BA53183CE095}" type="pres">
      <dgm:prSet presAssocID="{C6CBF1E8-CEAF-4905-A73F-82E5C256D375}" presName="childText" presStyleLbl="conFgAcc1" presStyleIdx="0" presStyleCnt="4">
        <dgm:presLayoutVars>
          <dgm:bulletEnabled val="1"/>
        </dgm:presLayoutVars>
      </dgm:prSet>
      <dgm:spPr/>
    </dgm:pt>
    <dgm:pt modelId="{E1B36FD2-6FB8-4F29-84FC-448A818F4CF9}" type="pres">
      <dgm:prSet presAssocID="{D21806E8-E291-4A85-B8F2-60162585083D}" presName="spaceBetweenRectangles" presStyleCnt="0"/>
      <dgm:spPr/>
    </dgm:pt>
    <dgm:pt modelId="{0A8B3DBF-9799-46FB-A097-B9E0C8B209EB}" type="pres">
      <dgm:prSet presAssocID="{54F4E74D-8B67-43B1-8147-7CFE0E06818F}" presName="parentLin" presStyleCnt="0"/>
      <dgm:spPr/>
    </dgm:pt>
    <dgm:pt modelId="{73D72D46-3FB6-4700-BEC0-46AFDF7FFFFF}" type="pres">
      <dgm:prSet presAssocID="{54F4E74D-8B67-43B1-8147-7CFE0E06818F}" presName="parentLeftMargin" presStyleLbl="node1" presStyleIdx="0" presStyleCnt="4"/>
      <dgm:spPr/>
    </dgm:pt>
    <dgm:pt modelId="{BA5E9256-AEA9-4FBE-911A-34C4BAB6B941}" type="pres">
      <dgm:prSet presAssocID="{54F4E74D-8B67-43B1-8147-7CFE0E06818F}" presName="parentText" presStyleLbl="node1" presStyleIdx="1" presStyleCnt="4">
        <dgm:presLayoutVars>
          <dgm:chMax val="0"/>
          <dgm:bulletEnabled val="1"/>
        </dgm:presLayoutVars>
      </dgm:prSet>
      <dgm:spPr/>
    </dgm:pt>
    <dgm:pt modelId="{57488DD7-FF2C-41AB-A01C-2C44BDEA31C2}" type="pres">
      <dgm:prSet presAssocID="{54F4E74D-8B67-43B1-8147-7CFE0E06818F}" presName="negativeSpace" presStyleCnt="0"/>
      <dgm:spPr/>
    </dgm:pt>
    <dgm:pt modelId="{DFFE5717-03DC-4540-91CF-BCBE9EC455D1}" type="pres">
      <dgm:prSet presAssocID="{54F4E74D-8B67-43B1-8147-7CFE0E06818F}" presName="childText" presStyleLbl="conFgAcc1" presStyleIdx="1" presStyleCnt="4">
        <dgm:presLayoutVars>
          <dgm:bulletEnabled val="1"/>
        </dgm:presLayoutVars>
      </dgm:prSet>
      <dgm:spPr/>
    </dgm:pt>
    <dgm:pt modelId="{ED3C463D-6536-4645-9A35-741728176460}" type="pres">
      <dgm:prSet presAssocID="{2F5AB4B4-62C5-47FC-B4AD-A125A232627A}" presName="spaceBetweenRectangles" presStyleCnt="0"/>
      <dgm:spPr/>
    </dgm:pt>
    <dgm:pt modelId="{18E7D577-8433-49BC-8CCD-BEA719F4B53C}" type="pres">
      <dgm:prSet presAssocID="{9EC51C52-5E5B-4AB8-BE49-69D995F22F18}" presName="parentLin" presStyleCnt="0"/>
      <dgm:spPr/>
    </dgm:pt>
    <dgm:pt modelId="{00BD7DDA-1640-4A88-A739-975DDE6DB1E3}" type="pres">
      <dgm:prSet presAssocID="{9EC51C52-5E5B-4AB8-BE49-69D995F22F18}" presName="parentLeftMargin" presStyleLbl="node1" presStyleIdx="1" presStyleCnt="4"/>
      <dgm:spPr/>
    </dgm:pt>
    <dgm:pt modelId="{3ED47C02-D660-464A-8114-F369FC42CD79}" type="pres">
      <dgm:prSet presAssocID="{9EC51C52-5E5B-4AB8-BE49-69D995F22F18}" presName="parentText" presStyleLbl="node1" presStyleIdx="2" presStyleCnt="4">
        <dgm:presLayoutVars>
          <dgm:chMax val="0"/>
          <dgm:bulletEnabled val="1"/>
        </dgm:presLayoutVars>
      </dgm:prSet>
      <dgm:spPr/>
    </dgm:pt>
    <dgm:pt modelId="{2D1EF09B-FA1B-445A-BBAC-34D66BD0F388}" type="pres">
      <dgm:prSet presAssocID="{9EC51C52-5E5B-4AB8-BE49-69D995F22F18}" presName="negativeSpace" presStyleCnt="0"/>
      <dgm:spPr/>
    </dgm:pt>
    <dgm:pt modelId="{C5D80CC7-8BB3-4460-8963-7D7147518827}" type="pres">
      <dgm:prSet presAssocID="{9EC51C52-5E5B-4AB8-BE49-69D995F22F18}" presName="childText" presStyleLbl="conFgAcc1" presStyleIdx="2" presStyleCnt="4">
        <dgm:presLayoutVars>
          <dgm:bulletEnabled val="1"/>
        </dgm:presLayoutVars>
      </dgm:prSet>
      <dgm:spPr/>
    </dgm:pt>
    <dgm:pt modelId="{ECFF6835-341B-4C6A-8B16-4142E7A6E44F}" type="pres">
      <dgm:prSet presAssocID="{7362E673-7BF7-4A4A-9BCB-DE7C0494335C}" presName="spaceBetweenRectangles" presStyleCnt="0"/>
      <dgm:spPr/>
    </dgm:pt>
    <dgm:pt modelId="{1A1C7402-BF2F-4DF5-B023-C683B4497AE2}" type="pres">
      <dgm:prSet presAssocID="{5CCACA40-3546-4283-9DAE-25451EB6E224}" presName="parentLin" presStyleCnt="0"/>
      <dgm:spPr/>
    </dgm:pt>
    <dgm:pt modelId="{D515FC83-55DC-4357-B0B1-7C0B95FB1D10}" type="pres">
      <dgm:prSet presAssocID="{5CCACA40-3546-4283-9DAE-25451EB6E224}" presName="parentLeftMargin" presStyleLbl="node1" presStyleIdx="2" presStyleCnt="4"/>
      <dgm:spPr/>
    </dgm:pt>
    <dgm:pt modelId="{A9623072-34CF-4C79-A6AD-C9992E4B4E58}" type="pres">
      <dgm:prSet presAssocID="{5CCACA40-3546-4283-9DAE-25451EB6E224}" presName="parentText" presStyleLbl="node1" presStyleIdx="3" presStyleCnt="4">
        <dgm:presLayoutVars>
          <dgm:chMax val="0"/>
          <dgm:bulletEnabled val="1"/>
        </dgm:presLayoutVars>
      </dgm:prSet>
      <dgm:spPr/>
    </dgm:pt>
    <dgm:pt modelId="{153CDEDB-DAD3-431E-9E63-5B54F8711427}" type="pres">
      <dgm:prSet presAssocID="{5CCACA40-3546-4283-9DAE-25451EB6E224}" presName="negativeSpace" presStyleCnt="0"/>
      <dgm:spPr/>
    </dgm:pt>
    <dgm:pt modelId="{0F30F049-8372-4224-A049-CA00E81F2C77}" type="pres">
      <dgm:prSet presAssocID="{5CCACA40-3546-4283-9DAE-25451EB6E224}" presName="childText" presStyleLbl="conFgAcc1" presStyleIdx="3" presStyleCnt="4">
        <dgm:presLayoutVars>
          <dgm:bulletEnabled val="1"/>
        </dgm:presLayoutVars>
      </dgm:prSet>
      <dgm:spPr/>
    </dgm:pt>
  </dgm:ptLst>
  <dgm:cxnLst>
    <dgm:cxn modelId="{160A3E13-D14E-45B9-916B-742F28739C63}" srcId="{146794D4-3FE2-4E7D-97F6-2F146E6382F3}" destId="{C6CBF1E8-CEAF-4905-A73F-82E5C256D375}" srcOrd="0" destOrd="0" parTransId="{D98AFB43-164C-4280-A49B-1274BEA57B3F}" sibTransId="{D21806E8-E291-4A85-B8F2-60162585083D}"/>
    <dgm:cxn modelId="{4A00551E-223D-43E4-B668-15898E975A5C}" type="presOf" srcId="{5CCACA40-3546-4283-9DAE-25451EB6E224}" destId="{D515FC83-55DC-4357-B0B1-7C0B95FB1D10}" srcOrd="0" destOrd="0" presId="urn:microsoft.com/office/officeart/2005/8/layout/list1"/>
    <dgm:cxn modelId="{F166C326-F9FE-498F-814A-8824525AFBCB}" type="presOf" srcId="{C6CBF1E8-CEAF-4905-A73F-82E5C256D375}" destId="{1CE54E1A-B6EE-4487-B206-9E42BBA44537}" srcOrd="0" destOrd="0" presId="urn:microsoft.com/office/officeart/2005/8/layout/list1"/>
    <dgm:cxn modelId="{AA072E32-57D7-4801-A574-82510753BC85}" type="presOf" srcId="{9EC51C52-5E5B-4AB8-BE49-69D995F22F18}" destId="{00BD7DDA-1640-4A88-A739-975DDE6DB1E3}" srcOrd="0" destOrd="0" presId="urn:microsoft.com/office/officeart/2005/8/layout/list1"/>
    <dgm:cxn modelId="{532B9433-290F-4E45-9D3E-892D738CCA80}" type="presOf" srcId="{5CCACA40-3546-4283-9DAE-25451EB6E224}" destId="{A9623072-34CF-4C79-A6AD-C9992E4B4E58}" srcOrd="1" destOrd="0" presId="urn:microsoft.com/office/officeart/2005/8/layout/list1"/>
    <dgm:cxn modelId="{7305A639-9091-4246-8C9E-79FB59C447F7}" srcId="{146794D4-3FE2-4E7D-97F6-2F146E6382F3}" destId="{9EC51C52-5E5B-4AB8-BE49-69D995F22F18}" srcOrd="2" destOrd="0" parTransId="{1925020F-6584-40D7-9DD0-41B6720C86DC}" sibTransId="{7362E673-7BF7-4A4A-9BCB-DE7C0494335C}"/>
    <dgm:cxn modelId="{06C56B48-74B4-48B5-B5E6-F64D026A1C9E}" srcId="{146794D4-3FE2-4E7D-97F6-2F146E6382F3}" destId="{54F4E74D-8B67-43B1-8147-7CFE0E06818F}" srcOrd="1" destOrd="0" parTransId="{9CB52B8C-4329-46AA-9235-EE5969454060}" sibTransId="{2F5AB4B4-62C5-47FC-B4AD-A125A232627A}"/>
    <dgm:cxn modelId="{4FFCD88E-AFBE-4F0E-8CC6-0B7F53360458}" type="presOf" srcId="{C6CBF1E8-CEAF-4905-A73F-82E5C256D375}" destId="{BF30C19D-3014-497F-BC03-2DA2F9464A80}" srcOrd="1" destOrd="0" presId="urn:microsoft.com/office/officeart/2005/8/layout/list1"/>
    <dgm:cxn modelId="{D4EBB6B5-0D5C-4944-BE02-BCAE3C2FA5D2}" type="presOf" srcId="{146794D4-3FE2-4E7D-97F6-2F146E6382F3}" destId="{565657BC-539D-4554-9E0D-D9B0BEDB7DFF}" srcOrd="0" destOrd="0" presId="urn:microsoft.com/office/officeart/2005/8/layout/list1"/>
    <dgm:cxn modelId="{8C3FD1BE-69F1-4C8B-BA40-CDD4A164165A}" type="presOf" srcId="{54F4E74D-8B67-43B1-8147-7CFE0E06818F}" destId="{73D72D46-3FB6-4700-BEC0-46AFDF7FFFFF}" srcOrd="0" destOrd="0" presId="urn:microsoft.com/office/officeart/2005/8/layout/list1"/>
    <dgm:cxn modelId="{37FB30C6-A8D1-4859-A430-DA3034963DDF}" type="presOf" srcId="{54F4E74D-8B67-43B1-8147-7CFE0E06818F}" destId="{BA5E9256-AEA9-4FBE-911A-34C4BAB6B941}" srcOrd="1" destOrd="0" presId="urn:microsoft.com/office/officeart/2005/8/layout/list1"/>
    <dgm:cxn modelId="{7C9EC3E8-688E-4620-AD74-F758C8B3D240}" type="presOf" srcId="{9EC51C52-5E5B-4AB8-BE49-69D995F22F18}" destId="{3ED47C02-D660-464A-8114-F369FC42CD79}" srcOrd="1" destOrd="0" presId="urn:microsoft.com/office/officeart/2005/8/layout/list1"/>
    <dgm:cxn modelId="{B2088BF2-D288-46D5-9B1F-E334F37C2AD3}" srcId="{146794D4-3FE2-4E7D-97F6-2F146E6382F3}" destId="{5CCACA40-3546-4283-9DAE-25451EB6E224}" srcOrd="3" destOrd="0" parTransId="{71FDE910-FC77-48C9-986D-9966BF1EF045}" sibTransId="{609636C8-4D94-4A5C-A650-A3C46B367DBB}"/>
    <dgm:cxn modelId="{6F0A3116-4777-48A5-9DAB-98A2059EF104}" type="presParOf" srcId="{565657BC-539D-4554-9E0D-D9B0BEDB7DFF}" destId="{0F4B4D16-E958-4C83-A899-7E784F8FD3D8}" srcOrd="0" destOrd="0" presId="urn:microsoft.com/office/officeart/2005/8/layout/list1"/>
    <dgm:cxn modelId="{CFCEA3C6-927A-4E83-BE48-658F039225F0}" type="presParOf" srcId="{0F4B4D16-E958-4C83-A899-7E784F8FD3D8}" destId="{1CE54E1A-B6EE-4487-B206-9E42BBA44537}" srcOrd="0" destOrd="0" presId="urn:microsoft.com/office/officeart/2005/8/layout/list1"/>
    <dgm:cxn modelId="{F84CA61F-6D6D-455B-8C9A-959E530E5185}" type="presParOf" srcId="{0F4B4D16-E958-4C83-A899-7E784F8FD3D8}" destId="{BF30C19D-3014-497F-BC03-2DA2F9464A80}" srcOrd="1" destOrd="0" presId="urn:microsoft.com/office/officeart/2005/8/layout/list1"/>
    <dgm:cxn modelId="{E1D2FE9A-BA5E-4A1E-8AC6-94788247E7C0}" type="presParOf" srcId="{565657BC-539D-4554-9E0D-D9B0BEDB7DFF}" destId="{1CAF1086-E63F-4490-BB2D-31A783782B75}" srcOrd="1" destOrd="0" presId="urn:microsoft.com/office/officeart/2005/8/layout/list1"/>
    <dgm:cxn modelId="{C25D25C4-9875-4E94-A965-8C5E6C9718A3}" type="presParOf" srcId="{565657BC-539D-4554-9E0D-D9B0BEDB7DFF}" destId="{210ACFDD-3210-4AFD-B424-BA53183CE095}" srcOrd="2" destOrd="0" presId="urn:microsoft.com/office/officeart/2005/8/layout/list1"/>
    <dgm:cxn modelId="{C1CD1576-1E29-412F-B319-6DD0BE044DE6}" type="presParOf" srcId="{565657BC-539D-4554-9E0D-D9B0BEDB7DFF}" destId="{E1B36FD2-6FB8-4F29-84FC-448A818F4CF9}" srcOrd="3" destOrd="0" presId="urn:microsoft.com/office/officeart/2005/8/layout/list1"/>
    <dgm:cxn modelId="{FD295F43-B5F6-40E9-96A4-6F6E7442803E}" type="presParOf" srcId="{565657BC-539D-4554-9E0D-D9B0BEDB7DFF}" destId="{0A8B3DBF-9799-46FB-A097-B9E0C8B209EB}" srcOrd="4" destOrd="0" presId="urn:microsoft.com/office/officeart/2005/8/layout/list1"/>
    <dgm:cxn modelId="{3E98EFBD-DD8E-4F0E-8A4C-9A8DD8FA0F2E}" type="presParOf" srcId="{0A8B3DBF-9799-46FB-A097-B9E0C8B209EB}" destId="{73D72D46-3FB6-4700-BEC0-46AFDF7FFFFF}" srcOrd="0" destOrd="0" presId="urn:microsoft.com/office/officeart/2005/8/layout/list1"/>
    <dgm:cxn modelId="{F945D490-651D-448B-A7D2-194A729BF91D}" type="presParOf" srcId="{0A8B3DBF-9799-46FB-A097-B9E0C8B209EB}" destId="{BA5E9256-AEA9-4FBE-911A-34C4BAB6B941}" srcOrd="1" destOrd="0" presId="urn:microsoft.com/office/officeart/2005/8/layout/list1"/>
    <dgm:cxn modelId="{DF7AB037-9C06-469C-95E7-42762A76AFF7}" type="presParOf" srcId="{565657BC-539D-4554-9E0D-D9B0BEDB7DFF}" destId="{57488DD7-FF2C-41AB-A01C-2C44BDEA31C2}" srcOrd="5" destOrd="0" presId="urn:microsoft.com/office/officeart/2005/8/layout/list1"/>
    <dgm:cxn modelId="{8EF22811-1964-4B70-BA90-5BD97FA33D82}" type="presParOf" srcId="{565657BC-539D-4554-9E0D-D9B0BEDB7DFF}" destId="{DFFE5717-03DC-4540-91CF-BCBE9EC455D1}" srcOrd="6" destOrd="0" presId="urn:microsoft.com/office/officeart/2005/8/layout/list1"/>
    <dgm:cxn modelId="{7657C0AE-6ACF-4D8A-95C6-CD164E034929}" type="presParOf" srcId="{565657BC-539D-4554-9E0D-D9B0BEDB7DFF}" destId="{ED3C463D-6536-4645-9A35-741728176460}" srcOrd="7" destOrd="0" presId="urn:microsoft.com/office/officeart/2005/8/layout/list1"/>
    <dgm:cxn modelId="{58DAD3CE-C4DA-452D-854B-25D0773FB0CC}" type="presParOf" srcId="{565657BC-539D-4554-9E0D-D9B0BEDB7DFF}" destId="{18E7D577-8433-49BC-8CCD-BEA719F4B53C}" srcOrd="8" destOrd="0" presId="urn:microsoft.com/office/officeart/2005/8/layout/list1"/>
    <dgm:cxn modelId="{3DE9C643-9828-40C1-A762-ADBA6CE2B7A4}" type="presParOf" srcId="{18E7D577-8433-49BC-8CCD-BEA719F4B53C}" destId="{00BD7DDA-1640-4A88-A739-975DDE6DB1E3}" srcOrd="0" destOrd="0" presId="urn:microsoft.com/office/officeart/2005/8/layout/list1"/>
    <dgm:cxn modelId="{EFE25B2B-FFA4-4536-A0C3-E18C2B32A4E0}" type="presParOf" srcId="{18E7D577-8433-49BC-8CCD-BEA719F4B53C}" destId="{3ED47C02-D660-464A-8114-F369FC42CD79}" srcOrd="1" destOrd="0" presId="urn:microsoft.com/office/officeart/2005/8/layout/list1"/>
    <dgm:cxn modelId="{E9681695-00C0-4BEF-AB80-D11582BCFB27}" type="presParOf" srcId="{565657BC-539D-4554-9E0D-D9B0BEDB7DFF}" destId="{2D1EF09B-FA1B-445A-BBAC-34D66BD0F388}" srcOrd="9" destOrd="0" presId="urn:microsoft.com/office/officeart/2005/8/layout/list1"/>
    <dgm:cxn modelId="{A861D242-9963-4935-BE70-09AD6F9BD1B5}" type="presParOf" srcId="{565657BC-539D-4554-9E0D-D9B0BEDB7DFF}" destId="{C5D80CC7-8BB3-4460-8963-7D7147518827}" srcOrd="10" destOrd="0" presId="urn:microsoft.com/office/officeart/2005/8/layout/list1"/>
    <dgm:cxn modelId="{B3D5532E-2258-43E0-A872-B762F0F4D2BB}" type="presParOf" srcId="{565657BC-539D-4554-9E0D-D9B0BEDB7DFF}" destId="{ECFF6835-341B-4C6A-8B16-4142E7A6E44F}" srcOrd="11" destOrd="0" presId="urn:microsoft.com/office/officeart/2005/8/layout/list1"/>
    <dgm:cxn modelId="{4E790E69-3517-4BEF-8A60-60771EFE3C87}" type="presParOf" srcId="{565657BC-539D-4554-9E0D-D9B0BEDB7DFF}" destId="{1A1C7402-BF2F-4DF5-B023-C683B4497AE2}" srcOrd="12" destOrd="0" presId="urn:microsoft.com/office/officeart/2005/8/layout/list1"/>
    <dgm:cxn modelId="{80C83A91-4808-4C6A-A4F1-3095E27438C8}" type="presParOf" srcId="{1A1C7402-BF2F-4DF5-B023-C683B4497AE2}" destId="{D515FC83-55DC-4357-B0B1-7C0B95FB1D10}" srcOrd="0" destOrd="0" presId="urn:microsoft.com/office/officeart/2005/8/layout/list1"/>
    <dgm:cxn modelId="{1FB412BE-9B11-4EA3-B887-92D457581029}" type="presParOf" srcId="{1A1C7402-BF2F-4DF5-B023-C683B4497AE2}" destId="{A9623072-34CF-4C79-A6AD-C9992E4B4E58}" srcOrd="1" destOrd="0" presId="urn:microsoft.com/office/officeart/2005/8/layout/list1"/>
    <dgm:cxn modelId="{CAF8DE27-53B9-4956-94E8-636CEB5655F0}" type="presParOf" srcId="{565657BC-539D-4554-9E0D-D9B0BEDB7DFF}" destId="{153CDEDB-DAD3-431E-9E63-5B54F8711427}" srcOrd="13" destOrd="0" presId="urn:microsoft.com/office/officeart/2005/8/layout/list1"/>
    <dgm:cxn modelId="{BAAB51F9-9B17-4223-9A66-2D79C6810195}" type="presParOf" srcId="{565657BC-539D-4554-9E0D-D9B0BEDB7DFF}" destId="{0F30F049-8372-4224-A049-CA00E81F2C77}"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A863F0-FAC9-4815-B829-26E00011EFD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4EC9C77-2F85-4AC6-8F97-FBC97E83BF70}">
      <dgm:prSet phldrT="[Text]" custT="1"/>
      <dgm:spPr/>
      <dgm:t>
        <a:bodyPr/>
        <a:lstStyle/>
        <a:p>
          <a:r>
            <a:rPr lang="en-US" sz="2000" b="1" dirty="0"/>
            <a:t>Branding</a:t>
          </a:r>
        </a:p>
      </dgm:t>
      <dgm:extLst>
        <a:ext uri="{E40237B7-FDA0-4F09-8148-C483321AD2D9}">
          <dgm14:cNvPr xmlns:dgm14="http://schemas.microsoft.com/office/drawing/2010/diagram" id="0" name="" descr="Channel Power&#10;Channel Conflict &#10;Channel Cooperation&#10;Channel Integration "/>
        </a:ext>
      </dgm:extLst>
    </dgm:pt>
    <dgm:pt modelId="{4A817760-6826-4133-B191-B2D9C22B6690}" type="parTrans" cxnId="{5479E676-7EE4-4E7D-A44D-4F057032C591}">
      <dgm:prSet/>
      <dgm:spPr/>
      <dgm:t>
        <a:bodyPr/>
        <a:lstStyle/>
        <a:p>
          <a:endParaRPr lang="en-US" sz="1800" b="1"/>
        </a:p>
      </dgm:t>
    </dgm:pt>
    <dgm:pt modelId="{AD694DAA-3D7F-452F-96F0-9A6069E78BC8}" type="sibTrans" cxnId="{5479E676-7EE4-4E7D-A44D-4F057032C591}">
      <dgm:prSet/>
      <dgm:spPr/>
      <dgm:t>
        <a:bodyPr/>
        <a:lstStyle/>
        <a:p>
          <a:endParaRPr lang="en-US" sz="1800" b="1"/>
        </a:p>
      </dgm:t>
    </dgm:pt>
    <dgm:pt modelId="{9862BEC1-54F5-44A8-A182-B6D04DB2AD7A}">
      <dgm:prSet custT="1"/>
      <dgm:spPr/>
      <dgm:t>
        <a:bodyPr/>
        <a:lstStyle/>
        <a:p>
          <a:r>
            <a:rPr lang="en-US" sz="2000" b="1" dirty="0"/>
            <a:t>Brand Name/ Brand Mark</a:t>
          </a:r>
        </a:p>
      </dgm:t>
    </dgm:pt>
    <dgm:pt modelId="{118FF4C7-944E-4EB6-AEE9-7E1B50204DC2}" type="parTrans" cxnId="{9279D7A0-C729-4140-96EC-A0115B5E7B3A}">
      <dgm:prSet/>
      <dgm:spPr/>
      <dgm:t>
        <a:bodyPr/>
        <a:lstStyle/>
        <a:p>
          <a:endParaRPr lang="en-US" sz="1600"/>
        </a:p>
      </dgm:t>
    </dgm:pt>
    <dgm:pt modelId="{F15857F1-2882-4AE7-9185-6427034FC51C}" type="sibTrans" cxnId="{9279D7A0-C729-4140-96EC-A0115B5E7B3A}">
      <dgm:prSet/>
      <dgm:spPr/>
      <dgm:t>
        <a:bodyPr/>
        <a:lstStyle/>
        <a:p>
          <a:endParaRPr lang="en-US" sz="1600"/>
        </a:p>
      </dgm:t>
    </dgm:pt>
    <dgm:pt modelId="{F78DDC28-6EB8-495D-940D-34179D942324}">
      <dgm:prSet custT="1"/>
      <dgm:spPr/>
      <dgm:t>
        <a:bodyPr/>
        <a:lstStyle/>
        <a:p>
          <a:r>
            <a:rPr lang="en-US" sz="2000" b="1" dirty="0"/>
            <a:t>Cannibalization</a:t>
          </a:r>
        </a:p>
      </dgm:t>
    </dgm:pt>
    <dgm:pt modelId="{B2CC3D5D-7AAE-40F1-80A4-4A2F524F68B6}" type="parTrans" cxnId="{1432DC61-1B23-46A7-B800-C9A94DE26FE9}">
      <dgm:prSet/>
      <dgm:spPr/>
      <dgm:t>
        <a:bodyPr/>
        <a:lstStyle/>
        <a:p>
          <a:endParaRPr lang="en-US" sz="1600"/>
        </a:p>
      </dgm:t>
    </dgm:pt>
    <dgm:pt modelId="{DFDDA509-0D40-47A4-B9C9-4288CA4C2637}" type="sibTrans" cxnId="{1432DC61-1B23-46A7-B800-C9A94DE26FE9}">
      <dgm:prSet/>
      <dgm:spPr/>
      <dgm:t>
        <a:bodyPr/>
        <a:lstStyle/>
        <a:p>
          <a:endParaRPr lang="en-US" sz="1600"/>
        </a:p>
      </dgm:t>
    </dgm:pt>
    <dgm:pt modelId="{17BE5355-CE42-47FB-9844-E9FFE558B056}">
      <dgm:prSet custT="1"/>
      <dgm:spPr/>
      <dgm:t>
        <a:bodyPr/>
        <a:lstStyle/>
        <a:p>
          <a:r>
            <a:rPr lang="en-US" sz="2000" b="1" dirty="0"/>
            <a:t>Packing </a:t>
          </a:r>
        </a:p>
      </dgm:t>
    </dgm:pt>
    <dgm:pt modelId="{E48408BB-99AB-4495-88A3-2962EB4DB67E}" type="parTrans" cxnId="{67A49E53-15FA-4CC2-B7AB-1FBF817F02C4}">
      <dgm:prSet/>
      <dgm:spPr/>
      <dgm:t>
        <a:bodyPr/>
        <a:lstStyle/>
        <a:p>
          <a:endParaRPr lang="en-US" sz="1600"/>
        </a:p>
      </dgm:t>
    </dgm:pt>
    <dgm:pt modelId="{160B4B9B-80EB-40AC-BCE9-F04586A5731B}" type="sibTrans" cxnId="{67A49E53-15FA-4CC2-B7AB-1FBF817F02C4}">
      <dgm:prSet/>
      <dgm:spPr/>
      <dgm:t>
        <a:bodyPr/>
        <a:lstStyle/>
        <a:p>
          <a:endParaRPr lang="en-US" sz="1600"/>
        </a:p>
      </dgm:t>
    </dgm:pt>
    <dgm:pt modelId="{E75E9DDF-8014-42B4-8156-59D7CB35EFCE}">
      <dgm:prSet custT="1"/>
      <dgm:spPr/>
      <dgm:t>
        <a:bodyPr/>
        <a:lstStyle/>
        <a:p>
          <a:r>
            <a:rPr lang="en-US" sz="2000" b="1" dirty="0"/>
            <a:t>Function of Packaging</a:t>
          </a:r>
        </a:p>
      </dgm:t>
    </dgm:pt>
    <dgm:pt modelId="{B558475E-64A5-4792-A39D-76815F7053EA}" type="parTrans" cxnId="{DF78A3F4-4342-4ECD-9B46-1E4A454F6909}">
      <dgm:prSet/>
      <dgm:spPr/>
      <dgm:t>
        <a:bodyPr/>
        <a:lstStyle/>
        <a:p>
          <a:endParaRPr lang="en-US" sz="1600"/>
        </a:p>
      </dgm:t>
    </dgm:pt>
    <dgm:pt modelId="{C87C7420-E649-47D8-B56E-4BD771970EE9}" type="sibTrans" cxnId="{DF78A3F4-4342-4ECD-9B46-1E4A454F6909}">
      <dgm:prSet/>
      <dgm:spPr/>
      <dgm:t>
        <a:bodyPr/>
        <a:lstStyle/>
        <a:p>
          <a:endParaRPr lang="en-US" sz="1600"/>
        </a:p>
      </dgm:t>
    </dgm:pt>
    <dgm:pt modelId="{14072FED-C9CF-47E2-8045-902271F272AC}">
      <dgm:prSet custT="1"/>
      <dgm:spPr/>
      <dgm:t>
        <a:bodyPr/>
        <a:lstStyle/>
        <a:p>
          <a:r>
            <a:rPr lang="en-US" sz="2000" b="1" dirty="0"/>
            <a:t>Primary/ Secondary/ Tertiary Packaging </a:t>
          </a:r>
        </a:p>
      </dgm:t>
    </dgm:pt>
    <dgm:pt modelId="{F53755D5-06F5-47CF-9C96-4EAA56B59440}" type="parTrans" cxnId="{A1D0058E-1656-4DF7-9D77-F5359EE50076}">
      <dgm:prSet/>
      <dgm:spPr/>
      <dgm:t>
        <a:bodyPr/>
        <a:lstStyle/>
        <a:p>
          <a:endParaRPr lang="en-US" sz="1600"/>
        </a:p>
      </dgm:t>
    </dgm:pt>
    <dgm:pt modelId="{37C51419-E1A9-4AD3-9A3D-554D8601C5DA}" type="sibTrans" cxnId="{A1D0058E-1656-4DF7-9D77-F5359EE50076}">
      <dgm:prSet/>
      <dgm:spPr/>
      <dgm:t>
        <a:bodyPr/>
        <a:lstStyle/>
        <a:p>
          <a:endParaRPr lang="en-US" sz="1600"/>
        </a:p>
      </dgm:t>
    </dgm:pt>
    <dgm:pt modelId="{4AA764C8-FE0C-4233-B319-0B8ECAFAEA1C}" type="pres">
      <dgm:prSet presAssocID="{2FA863F0-FAC9-4815-B829-26E00011EFD8}" presName="linear" presStyleCnt="0">
        <dgm:presLayoutVars>
          <dgm:dir/>
          <dgm:animLvl val="lvl"/>
          <dgm:resizeHandles val="exact"/>
        </dgm:presLayoutVars>
      </dgm:prSet>
      <dgm:spPr/>
    </dgm:pt>
    <dgm:pt modelId="{8D392323-8058-4082-81DE-BFC0D56F0210}" type="pres">
      <dgm:prSet presAssocID="{D4EC9C77-2F85-4AC6-8F97-FBC97E83BF70}" presName="parentLin" presStyleCnt="0"/>
      <dgm:spPr/>
    </dgm:pt>
    <dgm:pt modelId="{30FFB52C-C3C9-4952-8DEE-E77F33430D84}" type="pres">
      <dgm:prSet presAssocID="{D4EC9C77-2F85-4AC6-8F97-FBC97E83BF70}" presName="parentLeftMargin" presStyleLbl="node1" presStyleIdx="0" presStyleCnt="6"/>
      <dgm:spPr/>
    </dgm:pt>
    <dgm:pt modelId="{E4940866-B46A-48A3-B727-97EB906B8D8A}" type="pres">
      <dgm:prSet presAssocID="{D4EC9C77-2F85-4AC6-8F97-FBC97E83BF70}" presName="parentText" presStyleLbl="node1" presStyleIdx="0" presStyleCnt="6">
        <dgm:presLayoutVars>
          <dgm:chMax val="0"/>
          <dgm:bulletEnabled val="1"/>
        </dgm:presLayoutVars>
      </dgm:prSet>
      <dgm:spPr/>
    </dgm:pt>
    <dgm:pt modelId="{ED280808-5765-4983-9BDD-73AA1BF3C3F8}" type="pres">
      <dgm:prSet presAssocID="{D4EC9C77-2F85-4AC6-8F97-FBC97E83BF70}" presName="negativeSpace" presStyleCnt="0"/>
      <dgm:spPr/>
    </dgm:pt>
    <dgm:pt modelId="{67C52AAC-7A69-443C-8463-3CE396DB2D50}" type="pres">
      <dgm:prSet presAssocID="{D4EC9C77-2F85-4AC6-8F97-FBC97E83BF70}" presName="childText" presStyleLbl="conFgAcc1" presStyleIdx="0" presStyleCnt="6">
        <dgm:presLayoutVars>
          <dgm:bulletEnabled val="1"/>
        </dgm:presLayoutVars>
      </dgm:prSet>
      <dgm:spPr/>
    </dgm:pt>
    <dgm:pt modelId="{B0153636-33D3-4779-88CE-4DAB33835976}" type="pres">
      <dgm:prSet presAssocID="{AD694DAA-3D7F-452F-96F0-9A6069E78BC8}" presName="spaceBetweenRectangles" presStyleCnt="0"/>
      <dgm:spPr/>
    </dgm:pt>
    <dgm:pt modelId="{16C2EF8B-139F-49FD-AF0B-A9FAD05DBF55}" type="pres">
      <dgm:prSet presAssocID="{9862BEC1-54F5-44A8-A182-B6D04DB2AD7A}" presName="parentLin" presStyleCnt="0"/>
      <dgm:spPr/>
    </dgm:pt>
    <dgm:pt modelId="{FD21472E-EE31-4C8D-B37E-FC42C9AB8279}" type="pres">
      <dgm:prSet presAssocID="{9862BEC1-54F5-44A8-A182-B6D04DB2AD7A}" presName="parentLeftMargin" presStyleLbl="node1" presStyleIdx="0" presStyleCnt="6"/>
      <dgm:spPr/>
    </dgm:pt>
    <dgm:pt modelId="{D7F0D337-528D-46FA-B2FE-CE1A9550B683}" type="pres">
      <dgm:prSet presAssocID="{9862BEC1-54F5-44A8-A182-B6D04DB2AD7A}" presName="parentText" presStyleLbl="node1" presStyleIdx="1" presStyleCnt="6">
        <dgm:presLayoutVars>
          <dgm:chMax val="0"/>
          <dgm:bulletEnabled val="1"/>
        </dgm:presLayoutVars>
      </dgm:prSet>
      <dgm:spPr/>
    </dgm:pt>
    <dgm:pt modelId="{E1B56C1C-D1C2-4753-98BA-0FD9EAACAC0D}" type="pres">
      <dgm:prSet presAssocID="{9862BEC1-54F5-44A8-A182-B6D04DB2AD7A}" presName="negativeSpace" presStyleCnt="0"/>
      <dgm:spPr/>
    </dgm:pt>
    <dgm:pt modelId="{D1CA70C7-642D-408B-99EA-C61042D43D46}" type="pres">
      <dgm:prSet presAssocID="{9862BEC1-54F5-44A8-A182-B6D04DB2AD7A}" presName="childText" presStyleLbl="conFgAcc1" presStyleIdx="1" presStyleCnt="6">
        <dgm:presLayoutVars>
          <dgm:bulletEnabled val="1"/>
        </dgm:presLayoutVars>
      </dgm:prSet>
      <dgm:spPr/>
    </dgm:pt>
    <dgm:pt modelId="{898044B5-123D-4212-BCE9-968E89A58C63}" type="pres">
      <dgm:prSet presAssocID="{F15857F1-2882-4AE7-9185-6427034FC51C}" presName="spaceBetweenRectangles" presStyleCnt="0"/>
      <dgm:spPr/>
    </dgm:pt>
    <dgm:pt modelId="{E3C9E13B-B0BC-4529-9C56-95C1A615AA66}" type="pres">
      <dgm:prSet presAssocID="{F78DDC28-6EB8-495D-940D-34179D942324}" presName="parentLin" presStyleCnt="0"/>
      <dgm:spPr/>
    </dgm:pt>
    <dgm:pt modelId="{7E5D66AE-0A4F-4BAC-A1FF-16E0773C890B}" type="pres">
      <dgm:prSet presAssocID="{F78DDC28-6EB8-495D-940D-34179D942324}" presName="parentLeftMargin" presStyleLbl="node1" presStyleIdx="1" presStyleCnt="6"/>
      <dgm:spPr/>
    </dgm:pt>
    <dgm:pt modelId="{228B3B29-FBB4-4BA4-B773-9E7A0259A0A3}" type="pres">
      <dgm:prSet presAssocID="{F78DDC28-6EB8-495D-940D-34179D942324}" presName="parentText" presStyleLbl="node1" presStyleIdx="2" presStyleCnt="6">
        <dgm:presLayoutVars>
          <dgm:chMax val="0"/>
          <dgm:bulletEnabled val="1"/>
        </dgm:presLayoutVars>
      </dgm:prSet>
      <dgm:spPr/>
    </dgm:pt>
    <dgm:pt modelId="{F6E920C6-BAA4-4778-A9D3-1CC141BB3685}" type="pres">
      <dgm:prSet presAssocID="{F78DDC28-6EB8-495D-940D-34179D942324}" presName="negativeSpace" presStyleCnt="0"/>
      <dgm:spPr/>
    </dgm:pt>
    <dgm:pt modelId="{B8A98BF1-D303-4F04-AE0C-F6E877CDA318}" type="pres">
      <dgm:prSet presAssocID="{F78DDC28-6EB8-495D-940D-34179D942324}" presName="childText" presStyleLbl="conFgAcc1" presStyleIdx="2" presStyleCnt="6">
        <dgm:presLayoutVars>
          <dgm:bulletEnabled val="1"/>
        </dgm:presLayoutVars>
      </dgm:prSet>
      <dgm:spPr/>
    </dgm:pt>
    <dgm:pt modelId="{1952238F-96F4-48D6-AD3F-E8F36173B47C}" type="pres">
      <dgm:prSet presAssocID="{DFDDA509-0D40-47A4-B9C9-4288CA4C2637}" presName="spaceBetweenRectangles" presStyleCnt="0"/>
      <dgm:spPr/>
    </dgm:pt>
    <dgm:pt modelId="{E73E9E63-5819-4234-9C0C-AA6D2A117FB1}" type="pres">
      <dgm:prSet presAssocID="{17BE5355-CE42-47FB-9844-E9FFE558B056}" presName="parentLin" presStyleCnt="0"/>
      <dgm:spPr/>
    </dgm:pt>
    <dgm:pt modelId="{1025BAED-7FBD-487B-84F5-DF5FFCC36DBA}" type="pres">
      <dgm:prSet presAssocID="{17BE5355-CE42-47FB-9844-E9FFE558B056}" presName="parentLeftMargin" presStyleLbl="node1" presStyleIdx="2" presStyleCnt="6"/>
      <dgm:spPr/>
    </dgm:pt>
    <dgm:pt modelId="{D8BBB55C-49E7-4FEF-8D95-9D67CFA86FEC}" type="pres">
      <dgm:prSet presAssocID="{17BE5355-CE42-47FB-9844-E9FFE558B056}" presName="parentText" presStyleLbl="node1" presStyleIdx="3" presStyleCnt="6">
        <dgm:presLayoutVars>
          <dgm:chMax val="0"/>
          <dgm:bulletEnabled val="1"/>
        </dgm:presLayoutVars>
      </dgm:prSet>
      <dgm:spPr/>
    </dgm:pt>
    <dgm:pt modelId="{52F8C177-F965-4163-9C00-BF02F9268668}" type="pres">
      <dgm:prSet presAssocID="{17BE5355-CE42-47FB-9844-E9FFE558B056}" presName="negativeSpace" presStyleCnt="0"/>
      <dgm:spPr/>
    </dgm:pt>
    <dgm:pt modelId="{BA98B5EF-09F5-4BFD-9D88-360A82CA1DBD}" type="pres">
      <dgm:prSet presAssocID="{17BE5355-CE42-47FB-9844-E9FFE558B056}" presName="childText" presStyleLbl="conFgAcc1" presStyleIdx="3" presStyleCnt="6">
        <dgm:presLayoutVars>
          <dgm:bulletEnabled val="1"/>
        </dgm:presLayoutVars>
      </dgm:prSet>
      <dgm:spPr/>
    </dgm:pt>
    <dgm:pt modelId="{3DA4CB89-0271-4B0B-A9A8-5D8D260978C7}" type="pres">
      <dgm:prSet presAssocID="{160B4B9B-80EB-40AC-BCE9-F04586A5731B}" presName="spaceBetweenRectangles" presStyleCnt="0"/>
      <dgm:spPr/>
    </dgm:pt>
    <dgm:pt modelId="{563F517B-AFD8-41A6-8EE3-94E8E02C1562}" type="pres">
      <dgm:prSet presAssocID="{E75E9DDF-8014-42B4-8156-59D7CB35EFCE}" presName="parentLin" presStyleCnt="0"/>
      <dgm:spPr/>
    </dgm:pt>
    <dgm:pt modelId="{42E8BBE6-62E1-496E-B99F-451F823F528C}" type="pres">
      <dgm:prSet presAssocID="{E75E9DDF-8014-42B4-8156-59D7CB35EFCE}" presName="parentLeftMargin" presStyleLbl="node1" presStyleIdx="3" presStyleCnt="6"/>
      <dgm:spPr/>
    </dgm:pt>
    <dgm:pt modelId="{3A717289-D2B0-4769-BA3D-2559875E1059}" type="pres">
      <dgm:prSet presAssocID="{E75E9DDF-8014-42B4-8156-59D7CB35EFCE}" presName="parentText" presStyleLbl="node1" presStyleIdx="4" presStyleCnt="6">
        <dgm:presLayoutVars>
          <dgm:chMax val="0"/>
          <dgm:bulletEnabled val="1"/>
        </dgm:presLayoutVars>
      </dgm:prSet>
      <dgm:spPr/>
    </dgm:pt>
    <dgm:pt modelId="{075A8240-0D76-48F1-8594-ED2C0391DB57}" type="pres">
      <dgm:prSet presAssocID="{E75E9DDF-8014-42B4-8156-59D7CB35EFCE}" presName="negativeSpace" presStyleCnt="0"/>
      <dgm:spPr/>
    </dgm:pt>
    <dgm:pt modelId="{9008C2ED-83CE-4322-A53F-274E4AA10275}" type="pres">
      <dgm:prSet presAssocID="{E75E9DDF-8014-42B4-8156-59D7CB35EFCE}" presName="childText" presStyleLbl="conFgAcc1" presStyleIdx="4" presStyleCnt="6">
        <dgm:presLayoutVars>
          <dgm:bulletEnabled val="1"/>
        </dgm:presLayoutVars>
      </dgm:prSet>
      <dgm:spPr/>
    </dgm:pt>
    <dgm:pt modelId="{6C2248A5-333B-4E53-9093-FB3458428FF7}" type="pres">
      <dgm:prSet presAssocID="{C87C7420-E649-47D8-B56E-4BD771970EE9}" presName="spaceBetweenRectangles" presStyleCnt="0"/>
      <dgm:spPr/>
    </dgm:pt>
    <dgm:pt modelId="{AA4C8D50-07DB-4158-AA92-DA6E27A21B11}" type="pres">
      <dgm:prSet presAssocID="{14072FED-C9CF-47E2-8045-902271F272AC}" presName="parentLin" presStyleCnt="0"/>
      <dgm:spPr/>
    </dgm:pt>
    <dgm:pt modelId="{1F0FA361-ADD6-464D-936E-5B39C0D38FED}" type="pres">
      <dgm:prSet presAssocID="{14072FED-C9CF-47E2-8045-902271F272AC}" presName="parentLeftMargin" presStyleLbl="node1" presStyleIdx="4" presStyleCnt="6"/>
      <dgm:spPr/>
    </dgm:pt>
    <dgm:pt modelId="{59AAF61E-C349-4B71-AFE9-CB75B680192E}" type="pres">
      <dgm:prSet presAssocID="{14072FED-C9CF-47E2-8045-902271F272AC}" presName="parentText" presStyleLbl="node1" presStyleIdx="5" presStyleCnt="6">
        <dgm:presLayoutVars>
          <dgm:chMax val="0"/>
          <dgm:bulletEnabled val="1"/>
        </dgm:presLayoutVars>
      </dgm:prSet>
      <dgm:spPr/>
    </dgm:pt>
    <dgm:pt modelId="{389167F6-4BFA-4882-9A4E-A86BE3195FA4}" type="pres">
      <dgm:prSet presAssocID="{14072FED-C9CF-47E2-8045-902271F272AC}" presName="negativeSpace" presStyleCnt="0"/>
      <dgm:spPr/>
    </dgm:pt>
    <dgm:pt modelId="{3FA74E02-5F4A-4DF2-9817-55D8EA1B57CA}" type="pres">
      <dgm:prSet presAssocID="{14072FED-C9CF-47E2-8045-902271F272AC}" presName="childText" presStyleLbl="conFgAcc1" presStyleIdx="5" presStyleCnt="6">
        <dgm:presLayoutVars>
          <dgm:bulletEnabled val="1"/>
        </dgm:presLayoutVars>
      </dgm:prSet>
      <dgm:spPr/>
    </dgm:pt>
  </dgm:ptLst>
  <dgm:cxnLst>
    <dgm:cxn modelId="{E0911A12-BD8B-46A5-BD6F-B1A3BA253D94}" type="presOf" srcId="{17BE5355-CE42-47FB-9844-E9FFE558B056}" destId="{D8BBB55C-49E7-4FEF-8D95-9D67CFA86FEC}" srcOrd="1" destOrd="0" presId="urn:microsoft.com/office/officeart/2005/8/layout/list1"/>
    <dgm:cxn modelId="{6C349224-74E0-4BA7-965A-749EAB0BD2E7}" type="presOf" srcId="{9862BEC1-54F5-44A8-A182-B6D04DB2AD7A}" destId="{D7F0D337-528D-46FA-B2FE-CE1A9550B683}" srcOrd="1" destOrd="0" presId="urn:microsoft.com/office/officeart/2005/8/layout/list1"/>
    <dgm:cxn modelId="{B6816E36-2C95-45D8-BC98-579B4F6876D1}" type="presOf" srcId="{E75E9DDF-8014-42B4-8156-59D7CB35EFCE}" destId="{42E8BBE6-62E1-496E-B99F-451F823F528C}" srcOrd="0" destOrd="0" presId="urn:microsoft.com/office/officeart/2005/8/layout/list1"/>
    <dgm:cxn modelId="{03307A41-99E1-4F61-BD7B-8ADF15AF1764}" type="presOf" srcId="{E75E9DDF-8014-42B4-8156-59D7CB35EFCE}" destId="{3A717289-D2B0-4769-BA3D-2559875E1059}" srcOrd="1" destOrd="0" presId="urn:microsoft.com/office/officeart/2005/8/layout/list1"/>
    <dgm:cxn modelId="{1432DC61-1B23-46A7-B800-C9A94DE26FE9}" srcId="{2FA863F0-FAC9-4815-B829-26E00011EFD8}" destId="{F78DDC28-6EB8-495D-940D-34179D942324}" srcOrd="2" destOrd="0" parTransId="{B2CC3D5D-7AAE-40F1-80A4-4A2F524F68B6}" sibTransId="{DFDDA509-0D40-47A4-B9C9-4288CA4C2637}"/>
    <dgm:cxn modelId="{67A49E53-15FA-4CC2-B7AB-1FBF817F02C4}" srcId="{2FA863F0-FAC9-4815-B829-26E00011EFD8}" destId="{17BE5355-CE42-47FB-9844-E9FFE558B056}" srcOrd="3" destOrd="0" parTransId="{E48408BB-99AB-4495-88A3-2962EB4DB67E}" sibTransId="{160B4B9B-80EB-40AC-BCE9-F04586A5731B}"/>
    <dgm:cxn modelId="{5479E676-7EE4-4E7D-A44D-4F057032C591}" srcId="{2FA863F0-FAC9-4815-B829-26E00011EFD8}" destId="{D4EC9C77-2F85-4AC6-8F97-FBC97E83BF70}" srcOrd="0" destOrd="0" parTransId="{4A817760-6826-4133-B191-B2D9C22B6690}" sibTransId="{AD694DAA-3D7F-452F-96F0-9A6069E78BC8}"/>
    <dgm:cxn modelId="{573A5D88-E026-4CF6-B615-25742D155986}" type="presOf" srcId="{14072FED-C9CF-47E2-8045-902271F272AC}" destId="{59AAF61E-C349-4B71-AFE9-CB75B680192E}" srcOrd="1" destOrd="0" presId="urn:microsoft.com/office/officeart/2005/8/layout/list1"/>
    <dgm:cxn modelId="{A1D0058E-1656-4DF7-9D77-F5359EE50076}" srcId="{2FA863F0-FAC9-4815-B829-26E00011EFD8}" destId="{14072FED-C9CF-47E2-8045-902271F272AC}" srcOrd="5" destOrd="0" parTransId="{F53755D5-06F5-47CF-9C96-4EAA56B59440}" sibTransId="{37C51419-E1A9-4AD3-9A3D-554D8601C5DA}"/>
    <dgm:cxn modelId="{70FB4097-1A37-4FC6-9B32-5D7A8AC2D95A}" type="presOf" srcId="{14072FED-C9CF-47E2-8045-902271F272AC}" destId="{1F0FA361-ADD6-464D-936E-5B39C0D38FED}" srcOrd="0" destOrd="0" presId="urn:microsoft.com/office/officeart/2005/8/layout/list1"/>
    <dgm:cxn modelId="{9279D7A0-C729-4140-96EC-A0115B5E7B3A}" srcId="{2FA863F0-FAC9-4815-B829-26E00011EFD8}" destId="{9862BEC1-54F5-44A8-A182-B6D04DB2AD7A}" srcOrd="1" destOrd="0" parTransId="{118FF4C7-944E-4EB6-AEE9-7E1B50204DC2}" sibTransId="{F15857F1-2882-4AE7-9185-6427034FC51C}"/>
    <dgm:cxn modelId="{4F8CD4AA-B088-4F88-B836-8CFB3D7EADEB}" type="presOf" srcId="{9862BEC1-54F5-44A8-A182-B6D04DB2AD7A}" destId="{FD21472E-EE31-4C8D-B37E-FC42C9AB8279}" srcOrd="0" destOrd="0" presId="urn:microsoft.com/office/officeart/2005/8/layout/list1"/>
    <dgm:cxn modelId="{4FB9B0B3-E6E7-453F-A27C-EF1A702DAAAA}" type="presOf" srcId="{D4EC9C77-2F85-4AC6-8F97-FBC97E83BF70}" destId="{30FFB52C-C3C9-4952-8DEE-E77F33430D84}" srcOrd="0" destOrd="0" presId="urn:microsoft.com/office/officeart/2005/8/layout/list1"/>
    <dgm:cxn modelId="{6687E3B9-CF18-49D7-B128-F5EC9FE1320C}" type="presOf" srcId="{F78DDC28-6EB8-495D-940D-34179D942324}" destId="{7E5D66AE-0A4F-4BAC-A1FF-16E0773C890B}" srcOrd="0" destOrd="0" presId="urn:microsoft.com/office/officeart/2005/8/layout/list1"/>
    <dgm:cxn modelId="{BA01C0C0-0E0E-406D-9CC7-60D88B05290E}" type="presOf" srcId="{2FA863F0-FAC9-4815-B829-26E00011EFD8}" destId="{4AA764C8-FE0C-4233-B319-0B8ECAFAEA1C}" srcOrd="0" destOrd="0" presId="urn:microsoft.com/office/officeart/2005/8/layout/list1"/>
    <dgm:cxn modelId="{39CBFFC4-1899-4A7B-9C27-0738DE200AAD}" type="presOf" srcId="{17BE5355-CE42-47FB-9844-E9FFE558B056}" destId="{1025BAED-7FBD-487B-84F5-DF5FFCC36DBA}" srcOrd="0" destOrd="0" presId="urn:microsoft.com/office/officeart/2005/8/layout/list1"/>
    <dgm:cxn modelId="{743F0BC9-CD9A-431B-9DE4-FCDA960E7C05}" type="presOf" srcId="{D4EC9C77-2F85-4AC6-8F97-FBC97E83BF70}" destId="{E4940866-B46A-48A3-B727-97EB906B8D8A}" srcOrd="1" destOrd="0" presId="urn:microsoft.com/office/officeart/2005/8/layout/list1"/>
    <dgm:cxn modelId="{6CE5D4D0-D70B-467B-971C-72A560A5102C}" type="presOf" srcId="{F78DDC28-6EB8-495D-940D-34179D942324}" destId="{228B3B29-FBB4-4BA4-B773-9E7A0259A0A3}" srcOrd="1" destOrd="0" presId="urn:microsoft.com/office/officeart/2005/8/layout/list1"/>
    <dgm:cxn modelId="{DF78A3F4-4342-4ECD-9B46-1E4A454F6909}" srcId="{2FA863F0-FAC9-4815-B829-26E00011EFD8}" destId="{E75E9DDF-8014-42B4-8156-59D7CB35EFCE}" srcOrd="4" destOrd="0" parTransId="{B558475E-64A5-4792-A39D-76815F7053EA}" sibTransId="{C87C7420-E649-47D8-B56E-4BD771970EE9}"/>
    <dgm:cxn modelId="{684D5B10-01BA-46DA-9165-1745A38372B0}" type="presParOf" srcId="{4AA764C8-FE0C-4233-B319-0B8ECAFAEA1C}" destId="{8D392323-8058-4082-81DE-BFC0D56F0210}" srcOrd="0" destOrd="0" presId="urn:microsoft.com/office/officeart/2005/8/layout/list1"/>
    <dgm:cxn modelId="{8D8B5D76-70A9-499D-A0E2-54F86AAD36C3}" type="presParOf" srcId="{8D392323-8058-4082-81DE-BFC0D56F0210}" destId="{30FFB52C-C3C9-4952-8DEE-E77F33430D84}" srcOrd="0" destOrd="0" presId="urn:microsoft.com/office/officeart/2005/8/layout/list1"/>
    <dgm:cxn modelId="{6FF07EDA-10B9-449B-B5DE-00E7DCC2FAC4}" type="presParOf" srcId="{8D392323-8058-4082-81DE-BFC0D56F0210}" destId="{E4940866-B46A-48A3-B727-97EB906B8D8A}" srcOrd="1" destOrd="0" presId="urn:microsoft.com/office/officeart/2005/8/layout/list1"/>
    <dgm:cxn modelId="{307D3E65-1196-4EAD-922B-B1BEBCBF57E6}" type="presParOf" srcId="{4AA764C8-FE0C-4233-B319-0B8ECAFAEA1C}" destId="{ED280808-5765-4983-9BDD-73AA1BF3C3F8}" srcOrd="1" destOrd="0" presId="urn:microsoft.com/office/officeart/2005/8/layout/list1"/>
    <dgm:cxn modelId="{5860D551-65EB-4D67-BC11-4A4F7C2472AD}" type="presParOf" srcId="{4AA764C8-FE0C-4233-B319-0B8ECAFAEA1C}" destId="{67C52AAC-7A69-443C-8463-3CE396DB2D50}" srcOrd="2" destOrd="0" presId="urn:microsoft.com/office/officeart/2005/8/layout/list1"/>
    <dgm:cxn modelId="{34411430-9411-4845-B4D9-6B18E80358E7}" type="presParOf" srcId="{4AA764C8-FE0C-4233-B319-0B8ECAFAEA1C}" destId="{B0153636-33D3-4779-88CE-4DAB33835976}" srcOrd="3" destOrd="0" presId="urn:microsoft.com/office/officeart/2005/8/layout/list1"/>
    <dgm:cxn modelId="{0F056E4A-798A-460A-B908-A7FF7C8F2DE2}" type="presParOf" srcId="{4AA764C8-FE0C-4233-B319-0B8ECAFAEA1C}" destId="{16C2EF8B-139F-49FD-AF0B-A9FAD05DBF55}" srcOrd="4" destOrd="0" presId="urn:microsoft.com/office/officeart/2005/8/layout/list1"/>
    <dgm:cxn modelId="{5B5D34E7-AE60-4ABA-A423-BFC7CE4B21D7}" type="presParOf" srcId="{16C2EF8B-139F-49FD-AF0B-A9FAD05DBF55}" destId="{FD21472E-EE31-4C8D-B37E-FC42C9AB8279}" srcOrd="0" destOrd="0" presId="urn:microsoft.com/office/officeart/2005/8/layout/list1"/>
    <dgm:cxn modelId="{4E86DA32-96AD-41AD-AE8E-FAF8428D0267}" type="presParOf" srcId="{16C2EF8B-139F-49FD-AF0B-A9FAD05DBF55}" destId="{D7F0D337-528D-46FA-B2FE-CE1A9550B683}" srcOrd="1" destOrd="0" presId="urn:microsoft.com/office/officeart/2005/8/layout/list1"/>
    <dgm:cxn modelId="{7DD743F7-3E28-4C5B-AAAA-0261EB5D462A}" type="presParOf" srcId="{4AA764C8-FE0C-4233-B319-0B8ECAFAEA1C}" destId="{E1B56C1C-D1C2-4753-98BA-0FD9EAACAC0D}" srcOrd="5" destOrd="0" presId="urn:microsoft.com/office/officeart/2005/8/layout/list1"/>
    <dgm:cxn modelId="{0AD945F4-977B-41C5-AE5E-17EEB644A52C}" type="presParOf" srcId="{4AA764C8-FE0C-4233-B319-0B8ECAFAEA1C}" destId="{D1CA70C7-642D-408B-99EA-C61042D43D46}" srcOrd="6" destOrd="0" presId="urn:microsoft.com/office/officeart/2005/8/layout/list1"/>
    <dgm:cxn modelId="{D715C027-D20A-45B6-A35A-8174E5AE4235}" type="presParOf" srcId="{4AA764C8-FE0C-4233-B319-0B8ECAFAEA1C}" destId="{898044B5-123D-4212-BCE9-968E89A58C63}" srcOrd="7" destOrd="0" presId="urn:microsoft.com/office/officeart/2005/8/layout/list1"/>
    <dgm:cxn modelId="{433B8973-0982-4847-8EAA-F2528AEFCD89}" type="presParOf" srcId="{4AA764C8-FE0C-4233-B319-0B8ECAFAEA1C}" destId="{E3C9E13B-B0BC-4529-9C56-95C1A615AA66}" srcOrd="8" destOrd="0" presId="urn:microsoft.com/office/officeart/2005/8/layout/list1"/>
    <dgm:cxn modelId="{ECDAF5F2-DA76-4196-96AB-8BA263B8F20F}" type="presParOf" srcId="{E3C9E13B-B0BC-4529-9C56-95C1A615AA66}" destId="{7E5D66AE-0A4F-4BAC-A1FF-16E0773C890B}" srcOrd="0" destOrd="0" presId="urn:microsoft.com/office/officeart/2005/8/layout/list1"/>
    <dgm:cxn modelId="{49FCFD0A-D4B4-4025-8DE5-E5B6BDFE48F3}" type="presParOf" srcId="{E3C9E13B-B0BC-4529-9C56-95C1A615AA66}" destId="{228B3B29-FBB4-4BA4-B773-9E7A0259A0A3}" srcOrd="1" destOrd="0" presId="urn:microsoft.com/office/officeart/2005/8/layout/list1"/>
    <dgm:cxn modelId="{01212916-6D4A-4E12-9036-8CB729B19AC8}" type="presParOf" srcId="{4AA764C8-FE0C-4233-B319-0B8ECAFAEA1C}" destId="{F6E920C6-BAA4-4778-A9D3-1CC141BB3685}" srcOrd="9" destOrd="0" presId="urn:microsoft.com/office/officeart/2005/8/layout/list1"/>
    <dgm:cxn modelId="{FA60AD8E-6F58-4D48-B82F-1E32EEB40400}" type="presParOf" srcId="{4AA764C8-FE0C-4233-B319-0B8ECAFAEA1C}" destId="{B8A98BF1-D303-4F04-AE0C-F6E877CDA318}" srcOrd="10" destOrd="0" presId="urn:microsoft.com/office/officeart/2005/8/layout/list1"/>
    <dgm:cxn modelId="{D6CDEA8B-EABB-45DE-B9C7-83727E198DF1}" type="presParOf" srcId="{4AA764C8-FE0C-4233-B319-0B8ECAFAEA1C}" destId="{1952238F-96F4-48D6-AD3F-E8F36173B47C}" srcOrd="11" destOrd="0" presId="urn:microsoft.com/office/officeart/2005/8/layout/list1"/>
    <dgm:cxn modelId="{7EE03F1C-9313-4BE2-9B31-0067BF511031}" type="presParOf" srcId="{4AA764C8-FE0C-4233-B319-0B8ECAFAEA1C}" destId="{E73E9E63-5819-4234-9C0C-AA6D2A117FB1}" srcOrd="12" destOrd="0" presId="urn:microsoft.com/office/officeart/2005/8/layout/list1"/>
    <dgm:cxn modelId="{2955166F-2684-4A12-A100-8BCB7430E382}" type="presParOf" srcId="{E73E9E63-5819-4234-9C0C-AA6D2A117FB1}" destId="{1025BAED-7FBD-487B-84F5-DF5FFCC36DBA}" srcOrd="0" destOrd="0" presId="urn:microsoft.com/office/officeart/2005/8/layout/list1"/>
    <dgm:cxn modelId="{E40CE39E-0FAB-4257-ADE3-5ED9E978AF2F}" type="presParOf" srcId="{E73E9E63-5819-4234-9C0C-AA6D2A117FB1}" destId="{D8BBB55C-49E7-4FEF-8D95-9D67CFA86FEC}" srcOrd="1" destOrd="0" presId="urn:microsoft.com/office/officeart/2005/8/layout/list1"/>
    <dgm:cxn modelId="{B0AF12E4-7D02-42F1-A5FD-540EDCA1C6D3}" type="presParOf" srcId="{4AA764C8-FE0C-4233-B319-0B8ECAFAEA1C}" destId="{52F8C177-F965-4163-9C00-BF02F9268668}" srcOrd="13" destOrd="0" presId="urn:microsoft.com/office/officeart/2005/8/layout/list1"/>
    <dgm:cxn modelId="{8A7876B6-D6A3-477A-9041-949D7FBC0B66}" type="presParOf" srcId="{4AA764C8-FE0C-4233-B319-0B8ECAFAEA1C}" destId="{BA98B5EF-09F5-4BFD-9D88-360A82CA1DBD}" srcOrd="14" destOrd="0" presId="urn:microsoft.com/office/officeart/2005/8/layout/list1"/>
    <dgm:cxn modelId="{9865A882-CDEA-4AB3-BA2E-9DA37D15E5AD}" type="presParOf" srcId="{4AA764C8-FE0C-4233-B319-0B8ECAFAEA1C}" destId="{3DA4CB89-0271-4B0B-A9A8-5D8D260978C7}" srcOrd="15" destOrd="0" presId="urn:microsoft.com/office/officeart/2005/8/layout/list1"/>
    <dgm:cxn modelId="{2DE30943-C0EA-4F24-9A21-6F37C6FFA553}" type="presParOf" srcId="{4AA764C8-FE0C-4233-B319-0B8ECAFAEA1C}" destId="{563F517B-AFD8-41A6-8EE3-94E8E02C1562}" srcOrd="16" destOrd="0" presId="urn:microsoft.com/office/officeart/2005/8/layout/list1"/>
    <dgm:cxn modelId="{646C9EB8-B13B-4D95-B7DB-1AF85F0AE97F}" type="presParOf" srcId="{563F517B-AFD8-41A6-8EE3-94E8E02C1562}" destId="{42E8BBE6-62E1-496E-B99F-451F823F528C}" srcOrd="0" destOrd="0" presId="urn:microsoft.com/office/officeart/2005/8/layout/list1"/>
    <dgm:cxn modelId="{5A6D93A5-001B-49B1-82F0-8C38F82ADB80}" type="presParOf" srcId="{563F517B-AFD8-41A6-8EE3-94E8E02C1562}" destId="{3A717289-D2B0-4769-BA3D-2559875E1059}" srcOrd="1" destOrd="0" presId="urn:microsoft.com/office/officeart/2005/8/layout/list1"/>
    <dgm:cxn modelId="{4566B538-6AB2-4845-9EBF-248942EFD66A}" type="presParOf" srcId="{4AA764C8-FE0C-4233-B319-0B8ECAFAEA1C}" destId="{075A8240-0D76-48F1-8594-ED2C0391DB57}" srcOrd="17" destOrd="0" presId="urn:microsoft.com/office/officeart/2005/8/layout/list1"/>
    <dgm:cxn modelId="{0535E36F-3894-468E-8555-5F26DE8868B7}" type="presParOf" srcId="{4AA764C8-FE0C-4233-B319-0B8ECAFAEA1C}" destId="{9008C2ED-83CE-4322-A53F-274E4AA10275}" srcOrd="18" destOrd="0" presId="urn:microsoft.com/office/officeart/2005/8/layout/list1"/>
    <dgm:cxn modelId="{FBA2A5E2-1C66-4300-8BFB-8B9A7C4BFFF7}" type="presParOf" srcId="{4AA764C8-FE0C-4233-B319-0B8ECAFAEA1C}" destId="{6C2248A5-333B-4E53-9093-FB3458428FF7}" srcOrd="19" destOrd="0" presId="urn:microsoft.com/office/officeart/2005/8/layout/list1"/>
    <dgm:cxn modelId="{7E6CD9D5-3570-49A5-A765-A1BB08910BB6}" type="presParOf" srcId="{4AA764C8-FE0C-4233-B319-0B8ECAFAEA1C}" destId="{AA4C8D50-07DB-4158-AA92-DA6E27A21B11}" srcOrd="20" destOrd="0" presId="urn:microsoft.com/office/officeart/2005/8/layout/list1"/>
    <dgm:cxn modelId="{C73FDE7F-7598-47AB-943A-CCEE114DFF65}" type="presParOf" srcId="{AA4C8D50-07DB-4158-AA92-DA6E27A21B11}" destId="{1F0FA361-ADD6-464D-936E-5B39C0D38FED}" srcOrd="0" destOrd="0" presId="urn:microsoft.com/office/officeart/2005/8/layout/list1"/>
    <dgm:cxn modelId="{2770546A-C9FB-4626-8378-99EAF7A51073}" type="presParOf" srcId="{AA4C8D50-07DB-4158-AA92-DA6E27A21B11}" destId="{59AAF61E-C349-4B71-AFE9-CB75B680192E}" srcOrd="1" destOrd="0" presId="urn:microsoft.com/office/officeart/2005/8/layout/list1"/>
    <dgm:cxn modelId="{56396A08-05CC-4AD2-ACD2-DFFEB4220A29}" type="presParOf" srcId="{4AA764C8-FE0C-4233-B319-0B8ECAFAEA1C}" destId="{389167F6-4BFA-4882-9A4E-A86BE3195FA4}" srcOrd="21" destOrd="0" presId="urn:microsoft.com/office/officeart/2005/8/layout/list1"/>
    <dgm:cxn modelId="{8FDAB137-8F7C-4DEA-AF35-9D36D398B117}" type="presParOf" srcId="{4AA764C8-FE0C-4233-B319-0B8ECAFAEA1C}" destId="{3FA74E02-5F4A-4DF2-9817-55D8EA1B57CA}"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0ACFDD-3210-4AFD-B424-BA53183CE095}">
      <dsp:nvSpPr>
        <dsp:cNvPr id="0" name=""/>
        <dsp:cNvSpPr/>
      </dsp:nvSpPr>
      <dsp:spPr>
        <a:xfrm>
          <a:off x="0" y="366924"/>
          <a:ext cx="6371492" cy="52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30C19D-3014-497F-BC03-2DA2F9464A80}">
      <dsp:nvSpPr>
        <dsp:cNvPr id="0" name=""/>
        <dsp:cNvSpPr/>
      </dsp:nvSpPr>
      <dsp:spPr>
        <a:xfrm>
          <a:off x="318574" y="56964"/>
          <a:ext cx="4460044"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8579" tIns="0" rIns="168579" bIns="0" numCol="1" spcCol="1270" anchor="ctr" anchorCtr="0">
          <a:noAutofit/>
        </a:bodyPr>
        <a:lstStyle/>
        <a:p>
          <a:pPr marL="0" lvl="0" indent="0" algn="l" defTabSz="933450">
            <a:lnSpc>
              <a:spcPct val="90000"/>
            </a:lnSpc>
            <a:spcBef>
              <a:spcPct val="0"/>
            </a:spcBef>
            <a:spcAft>
              <a:spcPct val="35000"/>
            </a:spcAft>
            <a:buNone/>
          </a:pPr>
          <a:r>
            <a:rPr lang="en-US" sz="2100" b="1" kern="1200" dirty="0"/>
            <a:t>Convenience Offerings</a:t>
          </a:r>
        </a:p>
      </dsp:txBody>
      <dsp:txXfrm>
        <a:off x="348836" y="87226"/>
        <a:ext cx="4399520" cy="559396"/>
      </dsp:txXfrm>
    </dsp:sp>
    <dsp:sp modelId="{DFFE5717-03DC-4540-91CF-BCBE9EC455D1}">
      <dsp:nvSpPr>
        <dsp:cNvPr id="0" name=""/>
        <dsp:cNvSpPr/>
      </dsp:nvSpPr>
      <dsp:spPr>
        <a:xfrm>
          <a:off x="0" y="1319484"/>
          <a:ext cx="6371492" cy="52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5E9256-AEA9-4FBE-911A-34C4BAB6B941}">
      <dsp:nvSpPr>
        <dsp:cNvPr id="0" name=""/>
        <dsp:cNvSpPr/>
      </dsp:nvSpPr>
      <dsp:spPr>
        <a:xfrm>
          <a:off x="318574" y="1009524"/>
          <a:ext cx="4460044"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8579" tIns="0" rIns="168579" bIns="0" numCol="1" spcCol="1270" anchor="ctr" anchorCtr="0">
          <a:noAutofit/>
        </a:bodyPr>
        <a:lstStyle/>
        <a:p>
          <a:pPr marL="0" lvl="0" indent="0" algn="l" defTabSz="933450">
            <a:lnSpc>
              <a:spcPct val="90000"/>
            </a:lnSpc>
            <a:spcBef>
              <a:spcPct val="0"/>
            </a:spcBef>
            <a:spcAft>
              <a:spcPct val="35000"/>
            </a:spcAft>
            <a:buNone/>
          </a:pPr>
          <a:r>
            <a:rPr lang="en-US" sz="2100" b="1" kern="1200" dirty="0"/>
            <a:t>Shopping Offering </a:t>
          </a:r>
        </a:p>
      </dsp:txBody>
      <dsp:txXfrm>
        <a:off x="348836" y="1039786"/>
        <a:ext cx="4399520" cy="559396"/>
      </dsp:txXfrm>
    </dsp:sp>
    <dsp:sp modelId="{C5D80CC7-8BB3-4460-8963-7D7147518827}">
      <dsp:nvSpPr>
        <dsp:cNvPr id="0" name=""/>
        <dsp:cNvSpPr/>
      </dsp:nvSpPr>
      <dsp:spPr>
        <a:xfrm>
          <a:off x="0" y="2272044"/>
          <a:ext cx="6371492" cy="52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D47C02-D660-464A-8114-F369FC42CD79}">
      <dsp:nvSpPr>
        <dsp:cNvPr id="0" name=""/>
        <dsp:cNvSpPr/>
      </dsp:nvSpPr>
      <dsp:spPr>
        <a:xfrm>
          <a:off x="318574" y="1962084"/>
          <a:ext cx="4460044"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8579" tIns="0" rIns="168579" bIns="0" numCol="1" spcCol="1270" anchor="ctr" anchorCtr="0">
          <a:noAutofit/>
        </a:bodyPr>
        <a:lstStyle/>
        <a:p>
          <a:pPr marL="0" lvl="0" indent="0" algn="l" defTabSz="933450">
            <a:lnSpc>
              <a:spcPct val="90000"/>
            </a:lnSpc>
            <a:spcBef>
              <a:spcPct val="0"/>
            </a:spcBef>
            <a:spcAft>
              <a:spcPct val="35000"/>
            </a:spcAft>
            <a:buNone/>
          </a:pPr>
          <a:r>
            <a:rPr lang="en-US" sz="2100" b="1" kern="1200" dirty="0"/>
            <a:t>Specialty Offering </a:t>
          </a:r>
        </a:p>
      </dsp:txBody>
      <dsp:txXfrm>
        <a:off x="348836" y="1992346"/>
        <a:ext cx="4399520" cy="559396"/>
      </dsp:txXfrm>
    </dsp:sp>
    <dsp:sp modelId="{0F30F049-8372-4224-A049-CA00E81F2C77}">
      <dsp:nvSpPr>
        <dsp:cNvPr id="0" name=""/>
        <dsp:cNvSpPr/>
      </dsp:nvSpPr>
      <dsp:spPr>
        <a:xfrm>
          <a:off x="0" y="3224604"/>
          <a:ext cx="6371492" cy="52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623072-34CF-4C79-A6AD-C9992E4B4E58}">
      <dsp:nvSpPr>
        <dsp:cNvPr id="0" name=""/>
        <dsp:cNvSpPr/>
      </dsp:nvSpPr>
      <dsp:spPr>
        <a:xfrm>
          <a:off x="318574" y="2914644"/>
          <a:ext cx="4460044"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8579" tIns="0" rIns="168579" bIns="0" numCol="1" spcCol="1270" anchor="ctr" anchorCtr="0">
          <a:noAutofit/>
        </a:bodyPr>
        <a:lstStyle/>
        <a:p>
          <a:pPr marL="0" lvl="0" indent="0" algn="l" defTabSz="933450">
            <a:lnSpc>
              <a:spcPct val="90000"/>
            </a:lnSpc>
            <a:spcBef>
              <a:spcPct val="0"/>
            </a:spcBef>
            <a:spcAft>
              <a:spcPct val="35000"/>
            </a:spcAft>
            <a:buNone/>
          </a:pPr>
          <a:r>
            <a:rPr lang="en-US" sz="2100" b="1" kern="1200" dirty="0"/>
            <a:t>Unsought Offering </a:t>
          </a:r>
        </a:p>
      </dsp:txBody>
      <dsp:txXfrm>
        <a:off x="348836" y="2944906"/>
        <a:ext cx="4399520" cy="559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C52AAC-7A69-443C-8463-3CE396DB2D50}">
      <dsp:nvSpPr>
        <dsp:cNvPr id="0" name=""/>
        <dsp:cNvSpPr/>
      </dsp:nvSpPr>
      <dsp:spPr>
        <a:xfrm>
          <a:off x="0" y="298956"/>
          <a:ext cx="7549662"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940866-B46A-48A3-B727-97EB906B8D8A}">
      <dsp:nvSpPr>
        <dsp:cNvPr id="0" name=""/>
        <dsp:cNvSpPr/>
      </dsp:nvSpPr>
      <dsp:spPr>
        <a:xfrm>
          <a:off x="377483" y="92316"/>
          <a:ext cx="5284763"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751" tIns="0" rIns="199751" bIns="0" numCol="1" spcCol="1270" anchor="ctr" anchorCtr="0">
          <a:noAutofit/>
        </a:bodyPr>
        <a:lstStyle/>
        <a:p>
          <a:pPr marL="0" lvl="0" indent="0" algn="l" defTabSz="889000">
            <a:lnSpc>
              <a:spcPct val="90000"/>
            </a:lnSpc>
            <a:spcBef>
              <a:spcPct val="0"/>
            </a:spcBef>
            <a:spcAft>
              <a:spcPct val="35000"/>
            </a:spcAft>
            <a:buNone/>
          </a:pPr>
          <a:r>
            <a:rPr lang="en-US" sz="2000" b="1" kern="1200" dirty="0"/>
            <a:t>Branding</a:t>
          </a:r>
        </a:p>
      </dsp:txBody>
      <dsp:txXfrm>
        <a:off x="397658" y="112491"/>
        <a:ext cx="5244413" cy="372930"/>
      </dsp:txXfrm>
    </dsp:sp>
    <dsp:sp modelId="{D1CA70C7-642D-408B-99EA-C61042D43D46}">
      <dsp:nvSpPr>
        <dsp:cNvPr id="0" name=""/>
        <dsp:cNvSpPr/>
      </dsp:nvSpPr>
      <dsp:spPr>
        <a:xfrm>
          <a:off x="0" y="933996"/>
          <a:ext cx="7549662"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F0D337-528D-46FA-B2FE-CE1A9550B683}">
      <dsp:nvSpPr>
        <dsp:cNvPr id="0" name=""/>
        <dsp:cNvSpPr/>
      </dsp:nvSpPr>
      <dsp:spPr>
        <a:xfrm>
          <a:off x="377483" y="727356"/>
          <a:ext cx="5284763"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751" tIns="0" rIns="199751" bIns="0" numCol="1" spcCol="1270" anchor="ctr" anchorCtr="0">
          <a:noAutofit/>
        </a:bodyPr>
        <a:lstStyle/>
        <a:p>
          <a:pPr marL="0" lvl="0" indent="0" algn="l" defTabSz="889000">
            <a:lnSpc>
              <a:spcPct val="90000"/>
            </a:lnSpc>
            <a:spcBef>
              <a:spcPct val="0"/>
            </a:spcBef>
            <a:spcAft>
              <a:spcPct val="35000"/>
            </a:spcAft>
            <a:buNone/>
          </a:pPr>
          <a:r>
            <a:rPr lang="en-US" sz="2000" b="1" kern="1200" dirty="0"/>
            <a:t>Brand Name/ Brand Mark</a:t>
          </a:r>
        </a:p>
      </dsp:txBody>
      <dsp:txXfrm>
        <a:off x="397658" y="747531"/>
        <a:ext cx="5244413" cy="372930"/>
      </dsp:txXfrm>
    </dsp:sp>
    <dsp:sp modelId="{B8A98BF1-D303-4F04-AE0C-F6E877CDA318}">
      <dsp:nvSpPr>
        <dsp:cNvPr id="0" name=""/>
        <dsp:cNvSpPr/>
      </dsp:nvSpPr>
      <dsp:spPr>
        <a:xfrm>
          <a:off x="0" y="1569036"/>
          <a:ext cx="7549662"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8B3B29-FBB4-4BA4-B773-9E7A0259A0A3}">
      <dsp:nvSpPr>
        <dsp:cNvPr id="0" name=""/>
        <dsp:cNvSpPr/>
      </dsp:nvSpPr>
      <dsp:spPr>
        <a:xfrm>
          <a:off x="377483" y="1362396"/>
          <a:ext cx="5284763"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751" tIns="0" rIns="199751" bIns="0" numCol="1" spcCol="1270" anchor="ctr" anchorCtr="0">
          <a:noAutofit/>
        </a:bodyPr>
        <a:lstStyle/>
        <a:p>
          <a:pPr marL="0" lvl="0" indent="0" algn="l" defTabSz="889000">
            <a:lnSpc>
              <a:spcPct val="90000"/>
            </a:lnSpc>
            <a:spcBef>
              <a:spcPct val="0"/>
            </a:spcBef>
            <a:spcAft>
              <a:spcPct val="35000"/>
            </a:spcAft>
            <a:buNone/>
          </a:pPr>
          <a:r>
            <a:rPr lang="en-US" sz="2000" b="1" kern="1200" dirty="0"/>
            <a:t>Cannibalization</a:t>
          </a:r>
        </a:p>
      </dsp:txBody>
      <dsp:txXfrm>
        <a:off x="397658" y="1382571"/>
        <a:ext cx="5244413" cy="372930"/>
      </dsp:txXfrm>
    </dsp:sp>
    <dsp:sp modelId="{BA98B5EF-09F5-4BFD-9D88-360A82CA1DBD}">
      <dsp:nvSpPr>
        <dsp:cNvPr id="0" name=""/>
        <dsp:cNvSpPr/>
      </dsp:nvSpPr>
      <dsp:spPr>
        <a:xfrm>
          <a:off x="0" y="2204076"/>
          <a:ext cx="7549662"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BBB55C-49E7-4FEF-8D95-9D67CFA86FEC}">
      <dsp:nvSpPr>
        <dsp:cNvPr id="0" name=""/>
        <dsp:cNvSpPr/>
      </dsp:nvSpPr>
      <dsp:spPr>
        <a:xfrm>
          <a:off x="377483" y="1997436"/>
          <a:ext cx="5284763"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751" tIns="0" rIns="199751" bIns="0" numCol="1" spcCol="1270" anchor="ctr" anchorCtr="0">
          <a:noAutofit/>
        </a:bodyPr>
        <a:lstStyle/>
        <a:p>
          <a:pPr marL="0" lvl="0" indent="0" algn="l" defTabSz="889000">
            <a:lnSpc>
              <a:spcPct val="90000"/>
            </a:lnSpc>
            <a:spcBef>
              <a:spcPct val="0"/>
            </a:spcBef>
            <a:spcAft>
              <a:spcPct val="35000"/>
            </a:spcAft>
            <a:buNone/>
          </a:pPr>
          <a:r>
            <a:rPr lang="en-US" sz="2000" b="1" kern="1200" dirty="0"/>
            <a:t>Packing </a:t>
          </a:r>
        </a:p>
      </dsp:txBody>
      <dsp:txXfrm>
        <a:off x="397658" y="2017611"/>
        <a:ext cx="5244413" cy="372930"/>
      </dsp:txXfrm>
    </dsp:sp>
    <dsp:sp modelId="{9008C2ED-83CE-4322-A53F-274E4AA10275}">
      <dsp:nvSpPr>
        <dsp:cNvPr id="0" name=""/>
        <dsp:cNvSpPr/>
      </dsp:nvSpPr>
      <dsp:spPr>
        <a:xfrm>
          <a:off x="0" y="2839116"/>
          <a:ext cx="7549662"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717289-D2B0-4769-BA3D-2559875E1059}">
      <dsp:nvSpPr>
        <dsp:cNvPr id="0" name=""/>
        <dsp:cNvSpPr/>
      </dsp:nvSpPr>
      <dsp:spPr>
        <a:xfrm>
          <a:off x="377483" y="2632476"/>
          <a:ext cx="5284763"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751" tIns="0" rIns="199751" bIns="0" numCol="1" spcCol="1270" anchor="ctr" anchorCtr="0">
          <a:noAutofit/>
        </a:bodyPr>
        <a:lstStyle/>
        <a:p>
          <a:pPr marL="0" lvl="0" indent="0" algn="l" defTabSz="889000">
            <a:lnSpc>
              <a:spcPct val="90000"/>
            </a:lnSpc>
            <a:spcBef>
              <a:spcPct val="0"/>
            </a:spcBef>
            <a:spcAft>
              <a:spcPct val="35000"/>
            </a:spcAft>
            <a:buNone/>
          </a:pPr>
          <a:r>
            <a:rPr lang="en-US" sz="2000" b="1" kern="1200" dirty="0"/>
            <a:t>Function of Packaging</a:t>
          </a:r>
        </a:p>
      </dsp:txBody>
      <dsp:txXfrm>
        <a:off x="397658" y="2652651"/>
        <a:ext cx="5244413" cy="372930"/>
      </dsp:txXfrm>
    </dsp:sp>
    <dsp:sp modelId="{3FA74E02-5F4A-4DF2-9817-55D8EA1B57CA}">
      <dsp:nvSpPr>
        <dsp:cNvPr id="0" name=""/>
        <dsp:cNvSpPr/>
      </dsp:nvSpPr>
      <dsp:spPr>
        <a:xfrm>
          <a:off x="0" y="3474156"/>
          <a:ext cx="7549662"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AAF61E-C349-4B71-AFE9-CB75B680192E}">
      <dsp:nvSpPr>
        <dsp:cNvPr id="0" name=""/>
        <dsp:cNvSpPr/>
      </dsp:nvSpPr>
      <dsp:spPr>
        <a:xfrm>
          <a:off x="377483" y="3267516"/>
          <a:ext cx="5284763"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751" tIns="0" rIns="199751" bIns="0" numCol="1" spcCol="1270" anchor="ctr" anchorCtr="0">
          <a:noAutofit/>
        </a:bodyPr>
        <a:lstStyle/>
        <a:p>
          <a:pPr marL="0" lvl="0" indent="0" algn="l" defTabSz="889000">
            <a:lnSpc>
              <a:spcPct val="90000"/>
            </a:lnSpc>
            <a:spcBef>
              <a:spcPct val="0"/>
            </a:spcBef>
            <a:spcAft>
              <a:spcPct val="35000"/>
            </a:spcAft>
            <a:buNone/>
          </a:pPr>
          <a:r>
            <a:rPr lang="en-US" sz="2000" b="1" kern="1200" dirty="0"/>
            <a:t>Primary/ Secondary/ Tertiary Packaging </a:t>
          </a:r>
        </a:p>
      </dsp:txBody>
      <dsp:txXfrm>
        <a:off x="397658" y="3287691"/>
        <a:ext cx="5244413" cy="37293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p:txBody>
      </p:sp>
    </p:spTree>
    <p:extLst>
      <p:ext uri="{BB962C8B-B14F-4D97-AF65-F5344CB8AC3E}">
        <p14:creationId xmlns:p14="http://schemas.microsoft.com/office/powerpoint/2010/main" val="755763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b="0" i="0" dirty="0">
                <a:solidFill>
                  <a:srgbClr val="000000"/>
                </a:solidFill>
                <a:effectLst/>
                <a:latin typeface="Times New Roman" panose="02020603050405020304" pitchFamily="18" charset="0"/>
              </a:rPr>
              <a:t>A consumer might choose the store in which to buy the bread but be willing to buy whatever brand of bread the store has available. Marketing convenience items is often limited to simply trying to get the product in as many places as possible where a purchase could occur</a:t>
            </a:r>
            <a:endParaRPr sz="1200" dirty="0"/>
          </a:p>
        </p:txBody>
      </p:sp>
    </p:spTree>
    <p:extLst>
      <p:ext uri="{BB962C8B-B14F-4D97-AF65-F5344CB8AC3E}">
        <p14:creationId xmlns:p14="http://schemas.microsoft.com/office/powerpoint/2010/main" val="376717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p:txBody>
      </p:sp>
    </p:spTree>
    <p:extLst>
      <p:ext uri="{BB962C8B-B14F-4D97-AF65-F5344CB8AC3E}">
        <p14:creationId xmlns:p14="http://schemas.microsoft.com/office/powerpoint/2010/main" val="2161797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t>Typically, specialty items are available only through limited channels. For example, exotic perfumes available only in exclusive outlets are considered specialty offerings. Specialty offerings are purchased less frequently than convenience offerings. Therefore, the profit margin on them tends to be greater.</a:t>
            </a:r>
            <a:endParaRPr sz="1200" dirty="0"/>
          </a:p>
        </p:txBody>
      </p:sp>
    </p:spTree>
    <p:extLst>
      <p:ext uri="{BB962C8B-B14F-4D97-AF65-F5344CB8AC3E}">
        <p14:creationId xmlns:p14="http://schemas.microsoft.com/office/powerpoint/2010/main" val="4022495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p:txBody>
      </p:sp>
    </p:spTree>
    <p:extLst>
      <p:ext uri="{BB962C8B-B14F-4D97-AF65-F5344CB8AC3E}">
        <p14:creationId xmlns:p14="http://schemas.microsoft.com/office/powerpoint/2010/main" val="3694289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p:txBody>
      </p:sp>
    </p:spTree>
    <p:extLst>
      <p:ext uri="{BB962C8B-B14F-4D97-AF65-F5344CB8AC3E}">
        <p14:creationId xmlns:p14="http://schemas.microsoft.com/office/powerpoint/2010/main" val="4113007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p:txBody>
      </p:sp>
    </p:spTree>
    <p:extLst>
      <p:ext uri="{BB962C8B-B14F-4D97-AF65-F5344CB8AC3E}">
        <p14:creationId xmlns:p14="http://schemas.microsoft.com/office/powerpoint/2010/main" val="350295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p:txBody>
      </p:sp>
    </p:spTree>
    <p:extLst>
      <p:ext uri="{BB962C8B-B14F-4D97-AF65-F5344CB8AC3E}">
        <p14:creationId xmlns:p14="http://schemas.microsoft.com/office/powerpoint/2010/main" val="2377494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p:txBody>
      </p:sp>
    </p:spTree>
    <p:extLst>
      <p:ext uri="{BB962C8B-B14F-4D97-AF65-F5344CB8AC3E}">
        <p14:creationId xmlns:p14="http://schemas.microsoft.com/office/powerpoint/2010/main" val="180938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b="0" i="0" dirty="0">
                <a:solidFill>
                  <a:srgbClr val="000000"/>
                </a:solidFill>
                <a:effectLst/>
                <a:latin typeface="Times New Roman" panose="02020603050405020304" pitchFamily="18" charset="0"/>
              </a:rPr>
              <a:t>Primary packaging can be used to protect and promote products and get the attention of consumers. Primary packaging can also be used to demonstrate the proper use of an offering, provide instructions on how to assemble the product, or any other needed information. If warning or nutrition labels are required, they must be on the primary packaging. Primary packaging can be bundled together as well. Consumers can buy bottles of Coke sold in six-packs or cans of Coke in twelve-packs, for example.</a:t>
            </a:r>
          </a:p>
          <a:p>
            <a:pPr marL="0" lvl="0" indent="0" algn="l" rtl="0">
              <a:spcBef>
                <a:spcPts val="0"/>
              </a:spcBef>
              <a:spcAft>
                <a:spcPts val="0"/>
              </a:spcAft>
              <a:buNone/>
            </a:pPr>
            <a:endParaRPr lang="en-US" sz="2000" b="0" i="0" dirty="0">
              <a:solidFill>
                <a:srgbClr val="000000"/>
              </a:solidFill>
              <a:effectLst/>
              <a:latin typeface="Times New Roman" panose="02020603050405020304" pitchFamily="18" charset="0"/>
            </a:endParaRPr>
          </a:p>
          <a:p>
            <a:pPr marL="0" lvl="0" indent="0" algn="l" rtl="0">
              <a:spcBef>
                <a:spcPts val="0"/>
              </a:spcBef>
              <a:spcAft>
                <a:spcPts val="0"/>
              </a:spcAft>
              <a:buNone/>
            </a:pPr>
            <a:r>
              <a:rPr lang="en-US" sz="3600" b="0" i="0" dirty="0">
                <a:solidFill>
                  <a:srgbClr val="000000"/>
                </a:solidFill>
                <a:effectLst/>
                <a:latin typeface="Times New Roman" panose="02020603050405020304" pitchFamily="18" charset="0"/>
              </a:rPr>
              <a:t>Secondary packaging is designed more for retailers than consumers. It does not have to carry warning or nutrition labels but is still likely to have brand marks and labels. Secondary packaging further protects the individual products during shipping.</a:t>
            </a:r>
          </a:p>
          <a:p>
            <a:pPr marL="0" lvl="0" indent="0" algn="l" rtl="0">
              <a:spcBef>
                <a:spcPts val="0"/>
              </a:spcBef>
              <a:spcAft>
                <a:spcPts val="0"/>
              </a:spcAft>
              <a:buNone/>
            </a:pPr>
            <a:endParaRPr lang="en-US" sz="3600" b="0" i="0" dirty="0">
              <a:solidFill>
                <a:srgbClr val="000000"/>
              </a:solidFill>
              <a:effectLst/>
              <a:latin typeface="Times New Roman" panose="02020603050405020304" pitchFamily="18" charset="0"/>
            </a:endParaRPr>
          </a:p>
          <a:p>
            <a:pPr marL="0" lvl="0" indent="0" algn="l" rtl="0">
              <a:spcBef>
                <a:spcPts val="0"/>
              </a:spcBef>
              <a:spcAft>
                <a:spcPts val="0"/>
              </a:spcAft>
              <a:buNone/>
            </a:pPr>
            <a:r>
              <a:rPr lang="en-US" sz="3600" b="0" i="0" dirty="0">
                <a:solidFill>
                  <a:srgbClr val="000000"/>
                </a:solidFill>
                <a:effectLst/>
                <a:latin typeface="Times New Roman" panose="02020603050405020304" pitchFamily="18" charset="0"/>
              </a:rPr>
              <a:t>Tertiary packing is when a Coca-Cola bottler ships cases of Cokes to a grocery store, they are stacked on pallets (wooden platforms) and then wrapped in plastic. Pallets can be easily moved by a forklift truck and can even be moved within the grocery store by a small forklift.</a:t>
            </a:r>
            <a:endParaRPr lang="en-US" sz="2000" b="0" i="0" dirty="0">
              <a:solidFill>
                <a:srgbClr val="000000"/>
              </a:solidFill>
              <a:effectLst/>
              <a:latin typeface="Times New Roman" panose="02020603050405020304" pitchFamily="18" charset="0"/>
            </a:endParaRPr>
          </a:p>
          <a:p>
            <a:pPr marL="0" lvl="0" indent="0" algn="l" rtl="0">
              <a:spcBef>
                <a:spcPts val="0"/>
              </a:spcBef>
              <a:spcAft>
                <a:spcPts val="0"/>
              </a:spcAft>
              <a:buNone/>
            </a:pPr>
            <a:endParaRPr sz="1200" dirty="0"/>
          </a:p>
        </p:txBody>
      </p:sp>
    </p:spTree>
    <p:extLst>
      <p:ext uri="{BB962C8B-B14F-4D97-AF65-F5344CB8AC3E}">
        <p14:creationId xmlns:p14="http://schemas.microsoft.com/office/powerpoint/2010/main" val="107385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e941fe4cd0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e941fe4cd0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p:txBody>
      </p:sp>
    </p:spTree>
    <p:extLst>
      <p:ext uri="{BB962C8B-B14F-4D97-AF65-F5344CB8AC3E}">
        <p14:creationId xmlns:p14="http://schemas.microsoft.com/office/powerpoint/2010/main" val="127374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p:txBody>
      </p:sp>
    </p:spTree>
    <p:extLst>
      <p:ext uri="{BB962C8B-B14F-4D97-AF65-F5344CB8AC3E}">
        <p14:creationId xmlns:p14="http://schemas.microsoft.com/office/powerpoint/2010/main" val="1787304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1100" b="0" i="0" u="none" strike="noStrike" cap="none" dirty="0">
                <a:solidFill>
                  <a:srgbClr val="000000"/>
                </a:solidFill>
                <a:effectLst/>
                <a:latin typeface="Arial"/>
                <a:ea typeface="Arial"/>
                <a:cs typeface="Arial"/>
                <a:sym typeface="Arial"/>
              </a:rPr>
              <a:t>The brand manager is the person responsible for all business decisions regarding offerings within one brand. By business decisions, we mean making decisions that affect profit and loss, which include such decisions as which offerings to include in the brand, how to position the brand in the market, pricing options, and so forth. </a:t>
            </a:r>
          </a:p>
          <a:p>
            <a:pPr marL="0" lvl="0" indent="0" algn="l" rtl="0">
              <a:spcBef>
                <a:spcPts val="0"/>
              </a:spcBef>
              <a:spcAft>
                <a:spcPts val="0"/>
              </a:spcAft>
              <a:buNone/>
            </a:pPr>
            <a:r>
              <a:rPr lang="en-CA" sz="1100" b="0" i="0" u="none" strike="noStrike" cap="none" dirty="0">
                <a:solidFill>
                  <a:srgbClr val="000000"/>
                </a:solidFill>
                <a:effectLst/>
                <a:latin typeface="Arial"/>
                <a:ea typeface="Arial"/>
                <a:cs typeface="Arial"/>
                <a:sym typeface="Arial"/>
              </a:rPr>
              <a:t>Typically, B2B companies do not have multiple brands so the position is not common in the B2B environment. What you often find in a B2B company is a product manager, someone with business responsibility for a particular product or product line</a:t>
            </a:r>
            <a:endParaRPr sz="1200" dirty="0"/>
          </a:p>
        </p:txBody>
      </p:sp>
    </p:spTree>
    <p:extLst>
      <p:ext uri="{BB962C8B-B14F-4D97-AF65-F5344CB8AC3E}">
        <p14:creationId xmlns:p14="http://schemas.microsoft.com/office/powerpoint/2010/main" val="895151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p:txBody>
      </p:sp>
    </p:spTree>
    <p:extLst>
      <p:ext uri="{BB962C8B-B14F-4D97-AF65-F5344CB8AC3E}">
        <p14:creationId xmlns:p14="http://schemas.microsoft.com/office/powerpoint/2010/main" val="3744976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e941fe4cd0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e941fe4cd0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900" b="0" dirty="0"/>
          </a:p>
        </p:txBody>
      </p:sp>
    </p:spTree>
    <p:extLst>
      <p:ext uri="{BB962C8B-B14F-4D97-AF65-F5344CB8AC3E}">
        <p14:creationId xmlns:p14="http://schemas.microsoft.com/office/powerpoint/2010/main" val="1994947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e941fe4cd0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e941fe4cd0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900" b="0" dirty="0"/>
          </a:p>
        </p:txBody>
      </p:sp>
    </p:spTree>
    <p:extLst>
      <p:ext uri="{BB962C8B-B14F-4D97-AF65-F5344CB8AC3E}">
        <p14:creationId xmlns:p14="http://schemas.microsoft.com/office/powerpoint/2010/main" val="2263339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e941fe4cd0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e941fe4cd0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900" b="0" dirty="0"/>
              <a:t>Alt Text </a:t>
            </a:r>
          </a:p>
          <a:p>
            <a:pPr marL="0" lvl="0" indent="0" algn="l" rtl="0">
              <a:spcBef>
                <a:spcPts val="0"/>
              </a:spcBef>
              <a:spcAft>
                <a:spcPts val="0"/>
              </a:spcAft>
              <a:buNone/>
            </a:pPr>
            <a:r>
              <a:rPr lang="en-CA" sz="900" b="0" dirty="0"/>
              <a:t>Diagram:</a:t>
            </a:r>
          </a:p>
          <a:p>
            <a:pPr marL="0" lvl="0" indent="0" algn="l" rtl="0">
              <a:spcBef>
                <a:spcPts val="0"/>
              </a:spcBef>
              <a:spcAft>
                <a:spcPts val="0"/>
              </a:spcAft>
              <a:buNone/>
            </a:pPr>
            <a:r>
              <a:rPr lang="en-CA" sz="900" b="0" dirty="0"/>
              <a:t>Campbells Soup product line width/ breadth includes: Campbells Soup, Habitant Soup, V8 and Snacks. </a:t>
            </a:r>
          </a:p>
          <a:p>
            <a:pPr marL="0" lvl="0" indent="0" algn="l" rtl="0">
              <a:spcBef>
                <a:spcPts val="0"/>
              </a:spcBef>
              <a:spcAft>
                <a:spcPts val="0"/>
              </a:spcAft>
              <a:buNone/>
            </a:pPr>
            <a:endParaRPr lang="en-CA" sz="900" b="0" dirty="0"/>
          </a:p>
          <a:p>
            <a:pPr marL="0" lvl="0" indent="0" algn="l" rtl="0">
              <a:spcBef>
                <a:spcPts val="0"/>
              </a:spcBef>
              <a:spcAft>
                <a:spcPts val="0"/>
              </a:spcAft>
              <a:buNone/>
            </a:pPr>
            <a:r>
              <a:rPr lang="en-CA" sz="900" b="0" dirty="0"/>
              <a:t>Campbells Soup Product items include: Tomato, cream of mushroom, chicken Noodle, Clam Chowder, Broccoli and cheese, Creamy Tomato,  and Vegetable Beef </a:t>
            </a:r>
          </a:p>
          <a:p>
            <a:pPr marL="0" lvl="0" indent="0" algn="l" rtl="0">
              <a:spcBef>
                <a:spcPts val="0"/>
              </a:spcBef>
              <a:spcAft>
                <a:spcPts val="0"/>
              </a:spcAft>
              <a:buNone/>
            </a:pPr>
            <a:endParaRPr lang="en-CA" sz="900" b="0" dirty="0"/>
          </a:p>
          <a:p>
            <a:pPr marL="0" lvl="0" indent="0" algn="l" rtl="0">
              <a:spcBef>
                <a:spcPts val="0"/>
              </a:spcBef>
              <a:spcAft>
                <a:spcPts val="0"/>
              </a:spcAft>
              <a:buNone/>
            </a:pPr>
            <a:r>
              <a:rPr lang="en-CA" sz="900" b="0" dirty="0"/>
              <a:t>Habitant Soup Product items: Chicken and rice, Minestrone, Pea Soup, and Vegetable Soup </a:t>
            </a:r>
          </a:p>
          <a:p>
            <a:pPr marL="0" lvl="0" indent="0" algn="l" rtl="0">
              <a:spcBef>
                <a:spcPts val="0"/>
              </a:spcBef>
              <a:spcAft>
                <a:spcPts val="0"/>
              </a:spcAft>
              <a:buNone/>
            </a:pPr>
            <a:endParaRPr lang="en-CA" sz="900" b="0" dirty="0"/>
          </a:p>
          <a:p>
            <a:pPr marL="0" lvl="0" indent="0" algn="l" rtl="0">
              <a:spcBef>
                <a:spcPts val="0"/>
              </a:spcBef>
              <a:spcAft>
                <a:spcPts val="0"/>
              </a:spcAft>
              <a:buNone/>
            </a:pPr>
            <a:r>
              <a:rPr lang="en-CA" sz="900" b="0" dirty="0"/>
              <a:t>V8 Product  items: Original and Low sodium </a:t>
            </a:r>
          </a:p>
          <a:p>
            <a:pPr marL="0" lvl="0" indent="0" algn="l" rtl="0">
              <a:spcBef>
                <a:spcPts val="0"/>
              </a:spcBef>
              <a:spcAft>
                <a:spcPts val="0"/>
              </a:spcAft>
              <a:buNone/>
            </a:pPr>
            <a:endParaRPr lang="en-CA" sz="900" b="0" dirty="0"/>
          </a:p>
          <a:p>
            <a:pPr marL="0" lvl="0" indent="0" algn="l" rtl="0">
              <a:spcBef>
                <a:spcPts val="0"/>
              </a:spcBef>
              <a:spcAft>
                <a:spcPts val="0"/>
              </a:spcAft>
              <a:buNone/>
            </a:pPr>
            <a:r>
              <a:rPr lang="en-CA" sz="900" b="0" dirty="0"/>
              <a:t>Snacks Product items : Goldfish, Pepperidge farm, peace salsa. </a:t>
            </a:r>
          </a:p>
          <a:p>
            <a:pPr marL="0" lvl="0" indent="0" algn="l" rtl="0">
              <a:spcBef>
                <a:spcPts val="0"/>
              </a:spcBef>
              <a:spcAft>
                <a:spcPts val="0"/>
              </a:spcAft>
              <a:buNone/>
            </a:pPr>
            <a:endParaRPr lang="en-CA" sz="900" b="0" dirty="0"/>
          </a:p>
          <a:p>
            <a:pPr marL="0" lvl="0" indent="0" algn="l" rtl="0">
              <a:spcBef>
                <a:spcPts val="0"/>
              </a:spcBef>
              <a:spcAft>
                <a:spcPts val="0"/>
              </a:spcAft>
              <a:buNone/>
            </a:pPr>
            <a:r>
              <a:rPr lang="en-CA" sz="900" b="0" dirty="0"/>
              <a:t>The product line  depth is equal to the number of products that are in the product item list. </a:t>
            </a:r>
            <a:endParaRPr sz="900" b="0" dirty="0"/>
          </a:p>
        </p:txBody>
      </p:sp>
    </p:spTree>
    <p:extLst>
      <p:ext uri="{BB962C8B-B14F-4D97-AF65-F5344CB8AC3E}">
        <p14:creationId xmlns:p14="http://schemas.microsoft.com/office/powerpoint/2010/main" val="3735994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ebfbf62896_3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ebfbf62896_3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1200"/>
              </a:spcBef>
              <a:spcAft>
                <a:spcPts val="0"/>
              </a:spcAft>
              <a:buClr>
                <a:srgbClr val="2A3990"/>
              </a:buClr>
              <a:buSzPts val="1100"/>
              <a:buFont typeface="Arial"/>
              <a:buNone/>
              <a:tabLst/>
              <a:defRPr/>
            </a:pPr>
            <a:endParaRPr lang="en-CA" sz="800" b="0" i="0" u="none" strike="noStrike" cap="none" dirty="0">
              <a:solidFill>
                <a:srgbClr val="000000"/>
              </a:solidFill>
              <a:latin typeface="Arial"/>
              <a:ea typeface="Arial"/>
              <a:cs typeface="Arial"/>
              <a:sym typeface="Arial"/>
            </a:endParaRPr>
          </a:p>
          <a:p>
            <a:pPr marL="0" lvl="0" indent="0" algn="l" rtl="0">
              <a:lnSpc>
                <a:spcPct val="115000"/>
              </a:lnSpc>
              <a:spcBef>
                <a:spcPts val="1200"/>
              </a:spcBef>
              <a:spcAft>
                <a:spcPts val="0"/>
              </a:spcAft>
              <a:buClr>
                <a:srgbClr val="2A3990"/>
              </a:buClr>
              <a:buSzPts val="1100"/>
              <a:buFont typeface="Arial"/>
              <a:buNone/>
            </a:pPr>
            <a:endParaRPr sz="500" dirty="0">
              <a:solidFill>
                <a:schemeClr val="dk1"/>
              </a:solidFill>
            </a:endParaRPr>
          </a:p>
          <a:p>
            <a:pPr marL="0" lvl="0" indent="0" algn="l" rtl="0">
              <a:lnSpc>
                <a:spcPct val="115000"/>
              </a:lnSpc>
              <a:spcBef>
                <a:spcPts val="1200"/>
              </a:spcBef>
              <a:spcAft>
                <a:spcPts val="1200"/>
              </a:spcAft>
              <a:buClr>
                <a:schemeClr val="dk1"/>
              </a:buClr>
              <a:buSzPts val="1100"/>
              <a:buFont typeface="Arial"/>
              <a:buNone/>
            </a:pPr>
            <a:endParaRPr sz="5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e941fe4cd0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e941fe4cd0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CA" sz="1400" dirty="0"/>
              <a:t>Critics of the service-dominant approach argue that the product-dominant approach also integrated services (though not price).</a:t>
            </a:r>
            <a:br>
              <a:rPr lang="en-CA" sz="1600" dirty="0"/>
            </a:br>
            <a:endParaRPr lang="en-CA" sz="1600" dirty="0"/>
          </a:p>
          <a:p>
            <a:pPr marL="0" lvl="0" indent="0" algn="l" rtl="0">
              <a:spcBef>
                <a:spcPts val="0"/>
              </a:spcBef>
              <a:spcAft>
                <a:spcPts val="0"/>
              </a:spcAft>
              <a:buClr>
                <a:schemeClr val="dk1"/>
              </a:buClr>
              <a:buSzPts val="1100"/>
              <a:buFont typeface="Arial"/>
              <a:buNone/>
            </a:pPr>
            <a:endParaRPr sz="1300"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p:txBody>
      </p:sp>
    </p:spTree>
    <p:extLst>
      <p:ext uri="{BB962C8B-B14F-4D97-AF65-F5344CB8AC3E}">
        <p14:creationId xmlns:p14="http://schemas.microsoft.com/office/powerpoint/2010/main" val="1130125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4200"/>
              <a:buNone/>
              <a:defRPr sz="4200">
                <a:solidFill>
                  <a:schemeClr val="lt1"/>
                </a:solidFill>
                <a:latin typeface="+mj-lt"/>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dirty="0"/>
          </a:p>
        </p:txBody>
      </p:sp>
      <p:sp>
        <p:nvSpPr>
          <p:cNvPr id="17" name="Google Shape;17;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2100"/>
              <a:buNone/>
              <a:defRPr sz="2100">
                <a:solidFill>
                  <a:schemeClr val="lt1"/>
                </a:solidFill>
                <a:latin typeface="+mn-lt"/>
              </a:defRPr>
            </a:lvl1pPr>
            <a:lvl2pPr lvl="1" rtl="0">
              <a:lnSpc>
                <a:spcPct val="100000"/>
              </a:lnSpc>
              <a:spcBef>
                <a:spcPts val="0"/>
              </a:spcBef>
              <a:spcAft>
                <a:spcPts val="0"/>
              </a:spcAft>
              <a:buClr>
                <a:schemeClr val="lt1"/>
              </a:buClr>
              <a:buSzPts val="2100"/>
              <a:buNone/>
              <a:defRPr sz="2100">
                <a:solidFill>
                  <a:schemeClr val="lt1"/>
                </a:solidFill>
              </a:defRPr>
            </a:lvl2pPr>
            <a:lvl3pPr lvl="2" rtl="0">
              <a:lnSpc>
                <a:spcPct val="100000"/>
              </a:lnSpc>
              <a:spcBef>
                <a:spcPts val="0"/>
              </a:spcBef>
              <a:spcAft>
                <a:spcPts val="0"/>
              </a:spcAft>
              <a:buClr>
                <a:schemeClr val="lt1"/>
              </a:buClr>
              <a:buSzPts val="2100"/>
              <a:buNone/>
              <a:defRPr sz="2100">
                <a:solidFill>
                  <a:schemeClr val="lt1"/>
                </a:solidFill>
              </a:defRPr>
            </a:lvl3pPr>
            <a:lvl4pPr lvl="3" rtl="0">
              <a:lnSpc>
                <a:spcPct val="100000"/>
              </a:lnSpc>
              <a:spcBef>
                <a:spcPts val="0"/>
              </a:spcBef>
              <a:spcAft>
                <a:spcPts val="0"/>
              </a:spcAft>
              <a:buClr>
                <a:schemeClr val="lt1"/>
              </a:buClr>
              <a:buSzPts val="2100"/>
              <a:buNone/>
              <a:defRPr sz="2100">
                <a:solidFill>
                  <a:schemeClr val="lt1"/>
                </a:solidFill>
              </a:defRPr>
            </a:lvl4pPr>
            <a:lvl5pPr lvl="4" rtl="0">
              <a:lnSpc>
                <a:spcPct val="100000"/>
              </a:lnSpc>
              <a:spcBef>
                <a:spcPts val="0"/>
              </a:spcBef>
              <a:spcAft>
                <a:spcPts val="0"/>
              </a:spcAft>
              <a:buClr>
                <a:schemeClr val="lt1"/>
              </a:buClr>
              <a:buSzPts val="2100"/>
              <a:buNone/>
              <a:defRPr sz="2100">
                <a:solidFill>
                  <a:schemeClr val="lt1"/>
                </a:solidFill>
              </a:defRPr>
            </a:lvl5pPr>
            <a:lvl6pPr lvl="5" rtl="0">
              <a:lnSpc>
                <a:spcPct val="100000"/>
              </a:lnSpc>
              <a:spcBef>
                <a:spcPts val="0"/>
              </a:spcBef>
              <a:spcAft>
                <a:spcPts val="0"/>
              </a:spcAft>
              <a:buClr>
                <a:schemeClr val="lt1"/>
              </a:buClr>
              <a:buSzPts val="2100"/>
              <a:buNone/>
              <a:defRPr sz="2100">
                <a:solidFill>
                  <a:schemeClr val="lt1"/>
                </a:solidFill>
              </a:defRPr>
            </a:lvl6pPr>
            <a:lvl7pPr lvl="6" rtl="0">
              <a:lnSpc>
                <a:spcPct val="100000"/>
              </a:lnSpc>
              <a:spcBef>
                <a:spcPts val="0"/>
              </a:spcBef>
              <a:spcAft>
                <a:spcPts val="0"/>
              </a:spcAft>
              <a:buClr>
                <a:schemeClr val="lt1"/>
              </a:buClr>
              <a:buSzPts val="2100"/>
              <a:buNone/>
              <a:defRPr sz="2100">
                <a:solidFill>
                  <a:schemeClr val="lt1"/>
                </a:solidFill>
              </a:defRPr>
            </a:lvl7pPr>
            <a:lvl8pPr lvl="7" rtl="0">
              <a:lnSpc>
                <a:spcPct val="100000"/>
              </a:lnSpc>
              <a:spcBef>
                <a:spcPts val="0"/>
              </a:spcBef>
              <a:spcAft>
                <a:spcPts val="0"/>
              </a:spcAft>
              <a:buClr>
                <a:schemeClr val="lt1"/>
              </a:buClr>
              <a:buSzPts val="2100"/>
              <a:buNone/>
              <a:defRPr sz="2100">
                <a:solidFill>
                  <a:schemeClr val="lt1"/>
                </a:solidFill>
              </a:defRPr>
            </a:lvl8pPr>
            <a:lvl9pPr lvl="8"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
        <p:cNvGrpSpPr/>
        <p:nvPr/>
      </p:nvGrpSpPr>
      <p:grpSpPr>
        <a:xfrm>
          <a:off x="0" y="0"/>
          <a:ext cx="0" cy="0"/>
          <a:chOff x="0" y="0"/>
          <a:chExt cx="0" cy="0"/>
        </a:xfrm>
      </p:grpSpPr>
      <p:sp>
        <p:nvSpPr>
          <p:cNvPr id="75" name="Google Shape;75;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200"/>
              <a:buNone/>
              <a:defRPr sz="4200">
                <a:solidFill>
                  <a:schemeClr val="lt1"/>
                </a:solidFill>
                <a:latin typeface="+mj-lt"/>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b="1">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0" name="Google Shape;30;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lvl1pPr marL="457200" lvl="0" indent="-342900" rtl="0">
              <a:lnSpc>
                <a:spcPct val="100000"/>
              </a:lnSpc>
              <a:spcBef>
                <a:spcPts val="0"/>
              </a:spcBef>
              <a:spcAft>
                <a:spcPts val="0"/>
              </a:spcAft>
              <a:buSzPts val="1800"/>
              <a:buChar char="●"/>
              <a:defRPr>
                <a:latin typeface="+mn-lt"/>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
        <p:nvSpPr>
          <p:cNvPr id="31" name="Google Shape;31;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2" name="Google Shape;32;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 name="Google Shape;40;p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3" name="Google Shape;43;p7"/>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44" name="Google Shape;44;p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
        <p:cNvGrpSpPr/>
        <p:nvPr/>
      </p:nvGrpSpPr>
      <p:grpSpPr>
        <a:xfrm>
          <a:off x="0" y="0"/>
          <a:ext cx="0" cy="0"/>
          <a:chOff x="0" y="0"/>
          <a:chExt cx="0" cy="0"/>
        </a:xfrm>
      </p:grpSpPr>
      <p:grpSp>
        <p:nvGrpSpPr>
          <p:cNvPr id="46" name="Google Shape;46;p8"/>
          <p:cNvGrpSpPr/>
          <p:nvPr/>
        </p:nvGrpSpPr>
        <p:grpSpPr>
          <a:xfrm>
            <a:off x="6098378" y="5"/>
            <a:ext cx="3045625" cy="2030570"/>
            <a:chOff x="6098378" y="5"/>
            <a:chExt cx="3045625" cy="2030570"/>
          </a:xfrm>
        </p:grpSpPr>
        <p:sp>
          <p:nvSpPr>
            <p:cNvPr id="47" name="Google Shape;47;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53" name="Google Shape;53;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
        <p:cNvGrpSpPr/>
        <p:nvPr/>
      </p:nvGrpSpPr>
      <p:grpSpPr>
        <a:xfrm>
          <a:off x="0" y="0"/>
          <a:ext cx="0" cy="0"/>
          <a:chOff x="0" y="0"/>
          <a:chExt cx="0" cy="0"/>
        </a:xfrm>
      </p:grpSpPr>
      <p:sp>
        <p:nvSpPr>
          <p:cNvPr id="55" name="Google Shape;55;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 name="Google Shape;56;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7" name="Google Shape;57;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8" name="Google Shape;58;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9" name="Google Shape;5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60" name="Google Shape;60;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1"/>
        <p:cNvGrpSpPr/>
        <p:nvPr/>
      </p:nvGrpSpPr>
      <p:grpSpPr>
        <a:xfrm>
          <a:off x="0" y="0"/>
          <a:ext cx="0" cy="0"/>
          <a:chOff x="0" y="0"/>
          <a:chExt cx="0" cy="0"/>
        </a:xfrm>
      </p:grpSpPr>
      <p:sp>
        <p:nvSpPr>
          <p:cNvPr id="62" name="Google Shape;62;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63" name="Google Shape;63;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4"/>
        <p:cNvGrpSpPr/>
        <p:nvPr/>
      </p:nvGrpSpPr>
      <p:grpSpPr>
        <a:xfrm>
          <a:off x="0" y="0"/>
          <a:ext cx="0" cy="0"/>
          <a:chOff x="0" y="0"/>
          <a:chExt cx="0" cy="0"/>
        </a:xfrm>
      </p:grpSpPr>
      <p:grpSp>
        <p:nvGrpSpPr>
          <p:cNvPr id="65" name="Google Shape;65;p11"/>
          <p:cNvGrpSpPr/>
          <p:nvPr/>
        </p:nvGrpSpPr>
        <p:grpSpPr>
          <a:xfrm>
            <a:off x="6098378" y="5"/>
            <a:ext cx="3045625" cy="2030570"/>
            <a:chOff x="6098378" y="5"/>
            <a:chExt cx="3045625" cy="2030570"/>
          </a:xfrm>
        </p:grpSpPr>
        <p:sp>
          <p:nvSpPr>
            <p:cNvPr id="66" name="Google Shape;66;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71;p11"/>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12000"/>
              <a:buNone/>
              <a:defRPr sz="12000">
                <a:solidFill>
                  <a:schemeClr val="lt1"/>
                </a:solidFill>
              </a:defRPr>
            </a:lvl1pPr>
            <a:lvl2pPr lvl="1" algn="ctr" rtl="0">
              <a:spcBef>
                <a:spcPts val="0"/>
              </a:spcBef>
              <a:spcAft>
                <a:spcPts val="0"/>
              </a:spcAft>
              <a:buClr>
                <a:schemeClr val="lt1"/>
              </a:buClr>
              <a:buSzPts val="12000"/>
              <a:buNone/>
              <a:defRPr sz="12000">
                <a:solidFill>
                  <a:schemeClr val="lt1"/>
                </a:solidFill>
              </a:defRPr>
            </a:lvl2pPr>
            <a:lvl3pPr lvl="2" algn="ctr" rtl="0">
              <a:spcBef>
                <a:spcPts val="0"/>
              </a:spcBef>
              <a:spcAft>
                <a:spcPts val="0"/>
              </a:spcAft>
              <a:buClr>
                <a:schemeClr val="lt1"/>
              </a:buClr>
              <a:buSzPts val="12000"/>
              <a:buNone/>
              <a:defRPr sz="12000">
                <a:solidFill>
                  <a:schemeClr val="lt1"/>
                </a:solidFill>
              </a:defRPr>
            </a:lvl3pPr>
            <a:lvl4pPr lvl="3" algn="ctr" rtl="0">
              <a:spcBef>
                <a:spcPts val="0"/>
              </a:spcBef>
              <a:spcAft>
                <a:spcPts val="0"/>
              </a:spcAft>
              <a:buClr>
                <a:schemeClr val="lt1"/>
              </a:buClr>
              <a:buSzPts val="12000"/>
              <a:buNone/>
              <a:defRPr sz="12000">
                <a:solidFill>
                  <a:schemeClr val="lt1"/>
                </a:solidFill>
              </a:defRPr>
            </a:lvl4pPr>
            <a:lvl5pPr lvl="4" algn="ctr" rtl="0">
              <a:spcBef>
                <a:spcPts val="0"/>
              </a:spcBef>
              <a:spcAft>
                <a:spcPts val="0"/>
              </a:spcAft>
              <a:buClr>
                <a:schemeClr val="lt1"/>
              </a:buClr>
              <a:buSzPts val="12000"/>
              <a:buNone/>
              <a:defRPr sz="12000">
                <a:solidFill>
                  <a:schemeClr val="lt1"/>
                </a:solidFill>
              </a:defRPr>
            </a:lvl5pPr>
            <a:lvl6pPr lvl="5" algn="ctr" rtl="0">
              <a:spcBef>
                <a:spcPts val="0"/>
              </a:spcBef>
              <a:spcAft>
                <a:spcPts val="0"/>
              </a:spcAft>
              <a:buClr>
                <a:schemeClr val="lt1"/>
              </a:buClr>
              <a:buSzPts val="12000"/>
              <a:buNone/>
              <a:defRPr sz="12000">
                <a:solidFill>
                  <a:schemeClr val="lt1"/>
                </a:solidFill>
              </a:defRPr>
            </a:lvl6pPr>
            <a:lvl7pPr lvl="6" algn="ctr" rtl="0">
              <a:spcBef>
                <a:spcPts val="0"/>
              </a:spcBef>
              <a:spcAft>
                <a:spcPts val="0"/>
              </a:spcAft>
              <a:buClr>
                <a:schemeClr val="lt1"/>
              </a:buClr>
              <a:buSzPts val="12000"/>
              <a:buNone/>
              <a:defRPr sz="12000">
                <a:solidFill>
                  <a:schemeClr val="lt1"/>
                </a:solidFill>
              </a:defRPr>
            </a:lvl7pPr>
            <a:lvl8pPr lvl="7" algn="ctr" rtl="0">
              <a:spcBef>
                <a:spcPts val="0"/>
              </a:spcBef>
              <a:spcAft>
                <a:spcPts val="0"/>
              </a:spcAft>
              <a:buClr>
                <a:schemeClr val="lt1"/>
              </a:buClr>
              <a:buSzPts val="12000"/>
              <a:buNone/>
              <a:defRPr sz="12000">
                <a:solidFill>
                  <a:schemeClr val="lt1"/>
                </a:solidFill>
              </a:defRPr>
            </a:lvl8pPr>
            <a:lvl9pPr lvl="8" algn="ctr" rtl="0">
              <a:spcBef>
                <a:spcPts val="0"/>
              </a:spcBef>
              <a:spcAft>
                <a:spcPts val="0"/>
              </a:spcAft>
              <a:buClr>
                <a:schemeClr val="lt1"/>
              </a:buClr>
              <a:buSzPts val="12000"/>
              <a:buNone/>
              <a:defRPr sz="12000">
                <a:solidFill>
                  <a:schemeClr val="lt1"/>
                </a:solidFill>
              </a:defRPr>
            </a:lvl9pPr>
          </a:lstStyle>
          <a:p>
            <a:r>
              <a:t>xx%</a:t>
            </a:r>
          </a:p>
        </p:txBody>
      </p:sp>
      <p:sp>
        <p:nvSpPr>
          <p:cNvPr id="72" name="Google Shape;72;p1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Clr>
                <a:schemeClr val="lt1"/>
              </a:buClr>
              <a:buSzPts val="1800"/>
              <a:buChar char="●"/>
              <a:defRPr>
                <a:solidFill>
                  <a:schemeClr val="lt1"/>
                </a:solidFill>
              </a:defRPr>
            </a:lvl1pPr>
            <a:lvl2pPr marL="914400" lvl="1" indent="-317500" algn="ctr" rtl="0">
              <a:spcBef>
                <a:spcPts val="0"/>
              </a:spcBef>
              <a:spcAft>
                <a:spcPts val="0"/>
              </a:spcAft>
              <a:buClr>
                <a:schemeClr val="lt1"/>
              </a:buClr>
              <a:buSzPts val="1400"/>
              <a:buChar char="○"/>
              <a:defRPr>
                <a:solidFill>
                  <a:schemeClr val="lt1"/>
                </a:solidFill>
              </a:defRPr>
            </a:lvl2pPr>
            <a:lvl3pPr marL="1371600" lvl="2" indent="-317500" algn="ctr" rtl="0">
              <a:spcBef>
                <a:spcPts val="0"/>
              </a:spcBef>
              <a:spcAft>
                <a:spcPts val="0"/>
              </a:spcAft>
              <a:buClr>
                <a:schemeClr val="lt1"/>
              </a:buClr>
              <a:buSzPts val="1400"/>
              <a:buChar char="■"/>
              <a:defRPr>
                <a:solidFill>
                  <a:schemeClr val="lt1"/>
                </a:solidFill>
              </a:defRPr>
            </a:lvl3pPr>
            <a:lvl4pPr marL="1828800" lvl="3" indent="-317500" algn="ctr" rtl="0">
              <a:spcBef>
                <a:spcPts val="0"/>
              </a:spcBef>
              <a:spcAft>
                <a:spcPts val="0"/>
              </a:spcAft>
              <a:buClr>
                <a:schemeClr val="lt1"/>
              </a:buClr>
              <a:buSzPts val="1400"/>
              <a:buChar char="●"/>
              <a:defRPr>
                <a:solidFill>
                  <a:schemeClr val="lt1"/>
                </a:solidFill>
              </a:defRPr>
            </a:lvl4pPr>
            <a:lvl5pPr marL="2286000" lvl="4" indent="-317500" algn="ctr" rtl="0">
              <a:spcBef>
                <a:spcPts val="0"/>
              </a:spcBef>
              <a:spcAft>
                <a:spcPts val="0"/>
              </a:spcAft>
              <a:buClr>
                <a:schemeClr val="lt1"/>
              </a:buClr>
              <a:buSzPts val="1400"/>
              <a:buChar char="○"/>
              <a:defRPr>
                <a:solidFill>
                  <a:schemeClr val="lt1"/>
                </a:solidFill>
              </a:defRPr>
            </a:lvl5pPr>
            <a:lvl6pPr marL="2743200" lvl="5" indent="-317500" algn="ctr" rtl="0">
              <a:spcBef>
                <a:spcPts val="0"/>
              </a:spcBef>
              <a:spcAft>
                <a:spcPts val="0"/>
              </a:spcAft>
              <a:buClr>
                <a:schemeClr val="lt1"/>
              </a:buClr>
              <a:buSzPts val="1400"/>
              <a:buChar char="■"/>
              <a:defRPr>
                <a:solidFill>
                  <a:schemeClr val="lt1"/>
                </a:solidFill>
              </a:defRPr>
            </a:lvl6pPr>
            <a:lvl7pPr marL="3200400" lvl="6" indent="-317500" algn="ctr" rtl="0">
              <a:spcBef>
                <a:spcPts val="0"/>
              </a:spcBef>
              <a:spcAft>
                <a:spcPts val="0"/>
              </a:spcAft>
              <a:buClr>
                <a:schemeClr val="lt1"/>
              </a:buClr>
              <a:buSzPts val="1400"/>
              <a:buChar char="●"/>
              <a:defRPr>
                <a:solidFill>
                  <a:schemeClr val="lt1"/>
                </a:solidFill>
              </a:defRPr>
            </a:lvl7pPr>
            <a:lvl8pPr marL="3657600" lvl="7" indent="-317500" algn="ctr" rtl="0">
              <a:spcBef>
                <a:spcPts val="0"/>
              </a:spcBef>
              <a:spcAft>
                <a:spcPts val="0"/>
              </a:spcAft>
              <a:buClr>
                <a:schemeClr val="lt1"/>
              </a:buClr>
              <a:buSzPts val="1400"/>
              <a:buChar char="○"/>
              <a:defRPr>
                <a:solidFill>
                  <a:schemeClr val="lt1"/>
                </a:solidFill>
              </a:defRPr>
            </a:lvl8pPr>
            <a:lvl9pPr marL="4114800" lvl="8" indent="-317500" algn="ctr" rtl="0">
              <a:spcBef>
                <a:spcPts val="0"/>
              </a:spcBef>
              <a:spcAft>
                <a:spcPts val="0"/>
              </a:spcAft>
              <a:buClr>
                <a:schemeClr val="lt1"/>
              </a:buClr>
              <a:buSzPts val="1400"/>
              <a:buChar char="■"/>
              <a:defRPr>
                <a:solidFill>
                  <a:schemeClr val="lt1"/>
                </a:solidFill>
              </a:defRPr>
            </a:lvl9pPr>
          </a:lstStyle>
          <a:p>
            <a:endParaRPr/>
          </a:p>
        </p:txBody>
      </p:sp>
      <p:sp>
        <p:nvSpPr>
          <p:cNvPr id="73" name="Google Shape;73;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Ref idx="1001">
        <a:schemeClr val="bg1"/>
      </p:bgRef>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dirty="0"/>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dirty="0"/>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lt1"/>
                </a:solidFill>
                <a:latin typeface="Roboto"/>
                <a:ea typeface="Roboto"/>
                <a:cs typeface="Roboto"/>
                <a:sym typeface="Roboto"/>
              </a:defRPr>
            </a:lvl1pPr>
            <a:lvl2pPr lvl="1" algn="r" rtl="0">
              <a:buNone/>
              <a:defRPr sz="1000">
                <a:solidFill>
                  <a:schemeClr val="lt1"/>
                </a:solidFill>
                <a:latin typeface="Roboto"/>
                <a:ea typeface="Roboto"/>
                <a:cs typeface="Roboto"/>
                <a:sym typeface="Roboto"/>
              </a:defRPr>
            </a:lvl2pPr>
            <a:lvl3pPr lvl="2" algn="r" rtl="0">
              <a:buNone/>
              <a:defRPr sz="1000">
                <a:solidFill>
                  <a:schemeClr val="lt1"/>
                </a:solidFill>
                <a:latin typeface="Roboto"/>
                <a:ea typeface="Roboto"/>
                <a:cs typeface="Roboto"/>
                <a:sym typeface="Roboto"/>
              </a:defRPr>
            </a:lvl3pPr>
            <a:lvl4pPr lvl="3" algn="r" rtl="0">
              <a:buNone/>
              <a:defRPr sz="1000">
                <a:solidFill>
                  <a:schemeClr val="lt1"/>
                </a:solidFill>
                <a:latin typeface="Roboto"/>
                <a:ea typeface="Roboto"/>
                <a:cs typeface="Roboto"/>
                <a:sym typeface="Roboto"/>
              </a:defRPr>
            </a:lvl4pPr>
            <a:lvl5pPr lvl="4" algn="r" rtl="0">
              <a:buNone/>
              <a:defRPr sz="1000">
                <a:solidFill>
                  <a:schemeClr val="lt1"/>
                </a:solidFill>
                <a:latin typeface="Roboto"/>
                <a:ea typeface="Roboto"/>
                <a:cs typeface="Roboto"/>
                <a:sym typeface="Roboto"/>
              </a:defRPr>
            </a:lvl5pPr>
            <a:lvl6pPr lvl="5" algn="r" rtl="0">
              <a:buNone/>
              <a:defRPr sz="1000">
                <a:solidFill>
                  <a:schemeClr val="lt1"/>
                </a:solidFill>
                <a:latin typeface="Roboto"/>
                <a:ea typeface="Roboto"/>
                <a:cs typeface="Roboto"/>
                <a:sym typeface="Roboto"/>
              </a:defRPr>
            </a:lvl6pPr>
            <a:lvl7pPr lvl="6" algn="r" rtl="0">
              <a:buNone/>
              <a:defRPr sz="1000">
                <a:solidFill>
                  <a:schemeClr val="lt1"/>
                </a:solidFill>
                <a:latin typeface="Roboto"/>
                <a:ea typeface="Roboto"/>
                <a:cs typeface="Roboto"/>
                <a:sym typeface="Roboto"/>
              </a:defRPr>
            </a:lvl7pPr>
            <a:lvl8pPr lvl="7" algn="r" rtl="0">
              <a:buNone/>
              <a:defRPr sz="1000">
                <a:solidFill>
                  <a:schemeClr val="lt1"/>
                </a:solidFill>
                <a:latin typeface="Roboto"/>
                <a:ea typeface="Roboto"/>
                <a:cs typeface="Roboto"/>
                <a:sym typeface="Roboto"/>
              </a:defRPr>
            </a:lvl8pPr>
            <a:lvl9pPr lvl="8" algn="r" rtl="0">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creativecommons.org/licenses/by-nc-sa/4.0/" TargetMode="Externa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creativecommons.org/licenses/by-nc/2.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creativecommons.org/licenses/by-nc/2.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s://creativecommons.org/licenses/by-nc/2.0/" TargetMode="Externa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unsplash.com/@davidhurley?utm_source=unsplash&amp;utm_medium=referral&amp;utm_content=creditCopyText"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hyperlink" Target="https://unsplash.com/photos/YBUj1dkt4Do"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https://unsplash.com/photos/wwqRpSNBPq4" TargetMode="External"/><Relationship Id="rId4" Type="http://schemas.openxmlformats.org/officeDocument/2006/relationships/hyperlink" Target="https://unsplash.com/@kristianegelund?utm_source=unsplash&amp;utm_medium=referral&amp;utm_content=creditCopyText"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unsplash.com/@nimblemade?utm_source=unsplash&amp;utm_medium=referral&amp;utm_content=creditCopyText"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hyperlink" Target="https://unsplash.com/photos/DRM_6zFkPFw"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hyperlink" Target="https://creativecommons.org/licenses/by-nc-nd/2.0/" TargetMode="External"/><Relationship Id="rId4" Type="http://schemas.openxmlformats.org/officeDocument/2006/relationships/hyperlink" Target="https://www.flickr.com/photos/digdug/3609752103/"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pixabay.com/illustrations/service-reception-official-business-101982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pixabay.com/vectors/shopping-shopping-online-sale-5217035/"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hyperlink" Target="http://www.nyphotographic.com/"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6.jpg"/><Relationship Id="rId5" Type="http://schemas.openxmlformats.org/officeDocument/2006/relationships/hyperlink" Target="https://pix4free.org/" TargetMode="External"/><Relationship Id="rId4" Type="http://schemas.openxmlformats.org/officeDocument/2006/relationships/hyperlink" Target="https://creativecommons.org/licenses/by-sa/3.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79"/>
        <p:cNvGrpSpPr/>
        <p:nvPr/>
      </p:nvGrpSpPr>
      <p:grpSpPr>
        <a:xfrm>
          <a:off x="0" y="0"/>
          <a:ext cx="0" cy="0"/>
          <a:chOff x="0" y="0"/>
          <a:chExt cx="0" cy="0"/>
        </a:xfrm>
      </p:grpSpPr>
      <p:sp>
        <p:nvSpPr>
          <p:cNvPr id="80" name="Google Shape;80;p13"/>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Principles of Marketing </a:t>
            </a:r>
            <a:endParaRPr dirty="0"/>
          </a:p>
        </p:txBody>
      </p:sp>
      <p:sp>
        <p:nvSpPr>
          <p:cNvPr id="81" name="Google Shape;81;p13"/>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Autofit/>
          </a:bodyPr>
          <a:lstStyle/>
          <a:p>
            <a:pPr marL="0" lvl="0" indent="0">
              <a:lnSpc>
                <a:spcPct val="80000"/>
              </a:lnSpc>
              <a:buSzPts val="1018"/>
            </a:pPr>
            <a:r>
              <a:rPr lang="en" sz="3000" dirty="0">
                <a:latin typeface="+mj-lt"/>
              </a:rPr>
              <a:t>Chapter 6 – Creating Offerings </a:t>
            </a:r>
            <a:endParaRPr sz="3000" dirty="0">
              <a:latin typeface="+mj-lt"/>
            </a:endParaRPr>
          </a:p>
        </p:txBody>
      </p:sp>
      <p:grpSp>
        <p:nvGrpSpPr>
          <p:cNvPr id="4" name="Group 3" descr="Unless otherwise noted, this work is licensed under a Creative Commons Attribution-NonCommercial-ShareAlike 4.0 International (CC BY-NC-SA 4.0) license. Feel free to use, modify, reuse or redistribute any portion of this presentation.">
            <a:extLst>
              <a:ext uri="{FF2B5EF4-FFF2-40B4-BE49-F238E27FC236}">
                <a16:creationId xmlns:a16="http://schemas.microsoft.com/office/drawing/2014/main" id="{6062C8D7-224B-43F0-961A-744AB9D4AED9}"/>
              </a:ext>
            </a:extLst>
          </p:cNvPr>
          <p:cNvGrpSpPr/>
          <p:nvPr/>
        </p:nvGrpSpPr>
        <p:grpSpPr>
          <a:xfrm>
            <a:off x="598088" y="4514272"/>
            <a:ext cx="7947824" cy="444502"/>
            <a:chOff x="598088" y="4514272"/>
            <a:chExt cx="7947824" cy="444502"/>
          </a:xfrm>
        </p:grpSpPr>
        <p:pic>
          <p:nvPicPr>
            <p:cNvPr id="5" name="Google Shape;92;p23" descr="CC BY-NC-SA 4.0 License Logo">
              <a:extLst>
                <a:ext uri="{FF2B5EF4-FFF2-40B4-BE49-F238E27FC236}">
                  <a16:creationId xmlns:a16="http://schemas.microsoft.com/office/drawing/2014/main" id="{9C8C8945-068C-4988-8061-8FBB6A5A32A0}"/>
                </a:ext>
              </a:extLst>
            </p:cNvPr>
            <p:cNvPicPr preferRelativeResize="0"/>
            <p:nvPr/>
          </p:nvPicPr>
          <p:blipFill rotWithShape="1">
            <a:blip r:embed="rId3">
              <a:alphaModFix/>
            </a:blip>
            <a:srcRect/>
            <a:stretch/>
          </p:blipFill>
          <p:spPr>
            <a:xfrm>
              <a:off x="598088" y="4570826"/>
              <a:ext cx="947180" cy="331395"/>
            </a:xfrm>
            <a:prstGeom prst="rect">
              <a:avLst/>
            </a:prstGeom>
            <a:noFill/>
            <a:ln>
              <a:noFill/>
            </a:ln>
          </p:spPr>
        </p:pic>
        <p:sp>
          <p:nvSpPr>
            <p:cNvPr id="6" name="Google Shape;91;p23">
              <a:extLst>
                <a:ext uri="{FF2B5EF4-FFF2-40B4-BE49-F238E27FC236}">
                  <a16:creationId xmlns:a16="http://schemas.microsoft.com/office/drawing/2014/main" id="{3923A46C-86D9-4438-8E0E-372FAB5045D4}"/>
                </a:ext>
              </a:extLst>
            </p:cNvPr>
            <p:cNvSpPr/>
            <p:nvPr/>
          </p:nvSpPr>
          <p:spPr>
            <a:xfrm>
              <a:off x="1686732" y="4514272"/>
              <a:ext cx="6859180" cy="44450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b="0" i="0" u="none" strike="noStrike" cap="none" dirty="0">
                  <a:solidFill>
                    <a:schemeClr val="bg1"/>
                  </a:solidFill>
                  <a:latin typeface="Calibri"/>
                  <a:ea typeface="Calibri"/>
                  <a:cs typeface="Calibri"/>
                  <a:sym typeface="Calibri"/>
                </a:rPr>
                <a:t>Unless otherwise noted, this work is licensed under a </a:t>
              </a:r>
              <a:r>
                <a:rPr lang="en" sz="1100" b="0" i="0" u="none" strike="noStrike" cap="none"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a:t>
              </a:r>
              <a:r>
                <a:rPr lang="en" sz="1100"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a:t>
              </a:r>
              <a:r>
                <a:rPr lang="en" sz="1100" b="0" i="0" u="none" strike="noStrike" cap="none"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ommons </a:t>
              </a:r>
              <a:r>
                <a:rPr lang="en-US" sz="1100" b="0" i="0" u="none" strike="noStrike" cap="none"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Attribution-</a:t>
              </a:r>
              <a:r>
                <a:rPr lang="en-US" sz="1100" b="0" i="0" u="none" strike="noStrike" cap="none" dirty="0" err="1">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NonCommercial</a:t>
              </a:r>
              <a:r>
                <a:rPr lang="en-US" sz="1100" b="0" i="0" u="none" strike="noStrike" cap="none"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t>
              </a:r>
              <a:r>
                <a:rPr lang="en-US" sz="1100" b="0" i="0" u="none" strike="noStrike" cap="none" dirty="0" err="1">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ShareAlike</a:t>
              </a:r>
              <a:r>
                <a:rPr lang="en-US" sz="1100" b="0" i="0" u="none" strike="noStrike" cap="none"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4.0 International (CC BY-NC-SA 4.0)</a:t>
              </a:r>
              <a:r>
                <a:rPr lang="en-US" sz="1100" b="0" i="0" u="none" strike="noStrike" cap="none" dirty="0">
                  <a:solidFill>
                    <a:schemeClr val="bg1"/>
                  </a:solidFill>
                  <a:latin typeface="Calibri"/>
                  <a:ea typeface="Calibri"/>
                  <a:cs typeface="Calibri"/>
                  <a:sym typeface="Calibri"/>
                </a:rPr>
                <a:t> license</a:t>
              </a:r>
              <a:r>
                <a:rPr lang="en" sz="1100" b="0" i="0" u="none" strike="noStrike" cap="none" dirty="0">
                  <a:solidFill>
                    <a:schemeClr val="bg1"/>
                  </a:solidFill>
                  <a:latin typeface="Calibri"/>
                  <a:ea typeface="Calibri"/>
                  <a:cs typeface="Calibri"/>
                  <a:sym typeface="Calibri"/>
                </a:rPr>
                <a:t>. Feel free to use, modify, reuse or redistribute </a:t>
              </a:r>
              <a:r>
                <a:rPr lang="en" sz="1100" dirty="0">
                  <a:solidFill>
                    <a:schemeClr val="bg1"/>
                  </a:solidFill>
                  <a:latin typeface="Calibri"/>
                  <a:ea typeface="Calibri"/>
                  <a:cs typeface="Calibri"/>
                  <a:sym typeface="Calibri"/>
                </a:rPr>
                <a:t>any portion of </a:t>
              </a:r>
              <a:r>
                <a:rPr lang="en" sz="1100" b="0" i="0" u="none" strike="noStrike" cap="none" dirty="0">
                  <a:solidFill>
                    <a:schemeClr val="bg1"/>
                  </a:solidFill>
                  <a:latin typeface="Calibri"/>
                  <a:ea typeface="Calibri"/>
                  <a:cs typeface="Calibri"/>
                  <a:sym typeface="Calibri"/>
                </a:rPr>
                <a:t>this presentation.</a:t>
              </a:r>
              <a:endParaRPr sz="1100" dirty="0">
                <a:solidFill>
                  <a:schemeClr val="bg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xfrm>
            <a:off x="252046" y="209760"/>
            <a:ext cx="8639908" cy="562706"/>
          </a:xfrm>
          <a:prstGeom prst="rect">
            <a:avLst/>
          </a:prstGeom>
        </p:spPr>
        <p:txBody>
          <a:bodyPr spcFirstLastPara="1" wrap="square" lIns="91425" tIns="91425" rIns="91425" bIns="91425" anchor="t" anchorCtr="0">
            <a:noAutofit/>
          </a:bodyPr>
          <a:lstStyle/>
          <a:p>
            <a:pPr>
              <a:buSzPts val="990"/>
            </a:pPr>
            <a:r>
              <a:rPr lang="en-CA" b="1" dirty="0">
                <a:latin typeface="+mj-lt"/>
              </a:rPr>
              <a:t>6.2 Consumer Offerings </a:t>
            </a:r>
            <a:endParaRPr b="1" dirty="0">
              <a:latin typeface="+mj-lt"/>
            </a:endParaRPr>
          </a:p>
        </p:txBody>
      </p:sp>
      <p:graphicFrame>
        <p:nvGraphicFramePr>
          <p:cNvPr id="3" name="Diagram 2" descr="Types of offerings: &#10;Convenience Offerings&#10;Shopping Offering &#10;Specialty Offering &#10;Unsought Offering ">
            <a:extLst>
              <a:ext uri="{FF2B5EF4-FFF2-40B4-BE49-F238E27FC236}">
                <a16:creationId xmlns:a16="http://schemas.microsoft.com/office/drawing/2014/main" id="{2F1C37EA-7196-746A-1DE2-F3D468F83111}"/>
              </a:ext>
            </a:extLst>
          </p:cNvPr>
          <p:cNvGraphicFramePr/>
          <p:nvPr>
            <p:extLst>
              <p:ext uri="{D42A27DB-BD31-4B8C-83A1-F6EECF244321}">
                <p14:modId xmlns:p14="http://schemas.microsoft.com/office/powerpoint/2010/main" val="3466523248"/>
              </p:ext>
            </p:extLst>
          </p:nvPr>
        </p:nvGraphicFramePr>
        <p:xfrm>
          <a:off x="1637044" y="972246"/>
          <a:ext cx="6371492" cy="38107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8006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CA" b="1" dirty="0">
                <a:latin typeface="+mj-lt"/>
              </a:rPr>
              <a:t>6.3 Convenience offerings</a:t>
            </a:r>
            <a:endParaRPr b="1" dirty="0">
              <a:latin typeface="+mj-lt"/>
            </a:endParaRPr>
          </a:p>
        </p:txBody>
      </p:sp>
      <p:sp>
        <p:nvSpPr>
          <p:cNvPr id="2" name="Text Placeholder 1">
            <a:extLst>
              <a:ext uri="{FF2B5EF4-FFF2-40B4-BE49-F238E27FC236}">
                <a16:creationId xmlns:a16="http://schemas.microsoft.com/office/drawing/2014/main" id="{8A202369-90BB-EAD4-8073-3B549D687141}"/>
              </a:ext>
            </a:extLst>
          </p:cNvPr>
          <p:cNvSpPr>
            <a:spLocks noGrp="1"/>
          </p:cNvSpPr>
          <p:nvPr>
            <p:ph type="body" idx="1"/>
          </p:nvPr>
        </p:nvSpPr>
        <p:spPr>
          <a:xfrm>
            <a:off x="311700" y="1229875"/>
            <a:ext cx="4764392" cy="3339000"/>
          </a:xfrm>
        </p:spPr>
        <p:txBody>
          <a:bodyPr/>
          <a:lstStyle/>
          <a:p>
            <a:pPr marL="0" lvl="0" indent="0">
              <a:buClr>
                <a:srgbClr val="000000"/>
              </a:buClr>
              <a:buSzTx/>
              <a:buNone/>
            </a:pPr>
            <a:r>
              <a:rPr lang="en-US" sz="2400" b="1" dirty="0">
                <a:solidFill>
                  <a:srgbClr val="000000"/>
                </a:solidFill>
                <a:cs typeface="Arial"/>
                <a:sym typeface="Arial"/>
              </a:rPr>
              <a:t>Convenience offerings</a:t>
            </a:r>
            <a:r>
              <a:rPr lang="en-US" sz="2400" dirty="0">
                <a:solidFill>
                  <a:srgbClr val="000000"/>
                </a:solidFill>
                <a:cs typeface="Arial"/>
                <a:sym typeface="Arial"/>
              </a:rPr>
              <a:t> are products and services consumers generally don’t want to put much effort into shopping for because they see little difference between competing brands. For many consumers, bread is a convenience offering.</a:t>
            </a:r>
            <a:endParaRPr lang="en-CA" sz="2400" dirty="0">
              <a:solidFill>
                <a:srgbClr val="000000"/>
              </a:solidFill>
              <a:cs typeface="Arial"/>
              <a:sym typeface="Arial"/>
            </a:endParaRPr>
          </a:p>
        </p:txBody>
      </p:sp>
      <p:pic>
        <p:nvPicPr>
          <p:cNvPr id="4" name="Picture 3" descr="Lifesavers Butter rum wrapper ">
            <a:extLst>
              <a:ext uri="{FF2B5EF4-FFF2-40B4-BE49-F238E27FC236}">
                <a16:creationId xmlns:a16="http://schemas.microsoft.com/office/drawing/2014/main" id="{BCC24F89-C99D-D89D-6538-D46EDCB521D9}"/>
              </a:ext>
            </a:extLst>
          </p:cNvPr>
          <p:cNvPicPr>
            <a:picLocks noChangeAspect="1"/>
          </p:cNvPicPr>
          <p:nvPr/>
        </p:nvPicPr>
        <p:blipFill>
          <a:blip r:embed="rId3"/>
          <a:stretch>
            <a:fillRect/>
          </a:stretch>
        </p:blipFill>
        <p:spPr>
          <a:xfrm>
            <a:off x="5249627" y="947757"/>
            <a:ext cx="3272875" cy="3740428"/>
          </a:xfrm>
          <a:prstGeom prst="rect">
            <a:avLst/>
          </a:prstGeom>
        </p:spPr>
      </p:pic>
      <p:sp>
        <p:nvSpPr>
          <p:cNvPr id="7" name="TextBox 6">
            <a:extLst>
              <a:ext uri="{FF2B5EF4-FFF2-40B4-BE49-F238E27FC236}">
                <a16:creationId xmlns:a16="http://schemas.microsoft.com/office/drawing/2014/main" id="{F9F924AA-DCCD-94E8-7925-8A25BD359F3D}"/>
              </a:ext>
            </a:extLst>
          </p:cNvPr>
          <p:cNvSpPr txBox="1"/>
          <p:nvPr/>
        </p:nvSpPr>
        <p:spPr>
          <a:xfrm>
            <a:off x="5249627" y="4441964"/>
            <a:ext cx="3272875" cy="246221"/>
          </a:xfrm>
          <a:prstGeom prst="rect">
            <a:avLst/>
          </a:prstGeom>
          <a:noFill/>
        </p:spPr>
        <p:txBody>
          <a:bodyPr wrap="square">
            <a:spAutoFit/>
          </a:bodyPr>
          <a:lstStyle/>
          <a:p>
            <a:r>
              <a:rPr lang="en-US" sz="1000" dirty="0"/>
              <a:t>Jason – Life Savers – </a:t>
            </a:r>
            <a:r>
              <a:rPr lang="en-US" sz="1000" dirty="0">
                <a:hlinkClick r:id="rId4"/>
              </a:rPr>
              <a:t>CC BY-NC 2.0.</a:t>
            </a:r>
            <a:endParaRPr lang="en-CA" sz="1000" dirty="0"/>
          </a:p>
        </p:txBody>
      </p:sp>
    </p:spTree>
    <p:extLst>
      <p:ext uri="{BB962C8B-B14F-4D97-AF65-F5344CB8AC3E}">
        <p14:creationId xmlns:p14="http://schemas.microsoft.com/office/powerpoint/2010/main" val="1870780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CA" b="1" dirty="0">
                <a:latin typeface="+mj-lt"/>
              </a:rPr>
              <a:t>6.3 Shopping offerings</a:t>
            </a:r>
            <a:endParaRPr b="1" dirty="0">
              <a:latin typeface="+mj-lt"/>
            </a:endParaRPr>
          </a:p>
        </p:txBody>
      </p:sp>
      <p:sp>
        <p:nvSpPr>
          <p:cNvPr id="2" name="Text Placeholder 1">
            <a:extLst>
              <a:ext uri="{FF2B5EF4-FFF2-40B4-BE49-F238E27FC236}">
                <a16:creationId xmlns:a16="http://schemas.microsoft.com/office/drawing/2014/main" id="{0EDC8185-EC35-4EBA-9628-7212E4853764}"/>
              </a:ext>
            </a:extLst>
          </p:cNvPr>
          <p:cNvSpPr>
            <a:spLocks noGrp="1"/>
          </p:cNvSpPr>
          <p:nvPr>
            <p:ph type="body" idx="1"/>
          </p:nvPr>
        </p:nvSpPr>
        <p:spPr>
          <a:xfrm>
            <a:off x="311700" y="1229875"/>
            <a:ext cx="4764392" cy="3339000"/>
          </a:xfrm>
        </p:spPr>
        <p:txBody>
          <a:bodyPr/>
          <a:lstStyle/>
          <a:p>
            <a:pPr marL="114300" indent="0">
              <a:buNone/>
            </a:pPr>
            <a:r>
              <a:rPr lang="en-US" dirty="0"/>
              <a:t>A shopping offering is one for which the consumer will make an effort to compare and select a brand. Consumers believe there are differences between similar shopping offerings and want to find the right one or the best price. Buyers might visit multiple retail locations or spend a considerable amount of time visiting Web sites and reading reviews about the product, such as the reviews found in Consumer Reports.</a:t>
            </a:r>
            <a:endParaRPr lang="en-CA" dirty="0"/>
          </a:p>
        </p:txBody>
      </p:sp>
      <p:pic>
        <p:nvPicPr>
          <p:cNvPr id="5" name="Picture 4" descr="A hand holding a bottle of toothpaste&#10;&#10;">
            <a:extLst>
              <a:ext uri="{FF2B5EF4-FFF2-40B4-BE49-F238E27FC236}">
                <a16:creationId xmlns:a16="http://schemas.microsoft.com/office/drawing/2014/main" id="{091BF6AA-83DF-D3C5-0A8A-FF2FC4D6E0EA}"/>
              </a:ext>
            </a:extLst>
          </p:cNvPr>
          <p:cNvPicPr>
            <a:picLocks noChangeAspect="1"/>
          </p:cNvPicPr>
          <p:nvPr/>
        </p:nvPicPr>
        <p:blipFill>
          <a:blip r:embed="rId3"/>
          <a:stretch>
            <a:fillRect/>
          </a:stretch>
        </p:blipFill>
        <p:spPr>
          <a:xfrm>
            <a:off x="5201812" y="1142539"/>
            <a:ext cx="3607972" cy="2705979"/>
          </a:xfrm>
          <a:prstGeom prst="rect">
            <a:avLst/>
          </a:prstGeom>
        </p:spPr>
      </p:pic>
      <p:sp>
        <p:nvSpPr>
          <p:cNvPr id="10" name="TextBox 9">
            <a:extLst>
              <a:ext uri="{FF2B5EF4-FFF2-40B4-BE49-F238E27FC236}">
                <a16:creationId xmlns:a16="http://schemas.microsoft.com/office/drawing/2014/main" id="{786E3957-004F-4F7A-AD0B-B0992CF160A8}"/>
              </a:ext>
            </a:extLst>
          </p:cNvPr>
          <p:cNvSpPr txBox="1"/>
          <p:nvPr/>
        </p:nvSpPr>
        <p:spPr>
          <a:xfrm>
            <a:off x="5201812" y="3870156"/>
            <a:ext cx="3578772" cy="261610"/>
          </a:xfrm>
          <a:prstGeom prst="rect">
            <a:avLst/>
          </a:prstGeom>
          <a:noFill/>
        </p:spPr>
        <p:txBody>
          <a:bodyPr wrap="square">
            <a:spAutoFit/>
          </a:bodyPr>
          <a:lstStyle/>
          <a:p>
            <a:r>
              <a:rPr lang="en-US" sz="1100" dirty="0"/>
              <a:t>Ben </a:t>
            </a:r>
            <a:r>
              <a:rPr lang="en-US" sz="1100" dirty="0" err="1"/>
              <a:t>Lucier</a:t>
            </a:r>
            <a:r>
              <a:rPr lang="en-US" sz="1100" dirty="0"/>
              <a:t> – Crest Toothpaste – </a:t>
            </a:r>
            <a:r>
              <a:rPr lang="en-US" sz="1100" dirty="0">
                <a:hlinkClick r:id="rId4"/>
              </a:rPr>
              <a:t>CC BY 2.0.</a:t>
            </a:r>
            <a:endParaRPr lang="en-CA" sz="1100" dirty="0"/>
          </a:p>
        </p:txBody>
      </p:sp>
    </p:spTree>
    <p:extLst>
      <p:ext uri="{BB962C8B-B14F-4D97-AF65-F5344CB8AC3E}">
        <p14:creationId xmlns:p14="http://schemas.microsoft.com/office/powerpoint/2010/main" val="765316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CA" b="1" dirty="0">
                <a:latin typeface="+mj-lt"/>
              </a:rPr>
              <a:t>6.3 Specialty offerings</a:t>
            </a:r>
            <a:endParaRPr b="1" dirty="0">
              <a:latin typeface="+mj-lt"/>
            </a:endParaRPr>
          </a:p>
        </p:txBody>
      </p:sp>
      <p:sp>
        <p:nvSpPr>
          <p:cNvPr id="3" name="Text Placeholder 2">
            <a:extLst>
              <a:ext uri="{FF2B5EF4-FFF2-40B4-BE49-F238E27FC236}">
                <a16:creationId xmlns:a16="http://schemas.microsoft.com/office/drawing/2014/main" id="{758A35FC-F5B6-6053-676C-404F3A4FAB08}"/>
              </a:ext>
            </a:extLst>
          </p:cNvPr>
          <p:cNvSpPr>
            <a:spLocks noGrp="1"/>
          </p:cNvSpPr>
          <p:nvPr>
            <p:ph type="body" idx="1"/>
          </p:nvPr>
        </p:nvSpPr>
        <p:spPr>
          <a:xfrm>
            <a:off x="311700" y="1229875"/>
            <a:ext cx="4647162" cy="3339000"/>
          </a:xfrm>
        </p:spPr>
        <p:txBody>
          <a:bodyPr>
            <a:noAutofit/>
          </a:bodyPr>
          <a:lstStyle/>
          <a:p>
            <a:pPr marL="114300" indent="0">
              <a:buNone/>
            </a:pPr>
            <a:r>
              <a:rPr lang="en-US" sz="2000" dirty="0"/>
              <a:t>Specialty offerings are highly differentiated offerings, and the brands under which they are marketed are very different across companies, too. For example, an Orange County Chopper or Iron Horse motorcycle is likely to be far different feature-wise than a Kawasaki or Suzuki motorcycle. </a:t>
            </a:r>
            <a:endParaRPr lang="en-CA" sz="2000" dirty="0"/>
          </a:p>
        </p:txBody>
      </p:sp>
      <p:pic>
        <p:nvPicPr>
          <p:cNvPr id="2" name="Picture 1" descr="A group of people around a motorcycle&#10;&#10;">
            <a:extLst>
              <a:ext uri="{FF2B5EF4-FFF2-40B4-BE49-F238E27FC236}">
                <a16:creationId xmlns:a16="http://schemas.microsoft.com/office/drawing/2014/main" id="{7E857E59-D79E-C7C3-C1A7-02E66FC7370B}"/>
              </a:ext>
            </a:extLst>
          </p:cNvPr>
          <p:cNvPicPr>
            <a:picLocks noChangeAspect="1"/>
          </p:cNvPicPr>
          <p:nvPr/>
        </p:nvPicPr>
        <p:blipFill>
          <a:blip r:embed="rId3"/>
          <a:stretch>
            <a:fillRect/>
          </a:stretch>
        </p:blipFill>
        <p:spPr>
          <a:xfrm>
            <a:off x="5080947" y="1208769"/>
            <a:ext cx="3781700" cy="2836275"/>
          </a:xfrm>
          <a:prstGeom prst="rect">
            <a:avLst/>
          </a:prstGeom>
        </p:spPr>
      </p:pic>
      <p:sp>
        <p:nvSpPr>
          <p:cNvPr id="9" name="TextBox 8">
            <a:extLst>
              <a:ext uri="{FF2B5EF4-FFF2-40B4-BE49-F238E27FC236}">
                <a16:creationId xmlns:a16="http://schemas.microsoft.com/office/drawing/2014/main" id="{2B941094-6B6F-B84F-D66A-DC9F6C97EF36}"/>
              </a:ext>
            </a:extLst>
          </p:cNvPr>
          <p:cNvSpPr txBox="1"/>
          <p:nvPr/>
        </p:nvSpPr>
        <p:spPr>
          <a:xfrm>
            <a:off x="5080947" y="4116927"/>
            <a:ext cx="3781700" cy="276999"/>
          </a:xfrm>
          <a:prstGeom prst="rect">
            <a:avLst/>
          </a:prstGeom>
          <a:noFill/>
        </p:spPr>
        <p:txBody>
          <a:bodyPr wrap="square">
            <a:spAutoFit/>
          </a:bodyPr>
          <a:lstStyle/>
          <a:p>
            <a:r>
              <a:rPr lang="en-US" sz="1200" dirty="0"/>
              <a:t>Wikimedia Commons – </a:t>
            </a:r>
            <a:r>
              <a:rPr lang="en-US" sz="1200" dirty="0">
                <a:hlinkClick r:id="rId4"/>
              </a:rPr>
              <a:t>CC BY 2.0</a:t>
            </a:r>
            <a:r>
              <a:rPr lang="en-US" sz="1200" dirty="0"/>
              <a:t>.</a:t>
            </a:r>
            <a:endParaRPr lang="en-CA" sz="1200" dirty="0"/>
          </a:p>
        </p:txBody>
      </p:sp>
    </p:spTree>
    <p:extLst>
      <p:ext uri="{BB962C8B-B14F-4D97-AF65-F5344CB8AC3E}">
        <p14:creationId xmlns:p14="http://schemas.microsoft.com/office/powerpoint/2010/main" val="2721099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xfrm>
            <a:off x="222739" y="269632"/>
            <a:ext cx="8639908" cy="562706"/>
          </a:xfrm>
          <a:prstGeom prst="rect">
            <a:avLst/>
          </a:prstGeom>
        </p:spPr>
        <p:txBody>
          <a:bodyPr spcFirstLastPara="1" wrap="square" lIns="91425" tIns="91425" rIns="91425" bIns="91425" anchor="t" anchorCtr="0">
            <a:noAutofit/>
          </a:bodyPr>
          <a:lstStyle/>
          <a:p>
            <a:pPr>
              <a:buSzPts val="990"/>
            </a:pPr>
            <a:r>
              <a:rPr lang="en-CA" b="1" dirty="0">
                <a:latin typeface="+mj-lt"/>
              </a:rPr>
              <a:t>6.4 Branding, Labeling, and Packaging</a:t>
            </a:r>
            <a:endParaRPr b="1" dirty="0">
              <a:latin typeface="+mj-lt"/>
            </a:endParaRPr>
          </a:p>
        </p:txBody>
      </p:sp>
      <p:graphicFrame>
        <p:nvGraphicFramePr>
          <p:cNvPr id="5" name="Diagram 4" descr="Branding&#10;Brand Name/ Brand Mark&#10;Cannibalization&#10;Packing &#10;Function of Packaging&#10;Primary/ Secondary/ Tertiary Packaging ">
            <a:extLst>
              <a:ext uri="{FF2B5EF4-FFF2-40B4-BE49-F238E27FC236}">
                <a16:creationId xmlns:a16="http://schemas.microsoft.com/office/drawing/2014/main" id="{2412B1C6-C1C4-50B1-69BD-24641CB23F05}"/>
              </a:ext>
            </a:extLst>
          </p:cNvPr>
          <p:cNvGraphicFramePr/>
          <p:nvPr>
            <p:extLst>
              <p:ext uri="{D42A27DB-BD31-4B8C-83A1-F6EECF244321}">
                <p14:modId xmlns:p14="http://schemas.microsoft.com/office/powerpoint/2010/main" val="3380378868"/>
              </p:ext>
            </p:extLst>
          </p:nvPr>
        </p:nvGraphicFramePr>
        <p:xfrm>
          <a:off x="797169" y="954595"/>
          <a:ext cx="7549662" cy="39192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8915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CA" b="1" dirty="0">
                <a:latin typeface="+mj-lt"/>
              </a:rPr>
              <a:t>6.4 Branding</a:t>
            </a:r>
            <a:endParaRPr b="1" dirty="0">
              <a:latin typeface="+mj-lt"/>
            </a:endParaRPr>
          </a:p>
        </p:txBody>
      </p:sp>
      <p:sp>
        <p:nvSpPr>
          <p:cNvPr id="3" name="Text Placeholder 2">
            <a:extLst>
              <a:ext uri="{FF2B5EF4-FFF2-40B4-BE49-F238E27FC236}">
                <a16:creationId xmlns:a16="http://schemas.microsoft.com/office/drawing/2014/main" id="{3B387F99-E292-DE13-16AA-79F701C0F451}"/>
              </a:ext>
            </a:extLst>
          </p:cNvPr>
          <p:cNvSpPr>
            <a:spLocks noGrp="1"/>
          </p:cNvSpPr>
          <p:nvPr>
            <p:ph type="body" idx="1"/>
          </p:nvPr>
        </p:nvSpPr>
        <p:spPr>
          <a:xfrm>
            <a:off x="311700" y="1138964"/>
            <a:ext cx="5045746" cy="3429911"/>
          </a:xfrm>
        </p:spPr>
        <p:txBody>
          <a:bodyPr/>
          <a:lstStyle/>
          <a:p>
            <a:pPr marL="0" lvl="0" indent="0">
              <a:buClr>
                <a:srgbClr val="000000"/>
              </a:buClr>
              <a:buSzTx/>
              <a:buNone/>
            </a:pPr>
            <a:r>
              <a:rPr lang="en-US" sz="2000" dirty="0">
                <a:solidFill>
                  <a:srgbClr val="000000"/>
                </a:solidFill>
                <a:cs typeface="Arial"/>
                <a:sym typeface="Arial"/>
              </a:rPr>
              <a:t>A </a:t>
            </a:r>
            <a:r>
              <a:rPr lang="en-US" sz="2000" b="1" dirty="0">
                <a:solidFill>
                  <a:srgbClr val="000000"/>
                </a:solidFill>
                <a:cs typeface="Arial"/>
                <a:sym typeface="Arial"/>
              </a:rPr>
              <a:t>brand</a:t>
            </a:r>
            <a:r>
              <a:rPr lang="en-US" sz="2000" dirty="0">
                <a:solidFill>
                  <a:srgbClr val="000000"/>
                </a:solidFill>
                <a:cs typeface="Arial"/>
                <a:sym typeface="Arial"/>
              </a:rPr>
              <a:t> is a name, picture, design, or symbol, or combination of those items, used by a seller to identify its offerings and to differentiate them from competitors’ offerings. </a:t>
            </a:r>
          </a:p>
          <a:p>
            <a:pPr marL="0" lvl="0" indent="0">
              <a:buClr>
                <a:srgbClr val="000000"/>
              </a:buClr>
              <a:buSzTx/>
              <a:buNone/>
            </a:pPr>
            <a:endParaRPr lang="en-US" sz="2000" dirty="0">
              <a:solidFill>
                <a:srgbClr val="000000"/>
              </a:solidFill>
              <a:cs typeface="Arial"/>
              <a:sym typeface="Arial"/>
            </a:endParaRPr>
          </a:p>
          <a:p>
            <a:pPr marL="0" lvl="0" indent="0">
              <a:buClr>
                <a:srgbClr val="000000"/>
              </a:buClr>
              <a:buSzTx/>
              <a:buNone/>
            </a:pPr>
            <a:r>
              <a:rPr lang="en-US" sz="2000" b="1" dirty="0">
                <a:solidFill>
                  <a:srgbClr val="000000"/>
                </a:solidFill>
                <a:cs typeface="Arial"/>
                <a:sym typeface="Arial"/>
              </a:rPr>
              <a:t>Branding</a:t>
            </a:r>
            <a:r>
              <a:rPr lang="en-US" sz="2000" dirty="0">
                <a:solidFill>
                  <a:srgbClr val="000000"/>
                </a:solidFill>
                <a:cs typeface="Arial"/>
                <a:sym typeface="Arial"/>
              </a:rPr>
              <a:t> is the set of activities designed to create a brand and position it in the minds of consumers.</a:t>
            </a:r>
          </a:p>
        </p:txBody>
      </p:sp>
      <p:sp>
        <p:nvSpPr>
          <p:cNvPr id="8" name="TextBox 7">
            <a:extLst>
              <a:ext uri="{FF2B5EF4-FFF2-40B4-BE49-F238E27FC236}">
                <a16:creationId xmlns:a16="http://schemas.microsoft.com/office/drawing/2014/main" id="{158EE5AC-EAC3-01ED-18F6-5F0E0FADD36A}"/>
              </a:ext>
            </a:extLst>
          </p:cNvPr>
          <p:cNvSpPr txBox="1"/>
          <p:nvPr/>
        </p:nvSpPr>
        <p:spPr>
          <a:xfrm>
            <a:off x="5663761" y="4238573"/>
            <a:ext cx="2546434" cy="430887"/>
          </a:xfrm>
          <a:prstGeom prst="rect">
            <a:avLst/>
          </a:prstGeom>
          <a:noFill/>
        </p:spPr>
        <p:txBody>
          <a:bodyPr wrap="square">
            <a:spAutoFit/>
          </a:bodyPr>
          <a:lstStyle/>
          <a:p>
            <a:r>
              <a:rPr lang="en-US" sz="1100" dirty="0"/>
              <a:t>Photo by </a:t>
            </a:r>
            <a:r>
              <a:rPr lang="en-US" sz="1100" dirty="0">
                <a:hlinkClick r:id="rId3"/>
              </a:rPr>
              <a:t>David Hurley</a:t>
            </a:r>
            <a:r>
              <a:rPr lang="en-US" sz="1100" dirty="0"/>
              <a:t> licensed under the </a:t>
            </a:r>
            <a:r>
              <a:rPr lang="en-US" sz="1100" dirty="0">
                <a:hlinkClick r:id="rId4"/>
              </a:rPr>
              <a:t>Unsplash License </a:t>
            </a:r>
            <a:endParaRPr lang="en-CA" sz="1100" dirty="0"/>
          </a:p>
        </p:txBody>
      </p:sp>
      <p:pic>
        <p:nvPicPr>
          <p:cNvPr id="9" name="Picture 8" descr="A person holding a Fall Starbucks cup &#10;&#10;">
            <a:extLst>
              <a:ext uri="{FF2B5EF4-FFF2-40B4-BE49-F238E27FC236}">
                <a16:creationId xmlns:a16="http://schemas.microsoft.com/office/drawing/2014/main" id="{573FF3EC-9B66-5A3D-D2F3-EE982118CD6E}"/>
              </a:ext>
            </a:extLst>
          </p:cNvPr>
          <p:cNvPicPr>
            <a:picLocks noChangeAspect="1"/>
          </p:cNvPicPr>
          <p:nvPr/>
        </p:nvPicPr>
        <p:blipFill>
          <a:blip r:embed="rId5"/>
          <a:stretch>
            <a:fillRect/>
          </a:stretch>
        </p:blipFill>
        <p:spPr>
          <a:xfrm>
            <a:off x="5663761" y="689483"/>
            <a:ext cx="2286607" cy="3429911"/>
          </a:xfrm>
          <a:prstGeom prst="rect">
            <a:avLst/>
          </a:prstGeom>
        </p:spPr>
      </p:pic>
    </p:spTree>
    <p:extLst>
      <p:ext uri="{BB962C8B-B14F-4D97-AF65-F5344CB8AC3E}">
        <p14:creationId xmlns:p14="http://schemas.microsoft.com/office/powerpoint/2010/main" val="4200348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CA" b="1" dirty="0">
                <a:latin typeface="+mj-lt"/>
              </a:rPr>
              <a:t>6.4 Labelling </a:t>
            </a:r>
            <a:endParaRPr b="1" dirty="0">
              <a:latin typeface="+mj-lt"/>
            </a:endParaRPr>
          </a:p>
        </p:txBody>
      </p:sp>
      <p:sp>
        <p:nvSpPr>
          <p:cNvPr id="3" name="Text Placeholder 2">
            <a:extLst>
              <a:ext uri="{FF2B5EF4-FFF2-40B4-BE49-F238E27FC236}">
                <a16:creationId xmlns:a16="http://schemas.microsoft.com/office/drawing/2014/main" id="{5F868BE9-D9B7-E6AA-E08D-F1D2B56E4871}"/>
              </a:ext>
            </a:extLst>
          </p:cNvPr>
          <p:cNvSpPr>
            <a:spLocks noGrp="1"/>
          </p:cNvSpPr>
          <p:nvPr>
            <p:ph type="body" idx="1"/>
          </p:nvPr>
        </p:nvSpPr>
        <p:spPr>
          <a:xfrm>
            <a:off x="311700" y="1229875"/>
            <a:ext cx="4653253" cy="3339000"/>
          </a:xfrm>
        </p:spPr>
        <p:txBody>
          <a:bodyPr/>
          <a:lstStyle/>
          <a:p>
            <a:pPr marL="342900">
              <a:buClr>
                <a:srgbClr val="000000"/>
              </a:buClr>
              <a:buSzTx/>
            </a:pPr>
            <a:r>
              <a:rPr lang="en-US" sz="2400" dirty="0">
                <a:solidFill>
                  <a:srgbClr val="000000"/>
                </a:solidFill>
                <a:cs typeface="Arial"/>
                <a:sym typeface="Arial"/>
              </a:rPr>
              <a:t>A </a:t>
            </a:r>
            <a:r>
              <a:rPr lang="en-US" sz="2400" b="1" dirty="0">
                <a:solidFill>
                  <a:srgbClr val="000000"/>
                </a:solidFill>
                <a:cs typeface="Arial"/>
                <a:sym typeface="Arial"/>
              </a:rPr>
              <a:t>brand name</a:t>
            </a:r>
            <a:r>
              <a:rPr lang="en-US" sz="2400" dirty="0">
                <a:solidFill>
                  <a:srgbClr val="000000"/>
                </a:solidFill>
                <a:cs typeface="Arial"/>
                <a:sym typeface="Arial"/>
              </a:rPr>
              <a:t>, like Apple, is the spoken part of a brand’s identity.</a:t>
            </a:r>
          </a:p>
          <a:p>
            <a:pPr marL="342900">
              <a:buClr>
                <a:srgbClr val="000000"/>
              </a:buClr>
              <a:buSzTx/>
            </a:pPr>
            <a:r>
              <a:rPr lang="en-US" sz="2400" dirty="0">
                <a:solidFill>
                  <a:srgbClr val="000000"/>
                </a:solidFill>
                <a:cs typeface="Arial"/>
                <a:sym typeface="Arial"/>
              </a:rPr>
              <a:t>A </a:t>
            </a:r>
            <a:r>
              <a:rPr lang="en-US" sz="2400" b="1" dirty="0">
                <a:solidFill>
                  <a:srgbClr val="000000"/>
                </a:solidFill>
                <a:cs typeface="Arial"/>
                <a:sym typeface="Arial"/>
              </a:rPr>
              <a:t>brand mark</a:t>
            </a:r>
            <a:r>
              <a:rPr lang="en-US" sz="2400" dirty="0">
                <a:solidFill>
                  <a:srgbClr val="000000"/>
                </a:solidFill>
                <a:cs typeface="Arial"/>
                <a:sym typeface="Arial"/>
              </a:rPr>
              <a:t> is the symbol, such as Coke’s wave or Apple Computer’s multicolor apple </a:t>
            </a:r>
            <a:endParaRPr lang="en-CA" sz="2400" dirty="0">
              <a:solidFill>
                <a:srgbClr val="000000"/>
              </a:solidFill>
              <a:cs typeface="Arial"/>
              <a:sym typeface="Arial"/>
            </a:endParaRPr>
          </a:p>
        </p:txBody>
      </p:sp>
      <p:pic>
        <p:nvPicPr>
          <p:cNvPr id="5" name="Picture 4" descr="A person holding a cell phone wearing a t-shirt with a Nike Logo on it &#10;&#10;">
            <a:extLst>
              <a:ext uri="{FF2B5EF4-FFF2-40B4-BE49-F238E27FC236}">
                <a16:creationId xmlns:a16="http://schemas.microsoft.com/office/drawing/2014/main" id="{B5829476-AC0A-4D3B-D44E-68BB6A5C9595}"/>
              </a:ext>
            </a:extLst>
          </p:cNvPr>
          <p:cNvPicPr>
            <a:picLocks noChangeAspect="1"/>
          </p:cNvPicPr>
          <p:nvPr/>
        </p:nvPicPr>
        <p:blipFill>
          <a:blip r:embed="rId3"/>
          <a:stretch>
            <a:fillRect/>
          </a:stretch>
        </p:blipFill>
        <p:spPr>
          <a:xfrm>
            <a:off x="5141984" y="832338"/>
            <a:ext cx="3594539" cy="2599441"/>
          </a:xfrm>
          <a:prstGeom prst="rect">
            <a:avLst/>
          </a:prstGeom>
        </p:spPr>
      </p:pic>
      <p:sp>
        <p:nvSpPr>
          <p:cNvPr id="8" name="TextBox 7">
            <a:extLst>
              <a:ext uri="{FF2B5EF4-FFF2-40B4-BE49-F238E27FC236}">
                <a16:creationId xmlns:a16="http://schemas.microsoft.com/office/drawing/2014/main" id="{158EE5AC-EAC3-01ED-18F6-5F0E0FADD36A}"/>
              </a:ext>
            </a:extLst>
          </p:cNvPr>
          <p:cNvSpPr txBox="1"/>
          <p:nvPr/>
        </p:nvSpPr>
        <p:spPr>
          <a:xfrm>
            <a:off x="5060730" y="3489732"/>
            <a:ext cx="3675793" cy="430887"/>
          </a:xfrm>
          <a:prstGeom prst="rect">
            <a:avLst/>
          </a:prstGeom>
          <a:noFill/>
        </p:spPr>
        <p:txBody>
          <a:bodyPr wrap="square">
            <a:spAutoFit/>
          </a:bodyPr>
          <a:lstStyle/>
          <a:p>
            <a:r>
              <a:rPr lang="en-US" sz="1100" dirty="0"/>
              <a:t>Photo by </a:t>
            </a:r>
            <a:r>
              <a:rPr lang="en-US" sz="1100" dirty="0">
                <a:hlinkClick r:id="rId4"/>
              </a:rPr>
              <a:t>Kristian </a:t>
            </a:r>
            <a:r>
              <a:rPr lang="en-US" sz="1100" dirty="0" err="1">
                <a:hlinkClick r:id="rId4"/>
              </a:rPr>
              <a:t>Egelund</a:t>
            </a:r>
            <a:r>
              <a:rPr lang="en-US" sz="1100" dirty="0"/>
              <a:t> is licensed under the </a:t>
            </a:r>
            <a:r>
              <a:rPr lang="en-US" sz="1100" dirty="0">
                <a:hlinkClick r:id="rId5"/>
              </a:rPr>
              <a:t>Unsplash License </a:t>
            </a:r>
            <a:endParaRPr lang="en-CA" sz="1100" dirty="0"/>
          </a:p>
        </p:txBody>
      </p:sp>
    </p:spTree>
    <p:extLst>
      <p:ext uri="{BB962C8B-B14F-4D97-AF65-F5344CB8AC3E}">
        <p14:creationId xmlns:p14="http://schemas.microsoft.com/office/powerpoint/2010/main" val="393037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CA" b="1" dirty="0">
                <a:latin typeface="+mj-lt"/>
              </a:rPr>
              <a:t>6.4 Cannibalization</a:t>
            </a:r>
          </a:p>
        </p:txBody>
      </p:sp>
      <p:sp>
        <p:nvSpPr>
          <p:cNvPr id="3" name="Text Placeholder 2">
            <a:extLst>
              <a:ext uri="{FF2B5EF4-FFF2-40B4-BE49-F238E27FC236}">
                <a16:creationId xmlns:a16="http://schemas.microsoft.com/office/drawing/2014/main" id="{D0B29CF3-24BA-B466-8A25-63FA76A49333}"/>
              </a:ext>
            </a:extLst>
          </p:cNvPr>
          <p:cNvSpPr>
            <a:spLocks noGrp="1"/>
          </p:cNvSpPr>
          <p:nvPr>
            <p:ph type="body" idx="1"/>
          </p:nvPr>
        </p:nvSpPr>
        <p:spPr>
          <a:xfrm>
            <a:off x="311700" y="1229875"/>
            <a:ext cx="4553377" cy="3339000"/>
          </a:xfrm>
        </p:spPr>
        <p:txBody>
          <a:bodyPr/>
          <a:lstStyle/>
          <a:p>
            <a:pPr marL="0" lvl="0" indent="0">
              <a:buClr>
                <a:srgbClr val="000000"/>
              </a:buClr>
              <a:buSzTx/>
              <a:buNone/>
            </a:pPr>
            <a:r>
              <a:rPr lang="en-US" sz="2000" b="1" dirty="0">
                <a:solidFill>
                  <a:srgbClr val="000000"/>
                </a:solidFill>
                <a:cs typeface="Arial"/>
                <a:sym typeface="Arial"/>
              </a:rPr>
              <a:t>Cannibalization</a:t>
            </a:r>
            <a:r>
              <a:rPr lang="en-US" sz="2000" dirty="0">
                <a:solidFill>
                  <a:srgbClr val="000000"/>
                </a:solidFill>
                <a:cs typeface="Arial"/>
                <a:sym typeface="Arial"/>
              </a:rPr>
              <a:t> occurs when a firm’s new offering eats into the sales of one of its older offerings. (Ideally, when you sell a new product, you hope that all of its sales come from your competitors’ buyers or buyers that are new to the market.) A completely new offering will not result in cannibalization, whereas a line extension likely will.</a:t>
            </a:r>
            <a:endParaRPr lang="en-CA" sz="2000" dirty="0">
              <a:solidFill>
                <a:srgbClr val="000000"/>
              </a:solidFill>
              <a:cs typeface="Arial"/>
              <a:sym typeface="Arial"/>
            </a:endParaRPr>
          </a:p>
        </p:txBody>
      </p:sp>
      <p:sp>
        <p:nvSpPr>
          <p:cNvPr id="7" name="TextBox 6">
            <a:extLst>
              <a:ext uri="{FF2B5EF4-FFF2-40B4-BE49-F238E27FC236}">
                <a16:creationId xmlns:a16="http://schemas.microsoft.com/office/drawing/2014/main" id="{8D530F53-1684-3B8D-F573-B8CD953FD337}"/>
              </a:ext>
            </a:extLst>
          </p:cNvPr>
          <p:cNvSpPr txBox="1"/>
          <p:nvPr/>
        </p:nvSpPr>
        <p:spPr>
          <a:xfrm>
            <a:off x="5097431" y="3731007"/>
            <a:ext cx="3765216" cy="430887"/>
          </a:xfrm>
          <a:prstGeom prst="rect">
            <a:avLst/>
          </a:prstGeom>
          <a:noFill/>
        </p:spPr>
        <p:txBody>
          <a:bodyPr wrap="square">
            <a:spAutoFit/>
          </a:bodyPr>
          <a:lstStyle/>
          <a:p>
            <a:r>
              <a:rPr lang="en-US" sz="1100" dirty="0"/>
              <a:t>Photo by </a:t>
            </a:r>
            <a:r>
              <a:rPr lang="en-US" sz="1100" dirty="0">
                <a:hlinkClick r:id="rId3"/>
              </a:rPr>
              <a:t>Nimble Made</a:t>
            </a:r>
            <a:r>
              <a:rPr lang="en-US" sz="1100" dirty="0"/>
              <a:t> is licensed under the </a:t>
            </a:r>
            <a:r>
              <a:rPr lang="en-US" sz="1100" dirty="0">
                <a:hlinkClick r:id="rId4"/>
              </a:rPr>
              <a:t>Unsplash License </a:t>
            </a:r>
            <a:endParaRPr lang="en-CA" sz="1100" dirty="0"/>
          </a:p>
        </p:txBody>
      </p:sp>
      <p:pic>
        <p:nvPicPr>
          <p:cNvPr id="6" name="Picture 5" descr="A person holding a baby a t-shirt &#10;">
            <a:extLst>
              <a:ext uri="{FF2B5EF4-FFF2-40B4-BE49-F238E27FC236}">
                <a16:creationId xmlns:a16="http://schemas.microsoft.com/office/drawing/2014/main" id="{48DE8A98-9A96-405E-543E-DFAEB911B65E}"/>
              </a:ext>
            </a:extLst>
          </p:cNvPr>
          <p:cNvPicPr>
            <a:picLocks noChangeAspect="1"/>
          </p:cNvPicPr>
          <p:nvPr/>
        </p:nvPicPr>
        <p:blipFill>
          <a:blip r:embed="rId5"/>
          <a:stretch>
            <a:fillRect/>
          </a:stretch>
        </p:blipFill>
        <p:spPr>
          <a:xfrm>
            <a:off x="5097431" y="1150883"/>
            <a:ext cx="3765216" cy="2510144"/>
          </a:xfrm>
          <a:prstGeom prst="rect">
            <a:avLst/>
          </a:prstGeom>
        </p:spPr>
      </p:pic>
    </p:spTree>
    <p:extLst>
      <p:ext uri="{BB962C8B-B14F-4D97-AF65-F5344CB8AC3E}">
        <p14:creationId xmlns:p14="http://schemas.microsoft.com/office/powerpoint/2010/main" val="146398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CA" b="1" dirty="0">
                <a:latin typeface="+mj-lt"/>
              </a:rPr>
              <a:t>6.4 Packing</a:t>
            </a:r>
          </a:p>
        </p:txBody>
      </p:sp>
      <p:sp>
        <p:nvSpPr>
          <p:cNvPr id="2" name="Text Placeholder 1">
            <a:extLst>
              <a:ext uri="{FF2B5EF4-FFF2-40B4-BE49-F238E27FC236}">
                <a16:creationId xmlns:a16="http://schemas.microsoft.com/office/drawing/2014/main" id="{C2D1F94D-BA7F-E3B0-E721-F63C07467BC1}"/>
              </a:ext>
            </a:extLst>
          </p:cNvPr>
          <p:cNvSpPr>
            <a:spLocks noGrp="1"/>
          </p:cNvSpPr>
          <p:nvPr>
            <p:ph type="body" idx="1"/>
          </p:nvPr>
        </p:nvSpPr>
        <p:spPr>
          <a:xfrm>
            <a:off x="311700" y="1150882"/>
            <a:ext cx="4529931" cy="3582617"/>
          </a:xfrm>
        </p:spPr>
        <p:txBody>
          <a:bodyPr>
            <a:normAutofit/>
          </a:bodyPr>
          <a:lstStyle/>
          <a:p>
            <a:pPr marL="0" lvl="0" indent="0">
              <a:buClr>
                <a:srgbClr val="000000"/>
              </a:buClr>
              <a:buSzTx/>
              <a:buNone/>
            </a:pPr>
            <a:r>
              <a:rPr lang="en-US" sz="2000" dirty="0">
                <a:solidFill>
                  <a:srgbClr val="000000"/>
                </a:solidFill>
                <a:cs typeface="Arial"/>
                <a:sym typeface="Arial"/>
              </a:rPr>
              <a:t>Another set of questions to consider involves the packaging on which a brand’s marks and name will be prominently displayed. Sometimes the package itself is part of the brand. For example, the curvaceous shape of Coca-Cola’s Coke bottle is a registered trademark. If you decide to market your beverage in a similar-shaped bottle, Coca-Cola’s attorneys will have grounds to sue you</a:t>
            </a:r>
            <a:r>
              <a:rPr lang="en-US" sz="1600" dirty="0">
                <a:solidFill>
                  <a:srgbClr val="000000"/>
                </a:solidFill>
                <a:latin typeface="Times New Roman" panose="02020603050405020304" pitchFamily="18" charset="0"/>
                <a:cs typeface="Arial"/>
                <a:sym typeface="Arial"/>
              </a:rPr>
              <a:t>.</a:t>
            </a:r>
            <a:endParaRPr lang="en-CA" sz="1600" dirty="0">
              <a:solidFill>
                <a:srgbClr val="000000"/>
              </a:solidFill>
              <a:cs typeface="Arial"/>
              <a:sym typeface="Arial"/>
            </a:endParaRPr>
          </a:p>
        </p:txBody>
      </p:sp>
      <p:pic>
        <p:nvPicPr>
          <p:cNvPr id="3" name="Picture 2" descr="Coca-Cola bottles on a shelf  ">
            <a:extLst>
              <a:ext uri="{FF2B5EF4-FFF2-40B4-BE49-F238E27FC236}">
                <a16:creationId xmlns:a16="http://schemas.microsoft.com/office/drawing/2014/main" id="{434134E4-686A-7B38-130D-9D0782D7A66A}"/>
              </a:ext>
            </a:extLst>
          </p:cNvPr>
          <p:cNvPicPr>
            <a:picLocks noChangeAspect="1"/>
          </p:cNvPicPr>
          <p:nvPr/>
        </p:nvPicPr>
        <p:blipFill>
          <a:blip r:embed="rId3"/>
          <a:stretch>
            <a:fillRect/>
          </a:stretch>
        </p:blipFill>
        <p:spPr>
          <a:xfrm>
            <a:off x="5022127" y="1150883"/>
            <a:ext cx="3590822" cy="2554545"/>
          </a:xfrm>
          <a:prstGeom prst="rect">
            <a:avLst/>
          </a:prstGeom>
        </p:spPr>
      </p:pic>
      <p:sp>
        <p:nvSpPr>
          <p:cNvPr id="7" name="TextBox 6">
            <a:extLst>
              <a:ext uri="{FF2B5EF4-FFF2-40B4-BE49-F238E27FC236}">
                <a16:creationId xmlns:a16="http://schemas.microsoft.com/office/drawing/2014/main" id="{8D530F53-1684-3B8D-F573-B8CD953FD337}"/>
              </a:ext>
            </a:extLst>
          </p:cNvPr>
          <p:cNvSpPr txBox="1"/>
          <p:nvPr/>
        </p:nvSpPr>
        <p:spPr>
          <a:xfrm>
            <a:off x="5022127" y="3716196"/>
            <a:ext cx="3590822" cy="307777"/>
          </a:xfrm>
          <a:prstGeom prst="rect">
            <a:avLst/>
          </a:prstGeom>
          <a:noFill/>
        </p:spPr>
        <p:txBody>
          <a:bodyPr wrap="square">
            <a:spAutoFit/>
          </a:bodyPr>
          <a:lstStyle/>
          <a:p>
            <a:pPr algn="l"/>
            <a:r>
              <a:rPr lang="en-US" b="0" i="0" dirty="0" err="1">
                <a:solidFill>
                  <a:srgbClr val="000000"/>
                </a:solidFill>
                <a:effectLst/>
                <a:latin typeface="+mn-lt"/>
              </a:rPr>
              <a:t>laxysupper</a:t>
            </a:r>
            <a:r>
              <a:rPr lang="en-US" b="0" i="0" dirty="0">
                <a:solidFill>
                  <a:srgbClr val="000000"/>
                </a:solidFill>
                <a:effectLst/>
                <a:latin typeface="+mn-lt"/>
              </a:rPr>
              <a:t> – </a:t>
            </a:r>
            <a:r>
              <a:rPr lang="en-US" b="0" i="0" u="sng" dirty="0">
                <a:solidFill>
                  <a:srgbClr val="000000"/>
                </a:solidFill>
                <a:effectLst/>
                <a:latin typeface="+mn-lt"/>
                <a:hlinkClick r:id="rId4"/>
              </a:rPr>
              <a:t>Coke</a:t>
            </a:r>
            <a:r>
              <a:rPr lang="en-US" b="0" i="0" dirty="0">
                <a:solidFill>
                  <a:srgbClr val="000000"/>
                </a:solidFill>
                <a:effectLst/>
                <a:latin typeface="+mn-lt"/>
              </a:rPr>
              <a:t> – </a:t>
            </a:r>
            <a:r>
              <a:rPr lang="en-US" b="0" i="0" dirty="0">
                <a:solidFill>
                  <a:srgbClr val="000000"/>
                </a:solidFill>
                <a:effectLst/>
                <a:latin typeface="+mn-lt"/>
                <a:hlinkClick r:id="rId5"/>
              </a:rPr>
              <a:t>CC BY NC-ND 2.0.</a:t>
            </a:r>
            <a:endParaRPr lang="en-US" b="0" i="0" dirty="0">
              <a:solidFill>
                <a:srgbClr val="000000"/>
              </a:solidFill>
              <a:effectLst/>
              <a:latin typeface="+mn-lt"/>
            </a:endParaRPr>
          </a:p>
        </p:txBody>
      </p:sp>
    </p:spTree>
    <p:extLst>
      <p:ext uri="{BB962C8B-B14F-4D97-AF65-F5344CB8AC3E}">
        <p14:creationId xmlns:p14="http://schemas.microsoft.com/office/powerpoint/2010/main" val="1195995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CA" b="1" dirty="0">
                <a:latin typeface="+mj-lt"/>
              </a:rPr>
              <a:t>6.4 Primary/ Secondary/ Tertiary Packaging </a:t>
            </a:r>
          </a:p>
        </p:txBody>
      </p:sp>
      <p:sp>
        <p:nvSpPr>
          <p:cNvPr id="3" name="Text Placeholder 2">
            <a:extLst>
              <a:ext uri="{FF2B5EF4-FFF2-40B4-BE49-F238E27FC236}">
                <a16:creationId xmlns:a16="http://schemas.microsoft.com/office/drawing/2014/main" id="{C0130FE1-4A58-C839-5235-2822E5EA2673}"/>
              </a:ext>
            </a:extLst>
          </p:cNvPr>
          <p:cNvSpPr>
            <a:spLocks noGrp="1"/>
          </p:cNvSpPr>
          <p:nvPr>
            <p:ph type="body" idx="1"/>
          </p:nvPr>
        </p:nvSpPr>
        <p:spPr>
          <a:xfrm>
            <a:off x="311700" y="1229874"/>
            <a:ext cx="8520600" cy="3503625"/>
          </a:xfrm>
        </p:spPr>
        <p:txBody>
          <a:bodyPr>
            <a:normAutofit lnSpcReduction="10000"/>
          </a:bodyPr>
          <a:lstStyle/>
          <a:p>
            <a:pPr marL="285750" lvl="0" indent="-285750">
              <a:buClr>
                <a:srgbClr val="000000"/>
              </a:buClr>
              <a:buSzTx/>
              <a:buFont typeface="Arial" panose="020B0604020202020204" pitchFamily="34" charset="0"/>
              <a:buChar char="•"/>
            </a:pPr>
            <a:r>
              <a:rPr lang="en-US" sz="2400" b="1" dirty="0">
                <a:solidFill>
                  <a:srgbClr val="000000"/>
                </a:solidFill>
                <a:cs typeface="Arial"/>
                <a:sym typeface="Arial"/>
              </a:rPr>
              <a:t>Primary Packaging: </a:t>
            </a:r>
            <a:r>
              <a:rPr lang="en-US" sz="2400" dirty="0">
                <a:solidFill>
                  <a:srgbClr val="000000"/>
                </a:solidFill>
                <a:cs typeface="Arial"/>
                <a:sym typeface="Arial"/>
              </a:rPr>
              <a:t>holds a single retail unit of a product. For example, a bottle of Coke, a bag of M&amp;Ms, or a ream of printer paper (five hundred sheets) are all examples of primary packages.</a:t>
            </a:r>
          </a:p>
          <a:p>
            <a:pPr marL="285750" lvl="0" indent="-285750">
              <a:buClr>
                <a:srgbClr val="000000"/>
              </a:buClr>
              <a:buSzTx/>
              <a:buFont typeface="Arial" panose="020B0604020202020204" pitchFamily="34" charset="0"/>
              <a:buChar char="•"/>
            </a:pPr>
            <a:r>
              <a:rPr lang="en-US" sz="2400" b="1" dirty="0">
                <a:solidFill>
                  <a:srgbClr val="000000"/>
                </a:solidFill>
                <a:cs typeface="Arial"/>
                <a:sym typeface="Arial"/>
              </a:rPr>
              <a:t>Secondary Packaging: </a:t>
            </a:r>
            <a:r>
              <a:rPr lang="en-US" sz="2400" dirty="0">
                <a:solidFill>
                  <a:srgbClr val="000000"/>
                </a:solidFill>
                <a:cs typeface="Arial"/>
                <a:sym typeface="Arial"/>
              </a:rPr>
              <a:t>holds a single wholesale unit of a product. A case of M&amp;M bags is an example, as are cartons of reams of paper. </a:t>
            </a:r>
          </a:p>
          <a:p>
            <a:pPr marL="285750" lvl="0" indent="-285750">
              <a:buClr>
                <a:srgbClr val="000000"/>
              </a:buClr>
              <a:buSzTx/>
              <a:buFont typeface="Arial" panose="020B0604020202020204" pitchFamily="34" charset="0"/>
              <a:buChar char="•"/>
            </a:pPr>
            <a:r>
              <a:rPr lang="en-US" sz="2400" b="1" dirty="0">
                <a:solidFill>
                  <a:srgbClr val="000000"/>
                </a:solidFill>
                <a:cs typeface="Arial"/>
                <a:sym typeface="Arial"/>
              </a:rPr>
              <a:t>Tertiary Packaging:</a:t>
            </a:r>
            <a:r>
              <a:rPr lang="en-US" sz="2400" dirty="0">
                <a:solidFill>
                  <a:srgbClr val="000000"/>
                </a:solidFill>
                <a:cs typeface="Arial"/>
                <a:sym typeface="Arial"/>
              </a:rPr>
              <a:t> is packaging designed specifically for shipping and efficiently handling large quantities</a:t>
            </a:r>
            <a:r>
              <a:rPr lang="en-US" sz="3200" dirty="0">
                <a:solidFill>
                  <a:srgbClr val="000000"/>
                </a:solidFill>
                <a:latin typeface="Times New Roman" panose="02020603050405020304" pitchFamily="18" charset="0"/>
                <a:cs typeface="Arial"/>
                <a:sym typeface="Arial"/>
              </a:rPr>
              <a:t>. </a:t>
            </a:r>
            <a:endParaRPr lang="en-CA" sz="2400" dirty="0">
              <a:solidFill>
                <a:srgbClr val="000000"/>
              </a:solidFill>
              <a:cs typeface="Arial"/>
              <a:sym typeface="Arial"/>
            </a:endParaRPr>
          </a:p>
        </p:txBody>
      </p:sp>
    </p:spTree>
    <p:extLst>
      <p:ext uri="{BB962C8B-B14F-4D97-AF65-F5344CB8AC3E}">
        <p14:creationId xmlns:p14="http://schemas.microsoft.com/office/powerpoint/2010/main" val="241394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15"/>
          <p:cNvSpPr txBox="1">
            <a:spLocks noGrp="1"/>
          </p:cNvSpPr>
          <p:nvPr>
            <p:ph type="title"/>
          </p:nvPr>
        </p:nvSpPr>
        <p:spPr>
          <a:xfrm>
            <a:off x="247075" y="445477"/>
            <a:ext cx="8413200" cy="715107"/>
          </a:xfrm>
          <a:prstGeom prst="rect">
            <a:avLst/>
          </a:prstGeom>
        </p:spPr>
        <p:txBody>
          <a:bodyPr spcFirstLastPara="1" wrap="square" lIns="91425" tIns="91425" rIns="91425" bIns="91425" anchor="t" anchorCtr="0">
            <a:noAutofit/>
          </a:bodyPr>
          <a:lstStyle/>
          <a:p>
            <a:r>
              <a:rPr lang="en-CA" b="1" dirty="0">
                <a:latin typeface="+mj-lt"/>
              </a:rPr>
              <a:t>6.1 </a:t>
            </a:r>
            <a:r>
              <a:rPr lang="en-CA" b="1" dirty="0"/>
              <a:t>What Composes an Offering? </a:t>
            </a:r>
            <a:endParaRPr b="1" dirty="0">
              <a:highlight>
                <a:schemeClr val="lt1"/>
              </a:highlight>
              <a:latin typeface="+mj-lt"/>
              <a:ea typeface="Arial"/>
              <a:cs typeface="Arial"/>
              <a:sym typeface="Arial"/>
            </a:endParaRPr>
          </a:p>
        </p:txBody>
      </p:sp>
      <p:sp>
        <p:nvSpPr>
          <p:cNvPr id="2" name="Text Placeholder 1">
            <a:extLst>
              <a:ext uri="{FF2B5EF4-FFF2-40B4-BE49-F238E27FC236}">
                <a16:creationId xmlns:a16="http://schemas.microsoft.com/office/drawing/2014/main" id="{9280AE8C-9A62-A1E5-F8BB-FD9D9284D468}"/>
              </a:ext>
            </a:extLst>
          </p:cNvPr>
          <p:cNvSpPr>
            <a:spLocks noGrp="1"/>
          </p:cNvSpPr>
          <p:nvPr>
            <p:ph type="body" idx="1"/>
          </p:nvPr>
        </p:nvSpPr>
        <p:spPr/>
        <p:txBody>
          <a:bodyPr>
            <a:normAutofit/>
          </a:bodyPr>
          <a:lstStyle/>
          <a:p>
            <a:pPr marL="131720" lvl="0" indent="0">
              <a:lnSpc>
                <a:spcPct val="200000"/>
              </a:lnSpc>
              <a:spcBef>
                <a:spcPts val="1400"/>
              </a:spcBef>
              <a:buClr>
                <a:srgbClr val="000000"/>
              </a:buClr>
              <a:buSzPts val="1526"/>
              <a:buNone/>
            </a:pPr>
            <a:r>
              <a:rPr lang="en" sz="2000" b="1" dirty="0">
                <a:solidFill>
                  <a:srgbClr val="000000"/>
                </a:solidFill>
                <a:highlight>
                  <a:srgbClr val="FFFFFF"/>
                </a:highlight>
                <a:ea typeface="Arial"/>
                <a:cs typeface="Arial"/>
                <a:sym typeface="Arial"/>
              </a:rPr>
              <a:t>Learning Objectives:</a:t>
            </a:r>
          </a:p>
          <a:p>
            <a:r>
              <a:rPr lang="en-CA" sz="2000" dirty="0"/>
              <a:t>Distinguish between the three major components of an offering—product, price, and service.</a:t>
            </a:r>
          </a:p>
          <a:p>
            <a:r>
              <a:rPr lang="en-CA" sz="2000" dirty="0"/>
              <a:t>Explain, from both a product-dominant and a service-dominant approach, the mix of components that compose different types of offerings.</a:t>
            </a:r>
          </a:p>
          <a:p>
            <a:r>
              <a:rPr lang="en-CA" sz="2000" dirty="0"/>
              <a:t>Distinguish between technology platforms and product lines.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CA" b="1" dirty="0">
                <a:latin typeface="+mj-lt"/>
              </a:rPr>
              <a:t>6.5 Managing the Offering</a:t>
            </a:r>
            <a:endParaRPr b="1" dirty="0">
              <a:latin typeface="+mj-lt"/>
            </a:endParaRPr>
          </a:p>
        </p:txBody>
      </p:sp>
      <p:sp>
        <p:nvSpPr>
          <p:cNvPr id="3" name="Text Placeholder 2">
            <a:extLst>
              <a:ext uri="{FF2B5EF4-FFF2-40B4-BE49-F238E27FC236}">
                <a16:creationId xmlns:a16="http://schemas.microsoft.com/office/drawing/2014/main" id="{E6CFF8D9-DD26-6EF4-E43B-1B0778695D68}"/>
              </a:ext>
            </a:extLst>
          </p:cNvPr>
          <p:cNvSpPr>
            <a:spLocks noGrp="1"/>
          </p:cNvSpPr>
          <p:nvPr>
            <p:ph type="body" idx="1"/>
          </p:nvPr>
        </p:nvSpPr>
        <p:spPr/>
        <p:txBody>
          <a:bodyPr>
            <a:normAutofit/>
          </a:bodyPr>
          <a:lstStyle/>
          <a:p>
            <a:pPr marL="131720" lvl="0" indent="0">
              <a:lnSpc>
                <a:spcPct val="200000"/>
              </a:lnSpc>
              <a:spcBef>
                <a:spcPts val="1400"/>
              </a:spcBef>
              <a:buClr>
                <a:srgbClr val="000000"/>
              </a:buClr>
              <a:buSzPts val="1526"/>
              <a:buNone/>
            </a:pPr>
            <a:r>
              <a:rPr lang="en-CA" sz="2400" b="1" dirty="0">
                <a:solidFill>
                  <a:srgbClr val="000000"/>
                </a:solidFill>
                <a:highlight>
                  <a:srgbClr val="FFFFFF"/>
                </a:highlight>
                <a:cs typeface="Arial"/>
                <a:sym typeface="Arial"/>
              </a:rPr>
              <a:t>Learning Objectives:</a:t>
            </a:r>
          </a:p>
          <a:p>
            <a:pPr marL="285750" lvl="0" indent="-285750">
              <a:buClr>
                <a:srgbClr val="000000"/>
              </a:buClr>
              <a:buSzTx/>
              <a:buFont typeface="Arial" panose="020B0604020202020204" pitchFamily="34" charset="0"/>
              <a:buChar char="•"/>
            </a:pPr>
            <a:r>
              <a:rPr lang="en-CA" sz="2400" dirty="0">
                <a:solidFill>
                  <a:srgbClr val="000000"/>
                </a:solidFill>
                <a:cs typeface="Arial"/>
                <a:sym typeface="Arial"/>
              </a:rPr>
              <a:t>Understand the people involved in creating and managing offerings.</a:t>
            </a:r>
          </a:p>
          <a:p>
            <a:pPr marL="285750" lvl="0" indent="-285750">
              <a:buClr>
                <a:srgbClr val="000000"/>
              </a:buClr>
              <a:buSzTx/>
              <a:buFont typeface="Arial" panose="020B0604020202020204" pitchFamily="34" charset="0"/>
              <a:buChar char="•"/>
            </a:pPr>
            <a:r>
              <a:rPr lang="en-CA" sz="2400" dirty="0">
                <a:solidFill>
                  <a:srgbClr val="000000"/>
                </a:solidFill>
                <a:cs typeface="Arial"/>
                <a:sym typeface="Arial"/>
              </a:rPr>
              <a:t>Recognize the differences in organizing product marketing for consumer versus B2B companies.</a:t>
            </a:r>
          </a:p>
        </p:txBody>
      </p:sp>
    </p:spTree>
    <p:extLst>
      <p:ext uri="{BB962C8B-B14F-4D97-AF65-F5344CB8AC3E}">
        <p14:creationId xmlns:p14="http://schemas.microsoft.com/office/powerpoint/2010/main" val="4009417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CA" b="1" dirty="0">
                <a:latin typeface="+mj-lt"/>
              </a:rPr>
              <a:t>6.5 Product Manager </a:t>
            </a:r>
          </a:p>
        </p:txBody>
      </p:sp>
      <p:sp>
        <p:nvSpPr>
          <p:cNvPr id="3" name="Text Placeholder 2">
            <a:extLst>
              <a:ext uri="{FF2B5EF4-FFF2-40B4-BE49-F238E27FC236}">
                <a16:creationId xmlns:a16="http://schemas.microsoft.com/office/drawing/2014/main" id="{2493835E-BA05-ADCE-E3FA-ECCC52E153B2}"/>
              </a:ext>
            </a:extLst>
          </p:cNvPr>
          <p:cNvSpPr>
            <a:spLocks noGrp="1"/>
          </p:cNvSpPr>
          <p:nvPr>
            <p:ph type="body" idx="1"/>
          </p:nvPr>
        </p:nvSpPr>
        <p:spPr>
          <a:xfrm>
            <a:off x="311700" y="1017800"/>
            <a:ext cx="8520600" cy="3800385"/>
          </a:xfrm>
        </p:spPr>
        <p:txBody>
          <a:bodyPr>
            <a:noAutofit/>
          </a:bodyPr>
          <a:lstStyle/>
          <a:p>
            <a:pPr marL="342900" lvl="0">
              <a:buClr>
                <a:srgbClr val="000000"/>
              </a:buClr>
              <a:buSzTx/>
              <a:buFont typeface="Arial" panose="020B0604020202020204" pitchFamily="34" charset="0"/>
              <a:buChar char="•"/>
            </a:pPr>
            <a:r>
              <a:rPr lang="en-US" sz="2400" dirty="0">
                <a:solidFill>
                  <a:srgbClr val="000000"/>
                </a:solidFill>
                <a:cs typeface="Arial"/>
                <a:sym typeface="Arial"/>
              </a:rPr>
              <a:t>A </a:t>
            </a:r>
            <a:r>
              <a:rPr lang="en-US" sz="2400" b="1" dirty="0">
                <a:solidFill>
                  <a:srgbClr val="000000"/>
                </a:solidFill>
                <a:cs typeface="Arial"/>
                <a:sym typeface="Arial"/>
              </a:rPr>
              <a:t>product manager</a:t>
            </a:r>
            <a:r>
              <a:rPr lang="en-US" sz="2400" dirty="0">
                <a:solidFill>
                  <a:srgbClr val="000000"/>
                </a:solidFill>
                <a:cs typeface="Arial"/>
                <a:sym typeface="Arial"/>
              </a:rPr>
              <a:t>, someone with business responsibility for a particular product or product line. </a:t>
            </a:r>
          </a:p>
          <a:p>
            <a:pPr marL="342900" lvl="0">
              <a:buClr>
                <a:srgbClr val="000000"/>
              </a:buClr>
              <a:buSzTx/>
              <a:buFont typeface="Arial" panose="020B0604020202020204" pitchFamily="34" charset="0"/>
              <a:buChar char="•"/>
            </a:pPr>
            <a:r>
              <a:rPr lang="en-US" sz="2400" dirty="0">
                <a:solidFill>
                  <a:srgbClr val="000000"/>
                </a:solidFill>
                <a:cs typeface="Arial"/>
                <a:sym typeface="Arial"/>
              </a:rPr>
              <a:t>Like the brand manager, the product manager must make many business decisions, such as which offerings to include, advertising selection, and so on. </a:t>
            </a:r>
          </a:p>
          <a:p>
            <a:pPr marL="342900" lvl="0">
              <a:buClr>
                <a:srgbClr val="000000"/>
              </a:buClr>
              <a:buSzTx/>
              <a:buFont typeface="Arial" panose="020B0604020202020204" pitchFamily="34" charset="0"/>
              <a:buChar char="•"/>
            </a:pPr>
            <a:r>
              <a:rPr lang="en-US" sz="2400" dirty="0">
                <a:solidFill>
                  <a:srgbClr val="000000"/>
                </a:solidFill>
                <a:cs typeface="Arial"/>
                <a:sym typeface="Arial"/>
              </a:rPr>
              <a:t>Companies with brand managers include Microsoft, Procter &amp; Gamble, SC Johnson, Kraft, Target, General Mills, and ConAgra Foods. Product managers are found at Xerox, IBM, Konica-Minolta Business Solutions, Rockwell International, and many others.</a:t>
            </a:r>
            <a:endParaRPr lang="en-CA" sz="2400" dirty="0">
              <a:solidFill>
                <a:srgbClr val="000000"/>
              </a:solidFill>
              <a:cs typeface="Arial"/>
              <a:sym typeface="Arial"/>
            </a:endParaRPr>
          </a:p>
        </p:txBody>
      </p:sp>
    </p:spTree>
    <p:extLst>
      <p:ext uri="{BB962C8B-B14F-4D97-AF65-F5344CB8AC3E}">
        <p14:creationId xmlns:p14="http://schemas.microsoft.com/office/powerpoint/2010/main" val="2753647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CA" b="1" dirty="0">
                <a:latin typeface="+mj-lt"/>
              </a:rPr>
              <a:t>Brand Managers  </a:t>
            </a:r>
            <a:endParaRPr b="1" dirty="0">
              <a:latin typeface="+mj-lt"/>
            </a:endParaRPr>
          </a:p>
        </p:txBody>
      </p:sp>
      <p:sp>
        <p:nvSpPr>
          <p:cNvPr id="2" name="Text Placeholder 1">
            <a:extLst>
              <a:ext uri="{FF2B5EF4-FFF2-40B4-BE49-F238E27FC236}">
                <a16:creationId xmlns:a16="http://schemas.microsoft.com/office/drawing/2014/main" id="{1895C720-6AB4-64E4-C8ED-02900584C974}"/>
              </a:ext>
            </a:extLst>
          </p:cNvPr>
          <p:cNvSpPr>
            <a:spLocks noGrp="1"/>
          </p:cNvSpPr>
          <p:nvPr>
            <p:ph type="body" idx="1"/>
          </p:nvPr>
        </p:nvSpPr>
        <p:spPr/>
        <p:txBody>
          <a:bodyPr/>
          <a:lstStyle/>
          <a:p>
            <a:pPr marL="285750" lvl="0" indent="-285750">
              <a:buClr>
                <a:srgbClr val="000000"/>
              </a:buClr>
              <a:buSzPct val="150000"/>
              <a:buFont typeface="Arial" panose="020B0604020202020204" pitchFamily="34" charset="0"/>
              <a:buChar char="•"/>
            </a:pPr>
            <a:r>
              <a:rPr lang="en-CA" sz="2400" dirty="0">
                <a:solidFill>
                  <a:srgbClr val="000000"/>
                </a:solidFill>
                <a:cs typeface="Arial"/>
                <a:sym typeface="Arial"/>
              </a:rPr>
              <a:t>Brand managers decide what products are to be marketed and how. </a:t>
            </a:r>
          </a:p>
          <a:p>
            <a:pPr marL="285750" lvl="0" indent="-285750">
              <a:buClr>
                <a:srgbClr val="000000"/>
              </a:buClr>
              <a:buSzPct val="150000"/>
              <a:buFont typeface="Arial" panose="020B0604020202020204" pitchFamily="34" charset="0"/>
              <a:buChar char="•"/>
            </a:pPr>
            <a:r>
              <a:rPr lang="en-CA" sz="2400" dirty="0">
                <a:solidFill>
                  <a:srgbClr val="000000"/>
                </a:solidFill>
                <a:cs typeface="Arial"/>
                <a:sym typeface="Arial"/>
              </a:rPr>
              <a:t>Other important positions include category managers, market managers, and vertical market managers. Category managers are found in consumer markets, usually in retail. </a:t>
            </a:r>
          </a:p>
          <a:p>
            <a:pPr marL="285750" lvl="0" indent="-285750">
              <a:buClr>
                <a:srgbClr val="000000"/>
              </a:buClr>
              <a:buSzPct val="150000"/>
              <a:buFont typeface="Arial" panose="020B0604020202020204" pitchFamily="34" charset="0"/>
              <a:buChar char="•"/>
            </a:pPr>
            <a:r>
              <a:rPr lang="en-CA" sz="2400" dirty="0">
                <a:solidFill>
                  <a:srgbClr val="000000"/>
                </a:solidFill>
                <a:cs typeface="Arial"/>
                <a:sym typeface="Arial"/>
              </a:rPr>
              <a:t>Market managers can be found in both consumer markets and B2B markets.</a:t>
            </a:r>
          </a:p>
          <a:p>
            <a:pPr marL="285750" lvl="0" indent="-285750">
              <a:buClr>
                <a:srgbClr val="000000"/>
              </a:buClr>
              <a:buSzPct val="150000"/>
              <a:buFont typeface="Arial" panose="020B0604020202020204" pitchFamily="34" charset="0"/>
              <a:buChar char="•"/>
            </a:pPr>
            <a:r>
              <a:rPr lang="en-CA" sz="2400" dirty="0">
                <a:solidFill>
                  <a:srgbClr val="000000"/>
                </a:solidFill>
                <a:cs typeface="Arial"/>
                <a:sym typeface="Arial"/>
              </a:rPr>
              <a:t>Vertical market managers are found only in B2B markets</a:t>
            </a:r>
          </a:p>
        </p:txBody>
      </p:sp>
    </p:spTree>
    <p:extLst>
      <p:ext uri="{BB962C8B-B14F-4D97-AF65-F5344CB8AC3E}">
        <p14:creationId xmlns:p14="http://schemas.microsoft.com/office/powerpoint/2010/main" val="2559892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CA" b="1" dirty="0">
                <a:latin typeface="+mj-lt"/>
              </a:rPr>
              <a:t>Key Takeaway </a:t>
            </a:r>
            <a:endParaRPr b="1" dirty="0">
              <a:latin typeface="+mj-lt"/>
            </a:endParaRPr>
          </a:p>
        </p:txBody>
      </p:sp>
      <p:sp>
        <p:nvSpPr>
          <p:cNvPr id="2" name="Text Placeholder 1">
            <a:extLst>
              <a:ext uri="{FF2B5EF4-FFF2-40B4-BE49-F238E27FC236}">
                <a16:creationId xmlns:a16="http://schemas.microsoft.com/office/drawing/2014/main" id="{5615A905-5C04-D647-86C6-C2434D13FE24}"/>
              </a:ext>
            </a:extLst>
          </p:cNvPr>
          <p:cNvSpPr>
            <a:spLocks noGrp="1"/>
          </p:cNvSpPr>
          <p:nvPr>
            <p:ph type="body" idx="1"/>
          </p:nvPr>
        </p:nvSpPr>
        <p:spPr/>
        <p:txBody>
          <a:bodyPr>
            <a:normAutofit/>
          </a:bodyPr>
          <a:lstStyle/>
          <a:p>
            <a:pPr marL="0" lvl="0" indent="0">
              <a:buClr>
                <a:srgbClr val="000000"/>
              </a:buClr>
              <a:buSzTx/>
              <a:buNone/>
            </a:pPr>
            <a:r>
              <a:rPr lang="en-CA" sz="2400" dirty="0">
                <a:solidFill>
                  <a:srgbClr val="000000"/>
                </a:solidFill>
                <a:cs typeface="Arial"/>
                <a:sym typeface="Arial"/>
              </a:rPr>
              <a:t>A product line is a group of similar offerings. A product line can be deep (many offerings of a similar type) and/or broad (offerings that are very different from one another and cover a wide range of customers’ needs). The entire assortment of products that a company offers is called the product mix.</a:t>
            </a:r>
            <a:endParaRPr lang="en-CA" sz="2400" b="1" dirty="0">
              <a:solidFill>
                <a:srgbClr val="000000"/>
              </a:solidFill>
              <a:cs typeface="Arial"/>
              <a:sym typeface="Arial"/>
            </a:endParaRPr>
          </a:p>
        </p:txBody>
      </p:sp>
    </p:spTree>
    <p:extLst>
      <p:ext uri="{BB962C8B-B14F-4D97-AF65-F5344CB8AC3E}">
        <p14:creationId xmlns:p14="http://schemas.microsoft.com/office/powerpoint/2010/main" val="601511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15"/>
          <p:cNvSpPr txBox="1">
            <a:spLocks noGrp="1"/>
          </p:cNvSpPr>
          <p:nvPr>
            <p:ph type="title"/>
          </p:nvPr>
        </p:nvSpPr>
        <p:spPr>
          <a:prstGeom prst="rect">
            <a:avLst/>
          </a:prstGeom>
        </p:spPr>
        <p:txBody>
          <a:bodyPr spcFirstLastPara="1" wrap="square" lIns="91425" tIns="91425" rIns="91425" bIns="91425" anchor="t" anchorCtr="0">
            <a:noAutofit/>
          </a:bodyPr>
          <a:lstStyle/>
          <a:p>
            <a:r>
              <a:rPr lang="en-CA" b="1" dirty="0"/>
              <a:t>6.1 What Composes an Offering Continued  </a:t>
            </a:r>
            <a:endParaRPr lang="en-CA" sz="1800" dirty="0">
              <a:latin typeface="+mn-lt"/>
            </a:endParaRPr>
          </a:p>
        </p:txBody>
      </p:sp>
      <p:sp>
        <p:nvSpPr>
          <p:cNvPr id="5" name="Text Placeholder 4">
            <a:extLst>
              <a:ext uri="{FF2B5EF4-FFF2-40B4-BE49-F238E27FC236}">
                <a16:creationId xmlns:a16="http://schemas.microsoft.com/office/drawing/2014/main" id="{A3C83C25-F11E-A1FC-78AF-72F4A010B6E4}"/>
              </a:ext>
            </a:extLst>
          </p:cNvPr>
          <p:cNvSpPr>
            <a:spLocks noGrp="1"/>
          </p:cNvSpPr>
          <p:nvPr>
            <p:ph type="body" idx="1"/>
          </p:nvPr>
        </p:nvSpPr>
        <p:spPr>
          <a:xfrm>
            <a:off x="3517849" y="1229875"/>
            <a:ext cx="5314451" cy="3339000"/>
          </a:xfrm>
        </p:spPr>
        <p:txBody>
          <a:bodyPr>
            <a:normAutofit/>
          </a:bodyPr>
          <a:lstStyle/>
          <a:p>
            <a:pPr marL="0" lvl="0" indent="0">
              <a:buClr>
                <a:srgbClr val="000000"/>
              </a:buClr>
              <a:buSzPct val="150000"/>
              <a:buNone/>
            </a:pPr>
            <a:r>
              <a:rPr lang="en-CA" sz="2000" b="1" dirty="0">
                <a:solidFill>
                  <a:srgbClr val="000000"/>
                </a:solidFill>
                <a:cs typeface="Arial"/>
                <a:sym typeface="Arial"/>
              </a:rPr>
              <a:t>Product, Price and Service</a:t>
            </a:r>
            <a:endParaRPr lang="en-CA" sz="2000" dirty="0">
              <a:solidFill>
                <a:srgbClr val="000000"/>
              </a:solidFill>
              <a:cs typeface="Arial"/>
              <a:sym typeface="Arial"/>
            </a:endParaRPr>
          </a:p>
          <a:p>
            <a:pPr marL="285750" lvl="0" indent="-285750">
              <a:buClr>
                <a:srgbClr val="000000"/>
              </a:buClr>
              <a:buSzPct val="150000"/>
              <a:buFont typeface="Arial" panose="020B0604020202020204" pitchFamily="34" charset="0"/>
              <a:buChar char="•"/>
            </a:pPr>
            <a:r>
              <a:rPr lang="en-CA" sz="2000" dirty="0">
                <a:solidFill>
                  <a:srgbClr val="000000"/>
                </a:solidFill>
                <a:cs typeface="Arial"/>
                <a:sym typeface="Arial"/>
              </a:rPr>
              <a:t>Most offerings consist of a product, or a tangible good people can buy, sell, and own. </a:t>
            </a:r>
          </a:p>
          <a:p>
            <a:pPr marL="285750" lvl="0" indent="-285750">
              <a:buClr>
                <a:srgbClr val="000000"/>
              </a:buClr>
              <a:buSzPct val="150000"/>
              <a:buFont typeface="Arial" panose="020B0604020202020204" pitchFamily="34" charset="0"/>
              <a:buChar char="•"/>
            </a:pPr>
            <a:r>
              <a:rPr lang="en-CA" sz="2000" dirty="0">
                <a:solidFill>
                  <a:srgbClr val="000000"/>
                </a:solidFill>
                <a:cs typeface="Arial"/>
                <a:sym typeface="Arial"/>
              </a:rPr>
              <a:t>A service is an action that provides a buyer with an intangible benefit. A haircut is a service </a:t>
            </a:r>
          </a:p>
          <a:p>
            <a:pPr marL="285750" lvl="0" indent="-285750">
              <a:buClr>
                <a:srgbClr val="000000"/>
              </a:buClr>
              <a:buSzPct val="150000"/>
              <a:buFont typeface="Arial" panose="020B0604020202020204" pitchFamily="34" charset="0"/>
              <a:buChar char="•"/>
            </a:pPr>
            <a:r>
              <a:rPr lang="en-CA" sz="2000" dirty="0">
                <a:solidFill>
                  <a:srgbClr val="000000"/>
                </a:solidFill>
                <a:cs typeface="Arial"/>
                <a:sym typeface="Arial"/>
              </a:rPr>
              <a:t>Services usually also require the consumer to be physically present or involved. </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459" y="1362828"/>
            <a:ext cx="3386390" cy="2656805"/>
          </a:xfrm>
          <a:prstGeom prst="rect">
            <a:avLst/>
          </a:prstGeom>
        </p:spPr>
      </p:pic>
      <p:sp>
        <p:nvSpPr>
          <p:cNvPr id="4" name="Rectangle 3">
            <a:extLst>
              <a:ext uri="{C183D7F6-B498-43B3-948B-1728B52AA6E4}">
                <adec:decorative xmlns:adec="http://schemas.microsoft.com/office/drawing/2017/decorative" val="1"/>
              </a:ext>
            </a:extLst>
          </p:cNvPr>
          <p:cNvSpPr/>
          <p:nvPr/>
        </p:nvSpPr>
        <p:spPr>
          <a:xfrm flipH="1">
            <a:off x="396119" y="4019633"/>
            <a:ext cx="2857071" cy="230832"/>
          </a:xfrm>
          <a:prstGeom prst="rect">
            <a:avLst/>
          </a:prstGeom>
        </p:spPr>
        <p:txBody>
          <a:bodyPr wrap="square">
            <a:spAutoFit/>
          </a:bodyPr>
          <a:lstStyle/>
          <a:p>
            <a:r>
              <a:rPr lang="en-CA" sz="900" dirty="0">
                <a:hlinkClick r:id="rId4"/>
              </a:rPr>
              <a:t>Service Reception Official - Free image on </a:t>
            </a:r>
            <a:r>
              <a:rPr lang="en-CA" sz="900" dirty="0" err="1">
                <a:hlinkClick r:id="rId4"/>
              </a:rPr>
              <a:t>Pixabay</a:t>
            </a:r>
            <a:endParaRPr lang="en-CA" sz="900" dirty="0"/>
          </a:p>
        </p:txBody>
      </p:sp>
    </p:spTree>
    <p:extLst>
      <p:ext uri="{BB962C8B-B14F-4D97-AF65-F5344CB8AC3E}">
        <p14:creationId xmlns:p14="http://schemas.microsoft.com/office/powerpoint/2010/main" val="139595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15"/>
          <p:cNvSpPr txBox="1">
            <a:spLocks noGrp="1"/>
          </p:cNvSpPr>
          <p:nvPr>
            <p:ph type="title"/>
          </p:nvPr>
        </p:nvSpPr>
        <p:spPr>
          <a:prstGeom prst="rect">
            <a:avLst/>
          </a:prstGeom>
        </p:spPr>
        <p:txBody>
          <a:bodyPr spcFirstLastPara="1" wrap="square" lIns="91425" tIns="91425" rIns="91425" bIns="91425" anchor="t" anchorCtr="0">
            <a:noAutofit/>
          </a:bodyPr>
          <a:lstStyle/>
          <a:p>
            <a:r>
              <a:rPr lang="en-CA" b="1" dirty="0"/>
              <a:t>6.1 Augmented and Core Product </a:t>
            </a:r>
            <a:endParaRPr lang="en-CA" sz="1800" dirty="0">
              <a:latin typeface="+mn-lt"/>
            </a:endParaRPr>
          </a:p>
        </p:txBody>
      </p:sp>
      <p:sp>
        <p:nvSpPr>
          <p:cNvPr id="2" name="Text Placeholder 1">
            <a:extLst>
              <a:ext uri="{FF2B5EF4-FFF2-40B4-BE49-F238E27FC236}">
                <a16:creationId xmlns:a16="http://schemas.microsoft.com/office/drawing/2014/main" id="{9AEAE7EC-3510-CE85-6291-6544871A962C}"/>
              </a:ext>
            </a:extLst>
          </p:cNvPr>
          <p:cNvSpPr>
            <a:spLocks noGrp="1"/>
          </p:cNvSpPr>
          <p:nvPr>
            <p:ph type="body" idx="1"/>
          </p:nvPr>
        </p:nvSpPr>
        <p:spPr>
          <a:xfrm>
            <a:off x="311700" y="1125415"/>
            <a:ext cx="4963686" cy="3713036"/>
          </a:xfrm>
        </p:spPr>
        <p:txBody>
          <a:bodyPr>
            <a:normAutofit/>
          </a:bodyPr>
          <a:lstStyle/>
          <a:p>
            <a:r>
              <a:rPr lang="en-US" dirty="0">
                <a:solidFill>
                  <a:srgbClr val="000000"/>
                </a:solidFill>
              </a:rPr>
              <a:t>The physical product, in this case an iPod, is the </a:t>
            </a:r>
            <a:r>
              <a:rPr lang="en-US" b="1" dirty="0">
                <a:solidFill>
                  <a:srgbClr val="000000"/>
                </a:solidFill>
              </a:rPr>
              <a:t>core product</a:t>
            </a:r>
            <a:r>
              <a:rPr lang="en-US" dirty="0">
                <a:solidFill>
                  <a:srgbClr val="000000"/>
                </a:solidFill>
              </a:rPr>
              <a:t>. Surrounding it are services and accessories, called the </a:t>
            </a:r>
            <a:r>
              <a:rPr lang="en-US" b="1" dirty="0">
                <a:solidFill>
                  <a:srgbClr val="000000"/>
                </a:solidFill>
              </a:rPr>
              <a:t>augmented product</a:t>
            </a:r>
            <a:r>
              <a:rPr lang="en-US" dirty="0">
                <a:solidFill>
                  <a:srgbClr val="000000"/>
                </a:solidFill>
              </a:rPr>
              <a:t>, that support the core product. </a:t>
            </a:r>
            <a:endParaRPr lang="en-US" dirty="0"/>
          </a:p>
          <a:p>
            <a:r>
              <a:rPr lang="en-US" dirty="0">
                <a:solidFill>
                  <a:srgbClr val="000000"/>
                </a:solidFill>
              </a:rPr>
              <a:t>Together, these make up the complete product. One limitation of this approach has already been mentioned; price is left out. But for many “pure” products, this conceptualization can be helpful in bundling different augmentations for different markets.</a:t>
            </a:r>
            <a:endParaRPr lang="en-CA" dirty="0"/>
          </a:p>
        </p:txBody>
      </p:sp>
      <p:pic>
        <p:nvPicPr>
          <p:cNvPr id="7" name="Picture 6" descr="Diagram that shows a circle with in a circle. the inner circle says core product and the outer circle says augmented product. &#10;&#10;">
            <a:extLst>
              <a:ext uri="{FF2B5EF4-FFF2-40B4-BE49-F238E27FC236}">
                <a16:creationId xmlns:a16="http://schemas.microsoft.com/office/drawing/2014/main" id="{74091638-AC55-80E6-1497-784010B4F5F5}"/>
              </a:ext>
            </a:extLst>
          </p:cNvPr>
          <p:cNvPicPr>
            <a:picLocks noChangeAspect="1"/>
          </p:cNvPicPr>
          <p:nvPr/>
        </p:nvPicPr>
        <p:blipFill>
          <a:blip r:embed="rId3">
            <a:duotone>
              <a:schemeClr val="accent2">
                <a:shade val="45000"/>
                <a:satMod val="135000"/>
              </a:schemeClr>
              <a:prstClr val="white"/>
            </a:duotone>
          </a:blip>
          <a:stretch>
            <a:fillRect/>
          </a:stretch>
        </p:blipFill>
        <p:spPr>
          <a:xfrm>
            <a:off x="5362573" y="960298"/>
            <a:ext cx="3626778" cy="3608577"/>
          </a:xfrm>
          <a:prstGeom prst="rect">
            <a:avLst/>
          </a:prstGeom>
        </p:spPr>
      </p:pic>
    </p:spTree>
    <p:extLst>
      <p:ext uri="{BB962C8B-B14F-4D97-AF65-F5344CB8AC3E}">
        <p14:creationId xmlns:p14="http://schemas.microsoft.com/office/powerpoint/2010/main" val="1145401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15"/>
          <p:cNvSpPr txBox="1">
            <a:spLocks noGrp="1"/>
          </p:cNvSpPr>
          <p:nvPr>
            <p:ph type="title"/>
          </p:nvPr>
        </p:nvSpPr>
        <p:spPr>
          <a:xfrm>
            <a:off x="247074" y="257908"/>
            <a:ext cx="8555281" cy="706734"/>
          </a:xfrm>
          <a:prstGeom prst="rect">
            <a:avLst/>
          </a:prstGeom>
        </p:spPr>
        <p:txBody>
          <a:bodyPr spcFirstLastPara="1" wrap="square" lIns="91425" tIns="91425" rIns="91425" bIns="91425" anchor="t" anchorCtr="0">
            <a:noAutofit/>
          </a:bodyPr>
          <a:lstStyle/>
          <a:p>
            <a:r>
              <a:rPr lang="en-CA" b="1" dirty="0"/>
              <a:t>6.1 Campbell's Product Mix</a:t>
            </a:r>
            <a:endParaRPr lang="en-CA" sz="1800" dirty="0">
              <a:latin typeface="+mn-lt"/>
            </a:endParaRPr>
          </a:p>
        </p:txBody>
      </p:sp>
      <p:pic>
        <p:nvPicPr>
          <p:cNvPr id="3" name="Picture 2" descr="Diagram: see notes for backdown &#10;&#10;&#10;">
            <a:extLst>
              <a:ext uri="{FF2B5EF4-FFF2-40B4-BE49-F238E27FC236}">
                <a16:creationId xmlns:a16="http://schemas.microsoft.com/office/drawing/2014/main" id="{DFB0CC32-E3FD-5FDC-715B-B54CA3606F9D}"/>
              </a:ext>
            </a:extLst>
          </p:cNvPr>
          <p:cNvPicPr>
            <a:picLocks noChangeAspect="1"/>
          </p:cNvPicPr>
          <p:nvPr/>
        </p:nvPicPr>
        <p:blipFill>
          <a:blip r:embed="rId3"/>
          <a:stretch>
            <a:fillRect/>
          </a:stretch>
        </p:blipFill>
        <p:spPr>
          <a:xfrm>
            <a:off x="247075" y="964642"/>
            <a:ext cx="8835575" cy="3847281"/>
          </a:xfrm>
          <a:prstGeom prst="rect">
            <a:avLst/>
          </a:prstGeom>
        </p:spPr>
      </p:pic>
    </p:spTree>
    <p:extLst>
      <p:ext uri="{BB962C8B-B14F-4D97-AF65-F5344CB8AC3E}">
        <p14:creationId xmlns:p14="http://schemas.microsoft.com/office/powerpoint/2010/main" val="4000145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sp>
        <p:nvSpPr>
          <p:cNvPr id="106" name="Google Shape;106;p17"/>
          <p:cNvSpPr txBox="1">
            <a:spLocks noGrp="1"/>
          </p:cNvSpPr>
          <p:nvPr>
            <p:ph type="title"/>
          </p:nvPr>
        </p:nvSpPr>
        <p:spPr>
          <a:xfrm>
            <a:off x="233484" y="361741"/>
            <a:ext cx="8598716" cy="679938"/>
          </a:xfrm>
          <a:prstGeom prst="rect">
            <a:avLst/>
          </a:prstGeom>
        </p:spPr>
        <p:txBody>
          <a:bodyPr spcFirstLastPara="1" wrap="square" lIns="91425" tIns="91425" rIns="91425" bIns="91425" anchor="t" anchorCtr="0">
            <a:noAutofit/>
          </a:bodyPr>
          <a:lstStyle/>
          <a:p>
            <a:pPr>
              <a:lnSpc>
                <a:spcPct val="105000"/>
              </a:lnSpc>
              <a:buClr>
                <a:srgbClr val="000000"/>
              </a:buClr>
              <a:buSzPts val="990"/>
            </a:pPr>
            <a:r>
              <a:rPr lang="en-CA" b="1" dirty="0"/>
              <a:t>The Product Dominant Approach</a:t>
            </a:r>
            <a:endParaRPr b="1" dirty="0">
              <a:highlight>
                <a:schemeClr val="lt1"/>
              </a:highlight>
              <a:latin typeface="+mn-lt"/>
            </a:endParaRPr>
          </a:p>
        </p:txBody>
      </p:sp>
      <p:sp>
        <p:nvSpPr>
          <p:cNvPr id="107" name="Google Shape;107;p17"/>
          <p:cNvSpPr txBox="1">
            <a:spLocks noGrp="1"/>
          </p:cNvSpPr>
          <p:nvPr>
            <p:ph type="body" idx="1"/>
          </p:nvPr>
        </p:nvSpPr>
        <p:spPr>
          <a:xfrm>
            <a:off x="233485" y="1207478"/>
            <a:ext cx="8448292" cy="3404716"/>
          </a:xfrm>
          <a:prstGeom prst="rect">
            <a:avLst/>
          </a:prstGeom>
        </p:spPr>
        <p:txBody>
          <a:bodyPr spcFirstLastPara="1" wrap="square" lIns="91425" tIns="91425" rIns="91425" bIns="91425" anchor="t" anchorCtr="0">
            <a:noAutofit/>
          </a:bodyPr>
          <a:lstStyle/>
          <a:p>
            <a:pPr marL="417470" indent="-285750">
              <a:lnSpc>
                <a:spcPct val="100000"/>
              </a:lnSpc>
              <a:spcBef>
                <a:spcPts val="1400"/>
              </a:spcBef>
              <a:buClr>
                <a:srgbClr val="000000"/>
              </a:buClr>
              <a:buSzPts val="1526"/>
            </a:pPr>
            <a:r>
              <a:rPr lang="en-CA" sz="2400" dirty="0">
                <a:latin typeface="+mj-lt"/>
              </a:rPr>
              <a:t>From the traditional product-dominant perspective of business, marketers consider products, services, and prices as three separate and distinguishable characteristics. </a:t>
            </a:r>
          </a:p>
          <a:p>
            <a:pPr marL="417470" indent="-285750">
              <a:lnSpc>
                <a:spcPct val="100000"/>
              </a:lnSpc>
              <a:spcBef>
                <a:spcPts val="1400"/>
              </a:spcBef>
              <a:buClr>
                <a:srgbClr val="000000"/>
              </a:buClr>
              <a:buSzPts val="1526"/>
            </a:pPr>
            <a:r>
              <a:rPr lang="en-CA" sz="2400" dirty="0">
                <a:latin typeface="+mj-lt"/>
              </a:rPr>
              <a:t>Product Oriented firms</a:t>
            </a:r>
            <a:endParaRPr lang="en-CA"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
        <p:cNvGrpSpPr/>
        <p:nvPr/>
      </p:nvGrpSpPr>
      <p:grpSpPr>
        <a:xfrm>
          <a:off x="0" y="0"/>
          <a:ext cx="0" cy="0"/>
          <a:chOff x="0" y="0"/>
          <a:chExt cx="0" cy="0"/>
        </a:xfrm>
      </p:grpSpPr>
      <p:sp>
        <p:nvSpPr>
          <p:cNvPr id="114" name="Google Shape;114;p18"/>
          <p:cNvSpPr txBox="1">
            <a:spLocks noGrp="1"/>
          </p:cNvSpPr>
          <p:nvPr>
            <p:ph type="title"/>
          </p:nvPr>
        </p:nvSpPr>
        <p:spPr>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fontScale="90000"/>
          </a:bodyPr>
          <a:lstStyle/>
          <a:p>
            <a:r>
              <a:rPr lang="en-CA" b="1" dirty="0">
                <a:solidFill>
                  <a:schemeClr val="tx1"/>
                </a:solidFill>
                <a:highlight>
                  <a:srgbClr val="FFFFFF"/>
                </a:highlight>
                <a:latin typeface="Arial"/>
                <a:ea typeface="Arial"/>
                <a:cs typeface="Arial"/>
                <a:sym typeface="Arial"/>
              </a:rPr>
              <a:t>The Service Dominant Approach</a:t>
            </a:r>
            <a:endParaRPr dirty="0">
              <a:solidFill>
                <a:schemeClr val="tx1"/>
              </a:solidFill>
            </a:endParaRPr>
          </a:p>
        </p:txBody>
      </p:sp>
      <p:sp>
        <p:nvSpPr>
          <p:cNvPr id="2" name="Text Placeholder 1">
            <a:extLst>
              <a:ext uri="{FF2B5EF4-FFF2-40B4-BE49-F238E27FC236}">
                <a16:creationId xmlns:a16="http://schemas.microsoft.com/office/drawing/2014/main" id="{9F651DFC-9B51-5CC3-A79E-FA76125C31A2}"/>
              </a:ext>
            </a:extLst>
          </p:cNvPr>
          <p:cNvSpPr>
            <a:spLocks noGrp="1"/>
          </p:cNvSpPr>
          <p:nvPr>
            <p:ph type="body" idx="1"/>
          </p:nvPr>
        </p:nvSpPr>
        <p:spPr>
          <a:xfrm>
            <a:off x="4032738" y="1017800"/>
            <a:ext cx="4799562" cy="3472138"/>
          </a:xfrm>
        </p:spPr>
        <p:txBody>
          <a:bodyPr/>
          <a:lstStyle/>
          <a:p>
            <a:pPr marL="0" lvl="0" indent="0">
              <a:buClr>
                <a:srgbClr val="000000"/>
              </a:buClr>
              <a:buSzPct val="150000"/>
              <a:buNone/>
            </a:pPr>
            <a:r>
              <a:rPr lang="en-CA" sz="2000" dirty="0">
                <a:solidFill>
                  <a:srgbClr val="000000"/>
                </a:solidFill>
                <a:cs typeface="Arial"/>
                <a:sym typeface="Arial"/>
              </a:rPr>
              <a:t>The service-dominant approach is that it integrates the product, price, and service dimensions of an offering. This integration helps marketers think more like their customers, which can help them add value to their firm’s products. </a:t>
            </a:r>
          </a:p>
          <a:p>
            <a:pPr marL="0" lvl="0" indent="0">
              <a:buClr>
                <a:srgbClr val="000000"/>
              </a:buClr>
              <a:buSzPct val="150000"/>
              <a:buNone/>
            </a:pPr>
            <a:endParaRPr lang="en-CA" sz="2000" dirty="0">
              <a:solidFill>
                <a:srgbClr val="000000"/>
              </a:solidFill>
              <a:cs typeface="Arial"/>
              <a:sym typeface="Arial"/>
            </a:endParaRPr>
          </a:p>
          <a:p>
            <a:pPr marL="0" lvl="0" indent="0">
              <a:buClr>
                <a:srgbClr val="000000"/>
              </a:buClr>
              <a:buSzPct val="150000"/>
              <a:buNone/>
            </a:pPr>
            <a:r>
              <a:rPr lang="en-CA" sz="2000" dirty="0">
                <a:solidFill>
                  <a:srgbClr val="000000"/>
                </a:solidFill>
                <a:cs typeface="Arial"/>
                <a:sym typeface="Arial"/>
              </a:rPr>
              <a:t>This perspective helps marketers think more like their customers, which helps firms add value to their offerings. </a:t>
            </a:r>
          </a:p>
        </p:txBody>
      </p:sp>
      <p:sp>
        <p:nvSpPr>
          <p:cNvPr id="4" name="Rectangle 3">
            <a:extLst>
              <a:ext uri="{C183D7F6-B498-43B3-948B-1728B52AA6E4}">
                <adec:decorative xmlns:adec="http://schemas.microsoft.com/office/drawing/2017/decorative" val="1"/>
              </a:ext>
            </a:extLst>
          </p:cNvPr>
          <p:cNvSpPr/>
          <p:nvPr/>
        </p:nvSpPr>
        <p:spPr>
          <a:xfrm rot="10800000" flipV="1">
            <a:off x="433753" y="3923686"/>
            <a:ext cx="3323493" cy="230832"/>
          </a:xfrm>
          <a:prstGeom prst="rect">
            <a:avLst/>
          </a:prstGeom>
        </p:spPr>
        <p:txBody>
          <a:bodyPr wrap="square">
            <a:spAutoFit/>
          </a:bodyPr>
          <a:lstStyle/>
          <a:p>
            <a:r>
              <a:rPr lang="en-CA" sz="900" dirty="0">
                <a:hlinkClick r:id="rId3"/>
              </a:rPr>
              <a:t>Shopping Online Sale - Free vector graphic on </a:t>
            </a:r>
            <a:r>
              <a:rPr lang="en-CA" sz="900" dirty="0" err="1">
                <a:hlinkClick r:id="rId3"/>
              </a:rPr>
              <a:t>Pixabay</a:t>
            </a:r>
            <a:endParaRPr lang="en-CA" sz="900" dirty="0"/>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007" y="1109616"/>
            <a:ext cx="3326240" cy="271529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CA" b="1" dirty="0">
                <a:latin typeface="+mj-lt"/>
              </a:rPr>
              <a:t>Product Levels &amp; Product Lines</a:t>
            </a:r>
            <a:endParaRPr b="1" dirty="0">
              <a:latin typeface="+mj-lt"/>
            </a:endParaRPr>
          </a:p>
        </p:txBody>
      </p:sp>
      <p:sp>
        <p:nvSpPr>
          <p:cNvPr id="4" name="Text Placeholder 3">
            <a:extLst>
              <a:ext uri="{FF2B5EF4-FFF2-40B4-BE49-F238E27FC236}">
                <a16:creationId xmlns:a16="http://schemas.microsoft.com/office/drawing/2014/main" id="{681EEC81-2B79-56BE-64E9-8872E74F4C5A}"/>
              </a:ext>
            </a:extLst>
          </p:cNvPr>
          <p:cNvSpPr>
            <a:spLocks noGrp="1"/>
          </p:cNvSpPr>
          <p:nvPr>
            <p:ph type="body" idx="1"/>
          </p:nvPr>
        </p:nvSpPr>
        <p:spPr>
          <a:xfrm>
            <a:off x="4185138" y="1160585"/>
            <a:ext cx="4647162" cy="3408290"/>
          </a:xfrm>
        </p:spPr>
        <p:txBody>
          <a:bodyPr>
            <a:normAutofit/>
          </a:bodyPr>
          <a:lstStyle/>
          <a:p>
            <a:pPr marL="285750" indent="-285750">
              <a:buFont typeface="Arial" panose="020B0604020202020204" pitchFamily="34" charset="0"/>
              <a:buChar char="•"/>
            </a:pPr>
            <a:r>
              <a:rPr lang="en-CA" sz="2000" dirty="0"/>
              <a:t>Most firms sell several offerings designed to work together to satisfy a broad range of customers’ needs and desires. </a:t>
            </a:r>
          </a:p>
          <a:p>
            <a:pPr marL="285750" indent="-285750">
              <a:buFont typeface="Arial" panose="020B0604020202020204" pitchFamily="34" charset="0"/>
              <a:buChar char="•"/>
            </a:pPr>
            <a:r>
              <a:rPr lang="en-CA" sz="2000" dirty="0"/>
              <a:t>A product line is group of related offerings. </a:t>
            </a:r>
          </a:p>
          <a:p>
            <a:pPr marL="285750" indent="-285750">
              <a:buFont typeface="Arial" panose="020B0604020202020204" pitchFamily="34" charset="0"/>
              <a:buChar char="•"/>
            </a:pPr>
            <a:r>
              <a:rPr lang="en-CA" sz="2000" dirty="0"/>
              <a:t>Product lines are created to make marketing strategies more efficient.</a:t>
            </a:r>
          </a:p>
          <a:p>
            <a:pPr marL="285750" indent="-285750">
              <a:buFont typeface="Arial" panose="020B0604020202020204" pitchFamily="34" charset="0"/>
              <a:buChar char="•"/>
            </a:pPr>
            <a:r>
              <a:rPr lang="en-CA" sz="2000" dirty="0"/>
              <a:t>A product line can be broad. Or, a product line can be narrow.</a:t>
            </a:r>
          </a:p>
        </p:txBody>
      </p:sp>
      <p:sp>
        <p:nvSpPr>
          <p:cNvPr id="3" name="Rectangle 2">
            <a:extLst>
              <a:ext uri="{C183D7F6-B498-43B3-948B-1728B52AA6E4}">
                <adec:decorative xmlns:adec="http://schemas.microsoft.com/office/drawing/2017/decorative" val="1"/>
              </a:ext>
            </a:extLst>
          </p:cNvPr>
          <p:cNvSpPr/>
          <p:nvPr/>
        </p:nvSpPr>
        <p:spPr>
          <a:xfrm rot="10800000" flipV="1">
            <a:off x="157744" y="4047871"/>
            <a:ext cx="3885542" cy="230832"/>
          </a:xfrm>
          <a:prstGeom prst="rect">
            <a:avLst/>
          </a:prstGeom>
        </p:spPr>
        <p:txBody>
          <a:bodyPr wrap="square">
            <a:spAutoFit/>
          </a:bodyPr>
          <a:lstStyle/>
          <a:p>
            <a:r>
              <a:rPr lang="en-CA" sz="900" u="sng" dirty="0">
                <a:solidFill>
                  <a:schemeClr val="bg2">
                    <a:lumMod val="50000"/>
                  </a:schemeClr>
                </a:solidFill>
                <a:latin typeface="+mn-lt"/>
                <a:hlinkClick r:id="rId3"/>
              </a:rPr>
              <a:t>Nick </a:t>
            </a:r>
            <a:r>
              <a:rPr lang="en-CA" sz="900" u="sng" dirty="0" err="1">
                <a:solidFill>
                  <a:schemeClr val="bg2">
                    <a:lumMod val="50000"/>
                  </a:schemeClr>
                </a:solidFill>
                <a:latin typeface="+mn-lt"/>
                <a:hlinkClick r:id="rId3"/>
              </a:rPr>
              <a:t>Youngson</a:t>
            </a:r>
            <a:r>
              <a:rPr lang="en-CA" sz="900" dirty="0">
                <a:solidFill>
                  <a:schemeClr val="bg2">
                    <a:lumMod val="50000"/>
                  </a:schemeClr>
                </a:solidFill>
                <a:latin typeface="+mn-lt"/>
              </a:rPr>
              <a:t> </a:t>
            </a:r>
            <a:r>
              <a:rPr lang="en-CA" sz="900" dirty="0">
                <a:solidFill>
                  <a:schemeClr val="bg2">
                    <a:lumMod val="50000"/>
                  </a:schemeClr>
                </a:solidFill>
                <a:latin typeface="+mn-lt"/>
                <a:hlinkClick r:id="rId4"/>
              </a:rPr>
              <a:t>CC BY-SA 3.0</a:t>
            </a:r>
            <a:r>
              <a:rPr lang="en-CA" sz="900" dirty="0">
                <a:solidFill>
                  <a:schemeClr val="bg2">
                    <a:lumMod val="50000"/>
                  </a:schemeClr>
                </a:solidFill>
                <a:latin typeface="+mn-lt"/>
              </a:rPr>
              <a:t> </a:t>
            </a:r>
            <a:r>
              <a:rPr lang="en-CA" sz="900" dirty="0">
                <a:solidFill>
                  <a:schemeClr val="bg2">
                    <a:lumMod val="50000"/>
                  </a:schemeClr>
                </a:solidFill>
                <a:latin typeface="+mn-lt"/>
                <a:hlinkClick r:id="rId5"/>
              </a:rPr>
              <a:t>Pix4free</a:t>
            </a:r>
            <a:endParaRPr lang="en-CA" sz="900" dirty="0">
              <a:solidFill>
                <a:schemeClr val="bg2">
                  <a:lumMod val="50000"/>
                </a:schemeClr>
              </a:solidFill>
              <a:latin typeface="+mn-lt"/>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241" y="1500839"/>
            <a:ext cx="3820549" cy="254703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CA" b="1" dirty="0">
                <a:latin typeface="+mj-lt"/>
              </a:rPr>
              <a:t>Product Levels</a:t>
            </a:r>
            <a:endParaRPr b="1" dirty="0">
              <a:latin typeface="+mj-lt"/>
            </a:endParaRPr>
          </a:p>
        </p:txBody>
      </p:sp>
      <p:pic>
        <p:nvPicPr>
          <p:cNvPr id="4" name="Picture 3" descr="Image showing the four offering levels." title="Offering Leve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739" y="973016"/>
            <a:ext cx="3579646" cy="3645877"/>
          </a:xfrm>
          <a:prstGeom prst="rect">
            <a:avLst/>
          </a:prstGeom>
        </p:spPr>
      </p:pic>
      <p:sp>
        <p:nvSpPr>
          <p:cNvPr id="2" name="Text Placeholder 1">
            <a:extLst>
              <a:ext uri="{FF2B5EF4-FFF2-40B4-BE49-F238E27FC236}">
                <a16:creationId xmlns:a16="http://schemas.microsoft.com/office/drawing/2014/main" id="{644BA872-C6D4-78EE-0137-5E2A0E013CD4}"/>
              </a:ext>
            </a:extLst>
          </p:cNvPr>
          <p:cNvSpPr>
            <a:spLocks noGrp="1"/>
          </p:cNvSpPr>
          <p:nvPr>
            <p:ph type="body" idx="1"/>
          </p:nvPr>
        </p:nvSpPr>
        <p:spPr>
          <a:xfrm>
            <a:off x="4032737" y="832338"/>
            <a:ext cx="4799561" cy="3736537"/>
          </a:xfrm>
        </p:spPr>
        <p:txBody>
          <a:bodyPr>
            <a:normAutofit fontScale="92500"/>
          </a:bodyPr>
          <a:lstStyle/>
          <a:p>
            <a:pPr marL="0" lvl="0" indent="0">
              <a:buClr>
                <a:srgbClr val="000000"/>
              </a:buClr>
              <a:buSzTx/>
              <a:buNone/>
            </a:pPr>
            <a:r>
              <a:rPr lang="en-CA" sz="2400" b="1" dirty="0">
                <a:solidFill>
                  <a:srgbClr val="000000"/>
                </a:solidFill>
                <a:cs typeface="Arial"/>
                <a:sym typeface="Arial"/>
              </a:rPr>
              <a:t>There are Four offering levels. </a:t>
            </a:r>
            <a:endParaRPr lang="en-CA" sz="2400" dirty="0">
              <a:solidFill>
                <a:srgbClr val="000000"/>
              </a:solidFill>
              <a:cs typeface="Arial"/>
              <a:sym typeface="Arial"/>
            </a:endParaRPr>
          </a:p>
          <a:p>
            <a:pPr marL="0" lvl="0" indent="0">
              <a:buClr>
                <a:srgbClr val="000000"/>
              </a:buClr>
              <a:buSzTx/>
              <a:buNone/>
            </a:pPr>
            <a:r>
              <a:rPr lang="en-CA" sz="2400" dirty="0">
                <a:solidFill>
                  <a:srgbClr val="000000"/>
                </a:solidFill>
                <a:cs typeface="Arial"/>
                <a:sym typeface="Arial"/>
              </a:rPr>
              <a:t>Consider the iPod Shuffle. (Fig 6.9)</a:t>
            </a:r>
          </a:p>
          <a:p>
            <a:pPr marL="342900" lvl="0">
              <a:buClr>
                <a:srgbClr val="000000"/>
              </a:buClr>
              <a:buSzTx/>
              <a:buFont typeface="+mj-lt"/>
              <a:buAutoNum type="arabicPeriod"/>
            </a:pPr>
            <a:r>
              <a:rPr lang="en-CA" sz="2400" dirty="0">
                <a:solidFill>
                  <a:srgbClr val="000000"/>
                </a:solidFill>
                <a:cs typeface="Arial"/>
                <a:sym typeface="Arial"/>
              </a:rPr>
              <a:t>the basic offering (the device itself) </a:t>
            </a:r>
          </a:p>
          <a:p>
            <a:pPr marL="342900" lvl="0">
              <a:buClr>
                <a:srgbClr val="000000"/>
              </a:buClr>
              <a:buSzTx/>
              <a:buFont typeface="+mj-lt"/>
              <a:buAutoNum type="arabicPeriod"/>
            </a:pPr>
            <a:r>
              <a:rPr lang="en-CA" sz="2400" dirty="0">
                <a:solidFill>
                  <a:srgbClr val="000000"/>
                </a:solidFill>
                <a:cs typeface="Arial"/>
                <a:sym typeface="Arial"/>
              </a:rPr>
              <a:t>the offering’s technology platform  </a:t>
            </a:r>
          </a:p>
          <a:p>
            <a:pPr marL="342900" lvl="0">
              <a:buClr>
                <a:srgbClr val="000000"/>
              </a:buClr>
              <a:buSzTx/>
              <a:buFont typeface="+mj-lt"/>
              <a:buAutoNum type="arabicPeriod"/>
            </a:pPr>
            <a:r>
              <a:rPr lang="en-CA" sz="2400" dirty="0">
                <a:solidFill>
                  <a:srgbClr val="000000"/>
                </a:solidFill>
                <a:cs typeface="Arial"/>
                <a:sym typeface="Arial"/>
              </a:rPr>
              <a:t>the product line to which the Shuffle belongs (Apple’s iPod line of MP3 music players)</a:t>
            </a:r>
          </a:p>
          <a:p>
            <a:pPr marL="342900" lvl="0">
              <a:buClr>
                <a:srgbClr val="000000"/>
              </a:buClr>
              <a:buSzTx/>
              <a:buFont typeface="+mj-lt"/>
              <a:buAutoNum type="arabicPeriod"/>
            </a:pPr>
            <a:r>
              <a:rPr lang="en-CA" sz="2400" dirty="0">
                <a:solidFill>
                  <a:srgbClr val="000000"/>
                </a:solidFill>
                <a:cs typeface="Arial"/>
                <a:sym typeface="Arial"/>
              </a:rPr>
              <a:t>the product category to which the offering belongs.</a:t>
            </a:r>
          </a:p>
        </p:txBody>
      </p:sp>
    </p:spTree>
    <p:extLst>
      <p:ext uri="{BB962C8B-B14F-4D97-AF65-F5344CB8AC3E}">
        <p14:creationId xmlns:p14="http://schemas.microsoft.com/office/powerpoint/2010/main" val="2023240836"/>
      </p:ext>
    </p:extLst>
  </p:cSld>
  <p:clrMapOvr>
    <a:masterClrMapping/>
  </p:clrMapOvr>
</p:sld>
</file>

<file path=ppt/theme/theme1.xml><?xml version="1.0" encoding="utf-8"?>
<a:theme xmlns:a="http://schemas.openxmlformats.org/drawingml/2006/main" name="Geometric">
  <a:themeElements>
    <a:clrScheme name="Custom 33">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0070C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7D01CD67B11D4B816C9DF54EC99EF3" ma:contentTypeVersion="13" ma:contentTypeDescription="Create a new document." ma:contentTypeScope="" ma:versionID="8a6f30f49dfde2f0abe9f1264016c91b">
  <xsd:schema xmlns:xsd="http://www.w3.org/2001/XMLSchema" xmlns:xs="http://www.w3.org/2001/XMLSchema" xmlns:p="http://schemas.microsoft.com/office/2006/metadata/properties" xmlns:ns2="73a48753-6480-47aa-921d-e5891154e976" xmlns:ns3="050de78a-70cf-4fc3-92ba-9f0761e59720" targetNamespace="http://schemas.microsoft.com/office/2006/metadata/properties" ma:root="true" ma:fieldsID="5adda74e2df40cf81770cce223e2ad50" ns2:_="" ns3:_="">
    <xsd:import namespace="73a48753-6480-47aa-921d-e5891154e976"/>
    <xsd:import namespace="050de78a-70cf-4fc3-92ba-9f0761e5972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a48753-6480-47aa-921d-e5891154e976"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0f12fecc-efde-40e0-92ac-e09924fecc2b"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50de78a-70cf-4fc3-92ba-9f0761e5972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a3e0093-6982-4404-b286-09960dfb83a5}" ma:internalName="TaxCatchAll" ma:showField="CatchAllData" ma:web="050de78a-70cf-4fc3-92ba-9f0761e597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3a48753-6480-47aa-921d-e5891154e976">
      <Terms xmlns="http://schemas.microsoft.com/office/infopath/2007/PartnerControls"/>
    </lcf76f155ced4ddcb4097134ff3c332f>
    <TaxCatchAll xmlns="050de78a-70cf-4fc3-92ba-9f0761e59720" xsi:nil="true"/>
  </documentManagement>
</p:properties>
</file>

<file path=customXml/itemProps1.xml><?xml version="1.0" encoding="utf-8"?>
<ds:datastoreItem xmlns:ds="http://schemas.openxmlformats.org/officeDocument/2006/customXml" ds:itemID="{781B016C-B986-4A07-9914-234065C116EE}"/>
</file>

<file path=customXml/itemProps2.xml><?xml version="1.0" encoding="utf-8"?>
<ds:datastoreItem xmlns:ds="http://schemas.openxmlformats.org/officeDocument/2006/customXml" ds:itemID="{E7EF313B-244E-4228-BE7B-5B7B3B98E384}"/>
</file>

<file path=customXml/itemProps3.xml><?xml version="1.0" encoding="utf-8"?>
<ds:datastoreItem xmlns:ds="http://schemas.openxmlformats.org/officeDocument/2006/customXml" ds:itemID="{65C39061-124E-4BD5-9DD6-CAE4D4A597D3}"/>
</file>

<file path=docProps/app.xml><?xml version="1.0" encoding="utf-8"?>
<Properties xmlns="http://schemas.openxmlformats.org/officeDocument/2006/extended-properties" xmlns:vt="http://schemas.openxmlformats.org/officeDocument/2006/docPropsVTypes">
  <TotalTime>4380</TotalTime>
  <Words>1841</Words>
  <Application>Microsoft Office PowerPoint</Application>
  <PresentationFormat>On-screen Show (16:9)</PresentationFormat>
  <Paragraphs>118</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Roboto</vt:lpstr>
      <vt:lpstr>Times New Roman</vt:lpstr>
      <vt:lpstr>Calibri</vt:lpstr>
      <vt:lpstr>Geometric</vt:lpstr>
      <vt:lpstr>Principles of Marketing </vt:lpstr>
      <vt:lpstr>6.1 What Composes an Offering? </vt:lpstr>
      <vt:lpstr>6.1 What Composes an Offering Continued  </vt:lpstr>
      <vt:lpstr>6.1 Augmented and Core Product </vt:lpstr>
      <vt:lpstr>6.1 Campbell's Product Mix</vt:lpstr>
      <vt:lpstr>The Product Dominant Approach</vt:lpstr>
      <vt:lpstr>The Service Dominant Approach</vt:lpstr>
      <vt:lpstr>Product Levels &amp; Product Lines</vt:lpstr>
      <vt:lpstr>Product Levels</vt:lpstr>
      <vt:lpstr>6.2 Consumer Offerings </vt:lpstr>
      <vt:lpstr>6.3 Convenience offerings</vt:lpstr>
      <vt:lpstr>6.3 Shopping offerings</vt:lpstr>
      <vt:lpstr>6.3 Specialty offerings</vt:lpstr>
      <vt:lpstr>6.4 Branding, Labeling, and Packaging</vt:lpstr>
      <vt:lpstr>6.4 Branding</vt:lpstr>
      <vt:lpstr>6.4 Labelling </vt:lpstr>
      <vt:lpstr>6.4 Cannibalization</vt:lpstr>
      <vt:lpstr>6.4 Packing</vt:lpstr>
      <vt:lpstr>6.4 Primary/ Secondary/ Tertiary Packaging </vt:lpstr>
      <vt:lpstr>6.5 Managing the Offering</vt:lpstr>
      <vt:lpstr>6.5 Product Manager </vt:lpstr>
      <vt:lpstr>Brand Managers  </vt:lpstr>
      <vt:lpstr>Key Takeaway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Marketing - Chapter 6</dc:title>
  <dc:creator>HOME-USER</dc:creator>
  <cp:lastModifiedBy>Andrew S</cp:lastModifiedBy>
  <cp:revision>124</cp:revision>
  <cp:lastPrinted>2021-10-24T15:39:03Z</cp:lastPrinted>
  <dcterms:modified xsi:type="dcterms:W3CDTF">2022-06-03T02:20:05Z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0x010100C57D01CD67B11D4B816C9DF54EC99EF3</vt:lpwstr>
  </property>
</Properties>
</file>