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diagrams/layout1.xml" ContentType="application/vnd.openxmlformats-officedocument.drawingml.diagramLayout+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8" r:id="rId3"/>
    <p:sldId id="280" r:id="rId4"/>
    <p:sldId id="264" r:id="rId5"/>
    <p:sldId id="260" r:id="rId6"/>
    <p:sldId id="261" r:id="rId7"/>
    <p:sldId id="262" r:id="rId8"/>
    <p:sldId id="267" r:id="rId9"/>
    <p:sldId id="268" r:id="rId10"/>
    <p:sldId id="286" r:id="rId11"/>
    <p:sldId id="269" r:id="rId12"/>
    <p:sldId id="282" r:id="rId13"/>
    <p:sldId id="281" r:id="rId14"/>
    <p:sldId id="283" r:id="rId15"/>
    <p:sldId id="284" r:id="rId16"/>
    <p:sldId id="285" r:id="rId17"/>
    <p:sldId id="278" r:id="rId18"/>
    <p:sldId id="270" r:id="rId19"/>
    <p:sldId id="271" r:id="rId20"/>
    <p:sldId id="273" r:id="rId21"/>
    <p:sldId id="274" r:id="rId22"/>
    <p:sldId id="275" r:id="rId23"/>
    <p:sldId id="287" r:id="rId24"/>
    <p:sldId id="277"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ienzi, Jack" initials="MJ" lastIdx="5" clrIdx="0">
    <p:extLst>
      <p:ext uri="{19B8F6BF-5375-455C-9EA6-DF929625EA0E}">
        <p15:presenceInfo xmlns:p15="http://schemas.microsoft.com/office/powerpoint/2012/main" userId="S-1-5-21-750930478-754930973-930774774-290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EC0"/>
    <a:srgbClr val="FFE285"/>
    <a:srgbClr val="FAF8A2"/>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26071" autoAdjust="0"/>
    <p:restoredTop sz="86481" autoAdjust="0"/>
  </p:normalViewPr>
  <p:slideViewPr>
    <p:cSldViewPr snapToGrid="0">
      <p:cViewPr varScale="1">
        <p:scale>
          <a:sx n="82" d="100"/>
          <a:sy n="82" d="100"/>
        </p:scale>
        <p:origin x="612"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9A68A9-C441-4284-B973-A1BE690320B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3216911-29F6-475B-8734-D27709E42C43}">
      <dgm:prSet phldrT="[Text]" custT="1"/>
      <dgm:spPr/>
      <dgm:t>
        <a:bodyPr/>
        <a:lstStyle/>
        <a:p>
          <a:r>
            <a:rPr lang="en-CA" sz="2400" b="1" dirty="0"/>
            <a:t>Behaviour/ Benefits Sought</a:t>
          </a:r>
          <a:endParaRPr lang="en-US" sz="2400" b="1" dirty="0"/>
        </a:p>
      </dgm:t>
      <dgm:extLst>
        <a:ext uri="{E40237B7-FDA0-4F09-8148-C483321AD2D9}">
          <dgm14:cNvPr xmlns:dgm14="http://schemas.microsoft.com/office/drawing/2010/diagram" id="0" name="" descr="Behaviour/ Benefits Sought&#10;Demographic&#10;Geographic&#10;Physiographic&#10;Usage Rate "/>
        </a:ext>
      </dgm:extLst>
    </dgm:pt>
    <dgm:pt modelId="{9654BFEA-2DFA-4BA9-B729-1BD01EB70FF0}" type="parTrans" cxnId="{8B7EF62E-EB5F-47DA-BD5C-78E5FE170A22}">
      <dgm:prSet/>
      <dgm:spPr/>
      <dgm:t>
        <a:bodyPr/>
        <a:lstStyle/>
        <a:p>
          <a:endParaRPr lang="en-US" sz="2800" b="1"/>
        </a:p>
      </dgm:t>
    </dgm:pt>
    <dgm:pt modelId="{A023BA3C-B357-448D-9340-735D9C9CB799}" type="sibTrans" cxnId="{8B7EF62E-EB5F-47DA-BD5C-78E5FE170A22}">
      <dgm:prSet/>
      <dgm:spPr/>
      <dgm:t>
        <a:bodyPr/>
        <a:lstStyle/>
        <a:p>
          <a:endParaRPr lang="en-US" sz="2800" b="1"/>
        </a:p>
      </dgm:t>
    </dgm:pt>
    <dgm:pt modelId="{E58D42FD-5733-4769-AB3E-0D18E914450A}">
      <dgm:prSet phldrT="[Text]" custT="1"/>
      <dgm:spPr/>
      <dgm:t>
        <a:bodyPr/>
        <a:lstStyle/>
        <a:p>
          <a:r>
            <a:rPr lang="en-US" sz="2400" b="1" dirty="0"/>
            <a:t>Demographic</a:t>
          </a:r>
        </a:p>
      </dgm:t>
      <dgm:extLst>
        <a:ext uri="{E40237B7-FDA0-4F09-8148-C483321AD2D9}">
          <dgm14:cNvPr xmlns:dgm14="http://schemas.microsoft.com/office/drawing/2010/diagram" id="0" name="" descr="Behaviour/ Benefits Sought&#10;Demographic&#10;Geographic&#10;Physiographic&#10;Usage Rate "/>
        </a:ext>
      </dgm:extLst>
    </dgm:pt>
    <dgm:pt modelId="{5D182923-7938-4668-8818-9BBD7DEFE353}" type="parTrans" cxnId="{6FB756B6-F0AD-4579-B218-19B02F8DC83F}">
      <dgm:prSet/>
      <dgm:spPr/>
      <dgm:t>
        <a:bodyPr/>
        <a:lstStyle/>
        <a:p>
          <a:endParaRPr lang="en-US" sz="2800" b="1"/>
        </a:p>
      </dgm:t>
    </dgm:pt>
    <dgm:pt modelId="{ED957759-FF51-4035-9D56-C943B62C39FF}" type="sibTrans" cxnId="{6FB756B6-F0AD-4579-B218-19B02F8DC83F}">
      <dgm:prSet/>
      <dgm:spPr/>
      <dgm:t>
        <a:bodyPr/>
        <a:lstStyle/>
        <a:p>
          <a:endParaRPr lang="en-US" sz="2800" b="1"/>
        </a:p>
      </dgm:t>
    </dgm:pt>
    <dgm:pt modelId="{3880CB07-3E3E-4033-854E-4A61875B09C4}">
      <dgm:prSet phldrT="[Text]" custT="1"/>
      <dgm:spPr/>
      <dgm:t>
        <a:bodyPr/>
        <a:lstStyle/>
        <a:p>
          <a:r>
            <a:rPr lang="en-US" sz="2400" b="1" dirty="0"/>
            <a:t>Geographic</a:t>
          </a:r>
        </a:p>
      </dgm:t>
      <dgm:extLst>
        <a:ext uri="{E40237B7-FDA0-4F09-8148-C483321AD2D9}">
          <dgm14:cNvPr xmlns:dgm14="http://schemas.microsoft.com/office/drawing/2010/diagram" id="0" name="" descr="Behaviour/ Benefits Sought&#10;Demographic&#10;Geographic&#10;Physiographic&#10;Usage Rate "/>
        </a:ext>
      </dgm:extLst>
    </dgm:pt>
    <dgm:pt modelId="{75A0934B-9876-428D-AF80-DAC78B2004B5}" type="parTrans" cxnId="{DD8B4106-F169-445B-83D6-2C0891625048}">
      <dgm:prSet/>
      <dgm:spPr/>
      <dgm:t>
        <a:bodyPr/>
        <a:lstStyle/>
        <a:p>
          <a:endParaRPr lang="en-US" sz="2800" b="1"/>
        </a:p>
      </dgm:t>
    </dgm:pt>
    <dgm:pt modelId="{4A053F92-7A05-416A-9CCF-3A311E7C0C31}" type="sibTrans" cxnId="{DD8B4106-F169-445B-83D6-2C0891625048}">
      <dgm:prSet/>
      <dgm:spPr/>
      <dgm:t>
        <a:bodyPr/>
        <a:lstStyle/>
        <a:p>
          <a:endParaRPr lang="en-US" sz="2800" b="1"/>
        </a:p>
      </dgm:t>
    </dgm:pt>
    <dgm:pt modelId="{ACACDF34-76E0-47FA-AFDF-4D060F537A1B}">
      <dgm:prSet custT="1"/>
      <dgm:spPr/>
      <dgm:t>
        <a:bodyPr/>
        <a:lstStyle/>
        <a:p>
          <a:r>
            <a:rPr lang="en-US" sz="2400" b="1" dirty="0"/>
            <a:t>Physiographic</a:t>
          </a:r>
        </a:p>
      </dgm:t>
      <dgm:extLst>
        <a:ext uri="{E40237B7-FDA0-4F09-8148-C483321AD2D9}">
          <dgm14:cNvPr xmlns:dgm14="http://schemas.microsoft.com/office/drawing/2010/diagram" id="0" name="" descr="Behaviour/ Benefits Sought&#10;Demographic&#10;Geographic&#10;Physiographic&#10;Usage Rate "/>
        </a:ext>
      </dgm:extLst>
    </dgm:pt>
    <dgm:pt modelId="{AA231BC4-4B9E-45ED-BE7F-36BBA7537B3F}" type="parTrans" cxnId="{B9118904-C70A-471E-BA59-F0B5E1E2BF78}">
      <dgm:prSet/>
      <dgm:spPr/>
      <dgm:t>
        <a:bodyPr/>
        <a:lstStyle/>
        <a:p>
          <a:endParaRPr lang="en-US" sz="2800" b="1"/>
        </a:p>
      </dgm:t>
    </dgm:pt>
    <dgm:pt modelId="{22047A18-17FA-449E-8693-EEDC490C940A}" type="sibTrans" cxnId="{B9118904-C70A-471E-BA59-F0B5E1E2BF78}">
      <dgm:prSet/>
      <dgm:spPr/>
      <dgm:t>
        <a:bodyPr/>
        <a:lstStyle/>
        <a:p>
          <a:endParaRPr lang="en-US" sz="2800" b="1"/>
        </a:p>
      </dgm:t>
    </dgm:pt>
    <dgm:pt modelId="{38F920DB-3335-4BBF-8797-6C373497C61D}">
      <dgm:prSet custT="1"/>
      <dgm:spPr/>
      <dgm:t>
        <a:bodyPr/>
        <a:lstStyle/>
        <a:p>
          <a:r>
            <a:rPr lang="en-US" sz="2400" b="1" dirty="0"/>
            <a:t>Usage Rate </a:t>
          </a:r>
        </a:p>
      </dgm:t>
      <dgm:extLst>
        <a:ext uri="{E40237B7-FDA0-4F09-8148-C483321AD2D9}">
          <dgm14:cNvPr xmlns:dgm14="http://schemas.microsoft.com/office/drawing/2010/diagram" id="0" name="" descr="Behaviour/ Benefits Sought&#10;Demographic&#10;Geographic&#10;Physiographic&#10;Usage Rate "/>
        </a:ext>
      </dgm:extLst>
    </dgm:pt>
    <dgm:pt modelId="{E56E8B2F-5724-43B5-9338-48510DA47D06}" type="parTrans" cxnId="{44DE575B-43F5-452E-B576-7CBE052B8D25}">
      <dgm:prSet/>
      <dgm:spPr/>
      <dgm:t>
        <a:bodyPr/>
        <a:lstStyle/>
        <a:p>
          <a:endParaRPr lang="en-US" sz="2800" b="1"/>
        </a:p>
      </dgm:t>
    </dgm:pt>
    <dgm:pt modelId="{C3C9ECB0-6BAE-42FC-9236-49CC0E95D50C}" type="sibTrans" cxnId="{44DE575B-43F5-452E-B576-7CBE052B8D25}">
      <dgm:prSet/>
      <dgm:spPr/>
      <dgm:t>
        <a:bodyPr/>
        <a:lstStyle/>
        <a:p>
          <a:endParaRPr lang="en-US" sz="2800" b="1"/>
        </a:p>
      </dgm:t>
    </dgm:pt>
    <dgm:pt modelId="{9C42EA12-624B-44DA-91F5-339946F5AD79}" type="pres">
      <dgm:prSet presAssocID="{B19A68A9-C441-4284-B973-A1BE690320BB}" presName="linear" presStyleCnt="0">
        <dgm:presLayoutVars>
          <dgm:dir/>
          <dgm:animLvl val="lvl"/>
          <dgm:resizeHandles val="exact"/>
        </dgm:presLayoutVars>
      </dgm:prSet>
      <dgm:spPr/>
    </dgm:pt>
    <dgm:pt modelId="{F366D4CD-4463-4165-AC37-CBA43B8B9D41}" type="pres">
      <dgm:prSet presAssocID="{43216911-29F6-475B-8734-D27709E42C43}" presName="parentLin" presStyleCnt="0"/>
      <dgm:spPr/>
    </dgm:pt>
    <dgm:pt modelId="{9CB99DF0-570F-4AEE-B724-3667BBC9F3CC}" type="pres">
      <dgm:prSet presAssocID="{43216911-29F6-475B-8734-D27709E42C43}" presName="parentLeftMargin" presStyleLbl="node1" presStyleIdx="0" presStyleCnt="5"/>
      <dgm:spPr/>
    </dgm:pt>
    <dgm:pt modelId="{31C73A42-8ABB-4CA5-A489-B8B69DBB0DE1}" type="pres">
      <dgm:prSet presAssocID="{43216911-29F6-475B-8734-D27709E42C43}" presName="parentText" presStyleLbl="node1" presStyleIdx="0" presStyleCnt="5">
        <dgm:presLayoutVars>
          <dgm:chMax val="0"/>
          <dgm:bulletEnabled val="1"/>
        </dgm:presLayoutVars>
      </dgm:prSet>
      <dgm:spPr/>
    </dgm:pt>
    <dgm:pt modelId="{0078BD75-27F5-41EA-9BC2-FE518BE4482E}" type="pres">
      <dgm:prSet presAssocID="{43216911-29F6-475B-8734-D27709E42C43}" presName="negativeSpace" presStyleCnt="0"/>
      <dgm:spPr/>
    </dgm:pt>
    <dgm:pt modelId="{380BF2EC-0878-40C1-8030-6585DCEC2643}" type="pres">
      <dgm:prSet presAssocID="{43216911-29F6-475B-8734-D27709E42C43}" presName="childText" presStyleLbl="conFgAcc1" presStyleIdx="0" presStyleCnt="5">
        <dgm:presLayoutVars>
          <dgm:bulletEnabled val="1"/>
        </dgm:presLayoutVars>
      </dgm:prSet>
      <dgm:spPr/>
    </dgm:pt>
    <dgm:pt modelId="{B803605E-3CB3-4BC4-B9FC-7607FB72952E}" type="pres">
      <dgm:prSet presAssocID="{A023BA3C-B357-448D-9340-735D9C9CB799}" presName="spaceBetweenRectangles" presStyleCnt="0"/>
      <dgm:spPr/>
    </dgm:pt>
    <dgm:pt modelId="{9ED4EBE5-DD9C-48B9-B5F7-B0AF0EE48295}" type="pres">
      <dgm:prSet presAssocID="{E58D42FD-5733-4769-AB3E-0D18E914450A}" presName="parentLin" presStyleCnt="0"/>
      <dgm:spPr/>
    </dgm:pt>
    <dgm:pt modelId="{00C444D6-E594-4E53-8F00-A6488A6E112F}" type="pres">
      <dgm:prSet presAssocID="{E58D42FD-5733-4769-AB3E-0D18E914450A}" presName="parentLeftMargin" presStyleLbl="node1" presStyleIdx="0" presStyleCnt="5"/>
      <dgm:spPr/>
    </dgm:pt>
    <dgm:pt modelId="{1888C78A-A5E4-400E-A498-452E6C1BE1A7}" type="pres">
      <dgm:prSet presAssocID="{E58D42FD-5733-4769-AB3E-0D18E914450A}" presName="parentText" presStyleLbl="node1" presStyleIdx="1" presStyleCnt="5">
        <dgm:presLayoutVars>
          <dgm:chMax val="0"/>
          <dgm:bulletEnabled val="1"/>
        </dgm:presLayoutVars>
      </dgm:prSet>
      <dgm:spPr/>
    </dgm:pt>
    <dgm:pt modelId="{B5D1A9BE-0795-4006-9445-A71CB417E351}" type="pres">
      <dgm:prSet presAssocID="{E58D42FD-5733-4769-AB3E-0D18E914450A}" presName="negativeSpace" presStyleCnt="0"/>
      <dgm:spPr/>
    </dgm:pt>
    <dgm:pt modelId="{4CA90EB7-A864-4D4A-AE8D-486AB45A9FA7}" type="pres">
      <dgm:prSet presAssocID="{E58D42FD-5733-4769-AB3E-0D18E914450A}" presName="childText" presStyleLbl="conFgAcc1" presStyleIdx="1" presStyleCnt="5">
        <dgm:presLayoutVars>
          <dgm:bulletEnabled val="1"/>
        </dgm:presLayoutVars>
      </dgm:prSet>
      <dgm:spPr/>
    </dgm:pt>
    <dgm:pt modelId="{F3E23836-C478-47DF-9F01-3C556B38A1F3}" type="pres">
      <dgm:prSet presAssocID="{ED957759-FF51-4035-9D56-C943B62C39FF}" presName="spaceBetweenRectangles" presStyleCnt="0"/>
      <dgm:spPr/>
    </dgm:pt>
    <dgm:pt modelId="{DEEC49C5-5D81-48B1-B0C9-53797D5FA87F}" type="pres">
      <dgm:prSet presAssocID="{3880CB07-3E3E-4033-854E-4A61875B09C4}" presName="parentLin" presStyleCnt="0"/>
      <dgm:spPr/>
    </dgm:pt>
    <dgm:pt modelId="{C54A7820-D02B-447E-A611-D221DF13FCA0}" type="pres">
      <dgm:prSet presAssocID="{3880CB07-3E3E-4033-854E-4A61875B09C4}" presName="parentLeftMargin" presStyleLbl="node1" presStyleIdx="1" presStyleCnt="5"/>
      <dgm:spPr/>
    </dgm:pt>
    <dgm:pt modelId="{3A899FA3-A498-4BAA-9359-0CA9BDCC9DB7}" type="pres">
      <dgm:prSet presAssocID="{3880CB07-3E3E-4033-854E-4A61875B09C4}" presName="parentText" presStyleLbl="node1" presStyleIdx="2" presStyleCnt="5">
        <dgm:presLayoutVars>
          <dgm:chMax val="0"/>
          <dgm:bulletEnabled val="1"/>
        </dgm:presLayoutVars>
      </dgm:prSet>
      <dgm:spPr/>
    </dgm:pt>
    <dgm:pt modelId="{F595AA46-97B5-48F9-9932-73B267070C28}" type="pres">
      <dgm:prSet presAssocID="{3880CB07-3E3E-4033-854E-4A61875B09C4}" presName="negativeSpace" presStyleCnt="0"/>
      <dgm:spPr/>
    </dgm:pt>
    <dgm:pt modelId="{69F16B39-9A52-48DD-8939-703820D582E1}" type="pres">
      <dgm:prSet presAssocID="{3880CB07-3E3E-4033-854E-4A61875B09C4}" presName="childText" presStyleLbl="conFgAcc1" presStyleIdx="2" presStyleCnt="5">
        <dgm:presLayoutVars>
          <dgm:bulletEnabled val="1"/>
        </dgm:presLayoutVars>
      </dgm:prSet>
      <dgm:spPr/>
    </dgm:pt>
    <dgm:pt modelId="{9DB66E9F-56E0-4CF0-8849-0E2C34926BF2}" type="pres">
      <dgm:prSet presAssocID="{4A053F92-7A05-416A-9CCF-3A311E7C0C31}" presName="spaceBetweenRectangles" presStyleCnt="0"/>
      <dgm:spPr/>
    </dgm:pt>
    <dgm:pt modelId="{892231D3-3705-4C93-BC4F-853CA7AF39B1}" type="pres">
      <dgm:prSet presAssocID="{ACACDF34-76E0-47FA-AFDF-4D060F537A1B}" presName="parentLin" presStyleCnt="0"/>
      <dgm:spPr/>
    </dgm:pt>
    <dgm:pt modelId="{AD3AB6F6-53D8-4CA8-B2CC-2D8D816C0BCB}" type="pres">
      <dgm:prSet presAssocID="{ACACDF34-76E0-47FA-AFDF-4D060F537A1B}" presName="parentLeftMargin" presStyleLbl="node1" presStyleIdx="2" presStyleCnt="5"/>
      <dgm:spPr/>
    </dgm:pt>
    <dgm:pt modelId="{F488DC4F-6350-441B-9F55-1F9F5D39AC87}" type="pres">
      <dgm:prSet presAssocID="{ACACDF34-76E0-47FA-AFDF-4D060F537A1B}" presName="parentText" presStyleLbl="node1" presStyleIdx="3" presStyleCnt="5">
        <dgm:presLayoutVars>
          <dgm:chMax val="0"/>
          <dgm:bulletEnabled val="1"/>
        </dgm:presLayoutVars>
      </dgm:prSet>
      <dgm:spPr/>
    </dgm:pt>
    <dgm:pt modelId="{263EA1AE-7C45-4EB9-81E8-426FB3FBC794}" type="pres">
      <dgm:prSet presAssocID="{ACACDF34-76E0-47FA-AFDF-4D060F537A1B}" presName="negativeSpace" presStyleCnt="0"/>
      <dgm:spPr/>
    </dgm:pt>
    <dgm:pt modelId="{8BF8C336-6FEE-4070-B465-BB064DE0771C}" type="pres">
      <dgm:prSet presAssocID="{ACACDF34-76E0-47FA-AFDF-4D060F537A1B}" presName="childText" presStyleLbl="conFgAcc1" presStyleIdx="3" presStyleCnt="5">
        <dgm:presLayoutVars>
          <dgm:bulletEnabled val="1"/>
        </dgm:presLayoutVars>
      </dgm:prSet>
      <dgm:spPr/>
    </dgm:pt>
    <dgm:pt modelId="{2CC73630-DC07-4AD0-92B6-EC667E2586D0}" type="pres">
      <dgm:prSet presAssocID="{22047A18-17FA-449E-8693-EEDC490C940A}" presName="spaceBetweenRectangles" presStyleCnt="0"/>
      <dgm:spPr/>
    </dgm:pt>
    <dgm:pt modelId="{183154C0-B2CE-4256-9165-AC103174B5A9}" type="pres">
      <dgm:prSet presAssocID="{38F920DB-3335-4BBF-8797-6C373497C61D}" presName="parentLin" presStyleCnt="0"/>
      <dgm:spPr/>
    </dgm:pt>
    <dgm:pt modelId="{DABB468D-A8DC-4526-93D1-E9E0604E8D93}" type="pres">
      <dgm:prSet presAssocID="{38F920DB-3335-4BBF-8797-6C373497C61D}" presName="parentLeftMargin" presStyleLbl="node1" presStyleIdx="3" presStyleCnt="5"/>
      <dgm:spPr/>
    </dgm:pt>
    <dgm:pt modelId="{D0F4DE18-199E-4184-B96B-5F10D69A007E}" type="pres">
      <dgm:prSet presAssocID="{38F920DB-3335-4BBF-8797-6C373497C61D}" presName="parentText" presStyleLbl="node1" presStyleIdx="4" presStyleCnt="5">
        <dgm:presLayoutVars>
          <dgm:chMax val="0"/>
          <dgm:bulletEnabled val="1"/>
        </dgm:presLayoutVars>
      </dgm:prSet>
      <dgm:spPr/>
    </dgm:pt>
    <dgm:pt modelId="{C1DF4457-5C0E-4E20-B7FB-BB171FDF0A2D}" type="pres">
      <dgm:prSet presAssocID="{38F920DB-3335-4BBF-8797-6C373497C61D}" presName="negativeSpace" presStyleCnt="0"/>
      <dgm:spPr/>
    </dgm:pt>
    <dgm:pt modelId="{3804383A-853D-4C97-B6F4-54D09167B873}" type="pres">
      <dgm:prSet presAssocID="{38F920DB-3335-4BBF-8797-6C373497C61D}" presName="childText" presStyleLbl="conFgAcc1" presStyleIdx="4" presStyleCnt="5">
        <dgm:presLayoutVars>
          <dgm:bulletEnabled val="1"/>
        </dgm:presLayoutVars>
      </dgm:prSet>
      <dgm:spPr/>
    </dgm:pt>
  </dgm:ptLst>
  <dgm:cxnLst>
    <dgm:cxn modelId="{B9118904-C70A-471E-BA59-F0B5E1E2BF78}" srcId="{B19A68A9-C441-4284-B973-A1BE690320BB}" destId="{ACACDF34-76E0-47FA-AFDF-4D060F537A1B}" srcOrd="3" destOrd="0" parTransId="{AA231BC4-4B9E-45ED-BE7F-36BBA7537B3F}" sibTransId="{22047A18-17FA-449E-8693-EEDC490C940A}"/>
    <dgm:cxn modelId="{DD8B4106-F169-445B-83D6-2C0891625048}" srcId="{B19A68A9-C441-4284-B973-A1BE690320BB}" destId="{3880CB07-3E3E-4033-854E-4A61875B09C4}" srcOrd="2" destOrd="0" parTransId="{75A0934B-9876-428D-AF80-DAC78B2004B5}" sibTransId="{4A053F92-7A05-416A-9CCF-3A311E7C0C31}"/>
    <dgm:cxn modelId="{C8060313-14E0-4FAA-BC07-2246A573F4ED}" type="presOf" srcId="{3880CB07-3E3E-4033-854E-4A61875B09C4}" destId="{C54A7820-D02B-447E-A611-D221DF13FCA0}" srcOrd="0" destOrd="0" presId="urn:microsoft.com/office/officeart/2005/8/layout/list1"/>
    <dgm:cxn modelId="{43EB4F17-4938-4AE3-A803-8883FEC8181F}" type="presOf" srcId="{E58D42FD-5733-4769-AB3E-0D18E914450A}" destId="{00C444D6-E594-4E53-8F00-A6488A6E112F}" srcOrd="0" destOrd="0" presId="urn:microsoft.com/office/officeart/2005/8/layout/list1"/>
    <dgm:cxn modelId="{FE9D172D-16A7-4442-A944-50022C5D0C8E}" type="presOf" srcId="{38F920DB-3335-4BBF-8797-6C373497C61D}" destId="{DABB468D-A8DC-4526-93D1-E9E0604E8D93}" srcOrd="0" destOrd="0" presId="urn:microsoft.com/office/officeart/2005/8/layout/list1"/>
    <dgm:cxn modelId="{8B7EF62E-EB5F-47DA-BD5C-78E5FE170A22}" srcId="{B19A68A9-C441-4284-B973-A1BE690320BB}" destId="{43216911-29F6-475B-8734-D27709E42C43}" srcOrd="0" destOrd="0" parTransId="{9654BFEA-2DFA-4BA9-B729-1BD01EB70FF0}" sibTransId="{A023BA3C-B357-448D-9340-735D9C9CB799}"/>
    <dgm:cxn modelId="{5012103E-871F-44D6-B6A4-109AE5CDFF1A}" type="presOf" srcId="{ACACDF34-76E0-47FA-AFDF-4D060F537A1B}" destId="{AD3AB6F6-53D8-4CA8-B2CC-2D8D816C0BCB}" srcOrd="0" destOrd="0" presId="urn:microsoft.com/office/officeart/2005/8/layout/list1"/>
    <dgm:cxn modelId="{44DE575B-43F5-452E-B576-7CBE052B8D25}" srcId="{B19A68A9-C441-4284-B973-A1BE690320BB}" destId="{38F920DB-3335-4BBF-8797-6C373497C61D}" srcOrd="4" destOrd="0" parTransId="{E56E8B2F-5724-43B5-9338-48510DA47D06}" sibTransId="{C3C9ECB0-6BAE-42FC-9236-49CC0E95D50C}"/>
    <dgm:cxn modelId="{198DF05C-4519-443B-BF07-018569E77065}" type="presOf" srcId="{ACACDF34-76E0-47FA-AFDF-4D060F537A1B}" destId="{F488DC4F-6350-441B-9F55-1F9F5D39AC87}" srcOrd="1" destOrd="0" presId="urn:microsoft.com/office/officeart/2005/8/layout/list1"/>
    <dgm:cxn modelId="{F8F2F965-5CF0-4F45-A57B-4D1937FD49FE}" type="presOf" srcId="{43216911-29F6-475B-8734-D27709E42C43}" destId="{9CB99DF0-570F-4AEE-B724-3667BBC9F3CC}" srcOrd="0" destOrd="0" presId="urn:microsoft.com/office/officeart/2005/8/layout/list1"/>
    <dgm:cxn modelId="{9E563DAA-B16B-48CA-A722-6A3196835569}" type="presOf" srcId="{38F920DB-3335-4BBF-8797-6C373497C61D}" destId="{D0F4DE18-199E-4184-B96B-5F10D69A007E}" srcOrd="1" destOrd="0" presId="urn:microsoft.com/office/officeart/2005/8/layout/list1"/>
    <dgm:cxn modelId="{FBAA97AD-990E-478C-84E3-E4E607B4E7C8}" type="presOf" srcId="{B19A68A9-C441-4284-B973-A1BE690320BB}" destId="{9C42EA12-624B-44DA-91F5-339946F5AD79}" srcOrd="0" destOrd="0" presId="urn:microsoft.com/office/officeart/2005/8/layout/list1"/>
    <dgm:cxn modelId="{6FB756B6-F0AD-4579-B218-19B02F8DC83F}" srcId="{B19A68A9-C441-4284-B973-A1BE690320BB}" destId="{E58D42FD-5733-4769-AB3E-0D18E914450A}" srcOrd="1" destOrd="0" parTransId="{5D182923-7938-4668-8818-9BBD7DEFE353}" sibTransId="{ED957759-FF51-4035-9D56-C943B62C39FF}"/>
    <dgm:cxn modelId="{F04C35C9-2A8D-4184-A594-9CA62D1533EC}" type="presOf" srcId="{3880CB07-3E3E-4033-854E-4A61875B09C4}" destId="{3A899FA3-A498-4BAA-9359-0CA9BDCC9DB7}" srcOrd="1" destOrd="0" presId="urn:microsoft.com/office/officeart/2005/8/layout/list1"/>
    <dgm:cxn modelId="{F8DE7DDB-5942-421C-AB5B-F0B5DE055770}" type="presOf" srcId="{E58D42FD-5733-4769-AB3E-0D18E914450A}" destId="{1888C78A-A5E4-400E-A498-452E6C1BE1A7}" srcOrd="1" destOrd="0" presId="urn:microsoft.com/office/officeart/2005/8/layout/list1"/>
    <dgm:cxn modelId="{58F8A2DB-1E1B-4DE3-8563-9FD56E478DA9}" type="presOf" srcId="{43216911-29F6-475B-8734-D27709E42C43}" destId="{31C73A42-8ABB-4CA5-A489-B8B69DBB0DE1}" srcOrd="1" destOrd="0" presId="urn:microsoft.com/office/officeart/2005/8/layout/list1"/>
    <dgm:cxn modelId="{E898355A-DEEC-40A6-88BE-49548310F7C5}" type="presParOf" srcId="{9C42EA12-624B-44DA-91F5-339946F5AD79}" destId="{F366D4CD-4463-4165-AC37-CBA43B8B9D41}" srcOrd="0" destOrd="0" presId="urn:microsoft.com/office/officeart/2005/8/layout/list1"/>
    <dgm:cxn modelId="{C02A3DFE-9841-458F-B9D1-E93ABF7D8A32}" type="presParOf" srcId="{F366D4CD-4463-4165-AC37-CBA43B8B9D41}" destId="{9CB99DF0-570F-4AEE-B724-3667BBC9F3CC}" srcOrd="0" destOrd="0" presId="urn:microsoft.com/office/officeart/2005/8/layout/list1"/>
    <dgm:cxn modelId="{3974994B-6287-4085-85F3-73F975B35057}" type="presParOf" srcId="{F366D4CD-4463-4165-AC37-CBA43B8B9D41}" destId="{31C73A42-8ABB-4CA5-A489-B8B69DBB0DE1}" srcOrd="1" destOrd="0" presId="urn:microsoft.com/office/officeart/2005/8/layout/list1"/>
    <dgm:cxn modelId="{05E7DB7F-2E7D-4608-A719-E926481AD579}" type="presParOf" srcId="{9C42EA12-624B-44DA-91F5-339946F5AD79}" destId="{0078BD75-27F5-41EA-9BC2-FE518BE4482E}" srcOrd="1" destOrd="0" presId="urn:microsoft.com/office/officeart/2005/8/layout/list1"/>
    <dgm:cxn modelId="{7F1D2B18-3D9D-4FBC-909E-E6C0EA4BAD19}" type="presParOf" srcId="{9C42EA12-624B-44DA-91F5-339946F5AD79}" destId="{380BF2EC-0878-40C1-8030-6585DCEC2643}" srcOrd="2" destOrd="0" presId="urn:microsoft.com/office/officeart/2005/8/layout/list1"/>
    <dgm:cxn modelId="{312A9027-A143-416B-8C4F-DAF1482222E0}" type="presParOf" srcId="{9C42EA12-624B-44DA-91F5-339946F5AD79}" destId="{B803605E-3CB3-4BC4-B9FC-7607FB72952E}" srcOrd="3" destOrd="0" presId="urn:microsoft.com/office/officeart/2005/8/layout/list1"/>
    <dgm:cxn modelId="{81B24CD5-2BC5-402D-B0FA-0AAF4F43EB3A}" type="presParOf" srcId="{9C42EA12-624B-44DA-91F5-339946F5AD79}" destId="{9ED4EBE5-DD9C-48B9-B5F7-B0AF0EE48295}" srcOrd="4" destOrd="0" presId="urn:microsoft.com/office/officeart/2005/8/layout/list1"/>
    <dgm:cxn modelId="{C6A76E82-3CB6-4D1A-ABFD-FC711C901F73}" type="presParOf" srcId="{9ED4EBE5-DD9C-48B9-B5F7-B0AF0EE48295}" destId="{00C444D6-E594-4E53-8F00-A6488A6E112F}" srcOrd="0" destOrd="0" presId="urn:microsoft.com/office/officeart/2005/8/layout/list1"/>
    <dgm:cxn modelId="{16033689-5D50-4B14-BB40-F74D33B29959}" type="presParOf" srcId="{9ED4EBE5-DD9C-48B9-B5F7-B0AF0EE48295}" destId="{1888C78A-A5E4-400E-A498-452E6C1BE1A7}" srcOrd="1" destOrd="0" presId="urn:microsoft.com/office/officeart/2005/8/layout/list1"/>
    <dgm:cxn modelId="{7B604778-BB1F-4CE2-929F-62DE87D2174A}" type="presParOf" srcId="{9C42EA12-624B-44DA-91F5-339946F5AD79}" destId="{B5D1A9BE-0795-4006-9445-A71CB417E351}" srcOrd="5" destOrd="0" presId="urn:microsoft.com/office/officeart/2005/8/layout/list1"/>
    <dgm:cxn modelId="{902DD94A-BF02-4341-AD8D-5583A9B1039F}" type="presParOf" srcId="{9C42EA12-624B-44DA-91F5-339946F5AD79}" destId="{4CA90EB7-A864-4D4A-AE8D-486AB45A9FA7}" srcOrd="6" destOrd="0" presId="urn:microsoft.com/office/officeart/2005/8/layout/list1"/>
    <dgm:cxn modelId="{B7A3A807-E70B-4C44-9E54-113AB64470E3}" type="presParOf" srcId="{9C42EA12-624B-44DA-91F5-339946F5AD79}" destId="{F3E23836-C478-47DF-9F01-3C556B38A1F3}" srcOrd="7" destOrd="0" presId="urn:microsoft.com/office/officeart/2005/8/layout/list1"/>
    <dgm:cxn modelId="{82B1901C-AFA8-4532-AD9C-85EDDC306C82}" type="presParOf" srcId="{9C42EA12-624B-44DA-91F5-339946F5AD79}" destId="{DEEC49C5-5D81-48B1-B0C9-53797D5FA87F}" srcOrd="8" destOrd="0" presId="urn:microsoft.com/office/officeart/2005/8/layout/list1"/>
    <dgm:cxn modelId="{A2F552EC-9EF2-4E1D-9B97-E91368B301F7}" type="presParOf" srcId="{DEEC49C5-5D81-48B1-B0C9-53797D5FA87F}" destId="{C54A7820-D02B-447E-A611-D221DF13FCA0}" srcOrd="0" destOrd="0" presId="urn:microsoft.com/office/officeart/2005/8/layout/list1"/>
    <dgm:cxn modelId="{332A2DB7-9A60-4B10-8C13-37791B7E6CB7}" type="presParOf" srcId="{DEEC49C5-5D81-48B1-B0C9-53797D5FA87F}" destId="{3A899FA3-A498-4BAA-9359-0CA9BDCC9DB7}" srcOrd="1" destOrd="0" presId="urn:microsoft.com/office/officeart/2005/8/layout/list1"/>
    <dgm:cxn modelId="{038A1547-D85B-4CB9-9D7A-8C4B5851DDFB}" type="presParOf" srcId="{9C42EA12-624B-44DA-91F5-339946F5AD79}" destId="{F595AA46-97B5-48F9-9932-73B267070C28}" srcOrd="9" destOrd="0" presId="urn:microsoft.com/office/officeart/2005/8/layout/list1"/>
    <dgm:cxn modelId="{919E4515-1A5F-4CC9-B6D1-62D5189939E2}" type="presParOf" srcId="{9C42EA12-624B-44DA-91F5-339946F5AD79}" destId="{69F16B39-9A52-48DD-8939-703820D582E1}" srcOrd="10" destOrd="0" presId="urn:microsoft.com/office/officeart/2005/8/layout/list1"/>
    <dgm:cxn modelId="{C5021A34-9AED-48C5-848C-AD63E76D54A5}" type="presParOf" srcId="{9C42EA12-624B-44DA-91F5-339946F5AD79}" destId="{9DB66E9F-56E0-4CF0-8849-0E2C34926BF2}" srcOrd="11" destOrd="0" presId="urn:microsoft.com/office/officeart/2005/8/layout/list1"/>
    <dgm:cxn modelId="{3BEB2794-316B-4CCE-B125-C3C8CE1D98F9}" type="presParOf" srcId="{9C42EA12-624B-44DA-91F5-339946F5AD79}" destId="{892231D3-3705-4C93-BC4F-853CA7AF39B1}" srcOrd="12" destOrd="0" presId="urn:microsoft.com/office/officeart/2005/8/layout/list1"/>
    <dgm:cxn modelId="{FB57A9AF-3127-4277-8686-80A86ED75E4E}" type="presParOf" srcId="{892231D3-3705-4C93-BC4F-853CA7AF39B1}" destId="{AD3AB6F6-53D8-4CA8-B2CC-2D8D816C0BCB}" srcOrd="0" destOrd="0" presId="urn:microsoft.com/office/officeart/2005/8/layout/list1"/>
    <dgm:cxn modelId="{51AD1D26-71BA-4254-AAC6-64CFE1B26974}" type="presParOf" srcId="{892231D3-3705-4C93-BC4F-853CA7AF39B1}" destId="{F488DC4F-6350-441B-9F55-1F9F5D39AC87}" srcOrd="1" destOrd="0" presId="urn:microsoft.com/office/officeart/2005/8/layout/list1"/>
    <dgm:cxn modelId="{F207FEFC-9332-454E-A894-00AD9625AE41}" type="presParOf" srcId="{9C42EA12-624B-44DA-91F5-339946F5AD79}" destId="{263EA1AE-7C45-4EB9-81E8-426FB3FBC794}" srcOrd="13" destOrd="0" presId="urn:microsoft.com/office/officeart/2005/8/layout/list1"/>
    <dgm:cxn modelId="{FC98E5F7-C927-43D2-ACDA-DF6F526E26DF}" type="presParOf" srcId="{9C42EA12-624B-44DA-91F5-339946F5AD79}" destId="{8BF8C336-6FEE-4070-B465-BB064DE0771C}" srcOrd="14" destOrd="0" presId="urn:microsoft.com/office/officeart/2005/8/layout/list1"/>
    <dgm:cxn modelId="{6A8F8A12-38F1-4300-AF26-AA7F70000DC3}" type="presParOf" srcId="{9C42EA12-624B-44DA-91F5-339946F5AD79}" destId="{2CC73630-DC07-4AD0-92B6-EC667E2586D0}" srcOrd="15" destOrd="0" presId="urn:microsoft.com/office/officeart/2005/8/layout/list1"/>
    <dgm:cxn modelId="{C6E5ED7C-6AA4-4C15-A379-476505F35EA5}" type="presParOf" srcId="{9C42EA12-624B-44DA-91F5-339946F5AD79}" destId="{183154C0-B2CE-4256-9165-AC103174B5A9}" srcOrd="16" destOrd="0" presId="urn:microsoft.com/office/officeart/2005/8/layout/list1"/>
    <dgm:cxn modelId="{3D14012D-6F79-463C-A593-18CC95ADB3D5}" type="presParOf" srcId="{183154C0-B2CE-4256-9165-AC103174B5A9}" destId="{DABB468D-A8DC-4526-93D1-E9E0604E8D93}" srcOrd="0" destOrd="0" presId="urn:microsoft.com/office/officeart/2005/8/layout/list1"/>
    <dgm:cxn modelId="{817E1547-C1D0-45DC-AD98-7E332F7075B0}" type="presParOf" srcId="{183154C0-B2CE-4256-9165-AC103174B5A9}" destId="{D0F4DE18-199E-4184-B96B-5F10D69A007E}" srcOrd="1" destOrd="0" presId="urn:microsoft.com/office/officeart/2005/8/layout/list1"/>
    <dgm:cxn modelId="{63B74E6B-0ABE-48EC-BD44-33357C34EAC5}" type="presParOf" srcId="{9C42EA12-624B-44DA-91F5-339946F5AD79}" destId="{C1DF4457-5C0E-4E20-B7FB-BB171FDF0A2D}" srcOrd="17" destOrd="0" presId="urn:microsoft.com/office/officeart/2005/8/layout/list1"/>
    <dgm:cxn modelId="{3B66345D-2FD9-4014-8258-FE8E2C511C56}" type="presParOf" srcId="{9C42EA12-624B-44DA-91F5-339946F5AD79}" destId="{3804383A-853D-4C97-B6F4-54D09167B87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BF2EC-0878-40C1-8030-6585DCEC2643}">
      <dsp:nvSpPr>
        <dsp:cNvPr id="0" name=""/>
        <dsp:cNvSpPr/>
      </dsp:nvSpPr>
      <dsp:spPr>
        <a:xfrm>
          <a:off x="0" y="267177"/>
          <a:ext cx="804353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C73A42-8ABB-4CA5-A489-B8B69DBB0DE1}">
      <dsp:nvSpPr>
        <dsp:cNvPr id="0" name=""/>
        <dsp:cNvSpPr/>
      </dsp:nvSpPr>
      <dsp:spPr>
        <a:xfrm>
          <a:off x="402176" y="31017"/>
          <a:ext cx="563047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818" tIns="0" rIns="212818" bIns="0" numCol="1" spcCol="1270" anchor="ctr" anchorCtr="0">
          <a:noAutofit/>
        </a:bodyPr>
        <a:lstStyle/>
        <a:p>
          <a:pPr marL="0" lvl="0" indent="0" algn="l" defTabSz="1066800">
            <a:lnSpc>
              <a:spcPct val="90000"/>
            </a:lnSpc>
            <a:spcBef>
              <a:spcPct val="0"/>
            </a:spcBef>
            <a:spcAft>
              <a:spcPct val="35000"/>
            </a:spcAft>
            <a:buNone/>
          </a:pPr>
          <a:r>
            <a:rPr lang="en-CA" sz="2400" b="1" kern="1200" dirty="0"/>
            <a:t>Behaviour/ Benefits Sought</a:t>
          </a:r>
          <a:endParaRPr lang="en-US" sz="2400" b="1" kern="1200" dirty="0"/>
        </a:p>
      </dsp:txBody>
      <dsp:txXfrm>
        <a:off x="425233" y="54074"/>
        <a:ext cx="5584357" cy="426206"/>
      </dsp:txXfrm>
    </dsp:sp>
    <dsp:sp modelId="{4CA90EB7-A864-4D4A-AE8D-486AB45A9FA7}">
      <dsp:nvSpPr>
        <dsp:cNvPr id="0" name=""/>
        <dsp:cNvSpPr/>
      </dsp:nvSpPr>
      <dsp:spPr>
        <a:xfrm>
          <a:off x="0" y="992937"/>
          <a:ext cx="804353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88C78A-A5E4-400E-A498-452E6C1BE1A7}">
      <dsp:nvSpPr>
        <dsp:cNvPr id="0" name=""/>
        <dsp:cNvSpPr/>
      </dsp:nvSpPr>
      <dsp:spPr>
        <a:xfrm>
          <a:off x="402176" y="756778"/>
          <a:ext cx="563047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818" tIns="0" rIns="212818" bIns="0" numCol="1" spcCol="1270" anchor="ctr" anchorCtr="0">
          <a:noAutofit/>
        </a:bodyPr>
        <a:lstStyle/>
        <a:p>
          <a:pPr marL="0" lvl="0" indent="0" algn="l" defTabSz="1066800">
            <a:lnSpc>
              <a:spcPct val="90000"/>
            </a:lnSpc>
            <a:spcBef>
              <a:spcPct val="0"/>
            </a:spcBef>
            <a:spcAft>
              <a:spcPct val="35000"/>
            </a:spcAft>
            <a:buNone/>
          </a:pPr>
          <a:r>
            <a:rPr lang="en-US" sz="2400" b="1" kern="1200" dirty="0"/>
            <a:t>Demographic</a:t>
          </a:r>
        </a:p>
      </dsp:txBody>
      <dsp:txXfrm>
        <a:off x="425233" y="779835"/>
        <a:ext cx="5584357" cy="426206"/>
      </dsp:txXfrm>
    </dsp:sp>
    <dsp:sp modelId="{69F16B39-9A52-48DD-8939-703820D582E1}">
      <dsp:nvSpPr>
        <dsp:cNvPr id="0" name=""/>
        <dsp:cNvSpPr/>
      </dsp:nvSpPr>
      <dsp:spPr>
        <a:xfrm>
          <a:off x="0" y="1718697"/>
          <a:ext cx="804353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899FA3-A498-4BAA-9359-0CA9BDCC9DB7}">
      <dsp:nvSpPr>
        <dsp:cNvPr id="0" name=""/>
        <dsp:cNvSpPr/>
      </dsp:nvSpPr>
      <dsp:spPr>
        <a:xfrm>
          <a:off x="402176" y="1482538"/>
          <a:ext cx="563047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818" tIns="0" rIns="212818" bIns="0" numCol="1" spcCol="1270" anchor="ctr" anchorCtr="0">
          <a:noAutofit/>
        </a:bodyPr>
        <a:lstStyle/>
        <a:p>
          <a:pPr marL="0" lvl="0" indent="0" algn="l" defTabSz="1066800">
            <a:lnSpc>
              <a:spcPct val="90000"/>
            </a:lnSpc>
            <a:spcBef>
              <a:spcPct val="0"/>
            </a:spcBef>
            <a:spcAft>
              <a:spcPct val="35000"/>
            </a:spcAft>
            <a:buNone/>
          </a:pPr>
          <a:r>
            <a:rPr lang="en-US" sz="2400" b="1" kern="1200" dirty="0"/>
            <a:t>Geographic</a:t>
          </a:r>
        </a:p>
      </dsp:txBody>
      <dsp:txXfrm>
        <a:off x="425233" y="1505595"/>
        <a:ext cx="5584357" cy="426206"/>
      </dsp:txXfrm>
    </dsp:sp>
    <dsp:sp modelId="{8BF8C336-6FEE-4070-B465-BB064DE0771C}">
      <dsp:nvSpPr>
        <dsp:cNvPr id="0" name=""/>
        <dsp:cNvSpPr/>
      </dsp:nvSpPr>
      <dsp:spPr>
        <a:xfrm>
          <a:off x="0" y="2444457"/>
          <a:ext cx="804353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88DC4F-6350-441B-9F55-1F9F5D39AC87}">
      <dsp:nvSpPr>
        <dsp:cNvPr id="0" name=""/>
        <dsp:cNvSpPr/>
      </dsp:nvSpPr>
      <dsp:spPr>
        <a:xfrm>
          <a:off x="402176" y="2208298"/>
          <a:ext cx="563047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818" tIns="0" rIns="212818" bIns="0" numCol="1" spcCol="1270" anchor="ctr" anchorCtr="0">
          <a:noAutofit/>
        </a:bodyPr>
        <a:lstStyle/>
        <a:p>
          <a:pPr marL="0" lvl="0" indent="0" algn="l" defTabSz="1066800">
            <a:lnSpc>
              <a:spcPct val="90000"/>
            </a:lnSpc>
            <a:spcBef>
              <a:spcPct val="0"/>
            </a:spcBef>
            <a:spcAft>
              <a:spcPct val="35000"/>
            </a:spcAft>
            <a:buNone/>
          </a:pPr>
          <a:r>
            <a:rPr lang="en-US" sz="2400" b="1" kern="1200" dirty="0"/>
            <a:t>Physiographic</a:t>
          </a:r>
        </a:p>
      </dsp:txBody>
      <dsp:txXfrm>
        <a:off x="425233" y="2231355"/>
        <a:ext cx="5584357" cy="426206"/>
      </dsp:txXfrm>
    </dsp:sp>
    <dsp:sp modelId="{3804383A-853D-4C97-B6F4-54D09167B873}">
      <dsp:nvSpPr>
        <dsp:cNvPr id="0" name=""/>
        <dsp:cNvSpPr/>
      </dsp:nvSpPr>
      <dsp:spPr>
        <a:xfrm>
          <a:off x="0" y="3170218"/>
          <a:ext cx="804353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F4DE18-199E-4184-B96B-5F10D69A007E}">
      <dsp:nvSpPr>
        <dsp:cNvPr id="0" name=""/>
        <dsp:cNvSpPr/>
      </dsp:nvSpPr>
      <dsp:spPr>
        <a:xfrm>
          <a:off x="402176" y="2934058"/>
          <a:ext cx="563047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818" tIns="0" rIns="212818" bIns="0" numCol="1" spcCol="1270" anchor="ctr" anchorCtr="0">
          <a:noAutofit/>
        </a:bodyPr>
        <a:lstStyle/>
        <a:p>
          <a:pPr marL="0" lvl="0" indent="0" algn="l" defTabSz="1066800">
            <a:lnSpc>
              <a:spcPct val="90000"/>
            </a:lnSpc>
            <a:spcBef>
              <a:spcPct val="0"/>
            </a:spcBef>
            <a:spcAft>
              <a:spcPct val="35000"/>
            </a:spcAft>
            <a:buNone/>
          </a:pPr>
          <a:r>
            <a:rPr lang="en-US" sz="2400" b="1" kern="1200" dirty="0"/>
            <a:t>Usage Rate </a:t>
          </a:r>
        </a:p>
      </dsp:txBody>
      <dsp:txXfrm>
        <a:off x="425233" y="2957115"/>
        <a:ext cx="5584357"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edstats.gov/"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ia.gov/cia/publications/factboo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992584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288850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0" i="0" dirty="0">
                <a:solidFill>
                  <a:srgbClr val="000000"/>
                </a:solidFill>
                <a:effectLst/>
                <a:latin typeface="Times New Roman" panose="02020603050405020304" pitchFamily="18" charset="0"/>
              </a:rPr>
              <a:t>The toothpaste’s price, ability to whiten your teeth, fight tooth decay, freshen your breath, or something else? Perhaps it’s a combination of two or more benefits. If marketing professionals know what those benefits are, they can then tailor different toothpaste offerings to you (and other people like you). For example, Colgate 2-in-1 Toothpaste &amp; Mouthwash, Whitening Icy Blast is aimed at people who want the benefits of both fresher breath and whiter teeth.</a:t>
            </a:r>
            <a:endParaRPr sz="1200" dirty="0"/>
          </a:p>
        </p:txBody>
      </p:sp>
    </p:spTree>
    <p:extLst>
      <p:ext uri="{BB962C8B-B14F-4D97-AF65-F5344CB8AC3E}">
        <p14:creationId xmlns:p14="http://schemas.microsoft.com/office/powerpoint/2010/main" val="1545759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0" i="0" dirty="0">
                <a:solidFill>
                  <a:srgbClr val="000000"/>
                </a:solidFill>
                <a:effectLst/>
                <a:latin typeface="Times New Roman" panose="02020603050405020304" pitchFamily="18" charset="0"/>
              </a:rPr>
              <a:t>Other government Web sites you can tap include </a:t>
            </a:r>
            <a:r>
              <a:rPr lang="en-US" sz="2000" b="0" i="0" dirty="0" err="1">
                <a:solidFill>
                  <a:srgbClr val="000000"/>
                </a:solidFill>
                <a:effectLst/>
                <a:latin typeface="Times New Roman" panose="02020603050405020304" pitchFamily="18" charset="0"/>
              </a:rPr>
              <a:t>FedStats</a:t>
            </a:r>
            <a:r>
              <a:rPr lang="en-US" sz="2000" b="0" i="0" dirty="0">
                <a:solidFill>
                  <a:srgbClr val="000000"/>
                </a:solidFill>
                <a:effectLst/>
                <a:latin typeface="Times New Roman" panose="02020603050405020304" pitchFamily="18" charset="0"/>
              </a:rPr>
              <a:t> (</a:t>
            </a:r>
            <a:r>
              <a:rPr lang="en-US" sz="2000" b="0" i="0" u="sng" dirty="0">
                <a:effectLst/>
                <a:latin typeface="Times New Roman" panose="02020603050405020304" pitchFamily="18" charset="0"/>
                <a:hlinkClick r:id="rId3"/>
              </a:rPr>
              <a:t>http://www.fedstats.gov</a:t>
            </a:r>
            <a:r>
              <a:rPr lang="en-US" sz="2000" b="0" i="0" dirty="0">
                <a:solidFill>
                  <a:srgbClr val="000000"/>
                </a:solidFill>
                <a:effectLst/>
                <a:latin typeface="Times New Roman" panose="02020603050405020304" pitchFamily="18" charset="0"/>
              </a:rPr>
              <a:t>) and </a:t>
            </a:r>
            <a:r>
              <a:rPr lang="en-US" sz="2000" b="0" i="1" dirty="0">
                <a:solidFill>
                  <a:srgbClr val="000000"/>
                </a:solidFill>
                <a:effectLst/>
                <a:latin typeface="Times New Roman" panose="02020603050405020304" pitchFamily="18" charset="0"/>
              </a:rPr>
              <a:t>The World Factbook</a:t>
            </a:r>
            <a:r>
              <a:rPr lang="en-US" sz="2000" b="0" i="0" dirty="0">
                <a:solidFill>
                  <a:srgbClr val="000000"/>
                </a:solidFill>
                <a:effectLst/>
                <a:latin typeface="Times New Roman" panose="02020603050405020304" pitchFamily="18" charset="0"/>
              </a:rPr>
              <a:t> (</a:t>
            </a:r>
            <a:r>
              <a:rPr lang="en-US" sz="2000" b="0" i="0" u="sng" dirty="0">
                <a:effectLst/>
                <a:latin typeface="Times New Roman" panose="02020603050405020304" pitchFamily="18" charset="0"/>
                <a:hlinkClick r:id="rId4"/>
              </a:rPr>
              <a:t>http://www.cia.gov/cia/publications/factbook</a:t>
            </a:r>
            <a:r>
              <a:rPr lang="en-US" sz="2000" b="0" i="0" dirty="0">
                <a:solidFill>
                  <a:srgbClr val="000000"/>
                </a:solidFill>
                <a:effectLst/>
                <a:latin typeface="Times New Roman" panose="02020603050405020304" pitchFamily="18" charset="0"/>
              </a:rPr>
              <a:t>), which contains statistics about countries around the world. In addition to current statistics, the sites contain forecasts of demographic trends, such as whether some segments of the population are expected to grow or decline.</a:t>
            </a:r>
            <a:endParaRPr sz="1200" dirty="0"/>
          </a:p>
        </p:txBody>
      </p:sp>
    </p:spTree>
    <p:extLst>
      <p:ext uri="{BB962C8B-B14F-4D97-AF65-F5344CB8AC3E}">
        <p14:creationId xmlns:p14="http://schemas.microsoft.com/office/powerpoint/2010/main" val="2846852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Geocoding is a process that takes data such as this and plots it on a map. Geocoding can help businesses see where prospective customers might be clustered and target them with various ad campaigns, including direct mail.</a:t>
            </a:r>
            <a:endParaRPr sz="1200" dirty="0"/>
          </a:p>
        </p:txBody>
      </p:sp>
    </p:spTree>
    <p:extLst>
      <p:ext uri="{BB962C8B-B14F-4D97-AF65-F5344CB8AC3E}">
        <p14:creationId xmlns:p14="http://schemas.microsoft.com/office/powerpoint/2010/main" val="421981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0" i="0" dirty="0">
                <a:solidFill>
                  <a:srgbClr val="000000"/>
                </a:solidFill>
                <a:effectLst/>
                <a:latin typeface="Times New Roman" panose="02020603050405020304" pitchFamily="18" charset="0"/>
              </a:rPr>
              <a:t>was developed by a company called SRI International in the late 1980s. SRI asked thousands of Americans the extent to which they agreed or disagreed with questions similar to the following: “My idea of fun at a national park would be to stay at an expensive lodge and dress up for dinner” and “I could stand to skin a dead animal” (Donnelly, 2002). Based on their responses to different questions, consumers were divided up into the following categories, each characterized by certain buying behaviors.</a:t>
            </a:r>
            <a:endParaRPr sz="1200" dirty="0"/>
          </a:p>
        </p:txBody>
      </p:sp>
    </p:spTree>
    <p:extLst>
      <p:ext uri="{BB962C8B-B14F-4D97-AF65-F5344CB8AC3E}">
        <p14:creationId xmlns:p14="http://schemas.microsoft.com/office/powerpoint/2010/main" val="2063173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60127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600" b="1" dirty="0">
                <a:solidFill>
                  <a:schemeClr val="bg1"/>
                </a:solidFill>
              </a:rPr>
              <a:t>By Behavior </a:t>
            </a:r>
          </a:p>
          <a:p>
            <a:pPr marL="285750" indent="-285750">
              <a:buFont typeface="Arial" panose="020B0604020202020204" pitchFamily="34" charset="0"/>
              <a:buChar char="•"/>
            </a:pPr>
            <a:r>
              <a:rPr lang="en-CA" sz="1200" b="0" dirty="0">
                <a:solidFill>
                  <a:schemeClr val="bg2">
                    <a:lumMod val="50000"/>
                  </a:schemeClr>
                </a:solidFill>
              </a:rPr>
              <a:t>Benefits sough from the product </a:t>
            </a:r>
          </a:p>
          <a:p>
            <a:pPr marL="285750" indent="-285750">
              <a:buFont typeface="Arial" panose="020B0604020202020204" pitchFamily="34" charset="0"/>
              <a:buChar char="•"/>
            </a:pPr>
            <a:r>
              <a:rPr lang="en-CA" sz="1200" b="0" dirty="0">
                <a:solidFill>
                  <a:schemeClr val="bg2">
                    <a:lumMod val="50000"/>
                  </a:schemeClr>
                </a:solidFill>
              </a:rPr>
              <a:t>How often the product is used (usage rate)</a:t>
            </a:r>
          </a:p>
          <a:p>
            <a:pPr marL="285750" indent="-285750">
              <a:buFont typeface="Arial" panose="020B0604020202020204" pitchFamily="34" charset="0"/>
              <a:buChar char="•"/>
            </a:pPr>
            <a:r>
              <a:rPr lang="en-CA" sz="1200" b="0" dirty="0">
                <a:solidFill>
                  <a:schemeClr val="bg2">
                    <a:lumMod val="50000"/>
                  </a:schemeClr>
                </a:solidFill>
              </a:rPr>
              <a:t>Usage situation (daily use, holiday use, etc.</a:t>
            </a:r>
          </a:p>
          <a:p>
            <a:pPr marL="285750" indent="-285750">
              <a:buFont typeface="Arial" panose="020B0604020202020204" pitchFamily="34" charset="0"/>
              <a:buChar char="•"/>
            </a:pPr>
            <a:r>
              <a:rPr lang="en-CA" sz="1200" b="0" dirty="0">
                <a:solidFill>
                  <a:schemeClr val="bg2">
                    <a:lumMod val="50000"/>
                  </a:schemeClr>
                </a:solidFill>
              </a:rPr>
              <a:t>Buyer status and loyalty to product (nonuser, potential user, first- time users, regular use)</a:t>
            </a:r>
          </a:p>
          <a:p>
            <a:pPr marL="0" lvl="0" indent="0" algn="l" rtl="0">
              <a:spcBef>
                <a:spcPts val="0"/>
              </a:spcBef>
              <a:spcAft>
                <a:spcPts val="0"/>
              </a:spcAft>
              <a:buNone/>
            </a:pPr>
            <a:endParaRPr lang="en-CA"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600" b="1" dirty="0">
                <a:solidFill>
                  <a:schemeClr val="bg1"/>
                </a:solidFill>
              </a:rPr>
              <a:t>By Demographic</a:t>
            </a:r>
          </a:p>
          <a:p>
            <a:pPr marL="285750" indent="-285750">
              <a:buFont typeface="Arial" panose="020B0604020202020204" pitchFamily="34" charset="0"/>
              <a:buChar char="•"/>
            </a:pPr>
            <a:r>
              <a:rPr lang="en-CA" sz="1200" b="0" dirty="0">
                <a:solidFill>
                  <a:schemeClr val="bg2">
                    <a:lumMod val="50000"/>
                  </a:schemeClr>
                </a:solidFill>
              </a:rPr>
              <a:t>Age/ gender               </a:t>
            </a:r>
          </a:p>
          <a:p>
            <a:pPr marL="285750" indent="-285750">
              <a:buFont typeface="Arial" panose="020B0604020202020204" pitchFamily="34" charset="0"/>
              <a:buChar char="•"/>
            </a:pPr>
            <a:r>
              <a:rPr lang="en-CA" sz="1200" b="0" dirty="0">
                <a:solidFill>
                  <a:schemeClr val="bg2">
                    <a:lumMod val="50000"/>
                  </a:schemeClr>
                </a:solidFill>
              </a:rPr>
              <a:t>Income </a:t>
            </a:r>
          </a:p>
          <a:p>
            <a:pPr marL="285750" indent="-285750">
              <a:buFont typeface="Arial" panose="020B0604020202020204" pitchFamily="34" charset="0"/>
              <a:buChar char="•"/>
            </a:pPr>
            <a:r>
              <a:rPr lang="en-CA" sz="1200" b="0" dirty="0">
                <a:solidFill>
                  <a:schemeClr val="bg2">
                    <a:lumMod val="50000"/>
                  </a:schemeClr>
                </a:solidFill>
              </a:rPr>
              <a:t>Gender </a:t>
            </a:r>
          </a:p>
          <a:p>
            <a:pPr marL="285750" indent="-285750">
              <a:buFont typeface="Arial" panose="020B0604020202020204" pitchFamily="34" charset="0"/>
              <a:buChar char="•"/>
            </a:pPr>
            <a:r>
              <a:rPr lang="en-CA" sz="1200" b="0" dirty="0">
                <a:solidFill>
                  <a:schemeClr val="bg2">
                    <a:lumMod val="50000"/>
                  </a:schemeClr>
                </a:solidFill>
              </a:rPr>
              <a:t>Family life cycle </a:t>
            </a:r>
          </a:p>
          <a:p>
            <a:pPr marL="285750" indent="-285750">
              <a:buFont typeface="Arial" panose="020B0604020202020204" pitchFamily="34" charset="0"/>
              <a:buChar char="•"/>
            </a:pPr>
            <a:r>
              <a:rPr lang="en-CA" sz="1200" b="0" dirty="0">
                <a:solidFill>
                  <a:schemeClr val="bg2">
                    <a:lumMod val="50000"/>
                  </a:schemeClr>
                </a:solidFill>
              </a:rPr>
              <a:t>Religion</a:t>
            </a:r>
          </a:p>
          <a:p>
            <a:pPr marL="285750" indent="-285750">
              <a:buFont typeface="Arial" panose="020B0604020202020204" pitchFamily="34" charset="0"/>
              <a:buChar char="•"/>
            </a:pPr>
            <a:r>
              <a:rPr lang="en-CA" sz="1200" b="0" dirty="0">
                <a:solidFill>
                  <a:schemeClr val="bg2">
                    <a:lumMod val="50000"/>
                  </a:schemeClr>
                </a:solidFill>
              </a:rPr>
              <a:t>Social class</a:t>
            </a:r>
          </a:p>
          <a:p>
            <a:pPr marL="285750" indent="-285750">
              <a:buFont typeface="Arial" panose="020B0604020202020204" pitchFamily="34" charset="0"/>
              <a:buChar char="•"/>
            </a:pPr>
            <a:r>
              <a:rPr lang="en-CA" sz="1200" b="0" dirty="0">
                <a:solidFill>
                  <a:schemeClr val="bg2">
                    <a:lumMod val="50000"/>
                  </a:schemeClr>
                </a:solidFill>
              </a:rPr>
              <a:t>Ethnicity </a:t>
            </a:r>
          </a:p>
          <a:p>
            <a:pPr marL="285750" indent="-285750">
              <a:buFont typeface="Arial" panose="020B0604020202020204" pitchFamily="34" charset="0"/>
              <a:buChar char="•"/>
            </a:pPr>
            <a:r>
              <a:rPr lang="en-CA" sz="1200" b="0" dirty="0">
                <a:solidFill>
                  <a:schemeClr val="bg2">
                    <a:lumMod val="50000"/>
                  </a:schemeClr>
                </a:solidFill>
              </a:rPr>
              <a:t>Family size</a:t>
            </a:r>
          </a:p>
          <a:p>
            <a:pPr marL="285750" indent="-285750">
              <a:buFont typeface="Arial" panose="020B0604020202020204" pitchFamily="34" charset="0"/>
              <a:buChar char="•"/>
            </a:pPr>
            <a:r>
              <a:rPr lang="en-CA" sz="1200" b="0" dirty="0">
                <a:solidFill>
                  <a:schemeClr val="bg2">
                    <a:lumMod val="50000"/>
                  </a:schemeClr>
                </a:solidFill>
              </a:rPr>
              <a:t>Occupation </a:t>
            </a:r>
          </a:p>
          <a:p>
            <a:pPr marL="285750" indent="-285750">
              <a:buFont typeface="Arial" panose="020B0604020202020204" pitchFamily="34" charset="0"/>
              <a:buChar char="•"/>
            </a:pPr>
            <a:r>
              <a:rPr lang="en-CA" sz="1200" b="0" dirty="0">
                <a:solidFill>
                  <a:schemeClr val="bg2">
                    <a:lumMod val="50000"/>
                  </a:schemeClr>
                </a:solidFill>
              </a:rPr>
              <a:t>Education </a:t>
            </a:r>
          </a:p>
          <a:p>
            <a:pPr marL="285750" indent="-285750">
              <a:buFont typeface="Arial" panose="020B0604020202020204" pitchFamily="34" charset="0"/>
              <a:buChar char="•"/>
            </a:pPr>
            <a:r>
              <a:rPr lang="en-CA" sz="1200" b="0" dirty="0">
                <a:solidFill>
                  <a:schemeClr val="bg2">
                    <a:lumMod val="50000"/>
                  </a:schemeClr>
                </a:solidFill>
              </a:rPr>
              <a:t>Nationally</a:t>
            </a:r>
            <a:endParaRPr lang="en-CA" sz="1600" dirty="0"/>
          </a:p>
          <a:p>
            <a:pPr marL="0" lvl="0" indent="0" algn="l" rtl="0">
              <a:spcBef>
                <a:spcPts val="0"/>
              </a:spcBef>
              <a:spcAft>
                <a:spcPts val="0"/>
              </a:spcAft>
              <a:buNone/>
            </a:pPr>
            <a:endParaRPr lang="en-CA"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600" b="1" dirty="0">
                <a:solidFill>
                  <a:schemeClr val="bg1"/>
                </a:solidFill>
              </a:rPr>
              <a:t>By Geographic </a:t>
            </a:r>
          </a:p>
          <a:p>
            <a:pPr marL="285750" indent="-285750">
              <a:buFont typeface="Arial" panose="020B0604020202020204" pitchFamily="34" charset="0"/>
              <a:buChar char="•"/>
            </a:pPr>
            <a:r>
              <a:rPr lang="en-CA" sz="1200" b="0" dirty="0">
                <a:solidFill>
                  <a:schemeClr val="bg2">
                    <a:lumMod val="50000"/>
                  </a:schemeClr>
                </a:solidFill>
              </a:rPr>
              <a:t>Region (continent country, state, neighborhood)</a:t>
            </a:r>
          </a:p>
          <a:p>
            <a:pPr marL="285750" indent="-285750">
              <a:buFont typeface="Arial" panose="020B0604020202020204" pitchFamily="34" charset="0"/>
              <a:buChar char="•"/>
            </a:pPr>
            <a:r>
              <a:rPr lang="en-CA" sz="1200" b="0" dirty="0">
                <a:solidFill>
                  <a:schemeClr val="bg2">
                    <a:lumMod val="50000"/>
                  </a:schemeClr>
                </a:solidFill>
              </a:rPr>
              <a:t>Size of city of town </a:t>
            </a:r>
          </a:p>
          <a:p>
            <a:pPr marL="285750" indent="-285750">
              <a:buFont typeface="Arial" panose="020B0604020202020204" pitchFamily="34" charset="0"/>
              <a:buChar char="•"/>
            </a:pPr>
            <a:r>
              <a:rPr lang="en-CA" sz="1200" b="0" dirty="0">
                <a:solidFill>
                  <a:schemeClr val="bg2">
                    <a:lumMod val="50000"/>
                  </a:schemeClr>
                </a:solidFill>
              </a:rPr>
              <a:t>Population density </a:t>
            </a:r>
          </a:p>
          <a:p>
            <a:pPr marL="285750" indent="-285750">
              <a:buFont typeface="Arial" panose="020B0604020202020204" pitchFamily="34" charset="0"/>
              <a:buChar char="•"/>
            </a:pPr>
            <a:r>
              <a:rPr lang="en-CA" sz="1200" b="0" dirty="0">
                <a:solidFill>
                  <a:schemeClr val="bg2">
                    <a:lumMod val="50000"/>
                  </a:schemeClr>
                </a:solidFill>
              </a:rPr>
              <a:t>Climate </a:t>
            </a:r>
          </a:p>
          <a:p>
            <a:pPr marL="0" lvl="0" indent="0" algn="l" rtl="0">
              <a:spcBef>
                <a:spcPts val="0"/>
              </a:spcBef>
              <a:spcAft>
                <a:spcPts val="0"/>
              </a:spcAft>
              <a:buNone/>
            </a:pPr>
            <a:endParaRPr lang="en-CA"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600" b="1" dirty="0">
                <a:solidFill>
                  <a:schemeClr val="bg1"/>
                </a:solidFill>
              </a:rPr>
              <a:t>By Psychographic </a:t>
            </a:r>
          </a:p>
          <a:p>
            <a:pPr marL="171450" indent="-171450">
              <a:buFont typeface="Arial" panose="020B0604020202020204" pitchFamily="34" charset="0"/>
              <a:buChar char="•"/>
            </a:pPr>
            <a:r>
              <a:rPr lang="en-CA" sz="1200" b="0" dirty="0">
                <a:solidFill>
                  <a:schemeClr val="bg2">
                    <a:lumMod val="50000"/>
                  </a:schemeClr>
                </a:solidFill>
              </a:rPr>
              <a:t>Activity </a:t>
            </a:r>
          </a:p>
          <a:p>
            <a:pPr marL="171450" indent="-171450">
              <a:buFont typeface="Arial" panose="020B0604020202020204" pitchFamily="34" charset="0"/>
              <a:buChar char="•"/>
            </a:pPr>
            <a:r>
              <a:rPr lang="en-CA" sz="1200" b="0" dirty="0">
                <a:solidFill>
                  <a:schemeClr val="bg2">
                    <a:lumMod val="50000"/>
                  </a:schemeClr>
                </a:solidFill>
              </a:rPr>
              <a:t>Interests </a:t>
            </a:r>
          </a:p>
          <a:p>
            <a:pPr marL="171450" indent="-171450">
              <a:buFont typeface="Arial" panose="020B0604020202020204" pitchFamily="34" charset="0"/>
              <a:buChar char="•"/>
            </a:pPr>
            <a:r>
              <a:rPr lang="en-CA" sz="1200" b="0" dirty="0">
                <a:solidFill>
                  <a:schemeClr val="bg2">
                    <a:lumMod val="50000"/>
                  </a:schemeClr>
                </a:solidFill>
              </a:rPr>
              <a:t>Opinions </a:t>
            </a:r>
          </a:p>
          <a:p>
            <a:pPr marL="171450" indent="-171450">
              <a:buFont typeface="Arial" panose="020B0604020202020204" pitchFamily="34" charset="0"/>
              <a:buChar char="•"/>
            </a:pPr>
            <a:r>
              <a:rPr lang="en-CA" sz="1200" b="0" dirty="0">
                <a:solidFill>
                  <a:schemeClr val="bg2">
                    <a:lumMod val="50000"/>
                  </a:schemeClr>
                </a:solidFill>
              </a:rPr>
              <a:t>Values </a:t>
            </a:r>
          </a:p>
          <a:p>
            <a:pPr marL="171450" indent="-171450">
              <a:buFont typeface="Arial" panose="020B0604020202020204" pitchFamily="34" charset="0"/>
              <a:buChar char="•"/>
            </a:pPr>
            <a:r>
              <a:rPr lang="en-CA" sz="1200" b="0" dirty="0">
                <a:solidFill>
                  <a:schemeClr val="bg2">
                    <a:lumMod val="50000"/>
                  </a:schemeClr>
                </a:solidFill>
              </a:rPr>
              <a:t>Attitudes </a:t>
            </a:r>
          </a:p>
          <a:p>
            <a:pPr marL="171450" indent="-171450">
              <a:buFont typeface="Arial" panose="020B0604020202020204" pitchFamily="34" charset="0"/>
              <a:buChar char="•"/>
            </a:pPr>
            <a:r>
              <a:rPr lang="en-CA" sz="1200" b="0" dirty="0">
                <a:solidFill>
                  <a:schemeClr val="bg2">
                    <a:lumMod val="50000"/>
                  </a:schemeClr>
                </a:solidFill>
              </a:rPr>
              <a:t>Lifestyles </a:t>
            </a:r>
          </a:p>
          <a:p>
            <a:pPr marL="0" lvl="0" indent="0" algn="l" rtl="0">
              <a:spcBef>
                <a:spcPts val="0"/>
              </a:spcBef>
              <a:spcAft>
                <a:spcPts val="0"/>
              </a:spcAft>
              <a:buNone/>
            </a:pPr>
            <a:endParaRPr lang="en-CA" sz="1200" dirty="0"/>
          </a:p>
        </p:txBody>
      </p:sp>
    </p:spTree>
    <p:extLst>
      <p:ext uri="{BB962C8B-B14F-4D97-AF65-F5344CB8AC3E}">
        <p14:creationId xmlns:p14="http://schemas.microsoft.com/office/powerpoint/2010/main" val="332187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3968544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154039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285219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1164826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dirty="0"/>
              <a:t>Alt text</a:t>
            </a:r>
          </a:p>
          <a:p>
            <a:pPr marL="0" lvl="0" indent="0" algn="l" rtl="0">
              <a:spcBef>
                <a:spcPts val="0"/>
              </a:spcBef>
              <a:spcAft>
                <a:spcPts val="0"/>
              </a:spcAft>
              <a:buNone/>
            </a:pPr>
            <a:endParaRPr lang="en-CA" sz="1200" dirty="0"/>
          </a:p>
          <a:p>
            <a:pPr marL="0" lvl="0" indent="0" algn="l" rtl="0">
              <a:spcBef>
                <a:spcPts val="0"/>
              </a:spcBef>
              <a:spcAft>
                <a:spcPts val="0"/>
              </a:spcAft>
              <a:buNone/>
            </a:pPr>
            <a:r>
              <a:rPr lang="en-CA" sz="1200" dirty="0"/>
              <a:t>Diagram Tier </a:t>
            </a:r>
          </a:p>
          <a:p>
            <a:pPr marL="0" lvl="0" indent="0" algn="l" rtl="0">
              <a:spcBef>
                <a:spcPts val="0"/>
              </a:spcBef>
              <a:spcAft>
                <a:spcPts val="0"/>
              </a:spcAft>
              <a:buNone/>
            </a:pPr>
            <a:endParaRPr lang="en-CA" sz="1200" dirty="0"/>
          </a:p>
          <a:p>
            <a:pPr marL="0" lvl="0" indent="0" algn="l" rtl="0">
              <a:spcBef>
                <a:spcPts val="0"/>
              </a:spcBef>
              <a:spcAft>
                <a:spcPts val="0"/>
              </a:spcAft>
              <a:buNone/>
            </a:pPr>
            <a:r>
              <a:rPr lang="en-CA" sz="1200" dirty="0"/>
              <a:t>A the top of the Tier we have Global Markets </a:t>
            </a:r>
          </a:p>
          <a:p>
            <a:pPr marL="0" lvl="0" indent="0" algn="l" rtl="0">
              <a:spcBef>
                <a:spcPts val="0"/>
              </a:spcBef>
              <a:spcAft>
                <a:spcPts val="0"/>
              </a:spcAft>
              <a:buNone/>
            </a:pPr>
            <a:r>
              <a:rPr lang="en-CA" sz="1200" dirty="0"/>
              <a:t>The next row we have Mass (Undifferentiated Marketing and Targeted (Deafferented marketing) that is connected to Global Marketing; </a:t>
            </a:r>
          </a:p>
          <a:p>
            <a:pPr marL="0" lvl="0" indent="0" algn="l" rtl="0">
              <a:spcBef>
                <a:spcPts val="0"/>
              </a:spcBef>
              <a:spcAft>
                <a:spcPts val="0"/>
              </a:spcAft>
              <a:buNone/>
            </a:pPr>
            <a:r>
              <a:rPr lang="en-CA" sz="1200" dirty="0"/>
              <a:t>the following row is connected to Targeted (Deafferented marketing)  and is Multisegmented Marketing and Concentrated Marketing.  </a:t>
            </a:r>
          </a:p>
          <a:p>
            <a:pPr marL="0" lvl="0" indent="0" algn="l" rtl="0">
              <a:spcBef>
                <a:spcPts val="0"/>
              </a:spcBef>
              <a:spcAft>
                <a:spcPts val="0"/>
              </a:spcAft>
              <a:buNone/>
            </a:pPr>
            <a:r>
              <a:rPr lang="en-CA" sz="1200" dirty="0"/>
              <a:t>We move down the tier to the next row that is connected to Concentrated Marketing, this row has Niche Marketing</a:t>
            </a:r>
            <a:r>
              <a:rPr lang="en-CA" sz="1200"/>
              <a:t>, Microtargeting </a:t>
            </a:r>
            <a:r>
              <a:rPr lang="en-CA" sz="1200" dirty="0"/>
              <a:t>and One- to-One Marketing. </a:t>
            </a:r>
            <a:endParaRPr sz="1200" dirty="0"/>
          </a:p>
        </p:txBody>
      </p:sp>
    </p:spTree>
    <p:extLst>
      <p:ext uri="{BB962C8B-B14F-4D97-AF65-F5344CB8AC3E}">
        <p14:creationId xmlns:p14="http://schemas.microsoft.com/office/powerpoint/2010/main" val="2308297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4230499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31781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123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b="0" dirty="0"/>
          </a:p>
        </p:txBody>
      </p:sp>
    </p:spTree>
    <p:extLst>
      <p:ext uri="{BB962C8B-B14F-4D97-AF65-F5344CB8AC3E}">
        <p14:creationId xmlns:p14="http://schemas.microsoft.com/office/powerpoint/2010/main" val="199494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bfbf62896_3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bfbf62896_3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2A3990"/>
              </a:buClr>
              <a:buSzPts val="1100"/>
              <a:buFont typeface="Arial"/>
              <a:buNone/>
              <a:tabLst/>
              <a:defRPr/>
            </a:pPr>
            <a:endParaRPr lang="en-CA" sz="800" b="0" i="0" u="none" strike="noStrike" cap="none" dirty="0">
              <a:solidFill>
                <a:srgbClr val="000000"/>
              </a:solidFill>
              <a:latin typeface="Arial"/>
              <a:ea typeface="Arial"/>
              <a:cs typeface="Arial"/>
              <a:sym typeface="Arial"/>
            </a:endParaRPr>
          </a:p>
          <a:p>
            <a:pPr marL="0" lvl="0" indent="0" algn="l" rtl="0">
              <a:lnSpc>
                <a:spcPct val="115000"/>
              </a:lnSpc>
              <a:spcBef>
                <a:spcPts val="1200"/>
              </a:spcBef>
              <a:spcAft>
                <a:spcPts val="0"/>
              </a:spcAft>
              <a:buClr>
                <a:srgbClr val="2A3990"/>
              </a:buClr>
              <a:buSzPts val="1100"/>
              <a:buFont typeface="Arial"/>
              <a:buNone/>
            </a:pPr>
            <a:endParaRPr sz="5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5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941fe4cd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941fe4cd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100" b="0" i="0" u="none" strike="noStrike" cap="none" dirty="0">
                <a:solidFill>
                  <a:srgbClr val="000000"/>
                </a:solidFill>
                <a:effectLst/>
                <a:latin typeface="Arial"/>
                <a:ea typeface="Arial"/>
                <a:cs typeface="Arial"/>
                <a:sym typeface="Arial"/>
              </a:rPr>
              <a:t>The trend today is toward more precise, targeted marketing. Figuring out “who’s who” in terms of your customers involves some detective work, though—often market research. A variety of tools and research techniques can be used to segment markets.</a:t>
            </a:r>
            <a:endParaRPr sz="1300"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Steps companies take to target their best customers, form close, personal relationships with them, and give them what they want—a process called one-to-one marketing—are outlined in “Steps in One-to-One Marketing.”</a:t>
            </a: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374497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84917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None/>
              <a:defRPr sz="4200">
                <a:solidFill>
                  <a:schemeClr val="lt1"/>
                </a:solidFill>
                <a:latin typeface="+mn-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dirty="0"/>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100">
                <a:solidFill>
                  <a:schemeClr val="lt1"/>
                </a:solidFill>
                <a:latin typeface="+mj-lt"/>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4200">
                <a:solidFill>
                  <a:schemeClr val="lt1"/>
                </a:solidFill>
                <a:latin typeface="+mj-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atin typeface="+mn-lt"/>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31" name="Google Shape;31;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atin typeface="+mj-l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3" name="Google Shape;43;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4" name="Google Shape;44;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53" name="Google Shape;53;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atin typeface="+mj-l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 name="Google Shape;5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latin typeface="+mj-lt"/>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dirty="0"/>
          </a:p>
        </p:txBody>
      </p:sp>
      <p:sp>
        <p:nvSpPr>
          <p:cNvPr id="60" name="Google Shape;60;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3" name="Google Shape;63;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grpSp>
        <p:nvGrpSpPr>
          <p:cNvPr id="65" name="Google Shape;65;p11"/>
          <p:cNvGrpSpPr/>
          <p:nvPr/>
        </p:nvGrpSpPr>
        <p:grpSpPr>
          <a:xfrm>
            <a:off x="6098378" y="5"/>
            <a:ext cx="3045625" cy="2030570"/>
            <a:chOff x="6098378" y="5"/>
            <a:chExt cx="3045625" cy="2030570"/>
          </a:xfrm>
        </p:grpSpPr>
        <p:sp>
          <p:nvSpPr>
            <p:cNvPr id="66" name="Google Shape;66;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72" name="Google Shape;72;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0"/>
              </a:spcBef>
              <a:spcAft>
                <a:spcPts val="0"/>
              </a:spcAft>
              <a:buClr>
                <a:schemeClr val="lt1"/>
              </a:buClr>
              <a:buSzPts val="1400"/>
              <a:buChar char="○"/>
              <a:defRPr>
                <a:solidFill>
                  <a:schemeClr val="lt1"/>
                </a:solidFill>
              </a:defRPr>
            </a:lvl2pPr>
            <a:lvl3pPr marL="1371600" lvl="2" indent="-317500" algn="ctr" rtl="0">
              <a:spcBef>
                <a:spcPts val="0"/>
              </a:spcBef>
              <a:spcAft>
                <a:spcPts val="0"/>
              </a:spcAft>
              <a:buClr>
                <a:schemeClr val="lt1"/>
              </a:buClr>
              <a:buSzPts val="1400"/>
              <a:buChar char="■"/>
              <a:defRPr>
                <a:solidFill>
                  <a:schemeClr val="lt1"/>
                </a:solidFill>
              </a:defRPr>
            </a:lvl3pPr>
            <a:lvl4pPr marL="1828800" lvl="3" indent="-317500" algn="ctr" rtl="0">
              <a:spcBef>
                <a:spcPts val="0"/>
              </a:spcBef>
              <a:spcAft>
                <a:spcPts val="0"/>
              </a:spcAft>
              <a:buClr>
                <a:schemeClr val="lt1"/>
              </a:buClr>
              <a:buSzPts val="1400"/>
              <a:buChar char="●"/>
              <a:defRPr>
                <a:solidFill>
                  <a:schemeClr val="lt1"/>
                </a:solidFill>
              </a:defRPr>
            </a:lvl4pPr>
            <a:lvl5pPr marL="2286000" lvl="4" indent="-317500" algn="ctr" rtl="0">
              <a:spcBef>
                <a:spcPts val="0"/>
              </a:spcBef>
              <a:spcAft>
                <a:spcPts val="0"/>
              </a:spcAft>
              <a:buClr>
                <a:schemeClr val="lt1"/>
              </a:buClr>
              <a:buSzPts val="1400"/>
              <a:buChar char="○"/>
              <a:defRPr>
                <a:solidFill>
                  <a:schemeClr val="lt1"/>
                </a:solidFill>
              </a:defRPr>
            </a:lvl5pPr>
            <a:lvl6pPr marL="2743200" lvl="5" indent="-317500" algn="ctr" rtl="0">
              <a:spcBef>
                <a:spcPts val="0"/>
              </a:spcBef>
              <a:spcAft>
                <a:spcPts val="0"/>
              </a:spcAft>
              <a:buClr>
                <a:schemeClr val="lt1"/>
              </a:buClr>
              <a:buSzPts val="1400"/>
              <a:buChar char="■"/>
              <a:defRPr>
                <a:solidFill>
                  <a:schemeClr val="lt1"/>
                </a:solidFill>
              </a:defRPr>
            </a:lvl6pPr>
            <a:lvl7pPr marL="3200400" lvl="6" indent="-317500" algn="ctr" rtl="0">
              <a:spcBef>
                <a:spcPts val="0"/>
              </a:spcBef>
              <a:spcAft>
                <a:spcPts val="0"/>
              </a:spcAft>
              <a:buClr>
                <a:schemeClr val="lt1"/>
              </a:buClr>
              <a:buSzPts val="1400"/>
              <a:buChar char="●"/>
              <a:defRPr>
                <a:solidFill>
                  <a:schemeClr val="lt1"/>
                </a:solidFill>
              </a:defRPr>
            </a:lvl7pPr>
            <a:lvl8pPr marL="3657600" lvl="7" indent="-317500" algn="ctr" rtl="0">
              <a:spcBef>
                <a:spcPts val="0"/>
              </a:spcBef>
              <a:spcAft>
                <a:spcPts val="0"/>
              </a:spcAft>
              <a:buClr>
                <a:schemeClr val="lt1"/>
              </a:buClr>
              <a:buSzPts val="1400"/>
              <a:buChar char="○"/>
              <a:defRPr>
                <a:solidFill>
                  <a:schemeClr val="lt1"/>
                </a:solidFill>
              </a:defRPr>
            </a:lvl8pPr>
            <a:lvl9pPr marL="4114800" lvl="8" indent="-317500" algn="ctr" rtl="0">
              <a:spcBef>
                <a:spcPts val="0"/>
              </a:spcBef>
              <a:spcAft>
                <a:spcPts val="0"/>
              </a:spcAft>
              <a:buClr>
                <a:schemeClr val="lt1"/>
              </a:buClr>
              <a:buSzPts val="1400"/>
              <a:buChar char="■"/>
              <a:defRPr>
                <a:solidFill>
                  <a:schemeClr val="lt1"/>
                </a:solidFill>
              </a:defRPr>
            </a:lvl9pPr>
          </a:lstStyle>
          <a:p>
            <a:endParaRPr/>
          </a:p>
        </p:txBody>
      </p:sp>
      <p:sp>
        <p:nvSpPr>
          <p:cNvPr id="73" name="Google Shape;73;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dirty="0"/>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dk1" tx1="lt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unsplash.com/photos/oZKmP9VdvB0" TargetMode="External"/><Relationship Id="rId4" Type="http://schemas.openxmlformats.org/officeDocument/2006/relationships/hyperlink" Target="https://unsplash.com/@wwarby?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census.gov/"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hyperlink" Target="https://unsplash.com/photos/jzonFmreWok" TargetMode="External"/><Relationship Id="rId4" Type="http://schemas.openxmlformats.org/officeDocument/2006/relationships/hyperlink" Target="https://unsplash.com/@wocintechchat?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unsplash.com/photos/Z8UgB80_46w" TargetMode="External"/><Relationship Id="rId4" Type="http://schemas.openxmlformats.org/officeDocument/2006/relationships/hyperlink" Target="https://unsplash.com/@geojango_maps?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unsplash.com/photos/J154nEkpzlQ" TargetMode="External"/><Relationship Id="rId4" Type="http://schemas.openxmlformats.org/officeDocument/2006/relationships/hyperlink" Target="https://unsplash.com/@gabinvallet?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unsplash.com/photos/R6dSBkz32B8" TargetMode="External"/><Relationship Id="rId4" Type="http://schemas.openxmlformats.org/officeDocument/2006/relationships/hyperlink" Target="https://unsplash.com/@ghenmar?utm_source=unsplash&amp;utm_medium=referral&amp;utm_content=creditCopyTex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unsplash.com/photos/U33fHryBYBU" TargetMode="External"/><Relationship Id="rId5" Type="http://schemas.openxmlformats.org/officeDocument/2006/relationships/hyperlink" Target="https://unsplash.com/photos/oZKmP9VdvB0" TargetMode="External"/><Relationship Id="rId4" Type="http://schemas.openxmlformats.org/officeDocument/2006/relationships/hyperlink" Target="https://unsplash.com/es/@storyfuel?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unsplash.com/photos/jyoSxjUE22g" TargetMode="External"/><Relationship Id="rId5" Type="http://schemas.openxmlformats.org/officeDocument/2006/relationships/hyperlink" Target="https://unsplash.com/photos/oZKmP9VdvB0" TargetMode="External"/><Relationship Id="rId4" Type="http://schemas.openxmlformats.org/officeDocument/2006/relationships/hyperlink" Target="https://unsplash.com/@merakist?utm_source=unsplash&amp;utm_medium=referral&amp;utm_content=creditCopyTex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unsplash.com/photos/dQyS2pMYtok"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unsplash.com/photos/oZKmP9VdvB0" TargetMode="External"/><Relationship Id="rId5" Type="http://schemas.openxmlformats.org/officeDocument/2006/relationships/hyperlink" Target="https://unsplash.com/es/@storyfuel?utm_source=unsplash&amp;utm_medium=referral&amp;utm_content=creditCopyText" TargetMode="External"/><Relationship Id="rId4" Type="http://schemas.openxmlformats.org/officeDocument/2006/relationships/hyperlink" Target="https://unsplash.com/@christiannkoepke?utm_source=unsplash&amp;utm_medium=referral&amp;utm_content=creditCopyTex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dirty="0">
                <a:latin typeface="+mn-lt"/>
              </a:rPr>
              <a:t>Principles of Marketing </a:t>
            </a:r>
            <a:endParaRPr b="1" dirty="0">
              <a:latin typeface="+mn-lt"/>
            </a:endParaRPr>
          </a:p>
        </p:txBody>
      </p:sp>
      <p:sp>
        <p:nvSpPr>
          <p:cNvPr id="81" name="Google Shape;81;p13"/>
          <p:cNvSpPr txBox="1">
            <a:spLocks noGrp="1"/>
          </p:cNvSpPr>
          <p:nvPr>
            <p:ph type="subTitle" idx="1"/>
          </p:nvPr>
        </p:nvSpPr>
        <p:spPr>
          <a:xfrm>
            <a:off x="598088" y="2715913"/>
            <a:ext cx="8222100" cy="1005482"/>
          </a:xfrm>
          <a:prstGeom prst="rect">
            <a:avLst/>
          </a:prstGeom>
        </p:spPr>
        <p:txBody>
          <a:bodyPr spcFirstLastPara="1" wrap="square" lIns="91425" tIns="91425" rIns="91425" bIns="91425" anchor="t" anchorCtr="0">
            <a:noAutofit/>
          </a:bodyPr>
          <a:lstStyle/>
          <a:p>
            <a:pPr marL="0" lvl="0" indent="0">
              <a:lnSpc>
                <a:spcPct val="80000"/>
              </a:lnSpc>
              <a:buSzPts val="1018"/>
            </a:pPr>
            <a:r>
              <a:rPr lang="en" sz="3000" dirty="0">
                <a:latin typeface="+mj-lt"/>
              </a:rPr>
              <a:t>Chapter 5 – </a:t>
            </a:r>
            <a:r>
              <a:rPr lang="en-CA" sz="3000" dirty="0">
                <a:latin typeface="+mj-lt"/>
              </a:rPr>
              <a:t>Market Segmenting, Targeting, and Positioning</a:t>
            </a:r>
            <a:endParaRPr sz="3000" dirty="0">
              <a:latin typeface="+mj-lt"/>
            </a:endParaRPr>
          </a:p>
        </p:txBody>
      </p:sp>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dirty="0">
                  <a:solidFill>
                    <a:schemeClr val="tx1"/>
                  </a:solidFill>
                  <a:latin typeface="Calibri"/>
                  <a:ea typeface="Calibri"/>
                  <a:cs typeface="Calibri"/>
                  <a:sym typeface="Calibri"/>
                </a:rPr>
                <a:t>Unless otherwise noted, this work is licensed under a </a:t>
              </a:r>
              <a:r>
                <a:rPr lang="en" sz="1100" b="0" i="0" u="none" strike="noStrike" cap="none"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Attribution-</a:t>
              </a:r>
              <a:r>
                <a:rPr lang="en-US" sz="1100" b="0" i="0" u="none" strike="noStrike" cap="none" dirty="0" err="1">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NonCommercial</a:t>
              </a:r>
              <a:r>
                <a:rPr lang="en-US" sz="1100" b="0" i="0" u="none" strike="noStrike" cap="none"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r>
                <a:rPr lang="en-US" sz="1100" b="0" i="0" u="none" strike="noStrike" cap="none" dirty="0" err="1">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ShareAlike</a:t>
              </a:r>
              <a:r>
                <a:rPr lang="en-US" sz="1100" b="0" i="0" u="none" strike="noStrike" cap="none"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4.0 International (CC BY-NC-SA 4.0)</a:t>
              </a:r>
              <a:r>
                <a:rPr lang="en-US" sz="1100" b="0" i="0" u="none" strike="noStrike" cap="none" dirty="0">
                  <a:solidFill>
                    <a:schemeClr val="tx1"/>
                  </a:solidFill>
                  <a:latin typeface="Calibri"/>
                  <a:ea typeface="Calibri"/>
                  <a:cs typeface="Calibri"/>
                  <a:sym typeface="Calibri"/>
                </a:rPr>
                <a:t> license</a:t>
              </a:r>
              <a:r>
                <a:rPr lang="en" sz="1100" b="0" i="0" u="none" strike="noStrike" cap="none" dirty="0">
                  <a:solidFill>
                    <a:schemeClr val="tx1"/>
                  </a:solidFill>
                  <a:latin typeface="Calibri"/>
                  <a:ea typeface="Calibri"/>
                  <a:cs typeface="Calibri"/>
                  <a:sym typeface="Calibri"/>
                </a:rPr>
                <a:t>. Feel free to use, modify, reuse or redistribute </a:t>
              </a:r>
              <a:r>
                <a:rPr lang="en" sz="1100" dirty="0">
                  <a:solidFill>
                    <a:schemeClr val="tx1"/>
                  </a:solidFill>
                  <a:latin typeface="Calibri"/>
                  <a:ea typeface="Calibri"/>
                  <a:cs typeface="Calibri"/>
                  <a:sym typeface="Calibri"/>
                </a:rPr>
                <a:t>any portion of </a:t>
              </a:r>
              <a:r>
                <a:rPr lang="en" sz="1100" b="0" i="0" u="none" strike="noStrike" cap="none" dirty="0">
                  <a:solidFill>
                    <a:schemeClr val="tx1"/>
                  </a:solidFill>
                  <a:latin typeface="Calibri"/>
                  <a:ea typeface="Calibri"/>
                  <a:cs typeface="Calibri"/>
                  <a:sym typeface="Calibri"/>
                </a:rPr>
                <a:t>this presentation.</a:t>
              </a:r>
              <a:endParaRPr sz="1100" dirty="0">
                <a:solidFill>
                  <a:schemeClr val="tx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320612" y="290077"/>
            <a:ext cx="8651631" cy="668216"/>
          </a:xfrm>
          <a:prstGeom prst="rect">
            <a:avLst/>
          </a:prstGeom>
        </p:spPr>
        <p:txBody>
          <a:bodyPr spcFirstLastPara="1" wrap="square" lIns="91425" tIns="91425" rIns="91425" bIns="91425" anchor="t" anchorCtr="0">
            <a:noAutofit/>
          </a:bodyPr>
          <a:lstStyle/>
          <a:p>
            <a:pPr>
              <a:buSzPts val="990"/>
            </a:pPr>
            <a:r>
              <a:rPr lang="en-CA" b="1" dirty="0">
                <a:latin typeface="+mj-lt"/>
              </a:rPr>
              <a:t>Types of Segmentation</a:t>
            </a:r>
            <a:endParaRPr b="1" dirty="0">
              <a:latin typeface="+mj-lt"/>
            </a:endParaRPr>
          </a:p>
        </p:txBody>
      </p:sp>
      <p:graphicFrame>
        <p:nvGraphicFramePr>
          <p:cNvPr id="3" name="Diagram 2" descr="Behaviour/ Benefits Sought&#10;Demographic&#10;Geographic&#10;Physiographic&#10;Usage Rate ">
            <a:extLst>
              <a:ext uri="{FF2B5EF4-FFF2-40B4-BE49-F238E27FC236}">
                <a16:creationId xmlns:a16="http://schemas.microsoft.com/office/drawing/2014/main" id="{5CAA293C-5B8D-BABE-88F7-384BC8FDCD6B}"/>
              </a:ext>
            </a:extLst>
          </p:cNvPr>
          <p:cNvGraphicFramePr/>
          <p:nvPr>
            <p:extLst>
              <p:ext uri="{D42A27DB-BD31-4B8C-83A1-F6EECF244321}">
                <p14:modId xmlns:p14="http://schemas.microsoft.com/office/powerpoint/2010/main" val="3426488732"/>
              </p:ext>
            </p:extLst>
          </p:nvPr>
        </p:nvGraphicFramePr>
        <p:xfrm>
          <a:off x="457201" y="1063257"/>
          <a:ext cx="8043530" cy="360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165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Types of Segmentation Bases</a:t>
            </a:r>
            <a:endParaRPr b="1" dirty="0">
              <a:latin typeface="+mj-lt"/>
            </a:endParaRPr>
          </a:p>
        </p:txBody>
      </p:sp>
      <p:sp>
        <p:nvSpPr>
          <p:cNvPr id="2" name="Text Placeholder 1">
            <a:extLst>
              <a:ext uri="{FF2B5EF4-FFF2-40B4-BE49-F238E27FC236}">
                <a16:creationId xmlns:a16="http://schemas.microsoft.com/office/drawing/2014/main" id="{14ABA730-9306-10F5-2107-F7968709049F}"/>
              </a:ext>
            </a:extLst>
          </p:cNvPr>
          <p:cNvSpPr>
            <a:spLocks noGrp="1"/>
          </p:cNvSpPr>
          <p:nvPr>
            <p:ph type="body" idx="1"/>
          </p:nvPr>
        </p:nvSpPr>
        <p:spPr/>
        <p:txBody>
          <a:bodyPr/>
          <a:lstStyle/>
          <a:p>
            <a:pPr marL="285750" indent="-285750">
              <a:buSzPct val="150000"/>
              <a:buFont typeface="Arial" panose="020B0604020202020204" pitchFamily="34" charset="0"/>
              <a:buChar char="•"/>
            </a:pPr>
            <a:r>
              <a:rPr lang="en-CA" b="1" dirty="0"/>
              <a:t>Behavioural segmentation.</a:t>
            </a:r>
            <a:r>
              <a:rPr lang="en-CA" dirty="0"/>
              <a:t> What benefits do customers want, and how do they use our product?</a:t>
            </a:r>
          </a:p>
          <a:p>
            <a:pPr marL="285750" indent="-285750">
              <a:buSzPct val="150000"/>
              <a:buFont typeface="Arial" panose="020B0604020202020204" pitchFamily="34" charset="0"/>
              <a:buChar char="•"/>
            </a:pPr>
            <a:r>
              <a:rPr lang="en-CA" b="1" dirty="0"/>
              <a:t>Demographic segmentation.</a:t>
            </a:r>
            <a:r>
              <a:rPr lang="en-CA" dirty="0"/>
              <a:t> How do the ages, races, and ethnic backgrounds of our customers affect what they buy?</a:t>
            </a:r>
          </a:p>
          <a:p>
            <a:pPr marL="285750" indent="-285750">
              <a:buSzPct val="150000"/>
              <a:buFont typeface="Arial" panose="020B0604020202020204" pitchFamily="34" charset="0"/>
              <a:buChar char="•"/>
            </a:pPr>
            <a:r>
              <a:rPr lang="en-CA" b="1" dirty="0"/>
              <a:t>Geographic segmentation.</a:t>
            </a:r>
            <a:r>
              <a:rPr lang="en-CA" dirty="0"/>
              <a:t> Where are our customers located, and how can we reach them? What products do they buy based on their locations?</a:t>
            </a:r>
          </a:p>
          <a:p>
            <a:pPr marL="285750" indent="-285750">
              <a:buSzPct val="150000"/>
              <a:buFont typeface="Arial" panose="020B0604020202020204" pitchFamily="34" charset="0"/>
              <a:buChar char="•"/>
            </a:pPr>
            <a:r>
              <a:rPr lang="en-CA" b="1" dirty="0"/>
              <a:t>Psychographic segmentation.</a:t>
            </a:r>
            <a:r>
              <a:rPr lang="en-CA" dirty="0"/>
              <a:t> What do our customers think about and value? How do they live their lives?</a:t>
            </a:r>
          </a:p>
          <a:p>
            <a:pPr marL="285750" indent="-285750">
              <a:buSzPct val="150000"/>
              <a:buFont typeface="Arial" panose="020B0604020202020204" pitchFamily="34" charset="0"/>
              <a:buChar char="•"/>
            </a:pPr>
            <a:r>
              <a:rPr lang="en-CA" b="1" dirty="0"/>
              <a:t>Usage Rate</a:t>
            </a:r>
            <a:r>
              <a:rPr lang="en-CA" dirty="0"/>
              <a:t>. How often do users use the product?</a:t>
            </a:r>
          </a:p>
        </p:txBody>
      </p:sp>
    </p:spTree>
    <p:extLst>
      <p:ext uri="{BB962C8B-B14F-4D97-AF65-F5344CB8AC3E}">
        <p14:creationId xmlns:p14="http://schemas.microsoft.com/office/powerpoint/2010/main" val="1324960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US" b="1" dirty="0">
                <a:latin typeface="+mj-lt"/>
              </a:rPr>
              <a:t>Segmenting by </a:t>
            </a:r>
            <a:r>
              <a:rPr lang="en-US" b="1" dirty="0" err="1">
                <a:latin typeface="+mj-lt"/>
              </a:rPr>
              <a:t>Behaviour</a:t>
            </a:r>
            <a:r>
              <a:rPr lang="en-US" b="1" dirty="0">
                <a:latin typeface="+mj-lt"/>
              </a:rPr>
              <a:t>/Benefits Sought </a:t>
            </a:r>
            <a:endParaRPr b="1" dirty="0">
              <a:latin typeface="+mj-lt"/>
            </a:endParaRPr>
          </a:p>
        </p:txBody>
      </p:sp>
      <p:sp>
        <p:nvSpPr>
          <p:cNvPr id="2" name="Text Placeholder 1">
            <a:extLst>
              <a:ext uri="{FF2B5EF4-FFF2-40B4-BE49-F238E27FC236}">
                <a16:creationId xmlns:a16="http://schemas.microsoft.com/office/drawing/2014/main" id="{98602245-4A1B-5DFA-CB2C-E06CF72150AF}"/>
              </a:ext>
            </a:extLst>
          </p:cNvPr>
          <p:cNvSpPr>
            <a:spLocks noGrp="1"/>
          </p:cNvSpPr>
          <p:nvPr>
            <p:ph type="body" idx="1"/>
          </p:nvPr>
        </p:nvSpPr>
        <p:spPr>
          <a:xfrm>
            <a:off x="311700" y="1229875"/>
            <a:ext cx="4799562" cy="3339000"/>
          </a:xfrm>
        </p:spPr>
        <p:txBody>
          <a:bodyPr/>
          <a:lstStyle/>
          <a:p>
            <a:pPr marL="114300" indent="0">
              <a:buNone/>
            </a:pPr>
            <a:r>
              <a:rPr lang="en-US" b="1" dirty="0">
                <a:solidFill>
                  <a:srgbClr val="000000"/>
                </a:solidFill>
              </a:rPr>
              <a:t>Behavioral segmentation</a:t>
            </a:r>
            <a:r>
              <a:rPr lang="en-US" dirty="0">
                <a:solidFill>
                  <a:srgbClr val="000000"/>
                </a:solidFill>
              </a:rPr>
              <a:t> divides people and organization into groups according to how they behave with or act toward products. </a:t>
            </a:r>
            <a:r>
              <a:rPr lang="en-US" i="1" dirty="0">
                <a:solidFill>
                  <a:srgbClr val="000000"/>
                </a:solidFill>
              </a:rPr>
              <a:t>Benefits segmentation</a:t>
            </a:r>
            <a:r>
              <a:rPr lang="en-US" dirty="0">
                <a:solidFill>
                  <a:srgbClr val="000000"/>
                </a:solidFill>
              </a:rPr>
              <a:t>—segmenting buyers by the benefits they want from products—is very common. Take toothpaste, for example. Which benefit is most important to you when you buy a toothpaste</a:t>
            </a:r>
            <a:endParaRPr lang="en-CA" dirty="0"/>
          </a:p>
        </p:txBody>
      </p:sp>
      <p:pic>
        <p:nvPicPr>
          <p:cNvPr id="3" name="Picture 2" descr="A toothbrush with toothpaste on it ">
            <a:extLst>
              <a:ext uri="{FF2B5EF4-FFF2-40B4-BE49-F238E27FC236}">
                <a16:creationId xmlns:a16="http://schemas.microsoft.com/office/drawing/2014/main" id="{FA379850-B98C-09E4-CE7B-7FA5B694B617}"/>
              </a:ext>
            </a:extLst>
          </p:cNvPr>
          <p:cNvPicPr>
            <a:picLocks noChangeAspect="1"/>
          </p:cNvPicPr>
          <p:nvPr/>
        </p:nvPicPr>
        <p:blipFill>
          <a:blip r:embed="rId3"/>
          <a:stretch>
            <a:fillRect/>
          </a:stretch>
        </p:blipFill>
        <p:spPr>
          <a:xfrm>
            <a:off x="5344886" y="1255208"/>
            <a:ext cx="3517760" cy="2266240"/>
          </a:xfrm>
          <a:prstGeom prst="rect">
            <a:avLst/>
          </a:prstGeom>
        </p:spPr>
      </p:pic>
      <p:sp>
        <p:nvSpPr>
          <p:cNvPr id="6" name="TextBox 5">
            <a:extLst>
              <a:ext uri="{FF2B5EF4-FFF2-40B4-BE49-F238E27FC236}">
                <a16:creationId xmlns:a16="http://schemas.microsoft.com/office/drawing/2014/main" id="{9C2ECF1C-FF88-2D78-B624-06093F4315DB}"/>
              </a:ext>
            </a:extLst>
          </p:cNvPr>
          <p:cNvSpPr txBox="1"/>
          <p:nvPr/>
        </p:nvSpPr>
        <p:spPr>
          <a:xfrm>
            <a:off x="5344886" y="3521448"/>
            <a:ext cx="3517760" cy="430887"/>
          </a:xfrm>
          <a:prstGeom prst="rect">
            <a:avLst/>
          </a:prstGeom>
          <a:noFill/>
        </p:spPr>
        <p:txBody>
          <a:bodyPr wrap="square">
            <a:spAutoFit/>
          </a:bodyPr>
          <a:lstStyle/>
          <a:p>
            <a:r>
              <a:rPr lang="en-US" sz="1100" dirty="0"/>
              <a:t>Photo by </a:t>
            </a:r>
            <a:r>
              <a:rPr lang="en-US" sz="1100" dirty="0">
                <a:hlinkClick r:id="rId4"/>
              </a:rPr>
              <a:t>William </a:t>
            </a:r>
            <a:r>
              <a:rPr lang="en-US" sz="1100" dirty="0" err="1">
                <a:hlinkClick r:id="rId4"/>
              </a:rPr>
              <a:t>Warby</a:t>
            </a:r>
            <a:r>
              <a:rPr lang="en-US" sz="1100" dirty="0"/>
              <a:t> on is licensed under the </a:t>
            </a:r>
            <a:r>
              <a:rPr lang="en-US" sz="1100" dirty="0">
                <a:hlinkClick r:id="rId5"/>
              </a:rPr>
              <a:t> Unsplash </a:t>
            </a:r>
            <a:r>
              <a:rPr lang="en-US" sz="1100" dirty="0"/>
              <a:t>License</a:t>
            </a:r>
            <a:endParaRPr lang="en-CA" sz="1100" dirty="0"/>
          </a:p>
        </p:txBody>
      </p:sp>
    </p:spTree>
    <p:extLst>
      <p:ext uri="{BB962C8B-B14F-4D97-AF65-F5344CB8AC3E}">
        <p14:creationId xmlns:p14="http://schemas.microsoft.com/office/powerpoint/2010/main" val="58513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Segmenting by Demographics </a:t>
            </a:r>
            <a:endParaRPr b="1" dirty="0">
              <a:latin typeface="+mj-lt"/>
            </a:endParaRPr>
          </a:p>
        </p:txBody>
      </p:sp>
      <p:sp>
        <p:nvSpPr>
          <p:cNvPr id="2" name="Text Placeholder 1">
            <a:extLst>
              <a:ext uri="{FF2B5EF4-FFF2-40B4-BE49-F238E27FC236}">
                <a16:creationId xmlns:a16="http://schemas.microsoft.com/office/drawing/2014/main" id="{973A1356-BEFF-66E0-F144-8F7F3A8BA7F3}"/>
              </a:ext>
            </a:extLst>
          </p:cNvPr>
          <p:cNvSpPr>
            <a:spLocks noGrp="1"/>
          </p:cNvSpPr>
          <p:nvPr>
            <p:ph type="body" idx="1"/>
          </p:nvPr>
        </p:nvSpPr>
        <p:spPr>
          <a:xfrm>
            <a:off x="311700" y="1500553"/>
            <a:ext cx="4529931" cy="3068321"/>
          </a:xfrm>
        </p:spPr>
        <p:txBody>
          <a:bodyPr>
            <a:noAutofit/>
          </a:bodyPr>
          <a:lstStyle/>
          <a:p>
            <a:pPr marL="0" lvl="0" indent="0">
              <a:lnSpc>
                <a:spcPct val="100000"/>
              </a:lnSpc>
              <a:buClr>
                <a:srgbClr val="000000"/>
              </a:buClr>
              <a:buSzTx/>
              <a:buNone/>
            </a:pPr>
            <a:r>
              <a:rPr lang="en-US" sz="2000" dirty="0">
                <a:solidFill>
                  <a:srgbClr val="000000"/>
                </a:solidFill>
                <a:cs typeface="Arial"/>
                <a:sym typeface="Arial"/>
              </a:rPr>
              <a:t>Demographics are commonly utilized to segment markets because demographic information is publicly available in databases around the world. You can obtain a great deal of demographic information on the U.S. Census Bureau’s Web site (</a:t>
            </a:r>
            <a:r>
              <a:rPr lang="en-US" sz="2000" dirty="0">
                <a:solidFill>
                  <a:srgbClr val="000000"/>
                </a:solidFill>
                <a:cs typeface="Arial"/>
                <a:sym typeface="Arial"/>
                <a:hlinkClick r:id="rId3"/>
              </a:rPr>
              <a:t>http://www.census.gov</a:t>
            </a:r>
            <a:r>
              <a:rPr lang="en-US" sz="2000" dirty="0">
                <a:solidFill>
                  <a:srgbClr val="000000"/>
                </a:solidFill>
                <a:cs typeface="Arial"/>
                <a:sym typeface="Arial"/>
              </a:rPr>
              <a:t>).</a:t>
            </a:r>
            <a:endParaRPr lang="en-CA" sz="2000" dirty="0">
              <a:solidFill>
                <a:srgbClr val="000000"/>
              </a:solidFill>
              <a:cs typeface="Arial"/>
              <a:sym typeface="Arial"/>
            </a:endParaRPr>
          </a:p>
        </p:txBody>
      </p:sp>
      <p:sp>
        <p:nvSpPr>
          <p:cNvPr id="12" name="TextBox 11">
            <a:extLst>
              <a:ext uri="{FF2B5EF4-FFF2-40B4-BE49-F238E27FC236}">
                <a16:creationId xmlns:a16="http://schemas.microsoft.com/office/drawing/2014/main" id="{AE41575D-B955-AFB0-C8BE-BCF11A42A1BF}"/>
              </a:ext>
            </a:extLst>
          </p:cNvPr>
          <p:cNvSpPr txBox="1"/>
          <p:nvPr/>
        </p:nvSpPr>
        <p:spPr>
          <a:xfrm>
            <a:off x="5098774" y="4137546"/>
            <a:ext cx="3638964" cy="430887"/>
          </a:xfrm>
          <a:prstGeom prst="rect">
            <a:avLst/>
          </a:prstGeom>
          <a:noFill/>
        </p:spPr>
        <p:txBody>
          <a:bodyPr wrap="square">
            <a:spAutoFit/>
          </a:bodyPr>
          <a:lstStyle/>
          <a:p>
            <a:r>
              <a:rPr lang="en-US" sz="1100" dirty="0"/>
              <a:t>Photo by </a:t>
            </a:r>
            <a:r>
              <a:rPr lang="en-US" sz="1100" dirty="0">
                <a:hlinkClick r:id="rId4"/>
              </a:rPr>
              <a:t>Christina @ wocintechchat.com</a:t>
            </a:r>
            <a:r>
              <a:rPr lang="en-US" sz="1100" dirty="0"/>
              <a:t> on is licensed under the </a:t>
            </a:r>
            <a:r>
              <a:rPr lang="en-US" sz="1100" dirty="0">
                <a:hlinkClick r:id="rId5"/>
              </a:rPr>
              <a:t>Unsplash License </a:t>
            </a:r>
            <a:endParaRPr lang="en-CA" sz="1100" dirty="0"/>
          </a:p>
        </p:txBody>
      </p:sp>
      <p:pic>
        <p:nvPicPr>
          <p:cNvPr id="11" name="Picture 10" descr="A group of people sitting around a table&#10;">
            <a:extLst>
              <a:ext uri="{FF2B5EF4-FFF2-40B4-BE49-F238E27FC236}">
                <a16:creationId xmlns:a16="http://schemas.microsoft.com/office/drawing/2014/main" id="{EDA427D2-DE62-6527-C218-4E15B956B7A5}"/>
              </a:ext>
            </a:extLst>
          </p:cNvPr>
          <p:cNvPicPr>
            <a:picLocks noChangeAspect="1"/>
          </p:cNvPicPr>
          <p:nvPr/>
        </p:nvPicPr>
        <p:blipFill>
          <a:blip r:embed="rId6"/>
          <a:stretch>
            <a:fillRect/>
          </a:stretch>
        </p:blipFill>
        <p:spPr>
          <a:xfrm>
            <a:off x="5098774" y="1500554"/>
            <a:ext cx="3638964" cy="2425976"/>
          </a:xfrm>
          <a:prstGeom prst="rect">
            <a:avLst/>
          </a:prstGeom>
        </p:spPr>
      </p:pic>
    </p:spTree>
    <p:extLst>
      <p:ext uri="{BB962C8B-B14F-4D97-AF65-F5344CB8AC3E}">
        <p14:creationId xmlns:p14="http://schemas.microsoft.com/office/powerpoint/2010/main" val="3532013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Segmenting by Geography </a:t>
            </a:r>
            <a:endParaRPr b="1" dirty="0">
              <a:latin typeface="+mj-lt"/>
            </a:endParaRPr>
          </a:p>
        </p:txBody>
      </p:sp>
      <p:sp>
        <p:nvSpPr>
          <p:cNvPr id="2" name="Text Placeholder 1">
            <a:extLst>
              <a:ext uri="{FF2B5EF4-FFF2-40B4-BE49-F238E27FC236}">
                <a16:creationId xmlns:a16="http://schemas.microsoft.com/office/drawing/2014/main" id="{695B9FDD-8332-8BA6-EB52-09A862AEAFD4}"/>
              </a:ext>
            </a:extLst>
          </p:cNvPr>
          <p:cNvSpPr>
            <a:spLocks noGrp="1"/>
          </p:cNvSpPr>
          <p:nvPr>
            <p:ph type="body" idx="1"/>
          </p:nvPr>
        </p:nvSpPr>
        <p:spPr>
          <a:xfrm>
            <a:off x="311700" y="1229875"/>
            <a:ext cx="4529931" cy="3339000"/>
          </a:xfrm>
        </p:spPr>
        <p:txBody>
          <a:bodyPr>
            <a:normAutofit/>
          </a:bodyPr>
          <a:lstStyle/>
          <a:p>
            <a:pPr marL="114300" indent="0">
              <a:buNone/>
            </a:pPr>
            <a:r>
              <a:rPr lang="en-US" sz="2000" dirty="0"/>
              <a:t>Divides the market into areas based on location and explains why the checkout clerks at stores sometimes ask for your zip code. It’s also why businesses print codes on coupons that correspond to zip codes. When the coupons are redeemed, the store can find out where its customers are located—or not located.</a:t>
            </a:r>
            <a:endParaRPr lang="en-CA" sz="2000" dirty="0"/>
          </a:p>
        </p:txBody>
      </p:sp>
      <p:pic>
        <p:nvPicPr>
          <p:cNvPr id="3" name="Picture 2" descr="I person putting a pin on a map &#10;&#10;">
            <a:extLst>
              <a:ext uri="{FF2B5EF4-FFF2-40B4-BE49-F238E27FC236}">
                <a16:creationId xmlns:a16="http://schemas.microsoft.com/office/drawing/2014/main" id="{3FB1A4CD-3230-86A5-BC68-0D75907814F4}"/>
              </a:ext>
            </a:extLst>
          </p:cNvPr>
          <p:cNvPicPr>
            <a:picLocks noChangeAspect="1"/>
          </p:cNvPicPr>
          <p:nvPr/>
        </p:nvPicPr>
        <p:blipFill>
          <a:blip r:embed="rId3"/>
          <a:stretch>
            <a:fillRect/>
          </a:stretch>
        </p:blipFill>
        <p:spPr>
          <a:xfrm>
            <a:off x="5105665" y="1371633"/>
            <a:ext cx="3586231" cy="2390361"/>
          </a:xfrm>
          <a:prstGeom prst="rect">
            <a:avLst/>
          </a:prstGeom>
        </p:spPr>
      </p:pic>
      <p:sp>
        <p:nvSpPr>
          <p:cNvPr id="5" name="TextBox 4">
            <a:extLst>
              <a:ext uri="{FF2B5EF4-FFF2-40B4-BE49-F238E27FC236}">
                <a16:creationId xmlns:a16="http://schemas.microsoft.com/office/drawing/2014/main" id="{08F1250B-A033-8AD2-BE6F-BB449EF6A8DA}"/>
              </a:ext>
            </a:extLst>
          </p:cNvPr>
          <p:cNvSpPr txBox="1"/>
          <p:nvPr/>
        </p:nvSpPr>
        <p:spPr>
          <a:xfrm>
            <a:off x="5105665" y="3874829"/>
            <a:ext cx="3827320" cy="430887"/>
          </a:xfrm>
          <a:prstGeom prst="rect">
            <a:avLst/>
          </a:prstGeom>
          <a:noFill/>
        </p:spPr>
        <p:txBody>
          <a:bodyPr wrap="square">
            <a:spAutoFit/>
          </a:bodyPr>
          <a:lstStyle/>
          <a:p>
            <a:r>
              <a:rPr lang="en-US" sz="1100" dirty="0"/>
              <a:t>Photo by </a:t>
            </a:r>
            <a:r>
              <a:rPr lang="en-US" sz="1100" dirty="0" err="1">
                <a:hlinkClick r:id="rId4"/>
              </a:rPr>
              <a:t>GeoJango</a:t>
            </a:r>
            <a:r>
              <a:rPr lang="en-US" sz="1100" dirty="0">
                <a:hlinkClick r:id="rId4"/>
              </a:rPr>
              <a:t> Maps</a:t>
            </a:r>
            <a:r>
              <a:rPr lang="en-US" sz="1100" dirty="0"/>
              <a:t> on is licensed under the </a:t>
            </a:r>
            <a:r>
              <a:rPr lang="en-US" sz="1100" dirty="0">
                <a:hlinkClick r:id="rId5"/>
              </a:rPr>
              <a:t>Unsplash License</a:t>
            </a:r>
            <a:endParaRPr lang="en-CA" sz="1100" dirty="0"/>
          </a:p>
        </p:txBody>
      </p:sp>
    </p:spTree>
    <p:extLst>
      <p:ext uri="{BB962C8B-B14F-4D97-AF65-F5344CB8AC3E}">
        <p14:creationId xmlns:p14="http://schemas.microsoft.com/office/powerpoint/2010/main" val="736629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sz="3200" b="1" dirty="0">
                <a:effectLst/>
                <a:latin typeface="Calibri" panose="020F0502020204030204" pitchFamily="34" charset="0"/>
                <a:ea typeface="Calibri" panose="020F0502020204030204" pitchFamily="34" charset="0"/>
                <a:cs typeface="Times New Roman" panose="02020603050405020304" pitchFamily="18" charset="0"/>
              </a:rPr>
              <a:t>Segmenting by Psychographics </a:t>
            </a:r>
            <a:endParaRPr b="1" dirty="0">
              <a:latin typeface="+mj-lt"/>
            </a:endParaRPr>
          </a:p>
        </p:txBody>
      </p:sp>
      <p:sp>
        <p:nvSpPr>
          <p:cNvPr id="2" name="Text Placeholder 1">
            <a:extLst>
              <a:ext uri="{FF2B5EF4-FFF2-40B4-BE49-F238E27FC236}">
                <a16:creationId xmlns:a16="http://schemas.microsoft.com/office/drawing/2014/main" id="{C1DA5837-337E-AE64-8523-50A298D71E67}"/>
              </a:ext>
            </a:extLst>
          </p:cNvPr>
          <p:cNvSpPr>
            <a:spLocks noGrp="1"/>
          </p:cNvSpPr>
          <p:nvPr>
            <p:ph type="body" idx="1"/>
          </p:nvPr>
        </p:nvSpPr>
        <p:spPr>
          <a:xfrm>
            <a:off x="311700" y="1229875"/>
            <a:ext cx="4705777" cy="3339000"/>
          </a:xfrm>
        </p:spPr>
        <p:txBody>
          <a:bodyPr/>
          <a:lstStyle/>
          <a:p>
            <a:pPr marL="114300" indent="0">
              <a:buNone/>
            </a:pPr>
            <a:r>
              <a:rPr lang="en-US" dirty="0"/>
              <a:t>C</a:t>
            </a:r>
            <a:r>
              <a:rPr lang="en-US" dirty="0">
                <a:solidFill>
                  <a:srgbClr val="000000"/>
                </a:solidFill>
              </a:rPr>
              <a:t>an help fill in some of the blanks. Psychographic information is frequently gathered via extensive surveys that ask people about their activities, interests, opinion, attitudes, values, and lifestyles. One of the most well-known psychographic surveys is VALS (which originally stood for “Values, Attitudes, and Lifestyles”)</a:t>
            </a:r>
            <a:endParaRPr lang="en-CA" dirty="0"/>
          </a:p>
        </p:txBody>
      </p:sp>
      <p:pic>
        <p:nvPicPr>
          <p:cNvPr id="3" name="Picture 2" descr="A group of people running&#10;&#10;">
            <a:extLst>
              <a:ext uri="{FF2B5EF4-FFF2-40B4-BE49-F238E27FC236}">
                <a16:creationId xmlns:a16="http://schemas.microsoft.com/office/drawing/2014/main" id="{AD6C104C-3AB3-5A0D-A3CC-2630A89AFF56}"/>
              </a:ext>
            </a:extLst>
          </p:cNvPr>
          <p:cNvPicPr>
            <a:picLocks noChangeAspect="1"/>
          </p:cNvPicPr>
          <p:nvPr/>
        </p:nvPicPr>
        <p:blipFill>
          <a:blip r:embed="rId3"/>
          <a:stretch>
            <a:fillRect/>
          </a:stretch>
        </p:blipFill>
        <p:spPr>
          <a:xfrm>
            <a:off x="5334861" y="1480093"/>
            <a:ext cx="3359962" cy="2240183"/>
          </a:xfrm>
          <a:prstGeom prst="rect">
            <a:avLst/>
          </a:prstGeom>
        </p:spPr>
      </p:pic>
      <p:sp>
        <p:nvSpPr>
          <p:cNvPr id="6" name="TextBox 5">
            <a:extLst>
              <a:ext uri="{FF2B5EF4-FFF2-40B4-BE49-F238E27FC236}">
                <a16:creationId xmlns:a16="http://schemas.microsoft.com/office/drawing/2014/main" id="{3E7A7FF9-DB2B-1A6B-B546-3DD83CA21F9C}"/>
              </a:ext>
            </a:extLst>
          </p:cNvPr>
          <p:cNvSpPr txBox="1"/>
          <p:nvPr/>
        </p:nvSpPr>
        <p:spPr>
          <a:xfrm>
            <a:off x="5246200" y="3834332"/>
            <a:ext cx="3448623" cy="430887"/>
          </a:xfrm>
          <a:prstGeom prst="rect">
            <a:avLst/>
          </a:prstGeom>
          <a:noFill/>
        </p:spPr>
        <p:txBody>
          <a:bodyPr wrap="square">
            <a:spAutoFit/>
          </a:bodyPr>
          <a:lstStyle/>
          <a:p>
            <a:r>
              <a:rPr lang="en-US" sz="1100" dirty="0"/>
              <a:t>Photo by </a:t>
            </a:r>
            <a:r>
              <a:rPr lang="en-US" sz="1100" dirty="0" err="1">
                <a:hlinkClick r:id="rId4"/>
              </a:rPr>
              <a:t>Gabin</a:t>
            </a:r>
            <a:r>
              <a:rPr lang="en-US" sz="1100" dirty="0">
                <a:hlinkClick r:id="rId4"/>
              </a:rPr>
              <a:t> </a:t>
            </a:r>
            <a:r>
              <a:rPr lang="en-US" sz="1100" dirty="0" err="1">
                <a:hlinkClick r:id="rId4"/>
              </a:rPr>
              <a:t>Vallet</a:t>
            </a:r>
            <a:r>
              <a:rPr lang="en-US" sz="1100" dirty="0"/>
              <a:t> on is licensed under the </a:t>
            </a:r>
            <a:r>
              <a:rPr lang="en-US" sz="1100" dirty="0">
                <a:hlinkClick r:id="rId5"/>
              </a:rPr>
              <a:t>Unsplash License</a:t>
            </a:r>
            <a:endParaRPr lang="en-CA" sz="1100" dirty="0"/>
          </a:p>
        </p:txBody>
      </p:sp>
    </p:spTree>
    <p:extLst>
      <p:ext uri="{BB962C8B-B14F-4D97-AF65-F5344CB8AC3E}">
        <p14:creationId xmlns:p14="http://schemas.microsoft.com/office/powerpoint/2010/main" val="359122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sz="3200" b="1" dirty="0">
                <a:effectLst/>
                <a:latin typeface="Calibri" panose="020F0502020204030204" pitchFamily="34" charset="0"/>
                <a:ea typeface="Calibri" panose="020F0502020204030204" pitchFamily="34" charset="0"/>
                <a:cs typeface="Times New Roman" panose="02020603050405020304" pitchFamily="18" charset="0"/>
              </a:rPr>
              <a:t>Segmenting by Usage Rate </a:t>
            </a:r>
            <a:endParaRPr b="1" dirty="0">
              <a:latin typeface="+mj-lt"/>
            </a:endParaRPr>
          </a:p>
        </p:txBody>
      </p:sp>
      <p:sp>
        <p:nvSpPr>
          <p:cNvPr id="2" name="Text Placeholder 1">
            <a:extLst>
              <a:ext uri="{FF2B5EF4-FFF2-40B4-BE49-F238E27FC236}">
                <a16:creationId xmlns:a16="http://schemas.microsoft.com/office/drawing/2014/main" id="{1E98F809-5A20-0A89-439E-3A9A780BC5F8}"/>
              </a:ext>
            </a:extLst>
          </p:cNvPr>
          <p:cNvSpPr>
            <a:spLocks noGrp="1"/>
          </p:cNvSpPr>
          <p:nvPr>
            <p:ph type="body" idx="1"/>
          </p:nvPr>
        </p:nvSpPr>
        <p:spPr>
          <a:xfrm>
            <a:off x="311700" y="2157045"/>
            <a:ext cx="4623715" cy="1219201"/>
          </a:xfrm>
        </p:spPr>
        <p:txBody>
          <a:bodyPr>
            <a:normAutofit/>
          </a:bodyPr>
          <a:lstStyle/>
          <a:p>
            <a:pPr marL="114300" indent="0">
              <a:buNone/>
            </a:pPr>
            <a:r>
              <a:rPr lang="en-CA" sz="2400" dirty="0">
                <a:ea typeface="Calibri" panose="020F0502020204030204" pitchFamily="34" charset="0"/>
                <a:cs typeface="Times New Roman" panose="02020603050405020304" pitchFamily="18" charset="0"/>
              </a:rPr>
              <a:t>Segmenting users by how often they use a product or service.</a:t>
            </a:r>
            <a:endParaRPr lang="en-CA" dirty="0"/>
          </a:p>
        </p:txBody>
      </p:sp>
      <p:pic>
        <p:nvPicPr>
          <p:cNvPr id="6" name="Picture 5" descr="A person holding a phone&#10;&#10;">
            <a:extLst>
              <a:ext uri="{FF2B5EF4-FFF2-40B4-BE49-F238E27FC236}">
                <a16:creationId xmlns:a16="http://schemas.microsoft.com/office/drawing/2014/main" id="{B96B8326-AB00-EE31-4909-8FDF85C1330F}"/>
              </a:ext>
            </a:extLst>
          </p:cNvPr>
          <p:cNvPicPr>
            <a:picLocks noChangeAspect="1"/>
          </p:cNvPicPr>
          <p:nvPr/>
        </p:nvPicPr>
        <p:blipFill>
          <a:blip r:embed="rId3"/>
          <a:stretch>
            <a:fillRect/>
          </a:stretch>
        </p:blipFill>
        <p:spPr>
          <a:xfrm>
            <a:off x="5231405" y="607382"/>
            <a:ext cx="2566737" cy="3422316"/>
          </a:xfrm>
          <a:prstGeom prst="rect">
            <a:avLst/>
          </a:prstGeom>
        </p:spPr>
      </p:pic>
      <p:sp>
        <p:nvSpPr>
          <p:cNvPr id="9" name="TextBox 8">
            <a:extLst>
              <a:ext uri="{FF2B5EF4-FFF2-40B4-BE49-F238E27FC236}">
                <a16:creationId xmlns:a16="http://schemas.microsoft.com/office/drawing/2014/main" id="{C505137A-FA91-DA80-320F-14556E071FAC}"/>
              </a:ext>
            </a:extLst>
          </p:cNvPr>
          <p:cNvSpPr txBox="1"/>
          <p:nvPr/>
        </p:nvSpPr>
        <p:spPr>
          <a:xfrm>
            <a:off x="5231404" y="4105231"/>
            <a:ext cx="2566737" cy="430887"/>
          </a:xfrm>
          <a:prstGeom prst="rect">
            <a:avLst/>
          </a:prstGeom>
          <a:noFill/>
        </p:spPr>
        <p:txBody>
          <a:bodyPr wrap="square">
            <a:spAutoFit/>
          </a:bodyPr>
          <a:lstStyle/>
          <a:p>
            <a:r>
              <a:rPr lang="en-US" sz="1100" dirty="0"/>
              <a:t>Photo by </a:t>
            </a:r>
            <a:r>
              <a:rPr lang="en-US" sz="1100" dirty="0" err="1">
                <a:hlinkClick r:id="rId4"/>
              </a:rPr>
              <a:t>Ghen</a:t>
            </a:r>
            <a:r>
              <a:rPr lang="en-US" sz="1100" dirty="0">
                <a:hlinkClick r:id="rId4"/>
              </a:rPr>
              <a:t> Mar </a:t>
            </a:r>
            <a:r>
              <a:rPr lang="en-US" sz="1100" dirty="0" err="1">
                <a:hlinkClick r:id="rId4"/>
              </a:rPr>
              <a:t>Cuaño</a:t>
            </a:r>
            <a:r>
              <a:rPr lang="en-US" sz="1100" dirty="0"/>
              <a:t> on is licensed under the </a:t>
            </a:r>
            <a:r>
              <a:rPr lang="en-US" sz="1100" dirty="0">
                <a:hlinkClick r:id="rId5"/>
              </a:rPr>
              <a:t>Unsplash License</a:t>
            </a:r>
            <a:endParaRPr lang="en-CA" sz="1100" dirty="0"/>
          </a:p>
        </p:txBody>
      </p:sp>
    </p:spTree>
    <p:extLst>
      <p:ext uri="{BB962C8B-B14F-4D97-AF65-F5344CB8AC3E}">
        <p14:creationId xmlns:p14="http://schemas.microsoft.com/office/powerpoint/2010/main" val="301591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246184" y="188350"/>
            <a:ext cx="8651631" cy="668216"/>
          </a:xfrm>
          <a:prstGeom prst="rect">
            <a:avLst/>
          </a:prstGeom>
        </p:spPr>
        <p:txBody>
          <a:bodyPr spcFirstLastPara="1" wrap="square" lIns="91425" tIns="91425" rIns="91425" bIns="91425" anchor="t" anchorCtr="0">
            <a:noAutofit/>
          </a:bodyPr>
          <a:lstStyle/>
          <a:p>
            <a:pPr>
              <a:buSzPts val="990"/>
            </a:pPr>
            <a:r>
              <a:rPr lang="en-CA" b="1" dirty="0">
                <a:latin typeface="+mj-lt"/>
              </a:rPr>
              <a:t>Segmentation Bases Chart</a:t>
            </a:r>
            <a:endParaRPr b="1" dirty="0">
              <a:latin typeface="+mj-lt"/>
            </a:endParaRPr>
          </a:p>
        </p:txBody>
      </p:sp>
      <p:graphicFrame>
        <p:nvGraphicFramePr>
          <p:cNvPr id="5" name="Table 5">
            <a:extLst>
              <a:ext uri="{FF2B5EF4-FFF2-40B4-BE49-F238E27FC236}">
                <a16:creationId xmlns:a16="http://schemas.microsoft.com/office/drawing/2014/main" id="{A99D781E-A8D0-3523-65A5-CBFBA512F089}"/>
              </a:ext>
            </a:extLst>
          </p:cNvPr>
          <p:cNvGraphicFramePr>
            <a:graphicFrameLocks noGrp="1"/>
          </p:cNvGraphicFramePr>
          <p:nvPr>
            <p:extLst>
              <p:ext uri="{D42A27DB-BD31-4B8C-83A1-F6EECF244321}">
                <p14:modId xmlns:p14="http://schemas.microsoft.com/office/powerpoint/2010/main" val="2614668713"/>
              </p:ext>
            </p:extLst>
          </p:nvPr>
        </p:nvGraphicFramePr>
        <p:xfrm>
          <a:off x="351505" y="856566"/>
          <a:ext cx="8239603" cy="3719964"/>
        </p:xfrm>
        <a:graphic>
          <a:graphicData uri="http://schemas.openxmlformats.org/drawingml/2006/table">
            <a:tbl>
              <a:tblPr firstRow="1" bandRow="1">
                <a:tableStyleId>{72833802-FEF1-4C79-8D5D-14CF1EAF98D9}</a:tableStyleId>
              </a:tblPr>
              <a:tblGrid>
                <a:gridCol w="2059009">
                  <a:extLst>
                    <a:ext uri="{9D8B030D-6E8A-4147-A177-3AD203B41FA5}">
                      <a16:colId xmlns:a16="http://schemas.microsoft.com/office/drawing/2014/main" val="2462144204"/>
                    </a:ext>
                  </a:extLst>
                </a:gridCol>
                <a:gridCol w="2059009">
                  <a:extLst>
                    <a:ext uri="{9D8B030D-6E8A-4147-A177-3AD203B41FA5}">
                      <a16:colId xmlns:a16="http://schemas.microsoft.com/office/drawing/2014/main" val="967736772"/>
                    </a:ext>
                  </a:extLst>
                </a:gridCol>
                <a:gridCol w="2059009">
                  <a:extLst>
                    <a:ext uri="{9D8B030D-6E8A-4147-A177-3AD203B41FA5}">
                      <a16:colId xmlns:a16="http://schemas.microsoft.com/office/drawing/2014/main" val="2409555179"/>
                    </a:ext>
                  </a:extLst>
                </a:gridCol>
                <a:gridCol w="2062576">
                  <a:extLst>
                    <a:ext uri="{9D8B030D-6E8A-4147-A177-3AD203B41FA5}">
                      <a16:colId xmlns:a16="http://schemas.microsoft.com/office/drawing/2014/main" val="3930467385"/>
                    </a:ext>
                  </a:extLst>
                </a:gridCol>
              </a:tblGrid>
              <a:tr h="3999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b="1" dirty="0">
                          <a:solidFill>
                            <a:schemeClr val="tx1"/>
                          </a:solidFill>
                        </a:rPr>
                        <a:t>By Behavior </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b="1" dirty="0">
                          <a:solidFill>
                            <a:schemeClr val="tx1"/>
                          </a:solidFill>
                        </a:rPr>
                        <a:t>By Demographic</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b="1" dirty="0">
                          <a:solidFill>
                            <a:schemeClr val="tx1"/>
                          </a:solidFill>
                        </a:rPr>
                        <a:t>By Geographic </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b="1" dirty="0">
                          <a:solidFill>
                            <a:schemeClr val="tx1"/>
                          </a:solidFill>
                        </a:rPr>
                        <a:t>By Psychographic </a:t>
                      </a:r>
                    </a:p>
                  </a:txBody>
                  <a:tcPr anchor="ctr"/>
                </a:tc>
                <a:extLst>
                  <a:ext uri="{0D108BD9-81ED-4DB2-BD59-A6C34878D82A}">
                    <a16:rowId xmlns:a16="http://schemas.microsoft.com/office/drawing/2014/main" val="1613872698"/>
                  </a:ext>
                </a:extLst>
              </a:tr>
              <a:tr h="3320027">
                <a:tc>
                  <a:txBody>
                    <a:bodyPr/>
                    <a:lstStyle/>
                    <a:p>
                      <a:pPr marL="285750" indent="-285750">
                        <a:buFont typeface="Arial" panose="020B0604020202020204" pitchFamily="34" charset="0"/>
                        <a:buChar char="•"/>
                      </a:pPr>
                      <a:r>
                        <a:rPr lang="en-CA" sz="1400" b="0" dirty="0">
                          <a:solidFill>
                            <a:schemeClr val="bg2">
                              <a:lumMod val="50000"/>
                            </a:schemeClr>
                          </a:solidFill>
                        </a:rPr>
                        <a:t>Benefits sough from the product </a:t>
                      </a:r>
                    </a:p>
                    <a:p>
                      <a:pPr marL="285750" indent="-285750">
                        <a:buFont typeface="Arial" panose="020B0604020202020204" pitchFamily="34" charset="0"/>
                        <a:buChar char="•"/>
                      </a:pPr>
                      <a:r>
                        <a:rPr lang="en-CA" sz="1400" b="0" dirty="0">
                          <a:solidFill>
                            <a:schemeClr val="bg2">
                              <a:lumMod val="50000"/>
                            </a:schemeClr>
                          </a:solidFill>
                        </a:rPr>
                        <a:t>How often the product is used (usage rate)</a:t>
                      </a:r>
                    </a:p>
                    <a:p>
                      <a:pPr marL="285750" indent="-285750">
                        <a:buFont typeface="Arial" panose="020B0604020202020204" pitchFamily="34" charset="0"/>
                        <a:buChar char="•"/>
                      </a:pPr>
                      <a:r>
                        <a:rPr lang="en-CA" sz="1400" b="0" dirty="0">
                          <a:solidFill>
                            <a:schemeClr val="bg2">
                              <a:lumMod val="50000"/>
                            </a:schemeClr>
                          </a:solidFill>
                        </a:rPr>
                        <a:t>Usage situation (daily use, holiday use, etc.</a:t>
                      </a:r>
                    </a:p>
                    <a:p>
                      <a:pPr marL="285750" indent="-285750">
                        <a:buFont typeface="Arial" panose="020B0604020202020204" pitchFamily="34" charset="0"/>
                        <a:buChar char="•"/>
                      </a:pPr>
                      <a:r>
                        <a:rPr lang="en-CA" sz="1400" b="0" dirty="0">
                          <a:solidFill>
                            <a:schemeClr val="bg2">
                              <a:lumMod val="50000"/>
                            </a:schemeClr>
                          </a:solidFill>
                        </a:rPr>
                        <a:t>Buyer status and loyalty to product (nonuser, potential user, first- time users, regular use)</a:t>
                      </a:r>
                    </a:p>
                    <a:p>
                      <a:endParaRPr lang="en-CA" dirty="0"/>
                    </a:p>
                  </a:txBody>
                  <a:tcPr>
                    <a:solidFill>
                      <a:schemeClr val="tx1">
                        <a:lumMod val="95000"/>
                      </a:schemeClr>
                    </a:solidFill>
                  </a:tcPr>
                </a:tc>
                <a:tc>
                  <a:txBody>
                    <a:bodyPr/>
                    <a:lstStyle/>
                    <a:p>
                      <a:pPr marL="285750" indent="-285750">
                        <a:buFont typeface="Arial" panose="020B0604020202020204" pitchFamily="34" charset="0"/>
                        <a:buChar char="•"/>
                      </a:pPr>
                      <a:r>
                        <a:rPr lang="en-CA" sz="1400" b="0" dirty="0">
                          <a:solidFill>
                            <a:schemeClr val="bg2">
                              <a:lumMod val="50000"/>
                            </a:schemeClr>
                          </a:solidFill>
                        </a:rPr>
                        <a:t>Age/ gender               </a:t>
                      </a:r>
                    </a:p>
                    <a:p>
                      <a:pPr marL="285750" indent="-285750">
                        <a:buFont typeface="Arial" panose="020B0604020202020204" pitchFamily="34" charset="0"/>
                        <a:buChar char="•"/>
                      </a:pPr>
                      <a:r>
                        <a:rPr lang="en-CA" sz="1400" b="0" dirty="0">
                          <a:solidFill>
                            <a:schemeClr val="bg2">
                              <a:lumMod val="50000"/>
                            </a:schemeClr>
                          </a:solidFill>
                        </a:rPr>
                        <a:t>Income </a:t>
                      </a:r>
                    </a:p>
                    <a:p>
                      <a:pPr marL="285750" indent="-285750">
                        <a:buFont typeface="Arial" panose="020B0604020202020204" pitchFamily="34" charset="0"/>
                        <a:buChar char="•"/>
                      </a:pPr>
                      <a:r>
                        <a:rPr lang="en-CA" sz="1400" b="0" dirty="0">
                          <a:solidFill>
                            <a:schemeClr val="bg2">
                              <a:lumMod val="50000"/>
                            </a:schemeClr>
                          </a:solidFill>
                        </a:rPr>
                        <a:t>Gender </a:t>
                      </a:r>
                    </a:p>
                    <a:p>
                      <a:pPr marL="285750" indent="-285750">
                        <a:buFont typeface="Arial" panose="020B0604020202020204" pitchFamily="34" charset="0"/>
                        <a:buChar char="•"/>
                      </a:pPr>
                      <a:r>
                        <a:rPr lang="en-CA" sz="1400" b="0" dirty="0">
                          <a:solidFill>
                            <a:schemeClr val="bg2">
                              <a:lumMod val="50000"/>
                            </a:schemeClr>
                          </a:solidFill>
                        </a:rPr>
                        <a:t>Family life cycle </a:t>
                      </a:r>
                    </a:p>
                    <a:p>
                      <a:pPr marL="285750" indent="-285750">
                        <a:buFont typeface="Arial" panose="020B0604020202020204" pitchFamily="34" charset="0"/>
                        <a:buChar char="•"/>
                      </a:pPr>
                      <a:r>
                        <a:rPr lang="en-CA" sz="1400" b="0" dirty="0">
                          <a:solidFill>
                            <a:schemeClr val="bg2">
                              <a:lumMod val="50000"/>
                            </a:schemeClr>
                          </a:solidFill>
                        </a:rPr>
                        <a:t>Religion</a:t>
                      </a:r>
                    </a:p>
                    <a:p>
                      <a:pPr marL="285750" indent="-285750">
                        <a:buFont typeface="Arial" panose="020B0604020202020204" pitchFamily="34" charset="0"/>
                        <a:buChar char="•"/>
                      </a:pPr>
                      <a:r>
                        <a:rPr lang="en-CA" sz="1400" b="0" dirty="0">
                          <a:solidFill>
                            <a:schemeClr val="bg2">
                              <a:lumMod val="50000"/>
                            </a:schemeClr>
                          </a:solidFill>
                        </a:rPr>
                        <a:t>Social class</a:t>
                      </a:r>
                    </a:p>
                    <a:p>
                      <a:pPr marL="285750" indent="-285750">
                        <a:buFont typeface="Arial" panose="020B0604020202020204" pitchFamily="34" charset="0"/>
                        <a:buChar char="•"/>
                      </a:pPr>
                      <a:r>
                        <a:rPr lang="en-CA" sz="1400" b="0" dirty="0">
                          <a:solidFill>
                            <a:schemeClr val="bg2">
                              <a:lumMod val="50000"/>
                            </a:schemeClr>
                          </a:solidFill>
                        </a:rPr>
                        <a:t>Ethnicity </a:t>
                      </a:r>
                    </a:p>
                    <a:p>
                      <a:pPr marL="285750" indent="-285750">
                        <a:buFont typeface="Arial" panose="020B0604020202020204" pitchFamily="34" charset="0"/>
                        <a:buChar char="•"/>
                      </a:pPr>
                      <a:r>
                        <a:rPr lang="en-CA" sz="1400" b="0" dirty="0">
                          <a:solidFill>
                            <a:schemeClr val="bg2">
                              <a:lumMod val="50000"/>
                            </a:schemeClr>
                          </a:solidFill>
                        </a:rPr>
                        <a:t>Family size</a:t>
                      </a:r>
                    </a:p>
                    <a:p>
                      <a:pPr marL="285750" indent="-285750">
                        <a:buFont typeface="Arial" panose="020B0604020202020204" pitchFamily="34" charset="0"/>
                        <a:buChar char="•"/>
                      </a:pPr>
                      <a:r>
                        <a:rPr lang="en-CA" sz="1400" b="0" dirty="0">
                          <a:solidFill>
                            <a:schemeClr val="bg2">
                              <a:lumMod val="50000"/>
                            </a:schemeClr>
                          </a:solidFill>
                        </a:rPr>
                        <a:t>Occupation </a:t>
                      </a:r>
                    </a:p>
                    <a:p>
                      <a:pPr marL="285750" indent="-285750">
                        <a:buFont typeface="Arial" panose="020B0604020202020204" pitchFamily="34" charset="0"/>
                        <a:buChar char="•"/>
                      </a:pPr>
                      <a:r>
                        <a:rPr lang="en-CA" sz="1400" b="0" dirty="0">
                          <a:solidFill>
                            <a:schemeClr val="bg2">
                              <a:lumMod val="50000"/>
                            </a:schemeClr>
                          </a:solidFill>
                        </a:rPr>
                        <a:t>Education </a:t>
                      </a:r>
                    </a:p>
                    <a:p>
                      <a:pPr marL="285750" indent="-285750">
                        <a:buFont typeface="Arial" panose="020B0604020202020204" pitchFamily="34" charset="0"/>
                        <a:buChar char="•"/>
                      </a:pPr>
                      <a:r>
                        <a:rPr lang="en-CA" sz="1400" b="0" dirty="0">
                          <a:solidFill>
                            <a:schemeClr val="bg2">
                              <a:lumMod val="50000"/>
                            </a:schemeClr>
                          </a:solidFill>
                        </a:rPr>
                        <a:t>Nationally</a:t>
                      </a:r>
                      <a:endParaRPr lang="en-CA" dirty="0"/>
                    </a:p>
                  </a:txBody>
                  <a:tcPr>
                    <a:solidFill>
                      <a:schemeClr val="tx1">
                        <a:lumMod val="95000"/>
                      </a:schemeClr>
                    </a:solidFill>
                  </a:tcPr>
                </a:tc>
                <a:tc>
                  <a:txBody>
                    <a:bodyPr/>
                    <a:lstStyle/>
                    <a:p>
                      <a:pPr marL="285750" indent="-285750">
                        <a:buFont typeface="Arial" panose="020B0604020202020204" pitchFamily="34" charset="0"/>
                        <a:buChar char="•"/>
                      </a:pPr>
                      <a:r>
                        <a:rPr lang="en-CA" sz="1400" b="0" dirty="0">
                          <a:solidFill>
                            <a:schemeClr val="bg2">
                              <a:lumMod val="50000"/>
                            </a:schemeClr>
                          </a:solidFill>
                        </a:rPr>
                        <a:t>Region (continent country, state, neighborhood)</a:t>
                      </a:r>
                    </a:p>
                    <a:p>
                      <a:pPr marL="285750" indent="-285750">
                        <a:buFont typeface="Arial" panose="020B0604020202020204" pitchFamily="34" charset="0"/>
                        <a:buChar char="•"/>
                      </a:pPr>
                      <a:r>
                        <a:rPr lang="en-CA" sz="1400" b="0" dirty="0">
                          <a:solidFill>
                            <a:schemeClr val="bg2">
                              <a:lumMod val="50000"/>
                            </a:schemeClr>
                          </a:solidFill>
                        </a:rPr>
                        <a:t>Size of city of town </a:t>
                      </a:r>
                    </a:p>
                    <a:p>
                      <a:pPr marL="285750" indent="-285750">
                        <a:buFont typeface="Arial" panose="020B0604020202020204" pitchFamily="34" charset="0"/>
                        <a:buChar char="•"/>
                      </a:pPr>
                      <a:r>
                        <a:rPr lang="en-CA" sz="1400" b="0" dirty="0">
                          <a:solidFill>
                            <a:schemeClr val="bg2">
                              <a:lumMod val="50000"/>
                            </a:schemeClr>
                          </a:solidFill>
                        </a:rPr>
                        <a:t>Population density </a:t>
                      </a:r>
                    </a:p>
                    <a:p>
                      <a:pPr marL="285750" indent="-285750">
                        <a:buFont typeface="Arial" panose="020B0604020202020204" pitchFamily="34" charset="0"/>
                        <a:buChar char="•"/>
                      </a:pPr>
                      <a:r>
                        <a:rPr lang="en-CA" sz="1400" b="0" dirty="0">
                          <a:solidFill>
                            <a:schemeClr val="bg2">
                              <a:lumMod val="50000"/>
                            </a:schemeClr>
                          </a:solidFill>
                        </a:rPr>
                        <a:t>Climate </a:t>
                      </a:r>
                    </a:p>
                    <a:p>
                      <a:endParaRPr lang="en-CA" dirty="0"/>
                    </a:p>
                  </a:txBody>
                  <a:tcPr>
                    <a:solidFill>
                      <a:schemeClr val="tx1">
                        <a:lumMod val="95000"/>
                      </a:schemeClr>
                    </a:solidFill>
                  </a:tcPr>
                </a:tc>
                <a:tc>
                  <a:txBody>
                    <a:bodyPr/>
                    <a:lstStyle/>
                    <a:p>
                      <a:pPr marL="171450" indent="-171450">
                        <a:buFont typeface="Arial" panose="020B0604020202020204" pitchFamily="34" charset="0"/>
                        <a:buChar char="•"/>
                      </a:pPr>
                      <a:r>
                        <a:rPr lang="en-CA" sz="1400" b="0" dirty="0">
                          <a:solidFill>
                            <a:schemeClr val="bg2">
                              <a:lumMod val="50000"/>
                            </a:schemeClr>
                          </a:solidFill>
                        </a:rPr>
                        <a:t>Activity </a:t>
                      </a:r>
                    </a:p>
                    <a:p>
                      <a:pPr marL="171450" indent="-171450">
                        <a:buFont typeface="Arial" panose="020B0604020202020204" pitchFamily="34" charset="0"/>
                        <a:buChar char="•"/>
                      </a:pPr>
                      <a:r>
                        <a:rPr lang="en-CA" sz="1400" b="0" dirty="0">
                          <a:solidFill>
                            <a:schemeClr val="bg2">
                              <a:lumMod val="50000"/>
                            </a:schemeClr>
                          </a:solidFill>
                        </a:rPr>
                        <a:t>Interests </a:t>
                      </a:r>
                    </a:p>
                    <a:p>
                      <a:pPr marL="171450" indent="-171450">
                        <a:buFont typeface="Arial" panose="020B0604020202020204" pitchFamily="34" charset="0"/>
                        <a:buChar char="•"/>
                      </a:pPr>
                      <a:r>
                        <a:rPr lang="en-CA" sz="1400" b="0" dirty="0">
                          <a:solidFill>
                            <a:schemeClr val="bg2">
                              <a:lumMod val="50000"/>
                            </a:schemeClr>
                          </a:solidFill>
                        </a:rPr>
                        <a:t>Opinions </a:t>
                      </a:r>
                    </a:p>
                    <a:p>
                      <a:pPr marL="171450" indent="-171450">
                        <a:buFont typeface="Arial" panose="020B0604020202020204" pitchFamily="34" charset="0"/>
                        <a:buChar char="•"/>
                      </a:pPr>
                      <a:r>
                        <a:rPr lang="en-CA" sz="1400" b="0" dirty="0">
                          <a:solidFill>
                            <a:schemeClr val="bg2">
                              <a:lumMod val="50000"/>
                            </a:schemeClr>
                          </a:solidFill>
                        </a:rPr>
                        <a:t>Values </a:t>
                      </a:r>
                    </a:p>
                    <a:p>
                      <a:pPr marL="171450" indent="-171450">
                        <a:buFont typeface="Arial" panose="020B0604020202020204" pitchFamily="34" charset="0"/>
                        <a:buChar char="•"/>
                      </a:pPr>
                      <a:r>
                        <a:rPr lang="en-CA" sz="1400" b="0" dirty="0">
                          <a:solidFill>
                            <a:schemeClr val="bg2">
                              <a:lumMod val="50000"/>
                            </a:schemeClr>
                          </a:solidFill>
                        </a:rPr>
                        <a:t>Attitudes </a:t>
                      </a:r>
                    </a:p>
                    <a:p>
                      <a:pPr marL="171450" indent="-171450">
                        <a:buFont typeface="Arial" panose="020B0604020202020204" pitchFamily="34" charset="0"/>
                        <a:buChar char="•"/>
                      </a:pPr>
                      <a:r>
                        <a:rPr lang="en-CA" sz="1400" b="0" dirty="0">
                          <a:solidFill>
                            <a:schemeClr val="bg2">
                              <a:lumMod val="50000"/>
                            </a:schemeClr>
                          </a:solidFill>
                        </a:rPr>
                        <a:t>Lifestyles </a:t>
                      </a:r>
                    </a:p>
                    <a:p>
                      <a:endParaRPr lang="en-CA" dirty="0"/>
                    </a:p>
                  </a:txBody>
                  <a:tcPr>
                    <a:solidFill>
                      <a:schemeClr val="tx1">
                        <a:lumMod val="95000"/>
                      </a:schemeClr>
                    </a:solidFill>
                  </a:tcPr>
                </a:tc>
                <a:extLst>
                  <a:ext uri="{0D108BD9-81ED-4DB2-BD59-A6C34878D82A}">
                    <a16:rowId xmlns:a16="http://schemas.microsoft.com/office/drawing/2014/main" val="1627974444"/>
                  </a:ext>
                </a:extLst>
              </a:tr>
            </a:tbl>
          </a:graphicData>
        </a:graphic>
      </p:graphicFrame>
    </p:spTree>
    <p:extLst>
      <p:ext uri="{BB962C8B-B14F-4D97-AF65-F5344CB8AC3E}">
        <p14:creationId xmlns:p14="http://schemas.microsoft.com/office/powerpoint/2010/main" val="1926147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Key Takeaway II</a:t>
            </a:r>
            <a:endParaRPr b="1" dirty="0">
              <a:latin typeface="+mj-lt"/>
            </a:endParaRPr>
          </a:p>
        </p:txBody>
      </p:sp>
      <p:sp>
        <p:nvSpPr>
          <p:cNvPr id="2" name="Text Placeholder 1">
            <a:extLst>
              <a:ext uri="{FF2B5EF4-FFF2-40B4-BE49-F238E27FC236}">
                <a16:creationId xmlns:a16="http://schemas.microsoft.com/office/drawing/2014/main" id="{C424ED1C-663A-F2EF-1BDD-8F1F5EE0404E}"/>
              </a:ext>
            </a:extLst>
          </p:cNvPr>
          <p:cNvSpPr>
            <a:spLocks noGrp="1"/>
          </p:cNvSpPr>
          <p:nvPr>
            <p:ph type="body" idx="1"/>
          </p:nvPr>
        </p:nvSpPr>
        <p:spPr>
          <a:xfrm>
            <a:off x="311700" y="1229875"/>
            <a:ext cx="8438895" cy="3339000"/>
          </a:xfrm>
        </p:spPr>
        <p:txBody>
          <a:bodyPr>
            <a:normAutofit fontScale="92500"/>
          </a:bodyPr>
          <a:lstStyle/>
          <a:p>
            <a:r>
              <a:rPr lang="en-US" sz="2400" dirty="0"/>
              <a:t>Behavioral segmentation divides people and organization into groups according to how they behave with or toward products. </a:t>
            </a:r>
          </a:p>
          <a:p>
            <a:r>
              <a:rPr lang="en-US" sz="2400" dirty="0"/>
              <a:t>Marketing professionals develop consumer insight when they gather both quantitative and qualitative information about their customers. </a:t>
            </a:r>
          </a:p>
          <a:p>
            <a:r>
              <a:rPr lang="en-US" sz="2400" dirty="0"/>
              <a:t>Many of the same bases used to segment consumer markets are used to segment business-to-business (B2B) markets</a:t>
            </a:r>
          </a:p>
        </p:txBody>
      </p:sp>
    </p:spTree>
    <p:extLst>
      <p:ext uri="{BB962C8B-B14F-4D97-AF65-F5344CB8AC3E}">
        <p14:creationId xmlns:p14="http://schemas.microsoft.com/office/powerpoint/2010/main" val="3905739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5.3 Selecting Target Markets and Target-Market Strategies</a:t>
            </a:r>
            <a:endParaRPr sz="1800" dirty="0">
              <a:solidFill>
                <a:srgbClr val="080808"/>
              </a:solidFill>
              <a:latin typeface="+mn-lt"/>
            </a:endParaRPr>
          </a:p>
        </p:txBody>
      </p:sp>
      <p:sp>
        <p:nvSpPr>
          <p:cNvPr id="5" name="Text Placeholder 4">
            <a:extLst>
              <a:ext uri="{FF2B5EF4-FFF2-40B4-BE49-F238E27FC236}">
                <a16:creationId xmlns:a16="http://schemas.microsoft.com/office/drawing/2014/main" id="{8918346D-D31B-9FE8-EAB0-9893867D2962}"/>
              </a:ext>
            </a:extLst>
          </p:cNvPr>
          <p:cNvSpPr>
            <a:spLocks noGrp="1"/>
          </p:cNvSpPr>
          <p:nvPr>
            <p:ph type="body" idx="1"/>
          </p:nvPr>
        </p:nvSpPr>
        <p:spPr>
          <a:xfrm>
            <a:off x="311150" y="1230313"/>
            <a:ext cx="8521700" cy="3651226"/>
          </a:xfrm>
          <a:prstGeom prst="rect">
            <a:avLst/>
          </a:prstGeom>
        </p:spPr>
        <p:txBody>
          <a:bodyPr wrap="square">
            <a:spAutoFit/>
          </a:bodyPr>
          <a:lstStyle/>
          <a:p>
            <a:pPr marL="0" lvl="0" indent="0">
              <a:lnSpc>
                <a:spcPct val="200000"/>
              </a:lnSpc>
              <a:spcBef>
                <a:spcPts val="1400"/>
              </a:spcBef>
              <a:buSzPts val="1526"/>
              <a:buNone/>
            </a:pPr>
            <a:r>
              <a:rPr lang="en" sz="2400" b="1" dirty="0">
                <a:highlight>
                  <a:srgbClr val="FFFFFF"/>
                </a:highlight>
              </a:rPr>
              <a:t>Learning Objectives:</a:t>
            </a:r>
          </a:p>
          <a:p>
            <a:pPr marL="285750" indent="-285750">
              <a:buFont typeface="Arial" panose="020B0604020202020204" pitchFamily="34" charset="0"/>
              <a:buChar char="•"/>
            </a:pPr>
            <a:r>
              <a:rPr lang="en-CA" sz="2400" dirty="0"/>
              <a:t>Describe the factors that make some markets more attractive targets than others.</a:t>
            </a:r>
          </a:p>
          <a:p>
            <a:pPr marL="285750" indent="-285750">
              <a:buFont typeface="Arial" panose="020B0604020202020204" pitchFamily="34" charset="0"/>
              <a:buChar char="•"/>
            </a:pPr>
            <a:r>
              <a:rPr lang="en-CA" sz="2400" dirty="0"/>
              <a:t>Describe the different market-segmenting strategies companies pursue and why.</a:t>
            </a:r>
          </a:p>
          <a:p>
            <a:pPr marL="285750" indent="-285750">
              <a:buFont typeface="Arial" panose="020B0604020202020204" pitchFamily="34" charset="0"/>
              <a:buChar char="•"/>
            </a:pPr>
            <a:r>
              <a:rPr lang="en-CA" sz="2400" dirty="0"/>
              <a:t>Outline the market-segmentation strategies used in global markets.</a:t>
            </a:r>
            <a:endParaRPr lang="en" sz="2400" b="1" dirty="0">
              <a:highlight>
                <a:srgbClr val="FFFFFF"/>
              </a:highlight>
            </a:endParaRPr>
          </a:p>
        </p:txBody>
      </p:sp>
    </p:spTree>
    <p:extLst>
      <p:ext uri="{BB962C8B-B14F-4D97-AF65-F5344CB8AC3E}">
        <p14:creationId xmlns:p14="http://schemas.microsoft.com/office/powerpoint/2010/main" val="261690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247075" y="488008"/>
            <a:ext cx="8684274" cy="1074979"/>
          </a:xfrm>
          <a:prstGeom prst="rect">
            <a:avLst/>
          </a:prstGeom>
        </p:spPr>
        <p:txBody>
          <a:bodyPr spcFirstLastPara="1" wrap="square" lIns="91425" tIns="91425" rIns="91425" bIns="91425" anchor="t" anchorCtr="0">
            <a:noAutofit/>
          </a:bodyPr>
          <a:lstStyle/>
          <a:p>
            <a:r>
              <a:rPr lang="en-CA" b="1" dirty="0">
                <a:latin typeface="+mj-lt"/>
              </a:rPr>
              <a:t>5.1 </a:t>
            </a:r>
            <a:r>
              <a:rPr lang="en-CA" b="1" dirty="0"/>
              <a:t>Targeted Marketing versus Mass Marketing</a:t>
            </a:r>
            <a:endParaRPr b="1" dirty="0">
              <a:highlight>
                <a:schemeClr val="lt1"/>
              </a:highlight>
              <a:latin typeface="+mj-lt"/>
              <a:ea typeface="Arial"/>
              <a:cs typeface="Arial"/>
              <a:sym typeface="Arial"/>
            </a:endParaRPr>
          </a:p>
        </p:txBody>
      </p:sp>
      <p:sp>
        <p:nvSpPr>
          <p:cNvPr id="93" name="Google Shape;93;p15"/>
          <p:cNvSpPr txBox="1">
            <a:spLocks noGrp="1"/>
          </p:cNvSpPr>
          <p:nvPr>
            <p:ph type="body" idx="1"/>
          </p:nvPr>
        </p:nvSpPr>
        <p:spPr>
          <a:xfrm>
            <a:off x="247075" y="1477925"/>
            <a:ext cx="8205264" cy="3177567"/>
          </a:xfrm>
          <a:prstGeom prst="rect">
            <a:avLst/>
          </a:prstGeom>
        </p:spPr>
        <p:txBody>
          <a:bodyPr spcFirstLastPara="1" wrap="square" lIns="91425" tIns="91425" rIns="91425" bIns="91425" anchor="t" anchorCtr="0">
            <a:noAutofit/>
          </a:bodyPr>
          <a:lstStyle/>
          <a:p>
            <a:pPr marL="131720" lvl="0" indent="0">
              <a:lnSpc>
                <a:spcPct val="100000"/>
              </a:lnSpc>
              <a:spcBef>
                <a:spcPts val="1400"/>
              </a:spcBef>
              <a:buClr>
                <a:srgbClr val="000000"/>
              </a:buClr>
              <a:buSzPts val="1526"/>
              <a:buNone/>
            </a:pPr>
            <a:r>
              <a:rPr lang="en" sz="2400" b="1" dirty="0">
                <a:solidFill>
                  <a:srgbClr val="000000"/>
                </a:solidFill>
                <a:highlight>
                  <a:srgbClr val="FFFFFF"/>
                </a:highlight>
                <a:ea typeface="Arial"/>
                <a:cs typeface="Arial"/>
                <a:sym typeface="Arial"/>
              </a:rPr>
              <a:t>Learning Objectives:</a:t>
            </a:r>
          </a:p>
          <a:p>
            <a:pPr>
              <a:lnSpc>
                <a:spcPct val="100000"/>
              </a:lnSpc>
            </a:pPr>
            <a:r>
              <a:rPr lang="en-CA" sz="2400" dirty="0"/>
              <a:t>Distinguish between targeted marketing and mass marketing and explain what led to the rise of each.</a:t>
            </a:r>
          </a:p>
          <a:p>
            <a:pPr>
              <a:lnSpc>
                <a:spcPct val="100000"/>
              </a:lnSpc>
            </a:pPr>
            <a:r>
              <a:rPr lang="en-CA" sz="2400" dirty="0"/>
              <a:t>Describe how targeted marketing can benefit firms.</a:t>
            </a:r>
          </a:p>
          <a:p>
            <a:pPr>
              <a:lnSpc>
                <a:spcPct val="100000"/>
              </a:lnSpc>
            </a:pPr>
            <a:r>
              <a:rPr lang="en-CA" sz="2400" dirty="0"/>
              <a:t>Explain why companies differentiate among their customers.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r>
              <a:rPr lang="en-CA" b="1" dirty="0"/>
              <a:t>Selecting Target Markets</a:t>
            </a:r>
          </a:p>
        </p:txBody>
      </p:sp>
      <p:sp>
        <p:nvSpPr>
          <p:cNvPr id="5" name="Text Placeholder 4">
            <a:extLst>
              <a:ext uri="{FF2B5EF4-FFF2-40B4-BE49-F238E27FC236}">
                <a16:creationId xmlns:a16="http://schemas.microsoft.com/office/drawing/2014/main" id="{D6FB5E46-6D3A-2D6B-5B70-250D468C0A10}"/>
              </a:ext>
            </a:extLst>
          </p:cNvPr>
          <p:cNvSpPr txBox="1">
            <a:spLocks noGrp="1"/>
          </p:cNvSpPr>
          <p:nvPr>
            <p:ph type="body" idx="1"/>
          </p:nvPr>
        </p:nvSpPr>
        <p:spPr>
          <a:xfrm>
            <a:off x="311150" y="1230313"/>
            <a:ext cx="8521700" cy="3016180"/>
          </a:xfrm>
          <a:prstGeom prst="rect">
            <a:avLst/>
          </a:prstGeom>
          <a:noFill/>
        </p:spPr>
        <p:txBody>
          <a:bodyPr wrap="square" rtlCol="0">
            <a:spAutoFit/>
          </a:bodyPr>
          <a:lstStyle/>
          <a:p>
            <a:pPr marL="114300" indent="0">
              <a:buNone/>
            </a:pPr>
            <a:r>
              <a:rPr lang="en-CA" sz="2000" dirty="0"/>
              <a:t>A market worth targeting has the following characteristics: </a:t>
            </a:r>
          </a:p>
          <a:p>
            <a:pPr marL="342900" indent="-342900">
              <a:buFont typeface="+mj-lt"/>
              <a:buAutoNum type="arabicPeriod"/>
            </a:pPr>
            <a:r>
              <a:rPr lang="en-CA" sz="2000" dirty="0"/>
              <a:t>It’s sizeable enough to be profitable, given your operating costs; </a:t>
            </a:r>
          </a:p>
          <a:p>
            <a:pPr marL="342900" indent="-342900">
              <a:buFont typeface="+mj-lt"/>
              <a:buAutoNum type="arabicPeriod"/>
            </a:pPr>
            <a:r>
              <a:rPr lang="en-CA" sz="2000" dirty="0"/>
              <a:t>it’s growing; </a:t>
            </a:r>
          </a:p>
          <a:p>
            <a:pPr marL="342900" indent="-342900">
              <a:buFont typeface="+mj-lt"/>
              <a:buAutoNum type="arabicPeriod"/>
            </a:pPr>
            <a:r>
              <a:rPr lang="en-CA" sz="2000" dirty="0"/>
              <a:t>it’s not already swamped by competitors, or you have found a way to standout in the crowd; </a:t>
            </a:r>
          </a:p>
          <a:p>
            <a:pPr marL="342900" indent="-342900">
              <a:buFont typeface="+mj-lt"/>
              <a:buAutoNum type="arabicPeriod"/>
            </a:pPr>
            <a:r>
              <a:rPr lang="en-CA" sz="2000" dirty="0"/>
              <a:t>it’s accessible, or you can find a way to reach it; </a:t>
            </a:r>
          </a:p>
          <a:p>
            <a:pPr marL="342900" indent="-342900">
              <a:buFont typeface="+mj-lt"/>
              <a:buAutoNum type="arabicPeriod"/>
            </a:pPr>
            <a:r>
              <a:rPr lang="en-CA" sz="2000" dirty="0"/>
              <a:t>you have the resources to compete in it; and </a:t>
            </a:r>
          </a:p>
          <a:p>
            <a:pPr marL="342900" indent="-342900">
              <a:buFont typeface="+mj-lt"/>
              <a:buAutoNum type="arabicPeriod"/>
            </a:pPr>
            <a:r>
              <a:rPr lang="en-CA" sz="2000" dirty="0"/>
              <a:t>it “fits in” with your firm’s mission and objectives. </a:t>
            </a:r>
          </a:p>
        </p:txBody>
      </p:sp>
    </p:spTree>
    <p:extLst>
      <p:ext uri="{BB962C8B-B14F-4D97-AF65-F5344CB8AC3E}">
        <p14:creationId xmlns:p14="http://schemas.microsoft.com/office/powerpoint/2010/main" val="2098612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237272" y="410000"/>
            <a:ext cx="8520600" cy="607800"/>
          </a:xfrm>
          <a:prstGeom prst="rect">
            <a:avLst/>
          </a:prstGeom>
        </p:spPr>
        <p:txBody>
          <a:bodyPr spcFirstLastPara="1" wrap="square" lIns="91425" tIns="91425" rIns="91425" bIns="91425" anchor="t" anchorCtr="0">
            <a:noAutofit/>
          </a:bodyPr>
          <a:lstStyle/>
          <a:p>
            <a:r>
              <a:rPr lang="en-CA" b="1" dirty="0"/>
              <a:t>Target-Market Strategies</a:t>
            </a:r>
          </a:p>
        </p:txBody>
      </p:sp>
      <p:sp>
        <p:nvSpPr>
          <p:cNvPr id="3" name="Text Placeholder 2">
            <a:extLst>
              <a:ext uri="{FF2B5EF4-FFF2-40B4-BE49-F238E27FC236}">
                <a16:creationId xmlns:a16="http://schemas.microsoft.com/office/drawing/2014/main" id="{9D70012F-D018-E9F1-3B8F-5EE1CF8D6351}"/>
              </a:ext>
            </a:extLst>
          </p:cNvPr>
          <p:cNvSpPr>
            <a:spLocks noGrp="1"/>
          </p:cNvSpPr>
          <p:nvPr>
            <p:ph type="body" idx="1"/>
          </p:nvPr>
        </p:nvSpPr>
        <p:spPr>
          <a:xfrm>
            <a:off x="237272" y="1017800"/>
            <a:ext cx="8520600" cy="3639260"/>
          </a:xfrm>
        </p:spPr>
        <p:txBody>
          <a:bodyPr/>
          <a:lstStyle/>
          <a:p>
            <a:pPr marL="114300" indent="0">
              <a:buNone/>
            </a:pPr>
            <a:r>
              <a:rPr lang="en-US" dirty="0"/>
              <a:t>Most firms tailor their offerings in one way or another to meet the needs of different segments of customers:</a:t>
            </a:r>
          </a:p>
          <a:p>
            <a:r>
              <a:rPr lang="en-US" b="1" dirty="0"/>
              <a:t>A </a:t>
            </a:r>
            <a:r>
              <a:rPr lang="en-US" b="1" dirty="0" err="1"/>
              <a:t>Multisegment</a:t>
            </a:r>
            <a:r>
              <a:rPr lang="en-US" b="1" dirty="0"/>
              <a:t> marketing strategy </a:t>
            </a:r>
            <a:r>
              <a:rPr lang="en-US" dirty="0"/>
              <a:t>can allow a company to respond to demographic and other changes in markets, including economic downturns.</a:t>
            </a:r>
          </a:p>
          <a:p>
            <a:r>
              <a:rPr lang="en-US" b="1" dirty="0"/>
              <a:t>Concentrated/Niche marketing </a:t>
            </a:r>
            <a:r>
              <a:rPr lang="en-US" dirty="0"/>
              <a:t>involves targeting a very select group of customers. Niche marketing involves targeting an even more select group of consumers. </a:t>
            </a:r>
          </a:p>
          <a:p>
            <a:r>
              <a:rPr lang="en-US" b="1" dirty="0"/>
              <a:t>Microtargeting/One-to-one</a:t>
            </a:r>
            <a:r>
              <a:rPr lang="en-US" dirty="0"/>
              <a:t>, is a new, effort to “super target” consumers by gathering all kinds of data available on people—everything from their tax and phone records to the catalogs they receive. </a:t>
            </a:r>
          </a:p>
        </p:txBody>
      </p:sp>
    </p:spTree>
    <p:extLst>
      <p:ext uri="{BB962C8B-B14F-4D97-AF65-F5344CB8AC3E}">
        <p14:creationId xmlns:p14="http://schemas.microsoft.com/office/powerpoint/2010/main" val="2265412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pic>
        <p:nvPicPr>
          <p:cNvPr id="3" name="Picture 2" descr="A chart showing segmenting strategies." title="Global Marke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104" y="320450"/>
            <a:ext cx="6714646" cy="4502600"/>
          </a:xfrm>
          <a:prstGeom prst="rect">
            <a:avLst/>
          </a:prstGeom>
        </p:spPr>
      </p:pic>
      <p:sp>
        <p:nvSpPr>
          <p:cNvPr id="4" name="Title 3">
            <a:extLst>
              <a:ext uri="{FF2B5EF4-FFF2-40B4-BE49-F238E27FC236}">
                <a16:creationId xmlns:a16="http://schemas.microsoft.com/office/drawing/2014/main" id="{F7A79826-734F-AFFC-7100-A20D7082283C}"/>
              </a:ext>
            </a:extLst>
          </p:cNvPr>
          <p:cNvSpPr>
            <a:spLocks noGrp="1"/>
          </p:cNvSpPr>
          <p:nvPr>
            <p:ph type="title"/>
          </p:nvPr>
        </p:nvSpPr>
        <p:spPr/>
        <p:txBody>
          <a:bodyPr>
            <a:normAutofit fontScale="90000"/>
          </a:bodyPr>
          <a:lstStyle/>
          <a:p>
            <a:r>
              <a:rPr lang="en-US" b="1" dirty="0"/>
              <a:t>Targeting Global Markets</a:t>
            </a:r>
            <a:endParaRPr lang="en-US" dirty="0"/>
          </a:p>
        </p:txBody>
      </p:sp>
      <p:sp>
        <p:nvSpPr>
          <p:cNvPr id="2" name="Text Placeholder 1">
            <a:extLst>
              <a:ext uri="{FF2B5EF4-FFF2-40B4-BE49-F238E27FC236}">
                <a16:creationId xmlns:a16="http://schemas.microsoft.com/office/drawing/2014/main" id="{E529999F-AB48-D3DD-36E4-349D64CF81D7}"/>
              </a:ext>
            </a:extLst>
          </p:cNvPr>
          <p:cNvSpPr>
            <a:spLocks noGrp="1"/>
          </p:cNvSpPr>
          <p:nvPr>
            <p:ph type="body" idx="1"/>
          </p:nvPr>
        </p:nvSpPr>
        <p:spPr>
          <a:xfrm>
            <a:off x="311700" y="3059722"/>
            <a:ext cx="3885162" cy="1266093"/>
          </a:xfrm>
        </p:spPr>
        <p:txBody>
          <a:bodyPr>
            <a:normAutofit lnSpcReduction="10000"/>
          </a:bodyPr>
          <a:lstStyle/>
          <a:p>
            <a:pPr marL="0" lvl="0" indent="0">
              <a:lnSpc>
                <a:spcPct val="100000"/>
              </a:lnSpc>
              <a:buClr>
                <a:srgbClr val="000000"/>
              </a:buClr>
              <a:buSzTx/>
              <a:buNone/>
            </a:pPr>
            <a:r>
              <a:rPr lang="en-US" dirty="0">
                <a:solidFill>
                  <a:srgbClr val="000000"/>
                </a:solidFill>
                <a:cs typeface="Arial"/>
                <a:sym typeface="Arial"/>
              </a:rPr>
              <a:t>Firms that compete in the global marketplace can use any combination of the segmenting strategies.(Fig.5.9)</a:t>
            </a:r>
          </a:p>
        </p:txBody>
      </p:sp>
    </p:spTree>
    <p:extLst>
      <p:ext uri="{BB962C8B-B14F-4D97-AF65-F5344CB8AC3E}">
        <p14:creationId xmlns:p14="http://schemas.microsoft.com/office/powerpoint/2010/main" val="1865360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US" b="1" dirty="0">
                <a:latin typeface="+mj-lt"/>
              </a:rPr>
              <a:t>5.4 Positioning and Repositioning</a:t>
            </a:r>
            <a:endParaRPr sz="1800" dirty="0">
              <a:solidFill>
                <a:srgbClr val="080808"/>
              </a:solidFill>
              <a:latin typeface="+mn-lt"/>
            </a:endParaRPr>
          </a:p>
        </p:txBody>
      </p:sp>
      <p:sp>
        <p:nvSpPr>
          <p:cNvPr id="6" name="Text Placeholder 5">
            <a:extLst>
              <a:ext uri="{FF2B5EF4-FFF2-40B4-BE49-F238E27FC236}">
                <a16:creationId xmlns:a16="http://schemas.microsoft.com/office/drawing/2014/main" id="{0F5C10EA-0F93-3B6D-E727-A8948F8F58DF}"/>
              </a:ext>
            </a:extLst>
          </p:cNvPr>
          <p:cNvSpPr>
            <a:spLocks noGrp="1"/>
          </p:cNvSpPr>
          <p:nvPr>
            <p:ph type="body" idx="1"/>
          </p:nvPr>
        </p:nvSpPr>
        <p:spPr>
          <a:xfrm>
            <a:off x="311150" y="1230313"/>
            <a:ext cx="8521700" cy="3338512"/>
          </a:xfrm>
          <a:prstGeom prst="rect">
            <a:avLst/>
          </a:prstGeom>
        </p:spPr>
        <p:txBody>
          <a:bodyPr wrap="square">
            <a:spAutoFit/>
          </a:bodyPr>
          <a:lstStyle/>
          <a:p>
            <a:pPr marL="131720" marR="0" lvl="0" indent="0" algn="l" defTabSz="914400" rtl="0" eaLnBrk="1" fontAlgn="auto" latinLnBrk="0" hangingPunct="1">
              <a:lnSpc>
                <a:spcPct val="200000"/>
              </a:lnSpc>
              <a:spcBef>
                <a:spcPts val="1400"/>
              </a:spcBef>
              <a:spcAft>
                <a:spcPts val="0"/>
              </a:spcAft>
              <a:buClr>
                <a:srgbClr val="000000"/>
              </a:buClr>
              <a:buSzPts val="1526"/>
              <a:buFont typeface="Arial"/>
              <a:buNone/>
              <a:tabLst/>
              <a:defRPr/>
            </a:pPr>
            <a:r>
              <a:rPr kumimoji="0" lang="en" sz="2400" b="1" i="0" u="none" strike="noStrike" kern="0" cap="none" spc="0" normalizeH="0" baseline="0" noProof="0" dirty="0">
                <a:ln>
                  <a:noFill/>
                </a:ln>
                <a:solidFill>
                  <a:srgbClr val="000000"/>
                </a:solidFill>
                <a:effectLst/>
                <a:highlight>
                  <a:srgbClr val="FFFFFF"/>
                </a:highlight>
                <a:uLnTx/>
                <a:uFillTx/>
                <a:latin typeface="Arial"/>
                <a:cs typeface="Arial"/>
                <a:sym typeface="Arial"/>
              </a:rPr>
              <a:t>Learning Objectives: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Explain why positioning is an important element when it comes to targeting consumers.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how a product can be positioned and mapped.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Explain what repositioning is designed is to do.</a:t>
            </a:r>
          </a:p>
        </p:txBody>
      </p:sp>
    </p:spTree>
    <p:extLst>
      <p:ext uri="{BB962C8B-B14F-4D97-AF65-F5344CB8AC3E}">
        <p14:creationId xmlns:p14="http://schemas.microsoft.com/office/powerpoint/2010/main" val="410144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6" name="Title 5"/>
          <p:cNvSpPr>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000" b="1" i="0" u="none" strike="noStrike" kern="0" cap="none" spc="0" normalizeH="0" baseline="0" noProof="0" dirty="0">
                <a:ln>
                  <a:noFill/>
                </a:ln>
                <a:solidFill>
                  <a:schemeClr val="bg1"/>
                </a:solidFill>
                <a:effectLst/>
                <a:uLnTx/>
                <a:uFillTx/>
                <a:latin typeface="Arial"/>
                <a:ea typeface="Arial"/>
                <a:cs typeface="Arial"/>
                <a:sym typeface="Arial"/>
              </a:rPr>
              <a:t>5.4 Positioning and Repositioning Offerings</a:t>
            </a:r>
            <a:endParaRPr kumimoji="0" lang="en-CA" sz="32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3" name="Picture 2" descr="Perceptual map." title="Decorat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08" y="1365264"/>
            <a:ext cx="3690272" cy="3068222"/>
          </a:xfrm>
          <a:prstGeom prst="rect">
            <a:avLst/>
          </a:prstGeom>
        </p:spPr>
      </p:pic>
      <p:sp>
        <p:nvSpPr>
          <p:cNvPr id="4" name="Text Placeholder 3">
            <a:extLst>
              <a:ext uri="{FF2B5EF4-FFF2-40B4-BE49-F238E27FC236}">
                <a16:creationId xmlns:a16="http://schemas.microsoft.com/office/drawing/2014/main" id="{8E9DE0C5-1E61-7DE6-0383-260982F5A41B}"/>
              </a:ext>
            </a:extLst>
          </p:cNvPr>
          <p:cNvSpPr>
            <a:spLocks noGrp="1"/>
          </p:cNvSpPr>
          <p:nvPr>
            <p:ph type="body" idx="1"/>
          </p:nvPr>
        </p:nvSpPr>
        <p:spPr>
          <a:xfrm>
            <a:off x="3912780" y="1229875"/>
            <a:ext cx="4919519" cy="3339000"/>
          </a:xfrm>
        </p:spPr>
        <p:txBody>
          <a:bodyPr/>
          <a:lstStyle/>
          <a:p>
            <a:r>
              <a:rPr lang="en-US" dirty="0"/>
              <a:t>Positioning is how consumers perceive a product relative to the competition</a:t>
            </a:r>
          </a:p>
          <a:p>
            <a:r>
              <a:rPr lang="en-US" dirty="0"/>
              <a:t>A Perceptual map is a two-dimensional graph that visually shows where a product stands, or should stand, relative to its competitors, based on criteria important to buyers. (Fig. 5.10)</a:t>
            </a:r>
          </a:p>
          <a:p>
            <a:r>
              <a:rPr lang="en-US" dirty="0"/>
              <a:t>Repositioning is an effort to “move” a product to a different place in the minds of consumers.</a:t>
            </a:r>
          </a:p>
          <a:p>
            <a:endParaRPr lang="en-US" dirty="0"/>
          </a:p>
        </p:txBody>
      </p:sp>
    </p:spTree>
    <p:extLst>
      <p:ext uri="{BB962C8B-B14F-4D97-AF65-F5344CB8AC3E}">
        <p14:creationId xmlns:p14="http://schemas.microsoft.com/office/powerpoint/2010/main" val="911834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prstGeom prst="rect">
            <a:avLst/>
          </a:prstGeom>
        </p:spPr>
        <p:txBody>
          <a:bodyPr spcFirstLastPara="1" wrap="square" lIns="91425" tIns="91425" rIns="91425" bIns="91425" anchor="t" anchorCtr="0">
            <a:noAutofit/>
          </a:bodyPr>
          <a:lstStyle/>
          <a:p>
            <a:r>
              <a:rPr lang="en-CA" b="1" dirty="0">
                <a:latin typeface="+mj-lt"/>
              </a:rPr>
              <a:t>5.1</a:t>
            </a:r>
            <a:r>
              <a:rPr lang="en-US" b="1" dirty="0">
                <a:latin typeface="+mj-lt"/>
              </a:rPr>
              <a:t>Types of Target Marketing Strategies</a:t>
            </a:r>
            <a:endParaRPr b="1" dirty="0">
              <a:highlight>
                <a:schemeClr val="lt1"/>
              </a:highlight>
              <a:latin typeface="+mj-lt"/>
              <a:ea typeface="Arial"/>
              <a:cs typeface="Arial"/>
              <a:sym typeface="Arial"/>
            </a:endParaRPr>
          </a:p>
        </p:txBody>
      </p:sp>
      <p:sp>
        <p:nvSpPr>
          <p:cNvPr id="3" name="Text Placeholder 2">
            <a:extLst>
              <a:ext uri="{FF2B5EF4-FFF2-40B4-BE49-F238E27FC236}">
                <a16:creationId xmlns:a16="http://schemas.microsoft.com/office/drawing/2014/main" id="{5914075D-A4BD-2C1E-9198-687CDDBC5998}"/>
              </a:ext>
            </a:extLst>
          </p:cNvPr>
          <p:cNvSpPr>
            <a:spLocks noGrp="1"/>
          </p:cNvSpPr>
          <p:nvPr>
            <p:ph type="body" idx="1"/>
          </p:nvPr>
        </p:nvSpPr>
        <p:spPr/>
        <p:txBody>
          <a:bodyPr/>
          <a:lstStyle/>
          <a:p>
            <a:pPr marL="0" lvl="0" indent="0">
              <a:lnSpc>
                <a:spcPct val="100000"/>
              </a:lnSpc>
              <a:buClr>
                <a:srgbClr val="000000"/>
              </a:buClr>
              <a:buSzTx/>
              <a:buNone/>
            </a:pPr>
            <a:r>
              <a:rPr lang="en-CA" sz="2400" b="1" dirty="0">
                <a:solidFill>
                  <a:srgbClr val="000000"/>
                </a:solidFill>
                <a:cs typeface="Arial"/>
                <a:sym typeface="Arial"/>
              </a:rPr>
              <a:t>Differentiated Marketing:</a:t>
            </a:r>
          </a:p>
          <a:p>
            <a:pPr marL="342900" lvl="0">
              <a:lnSpc>
                <a:spcPct val="100000"/>
              </a:lnSpc>
              <a:buClr>
                <a:srgbClr val="000000"/>
              </a:buClr>
              <a:buSzTx/>
              <a:buFont typeface="+mj-lt"/>
              <a:buAutoNum type="arabicPeriod"/>
            </a:pPr>
            <a:r>
              <a:rPr lang="en-CA" sz="2400" dirty="0">
                <a:solidFill>
                  <a:srgbClr val="000000"/>
                </a:solidFill>
                <a:cs typeface="Arial"/>
                <a:sym typeface="Arial"/>
              </a:rPr>
              <a:t>Concentrated or Niche Marketing (one or two segments, select group)</a:t>
            </a:r>
          </a:p>
          <a:p>
            <a:pPr marL="342900" lvl="0">
              <a:lnSpc>
                <a:spcPct val="100000"/>
              </a:lnSpc>
              <a:buClr>
                <a:srgbClr val="000000"/>
              </a:buClr>
              <a:buSzTx/>
              <a:buFont typeface="+mj-lt"/>
              <a:buAutoNum type="arabicPeriod"/>
            </a:pPr>
            <a:r>
              <a:rPr lang="en-CA" sz="2400" dirty="0">
                <a:solidFill>
                  <a:srgbClr val="000000"/>
                </a:solidFill>
                <a:cs typeface="Arial"/>
                <a:sym typeface="Arial"/>
              </a:rPr>
              <a:t>Multisegmented Marketing (Many segments with different marketing mixes)</a:t>
            </a:r>
          </a:p>
          <a:p>
            <a:pPr marL="342900" lvl="0">
              <a:lnSpc>
                <a:spcPct val="100000"/>
              </a:lnSpc>
              <a:buClr>
                <a:srgbClr val="000000"/>
              </a:buClr>
              <a:buSzTx/>
              <a:buFont typeface="+mj-lt"/>
              <a:buAutoNum type="arabicPeriod"/>
            </a:pPr>
            <a:r>
              <a:rPr lang="en-CA" sz="2400" dirty="0">
                <a:solidFill>
                  <a:srgbClr val="000000"/>
                </a:solidFill>
                <a:cs typeface="Arial"/>
                <a:sym typeface="Arial"/>
              </a:rPr>
              <a:t>One-to-one or Microtargeting (Marketing at the individual level </a:t>
            </a:r>
          </a:p>
        </p:txBody>
      </p:sp>
    </p:spTree>
    <p:extLst>
      <p:ext uri="{BB962C8B-B14F-4D97-AF65-F5344CB8AC3E}">
        <p14:creationId xmlns:p14="http://schemas.microsoft.com/office/powerpoint/2010/main" val="285792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prstGeom prst="rect">
            <a:avLst/>
          </a:prstGeom>
        </p:spPr>
        <p:txBody>
          <a:bodyPr spcFirstLastPara="1" wrap="square" lIns="91425" tIns="91425" rIns="91425" bIns="91425" anchor="t" anchorCtr="0">
            <a:noAutofit/>
          </a:bodyPr>
          <a:lstStyle/>
          <a:p>
            <a:r>
              <a:rPr lang="en-CA" b="1" dirty="0">
                <a:latin typeface="+mj-lt"/>
              </a:rPr>
              <a:t>Targeted Marketing</a:t>
            </a:r>
            <a:endParaRPr lang="en-CA" sz="1800" dirty="0">
              <a:latin typeface="+mn-lt"/>
            </a:endParaRPr>
          </a:p>
        </p:txBody>
      </p:sp>
      <p:sp>
        <p:nvSpPr>
          <p:cNvPr id="3" name="Text Placeholder 2">
            <a:extLst>
              <a:ext uri="{FF2B5EF4-FFF2-40B4-BE49-F238E27FC236}">
                <a16:creationId xmlns:a16="http://schemas.microsoft.com/office/drawing/2014/main" id="{835CDBB7-1720-00B8-E50A-1D9D154E5B47}"/>
              </a:ext>
            </a:extLst>
          </p:cNvPr>
          <p:cNvSpPr>
            <a:spLocks noGrp="1"/>
          </p:cNvSpPr>
          <p:nvPr>
            <p:ph type="body" idx="1"/>
          </p:nvPr>
        </p:nvSpPr>
        <p:spPr>
          <a:xfrm>
            <a:off x="3892062" y="1229875"/>
            <a:ext cx="4940238" cy="3339000"/>
          </a:xfrm>
        </p:spPr>
        <p:txBody>
          <a:bodyPr/>
          <a:lstStyle/>
          <a:p>
            <a:pPr marL="285750" indent="-285750">
              <a:buSzPct val="150000"/>
              <a:buFont typeface="Arial" panose="020B0604020202020204" pitchFamily="34" charset="0"/>
              <a:buChar char="•"/>
            </a:pPr>
            <a:r>
              <a:rPr lang="en-CA" dirty="0"/>
              <a:t>The segment(s) or group(s) of people and organizations you decide to sell to is called a target market. </a:t>
            </a:r>
          </a:p>
          <a:p>
            <a:pPr marL="285750" indent="-285750">
              <a:buSzPct val="150000"/>
              <a:buFont typeface="Arial" panose="020B0604020202020204" pitchFamily="34" charset="0"/>
              <a:buChar char="•"/>
            </a:pPr>
            <a:r>
              <a:rPr lang="en-CA" dirty="0"/>
              <a:t>Targeted marketing, or </a:t>
            </a:r>
            <a:r>
              <a:rPr lang="en-CA" b="1" i="1" dirty="0"/>
              <a:t>differentiated marketing</a:t>
            </a:r>
            <a:r>
              <a:rPr lang="en-CA" dirty="0"/>
              <a:t>, means that you may differentiate some aspect of marketing (offering, promotion, price) for different groups of customers selected. </a:t>
            </a:r>
          </a:p>
          <a:p>
            <a:pPr marL="285750" indent="-285750">
              <a:buSzPct val="150000"/>
              <a:buFont typeface="Arial" panose="020B0604020202020204" pitchFamily="34" charset="0"/>
              <a:buChar char="•"/>
            </a:pPr>
            <a:r>
              <a:rPr lang="en-CA" dirty="0"/>
              <a:t>It is a relatively new phenomenon. </a:t>
            </a:r>
          </a:p>
        </p:txBody>
      </p:sp>
      <p:pic>
        <p:nvPicPr>
          <p:cNvPr id="4" name="Picture 3">
            <a:extLst>
              <a:ext uri="{FF2B5EF4-FFF2-40B4-BE49-F238E27FC236}">
                <a16:creationId xmlns:a16="http://schemas.microsoft.com/office/drawing/2014/main" id="{F686C570-576A-DE29-CE0B-805C3CFA77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7220" y="1463701"/>
            <a:ext cx="3288849" cy="2192566"/>
          </a:xfrm>
          <a:prstGeom prst="rect">
            <a:avLst/>
          </a:prstGeom>
        </p:spPr>
      </p:pic>
      <p:sp>
        <p:nvSpPr>
          <p:cNvPr id="9" name="TextBox 8">
            <a:extLst>
              <a:ext uri="{FF2B5EF4-FFF2-40B4-BE49-F238E27FC236}">
                <a16:creationId xmlns:a16="http://schemas.microsoft.com/office/drawing/2014/main" id="{C9550D34-AEC6-B676-C93B-6A3ED4A15A94}"/>
              </a:ext>
              <a:ext uri="{C183D7F6-B498-43B3-948B-1728B52AA6E4}">
                <adec:decorative xmlns:adec="http://schemas.microsoft.com/office/drawing/2017/decorative" val="1"/>
              </a:ext>
            </a:extLst>
          </p:cNvPr>
          <p:cNvSpPr txBox="1"/>
          <p:nvPr/>
        </p:nvSpPr>
        <p:spPr>
          <a:xfrm>
            <a:off x="285071" y="3679799"/>
            <a:ext cx="3340998" cy="430887"/>
          </a:xfrm>
          <a:prstGeom prst="rect">
            <a:avLst/>
          </a:prstGeom>
          <a:noFill/>
        </p:spPr>
        <p:txBody>
          <a:bodyPr wrap="square">
            <a:spAutoFit/>
          </a:bodyPr>
          <a:lstStyle/>
          <a:p>
            <a:r>
              <a:rPr lang="en-CA" sz="1100" dirty="0"/>
              <a:t>Photo by </a:t>
            </a:r>
            <a:r>
              <a:rPr lang="en-CA" sz="1100" dirty="0">
                <a:hlinkClick r:id="rId4"/>
              </a:rPr>
              <a:t>Melanie </a:t>
            </a:r>
            <a:r>
              <a:rPr lang="en-CA" sz="1100" dirty="0" err="1">
                <a:hlinkClick r:id="rId4"/>
              </a:rPr>
              <a:t>Deziel</a:t>
            </a:r>
            <a:r>
              <a:rPr lang="en-US" sz="1100" dirty="0"/>
              <a:t> on is licensed under the </a:t>
            </a:r>
            <a:r>
              <a:rPr lang="en-US" sz="1100" dirty="0">
                <a:hlinkClick r:id="rId5"/>
              </a:rPr>
              <a:t> </a:t>
            </a:r>
            <a:r>
              <a:rPr lang="en-US" sz="1100" dirty="0">
                <a:hlinkClick r:id="rId6"/>
              </a:rPr>
              <a:t>Unsplash License</a:t>
            </a:r>
            <a:endParaRPr lang="en-CA" sz="1100" dirty="0"/>
          </a:p>
        </p:txBody>
      </p:sp>
    </p:spTree>
    <p:extLst>
      <p:ext uri="{BB962C8B-B14F-4D97-AF65-F5344CB8AC3E}">
        <p14:creationId xmlns:p14="http://schemas.microsoft.com/office/powerpoint/2010/main" val="13959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233484" y="281354"/>
            <a:ext cx="8598716" cy="679938"/>
          </a:xfrm>
          <a:prstGeom prst="rect">
            <a:avLst/>
          </a:prstGeom>
        </p:spPr>
        <p:txBody>
          <a:bodyPr spcFirstLastPara="1" wrap="square" lIns="91425" tIns="91425" rIns="91425" bIns="91425" anchor="t" anchorCtr="0">
            <a:noAutofit/>
          </a:bodyPr>
          <a:lstStyle/>
          <a:p>
            <a:pPr>
              <a:lnSpc>
                <a:spcPct val="105000"/>
              </a:lnSpc>
              <a:buClr>
                <a:srgbClr val="000000"/>
              </a:buClr>
              <a:buSzPts val="990"/>
            </a:pPr>
            <a:r>
              <a:rPr lang="en-CA" b="1" dirty="0">
                <a:highlight>
                  <a:schemeClr val="lt1"/>
                </a:highlight>
                <a:latin typeface="+mn-lt"/>
              </a:rPr>
              <a:t>Mass Marketing</a:t>
            </a:r>
            <a:endParaRPr b="1" dirty="0">
              <a:highlight>
                <a:schemeClr val="lt1"/>
              </a:highlight>
              <a:latin typeface="+mn-lt"/>
            </a:endParaRPr>
          </a:p>
        </p:txBody>
      </p:sp>
      <p:pic>
        <p:nvPicPr>
          <p:cNvPr id="4" name="Picture 3" descr="Text that reads Marketing &#10;&#10;">
            <a:extLst>
              <a:ext uri="{FF2B5EF4-FFF2-40B4-BE49-F238E27FC236}">
                <a16:creationId xmlns:a16="http://schemas.microsoft.com/office/drawing/2014/main" id="{DAB969D8-0B45-98F8-6457-46C40914BF5F}"/>
              </a:ext>
            </a:extLst>
          </p:cNvPr>
          <p:cNvPicPr>
            <a:picLocks noChangeAspect="1"/>
          </p:cNvPicPr>
          <p:nvPr/>
        </p:nvPicPr>
        <p:blipFill>
          <a:blip r:embed="rId3"/>
          <a:stretch>
            <a:fillRect/>
          </a:stretch>
        </p:blipFill>
        <p:spPr>
          <a:xfrm>
            <a:off x="523176" y="1076698"/>
            <a:ext cx="3356838" cy="2517839"/>
          </a:xfrm>
          <a:prstGeom prst="rect">
            <a:avLst/>
          </a:prstGeom>
        </p:spPr>
      </p:pic>
      <p:sp>
        <p:nvSpPr>
          <p:cNvPr id="8" name="TextBox 7">
            <a:extLst>
              <a:ext uri="{FF2B5EF4-FFF2-40B4-BE49-F238E27FC236}">
                <a16:creationId xmlns:a16="http://schemas.microsoft.com/office/drawing/2014/main" id="{8FEF6CD3-E5C9-D7E9-6987-4A3CFF841AFD}"/>
              </a:ext>
            </a:extLst>
          </p:cNvPr>
          <p:cNvSpPr txBox="1"/>
          <p:nvPr/>
        </p:nvSpPr>
        <p:spPr>
          <a:xfrm>
            <a:off x="380589" y="3635915"/>
            <a:ext cx="3751633" cy="430887"/>
          </a:xfrm>
          <a:prstGeom prst="rect">
            <a:avLst/>
          </a:prstGeom>
          <a:noFill/>
        </p:spPr>
        <p:txBody>
          <a:bodyPr wrap="square">
            <a:spAutoFit/>
          </a:bodyPr>
          <a:lstStyle/>
          <a:p>
            <a:r>
              <a:rPr lang="en-US" sz="1100" dirty="0"/>
              <a:t>Photo by </a:t>
            </a:r>
            <a:r>
              <a:rPr lang="en-US" sz="1100" dirty="0" err="1">
                <a:hlinkClick r:id="rId4"/>
              </a:rPr>
              <a:t>Merakist</a:t>
            </a:r>
            <a:r>
              <a:rPr lang="en-US" sz="1100" dirty="0"/>
              <a:t> on is licensed under the </a:t>
            </a:r>
            <a:r>
              <a:rPr lang="en-US" sz="1100" dirty="0">
                <a:hlinkClick r:id="rId5"/>
              </a:rPr>
              <a:t> </a:t>
            </a:r>
            <a:r>
              <a:rPr lang="en-US" sz="1100" dirty="0">
                <a:hlinkClick r:id="rId6"/>
              </a:rPr>
              <a:t>Unsplash License</a:t>
            </a:r>
            <a:endParaRPr lang="en-CA" sz="1100" dirty="0"/>
          </a:p>
        </p:txBody>
      </p:sp>
      <p:sp>
        <p:nvSpPr>
          <p:cNvPr id="107" name="Google Shape;107;p17"/>
          <p:cNvSpPr txBox="1">
            <a:spLocks noGrp="1"/>
          </p:cNvSpPr>
          <p:nvPr>
            <p:ph type="body" idx="1"/>
          </p:nvPr>
        </p:nvSpPr>
        <p:spPr>
          <a:xfrm>
            <a:off x="4132222" y="1120885"/>
            <a:ext cx="4548553" cy="2517840"/>
          </a:xfrm>
          <a:prstGeom prst="rect">
            <a:avLst/>
          </a:prstGeom>
        </p:spPr>
        <p:txBody>
          <a:bodyPr spcFirstLastPara="1" wrap="square" lIns="91425" tIns="91425" rIns="91425" bIns="91425" anchor="t" anchorCtr="0">
            <a:noAutofit/>
          </a:bodyPr>
          <a:lstStyle/>
          <a:p>
            <a:pPr marL="131720" indent="0">
              <a:lnSpc>
                <a:spcPct val="100000"/>
              </a:lnSpc>
              <a:spcBef>
                <a:spcPts val="1400"/>
              </a:spcBef>
              <a:buClr>
                <a:srgbClr val="000000"/>
              </a:buClr>
              <a:buSzPts val="1526"/>
              <a:buNone/>
            </a:pPr>
            <a:r>
              <a:rPr lang="en-CA" sz="2000" dirty="0"/>
              <a:t>Mass marketing, or </a:t>
            </a:r>
            <a:r>
              <a:rPr lang="en-CA" sz="2000" i="1" dirty="0"/>
              <a:t>undifferentiated marketing</a:t>
            </a:r>
            <a:r>
              <a:rPr lang="en-CA" sz="2000" dirty="0"/>
              <a:t>, came first. It evolved along with mass production and involves selling the same product to everybody.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r>
              <a:rPr lang="en-CA" sz="3300" b="1" dirty="0">
                <a:latin typeface="+mj-lt"/>
              </a:rPr>
              <a:t>Benefits of Segmenting and Targeting Markets</a:t>
            </a:r>
            <a:endParaRPr dirty="0"/>
          </a:p>
        </p:txBody>
      </p:sp>
      <p:sp>
        <p:nvSpPr>
          <p:cNvPr id="2" name="Text Placeholder 1">
            <a:extLst>
              <a:ext uri="{FF2B5EF4-FFF2-40B4-BE49-F238E27FC236}">
                <a16:creationId xmlns:a16="http://schemas.microsoft.com/office/drawing/2014/main" id="{F2072D81-FE10-5F54-CA3D-2B91CE8A44EB}"/>
              </a:ext>
            </a:extLst>
          </p:cNvPr>
          <p:cNvSpPr>
            <a:spLocks noGrp="1"/>
          </p:cNvSpPr>
          <p:nvPr>
            <p:ph type="body" idx="1"/>
          </p:nvPr>
        </p:nvSpPr>
        <p:spPr>
          <a:xfrm>
            <a:off x="311700" y="1477107"/>
            <a:ext cx="8520600" cy="3091767"/>
          </a:xfrm>
        </p:spPr>
        <p:txBody>
          <a:bodyPr/>
          <a:lstStyle/>
          <a:p>
            <a:pPr marL="285750" indent="-285750">
              <a:buSzPct val="150000"/>
              <a:buFont typeface="Arial" panose="020B0604020202020204" pitchFamily="34" charset="0"/>
              <a:buChar char="•"/>
            </a:pPr>
            <a:r>
              <a:rPr lang="en-CA" dirty="0"/>
              <a:t>Avoid head-on competition with other firms trying to capture the same customers.</a:t>
            </a:r>
          </a:p>
          <a:p>
            <a:pPr marL="285750" indent="-285750">
              <a:buSzPct val="150000"/>
              <a:buFont typeface="Arial" panose="020B0604020202020204" pitchFamily="34" charset="0"/>
              <a:buChar char="•"/>
            </a:pPr>
            <a:r>
              <a:rPr lang="en-CA" dirty="0"/>
              <a:t>Develop new offerings and expand profitable brands and products lines.</a:t>
            </a:r>
          </a:p>
          <a:p>
            <a:pPr marL="285750" indent="-285750">
              <a:buSzPct val="150000"/>
              <a:buFont typeface="Arial" panose="020B0604020202020204" pitchFamily="34" charset="0"/>
              <a:buChar char="•"/>
            </a:pPr>
            <a:r>
              <a:rPr lang="en-CA" dirty="0"/>
              <a:t>Remarket older, less-profitable products and brands.</a:t>
            </a:r>
          </a:p>
          <a:p>
            <a:pPr marL="285750" indent="-285750">
              <a:buSzPct val="150000"/>
              <a:buFont typeface="Arial" panose="020B0604020202020204" pitchFamily="34" charset="0"/>
              <a:buChar char="•"/>
            </a:pPr>
            <a:r>
              <a:rPr lang="en-CA" dirty="0"/>
              <a:t>Identify early adopters.</a:t>
            </a:r>
          </a:p>
          <a:p>
            <a:pPr marL="285750" indent="-285750">
              <a:buSzPct val="150000"/>
              <a:buFont typeface="Arial" panose="020B0604020202020204" pitchFamily="34" charset="0"/>
              <a:buChar char="•"/>
            </a:pPr>
            <a:r>
              <a:rPr lang="en-CA" dirty="0"/>
              <a:t>Redistribute money and sales efforts to focus on your most profitable customers.</a:t>
            </a:r>
          </a:p>
          <a:p>
            <a:pPr marL="285750" indent="-285750">
              <a:buSzPct val="150000"/>
              <a:buFont typeface="Arial" panose="020B0604020202020204" pitchFamily="34" charset="0"/>
              <a:buChar char="•"/>
            </a:pPr>
            <a:r>
              <a:rPr lang="en-CA" dirty="0"/>
              <a:t>Retain “at-risk” customers in danger of defecting to your competitors.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Steps in One-to-One Marketing</a:t>
            </a:r>
            <a:endParaRPr b="1" dirty="0">
              <a:latin typeface="+mj-lt"/>
            </a:endParaRPr>
          </a:p>
        </p:txBody>
      </p:sp>
      <p:sp>
        <p:nvSpPr>
          <p:cNvPr id="2" name="Text Placeholder 1">
            <a:extLst>
              <a:ext uri="{FF2B5EF4-FFF2-40B4-BE49-F238E27FC236}">
                <a16:creationId xmlns:a16="http://schemas.microsoft.com/office/drawing/2014/main" id="{25694E36-9A65-4A64-E835-0A8DB0F3D0BA}"/>
              </a:ext>
            </a:extLst>
          </p:cNvPr>
          <p:cNvSpPr>
            <a:spLocks noGrp="1"/>
          </p:cNvSpPr>
          <p:nvPr>
            <p:ph type="body" idx="1"/>
          </p:nvPr>
        </p:nvSpPr>
        <p:spPr>
          <a:xfrm>
            <a:off x="4091354" y="1229875"/>
            <a:ext cx="4740946" cy="3339000"/>
          </a:xfrm>
        </p:spPr>
        <p:txBody>
          <a:bodyPr>
            <a:normAutofit/>
          </a:bodyPr>
          <a:lstStyle/>
          <a:p>
            <a:pPr marL="342900">
              <a:buFont typeface="+mj-lt"/>
              <a:buAutoNum type="arabicPeriod"/>
            </a:pPr>
            <a:r>
              <a:rPr lang="en-CA" sz="2000" dirty="0"/>
              <a:t>Establish short-term measures to evaluate your efforts. </a:t>
            </a:r>
          </a:p>
          <a:p>
            <a:pPr marL="342900">
              <a:buFont typeface="+mj-lt"/>
              <a:buAutoNum type="arabicPeriod"/>
            </a:pPr>
            <a:r>
              <a:rPr lang="en-CA" sz="2000" dirty="0"/>
              <a:t>Identify your customers. </a:t>
            </a:r>
          </a:p>
          <a:p>
            <a:pPr marL="342900">
              <a:buFont typeface="+mj-lt"/>
              <a:buAutoNum type="arabicPeriod"/>
            </a:pPr>
            <a:r>
              <a:rPr lang="en-CA" sz="2000" dirty="0"/>
              <a:t>Differentiate among your customers. </a:t>
            </a:r>
          </a:p>
          <a:p>
            <a:pPr marL="342900">
              <a:buFont typeface="+mj-lt"/>
              <a:buAutoNum type="arabicPeriod"/>
            </a:pPr>
            <a:r>
              <a:rPr lang="en-CA" sz="2000" dirty="0"/>
              <a:t>Interact with your customers, targeting your best ones</a:t>
            </a:r>
          </a:p>
          <a:p>
            <a:pPr marL="342900">
              <a:buFont typeface="+mj-lt"/>
              <a:buAutoNum type="arabicPeriod"/>
            </a:pPr>
            <a:r>
              <a:rPr lang="en-CA" sz="2000" dirty="0"/>
              <a:t>Customize your products and marketing messages to meet their needs. </a:t>
            </a:r>
          </a:p>
        </p:txBody>
      </p:sp>
      <p:pic>
        <p:nvPicPr>
          <p:cNvPr id="5" name="Picture 4">
            <a:extLst>
              <a:ext uri="{FF2B5EF4-FFF2-40B4-BE49-F238E27FC236}">
                <a16:creationId xmlns:a16="http://schemas.microsoft.com/office/drawing/2014/main" id="{FD38E452-4436-D2C0-EF52-04EF47D585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1353" y="1500554"/>
            <a:ext cx="3718889" cy="2479259"/>
          </a:xfrm>
          <a:prstGeom prst="rect">
            <a:avLst/>
          </a:prstGeom>
        </p:spPr>
      </p:pic>
      <p:sp>
        <p:nvSpPr>
          <p:cNvPr id="9" name="TextBox 8">
            <a:extLst>
              <a:ext uri="{FF2B5EF4-FFF2-40B4-BE49-F238E27FC236}">
                <a16:creationId xmlns:a16="http://schemas.microsoft.com/office/drawing/2014/main" id="{C02720CD-4095-656E-98A3-F41C89DFC98F}"/>
              </a:ext>
              <a:ext uri="{C183D7F6-B498-43B3-948B-1728B52AA6E4}">
                <adec:decorative xmlns:adec="http://schemas.microsoft.com/office/drawing/2017/decorative" val="1"/>
              </a:ext>
            </a:extLst>
          </p:cNvPr>
          <p:cNvSpPr txBox="1"/>
          <p:nvPr/>
        </p:nvSpPr>
        <p:spPr>
          <a:xfrm>
            <a:off x="222739" y="4008902"/>
            <a:ext cx="3777503" cy="440268"/>
          </a:xfrm>
          <a:prstGeom prst="rect">
            <a:avLst/>
          </a:prstGeom>
          <a:noFill/>
        </p:spPr>
        <p:txBody>
          <a:bodyPr wrap="square">
            <a:spAutoFit/>
          </a:bodyPr>
          <a:lstStyle/>
          <a:p>
            <a:r>
              <a:rPr lang="en-US" sz="1100" dirty="0"/>
              <a:t>Photo by </a:t>
            </a:r>
            <a:r>
              <a:rPr lang="en-US" sz="1100" dirty="0" err="1">
                <a:hlinkClick r:id="rId4"/>
              </a:rPr>
              <a:t>Christiann</a:t>
            </a:r>
            <a:r>
              <a:rPr lang="en-US" sz="1100" dirty="0">
                <a:hlinkClick r:id="rId4"/>
              </a:rPr>
              <a:t> </a:t>
            </a:r>
            <a:r>
              <a:rPr lang="en-US" sz="1100" dirty="0" err="1">
                <a:hlinkClick r:id="rId4"/>
              </a:rPr>
              <a:t>Koepke</a:t>
            </a:r>
            <a:r>
              <a:rPr lang="en-CA" sz="1100" dirty="0">
                <a:hlinkClick r:id="rId5"/>
              </a:rPr>
              <a:t> </a:t>
            </a:r>
            <a:r>
              <a:rPr lang="en-US" sz="1100" dirty="0"/>
              <a:t>on is licensed under the </a:t>
            </a:r>
            <a:r>
              <a:rPr lang="en-US" sz="1100" dirty="0">
                <a:hlinkClick r:id="rId6"/>
              </a:rPr>
              <a:t> </a:t>
            </a:r>
            <a:r>
              <a:rPr lang="en-US" sz="1100" dirty="0">
                <a:hlinkClick r:id="rId7"/>
              </a:rPr>
              <a:t>Unsplash License</a:t>
            </a:r>
            <a:endParaRPr lang="en-CA"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Key Takeaway </a:t>
            </a:r>
            <a:r>
              <a:rPr lang="en-CA" dirty="0"/>
              <a:t>I</a:t>
            </a:r>
            <a:r>
              <a:rPr lang="en-CA" b="1" dirty="0">
                <a:latin typeface="+mj-lt"/>
              </a:rPr>
              <a:t> </a:t>
            </a:r>
            <a:endParaRPr b="1" dirty="0">
              <a:latin typeface="+mj-lt"/>
            </a:endParaRPr>
          </a:p>
        </p:txBody>
      </p:sp>
      <p:sp>
        <p:nvSpPr>
          <p:cNvPr id="2" name="Text Placeholder 1">
            <a:extLst>
              <a:ext uri="{FF2B5EF4-FFF2-40B4-BE49-F238E27FC236}">
                <a16:creationId xmlns:a16="http://schemas.microsoft.com/office/drawing/2014/main" id="{7F641751-E21C-2DB1-C18D-A98CF73E38D2}"/>
              </a:ext>
            </a:extLst>
          </p:cNvPr>
          <p:cNvSpPr>
            <a:spLocks noGrp="1"/>
          </p:cNvSpPr>
          <p:nvPr>
            <p:ph type="body" idx="1"/>
          </p:nvPr>
        </p:nvSpPr>
        <p:spPr/>
        <p:txBody>
          <a:bodyPr>
            <a:normAutofit/>
          </a:bodyPr>
          <a:lstStyle/>
          <a:p>
            <a:pPr marL="285750" indent="-285750">
              <a:buSzPct val="150000"/>
              <a:buFont typeface="Arial" panose="020B0604020202020204" pitchFamily="34" charset="0"/>
              <a:buChar char="•"/>
            </a:pPr>
            <a:r>
              <a:rPr lang="en-CA" sz="2000" dirty="0"/>
              <a:t>The trend today is toward more precise, targeted marketing. </a:t>
            </a:r>
          </a:p>
          <a:p>
            <a:pPr marL="285750" indent="-285750">
              <a:buSzPct val="150000"/>
              <a:buFont typeface="Arial" panose="020B0604020202020204" pitchFamily="34" charset="0"/>
              <a:buChar char="•"/>
            </a:pPr>
            <a:r>
              <a:rPr lang="en-CA" sz="2000" dirty="0"/>
              <a:t>Finding and attracting new customers is generally far more difficult than retaining current customers</a:t>
            </a:r>
          </a:p>
          <a:p>
            <a:pPr marL="285750" indent="-285750">
              <a:buSzPct val="150000"/>
              <a:buFont typeface="Arial" panose="020B0604020202020204" pitchFamily="34" charset="0"/>
              <a:buChar char="•"/>
            </a:pPr>
            <a:r>
              <a:rPr lang="en-CA" sz="2000" dirty="0"/>
              <a:t>The goal of firms is to do as much business with their best customers as possible. </a:t>
            </a:r>
          </a:p>
          <a:p>
            <a:pPr marL="285750" indent="-285750">
              <a:buSzPct val="150000"/>
              <a:buFont typeface="Arial" panose="020B0604020202020204" pitchFamily="34" charset="0"/>
              <a:buChar char="•"/>
            </a:pPr>
            <a:r>
              <a:rPr lang="en-CA" sz="2000" dirty="0"/>
              <a:t>Forming close, personal relationships with customers and giving them exactly what they want is a process called one-to-one marketing. It is the opposite of mass marketing.</a:t>
            </a:r>
          </a:p>
        </p:txBody>
      </p:sp>
    </p:spTree>
    <p:extLst>
      <p:ext uri="{BB962C8B-B14F-4D97-AF65-F5344CB8AC3E}">
        <p14:creationId xmlns:p14="http://schemas.microsoft.com/office/powerpoint/2010/main" val="60151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5.2 How Markets Are Segmented</a:t>
            </a:r>
            <a:endParaRPr b="1" dirty="0">
              <a:latin typeface="+mj-lt"/>
            </a:endParaRPr>
          </a:p>
        </p:txBody>
      </p:sp>
      <p:sp>
        <p:nvSpPr>
          <p:cNvPr id="2" name="Text Placeholder 1">
            <a:extLst>
              <a:ext uri="{FF2B5EF4-FFF2-40B4-BE49-F238E27FC236}">
                <a16:creationId xmlns:a16="http://schemas.microsoft.com/office/drawing/2014/main" id="{7D0708D6-391C-BEDC-2108-3FDC7664B5E2}"/>
              </a:ext>
            </a:extLst>
          </p:cNvPr>
          <p:cNvSpPr>
            <a:spLocks noGrp="1"/>
          </p:cNvSpPr>
          <p:nvPr>
            <p:ph type="body" idx="1"/>
          </p:nvPr>
        </p:nvSpPr>
        <p:spPr>
          <a:xfrm>
            <a:off x="311700" y="1229875"/>
            <a:ext cx="8520600" cy="3330402"/>
          </a:xfrm>
        </p:spPr>
        <p:txBody>
          <a:bodyPr/>
          <a:lstStyle/>
          <a:p>
            <a:pPr marL="131720" lvl="0" indent="0">
              <a:lnSpc>
                <a:spcPct val="200000"/>
              </a:lnSpc>
              <a:spcBef>
                <a:spcPts val="1400"/>
              </a:spcBef>
              <a:buClr>
                <a:srgbClr val="000000"/>
              </a:buClr>
              <a:buSzPts val="1526"/>
              <a:buNone/>
            </a:pPr>
            <a:r>
              <a:rPr lang="en" sz="2400" b="1" dirty="0">
                <a:solidFill>
                  <a:srgbClr val="000000"/>
                </a:solidFill>
                <a:highlight>
                  <a:srgbClr val="FFFFFF"/>
                </a:highlight>
                <a:cs typeface="Arial"/>
                <a:sym typeface="Arial"/>
              </a:rPr>
              <a:t>Learning Objectives:</a:t>
            </a:r>
          </a:p>
          <a:p>
            <a:pPr marL="285750" lvl="0" indent="-285750">
              <a:lnSpc>
                <a:spcPct val="100000"/>
              </a:lnSpc>
              <a:buClr>
                <a:srgbClr val="000000"/>
              </a:buClr>
              <a:buSzPct val="150000"/>
              <a:buFont typeface="Arial" panose="020B0604020202020204" pitchFamily="34" charset="0"/>
              <a:buChar char="•"/>
            </a:pPr>
            <a:r>
              <a:rPr lang="en-CA" sz="2400" dirty="0">
                <a:solidFill>
                  <a:srgbClr val="000000"/>
                </a:solidFill>
                <a:cs typeface="Arial"/>
                <a:sym typeface="Arial"/>
              </a:rPr>
              <a:t>Understand and outline the ways in which markets are segmented.</a:t>
            </a:r>
          </a:p>
          <a:p>
            <a:pPr marL="285750" lvl="0" indent="-285750">
              <a:lnSpc>
                <a:spcPct val="100000"/>
              </a:lnSpc>
              <a:buClr>
                <a:srgbClr val="000000"/>
              </a:buClr>
              <a:buSzPct val="150000"/>
              <a:buFont typeface="Arial" panose="020B0604020202020204" pitchFamily="34" charset="0"/>
              <a:buChar char="•"/>
            </a:pPr>
            <a:r>
              <a:rPr lang="en-CA" sz="2400" dirty="0">
                <a:solidFill>
                  <a:srgbClr val="000000"/>
                </a:solidFill>
                <a:cs typeface="Arial"/>
                <a:sym typeface="Arial"/>
              </a:rPr>
              <a:t>Explain why marketers use some segmentation bases versus others.</a:t>
            </a:r>
          </a:p>
        </p:txBody>
      </p:sp>
    </p:spTree>
    <p:extLst>
      <p:ext uri="{BB962C8B-B14F-4D97-AF65-F5344CB8AC3E}">
        <p14:creationId xmlns:p14="http://schemas.microsoft.com/office/powerpoint/2010/main" val="2323571769"/>
      </p:ext>
    </p:extLst>
  </p:cSld>
  <p:clrMapOvr>
    <a:masterClrMapping/>
  </p:clrMapOvr>
</p:sld>
</file>

<file path=ppt/theme/theme1.xml><?xml version="1.0" encoding="utf-8"?>
<a:theme xmlns:a="http://schemas.openxmlformats.org/drawingml/2006/main" name="Geometric">
  <a:themeElements>
    <a:clrScheme name="Custom 32">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0070C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7D01CD67B11D4B816C9DF54EC99EF3" ma:contentTypeVersion="13" ma:contentTypeDescription="Create a new document." ma:contentTypeScope="" ma:versionID="8a6f30f49dfde2f0abe9f1264016c91b">
  <xsd:schema xmlns:xsd="http://www.w3.org/2001/XMLSchema" xmlns:xs="http://www.w3.org/2001/XMLSchema" xmlns:p="http://schemas.microsoft.com/office/2006/metadata/properties" xmlns:ns2="73a48753-6480-47aa-921d-e5891154e976" xmlns:ns3="050de78a-70cf-4fc3-92ba-9f0761e59720" targetNamespace="http://schemas.microsoft.com/office/2006/metadata/properties" ma:root="true" ma:fieldsID="5adda74e2df40cf81770cce223e2ad50" ns2:_="" ns3:_="">
    <xsd:import namespace="73a48753-6480-47aa-921d-e5891154e976"/>
    <xsd:import namespace="050de78a-70cf-4fc3-92ba-9f0761e5972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48753-6480-47aa-921d-e5891154e97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f12fecc-efde-40e0-92ac-e09924fecc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0de78a-70cf-4fc3-92ba-9f0761e5972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a3e0093-6982-4404-b286-09960dfb83a5}" ma:internalName="TaxCatchAll" ma:showField="CatchAllData" ma:web="050de78a-70cf-4fc3-92ba-9f0761e597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a48753-6480-47aa-921d-e5891154e976">
      <Terms xmlns="http://schemas.microsoft.com/office/infopath/2007/PartnerControls"/>
    </lcf76f155ced4ddcb4097134ff3c332f>
    <TaxCatchAll xmlns="050de78a-70cf-4fc3-92ba-9f0761e59720" xsi:nil="true"/>
  </documentManagement>
</p:properties>
</file>

<file path=customXml/itemProps1.xml><?xml version="1.0" encoding="utf-8"?>
<ds:datastoreItem xmlns:ds="http://schemas.openxmlformats.org/officeDocument/2006/customXml" ds:itemID="{A4A58EEB-24DA-41AD-9B4C-F201FAD693FD}"/>
</file>

<file path=customXml/itemProps2.xml><?xml version="1.0" encoding="utf-8"?>
<ds:datastoreItem xmlns:ds="http://schemas.openxmlformats.org/officeDocument/2006/customXml" ds:itemID="{FED43ADB-F137-48AB-AD57-20551289EC60}"/>
</file>

<file path=customXml/itemProps3.xml><?xml version="1.0" encoding="utf-8"?>
<ds:datastoreItem xmlns:ds="http://schemas.openxmlformats.org/officeDocument/2006/customXml" ds:itemID="{202F9A48-EA0A-4245-89DE-A485678E71DB}"/>
</file>

<file path=docProps/app.xml><?xml version="1.0" encoding="utf-8"?>
<Properties xmlns="http://schemas.openxmlformats.org/officeDocument/2006/extended-properties" xmlns:vt="http://schemas.openxmlformats.org/officeDocument/2006/docPropsVTypes">
  <TotalTime>4504</TotalTime>
  <Words>1961</Words>
  <Application>Microsoft Office PowerPoint</Application>
  <PresentationFormat>On-screen Show (16:9)</PresentationFormat>
  <Paragraphs>181</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Roboto</vt:lpstr>
      <vt:lpstr>Times New Roman</vt:lpstr>
      <vt:lpstr>Calibri</vt:lpstr>
      <vt:lpstr>Geometric</vt:lpstr>
      <vt:lpstr>Principles of Marketing </vt:lpstr>
      <vt:lpstr>5.1 Targeted Marketing versus Mass Marketing</vt:lpstr>
      <vt:lpstr>5.1Types of Target Marketing Strategies</vt:lpstr>
      <vt:lpstr>Targeted Marketing</vt:lpstr>
      <vt:lpstr>Mass Marketing</vt:lpstr>
      <vt:lpstr>Benefits of Segmenting and Targeting Markets</vt:lpstr>
      <vt:lpstr>Steps in One-to-One Marketing</vt:lpstr>
      <vt:lpstr>Key Takeaway I </vt:lpstr>
      <vt:lpstr>5.2 How Markets Are Segmented</vt:lpstr>
      <vt:lpstr>Types of Segmentation</vt:lpstr>
      <vt:lpstr>Types of Segmentation Bases</vt:lpstr>
      <vt:lpstr>Segmenting by Behaviour/Benefits Sought </vt:lpstr>
      <vt:lpstr>Segmenting by Demographics </vt:lpstr>
      <vt:lpstr>Segmenting by Geography </vt:lpstr>
      <vt:lpstr>Segmenting by Psychographics </vt:lpstr>
      <vt:lpstr>Segmenting by Usage Rate </vt:lpstr>
      <vt:lpstr>Segmentation Bases Chart</vt:lpstr>
      <vt:lpstr>Key Takeaway II</vt:lpstr>
      <vt:lpstr>5.3 Selecting Target Markets and Target-Market Strategies</vt:lpstr>
      <vt:lpstr>Selecting Target Markets</vt:lpstr>
      <vt:lpstr>Target-Market Strategies</vt:lpstr>
      <vt:lpstr>Targeting Global Markets</vt:lpstr>
      <vt:lpstr>5.4 Positioning and Repositioning</vt:lpstr>
      <vt:lpstr>5.4 Positioning and Repositioning Offerings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Marketing - Chapter 5 </dc:title>
  <dc:creator>HOME-USER</dc:creator>
  <cp:lastModifiedBy>Andrew S</cp:lastModifiedBy>
  <cp:revision>108</cp:revision>
  <cp:lastPrinted>2021-10-24T15:39:03Z</cp:lastPrinted>
  <dcterms:modified xsi:type="dcterms:W3CDTF">2022-06-03T00:44:39Z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0x010100C57D01CD67B11D4B816C9DF54EC99EF3</vt:lpwstr>
  </property>
</Properties>
</file>