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8" r:id="rId3"/>
    <p:sldId id="277" r:id="rId4"/>
    <p:sldId id="265" r:id="rId5"/>
    <p:sldId id="279" r:id="rId6"/>
    <p:sldId id="266" r:id="rId7"/>
    <p:sldId id="270" r:id="rId8"/>
    <p:sldId id="280" r:id="rId9"/>
    <p:sldId id="267" r:id="rId10"/>
    <p:sldId id="272" r:id="rId11"/>
    <p:sldId id="281" r:id="rId12"/>
    <p:sldId id="273" r:id="rId13"/>
    <p:sldId id="274" r:id="rId14"/>
    <p:sldId id="287" r:id="rId15"/>
    <p:sldId id="260" r:id="rId16"/>
    <p:sldId id="261" r:id="rId17"/>
    <p:sldId id="275" r:id="rId18"/>
    <p:sldId id="262" r:id="rId19"/>
    <p:sldId id="283" r:id="rId20"/>
    <p:sldId id="282" r:id="rId21"/>
    <p:sldId id="284" r:id="rId22"/>
    <p:sldId id="276" r:id="rId23"/>
    <p:sldId id="285" r:id="rId24"/>
    <p:sldId id="286" r:id="rId25"/>
  </p:sldIdLst>
  <p:sldSz cx="9144000" cy="5143500" type="screen16x9"/>
  <p:notesSz cx="6858000" cy="9144000"/>
  <p:embeddedFontLs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ienzi, Jack" initials="MJ" lastIdx="5" clrIdx="0">
    <p:extLst>
      <p:ext uri="{19B8F6BF-5375-455C-9EA6-DF929625EA0E}">
        <p15:presenceInfo xmlns:p15="http://schemas.microsoft.com/office/powerpoint/2012/main" userId="S-1-5-21-750930478-754930973-930774774-290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0DA203-6A75-C5E9-48BE-CCE8DCD1CC7C}" v="66" dt="2022-03-11T18:34:07.887"/>
    <p1510:client id="{AB5BE96B-F16D-4B53-8793-EECB9807BF65}" v="9" dt="2022-03-14T10:50:25.371"/>
    <p1510:client id="{D36DCAEB-BE61-3F99-32E2-C749C7E04CE8}" v="941" dt="2022-03-10T16:31:53.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0" Type="http://schemas.openxmlformats.org/officeDocument/2006/relationships/slide" Target="slides/slide19.xml"/><Relationship Id="rId4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h, Shauna" userId="S::sroch@fanshawec.ca::05ca025a-1219-4008-8ea7-6708a3b6b10f" providerId="AD" clId="Web-{AB5BE96B-F16D-4B53-8793-EECB9807BF65}"/>
    <pc:docChg chg="modSld">
      <pc:chgData name="Roch, Shauna" userId="S::sroch@fanshawec.ca::05ca025a-1219-4008-8ea7-6708a3b6b10f" providerId="AD" clId="Web-{AB5BE96B-F16D-4B53-8793-EECB9807BF65}" dt="2022-03-14T10:50:25.371" v="7"/>
      <pc:docMkLst>
        <pc:docMk/>
      </pc:docMkLst>
      <pc:sldChg chg="modSp">
        <pc:chgData name="Roch, Shauna" userId="S::sroch@fanshawec.ca::05ca025a-1219-4008-8ea7-6708a3b6b10f" providerId="AD" clId="Web-{AB5BE96B-F16D-4B53-8793-EECB9807BF65}" dt="2022-03-14T10:49:04.776" v="6"/>
        <pc:sldMkLst>
          <pc:docMk/>
          <pc:sldMk cId="3792433114" sldId="277"/>
        </pc:sldMkLst>
        <pc:picChg chg="mod">
          <ac:chgData name="Roch, Shauna" userId="S::sroch@fanshawec.ca::05ca025a-1219-4008-8ea7-6708a3b6b10f" providerId="AD" clId="Web-{AB5BE96B-F16D-4B53-8793-EECB9807BF65}" dt="2022-03-14T10:49:04.776" v="6"/>
          <ac:picMkLst>
            <pc:docMk/>
            <pc:sldMk cId="3792433114" sldId="277"/>
            <ac:picMk id="5" creationId="{103656E6-ADB9-4EED-B264-19354D3D65E1}"/>
          </ac:picMkLst>
        </pc:picChg>
      </pc:sldChg>
      <pc:sldChg chg="modSp">
        <pc:chgData name="Roch, Shauna" userId="S::sroch@fanshawec.ca::05ca025a-1219-4008-8ea7-6708a3b6b10f" providerId="AD" clId="Web-{AB5BE96B-F16D-4B53-8793-EECB9807BF65}" dt="2022-03-14T10:48:48.807" v="5"/>
        <pc:sldMkLst>
          <pc:docMk/>
          <pc:sldMk cId="3729903768" sldId="279"/>
        </pc:sldMkLst>
        <pc:picChg chg="mod">
          <ac:chgData name="Roch, Shauna" userId="S::sroch@fanshawec.ca::05ca025a-1219-4008-8ea7-6708a3b6b10f" providerId="AD" clId="Web-{AB5BE96B-F16D-4B53-8793-EECB9807BF65}" dt="2022-03-14T10:48:48.807" v="5"/>
          <ac:picMkLst>
            <pc:docMk/>
            <pc:sldMk cId="3729903768" sldId="279"/>
            <ac:picMk id="5" creationId="{44587BD7-59CD-4801-8BF4-56D82DCAFCEC}"/>
          </ac:picMkLst>
        </pc:picChg>
      </pc:sldChg>
      <pc:sldChg chg="addSp modSp">
        <pc:chgData name="Roch, Shauna" userId="S::sroch@fanshawec.ca::05ca025a-1219-4008-8ea7-6708a3b6b10f" providerId="AD" clId="Web-{AB5BE96B-F16D-4B53-8793-EECB9807BF65}" dt="2022-03-14T10:50:25.371" v="7"/>
        <pc:sldMkLst>
          <pc:docMk/>
          <pc:sldMk cId="3974041971" sldId="280"/>
        </pc:sldMkLst>
        <pc:picChg chg="add mod">
          <ac:chgData name="Roch, Shauna" userId="S::sroch@fanshawec.ca::05ca025a-1219-4008-8ea7-6708a3b6b10f" providerId="AD" clId="Web-{AB5BE96B-F16D-4B53-8793-EECB9807BF65}" dt="2022-03-14T10:50:25.371" v="7"/>
          <ac:picMkLst>
            <pc:docMk/>
            <pc:sldMk cId="3974041971" sldId="280"/>
            <ac:picMk id="4" creationId="{907C7B42-791F-49B7-A077-0508BCDA8A75}"/>
          </ac:picMkLst>
        </pc:picChg>
      </pc:sldChg>
    </pc:docChg>
  </pc:docChgLst>
  <pc:docChgLst>
    <pc:chgData name="Roch, Shauna" userId="S::sroch@fanshawec.ca::05ca025a-1219-4008-8ea7-6708a3b6b10f" providerId="AD" clId="Web-{2D0DA203-6A75-C5E9-48BE-CCE8DCD1CC7C}"/>
    <pc:docChg chg="modSld">
      <pc:chgData name="Roch, Shauna" userId="S::sroch@fanshawec.ca::05ca025a-1219-4008-8ea7-6708a3b6b10f" providerId="AD" clId="Web-{2D0DA203-6A75-C5E9-48BE-CCE8DCD1CC7C}" dt="2022-03-11T18:34:05.700" v="50" actId="20577"/>
      <pc:docMkLst>
        <pc:docMk/>
      </pc:docMkLst>
      <pc:sldChg chg="modSp">
        <pc:chgData name="Roch, Shauna" userId="S::sroch@fanshawec.ca::05ca025a-1219-4008-8ea7-6708a3b6b10f" providerId="AD" clId="Web-{2D0DA203-6A75-C5E9-48BE-CCE8DCD1CC7C}" dt="2022-03-11T18:17:03.422" v="2" actId="14100"/>
        <pc:sldMkLst>
          <pc:docMk/>
          <pc:sldMk cId="4146743531" sldId="265"/>
        </pc:sldMkLst>
        <pc:spChg chg="mod">
          <ac:chgData name="Roch, Shauna" userId="S::sroch@fanshawec.ca::05ca025a-1219-4008-8ea7-6708a3b6b10f" providerId="AD" clId="Web-{2D0DA203-6A75-C5E9-48BE-CCE8DCD1CC7C}" dt="2022-03-11T18:17:03.422" v="2" actId="14100"/>
          <ac:spMkLst>
            <pc:docMk/>
            <pc:sldMk cId="4146743531" sldId="265"/>
            <ac:spMk id="5" creationId="{98F27AAA-449D-45B9-AFB7-C7E1EC5F890C}"/>
          </ac:spMkLst>
        </pc:spChg>
      </pc:sldChg>
      <pc:sldChg chg="modSp">
        <pc:chgData name="Roch, Shauna" userId="S::sroch@fanshawec.ca::05ca025a-1219-4008-8ea7-6708a3b6b10f" providerId="AD" clId="Web-{2D0DA203-6A75-C5E9-48BE-CCE8DCD1CC7C}" dt="2022-03-11T18:33:39.793" v="46" actId="14100"/>
        <pc:sldMkLst>
          <pc:docMk/>
          <pc:sldMk cId="1424643653" sldId="267"/>
        </pc:sldMkLst>
        <pc:spChg chg="mod">
          <ac:chgData name="Roch, Shauna" userId="S::sroch@fanshawec.ca::05ca025a-1219-4008-8ea7-6708a3b6b10f" providerId="AD" clId="Web-{2D0DA203-6A75-C5E9-48BE-CCE8DCD1CC7C}" dt="2022-03-11T18:33:39.793" v="46" actId="14100"/>
          <ac:spMkLst>
            <pc:docMk/>
            <pc:sldMk cId="1424643653" sldId="267"/>
            <ac:spMk id="2" creationId="{BCDDF0E9-4C78-4E5C-9FA6-B5CB5F901146}"/>
          </ac:spMkLst>
        </pc:spChg>
        <pc:picChg chg="mod">
          <ac:chgData name="Roch, Shauna" userId="S::sroch@fanshawec.ca::05ca025a-1219-4008-8ea7-6708a3b6b10f" providerId="AD" clId="Web-{2D0DA203-6A75-C5E9-48BE-CCE8DCD1CC7C}" dt="2022-03-11T18:33:22.840" v="39" actId="14100"/>
          <ac:picMkLst>
            <pc:docMk/>
            <pc:sldMk cId="1424643653" sldId="267"/>
            <ac:picMk id="4" creationId="{F6363A5A-AC30-4E3E-A965-8ECF6212C781}"/>
          </ac:picMkLst>
        </pc:picChg>
      </pc:sldChg>
      <pc:sldChg chg="modSp">
        <pc:chgData name="Roch, Shauna" userId="S::sroch@fanshawec.ca::05ca025a-1219-4008-8ea7-6708a3b6b10f" providerId="AD" clId="Web-{2D0DA203-6A75-C5E9-48BE-CCE8DCD1CC7C}" dt="2022-03-11T18:33:58.887" v="48" actId="20577"/>
        <pc:sldMkLst>
          <pc:docMk/>
          <pc:sldMk cId="1682864701" sldId="276"/>
        </pc:sldMkLst>
        <pc:spChg chg="mod">
          <ac:chgData name="Roch, Shauna" userId="S::sroch@fanshawec.ca::05ca025a-1219-4008-8ea7-6708a3b6b10f" providerId="AD" clId="Web-{2D0DA203-6A75-C5E9-48BE-CCE8DCD1CC7C}" dt="2022-03-11T18:33:58.887" v="48" actId="20577"/>
          <ac:spMkLst>
            <pc:docMk/>
            <pc:sldMk cId="1682864701" sldId="276"/>
            <ac:spMk id="4" creationId="{853E6272-BDC2-4121-94CB-09BC095FA104}"/>
          </ac:spMkLst>
        </pc:spChg>
      </pc:sldChg>
      <pc:sldChg chg="addSp delSp modSp">
        <pc:chgData name="Roch, Shauna" userId="S::sroch@fanshawec.ca::05ca025a-1219-4008-8ea7-6708a3b6b10f" providerId="AD" clId="Web-{2D0DA203-6A75-C5E9-48BE-CCE8DCD1CC7C}" dt="2022-03-11T18:30:08.947" v="23" actId="1076"/>
        <pc:sldMkLst>
          <pc:docMk/>
          <pc:sldMk cId="3792433114" sldId="277"/>
        </pc:sldMkLst>
        <pc:spChg chg="mod">
          <ac:chgData name="Roch, Shauna" userId="S::sroch@fanshawec.ca::05ca025a-1219-4008-8ea7-6708a3b6b10f" providerId="AD" clId="Web-{2D0DA203-6A75-C5E9-48BE-CCE8DCD1CC7C}" dt="2022-03-11T18:16:12.999" v="0" actId="20577"/>
          <ac:spMkLst>
            <pc:docMk/>
            <pc:sldMk cId="3792433114" sldId="277"/>
            <ac:spMk id="2" creationId="{7B29AE61-E073-4A2C-A73D-AA36AA68111B}"/>
          </ac:spMkLst>
        </pc:spChg>
        <pc:spChg chg="add del">
          <ac:chgData name="Roch, Shauna" userId="S::sroch@fanshawec.ca::05ca025a-1219-4008-8ea7-6708a3b6b10f" providerId="AD" clId="Web-{2D0DA203-6A75-C5E9-48BE-CCE8DCD1CC7C}" dt="2022-03-11T18:28:54.587" v="12"/>
          <ac:spMkLst>
            <pc:docMk/>
            <pc:sldMk cId="3792433114" sldId="277"/>
            <ac:spMk id="6" creationId="{CB100F80-333B-43F4-A158-FA6644E4790D}"/>
          </ac:spMkLst>
        </pc:spChg>
        <pc:spChg chg="add mod">
          <ac:chgData name="Roch, Shauna" userId="S::sroch@fanshawec.ca::05ca025a-1219-4008-8ea7-6708a3b6b10f" providerId="AD" clId="Web-{2D0DA203-6A75-C5E9-48BE-CCE8DCD1CC7C}" dt="2022-03-11T18:30:08.947" v="23" actId="1076"/>
          <ac:spMkLst>
            <pc:docMk/>
            <pc:sldMk cId="3792433114" sldId="277"/>
            <ac:spMk id="7" creationId="{B26D67A4-C763-4E24-8239-E8079FC22167}"/>
          </ac:spMkLst>
        </pc:spChg>
        <pc:picChg chg="add del">
          <ac:chgData name="Roch, Shauna" userId="S::sroch@fanshawec.ca::05ca025a-1219-4008-8ea7-6708a3b6b10f" providerId="AD" clId="Web-{2D0DA203-6A75-C5E9-48BE-CCE8DCD1CC7C}" dt="2022-03-11T18:28:52.524" v="11"/>
          <ac:picMkLst>
            <pc:docMk/>
            <pc:sldMk cId="3792433114" sldId="277"/>
            <ac:picMk id="4" creationId="{3BF6FBE6-FE89-4A43-A00F-E6B24514EA69}"/>
          </ac:picMkLst>
        </pc:picChg>
        <pc:picChg chg="add mod">
          <ac:chgData name="Roch, Shauna" userId="S::sroch@fanshawec.ca::05ca025a-1219-4008-8ea7-6708a3b6b10f" providerId="AD" clId="Web-{2D0DA203-6A75-C5E9-48BE-CCE8DCD1CC7C}" dt="2022-03-11T18:29:46.040" v="14" actId="1076"/>
          <ac:picMkLst>
            <pc:docMk/>
            <pc:sldMk cId="3792433114" sldId="277"/>
            <ac:picMk id="5" creationId="{103656E6-ADB9-4EED-B264-19354D3D65E1}"/>
          </ac:picMkLst>
        </pc:picChg>
      </pc:sldChg>
      <pc:sldChg chg="addSp delSp modSp">
        <pc:chgData name="Roch, Shauna" userId="S::sroch@fanshawec.ca::05ca025a-1219-4008-8ea7-6708a3b6b10f" providerId="AD" clId="Web-{2D0DA203-6A75-C5E9-48BE-CCE8DCD1CC7C}" dt="2022-03-11T18:33:02.527" v="36" actId="1076"/>
        <pc:sldMkLst>
          <pc:docMk/>
          <pc:sldMk cId="3729903768" sldId="279"/>
        </pc:sldMkLst>
        <pc:spChg chg="mod">
          <ac:chgData name="Roch, Shauna" userId="S::sroch@fanshawec.ca::05ca025a-1219-4008-8ea7-6708a3b6b10f" providerId="AD" clId="Web-{2D0DA203-6A75-C5E9-48BE-CCE8DCD1CC7C}" dt="2022-03-11T18:33:02.527" v="36" actId="1076"/>
          <ac:spMkLst>
            <pc:docMk/>
            <pc:sldMk cId="3729903768" sldId="279"/>
            <ac:spMk id="3" creationId="{B1650A4B-ECA8-4A7F-BB4E-7949EB592376}"/>
          </ac:spMkLst>
        </pc:spChg>
        <pc:spChg chg="del">
          <ac:chgData name="Roch, Shauna" userId="S::sroch@fanshawec.ca::05ca025a-1219-4008-8ea7-6708a3b6b10f" providerId="AD" clId="Web-{2D0DA203-6A75-C5E9-48BE-CCE8DCD1CC7C}" dt="2022-03-11T18:30:25.603" v="25"/>
          <ac:spMkLst>
            <pc:docMk/>
            <pc:sldMk cId="3729903768" sldId="279"/>
            <ac:spMk id="6" creationId="{B63ECF90-A7AD-4F43-82C9-E080CDA704E4}"/>
          </ac:spMkLst>
        </pc:spChg>
        <pc:spChg chg="add mod">
          <ac:chgData name="Roch, Shauna" userId="S::sroch@fanshawec.ca::05ca025a-1219-4008-8ea7-6708a3b6b10f" providerId="AD" clId="Web-{2D0DA203-6A75-C5E9-48BE-CCE8DCD1CC7C}" dt="2022-03-11T18:32:57.933" v="34" actId="1076"/>
          <ac:spMkLst>
            <pc:docMk/>
            <pc:sldMk cId="3729903768" sldId="279"/>
            <ac:spMk id="7" creationId="{6A562D3C-CEC9-4435-A01D-79357E597BCB}"/>
          </ac:spMkLst>
        </pc:spChg>
        <pc:picChg chg="del">
          <ac:chgData name="Roch, Shauna" userId="S::sroch@fanshawec.ca::05ca025a-1219-4008-8ea7-6708a3b6b10f" providerId="AD" clId="Web-{2D0DA203-6A75-C5E9-48BE-CCE8DCD1CC7C}" dt="2022-03-11T18:30:23.822" v="24"/>
          <ac:picMkLst>
            <pc:docMk/>
            <pc:sldMk cId="3729903768" sldId="279"/>
            <ac:picMk id="4" creationId="{CA93B31F-B1CF-48FD-B1B6-997F22447CC9}"/>
          </ac:picMkLst>
        </pc:picChg>
        <pc:picChg chg="add mod">
          <ac:chgData name="Roch, Shauna" userId="S::sroch@fanshawec.ca::05ca025a-1219-4008-8ea7-6708a3b6b10f" providerId="AD" clId="Web-{2D0DA203-6A75-C5E9-48BE-CCE8DCD1CC7C}" dt="2022-03-11T18:32:58.402" v="35" actId="14100"/>
          <ac:picMkLst>
            <pc:docMk/>
            <pc:sldMk cId="3729903768" sldId="279"/>
            <ac:picMk id="5" creationId="{44587BD7-59CD-4801-8BF4-56D82DCAFCEC}"/>
          </ac:picMkLst>
        </pc:picChg>
      </pc:sldChg>
      <pc:sldChg chg="delSp">
        <pc:chgData name="Roch, Shauna" userId="S::sroch@fanshawec.ca::05ca025a-1219-4008-8ea7-6708a3b6b10f" providerId="AD" clId="Web-{2D0DA203-6A75-C5E9-48BE-CCE8DCD1CC7C}" dt="2022-03-11T18:33:13.637" v="38"/>
        <pc:sldMkLst>
          <pc:docMk/>
          <pc:sldMk cId="3974041971" sldId="280"/>
        </pc:sldMkLst>
        <pc:spChg chg="del">
          <ac:chgData name="Roch, Shauna" userId="S::sroch@fanshawec.ca::05ca025a-1219-4008-8ea7-6708a3b6b10f" providerId="AD" clId="Web-{2D0DA203-6A75-C5E9-48BE-CCE8DCD1CC7C}" dt="2022-03-11T18:33:13.637" v="38"/>
          <ac:spMkLst>
            <pc:docMk/>
            <pc:sldMk cId="3974041971" sldId="280"/>
            <ac:spMk id="6" creationId="{D7673EA5-ABE2-4332-8189-400C97353FFC}"/>
          </ac:spMkLst>
        </pc:spChg>
        <pc:picChg chg="del">
          <ac:chgData name="Roch, Shauna" userId="S::sroch@fanshawec.ca::05ca025a-1219-4008-8ea7-6708a3b6b10f" providerId="AD" clId="Web-{2D0DA203-6A75-C5E9-48BE-CCE8DCD1CC7C}" dt="2022-03-11T18:33:12.215" v="37"/>
          <ac:picMkLst>
            <pc:docMk/>
            <pc:sldMk cId="3974041971" sldId="280"/>
            <ac:picMk id="1026" creationId="{2E82A1E0-8749-4A69-99F2-4AA019E8EB58}"/>
          </ac:picMkLst>
        </pc:picChg>
      </pc:sldChg>
      <pc:sldChg chg="modSp">
        <pc:chgData name="Roch, Shauna" userId="S::sroch@fanshawec.ca::05ca025a-1219-4008-8ea7-6708a3b6b10f" providerId="AD" clId="Web-{2D0DA203-6A75-C5E9-48BE-CCE8DCD1CC7C}" dt="2022-03-11T18:34:05.700" v="50" actId="20577"/>
        <pc:sldMkLst>
          <pc:docMk/>
          <pc:sldMk cId="3071148865" sldId="285"/>
        </pc:sldMkLst>
        <pc:spChg chg="mod">
          <ac:chgData name="Roch, Shauna" userId="S::sroch@fanshawec.ca::05ca025a-1219-4008-8ea7-6708a3b6b10f" providerId="AD" clId="Web-{2D0DA203-6A75-C5E9-48BE-CCE8DCD1CC7C}" dt="2022-03-11T18:34:05.700" v="50" actId="20577"/>
          <ac:spMkLst>
            <pc:docMk/>
            <pc:sldMk cId="3071148865" sldId="285"/>
            <ac:spMk id="6" creationId="{6168BFF5-2C80-4A59-B061-9DB4FED86B8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688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bfbf62896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bfbf62896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ebfbf62896_3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ebfbf62896_3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rgbClr val="2A3990"/>
              </a:buClr>
              <a:buSzPts val="1100"/>
              <a:buFont typeface="Arial"/>
              <a:buNone/>
            </a:pPr>
            <a:endParaRPr sz="500">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sz="5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941fe4cd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941fe4cd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CA" sz="1400"/>
              <a:t>The level of involvement in buying decisions may be considered a continuum from decisions that are fairly routine (consumers are not very involved) to decisions that require extensive thought and a high level of involvement. Consumers often engage in routine response behaviour when they make low-involvement decisions—that is, they make automatic purchase decisions based on limited information or information they have gathered in the past</a:t>
            </a:r>
          </a:p>
          <a:p>
            <a:pPr marL="0" lvl="0" indent="0" algn="l" rtl="0">
              <a:spcBef>
                <a:spcPts val="0"/>
              </a:spcBef>
              <a:spcAft>
                <a:spcPts val="0"/>
              </a:spcAft>
              <a:buClr>
                <a:schemeClr val="dk1"/>
              </a:buClr>
              <a:buSzPts val="1100"/>
              <a:buFont typeface="Arial"/>
              <a:buNone/>
            </a:pPr>
            <a:endParaRPr sz="13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941fe4cd0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941fe4cd0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300">
              <a:solidFill>
                <a:schemeClr val="dk1"/>
              </a:solidFill>
            </a:endParaRPr>
          </a:p>
        </p:txBody>
      </p:sp>
    </p:spTree>
    <p:extLst>
      <p:ext uri="{BB962C8B-B14F-4D97-AF65-F5344CB8AC3E}">
        <p14:creationId xmlns:p14="http://schemas.microsoft.com/office/powerpoint/2010/main" val="112298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6879c3b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6879c3b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extLst>
      <p:ext uri="{BB962C8B-B14F-4D97-AF65-F5344CB8AC3E}">
        <p14:creationId xmlns:p14="http://schemas.microsoft.com/office/powerpoint/2010/main" val="1704166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28799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bfbf62896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bfbf62896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a:p>
          <a:p>
            <a:pPr marL="0" lvl="0" indent="0" algn="l" rtl="0">
              <a:spcBef>
                <a:spcPts val="0"/>
              </a:spcBef>
              <a:spcAft>
                <a:spcPts val="0"/>
              </a:spcAft>
              <a:buNone/>
            </a:pPr>
            <a:endParaRPr lang="en-CA"/>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02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395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endParaRPr lang="en-US"/>
          </a:p>
          <a:p>
            <a:pPr marL="0" indent="0">
              <a:buNone/>
            </a:pPr>
            <a:r>
              <a:rPr lang="en-US"/>
              <a:t> Marketers have had better luck linking people’s </a:t>
            </a:r>
            <a:r>
              <a:rPr lang="en-US" b="1"/>
              <a:t>self-concepts</a:t>
            </a:r>
            <a:r>
              <a:rPr lang="en-US"/>
              <a:t> to their buying behavior. Your self-concept is how you see yourself—be it positive or negative. </a:t>
            </a:r>
          </a:p>
          <a:p>
            <a:pPr marL="0" indent="0">
              <a:buNone/>
            </a:pPr>
            <a:r>
              <a:rPr lang="en-US"/>
              <a:t>Marketing researchers believe people buy products to enhance how they feel about themselves—to get themselves closer to their ideal selves.</a:t>
            </a:r>
          </a:p>
        </p:txBody>
      </p:sp>
    </p:spTree>
    <p:extLst>
      <p:ext uri="{BB962C8B-B14F-4D97-AF65-F5344CB8AC3E}">
        <p14:creationId xmlns:p14="http://schemas.microsoft.com/office/powerpoint/2010/main" val="229556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b="1"/>
              <a:t>Psychographics</a:t>
            </a:r>
            <a:r>
              <a:rPr lang="en-US"/>
              <a:t> combines the lifestyle traits of consumers and their personality styles with an analysis of their attitudes, activities, and values to determine groups of consumers with similar characteristics. </a:t>
            </a:r>
          </a:p>
          <a:p>
            <a:pPr>
              <a:buNone/>
            </a:pPr>
            <a:r>
              <a:rPr lang="en-US"/>
              <a:t>One of the most widely used systems to classify people based on psychographics is the VALS (Values, Attitudes, and Lifestyles) framework</a:t>
            </a:r>
          </a:p>
          <a:p>
            <a:pPr>
              <a:buNone/>
            </a:pPr>
            <a:endParaRPr lang="en-US"/>
          </a:p>
          <a:p>
            <a:pPr>
              <a:buNone/>
            </a:pPr>
            <a:endParaRPr lang="en-US"/>
          </a:p>
        </p:txBody>
      </p:sp>
    </p:spTree>
    <p:extLst>
      <p:ext uri="{BB962C8B-B14F-4D97-AF65-F5344CB8AC3E}">
        <p14:creationId xmlns:p14="http://schemas.microsoft.com/office/powerpoint/2010/main" val="552310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a:t>Have you ever gone shopping when you were tired or hungry? Even if you were shopping for something that would make you the envy of your friends (maybe a new car) you probably wanted to sleep or eat even more. (Forget the car. Just give me a nap and a candy bar.</a:t>
            </a:r>
          </a:p>
          <a:p>
            <a:pPr marL="0" lvl="0" indent="0" algn="l">
              <a:spcBef>
                <a:spcPts val="0"/>
              </a:spcBef>
              <a:spcAft>
                <a:spcPts val="0"/>
              </a:spcAft>
              <a:buNone/>
            </a:pPr>
            <a:endParaRPr/>
          </a:p>
        </p:txBody>
      </p:sp>
    </p:spTree>
    <p:extLst>
      <p:ext uri="{BB962C8B-B14F-4D97-AF65-F5344CB8AC3E}">
        <p14:creationId xmlns:p14="http://schemas.microsoft.com/office/powerpoint/2010/main" val="38723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Sans-Serif"/>
              <a:buChar char="•"/>
            </a:pPr>
            <a:r>
              <a:rPr lang="en-US" b="1"/>
              <a:t>Perception: </a:t>
            </a:r>
            <a:r>
              <a:rPr lang="en-US"/>
              <a:t>You do so via stimuli that affect your different senses—sight, hearing, touch, smell, and taste. How you combine these senses also makes a difference.</a:t>
            </a:r>
          </a:p>
          <a:p>
            <a:pPr marL="285750" indent="-285750">
              <a:buFont typeface="Arial,Sans-Serif"/>
              <a:buChar char="•"/>
            </a:pPr>
            <a:r>
              <a:rPr lang="en-US" b="1"/>
              <a:t>Learning: </a:t>
            </a:r>
            <a:r>
              <a:rPr lang="en-US"/>
              <a:t> It’s the reason you don’t buy a bad product twice. Learning doesn’t just affect what you buy; it affects how you shop.</a:t>
            </a:r>
          </a:p>
          <a:p>
            <a:pPr marL="285750" indent="-285750">
              <a:buFont typeface="Arial,Sans-Serif"/>
              <a:buChar char="•"/>
            </a:pPr>
            <a:r>
              <a:rPr lang="en-US" b="1"/>
              <a:t>Attitudes:</a:t>
            </a:r>
            <a:r>
              <a:rPr lang="en-US"/>
              <a:t> Attitudes tend to be enduring, and because they are based on people’s values and beliefs, they are hard to change.</a:t>
            </a:r>
            <a:endParaRPr lang="en-CA"/>
          </a:p>
          <a:p>
            <a:pPr marL="0" lvl="0" indent="0" algn="l">
              <a:spcBef>
                <a:spcPts val="0"/>
              </a:spcBef>
              <a:spcAft>
                <a:spcPts val="0"/>
              </a:spcAft>
              <a:buNone/>
            </a:pPr>
            <a:endParaRPr/>
          </a:p>
        </p:txBody>
      </p:sp>
    </p:spTree>
    <p:extLst>
      <p:ext uri="{BB962C8B-B14F-4D97-AF65-F5344CB8AC3E}">
        <p14:creationId xmlns:p14="http://schemas.microsoft.com/office/powerpoint/2010/main" val="181306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941fe4cd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941fe4cd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02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1" name="Google Shape;31;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Google Shape;40;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3" name="Google Shape;43;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4" name="Google Shape;44;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53" name="Google Shape;53;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60" name="Google Shape;60;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3" name="Google Shape;63;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grpSp>
        <p:nvGrpSpPr>
          <p:cNvPr id="65" name="Google Shape;65;p11"/>
          <p:cNvGrpSpPr/>
          <p:nvPr/>
        </p:nvGrpSpPr>
        <p:grpSpPr>
          <a:xfrm>
            <a:off x="6098378" y="5"/>
            <a:ext cx="3045625" cy="2030570"/>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72" name="Google Shape;72;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0"/>
              </a:spcBef>
              <a:spcAft>
                <a:spcPts val="0"/>
              </a:spcAft>
              <a:buClr>
                <a:schemeClr val="lt1"/>
              </a:buClr>
              <a:buSzPts val="1400"/>
              <a:buChar char="○"/>
              <a:defRPr>
                <a:solidFill>
                  <a:schemeClr val="lt1"/>
                </a:solidFill>
              </a:defRPr>
            </a:lvl2pPr>
            <a:lvl3pPr marL="1371600" lvl="2" indent="-317500" algn="ctr" rtl="0">
              <a:spcBef>
                <a:spcPts val="0"/>
              </a:spcBef>
              <a:spcAft>
                <a:spcPts val="0"/>
              </a:spcAft>
              <a:buClr>
                <a:schemeClr val="lt1"/>
              </a:buClr>
              <a:buSzPts val="1400"/>
              <a:buChar char="■"/>
              <a:defRPr>
                <a:solidFill>
                  <a:schemeClr val="lt1"/>
                </a:solidFill>
              </a:defRPr>
            </a:lvl3pPr>
            <a:lvl4pPr marL="1828800" lvl="3" indent="-317500" algn="ctr" rtl="0">
              <a:spcBef>
                <a:spcPts val="0"/>
              </a:spcBef>
              <a:spcAft>
                <a:spcPts val="0"/>
              </a:spcAft>
              <a:buClr>
                <a:schemeClr val="lt1"/>
              </a:buClr>
              <a:buSzPts val="1400"/>
              <a:buChar char="●"/>
              <a:defRPr>
                <a:solidFill>
                  <a:schemeClr val="lt1"/>
                </a:solidFill>
              </a:defRPr>
            </a:lvl4pPr>
            <a:lvl5pPr marL="2286000" lvl="4" indent="-317500" algn="ctr" rtl="0">
              <a:spcBef>
                <a:spcPts val="0"/>
              </a:spcBef>
              <a:spcAft>
                <a:spcPts val="0"/>
              </a:spcAft>
              <a:buClr>
                <a:schemeClr val="lt1"/>
              </a:buClr>
              <a:buSzPts val="1400"/>
              <a:buChar char="○"/>
              <a:defRPr>
                <a:solidFill>
                  <a:schemeClr val="lt1"/>
                </a:solidFill>
              </a:defRPr>
            </a:lvl5pPr>
            <a:lvl6pPr marL="2743200" lvl="5" indent="-317500" algn="ctr" rtl="0">
              <a:spcBef>
                <a:spcPts val="0"/>
              </a:spcBef>
              <a:spcAft>
                <a:spcPts val="0"/>
              </a:spcAft>
              <a:buClr>
                <a:schemeClr val="lt1"/>
              </a:buClr>
              <a:buSzPts val="1400"/>
              <a:buChar char="■"/>
              <a:defRPr>
                <a:solidFill>
                  <a:schemeClr val="lt1"/>
                </a:solidFill>
              </a:defRPr>
            </a:lvl6pPr>
            <a:lvl7pPr marL="3200400" lvl="6" indent="-317500" algn="ctr" rtl="0">
              <a:spcBef>
                <a:spcPts val="0"/>
              </a:spcBef>
              <a:spcAft>
                <a:spcPts val="0"/>
              </a:spcAft>
              <a:buClr>
                <a:schemeClr val="lt1"/>
              </a:buClr>
              <a:buSzPts val="1400"/>
              <a:buChar char="●"/>
              <a:defRPr>
                <a:solidFill>
                  <a:schemeClr val="lt1"/>
                </a:solidFill>
              </a:defRPr>
            </a:lvl7pPr>
            <a:lvl8pPr marL="3657600" lvl="7" indent="-317500" algn="ctr" rtl="0">
              <a:spcBef>
                <a:spcPts val="0"/>
              </a:spcBef>
              <a:spcAft>
                <a:spcPts val="0"/>
              </a:spcAft>
              <a:buClr>
                <a:schemeClr val="lt1"/>
              </a:buClr>
              <a:buSzPts val="1400"/>
              <a:buChar char="○"/>
              <a:defRPr>
                <a:solidFill>
                  <a:schemeClr val="lt1"/>
                </a:solidFill>
              </a:defRPr>
            </a:lvl8pPr>
            <a:lvl9pPr marL="4114800" lvl="8" indent="-317500" algn="ctr" rtl="0">
              <a:spcBef>
                <a:spcPts val="0"/>
              </a:spcBef>
              <a:spcAft>
                <a:spcPts val="0"/>
              </a:spcAft>
              <a:buClr>
                <a:schemeClr val="lt1"/>
              </a:buClr>
              <a:buSzPts val="1400"/>
              <a:buChar char="■"/>
              <a:defRPr>
                <a:solidFill>
                  <a:schemeClr val="lt1"/>
                </a:solidFill>
              </a:defRPr>
            </a:lvl9pPr>
          </a:lstStyle>
          <a:p>
            <a:endParaRPr/>
          </a:p>
        </p:txBody>
      </p:sp>
      <p:sp>
        <p:nvSpPr>
          <p:cNvPr id="73" name="Google Shape;73;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reativecommons.org/licenses/by-nc-sa/4.0/"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unsplash.com/s/photos/shopping?utm_source=unsplash&amp;utm_medium=referral&amp;utm_content=creditCopyText" TargetMode="External"/><Relationship Id="rId4" Type="http://schemas.openxmlformats.org/officeDocument/2006/relationships/hyperlink" Target="https://unsplash.com/@itfeelslikefilm?utm_source=unsplash&amp;utm_medium=referral&amp;utm_content=creditCopyTex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flickr.com/photos/jqpubliq/20229519996/"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unsplash.com/@eduschadesoares?utm_source=unsplash&amp;utm_medium=referral&amp;utm_content=creditCopyText" TargetMode="External"/><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hyperlink" Target="https://unsplash.com/s/photos/buying?utm_source=unsplash&amp;utm_medium=referral&amp;utm_content=creditCopyTex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unsplash.com/@shanerounce?utm_source=unsplash&amp;utm_medium=referral&amp;utm_content=creditCopyText" TargetMode="External"/><Relationship Id="rId2" Type="http://schemas.openxmlformats.org/officeDocument/2006/relationships/image" Target="../media/image3.jpeg"/><Relationship Id="rId1" Type="http://schemas.openxmlformats.org/officeDocument/2006/relationships/slideLayout" Target="../slideLayouts/slideLayout3.xml"/><Relationship Id="rId4" Type="http://schemas.openxmlformats.org/officeDocument/2006/relationships/hyperlink" Target="https://unsplash.com/s/photos/friends?utm_source=unsplash&amp;utm_medium=referral&amp;utm_content=creditCopyText"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unsplash.com/s/photos/mirror%5C?utm_source=unsplash&amp;utm_medium=referral&amp;utm_content=creditCopyText" TargetMode="External"/><Relationship Id="rId4" Type="http://schemas.openxmlformats.org/officeDocument/2006/relationships/hyperlink" Target="https://unsplash.com/@kenziekraft?utm_source=unsplash&amp;utm_medium=referral&amp;utm_content=creditCopyTex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ru/illustrations/%d0%bf%d0%be%d1%82%d1%80%d0%b5%d0%b1%d0%bd%d0%be%d1%81%d1%82%d0%b8-%d0%b8%d0%b5%d1%80%d0%b0%d1%80%d1%85%d0%b8%d1%8f-%d0%bc%d0%b0%d1%81%d0%bb%d0%be%d1%83-5193151/"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pixabay.com/ru/service/licen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grpSp>
        <p:nvGrpSpPr>
          <p:cNvPr id="4" name="Group 3" descr="Unless otherwise noted, this work is licensed under a Creative Commons Attribution-NonCommercial-ShareAlike 4.0 International (CC BY-NC-SA 4.0) license. Feel free to use, modify, reuse or redistribute any portion of this presentation.">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id="5" name="Google Shape;92;p23" descr="CC BY-NC-SA 4.0 License Logo">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0" i="0" u="none" strike="noStrike" cap="none">
                  <a:solidFill>
                    <a:schemeClr val="bg1"/>
                  </a:solidFill>
                  <a:latin typeface="Calibri"/>
                  <a:ea typeface="Calibri"/>
                  <a:cs typeface="Calibri"/>
                  <a:sym typeface="Calibri"/>
                </a:rPr>
                <a:t>Unless otherwise noted, this work is licensed under a </a:t>
              </a:r>
              <a:r>
                <a:rPr lang="en" sz="1100" b="0" i="0" u="none" strike="noStrike" cap="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lang="en" sz="110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t>
              </a:r>
              <a:r>
                <a:rPr lang="en" sz="1100" b="0" i="0" u="none" strike="noStrike" cap="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ommons </a:t>
              </a:r>
              <a:r>
                <a:rPr lang="en-US" sz="1100" b="0" i="0" u="none" strike="noStrike" cap="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Attribution-</a:t>
              </a:r>
              <a:r>
                <a:rPr lang="en-US" sz="1100" b="0" i="0" u="none" strike="noStrike" cap="none"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NonCommercial</a:t>
              </a:r>
              <a:r>
                <a:rPr lang="en-US" sz="1100" b="0" i="0" u="none" strike="noStrike" cap="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r>
                <a:rPr lang="en-US" sz="1100" b="0" i="0" u="none" strike="noStrike" cap="none" err="1">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ShareAlike</a:t>
              </a:r>
              <a:r>
                <a:rPr lang="en-US" sz="1100" b="0" i="0" u="none" strike="noStrike" cap="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4.0 International (CC BY-NC-SA 4.0)</a:t>
              </a:r>
              <a:r>
                <a:rPr lang="en-US" sz="1100" b="0" i="0" u="none" strike="noStrike" cap="none">
                  <a:solidFill>
                    <a:schemeClr val="bg1"/>
                  </a:solidFill>
                  <a:latin typeface="Calibri"/>
                  <a:ea typeface="Calibri"/>
                  <a:cs typeface="Calibri"/>
                  <a:sym typeface="Calibri"/>
                </a:rPr>
                <a:t> license</a:t>
              </a:r>
              <a:r>
                <a:rPr lang="en" sz="1100" b="0" i="0" u="none" strike="noStrike" cap="none">
                  <a:solidFill>
                    <a:schemeClr val="bg1"/>
                  </a:solidFill>
                  <a:latin typeface="Calibri"/>
                  <a:ea typeface="Calibri"/>
                  <a:cs typeface="Calibri"/>
                  <a:sym typeface="Calibri"/>
                </a:rPr>
                <a:t>. Feel free to use, modify, reuse or redistribute </a:t>
              </a:r>
              <a:r>
                <a:rPr lang="en" sz="1100">
                  <a:solidFill>
                    <a:schemeClr val="bg1"/>
                  </a:solidFill>
                  <a:latin typeface="Calibri"/>
                  <a:ea typeface="Calibri"/>
                  <a:cs typeface="Calibri"/>
                  <a:sym typeface="Calibri"/>
                </a:rPr>
                <a:t>any portion of </a:t>
              </a:r>
              <a:r>
                <a:rPr lang="en" sz="1100" b="0" i="0" u="none" strike="noStrike" cap="none">
                  <a:solidFill>
                    <a:schemeClr val="bg1"/>
                  </a:solidFill>
                  <a:latin typeface="Calibri"/>
                  <a:ea typeface="Calibri"/>
                  <a:cs typeface="Calibri"/>
                  <a:sym typeface="Calibri"/>
                </a:rPr>
                <a:t>this presentation.</a:t>
              </a:r>
              <a:endParaRPr sz="1100">
                <a:solidFill>
                  <a:schemeClr val="bg1"/>
                </a:solidFill>
                <a:latin typeface="Calibri"/>
                <a:ea typeface="Calibri"/>
                <a:cs typeface="Calibri"/>
                <a:sym typeface="Calibri"/>
              </a:endParaRPr>
            </a:p>
          </p:txBody>
        </p:sp>
      </p:grpSp>
      <p:sp>
        <p:nvSpPr>
          <p:cNvPr id="81" name="Google Shape;81;p13"/>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p>
            <a:pPr marL="0" lvl="0" indent="0">
              <a:lnSpc>
                <a:spcPct val="80000"/>
              </a:lnSpc>
              <a:buSzPts val="1018"/>
            </a:pPr>
            <a:r>
              <a:rPr lang="en" sz="3000">
                <a:latin typeface="+mj-lt"/>
              </a:rPr>
              <a:t>Chapter 3 – </a:t>
            </a:r>
            <a:r>
              <a:rPr lang="en-CA" sz="3000">
                <a:latin typeface="+mj-lt"/>
              </a:rPr>
              <a:t>Consumer Behaviour: How People Make Buying Decisions</a:t>
            </a:r>
            <a:endParaRPr sz="3000">
              <a:latin typeface="+mj-lt"/>
            </a:endParaRPr>
          </a:p>
        </p:txBody>
      </p:sp>
      <p:sp>
        <p:nvSpPr>
          <p:cNvPr id="80" name="Google Shape;80;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Principles of Marketing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US" b="1">
                <a:latin typeface="+mj-lt"/>
              </a:rPr>
              <a:t>3.1 Psychological Factors </a:t>
            </a:r>
            <a:br>
              <a:rPr lang="en-US" b="1">
                <a:latin typeface="+mj-lt"/>
              </a:rPr>
            </a:br>
            <a:endParaRPr lang="en-US" b="1">
              <a:highlight>
                <a:schemeClr val="lt1"/>
              </a:highlight>
              <a:latin typeface="Arial"/>
              <a:ea typeface="Arial"/>
              <a:cs typeface="Arial"/>
              <a:sym typeface="Arial"/>
            </a:endParaRPr>
          </a:p>
        </p:txBody>
      </p:sp>
      <p:sp>
        <p:nvSpPr>
          <p:cNvPr id="5" name="TextBox 4">
            <a:extLst>
              <a:ext uri="{FF2B5EF4-FFF2-40B4-BE49-F238E27FC236}">
                <a16:creationId xmlns:a16="http://schemas.microsoft.com/office/drawing/2014/main" id="{13B496B4-81AD-4ADC-AF0D-3103029A8B1E}"/>
              </a:ext>
            </a:extLst>
          </p:cNvPr>
          <p:cNvSpPr txBox="1"/>
          <p:nvPr/>
        </p:nvSpPr>
        <p:spPr>
          <a:xfrm>
            <a:off x="247075" y="1196904"/>
            <a:ext cx="8677622" cy="3354765"/>
          </a:xfrm>
          <a:prstGeom prst="rect">
            <a:avLst/>
          </a:prstGeom>
          <a:noFill/>
        </p:spPr>
        <p:txBody>
          <a:bodyPr wrap="square" lIns="91440" tIns="45720" rIns="91440" bIns="45720" rtlCol="0" anchor="t">
            <a:spAutoFit/>
          </a:bodyPr>
          <a:lstStyle/>
          <a:p>
            <a:r>
              <a:rPr lang="en-CA" sz="1800" b="1">
                <a:latin typeface="+mn-lt"/>
                <a:ea typeface="Roboto"/>
                <a:sym typeface="Roboto"/>
              </a:rPr>
              <a:t>Other Psychological Factors included:</a:t>
            </a:r>
          </a:p>
          <a:p>
            <a:endParaRPr lang="en-CA" sz="1800" b="1">
              <a:latin typeface="+mn-lt"/>
              <a:ea typeface="Roboto"/>
              <a:sym typeface="Roboto"/>
            </a:endParaRPr>
          </a:p>
          <a:p>
            <a:pPr marL="285750" indent="-285750">
              <a:buFont typeface="Arial" panose="020B0604020202020204" pitchFamily="34" charset="0"/>
              <a:buChar char="•"/>
            </a:pPr>
            <a:r>
              <a:rPr lang="en-US" sz="1800" b="1">
                <a:latin typeface="+mn-lt"/>
                <a:ea typeface="Roboto"/>
                <a:sym typeface="Roboto"/>
              </a:rPr>
              <a:t>Perception: </a:t>
            </a:r>
            <a:r>
              <a:rPr lang="en-US" sz="1800">
                <a:latin typeface="+mn-lt"/>
                <a:ea typeface="Roboto"/>
                <a:sym typeface="Roboto"/>
              </a:rPr>
              <a:t>How you interpret the world around you and make sense of it in your brain. </a:t>
            </a:r>
          </a:p>
          <a:p>
            <a:endParaRPr lang="en-US" sz="1800">
              <a:latin typeface="+mn-lt"/>
              <a:ea typeface="Roboto"/>
            </a:endParaRPr>
          </a:p>
          <a:p>
            <a:pPr marL="285750" indent="-285750">
              <a:buFont typeface="Arial" panose="020B0604020202020204" pitchFamily="34" charset="0"/>
              <a:buChar char="•"/>
            </a:pPr>
            <a:r>
              <a:rPr lang="en-US" sz="1800" b="1">
                <a:latin typeface="+mn-lt"/>
                <a:ea typeface="Roboto"/>
                <a:sym typeface="Roboto"/>
              </a:rPr>
              <a:t>Learning: </a:t>
            </a:r>
            <a:r>
              <a:rPr lang="en-US" sz="1800">
                <a:latin typeface="+mn-lt"/>
                <a:ea typeface="Roboto"/>
                <a:sym typeface="Roboto"/>
              </a:rPr>
              <a:t>Refers to the process by which consumers change their behavior after they gain information or experience. </a:t>
            </a:r>
            <a:endParaRPr lang="en-CA" sz="1800">
              <a:latin typeface="+mn-lt"/>
              <a:ea typeface="Roboto"/>
              <a:sym typeface="Roboto"/>
            </a:endParaRPr>
          </a:p>
          <a:p>
            <a:endParaRPr lang="en-US" sz="1800" b="1">
              <a:latin typeface="+mn-lt"/>
              <a:ea typeface="Roboto"/>
            </a:endParaRPr>
          </a:p>
          <a:p>
            <a:pPr marL="285750" indent="-285750">
              <a:buFont typeface="Arial" panose="020B0604020202020204" pitchFamily="34" charset="0"/>
              <a:buChar char="•"/>
            </a:pPr>
            <a:r>
              <a:rPr lang="en-US" sz="1800" b="1">
                <a:latin typeface="+mn-lt"/>
                <a:ea typeface="Roboto"/>
                <a:sym typeface="Roboto"/>
              </a:rPr>
              <a:t>Attitudes:</a:t>
            </a:r>
            <a:r>
              <a:rPr lang="en-US" sz="1800">
                <a:latin typeface="+mn-lt"/>
                <a:ea typeface="Roboto"/>
                <a:sym typeface="Roboto"/>
              </a:rPr>
              <a:t> Are “mental positions” or emotional feelings, favorable or unfavorable evaluations, and action tendencies people have about products, services, companies, ideas, issues, or institutions. </a:t>
            </a:r>
            <a:endParaRPr lang="en-US" sz="1800">
              <a:latin typeface="+mn-lt"/>
              <a:ea typeface="Roboto"/>
            </a:endParaRPr>
          </a:p>
          <a:p>
            <a:endParaRPr lang="en-CA"/>
          </a:p>
        </p:txBody>
      </p:sp>
    </p:spTree>
    <p:extLst>
      <p:ext uri="{BB962C8B-B14F-4D97-AF65-F5344CB8AC3E}">
        <p14:creationId xmlns:p14="http://schemas.microsoft.com/office/powerpoint/2010/main" val="53871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58B3-8616-4A49-9CB8-7A7FE8B8A31A}"/>
              </a:ext>
            </a:extLst>
          </p:cNvPr>
          <p:cNvSpPr>
            <a:spLocks noGrp="1"/>
          </p:cNvSpPr>
          <p:nvPr>
            <p:ph type="title"/>
          </p:nvPr>
        </p:nvSpPr>
        <p:spPr/>
        <p:txBody>
          <a:bodyPr>
            <a:normAutofit fontScale="90000"/>
          </a:bodyPr>
          <a:lstStyle/>
          <a:p>
            <a:r>
              <a:rPr lang="en-US" b="1"/>
              <a:t>3.1 Societal Factors</a:t>
            </a:r>
            <a:r>
              <a:rPr lang="en-US"/>
              <a:t> </a:t>
            </a:r>
          </a:p>
        </p:txBody>
      </p:sp>
      <p:sp>
        <p:nvSpPr>
          <p:cNvPr id="3" name="Text Placeholder 2">
            <a:extLst>
              <a:ext uri="{FF2B5EF4-FFF2-40B4-BE49-F238E27FC236}">
                <a16:creationId xmlns:a16="http://schemas.microsoft.com/office/drawing/2014/main" id="{B403F4F2-3D08-4FC9-8234-9813F156B9C6}"/>
              </a:ext>
            </a:extLst>
          </p:cNvPr>
          <p:cNvSpPr>
            <a:spLocks noGrp="1"/>
          </p:cNvSpPr>
          <p:nvPr>
            <p:ph type="body" idx="1"/>
          </p:nvPr>
        </p:nvSpPr>
        <p:spPr/>
        <p:txBody>
          <a:bodyPr>
            <a:normAutofit fontScale="92500" lnSpcReduction="10000"/>
          </a:bodyPr>
          <a:lstStyle/>
          <a:p>
            <a:pPr marL="114300" indent="0">
              <a:buNone/>
            </a:pPr>
            <a:r>
              <a:rPr lang="en-US"/>
              <a:t>Social factors are </a:t>
            </a:r>
            <a:r>
              <a:rPr lang="en-US">
                <a:solidFill>
                  <a:srgbClr val="000000"/>
                </a:solidFill>
                <a:latin typeface="Arial"/>
                <a:cs typeface="Arial"/>
              </a:rPr>
              <a:t>more outward and have broad influences on your beliefs and the way you do things. They depend on the world around you and how it works.</a:t>
            </a:r>
            <a:endParaRPr lang="en-US"/>
          </a:p>
          <a:p>
            <a:pPr marL="114300" indent="0">
              <a:lnSpc>
                <a:spcPct val="114999"/>
              </a:lnSpc>
              <a:buNone/>
            </a:pPr>
            <a:endParaRPr lang="en-US">
              <a:solidFill>
                <a:srgbClr val="000000"/>
              </a:solidFill>
              <a:latin typeface="Arial"/>
              <a:cs typeface="Arial"/>
            </a:endParaRPr>
          </a:p>
          <a:p>
            <a:pPr marL="114300" indent="0">
              <a:lnSpc>
                <a:spcPct val="114999"/>
              </a:lnSpc>
              <a:buNone/>
            </a:pPr>
            <a:r>
              <a:rPr lang="en-US">
                <a:solidFill>
                  <a:srgbClr val="000000"/>
                </a:solidFill>
                <a:latin typeface="Arial"/>
                <a:cs typeface="Arial"/>
              </a:rPr>
              <a:t>They include:</a:t>
            </a:r>
          </a:p>
          <a:p>
            <a:pPr>
              <a:lnSpc>
                <a:spcPct val="114999"/>
              </a:lnSpc>
            </a:pPr>
            <a:r>
              <a:rPr lang="en-US">
                <a:cs typeface="Arial"/>
              </a:rPr>
              <a:t>Culture</a:t>
            </a:r>
            <a:endParaRPr lang="en-US"/>
          </a:p>
          <a:p>
            <a:pPr>
              <a:lnSpc>
                <a:spcPct val="114999"/>
              </a:lnSpc>
            </a:pPr>
            <a:r>
              <a:rPr lang="en-US">
                <a:cs typeface="Arial"/>
              </a:rPr>
              <a:t>Subcultures</a:t>
            </a:r>
            <a:endParaRPr lang="en-US"/>
          </a:p>
          <a:p>
            <a:pPr>
              <a:lnSpc>
                <a:spcPct val="114999"/>
              </a:lnSpc>
            </a:pPr>
            <a:r>
              <a:rPr lang="en-US">
                <a:cs typeface="Arial"/>
              </a:rPr>
              <a:t>Social Class</a:t>
            </a:r>
            <a:endParaRPr lang="en-US"/>
          </a:p>
          <a:p>
            <a:pPr>
              <a:lnSpc>
                <a:spcPct val="114999"/>
              </a:lnSpc>
            </a:pPr>
            <a:r>
              <a:rPr lang="en-US">
                <a:cs typeface="Arial"/>
              </a:rPr>
              <a:t>Reference Groups and Opinion Leaders</a:t>
            </a:r>
            <a:endParaRPr lang="en-US"/>
          </a:p>
          <a:p>
            <a:pPr>
              <a:lnSpc>
                <a:spcPct val="114999"/>
              </a:lnSpc>
            </a:pPr>
            <a:r>
              <a:rPr lang="en-US">
                <a:cs typeface="Arial"/>
              </a:rPr>
              <a:t>Family</a:t>
            </a:r>
            <a:endParaRPr lang="en-US"/>
          </a:p>
          <a:p>
            <a:pPr marL="114300" indent="0">
              <a:lnSpc>
                <a:spcPct val="114999"/>
              </a:lnSpc>
              <a:buNone/>
            </a:pPr>
            <a:br>
              <a:rPr lang="en-US"/>
            </a:br>
            <a:endParaRPr lang="en-US"/>
          </a:p>
          <a:p>
            <a:pPr>
              <a:lnSpc>
                <a:spcPct val="114999"/>
              </a:lnSpc>
            </a:pPr>
            <a:endParaRPr lang="en-US"/>
          </a:p>
        </p:txBody>
      </p:sp>
    </p:spTree>
    <p:extLst>
      <p:ext uri="{BB962C8B-B14F-4D97-AF65-F5344CB8AC3E}">
        <p14:creationId xmlns:p14="http://schemas.microsoft.com/office/powerpoint/2010/main" val="532633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3" name="Google Shape;93;p15"/>
          <p:cNvSpPr txBox="1">
            <a:spLocks noGrp="1"/>
          </p:cNvSpPr>
          <p:nvPr>
            <p:ph type="body" idx="1"/>
          </p:nvPr>
        </p:nvSpPr>
        <p:spPr>
          <a:xfrm>
            <a:off x="198402" y="1164469"/>
            <a:ext cx="8698523" cy="3798081"/>
          </a:xfrm>
          <a:prstGeom prst="rect">
            <a:avLst/>
          </a:prstGeom>
        </p:spPr>
        <p:txBody>
          <a:bodyPr spcFirstLastPara="1" wrap="square" lIns="91425" tIns="91425" rIns="91425" bIns="91425" anchor="t" anchorCtr="0">
            <a:noAutofit/>
          </a:bodyPr>
          <a:lstStyle/>
          <a:p>
            <a:pPr marL="419100" indent="-285750">
              <a:lnSpc>
                <a:spcPct val="100000"/>
              </a:lnSpc>
              <a:spcBef>
                <a:spcPts val="1400"/>
              </a:spcBef>
              <a:buClr>
                <a:srgbClr val="000000"/>
              </a:buClr>
              <a:buSzPts val="1500"/>
            </a:pPr>
            <a:r>
              <a:rPr lang="en-CA" b="1">
                <a:solidFill>
                  <a:srgbClr val="000000"/>
                </a:solidFill>
                <a:latin typeface="Arial"/>
                <a:cs typeface="Arial"/>
              </a:rPr>
              <a:t>Culture: </a:t>
            </a:r>
            <a:r>
              <a:rPr lang="en-CA">
                <a:solidFill>
                  <a:srgbClr val="000000"/>
                </a:solidFill>
                <a:latin typeface="Arial"/>
                <a:cs typeface="Arial"/>
              </a:rPr>
              <a:t>The </a:t>
            </a:r>
            <a:r>
              <a:rPr lang="en-US">
                <a:solidFill>
                  <a:srgbClr val="000000"/>
                </a:solidFill>
                <a:latin typeface="Arial"/>
                <a:cs typeface="Arial"/>
              </a:rPr>
              <a:t>shared beliefs, customs, behaviors, and attitudes that characterize a society. Culture is a handed down way of life and is often considered the broadest influence on a consumer’s behavior. </a:t>
            </a:r>
            <a:endParaRPr lang="en-CA">
              <a:solidFill>
                <a:srgbClr val="000000"/>
              </a:solidFill>
              <a:latin typeface="Arial"/>
              <a:cs typeface="Arial"/>
            </a:endParaRPr>
          </a:p>
          <a:p>
            <a:pPr marL="419100" indent="-285750">
              <a:lnSpc>
                <a:spcPct val="100000"/>
              </a:lnSpc>
              <a:spcBef>
                <a:spcPts val="1400"/>
              </a:spcBef>
              <a:buClr>
                <a:srgbClr val="000000"/>
              </a:buClr>
              <a:buSzPts val="1500"/>
            </a:pPr>
            <a:r>
              <a:rPr lang="en-CA" b="1">
                <a:solidFill>
                  <a:srgbClr val="000000"/>
                </a:solidFill>
                <a:latin typeface="Arial"/>
                <a:cs typeface="Arial"/>
              </a:rPr>
              <a:t>Subcultures:</a:t>
            </a:r>
            <a:r>
              <a:rPr lang="en-US" b="1">
                <a:solidFill>
                  <a:srgbClr val="000000"/>
                </a:solidFill>
                <a:latin typeface="Arial"/>
                <a:cs typeface="Arial"/>
              </a:rPr>
              <a:t> </a:t>
            </a:r>
            <a:r>
              <a:rPr lang="en-US">
                <a:solidFill>
                  <a:srgbClr val="000000"/>
                </a:solidFill>
                <a:latin typeface="Arial"/>
                <a:cs typeface="Arial"/>
              </a:rPr>
              <a:t>A group of people within a culture who are different from the dominant culture but have something in common with one another such as common interests, vocations or jobs, religions, ethnic backgrounds, and geographic locations.</a:t>
            </a:r>
            <a:endParaRPr lang="en-CA">
              <a:solidFill>
                <a:srgbClr val="000000"/>
              </a:solidFill>
              <a:latin typeface="Arial"/>
              <a:cs typeface="Arial"/>
            </a:endParaRPr>
          </a:p>
          <a:p>
            <a:pPr marL="133350" lvl="0" indent="0" algn="l" rtl="0">
              <a:lnSpc>
                <a:spcPct val="180000"/>
              </a:lnSpc>
              <a:spcBef>
                <a:spcPts val="1400"/>
              </a:spcBef>
              <a:spcAft>
                <a:spcPts val="0"/>
              </a:spcAft>
              <a:buClr>
                <a:srgbClr val="000000"/>
              </a:buClr>
              <a:buSzPts val="1500"/>
              <a:buNone/>
            </a:pPr>
            <a:endParaRPr lang="en-US">
              <a:solidFill>
                <a:srgbClr val="000000"/>
              </a:solidFill>
              <a:latin typeface="Arial"/>
              <a:ea typeface="Arial"/>
              <a:cs typeface="Arial"/>
              <a:sym typeface="Arial"/>
            </a:endParaRPr>
          </a:p>
        </p:txBody>
      </p:sp>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US" b="1"/>
              <a:t>3.1 Societal Factors</a:t>
            </a:r>
            <a:r>
              <a:rPr lang="en-US"/>
              <a:t> </a:t>
            </a:r>
            <a:br>
              <a:rPr lang="en-CA" b="1">
                <a:latin typeface="+mj-lt"/>
              </a:rPr>
            </a:br>
            <a:endParaRPr lang="en-US" b="1">
              <a:highlight>
                <a:srgbClr val="FFFFFF"/>
              </a:highlight>
              <a:latin typeface="Arial"/>
              <a:ea typeface="Arial"/>
              <a:cs typeface="Arial"/>
            </a:endParaRPr>
          </a:p>
        </p:txBody>
      </p:sp>
    </p:spTree>
    <p:extLst>
      <p:ext uri="{BB962C8B-B14F-4D97-AF65-F5344CB8AC3E}">
        <p14:creationId xmlns:p14="http://schemas.microsoft.com/office/powerpoint/2010/main" val="275659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3" name="Google Shape;93;p15"/>
          <p:cNvSpPr txBox="1">
            <a:spLocks noGrp="1"/>
          </p:cNvSpPr>
          <p:nvPr>
            <p:ph type="body" idx="1"/>
          </p:nvPr>
        </p:nvSpPr>
        <p:spPr>
          <a:xfrm>
            <a:off x="198402" y="1164469"/>
            <a:ext cx="8698523" cy="2752129"/>
          </a:xfrm>
          <a:prstGeom prst="rect">
            <a:avLst/>
          </a:prstGeom>
        </p:spPr>
        <p:txBody>
          <a:bodyPr spcFirstLastPara="1" wrap="square" lIns="91425" tIns="91425" rIns="91425" bIns="91425" anchor="t" anchorCtr="0">
            <a:noAutofit/>
          </a:bodyPr>
          <a:lstStyle/>
          <a:p>
            <a:pPr marL="419100" indent="-285750">
              <a:lnSpc>
                <a:spcPct val="100000"/>
              </a:lnSpc>
              <a:spcBef>
                <a:spcPts val="1400"/>
              </a:spcBef>
              <a:buClr>
                <a:srgbClr val="000000"/>
              </a:buClr>
              <a:buSzPts val="1500"/>
            </a:pPr>
            <a:r>
              <a:rPr lang="en-CA" b="1">
                <a:solidFill>
                  <a:srgbClr val="000000"/>
                </a:solidFill>
                <a:latin typeface="Arial"/>
                <a:cs typeface="Arial"/>
              </a:rPr>
              <a:t>Social Class</a:t>
            </a:r>
            <a:r>
              <a:rPr lang="en-CA">
                <a:solidFill>
                  <a:srgbClr val="000000"/>
                </a:solidFill>
                <a:latin typeface="Arial"/>
                <a:cs typeface="Arial"/>
              </a:rPr>
              <a:t>:</a:t>
            </a:r>
            <a:r>
              <a:rPr lang="en-US">
                <a:solidFill>
                  <a:srgbClr val="000000"/>
                </a:solidFill>
                <a:latin typeface="Arial"/>
                <a:cs typeface="Arial"/>
              </a:rPr>
              <a:t> A group of people who have the same social, economic, or educational status in society5. </a:t>
            </a:r>
            <a:endParaRPr lang="en-CA">
              <a:solidFill>
                <a:srgbClr val="000000"/>
              </a:solidFill>
              <a:latin typeface="Arial"/>
              <a:cs typeface="Arial"/>
            </a:endParaRPr>
          </a:p>
          <a:p>
            <a:pPr marL="419100" indent="-285750">
              <a:lnSpc>
                <a:spcPct val="100000"/>
              </a:lnSpc>
              <a:spcBef>
                <a:spcPts val="1400"/>
              </a:spcBef>
              <a:buClr>
                <a:srgbClr val="000000"/>
              </a:buClr>
              <a:buSzPts val="1500"/>
            </a:pPr>
            <a:r>
              <a:rPr lang="en-CA" b="1">
                <a:solidFill>
                  <a:srgbClr val="000000"/>
                </a:solidFill>
                <a:latin typeface="Arial"/>
                <a:cs typeface="Arial"/>
              </a:rPr>
              <a:t>Reference Groups and Opinion Leaders:</a:t>
            </a:r>
            <a:r>
              <a:rPr lang="en-US" b="1">
                <a:solidFill>
                  <a:srgbClr val="000000"/>
                </a:solidFill>
                <a:latin typeface="Arial"/>
                <a:cs typeface="Arial"/>
              </a:rPr>
              <a:t> </a:t>
            </a:r>
            <a:r>
              <a:rPr lang="en-US">
                <a:solidFill>
                  <a:srgbClr val="000000"/>
                </a:solidFill>
                <a:latin typeface="Arial"/>
                <a:cs typeface="Arial"/>
              </a:rPr>
              <a:t>A groups (social groups, work groups, family, or close friends) a consumer identifies with and may want to join. </a:t>
            </a:r>
            <a:endParaRPr lang="en-CA">
              <a:solidFill>
                <a:srgbClr val="000000"/>
              </a:solidFill>
              <a:latin typeface="Arial"/>
              <a:cs typeface="Arial"/>
            </a:endParaRPr>
          </a:p>
          <a:p>
            <a:pPr marL="419100" indent="-285750">
              <a:lnSpc>
                <a:spcPct val="100000"/>
              </a:lnSpc>
              <a:spcBef>
                <a:spcPts val="1400"/>
              </a:spcBef>
              <a:buClr>
                <a:srgbClr val="000000"/>
              </a:buClr>
              <a:buSzPts val="1500"/>
            </a:pPr>
            <a:r>
              <a:rPr lang="en-CA" b="1">
                <a:solidFill>
                  <a:srgbClr val="000000"/>
                </a:solidFill>
                <a:latin typeface="Arial"/>
                <a:cs typeface="Arial"/>
              </a:rPr>
              <a:t>Family: </a:t>
            </a:r>
            <a:r>
              <a:rPr lang="en-US">
                <a:solidFill>
                  <a:srgbClr val="000000"/>
                </a:solidFill>
                <a:latin typeface="Arial"/>
                <a:cs typeface="Arial"/>
              </a:rPr>
              <a:t>Most market researchers consider a person’s family to be one of the most important influences on their buying behavior.</a:t>
            </a:r>
            <a:endParaRPr lang="en-CA">
              <a:solidFill>
                <a:srgbClr val="000000"/>
              </a:solidFill>
              <a:latin typeface="Arial"/>
              <a:cs typeface="Arial"/>
            </a:endParaRPr>
          </a:p>
        </p:txBody>
      </p:sp>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US" b="1"/>
              <a:t>3.1 Societal Factors</a:t>
            </a:r>
            <a:r>
              <a:rPr lang="en-US"/>
              <a:t> </a:t>
            </a:r>
            <a:r>
              <a:rPr lang="en-CA" b="1">
                <a:latin typeface="+mj-lt"/>
              </a:rPr>
              <a:t> </a:t>
            </a:r>
            <a:br>
              <a:rPr lang="en-CA" b="1">
                <a:latin typeface="+mj-lt"/>
              </a:rPr>
            </a:br>
            <a:endParaRPr lang="en-US" b="1">
              <a:highlight>
                <a:srgbClr val="FFFFFF"/>
              </a:highlight>
              <a:latin typeface="Arial"/>
              <a:ea typeface="Arial"/>
              <a:cs typeface="Arial"/>
            </a:endParaRPr>
          </a:p>
        </p:txBody>
      </p:sp>
    </p:spTree>
    <p:extLst>
      <p:ext uri="{BB962C8B-B14F-4D97-AF65-F5344CB8AC3E}">
        <p14:creationId xmlns:p14="http://schemas.microsoft.com/office/powerpoint/2010/main" val="373096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8" name="Google Shape;158;p23"/>
          <p:cNvSpPr txBox="1"/>
          <p:nvPr/>
        </p:nvSpPr>
        <p:spPr>
          <a:xfrm>
            <a:off x="25225" y="4535125"/>
            <a:ext cx="3000000" cy="46150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0"/>
              </a:spcAft>
              <a:buNone/>
            </a:pPr>
            <a:r>
              <a:rPr lang="en" sz="550" b="1"/>
              <a:t>Image Source: Golden Key </a:t>
            </a:r>
            <a:r>
              <a:rPr lang="en" sz="550" b="1" err="1"/>
              <a:t>Cliparts</a:t>
            </a:r>
            <a:r>
              <a:rPr lang="en" sz="550" b="1"/>
              <a:t> #2843651(License: Personal Use)</a:t>
            </a:r>
            <a:endParaRPr lang="en-US" sz="550" b="1"/>
          </a:p>
        </p:txBody>
      </p:sp>
      <p:pic>
        <p:nvPicPr>
          <p:cNvPr id="157" name="Google Shape;157;p23" descr="Figure holding a gold key." title="Decorative"/>
          <p:cNvPicPr preferRelativeResize="0"/>
          <p:nvPr/>
        </p:nvPicPr>
        <p:blipFill>
          <a:blip r:embed="rId3">
            <a:alphaModFix/>
          </a:blip>
          <a:stretch>
            <a:fillRect/>
          </a:stretch>
        </p:blipFill>
        <p:spPr>
          <a:xfrm>
            <a:off x="74475" y="1003825"/>
            <a:ext cx="2273517" cy="2436799"/>
          </a:xfrm>
          <a:prstGeom prst="rect">
            <a:avLst/>
          </a:prstGeom>
          <a:noFill/>
          <a:ln>
            <a:noFill/>
          </a:ln>
        </p:spPr>
      </p:pic>
      <p:sp>
        <p:nvSpPr>
          <p:cNvPr id="156" name="Google Shape;156;p23"/>
          <p:cNvSpPr txBox="1">
            <a:spLocks noGrp="1"/>
          </p:cNvSpPr>
          <p:nvPr>
            <p:ph type="body" idx="1"/>
          </p:nvPr>
        </p:nvSpPr>
        <p:spPr>
          <a:xfrm>
            <a:off x="2305514" y="692373"/>
            <a:ext cx="6622436" cy="3842752"/>
          </a:xfrm>
          <a:prstGeom prst="rect">
            <a:avLst/>
          </a:prstGeom>
        </p:spPr>
        <p:txBody>
          <a:bodyPr spcFirstLastPara="1" wrap="square" lIns="91425" tIns="91425" rIns="91425" bIns="91425" anchor="t" anchorCtr="0">
            <a:noAutofit/>
          </a:bodyPr>
          <a:lstStyle/>
          <a:p>
            <a:pPr marL="285750" indent="-285750">
              <a:lnSpc>
                <a:spcPct val="100000"/>
              </a:lnSpc>
              <a:spcBef>
                <a:spcPts val="1200"/>
              </a:spcBef>
              <a:spcAft>
                <a:spcPts val="1200"/>
              </a:spcAft>
            </a:pPr>
            <a:r>
              <a:rPr lang="en-US">
                <a:solidFill>
                  <a:srgbClr val="000000"/>
                </a:solidFill>
                <a:latin typeface="Arial"/>
                <a:cs typeface="Arial"/>
              </a:rPr>
              <a:t>Situational influences are temporary conditions that affect how buyers behave. They include physical factors such as a store’s buying locations, layout, music, lighting, and even scent. </a:t>
            </a:r>
          </a:p>
          <a:p>
            <a:pPr marL="285750" indent="-285750">
              <a:lnSpc>
                <a:spcPct val="100000"/>
              </a:lnSpc>
              <a:spcBef>
                <a:spcPts val="1200"/>
              </a:spcBef>
              <a:spcAft>
                <a:spcPts val="1200"/>
              </a:spcAft>
            </a:pPr>
            <a:r>
              <a:rPr lang="en-US">
                <a:solidFill>
                  <a:srgbClr val="000000"/>
                </a:solidFill>
                <a:latin typeface="Arial"/>
                <a:cs typeface="Arial"/>
              </a:rPr>
              <a:t>Your personality describes your disposition as other people see it. Market researchers believe people buy products to enhance how they feel about themselves.</a:t>
            </a:r>
          </a:p>
          <a:p>
            <a:pPr marL="285750" indent="-285750">
              <a:lnSpc>
                <a:spcPct val="100000"/>
              </a:lnSpc>
              <a:spcBef>
                <a:spcPts val="1200"/>
              </a:spcBef>
              <a:spcAft>
                <a:spcPts val="1200"/>
              </a:spcAft>
            </a:pPr>
            <a:r>
              <a:rPr lang="en-US">
                <a:solidFill>
                  <a:srgbClr val="000000"/>
                </a:solidFill>
                <a:latin typeface="Arial"/>
                <a:cs typeface="Arial"/>
              </a:rPr>
              <a:t>Psychologist Abraham Maslow theorized that people must fulfill their basic needs—like the need for food, water, and sleep—before they can begin fulfilling higher-level needs.</a:t>
            </a:r>
          </a:p>
        </p:txBody>
      </p:sp>
      <p:sp>
        <p:nvSpPr>
          <p:cNvPr id="155" name="Google Shape;155;p23"/>
          <p:cNvSpPr txBox="1">
            <a:spLocks noGrp="1"/>
          </p:cNvSpPr>
          <p:nvPr>
            <p:ph type="title"/>
          </p:nvPr>
        </p:nvSpPr>
        <p:spPr>
          <a:xfrm>
            <a:off x="272650" y="120025"/>
            <a:ext cx="8655300" cy="883800"/>
          </a:xfrm>
          <a:prstGeom prst="rect">
            <a:avLst/>
          </a:prstGeom>
        </p:spPr>
        <p:txBody>
          <a:bodyPr spcFirstLastPara="1" wrap="square" lIns="91425" tIns="91425" rIns="91425" bIns="91425" anchor="t" anchorCtr="0">
            <a:normAutofit/>
          </a:bodyPr>
          <a:lstStyle/>
          <a:p>
            <a:r>
              <a:rPr lang="en" b="1">
                <a:latin typeface="+mn-lt"/>
              </a:rPr>
              <a:t>3.1 Key Takeaway:</a:t>
            </a:r>
            <a:endParaRPr b="1">
              <a:latin typeface="+mn-lt"/>
            </a:endParaRPr>
          </a:p>
        </p:txBody>
      </p:sp>
    </p:spTree>
    <p:extLst>
      <p:ext uri="{BB962C8B-B14F-4D97-AF65-F5344CB8AC3E}">
        <p14:creationId xmlns:p14="http://schemas.microsoft.com/office/powerpoint/2010/main" val="380274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109415" y="98750"/>
            <a:ext cx="8722785" cy="670200"/>
          </a:xfrm>
          <a:prstGeom prst="rect">
            <a:avLst/>
          </a:prstGeom>
        </p:spPr>
        <p:txBody>
          <a:bodyPr spcFirstLastPara="1" wrap="square" lIns="91425" tIns="91425" rIns="91425" bIns="91425" anchor="t" anchorCtr="0">
            <a:noAutofit/>
          </a:bodyPr>
          <a:lstStyle/>
          <a:p>
            <a:pPr>
              <a:lnSpc>
                <a:spcPct val="105000"/>
              </a:lnSpc>
              <a:buClr>
                <a:srgbClr val="000000"/>
              </a:buClr>
              <a:buSzPts val="990"/>
            </a:pPr>
            <a:r>
              <a:rPr lang="en-CA" b="1">
                <a:latin typeface="+mn-lt"/>
              </a:rPr>
              <a:t>3.2 Low-Involvement Versus High-Involvement Buying Decisions and the Consumer’s Decision-Making Process</a:t>
            </a:r>
            <a:br>
              <a:rPr lang="en-CA" b="1">
                <a:latin typeface="+mn-lt"/>
              </a:rPr>
            </a:br>
            <a:endParaRPr b="1">
              <a:highlight>
                <a:schemeClr val="lt1"/>
              </a:highlight>
              <a:latin typeface="+mn-lt"/>
            </a:endParaRPr>
          </a:p>
        </p:txBody>
      </p:sp>
      <p:sp>
        <p:nvSpPr>
          <p:cNvPr id="107" name="Google Shape;107;p17"/>
          <p:cNvSpPr txBox="1">
            <a:spLocks noGrp="1"/>
          </p:cNvSpPr>
          <p:nvPr>
            <p:ph type="body" idx="1"/>
          </p:nvPr>
        </p:nvSpPr>
        <p:spPr>
          <a:xfrm>
            <a:off x="211015" y="1629507"/>
            <a:ext cx="8557848" cy="2723661"/>
          </a:xfrm>
          <a:prstGeom prst="rect">
            <a:avLst/>
          </a:prstGeom>
        </p:spPr>
        <p:txBody>
          <a:bodyPr spcFirstLastPara="1" wrap="square" lIns="91425" tIns="91425" rIns="91425" bIns="91425" anchor="t" anchorCtr="0">
            <a:noAutofit/>
          </a:bodyPr>
          <a:lstStyle/>
          <a:p>
            <a:pPr marL="131720" lvl="0" indent="0" algn="l" rtl="0">
              <a:lnSpc>
                <a:spcPct val="200000"/>
              </a:lnSpc>
              <a:spcBef>
                <a:spcPts val="1400"/>
              </a:spcBef>
              <a:spcAft>
                <a:spcPts val="0"/>
              </a:spcAft>
              <a:buClr>
                <a:srgbClr val="000000"/>
              </a:buClr>
              <a:buSzPts val="1526"/>
              <a:buNone/>
            </a:pPr>
            <a:r>
              <a:rPr lang="en" b="1">
                <a:solidFill>
                  <a:srgbClr val="000000"/>
                </a:solidFill>
                <a:highlight>
                  <a:srgbClr val="FFFFFF"/>
                </a:highlight>
                <a:latin typeface="Arial"/>
                <a:ea typeface="Arial"/>
                <a:cs typeface="Arial"/>
                <a:sym typeface="Arial"/>
              </a:rPr>
              <a:t>Learning Objectives:</a:t>
            </a:r>
          </a:p>
          <a:p>
            <a:r>
              <a:rPr lang="en-CA"/>
              <a:t>Distinguish between low-involvement and high-involvement buying decisions.</a:t>
            </a:r>
          </a:p>
          <a:p>
            <a:pPr marL="114300" indent="0">
              <a:buNone/>
            </a:pPr>
            <a:endParaRPr lang="en-CA"/>
          </a:p>
          <a:p>
            <a:r>
              <a:rPr lang="en-CA"/>
              <a:t>Understand what the stages of the buying process are and what happens in each stage.</a:t>
            </a:r>
          </a:p>
          <a:p>
            <a:pPr marL="131720" lvl="0" indent="0" algn="l" rtl="0">
              <a:lnSpc>
                <a:spcPct val="200000"/>
              </a:lnSpc>
              <a:spcBef>
                <a:spcPts val="1400"/>
              </a:spcBef>
              <a:spcAft>
                <a:spcPts val="0"/>
              </a:spcAft>
              <a:buClr>
                <a:srgbClr val="000000"/>
              </a:buClr>
              <a:buSzPts val="1526"/>
              <a:buNone/>
            </a:pPr>
            <a:endParaRPr sz="126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2" name="Rectangle 1"/>
          <p:cNvSpPr/>
          <p:nvPr/>
        </p:nvSpPr>
        <p:spPr>
          <a:xfrm>
            <a:off x="232825" y="882143"/>
            <a:ext cx="8749430" cy="3785652"/>
          </a:xfrm>
          <a:prstGeom prst="rect">
            <a:avLst/>
          </a:prstGeom>
        </p:spPr>
        <p:txBody>
          <a:bodyPr wrap="square" lIns="91440" tIns="45720" rIns="91440" bIns="45720" anchor="t">
            <a:spAutoFit/>
          </a:bodyPr>
          <a:lstStyle/>
          <a:p>
            <a:endParaRPr lang="en-CA" sz="1800">
              <a:latin typeface="+mn-lt"/>
            </a:endParaRPr>
          </a:p>
          <a:p>
            <a:r>
              <a:rPr lang="en-CA" sz="1800">
                <a:latin typeface="+mn-lt"/>
              </a:rPr>
              <a:t>The </a:t>
            </a:r>
            <a:r>
              <a:rPr lang="en-CA" sz="1800" b="1" i="1">
                <a:latin typeface="+mn-lt"/>
              </a:rPr>
              <a:t>level of involvement</a:t>
            </a:r>
            <a:r>
              <a:rPr lang="en-CA" sz="1800">
                <a:latin typeface="+mn-lt"/>
              </a:rPr>
              <a:t> reflects how personally important or interested you are in consuming a product and how much information you need to make a decision.</a:t>
            </a:r>
          </a:p>
          <a:p>
            <a:endParaRPr lang="en-CA" sz="1800">
              <a:latin typeface="+mn-lt"/>
            </a:endParaRPr>
          </a:p>
          <a:p>
            <a:endParaRPr lang="en-CA" sz="1800">
              <a:latin typeface="+mn-lt"/>
            </a:endParaRPr>
          </a:p>
          <a:p>
            <a:pPr marL="285750" indent="-285750">
              <a:buChar char="•"/>
            </a:pPr>
            <a:r>
              <a:rPr lang="en-CA" sz="1800" b="1">
                <a:latin typeface="+mn-lt"/>
              </a:rPr>
              <a:t>Low-involvement </a:t>
            </a:r>
            <a:r>
              <a:rPr lang="en-CA" sz="1800">
                <a:latin typeface="+mn-lt"/>
              </a:rPr>
              <a:t>purchases are made with no planning or previous thought. These buying decisions are called impulse buying.</a:t>
            </a:r>
          </a:p>
          <a:p>
            <a:pPr marL="285750" indent="-285750">
              <a:buChar char="•"/>
            </a:pPr>
            <a:endParaRPr lang="en-CA" sz="1800">
              <a:latin typeface="+mn-lt"/>
            </a:endParaRPr>
          </a:p>
          <a:p>
            <a:pPr marL="285750" indent="-285750">
              <a:buChar char="•"/>
            </a:pPr>
            <a:r>
              <a:rPr lang="en-CA" sz="1800" b="1">
                <a:latin typeface="+mn-lt"/>
              </a:rPr>
              <a:t>High-involvement</a:t>
            </a:r>
            <a:r>
              <a:rPr lang="en-CA" sz="1800">
                <a:latin typeface="+mn-lt"/>
              </a:rPr>
              <a:t> decisions carry a higher risk to buyers if they fail, are complex, and/or have high price tags. A car, a house, and an insurance policy are examples.</a:t>
            </a:r>
          </a:p>
          <a:p>
            <a:endParaRPr lang="en-CA"/>
          </a:p>
          <a:p>
            <a:endParaRPr lang="en-CA"/>
          </a:p>
          <a:p>
            <a:endParaRPr lang="en-CA"/>
          </a:p>
        </p:txBody>
      </p:sp>
      <p:sp>
        <p:nvSpPr>
          <p:cNvPr id="114" name="Google Shape;114;p18"/>
          <p:cNvSpPr txBox="1">
            <a:spLocks noGrp="1"/>
          </p:cNvSpPr>
          <p:nvPr>
            <p:ph type="title"/>
          </p:nvPr>
        </p:nvSpPr>
        <p:spPr>
          <a:xfrm>
            <a:off x="-109415" y="-171938"/>
            <a:ext cx="9441305" cy="1055076"/>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457200" lvl="0">
              <a:lnSpc>
                <a:spcPct val="150000"/>
              </a:lnSpc>
              <a:spcBef>
                <a:spcPts val="1400"/>
              </a:spcBef>
            </a:pPr>
            <a:r>
              <a:rPr lang="en-CA" sz="3300" b="1">
                <a:latin typeface="+mj-lt"/>
              </a:rPr>
              <a:t>3.2.</a:t>
            </a:r>
            <a:r>
              <a:rPr lang="en-US" sz="3300" b="1">
                <a:latin typeface="+mj-lt"/>
              </a:rPr>
              <a:t> Low-Involvement Versus High-Involvement</a:t>
            </a:r>
            <a:endParaRPr/>
          </a:p>
          <a:p>
            <a:pPr marL="0" lvl="0" indent="0" algn="l" rtl="0">
              <a:spcBef>
                <a:spcPts val="0"/>
              </a:spcBef>
              <a:spcAft>
                <a:spcPts val="0"/>
              </a:spcAft>
              <a:buNone/>
            </a:pPr>
            <a:endParaRPr sz="1988">
              <a:solidFill>
                <a:srgbClr val="000000"/>
              </a:solidFill>
              <a:latin typeface="Arial"/>
              <a:ea typeface="Arial"/>
              <a:cs typeface="Arial"/>
              <a:sym typeface="Arial"/>
            </a:endParaRPr>
          </a:p>
          <a:p>
            <a:pPr marL="0" lvl="0" indent="0" algn="l" rtl="0">
              <a:spcBef>
                <a:spcPts val="0"/>
              </a:spcBef>
              <a:spcAft>
                <a:spcPts val="0"/>
              </a:spcAft>
              <a:buNone/>
            </a:pPr>
            <a:endParaRPr sz="1988">
              <a:solidFill>
                <a:srgbClr val="000000"/>
              </a:solidFill>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109415" y="-171938"/>
            <a:ext cx="7354277" cy="1055076"/>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fontScale="90000"/>
          </a:bodyPr>
          <a:lstStyle/>
          <a:p>
            <a:pPr marL="457200" lvl="0">
              <a:lnSpc>
                <a:spcPct val="150000"/>
              </a:lnSpc>
              <a:spcBef>
                <a:spcPts val="1400"/>
              </a:spcBef>
            </a:pPr>
            <a:r>
              <a:rPr lang="en-CA" sz="3300" b="1">
                <a:latin typeface="+mj-lt"/>
              </a:rPr>
              <a:t>3.2. The Three Hierarchy Stages</a:t>
            </a:r>
            <a:endParaRPr sz="3300">
              <a:solidFill>
                <a:srgbClr val="000000"/>
              </a:solidFill>
              <a:highlight>
                <a:schemeClr val="lt1"/>
              </a:highlight>
              <a:latin typeface="+mj-lt"/>
              <a:ea typeface="Times New Roman"/>
              <a:cs typeface="Times New Roman"/>
              <a:sym typeface="Times New Roman"/>
            </a:endParaRPr>
          </a:p>
          <a:p>
            <a:pPr marL="0" lvl="0" indent="0" algn="l" rtl="0">
              <a:spcBef>
                <a:spcPts val="1400"/>
              </a:spcBef>
              <a:spcAft>
                <a:spcPts val="0"/>
              </a:spcAft>
              <a:buNone/>
            </a:pPr>
            <a:endParaRPr/>
          </a:p>
          <a:p>
            <a:pPr marL="0" lvl="0" indent="0" algn="l" rtl="0">
              <a:spcBef>
                <a:spcPts val="0"/>
              </a:spcBef>
              <a:spcAft>
                <a:spcPts val="0"/>
              </a:spcAft>
              <a:buNone/>
            </a:pPr>
            <a:endParaRPr sz="1988">
              <a:solidFill>
                <a:srgbClr val="000000"/>
              </a:solidFill>
              <a:latin typeface="Arial"/>
              <a:ea typeface="Arial"/>
              <a:cs typeface="Arial"/>
              <a:sym typeface="Arial"/>
            </a:endParaRPr>
          </a:p>
          <a:p>
            <a:pPr marL="0" lvl="0" indent="0" algn="l" rtl="0">
              <a:spcBef>
                <a:spcPts val="0"/>
              </a:spcBef>
              <a:spcAft>
                <a:spcPts val="0"/>
              </a:spcAft>
              <a:buNone/>
            </a:pPr>
            <a:endParaRPr sz="1988">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6EC052A-A668-486D-90F9-CC508F770381}"/>
              </a:ext>
            </a:extLst>
          </p:cNvPr>
          <p:cNvSpPr txBox="1"/>
          <p:nvPr/>
        </p:nvSpPr>
        <p:spPr>
          <a:xfrm>
            <a:off x="1962264" y="830845"/>
            <a:ext cx="6651321" cy="923330"/>
          </a:xfrm>
          <a:prstGeom prst="rect">
            <a:avLst/>
          </a:prstGeom>
          <a:noFill/>
        </p:spPr>
        <p:txBody>
          <a:bodyPr wrap="square" rtlCol="0">
            <a:spAutoFit/>
          </a:bodyPr>
          <a:lstStyle/>
          <a:p>
            <a:r>
              <a:rPr lang="en-US" sz="1800">
                <a:ea typeface="Roboto"/>
                <a:sym typeface="Roboto"/>
              </a:rPr>
              <a:t>When they make low-involvement decisions—that is, they make automatic purchase decisions based on limited information or information they have gathered in the past.</a:t>
            </a:r>
            <a:endParaRPr lang="en-CA" sz="1800">
              <a:ea typeface="Roboto"/>
              <a:sym typeface="Roboto"/>
            </a:endParaRPr>
          </a:p>
        </p:txBody>
      </p:sp>
      <p:sp>
        <p:nvSpPr>
          <p:cNvPr id="7" name="TextBox 6">
            <a:extLst>
              <a:ext uri="{FF2B5EF4-FFF2-40B4-BE49-F238E27FC236}">
                <a16:creationId xmlns:a16="http://schemas.microsoft.com/office/drawing/2014/main" id="{6A5DB2AD-E469-4486-82EF-541650E6C17F}"/>
              </a:ext>
            </a:extLst>
          </p:cNvPr>
          <p:cNvSpPr txBox="1"/>
          <p:nvPr/>
        </p:nvSpPr>
        <p:spPr>
          <a:xfrm>
            <a:off x="3343459" y="2269434"/>
            <a:ext cx="5546836" cy="923330"/>
          </a:xfrm>
          <a:prstGeom prst="rect">
            <a:avLst/>
          </a:prstGeom>
          <a:noFill/>
        </p:spPr>
        <p:txBody>
          <a:bodyPr wrap="square" rtlCol="0">
            <a:spAutoFit/>
          </a:bodyPr>
          <a:lstStyle/>
          <a:p>
            <a:r>
              <a:rPr lang="en-US" sz="1800">
                <a:ea typeface="Roboto"/>
              </a:rPr>
              <a:t>When they already have some information about a good or service but continue to search for a little more information.</a:t>
            </a:r>
            <a:endParaRPr lang="en-CA" sz="1800">
              <a:ea typeface="Roboto"/>
              <a:sym typeface="Roboto"/>
            </a:endParaRPr>
          </a:p>
        </p:txBody>
      </p:sp>
      <p:sp>
        <p:nvSpPr>
          <p:cNvPr id="6" name="TextBox 5">
            <a:extLst>
              <a:ext uri="{FF2B5EF4-FFF2-40B4-BE49-F238E27FC236}">
                <a16:creationId xmlns:a16="http://schemas.microsoft.com/office/drawing/2014/main" id="{94429071-6D03-4F88-AD3D-90E9AA8ABB0B}"/>
              </a:ext>
            </a:extLst>
          </p:cNvPr>
          <p:cNvSpPr txBox="1"/>
          <p:nvPr/>
        </p:nvSpPr>
        <p:spPr>
          <a:xfrm>
            <a:off x="4751146" y="3635734"/>
            <a:ext cx="4589344" cy="923330"/>
          </a:xfrm>
          <a:prstGeom prst="rect">
            <a:avLst/>
          </a:prstGeom>
          <a:noFill/>
        </p:spPr>
        <p:txBody>
          <a:bodyPr wrap="square" rtlCol="0">
            <a:spAutoFit/>
          </a:bodyPr>
          <a:lstStyle/>
          <a:p>
            <a:r>
              <a:rPr lang="en-US" sz="1800">
                <a:ea typeface="Roboto"/>
              </a:rPr>
              <a:t>Where they spend a lot of time comparing different aspects such as the features of the products, prices, and warranties.</a:t>
            </a:r>
            <a:endParaRPr lang="en-CA" sz="1800">
              <a:ea typeface="Roboto"/>
            </a:endParaRPr>
          </a:p>
        </p:txBody>
      </p:sp>
      <p:sp>
        <p:nvSpPr>
          <p:cNvPr id="8" name="TextBox 7">
            <a:extLst>
              <a:ext uri="{FF2B5EF4-FFF2-40B4-BE49-F238E27FC236}">
                <a16:creationId xmlns:a16="http://schemas.microsoft.com/office/drawing/2014/main" id="{183CD6F4-0A3B-469A-9F07-B1699D0D8E0E}"/>
              </a:ext>
            </a:extLst>
          </p:cNvPr>
          <p:cNvSpPr txBox="1"/>
          <p:nvPr/>
        </p:nvSpPr>
        <p:spPr>
          <a:xfrm>
            <a:off x="408031" y="830845"/>
            <a:ext cx="1554233" cy="1261884"/>
          </a:xfrm>
          <a:prstGeom prst="rect">
            <a:avLst/>
          </a:prstGeom>
          <a:noFill/>
        </p:spPr>
        <p:txBody>
          <a:bodyPr wrap="square" rtlCol="0">
            <a:spAutoFit/>
          </a:bodyPr>
          <a:lstStyle/>
          <a:p>
            <a:pPr algn="ctr"/>
            <a:r>
              <a:rPr lang="en-CA" sz="2000" b="1"/>
              <a:t>Routine Response Behaviour</a:t>
            </a:r>
          </a:p>
          <a:p>
            <a:pPr algn="ctr"/>
            <a:endParaRPr lang="en-CA" sz="1600" b="1"/>
          </a:p>
        </p:txBody>
      </p:sp>
      <p:sp>
        <p:nvSpPr>
          <p:cNvPr id="9" name="TextBox 8">
            <a:extLst>
              <a:ext uri="{FF2B5EF4-FFF2-40B4-BE49-F238E27FC236}">
                <a16:creationId xmlns:a16="http://schemas.microsoft.com/office/drawing/2014/main" id="{74209AE3-1643-4CB9-A55B-2CE031A7C990}"/>
              </a:ext>
            </a:extLst>
          </p:cNvPr>
          <p:cNvSpPr txBox="1"/>
          <p:nvPr/>
        </p:nvSpPr>
        <p:spPr>
          <a:xfrm>
            <a:off x="1789226" y="2223267"/>
            <a:ext cx="1554233" cy="1015663"/>
          </a:xfrm>
          <a:prstGeom prst="rect">
            <a:avLst/>
          </a:prstGeom>
          <a:noFill/>
        </p:spPr>
        <p:txBody>
          <a:bodyPr wrap="square" rtlCol="0">
            <a:spAutoFit/>
          </a:bodyPr>
          <a:lstStyle/>
          <a:p>
            <a:pPr algn="ctr"/>
            <a:r>
              <a:rPr lang="en-CA" sz="2000" b="1"/>
              <a:t>Limited problem solving</a:t>
            </a:r>
          </a:p>
        </p:txBody>
      </p:sp>
      <p:sp>
        <p:nvSpPr>
          <p:cNvPr id="10" name="TextBox 9">
            <a:extLst>
              <a:ext uri="{FF2B5EF4-FFF2-40B4-BE49-F238E27FC236}">
                <a16:creationId xmlns:a16="http://schemas.microsoft.com/office/drawing/2014/main" id="{C22D6DB3-3787-40CB-8EDF-7D885C067130}"/>
              </a:ext>
            </a:extLst>
          </p:cNvPr>
          <p:cNvSpPr txBox="1"/>
          <p:nvPr/>
        </p:nvSpPr>
        <p:spPr>
          <a:xfrm>
            <a:off x="3196913" y="3635734"/>
            <a:ext cx="1554233" cy="1015663"/>
          </a:xfrm>
          <a:prstGeom prst="rect">
            <a:avLst/>
          </a:prstGeom>
          <a:noFill/>
        </p:spPr>
        <p:txBody>
          <a:bodyPr wrap="square" rtlCol="0">
            <a:spAutoFit/>
          </a:bodyPr>
          <a:lstStyle/>
          <a:p>
            <a:pPr algn="ctr"/>
            <a:r>
              <a:rPr lang="en-CA" sz="2000" b="1"/>
              <a:t>Extended Problem solving</a:t>
            </a:r>
          </a:p>
        </p:txBody>
      </p:sp>
    </p:spTree>
    <p:extLst>
      <p:ext uri="{BB962C8B-B14F-4D97-AF65-F5344CB8AC3E}">
        <p14:creationId xmlns:p14="http://schemas.microsoft.com/office/powerpoint/2010/main" val="1034485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pic>
        <p:nvPicPr>
          <p:cNvPr id="2" name="Picture 1" descr="Chart showing the six stages in the buying process." title="Stages in the Buying Proc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0" y="806535"/>
            <a:ext cx="3963125" cy="3987351"/>
          </a:xfrm>
          <a:prstGeom prst="rect">
            <a:avLst/>
          </a:prstGeom>
        </p:spPr>
      </p:pic>
      <p:sp>
        <p:nvSpPr>
          <p:cNvPr id="124" name="Google Shape;124;p19"/>
          <p:cNvSpPr txBox="1"/>
          <p:nvPr/>
        </p:nvSpPr>
        <p:spPr>
          <a:xfrm>
            <a:off x="4156212" y="992555"/>
            <a:ext cx="4690802" cy="2893069"/>
          </a:xfrm>
          <a:prstGeom prst="rect">
            <a:avLst/>
          </a:prstGeom>
          <a:noFill/>
          <a:ln>
            <a:noFill/>
          </a:ln>
        </p:spPr>
        <p:txBody>
          <a:bodyPr spcFirstLastPara="1" wrap="square" lIns="91425" tIns="91425" rIns="91425" bIns="91425" anchor="t" anchorCtr="0">
            <a:spAutoFit/>
          </a:bodyPr>
          <a:lstStyle/>
          <a:p>
            <a:pPr>
              <a:lnSpc>
                <a:spcPct val="150000"/>
              </a:lnSpc>
            </a:pPr>
            <a:r>
              <a:rPr lang="en-CA" sz="1800"/>
              <a:t>Stage 1. Need Recognition</a:t>
            </a:r>
          </a:p>
          <a:p>
            <a:pPr>
              <a:lnSpc>
                <a:spcPct val="150000"/>
              </a:lnSpc>
            </a:pPr>
            <a:r>
              <a:rPr lang="en-CA" sz="1800"/>
              <a:t>Stage 2. Search for Information</a:t>
            </a:r>
          </a:p>
          <a:p>
            <a:pPr>
              <a:lnSpc>
                <a:spcPct val="150000"/>
              </a:lnSpc>
            </a:pPr>
            <a:r>
              <a:rPr lang="en-CA" sz="1800"/>
              <a:t>Stage 3. Product Evaluation</a:t>
            </a:r>
          </a:p>
          <a:p>
            <a:pPr>
              <a:lnSpc>
                <a:spcPct val="150000"/>
              </a:lnSpc>
            </a:pPr>
            <a:r>
              <a:rPr lang="en-CA" sz="1800"/>
              <a:t>Stage 4. Product Choice and Purchase</a:t>
            </a:r>
          </a:p>
          <a:p>
            <a:pPr>
              <a:lnSpc>
                <a:spcPct val="150000"/>
              </a:lnSpc>
            </a:pPr>
            <a:r>
              <a:rPr lang="en-CA" sz="1800"/>
              <a:t>Stage 5. Post purchase Use and Evaluation</a:t>
            </a:r>
          </a:p>
          <a:p>
            <a:pPr>
              <a:lnSpc>
                <a:spcPct val="150000"/>
              </a:lnSpc>
            </a:pPr>
            <a:r>
              <a:rPr lang="en-CA" sz="1800"/>
              <a:t>Stage 6. Disposal of the Product</a:t>
            </a:r>
          </a:p>
          <a:p>
            <a:endParaRPr lang="en-CA"/>
          </a:p>
        </p:txBody>
      </p:sp>
      <p:sp>
        <p:nvSpPr>
          <p:cNvPr id="120" name="Google Shape;120;p19"/>
          <p:cNvSpPr txBox="1">
            <a:spLocks noGrp="1"/>
          </p:cNvSpPr>
          <p:nvPr>
            <p:ph type="title"/>
          </p:nvPr>
        </p:nvSpPr>
        <p:spPr>
          <a:xfrm>
            <a:off x="311699" y="117974"/>
            <a:ext cx="8535315" cy="624487"/>
          </a:xfrm>
          <a:prstGeom prst="rect">
            <a:avLst/>
          </a:prstGeom>
        </p:spPr>
        <p:txBody>
          <a:bodyPr spcFirstLastPara="1" wrap="square" lIns="91425" tIns="91425" rIns="91425" bIns="91425" anchor="t" anchorCtr="0">
            <a:noAutofit/>
          </a:bodyPr>
          <a:lstStyle/>
          <a:p>
            <a:pPr>
              <a:buSzPts val="990"/>
            </a:pPr>
            <a:r>
              <a:rPr lang="en-CA" b="1"/>
              <a:t>Stages in the Buying Process</a:t>
            </a:r>
            <a:br>
              <a:rPr lang="en-CA" b="1"/>
            </a:br>
            <a:endParaRPr b="1">
              <a:latin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72F8-C8A0-4343-B58A-E6AF77A1F913}"/>
              </a:ext>
            </a:extLst>
          </p:cNvPr>
          <p:cNvSpPr>
            <a:spLocks noGrp="1"/>
          </p:cNvSpPr>
          <p:nvPr>
            <p:ph type="title"/>
          </p:nvPr>
        </p:nvSpPr>
        <p:spPr/>
        <p:txBody>
          <a:bodyPr>
            <a:normAutofit fontScale="90000"/>
          </a:bodyPr>
          <a:lstStyle/>
          <a:p>
            <a:r>
              <a:rPr lang="en-US" b="1"/>
              <a:t>Stage 2: Search for Information</a:t>
            </a:r>
          </a:p>
        </p:txBody>
      </p:sp>
      <p:sp>
        <p:nvSpPr>
          <p:cNvPr id="3" name="Text Placeholder 2">
            <a:extLst>
              <a:ext uri="{FF2B5EF4-FFF2-40B4-BE49-F238E27FC236}">
                <a16:creationId xmlns:a16="http://schemas.microsoft.com/office/drawing/2014/main" id="{CB2B1709-E616-449C-9C7D-D09F8929ED55}"/>
              </a:ext>
            </a:extLst>
          </p:cNvPr>
          <p:cNvSpPr>
            <a:spLocks noGrp="1"/>
          </p:cNvSpPr>
          <p:nvPr>
            <p:ph type="body" idx="1"/>
          </p:nvPr>
        </p:nvSpPr>
        <p:spPr/>
        <p:txBody>
          <a:bodyPr/>
          <a:lstStyle/>
          <a:p>
            <a:pPr marL="114300" indent="0">
              <a:lnSpc>
                <a:spcPct val="114999"/>
              </a:lnSpc>
              <a:buNone/>
            </a:pPr>
            <a:r>
              <a:rPr lang="en-US" b="1"/>
              <a:t>Where can you search for information on products and services?</a:t>
            </a:r>
            <a:endParaRPr lang="en-US"/>
          </a:p>
          <a:p>
            <a:pPr marL="114300" indent="0">
              <a:lnSpc>
                <a:spcPct val="114999"/>
              </a:lnSpc>
              <a:buNone/>
            </a:pPr>
            <a:endParaRPr lang="en-US" b="1"/>
          </a:p>
          <a:p>
            <a:pPr>
              <a:lnSpc>
                <a:spcPct val="114999"/>
              </a:lnSpc>
            </a:pPr>
            <a:r>
              <a:rPr lang="en-US"/>
              <a:t>Family and friends </a:t>
            </a:r>
          </a:p>
          <a:p>
            <a:pPr>
              <a:lnSpc>
                <a:spcPct val="114999"/>
              </a:lnSpc>
            </a:pPr>
            <a:r>
              <a:rPr lang="en-US"/>
              <a:t>Magazine reviews  or suggestions</a:t>
            </a:r>
          </a:p>
          <a:p>
            <a:pPr>
              <a:lnSpc>
                <a:spcPct val="114999"/>
              </a:lnSpc>
            </a:pPr>
            <a:r>
              <a:rPr lang="en-US"/>
              <a:t>Online Reviews </a:t>
            </a:r>
          </a:p>
          <a:p>
            <a:pPr>
              <a:lnSpc>
                <a:spcPct val="114999"/>
              </a:lnSpc>
            </a:pPr>
            <a:endParaRPr lang="en-US"/>
          </a:p>
        </p:txBody>
      </p:sp>
      <p:pic>
        <p:nvPicPr>
          <p:cNvPr id="4" name="Picture 4" descr="Customer Reviews with 3 stars out of 5 selected">
            <a:extLst>
              <a:ext uri="{FF2B5EF4-FFF2-40B4-BE49-F238E27FC236}">
                <a16:creationId xmlns:a16="http://schemas.microsoft.com/office/drawing/2014/main" id="{D64600DB-C62E-4EA9-A4A4-071537421B2E}"/>
              </a:ext>
            </a:extLst>
          </p:cNvPr>
          <p:cNvPicPr>
            <a:picLocks noChangeAspect="1"/>
          </p:cNvPicPr>
          <p:nvPr/>
        </p:nvPicPr>
        <p:blipFill>
          <a:blip r:embed="rId2"/>
          <a:stretch>
            <a:fillRect/>
          </a:stretch>
        </p:blipFill>
        <p:spPr>
          <a:xfrm>
            <a:off x="5497184" y="2717321"/>
            <a:ext cx="3217652" cy="2016424"/>
          </a:xfrm>
          <a:prstGeom prst="rect">
            <a:avLst/>
          </a:prstGeom>
        </p:spPr>
      </p:pic>
    </p:spTree>
    <p:extLst>
      <p:ext uri="{BB962C8B-B14F-4D97-AF65-F5344CB8AC3E}">
        <p14:creationId xmlns:p14="http://schemas.microsoft.com/office/powerpoint/2010/main" val="3865533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2" name="Rectangle 1"/>
          <p:cNvSpPr/>
          <p:nvPr/>
        </p:nvSpPr>
        <p:spPr>
          <a:xfrm>
            <a:off x="515815" y="1899138"/>
            <a:ext cx="8339016" cy="2585323"/>
          </a:xfrm>
          <a:prstGeom prst="rect">
            <a:avLst/>
          </a:prstGeom>
        </p:spPr>
        <p:txBody>
          <a:bodyPr wrap="square">
            <a:spAutoFit/>
          </a:bodyPr>
          <a:lstStyle/>
          <a:p>
            <a:pPr marL="285750" indent="-285750">
              <a:buFont typeface="Arial" panose="020B0604020202020204" pitchFamily="34" charset="0"/>
              <a:buChar char="•"/>
            </a:pPr>
            <a:r>
              <a:rPr lang="en-CA" sz="1800">
                <a:latin typeface="+mn-lt"/>
              </a:rPr>
              <a:t>Describe the personal and psychological factors that may influence what consumers buy and when they buy it.</a:t>
            </a:r>
          </a:p>
          <a:p>
            <a:pPr marL="285750" indent="-285750">
              <a:buFont typeface="Arial" panose="020B0604020202020204" pitchFamily="34" charset="0"/>
              <a:buChar char="•"/>
            </a:pPr>
            <a:r>
              <a:rPr lang="en-CA" sz="1800">
                <a:latin typeface="+mn-lt"/>
              </a:rPr>
              <a:t>Explain what marketing professionals can do to influence consumers’ behavior.</a:t>
            </a:r>
          </a:p>
          <a:p>
            <a:pPr marL="285750" indent="-285750">
              <a:buFont typeface="Arial" panose="020B0604020202020204" pitchFamily="34" charset="0"/>
              <a:buChar char="•"/>
            </a:pPr>
            <a:r>
              <a:rPr lang="en-CA" sz="1800">
                <a:latin typeface="+mn-lt"/>
              </a:rPr>
              <a:t>Explain how looking at lifestyle information helps firms understand what consumers want to purchase.</a:t>
            </a:r>
          </a:p>
          <a:p>
            <a:pPr marL="285750" indent="-285750">
              <a:buFont typeface="Arial" panose="020B0604020202020204" pitchFamily="34" charset="0"/>
              <a:buChar char="•"/>
            </a:pPr>
            <a:r>
              <a:rPr lang="en-CA" sz="1800">
                <a:latin typeface="+mn-lt"/>
              </a:rPr>
              <a:t>Explain how Maslow’s hierarchy of needs works.</a:t>
            </a:r>
          </a:p>
          <a:p>
            <a:pPr marL="285750" indent="-285750">
              <a:buFont typeface="Arial" panose="020B0604020202020204" pitchFamily="34" charset="0"/>
              <a:buChar char="•"/>
            </a:pPr>
            <a:r>
              <a:rPr lang="en-CA" sz="1800">
                <a:latin typeface="+mn-lt"/>
              </a:rPr>
              <a:t>Explain how culture, subcultures, social classes, families, and reference groups affect consumers’ buying behavior.</a:t>
            </a:r>
          </a:p>
        </p:txBody>
      </p:sp>
      <p:sp>
        <p:nvSpPr>
          <p:cNvPr id="93" name="Google Shape;93;p15"/>
          <p:cNvSpPr txBox="1">
            <a:spLocks noGrp="1"/>
          </p:cNvSpPr>
          <p:nvPr>
            <p:ph type="body" idx="1"/>
          </p:nvPr>
        </p:nvSpPr>
        <p:spPr>
          <a:xfrm>
            <a:off x="156308" y="992750"/>
            <a:ext cx="8698523" cy="3798081"/>
          </a:xfrm>
          <a:prstGeom prst="rect">
            <a:avLst/>
          </a:prstGeom>
        </p:spPr>
        <p:txBody>
          <a:bodyPr spcFirstLastPara="1" wrap="square" lIns="91425" tIns="91425" rIns="91425" bIns="91425" anchor="t" anchorCtr="0">
            <a:noAutofit/>
          </a:bodyPr>
          <a:lstStyle/>
          <a:p>
            <a:pPr marL="133350" lvl="0" indent="0" algn="l" rtl="0">
              <a:lnSpc>
                <a:spcPct val="180000"/>
              </a:lnSpc>
              <a:spcBef>
                <a:spcPts val="1400"/>
              </a:spcBef>
              <a:spcAft>
                <a:spcPts val="0"/>
              </a:spcAft>
              <a:buClr>
                <a:srgbClr val="000000"/>
              </a:buClr>
              <a:buSzPts val="1500"/>
              <a:buNone/>
            </a:pPr>
            <a:r>
              <a:rPr lang="en-CA" b="1">
                <a:solidFill>
                  <a:srgbClr val="000000"/>
                </a:solidFill>
                <a:latin typeface="Arial"/>
                <a:ea typeface="Arial"/>
                <a:cs typeface="Arial"/>
                <a:sym typeface="Arial"/>
              </a:rPr>
              <a:t>Learning Objectives</a:t>
            </a:r>
            <a:endParaRPr b="1">
              <a:solidFill>
                <a:srgbClr val="000000"/>
              </a:solidFill>
              <a:latin typeface="Arial"/>
              <a:ea typeface="Arial"/>
              <a:cs typeface="Arial"/>
              <a:sym typeface="Arial"/>
            </a:endParaRPr>
          </a:p>
        </p:txBody>
      </p:sp>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CA" b="1">
                <a:latin typeface="+mj-lt"/>
              </a:rPr>
              <a:t>3.1 Factors That Influence Consumers’ Buying Behaviour</a:t>
            </a:r>
            <a:br>
              <a:rPr lang="en-CA" b="1">
                <a:latin typeface="+mj-lt"/>
              </a:rPr>
            </a:br>
            <a:endParaRPr b="1">
              <a:highlight>
                <a:schemeClr val="lt1"/>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72F8-C8A0-4343-B58A-E6AF77A1F913}"/>
              </a:ext>
            </a:extLst>
          </p:cNvPr>
          <p:cNvSpPr>
            <a:spLocks noGrp="1"/>
          </p:cNvSpPr>
          <p:nvPr>
            <p:ph type="title"/>
          </p:nvPr>
        </p:nvSpPr>
        <p:spPr/>
        <p:txBody>
          <a:bodyPr>
            <a:normAutofit fontScale="90000"/>
          </a:bodyPr>
          <a:lstStyle/>
          <a:p>
            <a:r>
              <a:rPr lang="en-US" b="1"/>
              <a:t>Stage 3: Product Evaluation</a:t>
            </a:r>
          </a:p>
        </p:txBody>
      </p:sp>
      <p:sp>
        <p:nvSpPr>
          <p:cNvPr id="3" name="Text Placeholder 2">
            <a:extLst>
              <a:ext uri="{FF2B5EF4-FFF2-40B4-BE49-F238E27FC236}">
                <a16:creationId xmlns:a16="http://schemas.microsoft.com/office/drawing/2014/main" id="{CB2B1709-E616-449C-9C7D-D09F8929ED55}"/>
              </a:ext>
            </a:extLst>
          </p:cNvPr>
          <p:cNvSpPr>
            <a:spLocks noGrp="1"/>
          </p:cNvSpPr>
          <p:nvPr>
            <p:ph type="body" idx="1"/>
          </p:nvPr>
        </p:nvSpPr>
        <p:spPr/>
        <p:txBody>
          <a:bodyPr/>
          <a:lstStyle/>
          <a:p>
            <a:pPr marL="114300" indent="0">
              <a:buNone/>
            </a:pPr>
            <a:r>
              <a:rPr lang="en-US" b="1"/>
              <a:t>Evaluative criteria</a:t>
            </a:r>
            <a:r>
              <a:rPr lang="en-US"/>
              <a:t> are certain characteristics that are important to you such as the price of the backpack, the size, the number of compartments, and color. Some of these characteristics are more important than others</a:t>
            </a:r>
          </a:p>
          <a:p>
            <a:pPr marL="114300" indent="0">
              <a:lnSpc>
                <a:spcPct val="114999"/>
              </a:lnSpc>
              <a:buNone/>
            </a:pPr>
            <a:endParaRPr lang="en-US"/>
          </a:p>
          <a:p>
            <a:pPr marL="114300" indent="0">
              <a:lnSpc>
                <a:spcPct val="114999"/>
              </a:lnSpc>
              <a:buNone/>
            </a:pPr>
            <a:r>
              <a:rPr lang="en-US"/>
              <a:t>Companies want to convince you that the evaluative criteria you are considering reflect the strengths of their products.</a:t>
            </a:r>
          </a:p>
        </p:txBody>
      </p:sp>
    </p:spTree>
    <p:extLst>
      <p:ext uri="{BB962C8B-B14F-4D97-AF65-F5344CB8AC3E}">
        <p14:creationId xmlns:p14="http://schemas.microsoft.com/office/powerpoint/2010/main" val="3390077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72F8-C8A0-4343-B58A-E6AF77A1F913}"/>
              </a:ext>
            </a:extLst>
          </p:cNvPr>
          <p:cNvSpPr>
            <a:spLocks noGrp="1"/>
          </p:cNvSpPr>
          <p:nvPr>
            <p:ph type="title"/>
          </p:nvPr>
        </p:nvSpPr>
        <p:spPr/>
        <p:txBody>
          <a:bodyPr>
            <a:normAutofit fontScale="90000"/>
          </a:bodyPr>
          <a:lstStyle/>
          <a:p>
            <a:r>
              <a:rPr lang="en-US" b="1"/>
              <a:t>Stage 4: Product Choice and Purchase</a:t>
            </a:r>
          </a:p>
        </p:txBody>
      </p:sp>
      <p:sp>
        <p:nvSpPr>
          <p:cNvPr id="3" name="Text Placeholder 2">
            <a:extLst>
              <a:ext uri="{FF2B5EF4-FFF2-40B4-BE49-F238E27FC236}">
                <a16:creationId xmlns:a16="http://schemas.microsoft.com/office/drawing/2014/main" id="{CB2B1709-E616-449C-9C7D-D09F8929ED55}"/>
              </a:ext>
            </a:extLst>
          </p:cNvPr>
          <p:cNvSpPr>
            <a:spLocks noGrp="1"/>
          </p:cNvSpPr>
          <p:nvPr>
            <p:ph type="body" idx="1"/>
          </p:nvPr>
        </p:nvSpPr>
        <p:spPr/>
        <p:txBody>
          <a:bodyPr/>
          <a:lstStyle/>
          <a:p>
            <a:pPr marL="114300" indent="0">
              <a:lnSpc>
                <a:spcPct val="114999"/>
              </a:lnSpc>
              <a:buNone/>
            </a:pPr>
            <a:r>
              <a:rPr lang="en-US" b="1"/>
              <a:t>Low-involvement purchases</a:t>
            </a:r>
            <a:r>
              <a:rPr lang="en-US"/>
              <a:t> -  consumers may go from recognizing a need to purchasing the product.</a:t>
            </a:r>
          </a:p>
          <a:p>
            <a:pPr marL="114300" indent="0">
              <a:lnSpc>
                <a:spcPct val="114999"/>
              </a:lnSpc>
              <a:buNone/>
            </a:pPr>
            <a:endParaRPr lang="en-US"/>
          </a:p>
          <a:p>
            <a:pPr marL="114300" indent="0">
              <a:lnSpc>
                <a:spcPct val="114999"/>
              </a:lnSpc>
              <a:buNone/>
            </a:pPr>
            <a:r>
              <a:rPr lang="en-US" b="1"/>
              <a:t>High-involvement purchases </a:t>
            </a:r>
            <a:r>
              <a:rPr lang="en-US"/>
              <a:t>may involve a number of factors, such as:</a:t>
            </a:r>
          </a:p>
          <a:p>
            <a:pPr marL="400050" indent="-285750">
              <a:lnSpc>
                <a:spcPct val="114999"/>
              </a:lnSpc>
            </a:pPr>
            <a:r>
              <a:rPr lang="en-US"/>
              <a:t>cost</a:t>
            </a:r>
          </a:p>
          <a:p>
            <a:pPr marL="400050" indent="-285750">
              <a:lnSpc>
                <a:spcPct val="114999"/>
              </a:lnSpc>
            </a:pPr>
            <a:r>
              <a:rPr lang="en-US"/>
              <a:t>Reviews</a:t>
            </a:r>
          </a:p>
          <a:p>
            <a:pPr marL="400050" indent="-285750">
              <a:lnSpc>
                <a:spcPct val="114999"/>
              </a:lnSpc>
            </a:pPr>
            <a:r>
              <a:rPr lang="en-US"/>
              <a:t>Where and how to purchase</a:t>
            </a:r>
          </a:p>
          <a:p>
            <a:pPr marL="400050" indent="-285750">
              <a:lnSpc>
                <a:spcPct val="114999"/>
              </a:lnSpc>
            </a:pPr>
            <a:r>
              <a:rPr lang="en-US"/>
              <a:t>Financing options</a:t>
            </a:r>
          </a:p>
          <a:p>
            <a:pPr marL="114300" indent="0">
              <a:lnSpc>
                <a:spcPct val="114999"/>
              </a:lnSpc>
              <a:buNone/>
            </a:pPr>
            <a:endParaRPr lang="en-US"/>
          </a:p>
        </p:txBody>
      </p:sp>
    </p:spTree>
    <p:extLst>
      <p:ext uri="{BB962C8B-B14F-4D97-AF65-F5344CB8AC3E}">
        <p14:creationId xmlns:p14="http://schemas.microsoft.com/office/powerpoint/2010/main" val="186584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311699" y="117974"/>
            <a:ext cx="8535315" cy="624487"/>
          </a:xfrm>
          <a:prstGeom prst="rect">
            <a:avLst/>
          </a:prstGeom>
        </p:spPr>
        <p:txBody>
          <a:bodyPr spcFirstLastPara="1" wrap="square" lIns="91425" tIns="91425" rIns="91425" bIns="91425" anchor="t" anchorCtr="0">
            <a:noAutofit/>
          </a:bodyPr>
          <a:lstStyle/>
          <a:p>
            <a:pPr>
              <a:buSzPts val="990"/>
            </a:pPr>
            <a:r>
              <a:rPr lang="en-CA" b="1"/>
              <a:t>Stage 5: Post-Purchase </a:t>
            </a:r>
            <a:br>
              <a:rPr lang="en-CA" b="1"/>
            </a:br>
            <a:r>
              <a:rPr lang="en-CA" b="1"/>
              <a:t>Dissonance </a:t>
            </a:r>
            <a:br>
              <a:rPr lang="en-CA" b="1"/>
            </a:br>
            <a:endParaRPr b="1">
              <a:latin typeface="+mj-lt"/>
            </a:endParaRPr>
          </a:p>
        </p:txBody>
      </p:sp>
      <p:sp>
        <p:nvSpPr>
          <p:cNvPr id="3" name="TextBox 2">
            <a:extLst>
              <a:ext uri="{FF2B5EF4-FFF2-40B4-BE49-F238E27FC236}">
                <a16:creationId xmlns:a16="http://schemas.microsoft.com/office/drawing/2014/main" id="{37FD581B-670E-4A03-8844-B4D774221114}"/>
              </a:ext>
            </a:extLst>
          </p:cNvPr>
          <p:cNvSpPr txBox="1"/>
          <p:nvPr/>
        </p:nvSpPr>
        <p:spPr>
          <a:xfrm>
            <a:off x="311699" y="1602445"/>
            <a:ext cx="4182364" cy="2308324"/>
          </a:xfrm>
          <a:prstGeom prst="rect">
            <a:avLst/>
          </a:prstGeom>
          <a:noFill/>
        </p:spPr>
        <p:txBody>
          <a:bodyPr wrap="square" rtlCol="0">
            <a:spAutoFit/>
          </a:bodyPr>
          <a:lstStyle/>
          <a:p>
            <a:r>
              <a:rPr lang="en-US" sz="1800" b="1">
                <a:ea typeface="Roboto"/>
              </a:rPr>
              <a:t>Post-Purchase Dissonance: </a:t>
            </a:r>
            <a:r>
              <a:rPr lang="en-US" sz="1800">
                <a:ea typeface="Roboto"/>
              </a:rPr>
              <a:t>You might call it buyer’s remorse. Typically, dissonance occurs when a product or service does not meet your expectations. Consumers are more likely to experience dissonance with products that are relatively expensive and that are purchased infrequently.</a:t>
            </a:r>
            <a:endParaRPr lang="en-CA" sz="1800">
              <a:ea typeface="Roboto"/>
            </a:endParaRPr>
          </a:p>
        </p:txBody>
      </p:sp>
      <p:pic>
        <p:nvPicPr>
          <p:cNvPr id="2" name="Picture 3" descr="A photo of a shopper on an escalator holding bags of purchases.">
            <a:extLst>
              <a:ext uri="{FF2B5EF4-FFF2-40B4-BE49-F238E27FC236}">
                <a16:creationId xmlns:a16="http://schemas.microsoft.com/office/drawing/2014/main" id="{8F34EC06-6F20-4E2C-9BC9-D4F28FD9EDCA}"/>
              </a:ext>
            </a:extLst>
          </p:cNvPr>
          <p:cNvPicPr>
            <a:picLocks noChangeAspect="1"/>
          </p:cNvPicPr>
          <p:nvPr/>
        </p:nvPicPr>
        <p:blipFill>
          <a:blip r:embed="rId3"/>
          <a:stretch>
            <a:fillRect/>
          </a:stretch>
        </p:blipFill>
        <p:spPr>
          <a:xfrm>
            <a:off x="5788325" y="117664"/>
            <a:ext cx="3206869" cy="4800342"/>
          </a:xfrm>
          <a:prstGeom prst="rect">
            <a:avLst/>
          </a:prstGeom>
        </p:spPr>
      </p:pic>
      <p:sp>
        <p:nvSpPr>
          <p:cNvPr id="4" name="TextBox 3">
            <a:extLst>
              <a:ext uri="{FF2B5EF4-FFF2-40B4-BE49-F238E27FC236}">
                <a16:creationId xmlns:a16="http://schemas.microsoft.com/office/drawing/2014/main" id="{853E6272-BDC2-4121-94CB-09BC095FA104}"/>
              </a:ext>
            </a:extLst>
          </p:cNvPr>
          <p:cNvSpPr txBox="1"/>
          <p:nvPr/>
        </p:nvSpPr>
        <p:spPr>
          <a:xfrm>
            <a:off x="5788324" y="4553669"/>
            <a:ext cx="3282351"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bg2"/>
                </a:solidFill>
                <a:latin typeface="-apple-system"/>
              </a:rPr>
              <a:t>Photo by </a:t>
            </a:r>
            <a:r>
              <a:rPr lang="en-US" sz="1000">
                <a:solidFill>
                  <a:schemeClr val="bg2"/>
                </a:solidFill>
                <a:latin typeface="-apple-system"/>
                <a:hlinkClick r:id="rId4">
                  <a:extLst>
                    <a:ext uri="{A12FA001-AC4F-418D-AE19-62706E023703}">
                      <ahyp:hlinkClr xmlns:ahyp="http://schemas.microsoft.com/office/drawing/2018/hyperlinkcolor" val="tx"/>
                    </a:ext>
                  </a:extLst>
                </a:hlinkClick>
              </a:rPr>
              <a:t>🇸🇮 Janko Ferlič</a:t>
            </a:r>
            <a:r>
              <a:rPr lang="en-US" sz="1000">
                <a:solidFill>
                  <a:schemeClr val="bg2"/>
                </a:solidFill>
                <a:latin typeface="-apple-system"/>
              </a:rPr>
              <a:t> on </a:t>
            </a:r>
            <a:r>
              <a:rPr lang="en-US" sz="1000">
                <a:solidFill>
                  <a:schemeClr val="bg2"/>
                </a:solidFill>
                <a:latin typeface="-apple-system"/>
                <a:hlinkClick r:id="rId5">
                  <a:extLst>
                    <a:ext uri="{A12FA001-AC4F-418D-AE19-62706E023703}">
                      <ahyp:hlinkClr xmlns:ahyp="http://schemas.microsoft.com/office/drawing/2018/hyperlinkcolor" val="tx"/>
                    </a:ext>
                  </a:extLst>
                </a:hlinkClick>
              </a:rPr>
              <a:t>Unsplash</a:t>
            </a:r>
            <a:endParaRPr lang="en-US" sz="1000">
              <a:solidFill>
                <a:schemeClr val="bg2"/>
              </a:solidFill>
            </a:endParaRPr>
          </a:p>
        </p:txBody>
      </p:sp>
    </p:spTree>
    <p:extLst>
      <p:ext uri="{BB962C8B-B14F-4D97-AF65-F5344CB8AC3E}">
        <p14:creationId xmlns:p14="http://schemas.microsoft.com/office/powerpoint/2010/main" val="1682864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72F8-C8A0-4343-B58A-E6AF77A1F913}"/>
              </a:ext>
            </a:extLst>
          </p:cNvPr>
          <p:cNvSpPr>
            <a:spLocks noGrp="1"/>
          </p:cNvSpPr>
          <p:nvPr>
            <p:ph type="title"/>
          </p:nvPr>
        </p:nvSpPr>
        <p:spPr/>
        <p:txBody>
          <a:bodyPr>
            <a:normAutofit fontScale="90000"/>
          </a:bodyPr>
          <a:lstStyle/>
          <a:p>
            <a:r>
              <a:rPr lang="en-US" b="1"/>
              <a:t>Stage 6: Product Disposal</a:t>
            </a:r>
          </a:p>
        </p:txBody>
      </p:sp>
      <p:sp>
        <p:nvSpPr>
          <p:cNvPr id="3" name="Text Placeholder 2">
            <a:extLst>
              <a:ext uri="{FF2B5EF4-FFF2-40B4-BE49-F238E27FC236}">
                <a16:creationId xmlns:a16="http://schemas.microsoft.com/office/drawing/2014/main" id="{CB2B1709-E616-449C-9C7D-D09F8929ED55}"/>
              </a:ext>
            </a:extLst>
          </p:cNvPr>
          <p:cNvSpPr>
            <a:spLocks noGrp="1"/>
          </p:cNvSpPr>
          <p:nvPr>
            <p:ph type="body" idx="1"/>
          </p:nvPr>
        </p:nvSpPr>
        <p:spPr>
          <a:xfrm>
            <a:off x="202721" y="1017800"/>
            <a:ext cx="4260300" cy="4125700"/>
          </a:xfrm>
        </p:spPr>
        <p:txBody>
          <a:bodyPr>
            <a:normAutofit fontScale="32500" lnSpcReduction="20000"/>
          </a:bodyPr>
          <a:lstStyle/>
          <a:p>
            <a:pPr marL="114300" indent="0">
              <a:lnSpc>
                <a:spcPct val="114999"/>
              </a:lnSpc>
              <a:buNone/>
            </a:pPr>
            <a:endParaRPr lang="en-US"/>
          </a:p>
          <a:p>
            <a:pPr marL="114300" indent="0">
              <a:lnSpc>
                <a:spcPct val="134999"/>
              </a:lnSpc>
              <a:buNone/>
            </a:pPr>
            <a:r>
              <a:rPr lang="en-US" sz="4300"/>
              <a:t>There was a time when neither manufacturers nor consumers thought much about how products got disposed of, so long as people bought them. But that’s changed. </a:t>
            </a:r>
          </a:p>
          <a:p>
            <a:pPr>
              <a:lnSpc>
                <a:spcPct val="134999"/>
              </a:lnSpc>
            </a:pPr>
            <a:r>
              <a:rPr lang="en-US" sz="4300"/>
              <a:t>How products are being disposed of is becoming extremely important to consumers and society in general. </a:t>
            </a:r>
          </a:p>
          <a:p>
            <a:pPr>
              <a:lnSpc>
                <a:spcPct val="134999"/>
              </a:lnSpc>
            </a:pPr>
            <a:r>
              <a:rPr lang="en-US" sz="4300"/>
              <a:t>Computers and batteries, which leech chemicals into landfills, are a huge problem.</a:t>
            </a:r>
          </a:p>
          <a:p>
            <a:pPr>
              <a:lnSpc>
                <a:spcPct val="134999"/>
              </a:lnSpc>
            </a:pPr>
            <a:r>
              <a:rPr lang="en-US" sz="4300"/>
              <a:t>Consumers don’t want to degrade the environment if they don’t have to, and companies are becoming more aware of this fact.</a:t>
            </a:r>
          </a:p>
        </p:txBody>
      </p:sp>
      <p:pic>
        <p:nvPicPr>
          <p:cNvPr id="4" name="Picture 4" descr="garbage heap showing recyclable materials ">
            <a:extLst>
              <a:ext uri="{FF2B5EF4-FFF2-40B4-BE49-F238E27FC236}">
                <a16:creationId xmlns:a16="http://schemas.microsoft.com/office/drawing/2014/main" id="{306A9709-7A21-4E9A-9AE5-A812F5EA0E3D}"/>
              </a:ext>
            </a:extLst>
          </p:cNvPr>
          <p:cNvPicPr>
            <a:picLocks noChangeAspect="1"/>
          </p:cNvPicPr>
          <p:nvPr/>
        </p:nvPicPr>
        <p:blipFill>
          <a:blip r:embed="rId3"/>
          <a:stretch>
            <a:fillRect/>
          </a:stretch>
        </p:blipFill>
        <p:spPr>
          <a:xfrm>
            <a:off x="4710023" y="1334083"/>
            <a:ext cx="4231256" cy="2820391"/>
          </a:xfrm>
          <a:prstGeom prst="rect">
            <a:avLst/>
          </a:prstGeom>
        </p:spPr>
      </p:pic>
      <p:sp>
        <p:nvSpPr>
          <p:cNvPr id="6" name="TextBox 5">
            <a:extLst>
              <a:ext uri="{FF2B5EF4-FFF2-40B4-BE49-F238E27FC236}">
                <a16:creationId xmlns:a16="http://schemas.microsoft.com/office/drawing/2014/main" id="{6168BFF5-2C80-4A59-B061-9DB4FED86B85}"/>
              </a:ext>
            </a:extLst>
          </p:cNvPr>
          <p:cNvSpPr txBox="1"/>
          <p:nvPr/>
        </p:nvSpPr>
        <p:spPr>
          <a:xfrm>
            <a:off x="5021451" y="4212633"/>
            <a:ext cx="334375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err="1">
                <a:solidFill>
                  <a:schemeClr val="bg2"/>
                </a:solidFill>
                <a:latin typeface="Times New Roman"/>
                <a:cs typeface="Times New Roman"/>
              </a:rPr>
              <a:t>jqpubliq</a:t>
            </a:r>
            <a:r>
              <a:rPr lang="en-US" sz="1000">
                <a:solidFill>
                  <a:schemeClr val="bg2"/>
                </a:solidFill>
                <a:latin typeface="Times New Roman"/>
                <a:cs typeface="Times New Roman"/>
              </a:rPr>
              <a:t> – </a:t>
            </a:r>
            <a:r>
              <a:rPr lang="en-US" sz="1000">
                <a:solidFill>
                  <a:schemeClr val="bg2"/>
                </a:solidFill>
                <a:latin typeface="Times New Roman"/>
                <a:cs typeface="Times New Roman"/>
                <a:hlinkClick r:id="rId4">
                  <a:extLst>
                    <a:ext uri="{A12FA001-AC4F-418D-AE19-62706E023703}">
                      <ahyp:hlinkClr xmlns:ahyp="http://schemas.microsoft.com/office/drawing/2018/hyperlinkcolor" val="tx"/>
                    </a:ext>
                  </a:extLst>
                </a:hlinkClick>
              </a:rPr>
              <a:t>Recycling Center Pile</a:t>
            </a:r>
            <a:r>
              <a:rPr lang="en-US" sz="1000">
                <a:solidFill>
                  <a:schemeClr val="bg2"/>
                </a:solidFill>
                <a:latin typeface="Times New Roman"/>
                <a:cs typeface="Times New Roman"/>
              </a:rPr>
              <a:t> – CC BY-SA 2.0.</a:t>
            </a:r>
            <a:endParaRPr lang="en-US" sz="1000">
              <a:solidFill>
                <a:schemeClr val="bg2"/>
              </a:solidFill>
            </a:endParaRPr>
          </a:p>
        </p:txBody>
      </p:sp>
    </p:spTree>
    <p:extLst>
      <p:ext uri="{BB962C8B-B14F-4D97-AF65-F5344CB8AC3E}">
        <p14:creationId xmlns:p14="http://schemas.microsoft.com/office/powerpoint/2010/main" val="307114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8" name="Google Shape;158;p23"/>
          <p:cNvSpPr txBox="1"/>
          <p:nvPr/>
        </p:nvSpPr>
        <p:spPr>
          <a:xfrm>
            <a:off x="25225" y="4535125"/>
            <a:ext cx="3000000" cy="26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0"/>
              </a:spcAft>
              <a:buNone/>
            </a:pPr>
            <a:r>
              <a:rPr lang="en" sz="550" b="1"/>
              <a:t>Image Source: Golden Key Cliparts #2843651(License: Personal Use)</a:t>
            </a:r>
            <a:endParaRPr sz="550" b="1"/>
          </a:p>
        </p:txBody>
      </p:sp>
      <p:pic>
        <p:nvPicPr>
          <p:cNvPr id="157" name="Google Shape;157;p23" descr="Figure holding a gold key." title="Decorative"/>
          <p:cNvPicPr preferRelativeResize="0"/>
          <p:nvPr/>
        </p:nvPicPr>
        <p:blipFill>
          <a:blip r:embed="rId3">
            <a:alphaModFix/>
          </a:blip>
          <a:stretch>
            <a:fillRect/>
          </a:stretch>
        </p:blipFill>
        <p:spPr>
          <a:xfrm>
            <a:off x="74475" y="1003825"/>
            <a:ext cx="2273517" cy="2436799"/>
          </a:xfrm>
          <a:prstGeom prst="rect">
            <a:avLst/>
          </a:prstGeom>
          <a:noFill/>
          <a:ln>
            <a:noFill/>
          </a:ln>
        </p:spPr>
      </p:pic>
      <p:sp>
        <p:nvSpPr>
          <p:cNvPr id="156" name="Google Shape;156;p23"/>
          <p:cNvSpPr txBox="1">
            <a:spLocks noGrp="1"/>
          </p:cNvSpPr>
          <p:nvPr>
            <p:ph type="body" idx="1"/>
          </p:nvPr>
        </p:nvSpPr>
        <p:spPr>
          <a:xfrm>
            <a:off x="2637692" y="1535723"/>
            <a:ext cx="6322157" cy="3164702"/>
          </a:xfrm>
          <a:prstGeom prst="rect">
            <a:avLst/>
          </a:prstGeom>
        </p:spPr>
        <p:txBody>
          <a:bodyPr spcFirstLastPara="1" wrap="square" lIns="91425" tIns="91425" rIns="91425" bIns="91425" anchor="t" anchorCtr="0">
            <a:noAutofit/>
          </a:bodyPr>
          <a:lstStyle/>
          <a:p>
            <a:pPr marL="285750" indent="-285750">
              <a:lnSpc>
                <a:spcPct val="100000"/>
              </a:lnSpc>
              <a:spcBef>
                <a:spcPts val="1200"/>
              </a:spcBef>
              <a:spcAft>
                <a:spcPts val="1200"/>
              </a:spcAft>
            </a:pPr>
            <a:r>
              <a:rPr lang="en-CA">
                <a:cs typeface="Times New Roman"/>
              </a:rPr>
              <a:t>Consumer behavior looks at the many reasons why people buy things and later dispose of them. </a:t>
            </a:r>
            <a:endParaRPr lang="en-US">
              <a:cs typeface="Times New Roman"/>
            </a:endParaRPr>
          </a:p>
          <a:p>
            <a:pPr marL="285750" indent="-285750">
              <a:lnSpc>
                <a:spcPct val="100000"/>
              </a:lnSpc>
              <a:spcBef>
                <a:spcPts val="1200"/>
              </a:spcBef>
              <a:spcAft>
                <a:spcPts val="1200"/>
              </a:spcAft>
            </a:pPr>
            <a:r>
              <a:rPr lang="en-CA">
                <a:cs typeface="Times New Roman"/>
              </a:rPr>
              <a:t>Consumers go through distinct buying phases when they purchase products. </a:t>
            </a:r>
            <a:endParaRPr lang="en-US">
              <a:cs typeface="Times New Roman"/>
            </a:endParaRPr>
          </a:p>
          <a:p>
            <a:pPr marL="285750" indent="-285750">
              <a:lnSpc>
                <a:spcPct val="100000"/>
              </a:lnSpc>
              <a:spcBef>
                <a:spcPts val="1200"/>
              </a:spcBef>
              <a:spcAft>
                <a:spcPts val="1200"/>
              </a:spcAft>
            </a:pPr>
            <a:r>
              <a:rPr lang="en-CA">
                <a:cs typeface="Times New Roman"/>
              </a:rPr>
              <a:t>A consumer’s level of involvement is how interested he or she is in buying and consuming a product.</a:t>
            </a:r>
            <a:endParaRPr lang="en-CA"/>
          </a:p>
        </p:txBody>
      </p:sp>
      <p:sp>
        <p:nvSpPr>
          <p:cNvPr id="155" name="Google Shape;155;p23"/>
          <p:cNvSpPr txBox="1">
            <a:spLocks noGrp="1"/>
          </p:cNvSpPr>
          <p:nvPr>
            <p:ph type="title"/>
          </p:nvPr>
        </p:nvSpPr>
        <p:spPr>
          <a:xfrm>
            <a:off x="272650" y="120025"/>
            <a:ext cx="8655300" cy="883800"/>
          </a:xfrm>
          <a:prstGeom prst="rect">
            <a:avLst/>
          </a:prstGeom>
        </p:spPr>
        <p:txBody>
          <a:bodyPr spcFirstLastPara="1" wrap="square" lIns="91425" tIns="91425" rIns="91425" bIns="91425" anchor="t" anchorCtr="0">
            <a:normAutofit/>
          </a:bodyPr>
          <a:lstStyle/>
          <a:p>
            <a:r>
              <a:rPr lang="en" b="1">
                <a:latin typeface="+mn-lt"/>
              </a:rPr>
              <a:t>3.2 Key Takeaways:</a:t>
            </a:r>
            <a:endParaRPr b="1">
              <a:latin typeface="+mn-lt"/>
            </a:endParaRPr>
          </a:p>
        </p:txBody>
      </p:sp>
    </p:spTree>
    <p:extLst>
      <p:ext uri="{BB962C8B-B14F-4D97-AF65-F5344CB8AC3E}">
        <p14:creationId xmlns:p14="http://schemas.microsoft.com/office/powerpoint/2010/main" val="3383407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AE61-E073-4A2C-A73D-AA36AA68111B}"/>
              </a:ext>
            </a:extLst>
          </p:cNvPr>
          <p:cNvSpPr>
            <a:spLocks noGrp="1"/>
          </p:cNvSpPr>
          <p:nvPr>
            <p:ph type="title"/>
          </p:nvPr>
        </p:nvSpPr>
        <p:spPr/>
        <p:txBody>
          <a:bodyPr>
            <a:normAutofit fontScale="90000"/>
          </a:bodyPr>
          <a:lstStyle/>
          <a:p>
            <a:r>
              <a:rPr lang="en-US" b="1"/>
              <a:t>3.1 Factors That Influence Consumers’ Buying Behaviour</a:t>
            </a:r>
            <a:r>
              <a:rPr lang="en-US" b="1" i="1"/>
              <a:t> </a:t>
            </a:r>
            <a:endParaRPr lang="en-US" b="1"/>
          </a:p>
        </p:txBody>
      </p:sp>
      <p:sp>
        <p:nvSpPr>
          <p:cNvPr id="3" name="Text Placeholder 2">
            <a:extLst>
              <a:ext uri="{FF2B5EF4-FFF2-40B4-BE49-F238E27FC236}">
                <a16:creationId xmlns:a16="http://schemas.microsoft.com/office/drawing/2014/main" id="{A012FF90-1EDE-4520-8E78-29B93449C846}"/>
              </a:ext>
            </a:extLst>
          </p:cNvPr>
          <p:cNvSpPr>
            <a:spLocks noGrp="1"/>
          </p:cNvSpPr>
          <p:nvPr>
            <p:ph type="body" idx="1"/>
          </p:nvPr>
        </p:nvSpPr>
        <p:spPr>
          <a:xfrm>
            <a:off x="133901" y="1374567"/>
            <a:ext cx="4869900" cy="3236642"/>
          </a:xfrm>
        </p:spPr>
        <p:txBody>
          <a:bodyPr>
            <a:normAutofit fontScale="92500" lnSpcReduction="10000"/>
          </a:bodyPr>
          <a:lstStyle/>
          <a:p>
            <a:r>
              <a:rPr lang="en-US" b="1" i="1"/>
              <a:t>Situational</a:t>
            </a:r>
            <a:endParaRPr lang="en-US" b="1"/>
          </a:p>
          <a:p>
            <a:pPr lvl="1">
              <a:lnSpc>
                <a:spcPct val="114999"/>
              </a:lnSpc>
            </a:pPr>
            <a:r>
              <a:rPr lang="en-US" i="1"/>
              <a:t>Social situation, time, reason for purchase, and mood </a:t>
            </a:r>
          </a:p>
          <a:p>
            <a:pPr>
              <a:lnSpc>
                <a:spcPct val="114999"/>
              </a:lnSpc>
            </a:pPr>
            <a:r>
              <a:rPr lang="en-US" b="1" i="1"/>
              <a:t>Personal</a:t>
            </a:r>
          </a:p>
          <a:p>
            <a:pPr lvl="1">
              <a:lnSpc>
                <a:spcPct val="114999"/>
              </a:lnSpc>
            </a:pPr>
            <a:r>
              <a:rPr lang="en-US" i="1"/>
              <a:t>Personality self-concept,  demographic variables and lifestyle</a:t>
            </a:r>
          </a:p>
          <a:p>
            <a:pPr lvl="1">
              <a:lnSpc>
                <a:spcPct val="114999"/>
              </a:lnSpc>
            </a:pPr>
            <a:endParaRPr lang="en-US" i="1"/>
          </a:p>
          <a:p>
            <a:pPr>
              <a:lnSpc>
                <a:spcPct val="114999"/>
              </a:lnSpc>
            </a:pPr>
            <a:r>
              <a:rPr lang="en-US" b="1" i="1"/>
              <a:t>Psychological</a:t>
            </a:r>
          </a:p>
          <a:p>
            <a:pPr lvl="1">
              <a:lnSpc>
                <a:spcPct val="114999"/>
              </a:lnSpc>
              <a:buSzPts val="1800"/>
            </a:pPr>
            <a:r>
              <a:rPr lang="en-US" i="1"/>
              <a:t>Motivation, perception, learning, attitude.</a:t>
            </a:r>
          </a:p>
          <a:p>
            <a:pPr lvl="1">
              <a:lnSpc>
                <a:spcPct val="114999"/>
              </a:lnSpc>
            </a:pPr>
            <a:endParaRPr lang="en-US" i="1"/>
          </a:p>
          <a:p>
            <a:pPr>
              <a:lnSpc>
                <a:spcPct val="114999"/>
              </a:lnSpc>
            </a:pPr>
            <a:r>
              <a:rPr lang="en-US" b="1" i="1"/>
              <a:t>Societal</a:t>
            </a:r>
            <a:endParaRPr lang="en-US" b="1"/>
          </a:p>
          <a:p>
            <a:pPr lvl="1">
              <a:lnSpc>
                <a:spcPct val="114999"/>
              </a:lnSpc>
              <a:buSzPts val="1800"/>
            </a:pPr>
            <a:r>
              <a:rPr lang="en-US" i="1"/>
              <a:t>Culture, subculture, social class, reference groups, family</a:t>
            </a:r>
          </a:p>
        </p:txBody>
      </p:sp>
      <p:pic>
        <p:nvPicPr>
          <p:cNvPr id="5" name="Picture 6" descr="A picture containing a shopping cart. ">
            <a:extLst>
              <a:ext uri="{FF2B5EF4-FFF2-40B4-BE49-F238E27FC236}">
                <a16:creationId xmlns:a16="http://schemas.microsoft.com/office/drawing/2014/main" id="{103656E6-ADB9-4EED-B264-19354D3D65E1}"/>
              </a:ext>
            </a:extLst>
          </p:cNvPr>
          <p:cNvPicPr>
            <a:picLocks noChangeAspect="1"/>
          </p:cNvPicPr>
          <p:nvPr/>
        </p:nvPicPr>
        <p:blipFill>
          <a:blip r:embed="rId2"/>
          <a:stretch>
            <a:fillRect/>
          </a:stretch>
        </p:blipFill>
        <p:spPr>
          <a:xfrm>
            <a:off x="5902678" y="1118125"/>
            <a:ext cx="2743200" cy="3429361"/>
          </a:xfrm>
          <a:prstGeom prst="rect">
            <a:avLst/>
          </a:prstGeom>
        </p:spPr>
      </p:pic>
      <p:sp>
        <p:nvSpPr>
          <p:cNvPr id="7" name="TextBox 6">
            <a:extLst>
              <a:ext uri="{FF2B5EF4-FFF2-40B4-BE49-F238E27FC236}">
                <a16:creationId xmlns:a16="http://schemas.microsoft.com/office/drawing/2014/main" id="{B26D67A4-C763-4E24-8239-E8079FC22167}"/>
              </a:ext>
            </a:extLst>
          </p:cNvPr>
          <p:cNvSpPr txBox="1"/>
          <p:nvPr/>
        </p:nvSpPr>
        <p:spPr>
          <a:xfrm>
            <a:off x="6086122" y="4551539"/>
            <a:ext cx="238336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80808"/>
                </a:solidFill>
              </a:rPr>
              <a:t>Photo by </a:t>
            </a:r>
            <a:r>
              <a:rPr lang="en-US" sz="1000">
                <a:solidFill>
                  <a:srgbClr val="080808"/>
                </a:solidFill>
                <a:hlinkClick r:id="rId3">
                  <a:extLst>
                    <a:ext uri="{A12FA001-AC4F-418D-AE19-62706E023703}">
                      <ahyp:hlinkClr xmlns:ahyp="http://schemas.microsoft.com/office/drawing/2018/hyperlinkcolor" val="tx"/>
                    </a:ext>
                  </a:extLst>
                </a:hlinkClick>
              </a:rPr>
              <a:t>Eduardo Soares</a:t>
            </a:r>
            <a:r>
              <a:rPr lang="en-US" sz="1000">
                <a:solidFill>
                  <a:srgbClr val="080808"/>
                </a:solidFill>
              </a:rPr>
              <a:t> on </a:t>
            </a:r>
            <a:r>
              <a:rPr lang="en-US" sz="1000">
                <a:solidFill>
                  <a:srgbClr val="080808"/>
                </a:solidFill>
                <a:hlinkClick r:id="rId4">
                  <a:extLst>
                    <a:ext uri="{A12FA001-AC4F-418D-AE19-62706E023703}">
                      <ahyp:hlinkClr xmlns:ahyp="http://schemas.microsoft.com/office/drawing/2018/hyperlinkcolor" val="tx"/>
                    </a:ext>
                  </a:extLst>
                </a:hlinkClick>
              </a:rPr>
              <a:t>Unsplash</a:t>
            </a:r>
            <a:endParaRPr lang="en-US" sz="1000">
              <a:solidFill>
                <a:srgbClr val="080808"/>
              </a:solidFill>
            </a:endParaRPr>
          </a:p>
        </p:txBody>
      </p:sp>
    </p:spTree>
    <p:extLst>
      <p:ext uri="{BB962C8B-B14F-4D97-AF65-F5344CB8AC3E}">
        <p14:creationId xmlns:p14="http://schemas.microsoft.com/office/powerpoint/2010/main" val="379243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CA" b="1">
                <a:latin typeface="+mj-lt"/>
              </a:rPr>
              <a:t>3.1 Situational </a:t>
            </a:r>
            <a:r>
              <a:rPr lang="en-US" b="1">
                <a:latin typeface="+mj-lt"/>
              </a:rPr>
              <a:t>Factors</a:t>
            </a:r>
            <a:r>
              <a:rPr lang="en-CA" b="1">
                <a:latin typeface="+mj-lt"/>
              </a:rPr>
              <a:t>  </a:t>
            </a:r>
            <a:endParaRPr b="1">
              <a:highlight>
                <a:schemeClr val="lt1"/>
              </a:highlight>
              <a:latin typeface="Arial"/>
              <a:ea typeface="Arial"/>
              <a:cs typeface="Arial"/>
              <a:sym typeface="Arial"/>
            </a:endParaRPr>
          </a:p>
        </p:txBody>
      </p:sp>
      <p:sp>
        <p:nvSpPr>
          <p:cNvPr id="5" name="TextBox 4">
            <a:extLst>
              <a:ext uri="{FF2B5EF4-FFF2-40B4-BE49-F238E27FC236}">
                <a16:creationId xmlns:a16="http://schemas.microsoft.com/office/drawing/2014/main" id="{98F27AAA-449D-45B9-AFB7-C7E1EC5F890C}"/>
              </a:ext>
            </a:extLst>
          </p:cNvPr>
          <p:cNvSpPr txBox="1"/>
          <p:nvPr/>
        </p:nvSpPr>
        <p:spPr>
          <a:xfrm>
            <a:off x="149188" y="1497498"/>
            <a:ext cx="1736263" cy="307777"/>
          </a:xfrm>
          <a:prstGeom prst="rect">
            <a:avLst/>
          </a:prstGeom>
          <a:noFill/>
        </p:spPr>
        <p:txBody>
          <a:bodyPr wrap="square" lIns="91440" tIns="45720" rIns="91440" bIns="45720" rtlCol="0" anchor="t">
            <a:spAutoFit/>
          </a:bodyPr>
          <a:lstStyle/>
          <a:p>
            <a:r>
              <a:rPr lang="en-CA">
                <a:solidFill>
                  <a:schemeClr val="bg1"/>
                </a:solidFill>
                <a:latin typeface="Arial Black" panose="020B0A04020102020204" pitchFamily="34" charset="0"/>
              </a:rPr>
              <a:t>Social </a:t>
            </a:r>
            <a:r>
              <a:rPr lang="en-CA">
                <a:solidFill>
                  <a:schemeClr val="bg2"/>
                </a:solidFill>
                <a:latin typeface="Arial Black" panose="020B0A04020102020204" pitchFamily="34" charset="0"/>
              </a:rPr>
              <a:t>Situation</a:t>
            </a:r>
            <a:endParaRPr lang="en-US"/>
          </a:p>
        </p:txBody>
      </p:sp>
      <p:sp>
        <p:nvSpPr>
          <p:cNvPr id="15" name="TextBox 14">
            <a:extLst>
              <a:ext uri="{FF2B5EF4-FFF2-40B4-BE49-F238E27FC236}">
                <a16:creationId xmlns:a16="http://schemas.microsoft.com/office/drawing/2014/main" id="{B8D8C8B6-85AA-4A1F-94FD-90780BE99547}"/>
              </a:ext>
            </a:extLst>
          </p:cNvPr>
          <p:cNvSpPr txBox="1"/>
          <p:nvPr/>
        </p:nvSpPr>
        <p:spPr>
          <a:xfrm>
            <a:off x="385841" y="2388507"/>
            <a:ext cx="1891485" cy="307777"/>
          </a:xfrm>
          <a:prstGeom prst="rect">
            <a:avLst/>
          </a:prstGeom>
          <a:noFill/>
        </p:spPr>
        <p:txBody>
          <a:bodyPr wrap="square" rtlCol="0">
            <a:spAutoFit/>
          </a:bodyPr>
          <a:lstStyle/>
          <a:p>
            <a:pPr algn="ctr"/>
            <a:r>
              <a:rPr lang="en-CA">
                <a:solidFill>
                  <a:schemeClr val="bg2"/>
                </a:solidFill>
                <a:latin typeface="Arial Black" panose="020B0A04020102020204" pitchFamily="34" charset="0"/>
              </a:rPr>
              <a:t>Time</a:t>
            </a:r>
          </a:p>
        </p:txBody>
      </p:sp>
      <p:sp>
        <p:nvSpPr>
          <p:cNvPr id="16" name="TextBox 15">
            <a:extLst>
              <a:ext uri="{FF2B5EF4-FFF2-40B4-BE49-F238E27FC236}">
                <a16:creationId xmlns:a16="http://schemas.microsoft.com/office/drawing/2014/main" id="{FB273D36-24CA-423C-B433-CBF3421B2C88}"/>
              </a:ext>
            </a:extLst>
          </p:cNvPr>
          <p:cNvSpPr txBox="1"/>
          <p:nvPr/>
        </p:nvSpPr>
        <p:spPr>
          <a:xfrm>
            <a:off x="385842" y="3279517"/>
            <a:ext cx="1891485" cy="307777"/>
          </a:xfrm>
          <a:prstGeom prst="rect">
            <a:avLst/>
          </a:prstGeom>
          <a:noFill/>
        </p:spPr>
        <p:txBody>
          <a:bodyPr wrap="square" rtlCol="0">
            <a:spAutoFit/>
          </a:bodyPr>
          <a:lstStyle/>
          <a:p>
            <a:pPr algn="ctr"/>
            <a:r>
              <a:rPr lang="en-CA">
                <a:solidFill>
                  <a:schemeClr val="bg2"/>
                </a:solidFill>
                <a:latin typeface="Arial Black" panose="020B0A04020102020204" pitchFamily="34" charset="0"/>
              </a:rPr>
              <a:t>Purchase</a:t>
            </a:r>
            <a:r>
              <a:rPr lang="en-CA">
                <a:solidFill>
                  <a:schemeClr val="bg1"/>
                </a:solidFill>
                <a:latin typeface="Arial Black" panose="020B0A04020102020204" pitchFamily="34" charset="0"/>
              </a:rPr>
              <a:t> </a:t>
            </a:r>
          </a:p>
        </p:txBody>
      </p:sp>
      <p:sp>
        <p:nvSpPr>
          <p:cNvPr id="17" name="TextBox 16">
            <a:extLst>
              <a:ext uri="{FF2B5EF4-FFF2-40B4-BE49-F238E27FC236}">
                <a16:creationId xmlns:a16="http://schemas.microsoft.com/office/drawing/2014/main" id="{CA9230A7-607E-4076-AEDF-4D862789FE02}"/>
              </a:ext>
            </a:extLst>
          </p:cNvPr>
          <p:cNvSpPr txBox="1"/>
          <p:nvPr/>
        </p:nvSpPr>
        <p:spPr>
          <a:xfrm>
            <a:off x="385842" y="4236622"/>
            <a:ext cx="1891485" cy="307777"/>
          </a:xfrm>
          <a:prstGeom prst="rect">
            <a:avLst/>
          </a:prstGeom>
          <a:noFill/>
        </p:spPr>
        <p:txBody>
          <a:bodyPr wrap="square" rtlCol="0">
            <a:spAutoFit/>
          </a:bodyPr>
          <a:lstStyle/>
          <a:p>
            <a:pPr algn="ctr"/>
            <a:r>
              <a:rPr lang="en-CA">
                <a:solidFill>
                  <a:schemeClr val="bg2"/>
                </a:solidFill>
                <a:latin typeface="Arial Black" panose="020B0A04020102020204" pitchFamily="34" charset="0"/>
              </a:rPr>
              <a:t>Mood</a:t>
            </a:r>
          </a:p>
        </p:txBody>
      </p:sp>
      <p:sp>
        <p:nvSpPr>
          <p:cNvPr id="19" name="TextBox 18">
            <a:extLst>
              <a:ext uri="{FF2B5EF4-FFF2-40B4-BE49-F238E27FC236}">
                <a16:creationId xmlns:a16="http://schemas.microsoft.com/office/drawing/2014/main" id="{287879A5-E22F-471F-B95A-61A899C2A95F}"/>
              </a:ext>
            </a:extLst>
          </p:cNvPr>
          <p:cNvSpPr txBox="1"/>
          <p:nvPr/>
        </p:nvSpPr>
        <p:spPr>
          <a:xfrm>
            <a:off x="2040673" y="1282055"/>
            <a:ext cx="6902604" cy="738664"/>
          </a:xfrm>
          <a:prstGeom prst="rect">
            <a:avLst/>
          </a:prstGeom>
          <a:noFill/>
        </p:spPr>
        <p:txBody>
          <a:bodyPr wrap="square" rtlCol="0">
            <a:spAutoFit/>
          </a:bodyPr>
          <a:lstStyle/>
          <a:p>
            <a:r>
              <a:rPr lang="en-US" b="0" i="0">
                <a:solidFill>
                  <a:srgbClr val="000000"/>
                </a:solidFill>
                <a:effectLst/>
                <a:latin typeface="+mn-lt"/>
              </a:rPr>
              <a:t>The social situation you’re in can significantly affect your purchase behavior. </a:t>
            </a:r>
          </a:p>
          <a:p>
            <a:r>
              <a:rPr lang="en-US" b="0" i="0">
                <a:solidFill>
                  <a:srgbClr val="000000"/>
                </a:solidFill>
                <a:effectLst/>
                <a:latin typeface="+mn-lt"/>
              </a:rPr>
              <a:t>Where do you take someone for your first date? Some people might take a first date to Subway, but other people would perhaps choose a restaurant that’s more upscale.</a:t>
            </a:r>
            <a:endParaRPr lang="en-CA">
              <a:latin typeface="+mn-lt"/>
            </a:endParaRPr>
          </a:p>
        </p:txBody>
      </p:sp>
      <p:sp>
        <p:nvSpPr>
          <p:cNvPr id="20" name="TextBox 19">
            <a:extLst>
              <a:ext uri="{FF2B5EF4-FFF2-40B4-BE49-F238E27FC236}">
                <a16:creationId xmlns:a16="http://schemas.microsoft.com/office/drawing/2014/main" id="{9182087F-DDF8-4CCE-AC3C-4ACD217C9F44}"/>
              </a:ext>
            </a:extLst>
          </p:cNvPr>
          <p:cNvSpPr txBox="1"/>
          <p:nvPr/>
        </p:nvSpPr>
        <p:spPr>
          <a:xfrm>
            <a:off x="2092208" y="2162488"/>
            <a:ext cx="6851069" cy="738664"/>
          </a:xfrm>
          <a:prstGeom prst="rect">
            <a:avLst/>
          </a:prstGeom>
          <a:noFill/>
        </p:spPr>
        <p:txBody>
          <a:bodyPr wrap="square" rtlCol="0">
            <a:spAutoFit/>
          </a:bodyPr>
          <a:lstStyle/>
          <a:p>
            <a:r>
              <a:rPr lang="en-US"/>
              <a:t>The time of day, time of year, and how much time consumers feel like they have to shop affect what they buy. Researchers have even discovered whether someone is a “morning person” or “evening person” affects shopping patterns.</a:t>
            </a:r>
            <a:endParaRPr lang="en-CA"/>
          </a:p>
        </p:txBody>
      </p:sp>
      <p:sp>
        <p:nvSpPr>
          <p:cNvPr id="24" name="TextBox 23">
            <a:extLst>
              <a:ext uri="{FF2B5EF4-FFF2-40B4-BE49-F238E27FC236}">
                <a16:creationId xmlns:a16="http://schemas.microsoft.com/office/drawing/2014/main" id="{419E0395-559B-4EB7-BD08-AEB1FAB88C11}"/>
              </a:ext>
            </a:extLst>
          </p:cNvPr>
          <p:cNvSpPr txBox="1"/>
          <p:nvPr/>
        </p:nvSpPr>
        <p:spPr>
          <a:xfrm>
            <a:off x="2118732" y="3064074"/>
            <a:ext cx="6842625" cy="738664"/>
          </a:xfrm>
          <a:prstGeom prst="rect">
            <a:avLst/>
          </a:prstGeom>
          <a:noFill/>
        </p:spPr>
        <p:txBody>
          <a:bodyPr wrap="square" rtlCol="0">
            <a:spAutoFit/>
          </a:bodyPr>
          <a:lstStyle/>
          <a:p>
            <a:r>
              <a:rPr lang="en-US"/>
              <a:t>The reason you are shopping also affects the amount of time you will spend shopping. Are you making an emergency purchase? What if you need something for an important dinner or a project and only have an hour to get everything? </a:t>
            </a:r>
            <a:endParaRPr lang="en-CA"/>
          </a:p>
        </p:txBody>
      </p:sp>
      <p:sp>
        <p:nvSpPr>
          <p:cNvPr id="25" name="TextBox 24">
            <a:extLst>
              <a:ext uri="{FF2B5EF4-FFF2-40B4-BE49-F238E27FC236}">
                <a16:creationId xmlns:a16="http://schemas.microsoft.com/office/drawing/2014/main" id="{3CFD7646-8FBB-4AEF-A2CA-56ECC000072F}"/>
              </a:ext>
            </a:extLst>
          </p:cNvPr>
          <p:cNvSpPr txBox="1"/>
          <p:nvPr/>
        </p:nvSpPr>
        <p:spPr>
          <a:xfrm>
            <a:off x="2083167" y="4021178"/>
            <a:ext cx="6878190" cy="738664"/>
          </a:xfrm>
          <a:prstGeom prst="rect">
            <a:avLst/>
          </a:prstGeom>
          <a:noFill/>
        </p:spPr>
        <p:txBody>
          <a:bodyPr wrap="square" rtlCol="0">
            <a:spAutoFit/>
          </a:bodyPr>
          <a:lstStyle/>
          <a:p>
            <a:r>
              <a:rPr lang="en-US"/>
              <a:t>Have you ever felt like going on a shopping spree? At other times wild horses couldn’t drag you to a mall. People’s moods temporarily affect their spending patterns. </a:t>
            </a:r>
            <a:endParaRPr lang="en-CA"/>
          </a:p>
        </p:txBody>
      </p:sp>
    </p:spTree>
    <p:extLst>
      <p:ext uri="{BB962C8B-B14F-4D97-AF65-F5344CB8AC3E}">
        <p14:creationId xmlns:p14="http://schemas.microsoft.com/office/powerpoint/2010/main" val="414674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2B0D-D110-45F4-B45C-CA66ED24E865}"/>
              </a:ext>
            </a:extLst>
          </p:cNvPr>
          <p:cNvSpPr>
            <a:spLocks noGrp="1"/>
          </p:cNvSpPr>
          <p:nvPr>
            <p:ph type="title"/>
          </p:nvPr>
        </p:nvSpPr>
        <p:spPr/>
        <p:txBody>
          <a:bodyPr>
            <a:normAutofit fontScale="90000"/>
          </a:bodyPr>
          <a:lstStyle/>
          <a:p>
            <a:r>
              <a:rPr lang="en-CA" b="1">
                <a:latin typeface="Arial"/>
                <a:cs typeface="Arial"/>
              </a:rPr>
              <a:t>3.1 Personal </a:t>
            </a:r>
            <a:r>
              <a:rPr lang="en-US" b="1">
                <a:latin typeface="Arial"/>
                <a:cs typeface="Arial"/>
              </a:rPr>
              <a:t>Factors </a:t>
            </a:r>
            <a:endParaRPr lang="en-CA" b="1">
              <a:latin typeface="Arial"/>
              <a:cs typeface="Arial"/>
            </a:endParaRPr>
          </a:p>
        </p:txBody>
      </p:sp>
      <p:sp>
        <p:nvSpPr>
          <p:cNvPr id="3" name="Text Placeholder 2">
            <a:extLst>
              <a:ext uri="{FF2B5EF4-FFF2-40B4-BE49-F238E27FC236}">
                <a16:creationId xmlns:a16="http://schemas.microsoft.com/office/drawing/2014/main" id="{B1650A4B-ECA8-4A7F-BB4E-7949EB592376}"/>
              </a:ext>
            </a:extLst>
          </p:cNvPr>
          <p:cNvSpPr>
            <a:spLocks noGrp="1"/>
          </p:cNvSpPr>
          <p:nvPr>
            <p:ph type="body" idx="1"/>
          </p:nvPr>
        </p:nvSpPr>
        <p:spPr>
          <a:xfrm>
            <a:off x="586867" y="1222819"/>
            <a:ext cx="3786167" cy="3339000"/>
          </a:xfrm>
          <a:ln>
            <a:solidFill>
              <a:schemeClr val="bg1"/>
            </a:solidFill>
          </a:ln>
        </p:spPr>
        <p:txBody>
          <a:bodyPr/>
          <a:lstStyle/>
          <a:p>
            <a:pPr marL="114300" indent="0">
              <a:lnSpc>
                <a:spcPct val="114999"/>
              </a:lnSpc>
              <a:buNone/>
            </a:pPr>
            <a:r>
              <a:rPr lang="en-US"/>
              <a:t>Personal factors influencing buying </a:t>
            </a:r>
            <a:r>
              <a:rPr lang="en-US" err="1"/>
              <a:t>behaviour</a:t>
            </a:r>
            <a:r>
              <a:rPr lang="en-US"/>
              <a:t>: </a:t>
            </a:r>
          </a:p>
          <a:p>
            <a:pPr>
              <a:lnSpc>
                <a:spcPct val="114999"/>
              </a:lnSpc>
            </a:pPr>
            <a:r>
              <a:rPr lang="en-US"/>
              <a:t>Personality and self-concept</a:t>
            </a:r>
          </a:p>
          <a:p>
            <a:pPr>
              <a:lnSpc>
                <a:spcPct val="114999"/>
              </a:lnSpc>
            </a:pPr>
            <a:r>
              <a:rPr lang="en-US"/>
              <a:t>Demographic variables</a:t>
            </a:r>
          </a:p>
          <a:p>
            <a:pPr>
              <a:lnSpc>
                <a:spcPct val="114999"/>
              </a:lnSpc>
            </a:pPr>
            <a:r>
              <a:rPr lang="en-US"/>
              <a:t>Lifestyle </a:t>
            </a:r>
          </a:p>
          <a:p>
            <a:pPr>
              <a:lnSpc>
                <a:spcPct val="114999"/>
              </a:lnSpc>
            </a:pPr>
            <a:endParaRPr lang="en-US"/>
          </a:p>
          <a:p>
            <a:pPr>
              <a:lnSpc>
                <a:spcPct val="114999"/>
              </a:lnSpc>
            </a:pPr>
            <a:endParaRPr lang="en-US"/>
          </a:p>
        </p:txBody>
      </p:sp>
      <p:pic>
        <p:nvPicPr>
          <p:cNvPr id="5" name="Picture 6" descr="A picture containing multiple hands of people touching a tree trunk.">
            <a:extLst>
              <a:ext uri="{FF2B5EF4-FFF2-40B4-BE49-F238E27FC236}">
                <a16:creationId xmlns:a16="http://schemas.microsoft.com/office/drawing/2014/main" id="{44587BD7-59CD-4801-8BF4-56D82DCAFCEC}"/>
              </a:ext>
            </a:extLst>
          </p:cNvPr>
          <p:cNvPicPr>
            <a:picLocks noChangeAspect="1"/>
          </p:cNvPicPr>
          <p:nvPr/>
        </p:nvPicPr>
        <p:blipFill>
          <a:blip r:embed="rId2"/>
          <a:stretch>
            <a:fillRect/>
          </a:stretch>
        </p:blipFill>
        <p:spPr>
          <a:xfrm>
            <a:off x="5897473" y="253294"/>
            <a:ext cx="2725387" cy="4206522"/>
          </a:xfrm>
          <a:prstGeom prst="rect">
            <a:avLst/>
          </a:prstGeom>
        </p:spPr>
      </p:pic>
      <p:sp>
        <p:nvSpPr>
          <p:cNvPr id="7" name="TextBox 6">
            <a:extLst>
              <a:ext uri="{FF2B5EF4-FFF2-40B4-BE49-F238E27FC236}">
                <a16:creationId xmlns:a16="http://schemas.microsoft.com/office/drawing/2014/main" id="{6A562D3C-CEC9-4435-A01D-79357E597BCB}"/>
              </a:ext>
            </a:extLst>
          </p:cNvPr>
          <p:cNvSpPr txBox="1"/>
          <p:nvPr/>
        </p:nvSpPr>
        <p:spPr>
          <a:xfrm>
            <a:off x="6100233" y="4495094"/>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Photo by </a:t>
            </a:r>
            <a:r>
              <a:rPr lang="en-US" sz="1000">
                <a:hlinkClick r:id="rId3"/>
              </a:rPr>
              <a:t>Shane Rounce</a:t>
            </a:r>
            <a:r>
              <a:rPr lang="en-US" sz="1000"/>
              <a:t> on </a:t>
            </a:r>
            <a:r>
              <a:rPr lang="en-US" sz="1000">
                <a:hlinkClick r:id="rId4"/>
              </a:rPr>
              <a:t>Unsplash</a:t>
            </a:r>
            <a:endParaRPr lang="en-US" sz="1000"/>
          </a:p>
        </p:txBody>
      </p:sp>
    </p:spTree>
    <p:extLst>
      <p:ext uri="{BB962C8B-B14F-4D97-AF65-F5344CB8AC3E}">
        <p14:creationId xmlns:p14="http://schemas.microsoft.com/office/powerpoint/2010/main" val="3729903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3" name="Google Shape;93;p15"/>
          <p:cNvSpPr txBox="1">
            <a:spLocks noGrp="1"/>
          </p:cNvSpPr>
          <p:nvPr>
            <p:ph type="body" idx="1"/>
          </p:nvPr>
        </p:nvSpPr>
        <p:spPr>
          <a:xfrm>
            <a:off x="245346" y="2531420"/>
            <a:ext cx="8765621" cy="2415482"/>
          </a:xfrm>
          <a:prstGeom prst="rect">
            <a:avLst/>
          </a:prstGeom>
        </p:spPr>
        <p:txBody>
          <a:bodyPr spcFirstLastPara="1" wrap="square" lIns="91425" tIns="91425" rIns="91425" bIns="91425" anchor="t" anchorCtr="0">
            <a:noAutofit/>
          </a:bodyPr>
          <a:lstStyle/>
          <a:p>
            <a:pPr marL="0" lvl="0" indent="0">
              <a:lnSpc>
                <a:spcPct val="100000"/>
              </a:lnSpc>
              <a:buClr>
                <a:srgbClr val="000000"/>
              </a:buClr>
              <a:buSzPts val="1500"/>
              <a:buNone/>
            </a:pPr>
            <a:r>
              <a:rPr lang="en-US" b="1">
                <a:solidFill>
                  <a:srgbClr val="000000"/>
                </a:solidFill>
                <a:latin typeface="+mn-lt"/>
                <a:cs typeface="Arial"/>
                <a:sym typeface="Arial"/>
              </a:rPr>
              <a:t>The “Big Five” Personality Traits: </a:t>
            </a:r>
            <a:r>
              <a:rPr lang="en-US">
                <a:solidFill>
                  <a:srgbClr val="000000"/>
                </a:solidFill>
                <a:latin typeface="+mn-lt"/>
                <a:cs typeface="Arial"/>
                <a:sym typeface="Arial"/>
              </a:rPr>
              <a:t>Psychologists discuss frequently include openness or how open you are to new experiences, conscientiousness or how diligent you are, extraversion or how outgoing or shy you are, agreeableness or how easy you are to have a good relationship with, and neuroticism or how prone you are to negative mental states.</a:t>
            </a:r>
            <a:endParaRPr>
              <a:solidFill>
                <a:srgbClr val="000000"/>
              </a:solidFill>
              <a:latin typeface="+mn-lt"/>
              <a:cs typeface="Arial"/>
              <a:sym typeface="Arial"/>
            </a:endParaRPr>
          </a:p>
        </p:txBody>
      </p:sp>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CA" b="1">
                <a:latin typeface="+mj-lt"/>
              </a:rPr>
              <a:t>3.1 Personal Factors</a:t>
            </a:r>
            <a:endParaRPr lang="en-CA" b="1">
              <a:latin typeface="+mj-lt"/>
              <a:cs typeface="Arial"/>
            </a:endParaRPr>
          </a:p>
        </p:txBody>
      </p:sp>
      <p:sp>
        <p:nvSpPr>
          <p:cNvPr id="4" name="Rectangle: Rounded Corners 3">
            <a:extLst>
              <a:ext uri="{FF2B5EF4-FFF2-40B4-BE49-F238E27FC236}">
                <a16:creationId xmlns:a16="http://schemas.microsoft.com/office/drawing/2014/main" id="{C0A2D347-859D-46B3-8C98-B3C4352B3294}"/>
              </a:ext>
            </a:extLst>
          </p:cNvPr>
          <p:cNvSpPr/>
          <p:nvPr/>
        </p:nvSpPr>
        <p:spPr>
          <a:xfrm>
            <a:off x="202848" y="1319317"/>
            <a:ext cx="1639229" cy="1003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t>O</a:t>
            </a:r>
          </a:p>
          <a:p>
            <a:pPr algn="ctr"/>
            <a:r>
              <a:rPr lang="en-CA"/>
              <a:t>Openness to Experience </a:t>
            </a:r>
          </a:p>
        </p:txBody>
      </p:sp>
      <p:sp>
        <p:nvSpPr>
          <p:cNvPr id="11" name="Rectangle: Rounded Corners 10">
            <a:extLst>
              <a:ext uri="{FF2B5EF4-FFF2-40B4-BE49-F238E27FC236}">
                <a16:creationId xmlns:a16="http://schemas.microsoft.com/office/drawing/2014/main" id="{43368FC5-ADCE-4DF0-95E8-3B0B615EEE08}"/>
              </a:ext>
            </a:extLst>
          </p:cNvPr>
          <p:cNvSpPr/>
          <p:nvPr/>
        </p:nvSpPr>
        <p:spPr>
          <a:xfrm>
            <a:off x="1954393" y="1300853"/>
            <a:ext cx="1797992" cy="1003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t>C</a:t>
            </a:r>
          </a:p>
          <a:p>
            <a:pPr algn="ctr"/>
            <a:r>
              <a:rPr lang="en-CA"/>
              <a:t>Conscientiousness</a:t>
            </a:r>
          </a:p>
        </p:txBody>
      </p:sp>
      <p:sp>
        <p:nvSpPr>
          <p:cNvPr id="12" name="Rectangle: Rounded Corners 11">
            <a:extLst>
              <a:ext uri="{FF2B5EF4-FFF2-40B4-BE49-F238E27FC236}">
                <a16:creationId xmlns:a16="http://schemas.microsoft.com/office/drawing/2014/main" id="{56D3799A-5999-44D1-BEBE-DFCFE90BEE36}"/>
              </a:ext>
            </a:extLst>
          </p:cNvPr>
          <p:cNvSpPr/>
          <p:nvPr/>
        </p:nvSpPr>
        <p:spPr>
          <a:xfrm>
            <a:off x="3808543" y="1319317"/>
            <a:ext cx="1639229" cy="1003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t>E</a:t>
            </a:r>
          </a:p>
          <a:p>
            <a:pPr algn="ctr"/>
            <a:r>
              <a:rPr lang="en-CA"/>
              <a:t>Extraversion</a:t>
            </a:r>
          </a:p>
        </p:txBody>
      </p:sp>
      <p:sp>
        <p:nvSpPr>
          <p:cNvPr id="13" name="Rectangle: Rounded Corners 12">
            <a:extLst>
              <a:ext uri="{FF2B5EF4-FFF2-40B4-BE49-F238E27FC236}">
                <a16:creationId xmlns:a16="http://schemas.microsoft.com/office/drawing/2014/main" id="{A1A8B918-1A49-450D-897C-8CEBAFB314BD}"/>
              </a:ext>
            </a:extLst>
          </p:cNvPr>
          <p:cNvSpPr/>
          <p:nvPr/>
        </p:nvSpPr>
        <p:spPr>
          <a:xfrm>
            <a:off x="5555233" y="1300853"/>
            <a:ext cx="1639229" cy="1003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t>A</a:t>
            </a:r>
          </a:p>
          <a:p>
            <a:pPr algn="ctr"/>
            <a:r>
              <a:rPr lang="en-CA"/>
              <a:t>Agreeableness </a:t>
            </a:r>
          </a:p>
        </p:txBody>
      </p:sp>
      <p:sp>
        <p:nvSpPr>
          <p:cNvPr id="14" name="Rectangle: Rounded Corners 13">
            <a:extLst>
              <a:ext uri="{FF2B5EF4-FFF2-40B4-BE49-F238E27FC236}">
                <a16:creationId xmlns:a16="http://schemas.microsoft.com/office/drawing/2014/main" id="{C19C9C2B-E3E3-450A-8874-3E2AD3DBA82F}"/>
              </a:ext>
            </a:extLst>
          </p:cNvPr>
          <p:cNvSpPr/>
          <p:nvPr/>
        </p:nvSpPr>
        <p:spPr>
          <a:xfrm>
            <a:off x="7301923" y="1300854"/>
            <a:ext cx="1639229" cy="10036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t>N</a:t>
            </a:r>
          </a:p>
          <a:p>
            <a:pPr algn="ctr"/>
            <a:r>
              <a:rPr lang="en-CA"/>
              <a:t>Neuroticism </a:t>
            </a:r>
          </a:p>
        </p:txBody>
      </p:sp>
    </p:spTree>
    <p:extLst>
      <p:ext uri="{BB962C8B-B14F-4D97-AF65-F5344CB8AC3E}">
        <p14:creationId xmlns:p14="http://schemas.microsoft.com/office/powerpoint/2010/main" val="360509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3" name="Google Shape;93;p15"/>
          <p:cNvSpPr txBox="1">
            <a:spLocks noGrp="1"/>
          </p:cNvSpPr>
          <p:nvPr>
            <p:ph type="body" idx="1"/>
          </p:nvPr>
        </p:nvSpPr>
        <p:spPr>
          <a:xfrm>
            <a:off x="760689" y="1183121"/>
            <a:ext cx="4269103" cy="2415482"/>
          </a:xfrm>
          <a:prstGeom prst="rect">
            <a:avLst/>
          </a:prstGeom>
        </p:spPr>
        <p:txBody>
          <a:bodyPr spcFirstLastPara="1" wrap="square" lIns="91425" tIns="91425" rIns="91425" bIns="91425" anchor="t" anchorCtr="0">
            <a:noAutofit/>
          </a:bodyPr>
          <a:lstStyle/>
          <a:p>
            <a:pPr marL="0" lvl="0" indent="0">
              <a:lnSpc>
                <a:spcPct val="100000"/>
              </a:lnSpc>
              <a:buClr>
                <a:srgbClr val="000000"/>
              </a:buClr>
              <a:buSzPts val="1500"/>
              <a:buNone/>
            </a:pPr>
            <a:endParaRPr lang="en-US">
              <a:solidFill>
                <a:srgbClr val="000000"/>
              </a:solidFill>
              <a:latin typeface="+mn-lt"/>
              <a:cs typeface="Arial"/>
            </a:endParaRPr>
          </a:p>
          <a:p>
            <a:pPr marL="285750" indent="-285750">
              <a:lnSpc>
                <a:spcPct val="100000"/>
              </a:lnSpc>
              <a:buClr>
                <a:srgbClr val="000000"/>
              </a:buClr>
              <a:buSzPts val="1500"/>
            </a:pPr>
            <a:r>
              <a:rPr lang="en-US" b="1">
                <a:solidFill>
                  <a:srgbClr val="000000"/>
                </a:solidFill>
                <a:latin typeface="+mn-lt"/>
                <a:cs typeface="Arial"/>
                <a:sym typeface="Arial"/>
              </a:rPr>
              <a:t>Ideal Self: </a:t>
            </a:r>
            <a:r>
              <a:rPr lang="en-US">
                <a:solidFill>
                  <a:srgbClr val="000000"/>
                </a:solidFill>
                <a:latin typeface="+mn-lt"/>
                <a:cs typeface="Arial"/>
                <a:sym typeface="Arial"/>
              </a:rPr>
              <a:t>How you would like to see yourself—whether it’s prettier, more popular, more eco-conscious, or more “goth,” and others.’</a:t>
            </a:r>
          </a:p>
          <a:p>
            <a:pPr marL="0" indent="0">
              <a:lnSpc>
                <a:spcPct val="100000"/>
              </a:lnSpc>
              <a:buClr>
                <a:srgbClr val="000000"/>
              </a:buClr>
              <a:buSzPts val="1500"/>
              <a:buNone/>
            </a:pPr>
            <a:endParaRPr lang="en-US">
              <a:solidFill>
                <a:srgbClr val="000000"/>
              </a:solidFill>
              <a:latin typeface="+mn-lt"/>
              <a:cs typeface="Arial"/>
            </a:endParaRPr>
          </a:p>
          <a:p>
            <a:pPr marL="285750" indent="-285750">
              <a:lnSpc>
                <a:spcPct val="100000"/>
              </a:lnSpc>
              <a:buClr>
                <a:srgbClr val="000000"/>
              </a:buClr>
              <a:buSzPts val="1500"/>
            </a:pPr>
            <a:r>
              <a:rPr lang="en-US" b="1">
                <a:solidFill>
                  <a:srgbClr val="000000"/>
                </a:solidFill>
                <a:latin typeface="+mn-lt"/>
                <a:cs typeface="Arial"/>
                <a:sym typeface="Arial"/>
              </a:rPr>
              <a:t>Self-Concept: </a:t>
            </a:r>
            <a:r>
              <a:rPr lang="en-US">
                <a:solidFill>
                  <a:srgbClr val="000000"/>
                </a:solidFill>
                <a:latin typeface="+mn-lt"/>
                <a:cs typeface="Arial"/>
                <a:sym typeface="Arial"/>
              </a:rPr>
              <a:t>How you think others see you, also influences your purchase behavior.</a:t>
            </a:r>
          </a:p>
          <a:p>
            <a:pPr marL="0" indent="0">
              <a:lnSpc>
                <a:spcPct val="100000"/>
              </a:lnSpc>
              <a:buClr>
                <a:srgbClr val="000000"/>
              </a:buClr>
              <a:buSzPts val="1500"/>
              <a:buNone/>
            </a:pPr>
            <a:endParaRPr>
              <a:solidFill>
                <a:srgbClr val="000000"/>
              </a:solidFill>
              <a:latin typeface="+mn-lt"/>
              <a:cs typeface="Arial"/>
              <a:sym typeface="Arial"/>
            </a:endParaRPr>
          </a:p>
        </p:txBody>
      </p:sp>
      <p:sp>
        <p:nvSpPr>
          <p:cNvPr id="92" name="Google Shape;92;p15"/>
          <p:cNvSpPr txBox="1">
            <a:spLocks noGrp="1"/>
          </p:cNvSpPr>
          <p:nvPr>
            <p:ph type="title"/>
          </p:nvPr>
        </p:nvSpPr>
        <p:spPr>
          <a:xfrm>
            <a:off x="247075" y="180950"/>
            <a:ext cx="6073285" cy="811800"/>
          </a:xfrm>
          <a:prstGeom prst="rect">
            <a:avLst/>
          </a:prstGeom>
        </p:spPr>
        <p:txBody>
          <a:bodyPr spcFirstLastPara="1" wrap="square" lIns="91425" tIns="91425" rIns="91425" bIns="91425" anchor="t" anchorCtr="0">
            <a:noAutofit/>
          </a:bodyPr>
          <a:lstStyle/>
          <a:p>
            <a:r>
              <a:rPr lang="en-CA" b="1">
                <a:latin typeface="+mj-lt"/>
              </a:rPr>
              <a:t>3.1 Personal Factors </a:t>
            </a:r>
            <a:r>
              <a:rPr lang="en-US" b="1">
                <a:latin typeface="+mj-lt"/>
              </a:rPr>
              <a:t>S</a:t>
            </a:r>
            <a:r>
              <a:rPr lang="en-US" b="1"/>
              <a:t>elf-Concepts</a:t>
            </a:r>
            <a:br>
              <a:rPr lang="en-CA" b="1">
                <a:latin typeface="+mj-lt"/>
              </a:rPr>
            </a:br>
            <a:endParaRPr b="1">
              <a:highlight>
                <a:schemeClr val="lt1"/>
              </a:highlight>
              <a:latin typeface="Arial"/>
              <a:ea typeface="Arial"/>
              <a:cs typeface="Arial"/>
              <a:sym typeface="Arial"/>
            </a:endParaRPr>
          </a:p>
        </p:txBody>
      </p:sp>
      <p:pic>
        <p:nvPicPr>
          <p:cNvPr id="2" name="Picture 2" descr="An image showing a person holding a mirror up to their face. ">
            <a:extLst>
              <a:ext uri="{FF2B5EF4-FFF2-40B4-BE49-F238E27FC236}">
                <a16:creationId xmlns:a16="http://schemas.microsoft.com/office/drawing/2014/main" id="{9594DB7F-8C2B-45BB-ADF9-81D6F2EB10DA}"/>
              </a:ext>
            </a:extLst>
          </p:cNvPr>
          <p:cNvPicPr>
            <a:picLocks noChangeAspect="1"/>
          </p:cNvPicPr>
          <p:nvPr/>
        </p:nvPicPr>
        <p:blipFill>
          <a:blip r:embed="rId3"/>
          <a:stretch>
            <a:fillRect/>
          </a:stretch>
        </p:blipFill>
        <p:spPr>
          <a:xfrm>
            <a:off x="5917721" y="180076"/>
            <a:ext cx="3142171" cy="4707866"/>
          </a:xfrm>
          <a:prstGeom prst="rect">
            <a:avLst/>
          </a:prstGeom>
        </p:spPr>
      </p:pic>
      <p:sp>
        <p:nvSpPr>
          <p:cNvPr id="3" name="TextBox 2">
            <a:extLst>
              <a:ext uri="{FF2B5EF4-FFF2-40B4-BE49-F238E27FC236}">
                <a16:creationId xmlns:a16="http://schemas.microsoft.com/office/drawing/2014/main" id="{92848C50-2F44-4895-871C-B272FE67032D}"/>
              </a:ext>
            </a:extLst>
          </p:cNvPr>
          <p:cNvSpPr txBox="1"/>
          <p:nvPr/>
        </p:nvSpPr>
        <p:spPr>
          <a:xfrm>
            <a:off x="6025551" y="4564452"/>
            <a:ext cx="303434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2"/>
                </a:solidFill>
                <a:latin typeface="-apple-system"/>
              </a:rPr>
              <a:t>Photo by </a:t>
            </a:r>
            <a:r>
              <a:rPr lang="en-US">
                <a:solidFill>
                  <a:schemeClr val="bg2"/>
                </a:solidFill>
                <a:latin typeface="-apple-system"/>
                <a:hlinkClick r:id="rId4">
                  <a:extLst>
                    <a:ext uri="{A12FA001-AC4F-418D-AE19-62706E023703}">
                      <ahyp:hlinkClr xmlns:ahyp="http://schemas.microsoft.com/office/drawing/2018/hyperlinkcolor" val="tx"/>
                    </a:ext>
                  </a:extLst>
                </a:hlinkClick>
              </a:rPr>
              <a:t>Kenzie Kraft</a:t>
            </a:r>
            <a:r>
              <a:rPr lang="en-US">
                <a:solidFill>
                  <a:schemeClr val="bg2"/>
                </a:solidFill>
                <a:latin typeface="-apple-system"/>
              </a:rPr>
              <a:t> on </a:t>
            </a:r>
            <a:r>
              <a:rPr lang="en-US" err="1">
                <a:solidFill>
                  <a:schemeClr val="bg2"/>
                </a:solidFill>
                <a:latin typeface="-apple-system"/>
                <a:hlinkClick r:id="rId5">
                  <a:extLst>
                    <a:ext uri="{A12FA001-AC4F-418D-AE19-62706E023703}">
                      <ahyp:hlinkClr xmlns:ahyp="http://schemas.microsoft.com/office/drawing/2018/hyperlinkcolor" val="tx"/>
                    </a:ext>
                  </a:extLst>
                </a:hlinkClick>
              </a:rPr>
              <a:t>Unsplash</a:t>
            </a:r>
            <a:endParaRPr lang="en-US">
              <a:solidFill>
                <a:schemeClr val="bg2"/>
              </a:solidFill>
            </a:endParaRPr>
          </a:p>
        </p:txBody>
      </p:sp>
    </p:spTree>
    <p:extLst>
      <p:ext uri="{BB962C8B-B14F-4D97-AF65-F5344CB8AC3E}">
        <p14:creationId xmlns:p14="http://schemas.microsoft.com/office/powerpoint/2010/main" val="3405696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55602-639B-48C5-BD97-13136BB33A78}"/>
              </a:ext>
            </a:extLst>
          </p:cNvPr>
          <p:cNvSpPr>
            <a:spLocks noGrp="1"/>
          </p:cNvSpPr>
          <p:nvPr>
            <p:ph type="title"/>
          </p:nvPr>
        </p:nvSpPr>
        <p:spPr/>
        <p:txBody>
          <a:bodyPr>
            <a:normAutofit fontScale="90000"/>
          </a:bodyPr>
          <a:lstStyle/>
          <a:p>
            <a:r>
              <a:rPr lang="en-US" b="1"/>
              <a:t>3.1 Personal Factors</a:t>
            </a:r>
            <a:endParaRPr lang="en-US"/>
          </a:p>
        </p:txBody>
      </p:sp>
      <p:sp>
        <p:nvSpPr>
          <p:cNvPr id="3" name="Text Placeholder 2">
            <a:extLst>
              <a:ext uri="{FF2B5EF4-FFF2-40B4-BE49-F238E27FC236}">
                <a16:creationId xmlns:a16="http://schemas.microsoft.com/office/drawing/2014/main" id="{E3FABFBA-6961-4EAD-8D84-BBBB8D46DBD1}"/>
              </a:ext>
            </a:extLst>
          </p:cNvPr>
          <p:cNvSpPr>
            <a:spLocks noGrp="1"/>
          </p:cNvSpPr>
          <p:nvPr>
            <p:ph type="body" idx="1"/>
          </p:nvPr>
        </p:nvSpPr>
        <p:spPr>
          <a:xfrm>
            <a:off x="311700" y="1229875"/>
            <a:ext cx="4175044" cy="3339000"/>
          </a:xfrm>
        </p:spPr>
        <p:txBody>
          <a:bodyPr/>
          <a:lstStyle/>
          <a:p>
            <a:endParaRPr lang="en-US"/>
          </a:p>
          <a:p>
            <a:pPr>
              <a:lnSpc>
                <a:spcPct val="114999"/>
              </a:lnSpc>
            </a:pPr>
            <a:r>
              <a:rPr lang="en-US" b="1"/>
              <a:t>Psychographics</a:t>
            </a:r>
            <a:r>
              <a:rPr lang="en-US"/>
              <a:t> combines the lifestyle traits of consumers and their personality styles with an analysis of their attitudes, activities, and values to determine groups of consumers with similar characteristics. </a:t>
            </a:r>
          </a:p>
        </p:txBody>
      </p:sp>
      <p:pic>
        <p:nvPicPr>
          <p:cNvPr id="4" name="Picture 4" descr="An image showing demographic factors of a woman being a 35 year old female, medical professional earning $150,000 a ear and living in Toronto. The psychographics include: cat lover, camper, baseball fan, and guitar player.">
            <a:extLst>
              <a:ext uri="{FF2B5EF4-FFF2-40B4-BE49-F238E27FC236}">
                <a16:creationId xmlns:a16="http://schemas.microsoft.com/office/drawing/2014/main" id="{907C7B42-791F-49B7-A077-0508BCDA8A75}"/>
              </a:ext>
            </a:extLst>
          </p:cNvPr>
          <p:cNvPicPr>
            <a:picLocks noChangeAspect="1"/>
          </p:cNvPicPr>
          <p:nvPr/>
        </p:nvPicPr>
        <p:blipFill>
          <a:blip r:embed="rId3"/>
          <a:stretch>
            <a:fillRect/>
          </a:stretch>
        </p:blipFill>
        <p:spPr>
          <a:xfrm>
            <a:off x="4809623" y="867688"/>
            <a:ext cx="3607969" cy="3498362"/>
          </a:xfrm>
          <a:prstGeom prst="rect">
            <a:avLst/>
          </a:prstGeom>
        </p:spPr>
      </p:pic>
    </p:spTree>
    <p:extLst>
      <p:ext uri="{BB962C8B-B14F-4D97-AF65-F5344CB8AC3E}">
        <p14:creationId xmlns:p14="http://schemas.microsoft.com/office/powerpoint/2010/main" val="3974041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p15"/>
          <p:cNvSpPr txBox="1">
            <a:spLocks noGrp="1"/>
          </p:cNvSpPr>
          <p:nvPr>
            <p:ph type="title"/>
          </p:nvPr>
        </p:nvSpPr>
        <p:spPr>
          <a:xfrm>
            <a:off x="247075" y="180950"/>
            <a:ext cx="8413200" cy="811800"/>
          </a:xfrm>
          <a:prstGeom prst="rect">
            <a:avLst/>
          </a:prstGeom>
        </p:spPr>
        <p:txBody>
          <a:bodyPr spcFirstLastPara="1" wrap="square" lIns="91425" tIns="91425" rIns="91425" bIns="91425" anchor="t" anchorCtr="0">
            <a:noAutofit/>
          </a:bodyPr>
          <a:lstStyle/>
          <a:p>
            <a:r>
              <a:rPr lang="en-US" b="1">
                <a:latin typeface="+mj-lt"/>
              </a:rPr>
              <a:t>3.1 </a:t>
            </a:r>
            <a:r>
              <a:rPr lang="en-US" b="1">
                <a:latin typeface="+mj-lt"/>
                <a:cs typeface="Arial"/>
              </a:rPr>
              <a:t>Psychological Factors: </a:t>
            </a:r>
            <a:r>
              <a:rPr lang="en-US" b="1">
                <a:latin typeface="+mj-lt"/>
              </a:rPr>
              <a:t>Maslow's Hierarchy of Needs</a:t>
            </a:r>
            <a:br>
              <a:rPr lang="en-US" b="1">
                <a:latin typeface="+mj-lt"/>
              </a:rPr>
            </a:br>
            <a:endParaRPr lang="en-US" b="1">
              <a:highlight>
                <a:schemeClr val="lt1"/>
              </a:highlight>
              <a:latin typeface="Arial"/>
              <a:ea typeface="Arial"/>
              <a:cs typeface="Arial"/>
              <a:sym typeface="Arial"/>
            </a:endParaRPr>
          </a:p>
        </p:txBody>
      </p:sp>
      <p:sp>
        <p:nvSpPr>
          <p:cNvPr id="2" name="TextBox 1">
            <a:extLst>
              <a:ext uri="{FF2B5EF4-FFF2-40B4-BE49-F238E27FC236}">
                <a16:creationId xmlns:a16="http://schemas.microsoft.com/office/drawing/2014/main" id="{BCDDF0E9-4C78-4E5C-9FA6-B5CB5F901146}"/>
              </a:ext>
            </a:extLst>
          </p:cNvPr>
          <p:cNvSpPr txBox="1"/>
          <p:nvPr/>
        </p:nvSpPr>
        <p:spPr>
          <a:xfrm>
            <a:off x="317630" y="4605027"/>
            <a:ext cx="3527487" cy="246221"/>
          </a:xfrm>
          <a:prstGeom prst="rect">
            <a:avLst/>
          </a:prstGeom>
          <a:noFill/>
        </p:spPr>
        <p:txBody>
          <a:bodyPr wrap="square" lIns="91440" tIns="45720" rIns="91440" bIns="45720" rtlCol="0" anchor="t">
            <a:spAutoFit/>
          </a:bodyPr>
          <a:lstStyle/>
          <a:p>
            <a:r>
              <a:rPr lang="en-US" sz="1000">
                <a:solidFill>
                  <a:srgbClr val="080808"/>
                </a:solidFill>
                <a:latin typeface="Times New Roman"/>
                <a:hlinkClick r:id="rId3">
                  <a:extLst>
                    <a:ext uri="{A12FA001-AC4F-418D-AE19-62706E023703}">
                      <ahyp:hlinkClr xmlns:ahyp="http://schemas.microsoft.com/office/drawing/2018/hyperlinkcolor" val="tx"/>
                    </a:ext>
                  </a:extLst>
                </a:hlinkClick>
              </a:rPr>
              <a:t>Maslow Hierarchy</a:t>
            </a:r>
            <a:r>
              <a:rPr lang="en-US" sz="1000">
                <a:solidFill>
                  <a:srgbClr val="080808"/>
                </a:solidFill>
                <a:latin typeface="Times New Roman"/>
              </a:rPr>
              <a:t> by </a:t>
            </a:r>
            <a:r>
              <a:rPr lang="en-US" sz="1000" err="1">
                <a:solidFill>
                  <a:srgbClr val="080808"/>
                </a:solidFill>
                <a:latin typeface="Times New Roman"/>
              </a:rPr>
              <a:t>teegers</a:t>
            </a:r>
            <a:r>
              <a:rPr lang="en-US" sz="1000">
                <a:solidFill>
                  <a:srgbClr val="080808"/>
                </a:solidFill>
                <a:latin typeface="Times New Roman"/>
              </a:rPr>
              <a:t> via </a:t>
            </a:r>
            <a:r>
              <a:rPr lang="en-US" sz="1000" err="1">
                <a:solidFill>
                  <a:srgbClr val="080808"/>
                </a:solidFill>
                <a:latin typeface="Times New Roman"/>
              </a:rPr>
              <a:t>Pixabay</a:t>
            </a:r>
            <a:r>
              <a:rPr lang="en-US" sz="1000">
                <a:solidFill>
                  <a:srgbClr val="080808"/>
                </a:solidFill>
                <a:latin typeface="Times New Roman"/>
              </a:rPr>
              <a:t> </a:t>
            </a:r>
            <a:r>
              <a:rPr lang="en-US" sz="1000">
                <a:solidFill>
                  <a:srgbClr val="080808"/>
                </a:solidFill>
                <a:latin typeface="Times New Roman"/>
                <a:hlinkClick r:id="rId4">
                  <a:extLst>
                    <a:ext uri="{A12FA001-AC4F-418D-AE19-62706E023703}">
                      <ahyp:hlinkClr xmlns:ahyp="http://schemas.microsoft.com/office/drawing/2018/hyperlinkcolor" val="tx"/>
                    </a:ext>
                  </a:extLst>
                </a:hlinkClick>
              </a:rPr>
              <a:t>Pixabay License</a:t>
            </a:r>
            <a:r>
              <a:rPr lang="en-US" sz="1000">
                <a:solidFill>
                  <a:srgbClr val="080808"/>
                </a:solidFill>
                <a:latin typeface="Times New Roman"/>
              </a:rPr>
              <a:t> </a:t>
            </a:r>
            <a:endParaRPr lang="en-US" sz="1000">
              <a:solidFill>
                <a:srgbClr val="080808"/>
              </a:solidFill>
            </a:endParaRPr>
          </a:p>
        </p:txBody>
      </p:sp>
      <p:sp>
        <p:nvSpPr>
          <p:cNvPr id="3" name="TextBox 2">
            <a:extLst>
              <a:ext uri="{FF2B5EF4-FFF2-40B4-BE49-F238E27FC236}">
                <a16:creationId xmlns:a16="http://schemas.microsoft.com/office/drawing/2014/main" id="{59ADBCE0-D811-4AE0-87B8-B2E61FBF791E}"/>
              </a:ext>
            </a:extLst>
          </p:cNvPr>
          <p:cNvSpPr txBox="1"/>
          <p:nvPr/>
        </p:nvSpPr>
        <p:spPr>
          <a:xfrm>
            <a:off x="4839102" y="1569008"/>
            <a:ext cx="3862794" cy="1200329"/>
          </a:xfrm>
          <a:prstGeom prst="rect">
            <a:avLst/>
          </a:prstGeom>
          <a:noFill/>
        </p:spPr>
        <p:txBody>
          <a:bodyPr wrap="square" lIns="91440" tIns="45720" rIns="91440" bIns="45720" rtlCol="0" anchor="t">
            <a:spAutoFit/>
          </a:bodyPr>
          <a:lstStyle/>
          <a:p>
            <a:r>
              <a:rPr lang="en-US" sz="1800">
                <a:latin typeface="+mn-lt"/>
              </a:rPr>
              <a:t>Maslow theorized that people must fulfill their basic needs—food, water, and sleep—before they can begin fulfilling higher-level needs. </a:t>
            </a:r>
          </a:p>
        </p:txBody>
      </p:sp>
      <p:pic>
        <p:nvPicPr>
          <p:cNvPr id="4" name="Picture 4" descr="Maslow's hierarchy of needs includes : self-actualization, esteem, love and belonging, safety and physiological (breathing, food, water - basic necessities for life)">
            <a:extLst>
              <a:ext uri="{FF2B5EF4-FFF2-40B4-BE49-F238E27FC236}">
                <a16:creationId xmlns:a16="http://schemas.microsoft.com/office/drawing/2014/main" id="{F6363A5A-AC30-4E3E-A965-8ECF6212C781}"/>
              </a:ext>
            </a:extLst>
          </p:cNvPr>
          <p:cNvPicPr>
            <a:picLocks noChangeAspect="1"/>
          </p:cNvPicPr>
          <p:nvPr/>
        </p:nvPicPr>
        <p:blipFill>
          <a:blip r:embed="rId5"/>
          <a:stretch>
            <a:fillRect/>
          </a:stretch>
        </p:blipFill>
        <p:spPr>
          <a:xfrm>
            <a:off x="105673" y="1329263"/>
            <a:ext cx="4467417" cy="3233395"/>
          </a:xfrm>
          <a:prstGeom prst="rect">
            <a:avLst/>
          </a:prstGeom>
        </p:spPr>
      </p:pic>
    </p:spTree>
    <p:extLst>
      <p:ext uri="{BB962C8B-B14F-4D97-AF65-F5344CB8AC3E}">
        <p14:creationId xmlns:p14="http://schemas.microsoft.com/office/powerpoint/2010/main" val="1424643653"/>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7D01CD67B11D4B816C9DF54EC99EF3" ma:contentTypeVersion="13" ma:contentTypeDescription="Create a new document." ma:contentTypeScope="" ma:versionID="8a6f30f49dfde2f0abe9f1264016c91b">
  <xsd:schema xmlns:xsd="http://www.w3.org/2001/XMLSchema" xmlns:xs="http://www.w3.org/2001/XMLSchema" xmlns:p="http://schemas.microsoft.com/office/2006/metadata/properties" xmlns:ns2="73a48753-6480-47aa-921d-e5891154e976" xmlns:ns3="050de78a-70cf-4fc3-92ba-9f0761e59720" targetNamespace="http://schemas.microsoft.com/office/2006/metadata/properties" ma:root="true" ma:fieldsID="5adda74e2df40cf81770cce223e2ad50" ns2:_="" ns3:_="">
    <xsd:import namespace="73a48753-6480-47aa-921d-e5891154e976"/>
    <xsd:import namespace="050de78a-70cf-4fc3-92ba-9f0761e5972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a48753-6480-47aa-921d-e5891154e97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f12fecc-efde-40e0-92ac-e09924fecc2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50de78a-70cf-4fc3-92ba-9f0761e5972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a3e0093-6982-4404-b286-09960dfb83a5}" ma:internalName="TaxCatchAll" ma:showField="CatchAllData" ma:web="050de78a-70cf-4fc3-92ba-9f0761e597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a48753-6480-47aa-921d-e5891154e976">
      <Terms xmlns="http://schemas.microsoft.com/office/infopath/2007/PartnerControls"/>
    </lcf76f155ced4ddcb4097134ff3c332f>
    <TaxCatchAll xmlns="050de78a-70cf-4fc3-92ba-9f0761e59720" xsi:nil="true"/>
  </documentManagement>
</p:properties>
</file>

<file path=customXml/itemProps1.xml><?xml version="1.0" encoding="utf-8"?>
<ds:datastoreItem xmlns:ds="http://schemas.openxmlformats.org/officeDocument/2006/customXml" ds:itemID="{8BDF1FA6-013A-45A4-A01E-C441A943E485}"/>
</file>

<file path=customXml/itemProps2.xml><?xml version="1.0" encoding="utf-8"?>
<ds:datastoreItem xmlns:ds="http://schemas.openxmlformats.org/officeDocument/2006/customXml" ds:itemID="{1B4CC843-2DFF-4B22-9521-1BF3C4771E08}"/>
</file>

<file path=customXml/itemProps3.xml><?xml version="1.0" encoding="utf-8"?>
<ds:datastoreItem xmlns:ds="http://schemas.openxmlformats.org/officeDocument/2006/customXml" ds:itemID="{9A13213B-D200-4A5C-8599-46A6B3335E64}"/>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24</Slides>
  <Notes>18</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Geometric</vt:lpstr>
      <vt:lpstr>Principles of Marketing </vt:lpstr>
      <vt:lpstr>3.1 Factors That Influence Consumers’ Buying Behaviour </vt:lpstr>
      <vt:lpstr>3.1 Factors That Influence Consumers’ Buying Behaviour </vt:lpstr>
      <vt:lpstr>3.1 Situational Factors  </vt:lpstr>
      <vt:lpstr>3.1 Personal Factors </vt:lpstr>
      <vt:lpstr>3.1 Personal Factors</vt:lpstr>
      <vt:lpstr>3.1 Personal Factors Self-Concepts </vt:lpstr>
      <vt:lpstr>3.1 Personal Factors</vt:lpstr>
      <vt:lpstr>3.1 Psychological Factors: Maslow's Hierarchy of Needs </vt:lpstr>
      <vt:lpstr>3.1 Psychological Factors  </vt:lpstr>
      <vt:lpstr>3.1 Societal Factors </vt:lpstr>
      <vt:lpstr>3.1 Societal Factors  </vt:lpstr>
      <vt:lpstr>3.1 Societal Factors   </vt:lpstr>
      <vt:lpstr>3.1 Key Takeaway:</vt:lpstr>
      <vt:lpstr>3.2 Low-Involvement Versus High-Involvement Buying Decisions and the Consumer’s Decision-Making Process </vt:lpstr>
      <vt:lpstr>3.2. Low-Involvement Versus High-Involvement   </vt:lpstr>
      <vt:lpstr>3.2. The Three Hierarchy Stages    </vt:lpstr>
      <vt:lpstr>Stages in the Buying Process </vt:lpstr>
      <vt:lpstr>Stage 2: Search for Information</vt:lpstr>
      <vt:lpstr>Stage 3: Product Evaluation</vt:lpstr>
      <vt:lpstr>Stage 4: Product Choice and Purchase</vt:lpstr>
      <vt:lpstr>Stage 5: Post-Purchase  Dissonance  </vt:lpstr>
      <vt:lpstr>Stage 6: Product Disposal</vt:lpstr>
      <vt:lpstr>3.2 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Marketing</dc:title>
  <dc:creator>HOME-USER</dc:creator>
  <cp:revision>6</cp:revision>
  <cp:lastPrinted>2021-10-24T15:39:03Z</cp:lastPrinted>
  <dcterms:modified xsi:type="dcterms:W3CDTF">2022-03-14T10:50:27Z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0x010100C57D01CD67B11D4B816C9DF54EC99EF3</vt:lpwstr>
  </property>
</Properties>
</file>