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8" r:id="rId3"/>
    <p:sldId id="259" r:id="rId4"/>
    <p:sldId id="260" r:id="rId5"/>
    <p:sldId id="261" r:id="rId6"/>
    <p:sldId id="276" r:id="rId7"/>
    <p:sldId id="262" r:id="rId8"/>
    <p:sldId id="277" r:id="rId9"/>
    <p:sldId id="263" r:id="rId10"/>
    <p:sldId id="274" r:id="rId11"/>
    <p:sldId id="273" r:id="rId12"/>
    <p:sldId id="268" r:id="rId13"/>
    <p:sldId id="267" r:id="rId14"/>
    <p:sldId id="264" r:id="rId15"/>
    <p:sldId id="269" r:id="rId16"/>
    <p:sldId id="265" r:id="rId17"/>
    <p:sldId id="266" r:id="rId18"/>
    <p:sldId id="270" r:id="rId19"/>
    <p:sldId id="27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60" autoAdjust="0"/>
  </p:normalViewPr>
  <p:slideViewPr>
    <p:cSldViewPr snapToGrid="0">
      <p:cViewPr varScale="1">
        <p:scale>
          <a:sx n="92" d="100"/>
          <a:sy n="92" d="100"/>
        </p:scale>
        <p:origin x="96" y="600"/>
      </p:cViewPr>
      <p:guideLst>
        <p:guide orient="horz" pos="1620"/>
        <p:guide pos="2880"/>
      </p:guideLst>
    </p:cSldViewPr>
  </p:slideViewPr>
  <p:outlineViewPr>
    <p:cViewPr>
      <p:scale>
        <a:sx n="33" d="100"/>
        <a:sy n="33" d="100"/>
      </p:scale>
      <p:origin x="0" y="-87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61287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d9db2d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d9db2d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p:txBody>
      </p:sp>
    </p:spTree>
    <p:extLst>
      <p:ext uri="{BB962C8B-B14F-4D97-AF65-F5344CB8AC3E}">
        <p14:creationId xmlns:p14="http://schemas.microsoft.com/office/powerpoint/2010/main" val="369201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d9db2d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d9db2d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000" dirty="0"/>
              <a:t>In addition to being accomplished within a certain time frame, objectives should be realistic (achievable) and be measurable, if possible.</a:t>
            </a:r>
          </a:p>
          <a:p>
            <a:pPr marL="0" lvl="0" indent="0" algn="l" rtl="0">
              <a:lnSpc>
                <a:spcPct val="115000"/>
              </a:lnSpc>
              <a:spcBef>
                <a:spcPts val="0"/>
              </a:spcBef>
              <a:spcAft>
                <a:spcPts val="0"/>
              </a:spcAft>
              <a:buClr>
                <a:schemeClr val="dk1"/>
              </a:buClr>
              <a:buSzPts val="1100"/>
              <a:buFont typeface="Arial"/>
              <a:buNone/>
            </a:pPr>
            <a:r>
              <a:rPr lang="en-CA" sz="1800" dirty="0">
                <a:effectLst/>
                <a:latin typeface="Calibri" panose="020F0502020204030204" pitchFamily="34" charset="0"/>
                <a:ea typeface="Times New Roman" panose="02020603050405020304" pitchFamily="18" charset="0"/>
              </a:rPr>
              <a:t>Successful strategies </a:t>
            </a:r>
            <a:r>
              <a:rPr lang="en-CA" sz="1000" dirty="0"/>
              <a:t>help organizations establish and maintain a competitive advantage that competitors cannot imitate easily.</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000" dirty="0"/>
              <a:t>A marketing plan</a:t>
            </a:r>
            <a:r>
              <a:rPr lang="en-CA" sz="1000" baseline="0" dirty="0"/>
              <a:t> is a </a:t>
            </a:r>
            <a:r>
              <a:rPr lang="en-CA" sz="1000" dirty="0"/>
              <a:t>road map that improves the firm’s understanding of its competitive situation. </a:t>
            </a: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p:txBody>
      </p:sp>
    </p:spTree>
    <p:extLst>
      <p:ext uri="{BB962C8B-B14F-4D97-AF65-F5344CB8AC3E}">
        <p14:creationId xmlns:p14="http://schemas.microsoft.com/office/powerpoint/2010/main" val="275068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bfbf62896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bfbf62896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100" b="0" i="0" u="none" strike="noStrike" cap="none" dirty="0">
                <a:solidFill>
                  <a:srgbClr val="000000"/>
                </a:solidFill>
                <a:effectLst/>
                <a:latin typeface="Arial"/>
                <a:ea typeface="Arial"/>
                <a:cs typeface="Arial"/>
                <a:sym typeface="Arial"/>
              </a:rPr>
              <a:t>Key Takeaways:</a:t>
            </a:r>
          </a:p>
          <a:p>
            <a:pPr marL="0" lvl="0" indent="0" algn="l" rtl="0">
              <a:lnSpc>
                <a:spcPct val="115000"/>
              </a:lnSpc>
              <a:spcBef>
                <a:spcPts val="0"/>
              </a:spcBef>
              <a:spcAft>
                <a:spcPts val="0"/>
              </a:spcAft>
              <a:buClr>
                <a:schemeClr val="dk1"/>
              </a:buClr>
              <a:buSzPts val="1100"/>
              <a:buFont typeface="Arial"/>
              <a:buNone/>
            </a:pPr>
            <a:r>
              <a:rPr lang="en-CA" sz="1100" b="0" i="0" u="none" strike="noStrike" cap="none" dirty="0">
                <a:solidFill>
                  <a:srgbClr val="000000"/>
                </a:solidFill>
                <a:effectLst/>
                <a:latin typeface="Arial"/>
                <a:ea typeface="Arial"/>
                <a:cs typeface="Arial"/>
                <a:sym typeface="Arial"/>
              </a:rPr>
              <a:t>The strategic planning process includes a company’s mission (purpose), objectives (end results desired), and strategies (means). Sometimes the different SBUs of a firm have different mission statements. A firm’s objectives should be realistic (achievable) and measurable. The different product market strategies firms pursue include market penetration, product development, market development, and diversification.</a:t>
            </a:r>
            <a:endParaRPr sz="1350" dirty="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350" dirty="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bfbf62896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bfbf62896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05714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97cc1c04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97cc1c0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Strategic planning is a long-term process that helps an organization allocate its resources to take advantage of different opportunities. In addition to marketing plans, strategic planning may occur at different levels within an organization. For example, in large organizations, top executives will develop strategic plans for the corporation as a whole. These are corporate-level plans. In addition, many large firms have different divisions, or businesses, called strategic business units.</a:t>
            </a:r>
          </a:p>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The strategies and actions implemented at the functional (department) level must be consistent with and help an organization achieve its objectives at both the business and corporate levels and vice versa.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799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Key Takeaway:</a:t>
            </a:r>
          </a:p>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A group of businesses is called a portfolio. Organizations that have multiple business units must decide how to allocate resources to them and decide what objectives and strategies are feasible for them. Portfolio planning approaches help firms analyze the businesses relative to each other. </a:t>
            </a:r>
            <a:r>
              <a:rPr lang="en-CA" sz="1100" b="0" i="0" u="none" strike="noStrike" cap="none">
                <a:solidFill>
                  <a:srgbClr val="000000"/>
                </a:solidFill>
                <a:effectLst/>
                <a:latin typeface="Arial"/>
                <a:ea typeface="Arial"/>
                <a:cs typeface="Arial"/>
                <a:sym typeface="Arial"/>
              </a:rPr>
              <a:t>The BCG and GE approaches are two or the most common portfolio planning methods.</a:t>
            </a: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150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941fe4cd0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941fe4cd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bfbf62896_3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bfbf62896_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rgbClr val="2A3990"/>
              </a:buClr>
              <a:buSzPts val="1100"/>
              <a:buFont typeface="Arial"/>
              <a:buNone/>
            </a:pPr>
            <a:endParaRPr sz="5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5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sz="1100" b="0" i="0" u="none" strike="noStrike" cap="none" dirty="0">
                <a:solidFill>
                  <a:srgbClr val="000000"/>
                </a:solidFill>
                <a:effectLst/>
                <a:latin typeface="Arial"/>
                <a:ea typeface="Arial"/>
                <a:cs typeface="Arial"/>
                <a:sym typeface="Arial"/>
              </a:rPr>
              <a:t>As part of the strategic planning process, a situation analysis must be conducted before a company can decide on specific actions. A situation analysis involves analyzing both the external (macro and micro factors outside the organization) and the internal (company) environments.</a:t>
            </a:r>
            <a:endParaRPr sz="13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solidFill>
                <a:schemeClr val="dk1"/>
              </a:solidFill>
            </a:endParaRPr>
          </a:p>
        </p:txBody>
      </p:sp>
    </p:spTree>
    <p:extLst>
      <p:ext uri="{BB962C8B-B14F-4D97-AF65-F5344CB8AC3E}">
        <p14:creationId xmlns:p14="http://schemas.microsoft.com/office/powerpoint/2010/main" val="324261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dirty="0"/>
              <a:t>An organization’s strengths might include its brand name, efficient distribution network, reputation for great service, and strong financial position.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0" i="0" u="none" strike="noStrike" cap="none" dirty="0">
                <a:solidFill>
                  <a:srgbClr val="000000"/>
                </a:solidFill>
                <a:latin typeface="Arial"/>
                <a:ea typeface="Arial"/>
                <a:cs typeface="Arial"/>
                <a:sym typeface="Arial"/>
              </a:rPr>
              <a:t>A firm’s weaknesses might include a lack of awareness of its products in the marketplace, a lack of human resources talent, and a poor location. </a:t>
            </a:r>
            <a:r>
              <a:rPr lang="en-CA" sz="1200" dirty="0"/>
              <a:t>Opportunities might entail the international demand for the type of products the firm makes, few competitors, and favourable social trends such as people living longer.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2000" dirty="0">
                <a:latin typeface="+mn-lt"/>
              </a:rPr>
              <a:t>Threats might include a bad economy, high interest rates that increase a firm’s borrowing costs, and an ageing population that makes it hard for the business to find workers.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a:p>
          <a:p>
            <a:pPr marL="0" lvl="0" indent="0" algn="l" rtl="0">
              <a:spcBef>
                <a:spcPts val="0"/>
              </a:spcBef>
              <a:spcAft>
                <a:spcPts val="0"/>
              </a:spcAft>
              <a:buNone/>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d9db2d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d9db2d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000" dirty="0"/>
              <a:t>All organizations must consider their competition, whether it is direct or indirect competition vying for the consumer’s dollar. Both non-profit and for-profit organizations compete for customers’ resources.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000" dirty="0"/>
              <a:t>The framework</a:t>
            </a:r>
            <a:r>
              <a:rPr lang="en-CA" sz="1000" baseline="0" dirty="0"/>
              <a:t> can help </a:t>
            </a:r>
            <a:r>
              <a:rPr lang="en-CA" sz="1000" dirty="0"/>
              <a:t>firms find the best way to defend their position in the industry.</a:t>
            </a:r>
            <a:endParaRPr lang="en-CA" sz="1050" b="1" dirty="0">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2000" b="1" i="0" dirty="0">
                <a:solidFill>
                  <a:srgbClr val="424242"/>
                </a:solidFill>
                <a:effectLst/>
                <a:latin typeface="Neue Helvetica W01"/>
              </a:rPr>
              <a:t>PESTEL</a:t>
            </a:r>
            <a:r>
              <a:rPr lang="en-CA" sz="2000" b="0" i="0" dirty="0">
                <a:solidFill>
                  <a:srgbClr val="424242"/>
                </a:solidFill>
                <a:effectLst/>
                <a:latin typeface="Neue Helvetica W01"/>
              </a:rPr>
              <a:t> is a tool that reminds managers to look at several distinct categories in the macro environment. Like SWOT, PESTEL is an acronym. In this case, the letters represent the categories to examine: </a:t>
            </a:r>
            <a:r>
              <a:rPr lang="en-CA" sz="2000" b="1" i="0" dirty="0">
                <a:solidFill>
                  <a:srgbClr val="424242"/>
                </a:solidFill>
                <a:effectLst/>
                <a:latin typeface="Neue Helvetica W01"/>
              </a:rPr>
              <a:t>p</a:t>
            </a:r>
            <a:r>
              <a:rPr lang="en-CA" sz="2000" b="0" i="0" dirty="0">
                <a:solidFill>
                  <a:srgbClr val="424242"/>
                </a:solidFill>
                <a:effectLst/>
                <a:latin typeface="Neue Helvetica W01"/>
              </a:rPr>
              <a:t>olitical factors, </a:t>
            </a:r>
            <a:r>
              <a:rPr lang="en-CA" sz="2000" b="1" i="0" dirty="0">
                <a:solidFill>
                  <a:srgbClr val="424242"/>
                </a:solidFill>
                <a:effectLst/>
                <a:latin typeface="Neue Helvetica W01"/>
              </a:rPr>
              <a:t>e</a:t>
            </a:r>
            <a:r>
              <a:rPr lang="en-CA" sz="2000" b="0" i="0" dirty="0">
                <a:solidFill>
                  <a:srgbClr val="424242"/>
                </a:solidFill>
                <a:effectLst/>
                <a:latin typeface="Neue Helvetica W01"/>
              </a:rPr>
              <a:t>conomic factors, </a:t>
            </a:r>
            <a:r>
              <a:rPr lang="en-CA" sz="2000" b="1" i="0" dirty="0">
                <a:solidFill>
                  <a:srgbClr val="424242"/>
                </a:solidFill>
                <a:effectLst/>
                <a:latin typeface="Neue Helvetica W01"/>
              </a:rPr>
              <a:t>s</a:t>
            </a:r>
            <a:r>
              <a:rPr lang="en-CA" sz="2000" b="0" i="0" dirty="0">
                <a:solidFill>
                  <a:srgbClr val="424242"/>
                </a:solidFill>
                <a:effectLst/>
                <a:latin typeface="Neue Helvetica W01"/>
              </a:rPr>
              <a:t>ociocultural factors, </a:t>
            </a:r>
            <a:r>
              <a:rPr lang="en-CA" sz="2000" b="1" i="0" dirty="0">
                <a:solidFill>
                  <a:srgbClr val="424242"/>
                </a:solidFill>
                <a:effectLst/>
                <a:latin typeface="Neue Helvetica W01"/>
              </a:rPr>
              <a:t>t</a:t>
            </a:r>
            <a:r>
              <a:rPr lang="en-CA" sz="2000" b="0" i="0" dirty="0">
                <a:solidFill>
                  <a:srgbClr val="424242"/>
                </a:solidFill>
                <a:effectLst/>
                <a:latin typeface="Neue Helvetica W01"/>
              </a:rPr>
              <a:t>echnological factors, </a:t>
            </a:r>
            <a:r>
              <a:rPr lang="en-CA" sz="2000" b="1" i="0" dirty="0">
                <a:solidFill>
                  <a:srgbClr val="424242"/>
                </a:solidFill>
                <a:effectLst/>
                <a:latin typeface="Neue Helvetica W01"/>
              </a:rPr>
              <a:t>e</a:t>
            </a:r>
            <a:r>
              <a:rPr lang="en-CA" sz="2000" b="0" i="0" dirty="0">
                <a:solidFill>
                  <a:srgbClr val="424242"/>
                </a:solidFill>
                <a:effectLst/>
                <a:latin typeface="Neue Helvetica W01"/>
              </a:rPr>
              <a:t>nvironmental factors, and </a:t>
            </a:r>
            <a:r>
              <a:rPr lang="en-CA" sz="2000" b="1" i="0" dirty="0">
                <a:solidFill>
                  <a:srgbClr val="424242"/>
                </a:solidFill>
                <a:effectLst/>
                <a:latin typeface="Neue Helvetica W01"/>
              </a:rPr>
              <a:t>l</a:t>
            </a:r>
            <a:r>
              <a:rPr lang="en-CA" sz="2000" b="0" i="0" dirty="0">
                <a:solidFill>
                  <a:srgbClr val="424242"/>
                </a:solidFill>
                <a:effectLst/>
                <a:latin typeface="Neue Helvetica W01"/>
              </a:rPr>
              <a:t>egal factors. When using PESTEL to analyze a specific firm’s situation, overlap between different categories of PESTEL factors can sometimes happen just as it can with SWOT.</a:t>
            </a:r>
            <a:endParaRPr sz="1200" dirty="0"/>
          </a:p>
        </p:txBody>
      </p:sp>
    </p:spTree>
    <p:extLst>
      <p:ext uri="{BB962C8B-B14F-4D97-AF65-F5344CB8AC3E}">
        <p14:creationId xmlns:p14="http://schemas.microsoft.com/office/powerpoint/2010/main" val="341279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Ref idx="1001">
        <a:schemeClr val="bg1"/>
      </p:bgRef>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books/principles-management/pages/8-3-a-firms-external-macro-environment-peste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3000" dirty="0">
                <a:latin typeface="+mj-lt"/>
              </a:rPr>
              <a:t>Chapter 2 – Strategic Planning</a:t>
            </a:r>
            <a:endParaRPr sz="3000" dirty="0">
              <a:latin typeface="+mj-lt"/>
            </a:endParaRPr>
          </a:p>
        </p:txBody>
      </p:sp>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Principles of Marketing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3" name="Google Shape;123;p19"/>
          <p:cNvSpPr txBox="1"/>
          <p:nvPr/>
        </p:nvSpPr>
        <p:spPr>
          <a:xfrm>
            <a:off x="110977" y="3903140"/>
            <a:ext cx="4781791" cy="553968"/>
          </a:xfrm>
          <a:prstGeom prst="rect">
            <a:avLst/>
          </a:prstGeom>
          <a:noFill/>
          <a:ln>
            <a:noFill/>
          </a:ln>
        </p:spPr>
        <p:txBody>
          <a:bodyPr spcFirstLastPara="1" wrap="square" lIns="91425" tIns="91425" rIns="91425" bIns="91425" anchor="t" anchorCtr="0">
            <a:spAutoFit/>
          </a:bodyPr>
          <a:lstStyle/>
          <a:p>
            <a:pPr lvl="0"/>
            <a:r>
              <a:rPr lang="en-US" sz="1200" i="0" dirty="0">
                <a:solidFill>
                  <a:srgbClr val="424242"/>
                </a:solidFill>
                <a:effectLst/>
                <a:latin typeface="Neue Helvetica W01"/>
                <a:hlinkClick r:id="rId3"/>
              </a:rPr>
              <a:t>PESTEL Model for External Environmental Analysis </a:t>
            </a:r>
            <a:r>
              <a:rPr lang="en-US" sz="1200" dirty="0">
                <a:solidFill>
                  <a:srgbClr val="424242"/>
                </a:solidFill>
                <a:latin typeface="Neue Helvetica W01"/>
              </a:rPr>
              <a:t>by </a:t>
            </a:r>
            <a:r>
              <a:rPr lang="en-US" sz="1200" b="0" i="0" dirty="0">
                <a:solidFill>
                  <a:srgbClr val="424242"/>
                </a:solidFill>
                <a:effectLst/>
                <a:latin typeface="Neue Helvetica W01"/>
              </a:rPr>
              <a:t>Open </a:t>
            </a:r>
            <a:r>
              <a:rPr lang="en-US" sz="1200" b="0" i="0" dirty="0" err="1">
                <a:solidFill>
                  <a:srgbClr val="424242"/>
                </a:solidFill>
                <a:effectLst/>
                <a:latin typeface="Neue Helvetica W01"/>
              </a:rPr>
              <a:t>Stax</a:t>
            </a:r>
            <a:r>
              <a:rPr lang="en-US" sz="1200" b="0" i="0" dirty="0">
                <a:solidFill>
                  <a:srgbClr val="424242"/>
                </a:solidFill>
                <a:effectLst/>
                <a:latin typeface="Neue Helvetica W01"/>
              </a:rPr>
              <a:t>, Rice University</a:t>
            </a:r>
            <a:r>
              <a:rPr lang="en-US" sz="1200" dirty="0">
                <a:solidFill>
                  <a:srgbClr val="424242"/>
                </a:solidFill>
                <a:latin typeface="Neue Helvetica W01"/>
              </a:rPr>
              <a:t> </a:t>
            </a:r>
            <a:r>
              <a:rPr lang="en-US" sz="1200" b="0" i="0" dirty="0">
                <a:solidFill>
                  <a:srgbClr val="424242"/>
                </a:solidFill>
                <a:effectLst/>
                <a:latin typeface="Neue Helvetica W01"/>
              </a:rPr>
              <a:t>CC-BY 4.0 license</a:t>
            </a:r>
            <a:endParaRPr sz="1010" dirty="0">
              <a:highlight>
                <a:srgbClr val="FFFF00"/>
              </a:highlight>
            </a:endParaRPr>
          </a:p>
        </p:txBody>
      </p:sp>
      <p:sp>
        <p:nvSpPr>
          <p:cNvPr id="121" name="Google Shape;121;p19"/>
          <p:cNvSpPr txBox="1">
            <a:spLocks noGrp="1"/>
          </p:cNvSpPr>
          <p:nvPr>
            <p:ph type="body" idx="1"/>
          </p:nvPr>
        </p:nvSpPr>
        <p:spPr>
          <a:xfrm>
            <a:off x="5017174" y="775927"/>
            <a:ext cx="4126826" cy="3843816"/>
          </a:xfrm>
          <a:prstGeom prst="rect">
            <a:avLst/>
          </a:prstGeom>
        </p:spPr>
        <p:txBody>
          <a:bodyPr spcFirstLastPara="1" wrap="square" lIns="91425" tIns="91425" rIns="91425" bIns="91425" anchor="t" anchorCtr="0">
            <a:noAutofit/>
          </a:bodyPr>
          <a:lstStyle/>
          <a:p>
            <a:pPr marL="285750" indent="-285750">
              <a:spcAft>
                <a:spcPts val="1200"/>
              </a:spcAft>
            </a:pPr>
            <a:r>
              <a:rPr lang="en-US" b="1" i="0" dirty="0">
                <a:solidFill>
                  <a:srgbClr val="424242"/>
                </a:solidFill>
                <a:effectLst/>
                <a:latin typeface="Neue Helvetica W01"/>
              </a:rPr>
              <a:t>PESTEL </a:t>
            </a:r>
            <a:r>
              <a:rPr lang="en-US" dirty="0">
                <a:solidFill>
                  <a:srgbClr val="424242"/>
                </a:solidFill>
                <a:latin typeface="Neue Helvetica W01"/>
              </a:rPr>
              <a:t>is a tool to help analyze a firm’s macro environment.</a:t>
            </a:r>
          </a:p>
          <a:p>
            <a:pPr marL="285750" indent="-285750">
              <a:spcAft>
                <a:spcPts val="1200"/>
              </a:spcAft>
            </a:pPr>
            <a:r>
              <a:rPr lang="en-CA" sz="1800" b="0" i="0" dirty="0">
                <a:solidFill>
                  <a:srgbClr val="424242"/>
                </a:solidFill>
                <a:effectLst/>
                <a:latin typeface="Neue Helvetica W01"/>
              </a:rPr>
              <a:t>The letters represent the categories to examine: </a:t>
            </a:r>
            <a:r>
              <a:rPr lang="en-CA" sz="1800" b="1" i="0" dirty="0">
                <a:solidFill>
                  <a:srgbClr val="424242"/>
                </a:solidFill>
                <a:effectLst/>
                <a:latin typeface="Neue Helvetica W01"/>
              </a:rPr>
              <a:t>p</a:t>
            </a:r>
            <a:r>
              <a:rPr lang="en-CA" sz="1800" b="0" i="0" dirty="0">
                <a:solidFill>
                  <a:srgbClr val="424242"/>
                </a:solidFill>
                <a:effectLst/>
                <a:latin typeface="Neue Helvetica W01"/>
              </a:rPr>
              <a:t>olitical factors, </a:t>
            </a:r>
            <a:r>
              <a:rPr lang="en-CA" sz="1800" b="1" i="0" dirty="0">
                <a:solidFill>
                  <a:srgbClr val="424242"/>
                </a:solidFill>
                <a:effectLst/>
                <a:latin typeface="Neue Helvetica W01"/>
              </a:rPr>
              <a:t>e</a:t>
            </a:r>
            <a:r>
              <a:rPr lang="en-CA" sz="1800" b="0" i="0" dirty="0">
                <a:solidFill>
                  <a:srgbClr val="424242"/>
                </a:solidFill>
                <a:effectLst/>
                <a:latin typeface="Neue Helvetica W01"/>
              </a:rPr>
              <a:t>conomic factors, </a:t>
            </a:r>
            <a:r>
              <a:rPr lang="en-CA" sz="1800" b="1" i="0" dirty="0">
                <a:solidFill>
                  <a:srgbClr val="424242"/>
                </a:solidFill>
                <a:effectLst/>
                <a:latin typeface="Neue Helvetica W01"/>
              </a:rPr>
              <a:t>s</a:t>
            </a:r>
            <a:r>
              <a:rPr lang="en-CA" sz="1800" b="0" i="0" dirty="0">
                <a:solidFill>
                  <a:srgbClr val="424242"/>
                </a:solidFill>
                <a:effectLst/>
                <a:latin typeface="Neue Helvetica W01"/>
              </a:rPr>
              <a:t>ociocultural factors, </a:t>
            </a:r>
            <a:r>
              <a:rPr lang="en-CA" sz="1800" b="1" i="0" dirty="0">
                <a:solidFill>
                  <a:srgbClr val="424242"/>
                </a:solidFill>
                <a:effectLst/>
                <a:latin typeface="Neue Helvetica W01"/>
              </a:rPr>
              <a:t>t</a:t>
            </a:r>
            <a:r>
              <a:rPr lang="en-CA" sz="1800" b="0" i="0" dirty="0">
                <a:solidFill>
                  <a:srgbClr val="424242"/>
                </a:solidFill>
                <a:effectLst/>
                <a:latin typeface="Neue Helvetica W01"/>
              </a:rPr>
              <a:t>echnological factors, </a:t>
            </a:r>
            <a:r>
              <a:rPr lang="en-CA" sz="1800" b="1" i="0" dirty="0">
                <a:solidFill>
                  <a:srgbClr val="424242"/>
                </a:solidFill>
                <a:effectLst/>
                <a:latin typeface="Neue Helvetica W01"/>
              </a:rPr>
              <a:t>e</a:t>
            </a:r>
            <a:r>
              <a:rPr lang="en-CA" sz="1800" b="0" i="0" dirty="0">
                <a:solidFill>
                  <a:srgbClr val="424242"/>
                </a:solidFill>
                <a:effectLst/>
                <a:latin typeface="Neue Helvetica W01"/>
              </a:rPr>
              <a:t>nvironmental factors, and </a:t>
            </a:r>
            <a:r>
              <a:rPr lang="en-CA" sz="1800" b="1" i="0" dirty="0">
                <a:solidFill>
                  <a:srgbClr val="424242"/>
                </a:solidFill>
                <a:effectLst/>
                <a:latin typeface="Neue Helvetica W01"/>
              </a:rPr>
              <a:t>l</a:t>
            </a:r>
            <a:r>
              <a:rPr lang="en-CA" sz="1800" b="0" i="0" dirty="0">
                <a:solidFill>
                  <a:srgbClr val="424242"/>
                </a:solidFill>
                <a:effectLst/>
                <a:latin typeface="Neue Helvetica W01"/>
              </a:rPr>
              <a:t>egal factors</a:t>
            </a:r>
            <a:endParaRPr lang="en-US" b="0" i="0" dirty="0">
              <a:solidFill>
                <a:srgbClr val="424242"/>
              </a:solidFill>
              <a:effectLst/>
              <a:latin typeface="Neue Helvetica W01"/>
            </a:endParaRPr>
          </a:p>
        </p:txBody>
      </p:sp>
      <p:sp>
        <p:nvSpPr>
          <p:cNvPr id="120" name="Google Shape;120;p19"/>
          <p:cNvSpPr txBox="1">
            <a:spLocks noGrp="1"/>
          </p:cNvSpPr>
          <p:nvPr>
            <p:ph type="title"/>
          </p:nvPr>
        </p:nvSpPr>
        <p:spPr>
          <a:xfrm>
            <a:off x="110977" y="74441"/>
            <a:ext cx="8549079" cy="8449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CA" b="1" dirty="0">
                <a:latin typeface="+mj-lt"/>
              </a:rPr>
              <a:t>PESTLE Model </a:t>
            </a:r>
            <a:endParaRPr b="1" dirty="0">
              <a:latin typeface="+mj-lt"/>
            </a:endParaRPr>
          </a:p>
        </p:txBody>
      </p:sp>
      <p:pic>
        <p:nvPicPr>
          <p:cNvPr id="3" name="Picture 2" descr="The Pestel model includes: political factors like taxes, economic factors like exchange rates, sociocultural factors like customer preferences, technological factors like the internet, environmental factors like green energy, and legal factors like contracts and laws. ">
            <a:extLst>
              <a:ext uri="{FF2B5EF4-FFF2-40B4-BE49-F238E27FC236}">
                <a16:creationId xmlns:a16="http://schemas.microsoft.com/office/drawing/2014/main" id="{87B627E2-8290-4428-A89C-9C7B12B8DEBC}"/>
              </a:ext>
            </a:extLst>
          </p:cNvPr>
          <p:cNvPicPr>
            <a:picLocks noChangeAspect="1"/>
          </p:cNvPicPr>
          <p:nvPr/>
        </p:nvPicPr>
        <p:blipFill>
          <a:blip r:embed="rId4"/>
          <a:stretch>
            <a:fillRect/>
          </a:stretch>
        </p:blipFill>
        <p:spPr>
          <a:xfrm>
            <a:off x="180504" y="875460"/>
            <a:ext cx="4648316" cy="3041118"/>
          </a:xfrm>
          <a:prstGeom prst="rect">
            <a:avLst/>
          </a:prstGeom>
        </p:spPr>
      </p:pic>
    </p:spTree>
    <p:extLst>
      <p:ext uri="{BB962C8B-B14F-4D97-AF65-F5344CB8AC3E}">
        <p14:creationId xmlns:p14="http://schemas.microsoft.com/office/powerpoint/2010/main" val="133546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1" name="Google Shape;121;p19"/>
          <p:cNvSpPr txBox="1">
            <a:spLocks noGrp="1"/>
          </p:cNvSpPr>
          <p:nvPr>
            <p:ph type="body" idx="1"/>
          </p:nvPr>
        </p:nvSpPr>
        <p:spPr>
          <a:xfrm>
            <a:off x="360947" y="742474"/>
            <a:ext cx="8823348" cy="1318938"/>
          </a:xfrm>
          <a:prstGeom prst="rect">
            <a:avLst/>
          </a:prstGeom>
        </p:spPr>
        <p:txBody>
          <a:bodyPr spcFirstLastPara="1" wrap="square" lIns="91425" tIns="91425" rIns="91425" bIns="91425" anchor="t" anchorCtr="0">
            <a:noAutofit/>
          </a:bodyPr>
          <a:lstStyle/>
          <a:p>
            <a:pPr marL="0" indent="0">
              <a:spcAft>
                <a:spcPts val="1200"/>
              </a:spcAft>
              <a:buNone/>
            </a:pPr>
            <a:r>
              <a:rPr lang="en-US" dirty="0">
                <a:latin typeface="+mn-lt"/>
              </a:rPr>
              <a:t>The firm’s </a:t>
            </a:r>
            <a:r>
              <a:rPr lang="en-US" b="1" dirty="0">
                <a:latin typeface="+mn-lt"/>
              </a:rPr>
              <a:t>mission statement </a:t>
            </a:r>
            <a:r>
              <a:rPr lang="en-US" dirty="0">
                <a:latin typeface="+mn-lt"/>
              </a:rPr>
              <a:t>states the purpose of the organization and why it exists. Both profit and nonprofit organizations have mission statements, which they often publicize. The following are examples of mission statements</a:t>
            </a:r>
          </a:p>
        </p:txBody>
      </p:sp>
      <p:sp>
        <p:nvSpPr>
          <p:cNvPr id="120" name="Google Shape;120;p19"/>
          <p:cNvSpPr txBox="1">
            <a:spLocks noGrp="1"/>
          </p:cNvSpPr>
          <p:nvPr>
            <p:ph type="title"/>
          </p:nvPr>
        </p:nvSpPr>
        <p:spPr>
          <a:xfrm>
            <a:off x="110977" y="74441"/>
            <a:ext cx="8549079" cy="8449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CA" b="1" dirty="0">
                <a:latin typeface="+mj-lt"/>
              </a:rPr>
              <a:t>Mission Statement </a:t>
            </a:r>
            <a:endParaRPr b="1" dirty="0">
              <a:latin typeface="+mj-lt"/>
            </a:endParaRPr>
          </a:p>
        </p:txBody>
      </p:sp>
      <p:pic>
        <p:nvPicPr>
          <p:cNvPr id="5" name="Picture 4" descr="“Our mission is to be the world’s premier consumer products company focused on convenient foods and beverages. We seek to produce financial rewards to investors as we provide opportunities for growth and enrichment to our employees, our business partners and the communities in which we operate. And in everything we do, we strive for honesty, fairness and integrity2.”">
            <a:extLst>
              <a:ext uri="{FF2B5EF4-FFF2-40B4-BE49-F238E27FC236}">
                <a16:creationId xmlns:a16="http://schemas.microsoft.com/office/drawing/2014/main" id="{55CD5A0F-CF0A-48FB-8B56-C25F1AE92266}"/>
              </a:ext>
            </a:extLst>
          </p:cNvPr>
          <p:cNvPicPr>
            <a:picLocks noChangeAspect="1"/>
          </p:cNvPicPr>
          <p:nvPr/>
        </p:nvPicPr>
        <p:blipFill>
          <a:blip r:embed="rId3"/>
          <a:stretch>
            <a:fillRect/>
          </a:stretch>
        </p:blipFill>
        <p:spPr>
          <a:xfrm>
            <a:off x="1982353" y="2365371"/>
            <a:ext cx="4986787" cy="2035655"/>
          </a:xfrm>
          <a:prstGeom prst="rect">
            <a:avLst/>
          </a:prstGeom>
        </p:spPr>
      </p:pic>
    </p:spTree>
    <p:extLst>
      <p:ext uri="{BB962C8B-B14F-4D97-AF65-F5344CB8AC3E}">
        <p14:creationId xmlns:p14="http://schemas.microsoft.com/office/powerpoint/2010/main" val="104892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2.3 Developing Organizational Objectives and Formulating Strategies</a:t>
            </a:r>
            <a:br>
              <a:rPr lang="en-CA" b="1" dirty="0">
                <a:latin typeface="+mj-lt"/>
              </a:rPr>
            </a:br>
            <a:br>
              <a:rPr lang="en-CA" b="1" dirty="0">
                <a:solidFill>
                  <a:srgbClr val="080808"/>
                </a:solidFill>
              </a:rPr>
            </a:br>
            <a:br>
              <a:rPr lang="en-CA" sz="1800" dirty="0">
                <a:solidFill>
                  <a:schemeClr val="bg2"/>
                </a:solidFill>
                <a:latin typeface="+mn-lt"/>
              </a:rPr>
            </a:br>
            <a:endParaRPr sz="1800" b="1" dirty="0">
              <a:solidFill>
                <a:schemeClr val="bg2"/>
              </a:solidFill>
              <a:latin typeface="+mn-lt"/>
            </a:endParaRPr>
          </a:p>
        </p:txBody>
      </p:sp>
      <p:sp>
        <p:nvSpPr>
          <p:cNvPr id="6" name="Google Shape;107;p17">
            <a:extLst>
              <a:ext uri="{FF2B5EF4-FFF2-40B4-BE49-F238E27FC236}">
                <a16:creationId xmlns:a16="http://schemas.microsoft.com/office/drawing/2014/main" id="{CA19D42B-001D-4B4A-A316-7ECCE49BC71E}"/>
              </a:ext>
            </a:extLst>
          </p:cNvPr>
          <p:cNvSpPr txBox="1">
            <a:spLocks noGrp="1"/>
          </p:cNvSpPr>
          <p:nvPr>
            <p:ph type="body" idx="1"/>
          </p:nvPr>
        </p:nvSpPr>
        <p:spPr>
          <a:xfrm>
            <a:off x="525981" y="1351371"/>
            <a:ext cx="8189141" cy="3301550"/>
          </a:xfrm>
          <a:prstGeom prst="rect">
            <a:avLst/>
          </a:prstGeom>
        </p:spPr>
        <p:txBody>
          <a:bodyPr spcFirstLastPara="1" wrap="square" lIns="91425" tIns="91425" rIns="91425" bIns="91425" anchor="t" anchorCtr="0">
            <a:noAutofit/>
          </a:bodyPr>
          <a:lstStyle/>
          <a:p>
            <a:pPr marL="0" lvl="0" indent="0" algn="l" rtl="0">
              <a:lnSpc>
                <a:spcPct val="105000"/>
              </a:lnSpc>
              <a:spcBef>
                <a:spcPts val="1400"/>
              </a:spcBef>
              <a:spcAft>
                <a:spcPts val="1200"/>
              </a:spcAft>
              <a:buSzPts val="770"/>
              <a:buNone/>
            </a:pPr>
            <a:r>
              <a:rPr lang="en-CA" b="1" dirty="0">
                <a:latin typeface="+mn-lt"/>
              </a:rPr>
              <a:t>Learning Objectives: </a:t>
            </a:r>
          </a:p>
          <a:p>
            <a:r>
              <a:rPr lang="en-CA" b="0" i="0" dirty="0">
                <a:solidFill>
                  <a:srgbClr val="000000"/>
                </a:solidFill>
                <a:effectLst/>
                <a:latin typeface="Times New Roman" panose="02020603050405020304" pitchFamily="18" charset="0"/>
              </a:rPr>
              <a:t>Explain how companies develop the objectives driving their strategies.</a:t>
            </a:r>
          </a:p>
          <a:p>
            <a:r>
              <a:rPr lang="en-CA" b="0" i="0" dirty="0">
                <a:solidFill>
                  <a:srgbClr val="000000"/>
                </a:solidFill>
                <a:effectLst/>
                <a:latin typeface="Times New Roman" panose="02020603050405020304" pitchFamily="18" charset="0"/>
              </a:rPr>
              <a:t>Describe the different types of product strategies and market entry strategies that companies pursue.</a:t>
            </a:r>
          </a:p>
          <a:p>
            <a:pPr marL="114300" indent="0">
              <a:buNone/>
            </a:pPr>
            <a:endParaRPr lang="en-CA" dirty="0">
              <a:latin typeface="+mn-lt"/>
            </a:endParaRPr>
          </a:p>
          <a:p>
            <a:pPr marL="0" lvl="0" indent="0" algn="l" rtl="0">
              <a:lnSpc>
                <a:spcPct val="105000"/>
              </a:lnSpc>
              <a:spcBef>
                <a:spcPts val="1400"/>
              </a:spcBef>
              <a:spcAft>
                <a:spcPts val="1200"/>
              </a:spcAft>
              <a:buSzPts val="770"/>
              <a:buNone/>
            </a:pPr>
            <a:endParaRPr b="1" dirty="0">
              <a:latin typeface="+mn-lt"/>
            </a:endParaRPr>
          </a:p>
        </p:txBody>
      </p:sp>
    </p:spTree>
    <p:extLst>
      <p:ext uri="{BB962C8B-B14F-4D97-AF65-F5344CB8AC3E}">
        <p14:creationId xmlns:p14="http://schemas.microsoft.com/office/powerpoint/2010/main" val="385155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30" name="Google Shape;130;p20"/>
          <p:cNvSpPr txBox="1"/>
          <p:nvPr/>
        </p:nvSpPr>
        <p:spPr>
          <a:xfrm>
            <a:off x="468923" y="1230923"/>
            <a:ext cx="8465850" cy="3211105"/>
          </a:xfrm>
          <a:prstGeom prst="rect">
            <a:avLst/>
          </a:prstGeom>
          <a:noFill/>
          <a:ln>
            <a:noFill/>
          </a:ln>
        </p:spPr>
        <p:txBody>
          <a:bodyPr spcFirstLastPara="1" wrap="square" lIns="91425" tIns="91425" rIns="91425" bIns="91425" anchor="t" anchorCtr="0">
            <a:spAutoFit/>
          </a:bodyPr>
          <a:lstStyle/>
          <a:p>
            <a:pPr marL="457200" lvl="0" indent="-323850">
              <a:spcBef>
                <a:spcPts val="2000"/>
              </a:spcBef>
              <a:buSzPts val="1500"/>
              <a:buFont typeface="Times New Roman"/>
              <a:buChar char="●"/>
            </a:pPr>
            <a:r>
              <a:rPr lang="en-CA" sz="1800" b="1" dirty="0"/>
              <a:t>Objectives </a:t>
            </a:r>
            <a:r>
              <a:rPr lang="en-CA" sz="1800" dirty="0"/>
              <a:t>are what organizations want to accomplish—the end results they want to achieve—in a given time frame. </a:t>
            </a:r>
          </a:p>
          <a:p>
            <a:pPr marL="457200" lvl="0" indent="-323850">
              <a:spcBef>
                <a:spcPts val="2000"/>
              </a:spcBef>
              <a:buSzPts val="1500"/>
              <a:buFont typeface="Times New Roman"/>
              <a:buChar char="●"/>
            </a:pPr>
            <a:r>
              <a:rPr lang="en-CA" sz="1800" b="1" dirty="0"/>
              <a:t>Strategies</a:t>
            </a:r>
            <a:r>
              <a:rPr lang="en-CA" sz="1800" dirty="0"/>
              <a:t> are the means to the ends, the game plan, or what a firm is going to do to achieve its objectives. </a:t>
            </a:r>
          </a:p>
          <a:p>
            <a:pPr marL="457200" lvl="0" indent="-323850">
              <a:spcBef>
                <a:spcPts val="2000"/>
              </a:spcBef>
              <a:buSzPts val="1500"/>
              <a:buFont typeface="Times New Roman"/>
              <a:buChar char="●"/>
            </a:pPr>
            <a:r>
              <a:rPr lang="en-CA" sz="1800" dirty="0"/>
              <a:t>A </a:t>
            </a:r>
            <a:r>
              <a:rPr lang="en-CA" sz="1800" b="1" dirty="0"/>
              <a:t>marketing plan </a:t>
            </a:r>
            <a:r>
              <a:rPr lang="en-CA" sz="1800" dirty="0"/>
              <a:t>is a strategic plan at the functional level that provides a firm’s marketing group with direction. </a:t>
            </a:r>
            <a:endParaRPr lang="en-CA" sz="1100" dirty="0">
              <a:highlight>
                <a:schemeClr val="lt1"/>
              </a:highlight>
            </a:endParaRPr>
          </a:p>
          <a:p>
            <a:pPr marL="457200" lvl="0" indent="-323850">
              <a:lnSpc>
                <a:spcPct val="200000"/>
              </a:lnSpc>
              <a:spcBef>
                <a:spcPts val="2000"/>
              </a:spcBef>
              <a:buSzPts val="1500"/>
              <a:buFont typeface="Times New Roman"/>
              <a:buChar char="●"/>
            </a:pPr>
            <a:endParaRPr sz="1100" dirty="0">
              <a:highlight>
                <a:schemeClr val="lt1"/>
              </a:highlight>
            </a:endParaRPr>
          </a:p>
        </p:txBody>
      </p:sp>
      <p:sp>
        <p:nvSpPr>
          <p:cNvPr id="129" name="Google Shape;129;p20"/>
          <p:cNvSpPr txBox="1">
            <a:spLocks noGrp="1"/>
          </p:cNvSpPr>
          <p:nvPr>
            <p:ph type="title"/>
          </p:nvPr>
        </p:nvSpPr>
        <p:spPr>
          <a:xfrm>
            <a:off x="252875" y="124525"/>
            <a:ext cx="8098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mj-lt"/>
              </a:rPr>
              <a:t>2.3 </a:t>
            </a:r>
            <a:r>
              <a:rPr lang="en-CA" b="1" dirty="0">
                <a:latin typeface="+mj-lt"/>
              </a:rPr>
              <a:t>Developing Organizational Objectives and Formulating Strategies</a:t>
            </a:r>
            <a:r>
              <a:rPr lang="en" b="1" dirty="0">
                <a:latin typeface="+mj-lt"/>
              </a:rPr>
              <a:t> </a:t>
            </a:r>
            <a:endParaRPr b="1" dirty="0">
              <a:latin typeface="+mj-lt"/>
            </a:endParaRPr>
          </a:p>
        </p:txBody>
      </p:sp>
    </p:spTree>
    <p:extLst>
      <p:ext uri="{BB962C8B-B14F-4D97-AF65-F5344CB8AC3E}">
        <p14:creationId xmlns:p14="http://schemas.microsoft.com/office/powerpoint/2010/main" val="76963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3" name="Rectangle 2"/>
          <p:cNvSpPr/>
          <p:nvPr/>
        </p:nvSpPr>
        <p:spPr>
          <a:xfrm>
            <a:off x="6028841" y="3231397"/>
            <a:ext cx="3246426" cy="507831"/>
          </a:xfrm>
          <a:prstGeom prst="rect">
            <a:avLst/>
          </a:prstGeom>
        </p:spPr>
        <p:txBody>
          <a:bodyPr wrap="square">
            <a:spAutoFit/>
          </a:bodyPr>
          <a:lstStyle/>
          <a:p>
            <a:r>
              <a:rPr lang="en-CA" sz="900" i="1" dirty="0">
                <a:latin typeface="Times New Roman" panose="02020603050405020304" pitchFamily="18" charset="0"/>
              </a:rPr>
              <a:t>Figure 2.10: Product and Market Entry Strategies. </a:t>
            </a:r>
            <a:br>
              <a:rPr lang="en-CA" sz="900" dirty="0"/>
            </a:br>
            <a:r>
              <a:rPr lang="en-CA" sz="900" i="1" dirty="0">
                <a:latin typeface="Times New Roman" panose="02020603050405020304" pitchFamily="18" charset="0"/>
              </a:rPr>
              <a:t>The different types of product and market entry strategies a firm can pursue in order to meet their objectives.</a:t>
            </a:r>
            <a:endParaRPr lang="en-CA" sz="900" dirty="0"/>
          </a:p>
        </p:txBody>
      </p:sp>
      <p:pic>
        <p:nvPicPr>
          <p:cNvPr id="8" name="Picture 7" descr="The different types of products and marketing entry strategies a firm can pursue to meet their objectives." title="Product and Market Entry Strateg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148" y="1153234"/>
            <a:ext cx="3348880" cy="2004713"/>
          </a:xfrm>
          <a:prstGeom prst="rect">
            <a:avLst/>
          </a:prstGeom>
        </p:spPr>
      </p:pic>
      <p:sp>
        <p:nvSpPr>
          <p:cNvPr id="140" name="Google Shape;140;p21"/>
          <p:cNvSpPr txBox="1"/>
          <p:nvPr/>
        </p:nvSpPr>
        <p:spPr>
          <a:xfrm>
            <a:off x="-269631" y="679939"/>
            <a:ext cx="6201508" cy="5340978"/>
          </a:xfrm>
          <a:prstGeom prst="rect">
            <a:avLst/>
          </a:prstGeom>
          <a:noFill/>
          <a:ln>
            <a:noFill/>
          </a:ln>
        </p:spPr>
        <p:txBody>
          <a:bodyPr spcFirstLastPara="1" wrap="square" lIns="91425" tIns="91425" rIns="91425" bIns="91425" anchor="t" anchorCtr="0">
            <a:spAutoFit/>
          </a:bodyPr>
          <a:lstStyle/>
          <a:p>
            <a:pPr marL="742950" lvl="0" indent="-285750">
              <a:spcBef>
                <a:spcPts val="2900"/>
              </a:spcBef>
              <a:spcAft>
                <a:spcPts val="1400"/>
              </a:spcAft>
              <a:buFont typeface="Arial" panose="020B0604020202020204" pitchFamily="34" charset="0"/>
              <a:buChar char="•"/>
            </a:pPr>
            <a:r>
              <a:rPr lang="en-CA" sz="1600" dirty="0"/>
              <a:t>Market penetration strategies focus on increasing a firm’s sales of its existing products to its existing customers.</a:t>
            </a:r>
          </a:p>
          <a:p>
            <a:pPr marL="742950" lvl="0" indent="-285750">
              <a:spcBef>
                <a:spcPts val="2900"/>
              </a:spcBef>
              <a:spcAft>
                <a:spcPts val="1400"/>
              </a:spcAft>
              <a:buFont typeface="Arial" panose="020B0604020202020204" pitchFamily="34" charset="0"/>
              <a:buChar char="•"/>
            </a:pPr>
            <a:r>
              <a:rPr lang="en-CA" sz="1600" dirty="0"/>
              <a:t>Product development strategies involve creating new products for existing customers.</a:t>
            </a:r>
          </a:p>
          <a:p>
            <a:pPr marL="742950" lvl="0" indent="-285750">
              <a:spcBef>
                <a:spcPts val="2900"/>
              </a:spcBef>
              <a:spcAft>
                <a:spcPts val="1400"/>
              </a:spcAft>
              <a:buFont typeface="Arial" panose="020B0604020202020204" pitchFamily="34" charset="0"/>
              <a:buChar char="•"/>
            </a:pPr>
            <a:r>
              <a:rPr lang="en-CA" sz="1600" dirty="0"/>
              <a:t>Market development strategies focus on entering new markets with existing products.</a:t>
            </a:r>
          </a:p>
          <a:p>
            <a:pPr marL="742950" lvl="0" indent="-285750">
              <a:spcBef>
                <a:spcPts val="2900"/>
              </a:spcBef>
              <a:spcAft>
                <a:spcPts val="1400"/>
              </a:spcAft>
              <a:buFont typeface="Arial" panose="020B0604020202020204" pitchFamily="34" charset="0"/>
              <a:buChar char="•"/>
            </a:pPr>
            <a:r>
              <a:rPr lang="en-CA" sz="1600" dirty="0"/>
              <a:t>Diversification strategies involve entering new markets with new products or doing something outside a firm’s current businesses. </a:t>
            </a:r>
          </a:p>
          <a:p>
            <a:pPr marL="628650" lvl="0" indent="-171450">
              <a:spcBef>
                <a:spcPts val="2900"/>
              </a:spcBef>
              <a:spcAft>
                <a:spcPts val="1400"/>
              </a:spcAft>
              <a:buFont typeface="Arial" panose="020B0604020202020204" pitchFamily="34" charset="0"/>
              <a:buChar char="•"/>
            </a:pPr>
            <a:endParaRPr sz="1100" dirty="0">
              <a:highlight>
                <a:schemeClr val="lt1"/>
              </a:highlight>
            </a:endParaRPr>
          </a:p>
        </p:txBody>
      </p:sp>
      <p:sp>
        <p:nvSpPr>
          <p:cNvPr id="139" name="Google Shape;139;p21"/>
          <p:cNvSpPr txBox="1">
            <a:spLocks noGrp="1"/>
          </p:cNvSpPr>
          <p:nvPr>
            <p:ph type="title"/>
          </p:nvPr>
        </p:nvSpPr>
        <p:spPr>
          <a:xfrm>
            <a:off x="222738" y="234461"/>
            <a:ext cx="8670837" cy="91877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latin typeface="+mj-lt"/>
              </a:rPr>
              <a:t>Market Strategies</a:t>
            </a:r>
            <a:endParaRPr b="1"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40" name="Google Shape;140;p21"/>
          <p:cNvSpPr txBox="1"/>
          <p:nvPr/>
        </p:nvSpPr>
        <p:spPr>
          <a:xfrm>
            <a:off x="338097" y="1304175"/>
            <a:ext cx="8666419" cy="1785074"/>
          </a:xfrm>
          <a:prstGeom prst="rect">
            <a:avLst/>
          </a:prstGeom>
          <a:noFill/>
          <a:ln>
            <a:noFill/>
          </a:ln>
        </p:spPr>
        <p:txBody>
          <a:bodyPr spcFirstLastPara="1" wrap="square" lIns="91425" tIns="91425" rIns="91425" bIns="91425" anchor="t" anchorCtr="0">
            <a:spAutoFit/>
          </a:bodyPr>
          <a:lstStyle/>
          <a:p>
            <a:r>
              <a:rPr lang="en-CA" sz="1800" b="1" dirty="0"/>
              <a:t>Learning Objectives</a:t>
            </a:r>
            <a:r>
              <a:rPr lang="en-CA" b="1" dirty="0"/>
              <a:t>:</a:t>
            </a:r>
          </a:p>
          <a:p>
            <a:endParaRPr lang="en-CA" dirty="0"/>
          </a:p>
          <a:p>
            <a:pPr marL="285750" indent="-285750">
              <a:buFont typeface="Arial" panose="020B0604020202020204" pitchFamily="34" charset="0"/>
              <a:buChar char="•"/>
            </a:pPr>
            <a:r>
              <a:rPr lang="en-CA" sz="1800" dirty="0"/>
              <a:t>Identify the different levels at which strategic planning may occur within firms.</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Understand how strategic planning that occurs at multiple levels in an organization helps a company achieve its overall corporate objectives.</a:t>
            </a:r>
          </a:p>
        </p:txBody>
      </p:sp>
      <p:sp>
        <p:nvSpPr>
          <p:cNvPr id="139" name="Google Shape;139;p21"/>
          <p:cNvSpPr txBox="1">
            <a:spLocks noGrp="1"/>
          </p:cNvSpPr>
          <p:nvPr>
            <p:ph type="title"/>
          </p:nvPr>
        </p:nvSpPr>
        <p:spPr>
          <a:xfrm>
            <a:off x="152400" y="234461"/>
            <a:ext cx="8741175" cy="604563"/>
          </a:xfrm>
          <a:prstGeom prst="rect">
            <a:avLst/>
          </a:prstGeom>
        </p:spPr>
        <p:txBody>
          <a:bodyPr spcFirstLastPara="1" wrap="square" lIns="91425" tIns="91425" rIns="91425" bIns="91425" anchor="t" anchorCtr="0">
            <a:noAutofit/>
          </a:bodyPr>
          <a:lstStyle/>
          <a:p>
            <a:r>
              <a:rPr lang="en-CA" b="1" dirty="0"/>
              <a:t>2.4 Where Strategic Planning Occurs within Firms</a:t>
            </a:r>
            <a:br>
              <a:rPr lang="en-CA" b="1" dirty="0"/>
            </a:br>
            <a:endParaRPr lang="en-CA" b="1" dirty="0">
              <a:latin typeface="+mj-lt"/>
            </a:endParaRPr>
          </a:p>
        </p:txBody>
      </p:sp>
    </p:spTree>
    <p:extLst>
      <p:ext uri="{BB962C8B-B14F-4D97-AF65-F5344CB8AC3E}">
        <p14:creationId xmlns:p14="http://schemas.microsoft.com/office/powerpoint/2010/main" val="119792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2" name="Rectangle 1"/>
          <p:cNvSpPr/>
          <p:nvPr/>
        </p:nvSpPr>
        <p:spPr>
          <a:xfrm>
            <a:off x="166627" y="4114926"/>
            <a:ext cx="3198311" cy="246221"/>
          </a:xfrm>
          <a:prstGeom prst="rect">
            <a:avLst/>
          </a:prstGeom>
        </p:spPr>
        <p:txBody>
          <a:bodyPr wrap="none">
            <a:spAutoFit/>
          </a:bodyPr>
          <a:lstStyle/>
          <a:p>
            <a:r>
              <a:rPr lang="en-CA" sz="1000" i="1" dirty="0">
                <a:latin typeface="Times New Roman" panose="02020603050405020304" pitchFamily="18" charset="0"/>
              </a:rPr>
              <a:t>Figure 2.13: Strategic Planning Levels in an Organization</a:t>
            </a:r>
            <a:endParaRPr lang="en-CA" sz="1000" dirty="0"/>
          </a:p>
        </p:txBody>
      </p:sp>
      <p:pic>
        <p:nvPicPr>
          <p:cNvPr id="3" name="Picture 2" descr="Image showing the levels in an organization." title="Strategic Planning Lev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23" y="960895"/>
            <a:ext cx="1929996" cy="3145178"/>
          </a:xfrm>
          <a:prstGeom prst="rect">
            <a:avLst/>
          </a:prstGeom>
        </p:spPr>
      </p:pic>
      <p:sp>
        <p:nvSpPr>
          <p:cNvPr id="149" name="Google Shape;149;p22"/>
          <p:cNvSpPr txBox="1">
            <a:spLocks noGrp="1"/>
          </p:cNvSpPr>
          <p:nvPr>
            <p:ph type="body" idx="1"/>
          </p:nvPr>
        </p:nvSpPr>
        <p:spPr>
          <a:xfrm>
            <a:off x="3270142" y="891153"/>
            <a:ext cx="5544984" cy="3549111"/>
          </a:xfrm>
          <a:prstGeom prst="rect">
            <a:avLst/>
          </a:prstGeom>
        </p:spPr>
        <p:txBody>
          <a:bodyPr spcFirstLastPara="1" wrap="square" lIns="91425" tIns="91425" rIns="91425" bIns="91425" anchor="t" anchorCtr="0">
            <a:normAutofit/>
          </a:bodyPr>
          <a:lstStyle/>
          <a:p>
            <a:pPr lvl="0" indent="0">
              <a:spcBef>
                <a:spcPts val="1200"/>
              </a:spcBef>
              <a:buNone/>
            </a:pPr>
            <a:r>
              <a:rPr lang="en-CA" dirty="0">
                <a:latin typeface="+mn-lt"/>
              </a:rPr>
              <a:t>A </a:t>
            </a:r>
            <a:r>
              <a:rPr lang="en-CA" b="1" dirty="0">
                <a:latin typeface="+mn-lt"/>
              </a:rPr>
              <a:t>strategic business unit</a:t>
            </a:r>
            <a:r>
              <a:rPr lang="en-CA" dirty="0">
                <a:latin typeface="+mn-lt"/>
              </a:rPr>
              <a:t> (SBU) is a business or product line within an organization that has its own competitors, customers, and profit center for accounting purposes. A firm’s SBUs may also have their own mission statement (purpose) and will generally develop strategic plans for themselves. The different departments, or functions within a company or SBU, might also develop strategic plans. </a:t>
            </a:r>
            <a:endParaRPr dirty="0">
              <a:solidFill>
                <a:srgbClr val="000000"/>
              </a:solidFill>
              <a:latin typeface="+mn-lt"/>
              <a:ea typeface="Arial"/>
              <a:cs typeface="Arial"/>
              <a:sym typeface="Arial"/>
            </a:endParaRPr>
          </a:p>
          <a:p>
            <a:pPr marL="457200" lvl="0" indent="0" algn="l" rtl="0">
              <a:spcBef>
                <a:spcPts val="1200"/>
              </a:spcBef>
              <a:spcAft>
                <a:spcPts val="0"/>
              </a:spcAft>
              <a:buNone/>
            </a:pPr>
            <a:endParaRPr sz="2100" dirty="0">
              <a:solidFill>
                <a:srgbClr val="000000"/>
              </a:solidFill>
              <a:latin typeface="Arial"/>
              <a:ea typeface="Arial"/>
              <a:cs typeface="Arial"/>
              <a:sym typeface="Arial"/>
            </a:endParaRPr>
          </a:p>
          <a:p>
            <a:pPr marL="0" lvl="0" indent="0" algn="l" rtl="0">
              <a:spcBef>
                <a:spcPts val="1200"/>
              </a:spcBef>
              <a:spcAft>
                <a:spcPts val="0"/>
              </a:spcAft>
              <a:buNone/>
            </a:pPr>
            <a:endParaRPr dirty="0">
              <a:solidFill>
                <a:srgbClr val="000000"/>
              </a:solidFill>
              <a:latin typeface="Arial"/>
              <a:ea typeface="Arial"/>
              <a:cs typeface="Arial"/>
              <a:sym typeface="Arial"/>
            </a:endParaRPr>
          </a:p>
          <a:p>
            <a:pPr marL="0" lvl="0" indent="0" algn="l" rtl="0">
              <a:spcBef>
                <a:spcPts val="1200"/>
              </a:spcBef>
              <a:spcAft>
                <a:spcPts val="1200"/>
              </a:spcAft>
              <a:buNone/>
            </a:pPr>
            <a:endParaRPr dirty="0"/>
          </a:p>
        </p:txBody>
      </p:sp>
      <p:sp>
        <p:nvSpPr>
          <p:cNvPr id="148" name="Google Shape;148;p22"/>
          <p:cNvSpPr txBox="1">
            <a:spLocks noGrp="1"/>
          </p:cNvSpPr>
          <p:nvPr>
            <p:ph type="title"/>
          </p:nvPr>
        </p:nvSpPr>
        <p:spPr>
          <a:xfrm>
            <a:off x="244350" y="205900"/>
            <a:ext cx="8655300" cy="8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b="1" dirty="0">
                <a:latin typeface="+mj-lt"/>
              </a:rPr>
              <a:t>Strategic Business Unit (SBU)</a:t>
            </a:r>
            <a:endParaRPr b="1"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8" name="Google Shape;158;p23"/>
          <p:cNvSpPr txBox="1"/>
          <p:nvPr/>
        </p:nvSpPr>
        <p:spPr>
          <a:xfrm>
            <a:off x="25225" y="4535125"/>
            <a:ext cx="3000000" cy="2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400"/>
              </a:spcBef>
              <a:spcAft>
                <a:spcPts val="0"/>
              </a:spcAft>
              <a:buNone/>
            </a:pPr>
            <a:r>
              <a:rPr lang="en" sz="550" b="1"/>
              <a:t>Image Source: Golden Key Cliparts #2843651(License: Personal Use)</a:t>
            </a:r>
            <a:endParaRPr sz="550" b="1"/>
          </a:p>
        </p:txBody>
      </p:sp>
      <p:pic>
        <p:nvPicPr>
          <p:cNvPr id="157" name="Google Shape;157;p23" descr="Figure holding a gold key." title="Decorative"/>
          <p:cNvPicPr preferRelativeResize="0"/>
          <p:nvPr/>
        </p:nvPicPr>
        <p:blipFill>
          <a:blip r:embed="rId3">
            <a:alphaModFix/>
          </a:blip>
          <a:stretch>
            <a:fillRect/>
          </a:stretch>
        </p:blipFill>
        <p:spPr>
          <a:xfrm>
            <a:off x="74475" y="1003825"/>
            <a:ext cx="2273517" cy="2436799"/>
          </a:xfrm>
          <a:prstGeom prst="rect">
            <a:avLst/>
          </a:prstGeom>
          <a:noFill/>
          <a:ln>
            <a:noFill/>
          </a:ln>
        </p:spPr>
      </p:pic>
      <p:sp>
        <p:nvSpPr>
          <p:cNvPr id="156" name="Google Shape;156;p23"/>
          <p:cNvSpPr txBox="1">
            <a:spLocks noGrp="1"/>
          </p:cNvSpPr>
          <p:nvPr>
            <p:ph type="body" idx="1"/>
          </p:nvPr>
        </p:nvSpPr>
        <p:spPr>
          <a:xfrm>
            <a:off x="2637692" y="1535723"/>
            <a:ext cx="6322157" cy="3164702"/>
          </a:xfrm>
          <a:prstGeom prst="rect">
            <a:avLst/>
          </a:prstGeom>
        </p:spPr>
        <p:txBody>
          <a:bodyPr spcFirstLastPara="1" wrap="square" lIns="91425" tIns="91425" rIns="91425" bIns="91425" anchor="t" anchorCtr="0">
            <a:noAutofit/>
          </a:bodyPr>
          <a:lstStyle/>
          <a:p>
            <a:pPr marL="0" lvl="0" indent="0">
              <a:lnSpc>
                <a:spcPct val="100000"/>
              </a:lnSpc>
              <a:spcBef>
                <a:spcPts val="1200"/>
              </a:spcBef>
              <a:spcAft>
                <a:spcPts val="1200"/>
              </a:spcAft>
              <a:buNone/>
            </a:pPr>
            <a:r>
              <a:rPr lang="en-CA" dirty="0"/>
              <a:t>Strategic planning can occur at different levels (corporate, business, and functional) in an organization. The number of levels may vary. However, if a company has multiple planning levels, the plans must be consistent, and all must help achieve the overall goals of the corporation.</a:t>
            </a:r>
            <a:endParaRPr sz="1350" dirty="0">
              <a:solidFill>
                <a:srgbClr val="000000"/>
              </a:solidFill>
              <a:highlight>
                <a:schemeClr val="lt1"/>
              </a:highlight>
              <a:latin typeface="Times New Roman"/>
              <a:ea typeface="Times New Roman"/>
              <a:cs typeface="Times New Roman"/>
              <a:sym typeface="Times New Roman"/>
            </a:endParaRPr>
          </a:p>
        </p:txBody>
      </p:sp>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latin typeface="+mn-lt"/>
              </a:rPr>
              <a:t>Key Takeaway:</a:t>
            </a:r>
            <a:endParaRPr b="1"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latin typeface="+mn-lt"/>
              </a:rPr>
              <a:t>2.5 Strategic Portfolio Planning Approaches </a:t>
            </a:r>
            <a:endParaRPr b="1" dirty="0">
              <a:latin typeface="+mn-lt"/>
            </a:endParaRPr>
          </a:p>
        </p:txBody>
      </p:sp>
      <p:sp>
        <p:nvSpPr>
          <p:cNvPr id="156" name="Google Shape;156;p23"/>
          <p:cNvSpPr txBox="1">
            <a:spLocks noGrp="1"/>
          </p:cNvSpPr>
          <p:nvPr>
            <p:ph type="body" idx="1"/>
          </p:nvPr>
        </p:nvSpPr>
        <p:spPr>
          <a:xfrm>
            <a:off x="272650" y="914399"/>
            <a:ext cx="8687199" cy="3786025"/>
          </a:xfrm>
          <a:prstGeom prst="rect">
            <a:avLst/>
          </a:prstGeom>
        </p:spPr>
        <p:txBody>
          <a:bodyPr spcFirstLastPara="1" wrap="square" lIns="91425" tIns="91425" rIns="91425" bIns="91425" anchor="t" anchorCtr="0">
            <a:noAutofit/>
          </a:bodyPr>
          <a:lstStyle/>
          <a:p>
            <a:pPr marL="0" lvl="0" indent="0">
              <a:lnSpc>
                <a:spcPct val="150000"/>
              </a:lnSpc>
              <a:spcBef>
                <a:spcPts val="1200"/>
              </a:spcBef>
              <a:spcAft>
                <a:spcPts val="1200"/>
              </a:spcAft>
              <a:buNone/>
            </a:pPr>
            <a:r>
              <a:rPr lang="en-CA" b="1" dirty="0">
                <a:solidFill>
                  <a:srgbClr val="000000"/>
                </a:solidFill>
                <a:highlight>
                  <a:schemeClr val="lt1"/>
                </a:highlight>
                <a:latin typeface="+mn-lt"/>
                <a:ea typeface="Times New Roman"/>
                <a:cs typeface="Times New Roman"/>
                <a:sym typeface="Times New Roman"/>
              </a:rPr>
              <a:t>Learning Objectives:</a:t>
            </a:r>
          </a:p>
          <a:p>
            <a:r>
              <a:rPr lang="en-CA" dirty="0"/>
              <a:t>Explain how SBUs are evaluated using the Boston Consulting Group matrix.</a:t>
            </a:r>
          </a:p>
          <a:p>
            <a:pPr marL="114300" indent="0">
              <a:buNone/>
            </a:pPr>
            <a:endParaRPr lang="en-CA" dirty="0"/>
          </a:p>
          <a:p>
            <a:r>
              <a:rPr lang="en-CA" dirty="0"/>
              <a:t>Explain how businesses and the attractiveness of industries are evaluated using the General Electric approach.</a:t>
            </a:r>
          </a:p>
          <a:p>
            <a:pPr marL="0" lvl="0" indent="0">
              <a:lnSpc>
                <a:spcPct val="150000"/>
              </a:lnSpc>
              <a:spcBef>
                <a:spcPts val="1200"/>
              </a:spcBef>
              <a:spcAft>
                <a:spcPts val="1200"/>
              </a:spcAft>
              <a:buNone/>
            </a:pPr>
            <a:endParaRPr b="1" dirty="0">
              <a:solidFill>
                <a:srgbClr val="000000"/>
              </a:solidFill>
              <a:highlight>
                <a:schemeClr val="lt1"/>
              </a:highlight>
              <a:latin typeface="+mn-lt"/>
              <a:ea typeface="Times New Roman"/>
              <a:cs typeface="Times New Roman"/>
              <a:sym typeface="Times New Roman"/>
            </a:endParaRPr>
          </a:p>
        </p:txBody>
      </p:sp>
    </p:spTree>
    <p:extLst>
      <p:ext uri="{BB962C8B-B14F-4D97-AF65-F5344CB8AC3E}">
        <p14:creationId xmlns:p14="http://schemas.microsoft.com/office/powerpoint/2010/main" val="151202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8" name="Google Shape;158;p23"/>
          <p:cNvSpPr txBox="1"/>
          <p:nvPr/>
        </p:nvSpPr>
        <p:spPr>
          <a:xfrm>
            <a:off x="387458" y="4014061"/>
            <a:ext cx="3324386" cy="523446"/>
          </a:xfrm>
          <a:prstGeom prst="rect">
            <a:avLst/>
          </a:prstGeom>
          <a:noFill/>
          <a:ln>
            <a:noFill/>
          </a:ln>
        </p:spPr>
        <p:txBody>
          <a:bodyPr spcFirstLastPara="1" wrap="square" lIns="91425" tIns="91425" rIns="91425" bIns="91425" anchor="t" anchorCtr="0">
            <a:spAutoFit/>
          </a:bodyPr>
          <a:lstStyle/>
          <a:p>
            <a:pPr lvl="0" algn="ctr">
              <a:lnSpc>
                <a:spcPct val="115000"/>
              </a:lnSpc>
              <a:spcBef>
                <a:spcPts val="1400"/>
              </a:spcBef>
            </a:pPr>
            <a:r>
              <a:rPr lang="en-CA" sz="900" i="1" dirty="0"/>
              <a:t>Figure 2.16: The Boston Consulting Group (BCG) Matrix</a:t>
            </a:r>
            <a:endParaRPr sz="900" b="1" dirty="0"/>
          </a:p>
        </p:txBody>
      </p:sp>
      <p:pic>
        <p:nvPicPr>
          <p:cNvPr id="2" name="Picture 1" descr="The Boston Consulting Group (BCG) Matrix." title="Matr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25" y="902677"/>
            <a:ext cx="3681046" cy="3339445"/>
          </a:xfrm>
          <a:prstGeom prst="rect">
            <a:avLst/>
          </a:prstGeom>
        </p:spPr>
      </p:pic>
      <p:sp>
        <p:nvSpPr>
          <p:cNvPr id="156" name="Google Shape;156;p23"/>
          <p:cNvSpPr txBox="1">
            <a:spLocks noGrp="1"/>
          </p:cNvSpPr>
          <p:nvPr>
            <p:ph type="body" idx="1"/>
          </p:nvPr>
        </p:nvSpPr>
        <p:spPr>
          <a:xfrm>
            <a:off x="3817370" y="902677"/>
            <a:ext cx="5326629" cy="3762313"/>
          </a:xfrm>
          <a:prstGeom prst="rect">
            <a:avLst/>
          </a:prstGeom>
        </p:spPr>
        <p:txBody>
          <a:bodyPr spcFirstLastPara="1" wrap="square" lIns="91425" tIns="91425" rIns="91425" bIns="91425" anchor="t" anchorCtr="0">
            <a:noAutofit/>
          </a:bodyPr>
          <a:lstStyle/>
          <a:p>
            <a:pPr marL="0" lvl="0" indent="0">
              <a:lnSpc>
                <a:spcPct val="150000"/>
              </a:lnSpc>
              <a:spcBef>
                <a:spcPts val="1200"/>
              </a:spcBef>
              <a:spcAft>
                <a:spcPts val="1200"/>
              </a:spcAft>
              <a:buNone/>
            </a:pPr>
            <a:r>
              <a:rPr lang="en-CA" dirty="0">
                <a:latin typeface="+mn-lt"/>
              </a:rPr>
              <a:t>The Boston Consulting Group (BCG) matrix helps companies evaluate each of its strategic business units based on two factors: (1) the SBU’s market growth rate (i.e., how fast the unit is growing compared to the industry in which it competes) and (2) the SBU’s relative market share (i.e., how the unit’s share of the market compares to the market share of its competitors).</a:t>
            </a:r>
            <a:endParaRPr b="1" dirty="0">
              <a:solidFill>
                <a:srgbClr val="000000"/>
              </a:solidFill>
              <a:highlight>
                <a:schemeClr val="lt1"/>
              </a:highlight>
              <a:latin typeface="+mn-lt"/>
              <a:ea typeface="Times New Roman"/>
              <a:cs typeface="Times New Roman"/>
              <a:sym typeface="Times New Roman"/>
            </a:endParaRPr>
          </a:p>
        </p:txBody>
      </p:sp>
      <p:sp>
        <p:nvSpPr>
          <p:cNvPr id="10" name="Google Shape;155;p23">
            <a:extLst>
              <a:ext uri="{FF2B5EF4-FFF2-40B4-BE49-F238E27FC236}">
                <a16:creationId xmlns:a16="http://schemas.microsoft.com/office/drawing/2014/main" id="{A07CA82C-BA09-4E34-9E4B-DCA849521A3F}"/>
              </a:ext>
            </a:extLst>
          </p:cNvPr>
          <p:cNvSpPr txBox="1">
            <a:spLocks noGrp="1"/>
          </p:cNvSpPr>
          <p:nvPr>
            <p:ph type="title" idx="4294967295"/>
          </p:nvPr>
        </p:nvSpPr>
        <p:spPr>
          <a:xfrm>
            <a:off x="244350" y="231690"/>
            <a:ext cx="8655300" cy="883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Roboto"/>
              <a:buNone/>
              <a:tabLst/>
              <a:defRPr/>
            </a:pPr>
            <a:r>
              <a:rPr kumimoji="0" lang="en-CA" sz="3000" b="1" i="0" u="none" strike="noStrike" kern="0" cap="none" spc="0" normalizeH="0" baseline="0" noProof="0" dirty="0">
                <a:ln>
                  <a:noFill/>
                </a:ln>
                <a:solidFill>
                  <a:schemeClr val="dk1"/>
                </a:solidFill>
                <a:effectLst/>
                <a:uLnTx/>
                <a:uFillTx/>
                <a:latin typeface="+mn-lt"/>
                <a:ea typeface="Roboto"/>
                <a:cs typeface="Roboto"/>
                <a:sym typeface="Roboto"/>
              </a:rPr>
              <a:t>2.5 Strategic Portfolio Planning Approaches </a:t>
            </a:r>
          </a:p>
        </p:txBody>
      </p:sp>
    </p:spTree>
    <p:extLst>
      <p:ext uri="{BB962C8B-B14F-4D97-AF65-F5344CB8AC3E}">
        <p14:creationId xmlns:p14="http://schemas.microsoft.com/office/powerpoint/2010/main" val="417676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highlight>
                  <a:schemeClr val="lt1"/>
                </a:highlight>
                <a:latin typeface="Arial"/>
                <a:ea typeface="Arial"/>
                <a:cs typeface="Arial"/>
                <a:sym typeface="Arial"/>
              </a:rPr>
              <a:t>2.1 The Value Proposition</a:t>
            </a:r>
            <a:endParaRPr b="1" dirty="0">
              <a:highlight>
                <a:schemeClr val="lt1"/>
              </a:highlight>
              <a:latin typeface="Arial"/>
              <a:ea typeface="Arial"/>
              <a:cs typeface="Arial"/>
              <a:sym typeface="Arial"/>
            </a:endParaRPr>
          </a:p>
        </p:txBody>
      </p:sp>
      <p:sp>
        <p:nvSpPr>
          <p:cNvPr id="93" name="Google Shape;93;p15"/>
          <p:cNvSpPr txBox="1">
            <a:spLocks noGrp="1"/>
          </p:cNvSpPr>
          <p:nvPr>
            <p:ph type="body" idx="1"/>
          </p:nvPr>
        </p:nvSpPr>
        <p:spPr>
          <a:xfrm>
            <a:off x="247075" y="797170"/>
            <a:ext cx="8306205" cy="3151744"/>
          </a:xfrm>
          <a:prstGeom prst="rect">
            <a:avLst/>
          </a:prstGeom>
        </p:spPr>
        <p:txBody>
          <a:bodyPr spcFirstLastPara="1" wrap="square" lIns="91425" tIns="91425" rIns="91425" bIns="91425" anchor="t" anchorCtr="0">
            <a:noAutofit/>
          </a:bodyPr>
          <a:lstStyle/>
          <a:p>
            <a:pPr marL="0" lvl="0" indent="0" algn="l" rtl="0">
              <a:lnSpc>
                <a:spcPct val="75000"/>
              </a:lnSpc>
              <a:spcBef>
                <a:spcPts val="1200"/>
              </a:spcBef>
              <a:spcAft>
                <a:spcPts val="0"/>
              </a:spcAft>
              <a:buSzPts val="655"/>
              <a:buNone/>
            </a:pPr>
            <a:endParaRPr lang="en" b="1" dirty="0">
              <a:solidFill>
                <a:srgbClr val="000000"/>
              </a:solidFill>
              <a:highlight>
                <a:schemeClr val="lt1"/>
              </a:highlight>
              <a:latin typeface="Arial"/>
              <a:ea typeface="Arial"/>
              <a:cs typeface="Arial"/>
              <a:sym typeface="Arial"/>
            </a:endParaRPr>
          </a:p>
          <a:p>
            <a:pPr marL="0" lvl="0" indent="0" algn="l" rtl="0">
              <a:lnSpc>
                <a:spcPct val="75000"/>
              </a:lnSpc>
              <a:spcBef>
                <a:spcPts val="1200"/>
              </a:spcBef>
              <a:spcAft>
                <a:spcPts val="0"/>
              </a:spcAft>
              <a:buSzPts val="655"/>
              <a:buNone/>
            </a:pPr>
            <a:r>
              <a:rPr lang="en" b="1" dirty="0">
                <a:solidFill>
                  <a:srgbClr val="000000"/>
                </a:solidFill>
                <a:highlight>
                  <a:schemeClr val="lt1"/>
                </a:highlight>
                <a:latin typeface="Arial"/>
                <a:ea typeface="Arial"/>
                <a:cs typeface="Arial"/>
                <a:sym typeface="Arial"/>
              </a:rPr>
              <a:t>Learning Objectives:</a:t>
            </a:r>
          </a:p>
          <a:p>
            <a:pPr marL="0" lvl="0" indent="0" algn="l" rtl="0">
              <a:lnSpc>
                <a:spcPct val="75000"/>
              </a:lnSpc>
              <a:spcBef>
                <a:spcPts val="1200"/>
              </a:spcBef>
              <a:spcAft>
                <a:spcPts val="0"/>
              </a:spcAft>
              <a:buSzPts val="655"/>
              <a:buNone/>
            </a:pPr>
            <a:endParaRPr lang="en" b="1" dirty="0">
              <a:solidFill>
                <a:srgbClr val="000000"/>
              </a:solidFill>
              <a:highlight>
                <a:schemeClr val="lt1"/>
              </a:highlight>
              <a:latin typeface="Arial"/>
              <a:ea typeface="Arial"/>
              <a:cs typeface="Arial"/>
              <a:sym typeface="Arial"/>
            </a:endParaRPr>
          </a:p>
          <a:p>
            <a:pPr>
              <a:lnSpc>
                <a:spcPct val="100000"/>
              </a:lnSpc>
            </a:pPr>
            <a:r>
              <a:rPr lang="en-CA" dirty="0"/>
              <a:t>Explain what a value proposition is.</a:t>
            </a:r>
          </a:p>
          <a:p>
            <a:pPr marL="114300" indent="0">
              <a:lnSpc>
                <a:spcPct val="100000"/>
              </a:lnSpc>
              <a:buNone/>
            </a:pPr>
            <a:endParaRPr lang="en-CA" dirty="0"/>
          </a:p>
          <a:p>
            <a:pPr>
              <a:lnSpc>
                <a:spcPct val="100000"/>
              </a:lnSpc>
            </a:pPr>
            <a:r>
              <a:rPr lang="en-CA" dirty="0"/>
              <a:t>Understand why a company may develop different value propositions for different target markets.</a:t>
            </a:r>
          </a:p>
          <a:p>
            <a:pPr marL="0" lvl="0" indent="0" algn="l" rtl="0">
              <a:lnSpc>
                <a:spcPct val="75000"/>
              </a:lnSpc>
              <a:spcBef>
                <a:spcPts val="1200"/>
              </a:spcBef>
              <a:spcAft>
                <a:spcPts val="0"/>
              </a:spcAft>
              <a:buSzPts val="655"/>
              <a:buNone/>
            </a:pPr>
            <a:endParaRPr b="1" dirty="0">
              <a:solidFill>
                <a:srgbClr val="000000"/>
              </a:solidFill>
              <a:highlight>
                <a:schemeClr val="lt1"/>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9" name="Google Shape;99;p16"/>
          <p:cNvSpPr txBox="1">
            <a:spLocks noGrp="1"/>
          </p:cNvSpPr>
          <p:nvPr>
            <p:ph type="title"/>
          </p:nvPr>
        </p:nvSpPr>
        <p:spPr>
          <a:xfrm>
            <a:off x="258800" y="145550"/>
            <a:ext cx="75621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CA" b="1" dirty="0">
                <a:latin typeface="+mj-lt"/>
              </a:rPr>
              <a:t>What is a Value Proposition?</a:t>
            </a:r>
            <a:endParaRPr b="1" dirty="0">
              <a:latin typeface="+mj-lt"/>
            </a:endParaRPr>
          </a:p>
        </p:txBody>
      </p:sp>
      <p:sp>
        <p:nvSpPr>
          <p:cNvPr id="100" name="Google Shape;100;p16"/>
          <p:cNvSpPr txBox="1">
            <a:spLocks noGrp="1"/>
          </p:cNvSpPr>
          <p:nvPr>
            <p:ph type="body" idx="1"/>
          </p:nvPr>
        </p:nvSpPr>
        <p:spPr>
          <a:xfrm>
            <a:off x="379708" y="883403"/>
            <a:ext cx="7826645" cy="4083805"/>
          </a:xfrm>
          <a:prstGeom prst="rect">
            <a:avLst/>
          </a:prstGeom>
        </p:spPr>
        <p:txBody>
          <a:bodyPr spcFirstLastPara="1" wrap="square" lIns="91425" tIns="91425" rIns="91425" bIns="91425" anchor="t" anchorCtr="0">
            <a:noAutofit/>
          </a:bodyPr>
          <a:lstStyle/>
          <a:p>
            <a:pPr marL="285750" lvl="0" indent="-285750">
              <a:lnSpc>
                <a:spcPct val="100000"/>
              </a:lnSpc>
              <a:buSzPct val="87000"/>
              <a:buFont typeface="Arial" panose="020B0604020202020204" pitchFamily="34" charset="0"/>
              <a:buChar char="•"/>
            </a:pPr>
            <a:r>
              <a:rPr lang="en-CA" dirty="0">
                <a:latin typeface="+mn-lt"/>
              </a:rPr>
              <a:t>A value proposition is a thirty-second “elevator speech” stating the specific value a product or service provides to a target market. </a:t>
            </a:r>
          </a:p>
          <a:p>
            <a:pPr marL="0" lvl="0" indent="0">
              <a:lnSpc>
                <a:spcPct val="100000"/>
              </a:lnSpc>
              <a:buSzPct val="87000"/>
              <a:buNone/>
            </a:pPr>
            <a:endParaRPr lang="en-CA" dirty="0">
              <a:latin typeface="+mn-lt"/>
            </a:endParaRPr>
          </a:p>
          <a:p>
            <a:pPr marL="285750" lvl="0" indent="-285750">
              <a:lnSpc>
                <a:spcPct val="100000"/>
              </a:lnSpc>
              <a:buSzPct val="85000"/>
              <a:buFont typeface="Arial" panose="020B0604020202020204" pitchFamily="34" charset="0"/>
              <a:buChar char="•"/>
            </a:pPr>
            <a:r>
              <a:rPr lang="en-CA" dirty="0">
                <a:latin typeface="+mn-lt"/>
              </a:rPr>
              <a:t>Firms may develop different value propositions for different groups of customers. </a:t>
            </a:r>
          </a:p>
          <a:p>
            <a:pPr marL="285750" lvl="0" indent="-285750">
              <a:lnSpc>
                <a:spcPct val="100000"/>
              </a:lnSpc>
              <a:buSzPct val="85000"/>
              <a:buFont typeface="Arial" panose="020B0604020202020204" pitchFamily="34" charset="0"/>
              <a:buChar char="•"/>
            </a:pPr>
            <a:endParaRPr lang="en-CA" dirty="0">
              <a:latin typeface="+mn-lt"/>
            </a:endParaRPr>
          </a:p>
          <a:p>
            <a:pPr marL="285750" lvl="0" indent="-285750">
              <a:lnSpc>
                <a:spcPct val="100000"/>
              </a:lnSpc>
              <a:buSzPct val="85000"/>
              <a:buFont typeface="Arial" panose="020B0604020202020204" pitchFamily="34" charset="0"/>
              <a:buChar char="•"/>
            </a:pPr>
            <a:r>
              <a:rPr lang="en-CA" dirty="0">
                <a:latin typeface="+mn-lt"/>
              </a:rPr>
              <a:t>The value proposition shows why the product or service is superior to competing offers and why the customer should buy it or why a firm should hire you.</a:t>
            </a:r>
            <a:endParaRPr b="1" dirty="0">
              <a:solidFill>
                <a:srgbClr val="000000"/>
              </a:solidFill>
              <a:highlight>
                <a:srgbClr val="FFFFFF"/>
              </a:highlight>
              <a:latin typeface="+mn-lt"/>
              <a:ea typeface="Arial"/>
              <a:cs typeface="Arial"/>
              <a:sym typeface="Arial"/>
            </a:endParaRPr>
          </a:p>
          <a:p>
            <a:pPr marL="285750" indent="-285750">
              <a:lnSpc>
                <a:spcPct val="105000"/>
              </a:lnSpc>
              <a:spcAft>
                <a:spcPts val="1200"/>
              </a:spcAft>
              <a:buSzPct val="85000"/>
              <a:buFont typeface="Arial" panose="020B0604020202020204" pitchFamily="34" charset="0"/>
              <a:buChar char="•"/>
            </a:pPr>
            <a:endParaRPr sz="126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139100" y="98750"/>
            <a:ext cx="8693100" cy="670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rgbClr val="000000"/>
              </a:buClr>
              <a:buSzPts val="990"/>
              <a:buFont typeface="Arial"/>
              <a:buNone/>
            </a:pPr>
            <a:r>
              <a:rPr lang="en" b="1" dirty="0">
                <a:highlight>
                  <a:schemeClr val="lt1"/>
                </a:highlight>
                <a:latin typeface="+mj-lt"/>
              </a:rPr>
              <a:t>2.2 Components of the Strategic Planning Process</a:t>
            </a:r>
            <a:endParaRPr b="1" dirty="0">
              <a:highlight>
                <a:schemeClr val="lt1"/>
              </a:highlight>
              <a:latin typeface="+mj-lt"/>
            </a:endParaRPr>
          </a:p>
        </p:txBody>
      </p:sp>
      <p:sp>
        <p:nvSpPr>
          <p:cNvPr id="107" name="Google Shape;107;p17"/>
          <p:cNvSpPr txBox="1">
            <a:spLocks noGrp="1"/>
          </p:cNvSpPr>
          <p:nvPr>
            <p:ph type="body" idx="1"/>
          </p:nvPr>
        </p:nvSpPr>
        <p:spPr>
          <a:xfrm>
            <a:off x="525981" y="1351371"/>
            <a:ext cx="8189141" cy="3301550"/>
          </a:xfrm>
          <a:prstGeom prst="rect">
            <a:avLst/>
          </a:prstGeom>
        </p:spPr>
        <p:txBody>
          <a:bodyPr spcFirstLastPara="1" wrap="square" lIns="91425" tIns="91425" rIns="91425" bIns="91425" anchor="t" anchorCtr="0">
            <a:noAutofit/>
          </a:bodyPr>
          <a:lstStyle/>
          <a:p>
            <a:pPr marL="0" lvl="0" indent="0" algn="l" rtl="0">
              <a:lnSpc>
                <a:spcPct val="105000"/>
              </a:lnSpc>
              <a:spcBef>
                <a:spcPts val="1400"/>
              </a:spcBef>
              <a:spcAft>
                <a:spcPts val="1200"/>
              </a:spcAft>
              <a:buSzPts val="770"/>
              <a:buNone/>
            </a:pPr>
            <a:r>
              <a:rPr lang="en-CA" b="1" dirty="0">
                <a:latin typeface="+mn-lt"/>
              </a:rPr>
              <a:t>Learning Objectives: </a:t>
            </a:r>
          </a:p>
          <a:p>
            <a:r>
              <a:rPr lang="en-CA" dirty="0">
                <a:latin typeface="+mn-lt"/>
              </a:rPr>
              <a:t>Explain how a mission statement helps a company with its strategic planning.</a:t>
            </a:r>
          </a:p>
          <a:p>
            <a:r>
              <a:rPr lang="en-CA" dirty="0">
                <a:latin typeface="+mn-lt"/>
              </a:rPr>
              <a:t>Describe how a firm analyzes its internal environment.</a:t>
            </a:r>
          </a:p>
          <a:p>
            <a:r>
              <a:rPr lang="en-CA" dirty="0">
                <a:latin typeface="+mn-lt"/>
              </a:rPr>
              <a:t>Describe the external environment a firm may face and how it is analyzed.</a:t>
            </a:r>
          </a:p>
          <a:p>
            <a:pPr marL="0" lvl="0" indent="0" algn="l" rtl="0">
              <a:lnSpc>
                <a:spcPct val="105000"/>
              </a:lnSpc>
              <a:spcBef>
                <a:spcPts val="1400"/>
              </a:spcBef>
              <a:spcAft>
                <a:spcPts val="1200"/>
              </a:spcAft>
              <a:buSzPts val="770"/>
              <a:buNone/>
            </a:pPr>
            <a:endParaRPr b="1"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4" name="TextBox 3"/>
          <p:cNvSpPr txBox="1"/>
          <p:nvPr/>
        </p:nvSpPr>
        <p:spPr>
          <a:xfrm>
            <a:off x="89012" y="4418252"/>
            <a:ext cx="10143917" cy="261610"/>
          </a:xfrm>
          <a:prstGeom prst="rect">
            <a:avLst/>
          </a:prstGeom>
          <a:noFill/>
        </p:spPr>
        <p:txBody>
          <a:bodyPr wrap="square" rtlCol="0">
            <a:spAutoFit/>
          </a:bodyPr>
          <a:lstStyle/>
          <a:p>
            <a:r>
              <a:rPr lang="en-CA" sz="1100" i="1" dirty="0">
                <a:solidFill>
                  <a:schemeClr val="bg1"/>
                </a:solidFill>
              </a:rPr>
              <a:t>Figure          </a:t>
            </a:r>
            <a:r>
              <a:rPr lang="en-CA" sz="800" i="1" dirty="0">
                <a:solidFill>
                  <a:schemeClr val="tx1"/>
                </a:solidFill>
              </a:rPr>
              <a:t>2.2: The Strategic Planning Process</a:t>
            </a:r>
            <a:endParaRPr lang="en-CA" sz="800" dirty="0">
              <a:solidFill>
                <a:schemeClr val="tx1"/>
              </a:solidFill>
            </a:endParaRPr>
          </a:p>
        </p:txBody>
      </p:sp>
      <p:pic>
        <p:nvPicPr>
          <p:cNvPr id="2" name="Picture 1" descr="A diagram showing the strategic planning process." title="Planning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88" y="896564"/>
            <a:ext cx="2967162" cy="3521688"/>
          </a:xfrm>
          <a:prstGeom prst="rect">
            <a:avLst/>
          </a:prstGeom>
        </p:spPr>
      </p:pic>
      <p:sp>
        <p:nvSpPr>
          <p:cNvPr id="5" name="TextBox 4"/>
          <p:cNvSpPr txBox="1"/>
          <p:nvPr/>
        </p:nvSpPr>
        <p:spPr>
          <a:xfrm>
            <a:off x="3641416" y="1084332"/>
            <a:ext cx="5000878" cy="3416320"/>
          </a:xfrm>
          <a:prstGeom prst="rect">
            <a:avLst/>
          </a:prstGeom>
          <a:noFill/>
        </p:spPr>
        <p:txBody>
          <a:bodyPr wrap="square" rtlCol="0">
            <a:spAutoFit/>
          </a:bodyPr>
          <a:lstStyle/>
          <a:p>
            <a:pPr marL="285750" indent="-285750">
              <a:buFont typeface="Arial" panose="020B0604020202020204" pitchFamily="34" charset="0"/>
              <a:buChar char="•"/>
            </a:pPr>
            <a:r>
              <a:rPr lang="en-CA" sz="1800" dirty="0"/>
              <a:t>Strategic planning is a process that helps an organization allocate its resources to capitalize on opportunities in the marketplace. </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Typically, it is a long-term process. </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The strategic planning process includes conducting a situation analysis and developing the organization’s mission statement, objectives, value proposition, and strategies</a:t>
            </a:r>
          </a:p>
        </p:txBody>
      </p:sp>
      <p:sp>
        <p:nvSpPr>
          <p:cNvPr id="114" name="Google Shape;114;p18"/>
          <p:cNvSpPr txBox="1">
            <a:spLocks noGrp="1"/>
          </p:cNvSpPr>
          <p:nvPr>
            <p:ph type="title"/>
          </p:nvPr>
        </p:nvSpPr>
        <p:spPr>
          <a:xfrm>
            <a:off x="153749" y="202301"/>
            <a:ext cx="8678551" cy="815499"/>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b="1" dirty="0">
                <a:latin typeface="+mj-lt"/>
              </a:rPr>
              <a:t>The Strategic Planning Process </a:t>
            </a:r>
            <a:endParaRPr b="1" dirty="0">
              <a:latin typeface="+mj-lt"/>
            </a:endParaRPr>
          </a:p>
          <a:p>
            <a:pPr marL="457200" lvl="0" indent="0" algn="l" rtl="0">
              <a:lnSpc>
                <a:spcPct val="150000"/>
              </a:lnSpc>
              <a:spcBef>
                <a:spcPts val="1400"/>
              </a:spcBef>
              <a:spcAft>
                <a:spcPts val="0"/>
              </a:spcAft>
              <a:buNone/>
            </a:pPr>
            <a:endParaRPr sz="1100" dirty="0">
              <a:solidFill>
                <a:srgbClr val="000000"/>
              </a:solidFill>
              <a:highlight>
                <a:schemeClr val="lt1"/>
              </a:highlight>
              <a:latin typeface="Times New Roman"/>
              <a:ea typeface="Times New Roman"/>
              <a:cs typeface="Times New Roman"/>
              <a:sym typeface="Times New Roman"/>
            </a:endParaRPr>
          </a:p>
          <a:p>
            <a:pPr marL="457200" lvl="0" indent="0" algn="l" rtl="0">
              <a:lnSpc>
                <a:spcPct val="150000"/>
              </a:lnSpc>
              <a:spcBef>
                <a:spcPts val="1400"/>
              </a:spcBef>
              <a:spcAft>
                <a:spcPts val="0"/>
              </a:spcAft>
              <a:buNone/>
            </a:pPr>
            <a:endParaRPr sz="1211" dirty="0">
              <a:solidFill>
                <a:srgbClr val="000000"/>
              </a:solidFill>
              <a:highlight>
                <a:srgbClr val="FFFFFF"/>
              </a:highlight>
              <a:latin typeface="Arial"/>
              <a:ea typeface="Arial"/>
              <a:cs typeface="Arial"/>
              <a:sym typeface="Arial"/>
            </a:endParaRPr>
          </a:p>
          <a:p>
            <a:pPr marL="0" lvl="0" indent="0" algn="l" rtl="0">
              <a:spcBef>
                <a:spcPts val="1400"/>
              </a:spcBef>
              <a:spcAft>
                <a:spcPts val="0"/>
              </a:spcAft>
              <a:buNone/>
            </a:pPr>
            <a:endParaRPr dirty="0"/>
          </a:p>
          <a:p>
            <a:pPr marL="0" lvl="0" indent="0" algn="l" rtl="0">
              <a:spcBef>
                <a:spcPts val="0"/>
              </a:spcBef>
              <a:spcAft>
                <a:spcPts val="0"/>
              </a:spcAft>
              <a:buNone/>
            </a:pPr>
            <a:endParaRPr sz="1988" dirty="0">
              <a:solidFill>
                <a:srgbClr val="000000"/>
              </a:solidFill>
              <a:latin typeface="Arial"/>
              <a:ea typeface="Arial"/>
              <a:cs typeface="Arial"/>
              <a:sym typeface="Arial"/>
            </a:endParaRPr>
          </a:p>
          <a:p>
            <a:pPr marL="0" lvl="0" indent="0" algn="l" rtl="0">
              <a:spcBef>
                <a:spcPts val="0"/>
              </a:spcBef>
              <a:spcAft>
                <a:spcPts val="0"/>
              </a:spcAft>
              <a:buNone/>
            </a:pPr>
            <a:endParaRPr sz="1988"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5" name="TextBox 4"/>
          <p:cNvSpPr txBox="1"/>
          <p:nvPr/>
        </p:nvSpPr>
        <p:spPr>
          <a:xfrm>
            <a:off x="198305" y="1084332"/>
            <a:ext cx="8443989" cy="2585323"/>
          </a:xfrm>
          <a:prstGeom prst="rect">
            <a:avLst/>
          </a:prstGeom>
          <a:noFill/>
        </p:spPr>
        <p:txBody>
          <a:bodyPr wrap="square" rtlCol="0">
            <a:spAutoFit/>
          </a:bodyPr>
          <a:lstStyle/>
          <a:p>
            <a:pPr marL="285750" indent="-285750">
              <a:buFont typeface="Arial" panose="020B0604020202020204" pitchFamily="34" charset="0"/>
              <a:buChar char="•"/>
            </a:pPr>
            <a:r>
              <a:rPr lang="en-CA" sz="1800" dirty="0"/>
              <a:t>A situation analysis involves analyzing both the external (macro and micro factors outside the organization) and the internal (company) environments.</a:t>
            </a:r>
          </a:p>
          <a:p>
            <a:endParaRPr lang="en-CA" sz="1800" dirty="0"/>
          </a:p>
          <a:p>
            <a:pPr marL="285750" indent="-285750">
              <a:buFont typeface="Arial" panose="020B0604020202020204" pitchFamily="34" charset="0"/>
              <a:buChar char="•"/>
            </a:pPr>
            <a:r>
              <a:rPr lang="en-CA" sz="1800" dirty="0"/>
              <a:t>The firm’s internal environment—such as its financial resources, technological resources, and the capabilities of its personnel and their performance—has to be examined. </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It is also critical to examine the external macro and micro environments the firm faces, such as the economy and its competitors. </a:t>
            </a:r>
          </a:p>
        </p:txBody>
      </p:sp>
      <p:sp>
        <p:nvSpPr>
          <p:cNvPr id="114" name="Google Shape;114;p18"/>
          <p:cNvSpPr txBox="1">
            <a:spLocks noGrp="1"/>
          </p:cNvSpPr>
          <p:nvPr>
            <p:ph type="title"/>
          </p:nvPr>
        </p:nvSpPr>
        <p:spPr>
          <a:xfrm>
            <a:off x="153749" y="202301"/>
            <a:ext cx="8678551" cy="815499"/>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r>
              <a:rPr lang="en" b="1" dirty="0">
                <a:latin typeface="+mj-lt"/>
              </a:rPr>
              <a:t>Conducting a Situation Analysis </a:t>
            </a:r>
            <a:endParaRPr b="1" dirty="0">
              <a:latin typeface="+mj-lt"/>
            </a:endParaRPr>
          </a:p>
          <a:p>
            <a:pPr marL="457200" lvl="0" indent="0" algn="l" rtl="0">
              <a:lnSpc>
                <a:spcPct val="150000"/>
              </a:lnSpc>
              <a:spcBef>
                <a:spcPts val="1400"/>
              </a:spcBef>
              <a:spcAft>
                <a:spcPts val="0"/>
              </a:spcAft>
              <a:buNone/>
            </a:pPr>
            <a:endParaRPr sz="1100" dirty="0">
              <a:solidFill>
                <a:srgbClr val="000000"/>
              </a:solidFill>
              <a:highlight>
                <a:schemeClr val="lt1"/>
              </a:highlight>
              <a:latin typeface="Times New Roman"/>
              <a:ea typeface="Times New Roman"/>
              <a:cs typeface="Times New Roman"/>
              <a:sym typeface="Times New Roman"/>
            </a:endParaRPr>
          </a:p>
          <a:p>
            <a:pPr marL="457200" lvl="0" indent="0" algn="l" rtl="0">
              <a:lnSpc>
                <a:spcPct val="150000"/>
              </a:lnSpc>
              <a:spcBef>
                <a:spcPts val="1400"/>
              </a:spcBef>
              <a:spcAft>
                <a:spcPts val="0"/>
              </a:spcAft>
              <a:buNone/>
            </a:pPr>
            <a:endParaRPr sz="1211" dirty="0">
              <a:solidFill>
                <a:srgbClr val="000000"/>
              </a:solidFill>
              <a:highlight>
                <a:srgbClr val="FFFFFF"/>
              </a:highlight>
              <a:latin typeface="Arial"/>
              <a:ea typeface="Arial"/>
              <a:cs typeface="Arial"/>
              <a:sym typeface="Arial"/>
            </a:endParaRPr>
          </a:p>
          <a:p>
            <a:pPr marL="0" lvl="0" indent="0" algn="l" rtl="0">
              <a:spcBef>
                <a:spcPts val="1400"/>
              </a:spcBef>
              <a:spcAft>
                <a:spcPts val="0"/>
              </a:spcAft>
              <a:buNone/>
            </a:pPr>
            <a:endParaRPr dirty="0"/>
          </a:p>
          <a:p>
            <a:pPr marL="0" lvl="0" indent="0" algn="l" rtl="0">
              <a:spcBef>
                <a:spcPts val="0"/>
              </a:spcBef>
              <a:spcAft>
                <a:spcPts val="0"/>
              </a:spcAft>
              <a:buNone/>
            </a:pPr>
            <a:endParaRPr sz="1988" dirty="0">
              <a:solidFill>
                <a:srgbClr val="000000"/>
              </a:solidFill>
              <a:latin typeface="Arial"/>
              <a:ea typeface="Arial"/>
              <a:cs typeface="Arial"/>
              <a:sym typeface="Arial"/>
            </a:endParaRPr>
          </a:p>
          <a:p>
            <a:pPr marL="0" lvl="0" indent="0" algn="l" rtl="0">
              <a:spcBef>
                <a:spcPts val="0"/>
              </a:spcBef>
              <a:spcAft>
                <a:spcPts val="0"/>
              </a:spcAft>
              <a:buNone/>
            </a:pPr>
            <a:endParaRPr sz="1988"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223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3" name="Google Shape;123;p19"/>
          <p:cNvSpPr txBox="1"/>
          <p:nvPr/>
        </p:nvSpPr>
        <p:spPr>
          <a:xfrm>
            <a:off x="550985" y="3505201"/>
            <a:ext cx="3098523" cy="340063"/>
          </a:xfrm>
          <a:prstGeom prst="rect">
            <a:avLst/>
          </a:prstGeom>
          <a:noFill/>
          <a:ln>
            <a:noFill/>
          </a:ln>
        </p:spPr>
        <p:txBody>
          <a:bodyPr spcFirstLastPara="1" wrap="square" lIns="91425" tIns="91425" rIns="91425" bIns="91425" anchor="t" anchorCtr="0">
            <a:spAutoFit/>
          </a:bodyPr>
          <a:lstStyle/>
          <a:p>
            <a:pPr lvl="0"/>
            <a:r>
              <a:rPr lang="en-CA" sz="1010" i="1" dirty="0"/>
              <a:t>Figure 2.3: Elements of a SWOT Analysis</a:t>
            </a:r>
            <a:endParaRPr sz="1010" dirty="0"/>
          </a:p>
        </p:txBody>
      </p:sp>
      <p:pic>
        <p:nvPicPr>
          <p:cNvPr id="2" name="Picture 1" descr="The elements of the SWOT analysis are shown in coloured squares." title="SWOT Analy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63" y="1061634"/>
            <a:ext cx="3698176" cy="2326335"/>
          </a:xfrm>
          <a:prstGeom prst="rect">
            <a:avLst/>
          </a:prstGeom>
        </p:spPr>
      </p:pic>
      <p:sp>
        <p:nvSpPr>
          <p:cNvPr id="121" name="Google Shape;121;p19"/>
          <p:cNvSpPr txBox="1">
            <a:spLocks noGrp="1"/>
          </p:cNvSpPr>
          <p:nvPr>
            <p:ph type="body" idx="1"/>
          </p:nvPr>
        </p:nvSpPr>
        <p:spPr>
          <a:xfrm>
            <a:off x="3880339" y="1152605"/>
            <a:ext cx="5111261" cy="3782809"/>
          </a:xfrm>
          <a:prstGeom prst="rect">
            <a:avLst/>
          </a:prstGeom>
        </p:spPr>
        <p:txBody>
          <a:bodyPr spcFirstLastPara="1" wrap="square" lIns="91425" tIns="91425" rIns="91425" bIns="91425" anchor="t" anchorCtr="0">
            <a:noAutofit/>
          </a:bodyPr>
          <a:lstStyle/>
          <a:p>
            <a:pPr marL="285750" indent="-285750">
              <a:spcAft>
                <a:spcPts val="1200"/>
              </a:spcAft>
            </a:pPr>
            <a:r>
              <a:rPr lang="en-CA" dirty="0"/>
              <a:t>Examining strengths, weaknesses, opportunities, and threats is called a SWOT analysis. </a:t>
            </a:r>
          </a:p>
          <a:p>
            <a:pPr marL="285750" indent="-285750">
              <a:spcAft>
                <a:spcPts val="1200"/>
              </a:spcAft>
            </a:pPr>
            <a:r>
              <a:rPr lang="en-CA" dirty="0">
                <a:latin typeface="+mn-lt"/>
              </a:rPr>
              <a:t>Strengths and weaknesses are internal</a:t>
            </a:r>
          </a:p>
          <a:p>
            <a:pPr marL="285750" indent="-285750">
              <a:spcAft>
                <a:spcPts val="1200"/>
              </a:spcAft>
            </a:pPr>
            <a:r>
              <a:rPr lang="en-CA" dirty="0">
                <a:latin typeface="+mn-lt"/>
              </a:rPr>
              <a:t>Opportunities and threats are factors that are external. </a:t>
            </a:r>
          </a:p>
        </p:txBody>
      </p:sp>
      <p:sp>
        <p:nvSpPr>
          <p:cNvPr id="120" name="Google Shape;120;p19"/>
          <p:cNvSpPr txBox="1">
            <a:spLocks noGrp="1"/>
          </p:cNvSpPr>
          <p:nvPr>
            <p:ph type="title"/>
          </p:nvPr>
        </p:nvSpPr>
        <p:spPr>
          <a:xfrm>
            <a:off x="311699" y="117974"/>
            <a:ext cx="8549079" cy="8449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CA" b="1" dirty="0">
                <a:latin typeface="+mj-lt"/>
              </a:rPr>
              <a:t>SWOT Analysis</a:t>
            </a:r>
            <a:endParaRPr b="1"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40CC-F0F0-4FA5-95A6-AD5694068FE4}"/>
              </a:ext>
            </a:extLst>
          </p:cNvPr>
          <p:cNvSpPr>
            <a:spLocks noGrp="1"/>
          </p:cNvSpPr>
          <p:nvPr>
            <p:ph type="title"/>
          </p:nvPr>
        </p:nvSpPr>
        <p:spPr/>
        <p:txBody>
          <a:bodyPr>
            <a:normAutofit fontScale="90000"/>
          </a:bodyPr>
          <a:lstStyle/>
          <a:p>
            <a:r>
              <a:rPr lang="en-CA" dirty="0"/>
              <a:t>Assessing the External Environment</a:t>
            </a:r>
          </a:p>
        </p:txBody>
      </p:sp>
      <p:sp>
        <p:nvSpPr>
          <p:cNvPr id="3" name="Text Placeholder 2">
            <a:extLst>
              <a:ext uri="{FF2B5EF4-FFF2-40B4-BE49-F238E27FC236}">
                <a16:creationId xmlns:a16="http://schemas.microsoft.com/office/drawing/2014/main" id="{906E56B2-1B4F-4097-B4FA-2D576EC5D3FC}"/>
              </a:ext>
            </a:extLst>
          </p:cNvPr>
          <p:cNvSpPr>
            <a:spLocks noGrp="1"/>
          </p:cNvSpPr>
          <p:nvPr>
            <p:ph type="body" idx="1"/>
          </p:nvPr>
        </p:nvSpPr>
        <p:spPr/>
        <p:txBody>
          <a:bodyPr/>
          <a:lstStyle/>
          <a:p>
            <a:r>
              <a:rPr lang="en-CA" b="0" i="0" dirty="0">
                <a:solidFill>
                  <a:srgbClr val="000000"/>
                </a:solidFill>
                <a:effectLst/>
                <a:latin typeface="Times New Roman" panose="02020603050405020304" pitchFamily="18" charset="0"/>
              </a:rPr>
              <a:t>Analyzing the external environment involves tracking conditions in the macro and micro marketplace.</a:t>
            </a:r>
          </a:p>
          <a:p>
            <a:r>
              <a:rPr lang="en-CA" b="0" i="0" dirty="0">
                <a:solidFill>
                  <a:srgbClr val="000000"/>
                </a:solidFill>
                <a:effectLst/>
                <a:latin typeface="Times New Roman" panose="02020603050405020304" pitchFamily="18" charset="0"/>
              </a:rPr>
              <a:t>The macro-environment includes economic factors, demographic trends, cultural and social trends, political and legal regulations, technological changes, and the price and availability of natural resources. </a:t>
            </a:r>
            <a:endParaRPr lang="en-CA" dirty="0">
              <a:solidFill>
                <a:srgbClr val="000000"/>
              </a:solidFill>
              <a:latin typeface="Times New Roman" panose="02020603050405020304" pitchFamily="18" charset="0"/>
            </a:endParaRPr>
          </a:p>
          <a:p>
            <a:r>
              <a:rPr lang="en-CA" b="0" i="0" dirty="0">
                <a:solidFill>
                  <a:srgbClr val="000000"/>
                </a:solidFill>
                <a:effectLst/>
                <a:latin typeface="Times New Roman" panose="02020603050405020304" pitchFamily="18" charset="0"/>
              </a:rPr>
              <a:t>The micro-environment includes competition, suppliers, marketing intermediaries (retailers, wholesalers), the public, the company, and customers. </a:t>
            </a:r>
            <a:endParaRPr lang="en-CA" dirty="0"/>
          </a:p>
        </p:txBody>
      </p:sp>
    </p:spTree>
    <p:extLst>
      <p:ext uri="{BB962C8B-B14F-4D97-AF65-F5344CB8AC3E}">
        <p14:creationId xmlns:p14="http://schemas.microsoft.com/office/powerpoint/2010/main" val="243512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0" name="Rectangle 9"/>
          <p:cNvSpPr/>
          <p:nvPr/>
        </p:nvSpPr>
        <p:spPr>
          <a:xfrm>
            <a:off x="832579" y="3458851"/>
            <a:ext cx="2921430" cy="230832"/>
          </a:xfrm>
          <a:prstGeom prst="rect">
            <a:avLst/>
          </a:prstGeom>
        </p:spPr>
        <p:txBody>
          <a:bodyPr wrap="square">
            <a:spAutoFit/>
          </a:bodyPr>
          <a:lstStyle/>
          <a:p>
            <a:r>
              <a:rPr lang="en-CA" sz="900" i="1" dirty="0">
                <a:latin typeface="Times New Roman" panose="02020603050405020304" pitchFamily="18" charset="0"/>
              </a:rPr>
              <a:t>Figure 2.5: Five Forces Model (Porter, 1980</a:t>
            </a:r>
            <a:endParaRPr lang="en-CA" sz="900" dirty="0"/>
          </a:p>
        </p:txBody>
      </p:sp>
      <p:pic>
        <p:nvPicPr>
          <p:cNvPr id="3" name="Picture 2" descr="The five forces model." title="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6" y="1189525"/>
            <a:ext cx="4042082" cy="2269326"/>
          </a:xfrm>
          <a:prstGeom prst="rect">
            <a:avLst/>
          </a:prstGeom>
        </p:spPr>
      </p:pic>
      <p:sp>
        <p:nvSpPr>
          <p:cNvPr id="130" name="Google Shape;130;p20"/>
          <p:cNvSpPr txBox="1"/>
          <p:nvPr/>
        </p:nvSpPr>
        <p:spPr>
          <a:xfrm>
            <a:off x="4290646" y="1570891"/>
            <a:ext cx="4651876" cy="2174924"/>
          </a:xfrm>
          <a:prstGeom prst="rect">
            <a:avLst/>
          </a:prstGeom>
          <a:noFill/>
          <a:ln>
            <a:noFill/>
          </a:ln>
        </p:spPr>
        <p:txBody>
          <a:bodyPr spcFirstLastPara="1" wrap="square" lIns="91425" tIns="91425" rIns="91425" bIns="91425" anchor="t" anchorCtr="0">
            <a:spAutoFit/>
          </a:bodyPr>
          <a:lstStyle/>
          <a:p>
            <a:pPr marL="419100" lvl="0" indent="-285750">
              <a:spcBef>
                <a:spcPts val="2000"/>
              </a:spcBef>
              <a:buSzPts val="1500"/>
              <a:buFont typeface="Arial" panose="020B0604020202020204" pitchFamily="34" charset="0"/>
              <a:buChar char="•"/>
            </a:pPr>
            <a:r>
              <a:rPr lang="en-CA" sz="1600" dirty="0"/>
              <a:t>The five forces model (Porter, 1980) is an approach for analyzing industries. </a:t>
            </a:r>
          </a:p>
          <a:p>
            <a:pPr marL="419100" lvl="0" indent="-285750">
              <a:spcBef>
                <a:spcPts val="2000"/>
              </a:spcBef>
              <a:buSzPts val="1500"/>
              <a:buFont typeface="Arial" panose="020B0604020202020204" pitchFamily="34" charset="0"/>
              <a:buChar char="•"/>
            </a:pPr>
            <a:r>
              <a:rPr lang="en-CA" sz="1600" dirty="0"/>
              <a:t>The framework helps organizations understand their current competitors as well as organizations that could become competitors in the future. </a:t>
            </a:r>
            <a:endParaRPr sz="1800" b="1" dirty="0">
              <a:highlight>
                <a:schemeClr val="lt1"/>
              </a:highlight>
            </a:endParaRPr>
          </a:p>
        </p:txBody>
      </p:sp>
      <p:sp>
        <p:nvSpPr>
          <p:cNvPr id="129" name="Google Shape;129;p20"/>
          <p:cNvSpPr txBox="1">
            <a:spLocks noGrp="1"/>
          </p:cNvSpPr>
          <p:nvPr>
            <p:ph type="title"/>
          </p:nvPr>
        </p:nvSpPr>
        <p:spPr>
          <a:xfrm>
            <a:off x="252875" y="124525"/>
            <a:ext cx="8098200" cy="607800"/>
          </a:xfrm>
          <a:prstGeom prst="rect">
            <a:avLst/>
          </a:prstGeom>
        </p:spPr>
        <p:txBody>
          <a:bodyPr spcFirstLastPara="1" wrap="square" lIns="91425" tIns="91425" rIns="91425" bIns="91425" anchor="t" anchorCtr="0">
            <a:noAutofit/>
          </a:bodyPr>
          <a:lstStyle/>
          <a:p>
            <a:pPr>
              <a:buSzPts val="990"/>
            </a:pPr>
            <a:r>
              <a:rPr lang="en-CA" b="1" dirty="0"/>
              <a:t>The Competitive Environment</a:t>
            </a:r>
            <a:br>
              <a:rPr lang="en-CA" b="1" dirty="0"/>
            </a:br>
            <a:endParaRPr b="1" dirty="0">
              <a:latin typeface="+mj-lt"/>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E812D840-4197-4C81-9129-1F6A1B0372B8}"/>
</file>

<file path=customXml/itemProps2.xml><?xml version="1.0" encoding="utf-8"?>
<ds:datastoreItem xmlns:ds="http://schemas.openxmlformats.org/officeDocument/2006/customXml" ds:itemID="{5D9FEB69-6063-4417-9218-D928E925D85C}"/>
</file>

<file path=customXml/itemProps3.xml><?xml version="1.0" encoding="utf-8"?>
<ds:datastoreItem xmlns:ds="http://schemas.openxmlformats.org/officeDocument/2006/customXml" ds:itemID="{8C9928A1-C92A-4D0B-B56A-730BB0DEAC5D}"/>
</file>

<file path=docProps/app.xml><?xml version="1.0" encoding="utf-8"?>
<Properties xmlns="http://schemas.openxmlformats.org/officeDocument/2006/extended-properties" xmlns:vt="http://schemas.openxmlformats.org/officeDocument/2006/docPropsVTypes">
  <TotalTime>2048</TotalTime>
  <Words>1723</Words>
  <Application>Microsoft Office PowerPoint</Application>
  <PresentationFormat>On-screen Show (16:9)</PresentationFormat>
  <Paragraphs>115</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Times New Roman</vt:lpstr>
      <vt:lpstr>Neue Helvetica W01</vt:lpstr>
      <vt:lpstr>Roboto</vt:lpstr>
      <vt:lpstr>Arial</vt:lpstr>
      <vt:lpstr>Geometric</vt:lpstr>
      <vt:lpstr>Principles of Marketing </vt:lpstr>
      <vt:lpstr>2.1 The Value Proposition</vt:lpstr>
      <vt:lpstr>What is a Value Proposition?</vt:lpstr>
      <vt:lpstr>2.2 Components of the Strategic Planning Process</vt:lpstr>
      <vt:lpstr>The Strategic Planning Process       </vt:lpstr>
      <vt:lpstr>Conducting a Situation Analysis       </vt:lpstr>
      <vt:lpstr>SWOT Analysis</vt:lpstr>
      <vt:lpstr>Assessing the External Environment</vt:lpstr>
      <vt:lpstr>The Competitive Environment </vt:lpstr>
      <vt:lpstr>PESTLE Model </vt:lpstr>
      <vt:lpstr>Mission Statement </vt:lpstr>
      <vt:lpstr>2.3 Developing Organizational Objectives and Formulating Strategies   </vt:lpstr>
      <vt:lpstr>2.3 Developing Organizational Objectives and Formulating Strategies </vt:lpstr>
      <vt:lpstr>Market Strategies</vt:lpstr>
      <vt:lpstr>2.4 Where Strategic Planning Occurs within Firms </vt:lpstr>
      <vt:lpstr>Strategic Business Unit (SBU)</vt:lpstr>
      <vt:lpstr>Key Takeaway:</vt:lpstr>
      <vt:lpstr>2.5 Strategic Portfolio Planning Approaches </vt:lpstr>
      <vt:lpstr>2.5 Strategic Portfolio Planning Approaches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Roch, Shauna</cp:lastModifiedBy>
  <cp:revision>64</cp:revision>
  <cp:lastPrinted>2021-10-24T15:39:03Z</cp:lastPrinted>
  <dcterms:modified xsi:type="dcterms:W3CDTF">2022-03-03T20:17:17Z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