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0.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ppt/changesInfos/changesInfo1.xml" ContentType="application/vnd.ms-powerpoint.changes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8" r:id="rId3"/>
    <p:sldId id="264" r:id="rId4"/>
    <p:sldId id="288" r:id="rId5"/>
    <p:sldId id="289" r:id="rId6"/>
    <p:sldId id="290" r:id="rId7"/>
    <p:sldId id="291" r:id="rId8"/>
    <p:sldId id="293" r:id="rId9"/>
    <p:sldId id="292" r:id="rId10"/>
    <p:sldId id="285" r:id="rId11"/>
    <p:sldId id="262" r:id="rId12"/>
    <p:sldId id="294" r:id="rId13"/>
    <p:sldId id="286" r:id="rId14"/>
    <p:sldId id="295" r:id="rId15"/>
    <p:sldId id="287" r:id="rId16"/>
    <p:sldId id="297" r:id="rId17"/>
    <p:sldId id="296" r:id="rId18"/>
    <p:sldId id="298" r:id="rId19"/>
    <p:sldId id="299" r:id="rId20"/>
    <p:sldId id="301" r:id="rId21"/>
    <p:sldId id="300" r:id="rId22"/>
    <p:sldId id="302" r:id="rId23"/>
    <p:sldId id="303" r:id="rId24"/>
    <p:sldId id="278" r:id="rId25"/>
    <p:sldId id="267" r:id="rId26"/>
    <p:sldId id="309" r:id="rId27"/>
    <p:sldId id="280" r:id="rId28"/>
    <p:sldId id="279" r:id="rId29"/>
    <p:sldId id="310" r:id="rId30"/>
    <p:sldId id="313" r:id="rId31"/>
    <p:sldId id="311" r:id="rId32"/>
    <p:sldId id="312" r:id="rId33"/>
    <p:sldId id="304" r:id="rId34"/>
    <p:sldId id="305" r:id="rId35"/>
    <p:sldId id="306" r:id="rId36"/>
    <p:sldId id="307" r:id="rId37"/>
    <p:sldId id="308" r:id="rId38"/>
    <p:sldId id="284"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C1"/>
    <a:srgbClr val="FFB7B2"/>
    <a:srgbClr val="FF9AA2"/>
    <a:srgbClr val="C7CEEA"/>
    <a:srgbClr val="B5EAD7"/>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7DC27-DBA8-4694-B09B-D6D8B6BBFA3D}" v="2" dt="2022-06-06T18:13:42.089"/>
    <p1510:client id="{C4766A84-A7D6-4F36-99C3-98E6EBA3321F}" v="939" dt="2022-06-06T17:53:33.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89425" autoAdjust="0"/>
  </p:normalViewPr>
  <p:slideViewPr>
    <p:cSldViewPr snapToGrid="0">
      <p:cViewPr varScale="1">
        <p:scale>
          <a:sx n="85" d="100"/>
          <a:sy n="85" d="100"/>
        </p:scale>
        <p:origin x="948"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am-Wood, Meghan" userId="S::m_hallam-wood2@fanshawec.ca::6e0afa63-04ec-4562-8d6a-f8b6dcd8bc18" providerId="AD" clId="Web-{96B7DC27-DBA8-4694-B09B-D6D8B6BBFA3D}"/>
    <pc:docChg chg="modSld">
      <pc:chgData name="Hallam-Wood, Meghan" userId="S::m_hallam-wood2@fanshawec.ca::6e0afa63-04ec-4562-8d6a-f8b6dcd8bc18" providerId="AD" clId="Web-{96B7DC27-DBA8-4694-B09B-D6D8B6BBFA3D}" dt="2022-06-06T18:13:42.089" v="1" actId="20577"/>
      <pc:docMkLst>
        <pc:docMk/>
      </pc:docMkLst>
      <pc:sldChg chg="modSp">
        <pc:chgData name="Hallam-Wood, Meghan" userId="S::m_hallam-wood2@fanshawec.ca::6e0afa63-04ec-4562-8d6a-f8b6dcd8bc18" providerId="AD" clId="Web-{96B7DC27-DBA8-4694-B09B-D6D8B6BBFA3D}" dt="2022-06-06T18:13:42.089" v="1" actId="20577"/>
        <pc:sldMkLst>
          <pc:docMk/>
          <pc:sldMk cId="0" sldId="256"/>
        </pc:sldMkLst>
        <pc:spChg chg="mod">
          <ac:chgData name="Hallam-Wood, Meghan" userId="S::m_hallam-wood2@fanshawec.ca::6e0afa63-04ec-4562-8d6a-f8b6dcd8bc18" providerId="AD" clId="Web-{96B7DC27-DBA8-4694-B09B-D6D8B6BBFA3D}" dt="2022-06-06T18:13:42.089" v="1" actId="20577"/>
          <ac:spMkLst>
            <pc:docMk/>
            <pc:sldMk cId="0" sldId="256"/>
            <ac:spMk id="6" creationId="{3923A46C-86D9-4438-8E0E-372FAB5045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p>
        </p:txBody>
      </p:sp>
    </p:spTree>
    <p:extLst>
      <p:ext uri="{BB962C8B-B14F-4D97-AF65-F5344CB8AC3E}">
        <p14:creationId xmlns:p14="http://schemas.microsoft.com/office/powerpoint/2010/main" val="645056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3840480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Equally important is how much buyers are willing to pay for the offering. Figuring out how consumers will respond to prices involves judgment as well as research.</a:t>
            </a:r>
            <a:endParaRPr sz="1200" dirty="0"/>
          </a:p>
        </p:txBody>
      </p:sp>
    </p:spTree>
    <p:extLst>
      <p:ext uri="{BB962C8B-B14F-4D97-AF65-F5344CB8AC3E}">
        <p14:creationId xmlns:p14="http://schemas.microsoft.com/office/powerpoint/2010/main" val="2488284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sz="2000" b="0" i="0" dirty="0">
                <a:solidFill>
                  <a:srgbClr val="000000"/>
                </a:solidFill>
                <a:effectLst/>
                <a:latin typeface="Times New Roman" panose="02020603050405020304" pitchFamily="18" charset="0"/>
              </a:rPr>
              <a:t> For example, the waistband of sweatpants may stretch if you pull on it. Similarly, the demand for a product may change if the price changes. Imagine the price of a twelve-pack of sodas changing to $1.50 a pack. People are likely to buy a lot more soda at $1.50 per twelve-pack than they are at $4.50 per twelve-pack. Conversely, the waistband on a pair of dress slacks remains the same (doesn’t change) whether you pull on it or not. Likewise, demand for some products won’t change even if the price changes. The formula for calculating the price elasticity of demand is as follows.</a:t>
            </a: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3126001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Similarly, if one company offers you free shipping, you might discover other companies will, too. With so many products sold online, consumers can compare the prices of many merchants before making a purchase decision.</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The availability of substitute products affects a company’s pricing decisions as well. If you can find a similar pair of shoes selling for 50 percent less at a third store, would you buy them? There’s a good chance you might. Recall from the five forces model discussed in Chapter 2 “Strategic Planning” that merchants must look at substitutes and potential entrants as well as direct competitors.</a:t>
            </a:r>
            <a:endParaRPr sz="1200" dirty="0"/>
          </a:p>
        </p:txBody>
      </p:sp>
    </p:spTree>
    <p:extLst>
      <p:ext uri="{BB962C8B-B14F-4D97-AF65-F5344CB8AC3E}">
        <p14:creationId xmlns:p14="http://schemas.microsoft.com/office/powerpoint/2010/main" val="551668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3155927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 Keep in mind that a product may be in a different stage of its life cycle in other markets. For example, while sales of the iPhone remain fairly constant in the United States, the Koreans felt the phone was not as good as their current phones and was somewhat obsolete. Similarly, if a company has to open brick-and-mortar storefronts to distribute and sell the offering, this too will have to be built into the price the firm must charge for it.</a:t>
            </a:r>
            <a:endParaRPr sz="1200" dirty="0"/>
          </a:p>
        </p:txBody>
      </p:sp>
    </p:spTree>
    <p:extLst>
      <p:ext uri="{BB962C8B-B14F-4D97-AF65-F5344CB8AC3E}">
        <p14:creationId xmlns:p14="http://schemas.microsoft.com/office/powerpoint/2010/main" val="3923179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705141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39243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Price fixing isn’t uncommon. Nintendo and its distributors in the European Union were charged with price fixing and increasing the prices of hardware and software. Sharp, LG, and </a:t>
            </a:r>
            <a:r>
              <a:rPr lang="en-US" sz="1200" dirty="0" err="1"/>
              <a:t>Chungwa</a:t>
            </a:r>
            <a:r>
              <a:rPr lang="en-US" sz="1200" dirty="0"/>
              <a:t> collaborated and fixed the prices of the LCDs used in computers, cell phones, and other electronics. Virgin Atlantic Airways and British Airways were also involved in price fixing for their flights. Sotheby’s and Christie’s, two large auction houses, used price fixing to set their commissions.</a:t>
            </a:r>
            <a:endParaRPr sz="1200" dirty="0"/>
          </a:p>
        </p:txBody>
      </p:sp>
    </p:spTree>
    <p:extLst>
      <p:ext uri="{BB962C8B-B14F-4D97-AF65-F5344CB8AC3E}">
        <p14:creationId xmlns:p14="http://schemas.microsoft.com/office/powerpoint/2010/main" val="3292026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3325115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0" i="0" dirty="0">
                <a:solidFill>
                  <a:srgbClr val="000000"/>
                </a:solidFill>
                <a:effectLst/>
                <a:latin typeface="Times New Roman" panose="02020603050405020304" pitchFamily="18" charset="0"/>
              </a:rPr>
              <a:t>You perhaps have seen bait-and-switch pricing tactics used to sell different electronic products or small household appliances. While bait-and-switch pricing is illegal in many states, stores can add disclaimers to their ads stating that there are no rain checks or that limited quantities are available to justify trying to get you to buy a different product. However, the advertiser must offer at least a limited quantity of the advertised product, even if it sells out quickly.</a:t>
            </a:r>
            <a:endParaRPr sz="1200" dirty="0"/>
          </a:p>
        </p:txBody>
      </p:sp>
    </p:spTree>
    <p:extLst>
      <p:ext uri="{BB962C8B-B14F-4D97-AF65-F5344CB8AC3E}">
        <p14:creationId xmlns:p14="http://schemas.microsoft.com/office/powerpoint/2010/main" val="2631263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0" i="0" dirty="0">
                <a:solidFill>
                  <a:srgbClr val="000000"/>
                </a:solidFill>
                <a:effectLst/>
                <a:latin typeface="Times New Roman" panose="02020603050405020304" pitchFamily="18" charset="0"/>
              </a:rPr>
              <a:t>Price discrimination is used to get more people to use a product or service. Similarly, a company might lower its prices in order to get more customers to buy an offering when business is slow. Matinees are often cheaper than movies at night; bowling might be less expensive during nonleague times, and so forth.</a:t>
            </a:r>
            <a:endParaRPr sz="1200" dirty="0"/>
          </a:p>
        </p:txBody>
      </p:sp>
    </p:spTree>
    <p:extLst>
      <p:ext uri="{BB962C8B-B14F-4D97-AF65-F5344CB8AC3E}">
        <p14:creationId xmlns:p14="http://schemas.microsoft.com/office/powerpoint/2010/main" val="3627922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130125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3744976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46316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27374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 </a:t>
            </a:r>
            <a:endParaRPr sz="1200" dirty="0"/>
          </a:p>
        </p:txBody>
      </p:sp>
    </p:spTree>
    <p:extLst>
      <p:ext uri="{BB962C8B-B14F-4D97-AF65-F5344CB8AC3E}">
        <p14:creationId xmlns:p14="http://schemas.microsoft.com/office/powerpoint/2010/main" val="895151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 </a:t>
            </a:r>
            <a:endParaRPr sz="1200" dirty="0"/>
          </a:p>
        </p:txBody>
      </p:sp>
    </p:spTree>
    <p:extLst>
      <p:ext uri="{BB962C8B-B14F-4D97-AF65-F5344CB8AC3E}">
        <p14:creationId xmlns:p14="http://schemas.microsoft.com/office/powerpoint/2010/main" val="98367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0" dirty="0"/>
          </a:p>
        </p:txBody>
      </p:sp>
    </p:spTree>
    <p:extLst>
      <p:ext uri="{BB962C8B-B14F-4D97-AF65-F5344CB8AC3E}">
        <p14:creationId xmlns:p14="http://schemas.microsoft.com/office/powerpoint/2010/main" val="1994947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 </a:t>
            </a:r>
            <a:endParaRPr sz="1200" dirty="0"/>
          </a:p>
        </p:txBody>
      </p:sp>
    </p:spTree>
    <p:extLst>
      <p:ext uri="{BB962C8B-B14F-4D97-AF65-F5344CB8AC3E}">
        <p14:creationId xmlns:p14="http://schemas.microsoft.com/office/powerpoint/2010/main" val="3150206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 </a:t>
            </a:r>
            <a:endParaRPr sz="1200" dirty="0"/>
          </a:p>
        </p:txBody>
      </p:sp>
    </p:spTree>
    <p:extLst>
      <p:ext uri="{BB962C8B-B14F-4D97-AF65-F5344CB8AC3E}">
        <p14:creationId xmlns:p14="http://schemas.microsoft.com/office/powerpoint/2010/main" val="1318527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506595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 </a:t>
            </a:r>
            <a:endParaRPr sz="1200" dirty="0"/>
          </a:p>
        </p:txBody>
      </p:sp>
    </p:spTree>
    <p:extLst>
      <p:ext uri="{BB962C8B-B14F-4D97-AF65-F5344CB8AC3E}">
        <p14:creationId xmlns:p14="http://schemas.microsoft.com/office/powerpoint/2010/main" val="2217713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When the gravy is chilled, the fat rises to the top and is often “skimmed” off before serving. Price skimming is a pricing approach designed to skim that top part of the gravy, or the top of the market. Over time, the price of the product goes down as competitors enter the market and more consumers are willing to purchase the offering.</a:t>
            </a:r>
            <a:endParaRPr sz="1200" dirty="0"/>
          </a:p>
        </p:txBody>
      </p:sp>
    </p:spTree>
    <p:extLst>
      <p:ext uri="{BB962C8B-B14F-4D97-AF65-F5344CB8AC3E}">
        <p14:creationId xmlns:p14="http://schemas.microsoft.com/office/powerpoint/2010/main" val="1079592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308768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582698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00601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 </a:t>
            </a:r>
            <a:endParaRPr sz="1200" dirty="0"/>
          </a:p>
        </p:txBody>
      </p:sp>
    </p:spTree>
    <p:extLst>
      <p:ext uri="{BB962C8B-B14F-4D97-AF65-F5344CB8AC3E}">
        <p14:creationId xmlns:p14="http://schemas.microsoft.com/office/powerpoint/2010/main" val="13898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09841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348454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In weak economic markets, many companies manage to cut costs and increase their profits, even though their sales are lower. How do they do this? The Gap cut costs by doing a better job of controlling its inventory. The retailer also reduced its real estate holdings to increase its profits when its sales were down during the latest economic recession. Other firms such as Dell, Inc., cut jobs to increase their profits. Meanwhile, Walmart tried to lower its prices so as to undercut its competitors’ prices to attract more customers. After it discovered that wealthier consumers who didn’t usually shop at Walmart before the recession were frequenting its stores, Walmart decided to upgrade some of its offerings, improve the checkout process, and improve the appearance of some of its stores to keep these high-end customers happy and enlarge its customer base. Other firms increased their prices or cut back on their marketing and advertising expenses. A firm has to remember, however, that prices signal value. If consumers do not perceive that a product has a high degree of value, they probably will not pay a high price for it. Furthermore, cutting costs cannot be a long-term strategy if a company wants to maintain its image and position in the marketplace.</a:t>
            </a:r>
            <a:endParaRPr sz="1200" dirty="0"/>
          </a:p>
        </p:txBody>
      </p:sp>
    </p:spTree>
    <p:extLst>
      <p:ext uri="{BB962C8B-B14F-4D97-AF65-F5344CB8AC3E}">
        <p14:creationId xmlns:p14="http://schemas.microsoft.com/office/powerpoint/2010/main" val="583217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18789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53107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55501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unsplash.com/photos/f7zm5TDOi4g" TargetMode="External"/><Relationship Id="rId4" Type="http://schemas.openxmlformats.org/officeDocument/2006/relationships/hyperlink" Target="https://unsplash.com/@jcrod?utm_source=unsplash&amp;utm_medium=referral&amp;utm_content=creditCopyTex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unsplash.com/@oksdesign?utm_source=unsplash&amp;utm_medium=referral&amp;utm_content=creditCopyTex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hyperlink" Target="https://unsplash.com/photos/OqJ_YPwRAX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unsplash.com/@arnelhasanovic?utm_source=unsplash&amp;utm_medium=referral&amp;utm_content=creditCopyTex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unsplash.com/photos/4oWSXdeAS2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unsplash.com/@alvarordesign?utm_source=unsplash&amp;utm_medium=referral&amp;utm_content=creditCopyTex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s://unsplash.com/photos/NOBH7Rq7ZN8"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unsplash.com/photos/uPMQnZgtlP0" TargetMode="External"/><Relationship Id="rId4" Type="http://schemas.openxmlformats.org/officeDocument/2006/relationships/hyperlink" Target="https://unsplash.com/@josbra?utm_source=unsplash&amp;utm_medium=referral&amp;utm_content=creditCopyTex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unsplash.com/@thatjoebloke?utm_source=unsplash&amp;utm_medium=referral&amp;utm_content=creditCopyText"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s://unsplash.com/photos/qr7rfIthbv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unsplash.com/photos/cgcteFH-azk" TargetMode="External"/><Relationship Id="rId4" Type="http://schemas.openxmlformats.org/officeDocument/2006/relationships/hyperlink" Target="https://unsplash.com/@purzlbaum?utm_source=unsplash&amp;utm_medium=referral&amp;utm_content=creditCopyTex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unsplash.com/@ecowarriorprincess?utm_source=unsplash&amp;utm_medium=referral&amp;utm_content=creditCopyText"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hyperlink" Target="https://unsplash.com/photos/xAiYtFQf-kg" TargetMode="External"/><Relationship Id="rId4" Type="http://schemas.openxmlformats.org/officeDocument/2006/relationships/hyperlink" Target="https://unsplash.com/@purzlbaum?utm_source=unsplash&amp;utm_medium=referral&amp;utm_content=creditCopyTex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www.flickr.com/photos/rexroof/3243790269/"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unsplash.com/photos/1zO4O3Z0UJA" TargetMode="External"/><Relationship Id="rId4" Type="http://schemas.openxmlformats.org/officeDocument/2006/relationships/hyperlink" Target="https://unsplash.com/@mathieustern?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nsplash.com/@frankbusch?utm_source=unsplash&amp;utm_medium=referral&amp;utm_content=creditCopyTex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hyperlink" Target="https://unsplash.com/photos/PzifgmBsxC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belart84?utm_source=unsplash&amp;utm_medium=referral&amp;utm_content=creditCopyTex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hyperlink" Target="https://unsplash.com/photos/cE8cwN2A2-c"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dirty="0">
                <a:latin typeface="+mj-lt"/>
              </a:rPr>
              <a:t>Principles of Marketing </a:t>
            </a:r>
            <a:endParaRPr b="1" dirty="0">
              <a:latin typeface="+mj-lt"/>
            </a:endParaRP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nSpc>
                <a:spcPct val="80000"/>
              </a:lnSpc>
              <a:buSzPts val="1018"/>
            </a:pPr>
            <a:r>
              <a:rPr lang="en" sz="3000" dirty="0">
                <a:latin typeface="+mj-lt"/>
              </a:rPr>
              <a:t>Chapter 15 –</a:t>
            </a:r>
            <a:r>
              <a:rPr lang="en-CA" sz="3000" dirty="0">
                <a:latin typeface="+mj-lt"/>
              </a:rPr>
              <a:t> Price, the Only Revenue Generator</a:t>
            </a:r>
            <a:endParaRPr sz="3000" dirty="0">
              <a:latin typeface="+mj-lt"/>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tx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tx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tx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tx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latin typeface="+mj-lt"/>
              </a:rPr>
              <a:t>5.1 Key Takeaway</a:t>
            </a:r>
            <a:endParaRPr lang="en-CA" sz="1200" dirty="0">
              <a:latin typeface="+mn-lt"/>
            </a:endParaRPr>
          </a:p>
        </p:txBody>
      </p:sp>
      <p:sp>
        <p:nvSpPr>
          <p:cNvPr id="3" name="Text Placeholder 2">
            <a:extLst>
              <a:ext uri="{FF2B5EF4-FFF2-40B4-BE49-F238E27FC236}">
                <a16:creationId xmlns:a16="http://schemas.microsoft.com/office/drawing/2014/main" id="{64DD6BD3-8AB9-3BA4-92C7-78C4C50A4D18}"/>
              </a:ext>
            </a:extLst>
          </p:cNvPr>
          <p:cNvSpPr>
            <a:spLocks noGrp="1"/>
          </p:cNvSpPr>
          <p:nvPr>
            <p:ph type="body" idx="1"/>
          </p:nvPr>
        </p:nvSpPr>
        <p:spPr>
          <a:xfrm>
            <a:off x="184425" y="1121050"/>
            <a:ext cx="8775150" cy="3339000"/>
          </a:xfrm>
        </p:spPr>
        <p:txBody>
          <a:bodyPr>
            <a:noAutofit/>
          </a:bodyPr>
          <a:lstStyle/>
          <a:p>
            <a:r>
              <a:rPr lang="en-CA" dirty="0">
                <a:latin typeface="+mn-lt"/>
              </a:rPr>
              <a:t>Price is the only marketing variable that generates money for a company. All the other variables (product, communication, distribution) cost organizations money. </a:t>
            </a:r>
          </a:p>
          <a:p>
            <a:r>
              <a:rPr lang="en-CA" dirty="0">
                <a:latin typeface="+mn-lt"/>
              </a:rPr>
              <a:t>A product’s price is the easiest marketing variable to change and also the easiest to copy. </a:t>
            </a:r>
          </a:p>
          <a:p>
            <a:r>
              <a:rPr lang="en-CA" dirty="0">
                <a:latin typeface="+mn-lt"/>
              </a:rPr>
              <a:t>Before pricing a product, an organization must determine its pricing objective(s).</a:t>
            </a:r>
          </a:p>
          <a:p>
            <a:r>
              <a:rPr lang="en-CA" dirty="0">
                <a:latin typeface="+mn-lt"/>
              </a:rPr>
              <a:t> A company can choose from pricing objectives such as maximizing profits, maximizing sales, capturing market share, achieving a target return on investment (ROI) from a product, and maintaining the status quo in terms of the price of a product relative to competing products.</a:t>
            </a:r>
          </a:p>
        </p:txBody>
      </p:sp>
    </p:spTree>
    <p:extLst>
      <p:ext uri="{BB962C8B-B14F-4D97-AF65-F5344CB8AC3E}">
        <p14:creationId xmlns:p14="http://schemas.microsoft.com/office/powerpoint/2010/main" val="1999653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t>15.2 Factors That Affect Pricing Decisions</a:t>
            </a:r>
            <a:endParaRPr b="1" dirty="0">
              <a:latin typeface="+mj-lt"/>
            </a:endParaRPr>
          </a:p>
        </p:txBody>
      </p:sp>
      <p:sp>
        <p:nvSpPr>
          <p:cNvPr id="3" name="Text Placeholder 2">
            <a:extLst>
              <a:ext uri="{FF2B5EF4-FFF2-40B4-BE49-F238E27FC236}">
                <a16:creationId xmlns:a16="http://schemas.microsoft.com/office/drawing/2014/main" id="{EFFC411B-7618-ADDB-2D14-94127146D7FB}"/>
              </a:ext>
            </a:extLst>
          </p:cNvPr>
          <p:cNvSpPr>
            <a:spLocks noGrp="1"/>
          </p:cNvSpPr>
          <p:nvPr>
            <p:ph type="body" idx="1"/>
          </p:nvPr>
        </p:nvSpPr>
        <p:spPr/>
        <p:txBody>
          <a:bodyPr/>
          <a:lstStyle/>
          <a:p>
            <a:pPr marL="114300" indent="0">
              <a:buNone/>
            </a:pPr>
            <a:r>
              <a:rPr lang="en-US" dirty="0"/>
              <a:t>Learning Objective:</a:t>
            </a:r>
          </a:p>
          <a:p>
            <a:r>
              <a:rPr lang="en-US" dirty="0"/>
              <a:t>Understand the factors that affect a firm’s pricing decisions.</a:t>
            </a:r>
          </a:p>
          <a:p>
            <a:r>
              <a:rPr lang="en-US" dirty="0"/>
              <a:t>Understand why companies must conduct research before setting prices in international markets.</a:t>
            </a:r>
          </a:p>
          <a:p>
            <a:r>
              <a:rPr lang="en-US" dirty="0"/>
              <a:t>Learn how to calculate the breakeven point.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222738" y="187569"/>
            <a:ext cx="8639909" cy="644769"/>
          </a:xfrm>
          <a:prstGeom prst="rect">
            <a:avLst/>
          </a:prstGeom>
        </p:spPr>
        <p:txBody>
          <a:bodyPr spcFirstLastPara="1" wrap="square" lIns="91425" tIns="91425" rIns="91425" bIns="91425" anchor="t" anchorCtr="0">
            <a:noAutofit/>
          </a:bodyPr>
          <a:lstStyle/>
          <a:p>
            <a:pPr>
              <a:buSzPts val="990"/>
            </a:pPr>
            <a:r>
              <a:rPr lang="en-US" b="1" dirty="0"/>
              <a:t>Factors That Affect Pricing Decisions </a:t>
            </a:r>
            <a:endParaRPr b="1" dirty="0">
              <a:latin typeface="+mj-lt"/>
            </a:endParaRPr>
          </a:p>
        </p:txBody>
      </p:sp>
      <p:graphicFrame>
        <p:nvGraphicFramePr>
          <p:cNvPr id="3" name="Table 3">
            <a:extLst>
              <a:ext uri="{FF2B5EF4-FFF2-40B4-BE49-F238E27FC236}">
                <a16:creationId xmlns:a16="http://schemas.microsoft.com/office/drawing/2014/main" id="{64E67373-192F-634A-3FA8-7DE4976021C4}"/>
              </a:ext>
            </a:extLst>
          </p:cNvPr>
          <p:cNvGraphicFramePr>
            <a:graphicFrameLocks noGrp="1"/>
          </p:cNvGraphicFramePr>
          <p:nvPr>
            <p:extLst>
              <p:ext uri="{D42A27DB-BD31-4B8C-83A1-F6EECF244321}">
                <p14:modId xmlns:p14="http://schemas.microsoft.com/office/powerpoint/2010/main" val="719497799"/>
              </p:ext>
            </p:extLst>
          </p:nvPr>
        </p:nvGraphicFramePr>
        <p:xfrm>
          <a:off x="1494692" y="1238250"/>
          <a:ext cx="6096000" cy="2304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759691755"/>
                    </a:ext>
                  </a:extLst>
                </a:gridCol>
              </a:tblGrid>
              <a:tr h="576000">
                <a:tc>
                  <a:txBody>
                    <a:bodyPr/>
                    <a:lstStyle/>
                    <a:p>
                      <a:pPr algn="ctr"/>
                      <a:r>
                        <a:rPr lang="en-CA" sz="1800" b="1" dirty="0">
                          <a:solidFill>
                            <a:schemeClr val="bg2">
                              <a:lumMod val="50000"/>
                            </a:schemeClr>
                          </a:solidFill>
                        </a:rPr>
                        <a:t>Product Costs </a:t>
                      </a:r>
                    </a:p>
                  </a:txBody>
                  <a:tcPr anchor="ctr">
                    <a:solidFill>
                      <a:schemeClr val="accent6">
                        <a:lumMod val="40000"/>
                        <a:lumOff val="60000"/>
                      </a:schemeClr>
                    </a:solidFill>
                  </a:tcPr>
                </a:tc>
                <a:extLst>
                  <a:ext uri="{0D108BD9-81ED-4DB2-BD59-A6C34878D82A}">
                    <a16:rowId xmlns:a16="http://schemas.microsoft.com/office/drawing/2014/main" val="3059697260"/>
                  </a:ext>
                </a:extLst>
              </a:tr>
              <a:tr h="576000">
                <a:tc>
                  <a:txBody>
                    <a:bodyPr/>
                    <a:lstStyle/>
                    <a:p>
                      <a:pPr algn="ctr"/>
                      <a:r>
                        <a:rPr lang="en-CA" sz="1800" b="1" dirty="0">
                          <a:solidFill>
                            <a:schemeClr val="bg2">
                              <a:lumMod val="50000"/>
                            </a:schemeClr>
                          </a:solidFill>
                        </a:rPr>
                        <a:t>Demand</a:t>
                      </a:r>
                    </a:p>
                  </a:txBody>
                  <a:tcPr anchor="ctr">
                    <a:solidFill>
                      <a:schemeClr val="accent6">
                        <a:lumMod val="40000"/>
                        <a:lumOff val="60000"/>
                      </a:schemeClr>
                    </a:solidFill>
                  </a:tcPr>
                </a:tc>
                <a:extLst>
                  <a:ext uri="{0D108BD9-81ED-4DB2-BD59-A6C34878D82A}">
                    <a16:rowId xmlns:a16="http://schemas.microsoft.com/office/drawing/2014/main" val="3280753858"/>
                  </a:ext>
                </a:extLst>
              </a:tr>
              <a:tr h="576000">
                <a:tc>
                  <a:txBody>
                    <a:bodyPr/>
                    <a:lstStyle/>
                    <a:p>
                      <a:pPr algn="ctr"/>
                      <a:r>
                        <a:rPr lang="en-CA" sz="1800" b="1" dirty="0">
                          <a:solidFill>
                            <a:schemeClr val="bg2">
                              <a:lumMod val="50000"/>
                            </a:schemeClr>
                          </a:solidFill>
                        </a:rPr>
                        <a:t>Customers </a:t>
                      </a:r>
                    </a:p>
                  </a:txBody>
                  <a:tcPr anchor="ctr">
                    <a:solidFill>
                      <a:schemeClr val="accent6">
                        <a:lumMod val="40000"/>
                        <a:lumOff val="60000"/>
                      </a:schemeClr>
                    </a:solidFill>
                  </a:tcPr>
                </a:tc>
                <a:extLst>
                  <a:ext uri="{0D108BD9-81ED-4DB2-BD59-A6C34878D82A}">
                    <a16:rowId xmlns:a16="http://schemas.microsoft.com/office/drawing/2014/main" val="741383906"/>
                  </a:ext>
                </a:extLst>
              </a:tr>
              <a:tr h="576000">
                <a:tc>
                  <a:txBody>
                    <a:bodyPr/>
                    <a:lstStyle/>
                    <a:p>
                      <a:pPr algn="ctr"/>
                      <a:r>
                        <a:rPr lang="en-CA" sz="1800" b="1" dirty="0">
                          <a:solidFill>
                            <a:schemeClr val="bg2">
                              <a:lumMod val="50000"/>
                            </a:schemeClr>
                          </a:solidFill>
                        </a:rPr>
                        <a:t>The External Environment </a:t>
                      </a:r>
                    </a:p>
                  </a:txBody>
                  <a:tcPr anchor="ctr">
                    <a:solidFill>
                      <a:schemeClr val="accent6">
                        <a:lumMod val="40000"/>
                        <a:lumOff val="60000"/>
                      </a:schemeClr>
                    </a:solidFill>
                  </a:tcPr>
                </a:tc>
                <a:extLst>
                  <a:ext uri="{0D108BD9-81ED-4DB2-BD59-A6C34878D82A}">
                    <a16:rowId xmlns:a16="http://schemas.microsoft.com/office/drawing/2014/main" val="257967204"/>
                  </a:ext>
                </a:extLst>
              </a:tr>
            </a:tbl>
          </a:graphicData>
        </a:graphic>
      </p:graphicFrame>
    </p:spTree>
    <p:extLst>
      <p:ext uri="{BB962C8B-B14F-4D97-AF65-F5344CB8AC3E}">
        <p14:creationId xmlns:p14="http://schemas.microsoft.com/office/powerpoint/2010/main" val="381978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Customers</a:t>
            </a:r>
            <a:endParaRPr b="1" dirty="0">
              <a:latin typeface="+mj-lt"/>
            </a:endParaRPr>
          </a:p>
        </p:txBody>
      </p:sp>
      <p:sp>
        <p:nvSpPr>
          <p:cNvPr id="2" name="Text Placeholder 1">
            <a:extLst>
              <a:ext uri="{FF2B5EF4-FFF2-40B4-BE49-F238E27FC236}">
                <a16:creationId xmlns:a16="http://schemas.microsoft.com/office/drawing/2014/main" id="{18796BE2-062F-0BB3-EEA8-66428D02DF24}"/>
              </a:ext>
            </a:extLst>
          </p:cNvPr>
          <p:cNvSpPr>
            <a:spLocks noGrp="1"/>
          </p:cNvSpPr>
          <p:nvPr>
            <p:ph type="body" idx="1"/>
          </p:nvPr>
        </p:nvSpPr>
        <p:spPr>
          <a:xfrm>
            <a:off x="311700" y="1017800"/>
            <a:ext cx="5044071" cy="3339000"/>
          </a:xfrm>
        </p:spPr>
        <p:txBody>
          <a:bodyPr>
            <a:noAutofit/>
          </a:bodyPr>
          <a:lstStyle/>
          <a:p>
            <a:pPr marL="114300" indent="0">
              <a:buNone/>
            </a:pPr>
            <a:r>
              <a:rPr lang="en-US" dirty="0">
                <a:latin typeface="+mn-lt"/>
              </a:rPr>
              <a:t>How will buyers respond? Three important factors are whether the buyers perceive the product offers value, how many buyers there are, and how sensitive they are to changes in price. In addition to gathering data on the size of markets, companies must try to determine how price sensitive customers are. Will customers buy the product, given its price? Or will they believe the value is not equal to the cost and choose an alternative or decide they can do without the product or service? </a:t>
            </a:r>
            <a:endParaRPr lang="en-CA" dirty="0">
              <a:latin typeface="+mn-lt"/>
            </a:endParaRPr>
          </a:p>
        </p:txBody>
      </p:sp>
      <p:pic>
        <p:nvPicPr>
          <p:cNvPr id="8" name="Picture 7">
            <a:extLst>
              <a:ext uri="{FF2B5EF4-FFF2-40B4-BE49-F238E27FC236}">
                <a16:creationId xmlns:a16="http://schemas.microsoft.com/office/drawing/2014/main" id="{4192E196-A51A-4997-0E07-6B7BBE28A61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5771" y="894842"/>
            <a:ext cx="3506876" cy="2338158"/>
          </a:xfrm>
          <a:prstGeom prst="rect">
            <a:avLst/>
          </a:prstGeom>
        </p:spPr>
      </p:pic>
      <p:sp>
        <p:nvSpPr>
          <p:cNvPr id="11" name="TextBox 10">
            <a:extLst>
              <a:ext uri="{FF2B5EF4-FFF2-40B4-BE49-F238E27FC236}">
                <a16:creationId xmlns:a16="http://schemas.microsoft.com/office/drawing/2014/main" id="{1E49986A-180F-4BA2-B562-E6E341F0ABEA}"/>
              </a:ext>
              <a:ext uri="{C183D7F6-B498-43B3-948B-1728B52AA6E4}">
                <adec:decorative xmlns:adec="http://schemas.microsoft.com/office/drawing/2017/decorative" val="1"/>
              </a:ext>
            </a:extLst>
          </p:cNvPr>
          <p:cNvSpPr txBox="1"/>
          <p:nvPr/>
        </p:nvSpPr>
        <p:spPr>
          <a:xfrm>
            <a:off x="5355771" y="3317732"/>
            <a:ext cx="3904883" cy="400110"/>
          </a:xfrm>
          <a:prstGeom prst="rect">
            <a:avLst/>
          </a:prstGeom>
          <a:noFill/>
        </p:spPr>
        <p:txBody>
          <a:bodyPr wrap="square">
            <a:spAutoFit/>
          </a:bodyPr>
          <a:lstStyle/>
          <a:p>
            <a:r>
              <a:rPr lang="en-US" sz="1000" dirty="0"/>
              <a:t>Photo by </a:t>
            </a:r>
            <a:r>
              <a:rPr lang="en-US" sz="1000" dirty="0">
                <a:solidFill>
                  <a:schemeClr val="tx1"/>
                </a:solidFill>
                <a:hlinkClick r:id="rId4">
                  <a:extLst>
                    <a:ext uri="{A12FA001-AC4F-418D-AE19-62706E023703}">
                      <ahyp:hlinkClr xmlns:ahyp="http://schemas.microsoft.com/office/drawing/2018/hyperlinkcolor" val="tx"/>
                    </a:ext>
                  </a:extLst>
                </a:hlinkClick>
              </a:rPr>
              <a:t>Joshua Rodriguez</a:t>
            </a:r>
            <a:r>
              <a:rPr lang="en-US" sz="1000" dirty="0">
                <a:solidFill>
                  <a:schemeClr val="tx1"/>
                </a:solidFill>
              </a:rPr>
              <a:t> </a:t>
            </a:r>
            <a:r>
              <a:rPr lang="en-US" sz="1000" dirty="0"/>
              <a:t>on is licensed under the </a:t>
            </a:r>
            <a:r>
              <a:rPr lang="en-US" sz="1000" dirty="0">
                <a:solidFill>
                  <a:schemeClr val="tx1"/>
                </a:solidFill>
                <a:hlinkClick r:id="rId5">
                  <a:extLst>
                    <a:ext uri="{A12FA001-AC4F-418D-AE19-62706E023703}">
                      <ahyp:hlinkClr xmlns:ahyp="http://schemas.microsoft.com/office/drawing/2018/hyperlinkcolor" val="tx"/>
                    </a:ext>
                  </a:extLst>
                </a:hlinkClick>
              </a:rPr>
              <a:t>Unsplit License</a:t>
            </a:r>
            <a:endParaRPr lang="en-CA" sz="1000" dirty="0">
              <a:solidFill>
                <a:schemeClr val="tx1"/>
              </a:solidFill>
            </a:endParaRPr>
          </a:p>
        </p:txBody>
      </p:sp>
    </p:spTree>
    <p:extLst>
      <p:ext uri="{BB962C8B-B14F-4D97-AF65-F5344CB8AC3E}">
        <p14:creationId xmlns:p14="http://schemas.microsoft.com/office/powerpoint/2010/main" val="4063684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US" b="1" dirty="0">
                <a:latin typeface="+mj-lt"/>
              </a:rPr>
              <a:t>Price Elasticity (including definition along with definitions for price elastic and price inelastic)</a:t>
            </a:r>
            <a:endParaRPr b="1" dirty="0">
              <a:latin typeface="+mj-lt"/>
            </a:endParaRPr>
          </a:p>
        </p:txBody>
      </p:sp>
      <p:sp>
        <p:nvSpPr>
          <p:cNvPr id="2" name="Text Placeholder 1">
            <a:extLst>
              <a:ext uri="{FF2B5EF4-FFF2-40B4-BE49-F238E27FC236}">
                <a16:creationId xmlns:a16="http://schemas.microsoft.com/office/drawing/2014/main" id="{A907BB29-5F07-0935-BCDE-3F042C0A1877}"/>
              </a:ext>
            </a:extLst>
          </p:cNvPr>
          <p:cNvSpPr>
            <a:spLocks noGrp="1"/>
          </p:cNvSpPr>
          <p:nvPr>
            <p:ph type="body" idx="1"/>
          </p:nvPr>
        </p:nvSpPr>
        <p:spPr>
          <a:xfrm>
            <a:off x="311700" y="1934935"/>
            <a:ext cx="8520600" cy="2596244"/>
          </a:xfrm>
        </p:spPr>
        <p:txBody>
          <a:bodyPr>
            <a:normAutofit/>
          </a:bodyPr>
          <a:lstStyle/>
          <a:p>
            <a:pPr marL="114300" indent="0">
              <a:buNone/>
            </a:pPr>
            <a:r>
              <a:rPr lang="en-US" dirty="0">
                <a:latin typeface="+mn-lt"/>
              </a:rPr>
              <a:t>Price elasticity, or people’s sensitivity to price changes, affects the demand for products. Think about a pair of sweatpants with an elastic waist. You can stretch an elastic waistband like the one in sweatpants, but it’s much more difficult to stretch the waistband of a pair of dress slacks. Elasticity refers to the amount of stretch or change.</a:t>
            </a:r>
          </a:p>
          <a:p>
            <a:pPr marL="114300" indent="0" algn="ctr">
              <a:buNone/>
            </a:pPr>
            <a:r>
              <a:rPr lang="en-US" b="1" dirty="0">
                <a:solidFill>
                  <a:srgbClr val="000000"/>
                </a:solidFill>
                <a:latin typeface="+mn-lt"/>
              </a:rPr>
              <a:t>Price elasticity = percentage change in quantity demanded ÷ percentage change in price</a:t>
            </a:r>
          </a:p>
        </p:txBody>
      </p:sp>
    </p:spTree>
    <p:extLst>
      <p:ext uri="{BB962C8B-B14F-4D97-AF65-F5344CB8AC3E}">
        <p14:creationId xmlns:p14="http://schemas.microsoft.com/office/powerpoint/2010/main" val="120418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Competitors</a:t>
            </a:r>
          </a:p>
        </p:txBody>
      </p:sp>
      <p:sp>
        <p:nvSpPr>
          <p:cNvPr id="2" name="Text Placeholder 1">
            <a:extLst>
              <a:ext uri="{FF2B5EF4-FFF2-40B4-BE49-F238E27FC236}">
                <a16:creationId xmlns:a16="http://schemas.microsoft.com/office/drawing/2014/main" id="{FA7090CD-E22A-EDAC-552C-375BDDE65869}"/>
              </a:ext>
            </a:extLst>
          </p:cNvPr>
          <p:cNvSpPr>
            <a:spLocks noGrp="1"/>
          </p:cNvSpPr>
          <p:nvPr>
            <p:ph type="body" idx="1"/>
          </p:nvPr>
        </p:nvSpPr>
        <p:spPr>
          <a:xfrm>
            <a:off x="281353" y="1045791"/>
            <a:ext cx="5191029" cy="3339000"/>
          </a:xfrm>
        </p:spPr>
        <p:txBody>
          <a:bodyPr>
            <a:noAutofit/>
          </a:bodyPr>
          <a:lstStyle/>
          <a:p>
            <a:pPr marL="114300" indent="0">
              <a:buNone/>
            </a:pPr>
            <a:r>
              <a:rPr lang="en-US" dirty="0">
                <a:latin typeface="+mn-lt"/>
              </a:rPr>
              <a:t>How competitors' price and sell their products will have a tremendous effect on a firm’s pricing decisions. If you wanted to buy a certain pair of shoes, but the price was 30 percent less at one store than another, what would you do? Because companies want to establish and maintain loyal customers, they will often match their competitors’ prices. Some retailers, such as Home Depot, will give you an extra discount if you find the same product for less somewhere else.</a:t>
            </a:r>
            <a:endParaRPr lang="en-CA" dirty="0">
              <a:latin typeface="+mn-lt"/>
            </a:endParaRPr>
          </a:p>
        </p:txBody>
      </p:sp>
      <p:sp>
        <p:nvSpPr>
          <p:cNvPr id="7" name="TextBox 6">
            <a:extLst>
              <a:ext uri="{FF2B5EF4-FFF2-40B4-BE49-F238E27FC236}">
                <a16:creationId xmlns:a16="http://schemas.microsoft.com/office/drawing/2014/main" id="{039AF967-A32D-30A1-F8D4-A4630E103CF5}"/>
              </a:ext>
              <a:ext uri="{C183D7F6-B498-43B3-948B-1728B52AA6E4}">
                <adec:decorative xmlns:adec="http://schemas.microsoft.com/office/drawing/2017/decorative" val="1"/>
              </a:ext>
            </a:extLst>
          </p:cNvPr>
          <p:cNvSpPr txBox="1"/>
          <p:nvPr/>
        </p:nvSpPr>
        <p:spPr>
          <a:xfrm>
            <a:off x="5502729" y="3270404"/>
            <a:ext cx="3359918" cy="430887"/>
          </a:xfrm>
          <a:prstGeom prst="rect">
            <a:avLst/>
          </a:prstGeom>
          <a:noFill/>
        </p:spPr>
        <p:txBody>
          <a:bodyPr wrap="square">
            <a:spAutoFit/>
          </a:bodyPr>
          <a:lstStyle/>
          <a:p>
            <a:r>
              <a:rPr lang="en-US" sz="1100" dirty="0"/>
              <a:t>Photo by </a:t>
            </a:r>
            <a:r>
              <a:rPr lang="en-US" sz="1100" dirty="0">
                <a:solidFill>
                  <a:schemeClr val="tx1"/>
                </a:solidFill>
                <a:hlinkClick r:id="rId3">
                  <a:extLst>
                    <a:ext uri="{A12FA001-AC4F-418D-AE19-62706E023703}">
                      <ahyp:hlinkClr xmlns:ahyp="http://schemas.microsoft.com/office/drawing/2018/hyperlinkcolor" val="tx"/>
                    </a:ext>
                  </a:extLst>
                </a:hlinkClick>
              </a:rPr>
              <a:t>Oxana </a:t>
            </a:r>
            <a:r>
              <a:rPr lang="en-US" sz="1100" dirty="0" err="1">
                <a:solidFill>
                  <a:schemeClr val="tx1"/>
                </a:solidFill>
                <a:hlinkClick r:id="rId3">
                  <a:extLst>
                    <a:ext uri="{A12FA001-AC4F-418D-AE19-62706E023703}">
                      <ahyp:hlinkClr xmlns:ahyp="http://schemas.microsoft.com/office/drawing/2018/hyperlinkcolor" val="tx"/>
                    </a:ext>
                  </a:extLst>
                </a:hlinkClick>
              </a:rPr>
              <a:t>Melis</a:t>
            </a:r>
            <a:r>
              <a:rPr lang="en-US" sz="1100" dirty="0">
                <a:solidFill>
                  <a:schemeClr val="tx1"/>
                </a:solidFill>
              </a:rPr>
              <a:t> on </a:t>
            </a:r>
            <a:r>
              <a:rPr lang="en-US" sz="1100" dirty="0"/>
              <a:t>is licensed under the </a:t>
            </a:r>
            <a:r>
              <a:rPr lang="en-US" sz="1100" dirty="0">
                <a:solidFill>
                  <a:schemeClr val="tx1"/>
                </a:solidFill>
                <a:hlinkClick r:id="rId4">
                  <a:extLst>
                    <a:ext uri="{A12FA001-AC4F-418D-AE19-62706E023703}">
                      <ahyp:hlinkClr xmlns:ahyp="http://schemas.microsoft.com/office/drawing/2018/hyperlinkcolor" val="tx"/>
                    </a:ext>
                  </a:extLst>
                </a:hlinkClick>
              </a:rPr>
              <a:t>Unsplit License</a:t>
            </a:r>
            <a:endParaRPr lang="en-CA" sz="1100" dirty="0">
              <a:solidFill>
                <a:schemeClr val="tx1"/>
              </a:solidFill>
            </a:endParaRPr>
          </a:p>
        </p:txBody>
      </p:sp>
      <p:pic>
        <p:nvPicPr>
          <p:cNvPr id="8" name="Picture 7">
            <a:extLst>
              <a:ext uri="{FF2B5EF4-FFF2-40B4-BE49-F238E27FC236}">
                <a16:creationId xmlns:a16="http://schemas.microsoft.com/office/drawing/2014/main" id="{9812F490-CF58-A72D-5A46-4B3654B29A7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2729" y="1045791"/>
            <a:ext cx="3359918" cy="2224613"/>
          </a:xfrm>
          <a:prstGeom prst="rect">
            <a:avLst/>
          </a:prstGeom>
        </p:spPr>
      </p:pic>
    </p:spTree>
    <p:extLst>
      <p:ext uri="{BB962C8B-B14F-4D97-AF65-F5344CB8AC3E}">
        <p14:creationId xmlns:p14="http://schemas.microsoft.com/office/powerpoint/2010/main" val="248519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311700" y="91593"/>
            <a:ext cx="8520600" cy="607800"/>
          </a:xfrm>
          <a:prstGeom prst="rect">
            <a:avLst/>
          </a:prstGeom>
        </p:spPr>
        <p:txBody>
          <a:bodyPr spcFirstLastPara="1" wrap="square" lIns="91425" tIns="91425" rIns="91425" bIns="91425" anchor="t" anchorCtr="0">
            <a:noAutofit/>
          </a:bodyPr>
          <a:lstStyle/>
          <a:p>
            <a:pPr>
              <a:buSzPts val="990"/>
            </a:pPr>
            <a:r>
              <a:rPr lang="en-US" b="1" dirty="0">
                <a:latin typeface="+mj-lt"/>
              </a:rPr>
              <a:t>The External Environment (Content from The Economy and Government Laws and Regulations section)</a:t>
            </a:r>
            <a:endParaRPr lang="en-CA" b="1" dirty="0">
              <a:latin typeface="+mj-lt"/>
            </a:endParaRPr>
          </a:p>
        </p:txBody>
      </p:sp>
      <p:sp>
        <p:nvSpPr>
          <p:cNvPr id="2" name="Text Placeholder 1">
            <a:extLst>
              <a:ext uri="{FF2B5EF4-FFF2-40B4-BE49-F238E27FC236}">
                <a16:creationId xmlns:a16="http://schemas.microsoft.com/office/drawing/2014/main" id="{5CBD87B4-1EF2-54C7-8383-F3F0F0203552}"/>
              </a:ext>
            </a:extLst>
          </p:cNvPr>
          <p:cNvSpPr>
            <a:spLocks noGrp="1"/>
          </p:cNvSpPr>
          <p:nvPr>
            <p:ph type="body" idx="1"/>
          </p:nvPr>
        </p:nvSpPr>
        <p:spPr>
          <a:xfrm>
            <a:off x="311700" y="1510391"/>
            <a:ext cx="8520600" cy="2560461"/>
          </a:xfrm>
        </p:spPr>
        <p:txBody>
          <a:bodyPr>
            <a:noAutofit/>
          </a:bodyPr>
          <a:lstStyle/>
          <a:p>
            <a:r>
              <a:rPr lang="en-US" dirty="0">
                <a:latin typeface="+mn-lt"/>
              </a:rPr>
              <a:t>The economy also has a tremendous effect on pricing decisions. In Chapter 2 “Strategic Planning” we noted that factors in the economic environment include interest rates and unemployment levels. When the economy is weak and many people are unemployed, companies often lower their prices. In international markets, currency exchange rates also affect pricing decisions.</a:t>
            </a:r>
          </a:p>
          <a:p>
            <a:r>
              <a:rPr lang="en-US" dirty="0">
                <a:latin typeface="+mn-lt"/>
              </a:rPr>
              <a:t>Pricing decisions are affected by federal and state regulations. Regulations are designed to protect consumers, promote competition, and encourage ethical and fair behavior by businesses. For example, the Robinson-Patman Act limits a seller’s ability to charge different customers different prices for the same products</a:t>
            </a:r>
            <a:endParaRPr lang="en-US" dirty="0"/>
          </a:p>
        </p:txBody>
      </p:sp>
    </p:spTree>
    <p:extLst>
      <p:ext uri="{BB962C8B-B14F-4D97-AF65-F5344CB8AC3E}">
        <p14:creationId xmlns:p14="http://schemas.microsoft.com/office/powerpoint/2010/main" val="3226148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US" b="1" dirty="0">
                <a:latin typeface="+mj-lt"/>
              </a:rPr>
              <a:t>Product Costs</a:t>
            </a:r>
            <a:endParaRPr lang="en-CA" b="1" dirty="0">
              <a:latin typeface="+mj-lt"/>
            </a:endParaRPr>
          </a:p>
        </p:txBody>
      </p:sp>
      <p:sp>
        <p:nvSpPr>
          <p:cNvPr id="2" name="Text Placeholder 1">
            <a:extLst>
              <a:ext uri="{FF2B5EF4-FFF2-40B4-BE49-F238E27FC236}">
                <a16:creationId xmlns:a16="http://schemas.microsoft.com/office/drawing/2014/main" id="{AFA7ADFB-8D18-E965-0641-46CD350BA903}"/>
              </a:ext>
            </a:extLst>
          </p:cNvPr>
          <p:cNvSpPr>
            <a:spLocks noGrp="1"/>
          </p:cNvSpPr>
          <p:nvPr>
            <p:ph type="body" idx="1"/>
          </p:nvPr>
        </p:nvSpPr>
        <p:spPr>
          <a:xfrm>
            <a:off x="311700" y="1229875"/>
            <a:ext cx="5093057" cy="3339000"/>
          </a:xfrm>
        </p:spPr>
        <p:txBody>
          <a:bodyPr>
            <a:normAutofit/>
          </a:bodyPr>
          <a:lstStyle/>
          <a:p>
            <a:pPr marL="114300" indent="0">
              <a:buNone/>
            </a:pPr>
            <a:r>
              <a:rPr lang="en-US" dirty="0">
                <a:latin typeface="+mn-lt"/>
              </a:rPr>
              <a:t>The costs of the product its inputs including the amount spent on product development, testing, and packaging required have to be taken into account when a pricing decision is made. So do the costs related to promotion and distribution. For example, when a new offering is launched, its promotion costs can be very high because people need to be made aware that it exists. Thus, the offering’s stage in the product life cycle can affect its price</a:t>
            </a:r>
          </a:p>
        </p:txBody>
      </p:sp>
      <p:sp>
        <p:nvSpPr>
          <p:cNvPr id="11" name="TextBox 10">
            <a:extLst>
              <a:ext uri="{FF2B5EF4-FFF2-40B4-BE49-F238E27FC236}">
                <a16:creationId xmlns:a16="http://schemas.microsoft.com/office/drawing/2014/main" id="{01A029D6-5C5A-F2A0-05B7-97E752DC5617}"/>
              </a:ext>
              <a:ext uri="{C183D7F6-B498-43B3-948B-1728B52AA6E4}">
                <adec:decorative xmlns:adec="http://schemas.microsoft.com/office/drawing/2017/decorative" val="1"/>
              </a:ext>
            </a:extLst>
          </p:cNvPr>
          <p:cNvSpPr txBox="1"/>
          <p:nvPr/>
        </p:nvSpPr>
        <p:spPr>
          <a:xfrm>
            <a:off x="5488152" y="3440643"/>
            <a:ext cx="3371243" cy="430887"/>
          </a:xfrm>
          <a:prstGeom prst="rect">
            <a:avLst/>
          </a:prstGeom>
          <a:noFill/>
        </p:spPr>
        <p:txBody>
          <a:bodyPr wrap="square">
            <a:spAutoFit/>
          </a:bodyPr>
          <a:lstStyle/>
          <a:p>
            <a:r>
              <a:rPr lang="en-US" sz="1100" dirty="0"/>
              <a:t>Photo by </a:t>
            </a:r>
            <a:r>
              <a:rPr lang="en-US" sz="1100" dirty="0" err="1">
                <a:solidFill>
                  <a:schemeClr val="tx1"/>
                </a:solidFill>
                <a:hlinkClick r:id="rId3">
                  <a:extLst>
                    <a:ext uri="{A12FA001-AC4F-418D-AE19-62706E023703}">
                      <ahyp:hlinkClr xmlns:ahyp="http://schemas.microsoft.com/office/drawing/2018/hyperlinkcolor" val="tx"/>
                    </a:ext>
                  </a:extLst>
                </a:hlinkClick>
              </a:rPr>
              <a:t>Arnel</a:t>
            </a:r>
            <a:r>
              <a:rPr lang="en-US" sz="1100" dirty="0">
                <a:solidFill>
                  <a:schemeClr val="tx1"/>
                </a:solidFill>
                <a:hlinkClick r:id="rId3">
                  <a:extLst>
                    <a:ext uri="{A12FA001-AC4F-418D-AE19-62706E023703}">
                      <ahyp:hlinkClr xmlns:ahyp="http://schemas.microsoft.com/office/drawing/2018/hyperlinkcolor" val="tx"/>
                    </a:ext>
                  </a:extLst>
                </a:hlinkClick>
              </a:rPr>
              <a:t> </a:t>
            </a:r>
            <a:r>
              <a:rPr lang="en-US" sz="1100" dirty="0" err="1">
                <a:solidFill>
                  <a:schemeClr val="tx1"/>
                </a:solidFill>
                <a:hlinkClick r:id="rId3">
                  <a:extLst>
                    <a:ext uri="{A12FA001-AC4F-418D-AE19-62706E023703}">
                      <ahyp:hlinkClr xmlns:ahyp="http://schemas.microsoft.com/office/drawing/2018/hyperlinkcolor" val="tx"/>
                    </a:ext>
                  </a:extLst>
                </a:hlinkClick>
              </a:rPr>
              <a:t>Hasanovic</a:t>
            </a:r>
            <a:r>
              <a:rPr lang="en-US" sz="1100" dirty="0">
                <a:solidFill>
                  <a:schemeClr val="tx1"/>
                </a:solidFill>
              </a:rPr>
              <a:t> </a:t>
            </a:r>
            <a:r>
              <a:rPr lang="en-US" sz="1100" dirty="0"/>
              <a:t>on is licensed under the </a:t>
            </a:r>
            <a:r>
              <a:rPr lang="en-US" sz="1100" dirty="0">
                <a:solidFill>
                  <a:schemeClr val="tx1"/>
                </a:solidFill>
                <a:hlinkClick r:id="rId4">
                  <a:extLst>
                    <a:ext uri="{A12FA001-AC4F-418D-AE19-62706E023703}">
                      <ahyp:hlinkClr xmlns:ahyp="http://schemas.microsoft.com/office/drawing/2018/hyperlinkcolor" val="tx"/>
                    </a:ext>
                  </a:extLst>
                </a:hlinkClick>
              </a:rPr>
              <a:t>Unsplit License</a:t>
            </a:r>
            <a:endParaRPr lang="en-CA" sz="1100" dirty="0">
              <a:solidFill>
                <a:schemeClr val="tx1"/>
              </a:solidFill>
            </a:endParaRPr>
          </a:p>
        </p:txBody>
      </p:sp>
      <p:pic>
        <p:nvPicPr>
          <p:cNvPr id="12" name="Picture 11">
            <a:extLst>
              <a:ext uri="{FF2B5EF4-FFF2-40B4-BE49-F238E27FC236}">
                <a16:creationId xmlns:a16="http://schemas.microsoft.com/office/drawing/2014/main" id="{93590A94-47D1-DB60-C1BB-B58F6AF679B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8152" y="1118088"/>
            <a:ext cx="3374495" cy="2252249"/>
          </a:xfrm>
          <a:prstGeom prst="rect">
            <a:avLst/>
          </a:prstGeom>
        </p:spPr>
      </p:pic>
    </p:spTree>
    <p:extLst>
      <p:ext uri="{BB962C8B-B14F-4D97-AF65-F5344CB8AC3E}">
        <p14:creationId xmlns:p14="http://schemas.microsoft.com/office/powerpoint/2010/main" val="1276205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US" b="1" dirty="0">
                <a:latin typeface="+mj-lt"/>
              </a:rPr>
              <a:t> Breakeven Point </a:t>
            </a:r>
            <a:endParaRPr lang="en-CA" b="1" dirty="0">
              <a:latin typeface="+mj-lt"/>
            </a:endParaRPr>
          </a:p>
        </p:txBody>
      </p:sp>
      <p:sp>
        <p:nvSpPr>
          <p:cNvPr id="2" name="Text Placeholder 1">
            <a:extLst>
              <a:ext uri="{FF2B5EF4-FFF2-40B4-BE49-F238E27FC236}">
                <a16:creationId xmlns:a16="http://schemas.microsoft.com/office/drawing/2014/main" id="{2084639B-83BD-58EC-A53E-3953FEE87161}"/>
              </a:ext>
            </a:extLst>
          </p:cNvPr>
          <p:cNvSpPr>
            <a:spLocks noGrp="1"/>
          </p:cNvSpPr>
          <p:nvPr>
            <p:ph type="body" idx="1"/>
          </p:nvPr>
        </p:nvSpPr>
        <p:spPr>
          <a:xfrm>
            <a:off x="311700" y="1229874"/>
            <a:ext cx="8520600" cy="3342125"/>
          </a:xfrm>
        </p:spPr>
        <p:txBody>
          <a:bodyPr>
            <a:noAutofit/>
          </a:bodyPr>
          <a:lstStyle/>
          <a:p>
            <a:pPr marL="114300" indent="0">
              <a:buNone/>
            </a:pPr>
            <a:r>
              <a:rPr lang="en-US" dirty="0">
                <a:latin typeface="+mn-lt"/>
              </a:rPr>
              <a:t>The point at which total costs equal total revenue is known as the </a:t>
            </a:r>
            <a:r>
              <a:rPr lang="en-US" b="1" dirty="0">
                <a:latin typeface="+mn-lt"/>
              </a:rPr>
              <a:t>breakeven point (BEP</a:t>
            </a:r>
            <a:r>
              <a:rPr lang="en-US" dirty="0">
                <a:latin typeface="+mn-lt"/>
              </a:rPr>
              <a:t>). For a company to be profitable, a company’s revenue must be greater than its total costs. If total costs exceed total revenue, the company suffers a loss.</a:t>
            </a:r>
            <a:endParaRPr lang="en-US" b="1" dirty="0">
              <a:latin typeface="+mn-lt"/>
            </a:endParaRPr>
          </a:p>
          <a:p>
            <a:pPr marL="114300" indent="0">
              <a:buNone/>
            </a:pPr>
            <a:r>
              <a:rPr lang="en-US" b="1" dirty="0">
                <a:latin typeface="+mn-lt"/>
              </a:rPr>
              <a:t>The formula for BEP is as follows:</a:t>
            </a:r>
            <a:endParaRPr lang="en-US" dirty="0">
              <a:latin typeface="+mn-lt"/>
            </a:endParaRPr>
          </a:p>
          <a:p>
            <a:r>
              <a:rPr lang="en-US" dirty="0">
                <a:latin typeface="+mn-lt"/>
              </a:rPr>
              <a:t>BEP = total fixed costs (FC) ÷ contribution per unit (CU)</a:t>
            </a:r>
          </a:p>
          <a:p>
            <a:r>
              <a:rPr lang="en-US" dirty="0">
                <a:latin typeface="+mn-lt"/>
              </a:rPr>
              <a:t>contribution per unit = MSP – variable costs (VC)</a:t>
            </a:r>
          </a:p>
          <a:p>
            <a:r>
              <a:rPr lang="en-US" dirty="0">
                <a:latin typeface="+mn-lt"/>
              </a:rPr>
              <a:t>BEP = $200,000 ÷ ($15 – $7) = $200,000 ÷ $8 = 25,000 units to break even</a:t>
            </a:r>
          </a:p>
          <a:p>
            <a:r>
              <a:rPr lang="en-US" dirty="0">
                <a:latin typeface="+mn-lt"/>
              </a:rPr>
              <a:t>To determine the breakeven point in dollars, you simply multiply the number of units to break even by the MSP. In this case, the BEP in dollars would be 25,000 units times $15, or $375,000.</a:t>
            </a:r>
            <a:endParaRPr lang="en-CA" dirty="0">
              <a:latin typeface="+mn-lt"/>
            </a:endParaRPr>
          </a:p>
        </p:txBody>
      </p:sp>
    </p:spTree>
    <p:extLst>
      <p:ext uri="{BB962C8B-B14F-4D97-AF65-F5344CB8AC3E}">
        <p14:creationId xmlns:p14="http://schemas.microsoft.com/office/powerpoint/2010/main" val="351125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222738" y="187569"/>
            <a:ext cx="8639909" cy="644769"/>
          </a:xfrm>
          <a:prstGeom prst="rect">
            <a:avLst/>
          </a:prstGeom>
        </p:spPr>
        <p:txBody>
          <a:bodyPr spcFirstLastPara="1" wrap="square" lIns="91425" tIns="91425" rIns="91425" bIns="91425" anchor="t" anchorCtr="0">
            <a:noAutofit/>
          </a:bodyPr>
          <a:lstStyle/>
          <a:p>
            <a:pPr>
              <a:buSzPts val="990"/>
            </a:pPr>
            <a:r>
              <a:rPr lang="en-US" b="1" dirty="0"/>
              <a:t> </a:t>
            </a:r>
            <a:r>
              <a:rPr lang="en-US" b="1" dirty="0">
                <a:latin typeface="+mn-lt"/>
              </a:rPr>
              <a:t>Pricing Laws, Regulations, and Ethic</a:t>
            </a:r>
            <a:endParaRPr lang="en-CA" b="1" dirty="0">
              <a:latin typeface="+mn-lt"/>
            </a:endParaRPr>
          </a:p>
        </p:txBody>
      </p:sp>
      <p:graphicFrame>
        <p:nvGraphicFramePr>
          <p:cNvPr id="6" name="Table 3">
            <a:extLst>
              <a:ext uri="{FF2B5EF4-FFF2-40B4-BE49-F238E27FC236}">
                <a16:creationId xmlns:a16="http://schemas.microsoft.com/office/drawing/2014/main" id="{C08CA338-BFD7-0A93-858E-3530D741D60F}"/>
              </a:ext>
            </a:extLst>
          </p:cNvPr>
          <p:cNvGraphicFramePr>
            <a:graphicFrameLocks noGrp="1"/>
          </p:cNvGraphicFramePr>
          <p:nvPr>
            <p:extLst>
              <p:ext uri="{D42A27DB-BD31-4B8C-83A1-F6EECF244321}">
                <p14:modId xmlns:p14="http://schemas.microsoft.com/office/powerpoint/2010/main" val="2664304298"/>
              </p:ext>
            </p:extLst>
          </p:nvPr>
        </p:nvGraphicFramePr>
        <p:xfrm>
          <a:off x="1494692" y="1238250"/>
          <a:ext cx="6096000" cy="2880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759691755"/>
                    </a:ext>
                  </a:extLst>
                </a:gridCol>
              </a:tblGrid>
              <a:tr h="576000">
                <a:tc>
                  <a:txBody>
                    <a:bodyPr/>
                    <a:lstStyle/>
                    <a:p>
                      <a:pPr algn="ctr"/>
                      <a:r>
                        <a:rPr lang="en-CA" sz="1800" b="1" dirty="0">
                          <a:solidFill>
                            <a:schemeClr val="bg2">
                              <a:lumMod val="50000"/>
                            </a:schemeClr>
                          </a:solidFill>
                        </a:rPr>
                        <a:t>Price Fixing </a:t>
                      </a:r>
                    </a:p>
                  </a:txBody>
                  <a:tcPr anchor="ctr">
                    <a:solidFill>
                      <a:schemeClr val="accent6">
                        <a:lumMod val="60000"/>
                        <a:lumOff val="40000"/>
                      </a:schemeClr>
                    </a:solidFill>
                  </a:tcPr>
                </a:tc>
                <a:extLst>
                  <a:ext uri="{0D108BD9-81ED-4DB2-BD59-A6C34878D82A}">
                    <a16:rowId xmlns:a16="http://schemas.microsoft.com/office/drawing/2014/main" val="3059697260"/>
                  </a:ext>
                </a:extLst>
              </a:tr>
              <a:tr h="576000">
                <a:tc>
                  <a:txBody>
                    <a:bodyPr/>
                    <a:lstStyle/>
                    <a:p>
                      <a:pPr algn="ctr"/>
                      <a:r>
                        <a:rPr lang="en-CA" sz="1800" b="1" dirty="0">
                          <a:solidFill>
                            <a:schemeClr val="bg2">
                              <a:lumMod val="50000"/>
                            </a:schemeClr>
                          </a:solidFill>
                        </a:rPr>
                        <a:t>Unfair Trade Laws </a:t>
                      </a:r>
                    </a:p>
                  </a:txBody>
                  <a:tcPr anchor="ctr">
                    <a:solidFill>
                      <a:schemeClr val="accent6">
                        <a:lumMod val="60000"/>
                        <a:lumOff val="40000"/>
                      </a:schemeClr>
                    </a:solidFill>
                  </a:tcPr>
                </a:tc>
                <a:extLst>
                  <a:ext uri="{0D108BD9-81ED-4DB2-BD59-A6C34878D82A}">
                    <a16:rowId xmlns:a16="http://schemas.microsoft.com/office/drawing/2014/main" val="3280753858"/>
                  </a:ext>
                </a:extLst>
              </a:tr>
              <a:tr h="576000">
                <a:tc>
                  <a:txBody>
                    <a:bodyPr/>
                    <a:lstStyle/>
                    <a:p>
                      <a:pPr algn="ctr"/>
                      <a:r>
                        <a:rPr lang="en-CA" sz="1800" b="1" dirty="0">
                          <a:solidFill>
                            <a:schemeClr val="bg2">
                              <a:lumMod val="50000"/>
                            </a:schemeClr>
                          </a:solidFill>
                        </a:rPr>
                        <a:t>Predatory Pricing </a:t>
                      </a:r>
                    </a:p>
                  </a:txBody>
                  <a:tcPr anchor="ctr">
                    <a:solidFill>
                      <a:schemeClr val="accent6">
                        <a:lumMod val="60000"/>
                        <a:lumOff val="40000"/>
                      </a:schemeClr>
                    </a:solidFill>
                  </a:tcPr>
                </a:tc>
                <a:extLst>
                  <a:ext uri="{0D108BD9-81ED-4DB2-BD59-A6C34878D82A}">
                    <a16:rowId xmlns:a16="http://schemas.microsoft.com/office/drawing/2014/main" val="741383906"/>
                  </a:ext>
                </a:extLst>
              </a:tr>
              <a:tr h="576000">
                <a:tc>
                  <a:txBody>
                    <a:bodyPr/>
                    <a:lstStyle/>
                    <a:p>
                      <a:pPr algn="ctr"/>
                      <a:r>
                        <a:rPr lang="en-CA" sz="1800" b="1" dirty="0">
                          <a:solidFill>
                            <a:schemeClr val="bg2">
                              <a:lumMod val="50000"/>
                            </a:schemeClr>
                          </a:solidFill>
                        </a:rPr>
                        <a:t>Bait and Switch (Deceptive Pricing)</a:t>
                      </a:r>
                    </a:p>
                  </a:txBody>
                  <a:tcPr anchor="ctr">
                    <a:solidFill>
                      <a:schemeClr val="accent6">
                        <a:lumMod val="60000"/>
                        <a:lumOff val="40000"/>
                      </a:schemeClr>
                    </a:solidFill>
                  </a:tcPr>
                </a:tc>
                <a:extLst>
                  <a:ext uri="{0D108BD9-81ED-4DB2-BD59-A6C34878D82A}">
                    <a16:rowId xmlns:a16="http://schemas.microsoft.com/office/drawing/2014/main" val="257967204"/>
                  </a:ext>
                </a:extLst>
              </a:tr>
              <a:tr h="576000">
                <a:tc>
                  <a:txBody>
                    <a:bodyPr/>
                    <a:lstStyle/>
                    <a:p>
                      <a:pPr algn="ctr"/>
                      <a:r>
                        <a:rPr lang="en-CA" sz="1800" b="1" dirty="0">
                          <a:solidFill>
                            <a:schemeClr val="bg2">
                              <a:lumMod val="50000"/>
                            </a:schemeClr>
                          </a:solidFill>
                        </a:rPr>
                        <a:t>Price Decimation (Robinson-Patman Act) </a:t>
                      </a:r>
                    </a:p>
                  </a:txBody>
                  <a:tcPr anchor="ctr">
                    <a:solidFill>
                      <a:schemeClr val="accent6">
                        <a:lumMod val="60000"/>
                        <a:lumOff val="40000"/>
                      </a:schemeClr>
                    </a:solidFill>
                  </a:tcPr>
                </a:tc>
                <a:extLst>
                  <a:ext uri="{0D108BD9-81ED-4DB2-BD59-A6C34878D82A}">
                    <a16:rowId xmlns:a16="http://schemas.microsoft.com/office/drawing/2014/main" val="3939184809"/>
                  </a:ext>
                </a:extLst>
              </a:tr>
            </a:tbl>
          </a:graphicData>
        </a:graphic>
      </p:graphicFrame>
    </p:spTree>
    <p:extLst>
      <p:ext uri="{BB962C8B-B14F-4D97-AF65-F5344CB8AC3E}">
        <p14:creationId xmlns:p14="http://schemas.microsoft.com/office/powerpoint/2010/main" val="16949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445477"/>
            <a:ext cx="8413200" cy="715107"/>
          </a:xfrm>
          <a:prstGeom prst="rect">
            <a:avLst/>
          </a:prstGeom>
        </p:spPr>
        <p:txBody>
          <a:bodyPr spcFirstLastPara="1" wrap="square" lIns="91425" tIns="91425" rIns="91425" bIns="91425" anchor="t" anchorCtr="0">
            <a:noAutofit/>
          </a:bodyPr>
          <a:lstStyle/>
          <a:p>
            <a:r>
              <a:rPr lang="en-CA" b="1" dirty="0">
                <a:latin typeface="+mj-lt"/>
              </a:rPr>
              <a:t>15.1 The Pricing Framework and a Firm’s Pricing Objectives</a:t>
            </a:r>
            <a:endParaRPr b="1" dirty="0">
              <a:highlight>
                <a:schemeClr val="lt1"/>
              </a:highlight>
              <a:latin typeface="+mj-lt"/>
              <a:ea typeface="Arial"/>
              <a:cs typeface="Arial"/>
              <a:sym typeface="Arial"/>
            </a:endParaRPr>
          </a:p>
        </p:txBody>
      </p:sp>
      <p:sp>
        <p:nvSpPr>
          <p:cNvPr id="93" name="Google Shape;93;p15"/>
          <p:cNvSpPr txBox="1">
            <a:spLocks noGrp="1"/>
          </p:cNvSpPr>
          <p:nvPr>
            <p:ph type="body" idx="1"/>
          </p:nvPr>
        </p:nvSpPr>
        <p:spPr>
          <a:xfrm>
            <a:off x="247075" y="1486109"/>
            <a:ext cx="8413200" cy="2801815"/>
          </a:xfrm>
          <a:prstGeom prst="rect">
            <a:avLst/>
          </a:prstGeom>
        </p:spPr>
        <p:txBody>
          <a:bodyPr spcFirstLastPara="1" wrap="square" lIns="91425" tIns="91425" rIns="91425" bIns="91425" anchor="t" anchorCtr="0">
            <a:noAutofit/>
          </a:bodyPr>
          <a:lstStyle/>
          <a:p>
            <a:pPr marL="131720" lvl="0" indent="0">
              <a:lnSpc>
                <a:spcPct val="200000"/>
              </a:lnSpc>
              <a:spcBef>
                <a:spcPts val="1400"/>
              </a:spcBef>
              <a:buClr>
                <a:srgbClr val="000000"/>
              </a:buClr>
              <a:buSzPts val="1526"/>
              <a:buNone/>
            </a:pPr>
            <a:r>
              <a:rPr lang="en" b="1" dirty="0">
                <a:solidFill>
                  <a:srgbClr val="000000"/>
                </a:solidFill>
                <a:highlight>
                  <a:srgbClr val="FFFFFF"/>
                </a:highlight>
                <a:latin typeface="Arial"/>
                <a:ea typeface="Arial"/>
                <a:cs typeface="Arial"/>
                <a:sym typeface="Arial"/>
              </a:rPr>
              <a:t>Learning Objective:</a:t>
            </a:r>
          </a:p>
          <a:p>
            <a:r>
              <a:rPr lang="en-CA" dirty="0"/>
              <a:t>Understand the factors in the pricing framework.</a:t>
            </a:r>
          </a:p>
          <a:p>
            <a:r>
              <a:rPr lang="en-CA" dirty="0"/>
              <a:t>Explain the different pricing objectives organizations have to choose from.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US" b="1" dirty="0">
                <a:latin typeface="+mj-lt"/>
              </a:rPr>
              <a:t> Price fixing</a:t>
            </a:r>
            <a:endParaRPr lang="en-CA" b="1" dirty="0">
              <a:latin typeface="+mj-lt"/>
            </a:endParaRPr>
          </a:p>
        </p:txBody>
      </p:sp>
      <p:sp>
        <p:nvSpPr>
          <p:cNvPr id="2" name="Text Placeholder 1">
            <a:extLst>
              <a:ext uri="{FF2B5EF4-FFF2-40B4-BE49-F238E27FC236}">
                <a16:creationId xmlns:a16="http://schemas.microsoft.com/office/drawing/2014/main" id="{7D27F5E0-015A-D454-DF82-1D3360ABB2B9}"/>
              </a:ext>
              <a:ext uri="{C183D7F6-B498-43B3-948B-1728B52AA6E4}">
                <adec:decorative xmlns:adec="http://schemas.microsoft.com/office/drawing/2017/decorative" val="0"/>
              </a:ext>
            </a:extLst>
          </p:cNvPr>
          <p:cNvSpPr>
            <a:spLocks noGrp="1"/>
          </p:cNvSpPr>
          <p:nvPr>
            <p:ph type="body" idx="1"/>
          </p:nvPr>
        </p:nvSpPr>
        <p:spPr>
          <a:xfrm>
            <a:off x="311700" y="1017800"/>
            <a:ext cx="5827842" cy="3517130"/>
          </a:xfrm>
        </p:spPr>
        <p:txBody>
          <a:bodyPr>
            <a:noAutofit/>
          </a:bodyPr>
          <a:lstStyle/>
          <a:p>
            <a:pPr marL="114300" indent="0">
              <a:buNone/>
            </a:pPr>
            <a:r>
              <a:rPr lang="en-US" b="1" dirty="0">
                <a:latin typeface="+mn-lt"/>
              </a:rPr>
              <a:t>Price fixing</a:t>
            </a:r>
            <a:r>
              <a:rPr lang="en-US" dirty="0">
                <a:latin typeface="+mn-lt"/>
              </a:rPr>
              <a:t>, which occurs when firms get together and agree to charge the same prices, is illegal. Usually, price fixing involves setting high prices so consumers must pay a high price regardless of where they purchase a good or service. Video systems, LCD (liquid crystal display) manufacturers, auction houses, and airlines are examples of offerings in which price fixing existed. When a company is charged with price fixing, it is usually ordered to take some type of action to reach a settlement with buyers.</a:t>
            </a:r>
            <a:endParaRPr lang="en-CA" dirty="0">
              <a:latin typeface="+mn-lt"/>
            </a:endParaRPr>
          </a:p>
        </p:txBody>
      </p:sp>
      <p:sp>
        <p:nvSpPr>
          <p:cNvPr id="6" name="TextBox 5">
            <a:extLst>
              <a:ext uri="{FF2B5EF4-FFF2-40B4-BE49-F238E27FC236}">
                <a16:creationId xmlns:a16="http://schemas.microsoft.com/office/drawing/2014/main" id="{AB6DF8A8-993F-C8ED-0462-5AA70729346B}"/>
              </a:ext>
              <a:ext uri="{C183D7F6-B498-43B3-948B-1728B52AA6E4}">
                <adec:decorative xmlns:adec="http://schemas.microsoft.com/office/drawing/2017/decorative" val="1"/>
              </a:ext>
            </a:extLst>
          </p:cNvPr>
          <p:cNvSpPr txBox="1"/>
          <p:nvPr/>
        </p:nvSpPr>
        <p:spPr>
          <a:xfrm>
            <a:off x="6139542" y="2912953"/>
            <a:ext cx="2869965" cy="430887"/>
          </a:xfrm>
          <a:prstGeom prst="rect">
            <a:avLst/>
          </a:prstGeom>
          <a:noFill/>
        </p:spPr>
        <p:txBody>
          <a:bodyPr wrap="square">
            <a:spAutoFit/>
          </a:bodyPr>
          <a:lstStyle/>
          <a:p>
            <a:r>
              <a:rPr lang="en-US" sz="1100" dirty="0"/>
              <a:t>Photo by </a:t>
            </a:r>
            <a:r>
              <a:rPr lang="en-US" sz="1100" dirty="0">
                <a:solidFill>
                  <a:schemeClr val="tx1"/>
                </a:solidFill>
                <a:hlinkClick r:id="rId3">
                  <a:extLst>
                    <a:ext uri="{A12FA001-AC4F-418D-AE19-62706E023703}">
                      <ahyp:hlinkClr xmlns:ahyp="http://schemas.microsoft.com/office/drawing/2018/hyperlinkcolor" val="tx"/>
                    </a:ext>
                  </a:extLst>
                </a:hlinkClick>
              </a:rPr>
              <a:t>Alvaro Reyes</a:t>
            </a:r>
            <a:r>
              <a:rPr lang="en-US" sz="1100" dirty="0">
                <a:solidFill>
                  <a:schemeClr val="tx1"/>
                </a:solidFill>
              </a:rPr>
              <a:t> </a:t>
            </a:r>
            <a:r>
              <a:rPr lang="en-US" sz="1100" dirty="0"/>
              <a:t>on is licensed under the </a:t>
            </a:r>
            <a:r>
              <a:rPr lang="en-US" sz="1100" dirty="0">
                <a:solidFill>
                  <a:schemeClr val="tx1"/>
                </a:solidFill>
                <a:hlinkClick r:id="rId4">
                  <a:extLst>
                    <a:ext uri="{A12FA001-AC4F-418D-AE19-62706E023703}">
                      <ahyp:hlinkClr xmlns:ahyp="http://schemas.microsoft.com/office/drawing/2018/hyperlinkcolor" val="tx"/>
                    </a:ext>
                  </a:extLst>
                </a:hlinkClick>
              </a:rPr>
              <a:t>Unsplit License</a:t>
            </a:r>
            <a:endParaRPr lang="en-CA" sz="1100" dirty="0">
              <a:solidFill>
                <a:schemeClr val="tx1"/>
              </a:solidFill>
            </a:endParaRPr>
          </a:p>
        </p:txBody>
      </p:sp>
      <p:pic>
        <p:nvPicPr>
          <p:cNvPr id="4" name="Picture 3">
            <a:extLst>
              <a:ext uri="{FF2B5EF4-FFF2-40B4-BE49-F238E27FC236}">
                <a16:creationId xmlns:a16="http://schemas.microsoft.com/office/drawing/2014/main" id="{209D063A-406A-3AC8-26FB-8696BFC8F86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9542" y="998681"/>
            <a:ext cx="2869965" cy="1914272"/>
          </a:xfrm>
          <a:prstGeom prst="rect">
            <a:avLst/>
          </a:prstGeom>
        </p:spPr>
      </p:pic>
    </p:spTree>
    <p:extLst>
      <p:ext uri="{BB962C8B-B14F-4D97-AF65-F5344CB8AC3E}">
        <p14:creationId xmlns:p14="http://schemas.microsoft.com/office/powerpoint/2010/main" val="16062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r>
              <a:rPr lang="en-US" b="1" dirty="0">
                <a:latin typeface="+mj-lt"/>
              </a:rPr>
              <a:t>Unfair Trade Laws and</a:t>
            </a:r>
            <a:r>
              <a:rPr lang="en-US" sz="3200" b="1" dirty="0">
                <a:latin typeface="+mj-lt"/>
              </a:rPr>
              <a:t> Predatory Pricing</a:t>
            </a:r>
            <a:endParaRPr lang="en-CA" b="1" dirty="0">
              <a:latin typeface="+mj-lt"/>
            </a:endParaRPr>
          </a:p>
        </p:txBody>
      </p:sp>
      <p:sp>
        <p:nvSpPr>
          <p:cNvPr id="2" name="Text Placeholder 1">
            <a:extLst>
              <a:ext uri="{FF2B5EF4-FFF2-40B4-BE49-F238E27FC236}">
                <a16:creationId xmlns:a16="http://schemas.microsoft.com/office/drawing/2014/main" id="{3BB1D33B-C9CF-1EE9-B830-0ECAB014364D}"/>
              </a:ext>
            </a:extLst>
          </p:cNvPr>
          <p:cNvSpPr>
            <a:spLocks noGrp="1"/>
          </p:cNvSpPr>
          <p:nvPr>
            <p:ph type="body" idx="1"/>
          </p:nvPr>
        </p:nvSpPr>
        <p:spPr/>
        <p:txBody>
          <a:bodyPr/>
          <a:lstStyle/>
          <a:p>
            <a:r>
              <a:rPr lang="en-US" dirty="0">
                <a:latin typeface="+mn-lt"/>
              </a:rPr>
              <a:t>Unfair Trade Laws: By requiring sellers to keep a minimum price level for similar products, unfair trade laws protect smaller businesses. Unfair trade laws are state laws preventing large businesses from selling products below cost (as loss leaders) to attract customers to the store.</a:t>
            </a:r>
          </a:p>
          <a:p>
            <a:r>
              <a:rPr lang="en-US" dirty="0">
                <a:latin typeface="+mn-lt"/>
              </a:rPr>
              <a:t>Predatory Pricing: When companies act in a predatory manner by setting low prices to drive competitors out of business, it is a predatory pricing strategy.</a:t>
            </a:r>
          </a:p>
        </p:txBody>
      </p:sp>
    </p:spTree>
    <p:extLst>
      <p:ext uri="{BB962C8B-B14F-4D97-AF65-F5344CB8AC3E}">
        <p14:creationId xmlns:p14="http://schemas.microsoft.com/office/powerpoint/2010/main" val="2004702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r>
              <a:rPr lang="en-US" b="1" dirty="0">
                <a:latin typeface="+mj-lt"/>
              </a:rPr>
              <a:t>Bait and Switch (Deceptive Pricing)</a:t>
            </a:r>
            <a:endParaRPr lang="en-CA" b="1" dirty="0">
              <a:latin typeface="+mj-lt"/>
            </a:endParaRPr>
          </a:p>
        </p:txBody>
      </p:sp>
      <p:sp>
        <p:nvSpPr>
          <p:cNvPr id="2" name="Text Placeholder 1">
            <a:extLst>
              <a:ext uri="{FF2B5EF4-FFF2-40B4-BE49-F238E27FC236}">
                <a16:creationId xmlns:a16="http://schemas.microsoft.com/office/drawing/2014/main" id="{93B9F07C-663B-C609-EFFF-549D1934F83C}"/>
              </a:ext>
            </a:extLst>
          </p:cNvPr>
          <p:cNvSpPr>
            <a:spLocks noGrp="1"/>
          </p:cNvSpPr>
          <p:nvPr>
            <p:ph type="body" idx="1"/>
          </p:nvPr>
        </p:nvSpPr>
        <p:spPr>
          <a:xfrm>
            <a:off x="311700" y="1229875"/>
            <a:ext cx="5127933" cy="3339000"/>
          </a:xfrm>
        </p:spPr>
        <p:txBody>
          <a:bodyPr/>
          <a:lstStyle/>
          <a:p>
            <a:pPr marL="114300" indent="0">
              <a:buNone/>
            </a:pPr>
            <a:r>
              <a:rPr lang="en-US" dirty="0">
                <a:latin typeface="+mn-lt"/>
              </a:rPr>
              <a:t>Bait and switch, or bait advertising, occurs when a business tries to “bait,” or lure in, customers with an incredibly low-priced product. Once customers take the bait, sales personnel attempt to sell them more expensive products. Sometimes the customers are told the cheaper product is no longer available.</a:t>
            </a:r>
          </a:p>
        </p:txBody>
      </p:sp>
      <p:pic>
        <p:nvPicPr>
          <p:cNvPr id="3" name="Picture 2">
            <a:extLst>
              <a:ext uri="{FF2B5EF4-FFF2-40B4-BE49-F238E27FC236}">
                <a16:creationId xmlns:a16="http://schemas.microsoft.com/office/drawing/2014/main" id="{595A93E1-91AD-BCAE-8749-75E412985DE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9635" y="1031741"/>
            <a:ext cx="2618515" cy="3273144"/>
          </a:xfrm>
          <a:prstGeom prst="rect">
            <a:avLst/>
          </a:prstGeom>
        </p:spPr>
      </p:pic>
      <p:sp>
        <p:nvSpPr>
          <p:cNvPr id="7" name="TextBox 6">
            <a:extLst>
              <a:ext uri="{FF2B5EF4-FFF2-40B4-BE49-F238E27FC236}">
                <a16:creationId xmlns:a16="http://schemas.microsoft.com/office/drawing/2014/main" id="{ED381610-3ECB-38AB-53D0-21222F600A98}"/>
              </a:ext>
              <a:ext uri="{C183D7F6-B498-43B3-948B-1728B52AA6E4}">
                <adec:decorative xmlns:adec="http://schemas.microsoft.com/office/drawing/2017/decorative" val="1"/>
              </a:ext>
            </a:extLst>
          </p:cNvPr>
          <p:cNvSpPr txBox="1"/>
          <p:nvPr/>
        </p:nvSpPr>
        <p:spPr>
          <a:xfrm>
            <a:off x="5439634" y="4304885"/>
            <a:ext cx="2773017" cy="430887"/>
          </a:xfrm>
          <a:prstGeom prst="rect">
            <a:avLst/>
          </a:prstGeom>
          <a:noFill/>
        </p:spPr>
        <p:txBody>
          <a:bodyPr wrap="square">
            <a:spAutoFit/>
          </a:bodyPr>
          <a:lstStyle/>
          <a:p>
            <a:r>
              <a:rPr lang="en-US" sz="1100" dirty="0"/>
              <a:t>Photo by </a:t>
            </a:r>
            <a:r>
              <a:rPr lang="en-US" sz="1100" dirty="0">
                <a:solidFill>
                  <a:schemeClr val="tx1"/>
                </a:solidFill>
                <a:hlinkClick r:id="rId4">
                  <a:extLst>
                    <a:ext uri="{A12FA001-AC4F-418D-AE19-62706E023703}">
                      <ahyp:hlinkClr xmlns:ahyp="http://schemas.microsoft.com/office/drawing/2018/hyperlinkcolor" val="tx"/>
                    </a:ext>
                  </a:extLst>
                </a:hlinkClick>
              </a:rPr>
              <a:t>JOSBRA design</a:t>
            </a:r>
            <a:r>
              <a:rPr lang="en-US" sz="1100" dirty="0">
                <a:solidFill>
                  <a:schemeClr val="tx1"/>
                </a:solidFill>
              </a:rPr>
              <a:t> </a:t>
            </a:r>
            <a:r>
              <a:rPr lang="en-US" sz="1100" dirty="0"/>
              <a:t>on is 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solidFill>
                <a:schemeClr val="tx1"/>
              </a:solidFill>
            </a:endParaRPr>
          </a:p>
        </p:txBody>
      </p:sp>
    </p:spTree>
    <p:extLst>
      <p:ext uri="{BB962C8B-B14F-4D97-AF65-F5344CB8AC3E}">
        <p14:creationId xmlns:p14="http://schemas.microsoft.com/office/powerpoint/2010/main" val="1839784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r>
              <a:rPr lang="en-US" b="1" dirty="0">
                <a:latin typeface="+mj-lt"/>
              </a:rPr>
              <a:t>Price Discrimination (Robinson-Patman Act)</a:t>
            </a:r>
            <a:endParaRPr lang="en-CA" b="1" dirty="0">
              <a:latin typeface="+mj-lt"/>
            </a:endParaRPr>
          </a:p>
        </p:txBody>
      </p:sp>
      <p:sp>
        <p:nvSpPr>
          <p:cNvPr id="2" name="Text Placeholder 1">
            <a:extLst>
              <a:ext uri="{FF2B5EF4-FFF2-40B4-BE49-F238E27FC236}">
                <a16:creationId xmlns:a16="http://schemas.microsoft.com/office/drawing/2014/main" id="{C9FEB5A9-6CE5-11FE-E45B-CD8767065576}"/>
              </a:ext>
            </a:extLst>
          </p:cNvPr>
          <p:cNvSpPr>
            <a:spLocks noGrp="1"/>
          </p:cNvSpPr>
          <p:nvPr>
            <p:ph type="body" idx="1"/>
          </p:nvPr>
        </p:nvSpPr>
        <p:spPr>
          <a:xfrm>
            <a:off x="311700" y="1229875"/>
            <a:ext cx="5491984" cy="3339000"/>
          </a:xfrm>
        </p:spPr>
        <p:txBody>
          <a:bodyPr>
            <a:normAutofit/>
          </a:bodyPr>
          <a:lstStyle/>
          <a:p>
            <a:r>
              <a:rPr lang="en-US" dirty="0">
                <a:latin typeface="+mn-lt"/>
              </a:rPr>
              <a:t>Price discrimination or charging different customers different prices for the same product; In some situations, price discrimination is legal. </a:t>
            </a:r>
          </a:p>
          <a:p>
            <a:r>
              <a:rPr lang="en-US" dirty="0">
                <a:latin typeface="+mn-lt"/>
              </a:rPr>
              <a:t>Certain customer groups (students, children, and senior citizens, for example) are sometimes offered discounts at restaurants and events. However, the discounts must be offered to all senior citizens or all children within a certain age range, not just a few.</a:t>
            </a:r>
          </a:p>
        </p:txBody>
      </p:sp>
      <p:sp>
        <p:nvSpPr>
          <p:cNvPr id="8" name="TextBox 7">
            <a:extLst>
              <a:ext uri="{FF2B5EF4-FFF2-40B4-BE49-F238E27FC236}">
                <a16:creationId xmlns:a16="http://schemas.microsoft.com/office/drawing/2014/main" id="{79A363A9-ABCE-661A-CB58-05127A30A3D7}"/>
              </a:ext>
              <a:ext uri="{C183D7F6-B498-43B3-948B-1728B52AA6E4}">
                <adec:decorative xmlns:adec="http://schemas.microsoft.com/office/drawing/2017/decorative" val="1"/>
              </a:ext>
            </a:extLst>
          </p:cNvPr>
          <p:cNvSpPr txBox="1"/>
          <p:nvPr/>
        </p:nvSpPr>
        <p:spPr>
          <a:xfrm>
            <a:off x="5803686" y="4449423"/>
            <a:ext cx="2588256" cy="430887"/>
          </a:xfrm>
          <a:prstGeom prst="rect">
            <a:avLst/>
          </a:prstGeom>
          <a:noFill/>
        </p:spPr>
        <p:txBody>
          <a:bodyPr wrap="square">
            <a:spAutoFit/>
          </a:bodyPr>
          <a:lstStyle/>
          <a:p>
            <a:r>
              <a:rPr lang="en-US" sz="1100" dirty="0"/>
              <a:t>Photo by </a:t>
            </a:r>
            <a:r>
              <a:rPr lang="en-US" sz="1100" dirty="0">
                <a:solidFill>
                  <a:schemeClr val="tx1"/>
                </a:solidFill>
                <a:hlinkClick r:id="rId3">
                  <a:extLst>
                    <a:ext uri="{A12FA001-AC4F-418D-AE19-62706E023703}">
                      <ahyp:hlinkClr xmlns:ahyp="http://schemas.microsoft.com/office/drawing/2018/hyperlinkcolor" val="tx"/>
                    </a:ext>
                  </a:extLst>
                </a:hlinkClick>
              </a:rPr>
              <a:t>Joe Hepburn</a:t>
            </a:r>
            <a:r>
              <a:rPr lang="en-US" sz="1100" dirty="0">
                <a:solidFill>
                  <a:schemeClr val="tx1"/>
                </a:solidFill>
              </a:rPr>
              <a:t> </a:t>
            </a:r>
            <a:r>
              <a:rPr lang="en-US" sz="1100" dirty="0"/>
              <a:t>on is licensed under the </a:t>
            </a:r>
            <a:r>
              <a:rPr lang="en-US" sz="1100" dirty="0">
                <a:solidFill>
                  <a:schemeClr val="tx1"/>
                </a:solidFill>
                <a:hlinkClick r:id="rId4">
                  <a:extLst>
                    <a:ext uri="{A12FA001-AC4F-418D-AE19-62706E023703}">
                      <ahyp:hlinkClr xmlns:ahyp="http://schemas.microsoft.com/office/drawing/2018/hyperlinkcolor" val="tx"/>
                    </a:ext>
                  </a:extLst>
                </a:hlinkClick>
              </a:rPr>
              <a:t>Unsplit License</a:t>
            </a:r>
            <a:endParaRPr lang="en-CA" sz="1100" dirty="0">
              <a:solidFill>
                <a:schemeClr val="tx1"/>
              </a:solidFill>
            </a:endParaRPr>
          </a:p>
        </p:txBody>
      </p:sp>
      <p:pic>
        <p:nvPicPr>
          <p:cNvPr id="6" name="Picture 5">
            <a:extLst>
              <a:ext uri="{FF2B5EF4-FFF2-40B4-BE49-F238E27FC236}">
                <a16:creationId xmlns:a16="http://schemas.microsoft.com/office/drawing/2014/main" id="{92A46C87-902E-ABC8-78CD-6D9AAF96733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3685" y="998681"/>
            <a:ext cx="2588256" cy="3450742"/>
          </a:xfrm>
          <a:prstGeom prst="rect">
            <a:avLst/>
          </a:prstGeom>
        </p:spPr>
      </p:pic>
    </p:spTree>
    <p:extLst>
      <p:ext uri="{BB962C8B-B14F-4D97-AF65-F5344CB8AC3E}">
        <p14:creationId xmlns:p14="http://schemas.microsoft.com/office/powerpoint/2010/main" val="1706658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5.2 Key Takeaway </a:t>
            </a:r>
            <a:endParaRPr b="1" dirty="0">
              <a:latin typeface="+mj-lt"/>
            </a:endParaRPr>
          </a:p>
        </p:txBody>
      </p:sp>
      <p:sp>
        <p:nvSpPr>
          <p:cNvPr id="2" name="Text Placeholder 1">
            <a:extLst>
              <a:ext uri="{FF2B5EF4-FFF2-40B4-BE49-F238E27FC236}">
                <a16:creationId xmlns:a16="http://schemas.microsoft.com/office/drawing/2014/main" id="{87974F98-63B8-29A4-E731-BB5A89E02BB5}"/>
              </a:ext>
            </a:extLst>
          </p:cNvPr>
          <p:cNvSpPr>
            <a:spLocks noGrp="1"/>
          </p:cNvSpPr>
          <p:nvPr>
            <p:ph type="body" idx="1"/>
          </p:nvPr>
        </p:nvSpPr>
        <p:spPr>
          <a:xfrm>
            <a:off x="2484618" y="1229875"/>
            <a:ext cx="6347682" cy="3339000"/>
          </a:xfrm>
        </p:spPr>
        <p:txBody>
          <a:bodyPr/>
          <a:lstStyle/>
          <a:p>
            <a:r>
              <a:rPr lang="en-CA" dirty="0">
                <a:latin typeface="+mn-lt"/>
              </a:rPr>
              <a:t>In addition to setting a pricing objective, a firm has to look at a number of factors before setting its prices. Factors include the offering’s costs, the customers, the external environment and other aspects of the marketing mix.</a:t>
            </a:r>
          </a:p>
          <a:p>
            <a:r>
              <a:rPr lang="en-CA" dirty="0">
                <a:latin typeface="+mn-lt"/>
              </a:rPr>
              <a:t>In international markets, firms must look at environmental factors and customers’ buying behavior in each market. For a company to be profitable, revenues must exceed total costs.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533" y="1282885"/>
            <a:ext cx="2105085" cy="2105085"/>
          </a:xfrm>
          <a:prstGeom prst="rect">
            <a:avLst/>
          </a:prstGeom>
        </p:spPr>
      </p:pic>
    </p:spTree>
    <p:extLst>
      <p:ext uri="{BB962C8B-B14F-4D97-AF65-F5344CB8AC3E}">
        <p14:creationId xmlns:p14="http://schemas.microsoft.com/office/powerpoint/2010/main" val="2023240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15.3 Pricing Strategies </a:t>
            </a:r>
            <a:endParaRPr b="1" dirty="0">
              <a:latin typeface="+mj-lt"/>
            </a:endParaRPr>
          </a:p>
        </p:txBody>
      </p:sp>
      <p:sp>
        <p:nvSpPr>
          <p:cNvPr id="3" name="Text Placeholder 2">
            <a:extLst>
              <a:ext uri="{FF2B5EF4-FFF2-40B4-BE49-F238E27FC236}">
                <a16:creationId xmlns:a16="http://schemas.microsoft.com/office/drawing/2014/main" id="{E660BA9C-24C7-F374-7EB9-3D35E0D38776}"/>
              </a:ext>
            </a:extLst>
          </p:cNvPr>
          <p:cNvSpPr>
            <a:spLocks noGrp="1"/>
          </p:cNvSpPr>
          <p:nvPr>
            <p:ph type="body" idx="1"/>
          </p:nvPr>
        </p:nvSpPr>
        <p:spPr/>
        <p:txBody>
          <a:bodyPr/>
          <a:lstStyle/>
          <a:p>
            <a:pPr marL="0" lvl="0" indent="0">
              <a:lnSpc>
                <a:spcPct val="200000"/>
              </a:lnSpc>
              <a:spcBef>
                <a:spcPts val="1400"/>
              </a:spcBef>
              <a:buSzPts val="1526"/>
              <a:buNone/>
            </a:pPr>
            <a:r>
              <a:rPr lang="en-CA" b="1" dirty="0">
                <a:highlight>
                  <a:srgbClr val="FFFFFF"/>
                </a:highlight>
                <a:latin typeface="+mn-lt"/>
              </a:rPr>
              <a:t>Learning Objectives:</a:t>
            </a:r>
          </a:p>
          <a:p>
            <a:pPr marL="285750" indent="-285750"/>
            <a:r>
              <a:rPr lang="en-CA" dirty="0">
                <a:latin typeface="+mn-lt"/>
              </a:rPr>
              <a:t>Understand introductory pricing strategies.</a:t>
            </a:r>
          </a:p>
          <a:p>
            <a:pPr marL="285750" indent="-285750"/>
            <a:r>
              <a:rPr lang="en-CA" dirty="0">
                <a:latin typeface="+mn-lt"/>
              </a:rPr>
              <a:t>Understand the different pricing approaches that businesses use.</a:t>
            </a:r>
          </a:p>
        </p:txBody>
      </p:sp>
    </p:spTree>
    <p:extLst>
      <p:ext uri="{BB962C8B-B14F-4D97-AF65-F5344CB8AC3E}">
        <p14:creationId xmlns:p14="http://schemas.microsoft.com/office/powerpoint/2010/main" val="601511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623400" y="1845093"/>
            <a:ext cx="8520600" cy="607800"/>
          </a:xfrm>
          <a:prstGeom prst="rect">
            <a:avLst/>
          </a:prstGeom>
        </p:spPr>
        <p:txBody>
          <a:bodyPr spcFirstLastPara="1" wrap="square" lIns="91425" tIns="91425" rIns="91425" bIns="91425" anchor="t" anchorCtr="0">
            <a:noAutofit/>
          </a:bodyPr>
          <a:lstStyle/>
          <a:p>
            <a:pPr>
              <a:buSzPts val="990"/>
            </a:pPr>
            <a:r>
              <a:rPr lang="en-CA" b="1" dirty="0">
                <a:latin typeface="+mj-lt"/>
              </a:rPr>
              <a:t>Pricing Approaches </a:t>
            </a:r>
            <a:endParaRPr sz="1800" dirty="0">
              <a:solidFill>
                <a:schemeClr val="bg2">
                  <a:lumMod val="50000"/>
                </a:schemeClr>
              </a:solidFill>
              <a:latin typeface="+mn-lt"/>
            </a:endParaRPr>
          </a:p>
        </p:txBody>
      </p:sp>
      <p:sp>
        <p:nvSpPr>
          <p:cNvPr id="3" name="Text Placeholder 2">
            <a:extLst>
              <a:ext uri="{FF2B5EF4-FFF2-40B4-BE49-F238E27FC236}">
                <a16:creationId xmlns:a16="http://schemas.microsoft.com/office/drawing/2014/main" id="{B69150ED-0016-F452-30E8-7B6E07191953}"/>
              </a:ext>
            </a:extLst>
          </p:cNvPr>
          <p:cNvSpPr>
            <a:spLocks noGrp="1"/>
          </p:cNvSpPr>
          <p:nvPr>
            <p:ph type="body" idx="1"/>
          </p:nvPr>
        </p:nvSpPr>
        <p:spPr>
          <a:xfrm>
            <a:off x="4724309" y="479493"/>
            <a:ext cx="8600539" cy="3339000"/>
          </a:xfrm>
        </p:spPr>
        <p:txBody>
          <a:bodyPr>
            <a:noAutofit/>
          </a:bodyPr>
          <a:lstStyle/>
          <a:p>
            <a:pPr>
              <a:buFont typeface="+mj-lt"/>
              <a:buAutoNum type="arabicPeriod"/>
            </a:pPr>
            <a:r>
              <a:rPr lang="en-CA" dirty="0">
                <a:latin typeface="+mn-lt"/>
              </a:rPr>
              <a:t>Cost- Plus (Markup</a:t>
            </a:r>
          </a:p>
          <a:p>
            <a:pPr>
              <a:buFont typeface="+mj-lt"/>
              <a:buAutoNum type="arabicPeriod"/>
            </a:pPr>
            <a:r>
              <a:rPr lang="en-CA" dirty="0">
                <a:latin typeface="+mn-lt"/>
              </a:rPr>
              <a:t>Odd-Even Pricing </a:t>
            </a:r>
          </a:p>
          <a:p>
            <a:pPr>
              <a:buFont typeface="+mj-lt"/>
              <a:buAutoNum type="arabicPeriod"/>
            </a:pPr>
            <a:r>
              <a:rPr lang="en-CA" dirty="0">
                <a:latin typeface="+mn-lt"/>
              </a:rPr>
              <a:t>Prestige Pricing </a:t>
            </a:r>
          </a:p>
          <a:p>
            <a:pPr>
              <a:buFont typeface="+mj-lt"/>
              <a:buAutoNum type="arabicPeriod"/>
            </a:pPr>
            <a:r>
              <a:rPr lang="en-CA" dirty="0">
                <a:latin typeface="+mn-lt"/>
              </a:rPr>
              <a:t>Price Lining </a:t>
            </a:r>
          </a:p>
          <a:p>
            <a:pPr>
              <a:buFont typeface="+mj-lt"/>
              <a:buAutoNum type="arabicPeriod"/>
            </a:pPr>
            <a:r>
              <a:rPr lang="en-CA" dirty="0">
                <a:latin typeface="+mn-lt"/>
              </a:rPr>
              <a:t>Demand Backward Pricing </a:t>
            </a:r>
          </a:p>
          <a:p>
            <a:pPr>
              <a:buFont typeface="+mj-lt"/>
              <a:buAutoNum type="arabicPeriod"/>
            </a:pPr>
            <a:r>
              <a:rPr lang="en-CA" dirty="0">
                <a:latin typeface="+mn-lt"/>
              </a:rPr>
              <a:t>Leader Pricing/ Loss Leaders </a:t>
            </a:r>
          </a:p>
          <a:p>
            <a:pPr>
              <a:buFont typeface="+mj-lt"/>
              <a:buAutoNum type="arabicPeriod"/>
            </a:pPr>
            <a:r>
              <a:rPr lang="en-CA" dirty="0">
                <a:latin typeface="+mn-lt"/>
              </a:rPr>
              <a:t>Sealed Bid Pricing </a:t>
            </a:r>
          </a:p>
          <a:p>
            <a:pPr>
              <a:buFont typeface="+mj-lt"/>
              <a:buAutoNum type="arabicPeriod"/>
            </a:pPr>
            <a:r>
              <a:rPr lang="en-CA" dirty="0">
                <a:latin typeface="+mn-lt"/>
              </a:rPr>
              <a:t>Going Rate Pricing </a:t>
            </a:r>
          </a:p>
          <a:p>
            <a:pPr>
              <a:buFont typeface="+mj-lt"/>
              <a:buAutoNum type="arabicPeriod"/>
            </a:pPr>
            <a:r>
              <a:rPr lang="en-CA" dirty="0">
                <a:latin typeface="+mn-lt"/>
              </a:rPr>
              <a:t>Price Bundling </a:t>
            </a:r>
          </a:p>
          <a:p>
            <a:pPr>
              <a:buFont typeface="+mj-lt"/>
              <a:buAutoNum type="arabicPeriod"/>
            </a:pPr>
            <a:r>
              <a:rPr lang="en-CA" dirty="0">
                <a:latin typeface="+mn-lt"/>
              </a:rPr>
              <a:t>Captive Pricing </a:t>
            </a:r>
          </a:p>
          <a:p>
            <a:pPr>
              <a:buFont typeface="+mj-lt"/>
              <a:buAutoNum type="arabicPeriod"/>
            </a:pPr>
            <a:r>
              <a:rPr lang="en-CA" dirty="0">
                <a:latin typeface="+mn-lt"/>
              </a:rPr>
              <a:t>Product Mix Pricing</a:t>
            </a:r>
          </a:p>
          <a:p>
            <a:pPr>
              <a:buFont typeface="+mj-lt"/>
              <a:buAutoNum type="arabicPeriod"/>
            </a:pPr>
            <a:r>
              <a:rPr lang="en-CA" dirty="0">
                <a:latin typeface="+mn-lt"/>
              </a:rPr>
              <a:t>Payment Pricing </a:t>
            </a:r>
          </a:p>
          <a:p>
            <a:pPr>
              <a:buFont typeface="+mj-lt"/>
              <a:buAutoNum type="arabicPeriod"/>
            </a:pPr>
            <a:r>
              <a:rPr lang="en-CA" dirty="0">
                <a:latin typeface="+mn-lt"/>
              </a:rPr>
              <a:t>Promotional Pricing  </a:t>
            </a:r>
          </a:p>
        </p:txBody>
      </p:sp>
    </p:spTree>
    <p:extLst>
      <p:ext uri="{BB962C8B-B14F-4D97-AF65-F5344CB8AC3E}">
        <p14:creationId xmlns:p14="http://schemas.microsoft.com/office/powerpoint/2010/main" val="421438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Pricing Approaches Part One </a:t>
            </a:r>
          </a:p>
        </p:txBody>
      </p:sp>
      <p:sp>
        <p:nvSpPr>
          <p:cNvPr id="3" name="Text Placeholder 2">
            <a:extLst>
              <a:ext uri="{FF2B5EF4-FFF2-40B4-BE49-F238E27FC236}">
                <a16:creationId xmlns:a16="http://schemas.microsoft.com/office/drawing/2014/main" id="{4000CF63-F41A-B1B6-4998-3327B903A201}"/>
              </a:ext>
            </a:extLst>
          </p:cNvPr>
          <p:cNvSpPr>
            <a:spLocks noGrp="1"/>
          </p:cNvSpPr>
          <p:nvPr>
            <p:ph type="body" idx="1"/>
          </p:nvPr>
        </p:nvSpPr>
        <p:spPr>
          <a:xfrm>
            <a:off x="254550" y="1140068"/>
            <a:ext cx="8520600" cy="3339000"/>
          </a:xfrm>
        </p:spPr>
        <p:txBody>
          <a:bodyPr>
            <a:normAutofit fontScale="92500"/>
          </a:bodyPr>
          <a:lstStyle/>
          <a:p>
            <a:r>
              <a:rPr lang="en-US" b="1" dirty="0">
                <a:latin typeface="+mj-lt"/>
              </a:rPr>
              <a:t>Skimming Price: </a:t>
            </a:r>
            <a:r>
              <a:rPr lang="en-US" dirty="0">
                <a:latin typeface="+mj-lt"/>
              </a:rPr>
              <a:t>Strategy is when a company sets a high initial price for a product. </a:t>
            </a:r>
          </a:p>
          <a:p>
            <a:r>
              <a:rPr lang="en-US" b="1" dirty="0">
                <a:latin typeface="+mj-lt"/>
              </a:rPr>
              <a:t>Penetration Pricing: </a:t>
            </a:r>
            <a:r>
              <a:rPr lang="en-US" dirty="0">
                <a:latin typeface="+mj-lt"/>
              </a:rPr>
              <a:t>Strategy is one in which a low initial price is set. </a:t>
            </a:r>
          </a:p>
          <a:p>
            <a:r>
              <a:rPr lang="en-US" b="1" dirty="0">
                <a:latin typeface="+mj-lt"/>
              </a:rPr>
              <a:t>Cost-Plus Pricing: </a:t>
            </a:r>
            <a:r>
              <a:rPr lang="en-US" dirty="0">
                <a:latin typeface="+mj-lt"/>
              </a:rPr>
              <a:t>Is very common. The strategy helps ensure that a company’s products’ costs are covered, and the firm earns a certain amount of profit.</a:t>
            </a:r>
          </a:p>
          <a:p>
            <a:r>
              <a:rPr lang="en-US" b="1" dirty="0">
                <a:latin typeface="+mj-lt"/>
              </a:rPr>
              <a:t>Prestige Pricing: </a:t>
            </a:r>
            <a:r>
              <a:rPr lang="en-US" dirty="0">
                <a:latin typeface="+mj-lt"/>
              </a:rPr>
              <a:t>Occurs when a higher price is utilized to give an offering a high-quality image.</a:t>
            </a:r>
          </a:p>
          <a:p>
            <a:r>
              <a:rPr lang="en-US" b="1" dirty="0">
                <a:latin typeface="+mj-lt"/>
              </a:rPr>
              <a:t>Leader Pricing: </a:t>
            </a:r>
            <a:r>
              <a:rPr lang="en-US" dirty="0">
                <a:latin typeface="+mj-lt"/>
              </a:rPr>
              <a:t>Involves pricing one or more items low to get people into a store.</a:t>
            </a:r>
          </a:p>
          <a:p>
            <a:r>
              <a:rPr lang="en-US" b="1" dirty="0">
                <a:latin typeface="+mj-lt"/>
              </a:rPr>
              <a:t>Sealed bid Pricing: </a:t>
            </a:r>
            <a:r>
              <a:rPr lang="en-US" dirty="0">
                <a:latin typeface="+mj-lt"/>
              </a:rPr>
              <a:t>Is the process of offering to buy or sell products at prices designated in sealed bids. </a:t>
            </a:r>
          </a:p>
        </p:txBody>
      </p:sp>
    </p:spTree>
    <p:extLst>
      <p:ext uri="{BB962C8B-B14F-4D97-AF65-F5344CB8AC3E}">
        <p14:creationId xmlns:p14="http://schemas.microsoft.com/office/powerpoint/2010/main" val="4009417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Pricing Approaches Part Two</a:t>
            </a:r>
            <a:endParaRPr b="1" dirty="0">
              <a:latin typeface="+mj-lt"/>
            </a:endParaRPr>
          </a:p>
        </p:txBody>
      </p:sp>
      <p:sp>
        <p:nvSpPr>
          <p:cNvPr id="2" name="Text Placeholder 1">
            <a:extLst>
              <a:ext uri="{FF2B5EF4-FFF2-40B4-BE49-F238E27FC236}">
                <a16:creationId xmlns:a16="http://schemas.microsoft.com/office/drawing/2014/main" id="{1FE610D2-FB41-5CA4-51B5-59BF18985AAE}"/>
              </a:ext>
            </a:extLst>
          </p:cNvPr>
          <p:cNvSpPr>
            <a:spLocks noGrp="1"/>
          </p:cNvSpPr>
          <p:nvPr>
            <p:ph type="body" idx="1"/>
          </p:nvPr>
        </p:nvSpPr>
        <p:spPr>
          <a:xfrm>
            <a:off x="238222" y="821661"/>
            <a:ext cx="8520600" cy="3339000"/>
          </a:xfrm>
        </p:spPr>
        <p:txBody>
          <a:bodyPr>
            <a:noAutofit/>
          </a:bodyPr>
          <a:lstStyle/>
          <a:p>
            <a:pPr marL="285750" indent="-285750">
              <a:spcBef>
                <a:spcPts val="1400"/>
              </a:spcBef>
              <a:buSzPts val="1526"/>
            </a:pPr>
            <a:r>
              <a:rPr lang="en-CA" b="1" dirty="0">
                <a:latin typeface="+mn-lt"/>
              </a:rPr>
              <a:t>Going-Rate Pricing: </a:t>
            </a:r>
            <a:r>
              <a:rPr lang="en-CA" dirty="0">
                <a:latin typeface="+mn-lt"/>
              </a:rPr>
              <a:t>Occurs when buyers pay the same price regardless of where they buy the product or from whom. </a:t>
            </a:r>
          </a:p>
          <a:p>
            <a:pPr marL="285750" indent="-285750">
              <a:spcBef>
                <a:spcPts val="1400"/>
              </a:spcBef>
              <a:buSzPts val="1526"/>
            </a:pPr>
            <a:r>
              <a:rPr lang="en-CA" b="1" dirty="0">
                <a:latin typeface="+mn-lt"/>
              </a:rPr>
              <a:t>Price Bundling: </a:t>
            </a:r>
            <a:r>
              <a:rPr lang="en-CA" dirty="0">
                <a:latin typeface="+mn-lt"/>
              </a:rPr>
              <a:t>Occurs when different offerings are sold together at a price that’s typically lower than the total price a customer would pay by buying each offering separately.</a:t>
            </a:r>
          </a:p>
          <a:p>
            <a:pPr marL="285750" indent="-285750">
              <a:spcBef>
                <a:spcPts val="1400"/>
              </a:spcBef>
              <a:buSzPts val="1526"/>
            </a:pPr>
            <a:r>
              <a:rPr lang="en-CA" b="1" dirty="0">
                <a:latin typeface="+mn-lt"/>
              </a:rPr>
              <a:t>Captive Pricing: </a:t>
            </a:r>
            <a:r>
              <a:rPr lang="en-CA" dirty="0">
                <a:latin typeface="+mn-lt"/>
              </a:rPr>
              <a:t>Is a strategy firms use when consumers must buy a given product because they are at a certain event or location or they need a particular product because no substitutes will work.</a:t>
            </a:r>
          </a:p>
          <a:p>
            <a:pPr marL="285750" indent="-285750">
              <a:spcBef>
                <a:spcPts val="1400"/>
              </a:spcBef>
              <a:buSzPts val="1526"/>
            </a:pPr>
            <a:r>
              <a:rPr lang="en-CA" b="1" dirty="0">
                <a:latin typeface="+mn-lt"/>
              </a:rPr>
              <a:t>Promotional Pricing: </a:t>
            </a:r>
            <a:r>
              <a:rPr lang="en-CA" dirty="0">
                <a:latin typeface="+mn-lt"/>
              </a:rPr>
              <a:t>Is a short-term tactic designed to get people into a store or to purchase more of a product. </a:t>
            </a:r>
          </a:p>
        </p:txBody>
      </p:sp>
    </p:spTree>
    <p:extLst>
      <p:ext uri="{BB962C8B-B14F-4D97-AF65-F5344CB8AC3E}">
        <p14:creationId xmlns:p14="http://schemas.microsoft.com/office/powerpoint/2010/main" val="2559892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Pricing Approaches Part Three</a:t>
            </a:r>
            <a:endParaRPr b="1" dirty="0">
              <a:latin typeface="+mj-lt"/>
            </a:endParaRPr>
          </a:p>
        </p:txBody>
      </p:sp>
      <p:sp>
        <p:nvSpPr>
          <p:cNvPr id="2" name="Text Placeholder 1">
            <a:extLst>
              <a:ext uri="{FF2B5EF4-FFF2-40B4-BE49-F238E27FC236}">
                <a16:creationId xmlns:a16="http://schemas.microsoft.com/office/drawing/2014/main" id="{5108CC29-4096-140C-D4F6-C6E3210E77A7}"/>
              </a:ext>
            </a:extLst>
          </p:cNvPr>
          <p:cNvSpPr>
            <a:spLocks noGrp="1"/>
          </p:cNvSpPr>
          <p:nvPr>
            <p:ph type="body" idx="1"/>
          </p:nvPr>
        </p:nvSpPr>
        <p:spPr/>
        <p:txBody>
          <a:bodyPr>
            <a:normAutofit/>
          </a:bodyPr>
          <a:lstStyle/>
          <a:p>
            <a:pPr>
              <a:lnSpc>
                <a:spcPct val="107000"/>
              </a:lnSpc>
              <a:spcAft>
                <a:spcPts val="800"/>
              </a:spcAft>
            </a:pPr>
            <a:r>
              <a:rPr lang="en-CA" b="1" dirty="0">
                <a:latin typeface="+mn-lt"/>
                <a:ea typeface="Calibri" panose="020F0502020204030204" pitchFamily="34" charset="0"/>
                <a:cs typeface="Times New Roman" panose="02020603050405020304" pitchFamily="18" charset="0"/>
              </a:rPr>
              <a:t>Cost-plus (Markup): </a:t>
            </a:r>
            <a:r>
              <a:rPr lang="en-US" dirty="0">
                <a:latin typeface="+mn-lt"/>
                <a:ea typeface="Calibri" panose="020F0502020204030204" pitchFamily="34" charset="0"/>
                <a:cs typeface="Times New Roman" panose="02020603050405020304" pitchFamily="18" charset="0"/>
              </a:rPr>
              <a:t>In which they take the cost of the product and then add a profit to determine a price.</a:t>
            </a:r>
            <a:endParaRPr lang="en-CA"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CA" b="1" dirty="0">
                <a:latin typeface="+mn-lt"/>
                <a:ea typeface="Calibri" panose="020F0502020204030204" pitchFamily="34" charset="0"/>
                <a:cs typeface="Times New Roman" panose="02020603050405020304" pitchFamily="18" charset="0"/>
              </a:rPr>
              <a:t>Odd-Even Pricing: </a:t>
            </a:r>
            <a:r>
              <a:rPr lang="en-US" dirty="0">
                <a:solidFill>
                  <a:srgbClr val="000000"/>
                </a:solidFill>
                <a:latin typeface="+mn-lt"/>
              </a:rPr>
              <a:t>occurs when a company prices a product a few cents or a few dollars below the next dollar amount.</a:t>
            </a:r>
            <a:endParaRPr lang="en-CA"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CA" b="1" dirty="0">
                <a:latin typeface="+mn-lt"/>
                <a:ea typeface="Calibri" panose="020F0502020204030204" pitchFamily="34" charset="0"/>
                <a:cs typeface="Times New Roman" panose="02020603050405020304" pitchFamily="18" charset="0"/>
              </a:rPr>
              <a:t>Price Lining: </a:t>
            </a:r>
            <a:r>
              <a:rPr lang="en-US" dirty="0">
                <a:latin typeface="+mn-lt"/>
                <a:ea typeface="Calibri" panose="020F0502020204030204" pitchFamily="34" charset="0"/>
                <a:cs typeface="Times New Roman" panose="02020603050405020304" pitchFamily="18" charset="0"/>
              </a:rPr>
              <a:t>Price lining is the practice of releasing multiple versions of the same product or service at different price points simultaneously.</a:t>
            </a:r>
            <a:endParaRPr lang="en-CA"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CA" b="1" dirty="0">
                <a:latin typeface="+mn-lt"/>
                <a:ea typeface="Calibri" panose="020F0502020204030204" pitchFamily="34" charset="0"/>
                <a:cs typeface="Times New Roman" panose="02020603050405020304" pitchFamily="18" charset="0"/>
              </a:rPr>
              <a:t>Demand Backward Pricing: </a:t>
            </a:r>
            <a:r>
              <a:rPr lang="en-US" b="1" dirty="0">
                <a:solidFill>
                  <a:srgbClr val="000000"/>
                </a:solidFill>
                <a:latin typeface="+mn-lt"/>
              </a:rPr>
              <a:t> </a:t>
            </a:r>
            <a:r>
              <a:rPr lang="en-US" dirty="0">
                <a:solidFill>
                  <a:srgbClr val="000000"/>
                </a:solidFill>
                <a:latin typeface="+mn-lt"/>
              </a:rPr>
              <a:t>Knowing that people have certain maximum levels that they are willing to pay for gifts, some companies use</a:t>
            </a:r>
            <a:endParaRPr lang="en-CA" dirty="0">
              <a:latin typeface="+mn-lt"/>
              <a:cs typeface="Times New Roman" panose="02020603050405020304" pitchFamily="18" charset="0"/>
            </a:endParaRPr>
          </a:p>
        </p:txBody>
      </p:sp>
    </p:spTree>
    <p:extLst>
      <p:ext uri="{BB962C8B-B14F-4D97-AF65-F5344CB8AC3E}">
        <p14:creationId xmlns:p14="http://schemas.microsoft.com/office/powerpoint/2010/main" val="373845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11700" y="228119"/>
            <a:ext cx="8520600" cy="607800"/>
          </a:xfrm>
          <a:prstGeom prst="rect">
            <a:avLst/>
          </a:prstGeom>
        </p:spPr>
        <p:txBody>
          <a:bodyPr spcFirstLastPara="1" wrap="square" lIns="91425" tIns="91425" rIns="91425" bIns="91425" anchor="t" anchorCtr="0">
            <a:noAutofit/>
          </a:bodyPr>
          <a:lstStyle/>
          <a:p>
            <a:r>
              <a:rPr lang="en-CA" b="1" dirty="0">
                <a:latin typeface="+mj-lt"/>
              </a:rPr>
              <a:t>The Pricing Framework</a:t>
            </a:r>
            <a:endParaRPr lang="en-CA" sz="1200" dirty="0">
              <a:latin typeface="+mn-lt"/>
            </a:endParaRPr>
          </a:p>
        </p:txBody>
      </p:sp>
      <p:sp>
        <p:nvSpPr>
          <p:cNvPr id="2" name="Text Placeholder 1">
            <a:extLst>
              <a:ext uri="{FF2B5EF4-FFF2-40B4-BE49-F238E27FC236}">
                <a16:creationId xmlns:a16="http://schemas.microsoft.com/office/drawing/2014/main" id="{45D6B196-DF6F-35A0-1ABA-CD73B6A63C80}"/>
              </a:ext>
            </a:extLst>
          </p:cNvPr>
          <p:cNvSpPr>
            <a:spLocks noGrp="1"/>
          </p:cNvSpPr>
          <p:nvPr>
            <p:ph type="body" idx="1"/>
          </p:nvPr>
        </p:nvSpPr>
        <p:spPr>
          <a:xfrm>
            <a:off x="3616779" y="713900"/>
            <a:ext cx="5527221" cy="3521543"/>
          </a:xfrm>
        </p:spPr>
        <p:txBody>
          <a:bodyPr>
            <a:noAutofit/>
          </a:bodyPr>
          <a:lstStyle/>
          <a:p>
            <a:pPr marL="285750" indent="-285750"/>
            <a:r>
              <a:rPr lang="en-CA" dirty="0">
                <a:latin typeface="+mn-lt"/>
              </a:rPr>
              <a:t>Before pricing a product, an organization must determine its </a:t>
            </a:r>
            <a:r>
              <a:rPr lang="en-CA" b="1" dirty="0">
                <a:latin typeface="+mn-lt"/>
              </a:rPr>
              <a:t>pricing objectives</a:t>
            </a:r>
            <a:r>
              <a:rPr lang="en-CA" dirty="0">
                <a:latin typeface="+mn-lt"/>
              </a:rPr>
              <a:t>. In other words, what does the company want to accomplish with its pricing?</a:t>
            </a:r>
          </a:p>
          <a:p>
            <a:pPr marL="285750" indent="-285750"/>
            <a:r>
              <a:rPr lang="en-CA" dirty="0">
                <a:latin typeface="+mn-lt"/>
              </a:rPr>
              <a:t>Companies must also estimate demand for the product or service, determine the costs, and analyze all factors (e.g., competition, regulations, and economy) affecting price decisions.</a:t>
            </a:r>
          </a:p>
          <a:p>
            <a:pPr marL="285750" indent="-285750"/>
            <a:r>
              <a:rPr lang="en-CA" dirty="0">
                <a:latin typeface="+mn-lt"/>
              </a:rPr>
              <a:t>Then the organization should choose the most appropriate pricing strategy and determine policies and conditions regarding price adjustments. </a:t>
            </a:r>
          </a:p>
        </p:txBody>
      </p:sp>
      <p:pic>
        <p:nvPicPr>
          <p:cNvPr id="4" name="Picture 3" descr="Step in Pricing framework&#10;&#10;Step in Pricing framework&#10;&#10;The basic steps in the pricing framework are shown in" title="Step in Pricing framework"/>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41181"/>
            <a:ext cx="3747407" cy="1981200"/>
          </a:xfrm>
          <a:prstGeom prst="rect">
            <a:avLst/>
          </a:prstGeom>
        </p:spPr>
      </p:pic>
    </p:spTree>
    <p:extLst>
      <p:ext uri="{BB962C8B-B14F-4D97-AF65-F5344CB8AC3E}">
        <p14:creationId xmlns:p14="http://schemas.microsoft.com/office/powerpoint/2010/main" val="139595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Pricing Approaches Part Four</a:t>
            </a:r>
            <a:endParaRPr b="1" dirty="0">
              <a:latin typeface="+mj-lt"/>
            </a:endParaRPr>
          </a:p>
        </p:txBody>
      </p:sp>
      <p:sp>
        <p:nvSpPr>
          <p:cNvPr id="2" name="Text Placeholder 1">
            <a:extLst>
              <a:ext uri="{FF2B5EF4-FFF2-40B4-BE49-F238E27FC236}">
                <a16:creationId xmlns:a16="http://schemas.microsoft.com/office/drawing/2014/main" id="{5108CC29-4096-140C-D4F6-C6E3210E77A7}"/>
              </a:ext>
            </a:extLst>
          </p:cNvPr>
          <p:cNvSpPr>
            <a:spLocks noGrp="1"/>
          </p:cNvSpPr>
          <p:nvPr>
            <p:ph type="body" idx="1"/>
          </p:nvPr>
        </p:nvSpPr>
        <p:spPr>
          <a:xfrm>
            <a:off x="311700" y="1017800"/>
            <a:ext cx="8520600" cy="3339000"/>
          </a:xfrm>
        </p:spPr>
        <p:txBody>
          <a:bodyPr>
            <a:normAutofit fontScale="92500" lnSpcReduction="20000"/>
          </a:bodyPr>
          <a:lstStyle/>
          <a:p>
            <a:pPr marL="285750" lvl="1" indent="-285750">
              <a:spcBef>
                <a:spcPts val="1400"/>
              </a:spcBef>
              <a:buSzPts val="1526"/>
              <a:buFont typeface="Roboto"/>
              <a:buChar char="●"/>
            </a:pPr>
            <a:r>
              <a:rPr lang="en-CA" sz="1900" b="1" dirty="0">
                <a:latin typeface="+mn-lt"/>
              </a:rPr>
              <a:t>Product Mix Pricing: </a:t>
            </a:r>
            <a:r>
              <a:rPr lang="en-US" sz="1900" dirty="0">
                <a:latin typeface="+mn-lt"/>
              </a:rPr>
              <a:t>Includes all the products a company offers. If you want to buy an automobile, the base price might seem reasonable, but the options such as floor mats might earn the seller a much higher profit margin. </a:t>
            </a:r>
            <a:endParaRPr lang="en-CA" sz="1900" dirty="0">
              <a:latin typeface="+mn-lt"/>
            </a:endParaRPr>
          </a:p>
          <a:p>
            <a:pPr marL="285750" lvl="1" indent="-285750">
              <a:spcBef>
                <a:spcPts val="1400"/>
              </a:spcBef>
              <a:buSzPts val="1526"/>
              <a:buFont typeface="Roboto"/>
              <a:buChar char="●"/>
            </a:pPr>
            <a:r>
              <a:rPr lang="en-CA" sz="1900" b="1" dirty="0">
                <a:latin typeface="+mn-lt"/>
              </a:rPr>
              <a:t>Two Part Pricing: </a:t>
            </a:r>
            <a:r>
              <a:rPr lang="en-US" sz="1900" dirty="0">
                <a:latin typeface="+mn-lt"/>
              </a:rPr>
              <a:t>means there are two different charges customers pay. In the case of a cell phone, a customer might pay a charge for one service such as a thousand minutes, and then pay a separate charge for each minute over one thousand. </a:t>
            </a:r>
            <a:endParaRPr lang="en-CA" sz="1900" dirty="0">
              <a:latin typeface="+mn-lt"/>
            </a:endParaRPr>
          </a:p>
          <a:p>
            <a:pPr marL="285750" lvl="1" indent="-285750">
              <a:spcBef>
                <a:spcPts val="1400"/>
              </a:spcBef>
              <a:buSzPts val="1526"/>
              <a:buFont typeface="Roboto"/>
              <a:buChar char="●"/>
            </a:pPr>
            <a:r>
              <a:rPr lang="en-CA" sz="1900" b="1" dirty="0">
                <a:latin typeface="+mn-lt"/>
              </a:rPr>
              <a:t>Payment Pricing: </a:t>
            </a:r>
            <a:r>
              <a:rPr lang="en-US" sz="1900" dirty="0">
                <a:latin typeface="+mn-lt"/>
              </a:rPr>
              <a:t>or allowing customers to pay for products in installments, is a strategy that helps customers break up their payments into smaller amounts, which can make them more inclined to buy higher-priced products.</a:t>
            </a:r>
            <a:endParaRPr lang="en-CA" sz="1900" dirty="0">
              <a:latin typeface="+mn-lt"/>
            </a:endParaRPr>
          </a:p>
          <a:p>
            <a:pPr>
              <a:lnSpc>
                <a:spcPct val="107000"/>
              </a:lnSpc>
              <a:spcAft>
                <a:spcPts val="800"/>
              </a:spcAft>
            </a:pPr>
            <a:endParaRPr lang="en-CA" dirty="0">
              <a:cs typeface="Times New Roman" panose="02020603050405020304" pitchFamily="18" charset="0"/>
            </a:endParaRPr>
          </a:p>
        </p:txBody>
      </p:sp>
    </p:spTree>
    <p:extLst>
      <p:ext uri="{BB962C8B-B14F-4D97-AF65-F5344CB8AC3E}">
        <p14:creationId xmlns:p14="http://schemas.microsoft.com/office/powerpoint/2010/main" val="3807185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Pricing Approaches Part Five </a:t>
            </a:r>
            <a:endParaRPr b="1" dirty="0">
              <a:latin typeface="+mj-lt"/>
            </a:endParaRPr>
          </a:p>
        </p:txBody>
      </p:sp>
      <p:sp>
        <p:nvSpPr>
          <p:cNvPr id="3" name="Text Placeholder 2">
            <a:extLst>
              <a:ext uri="{FF2B5EF4-FFF2-40B4-BE49-F238E27FC236}">
                <a16:creationId xmlns:a16="http://schemas.microsoft.com/office/drawing/2014/main" id="{522B1D96-1220-C80B-95A2-56AB7835DF7E}"/>
              </a:ext>
            </a:extLst>
          </p:cNvPr>
          <p:cNvSpPr>
            <a:spLocks noGrp="1"/>
          </p:cNvSpPr>
          <p:nvPr>
            <p:ph type="body" idx="1"/>
          </p:nvPr>
        </p:nvSpPr>
        <p:spPr/>
        <p:txBody>
          <a:bodyPr/>
          <a:lstStyle/>
          <a:p>
            <a:pPr>
              <a:lnSpc>
                <a:spcPct val="107000"/>
              </a:lnSpc>
              <a:spcAft>
                <a:spcPts val="800"/>
              </a:spcAft>
            </a:pPr>
            <a:r>
              <a:rPr lang="en-CA" b="1" dirty="0">
                <a:latin typeface="+mn-lt"/>
                <a:ea typeface="Calibri" panose="020F0502020204030204" pitchFamily="34" charset="0"/>
                <a:cs typeface="Times New Roman" panose="02020603050405020304" pitchFamily="18" charset="0"/>
              </a:rPr>
              <a:t>Product Mix Pricing: </a:t>
            </a:r>
            <a:r>
              <a:rPr lang="en-US" dirty="0">
                <a:solidFill>
                  <a:srgbClr val="000000"/>
                </a:solidFill>
                <a:latin typeface="+mn-lt"/>
              </a:rPr>
              <a:t>Pricing products consumers use together (such as blades and razors) with different profit margins </a:t>
            </a:r>
          </a:p>
          <a:p>
            <a:pPr>
              <a:lnSpc>
                <a:spcPct val="107000"/>
              </a:lnSpc>
              <a:spcAft>
                <a:spcPts val="800"/>
              </a:spcAft>
            </a:pPr>
            <a:r>
              <a:rPr lang="en-CA" b="1" dirty="0">
                <a:latin typeface="+mn-lt"/>
                <a:ea typeface="Calibri" panose="020F0502020204030204" pitchFamily="34" charset="0"/>
                <a:cs typeface="Times New Roman" panose="02020603050405020304" pitchFamily="18" charset="0"/>
              </a:rPr>
              <a:t>Two Part Pricing: </a:t>
            </a:r>
            <a:r>
              <a:rPr lang="en-US" dirty="0">
                <a:latin typeface="+mn-lt"/>
                <a:ea typeface="Calibri" panose="020F0502020204030204" pitchFamily="34" charset="0"/>
                <a:cs typeface="Times New Roman" panose="02020603050405020304" pitchFamily="18" charset="0"/>
              </a:rPr>
              <a:t>M</a:t>
            </a:r>
            <a:r>
              <a:rPr lang="en-US" dirty="0">
                <a:solidFill>
                  <a:srgbClr val="000000"/>
                </a:solidFill>
                <a:latin typeface="+mn-lt"/>
              </a:rPr>
              <a:t>eans there are two different charges customers pay. In the case of a cell phone, a customer might pay a charge for one service such as a thousand minutes, and then pay a separate charge for each minute over one thousand. </a:t>
            </a:r>
            <a:endParaRPr lang="en-CA"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CA" b="1" dirty="0">
                <a:latin typeface="+mn-lt"/>
                <a:ea typeface="Calibri" panose="020F0502020204030204" pitchFamily="34" charset="0"/>
                <a:cs typeface="Times New Roman" panose="02020603050405020304" pitchFamily="18" charset="0"/>
              </a:rPr>
              <a:t>Payment Pricing: </a:t>
            </a:r>
            <a:r>
              <a:rPr lang="en-US" dirty="0">
                <a:latin typeface="+mn-lt"/>
                <a:ea typeface="Calibri" panose="020F0502020204030204" pitchFamily="34" charset="0"/>
                <a:cs typeface="Times New Roman" panose="02020603050405020304" pitchFamily="18" charset="0"/>
              </a:rPr>
              <a:t>A</a:t>
            </a:r>
            <a:r>
              <a:rPr lang="en-US" dirty="0">
                <a:solidFill>
                  <a:srgbClr val="000000"/>
                </a:solidFill>
                <a:latin typeface="+mn-lt"/>
              </a:rPr>
              <a:t>llowing customers to pay for products in installments, is a strategy that helps customers break up their payments into smaller amounts, which can make them more inclined to buy higher-priced products.</a:t>
            </a:r>
            <a:endParaRPr lang="en-CA"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4257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199292" y="164123"/>
            <a:ext cx="8604738" cy="820615"/>
          </a:xfrm>
          <a:prstGeom prst="rect">
            <a:avLst/>
          </a:prstGeom>
        </p:spPr>
        <p:txBody>
          <a:bodyPr spcFirstLastPara="1" wrap="square" lIns="91425" tIns="91425" rIns="91425" bIns="91425" anchor="t" anchorCtr="0">
            <a:noAutofit/>
          </a:bodyPr>
          <a:lstStyle/>
          <a:p>
            <a:pPr>
              <a:buSzPts val="990"/>
            </a:pPr>
            <a:r>
              <a:rPr lang="en-CA" b="1" dirty="0">
                <a:latin typeface="+mj-lt"/>
              </a:rPr>
              <a:t>Pricing Adjustments Table </a:t>
            </a:r>
            <a:endParaRPr sz="1800" dirty="0">
              <a:solidFill>
                <a:schemeClr val="bg2">
                  <a:lumMod val="50000"/>
                </a:schemeClr>
              </a:solidFill>
              <a:latin typeface="+mn-lt"/>
            </a:endParaRPr>
          </a:p>
        </p:txBody>
      </p:sp>
      <p:sp>
        <p:nvSpPr>
          <p:cNvPr id="5" name="TextBox 4" descr="Image &#10;&#10;cereal aisle at a grocery store &#10;">
            <a:extLst>
              <a:ext uri="{FF2B5EF4-FFF2-40B4-BE49-F238E27FC236}">
                <a16:creationId xmlns:a16="http://schemas.microsoft.com/office/drawing/2014/main" id="{03AAB1AE-E298-4549-C9CF-15CFD756A1A6}"/>
              </a:ext>
            </a:extLst>
          </p:cNvPr>
          <p:cNvSpPr txBox="1"/>
          <p:nvPr/>
        </p:nvSpPr>
        <p:spPr>
          <a:xfrm>
            <a:off x="324679" y="1096546"/>
            <a:ext cx="8479351" cy="369332"/>
          </a:xfrm>
          <a:prstGeom prst="rect">
            <a:avLst/>
          </a:prstGeom>
          <a:noFill/>
        </p:spPr>
        <p:txBody>
          <a:bodyPr wrap="square">
            <a:spAutoFit/>
          </a:bodyPr>
          <a:lstStyle/>
          <a:p>
            <a:endParaRPr lang="en-US" sz="1800" dirty="0">
              <a:solidFill>
                <a:schemeClr val="bg2">
                  <a:lumMod val="50000"/>
                </a:schemeClr>
              </a:solidFill>
              <a:latin typeface="+mn-lt"/>
            </a:endParaRPr>
          </a:p>
        </p:txBody>
      </p:sp>
      <p:graphicFrame>
        <p:nvGraphicFramePr>
          <p:cNvPr id="4" name="Table 5">
            <a:extLst>
              <a:ext uri="{FF2B5EF4-FFF2-40B4-BE49-F238E27FC236}">
                <a16:creationId xmlns:a16="http://schemas.microsoft.com/office/drawing/2014/main" id="{61F17FF9-7C39-AF4F-FC5F-9FFA596BDBB0}"/>
              </a:ext>
            </a:extLst>
          </p:cNvPr>
          <p:cNvGraphicFramePr>
            <a:graphicFrameLocks noGrp="1"/>
          </p:cNvGraphicFramePr>
          <p:nvPr>
            <p:extLst>
              <p:ext uri="{D42A27DB-BD31-4B8C-83A1-F6EECF244321}">
                <p14:modId xmlns:p14="http://schemas.microsoft.com/office/powerpoint/2010/main" val="2237222720"/>
              </p:ext>
            </p:extLst>
          </p:nvPr>
        </p:nvGraphicFramePr>
        <p:xfrm>
          <a:off x="92000" y="751287"/>
          <a:ext cx="8944708" cy="4023360"/>
        </p:xfrm>
        <a:graphic>
          <a:graphicData uri="http://schemas.openxmlformats.org/drawingml/2006/table">
            <a:tbl>
              <a:tblPr firstRow="1" bandRow="1">
                <a:tableStyleId>{3B4B98B0-60AC-42C2-AFA5-B58CD77FA1E5}</a:tableStyleId>
              </a:tblPr>
              <a:tblGrid>
                <a:gridCol w="2623421">
                  <a:extLst>
                    <a:ext uri="{9D8B030D-6E8A-4147-A177-3AD203B41FA5}">
                      <a16:colId xmlns:a16="http://schemas.microsoft.com/office/drawing/2014/main" val="3009139541"/>
                    </a:ext>
                  </a:extLst>
                </a:gridCol>
                <a:gridCol w="6321287">
                  <a:extLst>
                    <a:ext uri="{9D8B030D-6E8A-4147-A177-3AD203B41FA5}">
                      <a16:colId xmlns:a16="http://schemas.microsoft.com/office/drawing/2014/main" val="3793550134"/>
                    </a:ext>
                  </a:extLst>
                </a:gridCol>
              </a:tblGrid>
              <a:tr h="0">
                <a:tc>
                  <a:txBody>
                    <a:bodyPr/>
                    <a:lstStyle/>
                    <a:p>
                      <a:r>
                        <a:rPr lang="en-CA" sz="1800" b="1" dirty="0">
                          <a:solidFill>
                            <a:schemeClr val="bg2"/>
                          </a:solidFill>
                        </a:rPr>
                        <a:t>Quantity Discounts </a:t>
                      </a:r>
                    </a:p>
                  </a:txBody>
                  <a:tcPr/>
                </a:tc>
                <a:tc>
                  <a:txBody>
                    <a:bodyPr/>
                    <a:lstStyle/>
                    <a:p>
                      <a:r>
                        <a:rPr lang="en-US" sz="1800" b="0" dirty="0">
                          <a:solidFill>
                            <a:schemeClr val="bg2"/>
                          </a:solidFill>
                          <a:latin typeface="+mn-lt"/>
                        </a:rPr>
                        <a:t>Giving customers discounts for larger purchases.</a:t>
                      </a:r>
                      <a:endParaRPr lang="en-CA" sz="1800" b="0" dirty="0">
                        <a:solidFill>
                          <a:schemeClr val="bg2"/>
                        </a:solidFill>
                        <a:latin typeface="+mn-lt"/>
                      </a:endParaRPr>
                    </a:p>
                  </a:txBody>
                  <a:tcPr/>
                </a:tc>
                <a:extLst>
                  <a:ext uri="{0D108BD9-81ED-4DB2-BD59-A6C34878D82A}">
                    <a16:rowId xmlns:a16="http://schemas.microsoft.com/office/drawing/2014/main" val="1816027815"/>
                  </a:ext>
                </a:extLst>
              </a:tr>
              <a:tr h="370840">
                <a:tc>
                  <a:txBody>
                    <a:bodyPr/>
                    <a:lstStyle/>
                    <a:p>
                      <a:r>
                        <a:rPr lang="en-CA" sz="1800" b="1" dirty="0">
                          <a:solidFill>
                            <a:schemeClr val="bg2"/>
                          </a:solidFill>
                        </a:rPr>
                        <a:t>FOB (Free on Board) Origin </a:t>
                      </a:r>
                    </a:p>
                  </a:txBody>
                  <a:tcPr/>
                </a:tc>
                <a:tc>
                  <a:txBody>
                    <a:bodyPr/>
                    <a:lstStyle/>
                    <a:p>
                      <a:r>
                        <a:rPr lang="en-US" sz="1800" b="0" dirty="0">
                          <a:solidFill>
                            <a:schemeClr val="bg2"/>
                          </a:solidFill>
                          <a:latin typeface="+mn-lt"/>
                        </a:rPr>
                        <a:t>The title changes at the origin that is, when the product is purchased, and the buyer pays the shipping charges.</a:t>
                      </a:r>
                      <a:endParaRPr lang="en-CA" sz="1800" b="0" dirty="0">
                        <a:solidFill>
                          <a:schemeClr val="bg2"/>
                        </a:solidFill>
                        <a:latin typeface="+mn-lt"/>
                      </a:endParaRPr>
                    </a:p>
                  </a:txBody>
                  <a:tcPr/>
                </a:tc>
                <a:extLst>
                  <a:ext uri="{0D108BD9-81ED-4DB2-BD59-A6C34878D82A}">
                    <a16:rowId xmlns:a16="http://schemas.microsoft.com/office/drawing/2014/main" val="3217588046"/>
                  </a:ext>
                </a:extLst>
              </a:tr>
              <a:tr h="370840">
                <a:tc>
                  <a:txBody>
                    <a:bodyPr/>
                    <a:lstStyle/>
                    <a:p>
                      <a:r>
                        <a:rPr lang="en-CA" sz="1800" b="1" dirty="0">
                          <a:solidFill>
                            <a:schemeClr val="bg2"/>
                          </a:solidFill>
                        </a:rPr>
                        <a:t>FOB (Free on Board) Destinations </a:t>
                      </a:r>
                    </a:p>
                  </a:txBody>
                  <a:tcPr/>
                </a:tc>
                <a:tc>
                  <a:txBody>
                    <a:bodyPr/>
                    <a:lstStyle/>
                    <a:p>
                      <a:r>
                        <a:rPr lang="en-US" sz="1800" b="0" dirty="0">
                          <a:solidFill>
                            <a:schemeClr val="bg2"/>
                          </a:solidFill>
                          <a:latin typeface="+mn-lt"/>
                        </a:rPr>
                        <a:t>Means the title changes at the destination—that is, after the product is transported—and the seller pays the shipping charges.</a:t>
                      </a:r>
                      <a:endParaRPr lang="en-CA" sz="1800" b="0" dirty="0">
                        <a:solidFill>
                          <a:schemeClr val="bg2"/>
                        </a:solidFill>
                        <a:latin typeface="+mn-lt"/>
                      </a:endParaRPr>
                    </a:p>
                  </a:txBody>
                  <a:tcPr/>
                </a:tc>
                <a:extLst>
                  <a:ext uri="{0D108BD9-81ED-4DB2-BD59-A6C34878D82A}">
                    <a16:rowId xmlns:a16="http://schemas.microsoft.com/office/drawing/2014/main" val="3337962566"/>
                  </a:ext>
                </a:extLst>
              </a:tr>
              <a:tr h="476756">
                <a:tc>
                  <a:txBody>
                    <a:bodyPr/>
                    <a:lstStyle/>
                    <a:p>
                      <a:r>
                        <a:rPr lang="en-CA" sz="1800" b="1" dirty="0">
                          <a:solidFill>
                            <a:schemeClr val="bg2"/>
                          </a:solidFill>
                        </a:rPr>
                        <a:t>Uniform-Delivered Pricing </a:t>
                      </a:r>
                    </a:p>
                  </a:txBody>
                  <a:tcPr/>
                </a:tc>
                <a:tc>
                  <a:txBody>
                    <a:bodyPr/>
                    <a:lstStyle/>
                    <a:p>
                      <a:r>
                        <a:rPr lang="en-US" sz="1800" b="0" dirty="0">
                          <a:solidFill>
                            <a:schemeClr val="bg2"/>
                          </a:solidFill>
                          <a:latin typeface="+mn-lt"/>
                        </a:rPr>
                        <a:t>Also called postage-stamp pricing, means buyers pay the same shipping charges regardless of where they are located. If you mail a letter across town, the postage is the same as when you mail a letter to a different state.</a:t>
                      </a:r>
                      <a:endParaRPr lang="en-CA" sz="1800" b="0" dirty="0">
                        <a:solidFill>
                          <a:schemeClr val="bg2"/>
                        </a:solidFill>
                        <a:latin typeface="+mn-lt"/>
                      </a:endParaRPr>
                    </a:p>
                  </a:txBody>
                  <a:tcPr/>
                </a:tc>
                <a:extLst>
                  <a:ext uri="{0D108BD9-81ED-4DB2-BD59-A6C34878D82A}">
                    <a16:rowId xmlns:a16="http://schemas.microsoft.com/office/drawing/2014/main" val="424017421"/>
                  </a:ext>
                </a:extLst>
              </a:tr>
              <a:tr h="370840">
                <a:tc>
                  <a:txBody>
                    <a:bodyPr/>
                    <a:lstStyle/>
                    <a:p>
                      <a:r>
                        <a:rPr lang="en-CA" sz="1800" b="1" dirty="0">
                          <a:solidFill>
                            <a:schemeClr val="bg2"/>
                          </a:solidFill>
                        </a:rPr>
                        <a:t>Trade Allowance </a:t>
                      </a:r>
                    </a:p>
                  </a:txBody>
                  <a:tcPr/>
                </a:tc>
                <a:tc>
                  <a:txBody>
                    <a:bodyPr/>
                    <a:lstStyle/>
                    <a:p>
                      <a:r>
                        <a:rPr lang="en-US" sz="1800" b="0" i="0" u="none" strike="noStrike" cap="none" dirty="0">
                          <a:solidFill>
                            <a:schemeClr val="bg2"/>
                          </a:solidFill>
                          <a:effectLst/>
                          <a:latin typeface="+mn-lt"/>
                          <a:ea typeface="+mn-ea"/>
                          <a:cs typeface="+mn-cs"/>
                          <a:sym typeface="Arial"/>
                        </a:rPr>
                        <a:t>Training, and special incentives given to retailers to market particular products and services, such as extra money, in-store displays, and prizes.</a:t>
                      </a:r>
                      <a:endParaRPr lang="en-CA" sz="1800" b="1" dirty="0">
                        <a:solidFill>
                          <a:schemeClr val="bg2"/>
                        </a:solidFill>
                        <a:latin typeface="+mn-lt"/>
                      </a:endParaRPr>
                    </a:p>
                  </a:txBody>
                  <a:tcPr/>
                </a:tc>
                <a:extLst>
                  <a:ext uri="{0D108BD9-81ED-4DB2-BD59-A6C34878D82A}">
                    <a16:rowId xmlns:a16="http://schemas.microsoft.com/office/drawing/2014/main" val="3873659955"/>
                  </a:ext>
                </a:extLst>
              </a:tr>
            </a:tbl>
          </a:graphicData>
        </a:graphic>
      </p:graphicFrame>
    </p:spTree>
    <p:extLst>
      <p:ext uri="{BB962C8B-B14F-4D97-AF65-F5344CB8AC3E}">
        <p14:creationId xmlns:p14="http://schemas.microsoft.com/office/powerpoint/2010/main" val="2650819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199292" y="164123"/>
            <a:ext cx="8604738" cy="820615"/>
          </a:xfrm>
          <a:prstGeom prst="rect">
            <a:avLst/>
          </a:prstGeom>
        </p:spPr>
        <p:txBody>
          <a:bodyPr spcFirstLastPara="1" wrap="square" lIns="91425" tIns="91425" rIns="91425" bIns="91425" anchor="t" anchorCtr="0">
            <a:noAutofit/>
          </a:bodyPr>
          <a:lstStyle/>
          <a:p>
            <a:pPr>
              <a:buSzPts val="990"/>
            </a:pPr>
            <a:r>
              <a:rPr lang="en-CA" b="1" dirty="0">
                <a:latin typeface="+mj-lt"/>
              </a:rPr>
              <a:t>Introductory Pricing Strategies </a:t>
            </a:r>
            <a:endParaRPr b="1" dirty="0">
              <a:latin typeface="+mj-lt"/>
            </a:endParaRPr>
          </a:p>
        </p:txBody>
      </p:sp>
      <p:graphicFrame>
        <p:nvGraphicFramePr>
          <p:cNvPr id="4" name="Table 3">
            <a:extLst>
              <a:ext uri="{FF2B5EF4-FFF2-40B4-BE49-F238E27FC236}">
                <a16:creationId xmlns:a16="http://schemas.microsoft.com/office/drawing/2014/main" id="{48A098C9-0370-DF77-68F8-0AA35D832C8C}"/>
              </a:ext>
            </a:extLst>
          </p:cNvPr>
          <p:cNvGraphicFramePr>
            <a:graphicFrameLocks noGrp="1"/>
          </p:cNvGraphicFramePr>
          <p:nvPr>
            <p:extLst>
              <p:ext uri="{D42A27DB-BD31-4B8C-83A1-F6EECF244321}">
                <p14:modId xmlns:p14="http://schemas.microsoft.com/office/powerpoint/2010/main" val="1267595875"/>
              </p:ext>
            </p:extLst>
          </p:nvPr>
        </p:nvGraphicFramePr>
        <p:xfrm>
          <a:off x="1494692" y="1238250"/>
          <a:ext cx="6096000" cy="2304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759691755"/>
                    </a:ext>
                  </a:extLst>
                </a:gridCol>
              </a:tblGrid>
              <a:tr h="576000">
                <a:tc>
                  <a:txBody>
                    <a:bodyPr/>
                    <a:lstStyle/>
                    <a:p>
                      <a:pPr algn="ctr"/>
                      <a:r>
                        <a:rPr lang="en-CA" sz="1800" b="1" dirty="0">
                          <a:solidFill>
                            <a:schemeClr val="bg2">
                              <a:lumMod val="50000"/>
                            </a:schemeClr>
                          </a:solidFill>
                        </a:rPr>
                        <a:t>Price Skimming</a:t>
                      </a:r>
                    </a:p>
                  </a:txBody>
                  <a:tcPr anchor="ctr">
                    <a:solidFill>
                      <a:schemeClr val="accent6">
                        <a:lumMod val="60000"/>
                        <a:lumOff val="40000"/>
                      </a:schemeClr>
                    </a:solidFill>
                  </a:tcPr>
                </a:tc>
                <a:extLst>
                  <a:ext uri="{0D108BD9-81ED-4DB2-BD59-A6C34878D82A}">
                    <a16:rowId xmlns:a16="http://schemas.microsoft.com/office/drawing/2014/main" val="3059697260"/>
                  </a:ext>
                </a:extLst>
              </a:tr>
              <a:tr h="576000">
                <a:tc>
                  <a:txBody>
                    <a:bodyPr/>
                    <a:lstStyle/>
                    <a:p>
                      <a:pPr algn="ctr"/>
                      <a:r>
                        <a:rPr lang="en-CA" sz="1800" b="1" dirty="0">
                          <a:solidFill>
                            <a:schemeClr val="bg2">
                              <a:lumMod val="50000"/>
                            </a:schemeClr>
                          </a:solidFill>
                        </a:rPr>
                        <a:t>Penetration Pricing </a:t>
                      </a:r>
                    </a:p>
                  </a:txBody>
                  <a:tcPr anchor="ctr">
                    <a:solidFill>
                      <a:schemeClr val="accent6">
                        <a:lumMod val="60000"/>
                        <a:lumOff val="40000"/>
                      </a:schemeClr>
                    </a:solidFill>
                  </a:tcPr>
                </a:tc>
                <a:extLst>
                  <a:ext uri="{0D108BD9-81ED-4DB2-BD59-A6C34878D82A}">
                    <a16:rowId xmlns:a16="http://schemas.microsoft.com/office/drawing/2014/main" val="3280753858"/>
                  </a:ext>
                </a:extLst>
              </a:tr>
              <a:tr h="576000">
                <a:tc>
                  <a:txBody>
                    <a:bodyPr/>
                    <a:lstStyle/>
                    <a:p>
                      <a:pPr algn="ctr"/>
                      <a:r>
                        <a:rPr lang="en-CA" sz="1800" b="1" dirty="0">
                          <a:solidFill>
                            <a:schemeClr val="bg2">
                              <a:lumMod val="50000"/>
                            </a:schemeClr>
                          </a:solidFill>
                        </a:rPr>
                        <a:t>Everyday Low Pricing</a:t>
                      </a:r>
                    </a:p>
                  </a:txBody>
                  <a:tcPr anchor="ctr">
                    <a:solidFill>
                      <a:schemeClr val="accent6">
                        <a:lumMod val="60000"/>
                        <a:lumOff val="40000"/>
                      </a:schemeClr>
                    </a:solidFill>
                  </a:tcPr>
                </a:tc>
                <a:extLst>
                  <a:ext uri="{0D108BD9-81ED-4DB2-BD59-A6C34878D82A}">
                    <a16:rowId xmlns:a16="http://schemas.microsoft.com/office/drawing/2014/main" val="741383906"/>
                  </a:ext>
                </a:extLst>
              </a:tr>
              <a:tr h="576000">
                <a:tc>
                  <a:txBody>
                    <a:bodyPr/>
                    <a:lstStyle/>
                    <a:p>
                      <a:pPr algn="ctr"/>
                      <a:r>
                        <a:rPr lang="en-CA" sz="1800" b="1" dirty="0">
                          <a:solidFill>
                            <a:schemeClr val="bg2">
                              <a:lumMod val="50000"/>
                            </a:schemeClr>
                          </a:solidFill>
                        </a:rPr>
                        <a:t>Status Quo Pricing </a:t>
                      </a:r>
                    </a:p>
                  </a:txBody>
                  <a:tcPr anchor="ctr">
                    <a:solidFill>
                      <a:schemeClr val="accent6">
                        <a:lumMod val="60000"/>
                        <a:lumOff val="40000"/>
                      </a:schemeClr>
                    </a:solidFill>
                  </a:tcPr>
                </a:tc>
                <a:extLst>
                  <a:ext uri="{0D108BD9-81ED-4DB2-BD59-A6C34878D82A}">
                    <a16:rowId xmlns:a16="http://schemas.microsoft.com/office/drawing/2014/main" val="257967204"/>
                  </a:ext>
                </a:extLst>
              </a:tr>
            </a:tbl>
          </a:graphicData>
        </a:graphic>
      </p:graphicFrame>
    </p:spTree>
    <p:extLst>
      <p:ext uri="{BB962C8B-B14F-4D97-AF65-F5344CB8AC3E}">
        <p14:creationId xmlns:p14="http://schemas.microsoft.com/office/powerpoint/2010/main" val="3486289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Price Skimming</a:t>
            </a:r>
            <a:endParaRPr sz="1800" dirty="0">
              <a:solidFill>
                <a:schemeClr val="bg2">
                  <a:lumMod val="50000"/>
                </a:schemeClr>
              </a:solidFill>
              <a:latin typeface="+mn-lt"/>
            </a:endParaRPr>
          </a:p>
        </p:txBody>
      </p:sp>
      <p:sp>
        <p:nvSpPr>
          <p:cNvPr id="2" name="Text Placeholder 1">
            <a:extLst>
              <a:ext uri="{FF2B5EF4-FFF2-40B4-BE49-F238E27FC236}">
                <a16:creationId xmlns:a16="http://schemas.microsoft.com/office/drawing/2014/main" id="{DEC99405-10AB-2BB5-EA0A-F3F44BE5F575}"/>
              </a:ext>
            </a:extLst>
          </p:cNvPr>
          <p:cNvSpPr>
            <a:spLocks noGrp="1"/>
          </p:cNvSpPr>
          <p:nvPr>
            <p:ph type="body" idx="1"/>
          </p:nvPr>
        </p:nvSpPr>
        <p:spPr>
          <a:xfrm>
            <a:off x="311700" y="1229875"/>
            <a:ext cx="4420398" cy="3339000"/>
          </a:xfrm>
        </p:spPr>
        <p:txBody>
          <a:bodyPr>
            <a:normAutofit/>
          </a:bodyPr>
          <a:lstStyle/>
          <a:p>
            <a:pPr marL="114300" indent="0">
              <a:buNone/>
            </a:pPr>
            <a:r>
              <a:rPr lang="en-US" b="1" dirty="0">
                <a:solidFill>
                  <a:schemeClr val="bg2">
                    <a:lumMod val="50000"/>
                  </a:schemeClr>
                </a:solidFill>
                <a:latin typeface="+mn-lt"/>
              </a:rPr>
              <a:t>Skimming price strategy </a:t>
            </a:r>
            <a:r>
              <a:rPr lang="en-US" dirty="0">
                <a:solidFill>
                  <a:schemeClr val="bg2">
                    <a:lumMod val="50000"/>
                  </a:schemeClr>
                </a:solidFill>
                <a:latin typeface="+mn-lt"/>
              </a:rPr>
              <a:t>is when a company sets a high initial price for a product. The idea is to go after consumers who are willing to pay a high price (top of the market) and buy products early. This way, a company recoups its investment in the product faster. </a:t>
            </a:r>
            <a:r>
              <a:rPr lang="en-US" dirty="0">
                <a:solidFill>
                  <a:srgbClr val="000000"/>
                </a:solidFill>
                <a:latin typeface="+mn-lt"/>
                <a:ea typeface="Arial"/>
                <a:cs typeface="Arial"/>
                <a:sym typeface="Arial"/>
              </a:rPr>
              <a:t>The easy way to remember a skimming approach is to think of the turkey gravy at Thanksgiving.</a:t>
            </a:r>
            <a:r>
              <a:rPr lang="en-US" dirty="0">
                <a:solidFill>
                  <a:schemeClr val="bg2">
                    <a:lumMod val="50000"/>
                  </a:schemeClr>
                </a:solidFill>
                <a:latin typeface="+mn-lt"/>
              </a:rPr>
              <a:t> </a:t>
            </a:r>
            <a:endParaRPr lang="en-CA" dirty="0">
              <a:latin typeface="+mn-lt"/>
            </a:endParaRPr>
          </a:p>
        </p:txBody>
      </p:sp>
      <p:pic>
        <p:nvPicPr>
          <p:cNvPr id="6" name="Picture 5">
            <a:extLst>
              <a:ext uri="{FF2B5EF4-FFF2-40B4-BE49-F238E27FC236}">
                <a16:creationId xmlns:a16="http://schemas.microsoft.com/office/drawing/2014/main" id="{AED20F90-F790-B1AD-AD45-C809D34B051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0368" y="984737"/>
            <a:ext cx="4043662" cy="2697131"/>
          </a:xfrm>
          <a:prstGeom prst="rect">
            <a:avLst/>
          </a:prstGeom>
        </p:spPr>
      </p:pic>
      <p:sp>
        <p:nvSpPr>
          <p:cNvPr id="9" name="TextBox 8">
            <a:extLst>
              <a:ext uri="{FF2B5EF4-FFF2-40B4-BE49-F238E27FC236}">
                <a16:creationId xmlns:a16="http://schemas.microsoft.com/office/drawing/2014/main" id="{E9150706-EF06-E905-D78C-FEDDA2728AC6}"/>
              </a:ext>
              <a:ext uri="{C183D7F6-B498-43B3-948B-1728B52AA6E4}">
                <adec:decorative xmlns:adec="http://schemas.microsoft.com/office/drawing/2017/decorative" val="1"/>
              </a:ext>
            </a:extLst>
          </p:cNvPr>
          <p:cNvSpPr txBox="1"/>
          <p:nvPr/>
        </p:nvSpPr>
        <p:spPr>
          <a:xfrm>
            <a:off x="4760368" y="3681868"/>
            <a:ext cx="4058953" cy="430887"/>
          </a:xfrm>
          <a:prstGeom prst="rect">
            <a:avLst/>
          </a:prstGeom>
          <a:noFill/>
        </p:spPr>
        <p:txBody>
          <a:bodyPr wrap="square">
            <a:spAutoFit/>
          </a:bodyPr>
          <a:lstStyle/>
          <a:p>
            <a:r>
              <a:rPr lang="en-US" sz="1100" dirty="0"/>
              <a:t>Photo by </a:t>
            </a:r>
            <a:r>
              <a:rPr lang="en-US" sz="1100" dirty="0">
                <a:solidFill>
                  <a:schemeClr val="tx1"/>
                </a:solidFill>
                <a:hlinkClick r:id="rId4">
                  <a:extLst>
                    <a:ext uri="{A12FA001-AC4F-418D-AE19-62706E023703}">
                      <ahyp:hlinkClr xmlns:ahyp="http://schemas.microsoft.com/office/drawing/2018/hyperlinkcolor" val="tx"/>
                    </a:ext>
                  </a:extLst>
                </a:hlinkClick>
              </a:rPr>
              <a:t>Claudio Schwarz</a:t>
            </a:r>
            <a:r>
              <a:rPr lang="en-US" sz="1100" dirty="0">
                <a:solidFill>
                  <a:schemeClr val="tx1"/>
                </a:solidFill>
              </a:rPr>
              <a:t> </a:t>
            </a:r>
            <a:r>
              <a:rPr lang="en-US" sz="1100" dirty="0"/>
              <a:t>on is 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solidFill>
                <a:schemeClr val="tx1"/>
              </a:solidFill>
            </a:endParaRPr>
          </a:p>
        </p:txBody>
      </p:sp>
    </p:spTree>
    <p:extLst>
      <p:ext uri="{BB962C8B-B14F-4D97-AF65-F5344CB8AC3E}">
        <p14:creationId xmlns:p14="http://schemas.microsoft.com/office/powerpoint/2010/main" val="3022502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Penetration Pricing</a:t>
            </a:r>
            <a:endParaRPr sz="1800" dirty="0">
              <a:solidFill>
                <a:schemeClr val="bg2">
                  <a:lumMod val="50000"/>
                </a:schemeClr>
              </a:solidFill>
              <a:latin typeface="+mn-lt"/>
            </a:endParaRPr>
          </a:p>
        </p:txBody>
      </p:sp>
      <p:sp>
        <p:nvSpPr>
          <p:cNvPr id="2" name="Text Placeholder 1">
            <a:extLst>
              <a:ext uri="{FF2B5EF4-FFF2-40B4-BE49-F238E27FC236}">
                <a16:creationId xmlns:a16="http://schemas.microsoft.com/office/drawing/2014/main" id="{173F3049-BA3E-4481-5875-27AEFF90D976}"/>
              </a:ext>
            </a:extLst>
          </p:cNvPr>
          <p:cNvSpPr>
            <a:spLocks noGrp="1"/>
          </p:cNvSpPr>
          <p:nvPr>
            <p:ph type="body" idx="1"/>
          </p:nvPr>
        </p:nvSpPr>
        <p:spPr>
          <a:xfrm>
            <a:off x="311700" y="1017800"/>
            <a:ext cx="4859945" cy="3339000"/>
          </a:xfrm>
        </p:spPr>
        <p:txBody>
          <a:bodyPr>
            <a:noAutofit/>
          </a:bodyPr>
          <a:lstStyle/>
          <a:p>
            <a:r>
              <a:rPr lang="en-US" b="1" dirty="0">
                <a:solidFill>
                  <a:schemeClr val="bg2">
                    <a:lumMod val="50000"/>
                  </a:schemeClr>
                </a:solidFill>
                <a:latin typeface="+mn-lt"/>
              </a:rPr>
              <a:t>Penetration pricing </a:t>
            </a:r>
            <a:r>
              <a:rPr lang="en-US" dirty="0">
                <a:solidFill>
                  <a:schemeClr val="bg2">
                    <a:lumMod val="50000"/>
                  </a:schemeClr>
                </a:solidFill>
                <a:latin typeface="+mn-lt"/>
              </a:rPr>
              <a:t>strategy is one in which a low initial price is set. Often, many competitive products are already in the market. The goal is to get as much of the market as possible to try the product.</a:t>
            </a:r>
          </a:p>
          <a:p>
            <a:r>
              <a:rPr lang="en-US" b="1" dirty="0">
                <a:solidFill>
                  <a:schemeClr val="bg2">
                    <a:lumMod val="50000"/>
                  </a:schemeClr>
                </a:solidFill>
                <a:latin typeface="+mn-lt"/>
              </a:rPr>
              <a:t>Penetration pricing </a:t>
            </a:r>
            <a:r>
              <a:rPr lang="en-US" dirty="0">
                <a:solidFill>
                  <a:schemeClr val="bg2">
                    <a:lumMod val="50000"/>
                  </a:schemeClr>
                </a:solidFill>
                <a:latin typeface="+mn-lt"/>
              </a:rPr>
              <a:t>is used on many new food products, health and beauty supplies, and paper products sold in grocery stores and mass merchandise stores such as Walmart, Target, and Kmart.</a:t>
            </a:r>
            <a:endParaRPr lang="en-CA" dirty="0">
              <a:latin typeface="+mn-lt"/>
            </a:endParaRPr>
          </a:p>
        </p:txBody>
      </p:sp>
      <p:sp>
        <p:nvSpPr>
          <p:cNvPr id="7" name="TextBox 6">
            <a:extLst>
              <a:ext uri="{FF2B5EF4-FFF2-40B4-BE49-F238E27FC236}">
                <a16:creationId xmlns:a16="http://schemas.microsoft.com/office/drawing/2014/main" id="{9ABA7000-E93D-A76F-DA28-DFFB4638955E}"/>
              </a:ext>
              <a:ext uri="{C183D7F6-B498-43B3-948B-1728B52AA6E4}">
                <adec:decorative xmlns:adec="http://schemas.microsoft.com/office/drawing/2017/decorative" val="1"/>
              </a:ext>
            </a:extLst>
          </p:cNvPr>
          <p:cNvSpPr txBox="1"/>
          <p:nvPr/>
        </p:nvSpPr>
        <p:spPr>
          <a:xfrm>
            <a:off x="5171645" y="3903554"/>
            <a:ext cx="3221107" cy="430887"/>
          </a:xfrm>
          <a:prstGeom prst="rect">
            <a:avLst/>
          </a:prstGeom>
          <a:noFill/>
        </p:spPr>
        <p:txBody>
          <a:bodyPr wrap="square">
            <a:spAutoFit/>
          </a:bodyPr>
          <a:lstStyle/>
          <a:p>
            <a:r>
              <a:rPr lang="en-US" sz="1100" dirty="0"/>
              <a:t>Photo by </a:t>
            </a:r>
            <a:r>
              <a:rPr lang="en-US" sz="1100" dirty="0">
                <a:solidFill>
                  <a:schemeClr val="tx1"/>
                </a:solidFill>
                <a:hlinkClick r:id="rId3">
                  <a:extLst>
                    <a:ext uri="{A12FA001-AC4F-418D-AE19-62706E023703}">
                      <ahyp:hlinkClr xmlns:ahyp="http://schemas.microsoft.com/office/drawing/2018/hyperlinkcolor" val="tx"/>
                    </a:ext>
                  </a:extLst>
                </a:hlinkClick>
              </a:rPr>
              <a:t>Eco Warrior Princess</a:t>
            </a:r>
            <a:r>
              <a:rPr lang="en-US" sz="1100" dirty="0">
                <a:solidFill>
                  <a:schemeClr val="tx1"/>
                </a:solidFill>
                <a:hlinkClick r:id="rId4">
                  <a:extLst>
                    <a:ext uri="{A12FA001-AC4F-418D-AE19-62706E023703}">
                      <ahyp:hlinkClr xmlns:ahyp="http://schemas.microsoft.com/office/drawing/2018/hyperlinkcolor" val="tx"/>
                    </a:ext>
                  </a:extLst>
                </a:hlinkClick>
              </a:rPr>
              <a:t> Schwarz</a:t>
            </a:r>
            <a:r>
              <a:rPr lang="en-US" sz="1100" dirty="0">
                <a:solidFill>
                  <a:schemeClr val="tx1"/>
                </a:solidFill>
              </a:rPr>
              <a:t> </a:t>
            </a:r>
            <a:r>
              <a:rPr lang="en-US" sz="1100" dirty="0"/>
              <a:t>on is 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solidFill>
                <a:schemeClr val="tx1"/>
              </a:solidFill>
            </a:endParaRPr>
          </a:p>
        </p:txBody>
      </p:sp>
      <p:pic>
        <p:nvPicPr>
          <p:cNvPr id="4" name="Picture 3">
            <a:extLst>
              <a:ext uri="{FF2B5EF4-FFF2-40B4-BE49-F238E27FC236}">
                <a16:creationId xmlns:a16="http://schemas.microsoft.com/office/drawing/2014/main" id="{48AFFBA8-7104-0C64-9668-E1D2D9D1D92D}"/>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71646" y="573326"/>
            <a:ext cx="3221107" cy="3221107"/>
          </a:xfrm>
          <a:prstGeom prst="rect">
            <a:avLst/>
          </a:prstGeom>
        </p:spPr>
      </p:pic>
    </p:spTree>
    <p:extLst>
      <p:ext uri="{BB962C8B-B14F-4D97-AF65-F5344CB8AC3E}">
        <p14:creationId xmlns:p14="http://schemas.microsoft.com/office/powerpoint/2010/main" val="2523186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Everyday Low Pricing</a:t>
            </a:r>
            <a:endParaRPr sz="1800" dirty="0">
              <a:solidFill>
                <a:schemeClr val="bg2">
                  <a:lumMod val="50000"/>
                </a:schemeClr>
              </a:solidFill>
              <a:latin typeface="+mn-lt"/>
            </a:endParaRPr>
          </a:p>
        </p:txBody>
      </p:sp>
      <p:sp>
        <p:nvSpPr>
          <p:cNvPr id="3" name="Text Placeholder 2">
            <a:extLst>
              <a:ext uri="{FF2B5EF4-FFF2-40B4-BE49-F238E27FC236}">
                <a16:creationId xmlns:a16="http://schemas.microsoft.com/office/drawing/2014/main" id="{583C4E83-01A4-52A8-10DD-D51048A055C1}"/>
              </a:ext>
            </a:extLst>
          </p:cNvPr>
          <p:cNvSpPr>
            <a:spLocks noGrp="1"/>
          </p:cNvSpPr>
          <p:nvPr>
            <p:ph type="body" idx="1"/>
          </p:nvPr>
        </p:nvSpPr>
        <p:spPr>
          <a:xfrm>
            <a:off x="311700" y="1229875"/>
            <a:ext cx="4565100" cy="3339000"/>
          </a:xfrm>
        </p:spPr>
        <p:txBody>
          <a:bodyPr/>
          <a:lstStyle/>
          <a:p>
            <a:pPr marL="114300" indent="0">
              <a:buNone/>
            </a:pPr>
            <a:r>
              <a:rPr lang="en-US" dirty="0">
                <a:latin typeface="+mn-lt"/>
              </a:rPr>
              <a:t>Everyday low prices. That is, the price initially set is the price the seller expects to charge throughout the product’s life cycle. Companies like Walmart and Lowe’s use everyday low pricing. Lowe’s emphasizes their everyday low pricing strategy with the letters in their name plus the letter “t” (Lowest).</a:t>
            </a:r>
          </a:p>
        </p:txBody>
      </p:sp>
      <p:pic>
        <p:nvPicPr>
          <p:cNvPr id="2" name="Picture 1">
            <a:extLst>
              <a:ext uri="{FF2B5EF4-FFF2-40B4-BE49-F238E27FC236}">
                <a16:creationId xmlns:a16="http://schemas.microsoft.com/office/drawing/2014/main" id="{CFCB5024-4AC2-97CC-00B0-162DEE561FC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1058851"/>
            <a:ext cx="3763617" cy="2511038"/>
          </a:xfrm>
          <a:prstGeom prst="rect">
            <a:avLst/>
          </a:prstGeom>
        </p:spPr>
      </p:pic>
      <p:sp>
        <p:nvSpPr>
          <p:cNvPr id="8" name="TextBox 7">
            <a:extLst>
              <a:ext uri="{FF2B5EF4-FFF2-40B4-BE49-F238E27FC236}">
                <a16:creationId xmlns:a16="http://schemas.microsoft.com/office/drawing/2014/main" id="{CE45D5F4-6FBD-31A3-C8BE-3BDDC012E7F3}"/>
              </a:ext>
              <a:ext uri="{C183D7F6-B498-43B3-948B-1728B52AA6E4}">
                <adec:decorative xmlns:adec="http://schemas.microsoft.com/office/drawing/2017/decorative" val="1"/>
              </a:ext>
            </a:extLst>
          </p:cNvPr>
          <p:cNvSpPr txBox="1"/>
          <p:nvPr/>
        </p:nvSpPr>
        <p:spPr>
          <a:xfrm>
            <a:off x="4826630" y="3569889"/>
            <a:ext cx="4572000" cy="307777"/>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Rex Roof – </a:t>
            </a:r>
            <a:r>
              <a:rPr lang="en-US" b="0" i="0" u="sng" dirty="0">
                <a:solidFill>
                  <a:schemeClr val="tx1"/>
                </a:solidFill>
                <a:effectLst/>
                <a:latin typeface="Times New Roman" panose="02020603050405020304" pitchFamily="18" charset="0"/>
                <a:hlinkClick r:id="rId4">
                  <a:extLst>
                    <a:ext uri="{A12FA001-AC4F-418D-AE19-62706E023703}">
                      <ahyp:hlinkClr xmlns:ahyp="http://schemas.microsoft.com/office/drawing/2018/hyperlinkcolor" val="tx"/>
                    </a:ext>
                  </a:extLst>
                </a:hlinkClick>
              </a:rPr>
              <a:t>Cereal Aisle</a:t>
            </a:r>
            <a:r>
              <a:rPr lang="en-US" b="0" i="0" dirty="0">
                <a:solidFill>
                  <a:schemeClr val="tx1"/>
                </a:solidFill>
                <a:effectLst/>
                <a:latin typeface="Times New Roman" panose="02020603050405020304" pitchFamily="18" charset="0"/>
              </a:rPr>
              <a:t> </a:t>
            </a:r>
            <a:r>
              <a:rPr lang="en-US" b="0" i="0" dirty="0">
                <a:solidFill>
                  <a:srgbClr val="000000"/>
                </a:solidFill>
                <a:effectLst/>
                <a:latin typeface="Times New Roman" panose="02020603050405020304" pitchFamily="18" charset="0"/>
              </a:rPr>
              <a:t>– CC BY 2.0.</a:t>
            </a:r>
            <a:endParaRPr lang="en-CA" dirty="0"/>
          </a:p>
        </p:txBody>
      </p:sp>
    </p:spTree>
    <p:extLst>
      <p:ext uri="{BB962C8B-B14F-4D97-AF65-F5344CB8AC3E}">
        <p14:creationId xmlns:p14="http://schemas.microsoft.com/office/powerpoint/2010/main" val="960178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Status Quo Pricing </a:t>
            </a:r>
            <a:endParaRPr sz="1800" dirty="0">
              <a:solidFill>
                <a:schemeClr val="bg2">
                  <a:lumMod val="50000"/>
                </a:schemeClr>
              </a:solidFill>
              <a:latin typeface="+mn-lt"/>
            </a:endParaRPr>
          </a:p>
        </p:txBody>
      </p:sp>
      <p:sp>
        <p:nvSpPr>
          <p:cNvPr id="2" name="Text Placeholder 1">
            <a:extLst>
              <a:ext uri="{FF2B5EF4-FFF2-40B4-BE49-F238E27FC236}">
                <a16:creationId xmlns:a16="http://schemas.microsoft.com/office/drawing/2014/main" id="{4E0C1BE7-BF22-5791-2009-31036336F43C}"/>
              </a:ext>
            </a:extLst>
          </p:cNvPr>
          <p:cNvSpPr>
            <a:spLocks noGrp="1"/>
          </p:cNvSpPr>
          <p:nvPr>
            <p:ph type="body" idx="1"/>
          </p:nvPr>
        </p:nvSpPr>
        <p:spPr/>
        <p:txBody>
          <a:bodyPr/>
          <a:lstStyle/>
          <a:p>
            <a:pPr marL="114300" indent="0">
              <a:buNone/>
            </a:pPr>
            <a:r>
              <a:rPr lang="en-US" dirty="0">
                <a:solidFill>
                  <a:schemeClr val="bg2">
                    <a:lumMod val="50000"/>
                  </a:schemeClr>
                </a:solidFill>
                <a:latin typeface="+mn-lt"/>
              </a:rPr>
              <a:t>Sometimes a firm’s objective may be to maintain the </a:t>
            </a:r>
            <a:r>
              <a:rPr lang="en-US" b="1" dirty="0">
                <a:solidFill>
                  <a:schemeClr val="bg2">
                    <a:lumMod val="50000"/>
                  </a:schemeClr>
                </a:solidFill>
                <a:latin typeface="+mn-lt"/>
              </a:rPr>
              <a:t>status quo </a:t>
            </a:r>
            <a:r>
              <a:rPr lang="en-US" dirty="0">
                <a:solidFill>
                  <a:schemeClr val="bg2">
                    <a:lumMod val="50000"/>
                  </a:schemeClr>
                </a:solidFill>
                <a:latin typeface="+mn-lt"/>
              </a:rPr>
              <a:t>or simply meet, or equal, its competitors’ prices or keep its current prices. Airline companies are a good example. Have you ever noticed that when one airline raises or lowers its prices, the others all do the same? If consumers don’t accept an airline’s increased prices (and extra fees) such as the charge for checking in with a representative at the airport rather than checking in online, other airlines may decide not to implement the extra charge and the airline charging the fee may drop it. Companies, of course, monitor their competitors’ prices closely when they adopt a status quo pricing objective.</a:t>
            </a:r>
          </a:p>
        </p:txBody>
      </p:sp>
    </p:spTree>
    <p:extLst>
      <p:ext uri="{BB962C8B-B14F-4D97-AF65-F5344CB8AC3E}">
        <p14:creationId xmlns:p14="http://schemas.microsoft.com/office/powerpoint/2010/main" val="4246209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5.3 Key Takeaway</a:t>
            </a:r>
            <a:endParaRPr b="1" dirty="0">
              <a:latin typeface="+mj-lt"/>
            </a:endParaRPr>
          </a:p>
        </p:txBody>
      </p:sp>
      <p:sp>
        <p:nvSpPr>
          <p:cNvPr id="3" name="Text Placeholder 2">
            <a:extLst>
              <a:ext uri="{FF2B5EF4-FFF2-40B4-BE49-F238E27FC236}">
                <a16:creationId xmlns:a16="http://schemas.microsoft.com/office/drawing/2014/main" id="{FBE21FA1-B02F-0A7A-0839-F5AA0E9B7876}"/>
              </a:ext>
            </a:extLst>
          </p:cNvPr>
          <p:cNvSpPr>
            <a:spLocks noGrp="1"/>
          </p:cNvSpPr>
          <p:nvPr>
            <p:ph type="body" idx="1"/>
          </p:nvPr>
        </p:nvSpPr>
        <p:spPr>
          <a:xfrm>
            <a:off x="2718706" y="1229875"/>
            <a:ext cx="6113593" cy="3339000"/>
          </a:xfrm>
        </p:spPr>
        <p:txBody>
          <a:bodyPr>
            <a:normAutofit/>
          </a:bodyPr>
          <a:lstStyle/>
          <a:p>
            <a:r>
              <a:rPr lang="en-CA" dirty="0">
                <a:latin typeface="+mn-lt"/>
              </a:rPr>
              <a:t>Both external and internal factors affect pricing decisions. Companies use many different pricing strategies and price adjustments. </a:t>
            </a:r>
          </a:p>
          <a:p>
            <a:r>
              <a:rPr lang="en-CA" dirty="0">
                <a:latin typeface="+mn-lt"/>
              </a:rPr>
              <a:t>The price must generate enough revenues to cover costs in order for the product to be profitable. </a:t>
            </a:r>
          </a:p>
          <a:p>
            <a:r>
              <a:rPr lang="en-CA" dirty="0">
                <a:latin typeface="+mn-lt"/>
              </a:rPr>
              <a:t>Organizations must also decide what their policies are when it comes to making price adjustments, or changing the listed prices of their products. </a:t>
            </a:r>
          </a:p>
          <a:p>
            <a:r>
              <a:rPr lang="en-CA" dirty="0">
                <a:latin typeface="+mn-lt"/>
              </a:rPr>
              <a:t>Some companies use price adjustments as a short-term tactic to increase sales.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7961" y="1289540"/>
            <a:ext cx="2567353" cy="2567353"/>
          </a:xfrm>
          <a:prstGeom prst="rect">
            <a:avLst/>
          </a:prstGeom>
        </p:spPr>
      </p:pic>
    </p:spTree>
    <p:extLst>
      <p:ext uri="{BB962C8B-B14F-4D97-AF65-F5344CB8AC3E}">
        <p14:creationId xmlns:p14="http://schemas.microsoft.com/office/powerpoint/2010/main" val="116812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222738" y="187569"/>
            <a:ext cx="8639909" cy="644769"/>
          </a:xfrm>
          <a:prstGeom prst="rect">
            <a:avLst/>
          </a:prstGeom>
        </p:spPr>
        <p:txBody>
          <a:bodyPr spcFirstLastPara="1" wrap="square" lIns="91425" tIns="91425" rIns="91425" bIns="91425" anchor="t" anchorCtr="0">
            <a:noAutofit/>
          </a:bodyPr>
          <a:lstStyle/>
          <a:p>
            <a:pPr>
              <a:buSzPts val="990"/>
            </a:pPr>
            <a:r>
              <a:rPr lang="en-CA" b="1" dirty="0">
                <a:latin typeface="+mj-lt"/>
              </a:rPr>
              <a:t>Pricing Objectives </a:t>
            </a:r>
            <a:br>
              <a:rPr lang="en-CA" b="1" dirty="0"/>
            </a:br>
            <a:endParaRPr b="1" dirty="0">
              <a:latin typeface="+mj-lt"/>
            </a:endParaRPr>
          </a:p>
        </p:txBody>
      </p:sp>
      <p:graphicFrame>
        <p:nvGraphicFramePr>
          <p:cNvPr id="3" name="Table 3">
            <a:extLst>
              <a:ext uri="{FF2B5EF4-FFF2-40B4-BE49-F238E27FC236}">
                <a16:creationId xmlns:a16="http://schemas.microsoft.com/office/drawing/2014/main" id="{29ECF9A6-8E40-9AE3-A6B6-7392CF06FB5C}"/>
              </a:ext>
            </a:extLst>
          </p:cNvPr>
          <p:cNvGraphicFramePr>
            <a:graphicFrameLocks noGrp="1"/>
          </p:cNvGraphicFramePr>
          <p:nvPr>
            <p:extLst>
              <p:ext uri="{D42A27DB-BD31-4B8C-83A1-F6EECF244321}">
                <p14:modId xmlns:p14="http://schemas.microsoft.com/office/powerpoint/2010/main" val="3592436991"/>
              </p:ext>
            </p:extLst>
          </p:nvPr>
        </p:nvGraphicFramePr>
        <p:xfrm>
          <a:off x="1380067" y="1284816"/>
          <a:ext cx="6096000" cy="2520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116792742"/>
                    </a:ext>
                  </a:extLst>
                </a:gridCol>
              </a:tblGrid>
              <a:tr h="504000">
                <a:tc>
                  <a:txBody>
                    <a:bodyPr/>
                    <a:lstStyle/>
                    <a:p>
                      <a:pPr algn="ctr"/>
                      <a:r>
                        <a:rPr lang="en-CA" b="1" dirty="0">
                          <a:solidFill>
                            <a:schemeClr val="bg2">
                              <a:lumMod val="50000"/>
                            </a:schemeClr>
                          </a:solidFill>
                        </a:rPr>
                        <a:t>Earning a Targeted Return on Investment (RO</a:t>
                      </a:r>
                    </a:p>
                  </a:txBody>
                  <a:tcPr anchor="ctr">
                    <a:solidFill>
                      <a:srgbClr val="C7CEEA"/>
                    </a:solidFill>
                  </a:tcPr>
                </a:tc>
                <a:extLst>
                  <a:ext uri="{0D108BD9-81ED-4DB2-BD59-A6C34878D82A}">
                    <a16:rowId xmlns:a16="http://schemas.microsoft.com/office/drawing/2014/main" val="1910879818"/>
                  </a:ext>
                </a:extLst>
              </a:tr>
              <a:tr h="504000">
                <a:tc>
                  <a:txBody>
                    <a:bodyPr/>
                    <a:lstStyle/>
                    <a:p>
                      <a:pPr algn="ctr"/>
                      <a:r>
                        <a:rPr lang="en-CA" b="1" dirty="0">
                          <a:solidFill>
                            <a:schemeClr val="bg2">
                              <a:lumMod val="50000"/>
                            </a:schemeClr>
                          </a:solidFill>
                        </a:rPr>
                        <a:t>Maximizing Profits </a:t>
                      </a:r>
                    </a:p>
                  </a:txBody>
                  <a:tcPr anchor="ctr">
                    <a:solidFill>
                      <a:srgbClr val="C7CEEA"/>
                    </a:solidFill>
                  </a:tcPr>
                </a:tc>
                <a:extLst>
                  <a:ext uri="{0D108BD9-81ED-4DB2-BD59-A6C34878D82A}">
                    <a16:rowId xmlns:a16="http://schemas.microsoft.com/office/drawing/2014/main" val="797323451"/>
                  </a:ext>
                </a:extLst>
              </a:tr>
              <a:tr h="504000">
                <a:tc>
                  <a:txBody>
                    <a:bodyPr/>
                    <a:lstStyle/>
                    <a:p>
                      <a:pPr algn="ctr"/>
                      <a:r>
                        <a:rPr lang="en-CA" b="1" dirty="0">
                          <a:solidFill>
                            <a:schemeClr val="bg2">
                              <a:lumMod val="50000"/>
                            </a:schemeClr>
                          </a:solidFill>
                        </a:rPr>
                        <a:t>Maximizing Sales </a:t>
                      </a:r>
                    </a:p>
                  </a:txBody>
                  <a:tcPr anchor="ctr">
                    <a:solidFill>
                      <a:srgbClr val="C7CEEA"/>
                    </a:solidFill>
                  </a:tcPr>
                </a:tc>
                <a:extLst>
                  <a:ext uri="{0D108BD9-81ED-4DB2-BD59-A6C34878D82A}">
                    <a16:rowId xmlns:a16="http://schemas.microsoft.com/office/drawing/2014/main" val="2080266004"/>
                  </a:ext>
                </a:extLst>
              </a:tr>
              <a:tr h="504000">
                <a:tc>
                  <a:txBody>
                    <a:bodyPr/>
                    <a:lstStyle/>
                    <a:p>
                      <a:pPr algn="ctr"/>
                      <a:r>
                        <a:rPr lang="en-CA" b="1" dirty="0">
                          <a:solidFill>
                            <a:schemeClr val="bg2">
                              <a:lumMod val="50000"/>
                            </a:schemeClr>
                          </a:solidFill>
                        </a:rPr>
                        <a:t>Maximizing Market Share</a:t>
                      </a:r>
                    </a:p>
                  </a:txBody>
                  <a:tcPr anchor="ctr">
                    <a:solidFill>
                      <a:srgbClr val="C7CEEA"/>
                    </a:solidFill>
                  </a:tcPr>
                </a:tc>
                <a:extLst>
                  <a:ext uri="{0D108BD9-81ED-4DB2-BD59-A6C34878D82A}">
                    <a16:rowId xmlns:a16="http://schemas.microsoft.com/office/drawing/2014/main" val="4168443620"/>
                  </a:ext>
                </a:extLst>
              </a:tr>
              <a:tr h="504000">
                <a:tc>
                  <a:txBody>
                    <a:bodyPr/>
                    <a:lstStyle/>
                    <a:p>
                      <a:pPr algn="ctr"/>
                      <a:r>
                        <a:rPr lang="en-CA" b="1" dirty="0">
                          <a:solidFill>
                            <a:schemeClr val="bg2">
                              <a:lumMod val="50000"/>
                            </a:schemeClr>
                          </a:solidFill>
                        </a:rPr>
                        <a:t>Maintaining Status Quo </a:t>
                      </a:r>
                    </a:p>
                  </a:txBody>
                  <a:tcPr anchor="ctr">
                    <a:solidFill>
                      <a:srgbClr val="C7CEEA"/>
                    </a:solidFill>
                  </a:tcPr>
                </a:tc>
                <a:extLst>
                  <a:ext uri="{0D108BD9-81ED-4DB2-BD59-A6C34878D82A}">
                    <a16:rowId xmlns:a16="http://schemas.microsoft.com/office/drawing/2014/main" val="521130211"/>
                  </a:ext>
                </a:extLst>
              </a:tr>
            </a:tbl>
          </a:graphicData>
        </a:graphic>
      </p:graphicFrame>
    </p:spTree>
    <p:extLst>
      <p:ext uri="{BB962C8B-B14F-4D97-AF65-F5344CB8AC3E}">
        <p14:creationId xmlns:p14="http://schemas.microsoft.com/office/powerpoint/2010/main" val="338931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US" b="1" dirty="0">
                <a:latin typeface="+mj-lt"/>
              </a:rPr>
              <a:t>Earning a Targeted Return on Investment (ROI)</a:t>
            </a:r>
            <a:endParaRPr b="1" dirty="0">
              <a:latin typeface="+mj-lt"/>
            </a:endParaRPr>
          </a:p>
        </p:txBody>
      </p:sp>
      <p:sp>
        <p:nvSpPr>
          <p:cNvPr id="2" name="Text Placeholder 1">
            <a:extLst>
              <a:ext uri="{FF2B5EF4-FFF2-40B4-BE49-F238E27FC236}">
                <a16:creationId xmlns:a16="http://schemas.microsoft.com/office/drawing/2014/main" id="{4732694E-8299-3A59-A25B-2ECA2C28571D}"/>
              </a:ext>
            </a:extLst>
          </p:cNvPr>
          <p:cNvSpPr>
            <a:spLocks noGrp="1"/>
          </p:cNvSpPr>
          <p:nvPr>
            <p:ph type="body" idx="1"/>
          </p:nvPr>
        </p:nvSpPr>
        <p:spPr>
          <a:xfrm>
            <a:off x="222738" y="1394500"/>
            <a:ext cx="5145245" cy="3339000"/>
          </a:xfrm>
        </p:spPr>
        <p:txBody>
          <a:bodyPr>
            <a:normAutofit/>
          </a:bodyPr>
          <a:lstStyle/>
          <a:p>
            <a:pPr marL="114300" indent="0">
              <a:buNone/>
            </a:pPr>
            <a:r>
              <a:rPr lang="en-US" dirty="0">
                <a:latin typeface="+mn-lt"/>
              </a:rPr>
              <a:t>ROI, or return on investment, is the amount of profit an organization hopes to make given the amount of assets, or money, it has tied up in a product. ROI is a common pricing objective for many firms. Companies typically set a certain percentage, such as 10 percent, for ROI in a product’s first year following its launch. So, for example, if a company has $100,000 invested in a product and is expecting a 10 percent ROI, it will want the product’s profit to be $10,000.</a:t>
            </a:r>
            <a:endParaRPr lang="en-CA" dirty="0">
              <a:latin typeface="+mn-lt"/>
            </a:endParaRPr>
          </a:p>
        </p:txBody>
      </p:sp>
      <p:pic>
        <p:nvPicPr>
          <p:cNvPr id="6" name="Picture 5">
            <a:extLst>
              <a:ext uri="{FF2B5EF4-FFF2-40B4-BE49-F238E27FC236}">
                <a16:creationId xmlns:a16="http://schemas.microsoft.com/office/drawing/2014/main" id="{5022B9DE-800D-43B8-CFD4-7B40A5253FF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6946" y="1184450"/>
            <a:ext cx="3464316" cy="2309865"/>
          </a:xfrm>
          <a:prstGeom prst="rect">
            <a:avLst/>
          </a:prstGeom>
        </p:spPr>
      </p:pic>
      <p:sp>
        <p:nvSpPr>
          <p:cNvPr id="9" name="TextBox 8">
            <a:extLst>
              <a:ext uri="{FF2B5EF4-FFF2-40B4-BE49-F238E27FC236}">
                <a16:creationId xmlns:a16="http://schemas.microsoft.com/office/drawing/2014/main" id="{9DA25259-938B-07A5-21CD-DF468CA26E5E}"/>
              </a:ext>
              <a:ext uri="{C183D7F6-B498-43B3-948B-1728B52AA6E4}">
                <adec:decorative xmlns:adec="http://schemas.microsoft.com/office/drawing/2017/decorative" val="1"/>
              </a:ext>
            </a:extLst>
          </p:cNvPr>
          <p:cNvSpPr txBox="1"/>
          <p:nvPr/>
        </p:nvSpPr>
        <p:spPr>
          <a:xfrm>
            <a:off x="5456945" y="3515740"/>
            <a:ext cx="3464315" cy="430887"/>
          </a:xfrm>
          <a:prstGeom prst="rect">
            <a:avLst/>
          </a:prstGeom>
          <a:noFill/>
        </p:spPr>
        <p:txBody>
          <a:bodyPr wrap="square">
            <a:spAutoFit/>
          </a:bodyPr>
          <a:lstStyle/>
          <a:p>
            <a:r>
              <a:rPr lang="en-US" sz="1100" dirty="0"/>
              <a:t>Photo by </a:t>
            </a:r>
            <a:r>
              <a:rPr lang="en-US" sz="1100" dirty="0">
                <a:solidFill>
                  <a:schemeClr val="tx1"/>
                </a:solidFill>
                <a:hlinkClick r:id="rId4">
                  <a:extLst>
                    <a:ext uri="{A12FA001-AC4F-418D-AE19-62706E023703}">
                      <ahyp:hlinkClr xmlns:ahyp="http://schemas.microsoft.com/office/drawing/2018/hyperlinkcolor" val="tx"/>
                    </a:ext>
                  </a:extLst>
                </a:hlinkClick>
              </a:rPr>
              <a:t>Mathieu Stern</a:t>
            </a:r>
            <a:r>
              <a:rPr lang="en-US" sz="1100" dirty="0">
                <a:solidFill>
                  <a:schemeClr val="tx1"/>
                </a:solidFill>
              </a:rPr>
              <a:t> </a:t>
            </a:r>
            <a:r>
              <a:rPr lang="en-US" sz="1100" dirty="0"/>
              <a:t>on is 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solidFill>
                <a:schemeClr val="tx1"/>
              </a:solidFill>
            </a:endParaRPr>
          </a:p>
        </p:txBody>
      </p:sp>
    </p:spTree>
    <p:extLst>
      <p:ext uri="{BB962C8B-B14F-4D97-AF65-F5344CB8AC3E}">
        <p14:creationId xmlns:p14="http://schemas.microsoft.com/office/powerpoint/2010/main" val="64264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US" b="1" dirty="0">
                <a:latin typeface="+mj-lt"/>
              </a:rPr>
              <a:t>Maximizing Profits</a:t>
            </a:r>
            <a:endParaRPr b="1" dirty="0">
              <a:latin typeface="+mj-lt"/>
            </a:endParaRPr>
          </a:p>
        </p:txBody>
      </p:sp>
      <p:sp>
        <p:nvSpPr>
          <p:cNvPr id="2" name="Text Placeholder 1">
            <a:extLst>
              <a:ext uri="{FF2B5EF4-FFF2-40B4-BE49-F238E27FC236}">
                <a16:creationId xmlns:a16="http://schemas.microsoft.com/office/drawing/2014/main" id="{81F8D645-8A49-7F5B-DFE4-BAF1179A4285}"/>
              </a:ext>
            </a:extLst>
          </p:cNvPr>
          <p:cNvSpPr>
            <a:spLocks noGrp="1"/>
          </p:cNvSpPr>
          <p:nvPr>
            <p:ph type="body" idx="1"/>
          </p:nvPr>
        </p:nvSpPr>
        <p:spPr>
          <a:xfrm>
            <a:off x="311700" y="1229875"/>
            <a:ext cx="4844258" cy="3339000"/>
          </a:xfrm>
        </p:spPr>
        <p:txBody>
          <a:bodyPr/>
          <a:lstStyle/>
          <a:p>
            <a:pPr marL="114300" indent="0">
              <a:buNone/>
            </a:pPr>
            <a:r>
              <a:rPr lang="en-US" dirty="0">
                <a:latin typeface="+mn-lt"/>
              </a:rPr>
              <a:t>Many companies set their prices to increase their revenues as much as possible relative to their costs. However, large revenues do not necessarily translate into higher profits. To maximize its profits, a company must also focus on cutting costs or implementing programs to encourage customer loyalty.</a:t>
            </a:r>
            <a:endParaRPr lang="en-CA" dirty="0">
              <a:latin typeface="+mn-lt"/>
            </a:endParaRPr>
          </a:p>
        </p:txBody>
      </p:sp>
      <p:sp>
        <p:nvSpPr>
          <p:cNvPr id="7" name="TextBox 6">
            <a:extLst>
              <a:ext uri="{FF2B5EF4-FFF2-40B4-BE49-F238E27FC236}">
                <a16:creationId xmlns:a16="http://schemas.microsoft.com/office/drawing/2014/main" id="{99D71473-CD45-6981-56D3-4F9EA79A4A4C}"/>
              </a:ext>
              <a:ext uri="{C183D7F6-B498-43B3-948B-1728B52AA6E4}">
                <adec:decorative xmlns:adec="http://schemas.microsoft.com/office/drawing/2017/decorative" val="1"/>
              </a:ext>
            </a:extLst>
          </p:cNvPr>
          <p:cNvSpPr txBox="1"/>
          <p:nvPr/>
        </p:nvSpPr>
        <p:spPr>
          <a:xfrm>
            <a:off x="5155958" y="3535975"/>
            <a:ext cx="3870478" cy="246221"/>
          </a:xfrm>
          <a:prstGeom prst="rect">
            <a:avLst/>
          </a:prstGeom>
          <a:noFill/>
        </p:spPr>
        <p:txBody>
          <a:bodyPr wrap="square">
            <a:spAutoFit/>
          </a:bodyPr>
          <a:lstStyle/>
          <a:p>
            <a:r>
              <a:rPr lang="en-US" sz="1000" dirty="0"/>
              <a:t>Photo by </a:t>
            </a:r>
            <a:r>
              <a:rPr lang="en-US" sz="1000" dirty="0">
                <a:solidFill>
                  <a:schemeClr val="tx1"/>
                </a:solidFill>
                <a:hlinkClick r:id="rId3">
                  <a:extLst>
                    <a:ext uri="{A12FA001-AC4F-418D-AE19-62706E023703}">
                      <ahyp:hlinkClr xmlns:ahyp="http://schemas.microsoft.com/office/drawing/2018/hyperlinkcolor" val="tx"/>
                    </a:ext>
                  </a:extLst>
                </a:hlinkClick>
              </a:rPr>
              <a:t>Frank Busch</a:t>
            </a:r>
            <a:r>
              <a:rPr lang="en-US" sz="1000" dirty="0">
                <a:solidFill>
                  <a:schemeClr val="tx1"/>
                </a:solidFill>
              </a:rPr>
              <a:t> </a:t>
            </a:r>
            <a:r>
              <a:rPr lang="en-US" sz="1000" dirty="0"/>
              <a:t>on is licensed under the </a:t>
            </a:r>
            <a:r>
              <a:rPr lang="en-US" sz="1000" dirty="0">
                <a:solidFill>
                  <a:schemeClr val="tx1"/>
                </a:solidFill>
                <a:hlinkClick r:id="rId4">
                  <a:extLst>
                    <a:ext uri="{A12FA001-AC4F-418D-AE19-62706E023703}">
                      <ahyp:hlinkClr xmlns:ahyp="http://schemas.microsoft.com/office/drawing/2018/hyperlinkcolor" val="tx"/>
                    </a:ext>
                  </a:extLst>
                </a:hlinkClick>
              </a:rPr>
              <a:t>Unsplit License</a:t>
            </a:r>
            <a:endParaRPr lang="en-CA" sz="1000" dirty="0">
              <a:solidFill>
                <a:schemeClr val="tx1"/>
              </a:solidFill>
            </a:endParaRPr>
          </a:p>
        </p:txBody>
      </p:sp>
      <p:pic>
        <p:nvPicPr>
          <p:cNvPr id="4" name="Picture 3">
            <a:extLst>
              <a:ext uri="{FF2B5EF4-FFF2-40B4-BE49-F238E27FC236}">
                <a16:creationId xmlns:a16="http://schemas.microsoft.com/office/drawing/2014/main" id="{F5C18CBE-75E7-566D-E747-F13EE16EE30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58" y="1084305"/>
            <a:ext cx="3870478" cy="2424464"/>
          </a:xfrm>
          <a:prstGeom prst="rect">
            <a:avLst/>
          </a:prstGeom>
        </p:spPr>
      </p:pic>
    </p:spTree>
    <p:extLst>
      <p:ext uri="{BB962C8B-B14F-4D97-AF65-F5344CB8AC3E}">
        <p14:creationId xmlns:p14="http://schemas.microsoft.com/office/powerpoint/2010/main" val="425527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US" b="1" dirty="0">
                <a:latin typeface="+mj-lt"/>
              </a:rPr>
              <a:t>Maximizing Sales</a:t>
            </a:r>
            <a:endParaRPr b="1" dirty="0">
              <a:latin typeface="+mj-lt"/>
            </a:endParaRPr>
          </a:p>
        </p:txBody>
      </p:sp>
      <p:sp>
        <p:nvSpPr>
          <p:cNvPr id="2" name="Text Placeholder 1">
            <a:extLst>
              <a:ext uri="{FF2B5EF4-FFF2-40B4-BE49-F238E27FC236}">
                <a16:creationId xmlns:a16="http://schemas.microsoft.com/office/drawing/2014/main" id="{D74490B7-89E9-8C3D-3302-08991EDF3256}"/>
              </a:ext>
            </a:extLst>
          </p:cNvPr>
          <p:cNvSpPr>
            <a:spLocks noGrp="1"/>
          </p:cNvSpPr>
          <p:nvPr>
            <p:ph type="body" idx="1"/>
          </p:nvPr>
        </p:nvSpPr>
        <p:spPr>
          <a:xfrm>
            <a:off x="311700" y="1229875"/>
            <a:ext cx="4822003" cy="3339000"/>
          </a:xfrm>
        </p:spPr>
        <p:txBody>
          <a:bodyPr>
            <a:noAutofit/>
          </a:bodyPr>
          <a:lstStyle/>
          <a:p>
            <a:pPr marL="114300" indent="0">
              <a:buNone/>
            </a:pPr>
            <a:r>
              <a:rPr lang="en-US" dirty="0">
                <a:latin typeface="+mn-lt"/>
              </a:rPr>
              <a:t>Maximizing sales involves pricing products to generate as much revenue as possible, regardless of what it does to a firm’s profits. When companies are struggling financially, they sometimes try to generate cash quickly to pay their debts. They do so by selling off inventory or cutting prices temporarily. Such cash may be necessary to pay short-term bills, such as payroll. Maximizing sales is typically a short-term objective since profitability is not considered.</a:t>
            </a:r>
            <a:endParaRPr lang="en-CA" dirty="0">
              <a:latin typeface="+mn-lt"/>
            </a:endParaRPr>
          </a:p>
        </p:txBody>
      </p:sp>
      <p:sp>
        <p:nvSpPr>
          <p:cNvPr id="8" name="TextBox 7">
            <a:extLst>
              <a:ext uri="{FF2B5EF4-FFF2-40B4-BE49-F238E27FC236}">
                <a16:creationId xmlns:a16="http://schemas.microsoft.com/office/drawing/2014/main" id="{6E2A28AA-BB9C-97A3-9D9A-43CBF07A876B}"/>
              </a:ext>
              <a:ext uri="{C183D7F6-B498-43B3-948B-1728B52AA6E4}">
                <adec:decorative xmlns:adec="http://schemas.microsoft.com/office/drawing/2017/decorative" val="1"/>
              </a:ext>
            </a:extLst>
          </p:cNvPr>
          <p:cNvSpPr txBox="1"/>
          <p:nvPr/>
        </p:nvSpPr>
        <p:spPr>
          <a:xfrm>
            <a:off x="5133703" y="3667470"/>
            <a:ext cx="3637504" cy="430887"/>
          </a:xfrm>
          <a:prstGeom prst="rect">
            <a:avLst/>
          </a:prstGeom>
          <a:noFill/>
        </p:spPr>
        <p:txBody>
          <a:bodyPr wrap="square">
            <a:spAutoFit/>
          </a:bodyPr>
          <a:lstStyle/>
          <a:p>
            <a:r>
              <a:rPr lang="en-US" sz="1100" dirty="0"/>
              <a:t>Photo by </a:t>
            </a:r>
            <a:r>
              <a:rPr lang="en-US" sz="1100" dirty="0">
                <a:solidFill>
                  <a:schemeClr val="tx1"/>
                </a:solidFill>
                <a:hlinkClick r:id="rId3">
                  <a:extLst>
                    <a:ext uri="{A12FA001-AC4F-418D-AE19-62706E023703}">
                      <ahyp:hlinkClr xmlns:ahyp="http://schemas.microsoft.com/office/drawing/2018/hyperlinkcolor" val="tx"/>
                    </a:ext>
                  </a:extLst>
                </a:hlinkClick>
              </a:rPr>
              <a:t>Artem </a:t>
            </a:r>
            <a:r>
              <a:rPr lang="en-US" sz="1100" dirty="0" err="1">
                <a:solidFill>
                  <a:schemeClr val="tx1"/>
                </a:solidFill>
                <a:hlinkClick r:id="rId3">
                  <a:extLst>
                    <a:ext uri="{A12FA001-AC4F-418D-AE19-62706E023703}">
                      <ahyp:hlinkClr xmlns:ahyp="http://schemas.microsoft.com/office/drawing/2018/hyperlinkcolor" val="tx"/>
                    </a:ext>
                  </a:extLst>
                </a:hlinkClick>
              </a:rPr>
              <a:t>Beliaikin</a:t>
            </a:r>
            <a:r>
              <a:rPr lang="en-US" sz="1100" dirty="0">
                <a:solidFill>
                  <a:schemeClr val="tx1"/>
                </a:solidFill>
              </a:rPr>
              <a:t> </a:t>
            </a:r>
            <a:r>
              <a:rPr lang="en-US" sz="1100" dirty="0"/>
              <a:t>on is licensed under the </a:t>
            </a:r>
            <a:r>
              <a:rPr lang="en-US" sz="1100" dirty="0">
                <a:solidFill>
                  <a:schemeClr val="tx1"/>
                </a:solidFill>
                <a:hlinkClick r:id="rId4">
                  <a:extLst>
                    <a:ext uri="{A12FA001-AC4F-418D-AE19-62706E023703}">
                      <ahyp:hlinkClr xmlns:ahyp="http://schemas.microsoft.com/office/drawing/2018/hyperlinkcolor" val="tx"/>
                    </a:ext>
                  </a:extLst>
                </a:hlinkClick>
              </a:rPr>
              <a:t>Unsplit License</a:t>
            </a:r>
            <a:endParaRPr lang="en-CA" sz="1100" dirty="0">
              <a:solidFill>
                <a:schemeClr val="tx1"/>
              </a:solidFill>
            </a:endParaRPr>
          </a:p>
        </p:txBody>
      </p:sp>
      <p:pic>
        <p:nvPicPr>
          <p:cNvPr id="6" name="Picture 5">
            <a:extLst>
              <a:ext uri="{FF2B5EF4-FFF2-40B4-BE49-F238E27FC236}">
                <a16:creationId xmlns:a16="http://schemas.microsoft.com/office/drawing/2014/main" id="{4BB1E747-21AF-5B94-7F16-BDC99296870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3703" y="1107440"/>
            <a:ext cx="3637504" cy="2425002"/>
          </a:xfrm>
          <a:prstGeom prst="rect">
            <a:avLst/>
          </a:prstGeom>
        </p:spPr>
      </p:pic>
    </p:spTree>
    <p:extLst>
      <p:ext uri="{BB962C8B-B14F-4D97-AF65-F5344CB8AC3E}">
        <p14:creationId xmlns:p14="http://schemas.microsoft.com/office/powerpoint/2010/main" val="174386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Maintaining the Status Quo</a:t>
            </a:r>
            <a:endParaRPr b="1" dirty="0">
              <a:latin typeface="+mj-lt"/>
            </a:endParaRPr>
          </a:p>
        </p:txBody>
      </p:sp>
      <p:sp>
        <p:nvSpPr>
          <p:cNvPr id="2" name="Text Placeholder 1">
            <a:extLst>
              <a:ext uri="{FF2B5EF4-FFF2-40B4-BE49-F238E27FC236}">
                <a16:creationId xmlns:a16="http://schemas.microsoft.com/office/drawing/2014/main" id="{3C755C1F-D977-929F-11CD-7AD2878BC1B5}"/>
              </a:ext>
            </a:extLst>
          </p:cNvPr>
          <p:cNvSpPr>
            <a:spLocks noGrp="1"/>
          </p:cNvSpPr>
          <p:nvPr>
            <p:ph type="body" idx="1"/>
          </p:nvPr>
        </p:nvSpPr>
        <p:spPr/>
        <p:txBody>
          <a:bodyPr/>
          <a:lstStyle/>
          <a:p>
            <a:pPr marL="114300" indent="0">
              <a:buNone/>
            </a:pPr>
            <a:r>
              <a:rPr lang="en-US" dirty="0">
                <a:latin typeface="+mn-lt"/>
              </a:rPr>
              <a:t>Sometimes a firm’s objective may be to maintain the status quo or simply meet, or equal, its competitors’ prices or keep its current prices. Airline companies are a good example. Have you ever noticed that when one airline raises or lowers its prices, the others all do the same? If consumers don’t accept an airline’s increased prices (and extra fees) such as the charge for checking in with a representative at the airport rather than checking in online, other airlines may decide not to implement the extra charge and the airline charging the fee may drop it. Companies, of course, monitor their competitors’ prices closely when they adopt a status quo pricing objective.</a:t>
            </a:r>
            <a:endParaRPr lang="en-CA" dirty="0">
              <a:latin typeface="+mn-lt"/>
            </a:endParaRPr>
          </a:p>
        </p:txBody>
      </p:sp>
    </p:spTree>
    <p:extLst>
      <p:ext uri="{BB962C8B-B14F-4D97-AF65-F5344CB8AC3E}">
        <p14:creationId xmlns:p14="http://schemas.microsoft.com/office/powerpoint/2010/main" val="191503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US" b="1" dirty="0">
                <a:latin typeface="+mj-lt"/>
              </a:rPr>
              <a:t>Maximizing Market Share</a:t>
            </a:r>
            <a:endParaRPr b="1" dirty="0">
              <a:latin typeface="+mj-lt"/>
            </a:endParaRPr>
          </a:p>
        </p:txBody>
      </p:sp>
      <p:sp>
        <p:nvSpPr>
          <p:cNvPr id="2" name="Text Placeholder 1">
            <a:extLst>
              <a:ext uri="{FF2B5EF4-FFF2-40B4-BE49-F238E27FC236}">
                <a16:creationId xmlns:a16="http://schemas.microsoft.com/office/drawing/2014/main" id="{6814B1E7-C4D7-D6D2-0740-89DE5A7A83A4}"/>
              </a:ext>
            </a:extLst>
          </p:cNvPr>
          <p:cNvSpPr>
            <a:spLocks noGrp="1"/>
          </p:cNvSpPr>
          <p:nvPr>
            <p:ph type="body" idx="1"/>
          </p:nvPr>
        </p:nvSpPr>
        <p:spPr/>
        <p:txBody>
          <a:bodyPr/>
          <a:lstStyle/>
          <a:p>
            <a:pPr marL="114300" indent="0">
              <a:buNone/>
            </a:pPr>
            <a:r>
              <a:rPr lang="en-US" dirty="0">
                <a:latin typeface="+mn-lt"/>
              </a:rPr>
              <a:t>Some organizations try to set their prices in a way that allows them to capture a larger share of the sales in their industries. Capturing more market share doesn’t necessarily mean a firm will earn higher profits, though. Nonetheless, many companies believe capturing a maximum amount of market share is downright necessary for their survival. In other words, they believe if they remain a small competitor they will fail. Firms in the cellular phone industry are an example. The race to be the biggest cell phone provider has hurt companies like Motorola. Motorola holds only 10 percent of the cell phone market, and its profits on their product lines are negative</a:t>
            </a:r>
            <a:endParaRPr lang="en-CA" dirty="0">
              <a:latin typeface="+mn-lt"/>
            </a:endParaRPr>
          </a:p>
        </p:txBody>
      </p:sp>
    </p:spTree>
    <p:extLst>
      <p:ext uri="{BB962C8B-B14F-4D97-AF65-F5344CB8AC3E}">
        <p14:creationId xmlns:p14="http://schemas.microsoft.com/office/powerpoint/2010/main" val="1774901018"/>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Props1.xml><?xml version="1.0" encoding="utf-8"?>
<ds:datastoreItem xmlns:ds="http://schemas.openxmlformats.org/officeDocument/2006/customXml" ds:itemID="{FBFBD02A-C12C-4704-B72C-590E72C1931A}"/>
</file>

<file path=customXml/itemProps2.xml><?xml version="1.0" encoding="utf-8"?>
<ds:datastoreItem xmlns:ds="http://schemas.openxmlformats.org/officeDocument/2006/customXml" ds:itemID="{F4E5B5D2-4495-4ADC-A0F0-E451664A2620}"/>
</file>

<file path=customXml/itemProps3.xml><?xml version="1.0" encoding="utf-8"?>
<ds:datastoreItem xmlns:ds="http://schemas.openxmlformats.org/officeDocument/2006/customXml" ds:itemID="{A18A967D-EB98-478B-B23B-14FE2053372A}"/>
</file>

<file path=docProps/app.xml><?xml version="1.0" encoding="utf-8"?>
<Properties xmlns="http://schemas.openxmlformats.org/officeDocument/2006/extended-properties" xmlns:vt="http://schemas.openxmlformats.org/officeDocument/2006/docPropsVTypes">
  <TotalTime>10390</TotalTime>
  <Words>4168</Words>
  <Application>Microsoft Office PowerPoint</Application>
  <PresentationFormat>On-screen Show (16:9)</PresentationFormat>
  <Paragraphs>182</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Times New Roman</vt:lpstr>
      <vt:lpstr>Calibri</vt:lpstr>
      <vt:lpstr>Arial</vt:lpstr>
      <vt:lpstr>Roboto</vt:lpstr>
      <vt:lpstr>Geometric</vt:lpstr>
      <vt:lpstr>Principles of Marketing </vt:lpstr>
      <vt:lpstr>15.1 The Pricing Framework and a Firm’s Pricing Objectives</vt:lpstr>
      <vt:lpstr>The Pricing Framework</vt:lpstr>
      <vt:lpstr>Pricing Objectives  </vt:lpstr>
      <vt:lpstr>Earning a Targeted Return on Investment (ROI)</vt:lpstr>
      <vt:lpstr>Maximizing Profits</vt:lpstr>
      <vt:lpstr>Maximizing Sales</vt:lpstr>
      <vt:lpstr>Maintaining the Status Quo</vt:lpstr>
      <vt:lpstr>Maximizing Market Share</vt:lpstr>
      <vt:lpstr>5.1 Key Takeaway</vt:lpstr>
      <vt:lpstr>15.2 Factors That Affect Pricing Decisions</vt:lpstr>
      <vt:lpstr>Factors That Affect Pricing Decisions </vt:lpstr>
      <vt:lpstr>Customers</vt:lpstr>
      <vt:lpstr>Price Elasticity (including definition along with definitions for price elastic and price inelastic)</vt:lpstr>
      <vt:lpstr>Competitors</vt:lpstr>
      <vt:lpstr>The External Environment (Content from The Economy and Government Laws and Regulations section)</vt:lpstr>
      <vt:lpstr>Product Costs</vt:lpstr>
      <vt:lpstr> Breakeven Point </vt:lpstr>
      <vt:lpstr> Pricing Laws, Regulations, and Ethic</vt:lpstr>
      <vt:lpstr> Price fixing</vt:lpstr>
      <vt:lpstr>Unfair Trade Laws and Predatory Pricing</vt:lpstr>
      <vt:lpstr>Bait and Switch (Deceptive Pricing)</vt:lpstr>
      <vt:lpstr>Price Discrimination (Robinson-Patman Act)</vt:lpstr>
      <vt:lpstr>5.2 Key Takeaway </vt:lpstr>
      <vt:lpstr>15.3 Pricing Strategies </vt:lpstr>
      <vt:lpstr>Pricing Approaches </vt:lpstr>
      <vt:lpstr>Pricing Approaches Part One </vt:lpstr>
      <vt:lpstr>Pricing Approaches Part Two</vt:lpstr>
      <vt:lpstr>Pricing Approaches Part Three</vt:lpstr>
      <vt:lpstr>Pricing Approaches Part Four</vt:lpstr>
      <vt:lpstr>Pricing Approaches Part Five </vt:lpstr>
      <vt:lpstr>Pricing Adjustments Table </vt:lpstr>
      <vt:lpstr>Introductory Pricing Strategies </vt:lpstr>
      <vt:lpstr>Price Skimming</vt:lpstr>
      <vt:lpstr>Penetration Pricing</vt:lpstr>
      <vt:lpstr>Everyday Low Pricing</vt:lpstr>
      <vt:lpstr>Status Quo Pricing </vt:lpstr>
      <vt:lpstr>5.3 Key Takeaway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Andrew S</cp:lastModifiedBy>
  <cp:revision>155</cp:revision>
  <cp:lastPrinted>2021-10-24T15:39:03Z</cp:lastPrinted>
  <dcterms:modified xsi:type="dcterms:W3CDTF">2022-06-06T19:25:05Z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