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8" r:id="rId3"/>
    <p:sldId id="260" r:id="rId4"/>
    <p:sldId id="261" r:id="rId5"/>
    <p:sldId id="267" r:id="rId6"/>
    <p:sldId id="268" r:id="rId7"/>
    <p:sldId id="262" r:id="rId8"/>
    <p:sldId id="264" r:id="rId9"/>
    <p:sldId id="265" r:id="rId10"/>
    <p:sldId id="266"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3" autoAdjust="0"/>
    <p:restoredTop sz="86405" autoAdjust="0"/>
  </p:normalViewPr>
  <p:slideViewPr>
    <p:cSldViewPr snapToGrid="0">
      <p:cViewPr varScale="1">
        <p:scale>
          <a:sx n="123" d="100"/>
          <a:sy n="123" d="100"/>
        </p:scale>
        <p:origin x="13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0228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bfbf62896_3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bfbf62896_3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rgbClr val="2A3990"/>
              </a:buClr>
              <a:buSzPts val="1100"/>
              <a:buFont typeface="Arial"/>
              <a:buNone/>
            </a:pPr>
            <a:endParaRPr sz="5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41fe4cd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41fe4cd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41fe4cd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41fe4cd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solidFill>
                <a:schemeClr val="dk1"/>
              </a:solidFill>
            </a:endParaRPr>
          </a:p>
        </p:txBody>
      </p:sp>
    </p:spTree>
    <p:extLst>
      <p:ext uri="{BB962C8B-B14F-4D97-AF65-F5344CB8AC3E}">
        <p14:creationId xmlns:p14="http://schemas.microsoft.com/office/powerpoint/2010/main" val="201534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41fe4cd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41fe4cd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solidFill>
                <a:schemeClr val="dk1"/>
              </a:solidFill>
            </a:endParaRPr>
          </a:p>
        </p:txBody>
      </p:sp>
    </p:spTree>
    <p:extLst>
      <p:ext uri="{BB962C8B-B14F-4D97-AF65-F5344CB8AC3E}">
        <p14:creationId xmlns:p14="http://schemas.microsoft.com/office/powerpoint/2010/main" val="256424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27944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90121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unsplash.com/photos/9k_gCYLoH2g" TargetMode="External"/><Relationship Id="rId4" Type="http://schemas.openxmlformats.org/officeDocument/2006/relationships/hyperlink" Target="https://unsplash.com/@unarchive?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austindistel?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s://unsplash.com/photos/wD1LRb9OeE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latin typeface="+mj-lt"/>
              </a:rPr>
              <a:t>Principles of Marketing </a:t>
            </a:r>
            <a:endParaRPr dirty="0">
              <a:latin typeface="+mj-lt"/>
            </a:endParaRP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 sz="3000" dirty="0">
                <a:latin typeface="+mj-lt"/>
              </a:rPr>
              <a:t>Chapter 12 – </a:t>
            </a:r>
            <a:r>
              <a:rPr lang="en-CA" sz="3000" dirty="0">
                <a:latin typeface="+mj-lt"/>
              </a:rPr>
              <a:t>Public Relations, Social Media, and Sponsorships</a:t>
            </a:r>
            <a:endParaRPr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5" name="Title 4">
            <a:extLst>
              <a:ext uri="{FF2B5EF4-FFF2-40B4-BE49-F238E27FC236}">
                <a16:creationId xmlns:a16="http://schemas.microsoft.com/office/drawing/2014/main" id="{889E57A7-C0C8-70D4-29D8-7EBD7835B734}"/>
              </a:ext>
            </a:extLst>
          </p:cNvPr>
          <p:cNvSpPr>
            <a:spLocks noGrp="1"/>
          </p:cNvSpPr>
          <p:nvPr>
            <p:ph type="title"/>
          </p:nvPr>
        </p:nvSpPr>
        <p:spPr/>
        <p:txBody>
          <a:bodyPr>
            <a:noAutofit/>
          </a:bodyPr>
          <a:lstStyle/>
          <a:p>
            <a:r>
              <a:rPr lang="en-CA" b="1" dirty="0">
                <a:latin typeface="+mj-lt"/>
              </a:rPr>
              <a:t>Social Media </a:t>
            </a:r>
          </a:p>
        </p:txBody>
      </p:sp>
      <p:sp>
        <p:nvSpPr>
          <p:cNvPr id="3" name="Text Placeholder 2">
            <a:extLst>
              <a:ext uri="{FF2B5EF4-FFF2-40B4-BE49-F238E27FC236}">
                <a16:creationId xmlns:a16="http://schemas.microsoft.com/office/drawing/2014/main" id="{0E21746E-3863-6755-3DBB-5F5E760C4423}"/>
              </a:ext>
            </a:extLst>
          </p:cNvPr>
          <p:cNvSpPr>
            <a:spLocks noGrp="1"/>
          </p:cNvSpPr>
          <p:nvPr>
            <p:ph type="body" idx="1"/>
          </p:nvPr>
        </p:nvSpPr>
        <p:spPr>
          <a:xfrm>
            <a:off x="311700" y="1229875"/>
            <a:ext cx="4712882" cy="3339000"/>
          </a:xfrm>
        </p:spPr>
        <p:txBody>
          <a:bodyPr/>
          <a:lstStyle/>
          <a:p>
            <a:pPr marL="114300" indent="0">
              <a:buNone/>
            </a:pPr>
            <a:r>
              <a:rPr lang="en-CA" dirty="0">
                <a:latin typeface="+mn-lt"/>
              </a:rPr>
              <a:t>Social media uses technology and mobility to provide an interactive means of communication among people, organizations, and communities who are interconnected and interdependent. Social media zones include social communities, social publishing, social entertainment, and social commerce. More companies are using social media to promote their products as well as for recruiting.</a:t>
            </a:r>
          </a:p>
          <a:p>
            <a:pPr marL="114300" indent="0">
              <a:buNone/>
            </a:pPr>
            <a:endParaRPr lang="en-CA" dirty="0"/>
          </a:p>
        </p:txBody>
      </p:sp>
      <p:pic>
        <p:nvPicPr>
          <p:cNvPr id="10" name="Picture 9">
            <a:extLst>
              <a:ext uri="{FF2B5EF4-FFF2-40B4-BE49-F238E27FC236}">
                <a16:creationId xmlns:a16="http://schemas.microsoft.com/office/drawing/2014/main" id="{1846F434-49F4-FBE7-A618-F22FF71851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9816" y="1315047"/>
            <a:ext cx="3288857" cy="2192158"/>
          </a:xfrm>
          <a:prstGeom prst="rect">
            <a:avLst/>
          </a:prstGeom>
        </p:spPr>
      </p:pic>
      <p:sp>
        <p:nvSpPr>
          <p:cNvPr id="12" name="TextBox 11">
            <a:extLst>
              <a:ext uri="{FF2B5EF4-FFF2-40B4-BE49-F238E27FC236}">
                <a16:creationId xmlns:a16="http://schemas.microsoft.com/office/drawing/2014/main" id="{E21E7EDF-9BD8-114A-6CFC-CF0CE7B17E3C}"/>
              </a:ext>
              <a:ext uri="{C183D7F6-B498-43B3-948B-1728B52AA6E4}">
                <adec:decorative xmlns:adec="http://schemas.microsoft.com/office/drawing/2017/decorative" val="1"/>
              </a:ext>
            </a:extLst>
          </p:cNvPr>
          <p:cNvSpPr txBox="1"/>
          <p:nvPr/>
        </p:nvSpPr>
        <p:spPr>
          <a:xfrm>
            <a:off x="5269606" y="3507205"/>
            <a:ext cx="3369067" cy="430887"/>
          </a:xfrm>
          <a:prstGeom prst="rect">
            <a:avLst/>
          </a:prstGeom>
          <a:noFill/>
        </p:spPr>
        <p:txBody>
          <a:bodyPr wrap="square">
            <a:spAutoFit/>
          </a:bodyPr>
          <a:lstStyle/>
          <a:p>
            <a:r>
              <a:rPr lang="en-US" sz="1100" b="0" i="0" dirty="0">
                <a:solidFill>
                  <a:srgbClr val="111111"/>
                </a:solidFill>
                <a:effectLst/>
                <a:latin typeface="+mn-lt"/>
              </a:rPr>
              <a:t>Photo by </a:t>
            </a:r>
            <a:r>
              <a:rPr lang="en-US" sz="1100" b="0" i="0" dirty="0">
                <a:solidFill>
                  <a:schemeClr val="tx1"/>
                </a:solidFill>
                <a:effectLst/>
                <a:latin typeface="+mn-lt"/>
                <a:hlinkClick r:id="rId4">
                  <a:extLst>
                    <a:ext uri="{A12FA001-AC4F-418D-AE19-62706E023703}">
                      <ahyp:hlinkClr xmlns:ahyp="http://schemas.microsoft.com/office/drawing/2018/hyperlinkcolor" val="tx"/>
                    </a:ext>
                  </a:extLst>
                </a:hlinkClick>
              </a:rPr>
              <a:t>Jeremy </a:t>
            </a:r>
            <a:r>
              <a:rPr lang="en-US" sz="1100" b="0" i="0" dirty="0" err="1">
                <a:solidFill>
                  <a:schemeClr val="tx1"/>
                </a:solidFill>
                <a:effectLst/>
                <a:latin typeface="+mn-lt"/>
                <a:hlinkClick r:id="rId4">
                  <a:extLst>
                    <a:ext uri="{A12FA001-AC4F-418D-AE19-62706E023703}">
                      <ahyp:hlinkClr xmlns:ahyp="http://schemas.microsoft.com/office/drawing/2018/hyperlinkcolor" val="tx"/>
                    </a:ext>
                  </a:extLst>
                </a:hlinkClick>
              </a:rPr>
              <a:t>Bezanger</a:t>
            </a:r>
            <a:r>
              <a:rPr lang="en-US" sz="1100" b="0" i="0" dirty="0">
                <a:solidFill>
                  <a:schemeClr val="tx1"/>
                </a:solidFill>
                <a:effectLst/>
                <a:latin typeface="+mn-lt"/>
              </a:rPr>
              <a:t> </a:t>
            </a:r>
            <a:r>
              <a:rPr lang="en-US" sz="1100" dirty="0">
                <a:solidFill>
                  <a:schemeClr val="tx1"/>
                </a:solidFill>
                <a:latin typeface="+mn-lt"/>
              </a:rPr>
              <a:t> </a:t>
            </a:r>
            <a:r>
              <a:rPr lang="en-US" sz="1100" dirty="0">
                <a:latin typeface="+mn-lt"/>
              </a:rPr>
              <a:t>is licensed under the </a:t>
            </a:r>
            <a:r>
              <a:rPr lang="en-US" sz="1100" dirty="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dirty="0">
              <a:latin typeface="+mn-lt"/>
            </a:endParaRPr>
          </a:p>
        </p:txBody>
      </p:sp>
    </p:spTree>
    <p:extLst>
      <p:ext uri="{BB962C8B-B14F-4D97-AF65-F5344CB8AC3E}">
        <p14:creationId xmlns:p14="http://schemas.microsoft.com/office/powerpoint/2010/main" val="236599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t>12.1 Public Relations Activities and Tools </a:t>
            </a:r>
            <a:endParaRPr b="1" dirty="0">
              <a:highlight>
                <a:schemeClr val="lt1"/>
              </a:highlight>
              <a:latin typeface="Arial"/>
              <a:ea typeface="Arial"/>
              <a:cs typeface="Arial"/>
              <a:sym typeface="Arial"/>
            </a:endParaRPr>
          </a:p>
        </p:txBody>
      </p:sp>
      <p:sp>
        <p:nvSpPr>
          <p:cNvPr id="4" name="Text Placeholder 3">
            <a:extLst>
              <a:ext uri="{FF2B5EF4-FFF2-40B4-BE49-F238E27FC236}">
                <a16:creationId xmlns:a16="http://schemas.microsoft.com/office/drawing/2014/main" id="{62B4840D-E9A5-19CD-7B1E-942D193BC172}"/>
              </a:ext>
            </a:extLst>
          </p:cNvPr>
          <p:cNvSpPr>
            <a:spLocks noGrp="1"/>
          </p:cNvSpPr>
          <p:nvPr>
            <p:ph type="body" idx="1"/>
          </p:nvPr>
        </p:nvSpPr>
        <p:spPr/>
        <p:txBody>
          <a:bodyPr/>
          <a:lstStyle/>
          <a:p>
            <a:pPr marL="0" indent="0">
              <a:buNone/>
            </a:pPr>
            <a:r>
              <a:rPr lang="en-CA" b="1" dirty="0">
                <a:solidFill>
                  <a:srgbClr val="000000"/>
                </a:solidFill>
                <a:latin typeface="+mn-lt"/>
                <a:ea typeface="Arial"/>
                <a:cs typeface="Arial"/>
                <a:sym typeface="Arial"/>
              </a:rPr>
              <a:t>Learning Objectives</a:t>
            </a:r>
            <a:endParaRPr lang="en-CA" dirty="0">
              <a:latin typeface="+mn-lt"/>
            </a:endParaRPr>
          </a:p>
          <a:p>
            <a:pPr marL="285750" indent="-285750"/>
            <a:r>
              <a:rPr lang="en-CA" dirty="0">
                <a:latin typeface="+mn-lt"/>
              </a:rPr>
              <a:t>Understand the concept of public relations and why organizations allocate part of their promotional budgets to it.</a:t>
            </a:r>
          </a:p>
          <a:p>
            <a:pPr marL="285750" indent="-285750"/>
            <a:r>
              <a:rPr lang="en-CA" dirty="0">
                <a:latin typeface="+mn-lt"/>
              </a:rPr>
              <a:t>Understand what the different types of public relations tools are.</a:t>
            </a:r>
          </a:p>
          <a:p>
            <a:pPr marL="285750" indent="-285750"/>
            <a:r>
              <a:rPr lang="en-CA" dirty="0">
                <a:latin typeface="+mn-lt"/>
              </a:rPr>
              <a:t>Explain how companies use different public relations tools to their advantage.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prstGeom prst="rect">
            <a:avLst/>
          </a:prstGeom>
        </p:spPr>
        <p:txBody>
          <a:bodyPr spcFirstLastPara="1" wrap="square" lIns="91425" tIns="91425" rIns="91425" bIns="91425" anchor="t" anchorCtr="0">
            <a:noAutofit/>
          </a:bodyPr>
          <a:lstStyle/>
          <a:p>
            <a:pPr>
              <a:lnSpc>
                <a:spcPct val="105000"/>
              </a:lnSpc>
              <a:buClr>
                <a:srgbClr val="000000"/>
              </a:buClr>
              <a:buSzPts val="990"/>
            </a:pPr>
            <a:r>
              <a:rPr lang="en-CA" b="1" dirty="0">
                <a:highlight>
                  <a:schemeClr val="lt1"/>
                </a:highlight>
                <a:latin typeface="+mn-lt"/>
              </a:rPr>
              <a:t>12.1 Continued </a:t>
            </a:r>
            <a:endParaRPr b="1" dirty="0">
              <a:highlight>
                <a:schemeClr val="lt1"/>
              </a:highlight>
              <a:latin typeface="+mn-lt"/>
            </a:endParaRPr>
          </a:p>
        </p:txBody>
      </p:sp>
      <p:sp>
        <p:nvSpPr>
          <p:cNvPr id="3" name="Text Placeholder 2">
            <a:extLst>
              <a:ext uri="{FF2B5EF4-FFF2-40B4-BE49-F238E27FC236}">
                <a16:creationId xmlns:a16="http://schemas.microsoft.com/office/drawing/2014/main" id="{23F26DEF-79EB-65D2-8374-231B3F8EF977}"/>
              </a:ext>
            </a:extLst>
          </p:cNvPr>
          <p:cNvSpPr>
            <a:spLocks noGrp="1"/>
          </p:cNvSpPr>
          <p:nvPr>
            <p:ph type="body" idx="1"/>
          </p:nvPr>
        </p:nvSpPr>
        <p:spPr>
          <a:xfrm>
            <a:off x="3804558" y="1229875"/>
            <a:ext cx="5027742" cy="3339000"/>
          </a:xfrm>
        </p:spPr>
        <p:txBody>
          <a:bodyPr/>
          <a:lstStyle/>
          <a:p>
            <a:pPr marL="417470" indent="-285750">
              <a:lnSpc>
                <a:spcPct val="100000"/>
              </a:lnSpc>
              <a:spcBef>
                <a:spcPts val="1400"/>
              </a:spcBef>
              <a:buClr>
                <a:srgbClr val="000000"/>
              </a:buClr>
              <a:buSzPts val="1526"/>
            </a:pPr>
            <a:r>
              <a:rPr lang="en-CA" dirty="0"/>
              <a:t>Good public relations (PR) efforts can help a firm create rapport with its customers, promote what it has to offer, and supplement its sales efforts. </a:t>
            </a:r>
          </a:p>
          <a:p>
            <a:pPr marL="417470" indent="-285750">
              <a:lnSpc>
                <a:spcPct val="100000"/>
              </a:lnSpc>
              <a:spcBef>
                <a:spcPts val="1400"/>
              </a:spcBef>
              <a:buClr>
                <a:srgbClr val="000000"/>
              </a:buClr>
              <a:buSzPts val="1526"/>
            </a:pPr>
            <a:r>
              <a:rPr lang="en-CA" dirty="0"/>
              <a:t>Public relations materials include press releases, publicity, and news conferences. </a:t>
            </a:r>
          </a:p>
          <a:p>
            <a:pPr marL="417470" indent="-285750">
              <a:lnSpc>
                <a:spcPct val="100000"/>
              </a:lnSpc>
              <a:spcBef>
                <a:spcPts val="1400"/>
              </a:spcBef>
              <a:buClr>
                <a:srgbClr val="000000"/>
              </a:buClr>
              <a:buSzPts val="1526"/>
            </a:pPr>
            <a:r>
              <a:rPr lang="en-CA" dirty="0"/>
              <a:t>Companies also use PR to promote products and to supplement their sales efforts.</a:t>
            </a:r>
          </a:p>
        </p:txBody>
      </p:sp>
      <p:sp>
        <p:nvSpPr>
          <p:cNvPr id="9" name="TextBox 8">
            <a:extLst>
              <a:ext uri="{FF2B5EF4-FFF2-40B4-BE49-F238E27FC236}">
                <a16:creationId xmlns:a16="http://schemas.microsoft.com/office/drawing/2014/main" id="{D3FB0754-EE02-E776-757F-D607166AF48B}"/>
              </a:ext>
              <a:ext uri="{C183D7F6-B498-43B3-948B-1728B52AA6E4}">
                <adec:decorative xmlns:adec="http://schemas.microsoft.com/office/drawing/2017/decorative" val="1"/>
              </a:ext>
            </a:extLst>
          </p:cNvPr>
          <p:cNvSpPr txBox="1"/>
          <p:nvPr/>
        </p:nvSpPr>
        <p:spPr>
          <a:xfrm>
            <a:off x="311700" y="4107424"/>
            <a:ext cx="3434133" cy="430887"/>
          </a:xfrm>
          <a:prstGeom prst="rect">
            <a:avLst/>
          </a:prstGeom>
          <a:noFill/>
        </p:spPr>
        <p:txBody>
          <a:bodyPr wrap="square">
            <a:spAutoFit/>
          </a:bodyPr>
          <a:lstStyle/>
          <a:p>
            <a:r>
              <a:rPr lang="en-US" sz="1100" b="0" i="0" dirty="0">
                <a:solidFill>
                  <a:srgbClr val="111111"/>
                </a:solidFill>
                <a:effectLst/>
                <a:latin typeface="+mn-lt"/>
              </a:rPr>
              <a:t>Photo by </a:t>
            </a:r>
            <a:r>
              <a:rPr lang="en-US" sz="1100" b="0" i="0" dirty="0">
                <a:solidFill>
                  <a:schemeClr val="tx1"/>
                </a:solidFill>
                <a:effectLst/>
                <a:latin typeface="+mn-lt"/>
                <a:hlinkClick r:id="rId3">
                  <a:extLst>
                    <a:ext uri="{A12FA001-AC4F-418D-AE19-62706E023703}">
                      <ahyp:hlinkClr xmlns:ahyp="http://schemas.microsoft.com/office/drawing/2018/hyperlinkcolor" val="tx"/>
                    </a:ext>
                  </a:extLst>
                </a:hlinkClick>
              </a:rPr>
              <a:t>Austin</a:t>
            </a:r>
            <a:r>
              <a:rPr lang="en-US" sz="1100" b="0" i="0" dirty="0">
                <a:solidFill>
                  <a:srgbClr val="F06292"/>
                </a:solidFill>
                <a:effectLst/>
                <a:latin typeface="+mn-lt"/>
                <a:hlinkClick r:id="rId3">
                  <a:extLst>
                    <a:ext uri="{A12FA001-AC4F-418D-AE19-62706E023703}">
                      <ahyp:hlinkClr xmlns:ahyp="http://schemas.microsoft.com/office/drawing/2018/hyperlinkcolor" val="tx"/>
                    </a:ext>
                  </a:extLst>
                </a:hlinkClick>
              </a:rPr>
              <a:t> </a:t>
            </a:r>
            <a:r>
              <a:rPr lang="en-US" sz="1100" b="0" i="0" dirty="0" err="1">
                <a:solidFill>
                  <a:schemeClr val="tx1"/>
                </a:solidFill>
                <a:effectLst/>
                <a:latin typeface="+mn-lt"/>
                <a:hlinkClick r:id="rId3">
                  <a:extLst>
                    <a:ext uri="{A12FA001-AC4F-418D-AE19-62706E023703}">
                      <ahyp:hlinkClr xmlns:ahyp="http://schemas.microsoft.com/office/drawing/2018/hyperlinkcolor" val="tx"/>
                    </a:ext>
                  </a:extLst>
                </a:hlinkClick>
              </a:rPr>
              <a:t>Distel</a:t>
            </a:r>
            <a:r>
              <a:rPr lang="en-US" sz="1100" b="0" i="0" dirty="0">
                <a:solidFill>
                  <a:schemeClr val="tx1"/>
                </a:solidFill>
                <a:effectLst/>
                <a:latin typeface="+mn-lt"/>
              </a:rPr>
              <a:t> </a:t>
            </a:r>
            <a:r>
              <a:rPr lang="en-US" sz="1100" dirty="0">
                <a:solidFill>
                  <a:schemeClr val="tx1"/>
                </a:solidFill>
                <a:latin typeface="+mn-lt"/>
              </a:rPr>
              <a:t> </a:t>
            </a:r>
            <a:r>
              <a:rPr lang="en-US" sz="1100" dirty="0">
                <a:latin typeface="+mn-lt"/>
              </a:rPr>
              <a:t>is licensed under the </a:t>
            </a:r>
            <a:r>
              <a:rPr lang="en-US" sz="1100" dirty="0">
                <a:solidFill>
                  <a:schemeClr val="tx1"/>
                </a:solidFill>
                <a:latin typeface="+mn-lt"/>
                <a:hlinkClick r:id="rId4">
                  <a:extLst>
                    <a:ext uri="{A12FA001-AC4F-418D-AE19-62706E023703}">
                      <ahyp:hlinkClr xmlns:ahyp="http://schemas.microsoft.com/office/drawing/2018/hyperlinkcolor" val="tx"/>
                    </a:ext>
                  </a:extLst>
                </a:hlinkClick>
              </a:rPr>
              <a:t>Unsplit License</a:t>
            </a:r>
            <a:endParaRPr lang="en-CA" sz="1100" dirty="0">
              <a:latin typeface="+mn-lt"/>
            </a:endParaRPr>
          </a:p>
        </p:txBody>
      </p:sp>
      <p:pic>
        <p:nvPicPr>
          <p:cNvPr id="5" name="Picture 4">
            <a:extLst>
              <a:ext uri="{FF2B5EF4-FFF2-40B4-BE49-F238E27FC236}">
                <a16:creationId xmlns:a16="http://schemas.microsoft.com/office/drawing/2014/main" id="{F5B4A41E-7268-82D4-40CD-8AC53838CEA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033" y="1534794"/>
            <a:ext cx="3352800" cy="25144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367" y="1229875"/>
            <a:ext cx="3859445" cy="3401181"/>
          </a:xfrm>
          <a:prstGeom prst="rect">
            <a:avLst/>
          </a:prstGeom>
        </p:spPr>
      </p:pic>
      <p:sp>
        <p:nvSpPr>
          <p:cNvPr id="2" name="Title 1">
            <a:extLst>
              <a:ext uri="{FF2B5EF4-FFF2-40B4-BE49-F238E27FC236}">
                <a16:creationId xmlns:a16="http://schemas.microsoft.com/office/drawing/2014/main" id="{E871E2C1-A8C0-E85B-F373-21B0ACE71F69}"/>
              </a:ext>
            </a:extLst>
          </p:cNvPr>
          <p:cNvSpPr>
            <a:spLocks noGrp="1"/>
          </p:cNvSpPr>
          <p:nvPr>
            <p:ph type="title"/>
          </p:nvPr>
        </p:nvSpPr>
        <p:spPr/>
        <p:txBody>
          <a:bodyPr>
            <a:noAutofit/>
          </a:bodyPr>
          <a:lstStyle/>
          <a:p>
            <a:r>
              <a:rPr lang="en-CA" b="1" dirty="0">
                <a:latin typeface="+mj-lt"/>
              </a:rPr>
              <a:t>Press Releases</a:t>
            </a:r>
          </a:p>
        </p:txBody>
      </p:sp>
      <p:sp>
        <p:nvSpPr>
          <p:cNvPr id="3" name="Text Placeholder 2">
            <a:extLst>
              <a:ext uri="{FF2B5EF4-FFF2-40B4-BE49-F238E27FC236}">
                <a16:creationId xmlns:a16="http://schemas.microsoft.com/office/drawing/2014/main" id="{CC57247C-1A71-209E-9DA3-89F831C9E336}"/>
              </a:ext>
            </a:extLst>
          </p:cNvPr>
          <p:cNvSpPr>
            <a:spLocks noGrp="1"/>
          </p:cNvSpPr>
          <p:nvPr>
            <p:ph type="body" idx="1"/>
          </p:nvPr>
        </p:nvSpPr>
        <p:spPr>
          <a:xfrm>
            <a:off x="4035291" y="1229875"/>
            <a:ext cx="4797009" cy="3339000"/>
          </a:xfrm>
        </p:spPr>
        <p:txBody>
          <a:bodyPr>
            <a:normAutofit fontScale="92500" lnSpcReduction="20000"/>
          </a:bodyPr>
          <a:lstStyle/>
          <a:p>
            <a:r>
              <a:rPr lang="en-CA" sz="1900" dirty="0">
                <a:latin typeface="+mn-lt"/>
              </a:rPr>
              <a:t>Part of a company’s public relations efforts includes putting a positive spin on news stories. A press release is a news story written by an organization to promote a product, organization, or person. </a:t>
            </a:r>
            <a:endParaRPr lang="en-CA" sz="1900" b="1" dirty="0">
              <a:latin typeface="+mn-lt"/>
            </a:endParaRPr>
          </a:p>
          <a:p>
            <a:r>
              <a:rPr lang="en-CA" sz="1900" dirty="0">
                <a:latin typeface="+mn-lt"/>
              </a:rPr>
              <a:t>The PR opportunities that companies may seek to highlight in their press releases include charity events, awards, new products, company reports, and things they are doing to improve the environment or local community.</a:t>
            </a:r>
            <a:endParaRPr lang="en-CA" sz="1900" b="1"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E871E2C1-A8C0-E85B-F373-21B0ACE71F69}"/>
              </a:ext>
            </a:extLst>
          </p:cNvPr>
          <p:cNvSpPr>
            <a:spLocks noGrp="1"/>
          </p:cNvSpPr>
          <p:nvPr>
            <p:ph type="title"/>
          </p:nvPr>
        </p:nvSpPr>
        <p:spPr/>
        <p:txBody>
          <a:bodyPr>
            <a:noAutofit/>
          </a:bodyPr>
          <a:lstStyle/>
          <a:p>
            <a:r>
              <a:rPr lang="en-CA" b="1" dirty="0">
                <a:latin typeface="+mj-lt"/>
              </a:rPr>
              <a:t>Cause-Related Marketing</a:t>
            </a:r>
          </a:p>
        </p:txBody>
      </p:sp>
      <p:sp>
        <p:nvSpPr>
          <p:cNvPr id="5" name="Text Placeholder 4">
            <a:extLst>
              <a:ext uri="{FF2B5EF4-FFF2-40B4-BE49-F238E27FC236}">
                <a16:creationId xmlns:a16="http://schemas.microsoft.com/office/drawing/2014/main" id="{DE94433C-E0B0-9CE3-A614-94BE645B7737}"/>
              </a:ext>
            </a:extLst>
          </p:cNvPr>
          <p:cNvSpPr>
            <a:spLocks noGrp="1"/>
          </p:cNvSpPr>
          <p:nvPr>
            <p:ph type="body" idx="1"/>
          </p:nvPr>
        </p:nvSpPr>
        <p:spPr/>
        <p:txBody>
          <a:bodyPr/>
          <a:lstStyle/>
          <a:p>
            <a:pPr marL="114300" indent="0">
              <a:buNone/>
            </a:pPr>
            <a:r>
              <a:rPr lang="en-US" dirty="0">
                <a:latin typeface="+mn-lt"/>
              </a:rPr>
              <a:t>Is one of the fastest-growing types of sponsorships. It occurs when a company supports a nonprofit organization in some way. For example, M&amp;M’s sponsors the Special Olympics and American Airlines raises money for breast cancer research with an annual celebrity golf and tennis tournament. The airline also donates frequent flier miles to the cause. Yoplait Yogurt donates money for breast cancer research for every pink lid that is submitted. Cause-related marketing can have a positive PR impact by strengthening the affinity people have for a company that does it.</a:t>
            </a:r>
            <a:endParaRPr lang="en-CA" dirty="0">
              <a:latin typeface="+mn-lt"/>
            </a:endParaRPr>
          </a:p>
        </p:txBody>
      </p:sp>
    </p:spTree>
    <p:extLst>
      <p:ext uri="{BB962C8B-B14F-4D97-AF65-F5344CB8AC3E}">
        <p14:creationId xmlns:p14="http://schemas.microsoft.com/office/powerpoint/2010/main" val="195755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E871E2C1-A8C0-E85B-F373-21B0ACE71F69}"/>
              </a:ext>
            </a:extLst>
          </p:cNvPr>
          <p:cNvSpPr>
            <a:spLocks noGrp="1"/>
          </p:cNvSpPr>
          <p:nvPr>
            <p:ph type="title"/>
          </p:nvPr>
        </p:nvSpPr>
        <p:spPr/>
        <p:txBody>
          <a:bodyPr>
            <a:noAutofit/>
          </a:bodyPr>
          <a:lstStyle/>
          <a:p>
            <a:r>
              <a:rPr lang="en-CA" b="1" dirty="0">
                <a:latin typeface="+mj-lt"/>
              </a:rPr>
              <a:t>Product Placements </a:t>
            </a:r>
          </a:p>
        </p:txBody>
      </p:sp>
      <p:sp>
        <p:nvSpPr>
          <p:cNvPr id="5" name="Text Placeholder 4">
            <a:extLst>
              <a:ext uri="{FF2B5EF4-FFF2-40B4-BE49-F238E27FC236}">
                <a16:creationId xmlns:a16="http://schemas.microsoft.com/office/drawing/2014/main" id="{DE94433C-E0B0-9CE3-A614-94BE645B7737}"/>
              </a:ext>
            </a:extLst>
          </p:cNvPr>
          <p:cNvSpPr>
            <a:spLocks noGrp="1"/>
          </p:cNvSpPr>
          <p:nvPr>
            <p:ph type="body" idx="1"/>
          </p:nvPr>
        </p:nvSpPr>
        <p:spPr/>
        <p:txBody>
          <a:bodyPr/>
          <a:lstStyle/>
          <a:p>
            <a:pPr marL="114300" indent="0">
              <a:buNone/>
            </a:pPr>
            <a:r>
              <a:rPr lang="en-US" dirty="0">
                <a:latin typeface="+mn-lt"/>
              </a:rPr>
              <a:t>Getting a company’s product included as part of a television show, movie, video game, special event, or book is called a product placement. When you watch reruns of Seinfeld, you often see different Coca-Cola products being consumed. Likewise, you might see a Nissan Maxima on Desperate Housewives. Over four hundred product placements typically appear in each episode of The Biggest Loser. Apple placed products in twenty-four movies that reached number one between August 1, 2008, and August 1, 2009, while Ford products appeared twenty times and Budweiser products appeared twelve times5.</a:t>
            </a:r>
            <a:endParaRPr lang="en-CA" dirty="0">
              <a:latin typeface="+mn-lt"/>
            </a:endParaRPr>
          </a:p>
        </p:txBody>
      </p:sp>
    </p:spTree>
    <p:extLst>
      <p:ext uri="{BB962C8B-B14F-4D97-AF65-F5344CB8AC3E}">
        <p14:creationId xmlns:p14="http://schemas.microsoft.com/office/powerpoint/2010/main" val="6887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93785" y="117974"/>
            <a:ext cx="8393723" cy="941026"/>
          </a:xfrm>
          <a:prstGeom prst="rect">
            <a:avLst/>
          </a:prstGeom>
        </p:spPr>
        <p:txBody>
          <a:bodyPr spcFirstLastPara="1" wrap="square" lIns="91425" tIns="91425" rIns="91425" bIns="91425" anchor="t" anchorCtr="0">
            <a:noAutofit/>
          </a:bodyPr>
          <a:lstStyle/>
          <a:p>
            <a:pPr>
              <a:buSzPts val="990"/>
            </a:pPr>
            <a:r>
              <a:rPr lang="en-CA" b="1" dirty="0">
                <a:latin typeface="+mj-lt"/>
              </a:rPr>
              <a:t>12.1 Sponsorships </a:t>
            </a:r>
            <a:endParaRPr b="1" dirty="0">
              <a:latin typeface="+mj-lt"/>
            </a:endParaRPr>
          </a:p>
        </p:txBody>
      </p:sp>
      <p:sp>
        <p:nvSpPr>
          <p:cNvPr id="2" name="Text Placeholder 1"/>
          <p:cNvSpPr>
            <a:spLocks noGrp="1"/>
          </p:cNvSpPr>
          <p:nvPr>
            <p:ph type="body" idx="1"/>
          </p:nvPr>
        </p:nvSpPr>
        <p:spPr/>
        <p:txBody>
          <a:bodyPr/>
          <a:lstStyle/>
          <a:p>
            <a:pPr marL="114300" indent="0">
              <a:buNone/>
            </a:pPr>
            <a:r>
              <a:rPr lang="en-CA" dirty="0">
                <a:latin typeface="+mn-lt"/>
              </a:rPr>
              <a:t>A sponsorship involves paying a fee to have your name associated with different things, such as the following:</a:t>
            </a:r>
          </a:p>
          <a:p>
            <a:r>
              <a:rPr lang="en-CA" dirty="0">
                <a:latin typeface="+mn-lt"/>
              </a:rPr>
              <a:t>A particular venue (Wrigley Field; the Staples Center)</a:t>
            </a:r>
          </a:p>
          <a:p>
            <a:r>
              <a:rPr lang="en-CA" dirty="0">
                <a:latin typeface="+mn-lt"/>
              </a:rPr>
              <a:t>A superstar’s apparel (Tiger Woods wearing Nike hats and shirts)</a:t>
            </a:r>
          </a:p>
          <a:p>
            <a:r>
              <a:rPr lang="en-CA" dirty="0">
                <a:latin typeface="+mn-lt"/>
              </a:rPr>
              <a:t>An event (the AT&amp;T National Golf Tournament; the Chick-fil-A Peach Bowl)</a:t>
            </a:r>
          </a:p>
          <a:p>
            <a:r>
              <a:rPr lang="en-CA" dirty="0">
                <a:latin typeface="+mn-lt"/>
              </a:rPr>
              <a:t>A cause (M&amp;M’s support of the Special Olympics)</a:t>
            </a:r>
          </a:p>
          <a:p>
            <a:r>
              <a:rPr lang="en-CA" dirty="0">
                <a:latin typeface="+mn-lt"/>
              </a:rPr>
              <a:t>An educational workshop or information session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Key Takeaway</a:t>
            </a:r>
            <a:endParaRPr b="1" dirty="0">
              <a:latin typeface="+mj-lt"/>
            </a:endParaRPr>
          </a:p>
        </p:txBody>
      </p:sp>
      <p:sp>
        <p:nvSpPr>
          <p:cNvPr id="5" name="Text Placeholder 4">
            <a:extLst>
              <a:ext uri="{FF2B5EF4-FFF2-40B4-BE49-F238E27FC236}">
                <a16:creationId xmlns:a16="http://schemas.microsoft.com/office/drawing/2014/main" id="{5311F324-F071-A6F3-1660-A076FA3B8F8F}"/>
              </a:ext>
            </a:extLst>
          </p:cNvPr>
          <p:cNvSpPr>
            <a:spLocks noGrp="1"/>
          </p:cNvSpPr>
          <p:nvPr>
            <p:ph type="body" idx="1"/>
          </p:nvPr>
        </p:nvSpPr>
        <p:spPr>
          <a:xfrm>
            <a:off x="311700" y="1229875"/>
            <a:ext cx="8520600" cy="3339000"/>
          </a:xfrm>
        </p:spPr>
        <p:txBody>
          <a:bodyPr/>
          <a:lstStyle/>
          <a:p>
            <a:pPr marL="114300" indent="0">
              <a:buNone/>
            </a:pPr>
            <a:r>
              <a:rPr lang="en-CA" dirty="0"/>
              <a:t>Public relations (PR) are the activities organizations engage in to create a positive image for a company, product, service, or a person. Press releases, a commonly used PR tool, are designed to generate publicity, but there is no guarantee the media will use them in the stories they write. Sponsorships are designed to increase brand awareness, improve corporate image, and reach target markets. Product placements are designed to generate exposure, brand awareness, and interest.</a:t>
            </a:r>
          </a:p>
        </p:txBody>
      </p:sp>
    </p:spTree>
    <p:extLst>
      <p:ext uri="{BB962C8B-B14F-4D97-AF65-F5344CB8AC3E}">
        <p14:creationId xmlns:p14="http://schemas.microsoft.com/office/powerpoint/2010/main" val="186189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12.2 Social Media</a:t>
            </a:r>
            <a:endParaRPr b="1" dirty="0">
              <a:latin typeface="+mj-lt"/>
            </a:endParaRPr>
          </a:p>
        </p:txBody>
      </p:sp>
      <p:sp>
        <p:nvSpPr>
          <p:cNvPr id="3" name="Text Placeholder 2">
            <a:extLst>
              <a:ext uri="{FF2B5EF4-FFF2-40B4-BE49-F238E27FC236}">
                <a16:creationId xmlns:a16="http://schemas.microsoft.com/office/drawing/2014/main" id="{73CFED19-48BE-6308-F346-787417FF872B}"/>
              </a:ext>
            </a:extLst>
          </p:cNvPr>
          <p:cNvSpPr>
            <a:spLocks noGrp="1"/>
          </p:cNvSpPr>
          <p:nvPr>
            <p:ph type="body" idx="1"/>
          </p:nvPr>
        </p:nvSpPr>
        <p:spPr/>
        <p:txBody>
          <a:bodyPr/>
          <a:lstStyle/>
          <a:p>
            <a:pPr marL="0" lvl="0" indent="0">
              <a:lnSpc>
                <a:spcPct val="100000"/>
              </a:lnSpc>
              <a:spcBef>
                <a:spcPts val="1400"/>
              </a:spcBef>
              <a:buSzPts val="1500"/>
              <a:buNone/>
            </a:pPr>
            <a:r>
              <a:rPr lang="en-CA" b="1" dirty="0">
                <a:latin typeface="+mn-lt"/>
              </a:rPr>
              <a:t>Learning Objectives</a:t>
            </a:r>
          </a:p>
          <a:p>
            <a:pPr marL="285750" indent="-285750">
              <a:lnSpc>
                <a:spcPct val="100000"/>
              </a:lnSpc>
              <a:spcBef>
                <a:spcPts val="1400"/>
              </a:spcBef>
              <a:buSzPts val="1500"/>
            </a:pPr>
            <a:r>
              <a:rPr lang="en-CA" dirty="0">
                <a:latin typeface="+mn-lt"/>
              </a:rPr>
              <a:t>Understand the different social media zones.</a:t>
            </a:r>
          </a:p>
          <a:p>
            <a:pPr marL="133350" lvl="0">
              <a:lnSpc>
                <a:spcPct val="100000"/>
              </a:lnSpc>
              <a:spcBef>
                <a:spcPts val="1400"/>
              </a:spcBef>
              <a:buSzPts val="1500"/>
            </a:pPr>
            <a:r>
              <a:rPr lang="en-CA" dirty="0">
                <a:latin typeface="+mn-lt"/>
              </a:rPr>
              <a:t>Understand how social media can generate publicity.</a:t>
            </a:r>
          </a:p>
          <a:p>
            <a:pPr marL="133350" lvl="0">
              <a:lnSpc>
                <a:spcPct val="100000"/>
              </a:lnSpc>
              <a:spcBef>
                <a:spcPts val="1400"/>
              </a:spcBef>
              <a:buSzPts val="1500"/>
            </a:pPr>
            <a:r>
              <a:rPr lang="en-CA" dirty="0">
                <a:latin typeface="+mn-lt"/>
              </a:rPr>
              <a:t>Explain how social media keeps changing.</a:t>
            </a:r>
          </a:p>
        </p:txBody>
      </p:sp>
    </p:spTree>
    <p:extLst>
      <p:ext uri="{BB962C8B-B14F-4D97-AF65-F5344CB8AC3E}">
        <p14:creationId xmlns:p14="http://schemas.microsoft.com/office/powerpoint/2010/main" val="73518630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Props1.xml><?xml version="1.0" encoding="utf-8"?>
<ds:datastoreItem xmlns:ds="http://schemas.openxmlformats.org/officeDocument/2006/customXml" ds:itemID="{CC088506-3BE6-4138-99BB-1E417BE2E553}"/>
</file>

<file path=customXml/itemProps2.xml><?xml version="1.0" encoding="utf-8"?>
<ds:datastoreItem xmlns:ds="http://schemas.openxmlformats.org/officeDocument/2006/customXml" ds:itemID="{48232EAD-CD52-4AD8-AABA-6F8078CB9B15}"/>
</file>

<file path=customXml/itemProps3.xml><?xml version="1.0" encoding="utf-8"?>
<ds:datastoreItem xmlns:ds="http://schemas.openxmlformats.org/officeDocument/2006/customXml" ds:itemID="{DACFE522-A2DC-4AAF-9AF3-EDA9E74B2C7A}"/>
</file>

<file path=docProps/app.xml><?xml version="1.0" encoding="utf-8"?>
<Properties xmlns="http://schemas.openxmlformats.org/officeDocument/2006/extended-properties" xmlns:vt="http://schemas.openxmlformats.org/officeDocument/2006/docPropsVTypes">
  <TotalTime>3745</TotalTime>
  <Words>724</Words>
  <Application>Microsoft Office PowerPoint</Application>
  <PresentationFormat>On-screen Show (16:9)</PresentationFormat>
  <Paragraphs>37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Roboto</vt:lpstr>
      <vt:lpstr>Calibri</vt:lpstr>
      <vt:lpstr>Arial</vt:lpstr>
      <vt:lpstr>Geometric</vt:lpstr>
      <vt:lpstr>Principles of Marketing </vt:lpstr>
      <vt:lpstr>12.1 Public Relations Activities and Tools </vt:lpstr>
      <vt:lpstr>12.1 Continued </vt:lpstr>
      <vt:lpstr>Press Releases</vt:lpstr>
      <vt:lpstr>Cause-Related Marketing</vt:lpstr>
      <vt:lpstr>Product Placements </vt:lpstr>
      <vt:lpstr>12.1 Sponsorships </vt:lpstr>
      <vt:lpstr>Key Takeaway</vt:lpstr>
      <vt:lpstr>12.2 Social Media</vt:lpstr>
      <vt:lpstr>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Roch, Shauna</cp:lastModifiedBy>
  <cp:revision>60</cp:revision>
  <cp:lastPrinted>2021-10-24T15:39:03Z</cp:lastPrinted>
  <dcterms:modified xsi:type="dcterms:W3CDTF">2022-06-22T14:29:57Z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