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38.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37.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4"/>
  </p:notesMasterIdLst>
  <p:sldIdLst>
    <p:sldId id="256" r:id="rId2"/>
    <p:sldId id="258" r:id="rId3"/>
    <p:sldId id="276" r:id="rId4"/>
    <p:sldId id="277" r:id="rId5"/>
    <p:sldId id="278" r:id="rId6"/>
    <p:sldId id="260" r:id="rId7"/>
    <p:sldId id="261" r:id="rId8"/>
    <p:sldId id="264" r:id="rId9"/>
    <p:sldId id="265" r:id="rId10"/>
    <p:sldId id="279" r:id="rId11"/>
    <p:sldId id="280" r:id="rId12"/>
    <p:sldId id="281" r:id="rId13"/>
    <p:sldId id="282" r:id="rId14"/>
    <p:sldId id="283" r:id="rId15"/>
    <p:sldId id="284" r:id="rId16"/>
    <p:sldId id="285" r:id="rId17"/>
    <p:sldId id="266" r:id="rId18"/>
    <p:sldId id="267" r:id="rId19"/>
    <p:sldId id="286" r:id="rId20"/>
    <p:sldId id="287" r:id="rId21"/>
    <p:sldId id="288" r:id="rId22"/>
    <p:sldId id="268" r:id="rId23"/>
    <p:sldId id="269" r:id="rId24"/>
    <p:sldId id="310" r:id="rId25"/>
    <p:sldId id="270" r:id="rId26"/>
    <p:sldId id="271" r:id="rId27"/>
    <p:sldId id="289" r:id="rId28"/>
    <p:sldId id="272" r:id="rId29"/>
    <p:sldId id="290" r:id="rId30"/>
    <p:sldId id="291" r:id="rId31"/>
    <p:sldId id="273" r:id="rId32"/>
    <p:sldId id="274" r:id="rId33"/>
    <p:sldId id="292" r:id="rId34"/>
    <p:sldId id="293" r:id="rId35"/>
    <p:sldId id="294" r:id="rId36"/>
    <p:sldId id="295" r:id="rId37"/>
    <p:sldId id="275" r:id="rId38"/>
    <p:sldId id="296" r:id="rId39"/>
    <p:sldId id="297" r:id="rId40"/>
    <p:sldId id="299" r:id="rId41"/>
    <p:sldId id="298" r:id="rId42"/>
    <p:sldId id="300" r:id="rId43"/>
    <p:sldId id="301" r:id="rId44"/>
    <p:sldId id="302" r:id="rId45"/>
    <p:sldId id="303" r:id="rId46"/>
    <p:sldId id="304" r:id="rId47"/>
    <p:sldId id="305" r:id="rId48"/>
    <p:sldId id="306" r:id="rId49"/>
    <p:sldId id="307" r:id="rId50"/>
    <p:sldId id="308" r:id="rId51"/>
    <p:sldId id="311" r:id="rId52"/>
    <p:sldId id="309" r:id="rId53"/>
  </p:sldIdLst>
  <p:sldSz cx="9144000" cy="5143500" type="screen16x9"/>
  <p:notesSz cx="6858000" cy="9144000"/>
  <p:embeddedFontLst>
    <p:embeddedFont>
      <p:font typeface="Calibri" panose="020F0502020204030204" pitchFamily="34" charset="0"/>
      <p:regular r:id="rId55"/>
      <p:bold r:id="rId56"/>
      <p:italic r:id="rId57"/>
      <p:boldItalic r:id="rId58"/>
    </p:embeddedFont>
    <p:embeddedFont>
      <p:font typeface="Roboto" panose="02000000000000000000" pitchFamily="2"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AA2"/>
    <a:srgbClr val="FFDAC1"/>
    <a:srgbClr val="B5EAD7"/>
    <a:srgbClr val="C7DDEB"/>
    <a:srgbClr val="C7CEEA"/>
    <a:srgbClr val="E2F0CB"/>
    <a:srgbClr val="FFB7B2"/>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BED1BE-A51A-48B2-BD66-E3315025399A}" v="1381" dt="2022-06-07T15:32:34.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4249" autoAdjust="0"/>
  </p:normalViewPr>
  <p:slideViewPr>
    <p:cSldViewPr snapToGrid="0">
      <p:cViewPr varScale="1">
        <p:scale>
          <a:sx n="90" d="100"/>
          <a:sy n="90" d="100"/>
        </p:scale>
        <p:origin x="798" y="72"/>
      </p:cViewPr>
      <p:guideLst>
        <p:guide orient="horz" pos="1620"/>
        <p:guide pos="2880"/>
      </p:guideLst>
    </p:cSldViewPr>
  </p:slideViewPr>
  <p:outlineViewPr>
    <p:cViewPr>
      <p:scale>
        <a:sx n="33" d="100"/>
        <a:sy n="33" d="100"/>
      </p:scale>
      <p:origin x="0" y="-316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presProps" Target="presProps.xml"/><Relationship Id="rId69"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56A416-B0AF-4362-9F89-A5A1ACC463FC}" type="doc">
      <dgm:prSet loTypeId="urn:microsoft.com/office/officeart/2005/8/layout/pyramid2" loCatId="pyramid" qsTypeId="urn:microsoft.com/office/officeart/2005/8/quickstyle/simple1" qsCatId="simple" csTypeId="urn:microsoft.com/office/officeart/2005/8/colors/accent2_4" csCatId="accent2" phldr="1"/>
      <dgm:spPr/>
    </dgm:pt>
    <dgm:pt modelId="{8CE4A517-A637-4CAD-A642-CC720FBAE82F}">
      <dgm:prSet phldrT="[Text]"/>
      <dgm:spPr/>
      <dgm:t>
        <a:bodyPr/>
        <a:lstStyle/>
        <a:p>
          <a:r>
            <a:rPr lang="en-CA" dirty="0"/>
            <a:t>Interest</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DD1F76E-8DD6-4E75-B5A3-A3621512E580}" type="parTrans" cxnId="{24310A53-584D-4713-A51B-E87847E28E68}">
      <dgm:prSet/>
      <dgm:spPr/>
      <dgm:t>
        <a:bodyPr/>
        <a:lstStyle/>
        <a:p>
          <a:endParaRPr lang="en-CA"/>
        </a:p>
      </dgm:t>
    </dgm:pt>
    <dgm:pt modelId="{9AC67D3D-38EA-4382-8860-7E6C97BA1A0E}" type="sibTrans" cxnId="{24310A53-584D-4713-A51B-E87847E28E68}">
      <dgm:prSet/>
      <dgm:spPr/>
      <dgm:t>
        <a:bodyPr/>
        <a:lstStyle/>
        <a:p>
          <a:endParaRPr lang="en-CA"/>
        </a:p>
      </dgm:t>
    </dgm:pt>
    <dgm:pt modelId="{72AFB92E-4535-4C0F-ADC1-A130C30063BE}">
      <dgm:prSet phldrT="[Text]"/>
      <dgm:spPr/>
      <dgm:t>
        <a:bodyPr/>
        <a:lstStyle/>
        <a:p>
          <a:r>
            <a:rPr lang="en-CA" dirty="0"/>
            <a:t>Desire</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8D11EF8-07CC-4FC1-875B-7B084DF09F03}" type="parTrans" cxnId="{283E6387-D1DD-4114-9D84-37BE563C0866}">
      <dgm:prSet/>
      <dgm:spPr/>
      <dgm:t>
        <a:bodyPr/>
        <a:lstStyle/>
        <a:p>
          <a:endParaRPr lang="en-CA"/>
        </a:p>
      </dgm:t>
    </dgm:pt>
    <dgm:pt modelId="{5C16AA75-F857-49C3-9667-F30756737F3B}" type="sibTrans" cxnId="{283E6387-D1DD-4114-9D84-37BE563C0866}">
      <dgm:prSet/>
      <dgm:spPr/>
      <dgm:t>
        <a:bodyPr/>
        <a:lstStyle/>
        <a:p>
          <a:endParaRPr lang="en-CA"/>
        </a:p>
      </dgm:t>
    </dgm:pt>
    <dgm:pt modelId="{5BA68978-0333-49F9-BC30-3B80F8CB1A72}">
      <dgm:prSet phldrT="[Text]"/>
      <dgm:spPr/>
      <dgm:t>
        <a:bodyPr/>
        <a:lstStyle/>
        <a:p>
          <a:r>
            <a:rPr lang="en-CA" dirty="0"/>
            <a:t>Action</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53CDF6E-857D-4AAF-B6C7-A72AB86AD4CC}" type="parTrans" cxnId="{1DF6525D-6C34-4EC3-B897-A86C16AAD371}">
      <dgm:prSet/>
      <dgm:spPr/>
      <dgm:t>
        <a:bodyPr/>
        <a:lstStyle/>
        <a:p>
          <a:endParaRPr lang="en-CA"/>
        </a:p>
      </dgm:t>
    </dgm:pt>
    <dgm:pt modelId="{D6472783-613A-411B-AFFB-6D27A316C5BE}" type="sibTrans" cxnId="{1DF6525D-6C34-4EC3-B897-A86C16AAD371}">
      <dgm:prSet/>
      <dgm:spPr/>
      <dgm:t>
        <a:bodyPr/>
        <a:lstStyle/>
        <a:p>
          <a:endParaRPr lang="en-CA"/>
        </a:p>
      </dgm:t>
    </dgm:pt>
    <dgm:pt modelId="{59899437-1708-4901-8343-46A6591751F5}">
      <dgm:prSet/>
      <dgm:spPr/>
      <dgm:t>
        <a:bodyPr/>
        <a:lstStyle/>
        <a:p>
          <a:r>
            <a:rPr lang="en-CA" dirty="0"/>
            <a:t>Attention</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01157FC-10E3-4327-A9DF-C98DEAFE4E62}" type="parTrans" cxnId="{DF336640-781F-4B42-994A-18DF1501D2F3}">
      <dgm:prSet/>
      <dgm:spPr/>
      <dgm:t>
        <a:bodyPr/>
        <a:lstStyle/>
        <a:p>
          <a:endParaRPr lang="en-CA"/>
        </a:p>
      </dgm:t>
    </dgm:pt>
    <dgm:pt modelId="{6F429620-047C-41F5-9616-257953E961A6}" type="sibTrans" cxnId="{DF336640-781F-4B42-994A-18DF1501D2F3}">
      <dgm:prSet/>
      <dgm:spPr/>
      <dgm:t>
        <a:bodyPr/>
        <a:lstStyle/>
        <a:p>
          <a:endParaRPr lang="en-CA"/>
        </a:p>
      </dgm:t>
    </dgm:pt>
    <dgm:pt modelId="{A0DA2490-77AB-4883-8D4D-3BA32E6B3830}" type="pres">
      <dgm:prSet presAssocID="{0356A416-B0AF-4362-9F89-A5A1ACC463FC}" presName="compositeShape" presStyleCnt="0">
        <dgm:presLayoutVars>
          <dgm:dir/>
          <dgm:resizeHandles/>
        </dgm:presLayoutVars>
      </dgm:prSet>
      <dgm:spPr/>
    </dgm:pt>
    <dgm:pt modelId="{3077C642-1E8F-4CC2-953E-2BBC7E41A9C4}" type="pres">
      <dgm:prSet presAssocID="{0356A416-B0AF-4362-9F89-A5A1ACC463FC}" presName="pyramid" presStyleLbl="node1" presStyleIdx="0" presStyleCnt="1"/>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70C0A23-7BE1-423E-ADA7-4BAE621A4372}" type="pres">
      <dgm:prSet presAssocID="{0356A416-B0AF-4362-9F89-A5A1ACC463FC}" presName="theList" presStyleCnt="0"/>
      <dgm:spPr/>
    </dgm:pt>
    <dgm:pt modelId="{41527C6C-1DB3-4D23-B8FE-6A10733F971C}" type="pres">
      <dgm:prSet presAssocID="{59899437-1708-4901-8343-46A6591751F5}" presName="aNode" presStyleLbl="fgAcc1" presStyleIdx="0" presStyleCnt="4">
        <dgm:presLayoutVars>
          <dgm:bulletEnabled val="1"/>
        </dgm:presLayoutVars>
      </dgm:prSet>
      <dgm:spPr/>
    </dgm:pt>
    <dgm:pt modelId="{305120E5-DCF5-43FF-BC98-34B39B33696E}" type="pres">
      <dgm:prSet presAssocID="{59899437-1708-4901-8343-46A6591751F5}" presName="aSpace" presStyleCnt="0"/>
      <dgm:spPr/>
    </dgm:pt>
    <dgm:pt modelId="{B5C3433A-AB02-4D1A-B579-49B17457984C}" type="pres">
      <dgm:prSet presAssocID="{8CE4A517-A637-4CAD-A642-CC720FBAE82F}" presName="aNode" presStyleLbl="fgAcc1" presStyleIdx="1" presStyleCnt="4">
        <dgm:presLayoutVars>
          <dgm:bulletEnabled val="1"/>
        </dgm:presLayoutVars>
      </dgm:prSet>
      <dgm:spPr/>
    </dgm:pt>
    <dgm:pt modelId="{494F9022-4B6C-47EA-B8A5-8E0851660A3F}" type="pres">
      <dgm:prSet presAssocID="{8CE4A517-A637-4CAD-A642-CC720FBAE82F}" presName="aSpace" presStyleCnt="0"/>
      <dgm:spPr/>
    </dgm:pt>
    <dgm:pt modelId="{6CEBC5B4-08FC-4493-BDB7-CF3102646918}" type="pres">
      <dgm:prSet presAssocID="{72AFB92E-4535-4C0F-ADC1-A130C30063BE}" presName="aNode" presStyleLbl="fgAcc1" presStyleIdx="2" presStyleCnt="4">
        <dgm:presLayoutVars>
          <dgm:bulletEnabled val="1"/>
        </dgm:presLayoutVars>
      </dgm:prSet>
      <dgm:spPr/>
    </dgm:pt>
    <dgm:pt modelId="{CEA523AF-7DDC-4B79-BAAD-B36A881B03B5}" type="pres">
      <dgm:prSet presAssocID="{72AFB92E-4535-4C0F-ADC1-A130C30063BE}" presName="aSpace" presStyleCnt="0"/>
      <dgm:spPr/>
    </dgm:pt>
    <dgm:pt modelId="{B75568CB-63EF-42F7-A28B-C6839CB2B0EA}" type="pres">
      <dgm:prSet presAssocID="{5BA68978-0333-49F9-BC30-3B80F8CB1A72}" presName="aNode" presStyleLbl="fgAcc1" presStyleIdx="3" presStyleCnt="4" custLinFactNeighborY="10416">
        <dgm:presLayoutVars>
          <dgm:bulletEnabled val="1"/>
        </dgm:presLayoutVars>
      </dgm:prSet>
      <dgm:spPr/>
    </dgm:pt>
    <dgm:pt modelId="{7B1D9263-9657-4FBB-AB3C-B058C1A4B769}" type="pres">
      <dgm:prSet presAssocID="{5BA68978-0333-49F9-BC30-3B80F8CB1A72}" presName="aSpace" presStyleCnt="0"/>
      <dgm:spPr/>
    </dgm:pt>
  </dgm:ptLst>
  <dgm:cxnLst>
    <dgm:cxn modelId="{08861608-0C64-4BDB-9C38-EB10E4B39DAB}" type="presOf" srcId="{59899437-1708-4901-8343-46A6591751F5}" destId="{41527C6C-1DB3-4D23-B8FE-6A10733F971C}" srcOrd="0" destOrd="0" presId="urn:microsoft.com/office/officeart/2005/8/layout/pyramid2"/>
    <dgm:cxn modelId="{DF336640-781F-4B42-994A-18DF1501D2F3}" srcId="{0356A416-B0AF-4362-9F89-A5A1ACC463FC}" destId="{59899437-1708-4901-8343-46A6591751F5}" srcOrd="0" destOrd="0" parTransId="{801157FC-10E3-4327-A9DF-C98DEAFE4E62}" sibTransId="{6F429620-047C-41F5-9616-257953E961A6}"/>
    <dgm:cxn modelId="{1DF6525D-6C34-4EC3-B897-A86C16AAD371}" srcId="{0356A416-B0AF-4362-9F89-A5A1ACC463FC}" destId="{5BA68978-0333-49F9-BC30-3B80F8CB1A72}" srcOrd="3" destOrd="0" parTransId="{553CDF6E-857D-4AAF-B6C7-A72AB86AD4CC}" sibTransId="{D6472783-613A-411B-AFFB-6D27A316C5BE}"/>
    <dgm:cxn modelId="{74CD0542-4F05-46C6-A8C7-D339B8A64BFD}" type="presOf" srcId="{8CE4A517-A637-4CAD-A642-CC720FBAE82F}" destId="{B5C3433A-AB02-4D1A-B579-49B17457984C}" srcOrd="0" destOrd="0" presId="urn:microsoft.com/office/officeart/2005/8/layout/pyramid2"/>
    <dgm:cxn modelId="{24310A53-584D-4713-A51B-E87847E28E68}" srcId="{0356A416-B0AF-4362-9F89-A5A1ACC463FC}" destId="{8CE4A517-A637-4CAD-A642-CC720FBAE82F}" srcOrd="1" destOrd="0" parTransId="{FDD1F76E-8DD6-4E75-B5A3-A3621512E580}" sibTransId="{9AC67D3D-38EA-4382-8860-7E6C97BA1A0E}"/>
    <dgm:cxn modelId="{1A188081-31E6-4E63-B77A-8B07C9B495A7}" type="presOf" srcId="{5BA68978-0333-49F9-BC30-3B80F8CB1A72}" destId="{B75568CB-63EF-42F7-A28B-C6839CB2B0EA}" srcOrd="0" destOrd="0" presId="urn:microsoft.com/office/officeart/2005/8/layout/pyramid2"/>
    <dgm:cxn modelId="{283E6387-D1DD-4114-9D84-37BE563C0866}" srcId="{0356A416-B0AF-4362-9F89-A5A1ACC463FC}" destId="{72AFB92E-4535-4C0F-ADC1-A130C30063BE}" srcOrd="2" destOrd="0" parTransId="{D8D11EF8-07CC-4FC1-875B-7B084DF09F03}" sibTransId="{5C16AA75-F857-49C3-9667-F30756737F3B}"/>
    <dgm:cxn modelId="{0B53059A-D0C7-487E-B140-7FE1B3230C2C}" type="presOf" srcId="{0356A416-B0AF-4362-9F89-A5A1ACC463FC}" destId="{A0DA2490-77AB-4883-8D4D-3BA32E6B3830}" srcOrd="0" destOrd="0" presId="urn:microsoft.com/office/officeart/2005/8/layout/pyramid2"/>
    <dgm:cxn modelId="{8434809B-A8AC-47E3-A9B9-A679A344E68A}" type="presOf" srcId="{72AFB92E-4535-4C0F-ADC1-A130C30063BE}" destId="{6CEBC5B4-08FC-4493-BDB7-CF3102646918}" srcOrd="0" destOrd="0" presId="urn:microsoft.com/office/officeart/2005/8/layout/pyramid2"/>
    <dgm:cxn modelId="{36DD1ECF-3111-435E-87D5-CC98A96D87AF}" type="presParOf" srcId="{A0DA2490-77AB-4883-8D4D-3BA32E6B3830}" destId="{3077C642-1E8F-4CC2-953E-2BBC7E41A9C4}" srcOrd="0" destOrd="0" presId="urn:microsoft.com/office/officeart/2005/8/layout/pyramid2"/>
    <dgm:cxn modelId="{5CC5FBC0-F20C-44E9-B29A-7A4A2E17EFED}" type="presParOf" srcId="{A0DA2490-77AB-4883-8D4D-3BA32E6B3830}" destId="{A70C0A23-7BE1-423E-ADA7-4BAE621A4372}" srcOrd="1" destOrd="0" presId="urn:microsoft.com/office/officeart/2005/8/layout/pyramid2"/>
    <dgm:cxn modelId="{E228B24F-0528-4610-84D9-F7BD9F44CE14}" type="presParOf" srcId="{A70C0A23-7BE1-423E-ADA7-4BAE621A4372}" destId="{41527C6C-1DB3-4D23-B8FE-6A10733F971C}" srcOrd="0" destOrd="0" presId="urn:microsoft.com/office/officeart/2005/8/layout/pyramid2"/>
    <dgm:cxn modelId="{4A5C1496-8A2F-4785-B451-E51B21386866}" type="presParOf" srcId="{A70C0A23-7BE1-423E-ADA7-4BAE621A4372}" destId="{305120E5-DCF5-43FF-BC98-34B39B33696E}" srcOrd="1" destOrd="0" presId="urn:microsoft.com/office/officeart/2005/8/layout/pyramid2"/>
    <dgm:cxn modelId="{61E42124-6A68-44FC-B3A9-4C2FC98BAA75}" type="presParOf" srcId="{A70C0A23-7BE1-423E-ADA7-4BAE621A4372}" destId="{B5C3433A-AB02-4D1A-B579-49B17457984C}" srcOrd="2" destOrd="0" presId="urn:microsoft.com/office/officeart/2005/8/layout/pyramid2"/>
    <dgm:cxn modelId="{11B40301-8668-411F-932C-A36CB52D7084}" type="presParOf" srcId="{A70C0A23-7BE1-423E-ADA7-4BAE621A4372}" destId="{494F9022-4B6C-47EA-B8A5-8E0851660A3F}" srcOrd="3" destOrd="0" presId="urn:microsoft.com/office/officeart/2005/8/layout/pyramid2"/>
    <dgm:cxn modelId="{0726E481-C12B-41B7-90AB-C776BD38CB85}" type="presParOf" srcId="{A70C0A23-7BE1-423E-ADA7-4BAE621A4372}" destId="{6CEBC5B4-08FC-4493-BDB7-CF3102646918}" srcOrd="4" destOrd="0" presId="urn:microsoft.com/office/officeart/2005/8/layout/pyramid2"/>
    <dgm:cxn modelId="{9C42F4DA-27F5-440B-8FB6-45D284D5BD2C}" type="presParOf" srcId="{A70C0A23-7BE1-423E-ADA7-4BAE621A4372}" destId="{CEA523AF-7DDC-4B79-BAAD-B36A881B03B5}" srcOrd="5" destOrd="0" presId="urn:microsoft.com/office/officeart/2005/8/layout/pyramid2"/>
    <dgm:cxn modelId="{683221B7-5986-4A9C-8EA2-6051A8402C04}" type="presParOf" srcId="{A70C0A23-7BE1-423E-ADA7-4BAE621A4372}" destId="{B75568CB-63EF-42F7-A28B-C6839CB2B0EA}" srcOrd="6" destOrd="0" presId="urn:microsoft.com/office/officeart/2005/8/layout/pyramid2"/>
    <dgm:cxn modelId="{227C5F59-9B83-479B-A6B4-D55828B93114}" type="presParOf" srcId="{A70C0A23-7BE1-423E-ADA7-4BAE621A4372}" destId="{7B1D9263-9657-4FBB-AB3C-B058C1A4B769}"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7C642-1E8F-4CC2-953E-2BBC7E41A9C4}">
      <dsp:nvSpPr>
        <dsp:cNvPr id="0" name=""/>
        <dsp:cNvSpPr/>
      </dsp:nvSpPr>
      <dsp:spPr>
        <a:xfrm>
          <a:off x="711199" y="0"/>
          <a:ext cx="4064000" cy="4064000"/>
        </a:xfrm>
        <a:prstGeom prst="triangl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527C6C-1DB3-4D23-B8FE-6A10733F971C}">
      <dsp:nvSpPr>
        <dsp:cNvPr id="0" name=""/>
        <dsp:cNvSpPr/>
      </dsp:nvSpPr>
      <dsp:spPr>
        <a:xfrm>
          <a:off x="2743199" y="406796"/>
          <a:ext cx="2641600" cy="722312"/>
        </a:xfrm>
        <a:prstGeom prst="roundRect">
          <a:avLst/>
        </a:prstGeom>
        <a:solidFill>
          <a:schemeClr val="lt1">
            <a:alpha val="9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CA" sz="3100" kern="1200" dirty="0"/>
            <a:t>Attention</a:t>
          </a:r>
        </a:p>
      </dsp:txBody>
      <dsp:txXfrm>
        <a:off x="2778459" y="442056"/>
        <a:ext cx="2571080" cy="651792"/>
      </dsp:txXfrm>
    </dsp:sp>
    <dsp:sp modelId="{B5C3433A-AB02-4D1A-B579-49B17457984C}">
      <dsp:nvSpPr>
        <dsp:cNvPr id="0" name=""/>
        <dsp:cNvSpPr/>
      </dsp:nvSpPr>
      <dsp:spPr>
        <a:xfrm>
          <a:off x="2743199" y="1219398"/>
          <a:ext cx="2641600" cy="722312"/>
        </a:xfrm>
        <a:prstGeom prst="roundRect">
          <a:avLst/>
        </a:prstGeom>
        <a:solidFill>
          <a:schemeClr val="lt1">
            <a:alpha val="90000"/>
            <a:hueOff val="0"/>
            <a:satOff val="0"/>
            <a:lumOff val="0"/>
            <a:alphaOff val="0"/>
          </a:schemeClr>
        </a:solidFill>
        <a:ln w="25400" cap="flat" cmpd="sng" algn="ctr">
          <a:solidFill>
            <a:schemeClr val="accent2">
              <a:shade val="50000"/>
              <a:hueOff val="113015"/>
              <a:satOff val="-12177"/>
              <a:lumOff val="228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CA" sz="3100" kern="1200" dirty="0"/>
            <a:t>Interest</a:t>
          </a:r>
        </a:p>
      </dsp:txBody>
      <dsp:txXfrm>
        <a:off x="2778459" y="1254658"/>
        <a:ext cx="2571080" cy="651792"/>
      </dsp:txXfrm>
    </dsp:sp>
    <dsp:sp modelId="{6CEBC5B4-08FC-4493-BDB7-CF3102646918}">
      <dsp:nvSpPr>
        <dsp:cNvPr id="0" name=""/>
        <dsp:cNvSpPr/>
      </dsp:nvSpPr>
      <dsp:spPr>
        <a:xfrm>
          <a:off x="2743199" y="2032000"/>
          <a:ext cx="2641600" cy="722312"/>
        </a:xfrm>
        <a:prstGeom prst="roundRect">
          <a:avLst/>
        </a:prstGeom>
        <a:solidFill>
          <a:schemeClr val="lt1">
            <a:alpha val="90000"/>
            <a:hueOff val="0"/>
            <a:satOff val="0"/>
            <a:lumOff val="0"/>
            <a:alphaOff val="0"/>
          </a:schemeClr>
        </a:solidFill>
        <a:ln w="25400" cap="flat" cmpd="sng" algn="ctr">
          <a:solidFill>
            <a:schemeClr val="accent2">
              <a:shade val="50000"/>
              <a:hueOff val="226030"/>
              <a:satOff val="-24354"/>
              <a:lumOff val="457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CA" sz="3100" kern="1200" dirty="0"/>
            <a:t>Desire</a:t>
          </a:r>
        </a:p>
      </dsp:txBody>
      <dsp:txXfrm>
        <a:off x="2778459" y="2067260"/>
        <a:ext cx="2571080" cy="651792"/>
      </dsp:txXfrm>
    </dsp:sp>
    <dsp:sp modelId="{B75568CB-63EF-42F7-A28B-C6839CB2B0EA}">
      <dsp:nvSpPr>
        <dsp:cNvPr id="0" name=""/>
        <dsp:cNvSpPr/>
      </dsp:nvSpPr>
      <dsp:spPr>
        <a:xfrm>
          <a:off x="2743199" y="2854006"/>
          <a:ext cx="2641600" cy="722312"/>
        </a:xfrm>
        <a:prstGeom prst="roundRect">
          <a:avLst/>
        </a:prstGeom>
        <a:solidFill>
          <a:schemeClr val="lt1">
            <a:alpha val="90000"/>
            <a:hueOff val="0"/>
            <a:satOff val="0"/>
            <a:lumOff val="0"/>
            <a:alphaOff val="0"/>
          </a:schemeClr>
        </a:solidFill>
        <a:ln w="25400" cap="flat" cmpd="sng" algn="ctr">
          <a:solidFill>
            <a:schemeClr val="accent2">
              <a:shade val="50000"/>
              <a:hueOff val="113015"/>
              <a:satOff val="-12177"/>
              <a:lumOff val="228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CA" sz="3100" kern="1200" dirty="0"/>
            <a:t>Action</a:t>
          </a:r>
        </a:p>
      </dsp:txBody>
      <dsp:txXfrm>
        <a:off x="2778459" y="2889266"/>
        <a:ext cx="2571080" cy="65179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open.lib.umn.edu/principlesmarketing/chapter/11-7-sales-promotions/#e603.fwk-133234-ch11_s98_s02_f03"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2036136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0" i="0" dirty="0">
                <a:solidFill>
                  <a:srgbClr val="000000"/>
                </a:solidFill>
                <a:effectLst/>
                <a:latin typeface="+mn-lt"/>
              </a:rPr>
              <a:t>Sales promotions include promotions that are not part of another component of the communication mix and are often developed to get customers and potential customers to take action quickly, make larger purchases, and/or make repeat purchases.</a:t>
            </a:r>
            <a:endParaRPr sz="1200" dirty="0"/>
          </a:p>
        </p:txBody>
      </p:sp>
    </p:spTree>
    <p:extLst>
      <p:ext uri="{BB962C8B-B14F-4D97-AF65-F5344CB8AC3E}">
        <p14:creationId xmlns:p14="http://schemas.microsoft.com/office/powerpoint/2010/main" val="2608273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554822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650311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b="0" i="0" dirty="0">
                <a:solidFill>
                  <a:srgbClr val="000000"/>
                </a:solidFill>
                <a:effectLst/>
                <a:latin typeface="Times New Roman" panose="02020603050405020304" pitchFamily="18" charset="0"/>
              </a:rPr>
              <a:t> Public relations materials include press releases, publicity, and news conferences. While other techniques such as product placement and sponsorships, especially of events and experiences, tend to generate a lot of PR, the growth of expenditures and importance of sponsorships are so critical for so many companies that it is often considered a separate component in the communication mix. Many companies have internal PR departments or hire PR firms to find and create public relations opportunities for them. As such, PR is part of a company’s promotion budget and their integrated marketing communications.</a:t>
            </a:r>
            <a:endParaRPr sz="1200" dirty="0"/>
          </a:p>
        </p:txBody>
      </p:sp>
    </p:spTree>
    <p:extLst>
      <p:ext uri="{BB962C8B-B14F-4D97-AF65-F5344CB8AC3E}">
        <p14:creationId xmlns:p14="http://schemas.microsoft.com/office/powerpoint/2010/main" val="2842794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1209112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e941fe4cd0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e941fe4cd0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300" dirty="0">
              <a:solidFill>
                <a:schemeClr val="dk1"/>
              </a:solidFill>
            </a:endParaRPr>
          </a:p>
        </p:txBody>
      </p:sp>
    </p:spTree>
    <p:extLst>
      <p:ext uri="{BB962C8B-B14F-4D97-AF65-F5344CB8AC3E}">
        <p14:creationId xmlns:p14="http://schemas.microsoft.com/office/powerpoint/2010/main" val="1743232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200" b="1" dirty="0">
                <a:solidFill>
                  <a:schemeClr val="tx1"/>
                </a:solidFill>
              </a:rPr>
              <a:t>11.2 The Promotion Mix</a:t>
            </a:r>
          </a:p>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402287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2199796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1780549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671296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2537211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2736878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200" b="1" dirty="0">
                <a:solidFill>
                  <a:schemeClr val="tx1"/>
                </a:solidFill>
              </a:rPr>
              <a:t>The Communications Process</a:t>
            </a:r>
          </a:p>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1637502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200" b="1" dirty="0">
                <a:solidFill>
                  <a:schemeClr val="tx1"/>
                </a:solidFill>
              </a:rPr>
              <a:t>The Communications Process</a:t>
            </a:r>
          </a:p>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3760436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197546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200" b="1" dirty="0">
                <a:solidFill>
                  <a:schemeClr val="tx1"/>
                </a:solidFill>
              </a:rPr>
              <a:t>11.4 Advertising</a:t>
            </a:r>
          </a:p>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4085767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87980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1119935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t>AIDA model (attention, interest, desire, and action). AIDA objectives typically are achieved in steps. First, companies focus on attention and awareness of a product or service, which is especially important for new offerings. If a consumer or business is not aware of a product or service, they won’t buy it. Once consumers or businesses are aware of products or services, organizations try to get consumers interested and persuade them that their brands are best. Ultimately, companies want consumers to take action or purchase their products or services.</a:t>
            </a:r>
            <a:endParaRPr sz="1200" dirty="0"/>
          </a:p>
        </p:txBody>
      </p:sp>
    </p:spTree>
    <p:extLst>
      <p:ext uri="{BB962C8B-B14F-4D97-AF65-F5344CB8AC3E}">
        <p14:creationId xmlns:p14="http://schemas.microsoft.com/office/powerpoint/2010/main" val="1791346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26504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t>Many people like commercials that use humor because they are typically entertaining and memorable. Humor sells, but firms must be careful that the brand is remembered. Some commercials are very entertaining, but consumers cannot remember the brand or product.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200" b="1" dirty="0">
                <a:solidFill>
                  <a:schemeClr val="tx1"/>
                </a:solidFill>
              </a:rPr>
              <a:t>Message Characteristics and Advertising Appeals</a:t>
            </a:r>
          </a:p>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117320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200" b="1" dirty="0">
                <a:solidFill>
                  <a:schemeClr val="tx1"/>
                </a:solidFill>
              </a:rPr>
              <a:t>11.5 Unique Selling Proposition</a:t>
            </a:r>
          </a:p>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2535379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34252237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3829770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3018101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b="0" i="0" dirty="0">
                <a:solidFill>
                  <a:srgbClr val="000000"/>
                </a:solidFill>
                <a:effectLst/>
                <a:latin typeface="Times New Roman" panose="02020603050405020304" pitchFamily="18" charset="0"/>
              </a:rPr>
              <a:t>Such a situation may have happened to you when you planned a weekend trip based on what you thought you could afford, and you did not have enough money. As a result, you had to modify your plans and not do everything you planned.</a:t>
            </a:r>
          </a:p>
          <a:p>
            <a:pPr marL="0" lvl="0" indent="0" algn="l" rtl="0">
              <a:spcBef>
                <a:spcPts val="0"/>
              </a:spcBef>
              <a:spcAft>
                <a:spcPts val="0"/>
              </a:spcAft>
              <a:buNone/>
            </a:pPr>
            <a:endParaRPr lang="en-US" sz="2000" b="0" i="0" dirty="0">
              <a:solidFill>
                <a:srgbClr val="000000"/>
              </a:solidFill>
              <a:effectLst/>
              <a:latin typeface="Times New Roman" panose="02020603050405020304" pitchFamily="18" charset="0"/>
            </a:endParaRPr>
          </a:p>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28683075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b="0" i="0" dirty="0">
                <a:solidFill>
                  <a:srgbClr val="000000"/>
                </a:solidFill>
                <a:effectLst/>
                <a:latin typeface="Times New Roman" panose="02020603050405020304" pitchFamily="18" charset="0"/>
              </a:rPr>
              <a:t>Other companies are forced to cut back on their spending or pursue more targeted promotions. When Kmart faced bankruptcy, they cut back on expenditures, yet they kept their advertising inserts (free-standing inserts, or FSI) in Sunday newspapers to remain competitive with other businesses that had an FSI.</a:t>
            </a:r>
          </a:p>
          <a:p>
            <a:pPr marL="0" lvl="0" indent="0" algn="l" rtl="0">
              <a:spcBef>
                <a:spcPts val="0"/>
              </a:spcBef>
              <a:spcAft>
                <a:spcPts val="0"/>
              </a:spcAft>
              <a:buNone/>
            </a:pPr>
            <a:endParaRPr lang="en-US" sz="2000" b="0" i="0" dirty="0">
              <a:solidFill>
                <a:srgbClr val="000000"/>
              </a:solidFill>
              <a:effectLst/>
              <a:latin typeface="Times New Roman" panose="02020603050405020304" pitchFamily="18" charset="0"/>
            </a:endParaRPr>
          </a:p>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39745163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40219101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200" b="1" dirty="0">
                <a:solidFill>
                  <a:schemeClr val="tx1"/>
                </a:solidFill>
              </a:rPr>
              <a:t>11.6 Key Takeaway</a:t>
            </a:r>
          </a:p>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20772292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411268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000000"/>
                </a:solidFill>
                <a:effectLst/>
                <a:latin typeface="Times New Roman" panose="02020603050405020304" pitchFamily="18" charset="0"/>
              </a:rPr>
              <a:t> For example, when Honda let people on Facebook use the Honda logo to give heart-shaped virtual gifts on Valentine’s Day, over one and a half million people participated in the event and viewed the Honda Fit online in the process. Imagine the brand awareness generated for the Honda Fit.</a:t>
            </a:r>
            <a:endParaRPr lang="en-US" dirty="0"/>
          </a:p>
        </p:txBody>
      </p:sp>
    </p:spTree>
    <p:extLst>
      <p:ext uri="{BB962C8B-B14F-4D97-AF65-F5344CB8AC3E}">
        <p14:creationId xmlns:p14="http://schemas.microsoft.com/office/powerpoint/2010/main" val="10939619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200" b="1" dirty="0">
                <a:solidFill>
                  <a:schemeClr val="tx1"/>
                </a:solidFill>
              </a:rPr>
              <a:t>Consumer Sales Promotions</a:t>
            </a:r>
          </a:p>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18497405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42273118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2000" b="0" i="0" dirty="0">
                <a:solidFill>
                  <a:srgbClr val="000000"/>
                </a:solidFill>
                <a:effectLst/>
                <a:latin typeface="Times New Roman" panose="02020603050405020304" pitchFamily="18" charset="0"/>
              </a:rPr>
              <a:t>After you accumulate so many miles or points, an organization might provide you with a special incentive such as a free flight, free hotel room, or free sandwich. Many loyalty programs, especially hotels and airlines, have partners to give consumers more ways to accumulate and use miles and points. </a:t>
            </a:r>
            <a:endParaRPr lang="en-CA" sz="1200" b="1" dirty="0">
              <a:solidFill>
                <a:schemeClr val="tx1"/>
              </a:solidFill>
            </a:endParaRPr>
          </a:p>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8885981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t>The trick is completing the paperwork on time. Although different types of sales promotions work best for different organizations, rebates are very profitable for companies because many consumers forget or wait too long to send in their rebate forms. Consequently, they do not get any money back. Rebates sound great to consumers until they forget to send it back</a:t>
            </a:r>
          </a:p>
          <a:p>
            <a:pPr marL="0" lvl="0" indent="0" algn="l" rtl="0">
              <a:spcBef>
                <a:spcPts val="0"/>
              </a:spcBef>
              <a:spcAft>
                <a:spcPts val="0"/>
              </a:spcAft>
              <a:buNone/>
            </a:pPr>
            <a:endParaRPr lang="en-US" sz="1200" dirty="0"/>
          </a:p>
          <a:p>
            <a:pPr marL="0" lvl="0" indent="0" algn="l" rtl="0">
              <a:spcBef>
                <a:spcPts val="0"/>
              </a:spcBef>
              <a:spcAft>
                <a:spcPts val="0"/>
              </a:spcAft>
              <a:buNone/>
            </a:pPr>
            <a:endParaRPr sz="1200" b="1" dirty="0"/>
          </a:p>
        </p:txBody>
      </p:sp>
    </p:spTree>
    <p:extLst>
      <p:ext uri="{BB962C8B-B14F-4D97-AF65-F5344CB8AC3E}">
        <p14:creationId xmlns:p14="http://schemas.microsoft.com/office/powerpoint/2010/main" val="12845598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200" b="1" dirty="0">
              <a:solidFill>
                <a:schemeClr val="tx1"/>
              </a:solidFill>
            </a:endParaRPr>
          </a:p>
        </p:txBody>
      </p:sp>
    </p:spTree>
    <p:extLst>
      <p:ext uri="{BB962C8B-B14F-4D97-AF65-F5344CB8AC3E}">
        <p14:creationId xmlns:p14="http://schemas.microsoft.com/office/powerpoint/2010/main" val="39290252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200" b="1" dirty="0">
                <a:solidFill>
                  <a:schemeClr val="tx1"/>
                </a:solidFill>
              </a:rPr>
              <a:t>Trade Allowances and Advertising Allowance  </a:t>
            </a:r>
          </a:p>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28454879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1833810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5519030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b="0" i="0" dirty="0">
                <a:solidFill>
                  <a:srgbClr val="000000"/>
                </a:solidFill>
                <a:effectLst/>
                <a:latin typeface="Times New Roman" panose="02020603050405020304" pitchFamily="18" charset="0"/>
              </a:rPr>
              <a:t> </a:t>
            </a:r>
            <a:r>
              <a:rPr lang="en-US" sz="2000" b="0" i="0" u="sng" dirty="0">
                <a:effectLst/>
                <a:latin typeface="Times New Roman" panose="02020603050405020304" pitchFamily="18" charset="0"/>
                <a:hlinkClick r:id="rId3"/>
              </a:rPr>
              <a:t>Figure 11.15 “Examples of Sales Promotions”</a:t>
            </a:r>
            <a:r>
              <a:rPr lang="en-US" sz="2000" b="0" i="0" dirty="0">
                <a:solidFill>
                  <a:srgbClr val="000000"/>
                </a:solidFill>
                <a:effectLst/>
                <a:latin typeface="Times New Roman" panose="02020603050405020304" pitchFamily="18" charset="0"/>
              </a:rPr>
              <a:t> recaps the different types of sales promotions designed for both consumers and businesses.</a:t>
            </a:r>
            <a:endParaRPr sz="1200" dirty="0"/>
          </a:p>
        </p:txBody>
      </p:sp>
    </p:spTree>
    <p:extLst>
      <p:ext uri="{BB962C8B-B14F-4D97-AF65-F5344CB8AC3E}">
        <p14:creationId xmlns:p14="http://schemas.microsoft.com/office/powerpoint/2010/main" val="6773292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386042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139464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200" b="1" dirty="0">
                <a:solidFill>
                  <a:schemeClr val="tx1"/>
                </a:solidFill>
              </a:rPr>
              <a:t>Push versus Pull Strategy</a:t>
            </a:r>
          </a:p>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10130850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200" b="1" dirty="0">
                <a:solidFill>
                  <a:schemeClr val="tx1"/>
                </a:solidFill>
              </a:rPr>
              <a:t>Push versus Pull Strategy</a:t>
            </a:r>
          </a:p>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2103986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200" b="1" dirty="0">
                <a:solidFill>
                  <a:schemeClr val="tx1"/>
                </a:solidFill>
              </a:rPr>
              <a:t>Key Takeaway </a:t>
            </a:r>
          </a:p>
        </p:txBody>
      </p:sp>
    </p:spTree>
    <p:extLst>
      <p:ext uri="{BB962C8B-B14F-4D97-AF65-F5344CB8AC3E}">
        <p14:creationId xmlns:p14="http://schemas.microsoft.com/office/powerpoint/2010/main" val="2748541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bfbf62896_3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ebfbf62896_3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rgbClr val="2A3990"/>
              </a:buClr>
              <a:buSzPts val="1100"/>
              <a:buFont typeface="Arial"/>
              <a:buNone/>
            </a:pPr>
            <a:endParaRPr sz="500" dirty="0">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sz="5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e941fe4cd0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e941fe4cd0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300"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4279442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f06879c3b2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f06879c3b2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extLst>
      <p:ext uri="{BB962C8B-B14F-4D97-AF65-F5344CB8AC3E}">
        <p14:creationId xmlns:p14="http://schemas.microsoft.com/office/powerpoint/2010/main" val="1901214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unsplash.com/photos/YlpfE9uCakE" TargetMode="External"/><Relationship Id="rId4" Type="http://schemas.openxmlformats.org/officeDocument/2006/relationships/hyperlink" Target="https://unsplash.com/@taniamousinho?utm_source=unsplash&amp;utm_medium=referral&amp;utm_content=creditCopyTex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unsplash.com/photos/KzidBAES-uE" TargetMode="External"/><Relationship Id="rId4" Type="http://schemas.openxmlformats.org/officeDocument/2006/relationships/hyperlink" Target="https://unsplash.com/@tamanna_rumee?utm_source=unsplash&amp;utm_medium=referral&amp;utm_content=creditCopyTex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unsplash.com/photos/0VjqHrv1hTY" TargetMode="External"/><Relationship Id="rId4" Type="http://schemas.openxmlformats.org/officeDocument/2006/relationships/hyperlink" Target="https://unsplash.com/@micheile?utm_source=unsplash&amp;utm_medium=referral&amp;utm_content=creditCopyTex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unsplash.com/photos/LF4LrEPp0ZM" TargetMode="External"/><Relationship Id="rId4" Type="http://schemas.openxmlformats.org/officeDocument/2006/relationships/hyperlink" Target="https://unsplash.com/@chappelldigitalmarketing?utm_source=unsplash&amp;utm_medium=referral&amp;utm_content=creditCopyTex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unsplash.com/photos/pm_CmPSl25U" TargetMode="External"/><Relationship Id="rId4" Type="http://schemas.openxmlformats.org/officeDocument/2006/relationships/hyperlink" Target="https://unsplash.com/@teapowered?utm_source=unsplash&amp;utm_medium=referral&amp;utm_content=creditCopyText"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unsplash.com/@charlesdeluvio?utm_source=unsplash&amp;utm_medium=referral&amp;utm_content=creditCopyText"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hyperlink" Target="https://unsplash.com/photos/Lks7vei-eA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https://unsplash.com/photos/tLZhFRLj6nY" TargetMode="External"/><Relationship Id="rId4" Type="http://schemas.openxmlformats.org/officeDocument/2006/relationships/hyperlink" Target="https://unsplash.com/@austindistel?utm_source=unsplash&amp;utm_medium=referral&amp;utm_content=creditCopyTex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s://unsplash.com/photos/PXVQ7SNqdME" TargetMode="External"/><Relationship Id="rId4" Type="http://schemas.openxmlformats.org/officeDocument/2006/relationships/hyperlink" Target="https://unsplash.com/@seemurray?utm_source=unsplash&amp;utm_medium=referral&amp;utm_content=creditCopyTex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unsplash.com/photos/EQSPI11rf68" TargetMode="External"/><Relationship Id="rId4" Type="http://schemas.openxmlformats.org/officeDocument/2006/relationships/hyperlink" Target="https://unsplash.com/@dole777?utm_source=unsplash&amp;utm_medium=referral&amp;utm_content=creditCopyText"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hyperlink" Target="https://unsplash.com/photos/qWwpHwip31M" TargetMode="External"/><Relationship Id="rId4" Type="http://schemas.openxmlformats.org/officeDocument/2006/relationships/hyperlink" Target="https://unsplash.com/@alvarordesign?utm_source=unsplash&amp;utm_medium=referral&amp;utm_content=creditCopyText"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unsplash.com/@towfiqu999999?utm_source=unsplash&amp;utm_medium=referral&amp;utm_content=creditCopyText"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hyperlink" Target="https://unsplash.com/photos/3aGZ7a97qwA"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s://unsplash.com/photos/oWrRxo9UdM4" TargetMode="External"/><Relationship Id="rId5" Type="http://schemas.openxmlformats.org/officeDocument/2006/relationships/hyperlink" Target="https://unsplash.com/@towfiqu999999?utm_source=unsplash&amp;utm_medium=referral&amp;utm_content=creditCopyText" TargetMode="External"/><Relationship Id="rId4" Type="http://schemas.openxmlformats.org/officeDocument/2006/relationships/hyperlink" Target="https://unsplash.com/@sasun1990?utm_source=unsplash&amp;utm_medium=referral&amp;utm_content=creditCopyTex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hyperlink" Target="https://unsplash.com/photos/UcI5OAPD820" TargetMode="External"/><Relationship Id="rId4" Type="http://schemas.openxmlformats.org/officeDocument/2006/relationships/hyperlink" Target="https://unsplash.com/@jjying?utm_source=unsplash&amp;utm_medium=referral&amp;utm_content=creditCopyText"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flickr.com/photos/danardvincente/2512148775/"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hyperlink" Target="https://www.flickr.com/photos/cpyles/10866048103/"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hyperlink" Target="https://unsplash.com/photos/lvWw_G8tKsk" TargetMode="External"/><Relationship Id="rId4" Type="http://schemas.openxmlformats.org/officeDocument/2006/relationships/hyperlink" Target="https://unsplash.com/@nate_dumlao?utm_source=unsplash&amp;utm_medium=referral&amp;utm_content=creditCopyText"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unsplash.com/@frugalflyer?utm_source=unsplash&amp;utm_medium=referral&amp;utm_content=creditCopyText"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hyperlink" Target="https://unsplash.com/photos/1qEMtFWMnok"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hyperlink" Target="https://unsplash.com/photos/rxpThOwuVgE" TargetMode="External"/><Relationship Id="rId4" Type="http://schemas.openxmlformats.org/officeDocument/2006/relationships/hyperlink" Target="https://unsplash.com/@austindistel?utm_source=unsplash&amp;utm_medium=referral&amp;utm_content=creditCopyText"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open.lib.umn.edu/principlesmarketing/chapter/11-7-sales-promotions/#e603.fwk-133234-ch11_s98_s02_f03"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flickr.com/photos/emilyrides/3872162064/"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Principles of Marketing </a:t>
            </a:r>
            <a:endParaRPr dirty="0"/>
          </a:p>
        </p:txBody>
      </p:sp>
      <p:sp>
        <p:nvSpPr>
          <p:cNvPr id="81" name="Google Shape;81;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indent="0">
              <a:lnSpc>
                <a:spcPct val="80000"/>
              </a:lnSpc>
              <a:buSzPts val="1018"/>
            </a:pPr>
            <a:r>
              <a:rPr lang="en" sz="3000" dirty="0">
                <a:latin typeface="+mj-lt"/>
              </a:rPr>
              <a:t>Chapter 11 – </a:t>
            </a:r>
            <a:r>
              <a:rPr lang="en-CA" sz="3000" dirty="0">
                <a:latin typeface="+mj-lt"/>
              </a:rPr>
              <a:t>Integrated Marketing Communications and the Changing Media Landscape</a:t>
            </a:r>
            <a:endParaRPr sz="3000" dirty="0">
              <a:latin typeface="+mj-lt"/>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NonCommercial</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ShareAlike</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CA" b="1" dirty="0">
                <a:latin typeface="+mj-lt"/>
              </a:rPr>
              <a:t>Advertising</a:t>
            </a:r>
            <a:endParaRPr b="1" dirty="0">
              <a:latin typeface="+mj-lt"/>
            </a:endParaRPr>
          </a:p>
        </p:txBody>
      </p:sp>
      <p:sp>
        <p:nvSpPr>
          <p:cNvPr id="2" name="Text Placeholder 1">
            <a:extLst>
              <a:ext uri="{FF2B5EF4-FFF2-40B4-BE49-F238E27FC236}">
                <a16:creationId xmlns:a16="http://schemas.microsoft.com/office/drawing/2014/main" id="{DDF15B8E-25B8-22BD-F010-8D2D3621E407}"/>
              </a:ext>
            </a:extLst>
          </p:cNvPr>
          <p:cNvSpPr>
            <a:spLocks noGrp="1"/>
          </p:cNvSpPr>
          <p:nvPr>
            <p:ph type="body" idx="1"/>
          </p:nvPr>
        </p:nvSpPr>
        <p:spPr>
          <a:xfrm>
            <a:off x="311700" y="1229875"/>
            <a:ext cx="4937211" cy="3339000"/>
          </a:xfrm>
        </p:spPr>
        <p:txBody>
          <a:bodyPr/>
          <a:lstStyle/>
          <a:p>
            <a:pPr marL="114300" indent="0">
              <a:buNone/>
            </a:pPr>
            <a:r>
              <a:rPr lang="en-US" b="1" dirty="0">
                <a:latin typeface="+mn-lt"/>
              </a:rPr>
              <a:t>Advertising</a:t>
            </a:r>
            <a:r>
              <a:rPr lang="en-US" dirty="0">
                <a:latin typeface="+mn-lt"/>
              </a:rPr>
              <a:t> involves paying to disseminate a message that identifies a brand (product or service), or an organization being promoted to many people at one time. The typical media that organizations utilize for advertising of course include television, magazines, newspapers, the Internet, direct mail, and radio. Businesses also advertise on mobile devices and social media such as Facebook, blogs, and Twitter.</a:t>
            </a:r>
            <a:endParaRPr lang="en-CA" dirty="0">
              <a:latin typeface="+mn-lt"/>
            </a:endParaRPr>
          </a:p>
        </p:txBody>
      </p:sp>
      <p:pic>
        <p:nvPicPr>
          <p:cNvPr id="6" name="Picture 5">
            <a:extLst>
              <a:ext uri="{FF2B5EF4-FFF2-40B4-BE49-F238E27FC236}">
                <a16:creationId xmlns:a16="http://schemas.microsoft.com/office/drawing/2014/main" id="{C8AD1C3E-7E83-02FE-2F9F-D710353249FE}"/>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7254" y="1283534"/>
            <a:ext cx="3584873" cy="2393093"/>
          </a:xfrm>
          <a:prstGeom prst="rect">
            <a:avLst/>
          </a:prstGeom>
        </p:spPr>
      </p:pic>
      <p:sp>
        <p:nvSpPr>
          <p:cNvPr id="9" name="TextBox 8">
            <a:extLst>
              <a:ext uri="{FF2B5EF4-FFF2-40B4-BE49-F238E27FC236}">
                <a16:creationId xmlns:a16="http://schemas.microsoft.com/office/drawing/2014/main" id="{CBD2BC34-47AF-40B7-37B0-ED05AA1789D3}"/>
              </a:ext>
            </a:extLst>
          </p:cNvPr>
          <p:cNvSpPr txBox="1"/>
          <p:nvPr/>
        </p:nvSpPr>
        <p:spPr>
          <a:xfrm>
            <a:off x="5347253" y="3764407"/>
            <a:ext cx="3584873" cy="430887"/>
          </a:xfrm>
          <a:prstGeom prst="rect">
            <a:avLst/>
          </a:prstGeom>
          <a:noFill/>
        </p:spPr>
        <p:txBody>
          <a:bodyPr wrap="square">
            <a:spAutoFit/>
          </a:bodyPr>
          <a:lstStyle/>
          <a:p>
            <a:r>
              <a:rPr lang="en-US" sz="1100" dirty="0"/>
              <a:t>Photo by </a:t>
            </a:r>
            <a:r>
              <a:rPr lang="en-US" sz="1100" dirty="0" err="1">
                <a:solidFill>
                  <a:schemeClr val="accent2"/>
                </a:solidFill>
                <a:hlinkClick r:id="rId4">
                  <a:extLst>
                    <a:ext uri="{A12FA001-AC4F-418D-AE19-62706E023703}">
                      <ahyp:hlinkClr xmlns:ahyp="http://schemas.microsoft.com/office/drawing/2018/hyperlinkcolor" val="tx"/>
                    </a:ext>
                  </a:extLst>
                </a:hlinkClick>
              </a:rPr>
              <a:t>Tânia</a:t>
            </a:r>
            <a:r>
              <a:rPr lang="en-US" sz="1100" dirty="0">
                <a:solidFill>
                  <a:schemeClr val="accent2"/>
                </a:solidFill>
                <a:hlinkClick r:id="rId4">
                  <a:extLst>
                    <a:ext uri="{A12FA001-AC4F-418D-AE19-62706E023703}">
                      <ahyp:hlinkClr xmlns:ahyp="http://schemas.microsoft.com/office/drawing/2018/hyperlinkcolor" val="tx"/>
                    </a:ext>
                  </a:extLst>
                </a:hlinkClick>
              </a:rPr>
              <a:t> </a:t>
            </a:r>
            <a:r>
              <a:rPr lang="en-US" sz="1100" dirty="0" err="1">
                <a:solidFill>
                  <a:schemeClr val="accent2"/>
                </a:solidFill>
                <a:hlinkClick r:id="rId4">
                  <a:extLst>
                    <a:ext uri="{A12FA001-AC4F-418D-AE19-62706E023703}">
                      <ahyp:hlinkClr xmlns:ahyp="http://schemas.microsoft.com/office/drawing/2018/hyperlinkcolor" val="tx"/>
                    </a:ext>
                  </a:extLst>
                </a:hlinkClick>
              </a:rPr>
              <a:t>Mousinho</a:t>
            </a:r>
            <a:r>
              <a:rPr lang="en-US" sz="1100" dirty="0">
                <a:solidFill>
                  <a:schemeClr val="accent2"/>
                </a:solidFill>
              </a:rPr>
              <a:t> </a:t>
            </a:r>
            <a:r>
              <a:rPr lang="en-US" sz="1100" dirty="0"/>
              <a:t>on is licensed under the </a:t>
            </a:r>
            <a:r>
              <a:rPr lang="en-US" sz="1100" dirty="0">
                <a:solidFill>
                  <a:schemeClr val="accent2"/>
                </a:solidFill>
                <a:hlinkClick r:id="rId5">
                  <a:extLst>
                    <a:ext uri="{A12FA001-AC4F-418D-AE19-62706E023703}">
                      <ahyp:hlinkClr xmlns:ahyp="http://schemas.microsoft.com/office/drawing/2018/hyperlinkcolor" val="tx"/>
                    </a:ext>
                  </a:extLst>
                </a:hlinkClick>
              </a:rPr>
              <a:t>Unsplash License</a:t>
            </a:r>
            <a:endParaRPr lang="en-CA" sz="1100" dirty="0">
              <a:solidFill>
                <a:schemeClr val="accent2"/>
              </a:solidFill>
            </a:endParaRPr>
          </a:p>
        </p:txBody>
      </p:sp>
    </p:spTree>
    <p:extLst>
      <p:ext uri="{BB962C8B-B14F-4D97-AF65-F5344CB8AC3E}">
        <p14:creationId xmlns:p14="http://schemas.microsoft.com/office/powerpoint/2010/main" val="987135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CA" b="1" dirty="0">
                <a:latin typeface="+mj-lt"/>
              </a:rPr>
              <a:t>Consumer sales promotions </a:t>
            </a:r>
            <a:endParaRPr b="1" dirty="0">
              <a:latin typeface="+mj-lt"/>
            </a:endParaRPr>
          </a:p>
        </p:txBody>
      </p:sp>
      <p:sp>
        <p:nvSpPr>
          <p:cNvPr id="2" name="Text Placeholder 1">
            <a:extLst>
              <a:ext uri="{FF2B5EF4-FFF2-40B4-BE49-F238E27FC236}">
                <a16:creationId xmlns:a16="http://schemas.microsoft.com/office/drawing/2014/main" id="{A0480023-AB6F-E190-2762-70D9CFD61A1F}"/>
              </a:ext>
            </a:extLst>
          </p:cNvPr>
          <p:cNvSpPr>
            <a:spLocks noGrp="1"/>
          </p:cNvSpPr>
          <p:nvPr>
            <p:ph type="body" idx="1"/>
          </p:nvPr>
        </p:nvSpPr>
        <p:spPr>
          <a:xfrm>
            <a:off x="311700" y="1229875"/>
            <a:ext cx="4170424" cy="3339000"/>
          </a:xfrm>
        </p:spPr>
        <p:txBody>
          <a:bodyPr/>
          <a:lstStyle/>
          <a:p>
            <a:pPr marL="114300" indent="0">
              <a:buNone/>
            </a:pPr>
            <a:r>
              <a:rPr lang="en-US" b="1" dirty="0">
                <a:solidFill>
                  <a:srgbClr val="000000"/>
                </a:solidFill>
                <a:latin typeface="+mn-lt"/>
              </a:rPr>
              <a:t>Consumer sales promotions</a:t>
            </a:r>
            <a:r>
              <a:rPr lang="en-US" dirty="0">
                <a:solidFill>
                  <a:srgbClr val="000000"/>
                </a:solidFill>
                <a:latin typeface="+mn-lt"/>
              </a:rPr>
              <a:t> consist of short-term incentives such as coupons, contests, games, rebates, and mail-in offers that supplement the advertising and sales efforts. </a:t>
            </a:r>
          </a:p>
        </p:txBody>
      </p:sp>
      <p:pic>
        <p:nvPicPr>
          <p:cNvPr id="3" name="Picture 2">
            <a:extLst>
              <a:ext uri="{FF2B5EF4-FFF2-40B4-BE49-F238E27FC236}">
                <a16:creationId xmlns:a16="http://schemas.microsoft.com/office/drawing/2014/main" id="{966F2950-CC50-13F5-7879-2028591C256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1336271"/>
            <a:ext cx="4272284" cy="2827606"/>
          </a:xfrm>
          <a:prstGeom prst="rect">
            <a:avLst/>
          </a:prstGeom>
        </p:spPr>
      </p:pic>
      <p:sp>
        <p:nvSpPr>
          <p:cNvPr id="10" name="TextBox 9">
            <a:extLst>
              <a:ext uri="{FF2B5EF4-FFF2-40B4-BE49-F238E27FC236}">
                <a16:creationId xmlns:a16="http://schemas.microsoft.com/office/drawing/2014/main" id="{FD1985DA-F28F-0400-B851-E2D9DA7EFD97}"/>
              </a:ext>
            </a:extLst>
          </p:cNvPr>
          <p:cNvSpPr txBox="1"/>
          <p:nvPr/>
        </p:nvSpPr>
        <p:spPr>
          <a:xfrm>
            <a:off x="4572000" y="4163877"/>
            <a:ext cx="4133273" cy="430887"/>
          </a:xfrm>
          <a:prstGeom prst="rect">
            <a:avLst/>
          </a:prstGeom>
          <a:noFill/>
        </p:spPr>
        <p:txBody>
          <a:bodyPr wrap="square">
            <a:spAutoFit/>
          </a:bodyPr>
          <a:lstStyle/>
          <a:p>
            <a:r>
              <a:rPr lang="en-CA" sz="1100" dirty="0"/>
              <a:t>Photo by </a:t>
            </a:r>
            <a:r>
              <a:rPr lang="en-CA" sz="1100" dirty="0">
                <a:solidFill>
                  <a:schemeClr val="accent2"/>
                </a:solidFill>
                <a:hlinkClick r:id="rId4">
                  <a:extLst>
                    <a:ext uri="{A12FA001-AC4F-418D-AE19-62706E023703}">
                      <ahyp:hlinkClr xmlns:ahyp="http://schemas.microsoft.com/office/drawing/2018/hyperlinkcolor" val="tx"/>
                    </a:ext>
                  </a:extLst>
                </a:hlinkClick>
              </a:rPr>
              <a:t>Tamanna </a:t>
            </a:r>
            <a:r>
              <a:rPr lang="en-CA" sz="1100" dirty="0" err="1">
                <a:solidFill>
                  <a:schemeClr val="accent2"/>
                </a:solidFill>
                <a:hlinkClick r:id="rId4">
                  <a:extLst>
                    <a:ext uri="{A12FA001-AC4F-418D-AE19-62706E023703}">
                      <ahyp:hlinkClr xmlns:ahyp="http://schemas.microsoft.com/office/drawing/2018/hyperlinkcolor" val="tx"/>
                    </a:ext>
                  </a:extLst>
                </a:hlinkClick>
              </a:rPr>
              <a:t>Rumee</a:t>
            </a:r>
            <a:r>
              <a:rPr lang="en-US" sz="1100" dirty="0"/>
              <a:t> on is licensed under the </a:t>
            </a:r>
            <a:r>
              <a:rPr lang="en-US" sz="1100" dirty="0">
                <a:solidFill>
                  <a:schemeClr val="accent2"/>
                </a:solidFill>
                <a:hlinkClick r:id="rId5">
                  <a:extLst>
                    <a:ext uri="{A12FA001-AC4F-418D-AE19-62706E023703}">
                      <ahyp:hlinkClr xmlns:ahyp="http://schemas.microsoft.com/office/drawing/2018/hyperlinkcolor" val="tx"/>
                    </a:ext>
                  </a:extLst>
                </a:hlinkClick>
              </a:rPr>
              <a:t>Unsplash License</a:t>
            </a:r>
            <a:endParaRPr lang="en-CA" sz="1100" dirty="0">
              <a:solidFill>
                <a:schemeClr val="accent2"/>
              </a:solidFill>
            </a:endParaRPr>
          </a:p>
        </p:txBody>
      </p:sp>
    </p:spTree>
    <p:extLst>
      <p:ext uri="{BB962C8B-B14F-4D97-AF65-F5344CB8AC3E}">
        <p14:creationId xmlns:p14="http://schemas.microsoft.com/office/powerpoint/2010/main" val="618593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CA" b="1" dirty="0">
                <a:latin typeface="+mj-lt"/>
              </a:rPr>
              <a:t>Direct Marketing</a:t>
            </a:r>
            <a:endParaRPr b="1" dirty="0">
              <a:latin typeface="+mj-lt"/>
            </a:endParaRPr>
          </a:p>
        </p:txBody>
      </p:sp>
      <p:sp>
        <p:nvSpPr>
          <p:cNvPr id="2" name="Text Placeholder 1">
            <a:extLst>
              <a:ext uri="{FF2B5EF4-FFF2-40B4-BE49-F238E27FC236}">
                <a16:creationId xmlns:a16="http://schemas.microsoft.com/office/drawing/2014/main" id="{00252C70-501D-D867-FB90-D8B509B24ADD}"/>
              </a:ext>
            </a:extLst>
          </p:cNvPr>
          <p:cNvSpPr>
            <a:spLocks noGrp="1"/>
          </p:cNvSpPr>
          <p:nvPr>
            <p:ph type="body" idx="1"/>
          </p:nvPr>
        </p:nvSpPr>
        <p:spPr>
          <a:xfrm>
            <a:off x="311700" y="1229875"/>
            <a:ext cx="4170493" cy="3339000"/>
          </a:xfrm>
        </p:spPr>
        <p:txBody>
          <a:bodyPr/>
          <a:lstStyle/>
          <a:p>
            <a:pPr marL="114300" indent="0">
              <a:buNone/>
            </a:pPr>
            <a:r>
              <a:rPr lang="en-US" b="1" dirty="0">
                <a:latin typeface="+mn-lt"/>
              </a:rPr>
              <a:t>Direct marketing </a:t>
            </a:r>
            <a:r>
              <a:rPr lang="en-US" dirty="0">
                <a:latin typeface="+mn-lt"/>
              </a:rPr>
              <a:t>involves the delivery of personalized and often interactive promotional materials to individual consumers via channels such as mail, catalogs, Internet, e-mail, telephone, and direct-response advertising. By targeting consumers individually, organizations hope to get consumers to act.</a:t>
            </a:r>
            <a:endParaRPr lang="en-CA" dirty="0">
              <a:latin typeface="+mn-lt"/>
            </a:endParaRPr>
          </a:p>
        </p:txBody>
      </p:sp>
      <p:pic>
        <p:nvPicPr>
          <p:cNvPr id="4" name="Picture 3">
            <a:extLst>
              <a:ext uri="{FF2B5EF4-FFF2-40B4-BE49-F238E27FC236}">
                <a16:creationId xmlns:a16="http://schemas.microsoft.com/office/drawing/2014/main" id="{7A158856-A0DB-9AF6-755F-E9A0C2693E8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1263422"/>
            <a:ext cx="3924982" cy="2616655"/>
          </a:xfrm>
          <a:prstGeom prst="rect">
            <a:avLst/>
          </a:prstGeom>
        </p:spPr>
      </p:pic>
      <p:sp>
        <p:nvSpPr>
          <p:cNvPr id="9" name="TextBox 8">
            <a:extLst>
              <a:ext uri="{FF2B5EF4-FFF2-40B4-BE49-F238E27FC236}">
                <a16:creationId xmlns:a16="http://schemas.microsoft.com/office/drawing/2014/main" id="{C7CECC08-186A-CC25-BEB3-018F7F04ADA3}"/>
              </a:ext>
              <a:ext uri="{C183D7F6-B498-43B3-948B-1728B52AA6E4}">
                <adec:decorative xmlns:adec="http://schemas.microsoft.com/office/drawing/2017/decorative" val="1"/>
              </a:ext>
            </a:extLst>
          </p:cNvPr>
          <p:cNvSpPr txBox="1"/>
          <p:nvPr/>
        </p:nvSpPr>
        <p:spPr>
          <a:xfrm>
            <a:off x="4572000" y="3880077"/>
            <a:ext cx="4232741" cy="430887"/>
          </a:xfrm>
          <a:prstGeom prst="rect">
            <a:avLst/>
          </a:prstGeom>
          <a:noFill/>
        </p:spPr>
        <p:txBody>
          <a:bodyPr wrap="square">
            <a:spAutoFit/>
          </a:bodyPr>
          <a:lstStyle/>
          <a:p>
            <a:r>
              <a:rPr lang="en-US" sz="1100" dirty="0"/>
              <a:t>Photo by </a:t>
            </a:r>
            <a:r>
              <a:rPr lang="en-US" sz="1100" dirty="0" err="1">
                <a:solidFill>
                  <a:schemeClr val="accent2"/>
                </a:solidFill>
                <a:hlinkClick r:id="rId4">
                  <a:extLst>
                    <a:ext uri="{A12FA001-AC4F-418D-AE19-62706E023703}">
                      <ahyp:hlinkClr xmlns:ahyp="http://schemas.microsoft.com/office/drawing/2018/hyperlinkcolor" val="tx"/>
                    </a:ext>
                  </a:extLst>
                </a:hlinkClick>
              </a:rPr>
              <a:t>micheile</a:t>
            </a:r>
            <a:r>
              <a:rPr lang="en-US" sz="1100" dirty="0">
                <a:solidFill>
                  <a:schemeClr val="accent2"/>
                </a:solidFill>
                <a:hlinkClick r:id="rId4">
                  <a:extLst>
                    <a:ext uri="{A12FA001-AC4F-418D-AE19-62706E023703}">
                      <ahyp:hlinkClr xmlns:ahyp="http://schemas.microsoft.com/office/drawing/2018/hyperlinkcolor" val="tx"/>
                    </a:ext>
                  </a:extLst>
                </a:hlinkClick>
              </a:rPr>
              <a:t> dot com</a:t>
            </a:r>
            <a:r>
              <a:rPr lang="en-US" sz="1100" dirty="0">
                <a:solidFill>
                  <a:schemeClr val="accent2"/>
                </a:solidFill>
              </a:rPr>
              <a:t> </a:t>
            </a:r>
            <a:r>
              <a:rPr lang="en-US" sz="1100" dirty="0"/>
              <a:t>on is licensed under the</a:t>
            </a:r>
            <a:r>
              <a:rPr lang="en-US" sz="1100" dirty="0">
                <a:solidFill>
                  <a:schemeClr val="accent2"/>
                </a:solidFill>
              </a:rPr>
              <a:t> </a:t>
            </a:r>
            <a:r>
              <a:rPr lang="en-US" sz="1100" dirty="0">
                <a:solidFill>
                  <a:schemeClr val="accent2"/>
                </a:solidFill>
                <a:hlinkClick r:id="rId5">
                  <a:extLst>
                    <a:ext uri="{A12FA001-AC4F-418D-AE19-62706E023703}">
                      <ahyp:hlinkClr xmlns:ahyp="http://schemas.microsoft.com/office/drawing/2018/hyperlinkcolor" val="tx"/>
                    </a:ext>
                  </a:extLst>
                </a:hlinkClick>
              </a:rPr>
              <a:t>Unsplash License</a:t>
            </a:r>
            <a:endParaRPr lang="en-CA" sz="1100" dirty="0">
              <a:solidFill>
                <a:schemeClr val="accent2"/>
              </a:solidFill>
            </a:endParaRPr>
          </a:p>
        </p:txBody>
      </p:sp>
    </p:spTree>
    <p:extLst>
      <p:ext uri="{BB962C8B-B14F-4D97-AF65-F5344CB8AC3E}">
        <p14:creationId xmlns:p14="http://schemas.microsoft.com/office/powerpoint/2010/main" val="33994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CA" b="1" dirty="0">
                <a:latin typeface="+mj-lt"/>
              </a:rPr>
              <a:t>Professional Selling </a:t>
            </a:r>
            <a:endParaRPr b="1" dirty="0">
              <a:latin typeface="+mj-lt"/>
            </a:endParaRPr>
          </a:p>
        </p:txBody>
      </p:sp>
      <p:sp>
        <p:nvSpPr>
          <p:cNvPr id="2" name="Text Placeholder 1">
            <a:extLst>
              <a:ext uri="{FF2B5EF4-FFF2-40B4-BE49-F238E27FC236}">
                <a16:creationId xmlns:a16="http://schemas.microsoft.com/office/drawing/2014/main" id="{14694651-1DF8-CEC0-6096-5E02BCDD5A4E}"/>
              </a:ext>
            </a:extLst>
          </p:cNvPr>
          <p:cNvSpPr>
            <a:spLocks noGrp="1"/>
          </p:cNvSpPr>
          <p:nvPr>
            <p:ph type="body" idx="1"/>
          </p:nvPr>
        </p:nvSpPr>
        <p:spPr>
          <a:xfrm>
            <a:off x="311700" y="1229875"/>
            <a:ext cx="4138884" cy="3339000"/>
          </a:xfrm>
        </p:spPr>
        <p:txBody>
          <a:bodyPr/>
          <a:lstStyle/>
          <a:p>
            <a:pPr marL="114300" indent="0">
              <a:buNone/>
            </a:pPr>
            <a:r>
              <a:rPr lang="en-US" b="1" dirty="0">
                <a:latin typeface="+mn-lt"/>
              </a:rPr>
              <a:t>Professional selling</a:t>
            </a:r>
            <a:r>
              <a:rPr lang="en-US" dirty="0">
                <a:latin typeface="+mn-lt"/>
              </a:rPr>
              <a:t> is an interactive, paid approach to marketing that involves a buyer and a seller. The interaction between the two parties can occur in person, by telephone, or via another technology. Whatever medium is used, developing a relationship with the buyer is usually something the seller desires</a:t>
            </a:r>
            <a:r>
              <a:rPr lang="en-US" dirty="0"/>
              <a:t>.</a:t>
            </a:r>
            <a:endParaRPr lang="en-CA" dirty="0"/>
          </a:p>
        </p:txBody>
      </p:sp>
      <p:pic>
        <p:nvPicPr>
          <p:cNvPr id="3" name="Picture 2">
            <a:extLst>
              <a:ext uri="{FF2B5EF4-FFF2-40B4-BE49-F238E27FC236}">
                <a16:creationId xmlns:a16="http://schemas.microsoft.com/office/drawing/2014/main" id="{451CFAED-5FBE-CCC5-A577-FB984708929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1412279"/>
            <a:ext cx="4138884" cy="2759042"/>
          </a:xfrm>
          <a:prstGeom prst="rect">
            <a:avLst/>
          </a:prstGeom>
        </p:spPr>
      </p:pic>
      <p:sp>
        <p:nvSpPr>
          <p:cNvPr id="10" name="TextBox 9">
            <a:extLst>
              <a:ext uri="{FF2B5EF4-FFF2-40B4-BE49-F238E27FC236}">
                <a16:creationId xmlns:a16="http://schemas.microsoft.com/office/drawing/2014/main" id="{1743FD2E-37CB-A7F2-BC6A-3758212085AE}"/>
              </a:ext>
              <a:ext uri="{C183D7F6-B498-43B3-948B-1728B52AA6E4}">
                <adec:decorative xmlns:adec="http://schemas.microsoft.com/office/drawing/2017/decorative" val="1"/>
              </a:ext>
            </a:extLst>
          </p:cNvPr>
          <p:cNvSpPr txBox="1"/>
          <p:nvPr/>
        </p:nvSpPr>
        <p:spPr>
          <a:xfrm>
            <a:off x="4572000" y="4171321"/>
            <a:ext cx="4138884" cy="430887"/>
          </a:xfrm>
          <a:prstGeom prst="rect">
            <a:avLst/>
          </a:prstGeom>
          <a:noFill/>
        </p:spPr>
        <p:txBody>
          <a:bodyPr wrap="square">
            <a:spAutoFit/>
          </a:bodyPr>
          <a:lstStyle/>
          <a:p>
            <a:r>
              <a:rPr lang="en-US" sz="1100" dirty="0"/>
              <a:t>Photo by </a:t>
            </a:r>
            <a:r>
              <a:rPr lang="en-US" sz="1100" dirty="0">
                <a:solidFill>
                  <a:schemeClr val="accent2"/>
                </a:solidFill>
                <a:hlinkClick r:id="rId4">
                  <a:extLst>
                    <a:ext uri="{A12FA001-AC4F-418D-AE19-62706E023703}">
                      <ahyp:hlinkClr xmlns:ahyp="http://schemas.microsoft.com/office/drawing/2018/hyperlinkcolor" val="tx"/>
                    </a:ext>
                  </a:extLst>
                </a:hlinkClick>
              </a:rPr>
              <a:t>Chase Chappell</a:t>
            </a:r>
            <a:r>
              <a:rPr lang="en-US" sz="1100" dirty="0">
                <a:solidFill>
                  <a:schemeClr val="accent2"/>
                </a:solidFill>
              </a:rPr>
              <a:t> </a:t>
            </a:r>
            <a:r>
              <a:rPr lang="en-US" sz="1100" dirty="0"/>
              <a:t>on is licensed under the </a:t>
            </a:r>
            <a:r>
              <a:rPr lang="en-US" sz="1100" dirty="0">
                <a:solidFill>
                  <a:schemeClr val="accent2"/>
                </a:solidFill>
                <a:hlinkClick r:id="rId5">
                  <a:extLst>
                    <a:ext uri="{A12FA001-AC4F-418D-AE19-62706E023703}">
                      <ahyp:hlinkClr xmlns:ahyp="http://schemas.microsoft.com/office/drawing/2018/hyperlinkcolor" val="tx"/>
                    </a:ext>
                  </a:extLst>
                </a:hlinkClick>
              </a:rPr>
              <a:t>Unsplash License</a:t>
            </a:r>
            <a:endParaRPr lang="en-CA" sz="1100" dirty="0">
              <a:solidFill>
                <a:schemeClr val="accent2"/>
              </a:solidFill>
            </a:endParaRPr>
          </a:p>
        </p:txBody>
      </p:sp>
    </p:spTree>
    <p:extLst>
      <p:ext uri="{BB962C8B-B14F-4D97-AF65-F5344CB8AC3E}">
        <p14:creationId xmlns:p14="http://schemas.microsoft.com/office/powerpoint/2010/main" val="1100042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CA" b="1" dirty="0">
                <a:latin typeface="+mj-lt"/>
              </a:rPr>
              <a:t>Public Relations</a:t>
            </a:r>
            <a:endParaRPr b="1" dirty="0">
              <a:latin typeface="+mj-lt"/>
            </a:endParaRPr>
          </a:p>
        </p:txBody>
      </p:sp>
      <p:sp>
        <p:nvSpPr>
          <p:cNvPr id="2" name="Text Placeholder 1">
            <a:extLst>
              <a:ext uri="{FF2B5EF4-FFF2-40B4-BE49-F238E27FC236}">
                <a16:creationId xmlns:a16="http://schemas.microsoft.com/office/drawing/2014/main" id="{36D9A4D9-D024-8D45-475D-EDF7091847FA}"/>
              </a:ext>
            </a:extLst>
          </p:cNvPr>
          <p:cNvSpPr>
            <a:spLocks noGrp="1"/>
          </p:cNvSpPr>
          <p:nvPr>
            <p:ph type="body" idx="1"/>
          </p:nvPr>
        </p:nvSpPr>
        <p:spPr/>
        <p:txBody>
          <a:bodyPr/>
          <a:lstStyle/>
          <a:p>
            <a:pPr marL="114300" indent="0">
              <a:buNone/>
            </a:pPr>
            <a:r>
              <a:rPr lang="en-US" b="1" dirty="0">
                <a:solidFill>
                  <a:srgbClr val="000000"/>
                </a:solidFill>
                <a:latin typeface="+mn-lt"/>
              </a:rPr>
              <a:t>Public relations (PR)</a:t>
            </a:r>
            <a:r>
              <a:rPr lang="en-US" dirty="0">
                <a:solidFill>
                  <a:srgbClr val="000000"/>
                </a:solidFill>
                <a:latin typeface="+mn-lt"/>
              </a:rPr>
              <a:t> involves communication designed to help improve and promote an organization’s image and products. PR is often perceived as more neutral and objective than other forms of promotion because much of the information is tailored to sound as if it has been created by an organization independent of the seller.</a:t>
            </a:r>
            <a:endParaRPr lang="en-CA" dirty="0">
              <a:latin typeface="+mn-lt"/>
            </a:endParaRPr>
          </a:p>
        </p:txBody>
      </p:sp>
    </p:spTree>
    <p:extLst>
      <p:ext uri="{BB962C8B-B14F-4D97-AF65-F5344CB8AC3E}">
        <p14:creationId xmlns:p14="http://schemas.microsoft.com/office/powerpoint/2010/main" val="1124776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CA" b="1" dirty="0">
                <a:latin typeface="+mj-lt"/>
              </a:rPr>
              <a:t>Sponsorships</a:t>
            </a:r>
            <a:endParaRPr b="1" dirty="0">
              <a:latin typeface="+mj-lt"/>
            </a:endParaRPr>
          </a:p>
        </p:txBody>
      </p:sp>
      <p:sp>
        <p:nvSpPr>
          <p:cNvPr id="2" name="Text Placeholder 1">
            <a:extLst>
              <a:ext uri="{FF2B5EF4-FFF2-40B4-BE49-F238E27FC236}">
                <a16:creationId xmlns:a16="http://schemas.microsoft.com/office/drawing/2014/main" id="{699FEE32-F1D8-3835-E8FD-ECEE946EEBE4}"/>
              </a:ext>
            </a:extLst>
          </p:cNvPr>
          <p:cNvSpPr>
            <a:spLocks noGrp="1"/>
          </p:cNvSpPr>
          <p:nvPr>
            <p:ph type="body" idx="1"/>
          </p:nvPr>
        </p:nvSpPr>
        <p:spPr>
          <a:xfrm>
            <a:off x="311699" y="1229875"/>
            <a:ext cx="4765747" cy="3339000"/>
          </a:xfrm>
        </p:spPr>
        <p:txBody>
          <a:bodyPr/>
          <a:lstStyle/>
          <a:p>
            <a:pPr marL="114300" indent="0">
              <a:buNone/>
            </a:pPr>
            <a:r>
              <a:rPr lang="en-US" b="1" dirty="0">
                <a:latin typeface="+mn-lt"/>
              </a:rPr>
              <a:t>Sponsorships</a:t>
            </a:r>
            <a:r>
              <a:rPr lang="en-US" dirty="0">
                <a:latin typeface="+mn-lt"/>
              </a:rPr>
              <a:t> typically refer to financial support for events, venues, or experiences and provide the opportunity to target specific groups. Sponsorships enhance a company’s image and usually generate public relations. With an increasing amount of money being spent on sponsorships, they have become an important component of the promotion mix.</a:t>
            </a:r>
            <a:endParaRPr lang="en-CA" dirty="0">
              <a:latin typeface="+mn-lt"/>
            </a:endParaRPr>
          </a:p>
        </p:txBody>
      </p:sp>
      <p:pic>
        <p:nvPicPr>
          <p:cNvPr id="3" name="Picture 2">
            <a:extLst>
              <a:ext uri="{FF2B5EF4-FFF2-40B4-BE49-F238E27FC236}">
                <a16:creationId xmlns:a16="http://schemas.microsoft.com/office/drawing/2014/main" id="{7EAEA50D-6F8B-CBE2-F5EC-E7E2FC419E2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0473" y="1370472"/>
            <a:ext cx="3603539" cy="2402556"/>
          </a:xfrm>
          <a:prstGeom prst="rect">
            <a:avLst/>
          </a:prstGeom>
        </p:spPr>
      </p:pic>
      <p:sp>
        <p:nvSpPr>
          <p:cNvPr id="7" name="TextBox 6">
            <a:extLst>
              <a:ext uri="{FF2B5EF4-FFF2-40B4-BE49-F238E27FC236}">
                <a16:creationId xmlns:a16="http://schemas.microsoft.com/office/drawing/2014/main" id="{83B1C7A2-EE27-6543-CFFB-F5C814C17412}"/>
              </a:ext>
              <a:ext uri="{C183D7F6-B498-43B3-948B-1728B52AA6E4}">
                <adec:decorative xmlns:adec="http://schemas.microsoft.com/office/drawing/2017/decorative" val="1"/>
              </a:ext>
            </a:extLst>
          </p:cNvPr>
          <p:cNvSpPr txBox="1"/>
          <p:nvPr/>
        </p:nvSpPr>
        <p:spPr>
          <a:xfrm>
            <a:off x="5077447" y="3910256"/>
            <a:ext cx="3636566" cy="430887"/>
          </a:xfrm>
          <a:prstGeom prst="rect">
            <a:avLst/>
          </a:prstGeom>
          <a:noFill/>
        </p:spPr>
        <p:txBody>
          <a:bodyPr wrap="square">
            <a:spAutoFit/>
          </a:bodyPr>
          <a:lstStyle/>
          <a:p>
            <a:r>
              <a:rPr lang="en-US" sz="1100" dirty="0"/>
              <a:t>Photo by </a:t>
            </a:r>
            <a:r>
              <a:rPr lang="en-US" sz="1100" dirty="0">
                <a:solidFill>
                  <a:schemeClr val="accent2"/>
                </a:solidFill>
                <a:hlinkClick r:id="rId4">
                  <a:extLst>
                    <a:ext uri="{A12FA001-AC4F-418D-AE19-62706E023703}">
                      <ahyp:hlinkClr xmlns:ahyp="http://schemas.microsoft.com/office/drawing/2018/hyperlinkcolor" val="tx"/>
                    </a:ext>
                  </a:extLst>
                </a:hlinkClick>
              </a:rPr>
              <a:t>Patrick Robert Doyle</a:t>
            </a:r>
            <a:r>
              <a:rPr lang="en-US" sz="1100" dirty="0">
                <a:solidFill>
                  <a:schemeClr val="accent2"/>
                </a:solidFill>
              </a:rPr>
              <a:t> </a:t>
            </a:r>
            <a:r>
              <a:rPr lang="en-US" sz="1100" dirty="0"/>
              <a:t>on is licensed under the </a:t>
            </a:r>
            <a:r>
              <a:rPr lang="en-US" sz="1100" dirty="0">
                <a:solidFill>
                  <a:schemeClr val="accent2"/>
                </a:solidFill>
                <a:hlinkClick r:id="rId5">
                  <a:extLst>
                    <a:ext uri="{A12FA001-AC4F-418D-AE19-62706E023703}">
                      <ahyp:hlinkClr xmlns:ahyp="http://schemas.microsoft.com/office/drawing/2018/hyperlinkcolor" val="tx"/>
                    </a:ext>
                  </a:extLst>
                </a:hlinkClick>
              </a:rPr>
              <a:t>Unsplash License</a:t>
            </a:r>
            <a:endParaRPr lang="en-CA" sz="1100" dirty="0">
              <a:solidFill>
                <a:schemeClr val="accent2"/>
              </a:solidFill>
            </a:endParaRPr>
          </a:p>
        </p:txBody>
      </p:sp>
    </p:spTree>
    <p:extLst>
      <p:ext uri="{BB962C8B-B14F-4D97-AF65-F5344CB8AC3E}">
        <p14:creationId xmlns:p14="http://schemas.microsoft.com/office/powerpoint/2010/main" val="2911467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CA" b="1" dirty="0">
                <a:solidFill>
                  <a:schemeClr val="tx1"/>
                </a:solidFill>
                <a:latin typeface="+mj-lt"/>
                <a:ea typeface="Arial"/>
                <a:cs typeface="Arial"/>
                <a:sym typeface="Arial"/>
              </a:rPr>
              <a:t> IMC 7 Factors </a:t>
            </a:r>
            <a:endParaRPr dirty="0">
              <a:solidFill>
                <a:schemeClr val="tx1"/>
              </a:solidFill>
              <a:latin typeface="+mj-lt"/>
              <a:ea typeface="Arial"/>
              <a:cs typeface="Arial"/>
              <a:sym typeface="Arial"/>
            </a:endParaRPr>
          </a:p>
        </p:txBody>
      </p:sp>
      <p:graphicFrame>
        <p:nvGraphicFramePr>
          <p:cNvPr id="2" name="Table 2" descr="Advertising, Sales Promotion, Direct Marketing, Professional Selling, Public Relations, Sponsorship and Online Midea.">
            <a:extLst>
              <a:ext uri="{FF2B5EF4-FFF2-40B4-BE49-F238E27FC236}">
                <a16:creationId xmlns:a16="http://schemas.microsoft.com/office/drawing/2014/main" id="{7D9BE466-B9B5-E18B-127F-B9242EB92A78}"/>
              </a:ext>
            </a:extLst>
          </p:cNvPr>
          <p:cNvGraphicFramePr>
            <a:graphicFrameLocks noGrp="1"/>
          </p:cNvGraphicFramePr>
          <p:nvPr>
            <p:extLst>
              <p:ext uri="{D42A27DB-BD31-4B8C-83A1-F6EECF244321}">
                <p14:modId xmlns:p14="http://schemas.microsoft.com/office/powerpoint/2010/main" val="2955987714"/>
              </p:ext>
            </p:extLst>
          </p:nvPr>
        </p:nvGraphicFramePr>
        <p:xfrm>
          <a:off x="1258221" y="1249739"/>
          <a:ext cx="6096000" cy="32760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758410442"/>
                    </a:ext>
                  </a:extLst>
                </a:gridCol>
              </a:tblGrid>
              <a:tr h="468000">
                <a:tc>
                  <a:txBody>
                    <a:bodyPr/>
                    <a:lstStyle/>
                    <a:p>
                      <a:pPr algn="ctr"/>
                      <a:r>
                        <a:rPr lang="en-CA" sz="1800" b="1" dirty="0">
                          <a:solidFill>
                            <a:schemeClr val="bg2"/>
                          </a:solidFill>
                        </a:rPr>
                        <a:t>Advertising </a:t>
                      </a:r>
                    </a:p>
                  </a:txBody>
                  <a:tcPr anchor="ctr">
                    <a:solidFill>
                      <a:schemeClr val="accent6">
                        <a:lumMod val="60000"/>
                        <a:lumOff val="40000"/>
                      </a:schemeClr>
                    </a:solidFill>
                  </a:tcPr>
                </a:tc>
                <a:extLst>
                  <a:ext uri="{0D108BD9-81ED-4DB2-BD59-A6C34878D82A}">
                    <a16:rowId xmlns:a16="http://schemas.microsoft.com/office/drawing/2014/main" val="1201210780"/>
                  </a:ext>
                </a:extLst>
              </a:tr>
              <a:tr h="468000">
                <a:tc>
                  <a:txBody>
                    <a:bodyPr/>
                    <a:lstStyle/>
                    <a:p>
                      <a:pPr algn="ctr"/>
                      <a:r>
                        <a:rPr lang="en-CA" sz="1800" b="1" dirty="0">
                          <a:solidFill>
                            <a:schemeClr val="bg2"/>
                          </a:solidFill>
                        </a:rPr>
                        <a:t>Sales Promotions </a:t>
                      </a:r>
                    </a:p>
                  </a:txBody>
                  <a:tcPr anchor="ctr">
                    <a:solidFill>
                      <a:schemeClr val="accent6">
                        <a:lumMod val="60000"/>
                        <a:lumOff val="40000"/>
                      </a:schemeClr>
                    </a:solidFill>
                  </a:tcPr>
                </a:tc>
                <a:extLst>
                  <a:ext uri="{0D108BD9-81ED-4DB2-BD59-A6C34878D82A}">
                    <a16:rowId xmlns:a16="http://schemas.microsoft.com/office/drawing/2014/main" val="3922097398"/>
                  </a:ext>
                </a:extLst>
              </a:tr>
              <a:tr h="468000">
                <a:tc>
                  <a:txBody>
                    <a:bodyPr/>
                    <a:lstStyle/>
                    <a:p>
                      <a:pPr algn="ctr"/>
                      <a:r>
                        <a:rPr lang="en-CA" sz="1800" b="1" dirty="0">
                          <a:solidFill>
                            <a:schemeClr val="bg2"/>
                          </a:solidFill>
                        </a:rPr>
                        <a:t>Direct Marketing </a:t>
                      </a:r>
                    </a:p>
                  </a:txBody>
                  <a:tcPr anchor="ctr">
                    <a:solidFill>
                      <a:schemeClr val="accent6">
                        <a:lumMod val="60000"/>
                        <a:lumOff val="40000"/>
                      </a:schemeClr>
                    </a:solidFill>
                  </a:tcPr>
                </a:tc>
                <a:extLst>
                  <a:ext uri="{0D108BD9-81ED-4DB2-BD59-A6C34878D82A}">
                    <a16:rowId xmlns:a16="http://schemas.microsoft.com/office/drawing/2014/main" val="3688261494"/>
                  </a:ext>
                </a:extLst>
              </a:tr>
              <a:tr h="468000">
                <a:tc>
                  <a:txBody>
                    <a:bodyPr/>
                    <a:lstStyle/>
                    <a:p>
                      <a:pPr algn="ctr"/>
                      <a:r>
                        <a:rPr lang="en-CA" sz="1800" b="1" dirty="0">
                          <a:solidFill>
                            <a:schemeClr val="bg2"/>
                          </a:solidFill>
                        </a:rPr>
                        <a:t>Professional Selling </a:t>
                      </a:r>
                    </a:p>
                  </a:txBody>
                  <a:tcPr anchor="ctr">
                    <a:solidFill>
                      <a:schemeClr val="accent6">
                        <a:lumMod val="60000"/>
                        <a:lumOff val="40000"/>
                      </a:schemeClr>
                    </a:solidFill>
                  </a:tcPr>
                </a:tc>
                <a:extLst>
                  <a:ext uri="{0D108BD9-81ED-4DB2-BD59-A6C34878D82A}">
                    <a16:rowId xmlns:a16="http://schemas.microsoft.com/office/drawing/2014/main" val="3815721794"/>
                  </a:ext>
                </a:extLst>
              </a:tr>
              <a:tr h="468000">
                <a:tc>
                  <a:txBody>
                    <a:bodyPr/>
                    <a:lstStyle/>
                    <a:p>
                      <a:pPr algn="ctr"/>
                      <a:r>
                        <a:rPr lang="en-CA" sz="1800" b="1" dirty="0">
                          <a:solidFill>
                            <a:schemeClr val="bg2"/>
                          </a:solidFill>
                        </a:rPr>
                        <a:t>Public Relations </a:t>
                      </a:r>
                    </a:p>
                  </a:txBody>
                  <a:tcPr anchor="ctr">
                    <a:solidFill>
                      <a:schemeClr val="accent6">
                        <a:lumMod val="60000"/>
                        <a:lumOff val="40000"/>
                      </a:schemeClr>
                    </a:solidFill>
                  </a:tcPr>
                </a:tc>
                <a:extLst>
                  <a:ext uri="{0D108BD9-81ED-4DB2-BD59-A6C34878D82A}">
                    <a16:rowId xmlns:a16="http://schemas.microsoft.com/office/drawing/2014/main" val="2243401481"/>
                  </a:ext>
                </a:extLst>
              </a:tr>
              <a:tr h="468000">
                <a:tc>
                  <a:txBody>
                    <a:bodyPr/>
                    <a:lstStyle/>
                    <a:p>
                      <a:pPr algn="ctr"/>
                      <a:r>
                        <a:rPr lang="en-CA" sz="1800" b="1" dirty="0">
                          <a:solidFill>
                            <a:schemeClr val="bg2"/>
                          </a:solidFill>
                        </a:rPr>
                        <a:t>Sponsorships </a:t>
                      </a:r>
                    </a:p>
                  </a:txBody>
                  <a:tcPr anchor="ctr">
                    <a:solidFill>
                      <a:schemeClr val="accent6">
                        <a:lumMod val="60000"/>
                        <a:lumOff val="40000"/>
                      </a:schemeClr>
                    </a:solidFill>
                  </a:tcPr>
                </a:tc>
                <a:extLst>
                  <a:ext uri="{0D108BD9-81ED-4DB2-BD59-A6C34878D82A}">
                    <a16:rowId xmlns:a16="http://schemas.microsoft.com/office/drawing/2014/main" val="1315024134"/>
                  </a:ext>
                </a:extLst>
              </a:tr>
              <a:tr h="468000">
                <a:tc>
                  <a:txBody>
                    <a:bodyPr/>
                    <a:lstStyle/>
                    <a:p>
                      <a:pPr algn="ctr"/>
                      <a:r>
                        <a:rPr lang="en-CA" sz="1800" b="1" dirty="0">
                          <a:solidFill>
                            <a:schemeClr val="bg2"/>
                          </a:solidFill>
                        </a:rPr>
                        <a:t>Online Midea </a:t>
                      </a:r>
                    </a:p>
                  </a:txBody>
                  <a:tcPr anchor="ctr">
                    <a:solidFill>
                      <a:schemeClr val="accent6">
                        <a:lumMod val="60000"/>
                        <a:lumOff val="40000"/>
                      </a:schemeClr>
                    </a:solidFill>
                  </a:tcPr>
                </a:tc>
                <a:extLst>
                  <a:ext uri="{0D108BD9-81ED-4DB2-BD59-A6C34878D82A}">
                    <a16:rowId xmlns:a16="http://schemas.microsoft.com/office/drawing/2014/main" val="2937865808"/>
                  </a:ext>
                </a:extLst>
              </a:tr>
            </a:tbl>
          </a:graphicData>
        </a:graphic>
      </p:graphicFrame>
    </p:spTree>
    <p:extLst>
      <p:ext uri="{BB962C8B-B14F-4D97-AF65-F5344CB8AC3E}">
        <p14:creationId xmlns:p14="http://schemas.microsoft.com/office/powerpoint/2010/main" val="1599783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rot="10800000" flipH="1" flipV="1">
            <a:off x="311700" y="3556313"/>
            <a:ext cx="3288750" cy="677108"/>
          </a:xfrm>
          <a:prstGeom prst="rect">
            <a:avLst/>
          </a:prstGeom>
        </p:spPr>
        <p:txBody>
          <a:bodyPr wrap="square">
            <a:spAutoFit/>
          </a:bodyPr>
          <a:lstStyle/>
          <a:p>
            <a:r>
              <a:rPr lang="en-US" sz="1100" dirty="0"/>
              <a:t>Photo by </a:t>
            </a:r>
            <a:r>
              <a:rPr lang="en-US" sz="1100" dirty="0" err="1">
                <a:solidFill>
                  <a:schemeClr val="accent2"/>
                </a:solidFill>
                <a:hlinkClick r:id="rId3">
                  <a:extLst>
                    <a:ext uri="{A12FA001-AC4F-418D-AE19-62706E023703}">
                      <ahyp:hlinkClr xmlns:ahyp="http://schemas.microsoft.com/office/drawing/2018/hyperlinkcolor" val="tx"/>
                    </a:ext>
                  </a:extLst>
                </a:hlinkClick>
              </a:rPr>
              <a:t>charlesdeluvio</a:t>
            </a:r>
            <a:r>
              <a:rPr lang="en-US" sz="1100" dirty="0"/>
              <a:t> on is licensed under the </a:t>
            </a:r>
            <a:r>
              <a:rPr lang="en-US" sz="1100" dirty="0">
                <a:solidFill>
                  <a:schemeClr val="accent2"/>
                </a:solidFill>
                <a:hlinkClick r:id="rId4">
                  <a:extLst>
                    <a:ext uri="{A12FA001-AC4F-418D-AE19-62706E023703}">
                      <ahyp:hlinkClr xmlns:ahyp="http://schemas.microsoft.com/office/drawing/2018/hyperlinkcolor" val="tx"/>
                    </a:ext>
                  </a:extLst>
                </a:hlinkClick>
              </a:rPr>
              <a:t>Unsplash License</a:t>
            </a:r>
            <a:endParaRPr lang="en-US" sz="1100" dirty="0">
              <a:solidFill>
                <a:schemeClr val="accent2"/>
              </a:solidFill>
            </a:endParaRPr>
          </a:p>
          <a:p>
            <a:endParaRPr lang="en-CA" sz="800" dirty="0">
              <a:solidFill>
                <a:schemeClr val="accent2"/>
              </a:solidFill>
            </a:endParaRPr>
          </a:p>
          <a:p>
            <a:endParaRPr lang="en-CA" sz="800" dirty="0">
              <a:latin typeface="+mj-lt"/>
            </a:endParaRPr>
          </a:p>
        </p:txBody>
      </p:sp>
      <p:sp>
        <p:nvSpPr>
          <p:cNvPr id="2" name="Title 1">
            <a:extLst>
              <a:ext uri="{FF2B5EF4-FFF2-40B4-BE49-F238E27FC236}">
                <a16:creationId xmlns:a16="http://schemas.microsoft.com/office/drawing/2014/main" id="{38CE6FA3-B275-64FF-10E0-02EA48A124C9}"/>
              </a:ext>
            </a:extLst>
          </p:cNvPr>
          <p:cNvSpPr>
            <a:spLocks noGrp="1"/>
          </p:cNvSpPr>
          <p:nvPr>
            <p:ph type="title"/>
          </p:nvPr>
        </p:nvSpPr>
        <p:spPr/>
        <p:txBody>
          <a:bodyPr>
            <a:noAutofit/>
          </a:bodyPr>
          <a:lstStyle/>
          <a:p>
            <a:r>
              <a:rPr lang="en-CA" b="1" dirty="0">
                <a:latin typeface="+mj-lt"/>
              </a:rPr>
              <a:t>11.2 The Promotion Mix</a:t>
            </a:r>
          </a:p>
        </p:txBody>
      </p:sp>
      <p:sp>
        <p:nvSpPr>
          <p:cNvPr id="6" name="Text Placeholder 5">
            <a:extLst>
              <a:ext uri="{FF2B5EF4-FFF2-40B4-BE49-F238E27FC236}">
                <a16:creationId xmlns:a16="http://schemas.microsoft.com/office/drawing/2014/main" id="{2EA3A8C5-8989-D3E8-4D19-5F11003EFDEC}"/>
              </a:ext>
            </a:extLst>
          </p:cNvPr>
          <p:cNvSpPr>
            <a:spLocks noGrp="1"/>
          </p:cNvSpPr>
          <p:nvPr>
            <p:ph type="body" idx="1"/>
          </p:nvPr>
        </p:nvSpPr>
        <p:spPr>
          <a:xfrm>
            <a:off x="3600450" y="1229875"/>
            <a:ext cx="5231850" cy="3665398"/>
          </a:xfrm>
        </p:spPr>
        <p:txBody>
          <a:bodyPr>
            <a:normAutofit lnSpcReduction="10000"/>
          </a:bodyPr>
          <a:lstStyle/>
          <a:p>
            <a:r>
              <a:rPr lang="en-CA" dirty="0">
                <a:latin typeface="+mn-lt"/>
              </a:rPr>
              <a:t>The different types of marketing communications an organization uses compose its promotion or communication mix, which consists of advertising, sales promotions, direct marketing, public relations and publicity, sponsorships (events and experiences), social media and interactive marketing, and professional selling.</a:t>
            </a:r>
          </a:p>
          <a:p>
            <a:r>
              <a:rPr lang="en-CA" dirty="0">
                <a:latin typeface="+mn-lt"/>
              </a:rPr>
              <a:t>Typical media that organizations utilize for advertising include television, magazines, newspapers, the Internet, direct mail, and radio. </a:t>
            </a:r>
          </a:p>
        </p:txBody>
      </p:sp>
      <p:pic>
        <p:nvPicPr>
          <p:cNvPr id="9" name="Picture 8">
            <a:extLst>
              <a:ext uri="{FF2B5EF4-FFF2-40B4-BE49-F238E27FC236}">
                <a16:creationId xmlns:a16="http://schemas.microsoft.com/office/drawing/2014/main" id="{4B57B3EF-95DA-3FE4-8027-4C879928C097}"/>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4667" y="1367739"/>
            <a:ext cx="3265783" cy="2177189"/>
          </a:xfrm>
          <a:prstGeom prst="rect">
            <a:avLst/>
          </a:prstGeom>
        </p:spPr>
      </p:pic>
    </p:spTree>
    <p:extLst>
      <p:ext uri="{BB962C8B-B14F-4D97-AF65-F5344CB8AC3E}">
        <p14:creationId xmlns:p14="http://schemas.microsoft.com/office/powerpoint/2010/main" val="2365993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1961" y="1441938"/>
            <a:ext cx="2665963" cy="2665963"/>
          </a:xfrm>
          <a:prstGeom prst="rect">
            <a:avLst/>
          </a:prstGeom>
        </p:spPr>
      </p:pic>
      <p:sp>
        <p:nvSpPr>
          <p:cNvPr id="2" name="Title 1">
            <a:extLst>
              <a:ext uri="{FF2B5EF4-FFF2-40B4-BE49-F238E27FC236}">
                <a16:creationId xmlns:a16="http://schemas.microsoft.com/office/drawing/2014/main" id="{6A3EAA8B-D73A-EC05-B235-B07BD1F947E5}"/>
              </a:ext>
            </a:extLst>
          </p:cNvPr>
          <p:cNvSpPr>
            <a:spLocks noGrp="1"/>
          </p:cNvSpPr>
          <p:nvPr>
            <p:ph type="title"/>
          </p:nvPr>
        </p:nvSpPr>
        <p:spPr>
          <a:xfrm>
            <a:off x="401508" y="427799"/>
            <a:ext cx="8520600" cy="607800"/>
          </a:xfrm>
        </p:spPr>
        <p:txBody>
          <a:bodyPr>
            <a:noAutofit/>
          </a:bodyPr>
          <a:lstStyle/>
          <a:p>
            <a:r>
              <a:rPr lang="en-CA" b="1" dirty="0">
                <a:solidFill>
                  <a:schemeClr val="tx1"/>
                </a:solidFill>
                <a:latin typeface="+mj-lt"/>
              </a:rPr>
              <a:t>11.2 Key Takeaway</a:t>
            </a:r>
            <a:endParaRPr lang="en-CA" dirty="0">
              <a:latin typeface="+mj-lt"/>
            </a:endParaRPr>
          </a:p>
        </p:txBody>
      </p:sp>
      <p:sp>
        <p:nvSpPr>
          <p:cNvPr id="5" name="Text Placeholder 4">
            <a:extLst>
              <a:ext uri="{FF2B5EF4-FFF2-40B4-BE49-F238E27FC236}">
                <a16:creationId xmlns:a16="http://schemas.microsoft.com/office/drawing/2014/main" id="{BFAE9184-D73A-D550-C1F6-3869A45047FB}"/>
              </a:ext>
            </a:extLst>
          </p:cNvPr>
          <p:cNvSpPr>
            <a:spLocks noGrp="1"/>
          </p:cNvSpPr>
          <p:nvPr>
            <p:ph type="body" idx="1"/>
          </p:nvPr>
        </p:nvSpPr>
        <p:spPr>
          <a:xfrm>
            <a:off x="2930978" y="1229875"/>
            <a:ext cx="5901321" cy="3339000"/>
          </a:xfrm>
        </p:spPr>
        <p:txBody>
          <a:bodyPr>
            <a:normAutofit/>
          </a:bodyPr>
          <a:lstStyle/>
          <a:p>
            <a:pPr marL="285750" indent="-285750"/>
            <a:r>
              <a:rPr lang="en-CA" dirty="0">
                <a:latin typeface="+mn-lt"/>
              </a:rPr>
              <a:t>Technology is changing the way businesses and individuals communicate. Organizations use Integrated Marketing Communications (IMC) to deliver a consistent message across all components of the promotion mix. </a:t>
            </a:r>
          </a:p>
          <a:p>
            <a:pPr marL="285750" indent="-285750"/>
            <a:r>
              <a:rPr lang="en-CA" dirty="0">
                <a:latin typeface="+mn-lt"/>
              </a:rPr>
              <a:t>The promotion (communication) mix is composed of advertising, professional selling, public relations, sponsorships (events and experiences), sales promotion, direct marketing, and online media, including social media.</a:t>
            </a:r>
          </a:p>
        </p:txBody>
      </p:sp>
    </p:spTree>
    <p:extLst>
      <p:ext uri="{BB962C8B-B14F-4D97-AF65-F5344CB8AC3E}">
        <p14:creationId xmlns:p14="http://schemas.microsoft.com/office/powerpoint/2010/main" val="2992912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2" name="Title 1">
            <a:extLst>
              <a:ext uri="{FF2B5EF4-FFF2-40B4-BE49-F238E27FC236}">
                <a16:creationId xmlns:a16="http://schemas.microsoft.com/office/drawing/2014/main" id="{2D2298AC-536C-DC57-F8CF-F79AE47A2D62}"/>
              </a:ext>
            </a:extLst>
          </p:cNvPr>
          <p:cNvSpPr>
            <a:spLocks noGrp="1"/>
          </p:cNvSpPr>
          <p:nvPr>
            <p:ph type="title"/>
          </p:nvPr>
        </p:nvSpPr>
        <p:spPr/>
        <p:txBody>
          <a:bodyPr>
            <a:noAutofit/>
          </a:bodyPr>
          <a:lstStyle/>
          <a:p>
            <a:r>
              <a:rPr lang="en-US" b="1" dirty="0">
                <a:latin typeface="+mj-lt"/>
              </a:rPr>
              <a:t>Factors that Influence the Promotion Mix Part One </a:t>
            </a:r>
            <a:endParaRPr lang="en-CA" b="1" dirty="0">
              <a:latin typeface="+mj-lt"/>
            </a:endParaRPr>
          </a:p>
        </p:txBody>
      </p:sp>
      <p:sp>
        <p:nvSpPr>
          <p:cNvPr id="5" name="Text Placeholder 4">
            <a:extLst>
              <a:ext uri="{FF2B5EF4-FFF2-40B4-BE49-F238E27FC236}">
                <a16:creationId xmlns:a16="http://schemas.microsoft.com/office/drawing/2014/main" id="{1F158445-ACD8-8B5A-48F8-DEDFFC4A30E3}"/>
              </a:ext>
            </a:extLst>
          </p:cNvPr>
          <p:cNvSpPr>
            <a:spLocks noGrp="1"/>
          </p:cNvSpPr>
          <p:nvPr>
            <p:ph type="body" idx="1"/>
          </p:nvPr>
        </p:nvSpPr>
        <p:spPr>
          <a:xfrm>
            <a:off x="311700" y="1394500"/>
            <a:ext cx="8520600" cy="3339000"/>
          </a:xfrm>
        </p:spPr>
        <p:txBody>
          <a:bodyPr/>
          <a:lstStyle/>
          <a:p>
            <a:r>
              <a:rPr lang="en-US" b="1" dirty="0">
                <a:latin typeface="+mn-lt"/>
              </a:rPr>
              <a:t>Budget Available: </a:t>
            </a:r>
            <a:r>
              <a:rPr lang="en-US" dirty="0">
                <a:latin typeface="+mn-lt"/>
              </a:rPr>
              <a:t>For many companies, the budget available to market a product determines what elements of the promotion mix are utilized.</a:t>
            </a:r>
          </a:p>
          <a:p>
            <a:r>
              <a:rPr lang="en-US" b="1" dirty="0">
                <a:latin typeface="+mn-lt"/>
              </a:rPr>
              <a:t>Stage in the Product Life Cycle: </a:t>
            </a:r>
            <a:r>
              <a:rPr lang="en-US" dirty="0">
                <a:latin typeface="+mn-lt"/>
              </a:rPr>
              <a:t>The stage in the product life cycle also affects the type and amount of promotion used. </a:t>
            </a:r>
          </a:p>
          <a:p>
            <a:r>
              <a:rPr lang="en-US" b="1" dirty="0">
                <a:latin typeface="+mn-lt"/>
              </a:rPr>
              <a:t>Type of Product and Type of Purchase Decision: </a:t>
            </a:r>
            <a:r>
              <a:rPr lang="en-US" dirty="0">
                <a:latin typeface="+mn-lt"/>
              </a:rPr>
              <a:t>Different products also require different types of promotion. Very technical products and very expensive products (high involvement) often need professional selling, so the customer understands how the product operates and its different features.</a:t>
            </a:r>
          </a:p>
        </p:txBody>
      </p:sp>
    </p:spTree>
    <p:extLst>
      <p:ext uri="{BB962C8B-B14F-4D97-AF65-F5344CB8AC3E}">
        <p14:creationId xmlns:p14="http://schemas.microsoft.com/office/powerpoint/2010/main" val="3670378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mj-lt"/>
              </a:rPr>
              <a:t>11.1 Integrated Marketing Communications (IMC)</a:t>
            </a:r>
            <a:endParaRPr b="1" dirty="0">
              <a:highlight>
                <a:schemeClr val="lt1"/>
              </a:highlight>
              <a:latin typeface="+mj-lt"/>
              <a:ea typeface="Arial"/>
              <a:cs typeface="Arial"/>
              <a:sym typeface="Arial"/>
            </a:endParaRPr>
          </a:p>
        </p:txBody>
      </p:sp>
      <p:sp>
        <p:nvSpPr>
          <p:cNvPr id="3" name="Text Placeholder 2"/>
          <p:cNvSpPr>
            <a:spLocks noGrp="1"/>
          </p:cNvSpPr>
          <p:nvPr>
            <p:ph type="body" idx="1"/>
          </p:nvPr>
        </p:nvSpPr>
        <p:spPr>
          <a:xfrm>
            <a:off x="247075" y="1431288"/>
            <a:ext cx="8558722" cy="2890386"/>
          </a:xfrm>
        </p:spPr>
        <p:txBody>
          <a:bodyPr/>
          <a:lstStyle/>
          <a:p>
            <a:pPr marL="114300" indent="0">
              <a:buNone/>
            </a:pPr>
            <a:r>
              <a:rPr lang="en-CA" b="1" dirty="0">
                <a:latin typeface="+mn-lt"/>
              </a:rPr>
              <a:t>Learning Objective:</a:t>
            </a:r>
          </a:p>
          <a:p>
            <a:r>
              <a:rPr lang="en-CA" dirty="0">
                <a:latin typeface="+mn-lt"/>
              </a:rPr>
              <a:t>Understand what integrated marketing communications (IMC) are.</a:t>
            </a:r>
          </a:p>
          <a:p>
            <a:r>
              <a:rPr lang="en-CA" dirty="0">
                <a:latin typeface="+mn-lt"/>
              </a:rPr>
              <a:t>Understand why organizations may change their promotional strategies to reach different audiences.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2" name="Title 1">
            <a:extLst>
              <a:ext uri="{FF2B5EF4-FFF2-40B4-BE49-F238E27FC236}">
                <a16:creationId xmlns:a16="http://schemas.microsoft.com/office/drawing/2014/main" id="{3FDE6C2D-BF05-6329-98A7-690205A89669}"/>
              </a:ext>
            </a:extLst>
          </p:cNvPr>
          <p:cNvSpPr>
            <a:spLocks noGrp="1"/>
          </p:cNvSpPr>
          <p:nvPr>
            <p:ph type="title"/>
          </p:nvPr>
        </p:nvSpPr>
        <p:spPr/>
        <p:txBody>
          <a:bodyPr>
            <a:normAutofit fontScale="90000"/>
          </a:bodyPr>
          <a:lstStyle/>
          <a:p>
            <a:r>
              <a:rPr lang="en-US" sz="3200" b="1" dirty="0">
                <a:solidFill>
                  <a:schemeClr val="tx1"/>
                </a:solidFill>
              </a:rPr>
              <a:t>Factors that Influence the Promotion Mix Part Two</a:t>
            </a:r>
            <a:endParaRPr lang="en-CA" dirty="0"/>
          </a:p>
        </p:txBody>
      </p:sp>
      <p:sp>
        <p:nvSpPr>
          <p:cNvPr id="3" name="Text Placeholder 2">
            <a:extLst>
              <a:ext uri="{FF2B5EF4-FFF2-40B4-BE49-F238E27FC236}">
                <a16:creationId xmlns:a16="http://schemas.microsoft.com/office/drawing/2014/main" id="{F2835291-4092-6A3A-D72D-FE3A96BAA5C7}"/>
              </a:ext>
            </a:extLst>
          </p:cNvPr>
          <p:cNvSpPr>
            <a:spLocks noGrp="1"/>
          </p:cNvSpPr>
          <p:nvPr>
            <p:ph type="body" idx="1"/>
          </p:nvPr>
        </p:nvSpPr>
        <p:spPr>
          <a:xfrm>
            <a:off x="311700" y="1336010"/>
            <a:ext cx="8520600" cy="3339000"/>
          </a:xfrm>
        </p:spPr>
        <p:txBody>
          <a:bodyPr>
            <a:normAutofit/>
          </a:bodyPr>
          <a:lstStyle/>
          <a:p>
            <a:r>
              <a:rPr lang="en-US" b="1" dirty="0"/>
              <a:t>Target market characteristics and consumers’ readiness to purchase: </a:t>
            </a:r>
            <a:r>
              <a:rPr lang="en-US" dirty="0"/>
              <a:t>In order to select the best methods to reach different target markets, organizations need to know what types of media different targets use, how often they make purchases, where they make purchases, and what their readiness to purchase is as well as characteristics such as age, gender, and lifestyle. </a:t>
            </a:r>
          </a:p>
          <a:p>
            <a:r>
              <a:rPr lang="en-US" b="1" dirty="0"/>
              <a:t>Consumers’ preferences for various media: </a:t>
            </a:r>
            <a:r>
              <a:rPr lang="en-US" dirty="0">
                <a:solidFill>
                  <a:srgbClr val="000000"/>
                </a:solidFill>
              </a:rPr>
              <a:t>We’ve already explained that different types of consumers prefer different types of media. In terms of target markets, college-aged students may prefer online, cell phone, mobile marketing, and social media more than older consumers do</a:t>
            </a:r>
            <a:endParaRPr lang="en-CA" dirty="0"/>
          </a:p>
        </p:txBody>
      </p:sp>
    </p:spTree>
    <p:extLst>
      <p:ext uri="{BB962C8B-B14F-4D97-AF65-F5344CB8AC3E}">
        <p14:creationId xmlns:p14="http://schemas.microsoft.com/office/powerpoint/2010/main" val="1849590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2" name="Title 1">
            <a:extLst>
              <a:ext uri="{FF2B5EF4-FFF2-40B4-BE49-F238E27FC236}">
                <a16:creationId xmlns:a16="http://schemas.microsoft.com/office/drawing/2014/main" id="{AC640ADD-EA30-A1C9-2B8E-7A38C3BE55B7}"/>
              </a:ext>
            </a:extLst>
          </p:cNvPr>
          <p:cNvSpPr>
            <a:spLocks noGrp="1"/>
          </p:cNvSpPr>
          <p:nvPr>
            <p:ph type="title"/>
          </p:nvPr>
        </p:nvSpPr>
        <p:spPr/>
        <p:txBody>
          <a:bodyPr>
            <a:noAutofit/>
          </a:bodyPr>
          <a:lstStyle/>
          <a:p>
            <a:r>
              <a:rPr lang="en-US" b="1" dirty="0">
                <a:solidFill>
                  <a:schemeClr val="tx1"/>
                </a:solidFill>
                <a:latin typeface="+mj-lt"/>
              </a:rPr>
              <a:t>Factors that Influence the Promotion Part Three</a:t>
            </a:r>
            <a:endParaRPr lang="en-CA" dirty="0">
              <a:latin typeface="+mj-lt"/>
            </a:endParaRPr>
          </a:p>
        </p:txBody>
      </p:sp>
      <p:sp>
        <p:nvSpPr>
          <p:cNvPr id="3" name="Text Placeholder 2">
            <a:extLst>
              <a:ext uri="{FF2B5EF4-FFF2-40B4-BE49-F238E27FC236}">
                <a16:creationId xmlns:a16="http://schemas.microsoft.com/office/drawing/2014/main" id="{2D36E3A3-A8C1-4631-AACC-500C461334EC}"/>
              </a:ext>
            </a:extLst>
          </p:cNvPr>
          <p:cNvSpPr>
            <a:spLocks noGrp="1"/>
          </p:cNvSpPr>
          <p:nvPr>
            <p:ph type="body" idx="1"/>
          </p:nvPr>
        </p:nvSpPr>
        <p:spPr>
          <a:xfrm>
            <a:off x="246386" y="1394500"/>
            <a:ext cx="8520600" cy="3339000"/>
          </a:xfrm>
        </p:spPr>
        <p:txBody>
          <a:bodyPr/>
          <a:lstStyle/>
          <a:p>
            <a:r>
              <a:rPr lang="en-US" b="1" dirty="0">
                <a:latin typeface="+mn-lt"/>
              </a:rPr>
              <a:t>Regulations, competitors, and environmental factors:</a:t>
            </a:r>
            <a:r>
              <a:rPr lang="en-US" b="1" dirty="0">
                <a:solidFill>
                  <a:srgbClr val="000000"/>
                </a:solidFill>
                <a:latin typeface="+mn-lt"/>
              </a:rPr>
              <a:t> </a:t>
            </a:r>
            <a:r>
              <a:rPr lang="en-US" dirty="0">
                <a:solidFill>
                  <a:srgbClr val="000000"/>
                </a:solidFill>
                <a:latin typeface="+mn-lt"/>
              </a:rPr>
              <a:t>Regulations can affect the type of promotion used. For example, laws in the United States prohibit tobacco products from being advertised on television.</a:t>
            </a:r>
            <a:endParaRPr lang="en-US" dirty="0">
              <a:latin typeface="+mn-lt"/>
            </a:endParaRPr>
          </a:p>
          <a:p>
            <a:r>
              <a:rPr lang="en-US" b="1" dirty="0">
                <a:latin typeface="+mn-lt"/>
              </a:rPr>
              <a:t>Availability of media: </a:t>
            </a:r>
            <a:r>
              <a:rPr lang="en-US" dirty="0">
                <a:solidFill>
                  <a:srgbClr val="000000"/>
                </a:solidFill>
                <a:latin typeface="+mn-lt"/>
              </a:rPr>
              <a:t>Organizations must also plan their promotions based on availability of media. The top-rated television shows and Super Bowl ad slots, for example, often sell out quickly.</a:t>
            </a:r>
            <a:endParaRPr lang="en-US" dirty="0">
              <a:latin typeface="+mn-lt"/>
            </a:endParaRPr>
          </a:p>
        </p:txBody>
      </p:sp>
    </p:spTree>
    <p:extLst>
      <p:ext uri="{BB962C8B-B14F-4D97-AF65-F5344CB8AC3E}">
        <p14:creationId xmlns:p14="http://schemas.microsoft.com/office/powerpoint/2010/main" val="1728868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2" name="Title 1">
            <a:extLst>
              <a:ext uri="{FF2B5EF4-FFF2-40B4-BE49-F238E27FC236}">
                <a16:creationId xmlns:a16="http://schemas.microsoft.com/office/drawing/2014/main" id="{6C7ACCE9-F1EA-50CB-5D81-581738C4A400}"/>
              </a:ext>
            </a:extLst>
          </p:cNvPr>
          <p:cNvSpPr>
            <a:spLocks noGrp="1"/>
          </p:cNvSpPr>
          <p:nvPr>
            <p:ph type="title"/>
          </p:nvPr>
        </p:nvSpPr>
        <p:spPr/>
        <p:txBody>
          <a:bodyPr>
            <a:noAutofit/>
          </a:bodyPr>
          <a:lstStyle/>
          <a:p>
            <a:r>
              <a:rPr lang="en-CA" b="1" dirty="0">
                <a:solidFill>
                  <a:schemeClr val="tx1"/>
                </a:solidFill>
                <a:latin typeface="+mj-lt"/>
              </a:rPr>
              <a:t>11.3 Factors Influencing the Promotion Mix, Communication Process, and Message Problems</a:t>
            </a:r>
            <a:endParaRPr lang="en-CA" dirty="0">
              <a:latin typeface="+mj-lt"/>
            </a:endParaRPr>
          </a:p>
        </p:txBody>
      </p:sp>
      <p:sp>
        <p:nvSpPr>
          <p:cNvPr id="3" name="Text Placeholder 2">
            <a:extLst>
              <a:ext uri="{FF2B5EF4-FFF2-40B4-BE49-F238E27FC236}">
                <a16:creationId xmlns:a16="http://schemas.microsoft.com/office/drawing/2014/main" id="{3934FCF1-7A1B-D81F-9EF5-5A4A96DE2308}"/>
              </a:ext>
            </a:extLst>
          </p:cNvPr>
          <p:cNvSpPr>
            <a:spLocks noGrp="1"/>
          </p:cNvSpPr>
          <p:nvPr>
            <p:ph type="body" idx="1"/>
          </p:nvPr>
        </p:nvSpPr>
        <p:spPr>
          <a:xfrm>
            <a:off x="4871508" y="2571750"/>
            <a:ext cx="4122415" cy="1566141"/>
          </a:xfrm>
        </p:spPr>
        <p:txBody>
          <a:bodyPr/>
          <a:lstStyle/>
          <a:p>
            <a:pPr marL="114300" indent="0">
              <a:buNone/>
            </a:pPr>
            <a:r>
              <a:rPr lang="en-CA" dirty="0">
                <a:latin typeface="+mn-lt"/>
              </a:rPr>
              <a:t>Factors affect the choice of promotion mix elements. (Figure 11.5)</a:t>
            </a:r>
          </a:p>
        </p:txBody>
      </p:sp>
      <p:pic>
        <p:nvPicPr>
          <p:cNvPr id="5" name="Picture 4" descr="Factors that affect the choice of promotion mix elements." title="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700" y="1833777"/>
            <a:ext cx="4559808" cy="2919984"/>
          </a:xfrm>
          <a:prstGeom prst="rect">
            <a:avLst/>
          </a:prstGeom>
        </p:spPr>
      </p:pic>
    </p:spTree>
    <p:extLst>
      <p:ext uri="{BB962C8B-B14F-4D97-AF65-F5344CB8AC3E}">
        <p14:creationId xmlns:p14="http://schemas.microsoft.com/office/powerpoint/2010/main" val="2015592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pic>
        <p:nvPicPr>
          <p:cNvPr id="3" name="Picture 2" descr="Showing the communication process." title="Graph"/>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3053" y="786345"/>
            <a:ext cx="6677893" cy="3947155"/>
          </a:xfrm>
          <a:prstGeom prst="rect">
            <a:avLst/>
          </a:prstGeom>
        </p:spPr>
      </p:pic>
      <p:sp>
        <p:nvSpPr>
          <p:cNvPr id="5" name="Title 4">
            <a:extLst>
              <a:ext uri="{FF2B5EF4-FFF2-40B4-BE49-F238E27FC236}">
                <a16:creationId xmlns:a16="http://schemas.microsoft.com/office/drawing/2014/main" id="{74E35C27-FBE0-B2B8-1AA3-793716DA894E}"/>
              </a:ext>
            </a:extLst>
          </p:cNvPr>
          <p:cNvSpPr>
            <a:spLocks noGrp="1"/>
          </p:cNvSpPr>
          <p:nvPr>
            <p:ph type="title"/>
          </p:nvPr>
        </p:nvSpPr>
        <p:spPr/>
        <p:txBody>
          <a:bodyPr>
            <a:noAutofit/>
          </a:bodyPr>
          <a:lstStyle/>
          <a:p>
            <a:r>
              <a:rPr lang="en-CA" b="1" dirty="0">
                <a:solidFill>
                  <a:schemeClr val="tx1"/>
                </a:solidFill>
                <a:latin typeface="+mj-lt"/>
              </a:rPr>
              <a:t>The Communications Process</a:t>
            </a:r>
            <a:endParaRPr lang="en-CA" dirty="0">
              <a:latin typeface="+mj-lt"/>
            </a:endParaRPr>
          </a:p>
        </p:txBody>
      </p:sp>
      <p:sp>
        <p:nvSpPr>
          <p:cNvPr id="8" name="Text Placeholder 7">
            <a:extLst>
              <a:ext uri="{FF2B5EF4-FFF2-40B4-BE49-F238E27FC236}">
                <a16:creationId xmlns:a16="http://schemas.microsoft.com/office/drawing/2014/main" id="{DE415416-49DE-6049-A6CA-F3A405DDFF01}"/>
              </a:ext>
            </a:extLst>
          </p:cNvPr>
          <p:cNvSpPr>
            <a:spLocks noGrp="1"/>
          </p:cNvSpPr>
          <p:nvPr>
            <p:ph type="body" idx="1"/>
          </p:nvPr>
        </p:nvSpPr>
        <p:spPr>
          <a:xfrm>
            <a:off x="2279070" y="4502045"/>
            <a:ext cx="4585857" cy="607800"/>
          </a:xfrm>
        </p:spPr>
        <p:txBody>
          <a:bodyPr/>
          <a:lstStyle/>
          <a:p>
            <a:pPr marL="114300" indent="0">
              <a:buNone/>
            </a:pPr>
            <a:r>
              <a:rPr lang="en-CA" u="sng" dirty="0"/>
              <a:t>Figure 11.6 “The Communication Process</a:t>
            </a:r>
            <a:r>
              <a:rPr lang="en-CA" dirty="0"/>
              <a:t>. </a:t>
            </a:r>
          </a:p>
        </p:txBody>
      </p:sp>
    </p:spTree>
    <p:extLst>
      <p:ext uri="{BB962C8B-B14F-4D97-AF65-F5344CB8AC3E}">
        <p14:creationId xmlns:p14="http://schemas.microsoft.com/office/powerpoint/2010/main" val="2410492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5" name="Title 4">
            <a:extLst>
              <a:ext uri="{FF2B5EF4-FFF2-40B4-BE49-F238E27FC236}">
                <a16:creationId xmlns:a16="http://schemas.microsoft.com/office/drawing/2014/main" id="{74E35C27-FBE0-B2B8-1AA3-793716DA894E}"/>
              </a:ext>
            </a:extLst>
          </p:cNvPr>
          <p:cNvSpPr>
            <a:spLocks noGrp="1"/>
          </p:cNvSpPr>
          <p:nvPr>
            <p:ph type="title"/>
          </p:nvPr>
        </p:nvSpPr>
        <p:spPr/>
        <p:txBody>
          <a:bodyPr>
            <a:noAutofit/>
          </a:bodyPr>
          <a:lstStyle/>
          <a:p>
            <a:r>
              <a:rPr lang="en-CA" b="1" dirty="0">
                <a:solidFill>
                  <a:schemeClr val="tx1"/>
                </a:solidFill>
                <a:latin typeface="+mj-lt"/>
              </a:rPr>
              <a:t>The Communications Process Continued </a:t>
            </a:r>
            <a:endParaRPr lang="en-CA" dirty="0">
              <a:latin typeface="+mj-lt"/>
            </a:endParaRPr>
          </a:p>
        </p:txBody>
      </p:sp>
      <p:sp>
        <p:nvSpPr>
          <p:cNvPr id="2" name="Text Placeholder 1">
            <a:extLst>
              <a:ext uri="{FF2B5EF4-FFF2-40B4-BE49-F238E27FC236}">
                <a16:creationId xmlns:a16="http://schemas.microsoft.com/office/drawing/2014/main" id="{A9B3CED6-FF85-C584-50B1-87D999522126}"/>
              </a:ext>
            </a:extLst>
          </p:cNvPr>
          <p:cNvSpPr>
            <a:spLocks noGrp="1"/>
          </p:cNvSpPr>
          <p:nvPr>
            <p:ph type="body" idx="1"/>
          </p:nvPr>
        </p:nvSpPr>
        <p:spPr/>
        <p:txBody>
          <a:bodyPr/>
          <a:lstStyle/>
          <a:p>
            <a:r>
              <a:rPr lang="en-CA" dirty="0">
                <a:latin typeface="+mn-lt"/>
              </a:rPr>
              <a:t>The communication process illustrates how messages are sent and received.  The source (or sender) encodes, or translates, a message so that it’s appropriate for the message and shows the benefits and value of the offering. </a:t>
            </a:r>
          </a:p>
          <a:p>
            <a:r>
              <a:rPr lang="en-CA" dirty="0">
                <a:latin typeface="+mn-lt"/>
              </a:rPr>
              <a:t>The receiver (customer or consumer) then decodes, or interprets, the message. </a:t>
            </a:r>
          </a:p>
          <a:p>
            <a:r>
              <a:rPr lang="en-CA" dirty="0">
                <a:latin typeface="+mn-lt"/>
              </a:rPr>
              <a:t>For effective communication to occur, the receiver must interpret the message as the sender intended</a:t>
            </a:r>
          </a:p>
        </p:txBody>
      </p:sp>
    </p:spTree>
    <p:extLst>
      <p:ext uri="{BB962C8B-B14F-4D97-AF65-F5344CB8AC3E}">
        <p14:creationId xmlns:p14="http://schemas.microsoft.com/office/powerpoint/2010/main" val="1543367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3" name="Title 2">
            <a:extLst>
              <a:ext uri="{FF2B5EF4-FFF2-40B4-BE49-F238E27FC236}">
                <a16:creationId xmlns:a16="http://schemas.microsoft.com/office/drawing/2014/main" id="{773A9FC5-99CC-F03B-A8FF-E6BCA95CC77F}"/>
              </a:ext>
            </a:extLst>
          </p:cNvPr>
          <p:cNvSpPr>
            <a:spLocks noGrp="1"/>
          </p:cNvSpPr>
          <p:nvPr>
            <p:ph type="title"/>
          </p:nvPr>
        </p:nvSpPr>
        <p:spPr/>
        <p:txBody>
          <a:bodyPr>
            <a:noAutofit/>
          </a:bodyPr>
          <a:lstStyle/>
          <a:p>
            <a:r>
              <a:rPr lang="en-CA" b="1" dirty="0">
                <a:solidFill>
                  <a:schemeClr val="tx1"/>
                </a:solidFill>
                <a:latin typeface="+mj-lt"/>
              </a:rPr>
              <a:t>11.4 Advertising and Direct Marketing</a:t>
            </a:r>
            <a:endParaRPr lang="en-CA" dirty="0">
              <a:latin typeface="+mj-lt"/>
            </a:endParaRPr>
          </a:p>
        </p:txBody>
      </p:sp>
      <p:sp>
        <p:nvSpPr>
          <p:cNvPr id="5" name="Text Placeholder 4">
            <a:extLst>
              <a:ext uri="{FF2B5EF4-FFF2-40B4-BE49-F238E27FC236}">
                <a16:creationId xmlns:a16="http://schemas.microsoft.com/office/drawing/2014/main" id="{7D102D23-1BA7-7F3C-A821-6144F9F530F2}"/>
              </a:ext>
            </a:extLst>
          </p:cNvPr>
          <p:cNvSpPr>
            <a:spLocks noGrp="1"/>
          </p:cNvSpPr>
          <p:nvPr>
            <p:ph type="body" idx="1"/>
          </p:nvPr>
        </p:nvSpPr>
        <p:spPr/>
        <p:txBody>
          <a:bodyPr/>
          <a:lstStyle/>
          <a:p>
            <a:pPr marL="114300" indent="0">
              <a:buNone/>
            </a:pPr>
            <a:r>
              <a:rPr lang="en-CA" b="1" dirty="0">
                <a:latin typeface="+mn-lt"/>
              </a:rPr>
              <a:t>Learning Objective:</a:t>
            </a:r>
          </a:p>
          <a:p>
            <a:r>
              <a:rPr lang="en-CA" dirty="0">
                <a:latin typeface="+mn-lt"/>
              </a:rPr>
              <a:t>Understand the difference between media and vehicles.</a:t>
            </a:r>
          </a:p>
          <a:p>
            <a:r>
              <a:rPr lang="en-CA" dirty="0">
                <a:latin typeface="+mn-lt"/>
              </a:rPr>
              <a:t>Explain the similarities and differences between advertising and direct marketing.</a:t>
            </a:r>
          </a:p>
          <a:p>
            <a:r>
              <a:rPr lang="en-CA" dirty="0">
                <a:latin typeface="+mn-lt"/>
              </a:rPr>
              <a:t>Understand the benefits of direct marketing and what types of direct marketing organizations often utilize.</a:t>
            </a:r>
          </a:p>
        </p:txBody>
      </p:sp>
    </p:spTree>
    <p:extLst>
      <p:ext uri="{BB962C8B-B14F-4D97-AF65-F5344CB8AC3E}">
        <p14:creationId xmlns:p14="http://schemas.microsoft.com/office/powerpoint/2010/main" val="1619217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6" name="Title 5">
            <a:extLst>
              <a:ext uri="{FF2B5EF4-FFF2-40B4-BE49-F238E27FC236}">
                <a16:creationId xmlns:a16="http://schemas.microsoft.com/office/drawing/2014/main" id="{4F845E8A-D144-A38D-76B4-8ECCB3B44F21}"/>
              </a:ext>
            </a:extLst>
          </p:cNvPr>
          <p:cNvSpPr>
            <a:spLocks noGrp="1"/>
          </p:cNvSpPr>
          <p:nvPr>
            <p:ph type="title"/>
          </p:nvPr>
        </p:nvSpPr>
        <p:spPr/>
        <p:txBody>
          <a:bodyPr>
            <a:noAutofit/>
          </a:bodyPr>
          <a:lstStyle/>
          <a:p>
            <a:r>
              <a:rPr lang="en-CA" b="1" dirty="0">
                <a:solidFill>
                  <a:schemeClr val="tx1"/>
                </a:solidFill>
                <a:latin typeface="+mj-lt"/>
              </a:rPr>
              <a:t>11.4 Advertising</a:t>
            </a:r>
            <a:endParaRPr lang="en-CA" dirty="0">
              <a:latin typeface="+mj-lt"/>
            </a:endParaRPr>
          </a:p>
        </p:txBody>
      </p:sp>
      <p:sp>
        <p:nvSpPr>
          <p:cNvPr id="7" name="Text Placeholder 6">
            <a:extLst>
              <a:ext uri="{FF2B5EF4-FFF2-40B4-BE49-F238E27FC236}">
                <a16:creationId xmlns:a16="http://schemas.microsoft.com/office/drawing/2014/main" id="{3BDF11D4-19C4-E0C8-62EA-DE5C2F0437FC}"/>
              </a:ext>
            </a:extLst>
          </p:cNvPr>
          <p:cNvSpPr>
            <a:spLocks noGrp="1"/>
          </p:cNvSpPr>
          <p:nvPr>
            <p:ph type="body" idx="1"/>
          </p:nvPr>
        </p:nvSpPr>
        <p:spPr>
          <a:xfrm>
            <a:off x="3988778" y="1229875"/>
            <a:ext cx="4843522" cy="3339000"/>
          </a:xfrm>
        </p:spPr>
        <p:txBody>
          <a:bodyPr/>
          <a:lstStyle/>
          <a:p>
            <a:pPr marL="114300" indent="0">
              <a:buNone/>
            </a:pPr>
            <a:r>
              <a:rPr lang="en-CA" b="1" dirty="0">
                <a:latin typeface="+mn-lt"/>
              </a:rPr>
              <a:t>Advertising</a:t>
            </a:r>
            <a:r>
              <a:rPr lang="en-CA" dirty="0">
                <a:latin typeface="+mn-lt"/>
              </a:rPr>
              <a:t> is paid for communication that has an identified sponsor and reaches many people at one time. Once companies decide on different media (e.g., magazines or television), they must also select specific vehicles (e.g., </a:t>
            </a:r>
            <a:r>
              <a:rPr lang="en-CA" i="1" dirty="0">
                <a:latin typeface="+mn-lt"/>
              </a:rPr>
              <a:t>Sports Illustrated</a:t>
            </a:r>
            <a:r>
              <a:rPr lang="en-CA" dirty="0">
                <a:latin typeface="+mn-lt"/>
              </a:rPr>
              <a:t> or the Super Bowl), </a:t>
            </a:r>
            <a:endParaRPr lang="en-CA" b="1" dirty="0">
              <a:latin typeface="+mn-lt"/>
            </a:endParaRPr>
          </a:p>
        </p:txBody>
      </p:sp>
      <p:pic>
        <p:nvPicPr>
          <p:cNvPr id="9" name="Picture 8">
            <a:extLst>
              <a:ext uri="{FF2B5EF4-FFF2-40B4-BE49-F238E27FC236}">
                <a16:creationId xmlns:a16="http://schemas.microsoft.com/office/drawing/2014/main" id="{3CB08939-84D9-FCDC-C52E-4F23D731592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601" y="1368567"/>
            <a:ext cx="3609177" cy="2406366"/>
          </a:xfrm>
          <a:prstGeom prst="rect">
            <a:avLst/>
          </a:prstGeom>
        </p:spPr>
      </p:pic>
      <p:sp>
        <p:nvSpPr>
          <p:cNvPr id="11" name="TextBox 10">
            <a:extLst>
              <a:ext uri="{FF2B5EF4-FFF2-40B4-BE49-F238E27FC236}">
                <a16:creationId xmlns:a16="http://schemas.microsoft.com/office/drawing/2014/main" id="{DFFA71B1-DB26-A9C2-8243-3D54C58FAD58}"/>
              </a:ext>
              <a:ext uri="{C183D7F6-B498-43B3-948B-1728B52AA6E4}">
                <adec:decorative xmlns:adec="http://schemas.microsoft.com/office/drawing/2017/decorative" val="1"/>
              </a:ext>
            </a:extLst>
          </p:cNvPr>
          <p:cNvSpPr txBox="1"/>
          <p:nvPr/>
        </p:nvSpPr>
        <p:spPr>
          <a:xfrm>
            <a:off x="311700" y="3913625"/>
            <a:ext cx="3677078" cy="430887"/>
          </a:xfrm>
          <a:prstGeom prst="rect">
            <a:avLst/>
          </a:prstGeom>
          <a:noFill/>
        </p:spPr>
        <p:txBody>
          <a:bodyPr wrap="square">
            <a:spAutoFit/>
          </a:bodyPr>
          <a:lstStyle/>
          <a:p>
            <a:r>
              <a:rPr lang="en-US" sz="1100" dirty="0"/>
              <a:t>Photo by </a:t>
            </a:r>
            <a:r>
              <a:rPr lang="en-US" sz="1100" dirty="0">
                <a:solidFill>
                  <a:schemeClr val="accent2"/>
                </a:solidFill>
                <a:hlinkClick r:id="rId4">
                  <a:extLst>
                    <a:ext uri="{A12FA001-AC4F-418D-AE19-62706E023703}">
                      <ahyp:hlinkClr xmlns:ahyp="http://schemas.microsoft.com/office/drawing/2018/hyperlinkcolor" val="tx"/>
                    </a:ext>
                  </a:extLst>
                </a:hlinkClick>
              </a:rPr>
              <a:t>Austin </a:t>
            </a:r>
            <a:r>
              <a:rPr lang="en-US" sz="1100" dirty="0" err="1">
                <a:solidFill>
                  <a:schemeClr val="accent2"/>
                </a:solidFill>
                <a:hlinkClick r:id="rId4">
                  <a:extLst>
                    <a:ext uri="{A12FA001-AC4F-418D-AE19-62706E023703}">
                      <ahyp:hlinkClr xmlns:ahyp="http://schemas.microsoft.com/office/drawing/2018/hyperlinkcolor" val="tx"/>
                    </a:ext>
                  </a:extLst>
                </a:hlinkClick>
              </a:rPr>
              <a:t>Distel</a:t>
            </a:r>
            <a:r>
              <a:rPr lang="en-US" sz="1100" dirty="0">
                <a:solidFill>
                  <a:schemeClr val="accent2"/>
                </a:solidFill>
              </a:rPr>
              <a:t> </a:t>
            </a:r>
            <a:r>
              <a:rPr lang="en-US" sz="1100" dirty="0"/>
              <a:t>on is licensed under the</a:t>
            </a:r>
            <a:r>
              <a:rPr lang="en-US" sz="1100" dirty="0">
                <a:solidFill>
                  <a:schemeClr val="accent2"/>
                </a:solidFill>
              </a:rPr>
              <a:t> </a:t>
            </a:r>
            <a:r>
              <a:rPr lang="en-US" sz="1100" dirty="0">
                <a:solidFill>
                  <a:schemeClr val="accent2"/>
                </a:solidFill>
                <a:hlinkClick r:id="rId5">
                  <a:extLst>
                    <a:ext uri="{A12FA001-AC4F-418D-AE19-62706E023703}">
                      <ahyp:hlinkClr xmlns:ahyp="http://schemas.microsoft.com/office/drawing/2018/hyperlinkcolor" val="tx"/>
                    </a:ext>
                  </a:extLst>
                </a:hlinkClick>
              </a:rPr>
              <a:t>Unsplash License </a:t>
            </a:r>
            <a:endParaRPr lang="en-CA" sz="1100" dirty="0">
              <a:solidFill>
                <a:schemeClr val="accent2"/>
              </a:solidFill>
            </a:endParaRPr>
          </a:p>
        </p:txBody>
      </p:sp>
    </p:spTree>
    <p:extLst>
      <p:ext uri="{BB962C8B-B14F-4D97-AF65-F5344CB8AC3E}">
        <p14:creationId xmlns:p14="http://schemas.microsoft.com/office/powerpoint/2010/main" val="1989304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pic>
        <p:nvPicPr>
          <p:cNvPr id="9" name="Picture 8">
            <a:extLst>
              <a:ext uri="{FF2B5EF4-FFF2-40B4-BE49-F238E27FC236}">
                <a16:creationId xmlns:a16="http://schemas.microsoft.com/office/drawing/2014/main" id="{BB43E046-73B3-F766-107F-D4DDFBBABAE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562" y="1091646"/>
            <a:ext cx="2601270" cy="3251588"/>
          </a:xfrm>
          <a:prstGeom prst="rect">
            <a:avLst/>
          </a:prstGeom>
        </p:spPr>
      </p:pic>
      <p:sp>
        <p:nvSpPr>
          <p:cNvPr id="11" name="TextBox 10">
            <a:extLst>
              <a:ext uri="{FF2B5EF4-FFF2-40B4-BE49-F238E27FC236}">
                <a16:creationId xmlns:a16="http://schemas.microsoft.com/office/drawing/2014/main" id="{6DBAA7EF-5363-CF60-A481-0FF1AE5A128C}"/>
              </a:ext>
              <a:ext uri="{C183D7F6-B498-43B3-948B-1728B52AA6E4}">
                <adec:decorative xmlns:adec="http://schemas.microsoft.com/office/drawing/2017/decorative" val="1"/>
              </a:ext>
            </a:extLst>
          </p:cNvPr>
          <p:cNvSpPr txBox="1"/>
          <p:nvPr/>
        </p:nvSpPr>
        <p:spPr>
          <a:xfrm>
            <a:off x="479562" y="4343234"/>
            <a:ext cx="2837145" cy="430887"/>
          </a:xfrm>
          <a:prstGeom prst="rect">
            <a:avLst/>
          </a:prstGeom>
          <a:noFill/>
        </p:spPr>
        <p:txBody>
          <a:bodyPr wrap="square">
            <a:spAutoFit/>
          </a:bodyPr>
          <a:lstStyle/>
          <a:p>
            <a:r>
              <a:rPr lang="en-US" sz="1100" dirty="0"/>
              <a:t>Photo by </a:t>
            </a:r>
            <a:r>
              <a:rPr lang="en-US" sz="1100" dirty="0">
                <a:solidFill>
                  <a:schemeClr val="accent2"/>
                </a:solidFill>
                <a:hlinkClick r:id="rId4">
                  <a:extLst>
                    <a:ext uri="{A12FA001-AC4F-418D-AE19-62706E023703}">
                      <ahyp:hlinkClr xmlns:ahyp="http://schemas.microsoft.com/office/drawing/2018/hyperlinkcolor" val="tx"/>
                    </a:ext>
                  </a:extLst>
                </a:hlinkClick>
              </a:rPr>
              <a:t>Chris Murray</a:t>
            </a:r>
            <a:r>
              <a:rPr lang="en-US" sz="1100" dirty="0">
                <a:solidFill>
                  <a:schemeClr val="accent2"/>
                </a:solidFill>
              </a:rPr>
              <a:t> </a:t>
            </a:r>
            <a:r>
              <a:rPr lang="en-US" sz="1100" dirty="0"/>
              <a:t>on is licensed under the </a:t>
            </a:r>
            <a:r>
              <a:rPr lang="en-US" sz="1100" dirty="0">
                <a:solidFill>
                  <a:schemeClr val="accent2"/>
                </a:solidFill>
                <a:hlinkClick r:id="rId5">
                  <a:extLst>
                    <a:ext uri="{A12FA001-AC4F-418D-AE19-62706E023703}">
                      <ahyp:hlinkClr xmlns:ahyp="http://schemas.microsoft.com/office/drawing/2018/hyperlinkcolor" val="tx"/>
                    </a:ext>
                  </a:extLst>
                </a:hlinkClick>
              </a:rPr>
              <a:t>Unsplash License</a:t>
            </a:r>
            <a:endParaRPr lang="en-CA" sz="1100" dirty="0">
              <a:solidFill>
                <a:schemeClr val="accent2"/>
              </a:solidFill>
            </a:endParaRPr>
          </a:p>
        </p:txBody>
      </p:sp>
      <p:sp>
        <p:nvSpPr>
          <p:cNvPr id="3" name="Title 2">
            <a:extLst>
              <a:ext uri="{FF2B5EF4-FFF2-40B4-BE49-F238E27FC236}">
                <a16:creationId xmlns:a16="http://schemas.microsoft.com/office/drawing/2014/main" id="{436303DA-12ED-72A9-81DF-B56B609972EC}"/>
              </a:ext>
            </a:extLst>
          </p:cNvPr>
          <p:cNvSpPr>
            <a:spLocks noGrp="1"/>
          </p:cNvSpPr>
          <p:nvPr>
            <p:ph type="title"/>
          </p:nvPr>
        </p:nvSpPr>
        <p:spPr/>
        <p:txBody>
          <a:bodyPr>
            <a:noAutofit/>
          </a:bodyPr>
          <a:lstStyle/>
          <a:p>
            <a:r>
              <a:rPr lang="en-CA" b="1" dirty="0">
                <a:solidFill>
                  <a:schemeClr val="tx1"/>
                </a:solidFill>
                <a:latin typeface="+mj-lt"/>
              </a:rPr>
              <a:t>11.4 Direct marketing </a:t>
            </a:r>
            <a:endParaRPr lang="en-CA" dirty="0">
              <a:latin typeface="+mj-lt"/>
            </a:endParaRPr>
          </a:p>
        </p:txBody>
      </p:sp>
      <p:sp>
        <p:nvSpPr>
          <p:cNvPr id="5" name="Text Placeholder 4">
            <a:extLst>
              <a:ext uri="{FF2B5EF4-FFF2-40B4-BE49-F238E27FC236}">
                <a16:creationId xmlns:a16="http://schemas.microsoft.com/office/drawing/2014/main" id="{5485780C-EAE1-5C25-1872-300E6E9CB237}"/>
              </a:ext>
            </a:extLst>
          </p:cNvPr>
          <p:cNvSpPr>
            <a:spLocks noGrp="1"/>
          </p:cNvSpPr>
          <p:nvPr>
            <p:ph type="body" idx="1"/>
          </p:nvPr>
        </p:nvSpPr>
        <p:spPr>
          <a:xfrm>
            <a:off x="3246248" y="1229875"/>
            <a:ext cx="5586051" cy="3339000"/>
          </a:xfrm>
        </p:spPr>
        <p:txBody>
          <a:bodyPr/>
          <a:lstStyle/>
          <a:p>
            <a:pPr marL="114300" indent="0">
              <a:buNone/>
            </a:pPr>
            <a:r>
              <a:rPr lang="en-CA" b="1" dirty="0">
                <a:latin typeface="+mn-lt"/>
              </a:rPr>
              <a:t>Direct marketing </a:t>
            </a:r>
            <a:r>
              <a:rPr lang="en-CA" dirty="0">
                <a:latin typeface="+mn-lt"/>
              </a:rPr>
              <a:t>allows organizations to target specific individuals and use direct response advertising. Telemarketing, the Internet, direct mail, and catalogs are popular direct marketing methods</a:t>
            </a:r>
            <a:r>
              <a:rPr lang="en-CA" dirty="0"/>
              <a:t>.</a:t>
            </a:r>
            <a:endParaRPr lang="en-CA" b="1" dirty="0"/>
          </a:p>
        </p:txBody>
      </p:sp>
    </p:spTree>
    <p:extLst>
      <p:ext uri="{BB962C8B-B14F-4D97-AF65-F5344CB8AC3E}">
        <p14:creationId xmlns:p14="http://schemas.microsoft.com/office/powerpoint/2010/main" val="1784846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2" name="Title 1">
            <a:extLst>
              <a:ext uri="{FF2B5EF4-FFF2-40B4-BE49-F238E27FC236}">
                <a16:creationId xmlns:a16="http://schemas.microsoft.com/office/drawing/2014/main" id="{5C886A3B-689E-80FB-CB10-E11DB61E8EFC}"/>
              </a:ext>
            </a:extLst>
          </p:cNvPr>
          <p:cNvSpPr>
            <a:spLocks noGrp="1"/>
          </p:cNvSpPr>
          <p:nvPr>
            <p:ph type="title"/>
          </p:nvPr>
        </p:nvSpPr>
        <p:spPr/>
        <p:txBody>
          <a:bodyPr>
            <a:noAutofit/>
          </a:bodyPr>
          <a:lstStyle/>
          <a:p>
            <a:r>
              <a:rPr lang="en-CA" b="1" dirty="0">
                <a:solidFill>
                  <a:schemeClr val="tx1"/>
                </a:solidFill>
                <a:latin typeface="+mj-lt"/>
              </a:rPr>
              <a:t>11.5 Message Strategies</a:t>
            </a:r>
            <a:endParaRPr lang="en-CA" dirty="0">
              <a:latin typeface="+mj-lt"/>
            </a:endParaRPr>
          </a:p>
        </p:txBody>
      </p:sp>
      <p:sp>
        <p:nvSpPr>
          <p:cNvPr id="3" name="Text Placeholder 2">
            <a:extLst>
              <a:ext uri="{FF2B5EF4-FFF2-40B4-BE49-F238E27FC236}">
                <a16:creationId xmlns:a16="http://schemas.microsoft.com/office/drawing/2014/main" id="{26DD8B2B-4160-0DB0-3AD2-7CAB6C055568}"/>
              </a:ext>
            </a:extLst>
          </p:cNvPr>
          <p:cNvSpPr>
            <a:spLocks noGrp="1"/>
          </p:cNvSpPr>
          <p:nvPr>
            <p:ph type="body" idx="1"/>
          </p:nvPr>
        </p:nvSpPr>
        <p:spPr/>
        <p:txBody>
          <a:bodyPr/>
          <a:lstStyle/>
          <a:p>
            <a:pPr marL="0" indent="0">
              <a:buNone/>
            </a:pPr>
            <a:r>
              <a:rPr lang="en-CA" b="1" dirty="0">
                <a:latin typeface="+mn-lt"/>
              </a:rPr>
              <a:t>Learning Strategies:</a:t>
            </a:r>
            <a:endParaRPr lang="en-CA" dirty="0">
              <a:latin typeface="+mn-lt"/>
            </a:endParaRPr>
          </a:p>
          <a:p>
            <a:pPr marL="285750" indent="-285750"/>
            <a:r>
              <a:rPr lang="en-CA" dirty="0">
                <a:latin typeface="+mn-lt"/>
              </a:rPr>
              <a:t>Understand what a unique selling proposition is and how it is used.</a:t>
            </a:r>
          </a:p>
          <a:p>
            <a:pPr marL="285750" indent="-285750"/>
            <a:r>
              <a:rPr lang="en-CA" dirty="0">
                <a:latin typeface="+mn-lt"/>
              </a:rPr>
              <a:t>Understand different types of promotion objectives.</a:t>
            </a:r>
          </a:p>
          <a:p>
            <a:pPr marL="285750" indent="-285750"/>
            <a:r>
              <a:rPr lang="en-CA" dirty="0">
                <a:latin typeface="+mn-lt"/>
              </a:rPr>
              <a:t>Identify different message strategies.</a:t>
            </a:r>
          </a:p>
        </p:txBody>
      </p:sp>
    </p:spTree>
    <p:extLst>
      <p:ext uri="{BB962C8B-B14F-4D97-AF65-F5344CB8AC3E}">
        <p14:creationId xmlns:p14="http://schemas.microsoft.com/office/powerpoint/2010/main" val="4149562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graphicFrame>
        <p:nvGraphicFramePr>
          <p:cNvPr id="5" name="Diagram 4" descr="AIDA model (attention, interest, desire, and action). ">
            <a:extLst>
              <a:ext uri="{FF2B5EF4-FFF2-40B4-BE49-F238E27FC236}">
                <a16:creationId xmlns:a16="http://schemas.microsoft.com/office/drawing/2014/main" id="{E178D7A8-6B32-3B45-21BC-AB09A4BBCA20}"/>
              </a:ext>
            </a:extLst>
          </p:cNvPr>
          <p:cNvGraphicFramePr/>
          <p:nvPr>
            <p:extLst>
              <p:ext uri="{D42A27DB-BD31-4B8C-83A1-F6EECF244321}">
                <p14:modId xmlns:p14="http://schemas.microsoft.com/office/powerpoint/2010/main" val="2999292031"/>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FE2A83E-9234-88A7-1370-C066779FC8AE}"/>
              </a:ext>
            </a:extLst>
          </p:cNvPr>
          <p:cNvSpPr>
            <a:spLocks noGrp="1"/>
          </p:cNvSpPr>
          <p:nvPr>
            <p:ph type="title"/>
          </p:nvPr>
        </p:nvSpPr>
        <p:spPr/>
        <p:txBody>
          <a:bodyPr>
            <a:noAutofit/>
          </a:bodyPr>
          <a:lstStyle/>
          <a:p>
            <a:r>
              <a:rPr lang="en-CA" b="1" dirty="0">
                <a:solidFill>
                  <a:schemeClr val="tx1"/>
                </a:solidFill>
                <a:latin typeface="+mj-lt"/>
              </a:rPr>
              <a:t>AIDA model </a:t>
            </a:r>
            <a:endParaRPr lang="en-CA" dirty="0">
              <a:latin typeface="+mj-lt"/>
            </a:endParaRPr>
          </a:p>
        </p:txBody>
      </p:sp>
    </p:spTree>
    <p:extLst>
      <p:ext uri="{BB962C8B-B14F-4D97-AF65-F5344CB8AC3E}">
        <p14:creationId xmlns:p14="http://schemas.microsoft.com/office/powerpoint/2010/main" val="148012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91425" tIns="91425" rIns="91425" bIns="91425" anchor="t" anchorCtr="0">
            <a:noAutofit/>
          </a:bodyPr>
          <a:lstStyle/>
          <a:p>
            <a:r>
              <a:rPr lang="en-CA" b="1" dirty="0">
                <a:highlight>
                  <a:schemeClr val="lt1"/>
                </a:highlight>
                <a:latin typeface="+mj-lt"/>
                <a:ea typeface="Arial"/>
                <a:cs typeface="Arial"/>
                <a:sym typeface="Arial"/>
              </a:rPr>
              <a:t>Social Media </a:t>
            </a:r>
            <a:endParaRPr b="1" dirty="0">
              <a:highlight>
                <a:schemeClr val="lt1"/>
              </a:highlight>
              <a:latin typeface="+mj-lt"/>
              <a:ea typeface="Arial"/>
              <a:cs typeface="Arial"/>
              <a:sym typeface="Arial"/>
            </a:endParaRPr>
          </a:p>
        </p:txBody>
      </p:sp>
      <p:sp>
        <p:nvSpPr>
          <p:cNvPr id="3" name="Text Placeholder 2">
            <a:extLst>
              <a:ext uri="{FF2B5EF4-FFF2-40B4-BE49-F238E27FC236}">
                <a16:creationId xmlns:a16="http://schemas.microsoft.com/office/drawing/2014/main" id="{FA9E0D33-3F7B-A47D-EFD8-D1E59F546930}"/>
              </a:ext>
            </a:extLst>
          </p:cNvPr>
          <p:cNvSpPr>
            <a:spLocks noGrp="1"/>
          </p:cNvSpPr>
          <p:nvPr>
            <p:ph type="body" idx="1"/>
          </p:nvPr>
        </p:nvSpPr>
        <p:spPr>
          <a:xfrm>
            <a:off x="311700" y="1229875"/>
            <a:ext cx="4733829" cy="3339000"/>
          </a:xfrm>
        </p:spPr>
        <p:txBody>
          <a:bodyPr>
            <a:normAutofit/>
          </a:bodyPr>
          <a:lstStyle/>
          <a:p>
            <a:pPr marL="114300" indent="0">
              <a:buNone/>
            </a:pPr>
            <a:r>
              <a:rPr lang="en-US" b="1" dirty="0">
                <a:latin typeface="+mn-lt"/>
              </a:rPr>
              <a:t>S</a:t>
            </a:r>
            <a:r>
              <a:rPr lang="en-US" b="1" dirty="0">
                <a:solidFill>
                  <a:srgbClr val="000000"/>
                </a:solidFill>
                <a:latin typeface="+mn-lt"/>
              </a:rPr>
              <a:t>ocial media</a:t>
            </a:r>
            <a:r>
              <a:rPr lang="en-US" dirty="0">
                <a:solidFill>
                  <a:srgbClr val="000000"/>
                </a:solidFill>
                <a:latin typeface="+mn-lt"/>
              </a:rPr>
              <a:t> (online communication among interdependent and interconnected networks of organizations, people, and communities) explain one of the reasons why integrated marketing communications have become so important. Consumers are also changing. With access to many sources of information and often an interest in interactive media, consumers may collect more product information on their own.</a:t>
            </a:r>
            <a:endParaRPr lang="en-CA" dirty="0">
              <a:latin typeface="+mn-lt"/>
            </a:endParaRPr>
          </a:p>
        </p:txBody>
      </p:sp>
      <p:pic>
        <p:nvPicPr>
          <p:cNvPr id="5" name="Picture 4">
            <a:extLst>
              <a:ext uri="{FF2B5EF4-FFF2-40B4-BE49-F238E27FC236}">
                <a16:creationId xmlns:a16="http://schemas.microsoft.com/office/drawing/2014/main" id="{B39B8B61-56A8-183D-0631-A4A1373D1B7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0327" y="1371600"/>
            <a:ext cx="3676237" cy="2063594"/>
          </a:xfrm>
          <a:prstGeom prst="rect">
            <a:avLst/>
          </a:prstGeom>
        </p:spPr>
      </p:pic>
      <p:sp>
        <p:nvSpPr>
          <p:cNvPr id="8" name="TextBox 7">
            <a:extLst>
              <a:ext uri="{FF2B5EF4-FFF2-40B4-BE49-F238E27FC236}">
                <a16:creationId xmlns:a16="http://schemas.microsoft.com/office/drawing/2014/main" id="{97F8507F-D215-2D0C-4C5D-05962EA34E32}"/>
              </a:ext>
              <a:ext uri="{C183D7F6-B498-43B3-948B-1728B52AA6E4}">
                <adec:decorative xmlns:adec="http://schemas.microsoft.com/office/drawing/2017/decorative" val="1"/>
              </a:ext>
            </a:extLst>
          </p:cNvPr>
          <p:cNvSpPr txBox="1"/>
          <p:nvPr/>
        </p:nvSpPr>
        <p:spPr>
          <a:xfrm>
            <a:off x="5140326" y="3435194"/>
            <a:ext cx="3676238" cy="430887"/>
          </a:xfrm>
          <a:prstGeom prst="rect">
            <a:avLst/>
          </a:prstGeom>
          <a:noFill/>
        </p:spPr>
        <p:txBody>
          <a:bodyPr wrap="square">
            <a:spAutoFit/>
          </a:bodyPr>
          <a:lstStyle/>
          <a:p>
            <a:r>
              <a:rPr lang="en-US" sz="1100" dirty="0"/>
              <a:t>Photo by </a:t>
            </a:r>
            <a:r>
              <a:rPr lang="en-US" sz="1100" dirty="0">
                <a:solidFill>
                  <a:schemeClr val="accent2"/>
                </a:solidFill>
                <a:hlinkClick r:id="rId4">
                  <a:extLst>
                    <a:ext uri="{A12FA001-AC4F-418D-AE19-62706E023703}">
                      <ahyp:hlinkClr xmlns:ahyp="http://schemas.microsoft.com/office/drawing/2018/hyperlinkcolor" val="tx"/>
                    </a:ext>
                  </a:extLst>
                </a:hlinkClick>
              </a:rPr>
              <a:t>dole777</a:t>
            </a:r>
            <a:r>
              <a:rPr lang="en-US" sz="1100" dirty="0"/>
              <a:t> on is licensed under the </a:t>
            </a:r>
            <a:r>
              <a:rPr lang="en-US" sz="1100" dirty="0">
                <a:solidFill>
                  <a:schemeClr val="accent2"/>
                </a:solidFill>
                <a:hlinkClick r:id="rId5">
                  <a:extLst>
                    <a:ext uri="{A12FA001-AC4F-418D-AE19-62706E023703}">
                      <ahyp:hlinkClr xmlns:ahyp="http://schemas.microsoft.com/office/drawing/2018/hyperlinkcolor" val="tx"/>
                    </a:ext>
                  </a:extLst>
                </a:hlinkClick>
              </a:rPr>
              <a:t>Unsplash License</a:t>
            </a:r>
            <a:endParaRPr lang="en-CA" sz="1100" dirty="0">
              <a:solidFill>
                <a:schemeClr val="accent2"/>
              </a:solidFill>
            </a:endParaRPr>
          </a:p>
        </p:txBody>
      </p:sp>
    </p:spTree>
    <p:extLst>
      <p:ext uri="{BB962C8B-B14F-4D97-AF65-F5344CB8AC3E}">
        <p14:creationId xmlns:p14="http://schemas.microsoft.com/office/powerpoint/2010/main" val="1513437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2" name="Title 1">
            <a:extLst>
              <a:ext uri="{FF2B5EF4-FFF2-40B4-BE49-F238E27FC236}">
                <a16:creationId xmlns:a16="http://schemas.microsoft.com/office/drawing/2014/main" id="{8E6751D7-9234-69C1-9389-C81DA91DA7D2}"/>
              </a:ext>
            </a:extLst>
          </p:cNvPr>
          <p:cNvSpPr>
            <a:spLocks noGrp="1"/>
          </p:cNvSpPr>
          <p:nvPr>
            <p:ph type="title"/>
          </p:nvPr>
        </p:nvSpPr>
        <p:spPr/>
        <p:txBody>
          <a:bodyPr>
            <a:noAutofit/>
          </a:bodyPr>
          <a:lstStyle/>
          <a:p>
            <a:r>
              <a:rPr lang="en-CA" b="1" dirty="0">
                <a:solidFill>
                  <a:schemeClr val="tx1"/>
                </a:solidFill>
                <a:latin typeface="+mj-lt"/>
              </a:rPr>
              <a:t>Message Characteristics and Advertising Appeals</a:t>
            </a:r>
            <a:endParaRPr lang="en-CA" dirty="0">
              <a:latin typeface="+mj-lt"/>
            </a:endParaRPr>
          </a:p>
        </p:txBody>
      </p:sp>
      <p:sp>
        <p:nvSpPr>
          <p:cNvPr id="3" name="Text Placeholder 2">
            <a:extLst>
              <a:ext uri="{FF2B5EF4-FFF2-40B4-BE49-F238E27FC236}">
                <a16:creationId xmlns:a16="http://schemas.microsoft.com/office/drawing/2014/main" id="{117B170F-CFC0-5802-9DC0-94022BAF3089}"/>
              </a:ext>
            </a:extLst>
          </p:cNvPr>
          <p:cNvSpPr>
            <a:spLocks noGrp="1"/>
          </p:cNvSpPr>
          <p:nvPr>
            <p:ph type="body" idx="1"/>
          </p:nvPr>
        </p:nvSpPr>
        <p:spPr>
          <a:xfrm>
            <a:off x="311700" y="1717773"/>
            <a:ext cx="8520600" cy="3339000"/>
          </a:xfrm>
        </p:spPr>
        <p:txBody>
          <a:bodyPr/>
          <a:lstStyle/>
          <a:p>
            <a:pPr marL="114300" indent="0">
              <a:buNone/>
            </a:pPr>
            <a:r>
              <a:rPr lang="en-US" dirty="0">
                <a:latin typeface="+mn-lt"/>
              </a:rPr>
              <a:t>Organizations must also determine what type of appeal to use and how to structure their </a:t>
            </a:r>
            <a:r>
              <a:rPr lang="en-US" b="1" dirty="0">
                <a:latin typeface="+mn-lt"/>
              </a:rPr>
              <a:t>messages</a:t>
            </a:r>
            <a:r>
              <a:rPr lang="en-US" dirty="0">
                <a:latin typeface="+mn-lt"/>
              </a:rPr>
              <a:t>. Some of the common </a:t>
            </a:r>
            <a:r>
              <a:rPr lang="en-US" b="1" dirty="0">
                <a:latin typeface="+mn-lt"/>
              </a:rPr>
              <a:t>advertising appeals </a:t>
            </a:r>
            <a:r>
              <a:rPr lang="en-US" dirty="0">
                <a:latin typeface="+mn-lt"/>
              </a:rPr>
              <a:t>are</a:t>
            </a:r>
          </a:p>
          <a:p>
            <a:r>
              <a:rPr lang="en-US" dirty="0">
                <a:latin typeface="+mn-lt"/>
              </a:rPr>
              <a:t>Humorous</a:t>
            </a:r>
          </a:p>
          <a:p>
            <a:r>
              <a:rPr lang="en-US" dirty="0">
                <a:latin typeface="+mn-lt"/>
              </a:rPr>
              <a:t>Emotional</a:t>
            </a:r>
          </a:p>
          <a:p>
            <a:r>
              <a:rPr lang="en-US" dirty="0">
                <a:latin typeface="+mn-lt"/>
              </a:rPr>
              <a:t>Frightening (fear),</a:t>
            </a:r>
          </a:p>
          <a:p>
            <a:r>
              <a:rPr lang="en-US" dirty="0">
                <a:latin typeface="+mn-lt"/>
              </a:rPr>
              <a:t>Rational (informative)</a:t>
            </a:r>
          </a:p>
          <a:p>
            <a:r>
              <a:rPr lang="en-US" dirty="0">
                <a:latin typeface="+mn-lt"/>
              </a:rPr>
              <a:t>Environmentally conscious</a:t>
            </a:r>
            <a:endParaRPr lang="en-CA" dirty="0">
              <a:latin typeface="+mn-lt"/>
            </a:endParaRPr>
          </a:p>
        </p:txBody>
      </p:sp>
    </p:spTree>
    <p:extLst>
      <p:ext uri="{BB962C8B-B14F-4D97-AF65-F5344CB8AC3E}">
        <p14:creationId xmlns:p14="http://schemas.microsoft.com/office/powerpoint/2010/main" val="2370379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3" name="Title 2">
            <a:extLst>
              <a:ext uri="{FF2B5EF4-FFF2-40B4-BE49-F238E27FC236}">
                <a16:creationId xmlns:a16="http://schemas.microsoft.com/office/drawing/2014/main" id="{790C0A9D-1DAF-F8E7-409A-0CDD8A02E14C}"/>
              </a:ext>
            </a:extLst>
          </p:cNvPr>
          <p:cNvSpPr>
            <a:spLocks noGrp="1"/>
          </p:cNvSpPr>
          <p:nvPr>
            <p:ph type="title"/>
          </p:nvPr>
        </p:nvSpPr>
        <p:spPr/>
        <p:txBody>
          <a:bodyPr>
            <a:noAutofit/>
          </a:bodyPr>
          <a:lstStyle/>
          <a:p>
            <a:r>
              <a:rPr lang="en-CA" b="1" dirty="0">
                <a:solidFill>
                  <a:schemeClr val="tx1"/>
                </a:solidFill>
                <a:latin typeface="+mj-lt"/>
              </a:rPr>
              <a:t>11.5 Unique Selling Proposition</a:t>
            </a:r>
            <a:endParaRPr lang="en-CA" dirty="0">
              <a:latin typeface="+mj-lt"/>
            </a:endParaRPr>
          </a:p>
        </p:txBody>
      </p:sp>
      <p:sp>
        <p:nvSpPr>
          <p:cNvPr id="5" name="Text Placeholder 4">
            <a:extLst>
              <a:ext uri="{FF2B5EF4-FFF2-40B4-BE49-F238E27FC236}">
                <a16:creationId xmlns:a16="http://schemas.microsoft.com/office/drawing/2014/main" id="{18F100AC-6886-237B-E5CE-943598EBECA0}"/>
              </a:ext>
            </a:extLst>
          </p:cNvPr>
          <p:cNvSpPr>
            <a:spLocks noGrp="1"/>
          </p:cNvSpPr>
          <p:nvPr>
            <p:ph type="body" idx="1"/>
          </p:nvPr>
        </p:nvSpPr>
        <p:spPr/>
        <p:txBody>
          <a:bodyPr>
            <a:normAutofit/>
          </a:bodyPr>
          <a:lstStyle/>
          <a:p>
            <a:r>
              <a:rPr lang="en-CA" dirty="0">
                <a:latin typeface="+mn-lt"/>
              </a:rPr>
              <a:t>When organizations want to communicate value, they must determine what message strategies work best for them. Smart organizations determine </a:t>
            </a:r>
            <a:r>
              <a:rPr lang="en-CA" b="1" dirty="0">
                <a:latin typeface="+mn-lt"/>
              </a:rPr>
              <a:t>a product’s unique selling proposition (USP), or specific benefit consumers will remember.</a:t>
            </a:r>
          </a:p>
          <a:p>
            <a:r>
              <a:rPr lang="en-CA" dirty="0">
                <a:latin typeface="+mn-lt"/>
              </a:rPr>
              <a:t>When deciding on a message strategy, organizations must consider the audience, the objectives of the promotion, the media, and the budget, as well as the USP and the product. </a:t>
            </a:r>
            <a:endParaRPr lang="en-CA" b="1" dirty="0">
              <a:latin typeface="+mn-lt"/>
            </a:endParaRPr>
          </a:p>
          <a:p>
            <a:r>
              <a:rPr lang="en-CA" dirty="0">
                <a:latin typeface="+mn-lt"/>
              </a:rPr>
              <a:t>Advertisers promotion objectives follow the AIDA model (attention, interest, desire, and action).</a:t>
            </a:r>
            <a:endParaRPr lang="en-CA" b="1" dirty="0">
              <a:latin typeface="+mn-lt"/>
            </a:endParaRPr>
          </a:p>
        </p:txBody>
      </p:sp>
    </p:spTree>
    <p:extLst>
      <p:ext uri="{BB962C8B-B14F-4D97-AF65-F5344CB8AC3E}">
        <p14:creationId xmlns:p14="http://schemas.microsoft.com/office/powerpoint/2010/main" val="3613694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2" name="Title 1">
            <a:extLst>
              <a:ext uri="{FF2B5EF4-FFF2-40B4-BE49-F238E27FC236}">
                <a16:creationId xmlns:a16="http://schemas.microsoft.com/office/drawing/2014/main" id="{C1E45BB6-40C5-2EFE-FE06-6783F8E31601}"/>
              </a:ext>
            </a:extLst>
          </p:cNvPr>
          <p:cNvSpPr>
            <a:spLocks noGrp="1"/>
          </p:cNvSpPr>
          <p:nvPr>
            <p:ph type="title"/>
          </p:nvPr>
        </p:nvSpPr>
        <p:spPr/>
        <p:txBody>
          <a:bodyPr>
            <a:noAutofit/>
          </a:bodyPr>
          <a:lstStyle/>
          <a:p>
            <a:r>
              <a:rPr lang="en-CA" b="1" dirty="0">
                <a:solidFill>
                  <a:schemeClr val="tx1"/>
                </a:solidFill>
                <a:latin typeface="+mj-lt"/>
              </a:rPr>
              <a:t>11.6 The Promotion Budget </a:t>
            </a:r>
            <a:endParaRPr lang="en-CA" dirty="0">
              <a:latin typeface="+mj-lt"/>
            </a:endParaRPr>
          </a:p>
        </p:txBody>
      </p:sp>
      <p:sp>
        <p:nvSpPr>
          <p:cNvPr id="5" name="Text Placeholder 4">
            <a:extLst>
              <a:ext uri="{FF2B5EF4-FFF2-40B4-BE49-F238E27FC236}">
                <a16:creationId xmlns:a16="http://schemas.microsoft.com/office/drawing/2014/main" id="{6F4594C0-C60D-ADBA-3482-603A83282287}"/>
              </a:ext>
            </a:extLst>
          </p:cNvPr>
          <p:cNvSpPr>
            <a:spLocks noGrp="1"/>
          </p:cNvSpPr>
          <p:nvPr>
            <p:ph type="body" idx="1"/>
          </p:nvPr>
        </p:nvSpPr>
        <p:spPr/>
        <p:txBody>
          <a:bodyPr/>
          <a:lstStyle/>
          <a:p>
            <a:pPr marL="114300" indent="0">
              <a:buNone/>
            </a:pPr>
            <a:r>
              <a:rPr lang="en-CA" b="1" dirty="0">
                <a:latin typeface="+mn-lt"/>
              </a:rPr>
              <a:t>Learning Objectives:</a:t>
            </a:r>
          </a:p>
          <a:p>
            <a:r>
              <a:rPr lang="en-CA" dirty="0">
                <a:latin typeface="+mn-lt"/>
              </a:rPr>
              <a:t>Understand different ways in which promotion budgets can be set.</a:t>
            </a:r>
          </a:p>
          <a:p>
            <a:r>
              <a:rPr lang="en-CA" dirty="0">
                <a:latin typeface="+mn-lt"/>
              </a:rPr>
              <a:t>Understand how the budget can be allocated among different media</a:t>
            </a:r>
          </a:p>
        </p:txBody>
      </p:sp>
    </p:spTree>
    <p:extLst>
      <p:ext uri="{BB962C8B-B14F-4D97-AF65-F5344CB8AC3E}">
        <p14:creationId xmlns:p14="http://schemas.microsoft.com/office/powerpoint/2010/main" val="162506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2" name="Title 1">
            <a:extLst>
              <a:ext uri="{FF2B5EF4-FFF2-40B4-BE49-F238E27FC236}">
                <a16:creationId xmlns:a16="http://schemas.microsoft.com/office/drawing/2014/main" id="{9A959D05-14C7-A859-3F37-057E78A8A8C8}"/>
              </a:ext>
            </a:extLst>
          </p:cNvPr>
          <p:cNvSpPr>
            <a:spLocks noGrp="1"/>
          </p:cNvSpPr>
          <p:nvPr>
            <p:ph type="title"/>
          </p:nvPr>
        </p:nvSpPr>
        <p:spPr/>
        <p:txBody>
          <a:bodyPr>
            <a:noAutofit/>
          </a:bodyPr>
          <a:lstStyle/>
          <a:p>
            <a:r>
              <a:rPr lang="en-CA" b="1" dirty="0">
                <a:solidFill>
                  <a:schemeClr val="tx1"/>
                </a:solidFill>
                <a:latin typeface="+mj-lt"/>
              </a:rPr>
              <a:t>Methods to Determine Promotion Budget</a:t>
            </a:r>
            <a:endParaRPr lang="en-CA" dirty="0">
              <a:latin typeface="+mj-lt"/>
            </a:endParaRPr>
          </a:p>
        </p:txBody>
      </p:sp>
      <p:sp>
        <p:nvSpPr>
          <p:cNvPr id="3" name="Text Placeholder 2">
            <a:extLst>
              <a:ext uri="{FF2B5EF4-FFF2-40B4-BE49-F238E27FC236}">
                <a16:creationId xmlns:a16="http://schemas.microsoft.com/office/drawing/2014/main" id="{231CDD24-0F13-F7C5-5B1C-13AF763F945B}"/>
              </a:ext>
            </a:extLst>
          </p:cNvPr>
          <p:cNvSpPr>
            <a:spLocks noGrp="1"/>
          </p:cNvSpPr>
          <p:nvPr>
            <p:ph type="body" idx="1"/>
          </p:nvPr>
        </p:nvSpPr>
        <p:spPr>
          <a:xfrm>
            <a:off x="311700" y="1229874"/>
            <a:ext cx="8520600" cy="1456175"/>
          </a:xfrm>
        </p:spPr>
        <p:txBody>
          <a:bodyPr>
            <a:normAutofit/>
          </a:bodyPr>
          <a:lstStyle/>
          <a:p>
            <a:pPr marL="114300" indent="0">
              <a:buNone/>
            </a:pPr>
            <a:r>
              <a:rPr lang="en-US" dirty="0">
                <a:solidFill>
                  <a:srgbClr val="000000"/>
                </a:solidFill>
                <a:latin typeface="+mn-lt"/>
              </a:rPr>
              <a:t>An offering’s budget is a critical factor when it comes to deciding which message strategies to pursue. Several methods can be used to determine the promotion budget.</a:t>
            </a:r>
            <a:endParaRPr lang="en-CA" dirty="0">
              <a:latin typeface="+mn-lt"/>
            </a:endParaRPr>
          </a:p>
        </p:txBody>
      </p:sp>
      <p:graphicFrame>
        <p:nvGraphicFramePr>
          <p:cNvPr id="10" name="Table 10" descr="Percentage of last year's sales, affordable method, competitive parity, objective and test method ">
            <a:extLst>
              <a:ext uri="{FF2B5EF4-FFF2-40B4-BE49-F238E27FC236}">
                <a16:creationId xmlns:a16="http://schemas.microsoft.com/office/drawing/2014/main" id="{6310365F-1F75-EDA9-BE9F-1D52CD3134D3}"/>
              </a:ext>
            </a:extLst>
          </p:cNvPr>
          <p:cNvGraphicFramePr>
            <a:graphicFrameLocks noGrp="1"/>
          </p:cNvGraphicFramePr>
          <p:nvPr>
            <p:extLst>
              <p:ext uri="{D42A27DB-BD31-4B8C-83A1-F6EECF244321}">
                <p14:modId xmlns:p14="http://schemas.microsoft.com/office/powerpoint/2010/main" val="560629784"/>
              </p:ext>
            </p:extLst>
          </p:nvPr>
        </p:nvGraphicFramePr>
        <p:xfrm>
          <a:off x="1618829" y="2571750"/>
          <a:ext cx="6096000" cy="16560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02026850"/>
                    </a:ext>
                  </a:extLst>
                </a:gridCol>
              </a:tblGrid>
              <a:tr h="414000">
                <a:tc>
                  <a:txBody>
                    <a:bodyPr/>
                    <a:lstStyle/>
                    <a:p>
                      <a:pPr algn="ctr"/>
                      <a:r>
                        <a:rPr lang="en-US" sz="1800" b="1" dirty="0">
                          <a:solidFill>
                            <a:schemeClr val="bg2"/>
                          </a:solidFill>
                        </a:rPr>
                        <a:t>Percentage of Last Year’s Sales</a:t>
                      </a:r>
                      <a:endParaRPr lang="en-CA" sz="1800" b="1" dirty="0">
                        <a:solidFill>
                          <a:schemeClr val="bg2"/>
                        </a:solidFill>
                      </a:endParaRPr>
                    </a:p>
                  </a:txBody>
                  <a:tcPr anchor="ctr">
                    <a:solidFill>
                      <a:schemeClr val="accent6">
                        <a:lumMod val="60000"/>
                        <a:lumOff val="40000"/>
                      </a:schemeClr>
                    </a:solidFill>
                  </a:tcPr>
                </a:tc>
                <a:extLst>
                  <a:ext uri="{0D108BD9-81ED-4DB2-BD59-A6C34878D82A}">
                    <a16:rowId xmlns:a16="http://schemas.microsoft.com/office/drawing/2014/main" val="318370468"/>
                  </a:ext>
                </a:extLst>
              </a:tr>
              <a:tr h="414000">
                <a:tc>
                  <a:txBody>
                    <a:bodyPr/>
                    <a:lstStyle/>
                    <a:p>
                      <a:pPr algn="ctr"/>
                      <a:r>
                        <a:rPr lang="en-CA" sz="1800" b="1" dirty="0">
                          <a:solidFill>
                            <a:schemeClr val="bg2"/>
                          </a:solidFill>
                        </a:rPr>
                        <a:t> Affordable Method</a:t>
                      </a:r>
                    </a:p>
                  </a:txBody>
                  <a:tcPr anchor="ctr">
                    <a:solidFill>
                      <a:schemeClr val="accent6">
                        <a:lumMod val="60000"/>
                        <a:lumOff val="40000"/>
                      </a:schemeClr>
                    </a:solidFill>
                  </a:tcPr>
                </a:tc>
                <a:extLst>
                  <a:ext uri="{0D108BD9-81ED-4DB2-BD59-A6C34878D82A}">
                    <a16:rowId xmlns:a16="http://schemas.microsoft.com/office/drawing/2014/main" val="384267931"/>
                  </a:ext>
                </a:extLst>
              </a:tr>
              <a:tr h="414000">
                <a:tc>
                  <a:txBody>
                    <a:bodyPr/>
                    <a:lstStyle/>
                    <a:p>
                      <a:pPr algn="ctr"/>
                      <a:r>
                        <a:rPr lang="en-CA" sz="1800" b="1" dirty="0">
                          <a:solidFill>
                            <a:schemeClr val="bg2"/>
                          </a:solidFill>
                        </a:rPr>
                        <a:t>Competitive Parity</a:t>
                      </a:r>
                    </a:p>
                  </a:txBody>
                  <a:tcPr anchor="ctr">
                    <a:solidFill>
                      <a:schemeClr val="accent6">
                        <a:lumMod val="60000"/>
                        <a:lumOff val="40000"/>
                      </a:schemeClr>
                    </a:solidFill>
                  </a:tcPr>
                </a:tc>
                <a:extLst>
                  <a:ext uri="{0D108BD9-81ED-4DB2-BD59-A6C34878D82A}">
                    <a16:rowId xmlns:a16="http://schemas.microsoft.com/office/drawing/2014/main" val="2022278753"/>
                  </a:ext>
                </a:extLst>
              </a:tr>
              <a:tr h="414000">
                <a:tc>
                  <a:txBody>
                    <a:bodyPr/>
                    <a:lstStyle/>
                    <a:p>
                      <a:pPr algn="ctr"/>
                      <a:r>
                        <a:rPr lang="en-CA" sz="1800" b="1" dirty="0">
                          <a:solidFill>
                            <a:schemeClr val="bg2"/>
                          </a:solidFill>
                        </a:rPr>
                        <a:t>Objective and Task Method</a:t>
                      </a:r>
                    </a:p>
                  </a:txBody>
                  <a:tcPr anchor="ctr">
                    <a:solidFill>
                      <a:schemeClr val="accent6">
                        <a:lumMod val="60000"/>
                        <a:lumOff val="40000"/>
                      </a:schemeClr>
                    </a:solidFill>
                  </a:tcPr>
                </a:tc>
                <a:extLst>
                  <a:ext uri="{0D108BD9-81ED-4DB2-BD59-A6C34878D82A}">
                    <a16:rowId xmlns:a16="http://schemas.microsoft.com/office/drawing/2014/main" val="2484618481"/>
                  </a:ext>
                </a:extLst>
              </a:tr>
            </a:tbl>
          </a:graphicData>
        </a:graphic>
      </p:graphicFrame>
    </p:spTree>
    <p:extLst>
      <p:ext uri="{BB962C8B-B14F-4D97-AF65-F5344CB8AC3E}">
        <p14:creationId xmlns:p14="http://schemas.microsoft.com/office/powerpoint/2010/main" val="1529642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pic>
        <p:nvPicPr>
          <p:cNvPr id="3" name="Picture 2">
            <a:extLst>
              <a:ext uri="{FF2B5EF4-FFF2-40B4-BE49-F238E27FC236}">
                <a16:creationId xmlns:a16="http://schemas.microsoft.com/office/drawing/2014/main" id="{415856F2-73DA-35AF-6DF5-329C85C2D76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1380" y="1423838"/>
            <a:ext cx="3904824" cy="2603216"/>
          </a:xfrm>
          <a:prstGeom prst="rect">
            <a:avLst/>
          </a:prstGeom>
        </p:spPr>
      </p:pic>
      <p:sp>
        <p:nvSpPr>
          <p:cNvPr id="8" name="TextBox 7">
            <a:extLst>
              <a:ext uri="{FF2B5EF4-FFF2-40B4-BE49-F238E27FC236}">
                <a16:creationId xmlns:a16="http://schemas.microsoft.com/office/drawing/2014/main" id="{D4BF71DC-C239-EAB9-2442-D700257D1F43}"/>
              </a:ext>
              <a:ext uri="{C183D7F6-B498-43B3-948B-1728B52AA6E4}">
                <adec:decorative xmlns:adec="http://schemas.microsoft.com/office/drawing/2017/decorative" val="1"/>
              </a:ext>
            </a:extLst>
          </p:cNvPr>
          <p:cNvSpPr txBox="1"/>
          <p:nvPr/>
        </p:nvSpPr>
        <p:spPr>
          <a:xfrm>
            <a:off x="4971380" y="4057623"/>
            <a:ext cx="3939424" cy="430887"/>
          </a:xfrm>
          <a:prstGeom prst="rect">
            <a:avLst/>
          </a:prstGeom>
          <a:noFill/>
        </p:spPr>
        <p:txBody>
          <a:bodyPr wrap="square">
            <a:spAutoFit/>
          </a:bodyPr>
          <a:lstStyle/>
          <a:p>
            <a:r>
              <a:rPr lang="en-US" sz="1100" dirty="0"/>
              <a:t>Photo by </a:t>
            </a:r>
            <a:r>
              <a:rPr lang="en-US" sz="1100" dirty="0">
                <a:solidFill>
                  <a:schemeClr val="accent2"/>
                </a:solidFill>
                <a:hlinkClick r:id="rId4">
                  <a:extLst>
                    <a:ext uri="{A12FA001-AC4F-418D-AE19-62706E023703}">
                      <ahyp:hlinkClr xmlns:ahyp="http://schemas.microsoft.com/office/drawing/2018/hyperlinkcolor" val="tx"/>
                    </a:ext>
                  </a:extLst>
                </a:hlinkClick>
              </a:rPr>
              <a:t>Alvaro Reyes</a:t>
            </a:r>
            <a:r>
              <a:rPr lang="en-US" sz="1100" dirty="0">
                <a:solidFill>
                  <a:schemeClr val="accent2"/>
                </a:solidFill>
              </a:rPr>
              <a:t> </a:t>
            </a:r>
            <a:r>
              <a:rPr lang="en-US" sz="1100" dirty="0"/>
              <a:t>on is licensed under the </a:t>
            </a:r>
            <a:r>
              <a:rPr lang="en-US" sz="1100" dirty="0">
                <a:solidFill>
                  <a:schemeClr val="accent2"/>
                </a:solidFill>
                <a:hlinkClick r:id="rId5">
                  <a:extLst>
                    <a:ext uri="{A12FA001-AC4F-418D-AE19-62706E023703}">
                      <ahyp:hlinkClr xmlns:ahyp="http://schemas.microsoft.com/office/drawing/2018/hyperlinkcolor" val="tx"/>
                    </a:ext>
                  </a:extLst>
                </a:hlinkClick>
              </a:rPr>
              <a:t>Unsplash License</a:t>
            </a:r>
            <a:endParaRPr lang="en-CA" sz="1100" dirty="0">
              <a:solidFill>
                <a:schemeClr val="accent2"/>
              </a:solidFill>
            </a:endParaRPr>
          </a:p>
        </p:txBody>
      </p:sp>
      <p:sp>
        <p:nvSpPr>
          <p:cNvPr id="2" name="Title 1">
            <a:extLst>
              <a:ext uri="{FF2B5EF4-FFF2-40B4-BE49-F238E27FC236}">
                <a16:creationId xmlns:a16="http://schemas.microsoft.com/office/drawing/2014/main" id="{8C73FD6B-5AAE-1CD9-6244-D7DE5DD02259}"/>
              </a:ext>
            </a:extLst>
          </p:cNvPr>
          <p:cNvSpPr>
            <a:spLocks noGrp="1"/>
          </p:cNvSpPr>
          <p:nvPr>
            <p:ph type="title"/>
          </p:nvPr>
        </p:nvSpPr>
        <p:spPr/>
        <p:txBody>
          <a:bodyPr>
            <a:noAutofit/>
          </a:bodyPr>
          <a:lstStyle/>
          <a:p>
            <a:r>
              <a:rPr lang="en-US" b="1" dirty="0">
                <a:solidFill>
                  <a:schemeClr val="tx1"/>
                </a:solidFill>
                <a:latin typeface="+mj-lt"/>
              </a:rPr>
              <a:t>Percentage of Last Year’s Sales</a:t>
            </a:r>
            <a:endParaRPr lang="en-CA" dirty="0">
              <a:latin typeface="+mj-lt"/>
            </a:endParaRPr>
          </a:p>
        </p:txBody>
      </p:sp>
      <p:sp>
        <p:nvSpPr>
          <p:cNvPr id="5" name="Text Placeholder 4">
            <a:extLst>
              <a:ext uri="{FF2B5EF4-FFF2-40B4-BE49-F238E27FC236}">
                <a16:creationId xmlns:a16="http://schemas.microsoft.com/office/drawing/2014/main" id="{283AA493-0F4A-F980-BBB6-DDE31793FE8B}"/>
              </a:ext>
            </a:extLst>
          </p:cNvPr>
          <p:cNvSpPr>
            <a:spLocks noGrp="1"/>
          </p:cNvSpPr>
          <p:nvPr>
            <p:ph type="body" idx="1"/>
          </p:nvPr>
        </p:nvSpPr>
        <p:spPr>
          <a:xfrm>
            <a:off x="311700" y="1229875"/>
            <a:ext cx="4480736" cy="3203332"/>
          </a:xfrm>
        </p:spPr>
        <p:txBody>
          <a:bodyPr/>
          <a:lstStyle/>
          <a:p>
            <a:pPr marL="114300" indent="0">
              <a:buNone/>
            </a:pPr>
            <a:r>
              <a:rPr lang="en-US" dirty="0">
                <a:latin typeface="+mn-lt"/>
              </a:rPr>
              <a:t>The simplest method for determining the promotion budget is often merely using a percentage of last year’s sales or the projected sales for the next year. This method does not consider any changes in the market or unexpected circumstances. However, many firms use this method because it is simple and straightforward.</a:t>
            </a:r>
          </a:p>
        </p:txBody>
      </p:sp>
    </p:spTree>
    <p:extLst>
      <p:ext uri="{BB962C8B-B14F-4D97-AF65-F5344CB8AC3E}">
        <p14:creationId xmlns:p14="http://schemas.microsoft.com/office/powerpoint/2010/main" val="1522674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8" name="TextBox 7">
            <a:extLst>
              <a:ext uri="{FF2B5EF4-FFF2-40B4-BE49-F238E27FC236}">
                <a16:creationId xmlns:a16="http://schemas.microsoft.com/office/drawing/2014/main" id="{D4BF71DC-C239-EAB9-2442-D700257D1F43}"/>
              </a:ext>
              <a:ext uri="{C183D7F6-B498-43B3-948B-1728B52AA6E4}">
                <adec:decorative xmlns:adec="http://schemas.microsoft.com/office/drawing/2017/decorative" val="1"/>
              </a:ext>
            </a:extLst>
          </p:cNvPr>
          <p:cNvSpPr txBox="1"/>
          <p:nvPr/>
        </p:nvSpPr>
        <p:spPr>
          <a:xfrm>
            <a:off x="5378298" y="3626521"/>
            <a:ext cx="3454002" cy="430887"/>
          </a:xfrm>
          <a:prstGeom prst="rect">
            <a:avLst/>
          </a:prstGeom>
          <a:noFill/>
        </p:spPr>
        <p:txBody>
          <a:bodyPr wrap="square">
            <a:spAutoFit/>
          </a:bodyPr>
          <a:lstStyle/>
          <a:p>
            <a:r>
              <a:rPr lang="en-US" sz="1100" dirty="0"/>
              <a:t>Photo by </a:t>
            </a:r>
            <a:r>
              <a:rPr lang="en-US" sz="1100" dirty="0" err="1">
                <a:solidFill>
                  <a:schemeClr val="accent2"/>
                </a:solidFill>
                <a:hlinkClick r:id="rId3">
                  <a:extLst>
                    <a:ext uri="{A12FA001-AC4F-418D-AE19-62706E023703}">
                      <ahyp:hlinkClr xmlns:ahyp="http://schemas.microsoft.com/office/drawing/2018/hyperlinkcolor" val="tx"/>
                    </a:ext>
                  </a:extLst>
                </a:hlinkClick>
              </a:rPr>
              <a:t>Towfiqu</a:t>
            </a:r>
            <a:r>
              <a:rPr lang="en-US" sz="1100" dirty="0">
                <a:solidFill>
                  <a:schemeClr val="accent2"/>
                </a:solidFill>
                <a:hlinkClick r:id="rId3">
                  <a:extLst>
                    <a:ext uri="{A12FA001-AC4F-418D-AE19-62706E023703}">
                      <ahyp:hlinkClr xmlns:ahyp="http://schemas.microsoft.com/office/drawing/2018/hyperlinkcolor" val="tx"/>
                    </a:ext>
                  </a:extLst>
                </a:hlinkClick>
              </a:rPr>
              <a:t> </a:t>
            </a:r>
            <a:r>
              <a:rPr lang="en-US" sz="1100" dirty="0" err="1">
                <a:solidFill>
                  <a:schemeClr val="accent2"/>
                </a:solidFill>
                <a:hlinkClick r:id="rId3">
                  <a:extLst>
                    <a:ext uri="{A12FA001-AC4F-418D-AE19-62706E023703}">
                      <ahyp:hlinkClr xmlns:ahyp="http://schemas.microsoft.com/office/drawing/2018/hyperlinkcolor" val="tx"/>
                    </a:ext>
                  </a:extLst>
                </a:hlinkClick>
              </a:rPr>
              <a:t>barbhuiya</a:t>
            </a:r>
            <a:r>
              <a:rPr lang="en-US" sz="1100" dirty="0">
                <a:solidFill>
                  <a:schemeClr val="accent2"/>
                </a:solidFill>
              </a:rPr>
              <a:t> </a:t>
            </a:r>
            <a:r>
              <a:rPr lang="en-US" sz="1100" dirty="0"/>
              <a:t>on is licensed under the </a:t>
            </a:r>
            <a:r>
              <a:rPr lang="en-US" sz="1100" dirty="0">
                <a:solidFill>
                  <a:schemeClr val="accent2"/>
                </a:solidFill>
                <a:hlinkClick r:id="rId4">
                  <a:extLst>
                    <a:ext uri="{A12FA001-AC4F-418D-AE19-62706E023703}">
                      <ahyp:hlinkClr xmlns:ahyp="http://schemas.microsoft.com/office/drawing/2018/hyperlinkcolor" val="tx"/>
                    </a:ext>
                  </a:extLst>
                </a:hlinkClick>
              </a:rPr>
              <a:t>Unsplash License</a:t>
            </a:r>
            <a:endParaRPr lang="en-CA" sz="1100" dirty="0">
              <a:solidFill>
                <a:schemeClr val="accent2"/>
              </a:solidFill>
            </a:endParaRPr>
          </a:p>
        </p:txBody>
      </p:sp>
      <p:pic>
        <p:nvPicPr>
          <p:cNvPr id="6" name="Picture 5">
            <a:extLst>
              <a:ext uri="{FF2B5EF4-FFF2-40B4-BE49-F238E27FC236}">
                <a16:creationId xmlns:a16="http://schemas.microsoft.com/office/drawing/2014/main" id="{BEDA9E96-B241-0153-5E05-F88DD65F130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20368" y="1368420"/>
            <a:ext cx="3184388" cy="2122925"/>
          </a:xfrm>
          <a:prstGeom prst="rect">
            <a:avLst/>
          </a:prstGeom>
        </p:spPr>
      </p:pic>
      <p:sp>
        <p:nvSpPr>
          <p:cNvPr id="2" name="Title 1">
            <a:extLst>
              <a:ext uri="{FF2B5EF4-FFF2-40B4-BE49-F238E27FC236}">
                <a16:creationId xmlns:a16="http://schemas.microsoft.com/office/drawing/2014/main" id="{D472F809-8059-E5BA-FA7B-7EDBB1A851D9}"/>
              </a:ext>
            </a:extLst>
          </p:cNvPr>
          <p:cNvSpPr>
            <a:spLocks noGrp="1"/>
          </p:cNvSpPr>
          <p:nvPr>
            <p:ph type="title"/>
          </p:nvPr>
        </p:nvSpPr>
        <p:spPr/>
        <p:txBody>
          <a:bodyPr>
            <a:noAutofit/>
          </a:bodyPr>
          <a:lstStyle/>
          <a:p>
            <a:r>
              <a:rPr lang="en-US" b="1" dirty="0">
                <a:solidFill>
                  <a:schemeClr val="tx1"/>
                </a:solidFill>
                <a:latin typeface="+mj-lt"/>
              </a:rPr>
              <a:t>Affordable Method</a:t>
            </a:r>
            <a:endParaRPr lang="en-CA" dirty="0">
              <a:latin typeface="+mj-lt"/>
            </a:endParaRPr>
          </a:p>
        </p:txBody>
      </p:sp>
      <p:sp>
        <p:nvSpPr>
          <p:cNvPr id="3" name="Text Placeholder 2">
            <a:extLst>
              <a:ext uri="{FF2B5EF4-FFF2-40B4-BE49-F238E27FC236}">
                <a16:creationId xmlns:a16="http://schemas.microsoft.com/office/drawing/2014/main" id="{753E873F-0641-8ACB-5E2F-33F59887D9A8}"/>
              </a:ext>
            </a:extLst>
          </p:cNvPr>
          <p:cNvSpPr>
            <a:spLocks noGrp="1"/>
          </p:cNvSpPr>
          <p:nvPr>
            <p:ph type="body" idx="1"/>
          </p:nvPr>
        </p:nvSpPr>
        <p:spPr>
          <a:xfrm>
            <a:off x="311699" y="1229875"/>
            <a:ext cx="4989973" cy="3339000"/>
          </a:xfrm>
        </p:spPr>
        <p:txBody>
          <a:bodyPr>
            <a:normAutofit/>
          </a:bodyPr>
          <a:lstStyle/>
          <a:p>
            <a:pPr marL="114300" indent="0">
              <a:buNone/>
            </a:pPr>
            <a:r>
              <a:rPr lang="en-US" dirty="0">
                <a:latin typeface="+mn-lt"/>
              </a:rPr>
              <a:t>Affordable method, or what you think you can afford, is a method used often by small businesses. Unfortunately, things often cost more than anticipated, and you may not have enough money. Many small businesses think they’re going to have money for promotion, but they run out and cannot spend as much on promotion as they had hoped. </a:t>
            </a:r>
          </a:p>
        </p:txBody>
      </p:sp>
    </p:spTree>
    <p:extLst>
      <p:ext uri="{BB962C8B-B14F-4D97-AF65-F5344CB8AC3E}">
        <p14:creationId xmlns:p14="http://schemas.microsoft.com/office/powerpoint/2010/main" val="2756953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pic>
        <p:nvPicPr>
          <p:cNvPr id="3" name="Picture 2">
            <a:extLst>
              <a:ext uri="{FF2B5EF4-FFF2-40B4-BE49-F238E27FC236}">
                <a16:creationId xmlns:a16="http://schemas.microsoft.com/office/drawing/2014/main" id="{91E0143A-E4EC-FC23-5E1C-80919E9D493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6254" y="1372199"/>
            <a:ext cx="3404687" cy="2269791"/>
          </a:xfrm>
          <a:prstGeom prst="rect">
            <a:avLst/>
          </a:prstGeom>
        </p:spPr>
      </p:pic>
      <p:sp>
        <p:nvSpPr>
          <p:cNvPr id="10" name="TextBox 9">
            <a:extLst>
              <a:ext uri="{FF2B5EF4-FFF2-40B4-BE49-F238E27FC236}">
                <a16:creationId xmlns:a16="http://schemas.microsoft.com/office/drawing/2014/main" id="{944FBAD9-91E5-7E47-809B-960F4274BA6B}"/>
              </a:ext>
              <a:ext uri="{C183D7F6-B498-43B3-948B-1728B52AA6E4}">
                <adec:decorative xmlns:adec="http://schemas.microsoft.com/office/drawing/2017/decorative" val="1"/>
              </a:ext>
            </a:extLst>
          </p:cNvPr>
          <p:cNvSpPr txBox="1"/>
          <p:nvPr/>
        </p:nvSpPr>
        <p:spPr>
          <a:xfrm>
            <a:off x="5144653" y="3641990"/>
            <a:ext cx="3506287" cy="430887"/>
          </a:xfrm>
          <a:prstGeom prst="rect">
            <a:avLst/>
          </a:prstGeom>
          <a:noFill/>
        </p:spPr>
        <p:txBody>
          <a:bodyPr wrap="square">
            <a:spAutoFit/>
          </a:bodyPr>
          <a:lstStyle/>
          <a:p>
            <a:r>
              <a:rPr lang="en-US" sz="1100" dirty="0"/>
              <a:t>Photo by </a:t>
            </a:r>
            <a:r>
              <a:rPr lang="en-US" sz="1100" dirty="0" err="1">
                <a:solidFill>
                  <a:schemeClr val="accent2"/>
                </a:solidFill>
                <a:hlinkClick r:id="rId4">
                  <a:extLst>
                    <a:ext uri="{A12FA001-AC4F-418D-AE19-62706E023703}">
                      <ahyp:hlinkClr xmlns:ahyp="http://schemas.microsoft.com/office/drawing/2018/hyperlinkcolor" val="tx"/>
                    </a:ext>
                  </a:extLst>
                </a:hlinkClick>
              </a:rPr>
              <a:t>Sasun</a:t>
            </a:r>
            <a:r>
              <a:rPr lang="en-US" sz="1100" dirty="0">
                <a:solidFill>
                  <a:schemeClr val="accent2"/>
                </a:solidFill>
                <a:hlinkClick r:id="rId4">
                  <a:extLst>
                    <a:ext uri="{A12FA001-AC4F-418D-AE19-62706E023703}">
                      <ahyp:hlinkClr xmlns:ahyp="http://schemas.microsoft.com/office/drawing/2018/hyperlinkcolor" val="tx"/>
                    </a:ext>
                  </a:extLst>
                </a:hlinkClick>
              </a:rPr>
              <a:t> </a:t>
            </a:r>
            <a:r>
              <a:rPr lang="en-US" sz="1100" dirty="0" err="1">
                <a:solidFill>
                  <a:schemeClr val="accent2"/>
                </a:solidFill>
                <a:hlinkClick r:id="rId4">
                  <a:extLst>
                    <a:ext uri="{A12FA001-AC4F-418D-AE19-62706E023703}">
                      <ahyp:hlinkClr xmlns:ahyp="http://schemas.microsoft.com/office/drawing/2018/hyperlinkcolor" val="tx"/>
                    </a:ext>
                  </a:extLst>
                </a:hlinkClick>
              </a:rPr>
              <a:t>Bughdaryan</a:t>
            </a:r>
            <a:r>
              <a:rPr lang="en-US" sz="1100" dirty="0">
                <a:solidFill>
                  <a:schemeClr val="accent2"/>
                </a:solidFill>
                <a:hlinkClick r:id="rId5">
                  <a:extLst>
                    <a:ext uri="{A12FA001-AC4F-418D-AE19-62706E023703}">
                      <ahyp:hlinkClr xmlns:ahyp="http://schemas.microsoft.com/office/drawing/2018/hyperlinkcolor" val="tx"/>
                    </a:ext>
                  </a:extLst>
                </a:hlinkClick>
              </a:rPr>
              <a:t> </a:t>
            </a:r>
            <a:r>
              <a:rPr lang="en-US" sz="1100" dirty="0" err="1">
                <a:solidFill>
                  <a:schemeClr val="accent2"/>
                </a:solidFill>
                <a:hlinkClick r:id="rId5">
                  <a:extLst>
                    <a:ext uri="{A12FA001-AC4F-418D-AE19-62706E023703}">
                      <ahyp:hlinkClr xmlns:ahyp="http://schemas.microsoft.com/office/drawing/2018/hyperlinkcolor" val="tx"/>
                    </a:ext>
                  </a:extLst>
                </a:hlinkClick>
              </a:rPr>
              <a:t>barbhuiya</a:t>
            </a:r>
            <a:r>
              <a:rPr lang="en-US" sz="1100" dirty="0">
                <a:solidFill>
                  <a:schemeClr val="accent2"/>
                </a:solidFill>
              </a:rPr>
              <a:t> </a:t>
            </a:r>
            <a:r>
              <a:rPr lang="en-US" sz="1100" dirty="0"/>
              <a:t>on is licensed under the </a:t>
            </a:r>
            <a:r>
              <a:rPr lang="en-US" sz="1100" dirty="0">
                <a:solidFill>
                  <a:schemeClr val="accent2"/>
                </a:solidFill>
                <a:hlinkClick r:id="rId6">
                  <a:extLst>
                    <a:ext uri="{A12FA001-AC4F-418D-AE19-62706E023703}">
                      <ahyp:hlinkClr xmlns:ahyp="http://schemas.microsoft.com/office/drawing/2018/hyperlinkcolor" val="tx"/>
                    </a:ext>
                  </a:extLst>
                </a:hlinkClick>
              </a:rPr>
              <a:t>Unsplash License</a:t>
            </a:r>
            <a:endParaRPr lang="en-CA" sz="1100" dirty="0">
              <a:solidFill>
                <a:schemeClr val="accent2"/>
              </a:solidFill>
            </a:endParaRPr>
          </a:p>
        </p:txBody>
      </p:sp>
      <p:sp>
        <p:nvSpPr>
          <p:cNvPr id="2" name="Title 1">
            <a:extLst>
              <a:ext uri="{FF2B5EF4-FFF2-40B4-BE49-F238E27FC236}">
                <a16:creationId xmlns:a16="http://schemas.microsoft.com/office/drawing/2014/main" id="{CF39F311-E73C-90F6-A953-8E3AD81C3BC8}"/>
              </a:ext>
            </a:extLst>
          </p:cNvPr>
          <p:cNvSpPr>
            <a:spLocks noGrp="1"/>
          </p:cNvSpPr>
          <p:nvPr>
            <p:ph type="title"/>
          </p:nvPr>
        </p:nvSpPr>
        <p:spPr/>
        <p:txBody>
          <a:bodyPr>
            <a:noAutofit/>
          </a:bodyPr>
          <a:lstStyle/>
          <a:p>
            <a:r>
              <a:rPr lang="en-CA" b="1" dirty="0">
                <a:latin typeface="+mj-lt"/>
              </a:rPr>
              <a:t>Competitive Parity</a:t>
            </a:r>
          </a:p>
        </p:txBody>
      </p:sp>
      <p:sp>
        <p:nvSpPr>
          <p:cNvPr id="5" name="Text Placeholder 4">
            <a:extLst>
              <a:ext uri="{FF2B5EF4-FFF2-40B4-BE49-F238E27FC236}">
                <a16:creationId xmlns:a16="http://schemas.microsoft.com/office/drawing/2014/main" id="{4C4F8BFB-FD5E-AA8E-0341-AA4F0E5630B8}"/>
              </a:ext>
            </a:extLst>
          </p:cNvPr>
          <p:cNvSpPr>
            <a:spLocks noGrp="1"/>
          </p:cNvSpPr>
          <p:nvPr>
            <p:ph type="body" idx="1"/>
          </p:nvPr>
        </p:nvSpPr>
        <p:spPr>
          <a:xfrm>
            <a:off x="311700" y="1229875"/>
            <a:ext cx="4832952" cy="3339000"/>
          </a:xfrm>
        </p:spPr>
        <p:txBody>
          <a:bodyPr>
            <a:normAutofit/>
          </a:bodyPr>
          <a:lstStyle/>
          <a:p>
            <a:pPr marL="114300" indent="0">
              <a:buNone/>
            </a:pPr>
            <a:r>
              <a:rPr lang="en-US" dirty="0">
                <a:latin typeface="+mn-lt"/>
              </a:rPr>
              <a:t>Other companies may decide to use </a:t>
            </a:r>
            <a:r>
              <a:rPr lang="en-US" b="1" dirty="0">
                <a:latin typeface="+mn-lt"/>
              </a:rPr>
              <a:t>competitive parity</a:t>
            </a:r>
            <a:r>
              <a:rPr lang="en-US" dirty="0">
                <a:latin typeface="+mn-lt"/>
              </a:rPr>
              <a:t>—that is, they try to keep their promotional spending comparable to the competitors’ spending level. This method is designed to keep a brand in the minds of consumers. During a recession, some firms feel like they must spend as much—if not more—than their competitors to get customers to buy from them. </a:t>
            </a:r>
            <a:endParaRPr lang="en-CA" dirty="0">
              <a:latin typeface="+mn-lt"/>
            </a:endParaRPr>
          </a:p>
        </p:txBody>
      </p:sp>
    </p:spTree>
    <p:extLst>
      <p:ext uri="{BB962C8B-B14F-4D97-AF65-F5344CB8AC3E}">
        <p14:creationId xmlns:p14="http://schemas.microsoft.com/office/powerpoint/2010/main" val="485168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pic>
        <p:nvPicPr>
          <p:cNvPr id="8" name="Picture 7">
            <a:extLst>
              <a:ext uri="{FF2B5EF4-FFF2-40B4-BE49-F238E27FC236}">
                <a16:creationId xmlns:a16="http://schemas.microsoft.com/office/drawing/2014/main" id="{E002520A-9840-4A38-1792-BC41D9251D6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2090" y="1122622"/>
            <a:ext cx="3175254" cy="3175254"/>
          </a:xfrm>
          <a:prstGeom prst="rect">
            <a:avLst/>
          </a:prstGeom>
        </p:spPr>
      </p:pic>
      <p:sp>
        <p:nvSpPr>
          <p:cNvPr id="10" name="TextBox 9">
            <a:extLst>
              <a:ext uri="{FF2B5EF4-FFF2-40B4-BE49-F238E27FC236}">
                <a16:creationId xmlns:a16="http://schemas.microsoft.com/office/drawing/2014/main" id="{5B3D6CB2-8CB8-8595-8AA6-DAE76DBD46F0}"/>
              </a:ext>
              <a:ext uri="{C183D7F6-B498-43B3-948B-1728B52AA6E4}">
                <adec:decorative xmlns:adec="http://schemas.microsoft.com/office/drawing/2017/decorative" val="1"/>
              </a:ext>
            </a:extLst>
          </p:cNvPr>
          <p:cNvSpPr txBox="1"/>
          <p:nvPr/>
        </p:nvSpPr>
        <p:spPr>
          <a:xfrm>
            <a:off x="5292090" y="4302613"/>
            <a:ext cx="3485827" cy="430887"/>
          </a:xfrm>
          <a:prstGeom prst="rect">
            <a:avLst/>
          </a:prstGeom>
          <a:noFill/>
        </p:spPr>
        <p:txBody>
          <a:bodyPr wrap="square">
            <a:spAutoFit/>
          </a:bodyPr>
          <a:lstStyle/>
          <a:p>
            <a:r>
              <a:rPr lang="en-US" sz="1100" dirty="0"/>
              <a:t>Photo by </a:t>
            </a:r>
            <a:r>
              <a:rPr lang="en-US" sz="1100" dirty="0">
                <a:solidFill>
                  <a:schemeClr val="accent2"/>
                </a:solidFill>
                <a:hlinkClick r:id="rId4">
                  <a:extLst>
                    <a:ext uri="{A12FA001-AC4F-418D-AE19-62706E023703}">
                      <ahyp:hlinkClr xmlns:ahyp="http://schemas.microsoft.com/office/drawing/2018/hyperlinkcolor" val="tx"/>
                    </a:ext>
                  </a:extLst>
                </a:hlinkClick>
              </a:rPr>
              <a:t>JJ Ying</a:t>
            </a:r>
            <a:r>
              <a:rPr lang="en-US" sz="1100" dirty="0">
                <a:solidFill>
                  <a:schemeClr val="accent2"/>
                </a:solidFill>
              </a:rPr>
              <a:t> </a:t>
            </a:r>
            <a:r>
              <a:rPr lang="en-US" sz="1100" dirty="0"/>
              <a:t>on is licensed under the </a:t>
            </a:r>
            <a:r>
              <a:rPr lang="en-US" sz="1100" dirty="0">
                <a:solidFill>
                  <a:schemeClr val="accent2"/>
                </a:solidFill>
                <a:hlinkClick r:id="rId5">
                  <a:extLst>
                    <a:ext uri="{A12FA001-AC4F-418D-AE19-62706E023703}">
                      <ahyp:hlinkClr xmlns:ahyp="http://schemas.microsoft.com/office/drawing/2018/hyperlinkcolor" val="tx"/>
                    </a:ext>
                  </a:extLst>
                </a:hlinkClick>
              </a:rPr>
              <a:t>Unsplash License</a:t>
            </a:r>
            <a:endParaRPr lang="en-CA" sz="1100" dirty="0">
              <a:solidFill>
                <a:schemeClr val="accent2"/>
              </a:solidFill>
            </a:endParaRPr>
          </a:p>
        </p:txBody>
      </p:sp>
      <p:sp>
        <p:nvSpPr>
          <p:cNvPr id="2" name="Title 1">
            <a:extLst>
              <a:ext uri="{FF2B5EF4-FFF2-40B4-BE49-F238E27FC236}">
                <a16:creationId xmlns:a16="http://schemas.microsoft.com/office/drawing/2014/main" id="{92268452-2363-14F2-A7F3-33036E087DA9}"/>
              </a:ext>
            </a:extLst>
          </p:cNvPr>
          <p:cNvSpPr>
            <a:spLocks noGrp="1"/>
          </p:cNvSpPr>
          <p:nvPr>
            <p:ph type="title"/>
          </p:nvPr>
        </p:nvSpPr>
        <p:spPr/>
        <p:txBody>
          <a:bodyPr>
            <a:noAutofit/>
          </a:bodyPr>
          <a:lstStyle/>
          <a:p>
            <a:r>
              <a:rPr lang="en-CA" b="1" dirty="0">
                <a:solidFill>
                  <a:schemeClr val="tx1"/>
                </a:solidFill>
                <a:latin typeface="+mj-lt"/>
              </a:rPr>
              <a:t>Objective and Task Method</a:t>
            </a:r>
            <a:endParaRPr lang="en-CA" dirty="0">
              <a:latin typeface="+mj-lt"/>
            </a:endParaRPr>
          </a:p>
        </p:txBody>
      </p:sp>
      <p:sp>
        <p:nvSpPr>
          <p:cNvPr id="3" name="Text Placeholder 2">
            <a:extLst>
              <a:ext uri="{FF2B5EF4-FFF2-40B4-BE49-F238E27FC236}">
                <a16:creationId xmlns:a16="http://schemas.microsoft.com/office/drawing/2014/main" id="{F2D33A98-6BE7-41CE-9FBC-844F339B4E57}"/>
              </a:ext>
            </a:extLst>
          </p:cNvPr>
          <p:cNvSpPr>
            <a:spLocks noGrp="1"/>
          </p:cNvSpPr>
          <p:nvPr>
            <p:ph type="body" idx="1"/>
          </p:nvPr>
        </p:nvSpPr>
        <p:spPr>
          <a:xfrm>
            <a:off x="311700" y="1229875"/>
            <a:ext cx="4980390" cy="3339000"/>
          </a:xfrm>
        </p:spPr>
        <p:txBody>
          <a:bodyPr/>
          <a:lstStyle/>
          <a:p>
            <a:pPr marL="114300" indent="0">
              <a:buNone/>
            </a:pPr>
            <a:r>
              <a:rPr lang="en-US" dirty="0">
                <a:latin typeface="+mn-lt"/>
              </a:rPr>
              <a:t>A more rational and ideal approach is the </a:t>
            </a:r>
            <a:r>
              <a:rPr lang="en-US" b="1" dirty="0">
                <a:latin typeface="+mn-lt"/>
              </a:rPr>
              <a:t>objective and task method</a:t>
            </a:r>
            <a:r>
              <a:rPr lang="en-US" dirty="0">
                <a:latin typeface="+mn-lt"/>
              </a:rPr>
              <a:t>, whereby marketing managers first determine what they want to accomplish (objectives) with their communication. Then they determine what activities—commercials, sales promotions, and so on—are necessary to accomplish the objectives. Finally, they conduct research to figure out how much the activities, or tasks, cost in order to develop a budget.</a:t>
            </a:r>
            <a:endParaRPr lang="en-CA" dirty="0">
              <a:latin typeface="+mn-lt"/>
            </a:endParaRPr>
          </a:p>
        </p:txBody>
      </p:sp>
    </p:spTree>
    <p:extLst>
      <p:ext uri="{BB962C8B-B14F-4D97-AF65-F5344CB8AC3E}">
        <p14:creationId xmlns:p14="http://schemas.microsoft.com/office/powerpoint/2010/main" val="2785703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469" y="1266092"/>
            <a:ext cx="2665963" cy="2665963"/>
          </a:xfrm>
          <a:prstGeom prst="rect">
            <a:avLst/>
          </a:prstGeom>
        </p:spPr>
      </p:pic>
      <p:sp>
        <p:nvSpPr>
          <p:cNvPr id="3" name="Title 2">
            <a:extLst>
              <a:ext uri="{FF2B5EF4-FFF2-40B4-BE49-F238E27FC236}">
                <a16:creationId xmlns:a16="http://schemas.microsoft.com/office/drawing/2014/main" id="{B983CD62-B88C-38E6-B547-236A0CE7BC8A}"/>
              </a:ext>
            </a:extLst>
          </p:cNvPr>
          <p:cNvSpPr>
            <a:spLocks noGrp="1"/>
          </p:cNvSpPr>
          <p:nvPr>
            <p:ph type="title"/>
          </p:nvPr>
        </p:nvSpPr>
        <p:spPr/>
        <p:txBody>
          <a:bodyPr>
            <a:normAutofit fontScale="90000"/>
          </a:bodyPr>
          <a:lstStyle/>
          <a:p>
            <a:r>
              <a:rPr lang="en-CA" sz="3200" b="1" dirty="0">
                <a:solidFill>
                  <a:schemeClr val="tx1"/>
                </a:solidFill>
              </a:rPr>
              <a:t>11.6 </a:t>
            </a:r>
            <a:r>
              <a:rPr lang="en-CA" sz="3300" b="1" dirty="0">
                <a:solidFill>
                  <a:schemeClr val="tx1"/>
                </a:solidFill>
                <a:latin typeface="+mj-lt"/>
              </a:rPr>
              <a:t>Key</a:t>
            </a:r>
            <a:r>
              <a:rPr lang="en-CA" sz="3200" b="1" dirty="0">
                <a:solidFill>
                  <a:schemeClr val="tx1"/>
                </a:solidFill>
              </a:rPr>
              <a:t> Takeaway</a:t>
            </a:r>
            <a:endParaRPr lang="en-CA" dirty="0"/>
          </a:p>
        </p:txBody>
      </p:sp>
      <p:sp>
        <p:nvSpPr>
          <p:cNvPr id="6" name="Text Placeholder 5">
            <a:extLst>
              <a:ext uri="{FF2B5EF4-FFF2-40B4-BE49-F238E27FC236}">
                <a16:creationId xmlns:a16="http://schemas.microsoft.com/office/drawing/2014/main" id="{0CBD2CF8-D1D7-9253-4F34-A0F6C9C2CF8B}"/>
              </a:ext>
            </a:extLst>
          </p:cNvPr>
          <p:cNvSpPr>
            <a:spLocks noGrp="1"/>
          </p:cNvSpPr>
          <p:nvPr>
            <p:ph type="body" idx="1"/>
          </p:nvPr>
        </p:nvSpPr>
        <p:spPr>
          <a:xfrm>
            <a:off x="2816678" y="1229875"/>
            <a:ext cx="6015621" cy="3339000"/>
          </a:xfrm>
        </p:spPr>
        <p:txBody>
          <a:bodyPr/>
          <a:lstStyle/>
          <a:p>
            <a:pPr marL="114300" indent="0">
              <a:buNone/>
            </a:pPr>
            <a:r>
              <a:rPr lang="en-CA" dirty="0">
                <a:latin typeface="+mn-lt"/>
              </a:rPr>
              <a:t>Companies use sales promotions to get customers to take action (make purchases) quickly. Sales promotions increase the awareness of products, help introduce new products, and often create interest in the organizations that run the promotions. Coupons, contests, samples, and premiums are among the types of sales promotions aimed at consumers. Trade promotions, or promotions aimed at businesses, include trade shows, sales contests, trade allowances, and push money.</a:t>
            </a:r>
          </a:p>
        </p:txBody>
      </p:sp>
    </p:spTree>
    <p:extLst>
      <p:ext uri="{BB962C8B-B14F-4D97-AF65-F5344CB8AC3E}">
        <p14:creationId xmlns:p14="http://schemas.microsoft.com/office/powerpoint/2010/main" val="1529214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2" name="Title 1">
            <a:extLst>
              <a:ext uri="{FF2B5EF4-FFF2-40B4-BE49-F238E27FC236}">
                <a16:creationId xmlns:a16="http://schemas.microsoft.com/office/drawing/2014/main" id="{326EACD3-3B30-8625-9310-5A3063F1215F}"/>
              </a:ext>
            </a:extLst>
          </p:cNvPr>
          <p:cNvSpPr>
            <a:spLocks noGrp="1"/>
          </p:cNvSpPr>
          <p:nvPr>
            <p:ph type="title"/>
          </p:nvPr>
        </p:nvSpPr>
        <p:spPr/>
        <p:txBody>
          <a:bodyPr>
            <a:noAutofit/>
          </a:bodyPr>
          <a:lstStyle/>
          <a:p>
            <a:r>
              <a:rPr lang="en-CA" b="1" dirty="0">
                <a:solidFill>
                  <a:schemeClr val="tx1"/>
                </a:solidFill>
                <a:latin typeface="+mj-lt"/>
              </a:rPr>
              <a:t>11.7 Sales Promotions</a:t>
            </a:r>
            <a:endParaRPr lang="en-CA" dirty="0">
              <a:latin typeface="+mj-lt"/>
            </a:endParaRPr>
          </a:p>
        </p:txBody>
      </p:sp>
      <p:sp>
        <p:nvSpPr>
          <p:cNvPr id="3" name="Text Placeholder 2">
            <a:extLst>
              <a:ext uri="{FF2B5EF4-FFF2-40B4-BE49-F238E27FC236}">
                <a16:creationId xmlns:a16="http://schemas.microsoft.com/office/drawing/2014/main" id="{578829D6-6A59-3183-5568-DFA0D59B763F}"/>
              </a:ext>
            </a:extLst>
          </p:cNvPr>
          <p:cNvSpPr>
            <a:spLocks noGrp="1"/>
          </p:cNvSpPr>
          <p:nvPr>
            <p:ph type="body" idx="1"/>
          </p:nvPr>
        </p:nvSpPr>
        <p:spPr/>
        <p:txBody>
          <a:bodyPr/>
          <a:lstStyle/>
          <a:p>
            <a:pPr marL="114300" indent="0">
              <a:buNone/>
            </a:pPr>
            <a:r>
              <a:rPr lang="en-CA" b="1" dirty="0">
                <a:latin typeface="+mn-lt"/>
              </a:rPr>
              <a:t>Learning Objectives:</a:t>
            </a:r>
          </a:p>
          <a:p>
            <a:r>
              <a:rPr lang="en-US" dirty="0">
                <a:latin typeface="+mn-lt"/>
              </a:rPr>
              <a:t>Learn about different types of sales promotions companies use to get customers to buy their products.</a:t>
            </a:r>
          </a:p>
          <a:p>
            <a:r>
              <a:rPr lang="en-US" dirty="0">
                <a:latin typeface="+mn-lt"/>
              </a:rPr>
              <a:t>Understand the different types of sales promotions companies use with their business customers.</a:t>
            </a:r>
          </a:p>
          <a:p>
            <a:r>
              <a:rPr lang="en-US" dirty="0">
                <a:latin typeface="+mn-lt"/>
              </a:rPr>
              <a:t>Understand why sales promotions have become such an integral part of an organization’s promotion mix.</a:t>
            </a:r>
          </a:p>
          <a:p>
            <a:r>
              <a:rPr lang="en-US" dirty="0">
                <a:latin typeface="+mn-lt"/>
              </a:rPr>
              <a:t>Differentiate between push and pull strategies.</a:t>
            </a:r>
            <a:endParaRPr lang="en-CA" dirty="0">
              <a:latin typeface="+mn-lt"/>
            </a:endParaRPr>
          </a:p>
        </p:txBody>
      </p:sp>
    </p:spTree>
    <p:extLst>
      <p:ext uri="{BB962C8B-B14F-4D97-AF65-F5344CB8AC3E}">
        <p14:creationId xmlns:p14="http://schemas.microsoft.com/office/powerpoint/2010/main" val="3591501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91425" tIns="91425" rIns="91425" bIns="91425" anchor="t" anchorCtr="0">
            <a:noAutofit/>
          </a:bodyPr>
          <a:lstStyle/>
          <a:p>
            <a:r>
              <a:rPr lang="en-CA" b="1" dirty="0">
                <a:highlight>
                  <a:schemeClr val="lt1"/>
                </a:highlight>
                <a:latin typeface="+mj-lt"/>
                <a:ea typeface="Arial"/>
                <a:cs typeface="Arial"/>
                <a:sym typeface="Arial"/>
              </a:rPr>
              <a:t>Mobile Marketing </a:t>
            </a:r>
            <a:endParaRPr b="1" dirty="0">
              <a:highlight>
                <a:schemeClr val="lt1"/>
              </a:highlight>
              <a:latin typeface="+mj-lt"/>
              <a:ea typeface="Arial"/>
              <a:cs typeface="Arial"/>
              <a:sym typeface="Arial"/>
            </a:endParaRPr>
          </a:p>
        </p:txBody>
      </p:sp>
      <p:sp>
        <p:nvSpPr>
          <p:cNvPr id="3" name="Text Placeholder 2">
            <a:extLst>
              <a:ext uri="{FF2B5EF4-FFF2-40B4-BE49-F238E27FC236}">
                <a16:creationId xmlns:a16="http://schemas.microsoft.com/office/drawing/2014/main" id="{FD80DF4C-5FE5-084D-C5E1-3E9161857A14}"/>
              </a:ext>
            </a:extLst>
          </p:cNvPr>
          <p:cNvSpPr>
            <a:spLocks noGrp="1"/>
          </p:cNvSpPr>
          <p:nvPr>
            <p:ph type="body" idx="1"/>
          </p:nvPr>
        </p:nvSpPr>
        <p:spPr>
          <a:xfrm>
            <a:off x="311700" y="1229875"/>
            <a:ext cx="4809893" cy="3339000"/>
          </a:xfrm>
        </p:spPr>
        <p:txBody>
          <a:bodyPr/>
          <a:lstStyle/>
          <a:p>
            <a:pPr marL="114300" indent="0">
              <a:buNone/>
            </a:pPr>
            <a:r>
              <a:rPr lang="en-US" dirty="0">
                <a:solidFill>
                  <a:srgbClr val="000000"/>
                </a:solidFill>
                <a:latin typeface="+mn-lt"/>
              </a:rPr>
              <a:t>You might opt to get promotions via </a:t>
            </a:r>
            <a:r>
              <a:rPr lang="en-US" b="1" dirty="0">
                <a:solidFill>
                  <a:srgbClr val="000000"/>
                </a:solidFill>
                <a:latin typeface="+mn-lt"/>
              </a:rPr>
              <a:t>mobile marketing</a:t>
            </a:r>
            <a:r>
              <a:rPr lang="en-US" dirty="0">
                <a:solidFill>
                  <a:srgbClr val="000000"/>
                </a:solidFill>
                <a:latin typeface="+mn-lt"/>
              </a:rPr>
              <a:t>—say, from stores on your cell phone as you walk by them or via a mobile gaming device that allows you to connect to the Web. Likewise, advertisements on Facebook are popular as businesses continue to utilize more social media. </a:t>
            </a:r>
            <a:endParaRPr lang="en-CA" dirty="0">
              <a:latin typeface="+mn-lt"/>
            </a:endParaRPr>
          </a:p>
        </p:txBody>
      </p:sp>
      <p:pic>
        <p:nvPicPr>
          <p:cNvPr id="1026" name="Picture 2">
            <a:extLst>
              <a:ext uri="{FF2B5EF4-FFF2-40B4-BE49-F238E27FC236}">
                <a16:creationId xmlns:a16="http://schemas.microsoft.com/office/drawing/2014/main" id="{2D6BB246-698A-5955-445C-5FA9701589D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06729" y="713900"/>
            <a:ext cx="3152775" cy="32194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A397A88-D68B-D408-43E9-5092C5B7C1D8}"/>
              </a:ext>
              <a:ext uri="{C183D7F6-B498-43B3-948B-1728B52AA6E4}">
                <adec:decorative xmlns:adec="http://schemas.microsoft.com/office/drawing/2017/decorative" val="1"/>
              </a:ext>
            </a:extLst>
          </p:cNvPr>
          <p:cNvSpPr txBox="1"/>
          <p:nvPr/>
        </p:nvSpPr>
        <p:spPr>
          <a:xfrm>
            <a:off x="5406729" y="4014693"/>
            <a:ext cx="3021799" cy="430887"/>
          </a:xfrm>
          <a:prstGeom prst="rect">
            <a:avLst/>
          </a:prstGeom>
          <a:noFill/>
        </p:spPr>
        <p:txBody>
          <a:bodyPr wrap="square">
            <a:spAutoFit/>
          </a:bodyPr>
          <a:lstStyle/>
          <a:p>
            <a:r>
              <a:rPr lang="en-US" sz="1100" b="0" i="0" dirty="0" err="1">
                <a:solidFill>
                  <a:srgbClr val="000000"/>
                </a:solidFill>
                <a:effectLst/>
                <a:latin typeface="+mn-lt"/>
              </a:rPr>
              <a:t>Danard</a:t>
            </a:r>
            <a:r>
              <a:rPr lang="en-US" sz="1100" b="0" i="0" dirty="0">
                <a:solidFill>
                  <a:srgbClr val="000000"/>
                </a:solidFill>
                <a:effectLst/>
                <a:latin typeface="+mn-lt"/>
              </a:rPr>
              <a:t> Vincente – </a:t>
            </a:r>
            <a:r>
              <a:rPr lang="en-US" sz="1100" b="0" i="0" u="sng" dirty="0">
                <a:solidFill>
                  <a:schemeClr val="accent2"/>
                </a:solidFill>
                <a:effectLst/>
                <a:latin typeface="+mn-lt"/>
                <a:hlinkClick r:id="rId4">
                  <a:extLst>
                    <a:ext uri="{A12FA001-AC4F-418D-AE19-62706E023703}">
                      <ahyp:hlinkClr xmlns:ahyp="http://schemas.microsoft.com/office/drawing/2018/hyperlinkcolor" val="tx"/>
                    </a:ext>
                  </a:extLst>
                </a:hlinkClick>
              </a:rPr>
              <a:t>Search-Engine-Marketing</a:t>
            </a:r>
            <a:r>
              <a:rPr lang="en-US" sz="1100" b="0" i="0" dirty="0">
                <a:solidFill>
                  <a:srgbClr val="000000"/>
                </a:solidFill>
                <a:effectLst/>
                <a:latin typeface="+mn-lt"/>
              </a:rPr>
              <a:t> – CC BY 2.0.</a:t>
            </a:r>
            <a:endParaRPr lang="en-CA" sz="1100" dirty="0">
              <a:latin typeface="+mn-lt"/>
            </a:endParaRPr>
          </a:p>
        </p:txBody>
      </p:sp>
    </p:spTree>
    <p:extLst>
      <p:ext uri="{BB962C8B-B14F-4D97-AF65-F5344CB8AC3E}">
        <p14:creationId xmlns:p14="http://schemas.microsoft.com/office/powerpoint/2010/main" val="1210854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2" name="Title 1">
            <a:extLst>
              <a:ext uri="{FF2B5EF4-FFF2-40B4-BE49-F238E27FC236}">
                <a16:creationId xmlns:a16="http://schemas.microsoft.com/office/drawing/2014/main" id="{BD7DF55A-8C5D-7F21-1A17-85094BA79587}"/>
              </a:ext>
            </a:extLst>
          </p:cNvPr>
          <p:cNvSpPr>
            <a:spLocks noGrp="1"/>
          </p:cNvSpPr>
          <p:nvPr>
            <p:ph type="title"/>
          </p:nvPr>
        </p:nvSpPr>
        <p:spPr/>
        <p:txBody>
          <a:bodyPr>
            <a:noAutofit/>
          </a:bodyPr>
          <a:lstStyle/>
          <a:p>
            <a:r>
              <a:rPr lang="en-CA" b="1" dirty="0">
                <a:solidFill>
                  <a:schemeClr val="tx1"/>
                </a:solidFill>
                <a:latin typeface="+mj-lt"/>
              </a:rPr>
              <a:t>Consumer Sales Promotions</a:t>
            </a:r>
            <a:endParaRPr lang="en-CA" dirty="0">
              <a:latin typeface="+mj-lt"/>
            </a:endParaRPr>
          </a:p>
        </p:txBody>
      </p:sp>
      <p:sp>
        <p:nvSpPr>
          <p:cNvPr id="3" name="Text Placeholder 2">
            <a:extLst>
              <a:ext uri="{FF2B5EF4-FFF2-40B4-BE49-F238E27FC236}">
                <a16:creationId xmlns:a16="http://schemas.microsoft.com/office/drawing/2014/main" id="{EEF56AA4-F2D6-D41B-03E9-DF791A865552}"/>
              </a:ext>
            </a:extLst>
          </p:cNvPr>
          <p:cNvSpPr>
            <a:spLocks noGrp="1"/>
          </p:cNvSpPr>
          <p:nvPr>
            <p:ph type="body" idx="1"/>
          </p:nvPr>
        </p:nvSpPr>
        <p:spPr/>
        <p:txBody>
          <a:bodyPr>
            <a:normAutofit/>
          </a:bodyPr>
          <a:lstStyle/>
          <a:p>
            <a:pPr marL="285750" indent="-285750"/>
            <a:r>
              <a:rPr lang="en-US" b="1" dirty="0">
                <a:latin typeface="+mn-lt"/>
              </a:rPr>
              <a:t>A Free Sample: </a:t>
            </a:r>
            <a:r>
              <a:rPr lang="en-US" dirty="0">
                <a:latin typeface="+mn-lt"/>
              </a:rPr>
              <a:t>allows consumers to try a small amount of a product so that hopefully they will purchase it. The strategy encourages trial and builds awareness.</a:t>
            </a:r>
          </a:p>
          <a:p>
            <a:pPr marL="285750" indent="-285750"/>
            <a:r>
              <a:rPr lang="en-US" b="1" dirty="0">
                <a:latin typeface="+mn-lt"/>
              </a:rPr>
              <a:t>Coupons:</a:t>
            </a:r>
            <a:r>
              <a:rPr lang="en-US" dirty="0">
                <a:latin typeface="+mn-lt"/>
              </a:rPr>
              <a:t> provide an immediate price reduction off an item. The amount of the coupon is later reimbursed to the retailer by the manufacturer. The retailer gets a handling fee for accepting coupons.</a:t>
            </a:r>
          </a:p>
          <a:p>
            <a:pPr marL="285750" indent="-285750"/>
            <a:r>
              <a:rPr lang="en-US" b="1" dirty="0">
                <a:solidFill>
                  <a:srgbClr val="000000"/>
                </a:solidFill>
                <a:latin typeface="+mn-lt"/>
              </a:rPr>
              <a:t>Point-of-Purchase </a:t>
            </a:r>
            <a:r>
              <a:rPr lang="en-US" b="1" dirty="0">
                <a:latin typeface="+mn-lt"/>
              </a:rPr>
              <a:t>D</a:t>
            </a:r>
            <a:r>
              <a:rPr lang="en-US" b="1" dirty="0">
                <a:solidFill>
                  <a:srgbClr val="000000"/>
                </a:solidFill>
                <a:latin typeface="+mn-lt"/>
              </a:rPr>
              <a:t>isplays</a:t>
            </a:r>
            <a:r>
              <a:rPr lang="en-US" dirty="0">
                <a:latin typeface="+mn-lt"/>
              </a:rPr>
              <a:t>: </a:t>
            </a:r>
            <a:r>
              <a:rPr lang="en-US" dirty="0">
                <a:solidFill>
                  <a:srgbClr val="000000"/>
                </a:solidFill>
                <a:latin typeface="+mn-lt"/>
              </a:rPr>
              <a:t>including coupon machines placed next to products in stores, encourage consumers to buy a brand or product immediately.</a:t>
            </a:r>
          </a:p>
        </p:txBody>
      </p:sp>
    </p:spTree>
    <p:extLst>
      <p:ext uri="{BB962C8B-B14F-4D97-AF65-F5344CB8AC3E}">
        <p14:creationId xmlns:p14="http://schemas.microsoft.com/office/powerpoint/2010/main" val="4202613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pic>
        <p:nvPicPr>
          <p:cNvPr id="3" name="Picture 2">
            <a:extLst>
              <a:ext uri="{FF2B5EF4-FFF2-40B4-BE49-F238E27FC236}">
                <a16:creationId xmlns:a16="http://schemas.microsoft.com/office/drawing/2014/main" id="{98B0DD12-78FC-B9DA-E4ED-946331BED72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6800" y="1229875"/>
            <a:ext cx="3774994" cy="2518629"/>
          </a:xfrm>
          <a:prstGeom prst="rect">
            <a:avLst/>
          </a:prstGeom>
        </p:spPr>
      </p:pic>
      <p:sp>
        <p:nvSpPr>
          <p:cNvPr id="8" name="TextBox 7">
            <a:extLst>
              <a:ext uri="{FF2B5EF4-FFF2-40B4-BE49-F238E27FC236}">
                <a16:creationId xmlns:a16="http://schemas.microsoft.com/office/drawing/2014/main" id="{DDF1B603-8608-E638-FFFC-F755AC1AE6A0}"/>
              </a:ext>
              <a:ext uri="{C183D7F6-B498-43B3-948B-1728B52AA6E4}">
                <adec:decorative xmlns:adec="http://schemas.microsoft.com/office/drawing/2017/decorative" val="1"/>
              </a:ext>
            </a:extLst>
          </p:cNvPr>
          <p:cNvSpPr txBox="1"/>
          <p:nvPr/>
        </p:nvSpPr>
        <p:spPr>
          <a:xfrm>
            <a:off x="4808764" y="3806690"/>
            <a:ext cx="4572000" cy="261610"/>
          </a:xfrm>
          <a:prstGeom prst="rect">
            <a:avLst/>
          </a:prstGeom>
          <a:noFill/>
        </p:spPr>
        <p:txBody>
          <a:bodyPr wrap="square">
            <a:spAutoFit/>
          </a:bodyPr>
          <a:lstStyle/>
          <a:p>
            <a:r>
              <a:rPr lang="en-US" sz="1100" b="0" i="0" dirty="0">
                <a:solidFill>
                  <a:srgbClr val="000000"/>
                </a:solidFill>
                <a:effectLst/>
                <a:latin typeface="+mn-lt"/>
              </a:rPr>
              <a:t>Carol </a:t>
            </a:r>
            <a:r>
              <a:rPr lang="en-US" sz="1100" b="0" i="0" dirty="0" err="1">
                <a:solidFill>
                  <a:srgbClr val="000000"/>
                </a:solidFill>
                <a:effectLst/>
                <a:latin typeface="+mn-lt"/>
              </a:rPr>
              <a:t>Pyles</a:t>
            </a:r>
            <a:r>
              <a:rPr lang="en-US" sz="1100" b="0" i="0" dirty="0">
                <a:solidFill>
                  <a:srgbClr val="000000"/>
                </a:solidFill>
                <a:effectLst/>
                <a:latin typeface="+mn-lt"/>
              </a:rPr>
              <a:t> – </a:t>
            </a:r>
            <a:r>
              <a:rPr lang="en-US" sz="1100" b="0" i="0" u="sng" dirty="0">
                <a:solidFill>
                  <a:schemeClr val="accent2"/>
                </a:solidFill>
                <a:effectLst/>
                <a:latin typeface="+mn-lt"/>
                <a:hlinkClick r:id="rId4">
                  <a:extLst>
                    <a:ext uri="{A12FA001-AC4F-418D-AE19-62706E023703}">
                      <ahyp:hlinkClr xmlns:ahyp="http://schemas.microsoft.com/office/drawing/2018/hyperlinkcolor" val="tx"/>
                    </a:ext>
                  </a:extLst>
                </a:hlinkClick>
              </a:rPr>
              <a:t>Coupon Pile Stock Pile</a:t>
            </a:r>
            <a:r>
              <a:rPr lang="en-US" sz="1100" b="0" i="0" dirty="0">
                <a:solidFill>
                  <a:schemeClr val="accent2"/>
                </a:solidFill>
                <a:effectLst/>
                <a:latin typeface="+mn-lt"/>
              </a:rPr>
              <a:t> </a:t>
            </a:r>
            <a:r>
              <a:rPr lang="en-US" sz="1100" b="0" i="0" dirty="0">
                <a:solidFill>
                  <a:srgbClr val="000000"/>
                </a:solidFill>
                <a:effectLst/>
                <a:latin typeface="+mn-lt"/>
              </a:rPr>
              <a:t>– CC BY 2.0.</a:t>
            </a:r>
            <a:endParaRPr lang="en-CA" sz="1100" dirty="0">
              <a:latin typeface="+mn-lt"/>
            </a:endParaRPr>
          </a:p>
        </p:txBody>
      </p:sp>
      <p:sp>
        <p:nvSpPr>
          <p:cNvPr id="2" name="Title 1">
            <a:extLst>
              <a:ext uri="{FF2B5EF4-FFF2-40B4-BE49-F238E27FC236}">
                <a16:creationId xmlns:a16="http://schemas.microsoft.com/office/drawing/2014/main" id="{CF9100D4-9454-03C4-7A50-773386866E8B}"/>
              </a:ext>
            </a:extLst>
          </p:cNvPr>
          <p:cNvSpPr>
            <a:spLocks noGrp="1"/>
          </p:cNvSpPr>
          <p:nvPr>
            <p:ph type="title"/>
          </p:nvPr>
        </p:nvSpPr>
        <p:spPr/>
        <p:txBody>
          <a:bodyPr>
            <a:noAutofit/>
          </a:bodyPr>
          <a:lstStyle/>
          <a:p>
            <a:r>
              <a:rPr lang="en-CA" b="1" dirty="0">
                <a:solidFill>
                  <a:schemeClr val="tx1"/>
                </a:solidFill>
                <a:latin typeface="+mj-lt"/>
              </a:rPr>
              <a:t>Consumer Sales Promotions Continued </a:t>
            </a:r>
            <a:endParaRPr lang="en-CA" dirty="0">
              <a:latin typeface="+mj-lt"/>
            </a:endParaRPr>
          </a:p>
        </p:txBody>
      </p:sp>
      <p:sp>
        <p:nvSpPr>
          <p:cNvPr id="6" name="Text Placeholder 5">
            <a:extLst>
              <a:ext uri="{FF2B5EF4-FFF2-40B4-BE49-F238E27FC236}">
                <a16:creationId xmlns:a16="http://schemas.microsoft.com/office/drawing/2014/main" id="{2233AB70-B6BD-DE8B-34FB-91D310271424}"/>
              </a:ext>
            </a:extLst>
          </p:cNvPr>
          <p:cNvSpPr>
            <a:spLocks noGrp="1"/>
          </p:cNvSpPr>
          <p:nvPr>
            <p:ph type="body" idx="1"/>
          </p:nvPr>
        </p:nvSpPr>
        <p:spPr>
          <a:xfrm>
            <a:off x="311700" y="1229875"/>
            <a:ext cx="4497064" cy="3339000"/>
          </a:xfrm>
        </p:spPr>
        <p:txBody>
          <a:bodyPr/>
          <a:lstStyle/>
          <a:p>
            <a:pPr marL="285750" indent="-285750"/>
            <a:r>
              <a:rPr lang="en-US" b="1" dirty="0">
                <a:latin typeface="+mn-lt"/>
              </a:rPr>
              <a:t>P</a:t>
            </a:r>
            <a:r>
              <a:rPr lang="en-US" b="1" dirty="0">
                <a:solidFill>
                  <a:srgbClr val="000000"/>
                </a:solidFill>
                <a:latin typeface="+mn-lt"/>
              </a:rPr>
              <a:t>remium:</a:t>
            </a:r>
            <a:r>
              <a:rPr lang="en-US" dirty="0">
                <a:solidFill>
                  <a:srgbClr val="000000"/>
                </a:solidFill>
                <a:latin typeface="+mn-lt"/>
              </a:rPr>
              <a:t> is something you get either for free or for a small shipping and handling charge with your proof of purchase (sales receipt or part of package).</a:t>
            </a:r>
          </a:p>
          <a:p>
            <a:pPr marL="285750" indent="-285750"/>
            <a:r>
              <a:rPr lang="en-US" b="1" dirty="0">
                <a:solidFill>
                  <a:srgbClr val="000000"/>
                </a:solidFill>
                <a:latin typeface="+mn-lt"/>
              </a:rPr>
              <a:t>Contests</a:t>
            </a:r>
            <a:r>
              <a:rPr lang="en-US" dirty="0">
                <a:solidFill>
                  <a:srgbClr val="000000"/>
                </a:solidFill>
                <a:latin typeface="+mn-lt"/>
              </a:rPr>
              <a:t> are sales promotions people enter or participate in to have a chance to win a prize.</a:t>
            </a:r>
            <a:endParaRPr lang="en-US" dirty="0">
              <a:latin typeface="+mn-lt"/>
            </a:endParaRPr>
          </a:p>
        </p:txBody>
      </p:sp>
    </p:spTree>
    <p:extLst>
      <p:ext uri="{BB962C8B-B14F-4D97-AF65-F5344CB8AC3E}">
        <p14:creationId xmlns:p14="http://schemas.microsoft.com/office/powerpoint/2010/main" val="3241968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pic>
        <p:nvPicPr>
          <p:cNvPr id="11" name="Picture 10">
            <a:extLst>
              <a:ext uri="{FF2B5EF4-FFF2-40B4-BE49-F238E27FC236}">
                <a16:creationId xmlns:a16="http://schemas.microsoft.com/office/drawing/2014/main" id="{4E5E4B92-D718-917E-4DA4-5EAAF08BB2D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5902" y="418164"/>
            <a:ext cx="2444260" cy="3666390"/>
          </a:xfrm>
          <a:prstGeom prst="rect">
            <a:avLst/>
          </a:prstGeom>
        </p:spPr>
      </p:pic>
      <p:sp>
        <p:nvSpPr>
          <p:cNvPr id="13" name="TextBox 12">
            <a:extLst>
              <a:ext uri="{FF2B5EF4-FFF2-40B4-BE49-F238E27FC236}">
                <a16:creationId xmlns:a16="http://schemas.microsoft.com/office/drawing/2014/main" id="{BD14E04E-76F1-7CAA-7E61-E7920767CF22}"/>
              </a:ext>
              <a:ext uri="{C183D7F6-B498-43B3-948B-1728B52AA6E4}">
                <adec:decorative xmlns:adec="http://schemas.microsoft.com/office/drawing/2017/decorative" val="1"/>
              </a:ext>
            </a:extLst>
          </p:cNvPr>
          <p:cNvSpPr txBox="1"/>
          <p:nvPr/>
        </p:nvSpPr>
        <p:spPr>
          <a:xfrm>
            <a:off x="5146430" y="4204891"/>
            <a:ext cx="3798277" cy="430887"/>
          </a:xfrm>
          <a:prstGeom prst="rect">
            <a:avLst/>
          </a:prstGeom>
          <a:noFill/>
        </p:spPr>
        <p:txBody>
          <a:bodyPr wrap="square">
            <a:spAutoFit/>
          </a:bodyPr>
          <a:lstStyle/>
          <a:p>
            <a:r>
              <a:rPr lang="en-US" sz="1100" dirty="0"/>
              <a:t>Photo by </a:t>
            </a:r>
            <a:r>
              <a:rPr lang="en-US" sz="1100" dirty="0">
                <a:solidFill>
                  <a:schemeClr val="accent2"/>
                </a:solidFill>
                <a:hlinkClick r:id="rId4">
                  <a:extLst>
                    <a:ext uri="{A12FA001-AC4F-418D-AE19-62706E023703}">
                      <ahyp:hlinkClr xmlns:ahyp="http://schemas.microsoft.com/office/drawing/2018/hyperlinkcolor" val="tx"/>
                    </a:ext>
                  </a:extLst>
                </a:hlinkClick>
              </a:rPr>
              <a:t>Nathan Dumlao</a:t>
            </a:r>
            <a:r>
              <a:rPr lang="en-US" sz="1100" dirty="0">
                <a:solidFill>
                  <a:schemeClr val="accent2"/>
                </a:solidFill>
              </a:rPr>
              <a:t> </a:t>
            </a:r>
            <a:r>
              <a:rPr lang="en-US" sz="1100" dirty="0"/>
              <a:t>on is licensed under the </a:t>
            </a:r>
            <a:r>
              <a:rPr lang="en-US" sz="1100" dirty="0">
                <a:solidFill>
                  <a:schemeClr val="accent2"/>
                </a:solidFill>
                <a:hlinkClick r:id="rId5">
                  <a:extLst>
                    <a:ext uri="{A12FA001-AC4F-418D-AE19-62706E023703}">
                      <ahyp:hlinkClr xmlns:ahyp="http://schemas.microsoft.com/office/drawing/2018/hyperlinkcolor" val="tx"/>
                    </a:ext>
                  </a:extLst>
                </a:hlinkClick>
              </a:rPr>
              <a:t>Unsplit License</a:t>
            </a:r>
            <a:endParaRPr lang="en-CA" sz="1100" dirty="0">
              <a:solidFill>
                <a:schemeClr val="accent2"/>
              </a:solidFill>
            </a:endParaRPr>
          </a:p>
        </p:txBody>
      </p:sp>
      <p:sp>
        <p:nvSpPr>
          <p:cNvPr id="2" name="Title 1">
            <a:extLst>
              <a:ext uri="{FF2B5EF4-FFF2-40B4-BE49-F238E27FC236}">
                <a16:creationId xmlns:a16="http://schemas.microsoft.com/office/drawing/2014/main" id="{532A8002-390D-DFC1-1BB1-448D58C9BF5F}"/>
              </a:ext>
            </a:extLst>
          </p:cNvPr>
          <p:cNvSpPr>
            <a:spLocks noGrp="1"/>
          </p:cNvSpPr>
          <p:nvPr>
            <p:ph type="title"/>
          </p:nvPr>
        </p:nvSpPr>
        <p:spPr/>
        <p:txBody>
          <a:bodyPr>
            <a:noAutofit/>
          </a:bodyPr>
          <a:lstStyle/>
          <a:p>
            <a:r>
              <a:rPr lang="en-CA" b="1" dirty="0">
                <a:solidFill>
                  <a:schemeClr val="tx1"/>
                </a:solidFill>
                <a:latin typeface="+mj-lt"/>
              </a:rPr>
              <a:t>Loyalty programs </a:t>
            </a:r>
            <a:endParaRPr lang="en-CA" dirty="0">
              <a:latin typeface="+mj-lt"/>
            </a:endParaRPr>
          </a:p>
        </p:txBody>
      </p:sp>
      <p:sp>
        <p:nvSpPr>
          <p:cNvPr id="3" name="Text Placeholder 2">
            <a:extLst>
              <a:ext uri="{FF2B5EF4-FFF2-40B4-BE49-F238E27FC236}">
                <a16:creationId xmlns:a16="http://schemas.microsoft.com/office/drawing/2014/main" id="{083CE592-A271-70AA-5804-F5F4AC3A8C35}"/>
              </a:ext>
            </a:extLst>
          </p:cNvPr>
          <p:cNvSpPr>
            <a:spLocks noGrp="1"/>
          </p:cNvSpPr>
          <p:nvPr>
            <p:ph type="body" idx="1"/>
          </p:nvPr>
        </p:nvSpPr>
        <p:spPr>
          <a:xfrm>
            <a:off x="311700" y="1229875"/>
            <a:ext cx="4834730" cy="3339000"/>
          </a:xfrm>
        </p:spPr>
        <p:txBody>
          <a:bodyPr/>
          <a:lstStyle/>
          <a:p>
            <a:pPr marL="114300" indent="0">
              <a:buNone/>
            </a:pPr>
            <a:r>
              <a:rPr lang="en-US" b="1" dirty="0">
                <a:latin typeface="+mn-lt"/>
              </a:rPr>
              <a:t>Loyalty programs </a:t>
            </a:r>
            <a:r>
              <a:rPr lang="en-US" dirty="0">
                <a:latin typeface="+mn-lt"/>
              </a:rPr>
              <a:t>are sales promotions designed to get repeat business. Loyalty programs include things such as frequent flier programs, hotel programs, and shopping cards for grocery stores, drugstores, and restaurants. Sometimes point systems are used in conjunction with loyalty programs. </a:t>
            </a:r>
            <a:endParaRPr lang="en-CA" dirty="0">
              <a:latin typeface="+mn-lt"/>
            </a:endParaRPr>
          </a:p>
        </p:txBody>
      </p:sp>
    </p:spTree>
    <p:extLst>
      <p:ext uri="{BB962C8B-B14F-4D97-AF65-F5344CB8AC3E}">
        <p14:creationId xmlns:p14="http://schemas.microsoft.com/office/powerpoint/2010/main" val="2259962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8" name="TextBox 7">
            <a:extLst>
              <a:ext uri="{FF2B5EF4-FFF2-40B4-BE49-F238E27FC236}">
                <a16:creationId xmlns:a16="http://schemas.microsoft.com/office/drawing/2014/main" id="{6207AD20-9B11-8C90-3307-DAC080EA6EF8}"/>
              </a:ext>
              <a:ext uri="{C183D7F6-B498-43B3-948B-1728B52AA6E4}">
                <adec:decorative xmlns:adec="http://schemas.microsoft.com/office/drawing/2017/decorative" val="1"/>
              </a:ext>
            </a:extLst>
          </p:cNvPr>
          <p:cNvSpPr txBox="1"/>
          <p:nvPr/>
        </p:nvSpPr>
        <p:spPr>
          <a:xfrm>
            <a:off x="5412307" y="3540402"/>
            <a:ext cx="3514111" cy="430887"/>
          </a:xfrm>
          <a:prstGeom prst="rect">
            <a:avLst/>
          </a:prstGeom>
          <a:noFill/>
        </p:spPr>
        <p:txBody>
          <a:bodyPr wrap="square">
            <a:spAutoFit/>
          </a:bodyPr>
          <a:lstStyle/>
          <a:p>
            <a:r>
              <a:rPr lang="en-US" sz="1100" dirty="0"/>
              <a:t>Photo by </a:t>
            </a:r>
            <a:r>
              <a:rPr lang="en-US" sz="1100" dirty="0">
                <a:solidFill>
                  <a:schemeClr val="accent2"/>
                </a:solidFill>
                <a:hlinkClick r:id="rId3">
                  <a:extLst>
                    <a:ext uri="{A12FA001-AC4F-418D-AE19-62706E023703}">
                      <ahyp:hlinkClr xmlns:ahyp="http://schemas.microsoft.com/office/drawing/2018/hyperlinkcolor" val="tx"/>
                    </a:ext>
                  </a:extLst>
                </a:hlinkClick>
              </a:rPr>
              <a:t>Frugal Flyer</a:t>
            </a:r>
            <a:r>
              <a:rPr lang="en-US" sz="1100" dirty="0">
                <a:solidFill>
                  <a:schemeClr val="accent2"/>
                </a:solidFill>
              </a:rPr>
              <a:t> </a:t>
            </a:r>
            <a:r>
              <a:rPr lang="en-US" sz="1100" dirty="0"/>
              <a:t>on is licensed under the </a:t>
            </a:r>
            <a:r>
              <a:rPr lang="en-US" sz="1100" dirty="0">
                <a:solidFill>
                  <a:schemeClr val="accent2"/>
                </a:solidFill>
                <a:hlinkClick r:id="rId4">
                  <a:extLst>
                    <a:ext uri="{A12FA001-AC4F-418D-AE19-62706E023703}">
                      <ahyp:hlinkClr xmlns:ahyp="http://schemas.microsoft.com/office/drawing/2018/hyperlinkcolor" val="tx"/>
                    </a:ext>
                  </a:extLst>
                </a:hlinkClick>
              </a:rPr>
              <a:t>Unsplit License</a:t>
            </a:r>
            <a:endParaRPr lang="en-CA" sz="1100" dirty="0">
              <a:solidFill>
                <a:schemeClr val="accent2"/>
              </a:solidFill>
            </a:endParaRPr>
          </a:p>
        </p:txBody>
      </p:sp>
      <p:pic>
        <p:nvPicPr>
          <p:cNvPr id="5" name="Picture 4">
            <a:extLst>
              <a:ext uri="{FF2B5EF4-FFF2-40B4-BE49-F238E27FC236}">
                <a16:creationId xmlns:a16="http://schemas.microsoft.com/office/drawing/2014/main" id="{B80444B5-C656-877E-E8E4-7F5807A0C98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12308" y="1229875"/>
            <a:ext cx="3391723" cy="2261149"/>
          </a:xfrm>
          <a:prstGeom prst="rect">
            <a:avLst/>
          </a:prstGeom>
        </p:spPr>
      </p:pic>
      <p:sp>
        <p:nvSpPr>
          <p:cNvPr id="2" name="Title 1">
            <a:extLst>
              <a:ext uri="{FF2B5EF4-FFF2-40B4-BE49-F238E27FC236}">
                <a16:creationId xmlns:a16="http://schemas.microsoft.com/office/drawing/2014/main" id="{0875D369-3300-46EF-371D-F2950AACF050}"/>
              </a:ext>
            </a:extLst>
          </p:cNvPr>
          <p:cNvSpPr>
            <a:spLocks noGrp="1"/>
          </p:cNvSpPr>
          <p:nvPr>
            <p:ph type="title"/>
          </p:nvPr>
        </p:nvSpPr>
        <p:spPr/>
        <p:txBody>
          <a:bodyPr>
            <a:noAutofit/>
          </a:bodyPr>
          <a:lstStyle/>
          <a:p>
            <a:r>
              <a:rPr lang="en-CA" b="1" dirty="0">
                <a:solidFill>
                  <a:schemeClr val="tx1"/>
                </a:solidFill>
                <a:latin typeface="+mj-lt"/>
              </a:rPr>
              <a:t>Rebates</a:t>
            </a:r>
            <a:endParaRPr lang="en-CA" dirty="0">
              <a:latin typeface="+mj-lt"/>
            </a:endParaRPr>
          </a:p>
        </p:txBody>
      </p:sp>
      <p:sp>
        <p:nvSpPr>
          <p:cNvPr id="3" name="Text Placeholder 2">
            <a:extLst>
              <a:ext uri="{FF2B5EF4-FFF2-40B4-BE49-F238E27FC236}">
                <a16:creationId xmlns:a16="http://schemas.microsoft.com/office/drawing/2014/main" id="{50284918-EEF0-EF4F-834F-47A6D56324C9}"/>
              </a:ext>
            </a:extLst>
          </p:cNvPr>
          <p:cNvSpPr>
            <a:spLocks noGrp="1"/>
          </p:cNvSpPr>
          <p:nvPr>
            <p:ph type="body" idx="1"/>
          </p:nvPr>
        </p:nvSpPr>
        <p:spPr>
          <a:xfrm>
            <a:off x="311700" y="1229875"/>
            <a:ext cx="4929771" cy="3339000"/>
          </a:xfrm>
        </p:spPr>
        <p:txBody>
          <a:bodyPr/>
          <a:lstStyle/>
          <a:p>
            <a:pPr marL="114300" indent="0">
              <a:buNone/>
            </a:pPr>
            <a:r>
              <a:rPr lang="en-US" b="1" dirty="0">
                <a:latin typeface="+mn-lt"/>
              </a:rPr>
              <a:t>Rebates </a:t>
            </a:r>
            <a:r>
              <a:rPr lang="en-US" dirty="0">
                <a:latin typeface="+mn-lt"/>
              </a:rPr>
              <a:t>are popular with both consumers and the manufacturers that provide them. When you get a rebate, you are refunded part (or all) of the purchase price of a product back after completing a form and sending it to the manufacturer with your proof of purchase. </a:t>
            </a:r>
            <a:endParaRPr lang="en-CA" dirty="0">
              <a:latin typeface="+mn-lt"/>
            </a:endParaRPr>
          </a:p>
        </p:txBody>
      </p:sp>
    </p:spTree>
    <p:extLst>
      <p:ext uri="{BB962C8B-B14F-4D97-AF65-F5344CB8AC3E}">
        <p14:creationId xmlns:p14="http://schemas.microsoft.com/office/powerpoint/2010/main" val="2534668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2" name="Title 1">
            <a:extLst>
              <a:ext uri="{FF2B5EF4-FFF2-40B4-BE49-F238E27FC236}">
                <a16:creationId xmlns:a16="http://schemas.microsoft.com/office/drawing/2014/main" id="{547F23E2-EBA0-379F-4FE2-7DC666E0C4AC}"/>
              </a:ext>
            </a:extLst>
          </p:cNvPr>
          <p:cNvSpPr>
            <a:spLocks noGrp="1"/>
          </p:cNvSpPr>
          <p:nvPr>
            <p:ph type="title"/>
          </p:nvPr>
        </p:nvSpPr>
        <p:spPr/>
        <p:txBody>
          <a:bodyPr>
            <a:noAutofit/>
          </a:bodyPr>
          <a:lstStyle/>
          <a:p>
            <a:r>
              <a:rPr lang="en-CA" b="1" dirty="0">
                <a:solidFill>
                  <a:schemeClr val="tx1"/>
                </a:solidFill>
                <a:latin typeface="+mj-lt"/>
              </a:rPr>
              <a:t>Trade Promotions and Trade Shows</a:t>
            </a:r>
            <a:endParaRPr lang="en-CA" dirty="0">
              <a:latin typeface="+mj-lt"/>
            </a:endParaRPr>
          </a:p>
        </p:txBody>
      </p:sp>
      <p:sp>
        <p:nvSpPr>
          <p:cNvPr id="3" name="Text Placeholder 2">
            <a:extLst>
              <a:ext uri="{FF2B5EF4-FFF2-40B4-BE49-F238E27FC236}">
                <a16:creationId xmlns:a16="http://schemas.microsoft.com/office/drawing/2014/main" id="{D3AFBAD2-9CA0-0A06-3560-EEE6372E0509}"/>
              </a:ext>
            </a:extLst>
          </p:cNvPr>
          <p:cNvSpPr>
            <a:spLocks noGrp="1"/>
          </p:cNvSpPr>
          <p:nvPr>
            <p:ph type="body" idx="1"/>
          </p:nvPr>
        </p:nvSpPr>
        <p:spPr>
          <a:xfrm>
            <a:off x="311699" y="1229875"/>
            <a:ext cx="8407427" cy="3339000"/>
          </a:xfrm>
        </p:spPr>
        <p:txBody>
          <a:bodyPr>
            <a:noAutofit/>
          </a:bodyPr>
          <a:lstStyle/>
          <a:p>
            <a:r>
              <a:rPr lang="en-US" b="1" dirty="0">
                <a:latin typeface="+mn-lt"/>
              </a:rPr>
              <a:t>Trade promotions </a:t>
            </a:r>
            <a:r>
              <a:rPr lang="en-US" dirty="0">
                <a:latin typeface="+mn-lt"/>
              </a:rPr>
              <a:t>include </a:t>
            </a:r>
            <a:r>
              <a:rPr lang="en-US" b="1" dirty="0">
                <a:latin typeface="+mn-lt"/>
              </a:rPr>
              <a:t>trade shows</a:t>
            </a:r>
            <a:r>
              <a:rPr lang="en-US" dirty="0">
                <a:latin typeface="+mn-lt"/>
              </a:rPr>
              <a:t>, conventions, event marketing, trade allowances, training, and special incentives given to retailers to market particular products and services, such as extra money, in-store displays, and prizes.</a:t>
            </a:r>
          </a:p>
          <a:p>
            <a:r>
              <a:rPr lang="en-US" b="1" dirty="0">
                <a:latin typeface="+mn-lt"/>
              </a:rPr>
              <a:t>Trade shows </a:t>
            </a:r>
            <a:r>
              <a:rPr lang="en-US" dirty="0">
                <a:latin typeface="+mn-lt"/>
              </a:rPr>
              <a:t>are one of the most common types of sales promotions in B2B markets. A trade show is an event in which firms in a particular industry display and demonstrate their offerings to other organizations they hope will buy them</a:t>
            </a:r>
            <a:endParaRPr lang="en-CA" dirty="0">
              <a:latin typeface="+mn-lt"/>
            </a:endParaRPr>
          </a:p>
        </p:txBody>
      </p:sp>
    </p:spTree>
    <p:extLst>
      <p:ext uri="{BB962C8B-B14F-4D97-AF65-F5344CB8AC3E}">
        <p14:creationId xmlns:p14="http://schemas.microsoft.com/office/powerpoint/2010/main" val="2329461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2" name="Title 1">
            <a:extLst>
              <a:ext uri="{FF2B5EF4-FFF2-40B4-BE49-F238E27FC236}">
                <a16:creationId xmlns:a16="http://schemas.microsoft.com/office/drawing/2014/main" id="{526C98D4-DAE0-2BFD-43A9-BC1151EBC6FF}"/>
              </a:ext>
            </a:extLst>
          </p:cNvPr>
          <p:cNvSpPr>
            <a:spLocks noGrp="1"/>
          </p:cNvSpPr>
          <p:nvPr>
            <p:ph type="title"/>
          </p:nvPr>
        </p:nvSpPr>
        <p:spPr/>
        <p:txBody>
          <a:bodyPr>
            <a:noAutofit/>
          </a:bodyPr>
          <a:lstStyle/>
          <a:p>
            <a:r>
              <a:rPr lang="en-CA" b="1" dirty="0">
                <a:solidFill>
                  <a:schemeClr val="tx1"/>
                </a:solidFill>
                <a:latin typeface="+mj-lt"/>
              </a:rPr>
              <a:t>Trade Allowances and Advertising Allowance  </a:t>
            </a:r>
            <a:endParaRPr lang="en-CA" dirty="0">
              <a:latin typeface="+mj-lt"/>
            </a:endParaRPr>
          </a:p>
        </p:txBody>
      </p:sp>
      <p:sp>
        <p:nvSpPr>
          <p:cNvPr id="3" name="Text Placeholder 2">
            <a:extLst>
              <a:ext uri="{FF2B5EF4-FFF2-40B4-BE49-F238E27FC236}">
                <a16:creationId xmlns:a16="http://schemas.microsoft.com/office/drawing/2014/main" id="{5A24D401-AE4E-31FC-BD39-BDC70CCB5752}"/>
              </a:ext>
            </a:extLst>
          </p:cNvPr>
          <p:cNvSpPr>
            <a:spLocks noGrp="1"/>
          </p:cNvSpPr>
          <p:nvPr>
            <p:ph type="body" idx="1"/>
          </p:nvPr>
        </p:nvSpPr>
        <p:spPr/>
        <p:txBody>
          <a:bodyPr/>
          <a:lstStyle/>
          <a:p>
            <a:r>
              <a:rPr lang="en-US" b="1" dirty="0">
                <a:latin typeface="+mn-lt"/>
              </a:rPr>
              <a:t>Trade allowances </a:t>
            </a:r>
            <a:r>
              <a:rPr lang="en-US" dirty="0">
                <a:latin typeface="+mn-lt"/>
              </a:rPr>
              <a:t>give channel partners—for example, a manufacturer’s wholesalers, distributors, retailers, and so forth—different incentives to push a product. One type of trade allowance is an </a:t>
            </a:r>
            <a:r>
              <a:rPr lang="en-US" b="1" dirty="0">
                <a:latin typeface="+mn-lt"/>
              </a:rPr>
              <a:t>advertising allowance </a:t>
            </a:r>
            <a:r>
              <a:rPr lang="en-US" dirty="0">
                <a:latin typeface="+mn-lt"/>
              </a:rPr>
              <a:t>(money) to advertise a seller’s products in local newspapers.</a:t>
            </a:r>
            <a:endParaRPr lang="en-US" b="1" dirty="0">
              <a:latin typeface="+mn-lt"/>
            </a:endParaRPr>
          </a:p>
          <a:p>
            <a:r>
              <a:rPr lang="en-US" b="1" dirty="0">
                <a:latin typeface="+mn-lt"/>
              </a:rPr>
              <a:t> An advertising allowance </a:t>
            </a:r>
            <a:r>
              <a:rPr lang="en-US" dirty="0">
                <a:latin typeface="+mn-lt"/>
              </a:rPr>
              <a:t>benefits both the manufacturer and the retailer. Typically, the retailer can get a lower rate than manufacturers on advertising in local outlets, saving the manufacturer money. The retailer benefits by getting an allowance from the manufacturer.</a:t>
            </a:r>
            <a:endParaRPr lang="en-CA" dirty="0">
              <a:latin typeface="+mn-lt"/>
            </a:endParaRPr>
          </a:p>
        </p:txBody>
      </p:sp>
    </p:spTree>
    <p:extLst>
      <p:ext uri="{BB962C8B-B14F-4D97-AF65-F5344CB8AC3E}">
        <p14:creationId xmlns:p14="http://schemas.microsoft.com/office/powerpoint/2010/main" val="767118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pic>
        <p:nvPicPr>
          <p:cNvPr id="9" name="Picture 8">
            <a:extLst>
              <a:ext uri="{FF2B5EF4-FFF2-40B4-BE49-F238E27FC236}">
                <a16:creationId xmlns:a16="http://schemas.microsoft.com/office/drawing/2014/main" id="{D9DBE348-183B-CB61-CBD8-264E753B9CB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1008" y="1227661"/>
            <a:ext cx="3493008" cy="1964497"/>
          </a:xfrm>
          <a:prstGeom prst="rect">
            <a:avLst/>
          </a:prstGeom>
        </p:spPr>
      </p:pic>
      <p:sp>
        <p:nvSpPr>
          <p:cNvPr id="11" name="TextBox 10">
            <a:extLst>
              <a:ext uri="{FF2B5EF4-FFF2-40B4-BE49-F238E27FC236}">
                <a16:creationId xmlns:a16="http://schemas.microsoft.com/office/drawing/2014/main" id="{C999853B-A7A5-843D-1118-8E873E44B1E8}"/>
              </a:ext>
              <a:ext uri="{C183D7F6-B498-43B3-948B-1728B52AA6E4}">
                <adec:decorative xmlns:adec="http://schemas.microsoft.com/office/drawing/2017/decorative" val="1"/>
              </a:ext>
            </a:extLst>
          </p:cNvPr>
          <p:cNvSpPr txBox="1"/>
          <p:nvPr/>
        </p:nvSpPr>
        <p:spPr>
          <a:xfrm>
            <a:off x="5481008" y="3192158"/>
            <a:ext cx="3493008" cy="430887"/>
          </a:xfrm>
          <a:prstGeom prst="rect">
            <a:avLst/>
          </a:prstGeom>
          <a:noFill/>
        </p:spPr>
        <p:txBody>
          <a:bodyPr wrap="square">
            <a:spAutoFit/>
          </a:bodyPr>
          <a:lstStyle/>
          <a:p>
            <a:r>
              <a:rPr lang="en-US" sz="1100" dirty="0"/>
              <a:t>Photo by </a:t>
            </a:r>
            <a:r>
              <a:rPr lang="en-US" sz="1100" dirty="0">
                <a:solidFill>
                  <a:schemeClr val="accent2"/>
                </a:solidFill>
                <a:hlinkClick r:id="rId4">
                  <a:extLst>
                    <a:ext uri="{A12FA001-AC4F-418D-AE19-62706E023703}">
                      <ahyp:hlinkClr xmlns:ahyp="http://schemas.microsoft.com/office/drawing/2018/hyperlinkcolor" val="tx"/>
                    </a:ext>
                  </a:extLst>
                </a:hlinkClick>
              </a:rPr>
              <a:t>Austin </a:t>
            </a:r>
            <a:r>
              <a:rPr lang="en-US" sz="1100" dirty="0" err="1">
                <a:solidFill>
                  <a:schemeClr val="accent2"/>
                </a:solidFill>
                <a:hlinkClick r:id="rId4">
                  <a:extLst>
                    <a:ext uri="{A12FA001-AC4F-418D-AE19-62706E023703}">
                      <ahyp:hlinkClr xmlns:ahyp="http://schemas.microsoft.com/office/drawing/2018/hyperlinkcolor" val="tx"/>
                    </a:ext>
                  </a:extLst>
                </a:hlinkClick>
              </a:rPr>
              <a:t>Distel</a:t>
            </a:r>
            <a:r>
              <a:rPr lang="en-US" sz="1100" dirty="0">
                <a:solidFill>
                  <a:schemeClr val="accent2"/>
                </a:solidFill>
              </a:rPr>
              <a:t> </a:t>
            </a:r>
            <a:r>
              <a:rPr lang="en-US" sz="1100" dirty="0"/>
              <a:t>on is licensed under the </a:t>
            </a:r>
            <a:r>
              <a:rPr lang="en-US" sz="1100" dirty="0">
                <a:solidFill>
                  <a:schemeClr val="accent2"/>
                </a:solidFill>
                <a:hlinkClick r:id="rId5">
                  <a:extLst>
                    <a:ext uri="{A12FA001-AC4F-418D-AE19-62706E023703}">
                      <ahyp:hlinkClr xmlns:ahyp="http://schemas.microsoft.com/office/drawing/2018/hyperlinkcolor" val="tx"/>
                    </a:ext>
                  </a:extLst>
                </a:hlinkClick>
              </a:rPr>
              <a:t>Unsplit License</a:t>
            </a:r>
            <a:endParaRPr lang="en-CA" sz="1100" dirty="0">
              <a:solidFill>
                <a:schemeClr val="accent2"/>
              </a:solidFill>
            </a:endParaRPr>
          </a:p>
        </p:txBody>
      </p:sp>
      <p:sp>
        <p:nvSpPr>
          <p:cNvPr id="2" name="Title 1">
            <a:extLst>
              <a:ext uri="{FF2B5EF4-FFF2-40B4-BE49-F238E27FC236}">
                <a16:creationId xmlns:a16="http://schemas.microsoft.com/office/drawing/2014/main" id="{6138560C-4D2C-3445-E497-09F3F168CC7B}"/>
              </a:ext>
            </a:extLst>
          </p:cNvPr>
          <p:cNvSpPr>
            <a:spLocks noGrp="1"/>
          </p:cNvSpPr>
          <p:nvPr>
            <p:ph type="title"/>
          </p:nvPr>
        </p:nvSpPr>
        <p:spPr/>
        <p:txBody>
          <a:bodyPr>
            <a:noAutofit/>
          </a:bodyPr>
          <a:lstStyle/>
          <a:p>
            <a:r>
              <a:rPr lang="en-CA" b="1" dirty="0">
                <a:solidFill>
                  <a:schemeClr val="tx1"/>
                </a:solidFill>
                <a:latin typeface="+mj-lt"/>
              </a:rPr>
              <a:t>Training and Product Demonstration   </a:t>
            </a:r>
            <a:endParaRPr lang="en-CA" dirty="0">
              <a:latin typeface="+mj-lt"/>
            </a:endParaRPr>
          </a:p>
        </p:txBody>
      </p:sp>
      <p:sp>
        <p:nvSpPr>
          <p:cNvPr id="3" name="Text Placeholder 2">
            <a:extLst>
              <a:ext uri="{FF2B5EF4-FFF2-40B4-BE49-F238E27FC236}">
                <a16:creationId xmlns:a16="http://schemas.microsoft.com/office/drawing/2014/main" id="{00F91C87-9B1E-EEB8-F550-2179388C5201}"/>
              </a:ext>
            </a:extLst>
          </p:cNvPr>
          <p:cNvSpPr>
            <a:spLocks noGrp="1"/>
          </p:cNvSpPr>
          <p:nvPr>
            <p:ph type="body" idx="1"/>
          </p:nvPr>
        </p:nvSpPr>
        <p:spPr>
          <a:xfrm>
            <a:off x="311700" y="1229875"/>
            <a:ext cx="4999324" cy="3339000"/>
          </a:xfrm>
        </p:spPr>
        <p:txBody>
          <a:bodyPr/>
          <a:lstStyle/>
          <a:p>
            <a:r>
              <a:rPr lang="en-US" b="1" dirty="0">
                <a:latin typeface="+mn-lt"/>
              </a:rPr>
              <a:t>Training</a:t>
            </a:r>
            <a:r>
              <a:rPr lang="en-US" dirty="0">
                <a:latin typeface="+mn-lt"/>
              </a:rPr>
              <a:t> to help their salespeople understand how the manufacturers’ products work and how consumers can be enticed to buy them.</a:t>
            </a:r>
          </a:p>
          <a:p>
            <a:r>
              <a:rPr lang="en-US" dirty="0">
                <a:latin typeface="+mn-lt"/>
              </a:rPr>
              <a:t>Many manufacturers also provide in-store </a:t>
            </a:r>
            <a:r>
              <a:rPr lang="en-US" b="1" dirty="0">
                <a:latin typeface="+mn-lt"/>
              </a:rPr>
              <a:t>product demonstrations </a:t>
            </a:r>
            <a:r>
              <a:rPr lang="en-US" dirty="0">
                <a:latin typeface="+mn-lt"/>
              </a:rPr>
              <a:t>to show a channel partner’s customers how products work and answer any questions they might have.</a:t>
            </a:r>
            <a:endParaRPr lang="en-CA" dirty="0">
              <a:latin typeface="+mn-lt"/>
            </a:endParaRPr>
          </a:p>
        </p:txBody>
      </p:sp>
    </p:spTree>
    <p:extLst>
      <p:ext uri="{BB962C8B-B14F-4D97-AF65-F5344CB8AC3E}">
        <p14:creationId xmlns:p14="http://schemas.microsoft.com/office/powerpoint/2010/main" val="2077584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2" name="Title 1">
            <a:extLst>
              <a:ext uri="{FF2B5EF4-FFF2-40B4-BE49-F238E27FC236}">
                <a16:creationId xmlns:a16="http://schemas.microsoft.com/office/drawing/2014/main" id="{A3A47A55-D5D2-0D13-7AAB-FEC17A317846}"/>
              </a:ext>
            </a:extLst>
          </p:cNvPr>
          <p:cNvSpPr>
            <a:spLocks noGrp="1"/>
          </p:cNvSpPr>
          <p:nvPr>
            <p:ph type="title"/>
          </p:nvPr>
        </p:nvSpPr>
        <p:spPr/>
        <p:txBody>
          <a:bodyPr>
            <a:noAutofit/>
          </a:bodyPr>
          <a:lstStyle/>
          <a:p>
            <a:r>
              <a:rPr lang="en-CA" b="1" dirty="0">
                <a:solidFill>
                  <a:schemeClr val="tx1"/>
                </a:solidFill>
                <a:latin typeface="+mj-lt"/>
              </a:rPr>
              <a:t>Free Merchandise and Push Money </a:t>
            </a:r>
            <a:endParaRPr lang="en-CA" dirty="0">
              <a:latin typeface="+mj-lt"/>
            </a:endParaRPr>
          </a:p>
        </p:txBody>
      </p:sp>
      <p:sp>
        <p:nvSpPr>
          <p:cNvPr id="3" name="Text Placeholder 2">
            <a:extLst>
              <a:ext uri="{FF2B5EF4-FFF2-40B4-BE49-F238E27FC236}">
                <a16:creationId xmlns:a16="http://schemas.microsoft.com/office/drawing/2014/main" id="{633155D6-8597-E5F2-2390-F5B23ADC3BDC}"/>
              </a:ext>
            </a:extLst>
          </p:cNvPr>
          <p:cNvSpPr>
            <a:spLocks noGrp="1"/>
          </p:cNvSpPr>
          <p:nvPr>
            <p:ph type="body" idx="1"/>
          </p:nvPr>
        </p:nvSpPr>
        <p:spPr/>
        <p:txBody>
          <a:bodyPr/>
          <a:lstStyle/>
          <a:p>
            <a:r>
              <a:rPr lang="en-US" b="1" dirty="0">
                <a:latin typeface="+mn-lt"/>
              </a:rPr>
              <a:t>Free Merchandise: </a:t>
            </a:r>
            <a:r>
              <a:rPr lang="en-US" dirty="0">
                <a:latin typeface="+mn-lt"/>
              </a:rPr>
              <a:t>such as a tool, television, or other product produced by the manufacturer, can also be used to get retailers to sell products to consumers. In other words, a manufacturer of televisions might offer the manager of a retail electronics store a television to push its products. </a:t>
            </a:r>
          </a:p>
          <a:p>
            <a:r>
              <a:rPr lang="en-US" b="1" dirty="0">
                <a:latin typeface="+mn-lt"/>
              </a:rPr>
              <a:t>Push Money: </a:t>
            </a:r>
            <a:r>
              <a:rPr lang="en-US" dirty="0">
                <a:latin typeface="+mn-lt"/>
              </a:rPr>
              <a:t>or a cash incentive from the manufacturer to push a particular item. The push to sell the item might be because there is a large amount of inventory of it, it is being replaced by a new model, or the product is not selling well.</a:t>
            </a:r>
            <a:endParaRPr lang="en-CA" dirty="0">
              <a:latin typeface="+mn-lt"/>
            </a:endParaRPr>
          </a:p>
        </p:txBody>
      </p:sp>
    </p:spTree>
    <p:extLst>
      <p:ext uri="{BB962C8B-B14F-4D97-AF65-F5344CB8AC3E}">
        <p14:creationId xmlns:p14="http://schemas.microsoft.com/office/powerpoint/2010/main" val="5078879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2" name="Title 1">
            <a:extLst>
              <a:ext uri="{FF2B5EF4-FFF2-40B4-BE49-F238E27FC236}">
                <a16:creationId xmlns:a16="http://schemas.microsoft.com/office/drawing/2014/main" id="{49AC4532-DF83-9563-702F-F2BE577DDC17}"/>
              </a:ext>
            </a:extLst>
          </p:cNvPr>
          <p:cNvSpPr>
            <a:spLocks noGrp="1"/>
          </p:cNvSpPr>
          <p:nvPr>
            <p:ph type="title"/>
          </p:nvPr>
        </p:nvSpPr>
        <p:spPr/>
        <p:txBody>
          <a:bodyPr>
            <a:noAutofit/>
          </a:bodyPr>
          <a:lstStyle/>
          <a:p>
            <a:r>
              <a:rPr lang="en-CA" b="1" dirty="0">
                <a:solidFill>
                  <a:schemeClr val="tx1"/>
                </a:solidFill>
                <a:latin typeface="+mj-lt"/>
              </a:rPr>
              <a:t>Examples of Sales Promotions</a:t>
            </a:r>
            <a:endParaRPr lang="en-CA" dirty="0">
              <a:latin typeface="+mj-lt"/>
            </a:endParaRPr>
          </a:p>
        </p:txBody>
      </p:sp>
      <p:sp>
        <p:nvSpPr>
          <p:cNvPr id="7" name="Text Placeholder 6">
            <a:extLst>
              <a:ext uri="{FF2B5EF4-FFF2-40B4-BE49-F238E27FC236}">
                <a16:creationId xmlns:a16="http://schemas.microsoft.com/office/drawing/2014/main" id="{A2559654-188D-36EA-A149-D4E8112323D2}"/>
              </a:ext>
            </a:extLst>
          </p:cNvPr>
          <p:cNvSpPr>
            <a:spLocks noGrp="1"/>
          </p:cNvSpPr>
          <p:nvPr>
            <p:ph type="body" idx="1"/>
          </p:nvPr>
        </p:nvSpPr>
        <p:spPr>
          <a:xfrm>
            <a:off x="6509695" y="1688466"/>
            <a:ext cx="2514234" cy="1424189"/>
          </a:xfrm>
        </p:spPr>
        <p:txBody>
          <a:bodyPr>
            <a:normAutofit/>
          </a:bodyPr>
          <a:lstStyle/>
          <a:p>
            <a:pPr marL="114300" indent="0">
              <a:buNone/>
            </a:pPr>
            <a:r>
              <a:rPr lang="en-US" u="sng" dirty="0">
                <a:solidFill>
                  <a:schemeClr val="bg2"/>
                </a:solidFill>
                <a:latin typeface="+mn-lt"/>
                <a:hlinkClick r:id="rId3">
                  <a:extLst>
                    <a:ext uri="{A12FA001-AC4F-418D-AE19-62706E023703}">
                      <ahyp:hlinkClr xmlns:ahyp="http://schemas.microsoft.com/office/drawing/2018/hyperlinkcolor" val="tx"/>
                    </a:ext>
                  </a:extLst>
                </a:hlinkClick>
              </a:rPr>
              <a:t>Figure 11.15 “Examples of Sales Promotions”</a:t>
            </a:r>
            <a:r>
              <a:rPr lang="en-US" dirty="0">
                <a:solidFill>
                  <a:schemeClr val="bg2"/>
                </a:solidFill>
                <a:latin typeface="+mn-lt"/>
              </a:rPr>
              <a:t> </a:t>
            </a:r>
            <a:endParaRPr lang="en-CA" dirty="0">
              <a:solidFill>
                <a:schemeClr val="bg2"/>
              </a:solidFill>
              <a:latin typeface="+mn-lt"/>
            </a:endParaRPr>
          </a:p>
        </p:txBody>
      </p:sp>
      <p:graphicFrame>
        <p:nvGraphicFramePr>
          <p:cNvPr id="6" name="Table 6">
            <a:extLst>
              <a:ext uri="{FF2B5EF4-FFF2-40B4-BE49-F238E27FC236}">
                <a16:creationId xmlns:a16="http://schemas.microsoft.com/office/drawing/2014/main" id="{726BA7F6-1336-E509-7BFB-31E6BCA772D6}"/>
              </a:ext>
            </a:extLst>
          </p:cNvPr>
          <p:cNvGraphicFramePr>
            <a:graphicFrameLocks noGrp="1"/>
          </p:cNvGraphicFramePr>
          <p:nvPr>
            <p:extLst>
              <p:ext uri="{D42A27DB-BD31-4B8C-83A1-F6EECF244321}">
                <p14:modId xmlns:p14="http://schemas.microsoft.com/office/powerpoint/2010/main" val="2787480729"/>
              </p:ext>
            </p:extLst>
          </p:nvPr>
        </p:nvGraphicFramePr>
        <p:xfrm>
          <a:off x="413695" y="1001127"/>
          <a:ext cx="6096000" cy="37744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798313419"/>
                    </a:ext>
                  </a:extLst>
                </a:gridCol>
                <a:gridCol w="3048000">
                  <a:extLst>
                    <a:ext uri="{9D8B030D-6E8A-4147-A177-3AD203B41FA5}">
                      <a16:colId xmlns:a16="http://schemas.microsoft.com/office/drawing/2014/main" val="233885842"/>
                    </a:ext>
                  </a:extLst>
                </a:gridCol>
              </a:tblGrid>
              <a:tr h="534210">
                <a:tc>
                  <a:txBody>
                    <a:bodyPr/>
                    <a:lstStyle/>
                    <a:p>
                      <a:r>
                        <a:rPr lang="en-CA" sz="1800" dirty="0"/>
                        <a:t>Consumer Sales Promotions</a:t>
                      </a:r>
                      <a:r>
                        <a:rPr lang="en-CA" sz="1800" baseline="0" dirty="0"/>
                        <a:t> </a:t>
                      </a:r>
                      <a:endParaRPr lang="en-CA" sz="1800" dirty="0"/>
                    </a:p>
                  </a:txBody>
                  <a:tcPr/>
                </a:tc>
                <a:tc>
                  <a:txBody>
                    <a:bodyPr/>
                    <a:lstStyle/>
                    <a:p>
                      <a:r>
                        <a:rPr lang="en-CA" sz="1800" dirty="0"/>
                        <a:t>Business-To-Business Sales Promotions</a:t>
                      </a:r>
                      <a:r>
                        <a:rPr lang="en-CA" sz="1800" baseline="0" dirty="0"/>
                        <a:t> </a:t>
                      </a:r>
                      <a:endParaRPr lang="en-CA" sz="1800" dirty="0"/>
                    </a:p>
                  </a:txBody>
                  <a:tcPr/>
                </a:tc>
                <a:extLst>
                  <a:ext uri="{0D108BD9-81ED-4DB2-BD59-A6C34878D82A}">
                    <a16:rowId xmlns:a16="http://schemas.microsoft.com/office/drawing/2014/main" val="1448652778"/>
                  </a:ext>
                </a:extLst>
              </a:tr>
              <a:tr h="370840">
                <a:tc>
                  <a:txBody>
                    <a:bodyPr/>
                    <a:lstStyle/>
                    <a:p>
                      <a:r>
                        <a:rPr lang="en-CA" sz="1800" dirty="0"/>
                        <a:t>Coupons </a:t>
                      </a:r>
                    </a:p>
                  </a:txBody>
                  <a:tcPr/>
                </a:tc>
                <a:tc>
                  <a:txBody>
                    <a:bodyPr/>
                    <a:lstStyle/>
                    <a:p>
                      <a:r>
                        <a:rPr lang="en-CA" sz="1800" dirty="0"/>
                        <a:t>Trade Show and Conventions</a:t>
                      </a:r>
                      <a:r>
                        <a:rPr lang="en-CA" sz="1800" baseline="0" dirty="0"/>
                        <a:t> </a:t>
                      </a:r>
                      <a:endParaRPr lang="en-CA" sz="1800" dirty="0"/>
                    </a:p>
                  </a:txBody>
                  <a:tcPr/>
                </a:tc>
                <a:extLst>
                  <a:ext uri="{0D108BD9-81ED-4DB2-BD59-A6C34878D82A}">
                    <a16:rowId xmlns:a16="http://schemas.microsoft.com/office/drawing/2014/main" val="277296097"/>
                  </a:ext>
                </a:extLst>
              </a:tr>
              <a:tr h="370840">
                <a:tc>
                  <a:txBody>
                    <a:bodyPr/>
                    <a:lstStyle/>
                    <a:p>
                      <a:r>
                        <a:rPr lang="en-CA" sz="1800" dirty="0"/>
                        <a:t>Sweepstakes</a:t>
                      </a:r>
                      <a:r>
                        <a:rPr lang="en-CA" sz="1800" baseline="0" dirty="0"/>
                        <a:t> or Contests </a:t>
                      </a:r>
                      <a:endParaRPr lang="en-CA" sz="1800" dirty="0"/>
                    </a:p>
                  </a:txBody>
                  <a:tcPr/>
                </a:tc>
                <a:tc>
                  <a:txBody>
                    <a:bodyPr/>
                    <a:lstStyle/>
                    <a:p>
                      <a:r>
                        <a:rPr lang="en-CA" sz="1800" dirty="0"/>
                        <a:t>Sale Contests</a:t>
                      </a:r>
                      <a:r>
                        <a:rPr lang="en-CA" sz="1800" baseline="0" dirty="0"/>
                        <a:t> </a:t>
                      </a:r>
                      <a:endParaRPr lang="en-CA" sz="1800" dirty="0"/>
                    </a:p>
                  </a:txBody>
                  <a:tcPr/>
                </a:tc>
                <a:extLst>
                  <a:ext uri="{0D108BD9-81ED-4DB2-BD59-A6C34878D82A}">
                    <a16:rowId xmlns:a16="http://schemas.microsoft.com/office/drawing/2014/main" val="2619751046"/>
                  </a:ext>
                </a:extLst>
              </a:tr>
              <a:tr h="370840">
                <a:tc>
                  <a:txBody>
                    <a:bodyPr/>
                    <a:lstStyle/>
                    <a:p>
                      <a:r>
                        <a:rPr lang="en-CA" sz="1800" dirty="0"/>
                        <a:t>Premiums </a:t>
                      </a:r>
                    </a:p>
                  </a:txBody>
                  <a:tcPr/>
                </a:tc>
                <a:tc>
                  <a:txBody>
                    <a:bodyPr/>
                    <a:lstStyle/>
                    <a:p>
                      <a:r>
                        <a:rPr lang="en-CA" sz="1800" dirty="0"/>
                        <a:t>Trade and Advertising Allowance</a:t>
                      </a:r>
                    </a:p>
                  </a:txBody>
                  <a:tcPr/>
                </a:tc>
                <a:extLst>
                  <a:ext uri="{0D108BD9-81ED-4DB2-BD59-A6C34878D82A}">
                    <a16:rowId xmlns:a16="http://schemas.microsoft.com/office/drawing/2014/main" val="2690577730"/>
                  </a:ext>
                </a:extLst>
              </a:tr>
              <a:tr h="370840">
                <a:tc>
                  <a:txBody>
                    <a:bodyPr/>
                    <a:lstStyle/>
                    <a:p>
                      <a:r>
                        <a:rPr lang="en-CA" sz="1800" dirty="0"/>
                        <a:t>Rebates</a:t>
                      </a:r>
                    </a:p>
                  </a:txBody>
                  <a:tcPr/>
                </a:tc>
                <a:tc>
                  <a:txBody>
                    <a:bodyPr/>
                    <a:lstStyle/>
                    <a:p>
                      <a:r>
                        <a:rPr lang="en-CA" sz="1800" dirty="0"/>
                        <a:t>Product Demonstrations</a:t>
                      </a:r>
                      <a:r>
                        <a:rPr lang="en-CA" sz="1800" baseline="0" dirty="0"/>
                        <a:t> </a:t>
                      </a:r>
                      <a:endParaRPr lang="en-CA" sz="1800" dirty="0"/>
                    </a:p>
                  </a:txBody>
                  <a:tcPr/>
                </a:tc>
                <a:extLst>
                  <a:ext uri="{0D108BD9-81ED-4DB2-BD59-A6C34878D82A}">
                    <a16:rowId xmlns:a16="http://schemas.microsoft.com/office/drawing/2014/main" val="1833694092"/>
                  </a:ext>
                </a:extLst>
              </a:tr>
              <a:tr h="370840">
                <a:tc>
                  <a:txBody>
                    <a:bodyPr/>
                    <a:lstStyle/>
                    <a:p>
                      <a:r>
                        <a:rPr lang="en-CA" sz="1800" dirty="0"/>
                        <a:t>Samples</a:t>
                      </a:r>
                    </a:p>
                  </a:txBody>
                  <a:tcPr/>
                </a:tc>
                <a:tc>
                  <a:txBody>
                    <a:bodyPr/>
                    <a:lstStyle/>
                    <a:p>
                      <a:r>
                        <a:rPr lang="en-CA" sz="1800" dirty="0"/>
                        <a:t>Training </a:t>
                      </a:r>
                    </a:p>
                  </a:txBody>
                  <a:tcPr/>
                </a:tc>
                <a:extLst>
                  <a:ext uri="{0D108BD9-81ED-4DB2-BD59-A6C34878D82A}">
                    <a16:rowId xmlns:a16="http://schemas.microsoft.com/office/drawing/2014/main" val="1591606958"/>
                  </a:ext>
                </a:extLst>
              </a:tr>
              <a:tr h="370840">
                <a:tc>
                  <a:txBody>
                    <a:bodyPr/>
                    <a:lstStyle/>
                    <a:p>
                      <a:r>
                        <a:rPr lang="en-CA" sz="1800" dirty="0"/>
                        <a:t>Loyalty Programs </a:t>
                      </a:r>
                    </a:p>
                  </a:txBody>
                  <a:tcPr/>
                </a:tc>
                <a:tc>
                  <a:txBody>
                    <a:bodyPr/>
                    <a:lstStyle/>
                    <a:p>
                      <a:r>
                        <a:rPr lang="en-CA" sz="1800" dirty="0"/>
                        <a:t>Free Merchandise </a:t>
                      </a:r>
                    </a:p>
                  </a:txBody>
                  <a:tcPr/>
                </a:tc>
                <a:extLst>
                  <a:ext uri="{0D108BD9-81ED-4DB2-BD59-A6C34878D82A}">
                    <a16:rowId xmlns:a16="http://schemas.microsoft.com/office/drawing/2014/main" val="2362705032"/>
                  </a:ext>
                </a:extLst>
              </a:tr>
              <a:tr h="370840">
                <a:tc>
                  <a:txBody>
                    <a:bodyPr/>
                    <a:lstStyle/>
                    <a:p>
                      <a:r>
                        <a:rPr lang="en-CA" sz="1800" dirty="0"/>
                        <a:t>Point-of</a:t>
                      </a:r>
                      <a:r>
                        <a:rPr lang="en-CA" sz="1800" baseline="0" dirty="0"/>
                        <a:t>-Purchase Displays </a:t>
                      </a:r>
                      <a:endParaRPr lang="en-CA" sz="1800" dirty="0"/>
                    </a:p>
                  </a:txBody>
                  <a:tcPr/>
                </a:tc>
                <a:tc>
                  <a:txBody>
                    <a:bodyPr/>
                    <a:lstStyle/>
                    <a:p>
                      <a:r>
                        <a:rPr lang="en-CA" sz="1800" dirty="0"/>
                        <a:t>Push Money </a:t>
                      </a:r>
                    </a:p>
                  </a:txBody>
                  <a:tcPr/>
                </a:tc>
                <a:extLst>
                  <a:ext uri="{0D108BD9-81ED-4DB2-BD59-A6C34878D82A}">
                    <a16:rowId xmlns:a16="http://schemas.microsoft.com/office/drawing/2014/main" val="193132829"/>
                  </a:ext>
                </a:extLst>
              </a:tr>
            </a:tbl>
          </a:graphicData>
        </a:graphic>
      </p:graphicFrame>
    </p:spTree>
    <p:extLst>
      <p:ext uri="{BB962C8B-B14F-4D97-AF65-F5344CB8AC3E}">
        <p14:creationId xmlns:p14="http://schemas.microsoft.com/office/powerpoint/2010/main" val="4278150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pic>
        <p:nvPicPr>
          <p:cNvPr id="2" name="Picture 1" descr="Figure 11.16 A Push versus a Pull Strategy&#10; &#10;Manufacture, Resellers (Wholesalers and Retailers) and Consumers ">
            <a:extLst>
              <a:ext uri="{FF2B5EF4-FFF2-40B4-BE49-F238E27FC236}">
                <a16:creationId xmlns:a16="http://schemas.microsoft.com/office/drawing/2014/main" id="{FE7A6B74-FF6C-D8D8-EBBB-8B10801065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2769" y="1001031"/>
            <a:ext cx="6053871" cy="3518169"/>
          </a:xfrm>
          <a:prstGeom prst="rect">
            <a:avLst/>
          </a:prstGeom>
        </p:spPr>
      </p:pic>
      <p:sp>
        <p:nvSpPr>
          <p:cNvPr id="3" name="Title 2">
            <a:extLst>
              <a:ext uri="{FF2B5EF4-FFF2-40B4-BE49-F238E27FC236}">
                <a16:creationId xmlns:a16="http://schemas.microsoft.com/office/drawing/2014/main" id="{09E57423-38F1-1C49-C1C1-4A35B81103B2}"/>
              </a:ext>
            </a:extLst>
          </p:cNvPr>
          <p:cNvSpPr>
            <a:spLocks noGrp="1"/>
          </p:cNvSpPr>
          <p:nvPr>
            <p:ph type="title"/>
          </p:nvPr>
        </p:nvSpPr>
        <p:spPr/>
        <p:txBody>
          <a:bodyPr>
            <a:noAutofit/>
          </a:bodyPr>
          <a:lstStyle/>
          <a:p>
            <a:r>
              <a:rPr lang="en-CA" b="1" dirty="0">
                <a:solidFill>
                  <a:schemeClr val="tx1"/>
                </a:solidFill>
                <a:latin typeface="+mj-lt"/>
              </a:rPr>
              <a:t>Push versus Pull Strategy</a:t>
            </a:r>
            <a:endParaRPr lang="en-CA" dirty="0">
              <a:latin typeface="+mj-lt"/>
            </a:endParaRPr>
          </a:p>
        </p:txBody>
      </p:sp>
      <p:sp>
        <p:nvSpPr>
          <p:cNvPr id="5" name="Text Placeholder 4">
            <a:extLst>
              <a:ext uri="{FF2B5EF4-FFF2-40B4-BE49-F238E27FC236}">
                <a16:creationId xmlns:a16="http://schemas.microsoft.com/office/drawing/2014/main" id="{186AAA86-D2FA-F9E8-02E4-00BB2E3D7BE3}"/>
              </a:ext>
            </a:extLst>
          </p:cNvPr>
          <p:cNvSpPr>
            <a:spLocks noGrp="1"/>
          </p:cNvSpPr>
          <p:nvPr>
            <p:ph type="body" idx="1"/>
          </p:nvPr>
        </p:nvSpPr>
        <p:spPr>
          <a:xfrm>
            <a:off x="2058857" y="4487105"/>
            <a:ext cx="4839964" cy="492789"/>
          </a:xfrm>
        </p:spPr>
        <p:txBody>
          <a:bodyPr>
            <a:normAutofit lnSpcReduction="10000"/>
          </a:bodyPr>
          <a:lstStyle/>
          <a:p>
            <a:pPr marL="114300" indent="0">
              <a:buNone/>
            </a:pPr>
            <a:r>
              <a:rPr lang="en-US" dirty="0">
                <a:solidFill>
                  <a:srgbClr val="000000"/>
                </a:solidFill>
                <a:latin typeface="+mn-lt"/>
              </a:rPr>
              <a:t>Figure 11.16 A Push versus a Pull Strategy</a:t>
            </a:r>
            <a:endParaRPr lang="en-CA" dirty="0">
              <a:latin typeface="+mn-lt"/>
            </a:endParaRPr>
          </a:p>
        </p:txBody>
      </p:sp>
    </p:spTree>
    <p:extLst>
      <p:ext uri="{BB962C8B-B14F-4D97-AF65-F5344CB8AC3E}">
        <p14:creationId xmlns:p14="http://schemas.microsoft.com/office/powerpoint/2010/main" val="3545613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91425" tIns="91425" rIns="91425" bIns="91425" anchor="t" anchorCtr="0">
            <a:noAutofit/>
          </a:bodyPr>
          <a:lstStyle/>
          <a:p>
            <a:r>
              <a:rPr lang="en-CA" b="1" dirty="0">
                <a:highlight>
                  <a:schemeClr val="lt1"/>
                </a:highlight>
                <a:latin typeface="+mj-lt"/>
                <a:ea typeface="Arial"/>
                <a:cs typeface="Arial"/>
                <a:sym typeface="Arial"/>
              </a:rPr>
              <a:t>Out-of-Home Advertising</a:t>
            </a:r>
            <a:endParaRPr b="1" dirty="0">
              <a:highlight>
                <a:schemeClr val="lt1"/>
              </a:highlight>
              <a:latin typeface="+mj-lt"/>
              <a:ea typeface="Arial"/>
              <a:cs typeface="Arial"/>
              <a:sym typeface="Arial"/>
            </a:endParaRPr>
          </a:p>
        </p:txBody>
      </p:sp>
      <p:sp>
        <p:nvSpPr>
          <p:cNvPr id="3" name="Text Placeholder 2">
            <a:extLst>
              <a:ext uri="{FF2B5EF4-FFF2-40B4-BE49-F238E27FC236}">
                <a16:creationId xmlns:a16="http://schemas.microsoft.com/office/drawing/2014/main" id="{C5D356CC-4C7D-96E3-5BCC-94A8139975D4}"/>
              </a:ext>
            </a:extLst>
          </p:cNvPr>
          <p:cNvSpPr>
            <a:spLocks noGrp="1"/>
          </p:cNvSpPr>
          <p:nvPr>
            <p:ph type="body" idx="1"/>
          </p:nvPr>
        </p:nvSpPr>
        <p:spPr>
          <a:xfrm>
            <a:off x="311700" y="1229875"/>
            <a:ext cx="4803225" cy="3339000"/>
          </a:xfrm>
        </p:spPr>
        <p:txBody>
          <a:bodyPr/>
          <a:lstStyle/>
          <a:p>
            <a:pPr marL="114300" indent="0">
              <a:buNone/>
            </a:pPr>
            <a:r>
              <a:rPr lang="en-US" b="1" dirty="0">
                <a:latin typeface="+mn-lt"/>
              </a:rPr>
              <a:t>Out-of-home advertising </a:t>
            </a:r>
            <a:r>
              <a:rPr lang="en-US" dirty="0">
                <a:latin typeface="+mn-lt"/>
              </a:rPr>
              <a:t>such as billboards and movable promotions. You might have noticed that the tray tables on airplanes sometimes have ads on them. You have probably also seen ads on the inside of subway cars, in trains and buses, and even in bathroom stalls. These, too, are examples of out-of-home advertising.</a:t>
            </a:r>
            <a:endParaRPr lang="en-CA" dirty="0">
              <a:latin typeface="+mn-lt"/>
            </a:endParaRPr>
          </a:p>
        </p:txBody>
      </p:sp>
      <p:pic>
        <p:nvPicPr>
          <p:cNvPr id="4" name="Picture 3">
            <a:extLst>
              <a:ext uri="{FF2B5EF4-FFF2-40B4-BE49-F238E27FC236}">
                <a16:creationId xmlns:a16="http://schemas.microsoft.com/office/drawing/2014/main" id="{1E465D80-354E-11FF-6C0E-E663CDCE30C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4925" y="1229875"/>
            <a:ext cx="3602500" cy="2395803"/>
          </a:xfrm>
          <a:prstGeom prst="rect">
            <a:avLst/>
          </a:prstGeom>
        </p:spPr>
      </p:pic>
      <p:sp>
        <p:nvSpPr>
          <p:cNvPr id="10" name="TextBox 9">
            <a:extLst>
              <a:ext uri="{FF2B5EF4-FFF2-40B4-BE49-F238E27FC236}">
                <a16:creationId xmlns:a16="http://schemas.microsoft.com/office/drawing/2014/main" id="{0B8EDD66-1689-35AA-8142-CD5D1E32A85A}"/>
              </a:ext>
              <a:ext uri="{C183D7F6-B498-43B3-948B-1728B52AA6E4}">
                <adec:decorative xmlns:adec="http://schemas.microsoft.com/office/drawing/2017/decorative" val="1"/>
              </a:ext>
            </a:extLst>
          </p:cNvPr>
          <p:cNvSpPr txBox="1"/>
          <p:nvPr/>
        </p:nvSpPr>
        <p:spPr>
          <a:xfrm>
            <a:off x="5114926" y="3811539"/>
            <a:ext cx="3602500" cy="430887"/>
          </a:xfrm>
          <a:prstGeom prst="rect">
            <a:avLst/>
          </a:prstGeom>
          <a:noFill/>
        </p:spPr>
        <p:txBody>
          <a:bodyPr wrap="square">
            <a:spAutoFit/>
          </a:bodyPr>
          <a:lstStyle/>
          <a:p>
            <a:r>
              <a:rPr lang="en-CA" sz="1100" dirty="0" err="1"/>
              <a:t>emilydickinsonridesabmx</a:t>
            </a:r>
            <a:r>
              <a:rPr lang="en-CA" sz="1100" dirty="0"/>
              <a:t> – </a:t>
            </a:r>
            <a:r>
              <a:rPr lang="en-CA" sz="1100" dirty="0">
                <a:solidFill>
                  <a:schemeClr val="accent2"/>
                </a:solidFill>
                <a:hlinkClick r:id="rId4">
                  <a:extLst>
                    <a:ext uri="{A12FA001-AC4F-418D-AE19-62706E023703}">
                      <ahyp:hlinkClr xmlns:ahyp="http://schemas.microsoft.com/office/drawing/2018/hyperlinkcolor" val="tx"/>
                    </a:ext>
                  </a:extLst>
                </a:hlinkClick>
              </a:rPr>
              <a:t>Vintage NYC Subway Trains</a:t>
            </a:r>
            <a:r>
              <a:rPr lang="en-CA" sz="1100" dirty="0">
                <a:solidFill>
                  <a:schemeClr val="accent2"/>
                </a:solidFill>
              </a:rPr>
              <a:t> </a:t>
            </a:r>
            <a:r>
              <a:rPr lang="en-CA" sz="1100" dirty="0"/>
              <a:t>– CC BY 2.0.</a:t>
            </a:r>
          </a:p>
        </p:txBody>
      </p:sp>
    </p:spTree>
    <p:extLst>
      <p:ext uri="{BB962C8B-B14F-4D97-AF65-F5344CB8AC3E}">
        <p14:creationId xmlns:p14="http://schemas.microsoft.com/office/powerpoint/2010/main" val="4116593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2" name="Title 1">
            <a:extLst>
              <a:ext uri="{FF2B5EF4-FFF2-40B4-BE49-F238E27FC236}">
                <a16:creationId xmlns:a16="http://schemas.microsoft.com/office/drawing/2014/main" id="{C438CAF2-E2E8-0836-A78A-D64F261A23E1}"/>
              </a:ext>
            </a:extLst>
          </p:cNvPr>
          <p:cNvSpPr>
            <a:spLocks noGrp="1"/>
          </p:cNvSpPr>
          <p:nvPr>
            <p:ph type="title"/>
          </p:nvPr>
        </p:nvSpPr>
        <p:spPr/>
        <p:txBody>
          <a:bodyPr>
            <a:noAutofit/>
          </a:bodyPr>
          <a:lstStyle/>
          <a:p>
            <a:r>
              <a:rPr lang="en-CA" b="1" dirty="0">
                <a:solidFill>
                  <a:schemeClr val="tx1"/>
                </a:solidFill>
                <a:latin typeface="+mj-lt"/>
              </a:rPr>
              <a:t>Push versus Pull Strategy Part One </a:t>
            </a:r>
            <a:endParaRPr lang="en-CA" dirty="0">
              <a:latin typeface="+mj-lt"/>
            </a:endParaRPr>
          </a:p>
        </p:txBody>
      </p:sp>
      <p:sp>
        <p:nvSpPr>
          <p:cNvPr id="3" name="Text Placeholder 2">
            <a:extLst>
              <a:ext uri="{FF2B5EF4-FFF2-40B4-BE49-F238E27FC236}">
                <a16:creationId xmlns:a16="http://schemas.microsoft.com/office/drawing/2014/main" id="{7FFDEF91-DCF4-5F00-CFA5-999D676B2A49}"/>
              </a:ext>
            </a:extLst>
          </p:cNvPr>
          <p:cNvSpPr>
            <a:spLocks noGrp="1"/>
          </p:cNvSpPr>
          <p:nvPr>
            <p:ph type="body" idx="1"/>
          </p:nvPr>
        </p:nvSpPr>
        <p:spPr/>
        <p:txBody>
          <a:bodyPr>
            <a:noAutofit/>
          </a:bodyPr>
          <a:lstStyle/>
          <a:p>
            <a:pPr marL="114300" indent="0">
              <a:buNone/>
            </a:pPr>
            <a:r>
              <a:rPr lang="en-US" b="1" dirty="0">
                <a:latin typeface="+mn-lt"/>
              </a:rPr>
              <a:t>Push strategy </a:t>
            </a:r>
            <a:r>
              <a:rPr lang="en-US" dirty="0">
                <a:latin typeface="+mn-lt"/>
              </a:rPr>
              <a:t>involves promoting a product to businesses (middlemen), such as wholesalers and retailers, who then push the product through the channel promoting it to final consumers. Manufacturers may set up displays in retail outlets for new products or provide incentives such as price discounts to the retailer so the retailer can promote or push the product to consumers.</a:t>
            </a:r>
          </a:p>
        </p:txBody>
      </p:sp>
    </p:spTree>
    <p:extLst>
      <p:ext uri="{BB962C8B-B14F-4D97-AF65-F5344CB8AC3E}">
        <p14:creationId xmlns:p14="http://schemas.microsoft.com/office/powerpoint/2010/main" val="1887641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2" name="Title 1">
            <a:extLst>
              <a:ext uri="{FF2B5EF4-FFF2-40B4-BE49-F238E27FC236}">
                <a16:creationId xmlns:a16="http://schemas.microsoft.com/office/drawing/2014/main" id="{C438CAF2-E2E8-0836-A78A-D64F261A23E1}"/>
              </a:ext>
            </a:extLst>
          </p:cNvPr>
          <p:cNvSpPr>
            <a:spLocks noGrp="1"/>
          </p:cNvSpPr>
          <p:nvPr>
            <p:ph type="title"/>
          </p:nvPr>
        </p:nvSpPr>
        <p:spPr/>
        <p:txBody>
          <a:bodyPr>
            <a:noAutofit/>
          </a:bodyPr>
          <a:lstStyle/>
          <a:p>
            <a:r>
              <a:rPr lang="en-CA" b="1" dirty="0">
                <a:solidFill>
                  <a:schemeClr val="tx1"/>
                </a:solidFill>
                <a:latin typeface="+mn-lt"/>
              </a:rPr>
              <a:t>Push versus Pull Strategy Part Two  </a:t>
            </a:r>
            <a:endParaRPr lang="en-CA" dirty="0">
              <a:latin typeface="+mn-lt"/>
            </a:endParaRPr>
          </a:p>
        </p:txBody>
      </p:sp>
      <p:sp>
        <p:nvSpPr>
          <p:cNvPr id="3" name="Text Placeholder 2">
            <a:extLst>
              <a:ext uri="{FF2B5EF4-FFF2-40B4-BE49-F238E27FC236}">
                <a16:creationId xmlns:a16="http://schemas.microsoft.com/office/drawing/2014/main" id="{7FFDEF91-DCF4-5F00-CFA5-999D676B2A49}"/>
              </a:ext>
            </a:extLst>
          </p:cNvPr>
          <p:cNvSpPr>
            <a:spLocks noGrp="1"/>
          </p:cNvSpPr>
          <p:nvPr>
            <p:ph type="body" idx="1"/>
          </p:nvPr>
        </p:nvSpPr>
        <p:spPr/>
        <p:txBody>
          <a:bodyPr>
            <a:noAutofit/>
          </a:bodyPr>
          <a:lstStyle/>
          <a:p>
            <a:pPr marL="114300" indent="0">
              <a:buNone/>
            </a:pPr>
            <a:r>
              <a:rPr lang="en-US" b="1" dirty="0">
                <a:latin typeface="+mn-lt"/>
              </a:rPr>
              <a:t>P</a:t>
            </a:r>
            <a:r>
              <a:rPr lang="en-US" b="1" dirty="0">
                <a:solidFill>
                  <a:srgbClr val="000000"/>
                </a:solidFill>
                <a:latin typeface="+mn-lt"/>
              </a:rPr>
              <a:t>ull strategy</a:t>
            </a:r>
            <a:r>
              <a:rPr lang="en-US" dirty="0">
                <a:solidFill>
                  <a:srgbClr val="000000"/>
                </a:solidFill>
                <a:latin typeface="+mn-lt"/>
              </a:rPr>
              <a:t> when they target final consumers with promotions. In other words, a company promotes it products and services to final consumers to </a:t>
            </a:r>
            <a:r>
              <a:rPr lang="en-US" i="1" dirty="0">
                <a:solidFill>
                  <a:srgbClr val="000000"/>
                </a:solidFill>
                <a:latin typeface="+mn-lt"/>
              </a:rPr>
              <a:t>pull</a:t>
            </a:r>
            <a:r>
              <a:rPr lang="en-US" dirty="0">
                <a:solidFill>
                  <a:srgbClr val="000000"/>
                </a:solidFill>
                <a:latin typeface="+mn-lt"/>
              </a:rPr>
              <a:t> consumers into the stores or get the consumers asking for the product. If a company sends coupons to the consumers, hopefully the consumers will take the coupons (sales promotion) to the store and buy the product. A manufacturer promotes its new product on television to consumers and places coupons in the newspaper inserts, hoping consumers will demand the product. Their pull causes wholesalers and retailers to buy the product to try to meet the demand.</a:t>
            </a:r>
            <a:endParaRPr lang="en-CA" dirty="0">
              <a:latin typeface="+mn-lt"/>
            </a:endParaRPr>
          </a:p>
        </p:txBody>
      </p:sp>
    </p:spTree>
    <p:extLst>
      <p:ext uri="{BB962C8B-B14F-4D97-AF65-F5344CB8AC3E}">
        <p14:creationId xmlns:p14="http://schemas.microsoft.com/office/powerpoint/2010/main" val="2641967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pic>
        <p:nvPicPr>
          <p:cNvPr id="5" name="Picture 4">
            <a:extLst>
              <a:ext uri="{FF2B5EF4-FFF2-40B4-BE49-F238E27FC236}">
                <a16:creationId xmlns:a16="http://schemas.microsoft.com/office/drawing/2014/main" id="{A818F101-5BF1-0E32-970B-8A6188454A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78744" y="1560656"/>
            <a:ext cx="2665963" cy="2665963"/>
          </a:xfrm>
          <a:prstGeom prst="rect">
            <a:avLst/>
          </a:prstGeom>
        </p:spPr>
      </p:pic>
      <p:sp>
        <p:nvSpPr>
          <p:cNvPr id="2" name="Title 1">
            <a:extLst>
              <a:ext uri="{FF2B5EF4-FFF2-40B4-BE49-F238E27FC236}">
                <a16:creationId xmlns:a16="http://schemas.microsoft.com/office/drawing/2014/main" id="{AA8E8695-63ED-4A26-0EC3-BE0096D2C3F7}"/>
              </a:ext>
            </a:extLst>
          </p:cNvPr>
          <p:cNvSpPr>
            <a:spLocks noGrp="1"/>
          </p:cNvSpPr>
          <p:nvPr>
            <p:ph type="title"/>
          </p:nvPr>
        </p:nvSpPr>
        <p:spPr/>
        <p:txBody>
          <a:bodyPr>
            <a:noAutofit/>
          </a:bodyPr>
          <a:lstStyle/>
          <a:p>
            <a:r>
              <a:rPr lang="en-CA" b="1" dirty="0">
                <a:solidFill>
                  <a:schemeClr val="tx1"/>
                </a:solidFill>
                <a:latin typeface="+mj-lt"/>
              </a:rPr>
              <a:t>11.7 Key Takeaway </a:t>
            </a:r>
            <a:endParaRPr lang="en-CA" dirty="0">
              <a:latin typeface="+mj-lt"/>
            </a:endParaRPr>
          </a:p>
        </p:txBody>
      </p:sp>
      <p:sp>
        <p:nvSpPr>
          <p:cNvPr id="3" name="Text Placeholder 2">
            <a:extLst>
              <a:ext uri="{FF2B5EF4-FFF2-40B4-BE49-F238E27FC236}">
                <a16:creationId xmlns:a16="http://schemas.microsoft.com/office/drawing/2014/main" id="{1A1FF1A1-158D-F719-FA21-39A67B8EF635}"/>
              </a:ext>
            </a:extLst>
          </p:cNvPr>
          <p:cNvSpPr>
            <a:spLocks noGrp="1"/>
          </p:cNvSpPr>
          <p:nvPr>
            <p:ph type="body" idx="1"/>
          </p:nvPr>
        </p:nvSpPr>
        <p:spPr>
          <a:xfrm>
            <a:off x="311700" y="1229875"/>
            <a:ext cx="6276879" cy="3339000"/>
          </a:xfrm>
        </p:spPr>
        <p:txBody>
          <a:bodyPr/>
          <a:lstStyle/>
          <a:p>
            <a:pPr marL="114300" indent="0">
              <a:buNone/>
            </a:pPr>
            <a:r>
              <a:rPr lang="en-US" dirty="0">
                <a:latin typeface="+mn-lt"/>
              </a:rPr>
              <a:t>Companies use sales promotions to get customers to act (make purchases) quickly. Sales promotions increase the awareness of products, help introduce new products, and often create interest in the organizations that run the promotions. Coupons, contests, samples, and premiums are among the types of sales promotions aimed at consumers. Trade promotions, or promotions aimed at businesses, include trade shows, sales contests, trade allowances, and push money.</a:t>
            </a:r>
            <a:endParaRPr lang="en-CA" dirty="0">
              <a:latin typeface="+mn-lt"/>
            </a:endParaRPr>
          </a:p>
        </p:txBody>
      </p:sp>
    </p:spTree>
    <p:extLst>
      <p:ext uri="{BB962C8B-B14F-4D97-AF65-F5344CB8AC3E}">
        <p14:creationId xmlns:p14="http://schemas.microsoft.com/office/powerpoint/2010/main" val="3748940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prstGeom prst="rect">
            <a:avLst/>
          </a:prstGeom>
        </p:spPr>
        <p:txBody>
          <a:bodyPr spcFirstLastPara="1" wrap="square" lIns="91425" tIns="91425" rIns="91425" bIns="91425" anchor="t" anchorCtr="0">
            <a:noAutofit/>
          </a:bodyPr>
          <a:lstStyle/>
          <a:p>
            <a:pPr>
              <a:lnSpc>
                <a:spcPct val="105000"/>
              </a:lnSpc>
              <a:buClr>
                <a:srgbClr val="000000"/>
              </a:buClr>
              <a:buSzPts val="990"/>
            </a:pPr>
            <a:r>
              <a:rPr lang="en-CA" b="1" dirty="0">
                <a:highlight>
                  <a:schemeClr val="lt1"/>
                </a:highlight>
                <a:latin typeface="+mj-lt"/>
              </a:rPr>
              <a:t>11.1 IMC </a:t>
            </a:r>
            <a:endParaRPr b="1" dirty="0">
              <a:highlight>
                <a:schemeClr val="lt1"/>
              </a:highlight>
              <a:latin typeface="+mj-lt"/>
            </a:endParaRPr>
          </a:p>
        </p:txBody>
      </p:sp>
      <p:sp>
        <p:nvSpPr>
          <p:cNvPr id="107" name="Google Shape;107;p17"/>
          <p:cNvSpPr txBox="1">
            <a:spLocks noGrp="1"/>
          </p:cNvSpPr>
          <p:nvPr>
            <p:ph type="body" idx="1"/>
          </p:nvPr>
        </p:nvSpPr>
        <p:spPr>
          <a:prstGeom prst="rect">
            <a:avLst/>
          </a:prstGeom>
        </p:spPr>
        <p:txBody>
          <a:bodyPr spcFirstLastPara="1" wrap="square" lIns="91425" tIns="91425" rIns="91425" bIns="91425" anchor="t" anchorCtr="0">
            <a:noAutofit/>
          </a:bodyPr>
          <a:lstStyle/>
          <a:p>
            <a:pPr marL="131720" lvl="0" indent="0">
              <a:lnSpc>
                <a:spcPct val="100000"/>
              </a:lnSpc>
              <a:spcBef>
                <a:spcPts val="1400"/>
              </a:spcBef>
              <a:buClr>
                <a:srgbClr val="000000"/>
              </a:buClr>
              <a:buSzPts val="1526"/>
              <a:buNone/>
            </a:pPr>
            <a:r>
              <a:rPr lang="en-CA" b="1" dirty="0">
                <a:latin typeface="+mn-lt"/>
              </a:rPr>
              <a:t>Integrated marketing communications (IMC) </a:t>
            </a:r>
            <a:r>
              <a:rPr lang="en-CA" dirty="0">
                <a:latin typeface="+mn-lt"/>
              </a:rPr>
              <a:t>provide an approach designed to deliver one consistent message to buyers through an organization’s promotions that may span all different types of media such as TV, radio, magazines, the Internet, mobile phones, professional selling, and social media. </a:t>
            </a:r>
            <a:endParaRPr sz="1260" dirty="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CA" b="1" dirty="0">
                <a:solidFill>
                  <a:schemeClr val="tx1"/>
                </a:solidFill>
                <a:latin typeface="+mj-lt"/>
                <a:ea typeface="Arial"/>
                <a:cs typeface="Arial"/>
                <a:sym typeface="Arial"/>
              </a:rPr>
              <a:t>11.1 IMC Continued </a:t>
            </a:r>
            <a:r>
              <a:rPr lang="en-CA" dirty="0">
                <a:solidFill>
                  <a:schemeClr val="tx1"/>
                </a:solidFill>
                <a:latin typeface="Arial"/>
                <a:ea typeface="Arial"/>
                <a:cs typeface="Arial"/>
                <a:sym typeface="Arial"/>
              </a:rPr>
              <a:t>	</a:t>
            </a:r>
            <a:endParaRPr dirty="0">
              <a:solidFill>
                <a:schemeClr val="tx1"/>
              </a:solidFill>
              <a:latin typeface="Arial"/>
              <a:ea typeface="Arial"/>
              <a:cs typeface="Arial"/>
              <a:sym typeface="Arial"/>
            </a:endParaRPr>
          </a:p>
        </p:txBody>
      </p:sp>
      <p:sp>
        <p:nvSpPr>
          <p:cNvPr id="2" name="Text Placeholder 1">
            <a:extLst>
              <a:ext uri="{FF2B5EF4-FFF2-40B4-BE49-F238E27FC236}">
                <a16:creationId xmlns:a16="http://schemas.microsoft.com/office/drawing/2014/main" id="{5F8E3080-2BBD-662D-1664-FA4CAC6FAF5C}"/>
              </a:ext>
            </a:extLst>
          </p:cNvPr>
          <p:cNvSpPr>
            <a:spLocks noGrp="1"/>
          </p:cNvSpPr>
          <p:nvPr>
            <p:ph type="body" idx="1"/>
          </p:nvPr>
        </p:nvSpPr>
        <p:spPr/>
        <p:txBody>
          <a:bodyPr/>
          <a:lstStyle/>
          <a:p>
            <a:pPr marL="114300" indent="0">
              <a:buNone/>
            </a:pPr>
            <a:r>
              <a:rPr lang="en-CA" dirty="0">
                <a:latin typeface="+mn-lt"/>
              </a:rPr>
              <a:t>Changes in communication technology and instant access to information through tools such as the Internet and social media (online communication among interdependent and interconnected networks of organizations, people, and communities) explains one of the reasons why integrated marketing communications have become so important.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1700" y="1383650"/>
            <a:ext cx="2665963" cy="2665963"/>
          </a:xfrm>
          <a:prstGeom prst="rect">
            <a:avLst/>
          </a:prstGeom>
        </p:spPr>
      </p:pic>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CA" b="1" dirty="0">
                <a:latin typeface="+mj-lt"/>
              </a:rPr>
              <a:t>11.1 Key Takeaway</a:t>
            </a:r>
            <a:endParaRPr b="1" dirty="0">
              <a:latin typeface="+mj-lt"/>
            </a:endParaRPr>
          </a:p>
        </p:txBody>
      </p:sp>
      <p:sp>
        <p:nvSpPr>
          <p:cNvPr id="4" name="Text Placeholder 3">
            <a:extLst>
              <a:ext uri="{FF2B5EF4-FFF2-40B4-BE49-F238E27FC236}">
                <a16:creationId xmlns:a16="http://schemas.microsoft.com/office/drawing/2014/main" id="{155914E7-4E9E-D15A-131A-72EE60002DD5}"/>
              </a:ext>
            </a:extLst>
          </p:cNvPr>
          <p:cNvSpPr>
            <a:spLocks noGrp="1"/>
          </p:cNvSpPr>
          <p:nvPr>
            <p:ph type="body" idx="1"/>
          </p:nvPr>
        </p:nvSpPr>
        <p:spPr>
          <a:xfrm>
            <a:off x="2914650" y="1229875"/>
            <a:ext cx="5917650" cy="3339000"/>
          </a:xfrm>
        </p:spPr>
        <p:txBody>
          <a:bodyPr/>
          <a:lstStyle/>
          <a:p>
            <a:pPr marL="114300" indent="0">
              <a:buNone/>
            </a:pPr>
            <a:r>
              <a:rPr lang="en-CA" dirty="0">
                <a:latin typeface="+mn-lt"/>
              </a:rPr>
              <a:t>As the media landscape changes, marketers may change the type of promotions they use in order to reach their target markets. With changing technology and social media (e.g., Facebook), less money is being budgeted for traditional media such as magazines and more money is budgeted for “non-traditional media.” Regardless of the type of media used, marketers use integrated marketing communications (IMC) to deliver one consistent message to buyers.</a:t>
            </a:r>
          </a:p>
        </p:txBody>
      </p:sp>
    </p:spTree>
    <p:extLst>
      <p:ext uri="{BB962C8B-B14F-4D97-AF65-F5344CB8AC3E}">
        <p14:creationId xmlns:p14="http://schemas.microsoft.com/office/powerpoint/2010/main" val="1861899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Autofit/>
          </a:bodyPr>
          <a:lstStyle/>
          <a:p>
            <a:pPr>
              <a:buSzPts val="990"/>
            </a:pPr>
            <a:r>
              <a:rPr lang="en-CA" b="1" dirty="0">
                <a:latin typeface="+mj-lt"/>
              </a:rPr>
              <a:t>11.2 The Promotion (Communication) Mix</a:t>
            </a:r>
            <a:endParaRPr b="1" dirty="0">
              <a:latin typeface="+mj-lt"/>
            </a:endParaRPr>
          </a:p>
        </p:txBody>
      </p:sp>
      <p:sp>
        <p:nvSpPr>
          <p:cNvPr id="2" name="Text Placeholder 1">
            <a:extLst>
              <a:ext uri="{FF2B5EF4-FFF2-40B4-BE49-F238E27FC236}">
                <a16:creationId xmlns:a16="http://schemas.microsoft.com/office/drawing/2014/main" id="{0E74C2C2-2E59-FFD8-C17B-AA9AF05BD7EB}"/>
              </a:ext>
            </a:extLst>
          </p:cNvPr>
          <p:cNvSpPr>
            <a:spLocks noGrp="1"/>
          </p:cNvSpPr>
          <p:nvPr>
            <p:ph type="body" idx="1"/>
          </p:nvPr>
        </p:nvSpPr>
        <p:spPr/>
        <p:txBody>
          <a:bodyPr/>
          <a:lstStyle/>
          <a:p>
            <a:pPr marL="0" lvl="0" indent="0">
              <a:lnSpc>
                <a:spcPct val="180000"/>
              </a:lnSpc>
              <a:spcBef>
                <a:spcPts val="1400"/>
              </a:spcBef>
              <a:buSzPts val="1500"/>
              <a:buNone/>
            </a:pPr>
            <a:r>
              <a:rPr lang="en-CA" b="1" dirty="0">
                <a:latin typeface="+mn-lt"/>
              </a:rPr>
              <a:t>Learning Objective:</a:t>
            </a:r>
          </a:p>
          <a:p>
            <a:pPr marL="285750" indent="-285750"/>
            <a:r>
              <a:rPr lang="en-CA" dirty="0">
                <a:latin typeface="+mn-lt"/>
              </a:rPr>
              <a:t>Understand the different components of the promotion (communication) mix and why organizations may consider all components when designing the IMC program.</a:t>
            </a:r>
          </a:p>
          <a:p>
            <a:pPr marL="285750" indent="-285750"/>
            <a:r>
              <a:rPr lang="en-CA" dirty="0">
                <a:latin typeface="+mn-lt"/>
              </a:rPr>
              <a:t>Understand the difference between types of communication that target many people at one time versus types of communication that target individuals.</a:t>
            </a:r>
          </a:p>
        </p:txBody>
      </p:sp>
    </p:spTree>
    <p:extLst>
      <p:ext uri="{BB962C8B-B14F-4D97-AF65-F5344CB8AC3E}">
        <p14:creationId xmlns:p14="http://schemas.microsoft.com/office/powerpoint/2010/main" val="735186304"/>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7D01CD67B11D4B816C9DF54EC99EF3" ma:contentTypeVersion="13" ma:contentTypeDescription="Create a new document." ma:contentTypeScope="" ma:versionID="8a6f30f49dfde2f0abe9f1264016c91b">
  <xsd:schema xmlns:xsd="http://www.w3.org/2001/XMLSchema" xmlns:xs="http://www.w3.org/2001/XMLSchema" xmlns:p="http://schemas.microsoft.com/office/2006/metadata/properties" xmlns:ns2="73a48753-6480-47aa-921d-e5891154e976" xmlns:ns3="050de78a-70cf-4fc3-92ba-9f0761e59720" targetNamespace="http://schemas.microsoft.com/office/2006/metadata/properties" ma:root="true" ma:fieldsID="5adda74e2df40cf81770cce223e2ad50" ns2:_="" ns3:_="">
    <xsd:import namespace="73a48753-6480-47aa-921d-e5891154e976"/>
    <xsd:import namespace="050de78a-70cf-4fc3-92ba-9f0761e5972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48753-6480-47aa-921d-e5891154e97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f12fecc-efde-40e0-92ac-e09924fecc2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0de78a-70cf-4fc3-92ba-9f0761e5972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a3e0093-6982-4404-b286-09960dfb83a5}" ma:internalName="TaxCatchAll" ma:showField="CatchAllData" ma:web="050de78a-70cf-4fc3-92ba-9f0761e59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3a48753-6480-47aa-921d-e5891154e976">
      <Terms xmlns="http://schemas.microsoft.com/office/infopath/2007/PartnerControls"/>
    </lcf76f155ced4ddcb4097134ff3c332f>
    <TaxCatchAll xmlns="050de78a-70cf-4fc3-92ba-9f0761e59720" xsi:nil="true"/>
  </documentManagement>
</p:properties>
</file>

<file path=customXml/itemProps1.xml><?xml version="1.0" encoding="utf-8"?>
<ds:datastoreItem xmlns:ds="http://schemas.openxmlformats.org/officeDocument/2006/customXml" ds:itemID="{AB51D62C-3F56-4BB8-A663-5D6E5220A113}"/>
</file>

<file path=customXml/itemProps2.xml><?xml version="1.0" encoding="utf-8"?>
<ds:datastoreItem xmlns:ds="http://schemas.openxmlformats.org/officeDocument/2006/customXml" ds:itemID="{E77C6330-5938-42FD-95CF-E7637BE56AD0}"/>
</file>

<file path=customXml/itemProps3.xml><?xml version="1.0" encoding="utf-8"?>
<ds:datastoreItem xmlns:ds="http://schemas.openxmlformats.org/officeDocument/2006/customXml" ds:itemID="{3225B7B6-F178-4431-A40B-E8279090C31F}"/>
</file>

<file path=docProps/app.xml><?xml version="1.0" encoding="utf-8"?>
<Properties xmlns="http://schemas.openxmlformats.org/officeDocument/2006/extended-properties" xmlns:vt="http://schemas.openxmlformats.org/officeDocument/2006/docPropsVTypes">
  <TotalTime>5605</TotalTime>
  <Words>3968</Words>
  <Application>Microsoft Office PowerPoint</Application>
  <PresentationFormat>On-screen Show (16:9)</PresentationFormat>
  <Paragraphs>213</Paragraphs>
  <Slides>52</Slides>
  <Notes>52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Times New Roman</vt:lpstr>
      <vt:lpstr>Roboto</vt:lpstr>
      <vt:lpstr>Calibri</vt:lpstr>
      <vt:lpstr>Arial</vt:lpstr>
      <vt:lpstr>Geometric</vt:lpstr>
      <vt:lpstr>Principles of Marketing </vt:lpstr>
      <vt:lpstr>11.1 Integrated Marketing Communications (IMC)</vt:lpstr>
      <vt:lpstr>Social Media </vt:lpstr>
      <vt:lpstr>Mobile Marketing </vt:lpstr>
      <vt:lpstr>Out-of-Home Advertising</vt:lpstr>
      <vt:lpstr>11.1 IMC </vt:lpstr>
      <vt:lpstr>11.1 IMC Continued  </vt:lpstr>
      <vt:lpstr>11.1 Key Takeaway</vt:lpstr>
      <vt:lpstr>11.2 The Promotion (Communication) Mix</vt:lpstr>
      <vt:lpstr>Advertising</vt:lpstr>
      <vt:lpstr>Consumer sales promotions </vt:lpstr>
      <vt:lpstr>Direct Marketing</vt:lpstr>
      <vt:lpstr>Professional Selling </vt:lpstr>
      <vt:lpstr>Public Relations</vt:lpstr>
      <vt:lpstr>Sponsorships</vt:lpstr>
      <vt:lpstr> IMC 7 Factors </vt:lpstr>
      <vt:lpstr>11.2 The Promotion Mix</vt:lpstr>
      <vt:lpstr>11.2 Key Takeaway</vt:lpstr>
      <vt:lpstr>Factors that Influence the Promotion Mix Part One </vt:lpstr>
      <vt:lpstr>Factors that Influence the Promotion Mix Part Two</vt:lpstr>
      <vt:lpstr>Factors that Influence the Promotion Part Three</vt:lpstr>
      <vt:lpstr>11.3 Factors Influencing the Promotion Mix, Communication Process, and Message Problems</vt:lpstr>
      <vt:lpstr>The Communications Process</vt:lpstr>
      <vt:lpstr>The Communications Process Continued </vt:lpstr>
      <vt:lpstr>11.4 Advertising and Direct Marketing</vt:lpstr>
      <vt:lpstr>11.4 Advertising</vt:lpstr>
      <vt:lpstr>11.4 Direct marketing </vt:lpstr>
      <vt:lpstr>11.5 Message Strategies</vt:lpstr>
      <vt:lpstr>AIDA model </vt:lpstr>
      <vt:lpstr>Message Characteristics and Advertising Appeals</vt:lpstr>
      <vt:lpstr>11.5 Unique Selling Proposition</vt:lpstr>
      <vt:lpstr>11.6 The Promotion Budget </vt:lpstr>
      <vt:lpstr>Methods to Determine Promotion Budget</vt:lpstr>
      <vt:lpstr>Percentage of Last Year’s Sales</vt:lpstr>
      <vt:lpstr>Affordable Method</vt:lpstr>
      <vt:lpstr>Competitive Parity</vt:lpstr>
      <vt:lpstr>Objective and Task Method</vt:lpstr>
      <vt:lpstr>11.6 Key Takeaway</vt:lpstr>
      <vt:lpstr>11.7 Sales Promotions</vt:lpstr>
      <vt:lpstr>Consumer Sales Promotions</vt:lpstr>
      <vt:lpstr>Consumer Sales Promotions Continued </vt:lpstr>
      <vt:lpstr>Loyalty programs </vt:lpstr>
      <vt:lpstr>Rebates</vt:lpstr>
      <vt:lpstr>Trade Promotions and Trade Shows</vt:lpstr>
      <vt:lpstr>Trade Allowances and Advertising Allowance  </vt:lpstr>
      <vt:lpstr>Training and Product Demonstration   </vt:lpstr>
      <vt:lpstr>Free Merchandise and Push Money </vt:lpstr>
      <vt:lpstr>Examples of Sales Promotions</vt:lpstr>
      <vt:lpstr>Push versus Pull Strategy</vt:lpstr>
      <vt:lpstr>Push versus Pull Strategy Part One </vt:lpstr>
      <vt:lpstr>Push versus Pull Strategy Part Two  </vt:lpstr>
      <vt:lpstr>11.7 Key Takeaway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 - Chapter 11</dc:title>
  <dc:creator>HOME-USER</dc:creator>
  <cp:lastModifiedBy>Andrew S</cp:lastModifiedBy>
  <cp:revision>84</cp:revision>
  <cp:lastPrinted>2021-10-24T15:39:03Z</cp:lastPrinted>
  <dcterms:modified xsi:type="dcterms:W3CDTF">2022-06-07T15:45:58Z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0x010100C57D01CD67B11D4B816C9DF54EC99EF3</vt:lpwstr>
  </property>
</Properties>
</file>