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2" r:id="rId6"/>
    <p:sldId id="350" r:id="rId7"/>
    <p:sldId id="359" r:id="rId8"/>
    <p:sldId id="360" r:id="rId9"/>
    <p:sldId id="366" r:id="rId10"/>
    <p:sldId id="361" r:id="rId11"/>
    <p:sldId id="3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79E47-A61A-FF33-A20F-D7943CBE5467}" v="2" dt="2023-02-25T18:52:37.640"/>
    <p1510:client id="{B59C9831-794E-3C5A-0D32-9B50AAE11509}" v="23" dt="2023-02-21T21:52:12.912"/>
    <p1510:client id="{C5BBB91F-1138-41FF-9EBE-6A1E0BAFDDEC}" v="1" dt="2023-02-23T14:03:21.7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4" autoAdjust="0"/>
    <p:restoredTop sz="93635" autoAdjust="0"/>
  </p:normalViewPr>
  <p:slideViewPr>
    <p:cSldViewPr snapToGrid="0">
      <p:cViewPr varScale="1">
        <p:scale>
          <a:sx n="80" d="100"/>
          <a:sy n="80" d="100"/>
        </p:scale>
        <p:origin x="586" y="62"/>
      </p:cViewPr>
      <p:guideLst/>
    </p:cSldViewPr>
  </p:slideViewPr>
  <p:outlineViewPr>
    <p:cViewPr>
      <p:scale>
        <a:sx n="33" d="100"/>
        <a:sy n="33" d="100"/>
      </p:scale>
      <p:origin x="0" y="-10229"/>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Jones" userId="S::jessica.jones@georgiancollege.ca::d7fd67f7-a65d-448e-99ae-2d17d582b34b" providerId="AD" clId="Web-{B59C9831-794E-3C5A-0D32-9B50AAE11509}"/>
    <pc:docChg chg="modSld">
      <pc:chgData name="Jessica Jones" userId="S::jessica.jones@georgiancollege.ca::d7fd67f7-a65d-448e-99ae-2d17d582b34b" providerId="AD" clId="Web-{B59C9831-794E-3C5A-0D32-9B50AAE11509}" dt="2023-02-21T21:52:12.912" v="22" actId="1076"/>
      <pc:docMkLst>
        <pc:docMk/>
      </pc:docMkLst>
      <pc:sldChg chg="modSp">
        <pc:chgData name="Jessica Jones" userId="S::jessica.jones@georgiancollege.ca::d7fd67f7-a65d-448e-99ae-2d17d582b34b" providerId="AD" clId="Web-{B59C9831-794E-3C5A-0D32-9B50AAE11509}" dt="2023-02-21T21:50:15.111" v="4" actId="1076"/>
        <pc:sldMkLst>
          <pc:docMk/>
          <pc:sldMk cId="2981079153" sldId="262"/>
        </pc:sldMkLst>
        <pc:spChg chg="mod">
          <ac:chgData name="Jessica Jones" userId="S::jessica.jones@georgiancollege.ca::d7fd67f7-a65d-448e-99ae-2d17d582b34b" providerId="AD" clId="Web-{B59C9831-794E-3C5A-0D32-9B50AAE11509}" dt="2023-02-21T21:50:11.314" v="3" actId="1076"/>
          <ac:spMkLst>
            <pc:docMk/>
            <pc:sldMk cId="2981079153" sldId="262"/>
            <ac:spMk id="14" creationId="{99BC38D5-BEB5-4873-AD32-2E8E14B9A313}"/>
          </ac:spMkLst>
        </pc:spChg>
        <pc:picChg chg="mod">
          <ac:chgData name="Jessica Jones" userId="S::jessica.jones@georgiancollege.ca::d7fd67f7-a65d-448e-99ae-2d17d582b34b" providerId="AD" clId="Web-{B59C9831-794E-3C5A-0D32-9B50AAE11509}" dt="2023-02-21T21:50:15.111" v="4" actId="1076"/>
          <ac:picMkLst>
            <pc:docMk/>
            <pc:sldMk cId="2981079153" sldId="262"/>
            <ac:picMk id="1026" creationId="{C1019082-5B02-68CA-065A-D8A26F6EDD2D}"/>
          </ac:picMkLst>
        </pc:picChg>
      </pc:sldChg>
      <pc:sldChg chg="modSp">
        <pc:chgData name="Jessica Jones" userId="S::jessica.jones@georgiancollege.ca::d7fd67f7-a65d-448e-99ae-2d17d582b34b" providerId="AD" clId="Web-{B59C9831-794E-3C5A-0D32-9B50AAE11509}" dt="2023-02-21T21:50:27.627" v="8" actId="20577"/>
        <pc:sldMkLst>
          <pc:docMk/>
          <pc:sldMk cId="2321241090" sldId="350"/>
        </pc:sldMkLst>
        <pc:spChg chg="mod">
          <ac:chgData name="Jessica Jones" userId="S::jessica.jones@georgiancollege.ca::d7fd67f7-a65d-448e-99ae-2d17d582b34b" providerId="AD" clId="Web-{B59C9831-794E-3C5A-0D32-9B50AAE11509}" dt="2023-02-21T21:50:27.627" v="8" actId="20577"/>
          <ac:spMkLst>
            <pc:docMk/>
            <pc:sldMk cId="2321241090" sldId="350"/>
            <ac:spMk id="14" creationId="{99BC38D5-BEB5-4873-AD32-2E8E14B9A313}"/>
          </ac:spMkLst>
        </pc:spChg>
      </pc:sldChg>
      <pc:sldChg chg="modSp">
        <pc:chgData name="Jessica Jones" userId="S::jessica.jones@georgiancollege.ca::d7fd67f7-a65d-448e-99ae-2d17d582b34b" providerId="AD" clId="Web-{B59C9831-794E-3C5A-0D32-9B50AAE11509}" dt="2023-02-21T21:51:27.286" v="10" actId="1076"/>
        <pc:sldMkLst>
          <pc:docMk/>
          <pc:sldMk cId="1189938891" sldId="359"/>
        </pc:sldMkLst>
        <pc:spChg chg="mod">
          <ac:chgData name="Jessica Jones" userId="S::jessica.jones@georgiancollege.ca::d7fd67f7-a65d-448e-99ae-2d17d582b34b" providerId="AD" clId="Web-{B59C9831-794E-3C5A-0D32-9B50AAE11509}" dt="2023-02-21T21:51:22.051" v="9" actId="14100"/>
          <ac:spMkLst>
            <pc:docMk/>
            <pc:sldMk cId="1189938891" sldId="359"/>
            <ac:spMk id="14" creationId="{99BC38D5-BEB5-4873-AD32-2E8E14B9A313}"/>
          </ac:spMkLst>
        </pc:spChg>
        <pc:picChg chg="mod">
          <ac:chgData name="Jessica Jones" userId="S::jessica.jones@georgiancollege.ca::d7fd67f7-a65d-448e-99ae-2d17d582b34b" providerId="AD" clId="Web-{B59C9831-794E-3C5A-0D32-9B50AAE11509}" dt="2023-02-21T21:51:27.286" v="10" actId="1076"/>
          <ac:picMkLst>
            <pc:docMk/>
            <pc:sldMk cId="1189938891" sldId="359"/>
            <ac:picMk id="2" creationId="{A4CB8334-71BC-68C7-E3F4-911AD3A75080}"/>
          </ac:picMkLst>
        </pc:picChg>
      </pc:sldChg>
      <pc:sldChg chg="modSp">
        <pc:chgData name="Jessica Jones" userId="S::jessica.jones@georgiancollege.ca::d7fd67f7-a65d-448e-99ae-2d17d582b34b" providerId="AD" clId="Web-{B59C9831-794E-3C5A-0D32-9B50AAE11509}" dt="2023-02-21T21:51:40.958" v="13" actId="1076"/>
        <pc:sldMkLst>
          <pc:docMk/>
          <pc:sldMk cId="1565015232" sldId="360"/>
        </pc:sldMkLst>
        <pc:spChg chg="mod">
          <ac:chgData name="Jessica Jones" userId="S::jessica.jones@georgiancollege.ca::d7fd67f7-a65d-448e-99ae-2d17d582b34b" providerId="AD" clId="Web-{B59C9831-794E-3C5A-0D32-9B50AAE11509}" dt="2023-02-21T21:51:35.192" v="12" actId="14100"/>
          <ac:spMkLst>
            <pc:docMk/>
            <pc:sldMk cId="1565015232" sldId="360"/>
            <ac:spMk id="14" creationId="{99BC38D5-BEB5-4873-AD32-2E8E14B9A313}"/>
          </ac:spMkLst>
        </pc:spChg>
        <pc:picChg chg="mod">
          <ac:chgData name="Jessica Jones" userId="S::jessica.jones@georgiancollege.ca::d7fd67f7-a65d-448e-99ae-2d17d582b34b" providerId="AD" clId="Web-{B59C9831-794E-3C5A-0D32-9B50AAE11509}" dt="2023-02-21T21:51:40.958" v="13" actId="1076"/>
          <ac:picMkLst>
            <pc:docMk/>
            <pc:sldMk cId="1565015232" sldId="360"/>
            <ac:picMk id="2" creationId="{AA2551D7-D95A-8889-50B5-00D1079C9CBD}"/>
          </ac:picMkLst>
        </pc:picChg>
      </pc:sldChg>
      <pc:sldChg chg="modSp">
        <pc:chgData name="Jessica Jones" userId="S::jessica.jones@georgiancollege.ca::d7fd67f7-a65d-448e-99ae-2d17d582b34b" providerId="AD" clId="Web-{B59C9831-794E-3C5A-0D32-9B50AAE11509}" dt="2023-02-21T21:52:00.115" v="18" actId="1076"/>
        <pc:sldMkLst>
          <pc:docMk/>
          <pc:sldMk cId="432010007" sldId="361"/>
        </pc:sldMkLst>
        <pc:spChg chg="mod">
          <ac:chgData name="Jessica Jones" userId="S::jessica.jones@georgiancollege.ca::d7fd67f7-a65d-448e-99ae-2d17d582b34b" providerId="AD" clId="Web-{B59C9831-794E-3C5A-0D32-9B50AAE11509}" dt="2023-02-21T21:51:58.255" v="17" actId="1076"/>
          <ac:spMkLst>
            <pc:docMk/>
            <pc:sldMk cId="432010007" sldId="361"/>
            <ac:spMk id="14" creationId="{99BC38D5-BEB5-4873-AD32-2E8E14B9A313}"/>
          </ac:spMkLst>
        </pc:spChg>
        <pc:picChg chg="mod">
          <ac:chgData name="Jessica Jones" userId="S::jessica.jones@georgiancollege.ca::d7fd67f7-a65d-448e-99ae-2d17d582b34b" providerId="AD" clId="Web-{B59C9831-794E-3C5A-0D32-9B50AAE11509}" dt="2023-02-21T21:52:00.115" v="18" actId="1076"/>
          <ac:picMkLst>
            <pc:docMk/>
            <pc:sldMk cId="432010007" sldId="361"/>
            <ac:picMk id="6146" creationId="{D312CC4C-6450-4470-56F3-4BE002DFC9C4}"/>
          </ac:picMkLst>
        </pc:picChg>
      </pc:sldChg>
      <pc:sldChg chg="modSp">
        <pc:chgData name="Jessica Jones" userId="S::jessica.jones@georgiancollege.ca::d7fd67f7-a65d-448e-99ae-2d17d582b34b" providerId="AD" clId="Web-{B59C9831-794E-3C5A-0D32-9B50AAE11509}" dt="2023-02-21T21:52:12.912" v="22" actId="1076"/>
        <pc:sldMkLst>
          <pc:docMk/>
          <pc:sldMk cId="3158353745" sldId="362"/>
        </pc:sldMkLst>
        <pc:spChg chg="mod">
          <ac:chgData name="Jessica Jones" userId="S::jessica.jones@georgiancollege.ca::d7fd67f7-a65d-448e-99ae-2d17d582b34b" providerId="AD" clId="Web-{B59C9831-794E-3C5A-0D32-9B50AAE11509}" dt="2023-02-21T21:52:12.912" v="22" actId="1076"/>
          <ac:spMkLst>
            <pc:docMk/>
            <pc:sldMk cId="3158353745" sldId="362"/>
            <ac:spMk id="14" creationId="{99BC38D5-BEB5-4873-AD32-2E8E14B9A313}"/>
          </ac:spMkLst>
        </pc:spChg>
        <pc:picChg chg="mod">
          <ac:chgData name="Jessica Jones" userId="S::jessica.jones@georgiancollege.ca::d7fd67f7-a65d-448e-99ae-2d17d582b34b" providerId="AD" clId="Web-{B59C9831-794E-3C5A-0D32-9B50AAE11509}" dt="2023-02-21T21:52:04.334" v="19" actId="1076"/>
          <ac:picMkLst>
            <pc:docMk/>
            <pc:sldMk cId="3158353745" sldId="362"/>
            <ac:picMk id="7170" creationId="{DF418DA0-9AEE-FC48-E9A6-BD28A976DBCC}"/>
          </ac:picMkLst>
        </pc:picChg>
      </pc:sldChg>
    </pc:docChg>
  </pc:docChgLst>
  <pc:docChgLst>
    <pc:chgData name="Jen Booth" userId="S::jen.booth@georgiancollege.ca::b5dcbe30-1404-44d6-806a-acd31a0909b9" providerId="AD" clId="Web-{A0F79E47-A61A-FF33-A20F-D7943CBE5467}"/>
    <pc:docChg chg="modSld">
      <pc:chgData name="Jen Booth" userId="S::jen.booth@georgiancollege.ca::b5dcbe30-1404-44d6-806a-acd31a0909b9" providerId="AD" clId="Web-{A0F79E47-A61A-FF33-A20F-D7943CBE5467}" dt="2023-02-25T18:52:37.640" v="1" actId="20577"/>
      <pc:docMkLst>
        <pc:docMk/>
      </pc:docMkLst>
      <pc:sldChg chg="modSp">
        <pc:chgData name="Jen Booth" userId="S::jen.booth@georgiancollege.ca::b5dcbe30-1404-44d6-806a-acd31a0909b9" providerId="AD" clId="Web-{A0F79E47-A61A-FF33-A20F-D7943CBE5467}" dt="2023-02-25T18:52:37.640" v="1" actId="20577"/>
        <pc:sldMkLst>
          <pc:docMk/>
          <pc:sldMk cId="2981079153" sldId="262"/>
        </pc:sldMkLst>
        <pc:spChg chg="mod">
          <ac:chgData name="Jen Booth" userId="S::jen.booth@georgiancollege.ca::b5dcbe30-1404-44d6-806a-acd31a0909b9" providerId="AD" clId="Web-{A0F79E47-A61A-FF33-A20F-D7943CBE5467}" dt="2023-02-25T18:52:37.640" v="1" actId="20577"/>
          <ac:spMkLst>
            <pc:docMk/>
            <pc:sldMk cId="2981079153" sldId="262"/>
            <ac:spMk id="14" creationId="{99BC38D5-BEB5-4873-AD32-2E8E14B9A313}"/>
          </ac:spMkLst>
        </pc:spChg>
      </pc:sldChg>
    </pc:docChg>
  </pc:docChgLst>
  <pc:docChgLst>
    <pc:chgData name="Samantha Sullivan Sauer" userId="db6c8d62-cc93-4a4e-9e21-89806dc604a0" providerId="ADAL" clId="{A3161C95-D1A0-4741-99AC-90F92C5F76F6}"/>
    <pc:docChg chg="modSld">
      <pc:chgData name="Samantha Sullivan Sauer" userId="db6c8d62-cc93-4a4e-9e21-89806dc604a0" providerId="ADAL" clId="{A3161C95-D1A0-4741-99AC-90F92C5F76F6}" dt="2023-02-22T16:27:46.494" v="38" actId="20577"/>
      <pc:docMkLst>
        <pc:docMk/>
      </pc:docMkLst>
      <pc:sldChg chg="modSp mod">
        <pc:chgData name="Samantha Sullivan Sauer" userId="db6c8d62-cc93-4a4e-9e21-89806dc604a0" providerId="ADAL" clId="{A3161C95-D1A0-4741-99AC-90F92C5F76F6}" dt="2023-02-22T16:24:45.767" v="7" actId="13926"/>
        <pc:sldMkLst>
          <pc:docMk/>
          <pc:sldMk cId="2321241090" sldId="350"/>
        </pc:sldMkLst>
        <pc:spChg chg="mod">
          <ac:chgData name="Samantha Sullivan Sauer" userId="db6c8d62-cc93-4a4e-9e21-89806dc604a0" providerId="ADAL" clId="{A3161C95-D1A0-4741-99AC-90F92C5F76F6}" dt="2023-02-22T16:24:45.767" v="7" actId="13926"/>
          <ac:spMkLst>
            <pc:docMk/>
            <pc:sldMk cId="2321241090" sldId="350"/>
            <ac:spMk id="14" creationId="{99BC38D5-BEB5-4873-AD32-2E8E14B9A313}"/>
          </ac:spMkLst>
        </pc:spChg>
      </pc:sldChg>
      <pc:sldChg chg="modSp mod">
        <pc:chgData name="Samantha Sullivan Sauer" userId="db6c8d62-cc93-4a4e-9e21-89806dc604a0" providerId="ADAL" clId="{A3161C95-D1A0-4741-99AC-90F92C5F76F6}" dt="2023-02-22T16:25:43.829" v="11" actId="403"/>
        <pc:sldMkLst>
          <pc:docMk/>
          <pc:sldMk cId="1189938891" sldId="359"/>
        </pc:sldMkLst>
        <pc:spChg chg="mod">
          <ac:chgData name="Samantha Sullivan Sauer" userId="db6c8d62-cc93-4a4e-9e21-89806dc604a0" providerId="ADAL" clId="{A3161C95-D1A0-4741-99AC-90F92C5F76F6}" dt="2023-02-22T16:25:43.829" v="11" actId="403"/>
          <ac:spMkLst>
            <pc:docMk/>
            <pc:sldMk cId="1189938891" sldId="359"/>
            <ac:spMk id="14" creationId="{99BC38D5-BEB5-4873-AD32-2E8E14B9A313}"/>
          </ac:spMkLst>
        </pc:spChg>
      </pc:sldChg>
      <pc:sldChg chg="modSp mod">
        <pc:chgData name="Samantha Sullivan Sauer" userId="db6c8d62-cc93-4a4e-9e21-89806dc604a0" providerId="ADAL" clId="{A3161C95-D1A0-4741-99AC-90F92C5F76F6}" dt="2023-02-22T16:26:57.921" v="17" actId="255"/>
        <pc:sldMkLst>
          <pc:docMk/>
          <pc:sldMk cId="432010007" sldId="361"/>
        </pc:sldMkLst>
        <pc:spChg chg="mod">
          <ac:chgData name="Samantha Sullivan Sauer" userId="db6c8d62-cc93-4a4e-9e21-89806dc604a0" providerId="ADAL" clId="{A3161C95-D1A0-4741-99AC-90F92C5F76F6}" dt="2023-02-22T16:26:57.921" v="17" actId="255"/>
          <ac:spMkLst>
            <pc:docMk/>
            <pc:sldMk cId="432010007" sldId="361"/>
            <ac:spMk id="14" creationId="{99BC38D5-BEB5-4873-AD32-2E8E14B9A313}"/>
          </ac:spMkLst>
        </pc:spChg>
      </pc:sldChg>
      <pc:sldChg chg="modSp mod">
        <pc:chgData name="Samantha Sullivan Sauer" userId="db6c8d62-cc93-4a4e-9e21-89806dc604a0" providerId="ADAL" clId="{A3161C95-D1A0-4741-99AC-90F92C5F76F6}" dt="2023-02-22T16:27:46.494" v="38" actId="20577"/>
        <pc:sldMkLst>
          <pc:docMk/>
          <pc:sldMk cId="3158353745" sldId="362"/>
        </pc:sldMkLst>
        <pc:spChg chg="mod">
          <ac:chgData name="Samantha Sullivan Sauer" userId="db6c8d62-cc93-4a4e-9e21-89806dc604a0" providerId="ADAL" clId="{A3161C95-D1A0-4741-99AC-90F92C5F76F6}" dt="2023-02-22T16:27:46.494" v="38" actId="20577"/>
          <ac:spMkLst>
            <pc:docMk/>
            <pc:sldMk cId="3158353745" sldId="362"/>
            <ac:spMk id="14" creationId="{99BC38D5-BEB5-4873-AD32-2E8E14B9A313}"/>
          </ac:spMkLst>
        </pc:spChg>
      </pc:sldChg>
      <pc:sldChg chg="modSp mod">
        <pc:chgData name="Samantha Sullivan Sauer" userId="db6c8d62-cc93-4a4e-9e21-89806dc604a0" providerId="ADAL" clId="{A3161C95-D1A0-4741-99AC-90F92C5F76F6}" dt="2023-02-22T16:26:30.090" v="14" actId="403"/>
        <pc:sldMkLst>
          <pc:docMk/>
          <pc:sldMk cId="1244371650" sldId="366"/>
        </pc:sldMkLst>
        <pc:spChg chg="mod">
          <ac:chgData name="Samantha Sullivan Sauer" userId="db6c8d62-cc93-4a4e-9e21-89806dc604a0" providerId="ADAL" clId="{A3161C95-D1A0-4741-99AC-90F92C5F76F6}" dt="2023-02-22T16:26:30.090" v="14" actId="403"/>
          <ac:spMkLst>
            <pc:docMk/>
            <pc:sldMk cId="1244371650" sldId="366"/>
            <ac:spMk id="14" creationId="{99BC38D5-BEB5-4873-AD32-2E8E14B9A313}"/>
          </ac:spMkLst>
        </pc:spChg>
      </pc:sldChg>
    </pc:docChg>
  </pc:docChgLst>
  <pc:docChgLst>
    <pc:chgData name="jsmacdonald@conestogac.on.ca" userId="S::urn:spo:guest#jsmacdonald@conestogac.on.ca::" providerId="AD" clId="Web-{C5BBB91F-1138-41FF-9EBE-6A1E0BAFDDEC}"/>
    <pc:docChg chg="modSld">
      <pc:chgData name="jsmacdonald@conestogac.on.ca" userId="S::urn:spo:guest#jsmacdonald@conestogac.on.ca::" providerId="AD" clId="Web-{C5BBB91F-1138-41FF-9EBE-6A1E0BAFDDEC}" dt="2023-02-23T14:03:21.737" v="0"/>
      <pc:docMkLst>
        <pc:docMk/>
      </pc:docMkLst>
      <pc:sldChg chg="modSp">
        <pc:chgData name="jsmacdonald@conestogac.on.ca" userId="S::urn:spo:guest#jsmacdonald@conestogac.on.ca::" providerId="AD" clId="Web-{C5BBB91F-1138-41FF-9EBE-6A1E0BAFDDEC}" dt="2023-02-23T14:03:21.737" v="0"/>
        <pc:sldMkLst>
          <pc:docMk/>
          <pc:sldMk cId="432010007" sldId="361"/>
        </pc:sldMkLst>
        <pc:picChg chg="mod">
          <ac:chgData name="jsmacdonald@conestogac.on.ca" userId="S::urn:spo:guest#jsmacdonald@conestogac.on.ca::" providerId="AD" clId="Web-{C5BBB91F-1138-41FF-9EBE-6A1E0BAFDDEC}" dt="2023-02-23T14:03:21.737" v="0"/>
          <ac:picMkLst>
            <pc:docMk/>
            <pc:sldMk cId="432010007" sldId="361"/>
            <ac:picMk id="6146" creationId="{D312CC4C-6450-4470-56F3-4BE002DFC9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25-02-2023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213447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52948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295967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21291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194738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1542534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dirty="0"/>
              <a:t>Chapter Name</a:t>
            </a:r>
            <a:endParaRPr lang="en-IN" dirty="0"/>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Slides to accompany Enhanced Chemistry by Adrienne Richards, Samantha Sullivan Sauer, J.R. van Haarlem, Gregory Anderson, David Wegman, </a:t>
            </a:r>
            <a:r>
              <a:rPr lang="en-US" dirty="0" err="1"/>
              <a:t>cfahey</a:t>
            </a:r>
            <a:r>
              <a:rPr lang="en-US" dirty="0"/>
              <a:t>, and Jackie MacDonald</a:t>
            </a:r>
          </a:p>
          <a:p>
            <a:r>
              <a:rPr lang="en-US" dirty="0"/>
              <a:t>Slide design and template by Revathi Mahadevan</a:t>
            </a:r>
          </a:p>
          <a:p>
            <a:r>
              <a:rPr lang="en-US" dirty="0"/>
              <a:t>Funded by VLS </a:t>
            </a:r>
            <a:r>
              <a:rPr lang="en-US" dirty="0" err="1"/>
              <a:t>ecampus</a:t>
            </a:r>
            <a:r>
              <a:rPr lang="en-US" dirty="0"/>
              <a:t> Ontario</a:t>
            </a:r>
          </a:p>
          <a:p>
            <a:r>
              <a:rPr lang="en-US" dirty="0"/>
              <a:t>Licensed under CC-BY 4.0, Except while otherwise noted</a:t>
            </a:r>
            <a:endParaRPr lang="en-IN" dirty="0"/>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hlinkClick r:id="rId14"/>
              </a:rPr>
              <a:t>Enhanced Introductory College Chemistry</a:t>
            </a:r>
            <a:r>
              <a:rPr lang="en-US" sz="1100" dirty="0"/>
              <a:t>, </a:t>
            </a:r>
            <a:r>
              <a:rPr lang="en-US" sz="1100" dirty="0">
                <a:hlinkClick r:id="rId15"/>
              </a:rPr>
              <a:t>CC BY 4.0</a:t>
            </a:r>
            <a:r>
              <a:rPr lang="en-US" sz="1100" dirty="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bree_ev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hyperlink" Target="https://unsplash.com/licen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jonseidman1988/4328474362"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hyperlink" Target="https://creativecommons.org/licenses/by/2.0/" TargetMode="External"/><Relationship Id="rId4" Type="http://schemas.openxmlformats.org/officeDocument/2006/relationships/hyperlink" Target="https://www.flickr.com/photos/jonseidman198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flickr.com/photos/dcoetzee/8486694511"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openstax.org/books/chemistry/pages/preface" TargetMode="External"/><Relationship Id="rId5" Type="http://schemas.openxmlformats.org/officeDocument/2006/relationships/hyperlink" Target="https://creativecommons.org/publicdomain/zero/1.0/" TargetMode="External"/><Relationship Id="rId4" Type="http://schemas.openxmlformats.org/officeDocument/2006/relationships/hyperlink" Target="https://www.flickr.com/photos/dcoetz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fontScale="90000"/>
          </a:bodyPr>
          <a:lstStyle/>
          <a:p>
            <a:pPr algn="l"/>
            <a:r>
              <a:rPr lang="en-IN" sz="5400" spc="300" dirty="0">
                <a:solidFill>
                  <a:srgbClr val="354849"/>
                </a:solidFill>
              </a:rPr>
              <a:t>Chapter 9</a:t>
            </a:r>
            <a:br>
              <a:rPr lang="en-IN" sz="4800" spc="300" dirty="0">
                <a:solidFill>
                  <a:srgbClr val="354849"/>
                </a:solidFill>
              </a:rPr>
            </a:br>
            <a:r>
              <a:rPr lang="en-US" spc="300" dirty="0">
                <a:solidFill>
                  <a:srgbClr val="354849"/>
                </a:solidFill>
              </a:rPr>
              <a:t>Stoichiometry using Chemical Equations</a:t>
            </a:r>
            <a:endParaRPr lang="en-IN" sz="4800" spc="300" dirty="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dirty="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dirty="0">
                <a:solidFill>
                  <a:srgbClr val="354849"/>
                </a:solidFill>
                <a:latin typeface="Arial" panose="020B0604020202020204" pitchFamily="34" charset="0"/>
              </a:rPr>
              <a:t>Slide design and template by Revathi Mahadevan</a:t>
            </a:r>
          </a:p>
          <a:p>
            <a:pPr algn="l">
              <a:lnSpc>
                <a:spcPct val="120000"/>
              </a:lnSpc>
            </a:pPr>
            <a:r>
              <a:rPr lang="en-US" sz="1300" i="0" dirty="0">
                <a:solidFill>
                  <a:srgbClr val="354849"/>
                </a:solidFill>
                <a:latin typeface="Arial" panose="020B0604020202020204" pitchFamily="34" charset="0"/>
              </a:rPr>
              <a:t>Except where otherwise noted, images, tables &amp; diagrams are reused from </a:t>
            </a:r>
            <a:r>
              <a:rPr lang="en-US" sz="1300" i="0" dirty="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dirty="0">
                <a:solidFill>
                  <a:srgbClr val="354849"/>
                </a:solidFill>
                <a:latin typeface="Arial" panose="020B0604020202020204" pitchFamily="34" charset="0"/>
              </a:rPr>
              <a:t>, a derivative of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dirty="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dirty="0">
                <a:solidFill>
                  <a:srgbClr val="354849"/>
                </a:solidFill>
                <a:latin typeface="Arial" panose="020B0604020202020204" pitchFamily="34" charset="0"/>
              </a:rPr>
              <a:t> by Paul Flowers, Klaus </a:t>
            </a:r>
            <a:r>
              <a:rPr lang="en-US" sz="1300" i="0" dirty="0" err="1">
                <a:solidFill>
                  <a:srgbClr val="354849"/>
                </a:solidFill>
                <a:latin typeface="Arial" panose="020B0604020202020204" pitchFamily="34" charset="0"/>
              </a:rPr>
              <a:t>Theopold</a:t>
            </a:r>
            <a:r>
              <a:rPr lang="en-US" sz="1300" i="0" dirty="0">
                <a:solidFill>
                  <a:srgbClr val="354849"/>
                </a:solidFill>
                <a:latin typeface="Arial" panose="020B0604020202020204" pitchFamily="34" charset="0"/>
              </a:rPr>
              <a:t>, Richard Langley &amp; William R. Robinson and is licensed under </a:t>
            </a:r>
            <a:r>
              <a:rPr lang="en-US" sz="1300" i="0" dirty="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dirty="0">
                <a:solidFill>
                  <a:srgbClr val="354849"/>
                </a:solidFill>
                <a:latin typeface="Arial" panose="020B0604020202020204" pitchFamily="34" charset="0"/>
              </a:rPr>
              <a:t>. ​Access for free at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dirty="0">
                <a:solidFill>
                  <a:srgbClr val="354849"/>
                </a:solidFill>
                <a:latin typeface="Arial" panose="020B0604020202020204" pitchFamily="34" charset="0"/>
              </a:rPr>
              <a:t>​</a:t>
            </a:r>
          </a:p>
          <a:p>
            <a:pPr algn="l">
              <a:lnSpc>
                <a:spcPct val="120000"/>
              </a:lnSpc>
            </a:pPr>
            <a:r>
              <a:rPr lang="en-US" sz="1300" i="0" dirty="0">
                <a:solidFill>
                  <a:srgbClr val="354849"/>
                </a:solidFill>
                <a:latin typeface="Arial" panose="020B0604020202020204" pitchFamily="34" charset="0"/>
              </a:rPr>
              <a:t>Slides are licensed under CC-BY 4.0, Except while otherwise noted</a:t>
            </a:r>
            <a:endParaRPr lang="en-IN" sz="1300" i="0" dirty="0">
              <a:solidFill>
                <a:srgbClr val="354849"/>
              </a:solidFill>
              <a:latin typeface="Arial" panose="020B0604020202020204" pitchFamily="34" charset="0"/>
            </a:endParaRPr>
          </a:p>
          <a:p>
            <a:pPr algn="l"/>
            <a:endParaRPr lang="en-IN" dirty="0">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9a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665987" y="5552661"/>
            <a:ext cx="8670078" cy="899885"/>
          </a:xfrm>
        </p:spPr>
        <p:txBody>
          <a:bodyPr vert="horz" lIns="91440" tIns="45720" rIns="91440" bIns="45720" rtlCol="0" anchor="t">
            <a:noAutofit/>
          </a:bodyPr>
          <a:lstStyle/>
          <a:p>
            <a:pPr>
              <a:lnSpc>
                <a:spcPct val="100000"/>
              </a:lnSpc>
            </a:pPr>
            <a:r>
              <a:rPr lang="en-US" b="1" dirty="0">
                <a:latin typeface="Arial"/>
                <a:cs typeface="Arial"/>
              </a:rPr>
              <a:t>Figure 9a </a:t>
            </a:r>
            <a:r>
              <a:rPr lang="en-US" dirty="0">
                <a:latin typeface="Arial"/>
                <a:cs typeface="Arial"/>
              </a:rPr>
              <a:t>Example of a chemistry building that required stoichiometric quantifications to be constructed. (credit: Photo by </a:t>
            </a:r>
            <a:r>
              <a:rPr lang="en-US" dirty="0">
                <a:latin typeface="Arial"/>
                <a:cs typeface="Arial"/>
                <a:hlinkClick r:id="rId3"/>
              </a:rPr>
              <a:t>Bree Evans</a:t>
            </a:r>
            <a:r>
              <a:rPr lang="en-US" dirty="0">
                <a:latin typeface="Arial"/>
                <a:cs typeface="Arial"/>
              </a:rPr>
              <a:t>, </a:t>
            </a:r>
            <a:r>
              <a:rPr lang="en-US" dirty="0">
                <a:latin typeface="Arial"/>
                <a:cs typeface="Arial"/>
                <a:hlinkClick r:id="rId4"/>
              </a:rPr>
              <a:t>Unsplash license)</a:t>
            </a:r>
            <a:endParaRPr lang="en-US" sz="1400" dirty="0">
              <a:latin typeface="Arial"/>
              <a:cs typeface="Arial"/>
            </a:endParaRPr>
          </a:p>
        </p:txBody>
      </p:sp>
      <p:pic>
        <p:nvPicPr>
          <p:cNvPr id="1026" name="Picture 2" descr="gray and brown concrete house">
            <a:extLst>
              <a:ext uri="{FF2B5EF4-FFF2-40B4-BE49-F238E27FC236}">
                <a16:creationId xmlns:a16="http://schemas.microsoft.com/office/drawing/2014/main" id="{C1019082-5B02-68CA-065A-D8A26F6ED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531" y="1261165"/>
            <a:ext cx="274085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7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9.1a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665987" y="5088835"/>
            <a:ext cx="9167035" cy="899885"/>
          </a:xfrm>
        </p:spPr>
        <p:txBody>
          <a:bodyPr vert="horz" lIns="91440" tIns="45720" rIns="91440" bIns="45720" rtlCol="0" anchor="t">
            <a:noAutofit/>
          </a:bodyPr>
          <a:lstStyle/>
          <a:p>
            <a:pPr>
              <a:lnSpc>
                <a:spcPct val="100000"/>
              </a:lnSpc>
            </a:pPr>
            <a:r>
              <a:rPr lang="en-US" b="1" dirty="0">
                <a:latin typeface="Arial"/>
                <a:cs typeface="Arial"/>
              </a:rPr>
              <a:t>Figure 9.1a</a:t>
            </a:r>
            <a:r>
              <a:rPr lang="en-US" dirty="0">
                <a:latin typeface="Arial"/>
                <a:cs typeface="Arial"/>
              </a:rPr>
              <a:t> Aluminum and iodine react to produce aluminum iodide. The heat of the reaction vaporizes some of the solid iodine as a purple </a:t>
            </a:r>
            <a:r>
              <a:rPr lang="en-US" dirty="0" err="1">
                <a:latin typeface="Arial"/>
                <a:cs typeface="Arial"/>
              </a:rPr>
              <a:t>vapour</a:t>
            </a:r>
            <a:r>
              <a:rPr lang="en-US" dirty="0">
                <a:latin typeface="Arial"/>
                <a:cs typeface="Arial"/>
              </a:rPr>
              <a:t>. (credit: modification of work by Mark Ott in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pic>
        <p:nvPicPr>
          <p:cNvPr id="2" name="Picture 2" descr="This figure shows three photos with an arrow leading from one to the next. The first photo shows a small pile of iodine and aluminum on a white surface. The second photo shows a small amount of purple smoke coming from the pile. The third photo shows a large amount of purple and gray smoke coming from the pile.">
            <a:extLst>
              <a:ext uri="{FF2B5EF4-FFF2-40B4-BE49-F238E27FC236}">
                <a16:creationId xmlns:a16="http://schemas.microsoft.com/office/drawing/2014/main" id="{9BF38C51-CD07-26D2-935C-574E1CDB5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86" y="2349000"/>
            <a:ext cx="11571428"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4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9.2a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831639" y="5486400"/>
            <a:ext cx="9641904" cy="899885"/>
          </a:xfrm>
        </p:spPr>
        <p:txBody>
          <a:bodyPr>
            <a:noAutofit/>
          </a:bodyPr>
          <a:lstStyle/>
          <a:p>
            <a:pPr>
              <a:lnSpc>
                <a:spcPct val="100000"/>
              </a:lnSpc>
            </a:pPr>
            <a:r>
              <a:rPr lang="en-US" b="1" dirty="0"/>
              <a:t>Figure 9.2a</a:t>
            </a:r>
            <a:r>
              <a:rPr lang="en-US" dirty="0"/>
              <a:t> The flowchart depicts the various computational steps involved in most reaction stoichiometry calculations.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p:txBody>
      </p:sp>
      <p:pic>
        <p:nvPicPr>
          <p:cNvPr id="2" name="Picture 2" descr="This flowchart shows 10 rectangles connected by double headed arrows. To the upper left, a rectangle is shaded lavender and is labeled, “Volume of pure substance A.” This rectangle is followed by a horizontal double headed arrow labeled, “Density.” It connects to a second rectangle which is shaded yellow and is labeled, “Mass of A.” This rectangle is followed by a double headed arrow which is labeled, “Molar Mass,” that connects to a third rectangle which is shaded pink and is labeled, “Moles of A.” To the left of this rectangle is a horizontal double headed arrow labeled, “Molarity,” which connects to a lavender rectangle which is labeled, “Volume of solution A.” The pink, “Moles of A,” rectangle is also connected with a double headed arrow below and to the left. This arrow is labeled “Avogadro’s number.” It connects to a green shaded rectangle that is labeled, “Number of particles of A.” To the right of the pink “Moles of A,” rectangle is a horizontal double headed arrow which is labeled, “Stoichiometric factor.” It connects to a second pink rectangle which is labeled, “Moles of B.” A double headed arrow which is labeled, “Molar mass,” extends from the top of this rectangle above and to the right to a yellow shaded rectangle labeled, “Mass of B.” A horizontal double headed arrow which is labeled, “Density” links to a lavender rectangle labeled, “Volume of substance B,” to the right. A horizontal double headed arrow labeled, “Molarity,” extends right to the of the pink “Moles of B” rectangle. This arrow connects to a lavender rectangle that is labeled, “Volume of substance B.” Another double headed arrow extends below and to the right of the pink “Moles of B” rectangle. This arrow is labeled “Avogadro’s number,” and it extends to a green rectangle which is labeled, “Number of particles of B.”">
            <a:extLst>
              <a:ext uri="{FF2B5EF4-FFF2-40B4-BE49-F238E27FC236}">
                <a16:creationId xmlns:a16="http://schemas.microsoft.com/office/drawing/2014/main" id="{A4CB8334-71BC-68C7-E3F4-911AD3A75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056" y="1128643"/>
            <a:ext cx="671988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3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9.2b</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67204" y="5486400"/>
            <a:ext cx="9067644" cy="899885"/>
          </a:xfrm>
        </p:spPr>
        <p:txBody>
          <a:bodyPr>
            <a:noAutofit/>
          </a:bodyPr>
          <a:lstStyle/>
          <a:p>
            <a:pPr>
              <a:lnSpc>
                <a:spcPct val="100000"/>
              </a:lnSpc>
            </a:pPr>
            <a:r>
              <a:rPr lang="en-US" b="1" dirty="0"/>
              <a:t>Figure 9.2b</a:t>
            </a:r>
            <a:r>
              <a:rPr lang="en-US" dirty="0"/>
              <a:t> Airbags deploy upon impact to minimize serious injuries to passengers. (credit: </a:t>
            </a:r>
            <a:r>
              <a:rPr lang="en-US" dirty="0">
                <a:hlinkClick r:id="rId3"/>
              </a:rPr>
              <a:t>work</a:t>
            </a:r>
            <a:r>
              <a:rPr lang="en-US" dirty="0"/>
              <a:t> by </a:t>
            </a:r>
            <a:r>
              <a:rPr lang="en-US" dirty="0">
                <a:hlinkClick r:id="rId4"/>
              </a:rPr>
              <a:t>Jon Seidman</a:t>
            </a:r>
            <a:r>
              <a:rPr lang="en-US" dirty="0"/>
              <a:t>, </a:t>
            </a:r>
            <a:r>
              <a:rPr lang="en-US" dirty="0">
                <a:hlinkClick r:id="rId5"/>
              </a:rPr>
              <a:t>CC BY 2.0</a:t>
            </a:r>
            <a:r>
              <a:rPr lang="en-US" dirty="0"/>
              <a:t>)</a:t>
            </a:r>
            <a:endParaRPr lang="en-US" sz="1400" dirty="0"/>
          </a:p>
        </p:txBody>
      </p:sp>
      <p:pic>
        <p:nvPicPr>
          <p:cNvPr id="2" name="Picture 2" descr="This photograph shows the inside of an automobile from the driver’s side area. The image shows inflated airbags positioned just in front of the driver’s and passenger’s seats and along the length of the passenger side over the windows. A large, round airbag covers the steering wheel.">
            <a:extLst>
              <a:ext uri="{FF2B5EF4-FFF2-40B4-BE49-F238E27FC236}">
                <a16:creationId xmlns:a16="http://schemas.microsoft.com/office/drawing/2014/main" id="{AA2551D7-D95A-8889-50B5-00D1079C9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610" y="1106557"/>
            <a:ext cx="548077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1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9.3a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616857" y="5486400"/>
            <a:ext cx="10856686" cy="899885"/>
          </a:xfrm>
        </p:spPr>
        <p:txBody>
          <a:bodyPr>
            <a:noAutofit/>
          </a:bodyPr>
          <a:lstStyle/>
          <a:p>
            <a:pPr algn="ctr">
              <a:lnSpc>
                <a:spcPct val="100000"/>
              </a:lnSpc>
            </a:pPr>
            <a:r>
              <a:rPr lang="en-US" b="1" dirty="0"/>
              <a:t>Figure 9.3a</a:t>
            </a:r>
            <a:r>
              <a:rPr lang="en-US" dirty="0"/>
              <a:t> Sandwich making can illustrate the concepts of limiting and excess reactants.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a:p>
            <a:pPr algn="ctr">
              <a:lnSpc>
                <a:spcPct val="100000"/>
              </a:lnSpc>
            </a:pPr>
            <a:endParaRPr lang="en-US" sz="1400" dirty="0"/>
          </a:p>
        </p:txBody>
      </p:sp>
      <p:pic>
        <p:nvPicPr>
          <p:cNvPr id="5122" name="Picture 2" descr="This figure has three rows showing the ingredients needed to make a sandwich. The first row reads, “1 sandwich = 2 slices of bread + 1 slice of cheese.” Two slices of bread and one slice of cheese are shown. The second row reads, “Provided with: 28 slices of bread + 11 slices of cheese.” There are 28 slices of bread and 11 slices of cheese shown. The third row reads, “We can make: 11 sandwiches + 6 slices of bread left over.” 11 sandwiches are shown with six extra slices of bread.">
            <a:extLst>
              <a:ext uri="{FF2B5EF4-FFF2-40B4-BE49-F238E27FC236}">
                <a16:creationId xmlns:a16="http://schemas.microsoft.com/office/drawing/2014/main" id="{2498C117-38E2-1C1C-8C37-405EB9C47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407" y="1371600"/>
            <a:ext cx="743918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37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9.3b</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34074" y="5387009"/>
            <a:ext cx="9564600" cy="899885"/>
          </a:xfrm>
        </p:spPr>
        <p:txBody>
          <a:bodyPr>
            <a:noAutofit/>
          </a:bodyPr>
          <a:lstStyle/>
          <a:p>
            <a:pPr>
              <a:lnSpc>
                <a:spcPct val="100000"/>
              </a:lnSpc>
            </a:pPr>
            <a:r>
              <a:rPr lang="en-US" b="1" dirty="0"/>
              <a:t>Figure 9.3b</a:t>
            </a:r>
            <a:r>
              <a:rPr lang="en-US" dirty="0"/>
              <a:t> When H</a:t>
            </a:r>
            <a:r>
              <a:rPr lang="en-US" baseline="-25000" dirty="0"/>
              <a:t>2</a:t>
            </a:r>
            <a:r>
              <a:rPr lang="en-US" dirty="0"/>
              <a:t> and Cl</a:t>
            </a:r>
            <a:r>
              <a:rPr lang="en-US" baseline="-25000" dirty="0"/>
              <a:t>2</a:t>
            </a:r>
            <a:r>
              <a:rPr lang="en-US" dirty="0"/>
              <a:t> are combined in nonstoichiometric amounts, one of these reactants will limit the amount of HCl that can be produced. This illustration shows a reaction in which hydrogen is present in excess and chlorine is the limiting reactant.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dirty="0"/>
          </a:p>
        </p:txBody>
      </p:sp>
      <p:pic>
        <p:nvPicPr>
          <p:cNvPr id="6146" name="Picture 2" descr="Molecular models are used to show before and after a reaction has taken place, with a right pointing reaction arrow in between. To the left of the reaction arrow there are four molecules each consisting of two green spheres bonded together. There are also six molecules each consisting of two smaller, white spheres bonded together. Above these molecules is the label, “Before reaction,” and below these molecules is the label, “6 H subscript 2 and 4 C l subscript 2.” To the right of the reaction arrow, there are eight molecules each consisting of one green sphere bonded to a smaller white sphere. There are also two molecules each consisting of two white spheres bonded together. Above these molecules is the label, “After reaction,” and below these molecules is the label, “8 H C l and 2 H subscript 2.”">
            <a:extLst>
              <a:ext uri="{FF2B5EF4-FFF2-40B4-BE49-F238E27FC236}">
                <a16:creationId xmlns:a16="http://schemas.microsoft.com/office/drawing/2014/main" id="{D312CC4C-6450-4470-56F3-4BE002DFC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945" y="1062383"/>
            <a:ext cx="906011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1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lvl="0">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a:t>
            </a:r>
            <a:r>
              <a:rPr lang="en-US" dirty="0"/>
              <a:t> 9.4a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610770" y="5309704"/>
            <a:ext cx="8802600" cy="899885"/>
          </a:xfrm>
        </p:spPr>
        <p:txBody>
          <a:bodyPr>
            <a:noAutofit/>
          </a:bodyPr>
          <a:lstStyle/>
          <a:p>
            <a:pPr>
              <a:lnSpc>
                <a:spcPct val="100000"/>
              </a:lnSpc>
            </a:pPr>
            <a:r>
              <a:rPr lang="en-US" b="1" dirty="0"/>
              <a:t>Figure 9.4a</a:t>
            </a:r>
            <a:r>
              <a:rPr lang="en-US" dirty="0"/>
              <a:t> (a) Ibuprofen is a popular nonprescription pain medication commonly sold as 200 mg tablets. (b) The BHC process for synthesizing ibuprofen requires only three steps and exhibits an impressive atom economy. (credit a: modification of </a:t>
            </a:r>
            <a:r>
              <a:rPr lang="en-US" dirty="0">
                <a:hlinkClick r:id="rId3"/>
              </a:rPr>
              <a:t>work</a:t>
            </a:r>
            <a:r>
              <a:rPr lang="en-US" dirty="0"/>
              <a:t> by </a:t>
            </a:r>
            <a:r>
              <a:rPr lang="en-US" dirty="0">
                <a:hlinkClick r:id="rId4"/>
              </a:rPr>
              <a:t>Chiara Coetzee</a:t>
            </a:r>
            <a:r>
              <a:rPr lang="en-US" dirty="0"/>
              <a:t>, </a:t>
            </a:r>
            <a:r>
              <a:rPr lang="en-US" dirty="0">
                <a:hlinkClick r:id="rId5"/>
              </a:rPr>
              <a:t>CC0</a:t>
            </a:r>
            <a:r>
              <a:rPr lang="en-US" dirty="0"/>
              <a:t>; credit b</a:t>
            </a:r>
            <a:r>
              <a:rPr lang="en-US" dirty="0">
                <a:effectLst/>
                <a:latin typeface="Arial" panose="020B0604020202020204" pitchFamily="34" charset="0"/>
                <a:ea typeface="Calibri" panose="020F0502020204030204" pitchFamily="34" charset="0"/>
              </a:rPr>
              <a:t>: </a:t>
            </a:r>
            <a:r>
              <a:rPr lang="en-US" i="1" u="sng" dirty="0">
                <a:solidFill>
                  <a:srgbClr val="0563C1"/>
                </a:solidFill>
                <a:effectLst/>
                <a:latin typeface="Arial" panose="020B0604020202020204" pitchFamily="34" charset="0"/>
                <a:ea typeface="Calibri" panose="020F0502020204030204" pitchFamily="34" charset="0"/>
                <a:hlinkClick r:id="rId6"/>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7"/>
              </a:rPr>
              <a:t>CC BY 4.0</a:t>
            </a:r>
            <a:r>
              <a:rPr lang="en-US" dirty="0">
                <a:effectLst/>
                <a:latin typeface="Arial" panose="020B0604020202020204" pitchFamily="34" charset="0"/>
                <a:ea typeface="Calibri" panose="020F0502020204030204" pitchFamily="34" charset="0"/>
              </a:rPr>
              <a:t>.)</a:t>
            </a:r>
            <a:endParaRPr lang="en-US" sz="1400" dirty="0"/>
          </a:p>
        </p:txBody>
      </p:sp>
      <p:pic>
        <p:nvPicPr>
          <p:cNvPr id="7170" name="Picture 2" descr="This figure is labeled, “a,” and, “b.” Part a shows an open bottle of ibuprofen and a small pile of ibuprofen tablets beside it. Part b shows a reaction along with line structures. The first line structure looks like a diagonal line pointing down and to the right, then up and to the right and then down and to the right. At this point it connects to a hexagon with alternating double bonds. At the first trough there is a line that points straight down. From this structure, there is an arrow pointing downward. The arrow is labeled, “H F,” on the left and “( C H subscript 3 C O ) subscript 2 O,” on the right. The next line structure looks exactly like the first line structure, but it has a line angled down and to the right from the lower right point of the hexagon. This line is connected to another line which points straight down. Where these two lines meet, there is a double bond to an O atom. There is another arrow pointing downward, and it is labeled, “H subscript 2, Raney N i.” The next structure looks very similar to the second, previous structure, except in place of the double bonded O, there is a singly bonded O H group. There is a final reaction arrow pointing downward, and it is labeled, “C O, [ P d ].” The final structure is similar to the third, previous structure except in place of the O H group, there is another line that points down and to the right to an O H group. At these two lines, there is a double bonded O.">
            <a:extLst>
              <a:ext uri="{FF2B5EF4-FFF2-40B4-BE49-F238E27FC236}">
                <a16:creationId xmlns:a16="http://schemas.microsoft.com/office/drawing/2014/main" id="{DF418DA0-9AEE-FC48-E9A6-BD28A976DB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424" y="1007165"/>
            <a:ext cx="464915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53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97DC09-E341-4E90-9E4B-39E04F86C789}">
  <ds:schemaRef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36d4da47-f79c-4ed6-a65a-415e2f572cf4"/>
    <ds:schemaRef ds:uri="dd613c2f-ec96-4a26-b230-097ac645d2df"/>
    <ds:schemaRef ds:uri="http://purl.org/dc/terms/"/>
    <ds:schemaRef ds:uri="http://purl.org/dc/elements/1.1/"/>
  </ds:schemaRefs>
</ds:datastoreItem>
</file>

<file path=customXml/itemProps2.xml><?xml version="1.0" encoding="utf-8"?>
<ds:datastoreItem xmlns:ds="http://schemas.openxmlformats.org/officeDocument/2006/customXml" ds:itemID="{901DDA6C-0ADB-478A-9817-9D5CE479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F1DB5A-3E7E-4431-878A-F567BD404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1740</TotalTime>
  <Words>407</Words>
  <Application>Microsoft Office PowerPoint</Application>
  <PresentationFormat>Widescreen</PresentationFormat>
  <Paragraphs>27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Chapter 9 Stoichiometry using Chemical Equations</vt:lpstr>
      <vt:lpstr>Figure 9a</vt:lpstr>
      <vt:lpstr>Figure 9.1a</vt:lpstr>
      <vt:lpstr>Figure 9.2a</vt:lpstr>
      <vt:lpstr>Figure 9.2b</vt:lpstr>
      <vt:lpstr>Figure 9.3a</vt:lpstr>
      <vt:lpstr>Figure 9.3b</vt:lpstr>
      <vt:lpstr>Figure 9.4a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Samantha Sullivan Sauer</cp:lastModifiedBy>
  <cp:revision>67</cp:revision>
  <dcterms:created xsi:type="dcterms:W3CDTF">2022-10-20T03:16:15Z</dcterms:created>
  <dcterms:modified xsi:type="dcterms:W3CDTF">2023-02-25T18:52:47Z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