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2" r:id="rId6"/>
    <p:sldId id="350" r:id="rId7"/>
    <p:sldId id="359" r:id="rId8"/>
    <p:sldId id="360" r:id="rId9"/>
    <p:sldId id="361" r:id="rId10"/>
    <p:sldId id="362" r:id="rId11"/>
    <p:sldId id="365" r:id="rId12"/>
    <p:sldId id="363" r:id="rId13"/>
    <p:sldId id="3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49"/>
    <a:srgbClr val="567375"/>
    <a:srgbClr val="4D6F58"/>
    <a:srgbClr val="6F2817"/>
    <a:srgbClr val="BC4326"/>
    <a:srgbClr val="9DAEAF"/>
    <a:srgbClr val="F7F7E8"/>
    <a:srgbClr val="94B49F"/>
    <a:srgbClr val="DF7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4" autoAdjust="0"/>
    <p:restoredTop sz="93635" autoAdjust="0"/>
  </p:normalViewPr>
  <p:slideViewPr>
    <p:cSldViewPr snapToGrid="0">
      <p:cViewPr varScale="1">
        <p:scale>
          <a:sx n="79" d="100"/>
          <a:sy n="79" d="100"/>
        </p:scale>
        <p:origin x="653" y="77"/>
      </p:cViewPr>
      <p:guideLst/>
    </p:cSldViewPr>
  </p:slideViewPr>
  <p:outlineViewPr>
    <p:cViewPr>
      <p:scale>
        <a:sx n="33" d="100"/>
        <a:sy n="33" d="100"/>
      </p:scale>
      <p:origin x="0" y="-10229"/>
    </p:cViewPr>
  </p:outlineViewPr>
  <p:notesTextViewPr>
    <p:cViewPr>
      <p:scale>
        <a:sx n="1" d="1"/>
        <a:sy n="1" d="1"/>
      </p:scale>
      <p:origin x="0" y="0"/>
    </p:cViewPr>
  </p:notesTextViewPr>
  <p:sorterViewPr>
    <p:cViewPr>
      <p:scale>
        <a:sx n="100" d="100"/>
        <a:sy n="100" d="100"/>
      </p:scale>
      <p:origin x="0" y="-6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Anderson" userId="d98b4a58-ef3f-4ebd-aa15-1c25405a0c8f" providerId="ADAL" clId="{92F5FC63-DBAC-4E66-9375-E1647C1B5B4E}"/>
    <pc:docChg chg="modSld sldOrd">
      <pc:chgData name="Gregory Anderson" userId="d98b4a58-ef3f-4ebd-aa15-1c25405a0c8f" providerId="ADAL" clId="{92F5FC63-DBAC-4E66-9375-E1647C1B5B4E}" dt="2023-12-20T20:32:32.583" v="13" actId="20577"/>
      <pc:docMkLst>
        <pc:docMk/>
      </pc:docMkLst>
      <pc:sldChg chg="modSp mod">
        <pc:chgData name="Gregory Anderson" userId="d98b4a58-ef3f-4ebd-aa15-1c25405a0c8f" providerId="ADAL" clId="{92F5FC63-DBAC-4E66-9375-E1647C1B5B4E}" dt="2023-12-20T20:32:24.625" v="9" actId="20577"/>
        <pc:sldMkLst>
          <pc:docMk/>
          <pc:sldMk cId="301471399" sldId="363"/>
        </pc:sldMkLst>
        <pc:spChg chg="mod">
          <ac:chgData name="Gregory Anderson" userId="d98b4a58-ef3f-4ebd-aa15-1c25405a0c8f" providerId="ADAL" clId="{92F5FC63-DBAC-4E66-9375-E1647C1B5B4E}" dt="2023-12-20T20:32:21.708" v="7" actId="20577"/>
          <ac:spMkLst>
            <pc:docMk/>
            <pc:sldMk cId="301471399" sldId="363"/>
            <ac:spMk id="4" creationId="{6C403E79-9166-3EC0-86A1-2807964189FC}"/>
          </ac:spMkLst>
        </pc:spChg>
        <pc:spChg chg="mod">
          <ac:chgData name="Gregory Anderson" userId="d98b4a58-ef3f-4ebd-aa15-1c25405a0c8f" providerId="ADAL" clId="{92F5FC63-DBAC-4E66-9375-E1647C1B5B4E}" dt="2023-12-20T20:32:24.625" v="9" actId="20577"/>
          <ac:spMkLst>
            <pc:docMk/>
            <pc:sldMk cId="301471399" sldId="363"/>
            <ac:spMk id="14" creationId="{99BC38D5-BEB5-4873-AD32-2E8E14B9A313}"/>
          </ac:spMkLst>
        </pc:spChg>
      </pc:sldChg>
      <pc:sldChg chg="modSp mod">
        <pc:chgData name="Gregory Anderson" userId="d98b4a58-ef3f-4ebd-aa15-1c25405a0c8f" providerId="ADAL" clId="{92F5FC63-DBAC-4E66-9375-E1647C1B5B4E}" dt="2023-12-20T20:32:32.583" v="13" actId="20577"/>
        <pc:sldMkLst>
          <pc:docMk/>
          <pc:sldMk cId="2402011362" sldId="364"/>
        </pc:sldMkLst>
        <pc:spChg chg="mod">
          <ac:chgData name="Gregory Anderson" userId="d98b4a58-ef3f-4ebd-aa15-1c25405a0c8f" providerId="ADAL" clId="{92F5FC63-DBAC-4E66-9375-E1647C1B5B4E}" dt="2023-12-20T20:32:30.023" v="11" actId="20577"/>
          <ac:spMkLst>
            <pc:docMk/>
            <pc:sldMk cId="2402011362" sldId="364"/>
            <ac:spMk id="4" creationId="{6C403E79-9166-3EC0-86A1-2807964189FC}"/>
          </ac:spMkLst>
        </pc:spChg>
        <pc:spChg chg="mod">
          <ac:chgData name="Gregory Anderson" userId="d98b4a58-ef3f-4ebd-aa15-1c25405a0c8f" providerId="ADAL" clId="{92F5FC63-DBAC-4E66-9375-E1647C1B5B4E}" dt="2023-12-20T20:32:32.583" v="13" actId="20577"/>
          <ac:spMkLst>
            <pc:docMk/>
            <pc:sldMk cId="2402011362" sldId="364"/>
            <ac:spMk id="14" creationId="{99BC38D5-BEB5-4873-AD32-2E8E14B9A313}"/>
          </ac:spMkLst>
        </pc:spChg>
      </pc:sldChg>
      <pc:sldChg chg="modSp mod ord">
        <pc:chgData name="Gregory Anderson" userId="d98b4a58-ef3f-4ebd-aa15-1c25405a0c8f" providerId="ADAL" clId="{92F5FC63-DBAC-4E66-9375-E1647C1B5B4E}" dt="2023-12-20T20:32:18.357" v="5" actId="20577"/>
        <pc:sldMkLst>
          <pc:docMk/>
          <pc:sldMk cId="2376595938" sldId="365"/>
        </pc:sldMkLst>
        <pc:spChg chg="mod">
          <ac:chgData name="Gregory Anderson" userId="d98b4a58-ef3f-4ebd-aa15-1c25405a0c8f" providerId="ADAL" clId="{92F5FC63-DBAC-4E66-9375-E1647C1B5B4E}" dt="2023-12-20T20:32:15.251" v="3" actId="20577"/>
          <ac:spMkLst>
            <pc:docMk/>
            <pc:sldMk cId="2376595938" sldId="365"/>
            <ac:spMk id="4" creationId="{6C403E79-9166-3EC0-86A1-2807964189FC}"/>
          </ac:spMkLst>
        </pc:spChg>
        <pc:spChg chg="mod">
          <ac:chgData name="Gregory Anderson" userId="d98b4a58-ef3f-4ebd-aa15-1c25405a0c8f" providerId="ADAL" clId="{92F5FC63-DBAC-4E66-9375-E1647C1B5B4E}" dt="2023-12-20T20:32:18.357" v="5" actId="20577"/>
          <ac:spMkLst>
            <pc:docMk/>
            <pc:sldMk cId="2376595938" sldId="365"/>
            <ac:spMk id="14" creationId="{99BC38D5-BEB5-4873-AD32-2E8E14B9A3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961-3F57-4AD7-A4F1-CE0EA086B893}" type="datetimeFigureOut">
              <a:rPr lang="en-IN" smtClean="0"/>
              <a:t>20-12-2023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89829-898D-4FA4-B24C-D0967E53D331}" type="slidenum">
              <a:rPr lang="en-IN" smtClean="0"/>
              <a:t>‹#›</a:t>
            </a:fld>
            <a:endParaRPr lang="en-IN"/>
          </a:p>
        </p:txBody>
      </p:sp>
    </p:spTree>
    <p:extLst>
      <p:ext uri="{BB962C8B-B14F-4D97-AF65-F5344CB8AC3E}">
        <p14:creationId xmlns:p14="http://schemas.microsoft.com/office/powerpoint/2010/main" val="7352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a:t>
            </a:fld>
            <a:endParaRPr lang="en-IN"/>
          </a:p>
        </p:txBody>
      </p:sp>
    </p:spTree>
    <p:extLst>
      <p:ext uri="{BB962C8B-B14F-4D97-AF65-F5344CB8AC3E}">
        <p14:creationId xmlns:p14="http://schemas.microsoft.com/office/powerpoint/2010/main" val="377165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10</a:t>
            </a:fld>
            <a:endParaRPr lang="en-IN"/>
          </a:p>
        </p:txBody>
      </p:sp>
    </p:spTree>
    <p:extLst>
      <p:ext uri="{BB962C8B-B14F-4D97-AF65-F5344CB8AC3E}">
        <p14:creationId xmlns:p14="http://schemas.microsoft.com/office/powerpoint/2010/main" val="402461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a:t>
            </a:fld>
            <a:endParaRPr lang="en-IN"/>
          </a:p>
        </p:txBody>
      </p:sp>
    </p:spTree>
    <p:extLst>
      <p:ext uri="{BB962C8B-B14F-4D97-AF65-F5344CB8AC3E}">
        <p14:creationId xmlns:p14="http://schemas.microsoft.com/office/powerpoint/2010/main" val="323833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a:t>
            </a:fld>
            <a:endParaRPr lang="en-IN"/>
          </a:p>
        </p:txBody>
      </p:sp>
    </p:spTree>
    <p:extLst>
      <p:ext uri="{BB962C8B-B14F-4D97-AF65-F5344CB8AC3E}">
        <p14:creationId xmlns:p14="http://schemas.microsoft.com/office/powerpoint/2010/main" val="213447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a:t>
            </a:fld>
            <a:endParaRPr lang="en-IN"/>
          </a:p>
        </p:txBody>
      </p:sp>
    </p:spTree>
    <p:extLst>
      <p:ext uri="{BB962C8B-B14F-4D97-AF65-F5344CB8AC3E}">
        <p14:creationId xmlns:p14="http://schemas.microsoft.com/office/powerpoint/2010/main" val="52948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a:t>
            </a:fld>
            <a:endParaRPr lang="en-IN"/>
          </a:p>
        </p:txBody>
      </p:sp>
    </p:spTree>
    <p:extLst>
      <p:ext uri="{BB962C8B-B14F-4D97-AF65-F5344CB8AC3E}">
        <p14:creationId xmlns:p14="http://schemas.microsoft.com/office/powerpoint/2010/main" val="295967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a:t>
            </a:fld>
            <a:endParaRPr lang="en-IN"/>
          </a:p>
        </p:txBody>
      </p:sp>
    </p:spTree>
    <p:extLst>
      <p:ext uri="{BB962C8B-B14F-4D97-AF65-F5344CB8AC3E}">
        <p14:creationId xmlns:p14="http://schemas.microsoft.com/office/powerpoint/2010/main" val="194738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7</a:t>
            </a:fld>
            <a:endParaRPr lang="en-IN"/>
          </a:p>
        </p:txBody>
      </p:sp>
    </p:spTree>
    <p:extLst>
      <p:ext uri="{BB962C8B-B14F-4D97-AF65-F5344CB8AC3E}">
        <p14:creationId xmlns:p14="http://schemas.microsoft.com/office/powerpoint/2010/main" val="154253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8</a:t>
            </a:fld>
            <a:endParaRPr lang="en-IN"/>
          </a:p>
        </p:txBody>
      </p:sp>
    </p:spTree>
    <p:extLst>
      <p:ext uri="{BB962C8B-B14F-4D97-AF65-F5344CB8AC3E}">
        <p14:creationId xmlns:p14="http://schemas.microsoft.com/office/powerpoint/2010/main" val="91202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9</a:t>
            </a:fld>
            <a:endParaRPr lang="en-IN"/>
          </a:p>
        </p:txBody>
      </p:sp>
    </p:spTree>
    <p:extLst>
      <p:ext uri="{BB962C8B-B14F-4D97-AF65-F5344CB8AC3E}">
        <p14:creationId xmlns:p14="http://schemas.microsoft.com/office/powerpoint/2010/main" val="677967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292-76B5-41B4-AFAC-DF00BE7DFD71}"/>
              </a:ext>
            </a:extLst>
          </p:cNvPr>
          <p:cNvSpPr>
            <a:spLocks noGrp="1"/>
          </p:cNvSpPr>
          <p:nvPr>
            <p:ph type="ctrTitle" hasCustomPrompt="1"/>
          </p:nvPr>
        </p:nvSpPr>
        <p:spPr>
          <a:xfrm>
            <a:off x="3102426" y="2240188"/>
            <a:ext cx="5987143" cy="1683657"/>
          </a:xfrm>
          <a:custGeom>
            <a:avLst/>
            <a:gdLst>
              <a:gd name="connsiteX0" fmla="*/ 0 w 5987143"/>
              <a:gd name="connsiteY0" fmla="*/ 0 h 1683657"/>
              <a:gd name="connsiteX1" fmla="*/ 784981 w 5987143"/>
              <a:gd name="connsiteY1" fmla="*/ 0 h 1683657"/>
              <a:gd name="connsiteX2" fmla="*/ 1330476 w 5987143"/>
              <a:gd name="connsiteY2" fmla="*/ 0 h 1683657"/>
              <a:gd name="connsiteX3" fmla="*/ 2055586 w 5987143"/>
              <a:gd name="connsiteY3" fmla="*/ 0 h 1683657"/>
              <a:gd name="connsiteX4" fmla="*/ 2780695 w 5987143"/>
              <a:gd name="connsiteY4" fmla="*/ 0 h 1683657"/>
              <a:gd name="connsiteX5" fmla="*/ 3326191 w 5987143"/>
              <a:gd name="connsiteY5" fmla="*/ 0 h 1683657"/>
              <a:gd name="connsiteX6" fmla="*/ 3991429 w 5987143"/>
              <a:gd name="connsiteY6" fmla="*/ 0 h 1683657"/>
              <a:gd name="connsiteX7" fmla="*/ 4716538 w 5987143"/>
              <a:gd name="connsiteY7" fmla="*/ 0 h 1683657"/>
              <a:gd name="connsiteX8" fmla="*/ 5381776 w 5987143"/>
              <a:gd name="connsiteY8" fmla="*/ 0 h 1683657"/>
              <a:gd name="connsiteX9" fmla="*/ 5987143 w 5987143"/>
              <a:gd name="connsiteY9" fmla="*/ 0 h 1683657"/>
              <a:gd name="connsiteX10" fmla="*/ 5987143 w 5987143"/>
              <a:gd name="connsiteY10" fmla="*/ 510709 h 1683657"/>
              <a:gd name="connsiteX11" fmla="*/ 5987143 w 5987143"/>
              <a:gd name="connsiteY11" fmla="*/ 1088765 h 1683657"/>
              <a:gd name="connsiteX12" fmla="*/ 5987143 w 5987143"/>
              <a:gd name="connsiteY12" fmla="*/ 1683657 h 1683657"/>
              <a:gd name="connsiteX13" fmla="*/ 5321905 w 5987143"/>
              <a:gd name="connsiteY13" fmla="*/ 1683657 h 1683657"/>
              <a:gd name="connsiteX14" fmla="*/ 4776410 w 5987143"/>
              <a:gd name="connsiteY14" fmla="*/ 1683657 h 1683657"/>
              <a:gd name="connsiteX15" fmla="*/ 4051300 w 5987143"/>
              <a:gd name="connsiteY15" fmla="*/ 1683657 h 1683657"/>
              <a:gd name="connsiteX16" fmla="*/ 3266319 w 5987143"/>
              <a:gd name="connsiteY16" fmla="*/ 1683657 h 1683657"/>
              <a:gd name="connsiteX17" fmla="*/ 2541210 w 5987143"/>
              <a:gd name="connsiteY17" fmla="*/ 1683657 h 1683657"/>
              <a:gd name="connsiteX18" fmla="*/ 1816100 w 5987143"/>
              <a:gd name="connsiteY18" fmla="*/ 1683657 h 1683657"/>
              <a:gd name="connsiteX19" fmla="*/ 1031119 w 5987143"/>
              <a:gd name="connsiteY19" fmla="*/ 1683657 h 1683657"/>
              <a:gd name="connsiteX20" fmla="*/ 0 w 5987143"/>
              <a:gd name="connsiteY20" fmla="*/ 1683657 h 1683657"/>
              <a:gd name="connsiteX21" fmla="*/ 0 w 5987143"/>
              <a:gd name="connsiteY21" fmla="*/ 1088765 h 1683657"/>
              <a:gd name="connsiteX22" fmla="*/ 0 w 5987143"/>
              <a:gd name="connsiteY22" fmla="*/ 578056 h 1683657"/>
              <a:gd name="connsiteX23" fmla="*/ 0 w 5987143"/>
              <a:gd name="connsiteY2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43" h="1683657" fill="none" extrusionOk="0">
                <a:moveTo>
                  <a:pt x="0" y="0"/>
                </a:moveTo>
                <a:cubicBezTo>
                  <a:pt x="163170" y="17061"/>
                  <a:pt x="570996" y="-38895"/>
                  <a:pt x="784981" y="0"/>
                </a:cubicBezTo>
                <a:cubicBezTo>
                  <a:pt x="998966" y="38895"/>
                  <a:pt x="1189394" y="13495"/>
                  <a:pt x="1330476" y="0"/>
                </a:cubicBezTo>
                <a:cubicBezTo>
                  <a:pt x="1471559" y="-13495"/>
                  <a:pt x="1867224" y="-12625"/>
                  <a:pt x="2055586" y="0"/>
                </a:cubicBezTo>
                <a:cubicBezTo>
                  <a:pt x="2243948" y="12625"/>
                  <a:pt x="2530392" y="-19505"/>
                  <a:pt x="2780695" y="0"/>
                </a:cubicBezTo>
                <a:cubicBezTo>
                  <a:pt x="3030998" y="19505"/>
                  <a:pt x="3172287" y="15401"/>
                  <a:pt x="3326191" y="0"/>
                </a:cubicBezTo>
                <a:cubicBezTo>
                  <a:pt x="3480095" y="-15401"/>
                  <a:pt x="3670712" y="1267"/>
                  <a:pt x="3991429" y="0"/>
                </a:cubicBezTo>
                <a:cubicBezTo>
                  <a:pt x="4312146" y="-1267"/>
                  <a:pt x="4533818" y="-19997"/>
                  <a:pt x="4716538" y="0"/>
                </a:cubicBezTo>
                <a:cubicBezTo>
                  <a:pt x="4899258" y="19997"/>
                  <a:pt x="5107672" y="20852"/>
                  <a:pt x="5381776" y="0"/>
                </a:cubicBezTo>
                <a:cubicBezTo>
                  <a:pt x="5655880" y="-20852"/>
                  <a:pt x="5755378" y="440"/>
                  <a:pt x="5987143" y="0"/>
                </a:cubicBezTo>
                <a:cubicBezTo>
                  <a:pt x="5995359" y="121986"/>
                  <a:pt x="5993707" y="329470"/>
                  <a:pt x="5987143" y="510709"/>
                </a:cubicBezTo>
                <a:cubicBezTo>
                  <a:pt x="5980579" y="691948"/>
                  <a:pt x="6006449" y="821647"/>
                  <a:pt x="5987143" y="1088765"/>
                </a:cubicBezTo>
                <a:cubicBezTo>
                  <a:pt x="5967837" y="1355883"/>
                  <a:pt x="6009080" y="1538051"/>
                  <a:pt x="5987143" y="1683657"/>
                </a:cubicBezTo>
                <a:cubicBezTo>
                  <a:pt x="5811513" y="1650902"/>
                  <a:pt x="5605917" y="1699353"/>
                  <a:pt x="5321905" y="1683657"/>
                </a:cubicBezTo>
                <a:cubicBezTo>
                  <a:pt x="5037893" y="1667961"/>
                  <a:pt x="4964463" y="1658480"/>
                  <a:pt x="4776410" y="1683657"/>
                </a:cubicBezTo>
                <a:cubicBezTo>
                  <a:pt x="4588358" y="1708834"/>
                  <a:pt x="4346707" y="1692372"/>
                  <a:pt x="4051300" y="1683657"/>
                </a:cubicBezTo>
                <a:cubicBezTo>
                  <a:pt x="3755893" y="1674943"/>
                  <a:pt x="3481238" y="1711333"/>
                  <a:pt x="3266319" y="1683657"/>
                </a:cubicBezTo>
                <a:cubicBezTo>
                  <a:pt x="3051400" y="1655981"/>
                  <a:pt x="2774036" y="1660386"/>
                  <a:pt x="2541210" y="1683657"/>
                </a:cubicBezTo>
                <a:cubicBezTo>
                  <a:pt x="2308384" y="1706928"/>
                  <a:pt x="2022455" y="1670725"/>
                  <a:pt x="1816100" y="1683657"/>
                </a:cubicBezTo>
                <a:cubicBezTo>
                  <a:pt x="1609745" y="1696590"/>
                  <a:pt x="1406610" y="1714918"/>
                  <a:pt x="1031119" y="1683657"/>
                </a:cubicBezTo>
                <a:cubicBezTo>
                  <a:pt x="655628" y="1652396"/>
                  <a:pt x="400049" y="1641116"/>
                  <a:pt x="0" y="1683657"/>
                </a:cubicBezTo>
                <a:cubicBezTo>
                  <a:pt x="-13230" y="1487010"/>
                  <a:pt x="8154" y="1209075"/>
                  <a:pt x="0" y="1088765"/>
                </a:cubicBezTo>
                <a:cubicBezTo>
                  <a:pt x="-8154" y="968455"/>
                  <a:pt x="-13888" y="742501"/>
                  <a:pt x="0" y="578056"/>
                </a:cubicBezTo>
                <a:cubicBezTo>
                  <a:pt x="13888" y="413611"/>
                  <a:pt x="20721" y="217675"/>
                  <a:pt x="0" y="0"/>
                </a:cubicBezTo>
                <a:close/>
              </a:path>
              <a:path w="5987143" h="1683657" stroke="0" extrusionOk="0">
                <a:moveTo>
                  <a:pt x="0" y="0"/>
                </a:moveTo>
                <a:cubicBezTo>
                  <a:pt x="213355" y="22296"/>
                  <a:pt x="466402" y="-21389"/>
                  <a:pt x="605367" y="0"/>
                </a:cubicBezTo>
                <a:cubicBezTo>
                  <a:pt x="744332" y="21389"/>
                  <a:pt x="897790" y="53"/>
                  <a:pt x="1090991" y="0"/>
                </a:cubicBezTo>
                <a:cubicBezTo>
                  <a:pt x="1284192" y="-53"/>
                  <a:pt x="1436959" y="31499"/>
                  <a:pt x="1756229" y="0"/>
                </a:cubicBezTo>
                <a:cubicBezTo>
                  <a:pt x="2075499" y="-31499"/>
                  <a:pt x="2116917" y="-18024"/>
                  <a:pt x="2241852" y="0"/>
                </a:cubicBezTo>
                <a:cubicBezTo>
                  <a:pt x="2366787" y="18024"/>
                  <a:pt x="2545096" y="751"/>
                  <a:pt x="2727476" y="0"/>
                </a:cubicBezTo>
                <a:cubicBezTo>
                  <a:pt x="2909856" y="-751"/>
                  <a:pt x="3348607" y="30677"/>
                  <a:pt x="3512457" y="0"/>
                </a:cubicBezTo>
                <a:cubicBezTo>
                  <a:pt x="3676307" y="-30677"/>
                  <a:pt x="3899862" y="-775"/>
                  <a:pt x="4177695" y="0"/>
                </a:cubicBezTo>
                <a:cubicBezTo>
                  <a:pt x="4455528" y="775"/>
                  <a:pt x="4522376" y="16361"/>
                  <a:pt x="4783062" y="0"/>
                </a:cubicBezTo>
                <a:cubicBezTo>
                  <a:pt x="5043748" y="-16361"/>
                  <a:pt x="5505877" y="-46290"/>
                  <a:pt x="5987143" y="0"/>
                </a:cubicBezTo>
                <a:cubicBezTo>
                  <a:pt x="6011720" y="177280"/>
                  <a:pt x="5962388" y="407901"/>
                  <a:pt x="5987143" y="561219"/>
                </a:cubicBezTo>
                <a:cubicBezTo>
                  <a:pt x="6011898" y="714537"/>
                  <a:pt x="5993979" y="844667"/>
                  <a:pt x="5987143" y="1071928"/>
                </a:cubicBezTo>
                <a:cubicBezTo>
                  <a:pt x="5980307" y="1299189"/>
                  <a:pt x="5965156" y="1519892"/>
                  <a:pt x="5987143" y="1683657"/>
                </a:cubicBezTo>
                <a:cubicBezTo>
                  <a:pt x="5760927" y="1666681"/>
                  <a:pt x="5686091" y="1668119"/>
                  <a:pt x="5501519" y="1683657"/>
                </a:cubicBezTo>
                <a:cubicBezTo>
                  <a:pt x="5316947" y="1699195"/>
                  <a:pt x="4950339" y="1662639"/>
                  <a:pt x="4776410" y="1683657"/>
                </a:cubicBezTo>
                <a:cubicBezTo>
                  <a:pt x="4602481" y="1704675"/>
                  <a:pt x="4311953" y="1659438"/>
                  <a:pt x="4111172" y="1683657"/>
                </a:cubicBezTo>
                <a:cubicBezTo>
                  <a:pt x="3910391" y="1707876"/>
                  <a:pt x="3721043" y="1665641"/>
                  <a:pt x="3505805" y="1683657"/>
                </a:cubicBezTo>
                <a:cubicBezTo>
                  <a:pt x="3290567" y="1701673"/>
                  <a:pt x="3149648" y="1697733"/>
                  <a:pt x="3020181" y="1683657"/>
                </a:cubicBezTo>
                <a:cubicBezTo>
                  <a:pt x="2890714" y="1669581"/>
                  <a:pt x="2504095" y="1663833"/>
                  <a:pt x="2295071" y="1683657"/>
                </a:cubicBezTo>
                <a:cubicBezTo>
                  <a:pt x="2086047" y="1703482"/>
                  <a:pt x="2022112" y="1669479"/>
                  <a:pt x="1809448" y="1683657"/>
                </a:cubicBezTo>
                <a:cubicBezTo>
                  <a:pt x="1596784" y="1697835"/>
                  <a:pt x="1516262" y="1705222"/>
                  <a:pt x="1323824" y="1683657"/>
                </a:cubicBezTo>
                <a:cubicBezTo>
                  <a:pt x="1131386" y="1662092"/>
                  <a:pt x="911993" y="1694448"/>
                  <a:pt x="778329" y="1683657"/>
                </a:cubicBezTo>
                <a:cubicBezTo>
                  <a:pt x="644665" y="1672866"/>
                  <a:pt x="219202" y="1656864"/>
                  <a:pt x="0" y="1683657"/>
                </a:cubicBezTo>
                <a:cubicBezTo>
                  <a:pt x="19575" y="1484374"/>
                  <a:pt x="-23500" y="1354994"/>
                  <a:pt x="0" y="1122438"/>
                </a:cubicBezTo>
                <a:cubicBezTo>
                  <a:pt x="23500" y="889882"/>
                  <a:pt x="-18183" y="788003"/>
                  <a:pt x="0" y="527546"/>
                </a:cubicBezTo>
                <a:cubicBezTo>
                  <a:pt x="18183" y="267089"/>
                  <a:pt x="17326" y="236711"/>
                  <a:pt x="0" y="0"/>
                </a:cubicBezTo>
                <a:close/>
              </a:path>
            </a:pathLst>
          </a:custGeom>
          <a:ln w="12700">
            <a:solidFill>
              <a:srgbClr val="9DAEAF"/>
            </a:solidFill>
            <a:extLst>
              <a:ext uri="{C807C97D-BFC1-408E-A445-0C87EB9F89A2}">
                <ask:lineSketchStyleProps xmlns:ask="http://schemas.microsoft.com/office/drawing/2018/sketchyshapes" sd="2692463655">
                  <ask:type>
                    <ask:lineSketchFreehand/>
                  </ask:type>
                </ask:lineSketchStyleProps>
              </a:ext>
            </a:extLst>
          </a:ln>
        </p:spPr>
        <p:txBody>
          <a:bodyPr anchor="ctr">
            <a:normAutofit/>
          </a:bodyPr>
          <a:lstStyle>
            <a:lvl1pPr algn="ctr">
              <a:defRPr sz="4400">
                <a:ln>
                  <a:noFill/>
                </a:ln>
                <a:solidFill>
                  <a:schemeClr val="tx1">
                    <a:lumMod val="75000"/>
                    <a:lumOff val="25000"/>
                  </a:schemeClr>
                </a:solidFill>
              </a:defRPr>
            </a:lvl1pPr>
          </a:lstStyle>
          <a:p>
            <a:r>
              <a:rPr lang="en-US" dirty="0"/>
              <a:t>Chapter Name</a:t>
            </a:r>
            <a:endParaRPr lang="en-IN" dirty="0"/>
          </a:p>
        </p:txBody>
      </p:sp>
      <p:sp>
        <p:nvSpPr>
          <p:cNvPr id="3" name="Subtitle 2">
            <a:extLst>
              <a:ext uri="{FF2B5EF4-FFF2-40B4-BE49-F238E27FC236}">
                <a16:creationId xmlns:a16="http://schemas.microsoft.com/office/drawing/2014/main" id="{3337AF5F-D9EA-FBDD-2C7C-320744CF6F6E}"/>
              </a:ext>
            </a:extLst>
          </p:cNvPr>
          <p:cNvSpPr>
            <a:spLocks noGrp="1"/>
          </p:cNvSpPr>
          <p:nvPr>
            <p:ph type="subTitle" idx="1" hasCustomPrompt="1"/>
          </p:nvPr>
        </p:nvSpPr>
        <p:spPr>
          <a:xfrm>
            <a:off x="2251525" y="4338182"/>
            <a:ext cx="7688943" cy="1603830"/>
          </a:xfrm>
        </p:spPr>
        <p:txBody>
          <a:bodyPr>
            <a:noAutofit/>
          </a:bodyPr>
          <a:lstStyle>
            <a:lvl1pPr marL="0" indent="0" algn="ctr">
              <a:buNone/>
              <a:defRPr sz="1400" i="1" u="none">
                <a:solidFill>
                  <a:srgbClr val="6F2817"/>
                </a:solidFill>
                <a:latin typeface="Arial Narrow" panose="020B060602020203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Slides to accompany Enhanced Chemistry by Adrienne Richards, Samantha Sullivan Sauer, J.R. van Haarlem, Gregory Anderson, David Wegman, </a:t>
            </a:r>
            <a:r>
              <a:rPr lang="en-US" dirty="0" err="1"/>
              <a:t>cfahey</a:t>
            </a:r>
            <a:r>
              <a:rPr lang="en-US" dirty="0"/>
              <a:t>, and Jackie MacDonald</a:t>
            </a:r>
          </a:p>
          <a:p>
            <a:r>
              <a:rPr lang="en-US" dirty="0"/>
              <a:t>Slide design and template by Revathi Mahadevan</a:t>
            </a:r>
          </a:p>
          <a:p>
            <a:r>
              <a:rPr lang="en-US" dirty="0"/>
              <a:t>Funded by VLS </a:t>
            </a:r>
            <a:r>
              <a:rPr lang="en-US" dirty="0" err="1"/>
              <a:t>ecampus</a:t>
            </a:r>
            <a:r>
              <a:rPr lang="en-US" dirty="0"/>
              <a:t> Ontario</a:t>
            </a:r>
          </a:p>
          <a:p>
            <a:r>
              <a:rPr lang="en-US" dirty="0"/>
              <a:t>Licensed under CC-BY 4.0, Except while otherwise noted</a:t>
            </a:r>
            <a:endParaRPr lang="en-IN" dirty="0"/>
          </a:p>
        </p:txBody>
      </p:sp>
    </p:spTree>
    <p:extLst>
      <p:ext uri="{BB962C8B-B14F-4D97-AF65-F5344CB8AC3E}">
        <p14:creationId xmlns:p14="http://schemas.microsoft.com/office/powerpoint/2010/main" val="2282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D1-2645-F329-9075-6C32A93E40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D1FF83-7550-49A9-7B75-2B7D6FF7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4880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D39DB-DCC8-0298-1B59-6F9A0E5B9B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735B93-EB6E-61B9-8A57-AB709BC6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05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23AC-385D-E9CA-169D-19033411B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3825F-75C5-B93E-FEBC-65945674E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B32-E85B-0FDE-11D0-B0A6F47F0B85}"/>
              </a:ext>
            </a:extLst>
          </p:cNvPr>
          <p:cNvSpPr>
            <a:spLocks noGrp="1"/>
          </p:cNvSpPr>
          <p:nvPr>
            <p:ph type="title"/>
          </p:nvPr>
        </p:nvSpPr>
        <p:spPr>
          <a:xfrm>
            <a:off x="1936377" y="1709738"/>
            <a:ext cx="9411073" cy="2852737"/>
          </a:xfrm>
        </p:spPr>
        <p:txBody>
          <a:bodyPr anchor="b">
            <a:normAutofit/>
          </a:bodyPr>
          <a:lstStyle>
            <a:lvl1pPr>
              <a:defRPr sz="4400">
                <a:solidFill>
                  <a:srgbClr val="567375"/>
                </a:solidFill>
              </a:defRPr>
            </a:lvl1pPr>
          </a:lstStyle>
          <a:p>
            <a:r>
              <a:rPr lang="en-US"/>
              <a:t>Click to edit Master title style</a:t>
            </a:r>
            <a:endParaRPr lang="en-IN"/>
          </a:p>
        </p:txBody>
      </p:sp>
      <p:cxnSp>
        <p:nvCxnSpPr>
          <p:cNvPr id="9" name="Straight Connector 8">
            <a:extLst>
              <a:ext uri="{FF2B5EF4-FFF2-40B4-BE49-F238E27FC236}">
                <a16:creationId xmlns:a16="http://schemas.microsoft.com/office/drawing/2014/main" id="{CBAE23C2-3054-9198-9120-CCBEEAF77112}"/>
              </a:ext>
            </a:extLst>
          </p:cNvPr>
          <p:cNvCxnSpPr/>
          <p:nvPr userDrawn="1"/>
        </p:nvCxnSpPr>
        <p:spPr>
          <a:xfrm>
            <a:off x="1667435" y="2030506"/>
            <a:ext cx="0" cy="2595600"/>
          </a:xfrm>
          <a:prstGeom prst="line">
            <a:avLst/>
          </a:prstGeom>
          <a:ln w="28575">
            <a:solidFill>
              <a:srgbClr val="DF7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44-8ED3-C668-196D-EA9CD19228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48413C-BBD0-05FC-7AD3-6089A00B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C98835-8B38-CEAF-454F-6749D607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0C89768D-D58C-7734-FD83-358AEB490259}"/>
              </a:ext>
            </a:extLst>
          </p:cNvPr>
          <p:cNvSpPr>
            <a:spLocks noGrp="1"/>
          </p:cNvSpPr>
          <p:nvPr>
            <p:ph type="ftr" sz="quarter" idx="11"/>
          </p:nvPr>
        </p:nvSpPr>
        <p:spPr>
          <a:xfrm>
            <a:off x="4038600" y="6356350"/>
            <a:ext cx="4114800" cy="365125"/>
          </a:xfrm>
          <a:prstGeom prst="rect">
            <a:avLst/>
          </a:prstGeom>
        </p:spPr>
        <p:txBody>
          <a:bodyPr/>
          <a:lstStyle/>
          <a:p>
            <a:r>
              <a:rPr lang="en-US"/>
              <a:t>Enhanced Chemistry, Licensed under CC-BY 4.0</a:t>
            </a:r>
            <a:endParaRPr lang="en-IN"/>
          </a:p>
        </p:txBody>
      </p:sp>
    </p:spTree>
    <p:extLst>
      <p:ext uri="{BB962C8B-B14F-4D97-AF65-F5344CB8AC3E}">
        <p14:creationId xmlns:p14="http://schemas.microsoft.com/office/powerpoint/2010/main" val="41510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5801-08DD-81BE-59A0-75BFFABF45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49E895-EFFB-C61E-80BB-D08C869A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1A8E1-C7CE-E6EE-A745-1E8F9BA85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64B9E10-6980-C5AA-D5C2-6DCAFF79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2CA52-E223-A0B6-E005-1E525F21B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011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68C-0055-DBA4-1795-950BEC81513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842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9606-9E2E-0C85-ED49-87D3A12FE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2E7935-2B0D-B87B-1A74-D49757587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1B5914-3344-009B-2947-D4C478E66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2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8C4-0A57-F4C0-4FC1-067BA962158E}"/>
              </a:ext>
            </a:extLst>
          </p:cNvPr>
          <p:cNvSpPr>
            <a:spLocks noGrp="1"/>
          </p:cNvSpPr>
          <p:nvPr>
            <p:ph type="title"/>
          </p:nvPr>
        </p:nvSpPr>
        <p:spPr>
          <a:xfrm>
            <a:off x="839788" y="457200"/>
            <a:ext cx="3932237" cy="578224"/>
          </a:xfrm>
        </p:spPr>
        <p:txBody>
          <a:bodyPr anchor="b">
            <a:noAutofit/>
          </a:bodyPr>
          <a:lstStyle>
            <a:lvl1pPr>
              <a:defRPr sz="2800">
                <a:solidFill>
                  <a:srgbClr val="354849"/>
                </a:solidFill>
              </a:defRPr>
            </a:lvl1pPr>
          </a:lstStyle>
          <a:p>
            <a:r>
              <a:rPr lang="en-US" dirty="0"/>
              <a:t>Click to edit Master title style</a:t>
            </a:r>
            <a:endParaRPr lang="en-IN" dirty="0"/>
          </a:p>
        </p:txBody>
      </p:sp>
      <p:sp>
        <p:nvSpPr>
          <p:cNvPr id="3" name="Picture Placeholder 2">
            <a:extLst>
              <a:ext uri="{FF2B5EF4-FFF2-40B4-BE49-F238E27FC236}">
                <a16:creationId xmlns:a16="http://schemas.microsoft.com/office/drawing/2014/main" id="{0B372D7A-B6D5-714F-F6E4-B42131E5A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E19483-B51A-EEE1-3454-820BF9D6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5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campusontario.pressbooks.pub/enhancedchemistr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35C62-7980-05A4-0E3A-58F7CAE0D744}"/>
              </a:ext>
            </a:extLst>
          </p:cNvPr>
          <p:cNvSpPr>
            <a:spLocks noGrp="1"/>
          </p:cNvSpPr>
          <p:nvPr>
            <p:ph type="title"/>
          </p:nvPr>
        </p:nvSpPr>
        <p:spPr>
          <a:xfrm>
            <a:off x="1821544" y="681036"/>
            <a:ext cx="8926286" cy="100965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BBC695-46BB-6F7D-E4EA-CBBC6E75264B}"/>
              </a:ext>
            </a:extLst>
          </p:cNvPr>
          <p:cNvSpPr>
            <a:spLocks noGrp="1"/>
          </p:cNvSpPr>
          <p:nvPr>
            <p:ph type="body" idx="1"/>
          </p:nvPr>
        </p:nvSpPr>
        <p:spPr>
          <a:xfrm>
            <a:off x="1821542" y="1825625"/>
            <a:ext cx="8926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3">
            <a:extLst>
              <a:ext uri="{FF2B5EF4-FFF2-40B4-BE49-F238E27FC236}">
                <a16:creationId xmlns:a16="http://schemas.microsoft.com/office/drawing/2014/main" id="{C45C905C-7421-4E4B-ADAE-706AB9252ADA}"/>
              </a:ext>
            </a:extLst>
          </p:cNvPr>
          <p:cNvSpPr txBox="1">
            <a:spLocks/>
          </p:cNvSpPr>
          <p:nvPr userDrawn="1"/>
        </p:nvSpPr>
        <p:spPr>
          <a:xfrm>
            <a:off x="3594017" y="6350324"/>
            <a:ext cx="6461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hlinkClick r:id="rId14"/>
              </a:rPr>
              <a:t>Enhanced Introductory College Chemistry</a:t>
            </a:r>
            <a:r>
              <a:rPr lang="en-US" sz="1100" dirty="0"/>
              <a:t>, </a:t>
            </a:r>
            <a:r>
              <a:rPr lang="en-US" sz="1100" dirty="0">
                <a:hlinkClick r:id="rId15"/>
              </a:rPr>
              <a:t>CC BY 4.0</a:t>
            </a:r>
            <a:r>
              <a:rPr lang="en-US" sz="1100" dirty="0"/>
              <a:t>, except where otherwise noted.</a:t>
            </a:r>
          </a:p>
        </p:txBody>
      </p:sp>
    </p:spTree>
    <p:extLst>
      <p:ext uri="{BB962C8B-B14F-4D97-AF65-F5344CB8AC3E}">
        <p14:creationId xmlns:p14="http://schemas.microsoft.com/office/powerpoint/2010/main" val="329398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openstax.org/books/chemistry/pages/1-introduction" TargetMode="External"/><Relationship Id="rId4" Type="http://schemas.openxmlformats.org/officeDocument/2006/relationships/hyperlink" Target="https://ecampusontario.pressbooks.pub/enhancedchemistr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Copper_solution.jpg"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ndex.php?title=User:Choij&amp;action=edit&amp;redlink=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ars.nasa.gov/resources/6753/space-launch-system-rocket-clearing-the-cloud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hyperlink" Target="https://www.jpl.nasa.gov/jpl-image-use-policy" TargetMode="External"/><Relationship Id="rId4" Type="http://schemas.openxmlformats.org/officeDocument/2006/relationships/hyperlink" Target="https://www.jpl.nasa.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hyperlink" Target="https://creativecommons.org/licenses/by/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campusontario.pressbooks.pub/enhancedchemistry/"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campusontario.pressbooks.pub/enhancedchemistry/"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vistavision/5345065044/"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hyperlink" Target="https://creativecommons.org/licenses/by-nc-nd/2.0/" TargetMode="External"/><Relationship Id="rId4" Type="http://schemas.openxmlformats.org/officeDocument/2006/relationships/hyperlink" Target="https://www.flickr.com/photos/vistavis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photos/SzEKnr8UETQ"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hyperlink" Target="https://unsplash.com/license" TargetMode="External"/><Relationship Id="rId4" Type="http://schemas.openxmlformats.org/officeDocument/2006/relationships/hyperlink" Target="https://unsplash.com/it/@dallasreedy?utm_source=unsplash&amp;utm_medium=referral&amp;utm_content=creditCopyTex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campusontario.pressbooks.pub/enhancedchemistry/back-matter/periodic-table/"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hyperlink" Target="https://creativecommons.org/licenses/by-nc-sa/4.0/" TargetMode="External"/><Relationship Id="rId4" Type="http://schemas.openxmlformats.org/officeDocument/2006/relationships/hyperlink" Target="https://opentextbc.ca/introductorychemist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B1E-B1FF-4974-987F-4B07EDA86B60}"/>
              </a:ext>
            </a:extLst>
          </p:cNvPr>
          <p:cNvSpPr>
            <a:spLocks noGrp="1"/>
          </p:cNvSpPr>
          <p:nvPr>
            <p:ph type="ctrTitle"/>
          </p:nvPr>
        </p:nvSpPr>
        <p:spPr>
          <a:xfrm>
            <a:off x="2717074" y="1410832"/>
            <a:ext cx="7916089" cy="1687242"/>
          </a:xfrm>
          <a:ln>
            <a:noFill/>
          </a:ln>
        </p:spPr>
        <p:txBody>
          <a:bodyPr>
            <a:normAutofit/>
          </a:bodyPr>
          <a:lstStyle/>
          <a:p>
            <a:pPr algn="l"/>
            <a:r>
              <a:rPr lang="en-IN" sz="5400" spc="300" dirty="0">
                <a:solidFill>
                  <a:srgbClr val="354849"/>
                </a:solidFill>
              </a:rPr>
              <a:t>Chapter 8</a:t>
            </a:r>
            <a:br>
              <a:rPr lang="en-IN" sz="4800" spc="300" dirty="0">
                <a:solidFill>
                  <a:srgbClr val="354849"/>
                </a:solidFill>
              </a:rPr>
            </a:br>
            <a:r>
              <a:rPr lang="en-US" spc="300" dirty="0">
                <a:solidFill>
                  <a:srgbClr val="354849"/>
                </a:solidFill>
              </a:rPr>
              <a:t>Chemical Equations</a:t>
            </a:r>
            <a:endParaRPr lang="en-IN" sz="4800" spc="300" dirty="0">
              <a:solidFill>
                <a:srgbClr val="354849"/>
              </a:solidFill>
            </a:endParaRPr>
          </a:p>
        </p:txBody>
      </p:sp>
      <p:sp>
        <p:nvSpPr>
          <p:cNvPr id="3" name="Subtitle 2">
            <a:extLst>
              <a:ext uri="{FF2B5EF4-FFF2-40B4-BE49-F238E27FC236}">
                <a16:creationId xmlns:a16="http://schemas.microsoft.com/office/drawing/2014/main" id="{31F137CD-49BF-D51B-00D1-5497F31C37AB}"/>
              </a:ext>
            </a:extLst>
          </p:cNvPr>
          <p:cNvSpPr>
            <a:spLocks noGrp="1"/>
          </p:cNvSpPr>
          <p:nvPr>
            <p:ph type="subTitle" idx="1"/>
          </p:nvPr>
        </p:nvSpPr>
        <p:spPr>
          <a:xfrm>
            <a:off x="2717074" y="3429000"/>
            <a:ext cx="8098971" cy="2018168"/>
          </a:xfrm>
        </p:spPr>
        <p:txBody>
          <a:bodyPr>
            <a:normAutofit lnSpcReduction="10000"/>
          </a:bodyPr>
          <a:lstStyle/>
          <a:p>
            <a:pPr algn="l">
              <a:lnSpc>
                <a:spcPct val="120000"/>
              </a:lnSpc>
            </a:pPr>
            <a:r>
              <a:rPr lang="en-US" sz="1300" i="0" dirty="0">
                <a:solidFill>
                  <a:srgbClr val="354849"/>
                </a:solidFill>
                <a:latin typeface="Arial" panose="020B0604020202020204" pitchFamily="34" charset="0"/>
              </a:rPr>
              <a:t>Slides to accompany Enhanced Introductory College Chemistry by Gregory Anderson, Caryn Fahey, J.R. van Haarlem, Jackie MacDonald, Adrienne Richards, Samantha Sullivan Sauer, and David Wegman</a:t>
            </a:r>
          </a:p>
          <a:p>
            <a:pPr algn="l">
              <a:lnSpc>
                <a:spcPct val="120000"/>
              </a:lnSpc>
            </a:pPr>
            <a:r>
              <a:rPr lang="en-US" sz="1300" i="0" dirty="0">
                <a:solidFill>
                  <a:srgbClr val="354849"/>
                </a:solidFill>
                <a:latin typeface="Arial" panose="020B0604020202020204" pitchFamily="34" charset="0"/>
              </a:rPr>
              <a:t>Slide design and template by Revathi Mahadevan</a:t>
            </a:r>
          </a:p>
          <a:p>
            <a:pPr algn="l">
              <a:lnSpc>
                <a:spcPct val="120000"/>
              </a:lnSpc>
            </a:pPr>
            <a:r>
              <a:rPr lang="en-US" sz="1300" i="0" dirty="0">
                <a:solidFill>
                  <a:srgbClr val="354849"/>
                </a:solidFill>
                <a:latin typeface="Arial" panose="020B0604020202020204" pitchFamily="34" charset="0"/>
              </a:rPr>
              <a:t>Except where otherwise noted, images, tables &amp; diagrams are reused from </a:t>
            </a:r>
            <a:r>
              <a:rPr lang="en-US" sz="1300" i="0" dirty="0">
                <a:solidFill>
                  <a:srgbClr val="354849"/>
                </a:solidFill>
                <a:latin typeface="Arial" panose="020B0604020202020204" pitchFamily="34" charset="0"/>
                <a:hlinkClick r:id="rId4">
                  <a:extLst>
                    <a:ext uri="{A12FA001-AC4F-418D-AE19-62706E023703}">
                      <ahyp:hlinkClr xmlns:ahyp="http://schemas.microsoft.com/office/drawing/2018/hyperlinkcolor" val="tx"/>
                    </a:ext>
                  </a:extLst>
                </a:hlinkClick>
              </a:rPr>
              <a:t>Enhanced Introductory College Chemistry</a:t>
            </a:r>
            <a:r>
              <a:rPr lang="en-US" sz="1300" i="0" dirty="0">
                <a:solidFill>
                  <a:srgbClr val="354849"/>
                </a:solidFill>
                <a:latin typeface="Arial" panose="020B0604020202020204" pitchFamily="34" charset="0"/>
              </a:rPr>
              <a:t>, a derivative of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 </a:t>
            </a:r>
            <a:r>
              <a:rPr lang="en-US" sz="1300" i="0" dirty="0" err="1">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Stax</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a:t>
            </a:r>
            <a:r>
              <a:rPr lang="en-US" sz="1300" i="0" dirty="0">
                <a:solidFill>
                  <a:srgbClr val="354849"/>
                </a:solidFill>
                <a:latin typeface="Arial" panose="020B0604020202020204" pitchFamily="34" charset="0"/>
              </a:rPr>
              <a:t> by Paul Flowers, Klaus </a:t>
            </a:r>
            <a:r>
              <a:rPr lang="en-US" sz="1300" i="0" dirty="0" err="1">
                <a:solidFill>
                  <a:srgbClr val="354849"/>
                </a:solidFill>
                <a:latin typeface="Arial" panose="020B0604020202020204" pitchFamily="34" charset="0"/>
              </a:rPr>
              <a:t>Theopold</a:t>
            </a:r>
            <a:r>
              <a:rPr lang="en-US" sz="1300" i="0" dirty="0">
                <a:solidFill>
                  <a:srgbClr val="354849"/>
                </a:solidFill>
                <a:latin typeface="Arial" panose="020B0604020202020204" pitchFamily="34" charset="0"/>
              </a:rPr>
              <a:t>, Richard Langley &amp; William R. Robinson and is licensed under </a:t>
            </a:r>
            <a:r>
              <a:rPr lang="en-US" sz="1300" i="0" dirty="0">
                <a:solidFill>
                  <a:srgbClr val="354849"/>
                </a:solidFill>
                <a:latin typeface="Arial" panose="020B0604020202020204" pitchFamily="34" charset="0"/>
                <a:hlinkClick r:id="rId6">
                  <a:extLst>
                    <a:ext uri="{A12FA001-AC4F-418D-AE19-62706E023703}">
                      <ahyp:hlinkClr xmlns:ahyp="http://schemas.microsoft.com/office/drawing/2018/hyperlinkcolor" val="tx"/>
                    </a:ext>
                  </a:extLst>
                </a:hlinkClick>
              </a:rPr>
              <a:t>CC BY 4.0</a:t>
            </a:r>
            <a:r>
              <a:rPr lang="en-US" sz="1300" i="0" dirty="0">
                <a:solidFill>
                  <a:srgbClr val="354849"/>
                </a:solidFill>
                <a:latin typeface="Arial" panose="020B0604020202020204" pitchFamily="34" charset="0"/>
              </a:rPr>
              <a:t>. ​Access for free at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(OpenStax)</a:t>
            </a:r>
            <a:r>
              <a:rPr lang="en-US" sz="1300" i="0" dirty="0">
                <a:solidFill>
                  <a:srgbClr val="354849"/>
                </a:solidFill>
                <a:latin typeface="Arial" panose="020B0604020202020204" pitchFamily="34" charset="0"/>
              </a:rPr>
              <a:t>​</a:t>
            </a:r>
          </a:p>
          <a:p>
            <a:pPr algn="l">
              <a:lnSpc>
                <a:spcPct val="120000"/>
              </a:lnSpc>
            </a:pPr>
            <a:r>
              <a:rPr lang="en-US" sz="1300" i="0" dirty="0">
                <a:solidFill>
                  <a:srgbClr val="354849"/>
                </a:solidFill>
                <a:latin typeface="Arial" panose="020B0604020202020204" pitchFamily="34" charset="0"/>
              </a:rPr>
              <a:t>Slides are licensed under CC-BY 4.0, Except while otherwise noted</a:t>
            </a:r>
            <a:endParaRPr lang="en-IN" sz="1300" i="0" dirty="0">
              <a:solidFill>
                <a:srgbClr val="354849"/>
              </a:solidFill>
              <a:latin typeface="Arial" panose="020B0604020202020204" pitchFamily="34" charset="0"/>
            </a:endParaRPr>
          </a:p>
          <a:p>
            <a:pPr algn="l"/>
            <a:endParaRPr lang="en-IN" dirty="0">
              <a:solidFill>
                <a:srgbClr val="354849"/>
              </a:solidFill>
            </a:endParaRPr>
          </a:p>
        </p:txBody>
      </p:sp>
      <p:cxnSp>
        <p:nvCxnSpPr>
          <p:cNvPr id="6" name="Straight Connector 5">
            <a:extLst>
              <a:ext uri="{FF2B5EF4-FFF2-40B4-BE49-F238E27FC236}">
                <a16:creationId xmlns:a16="http://schemas.microsoft.com/office/drawing/2014/main" id="{ED914AB6-07F4-CE81-3DFC-510298744853}"/>
              </a:ext>
              <a:ext uri="{C183D7F6-B498-43B3-948B-1728B52AA6E4}">
                <adec:decorative xmlns:adec="http://schemas.microsoft.com/office/drawing/2017/decorative" val="1"/>
              </a:ext>
            </a:extLst>
          </p:cNvPr>
          <p:cNvCxnSpPr>
            <a:cxnSpLocks/>
          </p:cNvCxnSpPr>
          <p:nvPr/>
        </p:nvCxnSpPr>
        <p:spPr>
          <a:xfrm>
            <a:off x="2560321" y="1809205"/>
            <a:ext cx="0" cy="3344092"/>
          </a:xfrm>
          <a:prstGeom prst="line">
            <a:avLst/>
          </a:prstGeom>
          <a:ln w="28575">
            <a:solidFill>
              <a:srgbClr val="567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8.3c</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11987" y="5486400"/>
            <a:ext cx="9200165" cy="899885"/>
          </a:xfrm>
        </p:spPr>
        <p:txBody>
          <a:bodyPr>
            <a:noAutofit/>
          </a:bodyPr>
          <a:lstStyle/>
          <a:p>
            <a:pPr>
              <a:lnSpc>
                <a:spcPct val="100000"/>
              </a:lnSpc>
            </a:pPr>
            <a:r>
              <a:rPr lang="en-US" b="1" dirty="0"/>
              <a:t>Figure 8.3c</a:t>
            </a:r>
            <a:r>
              <a:rPr lang="en-US" dirty="0"/>
              <a:t> "Double-Replacement Reactions." Some double-replacement reactions are obvious because you can see a solid precipitate coming out of the solution. (credit: </a:t>
            </a:r>
            <a:r>
              <a:rPr lang="en-US" dirty="0">
                <a:hlinkClick r:id="rId3"/>
              </a:rPr>
              <a:t>work</a:t>
            </a:r>
            <a:r>
              <a:rPr lang="en-US" dirty="0"/>
              <a:t> by </a:t>
            </a:r>
            <a:r>
              <a:rPr lang="en-US" dirty="0" err="1">
                <a:hlinkClick r:id="rId4"/>
              </a:rPr>
              <a:t>Choij</a:t>
            </a:r>
            <a:r>
              <a:rPr lang="en-US" dirty="0"/>
              <a:t>, </a:t>
            </a:r>
            <a:r>
              <a:rPr lang="en-US" dirty="0">
                <a:hlinkClick r:id="rId5"/>
              </a:rPr>
              <a:t>PD</a:t>
            </a:r>
            <a:r>
              <a:rPr lang="en-US" dirty="0"/>
              <a:t>)</a:t>
            </a:r>
            <a:endParaRPr lang="en-US" sz="1400" dirty="0"/>
          </a:p>
        </p:txBody>
      </p:sp>
      <p:pic>
        <p:nvPicPr>
          <p:cNvPr id="8194" name="Picture 2" descr="A beaker full of a blue liquid. Some white solids are at the bottom.">
            <a:extLst>
              <a:ext uri="{FF2B5EF4-FFF2-40B4-BE49-F238E27FC236}">
                <a16:creationId xmlns:a16="http://schemas.microsoft.com/office/drawing/2014/main" id="{4C14F53A-56DE-EECA-A15C-15EB1DC10F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464" y="1294296"/>
            <a:ext cx="386107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01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8a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45117" y="5409096"/>
            <a:ext cx="9133905" cy="899885"/>
          </a:xfrm>
        </p:spPr>
        <p:txBody>
          <a:bodyPr vert="horz" lIns="91440" tIns="45720" rIns="91440" bIns="45720" rtlCol="0" anchor="t">
            <a:noAutofit/>
          </a:bodyPr>
          <a:lstStyle/>
          <a:p>
            <a:pPr>
              <a:lnSpc>
                <a:spcPct val="100000"/>
              </a:lnSpc>
            </a:pPr>
            <a:r>
              <a:rPr lang="en-US" b="1" dirty="0">
                <a:latin typeface="Arial"/>
                <a:cs typeface="Arial"/>
              </a:rPr>
              <a:t>Figure 8a </a:t>
            </a:r>
            <a:r>
              <a:rPr lang="en-US" dirty="0">
                <a:latin typeface="Arial"/>
                <a:cs typeface="Arial"/>
              </a:rPr>
              <a:t>Many modern rocket fuels are solid mixtures of substances combined in carefully measured amounts and ignited to yield a thrust-generating chemical reaction. (credit: </a:t>
            </a:r>
            <a:r>
              <a:rPr lang="en-US" dirty="0">
                <a:latin typeface="Arial"/>
                <a:cs typeface="Arial"/>
                <a:hlinkClick r:id="rId3"/>
              </a:rPr>
              <a:t>work</a:t>
            </a:r>
            <a:r>
              <a:rPr lang="en-US" dirty="0">
                <a:latin typeface="Arial"/>
                <a:cs typeface="Arial"/>
              </a:rPr>
              <a:t> courtesy of </a:t>
            </a:r>
            <a:r>
              <a:rPr lang="en-US" dirty="0">
                <a:latin typeface="Arial"/>
                <a:cs typeface="Arial"/>
                <a:hlinkClick r:id="rId4"/>
              </a:rPr>
              <a:t>NASA/JPL-Caltech</a:t>
            </a:r>
            <a:r>
              <a:rPr lang="en-US" dirty="0">
                <a:latin typeface="Arial"/>
                <a:cs typeface="Arial"/>
              </a:rPr>
              <a:t>, </a:t>
            </a:r>
            <a:r>
              <a:rPr lang="en-US" dirty="0">
                <a:latin typeface="Arial"/>
                <a:cs typeface="Arial"/>
                <a:hlinkClick r:id="rId5"/>
              </a:rPr>
              <a:t>JPL Image Policy</a:t>
            </a:r>
            <a:r>
              <a:rPr lang="en-US" dirty="0">
                <a:latin typeface="Arial"/>
                <a:cs typeface="Arial"/>
              </a:rPr>
              <a:t>.)</a:t>
            </a:r>
            <a:endParaRPr lang="en-US" sz="1400" dirty="0">
              <a:latin typeface="Arial"/>
              <a:cs typeface="Arial"/>
            </a:endParaRPr>
          </a:p>
        </p:txBody>
      </p:sp>
      <p:pic>
        <p:nvPicPr>
          <p:cNvPr id="2" name="Picture 2" descr="An image is shown of a rocket that appears to have just passed through a layer of clouds as it travels skyward. A bright white light is seen in the upper right corner of the image. To the lower left appears the layer of clouds and the bottom of the rocket with fire projecting from the fuel cones at its base.">
            <a:extLst>
              <a:ext uri="{FF2B5EF4-FFF2-40B4-BE49-F238E27FC236}">
                <a16:creationId xmlns:a16="http://schemas.microsoft.com/office/drawing/2014/main" id="{B7454675-A392-E88E-962E-5261B54A3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0212" y="1150730"/>
            <a:ext cx="833157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07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8.1a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67813" y="5486400"/>
            <a:ext cx="9034513" cy="899885"/>
          </a:xfrm>
        </p:spPr>
        <p:txBody>
          <a:bodyPr>
            <a:noAutofit/>
          </a:bodyPr>
          <a:lstStyle/>
          <a:p>
            <a:pPr>
              <a:lnSpc>
                <a:spcPct val="100000"/>
              </a:lnSpc>
            </a:pPr>
            <a:r>
              <a:rPr lang="en-US" b="1" dirty="0"/>
              <a:t>Figure 8.1a</a:t>
            </a:r>
            <a:r>
              <a:rPr lang="en-US" dirty="0"/>
              <a:t> The reaction between methane and oxygen to yield carbon dioxide and water (shown at bottom) may be represented by a chemical equation using formulas (top).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endParaRPr>
          </a:p>
          <a:p>
            <a:pPr>
              <a:lnSpc>
                <a:spcPct val="100000"/>
              </a:lnSpc>
            </a:pPr>
            <a:endParaRPr lang="en-US" sz="1400" dirty="0"/>
          </a:p>
        </p:txBody>
      </p:sp>
      <p:pic>
        <p:nvPicPr>
          <p:cNvPr id="2050" name="Picture 2" descr="This figure shows a balanced chemical equation followed below by a representation of the equation using space-filling models. The equation reads C H subscript 4 plus 2 O subscript 2 arrow C O subscript 2 plus 2 H subscript 2 O. Under the C H subscript 4, the molecule is shown with a central black sphere, representing a C atom, to which 4 smaller white spheres, representing H atoms, are distributed evenly around. All four H atoms are bonded to the central black C atom. This is followed by a plus sign. Under the 2 O subscript 2, two molecules are shown. The molecules are each composed of two red spheres bonded together. The red spheres represent O atoms. To the right of an arrow and under the C O subscript 2, appears a single molecule with a black central sphere with two red spheres bonded to the left and right. Following a plus sign and under the 2 H subscript 2 O, are two molecules, each with a central red sphere and two smaller white spheres attached to the lower right and lower left sides of the central red sphere. Note that in space filling models of molecules, spheres appear slightly compressed in regions where there is a bond between two atoms.">
            <a:extLst>
              <a:ext uri="{FF2B5EF4-FFF2-40B4-BE49-F238E27FC236}">
                <a16:creationId xmlns:a16="http://schemas.microsoft.com/office/drawing/2014/main" id="{0926C12D-F701-3226-8DC3-C5EF061FE7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061" y="1292679"/>
            <a:ext cx="903587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4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8.1b</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78248" y="5486400"/>
            <a:ext cx="9432078" cy="899885"/>
          </a:xfrm>
        </p:spPr>
        <p:txBody>
          <a:bodyPr>
            <a:noAutofit/>
          </a:bodyPr>
          <a:lstStyle/>
          <a:p>
            <a:pPr>
              <a:lnSpc>
                <a:spcPct val="100000"/>
              </a:lnSpc>
            </a:pPr>
            <a:r>
              <a:rPr lang="en-US" b="1" dirty="0"/>
              <a:t>Figure 8.1b</a:t>
            </a:r>
            <a:r>
              <a:rPr lang="en-US" dirty="0"/>
              <a:t> Regardless of the absolute numbers of molecules involved, the ratios between numbers of molecules of each species that react (the reactants) and molecules of each species that form (the products) are the same and are given by the chemical reaction equation. </a:t>
            </a:r>
            <a:r>
              <a:rPr lang="en-US" sz="1400" dirty="0">
                <a:effectLst/>
                <a:latin typeface="Arial" panose="020B0604020202020204" pitchFamily="34" charset="0"/>
                <a:ea typeface="Calibri" panose="020F0502020204030204" pitchFamily="34" charset="0"/>
              </a:rPr>
              <a:t>(credit: </a:t>
            </a:r>
            <a:r>
              <a:rPr lang="en-US" sz="14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400" dirty="0">
                <a:effectLst/>
                <a:latin typeface="Arial" panose="020B0604020202020204" pitchFamily="34" charset="0"/>
                <a:ea typeface="Calibri" panose="020F0502020204030204" pitchFamily="34" charset="0"/>
              </a:rPr>
              <a:t>, </a:t>
            </a:r>
            <a:r>
              <a:rPr lang="en-US" sz="1400" u="sng" dirty="0">
                <a:solidFill>
                  <a:srgbClr val="0563C1"/>
                </a:solidFill>
                <a:effectLst/>
                <a:latin typeface="Arial" panose="020B0604020202020204" pitchFamily="34" charset="0"/>
                <a:ea typeface="Calibri" panose="020F0502020204030204" pitchFamily="34" charset="0"/>
                <a:hlinkClick r:id="rId4"/>
              </a:rPr>
              <a:t>CC BY 4.0</a:t>
            </a:r>
            <a:r>
              <a:rPr lang="en-US" sz="1400" dirty="0">
                <a:effectLst/>
                <a:latin typeface="Arial" panose="020B0604020202020204" pitchFamily="34" charset="0"/>
                <a:ea typeface="Calibri" panose="020F0502020204030204" pitchFamily="34" charset="0"/>
              </a:rPr>
              <a:t>.)</a:t>
            </a:r>
            <a:endParaRPr lang="en-US" sz="1400" dirty="0"/>
          </a:p>
        </p:txBody>
      </p:sp>
      <p:pic>
        <p:nvPicPr>
          <p:cNvPr id="3074" name="Picture 2" descr="This image has a left side, labeled, “Mixture before reaction” separated by a vertical dashed line from right side labeled, “Mixture after reaction.” On the left side of the figure, two types of molecules are illustrated with space-filling models. Six of the molecules have only two red spheres bonded together. Three of the molecules have four small white spheres evenly distributed about and bonded to a central, larger black sphere. On the right side of the dashed vertical line, two types of molecules which are different from those on the left side are shown. Six of the molecules have a central red sphere to which smaller white spheres are bonded. The white spheres are not opposite each other on the red atoms, giving the molecule a bent shape or appearance. The second molecule type has a central black sphere to which two red spheres are attached on opposite sides, resulting in a linear shape or appearance. Note that in space filling models of molecules, spheres appear slightly compressed in regions where there is a bond between two atoms. On each side of the dashed line, twelve red, three black, and twelve white spheres are present.">
            <a:extLst>
              <a:ext uri="{FF2B5EF4-FFF2-40B4-BE49-F238E27FC236}">
                <a16:creationId xmlns:a16="http://schemas.microsoft.com/office/drawing/2014/main" id="{59574188-072C-89D8-0937-D4D43AEC9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63" y="1205948"/>
            <a:ext cx="1061527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3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8.1c</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11378" y="5486400"/>
            <a:ext cx="9962165" cy="899885"/>
          </a:xfrm>
        </p:spPr>
        <p:txBody>
          <a:bodyPr>
            <a:noAutofit/>
          </a:bodyPr>
          <a:lstStyle/>
          <a:p>
            <a:pPr>
              <a:lnSpc>
                <a:spcPct val="100000"/>
              </a:lnSpc>
            </a:pPr>
            <a:r>
              <a:rPr lang="en-US" b="1" dirty="0"/>
              <a:t>Figure 8.1c </a:t>
            </a:r>
            <a:r>
              <a:rPr lang="en-US" dirty="0"/>
              <a:t>The diagram depicts the change in potential energies as the reaction progresses over time for endothermic reactions. (credit: graphics by </a:t>
            </a:r>
            <a:r>
              <a:rPr lang="en-US" dirty="0">
                <a:hlinkClick r:id="rId3"/>
              </a:rPr>
              <a:t>Revathi Mahadevan</a:t>
            </a:r>
            <a:r>
              <a:rPr lang="en-US" dirty="0"/>
              <a:t>, </a:t>
            </a:r>
            <a:r>
              <a:rPr lang="en-US" dirty="0">
                <a:hlinkClick r:id="rId4"/>
              </a:rPr>
              <a:t>CC BY 4.0</a:t>
            </a:r>
            <a:r>
              <a:rPr lang="en-US" dirty="0"/>
              <a:t>)</a:t>
            </a:r>
            <a:endParaRPr lang="en-US" sz="1400" dirty="0"/>
          </a:p>
        </p:txBody>
      </p:sp>
      <p:pic>
        <p:nvPicPr>
          <p:cNvPr id="4098" name="Picture 2" descr="As an endothermic reaction progresses over time the reactants have less potential energy than the resulting products indicating that energy was required for the reaction to occur.">
            <a:extLst>
              <a:ext uri="{FF2B5EF4-FFF2-40B4-BE49-F238E27FC236}">
                <a16:creationId xmlns:a16="http://schemas.microsoft.com/office/drawing/2014/main" id="{1F7DDDCF-EAB3-BE78-92A8-0BF7A777A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5122" y="1272209"/>
            <a:ext cx="642175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1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8.1d</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610770" y="5486400"/>
            <a:ext cx="9354774" cy="899885"/>
          </a:xfrm>
        </p:spPr>
        <p:txBody>
          <a:bodyPr>
            <a:noAutofit/>
          </a:bodyPr>
          <a:lstStyle/>
          <a:p>
            <a:pPr>
              <a:lnSpc>
                <a:spcPct val="100000"/>
              </a:lnSpc>
            </a:pPr>
            <a:r>
              <a:rPr lang="en-US" b="1" dirty="0"/>
              <a:t>Figure 8.1d </a:t>
            </a:r>
            <a:r>
              <a:rPr lang="en-US" dirty="0"/>
              <a:t>The diagram depicts the change in potential energies as the reaction progresses over time for exothermic reactions. (credit: graphics by </a:t>
            </a:r>
            <a:r>
              <a:rPr lang="en-US" dirty="0">
                <a:hlinkClick r:id="rId3"/>
              </a:rPr>
              <a:t>Revathi Mahadevan</a:t>
            </a:r>
            <a:r>
              <a:rPr lang="en-US" dirty="0"/>
              <a:t>, </a:t>
            </a:r>
            <a:r>
              <a:rPr lang="en-US" dirty="0">
                <a:hlinkClick r:id="rId4"/>
              </a:rPr>
              <a:t>CC BY 4.0</a:t>
            </a:r>
            <a:r>
              <a:rPr lang="en-US" dirty="0"/>
              <a:t>)</a:t>
            </a:r>
            <a:endParaRPr lang="en-US" sz="1400" dirty="0"/>
          </a:p>
        </p:txBody>
      </p:sp>
      <p:pic>
        <p:nvPicPr>
          <p:cNvPr id="5122" name="Picture 2" descr="As an exothermic reaction progresses over time the reactants have more potential energy than the resulting products indicating that energy was given off during the reaction.">
            <a:extLst>
              <a:ext uri="{FF2B5EF4-FFF2-40B4-BE49-F238E27FC236}">
                <a16:creationId xmlns:a16="http://schemas.microsoft.com/office/drawing/2014/main" id="{09E604D2-A17F-0FF6-8222-2962D795D2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934" y="1205948"/>
            <a:ext cx="639413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1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8.2a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78248" y="5486400"/>
            <a:ext cx="9122861" cy="899885"/>
          </a:xfrm>
        </p:spPr>
        <p:txBody>
          <a:bodyPr>
            <a:noAutofit/>
          </a:bodyPr>
          <a:lstStyle/>
          <a:p>
            <a:pPr>
              <a:lnSpc>
                <a:spcPct val="100000"/>
              </a:lnSpc>
            </a:pPr>
            <a:r>
              <a:rPr lang="en-US" b="1" dirty="0"/>
              <a:t>Figure 8.2a </a:t>
            </a:r>
            <a:r>
              <a:rPr lang="en-US" dirty="0"/>
              <a:t>Propane is a fuel used to provide heat for some homes. Propane is stored in large tanks like that shown here. (credit: </a:t>
            </a:r>
            <a:r>
              <a:rPr lang="en-US" dirty="0">
                <a:hlinkClick r:id="rId3"/>
              </a:rPr>
              <a:t>work</a:t>
            </a:r>
            <a:r>
              <a:rPr lang="en-US" dirty="0"/>
              <a:t> by </a:t>
            </a:r>
            <a:r>
              <a:rPr lang="en-US" dirty="0" err="1">
                <a:hlinkClick r:id="rId4"/>
              </a:rPr>
              <a:t>vistavision</a:t>
            </a:r>
            <a:r>
              <a:rPr lang="en-US" dirty="0"/>
              <a:t>, </a:t>
            </a:r>
            <a:r>
              <a:rPr lang="en-US" dirty="0">
                <a:hlinkClick r:id="rId5"/>
              </a:rPr>
              <a:t>CC BY-NC-ND 2.0</a:t>
            </a:r>
            <a:endParaRPr lang="en-US" sz="1400" dirty="0"/>
          </a:p>
        </p:txBody>
      </p:sp>
      <p:pic>
        <p:nvPicPr>
          <p:cNvPr id="6146" name="Picture 2" descr="Purple flowers grow tall beside a propane tank standing on grass.">
            <a:extLst>
              <a:ext uri="{FF2B5EF4-FFF2-40B4-BE49-F238E27FC236}">
                <a16:creationId xmlns:a16="http://schemas.microsoft.com/office/drawing/2014/main" id="{A5C7538B-C995-0DB9-83EB-D399C1E3B6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748" y="1228035"/>
            <a:ext cx="403250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35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8.3a</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616857" y="5585791"/>
            <a:ext cx="10856686" cy="899885"/>
          </a:xfrm>
        </p:spPr>
        <p:txBody>
          <a:bodyPr vert="horz" lIns="91440" tIns="45720" rIns="91440" bIns="45720" rtlCol="0" anchor="t">
            <a:noAutofit/>
          </a:bodyPr>
          <a:lstStyle/>
          <a:p>
            <a:pPr algn="ctr">
              <a:lnSpc>
                <a:spcPct val="100000"/>
              </a:lnSpc>
            </a:pPr>
            <a:r>
              <a:rPr lang="en-US" b="1" dirty="0">
                <a:latin typeface="Arial"/>
                <a:cs typeface="Arial"/>
              </a:rPr>
              <a:t>Figure 8.3a </a:t>
            </a:r>
            <a:r>
              <a:rPr lang="en-US" dirty="0">
                <a:latin typeface="Arial"/>
                <a:cs typeface="Arial"/>
              </a:rPr>
              <a:t>Birch tree (credit: </a:t>
            </a:r>
            <a:r>
              <a:rPr lang="en-US" dirty="0">
                <a:latin typeface="Arial"/>
                <a:cs typeface="Arial"/>
                <a:hlinkClick r:id="rId3"/>
              </a:rPr>
              <a:t>work</a:t>
            </a:r>
            <a:r>
              <a:rPr lang="en-US" dirty="0">
                <a:latin typeface="Arial"/>
                <a:cs typeface="Arial"/>
              </a:rPr>
              <a:t> by </a:t>
            </a:r>
            <a:r>
              <a:rPr lang="en-US" dirty="0">
                <a:latin typeface="Arial"/>
                <a:cs typeface="Arial"/>
                <a:hlinkClick r:id="rId4"/>
              </a:rPr>
              <a:t>Dallas Reedy</a:t>
            </a:r>
            <a:r>
              <a:rPr lang="en-US" dirty="0">
                <a:latin typeface="Arial"/>
                <a:cs typeface="Arial"/>
              </a:rPr>
              <a:t>, </a:t>
            </a:r>
            <a:r>
              <a:rPr lang="en-US" dirty="0">
                <a:latin typeface="Arial"/>
                <a:cs typeface="Arial"/>
                <a:hlinkClick r:id="rId5"/>
              </a:rPr>
              <a:t>Unsplash license</a:t>
            </a:r>
            <a:r>
              <a:rPr lang="en-US" dirty="0">
                <a:latin typeface="Arial"/>
                <a:cs typeface="Arial"/>
              </a:rPr>
              <a:t>)</a:t>
            </a:r>
            <a:endParaRPr lang="en-US" sz="1400" dirty="0">
              <a:latin typeface="Arial"/>
              <a:cs typeface="Arial"/>
            </a:endParaRPr>
          </a:p>
        </p:txBody>
      </p:sp>
      <p:pic>
        <p:nvPicPr>
          <p:cNvPr id="9218" name="Picture 2" descr="A birch tree trunk that has white bark with small black horizontal lines throughout is pictured.">
            <a:extLst>
              <a:ext uri="{FF2B5EF4-FFF2-40B4-BE49-F238E27FC236}">
                <a16:creationId xmlns:a16="http://schemas.microsoft.com/office/drawing/2014/main" id="{DE89402D-1356-41AD-C953-4271533DEF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511" y="1371600"/>
            <a:ext cx="255297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59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8.3b</a:t>
            </a: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11378" y="5486400"/>
            <a:ext cx="9155992" cy="899885"/>
          </a:xfrm>
        </p:spPr>
        <p:txBody>
          <a:bodyPr>
            <a:noAutofit/>
          </a:bodyPr>
          <a:lstStyle/>
          <a:p>
            <a:pPr>
              <a:lnSpc>
                <a:spcPct val="100000"/>
              </a:lnSpc>
            </a:pPr>
            <a:r>
              <a:rPr lang="en-US" b="1" dirty="0"/>
              <a:t>Figure 8.3b</a:t>
            </a:r>
            <a:r>
              <a:rPr lang="en-US" dirty="0"/>
              <a:t> "Halogens on the Periodic Table." The halogens are the elements in the next-to-last column on the periodic table. Review the </a:t>
            </a:r>
            <a:r>
              <a:rPr lang="en-US" dirty="0">
                <a:hlinkClick r:id="rId3"/>
              </a:rPr>
              <a:t>Periodic Table of the Elements in other formats</a:t>
            </a:r>
            <a:r>
              <a:rPr lang="en-US" dirty="0"/>
              <a:t> in Appendix A. </a:t>
            </a:r>
            <a:r>
              <a:rPr lang="en-US" dirty="0">
                <a:effectLst/>
                <a:latin typeface="Arial" panose="020B0604020202020204" pitchFamily="34" charset="0"/>
                <a:ea typeface="Calibri" panose="020F0502020204030204" pitchFamily="34" charset="0"/>
              </a:rPr>
              <a:t>(credit: </a:t>
            </a:r>
            <a:r>
              <a:rPr lang="en-US" i="1" u="sng" dirty="0">
                <a:solidFill>
                  <a:srgbClr val="0563C1"/>
                </a:solidFill>
                <a:ea typeface="Calibri" panose="020F0502020204030204" pitchFamily="34" charset="0"/>
              </a:rPr>
              <a:t>Introductory C</a:t>
            </a:r>
            <a:r>
              <a:rPr lang="en-US" i="1" u="sng" dirty="0">
                <a:solidFill>
                  <a:srgbClr val="0563C1"/>
                </a:solidFill>
                <a:effectLst/>
                <a:latin typeface="Arial" panose="020B0604020202020204" pitchFamily="34" charset="0"/>
                <a:ea typeface="Calibri" panose="020F0502020204030204" pitchFamily="34" charset="0"/>
                <a:hlinkClick r:id="rId4"/>
              </a:rPr>
              <a:t>hemistry: 1</a:t>
            </a:r>
            <a:r>
              <a:rPr lang="en-US" i="1" u="sng" baseline="30000" dirty="0">
                <a:solidFill>
                  <a:srgbClr val="0563C1"/>
                </a:solidFill>
                <a:effectLst/>
                <a:latin typeface="Arial" panose="020B0604020202020204" pitchFamily="34" charset="0"/>
                <a:ea typeface="Calibri" panose="020F0502020204030204" pitchFamily="34" charset="0"/>
                <a:hlinkClick r:id="rId4"/>
              </a:rPr>
              <a:t>st</a:t>
            </a:r>
            <a:r>
              <a:rPr lang="en-US" i="1" u="sng" dirty="0">
                <a:solidFill>
                  <a:srgbClr val="0563C1"/>
                </a:solidFill>
                <a:effectLst/>
                <a:latin typeface="Arial" panose="020B0604020202020204" pitchFamily="34" charset="0"/>
                <a:ea typeface="Calibri" panose="020F0502020204030204" pitchFamily="34" charset="0"/>
                <a:hlinkClick r:id="rId4"/>
              </a:rPr>
              <a:t> Canadian Edition</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BY-NC-SA 4.0</a:t>
            </a:r>
            <a:r>
              <a:rPr lang="en-US" dirty="0">
                <a:effectLst/>
                <a:latin typeface="Arial" panose="020B060402020202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pPr>
              <a:lnSpc>
                <a:spcPct val="100000"/>
              </a:lnSpc>
            </a:pPr>
            <a:endParaRPr lang="en-US" sz="1400" dirty="0"/>
          </a:p>
        </p:txBody>
      </p:sp>
      <p:pic>
        <p:nvPicPr>
          <p:cNvPr id="7170" name="Picture 2" descr="Hydrogen, fluorine, chlorine, bromine, iodine, and astatine are halogens.">
            <a:extLst>
              <a:ext uri="{FF2B5EF4-FFF2-40B4-BE49-F238E27FC236}">
                <a16:creationId xmlns:a16="http://schemas.microsoft.com/office/drawing/2014/main" id="{0928B141-CB78-BA77-1407-D04C1DE9C4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8185" y="1205948"/>
            <a:ext cx="691563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1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6" ma:contentTypeDescription="Create a new document." ma:contentTypeScope="" ma:versionID="9e67d439c7d4db3b754a742f823ac3b1">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2099407a7fa1b25f294a6b31c29b5c21"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Props1.xml><?xml version="1.0" encoding="utf-8"?>
<ds:datastoreItem xmlns:ds="http://schemas.openxmlformats.org/officeDocument/2006/customXml" ds:itemID="{901DDA6C-0ADB-478A-9817-9D5CE479E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13c2f-ec96-4a26-b230-097ac645d2df"/>
    <ds:schemaRef ds:uri="36d4da47-f79c-4ed6-a65a-415e2f572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F1DB5A-3E7E-4431-878A-F567BD4044DD}">
  <ds:schemaRefs>
    <ds:schemaRef ds:uri="http://schemas.microsoft.com/sharepoint/v3/contenttype/forms"/>
  </ds:schemaRefs>
</ds:datastoreItem>
</file>

<file path=customXml/itemProps3.xml><?xml version="1.0" encoding="utf-8"?>
<ds:datastoreItem xmlns:ds="http://schemas.openxmlformats.org/officeDocument/2006/customXml" ds:itemID="{E997DC09-E341-4E90-9E4B-39E04F86C789}">
  <ds:schemaRef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36d4da47-f79c-4ed6-a65a-415e2f572cf4"/>
    <ds:schemaRef ds:uri="dd613c2f-ec96-4a26-b230-097ac645d2df"/>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1736</TotalTime>
  <Words>482</Words>
  <Application>Microsoft Office PowerPoint</Application>
  <PresentationFormat>Widescreen</PresentationFormat>
  <Paragraphs>33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Narrow</vt:lpstr>
      <vt:lpstr>Calibri</vt:lpstr>
      <vt:lpstr>Office Theme</vt:lpstr>
      <vt:lpstr>Chapter 8 Chemical Equations</vt:lpstr>
      <vt:lpstr>Figure 8a</vt:lpstr>
      <vt:lpstr>Figure 8.1a</vt:lpstr>
      <vt:lpstr>Figure 8.1b</vt:lpstr>
      <vt:lpstr>Figure 8.1c</vt:lpstr>
      <vt:lpstr>Figure 8.1d</vt:lpstr>
      <vt:lpstr>Figure 8.2a</vt:lpstr>
      <vt:lpstr>Figure 8.3a</vt:lpstr>
      <vt:lpstr>Figure 8.3b</vt:lpstr>
      <vt:lpstr>Figure 8.3c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Mahadevan</dc:creator>
  <cp:lastModifiedBy>Gregory Anderson</cp:lastModifiedBy>
  <cp:revision>72</cp:revision>
  <dcterms:created xsi:type="dcterms:W3CDTF">2022-10-20T03:16:15Z</dcterms:created>
  <dcterms:modified xsi:type="dcterms:W3CDTF">2023-12-20T20:32:40Z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