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2" r:id="rId6"/>
    <p:sldId id="350" r:id="rId7"/>
    <p:sldId id="338" r:id="rId8"/>
    <p:sldId id="306" r:id="rId9"/>
    <p:sldId id="351" r:id="rId10"/>
    <p:sldId id="352" r:id="rId11"/>
    <p:sldId id="353" r:id="rId12"/>
    <p:sldId id="307" r:id="rId13"/>
    <p:sldId id="284" r:id="rId14"/>
    <p:sldId id="308" r:id="rId15"/>
    <p:sldId id="354" r:id="rId16"/>
    <p:sldId id="309" r:id="rId17"/>
    <p:sldId id="355" r:id="rId18"/>
    <p:sldId id="356" r:id="rId19"/>
    <p:sldId id="357"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E20FE-84A8-5EE2-34C9-97CA9DB6A3F8}" v="11" dt="2023-02-23T13:57:41.208"/>
    <p1510:client id="{AB6CF9EC-F979-4451-AC99-A354E6AD07B4}" v="4" dt="2023-02-22T16:17:06.562"/>
    <p1510:client id="{ED55C1CD-D79C-D156-C4BD-0D393525056C}" v="38" dt="2023-02-21T21:48:38.1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4" autoAdjust="0"/>
    <p:restoredTop sz="93635" autoAdjust="0"/>
  </p:normalViewPr>
  <p:slideViewPr>
    <p:cSldViewPr snapToGrid="0">
      <p:cViewPr varScale="1">
        <p:scale>
          <a:sx n="77" d="100"/>
          <a:sy n="77" d="100"/>
        </p:scale>
        <p:origin x="86" y="134"/>
      </p:cViewPr>
      <p:guideLst/>
    </p:cSldViewPr>
  </p:slideViewPr>
  <p:outlineViewPr>
    <p:cViewPr>
      <p:scale>
        <a:sx n="33" d="100"/>
        <a:sy n="33" d="100"/>
      </p:scale>
      <p:origin x="0" y="-10229"/>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smacdonald@conestogac.on.ca" userId="S::urn:spo:guest#jsmacdonald@conestogac.on.ca::" providerId="AD" clId="Web-{A41E20FE-84A8-5EE2-34C9-97CA9DB6A3F8}"/>
    <pc:docChg chg="modSld">
      <pc:chgData name="jsmacdonald@conestogac.on.ca" userId="S::urn:spo:guest#jsmacdonald@conestogac.on.ca::" providerId="AD" clId="Web-{A41E20FE-84A8-5EE2-34C9-97CA9DB6A3F8}" dt="2023-02-23T13:57:41.208" v="11"/>
      <pc:docMkLst>
        <pc:docMk/>
      </pc:docMkLst>
      <pc:sldChg chg="modSp">
        <pc:chgData name="jsmacdonald@conestogac.on.ca" userId="S::urn:spo:guest#jsmacdonald@conestogac.on.ca::" providerId="AD" clId="Web-{A41E20FE-84A8-5EE2-34C9-97CA9DB6A3F8}" dt="2023-02-23T13:44:40.077" v="0"/>
        <pc:sldMkLst>
          <pc:docMk/>
          <pc:sldMk cId="2981079153" sldId="262"/>
        </pc:sldMkLst>
        <pc:picChg chg="mod">
          <ac:chgData name="jsmacdonald@conestogac.on.ca" userId="S::urn:spo:guest#jsmacdonald@conestogac.on.ca::" providerId="AD" clId="Web-{A41E20FE-84A8-5EE2-34C9-97CA9DB6A3F8}" dt="2023-02-23T13:44:40.077" v="0"/>
          <ac:picMkLst>
            <pc:docMk/>
            <pc:sldMk cId="2981079153" sldId="262"/>
            <ac:picMk id="1026" creationId="{0324F5D1-6AB8-9E5A-912B-8866EC71F4ED}"/>
          </ac:picMkLst>
        </pc:picChg>
      </pc:sldChg>
      <pc:sldChg chg="addSp delSp modSp">
        <pc:chgData name="jsmacdonald@conestogac.on.ca" userId="S::urn:spo:guest#jsmacdonald@conestogac.on.ca::" providerId="AD" clId="Web-{A41E20FE-84A8-5EE2-34C9-97CA9DB6A3F8}" dt="2023-02-23T13:51:55.417" v="7"/>
        <pc:sldMkLst>
          <pc:docMk/>
          <pc:sldMk cId="3813546371" sldId="284"/>
        </pc:sldMkLst>
        <pc:graphicFrameChg chg="add del mod">
          <ac:chgData name="jsmacdonald@conestogac.on.ca" userId="S::urn:spo:guest#jsmacdonald@conestogac.on.ca::" providerId="AD" clId="Web-{A41E20FE-84A8-5EE2-34C9-97CA9DB6A3F8}" dt="2023-02-23T13:50:15.102" v="6"/>
          <ac:graphicFrameMkLst>
            <pc:docMk/>
            <pc:sldMk cId="3813546371" sldId="284"/>
            <ac:graphicFrameMk id="3" creationId="{884DA1AC-864F-B5C6-87CD-EE5253F8DE87}"/>
          </ac:graphicFrameMkLst>
        </pc:graphicFrameChg>
        <pc:picChg chg="mod">
          <ac:chgData name="jsmacdonald@conestogac.on.ca" userId="S::urn:spo:guest#jsmacdonald@conestogac.on.ca::" providerId="AD" clId="Web-{A41E20FE-84A8-5EE2-34C9-97CA9DB6A3F8}" dt="2023-02-23T13:51:55.417" v="7"/>
          <ac:picMkLst>
            <pc:docMk/>
            <pc:sldMk cId="3813546371" sldId="284"/>
            <ac:picMk id="9218" creationId="{8905EF20-0465-9B50-A1B1-DD1BF23A10DA}"/>
          </ac:picMkLst>
        </pc:picChg>
      </pc:sldChg>
      <pc:sldChg chg="modSp">
        <pc:chgData name="jsmacdonald@conestogac.on.ca" userId="S::urn:spo:guest#jsmacdonald@conestogac.on.ca::" providerId="AD" clId="Web-{A41E20FE-84A8-5EE2-34C9-97CA9DB6A3F8}" dt="2023-02-23T13:53:55.483" v="8"/>
        <pc:sldMkLst>
          <pc:docMk/>
          <pc:sldMk cId="3535722077" sldId="308"/>
        </pc:sldMkLst>
        <pc:picChg chg="mod">
          <ac:chgData name="jsmacdonald@conestogac.on.ca" userId="S::urn:spo:guest#jsmacdonald@conestogac.on.ca::" providerId="AD" clId="Web-{A41E20FE-84A8-5EE2-34C9-97CA9DB6A3F8}" dt="2023-02-23T13:53:55.483" v="8"/>
          <ac:picMkLst>
            <pc:docMk/>
            <pc:sldMk cId="3535722077" sldId="308"/>
            <ac:picMk id="10242" creationId="{F825B67A-A50C-460D-8F13-BF60222C4580}"/>
          </ac:picMkLst>
        </pc:picChg>
      </pc:sldChg>
      <pc:sldChg chg="addSp delSp modSp">
        <pc:chgData name="jsmacdonald@conestogac.on.ca" userId="S::urn:spo:guest#jsmacdonald@conestogac.on.ca::" providerId="AD" clId="Web-{A41E20FE-84A8-5EE2-34C9-97CA9DB6A3F8}" dt="2023-02-23T13:44:54.437" v="4"/>
        <pc:sldMkLst>
          <pc:docMk/>
          <pc:sldMk cId="2321241090" sldId="350"/>
        </pc:sldMkLst>
        <pc:spChg chg="add del mod">
          <ac:chgData name="jsmacdonald@conestogac.on.ca" userId="S::urn:spo:guest#jsmacdonald@conestogac.on.ca::" providerId="AD" clId="Web-{A41E20FE-84A8-5EE2-34C9-97CA9DB6A3F8}" dt="2023-02-23T13:44:46.749" v="3"/>
          <ac:spMkLst>
            <pc:docMk/>
            <pc:sldMk cId="2321241090" sldId="350"/>
            <ac:spMk id="3" creationId="{B9511877-65D7-4FF6-FFAF-C52196B4ADDF}"/>
          </ac:spMkLst>
        </pc:spChg>
        <pc:picChg chg="mod">
          <ac:chgData name="jsmacdonald@conestogac.on.ca" userId="S::urn:spo:guest#jsmacdonald@conestogac.on.ca::" providerId="AD" clId="Web-{A41E20FE-84A8-5EE2-34C9-97CA9DB6A3F8}" dt="2023-02-23T13:44:54.437" v="4"/>
          <ac:picMkLst>
            <pc:docMk/>
            <pc:sldMk cId="2321241090" sldId="350"/>
            <ac:picMk id="2" creationId="{083DFD58-EF37-099E-1824-9C4E17E1F97D}"/>
          </ac:picMkLst>
        </pc:picChg>
      </pc:sldChg>
      <pc:sldChg chg="modSp">
        <pc:chgData name="jsmacdonald@conestogac.on.ca" userId="S::urn:spo:guest#jsmacdonald@conestogac.on.ca::" providerId="AD" clId="Web-{A41E20FE-84A8-5EE2-34C9-97CA9DB6A3F8}" dt="2023-02-23T13:55:00.969" v="9"/>
        <pc:sldMkLst>
          <pc:docMk/>
          <pc:sldMk cId="3741291274" sldId="356"/>
        </pc:sldMkLst>
        <pc:picChg chg="mod">
          <ac:chgData name="jsmacdonald@conestogac.on.ca" userId="S::urn:spo:guest#jsmacdonald@conestogac.on.ca::" providerId="AD" clId="Web-{A41E20FE-84A8-5EE2-34C9-97CA9DB6A3F8}" dt="2023-02-23T13:55:00.969" v="9"/>
          <ac:picMkLst>
            <pc:docMk/>
            <pc:sldMk cId="3741291274" sldId="356"/>
            <ac:picMk id="14338" creationId="{EB51FC33-E4B1-E071-DBF2-0BA9649E3C30}"/>
          </ac:picMkLst>
        </pc:picChg>
      </pc:sldChg>
      <pc:sldChg chg="modSp">
        <pc:chgData name="jsmacdonald@conestogac.on.ca" userId="S::urn:spo:guest#jsmacdonald@conestogac.on.ca::" providerId="AD" clId="Web-{A41E20FE-84A8-5EE2-34C9-97CA9DB6A3F8}" dt="2023-02-23T13:55:54.783" v="10"/>
        <pc:sldMkLst>
          <pc:docMk/>
          <pc:sldMk cId="3558150329" sldId="357"/>
        </pc:sldMkLst>
        <pc:picChg chg="mod">
          <ac:chgData name="jsmacdonald@conestogac.on.ca" userId="S::urn:spo:guest#jsmacdonald@conestogac.on.ca::" providerId="AD" clId="Web-{A41E20FE-84A8-5EE2-34C9-97CA9DB6A3F8}" dt="2023-02-23T13:55:54.783" v="10"/>
          <ac:picMkLst>
            <pc:docMk/>
            <pc:sldMk cId="3558150329" sldId="357"/>
            <ac:picMk id="15362" creationId="{98DBD2E2-D6AB-30FD-177A-2FA0F0B92C51}"/>
          </ac:picMkLst>
        </pc:picChg>
      </pc:sldChg>
      <pc:sldChg chg="modSp">
        <pc:chgData name="jsmacdonald@conestogac.on.ca" userId="S::urn:spo:guest#jsmacdonald@conestogac.on.ca::" providerId="AD" clId="Web-{A41E20FE-84A8-5EE2-34C9-97CA9DB6A3F8}" dt="2023-02-23T13:57:41.208" v="11"/>
        <pc:sldMkLst>
          <pc:docMk/>
          <pc:sldMk cId="2629851212" sldId="358"/>
        </pc:sldMkLst>
        <pc:picChg chg="mod">
          <ac:chgData name="jsmacdonald@conestogac.on.ca" userId="S::urn:spo:guest#jsmacdonald@conestogac.on.ca::" providerId="AD" clId="Web-{A41E20FE-84A8-5EE2-34C9-97CA9DB6A3F8}" dt="2023-02-23T13:57:41.208" v="11"/>
          <ac:picMkLst>
            <pc:docMk/>
            <pc:sldMk cId="2629851212" sldId="358"/>
            <ac:picMk id="16386" creationId="{5AFE1023-5FFE-608E-7516-9E4627B4875F}"/>
          </ac:picMkLst>
        </pc:picChg>
      </pc:sldChg>
    </pc:docChg>
  </pc:docChgLst>
  <pc:docChgLst>
    <pc:chgData name="Samantha Sullivan Sauer" userId="db6c8d62-cc93-4a4e-9e21-89806dc604a0" providerId="ADAL" clId="{AB6CF9EC-F979-4451-AC99-A354E6AD07B4}"/>
    <pc:docChg chg="modSld">
      <pc:chgData name="Samantha Sullivan Sauer" userId="db6c8d62-cc93-4a4e-9e21-89806dc604a0" providerId="ADAL" clId="{AB6CF9EC-F979-4451-AC99-A354E6AD07B4}" dt="2023-02-22T16:17:14.041" v="106" actId="20577"/>
      <pc:docMkLst>
        <pc:docMk/>
      </pc:docMkLst>
      <pc:sldChg chg="modSp mod">
        <pc:chgData name="Samantha Sullivan Sauer" userId="db6c8d62-cc93-4a4e-9e21-89806dc604a0" providerId="ADAL" clId="{AB6CF9EC-F979-4451-AC99-A354E6AD07B4}" dt="2023-02-22T16:12:22.326" v="13" actId="403"/>
        <pc:sldMkLst>
          <pc:docMk/>
          <pc:sldMk cId="1927277579" sldId="306"/>
        </pc:sldMkLst>
        <pc:spChg chg="mod">
          <ac:chgData name="Samantha Sullivan Sauer" userId="db6c8d62-cc93-4a4e-9e21-89806dc604a0" providerId="ADAL" clId="{AB6CF9EC-F979-4451-AC99-A354E6AD07B4}" dt="2023-02-22T16:12:22.326" v="13" actId="403"/>
          <ac:spMkLst>
            <pc:docMk/>
            <pc:sldMk cId="1927277579" sldId="306"/>
            <ac:spMk id="14" creationId="{99BC38D5-BEB5-4873-AD32-2E8E14B9A313}"/>
          </ac:spMkLst>
        </pc:spChg>
      </pc:sldChg>
      <pc:sldChg chg="modSp mod">
        <pc:chgData name="Samantha Sullivan Sauer" userId="db6c8d62-cc93-4a4e-9e21-89806dc604a0" providerId="ADAL" clId="{AB6CF9EC-F979-4451-AC99-A354E6AD07B4}" dt="2023-02-22T16:14:36.991" v="52" actId="1035"/>
        <pc:sldMkLst>
          <pc:docMk/>
          <pc:sldMk cId="3535722077" sldId="308"/>
        </pc:sldMkLst>
        <pc:spChg chg="mod">
          <ac:chgData name="Samantha Sullivan Sauer" userId="db6c8d62-cc93-4a4e-9e21-89806dc604a0" providerId="ADAL" clId="{AB6CF9EC-F979-4451-AC99-A354E6AD07B4}" dt="2023-02-22T16:14:36.991" v="52" actId="1035"/>
          <ac:spMkLst>
            <pc:docMk/>
            <pc:sldMk cId="3535722077" sldId="308"/>
            <ac:spMk id="14" creationId="{99BC38D5-BEB5-4873-AD32-2E8E14B9A313}"/>
          </ac:spMkLst>
        </pc:spChg>
      </pc:sldChg>
      <pc:sldChg chg="modSp mod">
        <pc:chgData name="Samantha Sullivan Sauer" userId="db6c8d62-cc93-4a4e-9e21-89806dc604a0" providerId="ADAL" clId="{AB6CF9EC-F979-4451-AC99-A354E6AD07B4}" dt="2023-02-22T16:15:43.251" v="64" actId="403"/>
        <pc:sldMkLst>
          <pc:docMk/>
          <pc:sldMk cId="2512611661" sldId="309"/>
        </pc:sldMkLst>
        <pc:spChg chg="mod">
          <ac:chgData name="Samantha Sullivan Sauer" userId="db6c8d62-cc93-4a4e-9e21-89806dc604a0" providerId="ADAL" clId="{AB6CF9EC-F979-4451-AC99-A354E6AD07B4}" dt="2023-02-22T16:15:43.251" v="64" actId="403"/>
          <ac:spMkLst>
            <pc:docMk/>
            <pc:sldMk cId="2512611661" sldId="309"/>
            <ac:spMk id="14" creationId="{99BC38D5-BEB5-4873-AD32-2E8E14B9A313}"/>
          </ac:spMkLst>
        </pc:spChg>
      </pc:sldChg>
      <pc:sldChg chg="addSp modSp mod">
        <pc:chgData name="Samantha Sullivan Sauer" userId="db6c8d62-cc93-4a4e-9e21-89806dc604a0" providerId="ADAL" clId="{AB6CF9EC-F979-4451-AC99-A354E6AD07B4}" dt="2023-02-22T16:10:38.816" v="9" actId="1076"/>
        <pc:sldMkLst>
          <pc:docMk/>
          <pc:sldMk cId="2125398643" sldId="338"/>
        </pc:sldMkLst>
        <pc:spChg chg="add mod">
          <ac:chgData name="Samantha Sullivan Sauer" userId="db6c8d62-cc93-4a4e-9e21-89806dc604a0" providerId="ADAL" clId="{AB6CF9EC-F979-4451-AC99-A354E6AD07B4}" dt="2023-02-22T16:10:38.816" v="9" actId="1076"/>
          <ac:spMkLst>
            <pc:docMk/>
            <pc:sldMk cId="2125398643" sldId="338"/>
            <ac:spMk id="2" creationId="{1D0F347D-E9F3-2127-A614-6324965F8259}"/>
          </ac:spMkLst>
        </pc:spChg>
      </pc:sldChg>
      <pc:sldChg chg="modSp mod">
        <pc:chgData name="Samantha Sullivan Sauer" userId="db6c8d62-cc93-4a4e-9e21-89806dc604a0" providerId="ADAL" clId="{AB6CF9EC-F979-4451-AC99-A354E6AD07B4}" dt="2023-02-22T16:10:19.491" v="7" actId="20577"/>
        <pc:sldMkLst>
          <pc:docMk/>
          <pc:sldMk cId="2321241090" sldId="350"/>
        </pc:sldMkLst>
        <pc:spChg chg="mod">
          <ac:chgData name="Samantha Sullivan Sauer" userId="db6c8d62-cc93-4a4e-9e21-89806dc604a0" providerId="ADAL" clId="{AB6CF9EC-F979-4451-AC99-A354E6AD07B4}" dt="2023-02-22T16:10:19.491" v="7" actId="20577"/>
          <ac:spMkLst>
            <pc:docMk/>
            <pc:sldMk cId="2321241090" sldId="350"/>
            <ac:spMk id="14" creationId="{99BC38D5-BEB5-4873-AD32-2E8E14B9A313}"/>
          </ac:spMkLst>
        </pc:spChg>
      </pc:sldChg>
      <pc:sldChg chg="modSp mod">
        <pc:chgData name="Samantha Sullivan Sauer" userId="db6c8d62-cc93-4a4e-9e21-89806dc604a0" providerId="ADAL" clId="{AB6CF9EC-F979-4451-AC99-A354E6AD07B4}" dt="2023-02-22T16:12:34.086" v="16" actId="403"/>
        <pc:sldMkLst>
          <pc:docMk/>
          <pc:sldMk cId="3967719524" sldId="351"/>
        </pc:sldMkLst>
        <pc:spChg chg="mod">
          <ac:chgData name="Samantha Sullivan Sauer" userId="db6c8d62-cc93-4a4e-9e21-89806dc604a0" providerId="ADAL" clId="{AB6CF9EC-F979-4451-AC99-A354E6AD07B4}" dt="2023-02-22T16:12:34.086" v="16" actId="403"/>
          <ac:spMkLst>
            <pc:docMk/>
            <pc:sldMk cId="3967719524" sldId="351"/>
            <ac:spMk id="14" creationId="{99BC38D5-BEB5-4873-AD32-2E8E14B9A313}"/>
          </ac:spMkLst>
        </pc:spChg>
      </pc:sldChg>
      <pc:sldChg chg="modSp mod">
        <pc:chgData name="Samantha Sullivan Sauer" userId="db6c8d62-cc93-4a4e-9e21-89806dc604a0" providerId="ADAL" clId="{AB6CF9EC-F979-4451-AC99-A354E6AD07B4}" dt="2023-02-22T16:13:32.497" v="34" actId="20577"/>
        <pc:sldMkLst>
          <pc:docMk/>
          <pc:sldMk cId="2370846295" sldId="352"/>
        </pc:sldMkLst>
        <pc:spChg chg="mod">
          <ac:chgData name="Samantha Sullivan Sauer" userId="db6c8d62-cc93-4a4e-9e21-89806dc604a0" providerId="ADAL" clId="{AB6CF9EC-F979-4451-AC99-A354E6AD07B4}" dt="2023-02-22T16:13:32.497" v="34" actId="20577"/>
          <ac:spMkLst>
            <pc:docMk/>
            <pc:sldMk cId="2370846295" sldId="352"/>
            <ac:spMk id="14" creationId="{99BC38D5-BEB5-4873-AD32-2E8E14B9A313}"/>
          </ac:spMkLst>
        </pc:spChg>
      </pc:sldChg>
      <pc:sldChg chg="addSp modSp mod">
        <pc:chgData name="Samantha Sullivan Sauer" userId="db6c8d62-cc93-4a4e-9e21-89806dc604a0" providerId="ADAL" clId="{AB6CF9EC-F979-4451-AC99-A354E6AD07B4}" dt="2023-02-22T16:13:49.835" v="36" actId="1076"/>
        <pc:sldMkLst>
          <pc:docMk/>
          <pc:sldMk cId="2366017688" sldId="353"/>
        </pc:sldMkLst>
        <pc:spChg chg="add mod">
          <ac:chgData name="Samantha Sullivan Sauer" userId="db6c8d62-cc93-4a4e-9e21-89806dc604a0" providerId="ADAL" clId="{AB6CF9EC-F979-4451-AC99-A354E6AD07B4}" dt="2023-02-22T16:13:49.835" v="36" actId="1076"/>
          <ac:spMkLst>
            <pc:docMk/>
            <pc:sldMk cId="2366017688" sldId="353"/>
            <ac:spMk id="3" creationId="{425F7E18-B9E9-AFC1-8885-10059AADB374}"/>
          </ac:spMkLst>
        </pc:spChg>
      </pc:sldChg>
      <pc:sldChg chg="modSp mod">
        <pc:chgData name="Samantha Sullivan Sauer" userId="db6c8d62-cc93-4a4e-9e21-89806dc604a0" providerId="ADAL" clId="{AB6CF9EC-F979-4451-AC99-A354E6AD07B4}" dt="2023-02-22T16:14:51.166" v="61" actId="1035"/>
        <pc:sldMkLst>
          <pc:docMk/>
          <pc:sldMk cId="3673629323" sldId="354"/>
        </pc:sldMkLst>
        <pc:spChg chg="mod">
          <ac:chgData name="Samantha Sullivan Sauer" userId="db6c8d62-cc93-4a4e-9e21-89806dc604a0" providerId="ADAL" clId="{AB6CF9EC-F979-4451-AC99-A354E6AD07B4}" dt="2023-02-22T16:14:51.166" v="61" actId="1035"/>
          <ac:spMkLst>
            <pc:docMk/>
            <pc:sldMk cId="3673629323" sldId="354"/>
            <ac:spMk id="14" creationId="{99BC38D5-BEB5-4873-AD32-2E8E14B9A313}"/>
          </ac:spMkLst>
        </pc:spChg>
      </pc:sldChg>
      <pc:sldChg chg="modSp mod">
        <pc:chgData name="Samantha Sullivan Sauer" userId="db6c8d62-cc93-4a4e-9e21-89806dc604a0" providerId="ADAL" clId="{AB6CF9EC-F979-4451-AC99-A354E6AD07B4}" dt="2023-02-22T16:17:14.041" v="106" actId="20577"/>
        <pc:sldMkLst>
          <pc:docMk/>
          <pc:sldMk cId="3558150329" sldId="357"/>
        </pc:sldMkLst>
        <pc:spChg chg="mod">
          <ac:chgData name="Samantha Sullivan Sauer" userId="db6c8d62-cc93-4a4e-9e21-89806dc604a0" providerId="ADAL" clId="{AB6CF9EC-F979-4451-AC99-A354E6AD07B4}" dt="2023-02-22T16:17:14.041" v="106" actId="20577"/>
          <ac:spMkLst>
            <pc:docMk/>
            <pc:sldMk cId="3558150329" sldId="357"/>
            <ac:spMk id="14" creationId="{99BC38D5-BEB5-4873-AD32-2E8E14B9A313}"/>
          </ac:spMkLst>
        </pc:spChg>
      </pc:sldChg>
    </pc:docChg>
  </pc:docChgLst>
  <pc:docChgLst>
    <pc:chgData name="Jessica Jones" userId="S::jessica.jones@georgiancollege.ca::d7fd67f7-a65d-448e-99ae-2d17d582b34b" providerId="AD" clId="Web-{ED55C1CD-D79C-D156-C4BD-0D393525056C}"/>
    <pc:docChg chg="modSld">
      <pc:chgData name="Jessica Jones" userId="S::jessica.jones@georgiancollege.ca::d7fd67f7-a65d-448e-99ae-2d17d582b34b" providerId="AD" clId="Web-{ED55C1CD-D79C-D156-C4BD-0D393525056C}" dt="2023-02-21T21:48:38.115" v="37" actId="1076"/>
      <pc:docMkLst>
        <pc:docMk/>
      </pc:docMkLst>
      <pc:sldChg chg="modSp">
        <pc:chgData name="Jessica Jones" userId="S::jessica.jones@georgiancollege.ca::d7fd67f7-a65d-448e-99ae-2d17d582b34b" providerId="AD" clId="Web-{ED55C1CD-D79C-D156-C4BD-0D393525056C}" dt="2023-02-21T21:39:53.832" v="2" actId="1076"/>
        <pc:sldMkLst>
          <pc:docMk/>
          <pc:sldMk cId="2981079153" sldId="262"/>
        </pc:sldMkLst>
        <pc:spChg chg="mod">
          <ac:chgData name="Jessica Jones" userId="S::jessica.jones@georgiancollege.ca::d7fd67f7-a65d-448e-99ae-2d17d582b34b" providerId="AD" clId="Web-{ED55C1CD-D79C-D156-C4BD-0D393525056C}" dt="2023-02-21T21:39:48.910" v="1" actId="14100"/>
          <ac:spMkLst>
            <pc:docMk/>
            <pc:sldMk cId="2981079153" sldId="262"/>
            <ac:spMk id="14" creationId="{99BC38D5-BEB5-4873-AD32-2E8E14B9A313}"/>
          </ac:spMkLst>
        </pc:spChg>
        <pc:picChg chg="mod">
          <ac:chgData name="Jessica Jones" userId="S::jessica.jones@georgiancollege.ca::d7fd67f7-a65d-448e-99ae-2d17d582b34b" providerId="AD" clId="Web-{ED55C1CD-D79C-D156-C4BD-0D393525056C}" dt="2023-02-21T21:39:53.832" v="2" actId="1076"/>
          <ac:picMkLst>
            <pc:docMk/>
            <pc:sldMk cId="2981079153" sldId="262"/>
            <ac:picMk id="1026" creationId="{0324F5D1-6AB8-9E5A-912B-8866EC71F4ED}"/>
          </ac:picMkLst>
        </pc:picChg>
      </pc:sldChg>
      <pc:sldChg chg="modSp">
        <pc:chgData name="Jessica Jones" userId="S::jessica.jones@georgiancollege.ca::d7fd67f7-a65d-448e-99ae-2d17d582b34b" providerId="AD" clId="Web-{ED55C1CD-D79C-D156-C4BD-0D393525056C}" dt="2023-02-21T21:48:10.426" v="29" actId="1076"/>
        <pc:sldMkLst>
          <pc:docMk/>
          <pc:sldMk cId="3813546371" sldId="284"/>
        </pc:sldMkLst>
        <pc:spChg chg="mod">
          <ac:chgData name="Jessica Jones" userId="S::jessica.jones@georgiancollege.ca::d7fd67f7-a65d-448e-99ae-2d17d582b34b" providerId="AD" clId="Web-{ED55C1CD-D79C-D156-C4BD-0D393525056C}" dt="2023-02-21T21:48:06.020" v="28" actId="14100"/>
          <ac:spMkLst>
            <pc:docMk/>
            <pc:sldMk cId="3813546371" sldId="284"/>
            <ac:spMk id="14" creationId="{99BC38D5-BEB5-4873-AD32-2E8E14B9A313}"/>
          </ac:spMkLst>
        </pc:spChg>
        <pc:picChg chg="mod">
          <ac:chgData name="Jessica Jones" userId="S::jessica.jones@georgiancollege.ca::d7fd67f7-a65d-448e-99ae-2d17d582b34b" providerId="AD" clId="Web-{ED55C1CD-D79C-D156-C4BD-0D393525056C}" dt="2023-02-21T21:48:10.426" v="29" actId="1076"/>
          <ac:picMkLst>
            <pc:docMk/>
            <pc:sldMk cId="3813546371" sldId="284"/>
            <ac:picMk id="9218" creationId="{8905EF20-0465-9B50-A1B1-DD1BF23A10DA}"/>
          </ac:picMkLst>
        </pc:picChg>
      </pc:sldChg>
      <pc:sldChg chg="modSp">
        <pc:chgData name="Jessica Jones" userId="S::jessica.jones@georgiancollege.ca::d7fd67f7-a65d-448e-99ae-2d17d582b34b" providerId="AD" clId="Web-{ED55C1CD-D79C-D156-C4BD-0D393525056C}" dt="2023-02-21T21:47:02.690" v="12" actId="1076"/>
        <pc:sldMkLst>
          <pc:docMk/>
          <pc:sldMk cId="1927277579" sldId="306"/>
        </pc:sldMkLst>
        <pc:spChg chg="mod">
          <ac:chgData name="Jessica Jones" userId="S::jessica.jones@georgiancollege.ca::d7fd67f7-a65d-448e-99ae-2d17d582b34b" providerId="AD" clId="Web-{ED55C1CD-D79C-D156-C4BD-0D393525056C}" dt="2023-02-21T21:47:02.690" v="12" actId="1076"/>
          <ac:spMkLst>
            <pc:docMk/>
            <pc:sldMk cId="1927277579" sldId="306"/>
            <ac:spMk id="14" creationId="{99BC38D5-BEB5-4873-AD32-2E8E14B9A313}"/>
          </ac:spMkLst>
        </pc:spChg>
      </pc:sldChg>
      <pc:sldChg chg="modSp">
        <pc:chgData name="Jessica Jones" userId="S::jessica.jones@georgiancollege.ca::d7fd67f7-a65d-448e-99ae-2d17d582b34b" providerId="AD" clId="Web-{ED55C1CD-D79C-D156-C4BD-0D393525056C}" dt="2023-02-21T21:47:59.676" v="26" actId="1076"/>
        <pc:sldMkLst>
          <pc:docMk/>
          <pc:sldMk cId="2734815365" sldId="307"/>
        </pc:sldMkLst>
        <pc:spChg chg="mod">
          <ac:chgData name="Jessica Jones" userId="S::jessica.jones@georgiancollege.ca::d7fd67f7-a65d-448e-99ae-2d17d582b34b" providerId="AD" clId="Web-{ED55C1CD-D79C-D156-C4BD-0D393525056C}" dt="2023-02-21T21:47:56.035" v="25" actId="14100"/>
          <ac:spMkLst>
            <pc:docMk/>
            <pc:sldMk cId="2734815365" sldId="307"/>
            <ac:spMk id="14" creationId="{99BC38D5-BEB5-4873-AD32-2E8E14B9A313}"/>
          </ac:spMkLst>
        </pc:spChg>
        <pc:picChg chg="mod">
          <ac:chgData name="Jessica Jones" userId="S::jessica.jones@georgiancollege.ca::d7fd67f7-a65d-448e-99ae-2d17d582b34b" providerId="AD" clId="Web-{ED55C1CD-D79C-D156-C4BD-0D393525056C}" dt="2023-02-21T21:47:59.676" v="26" actId="1076"/>
          <ac:picMkLst>
            <pc:docMk/>
            <pc:sldMk cId="2734815365" sldId="307"/>
            <ac:picMk id="8194" creationId="{648370CF-1A87-E46F-9AC1-40C78E97390C}"/>
          </ac:picMkLst>
        </pc:picChg>
      </pc:sldChg>
      <pc:sldChg chg="modSp">
        <pc:chgData name="Jessica Jones" userId="S::jessica.jones@georgiancollege.ca::d7fd67f7-a65d-448e-99ae-2d17d582b34b" providerId="AD" clId="Web-{ED55C1CD-D79C-D156-C4BD-0D393525056C}" dt="2023-02-21T21:48:20.239" v="32" actId="14100"/>
        <pc:sldMkLst>
          <pc:docMk/>
          <pc:sldMk cId="3535722077" sldId="308"/>
        </pc:sldMkLst>
        <pc:spChg chg="mod">
          <ac:chgData name="Jessica Jones" userId="S::jessica.jones@georgiancollege.ca::d7fd67f7-a65d-448e-99ae-2d17d582b34b" providerId="AD" clId="Web-{ED55C1CD-D79C-D156-C4BD-0D393525056C}" dt="2023-02-21T21:48:20.239" v="32" actId="14100"/>
          <ac:spMkLst>
            <pc:docMk/>
            <pc:sldMk cId="3535722077" sldId="308"/>
            <ac:spMk id="14" creationId="{99BC38D5-BEB5-4873-AD32-2E8E14B9A313}"/>
          </ac:spMkLst>
        </pc:spChg>
        <pc:picChg chg="mod">
          <ac:chgData name="Jessica Jones" userId="S::jessica.jones@georgiancollege.ca::d7fd67f7-a65d-448e-99ae-2d17d582b34b" providerId="AD" clId="Web-{ED55C1CD-D79C-D156-C4BD-0D393525056C}" dt="2023-02-21T21:48:18.489" v="31" actId="1076"/>
          <ac:picMkLst>
            <pc:docMk/>
            <pc:sldMk cId="3535722077" sldId="308"/>
            <ac:picMk id="10242" creationId="{F825B67A-A50C-460D-8F13-BF60222C4580}"/>
          </ac:picMkLst>
        </pc:picChg>
      </pc:sldChg>
      <pc:sldChg chg="delSp">
        <pc:chgData name="Jessica Jones" userId="S::jessica.jones@georgiancollege.ca::d7fd67f7-a65d-448e-99ae-2d17d582b34b" providerId="AD" clId="Web-{ED55C1CD-D79C-D156-C4BD-0D393525056C}" dt="2023-02-21T21:43:34.918" v="8"/>
        <pc:sldMkLst>
          <pc:docMk/>
          <pc:sldMk cId="2125398643" sldId="338"/>
        </pc:sldMkLst>
        <pc:spChg chg="del">
          <ac:chgData name="Jessica Jones" userId="S::jessica.jones@georgiancollege.ca::d7fd67f7-a65d-448e-99ae-2d17d582b34b" providerId="AD" clId="Web-{ED55C1CD-D79C-D156-C4BD-0D393525056C}" dt="2023-02-21T21:43:34.918" v="8"/>
          <ac:spMkLst>
            <pc:docMk/>
            <pc:sldMk cId="2125398643" sldId="338"/>
            <ac:spMk id="9" creationId="{F56E29B9-D1DD-34A8-D3C6-9B585EF856C1}"/>
          </ac:spMkLst>
        </pc:spChg>
      </pc:sldChg>
      <pc:sldChg chg="modSp">
        <pc:chgData name="Jessica Jones" userId="S::jessica.jones@georgiancollege.ca::d7fd67f7-a65d-448e-99ae-2d17d582b34b" providerId="AD" clId="Web-{ED55C1CD-D79C-D156-C4BD-0D393525056C}" dt="2023-02-21T21:43:11.089" v="7" actId="20577"/>
        <pc:sldMkLst>
          <pc:docMk/>
          <pc:sldMk cId="2321241090" sldId="350"/>
        </pc:sldMkLst>
        <pc:spChg chg="mod">
          <ac:chgData name="Jessica Jones" userId="S::jessica.jones@georgiancollege.ca::d7fd67f7-a65d-448e-99ae-2d17d582b34b" providerId="AD" clId="Web-{ED55C1CD-D79C-D156-C4BD-0D393525056C}" dt="2023-02-21T21:43:11.089" v="7" actId="20577"/>
          <ac:spMkLst>
            <pc:docMk/>
            <pc:sldMk cId="2321241090" sldId="350"/>
            <ac:spMk id="14" creationId="{99BC38D5-BEB5-4873-AD32-2E8E14B9A313}"/>
          </ac:spMkLst>
        </pc:spChg>
        <pc:picChg chg="mod">
          <ac:chgData name="Jessica Jones" userId="S::jessica.jones@georgiancollege.ca::d7fd67f7-a65d-448e-99ae-2d17d582b34b" providerId="AD" clId="Web-{ED55C1CD-D79C-D156-C4BD-0D393525056C}" dt="2023-02-21T21:40:25.740" v="5" actId="1076"/>
          <ac:picMkLst>
            <pc:docMk/>
            <pc:sldMk cId="2321241090" sldId="350"/>
            <ac:picMk id="2" creationId="{083DFD58-EF37-099E-1824-9C4E17E1F97D}"/>
          </ac:picMkLst>
        </pc:picChg>
      </pc:sldChg>
      <pc:sldChg chg="modSp">
        <pc:chgData name="Jessica Jones" userId="S::jessica.jones@georgiancollege.ca::d7fd67f7-a65d-448e-99ae-2d17d582b34b" providerId="AD" clId="Web-{ED55C1CD-D79C-D156-C4BD-0D393525056C}" dt="2023-02-21T21:47:18.253" v="16" actId="1076"/>
        <pc:sldMkLst>
          <pc:docMk/>
          <pc:sldMk cId="3967719524" sldId="351"/>
        </pc:sldMkLst>
        <pc:spChg chg="mod">
          <ac:chgData name="Jessica Jones" userId="S::jessica.jones@georgiancollege.ca::d7fd67f7-a65d-448e-99ae-2d17d582b34b" providerId="AD" clId="Web-{ED55C1CD-D79C-D156-C4BD-0D393525056C}" dt="2023-02-21T21:47:18.253" v="16" actId="1076"/>
          <ac:spMkLst>
            <pc:docMk/>
            <pc:sldMk cId="3967719524" sldId="351"/>
            <ac:spMk id="14" creationId="{99BC38D5-BEB5-4873-AD32-2E8E14B9A313}"/>
          </ac:spMkLst>
        </pc:spChg>
      </pc:sldChg>
      <pc:sldChg chg="modSp">
        <pc:chgData name="Jessica Jones" userId="S::jessica.jones@georgiancollege.ca::d7fd67f7-a65d-448e-99ae-2d17d582b34b" providerId="AD" clId="Web-{ED55C1CD-D79C-D156-C4BD-0D393525056C}" dt="2023-02-21T21:47:44.457" v="23" actId="1076"/>
        <pc:sldMkLst>
          <pc:docMk/>
          <pc:sldMk cId="2370846295" sldId="352"/>
        </pc:sldMkLst>
        <pc:spChg chg="mod">
          <ac:chgData name="Jessica Jones" userId="S::jessica.jones@georgiancollege.ca::d7fd67f7-a65d-448e-99ae-2d17d582b34b" providerId="AD" clId="Web-{ED55C1CD-D79C-D156-C4BD-0D393525056C}" dt="2023-02-21T21:47:44.457" v="23" actId="1076"/>
          <ac:spMkLst>
            <pc:docMk/>
            <pc:sldMk cId="2370846295" sldId="352"/>
            <ac:spMk id="14" creationId="{99BC38D5-BEB5-4873-AD32-2E8E14B9A313}"/>
          </ac:spMkLst>
        </pc:spChg>
        <pc:picChg chg="mod">
          <ac:chgData name="Jessica Jones" userId="S::jessica.jones@georgiancollege.ca::d7fd67f7-a65d-448e-99ae-2d17d582b34b" providerId="AD" clId="Web-{ED55C1CD-D79C-D156-C4BD-0D393525056C}" dt="2023-02-21T21:47:24.753" v="17" actId="1076"/>
          <ac:picMkLst>
            <pc:docMk/>
            <pc:sldMk cId="2370846295" sldId="352"/>
            <ac:picMk id="6146" creationId="{1F7204C1-779C-195B-7355-BC8903687152}"/>
          </ac:picMkLst>
        </pc:picChg>
      </pc:sldChg>
      <pc:sldChg chg="delSp">
        <pc:chgData name="Jessica Jones" userId="S::jessica.jones@georgiancollege.ca::d7fd67f7-a65d-448e-99ae-2d17d582b34b" providerId="AD" clId="Web-{ED55C1CD-D79C-D156-C4BD-0D393525056C}" dt="2023-02-21T21:43:43.715" v="9"/>
        <pc:sldMkLst>
          <pc:docMk/>
          <pc:sldMk cId="2366017688" sldId="353"/>
        </pc:sldMkLst>
        <pc:spChg chg="del">
          <ac:chgData name="Jessica Jones" userId="S::jessica.jones@georgiancollege.ca::d7fd67f7-a65d-448e-99ae-2d17d582b34b" providerId="AD" clId="Web-{ED55C1CD-D79C-D156-C4BD-0D393525056C}" dt="2023-02-21T21:43:43.715" v="9"/>
          <ac:spMkLst>
            <pc:docMk/>
            <pc:sldMk cId="2366017688" sldId="353"/>
            <ac:spMk id="9" creationId="{F56E29B9-D1DD-34A8-D3C6-9B585EF856C1}"/>
          </ac:spMkLst>
        </pc:spChg>
      </pc:sldChg>
      <pc:sldChg chg="modSp">
        <pc:chgData name="Jessica Jones" userId="S::jessica.jones@georgiancollege.ca::d7fd67f7-a65d-448e-99ae-2d17d582b34b" providerId="AD" clId="Web-{ED55C1CD-D79C-D156-C4BD-0D393525056C}" dt="2023-02-21T21:48:38.115" v="37" actId="1076"/>
        <pc:sldMkLst>
          <pc:docMk/>
          <pc:sldMk cId="3673629323" sldId="354"/>
        </pc:sldMkLst>
        <pc:spChg chg="mod">
          <ac:chgData name="Jessica Jones" userId="S::jessica.jones@georgiancollege.ca::d7fd67f7-a65d-448e-99ae-2d17d582b34b" providerId="AD" clId="Web-{ED55C1CD-D79C-D156-C4BD-0D393525056C}" dt="2023-02-21T21:48:38.115" v="37" actId="1076"/>
          <ac:spMkLst>
            <pc:docMk/>
            <pc:sldMk cId="3673629323" sldId="354"/>
            <ac:spMk id="14" creationId="{99BC38D5-BEB5-4873-AD32-2E8E14B9A313}"/>
          </ac:spMkLst>
        </pc:spChg>
        <pc:picChg chg="mod">
          <ac:chgData name="Jessica Jones" userId="S::jessica.jones@georgiancollege.ca::d7fd67f7-a65d-448e-99ae-2d17d582b34b" providerId="AD" clId="Web-{ED55C1CD-D79C-D156-C4BD-0D393525056C}" dt="2023-02-21T21:48:33.693" v="36" actId="1076"/>
          <ac:picMkLst>
            <pc:docMk/>
            <pc:sldMk cId="3673629323" sldId="354"/>
            <ac:picMk id="11266" creationId="{104EEAEA-FEDB-CEB5-FDE7-0226AA4036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60172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217310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12</a:t>
            </a:fld>
            <a:endParaRPr lang="en-IN"/>
          </a:p>
        </p:txBody>
      </p:sp>
    </p:spTree>
    <p:extLst>
      <p:ext uri="{BB962C8B-B14F-4D97-AF65-F5344CB8AC3E}">
        <p14:creationId xmlns:p14="http://schemas.microsoft.com/office/powerpoint/2010/main" val="157852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13</a:t>
            </a:fld>
            <a:endParaRPr lang="en-IN"/>
          </a:p>
        </p:txBody>
      </p:sp>
    </p:spTree>
    <p:extLst>
      <p:ext uri="{BB962C8B-B14F-4D97-AF65-F5344CB8AC3E}">
        <p14:creationId xmlns:p14="http://schemas.microsoft.com/office/powerpoint/2010/main" val="178928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14</a:t>
            </a:fld>
            <a:endParaRPr lang="en-IN"/>
          </a:p>
        </p:txBody>
      </p:sp>
    </p:spTree>
    <p:extLst>
      <p:ext uri="{BB962C8B-B14F-4D97-AF65-F5344CB8AC3E}">
        <p14:creationId xmlns:p14="http://schemas.microsoft.com/office/powerpoint/2010/main" val="343209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15</a:t>
            </a:fld>
            <a:endParaRPr lang="en-IN"/>
          </a:p>
        </p:txBody>
      </p:sp>
    </p:spTree>
    <p:extLst>
      <p:ext uri="{BB962C8B-B14F-4D97-AF65-F5344CB8AC3E}">
        <p14:creationId xmlns:p14="http://schemas.microsoft.com/office/powerpoint/2010/main" val="384118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16</a:t>
            </a:fld>
            <a:endParaRPr lang="en-IN"/>
          </a:p>
        </p:txBody>
      </p:sp>
    </p:spTree>
    <p:extLst>
      <p:ext uri="{BB962C8B-B14F-4D97-AF65-F5344CB8AC3E}">
        <p14:creationId xmlns:p14="http://schemas.microsoft.com/office/powerpoint/2010/main" val="279379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17</a:t>
            </a:fld>
            <a:endParaRPr lang="en-IN"/>
          </a:p>
        </p:txBody>
      </p:sp>
    </p:spTree>
    <p:extLst>
      <p:ext uri="{BB962C8B-B14F-4D97-AF65-F5344CB8AC3E}">
        <p14:creationId xmlns:p14="http://schemas.microsoft.com/office/powerpoint/2010/main" val="140420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213447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336278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229401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197502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72869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209469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219045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dirty="0"/>
              <a:t>Chapter Name</a:t>
            </a:r>
            <a:endParaRPr lang="en-IN" dirty="0"/>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Slides to accompany Enhanced Chemistry by Adrienne Richards, Samantha Sullivan Sauer, J.R. van Haarlem, Gregory Anderson, David Wegman, </a:t>
            </a:r>
            <a:r>
              <a:rPr lang="en-US" dirty="0" err="1"/>
              <a:t>cfahey</a:t>
            </a:r>
            <a:r>
              <a:rPr lang="en-US" dirty="0"/>
              <a:t>, and Jackie MacDonald</a:t>
            </a:r>
          </a:p>
          <a:p>
            <a:r>
              <a:rPr lang="en-US" dirty="0"/>
              <a:t>Slide design and template by Revathi Mahadevan</a:t>
            </a:r>
          </a:p>
          <a:p>
            <a:r>
              <a:rPr lang="en-US" dirty="0"/>
              <a:t>Funded by VLS </a:t>
            </a:r>
            <a:r>
              <a:rPr lang="en-US" dirty="0" err="1"/>
              <a:t>ecampus</a:t>
            </a:r>
            <a:r>
              <a:rPr lang="en-US" dirty="0"/>
              <a:t> Ontario</a:t>
            </a:r>
          </a:p>
          <a:p>
            <a:r>
              <a:rPr lang="en-US" dirty="0"/>
              <a:t>Licensed under CC-BY 4.0, Except while otherwise noted</a:t>
            </a:r>
            <a:endParaRPr lang="en-IN" dirty="0"/>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hlinkClick r:id="rId14"/>
              </a:rPr>
              <a:t>Enhanced Introductory College Chemistry</a:t>
            </a:r>
            <a:r>
              <a:rPr lang="en-US" sz="1100" dirty="0"/>
              <a:t>, </a:t>
            </a:r>
            <a:r>
              <a:rPr lang="en-US" sz="1100" dirty="0">
                <a:hlinkClick r:id="rId15"/>
              </a:rPr>
              <a:t>CC BY 4.0</a:t>
            </a:r>
            <a:r>
              <a:rPr lang="en-US" sz="1100" dirty="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free-stock/4999892055/"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hyperlink" Target="https://creativecommons.org/licenses/by/2.0/" TargetMode="External"/><Relationship Id="rId4" Type="http://schemas.openxmlformats.org/officeDocument/2006/relationships/hyperlink" Target="https://www.flickr.com/photos/free-stoc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Hematite_pebbles.jpg"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Mauro_Cate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Coors_Brew_Kettles.jp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Dual_Fre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hyperlink" Target="https://creativecommons.org/licenses/by-nc-sa/4.0/" TargetMode="External"/><Relationship Id="rId4" Type="http://schemas.openxmlformats.org/officeDocument/2006/relationships/hyperlink" Target="https://chem.libretexts.org/Courses/City_College_of_San_Francisco/Chemistry_101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photos/na_-KsSDFyQ"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hyperlink" Target="https://unsplash.com/license" TargetMode="External"/><Relationship Id="rId4" Type="http://schemas.openxmlformats.org/officeDocument/2006/relationships/hyperlink" Target="https://unsplash.com/@paulvanlieshouthu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Backyardpool.jp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hyperlink" Target="https://creativecommons.org/licenses/by/2.0/" TargetMode="External"/><Relationship Id="rId4" Type="http://schemas.openxmlformats.org/officeDocument/2006/relationships/hyperlink" Target="https://www.flickr.com/people/24374232@N0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hyperlink" Target="http://boisestate.pressbooks.pub/app/uploads/sites/28/2021/05/a-variety-of-1-mol-of-elements.jpg" TargetMode="External"/><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hotos/NY7Fop0mkSg"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hyperlink" Target="https://unsplash.com/" TargetMode="External"/><Relationship Id="rId4" Type="http://schemas.openxmlformats.org/officeDocument/2006/relationships/hyperlink" Target="https://unsplash.com/@tahliacla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a:bodyPr>
          <a:lstStyle/>
          <a:p>
            <a:pPr algn="l"/>
            <a:r>
              <a:rPr lang="en-IN" sz="5400" spc="300" dirty="0">
                <a:solidFill>
                  <a:srgbClr val="354849"/>
                </a:solidFill>
              </a:rPr>
              <a:t>Chapter 7</a:t>
            </a:r>
            <a:br>
              <a:rPr lang="en-IN" sz="4800" spc="300" dirty="0">
                <a:solidFill>
                  <a:srgbClr val="354849"/>
                </a:solidFill>
              </a:rPr>
            </a:br>
            <a:r>
              <a:rPr lang="en-US" spc="300" dirty="0">
                <a:solidFill>
                  <a:srgbClr val="354849"/>
                </a:solidFill>
              </a:rPr>
              <a:t>A Mole of Compounds</a:t>
            </a:r>
            <a:endParaRPr lang="en-IN" sz="4800" spc="300" dirty="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dirty="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dirty="0">
                <a:solidFill>
                  <a:srgbClr val="354849"/>
                </a:solidFill>
                <a:latin typeface="Arial" panose="020B0604020202020204" pitchFamily="34" charset="0"/>
              </a:rPr>
              <a:t>Slide design and template by Revathi Mahadevan</a:t>
            </a:r>
          </a:p>
          <a:p>
            <a:pPr algn="l">
              <a:lnSpc>
                <a:spcPct val="120000"/>
              </a:lnSpc>
            </a:pPr>
            <a:r>
              <a:rPr lang="en-US" sz="1300" i="0" dirty="0">
                <a:solidFill>
                  <a:srgbClr val="354849"/>
                </a:solidFill>
                <a:latin typeface="Arial" panose="020B0604020202020204" pitchFamily="34" charset="0"/>
              </a:rPr>
              <a:t>Except where otherwise noted, images, tables &amp; diagrams are reused from </a:t>
            </a:r>
            <a:r>
              <a:rPr lang="en-US" sz="1300" i="0" dirty="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dirty="0">
                <a:solidFill>
                  <a:srgbClr val="354849"/>
                </a:solidFill>
                <a:latin typeface="Arial" panose="020B0604020202020204" pitchFamily="34" charset="0"/>
              </a:rPr>
              <a:t>, a derivative of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dirty="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dirty="0">
                <a:solidFill>
                  <a:srgbClr val="354849"/>
                </a:solidFill>
                <a:latin typeface="Arial" panose="020B0604020202020204" pitchFamily="34" charset="0"/>
              </a:rPr>
              <a:t> by Paul Flowers, Klaus </a:t>
            </a:r>
            <a:r>
              <a:rPr lang="en-US" sz="1300" i="0" dirty="0" err="1">
                <a:solidFill>
                  <a:srgbClr val="354849"/>
                </a:solidFill>
                <a:latin typeface="Arial" panose="020B0604020202020204" pitchFamily="34" charset="0"/>
              </a:rPr>
              <a:t>Theopold</a:t>
            </a:r>
            <a:r>
              <a:rPr lang="en-US" sz="1300" i="0" dirty="0">
                <a:solidFill>
                  <a:srgbClr val="354849"/>
                </a:solidFill>
                <a:latin typeface="Arial" panose="020B0604020202020204" pitchFamily="34" charset="0"/>
              </a:rPr>
              <a:t>, Richard Langley &amp; William R. Robinson and is licensed under </a:t>
            </a:r>
            <a:r>
              <a:rPr lang="en-US" sz="1300" i="0" dirty="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dirty="0">
                <a:solidFill>
                  <a:srgbClr val="354849"/>
                </a:solidFill>
                <a:latin typeface="Arial" panose="020B0604020202020204" pitchFamily="34" charset="0"/>
              </a:rPr>
              <a:t>. ​Access for free at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dirty="0">
                <a:solidFill>
                  <a:srgbClr val="354849"/>
                </a:solidFill>
                <a:latin typeface="Arial" panose="020B0604020202020204" pitchFamily="34" charset="0"/>
              </a:rPr>
              <a:t>​</a:t>
            </a:r>
          </a:p>
          <a:p>
            <a:pPr algn="l">
              <a:lnSpc>
                <a:spcPct val="120000"/>
              </a:lnSpc>
            </a:pPr>
            <a:r>
              <a:rPr lang="en-US" sz="1300" i="0" dirty="0">
                <a:solidFill>
                  <a:srgbClr val="354849"/>
                </a:solidFill>
                <a:latin typeface="Arial" panose="020B0604020202020204" pitchFamily="34" charset="0"/>
              </a:rPr>
              <a:t>Slides are licensed under CC-BY 4.0, Except while otherwise noted</a:t>
            </a:r>
            <a:endParaRPr lang="en-IN" sz="1300" i="0" dirty="0">
              <a:solidFill>
                <a:srgbClr val="354849"/>
              </a:solidFill>
              <a:latin typeface="Arial" panose="020B0604020202020204" pitchFamily="34" charset="0"/>
            </a:endParaRPr>
          </a:p>
          <a:p>
            <a:pPr algn="l"/>
            <a:endParaRPr lang="en-IN" dirty="0">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7.2e</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40503" y="5486399"/>
            <a:ext cx="9145920" cy="539647"/>
          </a:xfrm>
        </p:spPr>
        <p:txBody>
          <a:bodyPr>
            <a:noAutofit/>
          </a:bodyPr>
          <a:lstStyle/>
          <a:p>
            <a:pPr>
              <a:lnSpc>
                <a:spcPct val="100000"/>
              </a:lnSpc>
            </a:pPr>
            <a:r>
              <a:rPr lang="en-US" b="1" dirty="0"/>
              <a:t>Figure 7</a:t>
            </a:r>
            <a:r>
              <a:rPr lang="en-US" dirty="0"/>
              <a:t>.</a:t>
            </a:r>
            <a:r>
              <a:rPr lang="en-US" b="1" dirty="0"/>
              <a:t>2e</a:t>
            </a:r>
            <a:r>
              <a:rPr lang="en-US" dirty="0"/>
              <a:t> Copper wire is composed of many, many atoms of Cu. (credit: </a:t>
            </a:r>
            <a:r>
              <a:rPr lang="en-US" dirty="0">
                <a:hlinkClick r:id="rId3"/>
              </a:rPr>
              <a:t>work</a:t>
            </a:r>
            <a:r>
              <a:rPr lang="en-US" dirty="0"/>
              <a:t> by </a:t>
            </a:r>
            <a:r>
              <a:rPr lang="en-US" dirty="0">
                <a:hlinkClick r:id="rId4"/>
              </a:rPr>
              <a:t>Emilian Robert </a:t>
            </a:r>
            <a:r>
              <a:rPr lang="en-US" dirty="0" err="1">
                <a:hlinkClick r:id="rId4"/>
              </a:rPr>
              <a:t>Vicol</a:t>
            </a:r>
            <a:r>
              <a:rPr lang="en-US" dirty="0"/>
              <a:t>, </a:t>
            </a:r>
            <a:r>
              <a:rPr lang="en-US" dirty="0">
                <a:hlinkClick r:id="rId5"/>
              </a:rPr>
              <a:t>CC BY 2.0</a:t>
            </a:r>
            <a:r>
              <a:rPr lang="en-US" dirty="0"/>
              <a:t>).</a:t>
            </a:r>
            <a:endParaRPr lang="en-US" sz="1500" dirty="0"/>
          </a:p>
        </p:txBody>
      </p:sp>
      <p:pic>
        <p:nvPicPr>
          <p:cNvPr id="9218" name="Picture 2" descr="Spool of copper wire is pictured.">
            <a:extLst>
              <a:ext uri="{FF2B5EF4-FFF2-40B4-BE49-F238E27FC236}">
                <a16:creationId xmlns:a16="http://schemas.microsoft.com/office/drawing/2014/main" id="{8905EF20-0465-9B50-A1B1-DD1BF23A1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728" y="1205948"/>
            <a:ext cx="309254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4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7.2f</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86923" y="5357192"/>
            <a:ext cx="9251284" cy="734517"/>
          </a:xfrm>
        </p:spPr>
        <p:txBody>
          <a:bodyPr>
            <a:noAutofit/>
          </a:bodyPr>
          <a:lstStyle/>
          <a:p>
            <a:pPr>
              <a:lnSpc>
                <a:spcPct val="100000"/>
              </a:lnSpc>
            </a:pPr>
            <a:r>
              <a:rPr lang="en-US" b="1" dirty="0"/>
              <a:t>Figure 7.2f</a:t>
            </a:r>
            <a:r>
              <a:rPr lang="en-US" dirty="0"/>
              <a:t> (a) A typical human brain weighs about 1.5 kg and occupies a volume of roughly 1.1 L. (b) Information is transmitted in brain tissue and throughout the central nervous system by specialized cells called neurons (micrograph shows cells at 1600× magnification).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550" dirty="0"/>
          </a:p>
        </p:txBody>
      </p:sp>
      <p:pic>
        <p:nvPicPr>
          <p:cNvPr id="10242" name="Picture 2" descr="A macroscopic top view of the human brain and a microscopic image of neural tissue are pictured. The neural tissue shows two large irregularly shaped masses, labelled “Neuron cells”, in a field of threadlike material interspersed with smaller, relatively round masses.">
            <a:extLst>
              <a:ext uri="{FF2B5EF4-FFF2-40B4-BE49-F238E27FC236}">
                <a16:creationId xmlns:a16="http://schemas.microsoft.com/office/drawing/2014/main" id="{F825B67A-A50C-460D-8F13-BF60222C4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863" y="1205947"/>
            <a:ext cx="830627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2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7.2g</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53793" y="5349461"/>
            <a:ext cx="9218153" cy="734517"/>
          </a:xfrm>
        </p:spPr>
        <p:txBody>
          <a:bodyPr>
            <a:noAutofit/>
          </a:bodyPr>
          <a:lstStyle/>
          <a:p>
            <a:pPr>
              <a:lnSpc>
                <a:spcPct val="100000"/>
              </a:lnSpc>
            </a:pPr>
            <a:r>
              <a:rPr lang="en-US" b="1" dirty="0"/>
              <a:t>Figure 7.2g</a:t>
            </a:r>
            <a:r>
              <a:rPr lang="en-US" dirty="0"/>
              <a:t> (a) Chemical signals are transmitted from neurons to other cells by the release of neurotransmitter molecules into the small gaps (synapses) between the cells. (b) Dopamine, C</a:t>
            </a:r>
            <a:r>
              <a:rPr lang="en-US" baseline="-25000" dirty="0"/>
              <a:t>8</a:t>
            </a:r>
            <a:r>
              <a:rPr lang="en-US" dirty="0"/>
              <a:t>H</a:t>
            </a:r>
            <a:r>
              <a:rPr lang="en-US" baseline="-25000" dirty="0"/>
              <a:t>11</a:t>
            </a:r>
            <a:r>
              <a:rPr lang="en-US" dirty="0"/>
              <a:t>NO</a:t>
            </a:r>
            <a:r>
              <a:rPr lang="en-US" baseline="-25000" dirty="0"/>
              <a:t>2</a:t>
            </a:r>
            <a:r>
              <a:rPr lang="en-US" dirty="0"/>
              <a:t>, is a neurotransmitter involved in a number of neurological processes.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550" dirty="0"/>
          </a:p>
        </p:txBody>
      </p:sp>
      <p:pic>
        <p:nvPicPr>
          <p:cNvPr id="11266" name="Picture 2" descr="Two diagrams are shown. In the upper left corner of the left diagram, an oval with a darkened center that has five short, branching appendages and one long tail-like appendage is shown and connected by an arrow to another image. This image depicts a close-up view of the oval section and its interaction with the tail-like portion of a similar structure. The close up view is composed of a narrow tube labeled “neuron” leading down to a bulbous base that holds thirteen circles filled with small dots. These circles are labeled “vesicles.” The base of the bulbous structure is next to a curved object labeled “neuron” and very small dots are emerging from the bulb’s base and flowing toward the curved structure. The gap in between the two structures is labeled “synapse,” and the small dots are labeled “neurotransmitters.” The diagram on the right depicts a molecule composed of six black spheres connected by alternating double and single bonds in a hexagonal ring with other spheres attached to it. Three of the black spheres are connected to one smaller, white sphere each. Two of the black balls are connected to a smaller red sphere each. Each red sphere is connected to a smaller, white sphere. One black sphere is connected to another black sphere. It is connected to two smaller, white spheres and another black sphere. This second black sphere is connected to two smaller white spheres, and a slightly smaller blue sphere. The blue sphere is connected to two smaller, white spheres.">
            <a:extLst>
              <a:ext uri="{FF2B5EF4-FFF2-40B4-BE49-F238E27FC236}">
                <a16:creationId xmlns:a16="http://schemas.microsoft.com/office/drawing/2014/main" id="{104EEAEA-FEDB-CEB5-FDE7-0226AA403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596" y="1161774"/>
            <a:ext cx="738080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62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7.4a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601580"/>
            <a:ext cx="8146801" cy="488322"/>
          </a:xfrm>
        </p:spPr>
        <p:txBody>
          <a:bodyPr>
            <a:noAutofit/>
          </a:bodyPr>
          <a:lstStyle/>
          <a:p>
            <a:pPr>
              <a:lnSpc>
                <a:spcPct val="100000"/>
              </a:lnSpc>
            </a:pPr>
            <a:r>
              <a:rPr lang="en-US" b="1" dirty="0"/>
              <a:t>Figure 7.4a</a:t>
            </a:r>
            <a:r>
              <a:rPr lang="en-US" dirty="0"/>
              <a:t> The empirical formula of a compound can be derived from the masses of all elements in the sample.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300" dirty="0"/>
          </a:p>
        </p:txBody>
      </p:sp>
      <p:pic>
        <p:nvPicPr>
          <p:cNvPr id="12290" name="Picture 2" descr="A flow chart is shown that is composed of six boxes, two of which are connected together by a right facing arrow and located above two more that are also connected by a right-facing arrow. These two rows of boxes are connected vertically by a line that leads to a right-facing arrow and the last two boxes, connected by a final right facing arrow. The first two upper boxes have the phrases, “Mass of A atoms” and “Moles of A atoms” respectively, while the arrow that connects them has the phrase, “Divide by molar mass,” written below it. The second two bottom boxes have the phrases, “Mass of X atoms” and “Moles of X atoms” respectively, while the arrow that connects them has the phrase, “Divide by molar mass” written below it. The arrow that connects the upper and lower boxes to the last two boxes has the phrase “Divide by lowest number of moles” written below it. The last two boxes have the phrases, “A to X mole ratio” and “Empirical formula” respectively, while the arrow that connects them has the phrase, “Convert ratio to lowest whole numbers” written below it.">
            <a:extLst>
              <a:ext uri="{FF2B5EF4-FFF2-40B4-BE49-F238E27FC236}">
                <a16:creationId xmlns:a16="http://schemas.microsoft.com/office/drawing/2014/main" id="{1B246093-6923-4B53-72F1-36739D249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99" y="2079000"/>
            <a:ext cx="11741789"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1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7.4b</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601580"/>
            <a:ext cx="8146801" cy="488322"/>
          </a:xfrm>
        </p:spPr>
        <p:txBody>
          <a:bodyPr>
            <a:noAutofit/>
          </a:bodyPr>
          <a:lstStyle/>
          <a:p>
            <a:pPr>
              <a:lnSpc>
                <a:spcPct val="100000"/>
              </a:lnSpc>
            </a:pPr>
            <a:r>
              <a:rPr lang="en-US" b="1" dirty="0"/>
              <a:t>Figure 7.4b</a:t>
            </a:r>
            <a:r>
              <a:rPr lang="en-US" dirty="0"/>
              <a:t> Hematite is an iron oxide that is used in jewelry. (credit: </a:t>
            </a:r>
            <a:r>
              <a:rPr lang="en-US" dirty="0">
                <a:hlinkClick r:id="rId3"/>
              </a:rPr>
              <a:t>work</a:t>
            </a:r>
            <a:r>
              <a:rPr lang="en-US" dirty="0"/>
              <a:t> by </a:t>
            </a:r>
            <a:r>
              <a:rPr lang="en-US" dirty="0">
                <a:hlinkClick r:id="rId4"/>
              </a:rPr>
              <a:t>Mauro </a:t>
            </a:r>
            <a:r>
              <a:rPr lang="en-US" dirty="0" err="1">
                <a:hlinkClick r:id="rId4"/>
              </a:rPr>
              <a:t>Cateb</a:t>
            </a:r>
            <a:r>
              <a:rPr lang="en-US" dirty="0"/>
              <a:t>, </a:t>
            </a:r>
            <a:r>
              <a:rPr lang="en-US" dirty="0">
                <a:hlinkClick r:id="rId5"/>
              </a:rPr>
              <a:t>CC BY-SA 3.0</a:t>
            </a:r>
            <a:r>
              <a:rPr lang="en-US" dirty="0"/>
              <a:t>)</a:t>
            </a:r>
            <a:endParaRPr lang="en-US" sz="1300" dirty="0"/>
          </a:p>
        </p:txBody>
      </p:sp>
      <p:pic>
        <p:nvPicPr>
          <p:cNvPr id="13314" name="Picture 2" descr="Two rounded, smooth black stones are shown.">
            <a:extLst>
              <a:ext uri="{FF2B5EF4-FFF2-40B4-BE49-F238E27FC236}">
                <a16:creationId xmlns:a16="http://schemas.microsoft.com/office/drawing/2014/main" id="{F5C19540-98D2-7A42-746F-1912F67717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19" y="1371600"/>
            <a:ext cx="66865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64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7.4c</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601580"/>
            <a:ext cx="8146801" cy="488322"/>
          </a:xfrm>
        </p:spPr>
        <p:txBody>
          <a:bodyPr>
            <a:noAutofit/>
          </a:bodyPr>
          <a:lstStyle/>
          <a:p>
            <a:pPr>
              <a:lnSpc>
                <a:spcPct val="100000"/>
              </a:lnSpc>
            </a:pPr>
            <a:r>
              <a:rPr lang="en-US" b="1" dirty="0"/>
              <a:t>Figure 7.4c</a:t>
            </a:r>
            <a:r>
              <a:rPr lang="en-US" dirty="0"/>
              <a:t> An oxide of carbon is removed from these fermentation tanks through the large copper pipes at the top. (credit:  </a:t>
            </a:r>
            <a:r>
              <a:rPr lang="en-US" dirty="0">
                <a:hlinkClick r:id="rId3"/>
              </a:rPr>
              <a:t>work</a:t>
            </a:r>
            <a:r>
              <a:rPr lang="en-US" dirty="0"/>
              <a:t> by </a:t>
            </a:r>
            <a:r>
              <a:rPr lang="en-US" dirty="0">
                <a:hlinkClick r:id="rId4"/>
              </a:rPr>
              <a:t>Dual Freq</a:t>
            </a:r>
            <a:r>
              <a:rPr lang="en-US" dirty="0"/>
              <a:t>, </a:t>
            </a:r>
            <a:r>
              <a:rPr lang="en-US" dirty="0">
                <a:hlinkClick r:id="rId5"/>
              </a:rPr>
              <a:t>CC BY-SA 3.0</a:t>
            </a:r>
            <a:r>
              <a:rPr lang="en-US" dirty="0"/>
              <a:t>)</a:t>
            </a:r>
            <a:endParaRPr lang="en-US" sz="1300" dirty="0"/>
          </a:p>
        </p:txBody>
      </p:sp>
      <p:pic>
        <p:nvPicPr>
          <p:cNvPr id="14338" name="Picture 2" descr="Four copper-colored industrial containers with a large pipe connecting to the top of each one are pictured.">
            <a:extLst>
              <a:ext uri="{FF2B5EF4-FFF2-40B4-BE49-F238E27FC236}">
                <a16:creationId xmlns:a16="http://schemas.microsoft.com/office/drawing/2014/main" id="{EB51FC33-E4B1-E071-DBF2-0BA9649E3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5978" y="1371600"/>
            <a:ext cx="430003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1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7.4d</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601580"/>
            <a:ext cx="8146801" cy="488322"/>
          </a:xfrm>
        </p:spPr>
        <p:txBody>
          <a:bodyPr>
            <a:noAutofit/>
          </a:bodyPr>
          <a:lstStyle/>
          <a:p>
            <a:pPr>
              <a:lnSpc>
                <a:spcPct val="100000"/>
              </a:lnSpc>
            </a:pPr>
            <a:r>
              <a:rPr lang="en-US" b="1" dirty="0"/>
              <a:t>Figure 7.4d</a:t>
            </a:r>
            <a:r>
              <a:rPr lang="en-US" dirty="0"/>
              <a:t> Structural Formulas and Ball-and-Stick Models of (a) Formaldehyde and (b) Glucose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a:t>
            </a:r>
            <a:r>
              <a:rPr lang="en-US" i="1" u="sng" dirty="0">
                <a:solidFill>
                  <a:srgbClr val="0563C1"/>
                </a:solidFill>
                <a:effectLst/>
                <a:latin typeface="Arial" panose="020B0604020202020204" pitchFamily="34" charset="0"/>
                <a:ea typeface="Calibri" panose="020F0502020204030204" pitchFamily="34" charset="0"/>
                <a:hlinkClick r:id="rId4"/>
              </a:rPr>
              <a:t>101A</a:t>
            </a:r>
            <a:r>
              <a:rPr lang="en-US" i="1" u="sng" dirty="0">
                <a:solidFill>
                  <a:srgbClr val="0563C1"/>
                </a:solidFill>
                <a:effectLst/>
                <a:latin typeface="Arial" panose="020B0604020202020204" pitchFamily="34" charset="0"/>
                <a:ea typeface="Calibri" panose="020F0502020204030204" pitchFamily="34" charset="0"/>
                <a:hlinkClick r:id="rId3"/>
              </a:rPr>
              <a:t> (</a:t>
            </a:r>
            <a:r>
              <a:rPr lang="en-US" i="1" u="sng" dirty="0" err="1">
                <a:solidFill>
                  <a:srgbClr val="0563C1"/>
                </a:solidFill>
                <a:effectLst/>
                <a:latin typeface="Arial" panose="020B0604020202020204" pitchFamily="34" charset="0"/>
                <a:ea typeface="Calibri" panose="020F0502020204030204" pitchFamily="34" charset="0"/>
                <a:hlinkClick r:id="rId3"/>
              </a:rPr>
              <a:t>Libretext</a:t>
            </a:r>
            <a:r>
              <a:rPr lang="en-US" i="1" u="sng" dirty="0" err="1">
                <a:solidFill>
                  <a:srgbClr val="0563C1"/>
                </a:solidFill>
                <a:ea typeface="Calibri" panose="020F0502020204030204" pitchFamily="34" charset="0"/>
                <a:hlinkClick r:id="rId3"/>
              </a:rPr>
              <a:t>s</a:t>
            </a:r>
            <a:r>
              <a:rPr lang="en-US" i="1" u="sng" dirty="0">
                <a:solidFill>
                  <a:srgbClr val="0563C1"/>
                </a:solidFill>
                <a:ea typeface="Calibri" panose="020F0502020204030204" pitchFamily="34" charset="0"/>
                <a:hlinkClick r:id="rId3"/>
              </a:rPr>
              <a:t>)</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BY-NC-SA 4.0</a:t>
            </a:r>
            <a:r>
              <a:rPr lang="en-US" dirty="0">
                <a:effectLst/>
                <a:latin typeface="Arial" panose="020B0604020202020204" pitchFamily="34" charset="0"/>
                <a:ea typeface="Calibri" panose="020F0502020204030204" pitchFamily="34" charset="0"/>
              </a:rPr>
              <a:t>.)</a:t>
            </a:r>
            <a:endParaRPr lang="en-US" dirty="0"/>
          </a:p>
        </p:txBody>
      </p:sp>
      <p:pic>
        <p:nvPicPr>
          <p:cNvPr id="15362" name="Picture 2" descr="Formaldehyde (C H subscript 2 O) is shown in structural and ball-and-stick model. Each H is attached to the C and the C is double bonded to the O. Glucose (C subscript 6 H subscript 12 O subscript 6) is shown in structural and ball-and-stick model. Glucose's atom count is six times that of formaldehyde, but the atoms are connected differently. Five C are single bonded together then to O to complete the ring. Each C has one H and one O H attached to it with the exception of one C next to the O which has C H subscript 2 O H and H connected to it. O is only connected to two C as part of the ring.">
            <a:extLst>
              <a:ext uri="{FF2B5EF4-FFF2-40B4-BE49-F238E27FC236}">
                <a16:creationId xmlns:a16="http://schemas.microsoft.com/office/drawing/2014/main" id="{98DBD2E2-D6AB-30FD-177A-2FA0F0B92C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94" y="1809000"/>
            <a:ext cx="117774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5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7.4e</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601580"/>
            <a:ext cx="8146801" cy="488322"/>
          </a:xfrm>
        </p:spPr>
        <p:txBody>
          <a:bodyPr>
            <a:noAutofit/>
          </a:bodyPr>
          <a:lstStyle/>
          <a:p>
            <a:pPr>
              <a:lnSpc>
                <a:spcPct val="100000"/>
              </a:lnSpc>
            </a:pPr>
            <a:r>
              <a:rPr lang="en-US" b="1" dirty="0"/>
              <a:t>Figure 7.4e</a:t>
            </a:r>
            <a:r>
              <a:rPr lang="en-US" dirty="0"/>
              <a:t> Ore containing copper, cobalt, and nickel   (credit: </a:t>
            </a:r>
            <a:r>
              <a:rPr lang="en-US" dirty="0">
                <a:hlinkClick r:id="rId3"/>
              </a:rPr>
              <a:t>work</a:t>
            </a:r>
            <a:r>
              <a:rPr lang="en-US" dirty="0"/>
              <a:t> by</a:t>
            </a:r>
            <a:r>
              <a:rPr lang="en-US" dirty="0">
                <a:hlinkClick r:id="rId4"/>
              </a:rPr>
              <a:t> Paul-Alain Hunt</a:t>
            </a:r>
            <a:r>
              <a:rPr lang="en-US" dirty="0"/>
              <a:t>, </a:t>
            </a:r>
            <a:r>
              <a:rPr lang="en-US" dirty="0" err="1">
                <a:hlinkClick r:id="rId5"/>
              </a:rPr>
              <a:t>Unsplash</a:t>
            </a:r>
            <a:r>
              <a:rPr lang="en-US" dirty="0">
                <a:hlinkClick r:id="rId5"/>
              </a:rPr>
              <a:t> license</a:t>
            </a:r>
            <a:r>
              <a:rPr lang="en-US" dirty="0"/>
              <a:t>)</a:t>
            </a:r>
            <a:endParaRPr lang="en-US" sz="1300" dirty="0"/>
          </a:p>
        </p:txBody>
      </p:sp>
      <p:pic>
        <p:nvPicPr>
          <p:cNvPr id="16386" name="Picture 2" descr="Dark grey solid rock of ore with colours of orange, brown, green and yellow is pictured.">
            <a:extLst>
              <a:ext uri="{FF2B5EF4-FFF2-40B4-BE49-F238E27FC236}">
                <a16:creationId xmlns:a16="http://schemas.microsoft.com/office/drawing/2014/main" id="{5AFE1023-5FFE-608E-7516-9E4627B48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394" y="1371600"/>
            <a:ext cx="5029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5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0943" y="5486400"/>
            <a:ext cx="9476253" cy="899885"/>
          </a:xfrm>
        </p:spPr>
        <p:txBody>
          <a:bodyPr>
            <a:noAutofit/>
          </a:bodyPr>
          <a:lstStyle/>
          <a:p>
            <a:pPr>
              <a:lnSpc>
                <a:spcPct val="100000"/>
              </a:lnSpc>
            </a:pPr>
            <a:r>
              <a:rPr lang="en-US" b="1" dirty="0"/>
              <a:t>Figure 7a</a:t>
            </a:r>
            <a:r>
              <a:rPr lang="en-US" dirty="0"/>
              <a:t> The water in a swimming pool is a complex mixture of substances whose relative amounts must be carefully maintained to ensure the health and comfort of people using the pool. (credit: modification of </a:t>
            </a:r>
            <a:r>
              <a:rPr lang="en-US" dirty="0">
                <a:hlinkClick r:id="rId3"/>
              </a:rPr>
              <a:t>work</a:t>
            </a:r>
            <a:r>
              <a:rPr lang="en-US" dirty="0"/>
              <a:t> by </a:t>
            </a:r>
            <a:r>
              <a:rPr lang="en-US" dirty="0">
                <a:hlinkClick r:id="rId4"/>
              </a:rPr>
              <a:t>Vic </a:t>
            </a:r>
            <a:r>
              <a:rPr lang="en-US" dirty="0" err="1">
                <a:hlinkClick r:id="rId4"/>
              </a:rPr>
              <a:t>Brincat</a:t>
            </a:r>
            <a:r>
              <a:rPr lang="en-US" dirty="0"/>
              <a:t>, </a:t>
            </a:r>
            <a:r>
              <a:rPr lang="en-US" dirty="0">
                <a:hlinkClick r:id="rId5"/>
              </a:rPr>
              <a:t>CC BY 2.0</a:t>
            </a:r>
            <a:r>
              <a:rPr lang="en-US" dirty="0"/>
              <a:t>)</a:t>
            </a:r>
            <a:endParaRPr lang="en-US" sz="1400" dirty="0"/>
          </a:p>
        </p:txBody>
      </p:sp>
      <p:pic>
        <p:nvPicPr>
          <p:cNvPr id="1026" name="Picture 2" descr="A swimming pool that is full of water and surrounded by a concrete patio is pictured.">
            <a:extLst>
              <a:ext uri="{FF2B5EF4-FFF2-40B4-BE49-F238E27FC236}">
                <a16:creationId xmlns:a16="http://schemas.microsoft.com/office/drawing/2014/main" id="{0324F5D1-6AB8-9E5A-912B-8866EC71F4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1294296"/>
            <a:ext cx="891539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7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7.1a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45117" y="5309704"/>
            <a:ext cx="9034513" cy="899885"/>
          </a:xfrm>
        </p:spPr>
        <p:txBody>
          <a:bodyPr vert="horz" lIns="91440" tIns="45720" rIns="91440" bIns="45720" rtlCol="0" anchor="t">
            <a:noAutofit/>
          </a:bodyPr>
          <a:lstStyle/>
          <a:p>
            <a:pPr>
              <a:lnSpc>
                <a:spcPct val="100000"/>
              </a:lnSpc>
            </a:pPr>
            <a:r>
              <a:rPr lang="en-US" b="1" dirty="0">
                <a:latin typeface="Arial"/>
                <a:cs typeface="Arial"/>
              </a:rPr>
              <a:t>Figure 7.1a</a:t>
            </a:r>
            <a:r>
              <a:rPr lang="en-US" dirty="0">
                <a:latin typeface="Arial"/>
                <a:cs typeface="Arial"/>
              </a:rPr>
              <a:t> Each sample contains 6.022 × 10</a:t>
            </a:r>
            <a:r>
              <a:rPr lang="en-US" baseline="30000" dirty="0">
                <a:latin typeface="Arial"/>
                <a:cs typeface="Arial"/>
              </a:rPr>
              <a:t>23</a:t>
            </a:r>
            <a:r>
              <a:rPr lang="en-US" dirty="0">
                <a:latin typeface="Arial"/>
                <a:cs typeface="Arial"/>
              </a:rPr>
              <a:t> atoms —1.00 mol of atoms. From left to right (top row): 65.4 g zinc, 12.0 g carbon, 24.3 g magnesium, and 63.5 g copper. From left to right (bottom row): 32.1 g sulfur, 28.1 g silicon, 207 g lead, and 118.7 g tin. (credit: modification of work by Mark Ott in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400" dirty="0">
              <a:latin typeface="Arial"/>
              <a:cs typeface="Arial"/>
            </a:endParaRPr>
          </a:p>
        </p:txBody>
      </p:sp>
      <p:pic>
        <p:nvPicPr>
          <p:cNvPr id="2" name="Picture 2" descr="A photograph of two rows of 4 white circular filter papers filled with various elements with a mass equivalent to 1.00 mol is pictured. The elements compared include zinc (gray powder), carbon (black chunks of matter), Magnesium (silver pieces), Copper (wire), Sulfur (cream powder), Silicon (silver chunks of matter), Lead (black powder) and Tin (silver balled up pieces of matter).">
            <a:hlinkClick r:id="rId5"/>
            <a:extLst>
              <a:ext uri="{FF2B5EF4-FFF2-40B4-BE49-F238E27FC236}">
                <a16:creationId xmlns:a16="http://schemas.microsoft.com/office/drawing/2014/main" id="{083DFD58-EF37-099E-1824-9C4E17E1F9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976" y="987209"/>
            <a:ext cx="622004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4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7.1a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351313" y="1170943"/>
            <a:ext cx="7489371" cy="646331"/>
          </a:xfrm>
          <a:prstGeom prst="rect">
            <a:avLst/>
          </a:prstGeom>
          <a:noFill/>
        </p:spPr>
        <p:txBody>
          <a:bodyPr wrap="square">
            <a:spAutoFit/>
          </a:bodyPr>
          <a:lstStyle/>
          <a:p>
            <a:r>
              <a:rPr lang="en-US" sz="1800" b="1" dirty="0"/>
              <a:t>Table 7.1a </a:t>
            </a:r>
            <a:r>
              <a:rPr lang="en-US" sz="1800" dirty="0"/>
              <a:t>Examples of elements and their mass in amu/atom and molar mass in g/mol.</a:t>
            </a:r>
          </a:p>
        </p:txBody>
      </p:sp>
      <p:graphicFrame>
        <p:nvGraphicFramePr>
          <p:cNvPr id="3" name="Table 2">
            <a:extLst>
              <a:ext uri="{FF2B5EF4-FFF2-40B4-BE49-F238E27FC236}">
                <a16:creationId xmlns:a16="http://schemas.microsoft.com/office/drawing/2014/main" id="{6E477376-02B8-A083-0319-D8608CD61BA9}"/>
              </a:ext>
            </a:extLst>
          </p:cNvPr>
          <p:cNvGraphicFramePr>
            <a:graphicFrameLocks noGrp="1"/>
          </p:cNvGraphicFramePr>
          <p:nvPr>
            <p:extLst>
              <p:ext uri="{D42A27DB-BD31-4B8C-83A1-F6EECF244321}">
                <p14:modId xmlns:p14="http://schemas.microsoft.com/office/powerpoint/2010/main" val="1178496300"/>
              </p:ext>
            </p:extLst>
          </p:nvPr>
        </p:nvGraphicFramePr>
        <p:xfrm>
          <a:off x="2737132" y="2198446"/>
          <a:ext cx="6717736" cy="2461108"/>
        </p:xfrm>
        <a:graphic>
          <a:graphicData uri="http://schemas.openxmlformats.org/drawingml/2006/table">
            <a:tbl>
              <a:tblPr firstRow="1">
                <a:tableStyleId>{793D81CF-94F2-401A-BA57-92F5A7B2D0C5}</a:tableStyleId>
              </a:tblPr>
              <a:tblGrid>
                <a:gridCol w="1986484">
                  <a:extLst>
                    <a:ext uri="{9D8B030D-6E8A-4147-A177-3AD203B41FA5}">
                      <a16:colId xmlns:a16="http://schemas.microsoft.com/office/drawing/2014/main" val="1044850394"/>
                    </a:ext>
                  </a:extLst>
                </a:gridCol>
                <a:gridCol w="2226220">
                  <a:extLst>
                    <a:ext uri="{9D8B030D-6E8A-4147-A177-3AD203B41FA5}">
                      <a16:colId xmlns:a16="http://schemas.microsoft.com/office/drawing/2014/main" val="2573034107"/>
                    </a:ext>
                  </a:extLst>
                </a:gridCol>
                <a:gridCol w="2505032">
                  <a:extLst>
                    <a:ext uri="{9D8B030D-6E8A-4147-A177-3AD203B41FA5}">
                      <a16:colId xmlns:a16="http://schemas.microsoft.com/office/drawing/2014/main" val="2339044614"/>
                    </a:ext>
                  </a:extLst>
                </a:gridCol>
              </a:tblGrid>
              <a:tr h="615277">
                <a:tc>
                  <a:txBody>
                    <a:bodyPr/>
                    <a:lstStyle/>
                    <a:p>
                      <a:pPr algn="ctr"/>
                      <a:r>
                        <a:rPr lang="en-IN" sz="1600" b="1" dirty="0">
                          <a:effectLst/>
                        </a:rPr>
                        <a:t>Element</a:t>
                      </a:r>
                      <a:endParaRPr lang="en-IN" sz="1600" dirty="0">
                        <a:effectLst/>
                      </a:endParaRPr>
                    </a:p>
                  </a:txBody>
                  <a:tcPr marL="77702" marR="77702" marT="38851" marB="38851" anchor="ctr">
                    <a:solidFill>
                      <a:schemeClr val="tx1">
                        <a:lumMod val="85000"/>
                        <a:lumOff val="15000"/>
                      </a:schemeClr>
                    </a:solidFill>
                  </a:tcPr>
                </a:tc>
                <a:tc>
                  <a:txBody>
                    <a:bodyPr/>
                    <a:lstStyle/>
                    <a:p>
                      <a:pPr algn="ctr"/>
                      <a:r>
                        <a:rPr lang="en-US" sz="1600" b="1" dirty="0">
                          <a:effectLst/>
                        </a:rPr>
                        <a:t>Mass of a single atom</a:t>
                      </a:r>
                      <a:endParaRPr lang="en-US" sz="1600" dirty="0">
                        <a:effectLst/>
                      </a:endParaRPr>
                    </a:p>
                  </a:txBody>
                  <a:tcPr marL="77702" marR="77702" marT="38851" marB="38851" anchor="ctr">
                    <a:solidFill>
                      <a:schemeClr val="tx1">
                        <a:lumMod val="85000"/>
                        <a:lumOff val="15000"/>
                      </a:schemeClr>
                    </a:solidFill>
                  </a:tcPr>
                </a:tc>
                <a:tc>
                  <a:txBody>
                    <a:bodyPr/>
                    <a:lstStyle/>
                    <a:p>
                      <a:pPr algn="ctr"/>
                      <a:r>
                        <a:rPr lang="en-US" sz="1600" b="1" dirty="0">
                          <a:effectLst/>
                        </a:rPr>
                        <a:t>Mass of 6.022 x 10</a:t>
                      </a:r>
                      <a:r>
                        <a:rPr lang="en-US" sz="1600" b="1" baseline="30000" dirty="0">
                          <a:effectLst/>
                        </a:rPr>
                        <a:t>23</a:t>
                      </a:r>
                      <a:r>
                        <a:rPr lang="en-US" sz="1600" b="1" dirty="0">
                          <a:effectLst/>
                        </a:rPr>
                        <a:t> atoms</a:t>
                      </a:r>
                      <a:endParaRPr lang="en-US" sz="1600" dirty="0">
                        <a:effectLst/>
                      </a:endParaRPr>
                    </a:p>
                  </a:txBody>
                  <a:tcPr marL="77702" marR="77702" marT="38851" marB="38851" anchor="ctr">
                    <a:solidFill>
                      <a:schemeClr val="tx1">
                        <a:lumMod val="85000"/>
                        <a:lumOff val="15000"/>
                      </a:schemeClr>
                    </a:solidFill>
                  </a:tcPr>
                </a:tc>
                <a:extLst>
                  <a:ext uri="{0D108BD9-81ED-4DB2-BD59-A6C34878D82A}">
                    <a16:rowId xmlns:a16="http://schemas.microsoft.com/office/drawing/2014/main" val="3269608600"/>
                  </a:ext>
                </a:extLst>
              </a:tr>
              <a:tr h="615277">
                <a:tc>
                  <a:txBody>
                    <a:bodyPr/>
                    <a:lstStyle/>
                    <a:p>
                      <a:pPr algn="ctr"/>
                      <a:r>
                        <a:rPr lang="en-IN" sz="1600">
                          <a:effectLst/>
                        </a:rPr>
                        <a:t>argon (Ar)</a:t>
                      </a:r>
                    </a:p>
                  </a:txBody>
                  <a:tcPr marL="77702" marR="77702" marT="38851" marB="38851" anchor="ctr"/>
                </a:tc>
                <a:tc>
                  <a:txBody>
                    <a:bodyPr/>
                    <a:lstStyle/>
                    <a:p>
                      <a:pPr algn="ctr"/>
                      <a:r>
                        <a:rPr lang="en-IN" sz="1600" dirty="0">
                          <a:effectLst/>
                        </a:rPr>
                        <a:t>39.95 amu/atom</a:t>
                      </a:r>
                    </a:p>
                  </a:txBody>
                  <a:tcPr marL="77702" marR="77702" marT="38851" marB="38851" anchor="ctr"/>
                </a:tc>
                <a:tc>
                  <a:txBody>
                    <a:bodyPr/>
                    <a:lstStyle/>
                    <a:p>
                      <a:pPr algn="ctr"/>
                      <a:r>
                        <a:rPr lang="en-IN" sz="1600">
                          <a:effectLst/>
                        </a:rPr>
                        <a:t>39.95 g/mol</a:t>
                      </a:r>
                    </a:p>
                  </a:txBody>
                  <a:tcPr marL="77702" marR="77702" marT="38851" marB="38851" anchor="ctr"/>
                </a:tc>
                <a:extLst>
                  <a:ext uri="{0D108BD9-81ED-4DB2-BD59-A6C34878D82A}">
                    <a16:rowId xmlns:a16="http://schemas.microsoft.com/office/drawing/2014/main" val="4234567025"/>
                  </a:ext>
                </a:extLst>
              </a:tr>
              <a:tr h="615277">
                <a:tc>
                  <a:txBody>
                    <a:bodyPr/>
                    <a:lstStyle/>
                    <a:p>
                      <a:pPr algn="ctr"/>
                      <a:r>
                        <a:rPr lang="en-IN" sz="1600">
                          <a:effectLst/>
                        </a:rPr>
                        <a:t>iron (Fe)</a:t>
                      </a:r>
                    </a:p>
                  </a:txBody>
                  <a:tcPr marL="77702" marR="77702" marT="38851" marB="38851" anchor="ctr"/>
                </a:tc>
                <a:tc>
                  <a:txBody>
                    <a:bodyPr/>
                    <a:lstStyle/>
                    <a:p>
                      <a:pPr algn="ctr"/>
                      <a:r>
                        <a:rPr lang="en-IN" sz="1600">
                          <a:effectLst/>
                        </a:rPr>
                        <a:t>55.85 amu/atom</a:t>
                      </a:r>
                    </a:p>
                  </a:txBody>
                  <a:tcPr marL="77702" marR="77702" marT="38851" marB="38851" anchor="ctr"/>
                </a:tc>
                <a:tc>
                  <a:txBody>
                    <a:bodyPr/>
                    <a:lstStyle/>
                    <a:p>
                      <a:pPr algn="ctr"/>
                      <a:r>
                        <a:rPr lang="en-IN" sz="1600">
                          <a:effectLst/>
                        </a:rPr>
                        <a:t>55.85 g/mol</a:t>
                      </a:r>
                    </a:p>
                  </a:txBody>
                  <a:tcPr marL="77702" marR="77702" marT="38851" marB="38851" anchor="ctr"/>
                </a:tc>
                <a:extLst>
                  <a:ext uri="{0D108BD9-81ED-4DB2-BD59-A6C34878D82A}">
                    <a16:rowId xmlns:a16="http://schemas.microsoft.com/office/drawing/2014/main" val="1448317580"/>
                  </a:ext>
                </a:extLst>
              </a:tr>
              <a:tr h="615277">
                <a:tc>
                  <a:txBody>
                    <a:bodyPr/>
                    <a:lstStyle/>
                    <a:p>
                      <a:pPr algn="ctr"/>
                      <a:r>
                        <a:rPr lang="en-IN" sz="1600">
                          <a:effectLst/>
                        </a:rPr>
                        <a:t>selenium (Se)</a:t>
                      </a:r>
                    </a:p>
                  </a:txBody>
                  <a:tcPr marL="77702" marR="77702" marT="38851" marB="38851" anchor="ctr"/>
                </a:tc>
                <a:tc>
                  <a:txBody>
                    <a:bodyPr/>
                    <a:lstStyle/>
                    <a:p>
                      <a:pPr algn="ctr"/>
                      <a:r>
                        <a:rPr lang="en-IN" sz="1600">
                          <a:effectLst/>
                        </a:rPr>
                        <a:t>78.96 amu/atom</a:t>
                      </a:r>
                    </a:p>
                  </a:txBody>
                  <a:tcPr marL="77702" marR="77702" marT="38851" marB="38851" anchor="ctr"/>
                </a:tc>
                <a:tc>
                  <a:txBody>
                    <a:bodyPr/>
                    <a:lstStyle/>
                    <a:p>
                      <a:pPr algn="ctr"/>
                      <a:r>
                        <a:rPr lang="en-IN" sz="1600" dirty="0">
                          <a:effectLst/>
                        </a:rPr>
                        <a:t>78.96 g/mol</a:t>
                      </a:r>
                    </a:p>
                  </a:txBody>
                  <a:tcPr marL="77702" marR="77702" marT="38851" marB="38851" anchor="ctr"/>
                </a:tc>
                <a:extLst>
                  <a:ext uri="{0D108BD9-81ED-4DB2-BD59-A6C34878D82A}">
                    <a16:rowId xmlns:a16="http://schemas.microsoft.com/office/drawing/2014/main" val="2414725000"/>
                  </a:ext>
                </a:extLst>
              </a:tr>
            </a:tbl>
          </a:graphicData>
        </a:graphic>
      </p:graphicFrame>
      <p:sp>
        <p:nvSpPr>
          <p:cNvPr id="2" name="TextBox 1">
            <a:extLst>
              <a:ext uri="{FF2B5EF4-FFF2-40B4-BE49-F238E27FC236}">
                <a16:creationId xmlns:a16="http://schemas.microsoft.com/office/drawing/2014/main" id="{1D0F347D-E9F3-2127-A614-6324965F8259}"/>
              </a:ext>
            </a:extLst>
          </p:cNvPr>
          <p:cNvSpPr txBox="1"/>
          <p:nvPr/>
        </p:nvSpPr>
        <p:spPr>
          <a:xfrm>
            <a:off x="4239948" y="4871449"/>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539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0794" y="5142357"/>
            <a:ext cx="9050149" cy="733462"/>
          </a:xfrm>
        </p:spPr>
        <p:txBody>
          <a:bodyPr>
            <a:noAutofit/>
          </a:bodyPr>
          <a:lstStyle/>
          <a:p>
            <a:pPr>
              <a:lnSpc>
                <a:spcPct val="100000"/>
              </a:lnSpc>
            </a:pPr>
            <a:r>
              <a:rPr lang="en-US" b="1" dirty="0"/>
              <a:t>Figure 7.2a </a:t>
            </a:r>
            <a:r>
              <a:rPr lang="en-US" dirty="0"/>
              <a:t>The average mass of a chloroform molecule, CHCl</a:t>
            </a:r>
            <a:r>
              <a:rPr lang="en-US" baseline="-25000" dirty="0"/>
              <a:t>3</a:t>
            </a:r>
            <a:r>
              <a:rPr lang="en-US" dirty="0"/>
              <a:t>, is 119.37 amu, which is the sum of the average atomic masses of each of its constituent atoms. The model shows the molecular structure of chloroform.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p:txBody>
      </p:sp>
      <p:pic>
        <p:nvPicPr>
          <p:cNvPr id="4098" name="Picture 2" descr="A table and diagram are shown. The table is made up of six columns and five rows. The header row reads: “Element,” “Quantity,” a blank space, “Average atomic mass (a m u),” a blank space, and “Subtotal (a m u).” The first column contains the symbols “C,” “H,” “C l” and a blank, merged cell that runs the width of the first five columns. The second column contains the numbers “1,” “1,” and “3” as well as the merged cell. The third column contains the multiplication symbol in each cell except for the last, merged cell. The fourth column contains the numbers “12.01,” “1.008,” and “35.45” as well as the merged cell. The fifth column contains the symbol “=” in each cell except for the last, merged cell. The sixth column contains the values “12.01,” “1.008,” “106.35,” and “119.37.” There is a thick black line below the number 106.35. The merged cell under the first five columns reads “Molecular mass.” To the left of the table is a diagram of a molecule. Three green spheres are attached to a slightly smaller black sphere, which is also attached to a smaller white sphere. The green spheres lie beneath and to the sides of the black sphere while the white sphere is located straight up from the black sphere.">
            <a:extLst>
              <a:ext uri="{FF2B5EF4-FFF2-40B4-BE49-F238E27FC236}">
                <a16:creationId xmlns:a16="http://schemas.microsoft.com/office/drawing/2014/main" id="{F317F940-DE28-F6DF-1A03-8F0973D3F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48" y="1989000"/>
            <a:ext cx="11733902"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7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7.2b</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77664" y="5308009"/>
            <a:ext cx="9425627" cy="733462"/>
          </a:xfrm>
        </p:spPr>
        <p:txBody>
          <a:bodyPr>
            <a:noAutofit/>
          </a:bodyPr>
          <a:lstStyle/>
          <a:p>
            <a:pPr>
              <a:lnSpc>
                <a:spcPct val="100000"/>
              </a:lnSpc>
            </a:pPr>
            <a:r>
              <a:rPr lang="en-US" b="1" dirty="0"/>
              <a:t>Figure 7.2b</a:t>
            </a:r>
            <a:r>
              <a:rPr lang="en-US" dirty="0"/>
              <a:t> The average mass of an aspirin molecule is 180.15 amu. The model shows the molecular structure of aspirin, C</a:t>
            </a:r>
            <a:r>
              <a:rPr lang="en-US" baseline="-25000" dirty="0"/>
              <a:t>9</a:t>
            </a:r>
            <a:r>
              <a:rPr lang="en-US" dirty="0"/>
              <a:t>H</a:t>
            </a:r>
            <a:r>
              <a:rPr lang="en-US" baseline="-25000" dirty="0"/>
              <a:t>8</a:t>
            </a:r>
            <a:r>
              <a:rPr lang="en-US" dirty="0"/>
              <a:t>O</a:t>
            </a:r>
            <a:r>
              <a:rPr lang="en-US" baseline="-25000" dirty="0"/>
              <a:t>4</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a:lnSpc>
                <a:spcPct val="100000"/>
              </a:lnSpc>
            </a:pPr>
            <a:endParaRPr lang="en-US" sz="1400" dirty="0"/>
          </a:p>
        </p:txBody>
      </p:sp>
      <p:pic>
        <p:nvPicPr>
          <p:cNvPr id="5122" name="Picture 2" descr="A table and diagram are shown. The table is made up of six columns and five rows. The header row reads: “Element,” “Quantity,” a blank space, “Average atomic mass (a m u),” a blank space, and “Subtotal (a m u).” The first column contains the symbols “C,” “H,” “O,” and a merged cell. The merged cell runs the length of the first five columns. The second column contains the numbers “9,” “8,” and “4” as well as the merged, cell. The third column contains the multiplication symbol in each cell except for the last, merged cell. The fourth column contains the numbers “12.01,” “1.008,” and “16.00” as well as the merged cell. The fifth column contains the symbol “=” in each cell except for the last, merged cell. The sixth column contains the values: “108.09,” “8.064,” “64.00,” and “180.15.” There is a thick black line below the number 64.00. The merged cell under the first five columns reads “Molecular mass.” To the left of the table is a diagram of a molecule. Six black spheres are located in a six-sided ring and connected by alternating double and single black bonds. Attached to each of the four black spheres is one smaller white sphere. Attached to the farthest right black sphere is a red sphere, connected to two more black spheres, all in a row. Attached to the last black sphere of that row are two more white spheres. Attached to the first black sphere of that row is another red sphere. A black sphere, attached to two red spheres and a white sphere is attached to the black sphere on the top right of the six-sided ring.">
            <a:extLst>
              <a:ext uri="{FF2B5EF4-FFF2-40B4-BE49-F238E27FC236}">
                <a16:creationId xmlns:a16="http://schemas.microsoft.com/office/drawing/2014/main" id="{1B2FE79A-99A6-E8AD-D49E-5BB5FBD85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48" y="1989000"/>
            <a:ext cx="11733901"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1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7.2c</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88707" y="5186531"/>
            <a:ext cx="9237888" cy="1119983"/>
          </a:xfrm>
        </p:spPr>
        <p:txBody>
          <a:bodyPr vert="horz" lIns="91440" tIns="45720" rIns="91440" bIns="45720" rtlCol="0" anchor="t">
            <a:noAutofit/>
          </a:bodyPr>
          <a:lstStyle/>
          <a:p>
            <a:pPr>
              <a:lnSpc>
                <a:spcPct val="100000"/>
              </a:lnSpc>
            </a:pPr>
            <a:r>
              <a:rPr lang="en-IN" sz="1500" b="1" dirty="0">
                <a:latin typeface="Arial"/>
                <a:cs typeface="Arial"/>
              </a:rPr>
              <a:t>Figure 7.2c </a:t>
            </a:r>
            <a:r>
              <a:rPr lang="en-IN" sz="1500" dirty="0">
                <a:latin typeface="Arial"/>
                <a:cs typeface="Arial"/>
              </a:rPr>
              <a:t>Each sample contains 6.02 × 10</a:t>
            </a:r>
            <a:r>
              <a:rPr lang="en-IN" sz="1500" baseline="30000" dirty="0">
                <a:latin typeface="Arial"/>
                <a:cs typeface="Arial"/>
              </a:rPr>
              <a:t>23</a:t>
            </a:r>
            <a:r>
              <a:rPr lang="en-IN" sz="1500" dirty="0">
                <a:latin typeface="Arial"/>
                <a:cs typeface="Arial"/>
              </a:rPr>
              <a:t> molecules or formula units—1.00 mol of the compound or element. Clock-wise from the upper left: 130.2 g of C</a:t>
            </a:r>
            <a:r>
              <a:rPr lang="en-IN" sz="1500" baseline="-25000" dirty="0">
                <a:latin typeface="Arial"/>
                <a:cs typeface="Arial"/>
              </a:rPr>
              <a:t>8</a:t>
            </a:r>
            <a:r>
              <a:rPr lang="en-IN" sz="1500" dirty="0">
                <a:latin typeface="Arial"/>
                <a:cs typeface="Arial"/>
              </a:rPr>
              <a:t>H</a:t>
            </a:r>
            <a:r>
              <a:rPr lang="en-IN" sz="1500" baseline="-25000" dirty="0">
                <a:latin typeface="Arial"/>
                <a:cs typeface="Arial"/>
              </a:rPr>
              <a:t>17</a:t>
            </a:r>
            <a:r>
              <a:rPr lang="en-IN" sz="1500" dirty="0">
                <a:latin typeface="Arial"/>
                <a:cs typeface="Arial"/>
              </a:rPr>
              <a:t>OH (1-octanol, formula mass 130.2 amu), 454.4 g of HgI</a:t>
            </a:r>
            <a:r>
              <a:rPr lang="en-IN" sz="1500" baseline="-25000" dirty="0">
                <a:latin typeface="Arial"/>
                <a:cs typeface="Arial"/>
              </a:rPr>
              <a:t>2</a:t>
            </a:r>
            <a:r>
              <a:rPr lang="en-IN" sz="1500" dirty="0">
                <a:latin typeface="Arial"/>
                <a:cs typeface="Arial"/>
              </a:rPr>
              <a:t> (mercury(II) iodide, formula mass 454.4 amu), 32.0 g of CH</a:t>
            </a:r>
            <a:r>
              <a:rPr lang="en-IN" sz="1500" baseline="-25000" dirty="0">
                <a:latin typeface="Arial"/>
                <a:cs typeface="Arial"/>
              </a:rPr>
              <a:t>3</a:t>
            </a:r>
            <a:r>
              <a:rPr lang="en-IN" sz="1500" dirty="0">
                <a:latin typeface="Arial"/>
                <a:cs typeface="Arial"/>
              </a:rPr>
              <a:t>OH (methanol, formula mass 32.0 amu) and 256.5 g of S</a:t>
            </a:r>
            <a:r>
              <a:rPr lang="en-IN" sz="1500" baseline="-25000" dirty="0">
                <a:latin typeface="Arial"/>
                <a:cs typeface="Arial"/>
              </a:rPr>
              <a:t>8</a:t>
            </a:r>
            <a:r>
              <a:rPr lang="en-IN" sz="1500" dirty="0">
                <a:latin typeface="Arial"/>
                <a:cs typeface="Arial"/>
              </a:rPr>
              <a:t> (</a:t>
            </a:r>
            <a:r>
              <a:rPr lang="en-IN" sz="1500" dirty="0" err="1">
                <a:latin typeface="Arial"/>
                <a:cs typeface="Arial"/>
              </a:rPr>
              <a:t>sulfur</a:t>
            </a:r>
            <a:r>
              <a:rPr lang="en-IN" sz="1500" dirty="0">
                <a:latin typeface="Arial"/>
                <a:cs typeface="Arial"/>
              </a:rPr>
              <a:t>, formula mass 256.5 amu). (credit: Sahar </a:t>
            </a:r>
            <a:r>
              <a:rPr lang="en-IN" sz="1500" dirty="0" err="1">
                <a:latin typeface="Arial"/>
                <a:cs typeface="Arial"/>
              </a:rPr>
              <a:t>Atwa</a:t>
            </a:r>
            <a:r>
              <a:rPr lang="en-IN" sz="1500" dirty="0">
                <a:latin typeface="Arial"/>
                <a:cs typeface="Arial"/>
              </a:rPr>
              <a:t> in </a:t>
            </a:r>
            <a:r>
              <a:rPr lang="en-US" sz="15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500" dirty="0">
                <a:effectLst/>
                <a:latin typeface="Arial" panose="020B0604020202020204" pitchFamily="34" charset="0"/>
                <a:ea typeface="Calibri" panose="020F0502020204030204" pitchFamily="34" charset="0"/>
              </a:rPr>
              <a:t>, </a:t>
            </a:r>
            <a:r>
              <a:rPr lang="en-US" sz="1500" u="sng" dirty="0">
                <a:solidFill>
                  <a:srgbClr val="0563C1"/>
                </a:solidFill>
                <a:effectLst/>
                <a:latin typeface="Arial" panose="020B0604020202020204" pitchFamily="34" charset="0"/>
                <a:ea typeface="Calibri" panose="020F0502020204030204" pitchFamily="34" charset="0"/>
                <a:hlinkClick r:id="rId4"/>
              </a:rPr>
              <a:t>CC BY 4.0</a:t>
            </a:r>
            <a:r>
              <a:rPr lang="en-US" sz="1500" dirty="0">
                <a:effectLst/>
                <a:latin typeface="Arial" panose="020B0604020202020204" pitchFamily="34" charset="0"/>
                <a:ea typeface="Calibri" panose="020F0502020204030204" pitchFamily="34" charset="0"/>
              </a:rPr>
              <a:t>.)</a:t>
            </a:r>
            <a:endParaRPr lang="en-US" sz="1500" dirty="0">
              <a:effectLst/>
              <a:latin typeface="Calibri" panose="020F0502020204030204" pitchFamily="34" charset="0"/>
              <a:ea typeface="Calibri" panose="020F0502020204030204" pitchFamily="34" charset="0"/>
            </a:endParaRPr>
          </a:p>
        </p:txBody>
      </p:sp>
      <p:pic>
        <p:nvPicPr>
          <p:cNvPr id="6146" name="Picture 2" descr="This photo shows two vials filled with a colorless liquid. It also shows two bowls: one filled with an off-white powder and one filled with a bright red powder.">
            <a:extLst>
              <a:ext uri="{FF2B5EF4-FFF2-40B4-BE49-F238E27FC236}">
                <a16:creationId xmlns:a16="http://schemas.microsoft.com/office/drawing/2014/main" id="{1F7204C1-779C-195B-7355-BC89036871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7523" y="907774"/>
            <a:ext cx="617695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4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7.2a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1961389" y="1170947"/>
            <a:ext cx="8269218" cy="369332"/>
          </a:xfrm>
          <a:prstGeom prst="rect">
            <a:avLst/>
          </a:prstGeom>
          <a:noFill/>
        </p:spPr>
        <p:txBody>
          <a:bodyPr wrap="square">
            <a:spAutoFit/>
          </a:bodyPr>
          <a:lstStyle/>
          <a:p>
            <a:r>
              <a:rPr lang="en-US" sz="1800" b="1" dirty="0"/>
              <a:t>Table 7.2a </a:t>
            </a:r>
            <a:r>
              <a:rPr lang="en-US" sz="1800" dirty="0"/>
              <a:t>Examples of elements average atomic mass, molar mass and atoms/mole. </a:t>
            </a:r>
          </a:p>
        </p:txBody>
      </p:sp>
      <p:graphicFrame>
        <p:nvGraphicFramePr>
          <p:cNvPr id="2" name="Table 1">
            <a:extLst>
              <a:ext uri="{FF2B5EF4-FFF2-40B4-BE49-F238E27FC236}">
                <a16:creationId xmlns:a16="http://schemas.microsoft.com/office/drawing/2014/main" id="{49F18C4E-3293-FFF0-4276-137699061345}"/>
              </a:ext>
            </a:extLst>
          </p:cNvPr>
          <p:cNvGraphicFramePr>
            <a:graphicFrameLocks noGrp="1"/>
          </p:cNvGraphicFramePr>
          <p:nvPr>
            <p:extLst>
              <p:ext uri="{D42A27DB-BD31-4B8C-83A1-F6EECF244321}">
                <p14:modId xmlns:p14="http://schemas.microsoft.com/office/powerpoint/2010/main" val="3827717175"/>
              </p:ext>
            </p:extLst>
          </p:nvPr>
        </p:nvGraphicFramePr>
        <p:xfrm>
          <a:off x="894411" y="1632201"/>
          <a:ext cx="10403174" cy="3593598"/>
        </p:xfrm>
        <a:graphic>
          <a:graphicData uri="http://schemas.openxmlformats.org/drawingml/2006/table">
            <a:tbl>
              <a:tblPr firstRow="1">
                <a:tableStyleId>{793D81CF-94F2-401A-BA57-92F5A7B2D0C5}</a:tableStyleId>
              </a:tblPr>
              <a:tblGrid>
                <a:gridCol w="1507239">
                  <a:extLst>
                    <a:ext uri="{9D8B030D-6E8A-4147-A177-3AD203B41FA5}">
                      <a16:colId xmlns:a16="http://schemas.microsoft.com/office/drawing/2014/main" val="1307636960"/>
                    </a:ext>
                  </a:extLst>
                </a:gridCol>
                <a:gridCol w="3920375">
                  <a:extLst>
                    <a:ext uri="{9D8B030D-6E8A-4147-A177-3AD203B41FA5}">
                      <a16:colId xmlns:a16="http://schemas.microsoft.com/office/drawing/2014/main" val="738574704"/>
                    </a:ext>
                  </a:extLst>
                </a:gridCol>
                <a:gridCol w="2793043">
                  <a:extLst>
                    <a:ext uri="{9D8B030D-6E8A-4147-A177-3AD203B41FA5}">
                      <a16:colId xmlns:a16="http://schemas.microsoft.com/office/drawing/2014/main" val="432092546"/>
                    </a:ext>
                  </a:extLst>
                </a:gridCol>
                <a:gridCol w="2182517">
                  <a:extLst>
                    <a:ext uri="{9D8B030D-6E8A-4147-A177-3AD203B41FA5}">
                      <a16:colId xmlns:a16="http://schemas.microsoft.com/office/drawing/2014/main" val="942830978"/>
                    </a:ext>
                  </a:extLst>
                </a:gridCol>
              </a:tblGrid>
              <a:tr h="598933">
                <a:tc>
                  <a:txBody>
                    <a:bodyPr/>
                    <a:lstStyle/>
                    <a:p>
                      <a:r>
                        <a:rPr lang="en-IN" sz="1600" dirty="0">
                          <a:effectLst/>
                        </a:rPr>
                        <a:t>Element</a:t>
                      </a:r>
                    </a:p>
                  </a:txBody>
                  <a:tcPr marL="39921" marR="39921" marT="19960" marB="19960" anchor="ctr">
                    <a:solidFill>
                      <a:schemeClr val="tx1">
                        <a:lumMod val="85000"/>
                        <a:lumOff val="15000"/>
                      </a:schemeClr>
                    </a:solidFill>
                  </a:tcPr>
                </a:tc>
                <a:tc>
                  <a:txBody>
                    <a:bodyPr/>
                    <a:lstStyle/>
                    <a:p>
                      <a:r>
                        <a:rPr lang="en-IN" sz="1600" dirty="0">
                          <a:effectLst/>
                        </a:rPr>
                        <a:t>Average Atomic Mass (amu)</a:t>
                      </a:r>
                    </a:p>
                  </a:txBody>
                  <a:tcPr marL="39921" marR="39921" marT="19960" marB="19960" anchor="ctr">
                    <a:solidFill>
                      <a:schemeClr val="tx1">
                        <a:lumMod val="85000"/>
                        <a:lumOff val="15000"/>
                      </a:schemeClr>
                    </a:solidFill>
                  </a:tcPr>
                </a:tc>
                <a:tc>
                  <a:txBody>
                    <a:bodyPr/>
                    <a:lstStyle/>
                    <a:p>
                      <a:r>
                        <a:rPr lang="en-IN" sz="1600">
                          <a:effectLst/>
                        </a:rPr>
                        <a:t>Molar Mass (g/mol)</a:t>
                      </a:r>
                    </a:p>
                  </a:txBody>
                  <a:tcPr marL="39921" marR="39921" marT="19960" marB="19960" anchor="ctr">
                    <a:solidFill>
                      <a:schemeClr val="tx1">
                        <a:lumMod val="85000"/>
                        <a:lumOff val="15000"/>
                      </a:schemeClr>
                    </a:solidFill>
                  </a:tcPr>
                </a:tc>
                <a:tc>
                  <a:txBody>
                    <a:bodyPr/>
                    <a:lstStyle/>
                    <a:p>
                      <a:r>
                        <a:rPr lang="en-IN" sz="1600" dirty="0">
                          <a:effectLst/>
                        </a:rPr>
                        <a:t>Atoms/Mole</a:t>
                      </a:r>
                    </a:p>
                  </a:txBody>
                  <a:tcPr marL="39921" marR="39921" marT="19960" marB="19960" anchor="ctr">
                    <a:solidFill>
                      <a:schemeClr val="tx1">
                        <a:lumMod val="85000"/>
                        <a:lumOff val="15000"/>
                      </a:schemeClr>
                    </a:solidFill>
                  </a:tcPr>
                </a:tc>
                <a:extLst>
                  <a:ext uri="{0D108BD9-81ED-4DB2-BD59-A6C34878D82A}">
                    <a16:rowId xmlns:a16="http://schemas.microsoft.com/office/drawing/2014/main" val="690127048"/>
                  </a:ext>
                </a:extLst>
              </a:tr>
              <a:tr h="598933">
                <a:tc>
                  <a:txBody>
                    <a:bodyPr/>
                    <a:lstStyle/>
                    <a:p>
                      <a:r>
                        <a:rPr lang="en-IN" sz="1600">
                          <a:effectLst/>
                        </a:rPr>
                        <a:t>C</a:t>
                      </a:r>
                    </a:p>
                  </a:txBody>
                  <a:tcPr marL="39921" marR="39921" marT="19960" marB="19960" anchor="ctr"/>
                </a:tc>
                <a:tc>
                  <a:txBody>
                    <a:bodyPr/>
                    <a:lstStyle/>
                    <a:p>
                      <a:r>
                        <a:rPr lang="en-IN" sz="1600">
                          <a:effectLst/>
                        </a:rPr>
                        <a:t>12.01</a:t>
                      </a:r>
                    </a:p>
                  </a:txBody>
                  <a:tcPr marL="39921" marR="39921" marT="19960" marB="19960" anchor="ctr"/>
                </a:tc>
                <a:tc>
                  <a:txBody>
                    <a:bodyPr/>
                    <a:lstStyle/>
                    <a:p>
                      <a:r>
                        <a:rPr lang="en-IN" sz="1600">
                          <a:effectLst/>
                        </a:rPr>
                        <a:t>12.01</a:t>
                      </a:r>
                    </a:p>
                  </a:txBody>
                  <a:tcPr marL="39921" marR="39921" marT="19960" marB="19960" anchor="ctr"/>
                </a:tc>
                <a:tc>
                  <a:txBody>
                    <a:bodyPr/>
                    <a:lstStyle/>
                    <a:p>
                      <a:r>
                        <a:rPr lang="en-IN" sz="1600">
                          <a:effectLst/>
                        </a:rPr>
                        <a:t>6.022 × 10</a:t>
                      </a:r>
                      <a:r>
                        <a:rPr lang="en-IN" sz="1600" baseline="30000">
                          <a:effectLst/>
                        </a:rPr>
                        <a:t>23</a:t>
                      </a:r>
                      <a:endParaRPr lang="en-IN" sz="1600">
                        <a:effectLst/>
                      </a:endParaRPr>
                    </a:p>
                  </a:txBody>
                  <a:tcPr marL="39921" marR="39921" marT="19960" marB="19960" anchor="ctr"/>
                </a:tc>
                <a:extLst>
                  <a:ext uri="{0D108BD9-81ED-4DB2-BD59-A6C34878D82A}">
                    <a16:rowId xmlns:a16="http://schemas.microsoft.com/office/drawing/2014/main" val="498175508"/>
                  </a:ext>
                </a:extLst>
              </a:tr>
              <a:tr h="598933">
                <a:tc>
                  <a:txBody>
                    <a:bodyPr/>
                    <a:lstStyle/>
                    <a:p>
                      <a:r>
                        <a:rPr lang="en-IN" sz="1600">
                          <a:effectLst/>
                        </a:rPr>
                        <a:t>H</a:t>
                      </a:r>
                    </a:p>
                  </a:txBody>
                  <a:tcPr marL="39921" marR="39921" marT="19960" marB="19960" anchor="ctr"/>
                </a:tc>
                <a:tc>
                  <a:txBody>
                    <a:bodyPr/>
                    <a:lstStyle/>
                    <a:p>
                      <a:r>
                        <a:rPr lang="en-IN" sz="1600">
                          <a:effectLst/>
                        </a:rPr>
                        <a:t>1.008</a:t>
                      </a:r>
                    </a:p>
                  </a:txBody>
                  <a:tcPr marL="39921" marR="39921" marT="19960" marB="19960" anchor="ctr"/>
                </a:tc>
                <a:tc>
                  <a:txBody>
                    <a:bodyPr/>
                    <a:lstStyle/>
                    <a:p>
                      <a:r>
                        <a:rPr lang="en-IN" sz="1600">
                          <a:effectLst/>
                        </a:rPr>
                        <a:t>1.008</a:t>
                      </a:r>
                    </a:p>
                  </a:txBody>
                  <a:tcPr marL="39921" marR="39921" marT="19960" marB="19960" anchor="ctr"/>
                </a:tc>
                <a:tc>
                  <a:txBody>
                    <a:bodyPr/>
                    <a:lstStyle/>
                    <a:p>
                      <a:r>
                        <a:rPr lang="en-IN" sz="1600">
                          <a:effectLst/>
                        </a:rPr>
                        <a:t>6.022 × 10</a:t>
                      </a:r>
                      <a:r>
                        <a:rPr lang="en-IN" sz="1600" baseline="30000">
                          <a:effectLst/>
                        </a:rPr>
                        <a:t>23</a:t>
                      </a:r>
                      <a:endParaRPr lang="en-IN" sz="1600">
                        <a:effectLst/>
                      </a:endParaRPr>
                    </a:p>
                  </a:txBody>
                  <a:tcPr marL="39921" marR="39921" marT="19960" marB="19960" anchor="ctr"/>
                </a:tc>
                <a:extLst>
                  <a:ext uri="{0D108BD9-81ED-4DB2-BD59-A6C34878D82A}">
                    <a16:rowId xmlns:a16="http://schemas.microsoft.com/office/drawing/2014/main" val="1491196373"/>
                  </a:ext>
                </a:extLst>
              </a:tr>
              <a:tr h="598933">
                <a:tc>
                  <a:txBody>
                    <a:bodyPr/>
                    <a:lstStyle/>
                    <a:p>
                      <a:r>
                        <a:rPr lang="en-IN" sz="1600">
                          <a:effectLst/>
                        </a:rPr>
                        <a:t>O</a:t>
                      </a:r>
                    </a:p>
                  </a:txBody>
                  <a:tcPr marL="39921" marR="39921" marT="19960" marB="19960" anchor="ctr"/>
                </a:tc>
                <a:tc>
                  <a:txBody>
                    <a:bodyPr/>
                    <a:lstStyle/>
                    <a:p>
                      <a:r>
                        <a:rPr lang="en-IN" sz="1600">
                          <a:effectLst/>
                        </a:rPr>
                        <a:t>16.00</a:t>
                      </a:r>
                    </a:p>
                  </a:txBody>
                  <a:tcPr marL="39921" marR="39921" marT="19960" marB="19960" anchor="ctr"/>
                </a:tc>
                <a:tc>
                  <a:txBody>
                    <a:bodyPr/>
                    <a:lstStyle/>
                    <a:p>
                      <a:r>
                        <a:rPr lang="en-IN" sz="1600">
                          <a:effectLst/>
                        </a:rPr>
                        <a:t>16.00</a:t>
                      </a:r>
                    </a:p>
                  </a:txBody>
                  <a:tcPr marL="39921" marR="39921" marT="19960" marB="19960" anchor="ctr"/>
                </a:tc>
                <a:tc>
                  <a:txBody>
                    <a:bodyPr/>
                    <a:lstStyle/>
                    <a:p>
                      <a:r>
                        <a:rPr lang="en-IN" sz="1600">
                          <a:effectLst/>
                        </a:rPr>
                        <a:t>6.022 × 10</a:t>
                      </a:r>
                      <a:r>
                        <a:rPr lang="en-IN" sz="1600" baseline="30000">
                          <a:effectLst/>
                        </a:rPr>
                        <a:t>23</a:t>
                      </a:r>
                      <a:endParaRPr lang="en-IN" sz="1600">
                        <a:effectLst/>
                      </a:endParaRPr>
                    </a:p>
                  </a:txBody>
                  <a:tcPr marL="39921" marR="39921" marT="19960" marB="19960" anchor="ctr"/>
                </a:tc>
                <a:extLst>
                  <a:ext uri="{0D108BD9-81ED-4DB2-BD59-A6C34878D82A}">
                    <a16:rowId xmlns:a16="http://schemas.microsoft.com/office/drawing/2014/main" val="1203214532"/>
                  </a:ext>
                </a:extLst>
              </a:tr>
              <a:tr h="598933">
                <a:tc>
                  <a:txBody>
                    <a:bodyPr/>
                    <a:lstStyle/>
                    <a:p>
                      <a:r>
                        <a:rPr lang="en-IN" sz="1600">
                          <a:effectLst/>
                        </a:rPr>
                        <a:t>Na</a:t>
                      </a:r>
                    </a:p>
                  </a:txBody>
                  <a:tcPr marL="39921" marR="39921" marT="19960" marB="19960" anchor="ctr"/>
                </a:tc>
                <a:tc>
                  <a:txBody>
                    <a:bodyPr/>
                    <a:lstStyle/>
                    <a:p>
                      <a:r>
                        <a:rPr lang="en-IN" sz="1600">
                          <a:effectLst/>
                        </a:rPr>
                        <a:t>22.99</a:t>
                      </a:r>
                    </a:p>
                  </a:txBody>
                  <a:tcPr marL="39921" marR="39921" marT="19960" marB="19960" anchor="ctr"/>
                </a:tc>
                <a:tc>
                  <a:txBody>
                    <a:bodyPr/>
                    <a:lstStyle/>
                    <a:p>
                      <a:r>
                        <a:rPr lang="en-IN" sz="1600">
                          <a:effectLst/>
                        </a:rPr>
                        <a:t>22.99</a:t>
                      </a:r>
                    </a:p>
                  </a:txBody>
                  <a:tcPr marL="39921" marR="39921" marT="19960" marB="19960" anchor="ctr"/>
                </a:tc>
                <a:tc>
                  <a:txBody>
                    <a:bodyPr/>
                    <a:lstStyle/>
                    <a:p>
                      <a:r>
                        <a:rPr lang="en-IN" sz="1600">
                          <a:effectLst/>
                        </a:rPr>
                        <a:t>6.022 × 10</a:t>
                      </a:r>
                      <a:r>
                        <a:rPr lang="en-IN" sz="1600" baseline="30000">
                          <a:effectLst/>
                        </a:rPr>
                        <a:t>23</a:t>
                      </a:r>
                      <a:endParaRPr lang="en-IN" sz="1600">
                        <a:effectLst/>
                      </a:endParaRPr>
                    </a:p>
                  </a:txBody>
                  <a:tcPr marL="39921" marR="39921" marT="19960" marB="19960" anchor="ctr"/>
                </a:tc>
                <a:extLst>
                  <a:ext uri="{0D108BD9-81ED-4DB2-BD59-A6C34878D82A}">
                    <a16:rowId xmlns:a16="http://schemas.microsoft.com/office/drawing/2014/main" val="1984494276"/>
                  </a:ext>
                </a:extLst>
              </a:tr>
              <a:tr h="598933">
                <a:tc>
                  <a:txBody>
                    <a:bodyPr/>
                    <a:lstStyle/>
                    <a:p>
                      <a:r>
                        <a:rPr lang="en-IN" sz="1600">
                          <a:effectLst/>
                        </a:rPr>
                        <a:t>Cl</a:t>
                      </a:r>
                    </a:p>
                  </a:txBody>
                  <a:tcPr marL="39921" marR="39921" marT="19960" marB="19960" anchor="ctr"/>
                </a:tc>
                <a:tc>
                  <a:txBody>
                    <a:bodyPr/>
                    <a:lstStyle/>
                    <a:p>
                      <a:r>
                        <a:rPr lang="en-IN" sz="1600">
                          <a:effectLst/>
                        </a:rPr>
                        <a:t>35.45</a:t>
                      </a:r>
                    </a:p>
                  </a:txBody>
                  <a:tcPr marL="39921" marR="39921" marT="19960" marB="19960" anchor="ctr"/>
                </a:tc>
                <a:tc>
                  <a:txBody>
                    <a:bodyPr/>
                    <a:lstStyle/>
                    <a:p>
                      <a:r>
                        <a:rPr lang="en-IN" sz="1600">
                          <a:effectLst/>
                        </a:rPr>
                        <a:t>33.45</a:t>
                      </a:r>
                    </a:p>
                  </a:txBody>
                  <a:tcPr marL="39921" marR="39921" marT="19960" marB="19960" anchor="ctr"/>
                </a:tc>
                <a:tc>
                  <a:txBody>
                    <a:bodyPr/>
                    <a:lstStyle/>
                    <a:p>
                      <a:r>
                        <a:rPr lang="en-IN" sz="1600" dirty="0">
                          <a:effectLst/>
                        </a:rPr>
                        <a:t>6.022 × 10</a:t>
                      </a:r>
                      <a:r>
                        <a:rPr lang="en-IN" sz="1600" baseline="30000" dirty="0">
                          <a:effectLst/>
                        </a:rPr>
                        <a:t>23</a:t>
                      </a:r>
                      <a:endParaRPr lang="en-IN" sz="1600" dirty="0">
                        <a:effectLst/>
                      </a:endParaRPr>
                    </a:p>
                  </a:txBody>
                  <a:tcPr marL="39921" marR="39921" marT="19960" marB="19960" anchor="ctr"/>
                </a:tc>
                <a:extLst>
                  <a:ext uri="{0D108BD9-81ED-4DB2-BD59-A6C34878D82A}">
                    <a16:rowId xmlns:a16="http://schemas.microsoft.com/office/drawing/2014/main" val="3106506771"/>
                  </a:ext>
                </a:extLst>
              </a:tr>
            </a:tbl>
          </a:graphicData>
        </a:graphic>
      </p:graphicFrame>
      <p:sp>
        <p:nvSpPr>
          <p:cNvPr id="3" name="TextBox 2">
            <a:extLst>
              <a:ext uri="{FF2B5EF4-FFF2-40B4-BE49-F238E27FC236}">
                <a16:creationId xmlns:a16="http://schemas.microsoft.com/office/drawing/2014/main" id="{425F7E18-B9E9-AFC1-8885-10059AADB374}"/>
              </a:ext>
            </a:extLst>
          </p:cNvPr>
          <p:cNvSpPr txBox="1"/>
          <p:nvPr/>
        </p:nvSpPr>
        <p:spPr>
          <a:xfrm>
            <a:off x="4041846" y="5348499"/>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6601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7.2d</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28391" y="5551714"/>
            <a:ext cx="9291037" cy="625987"/>
          </a:xfrm>
        </p:spPr>
        <p:txBody>
          <a:bodyPr>
            <a:noAutofit/>
          </a:bodyPr>
          <a:lstStyle/>
          <a:p>
            <a:pPr>
              <a:lnSpc>
                <a:spcPct val="100000"/>
              </a:lnSpc>
            </a:pPr>
            <a:r>
              <a:rPr lang="en-US" b="1" dirty="0"/>
              <a:t>Figure 7.2d</a:t>
            </a:r>
            <a:r>
              <a:rPr lang="en-US" dirty="0"/>
              <a:t> The number of molecules in a single droplet of water is roughly 100 billion times greater than the number of people on earth. (credit: </a:t>
            </a:r>
            <a:r>
              <a:rPr lang="en-US" dirty="0">
                <a:hlinkClick r:id="rId3"/>
              </a:rPr>
              <a:t>work</a:t>
            </a:r>
            <a:r>
              <a:rPr lang="en-US" dirty="0"/>
              <a:t> by </a:t>
            </a:r>
            <a:r>
              <a:rPr lang="en-US" dirty="0">
                <a:hlinkClick r:id="rId4"/>
              </a:rPr>
              <a:t>Tahlia Doyle</a:t>
            </a:r>
            <a:r>
              <a:rPr lang="en-US" dirty="0"/>
              <a:t>, </a:t>
            </a:r>
            <a:r>
              <a:rPr lang="en-US" dirty="0" err="1">
                <a:hlinkClick r:id="rId5"/>
              </a:rPr>
              <a:t>Unsplash</a:t>
            </a:r>
            <a:r>
              <a:rPr lang="en-US" dirty="0">
                <a:hlinkClick r:id="rId5"/>
              </a:rPr>
              <a:t> license</a:t>
            </a:r>
            <a:r>
              <a:rPr lang="en-US" dirty="0"/>
              <a:t>).</a:t>
            </a:r>
            <a:endParaRPr lang="en-US" sz="1400" dirty="0"/>
          </a:p>
        </p:txBody>
      </p:sp>
      <p:pic>
        <p:nvPicPr>
          <p:cNvPr id="8194" name="Picture 2" descr="A close-up photo of a water droplet on a leaf is shown. The water droplet is not perfectly spherical.">
            <a:extLst>
              <a:ext uri="{FF2B5EF4-FFF2-40B4-BE49-F238E27FC236}">
                <a16:creationId xmlns:a16="http://schemas.microsoft.com/office/drawing/2014/main" id="{648370CF-1A87-E46F-9AC1-40C78E9739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2187" y="1272209"/>
            <a:ext cx="616761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15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1DDA6C-0ADB-478A-9817-9D5CE479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97DC09-E341-4E90-9E4B-39E04F86C789}">
  <ds:schemaRef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36d4da47-f79c-4ed6-a65a-415e2f572cf4"/>
    <ds:schemaRef ds:uri="dd613c2f-ec96-4a26-b230-097ac645d2df"/>
    <ds:schemaRef ds:uri="http://purl.org/dc/terms/"/>
    <ds:schemaRef ds:uri="http://purl.org/dc/elements/1.1/"/>
  </ds:schemaRefs>
</ds:datastoreItem>
</file>

<file path=customXml/itemProps3.xml><?xml version="1.0" encoding="utf-8"?>
<ds:datastoreItem xmlns:ds="http://schemas.openxmlformats.org/officeDocument/2006/customXml" ds:itemID="{E7F1DB5A-3E7E-4431-878A-F567BD404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1746</TotalTime>
  <Words>956</Words>
  <Application>Microsoft Office PowerPoint</Application>
  <PresentationFormat>Widescreen</PresentationFormat>
  <Paragraphs>92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7 A Mole of Compounds</vt:lpstr>
      <vt:lpstr>Figure 7a</vt:lpstr>
      <vt:lpstr>Figure 7.1a</vt:lpstr>
      <vt:lpstr>Table 7.1a</vt:lpstr>
      <vt:lpstr>Figure 7.2a</vt:lpstr>
      <vt:lpstr>Figure 7.2b</vt:lpstr>
      <vt:lpstr>Figure 7.2c</vt:lpstr>
      <vt:lpstr>Table 7.2a</vt:lpstr>
      <vt:lpstr>Figure 7.2d</vt:lpstr>
      <vt:lpstr>Figure 7.2e</vt:lpstr>
      <vt:lpstr>Figure 7.2f</vt:lpstr>
      <vt:lpstr>Figure 7.2g</vt:lpstr>
      <vt:lpstr>Figure 7.4a</vt:lpstr>
      <vt:lpstr>Figure 7.4b</vt:lpstr>
      <vt:lpstr>Figure 7.4c</vt:lpstr>
      <vt:lpstr>Figure 7.4d</vt:lpstr>
      <vt:lpstr>Figure 7.4e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Samantha Sullivan Sauer</cp:lastModifiedBy>
  <cp:revision>82</cp:revision>
  <dcterms:created xsi:type="dcterms:W3CDTF">2022-10-20T03:16:15Z</dcterms:created>
  <dcterms:modified xsi:type="dcterms:W3CDTF">2023-02-23T13:57:41Z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