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38" r:id="rId6"/>
    <p:sldId id="262" r:id="rId7"/>
    <p:sldId id="306" r:id="rId8"/>
    <p:sldId id="307" r:id="rId9"/>
    <p:sldId id="350" r:id="rId10"/>
    <p:sldId id="354" r:id="rId11"/>
    <p:sldId id="351" r:id="rId12"/>
    <p:sldId id="284" r:id="rId13"/>
    <p:sldId id="308" r:id="rId14"/>
    <p:sldId id="336" r:id="rId15"/>
    <p:sldId id="339" r:id="rId16"/>
    <p:sldId id="309" r:id="rId17"/>
    <p:sldId id="340" r:id="rId18"/>
    <p:sldId id="310" r:id="rId19"/>
    <p:sldId id="341" r:id="rId20"/>
    <p:sldId id="311" r:id="rId21"/>
    <p:sldId id="342" r:id="rId22"/>
    <p:sldId id="343" r:id="rId23"/>
    <p:sldId id="355" r:id="rId24"/>
    <p:sldId id="352" r:id="rId25"/>
    <p:sldId id="346" r:id="rId26"/>
    <p:sldId id="312" r:id="rId27"/>
    <p:sldId id="313" r:id="rId28"/>
    <p:sldId id="347" r:id="rId29"/>
    <p:sldId id="34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B620D-E3E6-0429-6DAA-1687787219DA}" v="3" dt="2023-02-25T18:01:49.768"/>
    <p1510:client id="{7B40FD3B-525A-433E-8626-CB7B409940C5}" v="2199" dt="2023-02-20T19:38:05.323"/>
    <p1510:client id="{B64C32E7-54A6-43AB-0D74-35DCEE9AE10E}" v="578" dt="2023-02-21T20:36:32.862"/>
    <p1510:client id="{CFB86766-1531-62C1-B3C0-04B0A6D4369A}" v="8" dt="2023-02-19T23:38:11.894"/>
    <p1510:client id="{EADE8374-4B3F-EAB8-2838-E7ADD52F0DDD}" v="308" dt="2023-02-21T20:45:15.5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20-12-2023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217310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343180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148087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178928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3042807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138931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83457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17</a:t>
            </a:fld>
            <a:endParaRPr lang="en-IN"/>
          </a:p>
        </p:txBody>
      </p:sp>
    </p:spTree>
    <p:extLst>
      <p:ext uri="{BB962C8B-B14F-4D97-AF65-F5344CB8AC3E}">
        <p14:creationId xmlns:p14="http://schemas.microsoft.com/office/powerpoint/2010/main" val="166932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18</a:t>
            </a:fld>
            <a:endParaRPr lang="en-IN"/>
          </a:p>
        </p:txBody>
      </p:sp>
    </p:spTree>
    <p:extLst>
      <p:ext uri="{BB962C8B-B14F-4D97-AF65-F5344CB8AC3E}">
        <p14:creationId xmlns:p14="http://schemas.microsoft.com/office/powerpoint/2010/main" val="20258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19</a:t>
            </a:fld>
            <a:endParaRPr lang="en-IN"/>
          </a:p>
        </p:txBody>
      </p:sp>
    </p:spTree>
    <p:extLst>
      <p:ext uri="{BB962C8B-B14F-4D97-AF65-F5344CB8AC3E}">
        <p14:creationId xmlns:p14="http://schemas.microsoft.com/office/powerpoint/2010/main" val="164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36278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20</a:t>
            </a:fld>
            <a:endParaRPr lang="en-IN"/>
          </a:p>
        </p:txBody>
      </p:sp>
    </p:spTree>
    <p:extLst>
      <p:ext uri="{BB962C8B-B14F-4D97-AF65-F5344CB8AC3E}">
        <p14:creationId xmlns:p14="http://schemas.microsoft.com/office/powerpoint/2010/main" val="107771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21</a:t>
            </a:fld>
            <a:endParaRPr lang="en-IN"/>
          </a:p>
        </p:txBody>
      </p:sp>
    </p:spTree>
    <p:extLst>
      <p:ext uri="{BB962C8B-B14F-4D97-AF65-F5344CB8AC3E}">
        <p14:creationId xmlns:p14="http://schemas.microsoft.com/office/powerpoint/2010/main" val="2662144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22</a:t>
            </a:fld>
            <a:endParaRPr lang="en-IN"/>
          </a:p>
        </p:txBody>
      </p:sp>
    </p:spTree>
    <p:extLst>
      <p:ext uri="{BB962C8B-B14F-4D97-AF65-F5344CB8AC3E}">
        <p14:creationId xmlns:p14="http://schemas.microsoft.com/office/powerpoint/2010/main" val="3787085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23</a:t>
            </a:fld>
            <a:endParaRPr lang="en-IN"/>
          </a:p>
        </p:txBody>
      </p:sp>
    </p:spTree>
    <p:extLst>
      <p:ext uri="{BB962C8B-B14F-4D97-AF65-F5344CB8AC3E}">
        <p14:creationId xmlns:p14="http://schemas.microsoft.com/office/powerpoint/2010/main" val="987896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24</a:t>
            </a:fld>
            <a:endParaRPr lang="en-IN"/>
          </a:p>
        </p:txBody>
      </p:sp>
    </p:spTree>
    <p:extLst>
      <p:ext uri="{BB962C8B-B14F-4D97-AF65-F5344CB8AC3E}">
        <p14:creationId xmlns:p14="http://schemas.microsoft.com/office/powerpoint/2010/main" val="6498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25</a:t>
            </a:fld>
            <a:endParaRPr lang="en-IN"/>
          </a:p>
        </p:txBody>
      </p:sp>
    </p:spTree>
    <p:extLst>
      <p:ext uri="{BB962C8B-B14F-4D97-AF65-F5344CB8AC3E}">
        <p14:creationId xmlns:p14="http://schemas.microsoft.com/office/powerpoint/2010/main" val="2344450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26</a:t>
            </a:fld>
            <a:endParaRPr lang="en-IN"/>
          </a:p>
        </p:txBody>
      </p:sp>
    </p:spTree>
    <p:extLst>
      <p:ext uri="{BB962C8B-B14F-4D97-AF65-F5344CB8AC3E}">
        <p14:creationId xmlns:p14="http://schemas.microsoft.com/office/powerpoint/2010/main" val="14520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229401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219045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357868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26413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161642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601727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a:t>Chapter Name</a:t>
            </a:r>
            <a:endParaRPr lang="en-IN"/>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Slides to accompany Enhanced Chemistry by Adrienne Richards, Samantha Sullivan Sauer, J.R. van Haarlem, Gregory Anderson, David Wegman, </a:t>
            </a:r>
            <a:r>
              <a:rPr lang="en-US" err="1"/>
              <a:t>cfahey</a:t>
            </a:r>
            <a:r>
              <a:rPr lang="en-US"/>
              <a:t>, and Jackie MacDonald</a:t>
            </a:r>
          </a:p>
          <a:p>
            <a:r>
              <a:rPr lang="en-US"/>
              <a:t>Slide design and template by Revathi Mahadevan</a:t>
            </a:r>
          </a:p>
          <a:p>
            <a:r>
              <a:rPr lang="en-US"/>
              <a:t>Funded by VLS </a:t>
            </a:r>
            <a:r>
              <a:rPr lang="en-US" err="1"/>
              <a:t>ecampus</a:t>
            </a:r>
            <a:r>
              <a:rPr lang="en-US"/>
              <a:t> Ontario</a:t>
            </a:r>
          </a:p>
          <a:p>
            <a:r>
              <a:rPr lang="en-US"/>
              <a:t>Licensed under CC-BY 4.0, Except while otherwise noted</a:t>
            </a:r>
            <a:endParaRPr lang="en-IN"/>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hlinkClick r:id="rId14"/>
              </a:rPr>
              <a:t>Enhanced Introductory College Chemistry</a:t>
            </a:r>
            <a:r>
              <a:rPr lang="en-US" sz="1100"/>
              <a:t>, </a:t>
            </a:r>
            <a:r>
              <a:rPr lang="en-US" sz="1100">
                <a:hlinkClick r:id="rId15"/>
              </a:rPr>
              <a:t>CC BY 4.0</a:t>
            </a:r>
            <a:r>
              <a:rPr lang="en-US" sz="110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creativecommons.org/licenses/by/3.0/" TargetMode="External"/><Relationship Id="rId5" Type="http://schemas.openxmlformats.org/officeDocument/2006/relationships/hyperlink" Target="https://commons.wikimedia.org/wiki/User:Doronenko" TargetMode="External"/><Relationship Id="rId4" Type="http://schemas.openxmlformats.org/officeDocument/2006/relationships/hyperlink" Target="https://commons.wikimedia.org/wiki/File:Sapphire_ring.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aylordotorg.github.io/text_the-basics-of-general-organic-and-biological-chemistry/s00-license.htm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textbc.ca/introductorychemistry"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opentextbc.ca/introductorychemistry/chapter/molecules-and-chemical-nomenclatur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ecampusontario.pressbooks.pub/enhancedchemistry/" TargetMode="Externa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textbc.ca/introductorychemistry"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textbc.ca/introductorychemistry"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opentextbc.ca/introductorychemistry"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textbc.ca/introductorychemistry"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User:Ra%27ike" TargetMode="External"/><Relationship Id="rId4" Type="http://schemas.openxmlformats.org/officeDocument/2006/relationships/hyperlink" Target="https://commons.wikimedia.org/wiki/File:Soapstone_%28Speckstein%29_-_several_colored_samples.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creativecommons.org/licenses/by-nc-sa/4.0/" TargetMode="External"/><Relationship Id="rId4" Type="http://schemas.openxmlformats.org/officeDocument/2006/relationships/hyperlink" Target="https://opentextbc.ca/introductorychemist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ecampusontario.pressbooks.pub/enhancedchemistry/" TargetMode="Externa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creativecommons.org/licenses/by/4.0/" TargetMode="External"/><Relationship Id="rId5" Type="http://schemas.openxmlformats.org/officeDocument/2006/relationships/hyperlink" Target="https://openstax.org/books/chemistry/pages/preface" TargetMode="External"/><Relationship Id="rId4" Type="http://schemas.openxmlformats.org/officeDocument/2006/relationships/hyperlink" Target="https://ecampusontario.pressbooks.pub/enhancedchemistry/back-matter/periodic-tab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Benjah-bmm27" TargetMode="External"/><Relationship Id="rId4" Type="http://schemas.openxmlformats.org/officeDocument/2006/relationships/hyperlink" Target="https://commons.wikimedia.org/wiki/File:Sulfate-3D-vd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fontScale="90000"/>
          </a:bodyPr>
          <a:lstStyle/>
          <a:p>
            <a:pPr algn="l"/>
            <a:r>
              <a:rPr lang="en-IN" sz="5400" spc="300">
                <a:solidFill>
                  <a:srgbClr val="354849"/>
                </a:solidFill>
              </a:rPr>
              <a:t>Chapter 6</a:t>
            </a:r>
            <a:br>
              <a:rPr lang="en-IN" sz="4800" spc="300">
                <a:solidFill>
                  <a:srgbClr val="354849"/>
                </a:solidFill>
              </a:rPr>
            </a:br>
            <a:r>
              <a:rPr lang="en-US" spc="300">
                <a:solidFill>
                  <a:srgbClr val="354849"/>
                </a:solidFill>
              </a:rPr>
              <a:t>Inorganic Compound Nomenclature</a:t>
            </a:r>
            <a:endParaRPr lang="en-IN" sz="4800" spc="30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a:solidFill>
                  <a:srgbClr val="354849"/>
                </a:solidFill>
                <a:latin typeface="Arial" panose="020B0604020202020204" pitchFamily="34" charset="0"/>
              </a:rPr>
              <a:t>Slide design and template by Revathi Mahadevan</a:t>
            </a:r>
          </a:p>
          <a:p>
            <a:pPr algn="l">
              <a:lnSpc>
                <a:spcPct val="120000"/>
              </a:lnSpc>
            </a:pPr>
            <a:r>
              <a:rPr lang="en-US" sz="1300" i="0">
                <a:solidFill>
                  <a:srgbClr val="354849"/>
                </a:solidFill>
                <a:latin typeface="Arial" panose="020B0604020202020204" pitchFamily="34" charset="0"/>
              </a:rPr>
              <a:t>Except where otherwise noted, images, tables &amp; diagrams are reused from </a:t>
            </a:r>
            <a:r>
              <a:rPr lang="en-US" sz="1300" i="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a:solidFill>
                  <a:srgbClr val="354849"/>
                </a:solidFill>
                <a:latin typeface="Arial" panose="020B0604020202020204" pitchFamily="34" charset="0"/>
              </a:rPr>
              <a:t>, a derivative of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a:solidFill>
                  <a:srgbClr val="354849"/>
                </a:solidFill>
                <a:latin typeface="Arial" panose="020B0604020202020204" pitchFamily="34" charset="0"/>
              </a:rPr>
              <a:t> by Paul Flowers, Klaus </a:t>
            </a:r>
            <a:r>
              <a:rPr lang="en-US" sz="1300" i="0" err="1">
                <a:solidFill>
                  <a:srgbClr val="354849"/>
                </a:solidFill>
                <a:latin typeface="Arial" panose="020B0604020202020204" pitchFamily="34" charset="0"/>
              </a:rPr>
              <a:t>Theopold</a:t>
            </a:r>
            <a:r>
              <a:rPr lang="en-US" sz="1300" i="0">
                <a:solidFill>
                  <a:srgbClr val="354849"/>
                </a:solidFill>
                <a:latin typeface="Arial" panose="020B0604020202020204" pitchFamily="34" charset="0"/>
              </a:rPr>
              <a:t>, Richard Langley &amp; William R. Robinson and is licensed under </a:t>
            </a:r>
            <a:r>
              <a:rPr lang="en-US" sz="1300" i="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a:solidFill>
                  <a:srgbClr val="354849"/>
                </a:solidFill>
                <a:latin typeface="Arial" panose="020B0604020202020204" pitchFamily="34" charset="0"/>
              </a:rPr>
              <a:t>. ​Access for free at </a:t>
            </a:r>
            <a:r>
              <a:rPr lang="en-US" sz="1300" i="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a:solidFill>
                  <a:srgbClr val="354849"/>
                </a:solidFill>
                <a:latin typeface="Arial" panose="020B0604020202020204" pitchFamily="34" charset="0"/>
              </a:rPr>
              <a:t>​</a:t>
            </a:r>
          </a:p>
          <a:p>
            <a:pPr algn="l">
              <a:lnSpc>
                <a:spcPct val="120000"/>
              </a:lnSpc>
            </a:pPr>
            <a:r>
              <a:rPr lang="en-US" sz="1300" i="0">
                <a:solidFill>
                  <a:srgbClr val="354849"/>
                </a:solidFill>
                <a:latin typeface="Arial" panose="020B0604020202020204" pitchFamily="34" charset="0"/>
              </a:rPr>
              <a:t>Slides are licensed under CC-BY 4.0, Except while otherwise noted</a:t>
            </a:r>
            <a:endParaRPr lang="en-IN" sz="1300" i="0">
              <a:solidFill>
                <a:srgbClr val="354849"/>
              </a:solidFill>
              <a:latin typeface="Arial" panose="020B0604020202020204" pitchFamily="34" charset="0"/>
            </a:endParaRPr>
          </a:p>
          <a:p>
            <a:pPr algn="l"/>
            <a:endParaRPr lang="en-IN">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6.2c</a:t>
            </a:r>
          </a:p>
        </p:txBody>
      </p:sp>
      <p:pic>
        <p:nvPicPr>
          <p:cNvPr id="6146" name="Picture 2" descr="This is a photograph of a ring with a sapphire set in it.">
            <a:extLst>
              <a:ext uri="{FF2B5EF4-FFF2-40B4-BE49-F238E27FC236}">
                <a16:creationId xmlns:a16="http://schemas.microsoft.com/office/drawing/2014/main" id="{8FB25199-68DB-2E4E-DAD1-6ED9EB695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810" y="1371600"/>
            <a:ext cx="539237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73452" y="5486399"/>
            <a:ext cx="9264121" cy="734517"/>
          </a:xfrm>
        </p:spPr>
        <p:txBody>
          <a:bodyPr>
            <a:noAutofit/>
          </a:bodyPr>
          <a:lstStyle/>
          <a:p>
            <a:pPr>
              <a:lnSpc>
                <a:spcPct val="100000"/>
              </a:lnSpc>
            </a:pPr>
            <a:r>
              <a:rPr lang="en-US" sz="1600" b="1"/>
              <a:t>Figure 6.2c </a:t>
            </a:r>
            <a:r>
              <a:rPr lang="en-US" sz="1600"/>
              <a:t>Although pure aluminum oxide is </a:t>
            </a:r>
            <a:r>
              <a:rPr lang="en-US" sz="1600" err="1"/>
              <a:t>colourless</a:t>
            </a:r>
            <a:r>
              <a:rPr lang="en-US" sz="1600"/>
              <a:t>, trace amounts of iron and titanium give blue sapphire its characteristic </a:t>
            </a:r>
            <a:r>
              <a:rPr lang="en-US" sz="1600" err="1"/>
              <a:t>colour</a:t>
            </a:r>
            <a:r>
              <a:rPr lang="en-US" sz="1600"/>
              <a:t>. (credit: modification of </a:t>
            </a:r>
            <a:r>
              <a:rPr lang="en-US" sz="1600">
                <a:hlinkClick r:id="rId4"/>
              </a:rPr>
              <a:t>work</a:t>
            </a:r>
            <a:r>
              <a:rPr lang="en-US" sz="1600"/>
              <a:t> by </a:t>
            </a:r>
            <a:r>
              <a:rPr lang="en-US" sz="1600">
                <a:hlinkClick r:id="rId5"/>
              </a:rPr>
              <a:t>Stanislav </a:t>
            </a:r>
            <a:r>
              <a:rPr lang="en-US" sz="1600" err="1">
                <a:hlinkClick r:id="rId5"/>
              </a:rPr>
              <a:t>Doronenko</a:t>
            </a:r>
            <a:r>
              <a:rPr lang="en-US" sz="1600"/>
              <a:t>, </a:t>
            </a:r>
            <a:r>
              <a:rPr lang="en-US" sz="1600">
                <a:hlinkClick r:id="rId6"/>
              </a:rPr>
              <a:t>CC BY 3.0</a:t>
            </a:r>
            <a:r>
              <a:rPr lang="en-US" sz="1600"/>
              <a:t>)</a:t>
            </a:r>
            <a:endParaRPr lang="en-US" sz="1550"/>
          </a:p>
        </p:txBody>
      </p:sp>
    </p:spTree>
    <p:extLst>
      <p:ext uri="{BB962C8B-B14F-4D97-AF65-F5344CB8AC3E}">
        <p14:creationId xmlns:p14="http://schemas.microsoft.com/office/powerpoint/2010/main" val="353572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6.3a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08942" y="908425"/>
            <a:ext cx="6974115"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Table 6.3a </a:t>
            </a:r>
            <a:r>
              <a:rPr lang="en-US" sz="1600">
                <a:latin typeface="Arial" panose="020B0604020202020204" pitchFamily="34" charset="0"/>
                <a:cs typeface="Arial" panose="020B0604020202020204" pitchFamily="34" charset="0"/>
              </a:rPr>
              <a:t>The Modern and Common System of Cation Names</a:t>
            </a:r>
          </a:p>
        </p:txBody>
      </p:sp>
      <p:graphicFrame>
        <p:nvGraphicFramePr>
          <p:cNvPr id="2" name="Table 1">
            <a:extLst>
              <a:ext uri="{FF2B5EF4-FFF2-40B4-BE49-F238E27FC236}">
                <a16:creationId xmlns:a16="http://schemas.microsoft.com/office/drawing/2014/main" id="{F79E32CE-3F01-E0D5-4C02-CC651327C774}"/>
              </a:ext>
            </a:extLst>
          </p:cNvPr>
          <p:cNvGraphicFramePr>
            <a:graphicFrameLocks noGrp="1"/>
          </p:cNvGraphicFramePr>
          <p:nvPr>
            <p:extLst>
              <p:ext uri="{D42A27DB-BD31-4B8C-83A1-F6EECF244321}">
                <p14:modId xmlns:p14="http://schemas.microsoft.com/office/powerpoint/2010/main" val="1415361494"/>
              </p:ext>
            </p:extLst>
          </p:nvPr>
        </p:nvGraphicFramePr>
        <p:xfrm>
          <a:off x="765626" y="1331019"/>
          <a:ext cx="10660746" cy="4433676"/>
        </p:xfrm>
        <a:graphic>
          <a:graphicData uri="http://schemas.openxmlformats.org/drawingml/2006/table">
            <a:tbl>
              <a:tblPr firstRow="1">
                <a:tableStyleId>{793D81CF-94F2-401A-BA57-92F5A7B2D0C5}</a:tableStyleId>
              </a:tblPr>
              <a:tblGrid>
                <a:gridCol w="1869924">
                  <a:extLst>
                    <a:ext uri="{9D8B030D-6E8A-4147-A177-3AD203B41FA5}">
                      <a16:colId xmlns:a16="http://schemas.microsoft.com/office/drawing/2014/main" val="2140496669"/>
                    </a:ext>
                  </a:extLst>
                </a:gridCol>
                <a:gridCol w="1869924">
                  <a:extLst>
                    <a:ext uri="{9D8B030D-6E8A-4147-A177-3AD203B41FA5}">
                      <a16:colId xmlns:a16="http://schemas.microsoft.com/office/drawing/2014/main" val="6663060"/>
                    </a:ext>
                  </a:extLst>
                </a:gridCol>
                <a:gridCol w="1869924">
                  <a:extLst>
                    <a:ext uri="{9D8B030D-6E8A-4147-A177-3AD203B41FA5}">
                      <a16:colId xmlns:a16="http://schemas.microsoft.com/office/drawing/2014/main" val="3407838159"/>
                    </a:ext>
                  </a:extLst>
                </a:gridCol>
                <a:gridCol w="2525487">
                  <a:extLst>
                    <a:ext uri="{9D8B030D-6E8A-4147-A177-3AD203B41FA5}">
                      <a16:colId xmlns:a16="http://schemas.microsoft.com/office/drawing/2014/main" val="4015933915"/>
                    </a:ext>
                  </a:extLst>
                </a:gridCol>
                <a:gridCol w="2525487">
                  <a:extLst>
                    <a:ext uri="{9D8B030D-6E8A-4147-A177-3AD203B41FA5}">
                      <a16:colId xmlns:a16="http://schemas.microsoft.com/office/drawing/2014/main" val="3179678805"/>
                    </a:ext>
                  </a:extLst>
                </a:gridCol>
              </a:tblGrid>
              <a:tr h="341052">
                <a:tc>
                  <a:txBody>
                    <a:bodyPr/>
                    <a:lstStyle/>
                    <a:p>
                      <a:pPr algn="ctr"/>
                      <a:r>
                        <a:rPr lang="en-IN" sz="1600" b="1">
                          <a:effectLst/>
                        </a:rPr>
                        <a:t>Element</a:t>
                      </a:r>
                      <a:endParaRPr lang="en-IN" sz="1600">
                        <a:effectLst/>
                      </a:endParaRPr>
                    </a:p>
                  </a:txBody>
                  <a:tcPr marL="0" marR="0" marT="0" marB="0" anchor="ctr"/>
                </a:tc>
                <a:tc>
                  <a:txBody>
                    <a:bodyPr/>
                    <a:lstStyle/>
                    <a:p>
                      <a:pPr algn="ctr"/>
                      <a:r>
                        <a:rPr lang="en-IN" sz="1600" b="1">
                          <a:effectLst/>
                        </a:rPr>
                        <a:t>Stem</a:t>
                      </a:r>
                      <a:endParaRPr lang="en-IN" sz="1600">
                        <a:effectLst/>
                      </a:endParaRPr>
                    </a:p>
                  </a:txBody>
                  <a:tcPr marL="0" marR="0" marT="0" marB="0" anchor="ctr"/>
                </a:tc>
                <a:tc>
                  <a:txBody>
                    <a:bodyPr/>
                    <a:lstStyle/>
                    <a:p>
                      <a:pPr algn="ctr"/>
                      <a:r>
                        <a:rPr lang="en-IN" sz="1600" b="1">
                          <a:effectLst/>
                        </a:rPr>
                        <a:t>Charge</a:t>
                      </a:r>
                      <a:endParaRPr lang="en-IN" sz="1600">
                        <a:effectLst/>
                      </a:endParaRPr>
                    </a:p>
                  </a:txBody>
                  <a:tcPr marL="0" marR="0" marT="0" marB="0" anchor="ctr"/>
                </a:tc>
                <a:tc>
                  <a:txBody>
                    <a:bodyPr/>
                    <a:lstStyle/>
                    <a:p>
                      <a:pPr algn="ctr"/>
                      <a:r>
                        <a:rPr lang="en-IN" sz="1600" b="1">
                          <a:effectLst/>
                        </a:rPr>
                        <a:t>Modern Name</a:t>
                      </a:r>
                      <a:endParaRPr lang="en-IN" sz="1600">
                        <a:effectLst/>
                      </a:endParaRPr>
                    </a:p>
                  </a:txBody>
                  <a:tcPr marL="0" marR="0" marT="0" marB="0" anchor="ctr"/>
                </a:tc>
                <a:tc>
                  <a:txBody>
                    <a:bodyPr/>
                    <a:lstStyle/>
                    <a:p>
                      <a:pPr algn="ctr"/>
                      <a:r>
                        <a:rPr lang="en-IN" sz="1600" b="1">
                          <a:effectLst/>
                        </a:rPr>
                        <a:t>Common Name</a:t>
                      </a:r>
                      <a:endParaRPr lang="en-IN" sz="1600">
                        <a:effectLst/>
                      </a:endParaRPr>
                    </a:p>
                  </a:txBody>
                  <a:tcPr marL="0" marR="0" marT="0" marB="0" anchor="ctr"/>
                </a:tc>
                <a:extLst>
                  <a:ext uri="{0D108BD9-81ED-4DB2-BD59-A6C34878D82A}">
                    <a16:rowId xmlns:a16="http://schemas.microsoft.com/office/drawing/2014/main" val="3689630011"/>
                  </a:ext>
                </a:extLst>
              </a:tr>
              <a:tr h="341052">
                <a:tc>
                  <a:txBody>
                    <a:bodyPr/>
                    <a:lstStyle/>
                    <a:p>
                      <a:pPr algn="ctr"/>
                      <a:r>
                        <a:rPr lang="en-IN" sz="1600">
                          <a:effectLst/>
                        </a:rPr>
                        <a:t>iron</a:t>
                      </a:r>
                    </a:p>
                  </a:txBody>
                  <a:tcPr marL="0" marR="0" marT="0" marB="0" anchor="ctr"/>
                </a:tc>
                <a:tc>
                  <a:txBody>
                    <a:bodyPr/>
                    <a:lstStyle/>
                    <a:p>
                      <a:pPr algn="ctr"/>
                      <a:r>
                        <a:rPr lang="en-IN" sz="1600">
                          <a:effectLst/>
                        </a:rPr>
                        <a:t>ferr-</a:t>
                      </a:r>
                    </a:p>
                  </a:txBody>
                  <a:tcPr marL="0" marR="0" marT="0" marB="0" anchor="ctr"/>
                </a:tc>
                <a:tc>
                  <a:txBody>
                    <a:bodyPr/>
                    <a:lstStyle/>
                    <a:p>
                      <a:pPr algn="ctr"/>
                      <a:r>
                        <a:rPr lang="en-IN" sz="1600">
                          <a:effectLst/>
                        </a:rPr>
                        <a:t>2+</a:t>
                      </a:r>
                    </a:p>
                  </a:txBody>
                  <a:tcPr marL="0" marR="0" marT="0" marB="0" anchor="ctr"/>
                </a:tc>
                <a:tc>
                  <a:txBody>
                    <a:bodyPr/>
                    <a:lstStyle/>
                    <a:p>
                      <a:pPr algn="ctr"/>
                      <a:r>
                        <a:rPr lang="en-IN" sz="1600">
                          <a:effectLst/>
                        </a:rPr>
                        <a:t>iron(II) ion</a:t>
                      </a:r>
                    </a:p>
                  </a:txBody>
                  <a:tcPr marL="0" marR="0" marT="0" marB="0" anchor="ctr"/>
                </a:tc>
                <a:tc>
                  <a:txBody>
                    <a:bodyPr/>
                    <a:lstStyle/>
                    <a:p>
                      <a:pPr algn="ctr"/>
                      <a:r>
                        <a:rPr lang="en-IN" sz="1600">
                          <a:effectLst/>
                        </a:rPr>
                        <a:t>ferrous ion</a:t>
                      </a:r>
                    </a:p>
                  </a:txBody>
                  <a:tcPr marL="0" marR="0" marT="0" marB="0" anchor="ctr"/>
                </a:tc>
                <a:extLst>
                  <a:ext uri="{0D108BD9-81ED-4DB2-BD59-A6C34878D82A}">
                    <a16:rowId xmlns:a16="http://schemas.microsoft.com/office/drawing/2014/main" val="1234536361"/>
                  </a:ext>
                </a:extLst>
              </a:tr>
              <a:tr h="341052">
                <a:tc>
                  <a:txBody>
                    <a:bodyPr/>
                    <a:lstStyle/>
                    <a:p>
                      <a:pPr algn="ctr"/>
                      <a:r>
                        <a:rPr lang="en-IN" sz="1600">
                          <a:effectLst/>
                        </a:rPr>
                        <a:t>iron</a:t>
                      </a:r>
                    </a:p>
                  </a:txBody>
                  <a:tcPr marL="0" marR="0" marT="0" marB="0" anchor="ctr"/>
                </a:tc>
                <a:tc>
                  <a:txBody>
                    <a:bodyPr/>
                    <a:lstStyle/>
                    <a:p>
                      <a:pPr algn="ctr"/>
                      <a:r>
                        <a:rPr lang="en-IN" sz="1600">
                          <a:effectLst/>
                        </a:rPr>
                        <a:t>ferr-</a:t>
                      </a:r>
                    </a:p>
                  </a:txBody>
                  <a:tcPr marL="0" marR="0" marT="0" marB="0" anchor="ctr"/>
                </a:tc>
                <a:tc>
                  <a:txBody>
                    <a:bodyPr/>
                    <a:lstStyle/>
                    <a:p>
                      <a:pPr algn="ctr"/>
                      <a:r>
                        <a:rPr lang="en-IN" sz="1600">
                          <a:effectLst/>
                        </a:rPr>
                        <a:t>3+</a:t>
                      </a:r>
                    </a:p>
                  </a:txBody>
                  <a:tcPr marL="0" marR="0" marT="0" marB="0" anchor="ctr"/>
                </a:tc>
                <a:tc>
                  <a:txBody>
                    <a:bodyPr/>
                    <a:lstStyle/>
                    <a:p>
                      <a:pPr algn="ctr"/>
                      <a:r>
                        <a:rPr lang="en-IN" sz="1600">
                          <a:effectLst/>
                        </a:rPr>
                        <a:t>iron(III) ion</a:t>
                      </a:r>
                    </a:p>
                  </a:txBody>
                  <a:tcPr marL="0" marR="0" marT="0" marB="0" anchor="ctr"/>
                </a:tc>
                <a:tc>
                  <a:txBody>
                    <a:bodyPr/>
                    <a:lstStyle/>
                    <a:p>
                      <a:pPr algn="ctr"/>
                      <a:r>
                        <a:rPr lang="en-IN" sz="1600">
                          <a:effectLst/>
                        </a:rPr>
                        <a:t>ferric ion</a:t>
                      </a:r>
                    </a:p>
                  </a:txBody>
                  <a:tcPr marL="0" marR="0" marT="0" marB="0" anchor="ctr"/>
                </a:tc>
                <a:extLst>
                  <a:ext uri="{0D108BD9-81ED-4DB2-BD59-A6C34878D82A}">
                    <a16:rowId xmlns:a16="http://schemas.microsoft.com/office/drawing/2014/main" val="36983842"/>
                  </a:ext>
                </a:extLst>
              </a:tr>
              <a:tr h="341052">
                <a:tc>
                  <a:txBody>
                    <a:bodyPr/>
                    <a:lstStyle/>
                    <a:p>
                      <a:pPr algn="ctr"/>
                      <a:r>
                        <a:rPr lang="en-IN" sz="1600">
                          <a:effectLst/>
                        </a:rPr>
                        <a:t>copper</a:t>
                      </a:r>
                    </a:p>
                  </a:txBody>
                  <a:tcPr marL="0" marR="0" marT="0" marB="0" anchor="ctr"/>
                </a:tc>
                <a:tc>
                  <a:txBody>
                    <a:bodyPr/>
                    <a:lstStyle/>
                    <a:p>
                      <a:pPr algn="ctr"/>
                      <a:r>
                        <a:rPr lang="en-IN" sz="1600">
                          <a:effectLst/>
                        </a:rPr>
                        <a:t>cupr-</a:t>
                      </a:r>
                    </a:p>
                  </a:txBody>
                  <a:tcPr marL="0" marR="0" marT="0" marB="0" anchor="ctr"/>
                </a:tc>
                <a:tc>
                  <a:txBody>
                    <a:bodyPr/>
                    <a:lstStyle/>
                    <a:p>
                      <a:pPr algn="ctr"/>
                      <a:r>
                        <a:rPr lang="en-IN" sz="1600">
                          <a:effectLst/>
                        </a:rPr>
                        <a:t>1+</a:t>
                      </a:r>
                    </a:p>
                  </a:txBody>
                  <a:tcPr marL="0" marR="0" marT="0" marB="0" anchor="ctr"/>
                </a:tc>
                <a:tc>
                  <a:txBody>
                    <a:bodyPr/>
                    <a:lstStyle/>
                    <a:p>
                      <a:pPr algn="ctr"/>
                      <a:r>
                        <a:rPr lang="en-IN" sz="1600">
                          <a:effectLst/>
                        </a:rPr>
                        <a:t>copper(I) ion</a:t>
                      </a:r>
                    </a:p>
                  </a:txBody>
                  <a:tcPr marL="0" marR="0" marT="0" marB="0" anchor="ctr"/>
                </a:tc>
                <a:tc>
                  <a:txBody>
                    <a:bodyPr/>
                    <a:lstStyle/>
                    <a:p>
                      <a:pPr algn="ctr"/>
                      <a:r>
                        <a:rPr lang="en-IN" sz="1600">
                          <a:effectLst/>
                        </a:rPr>
                        <a:t>cuprous ion</a:t>
                      </a:r>
                    </a:p>
                  </a:txBody>
                  <a:tcPr marL="0" marR="0" marT="0" marB="0" anchor="ctr"/>
                </a:tc>
                <a:extLst>
                  <a:ext uri="{0D108BD9-81ED-4DB2-BD59-A6C34878D82A}">
                    <a16:rowId xmlns:a16="http://schemas.microsoft.com/office/drawing/2014/main" val="3141345834"/>
                  </a:ext>
                </a:extLst>
              </a:tr>
              <a:tr h="341052">
                <a:tc>
                  <a:txBody>
                    <a:bodyPr/>
                    <a:lstStyle/>
                    <a:p>
                      <a:pPr algn="ctr"/>
                      <a:r>
                        <a:rPr lang="en-IN" sz="1600">
                          <a:effectLst/>
                        </a:rPr>
                        <a:t>copper</a:t>
                      </a:r>
                    </a:p>
                  </a:txBody>
                  <a:tcPr marL="0" marR="0" marT="0" marB="0" anchor="ctr"/>
                </a:tc>
                <a:tc>
                  <a:txBody>
                    <a:bodyPr/>
                    <a:lstStyle/>
                    <a:p>
                      <a:pPr algn="ctr"/>
                      <a:r>
                        <a:rPr lang="en-IN" sz="1600">
                          <a:effectLst/>
                        </a:rPr>
                        <a:t>cupr-</a:t>
                      </a:r>
                    </a:p>
                  </a:txBody>
                  <a:tcPr marL="0" marR="0" marT="0" marB="0" anchor="ctr"/>
                </a:tc>
                <a:tc>
                  <a:txBody>
                    <a:bodyPr/>
                    <a:lstStyle/>
                    <a:p>
                      <a:pPr algn="ctr"/>
                      <a:r>
                        <a:rPr lang="en-IN" sz="1600">
                          <a:effectLst/>
                        </a:rPr>
                        <a:t>2+</a:t>
                      </a:r>
                    </a:p>
                  </a:txBody>
                  <a:tcPr marL="0" marR="0" marT="0" marB="0" anchor="ctr"/>
                </a:tc>
                <a:tc>
                  <a:txBody>
                    <a:bodyPr/>
                    <a:lstStyle/>
                    <a:p>
                      <a:pPr algn="ctr"/>
                      <a:r>
                        <a:rPr lang="en-IN" sz="1600">
                          <a:effectLst/>
                        </a:rPr>
                        <a:t>copper(II) ion</a:t>
                      </a:r>
                    </a:p>
                  </a:txBody>
                  <a:tcPr marL="0" marR="0" marT="0" marB="0" anchor="ctr"/>
                </a:tc>
                <a:tc>
                  <a:txBody>
                    <a:bodyPr/>
                    <a:lstStyle/>
                    <a:p>
                      <a:pPr algn="ctr"/>
                      <a:r>
                        <a:rPr lang="en-IN" sz="1600">
                          <a:effectLst/>
                        </a:rPr>
                        <a:t>cupric ion</a:t>
                      </a:r>
                    </a:p>
                  </a:txBody>
                  <a:tcPr marL="0" marR="0" marT="0" marB="0" anchor="ctr"/>
                </a:tc>
                <a:extLst>
                  <a:ext uri="{0D108BD9-81ED-4DB2-BD59-A6C34878D82A}">
                    <a16:rowId xmlns:a16="http://schemas.microsoft.com/office/drawing/2014/main" val="1705232258"/>
                  </a:ext>
                </a:extLst>
              </a:tr>
              <a:tr h="341052">
                <a:tc>
                  <a:txBody>
                    <a:bodyPr/>
                    <a:lstStyle/>
                    <a:p>
                      <a:pPr algn="ctr"/>
                      <a:r>
                        <a:rPr lang="en-IN" sz="1600">
                          <a:effectLst/>
                        </a:rPr>
                        <a:t>tin</a:t>
                      </a:r>
                    </a:p>
                  </a:txBody>
                  <a:tcPr marL="0" marR="0" marT="0" marB="0" anchor="ctr"/>
                </a:tc>
                <a:tc>
                  <a:txBody>
                    <a:bodyPr/>
                    <a:lstStyle/>
                    <a:p>
                      <a:pPr algn="ctr"/>
                      <a:r>
                        <a:rPr lang="en-IN" sz="1600">
                          <a:effectLst/>
                        </a:rPr>
                        <a:t>stann-</a:t>
                      </a:r>
                    </a:p>
                  </a:txBody>
                  <a:tcPr marL="0" marR="0" marT="0" marB="0" anchor="ctr"/>
                </a:tc>
                <a:tc>
                  <a:txBody>
                    <a:bodyPr/>
                    <a:lstStyle/>
                    <a:p>
                      <a:pPr algn="ctr"/>
                      <a:r>
                        <a:rPr lang="en-IN" sz="1600">
                          <a:effectLst/>
                        </a:rPr>
                        <a:t>2+</a:t>
                      </a:r>
                    </a:p>
                  </a:txBody>
                  <a:tcPr marL="0" marR="0" marT="0" marB="0" anchor="ctr"/>
                </a:tc>
                <a:tc>
                  <a:txBody>
                    <a:bodyPr/>
                    <a:lstStyle/>
                    <a:p>
                      <a:pPr algn="ctr"/>
                      <a:r>
                        <a:rPr lang="en-IN" sz="1600">
                          <a:effectLst/>
                        </a:rPr>
                        <a:t>tin(II) ion</a:t>
                      </a:r>
                    </a:p>
                  </a:txBody>
                  <a:tcPr marL="0" marR="0" marT="0" marB="0" anchor="ctr"/>
                </a:tc>
                <a:tc>
                  <a:txBody>
                    <a:bodyPr/>
                    <a:lstStyle/>
                    <a:p>
                      <a:pPr algn="ctr"/>
                      <a:r>
                        <a:rPr lang="en-IN" sz="1600">
                          <a:effectLst/>
                        </a:rPr>
                        <a:t>stannous ion</a:t>
                      </a:r>
                    </a:p>
                  </a:txBody>
                  <a:tcPr marL="0" marR="0" marT="0" marB="0" anchor="ctr"/>
                </a:tc>
                <a:extLst>
                  <a:ext uri="{0D108BD9-81ED-4DB2-BD59-A6C34878D82A}">
                    <a16:rowId xmlns:a16="http://schemas.microsoft.com/office/drawing/2014/main" val="3389196496"/>
                  </a:ext>
                </a:extLst>
              </a:tr>
              <a:tr h="341052">
                <a:tc>
                  <a:txBody>
                    <a:bodyPr/>
                    <a:lstStyle/>
                    <a:p>
                      <a:pPr algn="ctr"/>
                      <a:r>
                        <a:rPr lang="en-IN" sz="1600">
                          <a:effectLst/>
                        </a:rPr>
                        <a:t>tin</a:t>
                      </a:r>
                    </a:p>
                  </a:txBody>
                  <a:tcPr marL="0" marR="0" marT="0" marB="0" anchor="ctr"/>
                </a:tc>
                <a:tc>
                  <a:txBody>
                    <a:bodyPr/>
                    <a:lstStyle/>
                    <a:p>
                      <a:pPr algn="ctr"/>
                      <a:r>
                        <a:rPr lang="en-IN" sz="1600">
                          <a:effectLst/>
                        </a:rPr>
                        <a:t>stann-</a:t>
                      </a:r>
                    </a:p>
                  </a:txBody>
                  <a:tcPr marL="0" marR="0" marT="0" marB="0" anchor="ctr"/>
                </a:tc>
                <a:tc>
                  <a:txBody>
                    <a:bodyPr/>
                    <a:lstStyle/>
                    <a:p>
                      <a:pPr algn="ctr"/>
                      <a:r>
                        <a:rPr lang="en-IN" sz="1600">
                          <a:effectLst/>
                        </a:rPr>
                        <a:t>4+</a:t>
                      </a:r>
                    </a:p>
                  </a:txBody>
                  <a:tcPr marL="0" marR="0" marT="0" marB="0" anchor="ctr"/>
                </a:tc>
                <a:tc>
                  <a:txBody>
                    <a:bodyPr/>
                    <a:lstStyle/>
                    <a:p>
                      <a:pPr algn="ctr"/>
                      <a:r>
                        <a:rPr lang="en-IN" sz="1600">
                          <a:effectLst/>
                        </a:rPr>
                        <a:t>tin(IV) ion</a:t>
                      </a:r>
                    </a:p>
                  </a:txBody>
                  <a:tcPr marL="0" marR="0" marT="0" marB="0" anchor="ctr"/>
                </a:tc>
                <a:tc>
                  <a:txBody>
                    <a:bodyPr/>
                    <a:lstStyle/>
                    <a:p>
                      <a:pPr algn="ctr"/>
                      <a:r>
                        <a:rPr lang="en-IN" sz="1600">
                          <a:effectLst/>
                        </a:rPr>
                        <a:t>stannic ion</a:t>
                      </a:r>
                    </a:p>
                  </a:txBody>
                  <a:tcPr marL="0" marR="0" marT="0" marB="0" anchor="ctr"/>
                </a:tc>
                <a:extLst>
                  <a:ext uri="{0D108BD9-81ED-4DB2-BD59-A6C34878D82A}">
                    <a16:rowId xmlns:a16="http://schemas.microsoft.com/office/drawing/2014/main" val="2026567390"/>
                  </a:ext>
                </a:extLst>
              </a:tr>
              <a:tr h="341052">
                <a:tc>
                  <a:txBody>
                    <a:bodyPr/>
                    <a:lstStyle/>
                    <a:p>
                      <a:pPr algn="ctr"/>
                      <a:r>
                        <a:rPr lang="en-IN" sz="1600">
                          <a:effectLst/>
                        </a:rPr>
                        <a:t>lead</a:t>
                      </a:r>
                    </a:p>
                  </a:txBody>
                  <a:tcPr marL="0" marR="0" marT="0" marB="0" anchor="ctr"/>
                </a:tc>
                <a:tc>
                  <a:txBody>
                    <a:bodyPr/>
                    <a:lstStyle/>
                    <a:p>
                      <a:pPr algn="ctr"/>
                      <a:r>
                        <a:rPr lang="en-IN" sz="1600">
                          <a:effectLst/>
                        </a:rPr>
                        <a:t>plumb-</a:t>
                      </a:r>
                    </a:p>
                  </a:txBody>
                  <a:tcPr marL="0" marR="0" marT="0" marB="0" anchor="ctr"/>
                </a:tc>
                <a:tc>
                  <a:txBody>
                    <a:bodyPr/>
                    <a:lstStyle/>
                    <a:p>
                      <a:pPr algn="ctr"/>
                      <a:r>
                        <a:rPr lang="en-IN" sz="1600">
                          <a:effectLst/>
                        </a:rPr>
                        <a:t>2+</a:t>
                      </a:r>
                    </a:p>
                  </a:txBody>
                  <a:tcPr marL="0" marR="0" marT="0" marB="0" anchor="ctr"/>
                </a:tc>
                <a:tc>
                  <a:txBody>
                    <a:bodyPr/>
                    <a:lstStyle/>
                    <a:p>
                      <a:pPr algn="ctr"/>
                      <a:r>
                        <a:rPr lang="en-IN" sz="1600">
                          <a:effectLst/>
                        </a:rPr>
                        <a:t>lead(II) ion</a:t>
                      </a:r>
                    </a:p>
                  </a:txBody>
                  <a:tcPr marL="0" marR="0" marT="0" marB="0" anchor="ctr"/>
                </a:tc>
                <a:tc>
                  <a:txBody>
                    <a:bodyPr/>
                    <a:lstStyle/>
                    <a:p>
                      <a:pPr algn="ctr"/>
                      <a:r>
                        <a:rPr lang="en-IN" sz="1600">
                          <a:effectLst/>
                        </a:rPr>
                        <a:t>plumbous ion</a:t>
                      </a:r>
                    </a:p>
                  </a:txBody>
                  <a:tcPr marL="0" marR="0" marT="0" marB="0" anchor="ctr"/>
                </a:tc>
                <a:extLst>
                  <a:ext uri="{0D108BD9-81ED-4DB2-BD59-A6C34878D82A}">
                    <a16:rowId xmlns:a16="http://schemas.microsoft.com/office/drawing/2014/main" val="1977446138"/>
                  </a:ext>
                </a:extLst>
              </a:tr>
              <a:tr h="341052">
                <a:tc>
                  <a:txBody>
                    <a:bodyPr/>
                    <a:lstStyle/>
                    <a:p>
                      <a:pPr algn="ctr"/>
                      <a:r>
                        <a:rPr lang="en-IN" sz="1600">
                          <a:effectLst/>
                        </a:rPr>
                        <a:t>lead</a:t>
                      </a:r>
                    </a:p>
                  </a:txBody>
                  <a:tcPr marL="0" marR="0" marT="0" marB="0" anchor="ctr"/>
                </a:tc>
                <a:tc>
                  <a:txBody>
                    <a:bodyPr/>
                    <a:lstStyle/>
                    <a:p>
                      <a:pPr algn="ctr"/>
                      <a:r>
                        <a:rPr lang="en-IN" sz="1600">
                          <a:effectLst/>
                        </a:rPr>
                        <a:t>plumb-</a:t>
                      </a:r>
                    </a:p>
                  </a:txBody>
                  <a:tcPr marL="0" marR="0" marT="0" marB="0" anchor="ctr"/>
                </a:tc>
                <a:tc>
                  <a:txBody>
                    <a:bodyPr/>
                    <a:lstStyle/>
                    <a:p>
                      <a:pPr algn="ctr"/>
                      <a:r>
                        <a:rPr lang="en-IN" sz="1600">
                          <a:effectLst/>
                        </a:rPr>
                        <a:t>4+</a:t>
                      </a:r>
                    </a:p>
                  </a:txBody>
                  <a:tcPr marL="0" marR="0" marT="0" marB="0" anchor="ctr"/>
                </a:tc>
                <a:tc>
                  <a:txBody>
                    <a:bodyPr/>
                    <a:lstStyle/>
                    <a:p>
                      <a:pPr algn="ctr"/>
                      <a:r>
                        <a:rPr lang="en-IN" sz="1600">
                          <a:effectLst/>
                        </a:rPr>
                        <a:t>lead(IV) ion</a:t>
                      </a:r>
                    </a:p>
                  </a:txBody>
                  <a:tcPr marL="0" marR="0" marT="0" marB="0" anchor="ctr"/>
                </a:tc>
                <a:tc>
                  <a:txBody>
                    <a:bodyPr/>
                    <a:lstStyle/>
                    <a:p>
                      <a:pPr algn="ctr"/>
                      <a:r>
                        <a:rPr lang="en-IN" sz="1600">
                          <a:effectLst/>
                        </a:rPr>
                        <a:t>plumbic ion</a:t>
                      </a:r>
                    </a:p>
                  </a:txBody>
                  <a:tcPr marL="0" marR="0" marT="0" marB="0" anchor="ctr"/>
                </a:tc>
                <a:extLst>
                  <a:ext uri="{0D108BD9-81ED-4DB2-BD59-A6C34878D82A}">
                    <a16:rowId xmlns:a16="http://schemas.microsoft.com/office/drawing/2014/main" val="854735314"/>
                  </a:ext>
                </a:extLst>
              </a:tr>
              <a:tr h="341052">
                <a:tc>
                  <a:txBody>
                    <a:bodyPr/>
                    <a:lstStyle/>
                    <a:p>
                      <a:pPr algn="ctr"/>
                      <a:r>
                        <a:rPr lang="en-IN" sz="1600">
                          <a:effectLst/>
                        </a:rPr>
                        <a:t>chromium</a:t>
                      </a:r>
                    </a:p>
                  </a:txBody>
                  <a:tcPr marL="0" marR="0" marT="0" marB="0" anchor="ctr"/>
                </a:tc>
                <a:tc>
                  <a:txBody>
                    <a:bodyPr/>
                    <a:lstStyle/>
                    <a:p>
                      <a:pPr algn="ctr"/>
                      <a:r>
                        <a:rPr lang="en-IN" sz="1600">
                          <a:effectLst/>
                        </a:rPr>
                        <a:t>chrom-</a:t>
                      </a:r>
                    </a:p>
                  </a:txBody>
                  <a:tcPr marL="0" marR="0" marT="0" marB="0" anchor="ctr"/>
                </a:tc>
                <a:tc>
                  <a:txBody>
                    <a:bodyPr/>
                    <a:lstStyle/>
                    <a:p>
                      <a:pPr algn="ctr"/>
                      <a:r>
                        <a:rPr lang="en-IN" sz="1600">
                          <a:effectLst/>
                        </a:rPr>
                        <a:t>2+</a:t>
                      </a:r>
                    </a:p>
                  </a:txBody>
                  <a:tcPr marL="0" marR="0" marT="0" marB="0" anchor="ctr"/>
                </a:tc>
                <a:tc>
                  <a:txBody>
                    <a:bodyPr/>
                    <a:lstStyle/>
                    <a:p>
                      <a:pPr algn="ctr"/>
                      <a:r>
                        <a:rPr lang="en-IN" sz="1600">
                          <a:effectLst/>
                        </a:rPr>
                        <a:t>chromium(II) ion</a:t>
                      </a:r>
                    </a:p>
                  </a:txBody>
                  <a:tcPr marL="0" marR="0" marT="0" marB="0" anchor="ctr"/>
                </a:tc>
                <a:tc>
                  <a:txBody>
                    <a:bodyPr/>
                    <a:lstStyle/>
                    <a:p>
                      <a:pPr algn="ctr"/>
                      <a:r>
                        <a:rPr lang="en-IN" sz="1600" err="1">
                          <a:effectLst/>
                        </a:rPr>
                        <a:t>chromous</a:t>
                      </a:r>
                      <a:r>
                        <a:rPr lang="en-IN" sz="1600">
                          <a:effectLst/>
                        </a:rPr>
                        <a:t> ion</a:t>
                      </a:r>
                    </a:p>
                  </a:txBody>
                  <a:tcPr marL="0" marR="0" marT="0" marB="0" anchor="ctr"/>
                </a:tc>
                <a:extLst>
                  <a:ext uri="{0D108BD9-81ED-4DB2-BD59-A6C34878D82A}">
                    <a16:rowId xmlns:a16="http://schemas.microsoft.com/office/drawing/2014/main" val="2868635748"/>
                  </a:ext>
                </a:extLst>
              </a:tr>
              <a:tr h="341052">
                <a:tc>
                  <a:txBody>
                    <a:bodyPr/>
                    <a:lstStyle/>
                    <a:p>
                      <a:pPr algn="ctr"/>
                      <a:r>
                        <a:rPr lang="en-IN" sz="1600">
                          <a:effectLst/>
                        </a:rPr>
                        <a:t>chromium</a:t>
                      </a:r>
                    </a:p>
                  </a:txBody>
                  <a:tcPr marL="0" marR="0" marT="0" marB="0" anchor="ctr"/>
                </a:tc>
                <a:tc>
                  <a:txBody>
                    <a:bodyPr/>
                    <a:lstStyle/>
                    <a:p>
                      <a:pPr algn="ctr"/>
                      <a:r>
                        <a:rPr lang="en-IN" sz="1600">
                          <a:effectLst/>
                        </a:rPr>
                        <a:t>chrom-</a:t>
                      </a:r>
                    </a:p>
                  </a:txBody>
                  <a:tcPr marL="0" marR="0" marT="0" marB="0" anchor="ctr"/>
                </a:tc>
                <a:tc>
                  <a:txBody>
                    <a:bodyPr/>
                    <a:lstStyle/>
                    <a:p>
                      <a:pPr algn="ctr"/>
                      <a:r>
                        <a:rPr lang="en-IN" sz="1600">
                          <a:effectLst/>
                        </a:rPr>
                        <a:t>3+</a:t>
                      </a:r>
                    </a:p>
                  </a:txBody>
                  <a:tcPr marL="0" marR="0" marT="0" marB="0" anchor="ctr"/>
                </a:tc>
                <a:tc>
                  <a:txBody>
                    <a:bodyPr/>
                    <a:lstStyle/>
                    <a:p>
                      <a:pPr algn="ctr"/>
                      <a:r>
                        <a:rPr lang="en-IN" sz="1600">
                          <a:effectLst/>
                        </a:rPr>
                        <a:t>chromium(III) ion</a:t>
                      </a:r>
                    </a:p>
                  </a:txBody>
                  <a:tcPr marL="0" marR="0" marT="0" marB="0" anchor="ctr"/>
                </a:tc>
                <a:tc>
                  <a:txBody>
                    <a:bodyPr/>
                    <a:lstStyle/>
                    <a:p>
                      <a:pPr algn="ctr"/>
                      <a:r>
                        <a:rPr lang="en-IN" sz="1600">
                          <a:effectLst/>
                        </a:rPr>
                        <a:t>chromic ion</a:t>
                      </a:r>
                    </a:p>
                  </a:txBody>
                  <a:tcPr marL="0" marR="0" marT="0" marB="0" anchor="ctr"/>
                </a:tc>
                <a:extLst>
                  <a:ext uri="{0D108BD9-81ED-4DB2-BD59-A6C34878D82A}">
                    <a16:rowId xmlns:a16="http://schemas.microsoft.com/office/drawing/2014/main" val="1110880874"/>
                  </a:ext>
                </a:extLst>
              </a:tr>
              <a:tr h="341052">
                <a:tc>
                  <a:txBody>
                    <a:bodyPr/>
                    <a:lstStyle/>
                    <a:p>
                      <a:pPr algn="ctr"/>
                      <a:r>
                        <a:rPr lang="en-IN" sz="1600">
                          <a:effectLst/>
                        </a:rPr>
                        <a:t>gold</a:t>
                      </a:r>
                    </a:p>
                  </a:txBody>
                  <a:tcPr marL="0" marR="0" marT="0" marB="0" anchor="ctr"/>
                </a:tc>
                <a:tc>
                  <a:txBody>
                    <a:bodyPr/>
                    <a:lstStyle/>
                    <a:p>
                      <a:pPr algn="ctr"/>
                      <a:r>
                        <a:rPr lang="en-IN" sz="1600">
                          <a:effectLst/>
                        </a:rPr>
                        <a:t>aur-</a:t>
                      </a:r>
                    </a:p>
                  </a:txBody>
                  <a:tcPr marL="0" marR="0" marT="0" marB="0" anchor="ctr"/>
                </a:tc>
                <a:tc>
                  <a:txBody>
                    <a:bodyPr/>
                    <a:lstStyle/>
                    <a:p>
                      <a:pPr algn="ctr"/>
                      <a:r>
                        <a:rPr lang="en-IN" sz="1600">
                          <a:effectLst/>
                        </a:rPr>
                        <a:t>1+</a:t>
                      </a:r>
                    </a:p>
                  </a:txBody>
                  <a:tcPr marL="0" marR="0" marT="0" marB="0" anchor="ctr"/>
                </a:tc>
                <a:tc>
                  <a:txBody>
                    <a:bodyPr/>
                    <a:lstStyle/>
                    <a:p>
                      <a:pPr algn="ctr"/>
                      <a:r>
                        <a:rPr lang="en-IN" sz="1600">
                          <a:effectLst/>
                        </a:rPr>
                        <a:t>gold(I) ion</a:t>
                      </a:r>
                    </a:p>
                  </a:txBody>
                  <a:tcPr marL="0" marR="0" marT="0" marB="0" anchor="ctr"/>
                </a:tc>
                <a:tc>
                  <a:txBody>
                    <a:bodyPr/>
                    <a:lstStyle/>
                    <a:p>
                      <a:pPr algn="ctr"/>
                      <a:r>
                        <a:rPr lang="en-IN" sz="1600">
                          <a:effectLst/>
                        </a:rPr>
                        <a:t>aurous ion</a:t>
                      </a:r>
                    </a:p>
                  </a:txBody>
                  <a:tcPr marL="0" marR="0" marT="0" marB="0" anchor="ctr"/>
                </a:tc>
                <a:extLst>
                  <a:ext uri="{0D108BD9-81ED-4DB2-BD59-A6C34878D82A}">
                    <a16:rowId xmlns:a16="http://schemas.microsoft.com/office/drawing/2014/main" val="2006586348"/>
                  </a:ext>
                </a:extLst>
              </a:tr>
              <a:tr h="341052">
                <a:tc>
                  <a:txBody>
                    <a:bodyPr/>
                    <a:lstStyle/>
                    <a:p>
                      <a:pPr algn="ctr"/>
                      <a:r>
                        <a:rPr lang="en-IN" sz="1600">
                          <a:effectLst/>
                        </a:rPr>
                        <a:t>gold</a:t>
                      </a:r>
                    </a:p>
                  </a:txBody>
                  <a:tcPr marL="0" marR="0" marT="0" marB="0" anchor="ctr"/>
                </a:tc>
                <a:tc>
                  <a:txBody>
                    <a:bodyPr/>
                    <a:lstStyle/>
                    <a:p>
                      <a:pPr algn="ctr"/>
                      <a:r>
                        <a:rPr lang="en-IN" sz="1600">
                          <a:effectLst/>
                        </a:rPr>
                        <a:t>aur-</a:t>
                      </a:r>
                    </a:p>
                  </a:txBody>
                  <a:tcPr marL="0" marR="0" marT="0" marB="0" anchor="ctr"/>
                </a:tc>
                <a:tc>
                  <a:txBody>
                    <a:bodyPr/>
                    <a:lstStyle/>
                    <a:p>
                      <a:pPr algn="ctr"/>
                      <a:r>
                        <a:rPr lang="en-IN" sz="1600">
                          <a:effectLst/>
                        </a:rPr>
                        <a:t>3+</a:t>
                      </a:r>
                    </a:p>
                  </a:txBody>
                  <a:tcPr marL="0" marR="0" marT="0" marB="0" anchor="ctr"/>
                </a:tc>
                <a:tc>
                  <a:txBody>
                    <a:bodyPr/>
                    <a:lstStyle/>
                    <a:p>
                      <a:pPr algn="ctr"/>
                      <a:r>
                        <a:rPr lang="en-IN" sz="1600">
                          <a:effectLst/>
                        </a:rPr>
                        <a:t>gold(III) ion</a:t>
                      </a:r>
                    </a:p>
                  </a:txBody>
                  <a:tcPr marL="0" marR="0" marT="0" marB="0" anchor="ctr"/>
                </a:tc>
                <a:tc>
                  <a:txBody>
                    <a:bodyPr/>
                    <a:lstStyle/>
                    <a:p>
                      <a:pPr algn="ctr"/>
                      <a:r>
                        <a:rPr lang="en-IN" sz="1600">
                          <a:effectLst/>
                        </a:rPr>
                        <a:t>auric ion</a:t>
                      </a:r>
                    </a:p>
                  </a:txBody>
                  <a:tcPr marL="0" marR="0" marT="0" marB="0" anchor="ctr"/>
                </a:tc>
                <a:extLst>
                  <a:ext uri="{0D108BD9-81ED-4DB2-BD59-A6C34878D82A}">
                    <a16:rowId xmlns:a16="http://schemas.microsoft.com/office/drawing/2014/main" val="4207071611"/>
                  </a:ext>
                </a:extLst>
              </a:tr>
            </a:tbl>
          </a:graphicData>
        </a:graphic>
      </p:graphicFrame>
      <p:sp>
        <p:nvSpPr>
          <p:cNvPr id="3" name="TextBox 2">
            <a:extLst>
              <a:ext uri="{FF2B5EF4-FFF2-40B4-BE49-F238E27FC236}">
                <a16:creationId xmlns:a16="http://schemas.microsoft.com/office/drawing/2014/main" id="{3FCFBFB6-68AC-ED4C-823B-42925D4C84AA}"/>
              </a:ext>
            </a:extLst>
          </p:cNvPr>
          <p:cNvSpPr txBox="1"/>
          <p:nvPr/>
        </p:nvSpPr>
        <p:spPr>
          <a:xfrm>
            <a:off x="2266699" y="5780298"/>
            <a:ext cx="8044446"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rPr>
              <a:t>The Basics of General, Organic and Biological </a:t>
            </a:r>
            <a:r>
              <a:rPr lang="en-US" sz="1600" i="1" u="sng">
                <a:solidFill>
                  <a:srgbClr val="0563C1"/>
                </a:solidFill>
                <a:latin typeface="Arial" panose="020B0604020202020204" pitchFamily="34" charset="0"/>
                <a:ea typeface="Calibri" panose="020F0502020204030204" pitchFamily="34" charset="0"/>
                <a:hlinkClick r:id="rId3"/>
              </a:rPr>
              <a:t>Chemistry</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BY-NC-SA 3.0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63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6.3b</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08941" y="2034967"/>
            <a:ext cx="6974115"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Table 6.3b </a:t>
            </a:r>
            <a:r>
              <a:rPr lang="en-US" sz="1600">
                <a:latin typeface="Arial" panose="020B0604020202020204" pitchFamily="34" charset="0"/>
                <a:cs typeface="Arial" panose="020B0604020202020204" pitchFamily="34" charset="0"/>
              </a:rPr>
              <a:t>Names of Some Transition Metal Ionic Compounds</a:t>
            </a:r>
          </a:p>
        </p:txBody>
      </p:sp>
      <p:graphicFrame>
        <p:nvGraphicFramePr>
          <p:cNvPr id="3" name="Table 2">
            <a:extLst>
              <a:ext uri="{FF2B5EF4-FFF2-40B4-BE49-F238E27FC236}">
                <a16:creationId xmlns:a16="http://schemas.microsoft.com/office/drawing/2014/main" id="{270F8847-BEF1-A121-06B0-93BE916E70AC}"/>
              </a:ext>
            </a:extLst>
          </p:cNvPr>
          <p:cNvGraphicFramePr>
            <a:graphicFrameLocks noGrp="1"/>
          </p:cNvGraphicFramePr>
          <p:nvPr>
            <p:extLst>
              <p:ext uri="{D42A27DB-BD31-4B8C-83A1-F6EECF244321}">
                <p14:modId xmlns:p14="http://schemas.microsoft.com/office/powerpoint/2010/main" val="2467114173"/>
              </p:ext>
            </p:extLst>
          </p:nvPr>
        </p:nvGraphicFramePr>
        <p:xfrm>
          <a:off x="1632743" y="2590800"/>
          <a:ext cx="8926512" cy="1676400"/>
        </p:xfrm>
        <a:graphic>
          <a:graphicData uri="http://schemas.openxmlformats.org/drawingml/2006/table">
            <a:tbl>
              <a:tblPr firstRow="1">
                <a:tableStyleId>{793D81CF-94F2-401A-BA57-92F5A7B2D0C5}</a:tableStyleId>
              </a:tblPr>
              <a:tblGrid>
                <a:gridCol w="4463256">
                  <a:extLst>
                    <a:ext uri="{9D8B030D-6E8A-4147-A177-3AD203B41FA5}">
                      <a16:colId xmlns:a16="http://schemas.microsoft.com/office/drawing/2014/main" val="936368761"/>
                    </a:ext>
                  </a:extLst>
                </a:gridCol>
                <a:gridCol w="4463256">
                  <a:extLst>
                    <a:ext uri="{9D8B030D-6E8A-4147-A177-3AD203B41FA5}">
                      <a16:colId xmlns:a16="http://schemas.microsoft.com/office/drawing/2014/main" val="2312349719"/>
                    </a:ext>
                  </a:extLst>
                </a:gridCol>
              </a:tblGrid>
              <a:tr h="0">
                <a:tc>
                  <a:txBody>
                    <a:bodyPr/>
                    <a:lstStyle/>
                    <a:p>
                      <a:r>
                        <a:rPr lang="en-IN" sz="1600"/>
                        <a:t>Transition Metal Ionic Compound</a:t>
                      </a:r>
                    </a:p>
                  </a:txBody>
                  <a:tcPr anchor="ctr"/>
                </a:tc>
                <a:tc>
                  <a:txBody>
                    <a:bodyPr/>
                    <a:lstStyle/>
                    <a:p>
                      <a:r>
                        <a:rPr lang="en-IN" sz="1600"/>
                        <a:t>Name</a:t>
                      </a:r>
                    </a:p>
                  </a:txBody>
                  <a:tcPr anchor="ctr"/>
                </a:tc>
                <a:extLst>
                  <a:ext uri="{0D108BD9-81ED-4DB2-BD59-A6C34878D82A}">
                    <a16:rowId xmlns:a16="http://schemas.microsoft.com/office/drawing/2014/main" val="3493663274"/>
                  </a:ext>
                </a:extLst>
              </a:tr>
              <a:tr h="0">
                <a:tc>
                  <a:txBody>
                    <a:bodyPr/>
                    <a:lstStyle/>
                    <a:p>
                      <a:r>
                        <a:rPr lang="en-IN" sz="1600"/>
                        <a:t>FeCl</a:t>
                      </a:r>
                      <a:r>
                        <a:rPr lang="en-IN" sz="1600" baseline="-25000"/>
                        <a:t>3</a:t>
                      </a:r>
                      <a:endParaRPr lang="en-IN" sz="1600"/>
                    </a:p>
                  </a:txBody>
                  <a:tcPr anchor="ctr"/>
                </a:tc>
                <a:tc>
                  <a:txBody>
                    <a:bodyPr/>
                    <a:lstStyle/>
                    <a:p>
                      <a:r>
                        <a:rPr lang="en-IN" sz="1600"/>
                        <a:t>iron(III) chloride</a:t>
                      </a:r>
                    </a:p>
                  </a:txBody>
                  <a:tcPr anchor="ctr"/>
                </a:tc>
                <a:extLst>
                  <a:ext uri="{0D108BD9-81ED-4DB2-BD59-A6C34878D82A}">
                    <a16:rowId xmlns:a16="http://schemas.microsoft.com/office/drawing/2014/main" val="3634321865"/>
                  </a:ext>
                </a:extLst>
              </a:tr>
              <a:tr h="0">
                <a:tc>
                  <a:txBody>
                    <a:bodyPr/>
                    <a:lstStyle/>
                    <a:p>
                      <a:r>
                        <a:rPr lang="en-IN" sz="1600"/>
                        <a:t>Hg</a:t>
                      </a:r>
                      <a:r>
                        <a:rPr lang="en-IN" sz="1600" baseline="-25000"/>
                        <a:t>2</a:t>
                      </a:r>
                      <a:r>
                        <a:rPr lang="en-IN" sz="1600"/>
                        <a:t>O</a:t>
                      </a:r>
                    </a:p>
                  </a:txBody>
                  <a:tcPr anchor="ctr"/>
                </a:tc>
                <a:tc>
                  <a:txBody>
                    <a:bodyPr/>
                    <a:lstStyle/>
                    <a:p>
                      <a:r>
                        <a:rPr lang="en-IN" sz="1600"/>
                        <a:t>mercury(I) oxide</a:t>
                      </a:r>
                    </a:p>
                  </a:txBody>
                  <a:tcPr anchor="ctr"/>
                </a:tc>
                <a:extLst>
                  <a:ext uri="{0D108BD9-81ED-4DB2-BD59-A6C34878D82A}">
                    <a16:rowId xmlns:a16="http://schemas.microsoft.com/office/drawing/2014/main" val="3093248552"/>
                  </a:ext>
                </a:extLst>
              </a:tr>
              <a:tr h="0">
                <a:tc>
                  <a:txBody>
                    <a:bodyPr/>
                    <a:lstStyle/>
                    <a:p>
                      <a:r>
                        <a:rPr lang="en-IN" sz="1600"/>
                        <a:t>HgO</a:t>
                      </a:r>
                    </a:p>
                  </a:txBody>
                  <a:tcPr anchor="ctr"/>
                </a:tc>
                <a:tc>
                  <a:txBody>
                    <a:bodyPr/>
                    <a:lstStyle/>
                    <a:p>
                      <a:r>
                        <a:rPr lang="en-IN" sz="1600"/>
                        <a:t>mercury(II) oxide</a:t>
                      </a:r>
                    </a:p>
                  </a:txBody>
                  <a:tcPr anchor="ctr"/>
                </a:tc>
                <a:extLst>
                  <a:ext uri="{0D108BD9-81ED-4DB2-BD59-A6C34878D82A}">
                    <a16:rowId xmlns:a16="http://schemas.microsoft.com/office/drawing/2014/main" val="433082731"/>
                  </a:ext>
                </a:extLst>
              </a:tr>
              <a:tr h="0">
                <a:tc>
                  <a:txBody>
                    <a:bodyPr/>
                    <a:lstStyle/>
                    <a:p>
                      <a:r>
                        <a:rPr lang="en-IN" sz="1600"/>
                        <a:t>Cu</a:t>
                      </a:r>
                      <a:r>
                        <a:rPr lang="en-IN" sz="1600" baseline="-25000"/>
                        <a:t>3</a:t>
                      </a:r>
                      <a:r>
                        <a:rPr lang="en-IN" sz="1600"/>
                        <a:t>(PO</a:t>
                      </a:r>
                      <a:r>
                        <a:rPr lang="en-IN" sz="1600" baseline="-25000"/>
                        <a:t>4</a:t>
                      </a:r>
                      <a:r>
                        <a:rPr lang="en-IN" sz="1600"/>
                        <a:t>)</a:t>
                      </a:r>
                      <a:r>
                        <a:rPr lang="en-IN" sz="1600" baseline="-25000"/>
                        <a:t>2</a:t>
                      </a:r>
                      <a:endParaRPr lang="en-IN" sz="1600"/>
                    </a:p>
                  </a:txBody>
                  <a:tcPr anchor="ctr"/>
                </a:tc>
                <a:tc>
                  <a:txBody>
                    <a:bodyPr/>
                    <a:lstStyle/>
                    <a:p>
                      <a:r>
                        <a:rPr lang="en-IN" sz="1600"/>
                        <a:t>copper(II) phosphate</a:t>
                      </a:r>
                    </a:p>
                  </a:txBody>
                  <a:tcPr anchor="ctr"/>
                </a:tc>
                <a:extLst>
                  <a:ext uri="{0D108BD9-81ED-4DB2-BD59-A6C34878D82A}">
                    <a16:rowId xmlns:a16="http://schemas.microsoft.com/office/drawing/2014/main" val="39910063"/>
                  </a:ext>
                </a:extLst>
              </a:tr>
            </a:tbl>
          </a:graphicData>
        </a:graphic>
      </p:graphicFrame>
      <p:sp>
        <p:nvSpPr>
          <p:cNvPr id="2" name="TextBox 1">
            <a:extLst>
              <a:ext uri="{FF2B5EF4-FFF2-40B4-BE49-F238E27FC236}">
                <a16:creationId xmlns:a16="http://schemas.microsoft.com/office/drawing/2014/main" id="{76F4447D-A5D8-56A9-50BF-CDFA5CE3B62C}"/>
              </a:ext>
            </a:extLst>
          </p:cNvPr>
          <p:cNvSpPr txBox="1"/>
          <p:nvPr/>
        </p:nvSpPr>
        <p:spPr>
          <a:xfrm>
            <a:off x="4041846" y="4484479"/>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0981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6.3a</a:t>
            </a:r>
          </a:p>
        </p:txBody>
      </p:sp>
      <p:pic>
        <p:nvPicPr>
          <p:cNvPr id="9218" name="Picture 2" descr="3 - D ball-and-stick models of chromate and dichromate. Chromate is made up of a central chromium atom that forms bonds with four oxygen atoms; two of the oxygen atoms form single bonds with the chromium atom while the other two form double bonds each. The structure of dichromate consists of two chromate ions that are bonded and share one of their oxygen atoms to which each chromate atom has a single bond. ">
            <a:extLst>
              <a:ext uri="{FF2B5EF4-FFF2-40B4-BE49-F238E27FC236}">
                <a16:creationId xmlns:a16="http://schemas.microsoft.com/office/drawing/2014/main" id="{33BACD22-9C9A-821C-C533-DAA7CFD2E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021" y="1371600"/>
            <a:ext cx="8291945"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022594" y="5601580"/>
            <a:ext cx="8146801" cy="621672"/>
          </a:xfrm>
        </p:spPr>
        <p:txBody>
          <a:bodyPr vert="horz" lIns="91440" tIns="45720" rIns="91440" bIns="45720" rtlCol="0" anchor="t">
            <a:noAutofit/>
          </a:bodyPr>
          <a:lstStyle/>
          <a:p>
            <a:pPr>
              <a:lnSpc>
                <a:spcPct val="100000"/>
              </a:lnSpc>
            </a:pPr>
            <a:r>
              <a:rPr lang="en-US" b="1">
                <a:latin typeface="Arial"/>
                <a:cs typeface="Arial"/>
              </a:rPr>
              <a:t>Figure 6.3a </a:t>
            </a:r>
            <a:r>
              <a:rPr lang="en-US">
                <a:latin typeface="Arial"/>
                <a:cs typeface="Arial"/>
              </a:rPr>
              <a:t>The Cr(VI) ion is often present in water as the polyatomic ions chromate, CrO</a:t>
            </a:r>
            <a:r>
              <a:rPr lang="en-US" baseline="-25000">
                <a:latin typeface="Arial"/>
                <a:cs typeface="Arial"/>
              </a:rPr>
              <a:t>4</a:t>
            </a:r>
            <a:r>
              <a:rPr lang="en-US" baseline="30000">
                <a:latin typeface="Arial"/>
                <a:cs typeface="Arial"/>
              </a:rPr>
              <a:t>2−</a:t>
            </a:r>
            <a:r>
              <a:rPr lang="en-US">
                <a:latin typeface="Arial"/>
                <a:cs typeface="Arial"/>
              </a:rPr>
              <a:t> (left), and dichromate, Cr</a:t>
            </a:r>
            <a:r>
              <a:rPr lang="en-US" baseline="-25000">
                <a:latin typeface="Arial"/>
                <a:cs typeface="Arial"/>
              </a:rPr>
              <a:t>2</a:t>
            </a:r>
            <a:r>
              <a:rPr lang="en-US">
                <a:latin typeface="Arial"/>
                <a:cs typeface="Arial"/>
              </a:rPr>
              <a:t>O</a:t>
            </a:r>
            <a:r>
              <a:rPr lang="en-US" baseline="-25000">
                <a:latin typeface="Arial"/>
                <a:cs typeface="Arial"/>
              </a:rPr>
              <a:t>7</a:t>
            </a:r>
            <a:r>
              <a:rPr lang="en-US" baseline="30000">
                <a:latin typeface="Arial"/>
                <a:cs typeface="Arial"/>
              </a:rPr>
              <a:t>2−</a:t>
            </a:r>
            <a:r>
              <a:rPr lang="en-US">
                <a:latin typeface="Arial"/>
                <a:cs typeface="Arial"/>
              </a:rPr>
              <a:t> (right). </a:t>
            </a:r>
            <a:r>
              <a:rPr lang="en-US">
                <a:effectLst/>
                <a:latin typeface="Arial"/>
                <a:ea typeface="Calibri" panose="020F0502020204030204" pitchFamily="34" charset="0"/>
                <a:cs typeface="Arial"/>
              </a:rPr>
              <a:t>(credit: </a:t>
            </a:r>
            <a:r>
              <a:rPr lang="en-US" i="1" u="sng">
                <a:solidFill>
                  <a:srgbClr val="0563C1"/>
                </a:solidFill>
                <a:effectLst/>
                <a:latin typeface="Arial"/>
                <a:ea typeface="Calibri" panose="020F0502020204030204" pitchFamily="34" charset="0"/>
                <a:cs typeface="Arial"/>
                <a:hlinkClick r:id="rId4"/>
              </a:rPr>
              <a:t>Chemistry (OpenStax)</a:t>
            </a:r>
            <a:r>
              <a:rPr lang="en-US">
                <a:effectLst/>
                <a:latin typeface="Arial"/>
                <a:ea typeface="Calibri" panose="020F0502020204030204" pitchFamily="34" charset="0"/>
                <a:cs typeface="Arial"/>
              </a:rPr>
              <a:t>, </a:t>
            </a:r>
            <a:r>
              <a:rPr lang="en-US" u="sng">
                <a:solidFill>
                  <a:srgbClr val="0563C1"/>
                </a:solidFill>
                <a:effectLst/>
                <a:latin typeface="Arial"/>
                <a:ea typeface="Calibri" panose="020F0502020204030204" pitchFamily="34" charset="0"/>
                <a:cs typeface="Arial"/>
                <a:hlinkClick r:id="rId5"/>
              </a:rPr>
              <a:t>CC BY 4.0</a:t>
            </a:r>
            <a:r>
              <a:rPr lang="en-US">
                <a:effectLst/>
                <a:latin typeface="Arial"/>
                <a:ea typeface="Calibri" panose="020F0502020204030204" pitchFamily="34" charset="0"/>
                <a:cs typeface="Arial"/>
              </a:rPr>
              <a:t>.)</a:t>
            </a:r>
          </a:p>
          <a:p>
            <a:pPr>
              <a:lnSpc>
                <a:spcPct val="100000"/>
              </a:lnSpc>
            </a:pPr>
            <a:endParaRPr lang="en-US" sz="1300"/>
          </a:p>
        </p:txBody>
      </p:sp>
    </p:spTree>
    <p:extLst>
      <p:ext uri="{BB962C8B-B14F-4D97-AF65-F5344CB8AC3E}">
        <p14:creationId xmlns:p14="http://schemas.microsoft.com/office/powerpoint/2010/main" val="25126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6.3c</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08941" y="1614231"/>
            <a:ext cx="6974115"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Table 6.3c </a:t>
            </a:r>
            <a:r>
              <a:rPr lang="en-US" sz="1600">
                <a:latin typeface="Arial" panose="020B0604020202020204" pitchFamily="34" charset="0"/>
                <a:cs typeface="Arial" panose="020B0604020202020204" pitchFamily="34" charset="0"/>
              </a:rPr>
              <a:t>Elements that Exist as Diatomic Molecules</a:t>
            </a:r>
          </a:p>
        </p:txBody>
      </p:sp>
      <p:graphicFrame>
        <p:nvGraphicFramePr>
          <p:cNvPr id="2" name="Table 1">
            <a:extLst>
              <a:ext uri="{FF2B5EF4-FFF2-40B4-BE49-F238E27FC236}">
                <a16:creationId xmlns:a16="http://schemas.microsoft.com/office/drawing/2014/main" id="{54CEBAE0-BB96-8875-0287-398BF6644306}"/>
              </a:ext>
            </a:extLst>
          </p:cNvPr>
          <p:cNvGraphicFramePr>
            <a:graphicFrameLocks noGrp="1"/>
          </p:cNvGraphicFramePr>
          <p:nvPr>
            <p:extLst>
              <p:ext uri="{D42A27DB-BD31-4B8C-83A1-F6EECF244321}">
                <p14:modId xmlns:p14="http://schemas.microsoft.com/office/powerpoint/2010/main" val="1336237121"/>
              </p:ext>
            </p:extLst>
          </p:nvPr>
        </p:nvGraphicFramePr>
        <p:xfrm>
          <a:off x="2061027" y="2087880"/>
          <a:ext cx="8069944" cy="2682240"/>
        </p:xfrm>
        <a:graphic>
          <a:graphicData uri="http://schemas.openxmlformats.org/drawingml/2006/table">
            <a:tbl>
              <a:tblPr firstRow="1">
                <a:tableStyleId>{793D81CF-94F2-401A-BA57-92F5A7B2D0C5}</a:tableStyleId>
              </a:tblPr>
              <a:tblGrid>
                <a:gridCol w="4034972">
                  <a:extLst>
                    <a:ext uri="{9D8B030D-6E8A-4147-A177-3AD203B41FA5}">
                      <a16:colId xmlns:a16="http://schemas.microsoft.com/office/drawing/2014/main" val="2805051473"/>
                    </a:ext>
                  </a:extLst>
                </a:gridCol>
                <a:gridCol w="4034972">
                  <a:extLst>
                    <a:ext uri="{9D8B030D-6E8A-4147-A177-3AD203B41FA5}">
                      <a16:colId xmlns:a16="http://schemas.microsoft.com/office/drawing/2014/main" val="656447147"/>
                    </a:ext>
                  </a:extLst>
                </a:gridCol>
              </a:tblGrid>
              <a:tr h="0">
                <a:tc>
                  <a:txBody>
                    <a:bodyPr/>
                    <a:lstStyle/>
                    <a:p>
                      <a:pPr algn="ctr"/>
                      <a:r>
                        <a:rPr lang="en-IN" sz="1600">
                          <a:effectLst/>
                        </a:rPr>
                        <a:t>Name</a:t>
                      </a:r>
                    </a:p>
                  </a:txBody>
                  <a:tcPr anchor="ctr"/>
                </a:tc>
                <a:tc>
                  <a:txBody>
                    <a:bodyPr/>
                    <a:lstStyle/>
                    <a:p>
                      <a:pPr algn="ctr"/>
                      <a:r>
                        <a:rPr lang="en-IN" sz="1600">
                          <a:effectLst/>
                        </a:rPr>
                        <a:t>Symbol</a:t>
                      </a:r>
                    </a:p>
                  </a:txBody>
                  <a:tcPr anchor="ctr"/>
                </a:tc>
                <a:extLst>
                  <a:ext uri="{0D108BD9-81ED-4DB2-BD59-A6C34878D82A}">
                    <a16:rowId xmlns:a16="http://schemas.microsoft.com/office/drawing/2014/main" val="521602191"/>
                  </a:ext>
                </a:extLst>
              </a:tr>
              <a:tr h="0">
                <a:tc>
                  <a:txBody>
                    <a:bodyPr/>
                    <a:lstStyle/>
                    <a:p>
                      <a:pPr algn="ctr"/>
                      <a:r>
                        <a:rPr lang="en-IN" sz="1600">
                          <a:effectLst/>
                        </a:rPr>
                        <a:t>hydrogen</a:t>
                      </a:r>
                    </a:p>
                  </a:txBody>
                  <a:tcPr anchor="ctr"/>
                </a:tc>
                <a:tc>
                  <a:txBody>
                    <a:bodyPr/>
                    <a:lstStyle/>
                    <a:p>
                      <a:pPr algn="ctr"/>
                      <a:r>
                        <a:rPr lang="en-IN" sz="1600">
                          <a:effectLst/>
                        </a:rPr>
                        <a:t>H</a:t>
                      </a:r>
                      <a:r>
                        <a:rPr lang="en-IN" sz="1600" baseline="-25000">
                          <a:effectLst/>
                        </a:rPr>
                        <a:t>2</a:t>
                      </a:r>
                      <a:endParaRPr lang="en-IN" sz="1600">
                        <a:effectLst/>
                      </a:endParaRPr>
                    </a:p>
                  </a:txBody>
                  <a:tcPr anchor="ctr"/>
                </a:tc>
                <a:extLst>
                  <a:ext uri="{0D108BD9-81ED-4DB2-BD59-A6C34878D82A}">
                    <a16:rowId xmlns:a16="http://schemas.microsoft.com/office/drawing/2014/main" val="3738931283"/>
                  </a:ext>
                </a:extLst>
              </a:tr>
              <a:tr h="0">
                <a:tc>
                  <a:txBody>
                    <a:bodyPr/>
                    <a:lstStyle/>
                    <a:p>
                      <a:pPr algn="ctr"/>
                      <a:r>
                        <a:rPr lang="en-IN" sz="1600">
                          <a:effectLst/>
                        </a:rPr>
                        <a:t>oxygen</a:t>
                      </a:r>
                    </a:p>
                  </a:txBody>
                  <a:tcPr anchor="ctr"/>
                </a:tc>
                <a:tc>
                  <a:txBody>
                    <a:bodyPr/>
                    <a:lstStyle/>
                    <a:p>
                      <a:pPr algn="ctr"/>
                      <a:r>
                        <a:rPr lang="en-IN" sz="1600">
                          <a:effectLst/>
                        </a:rPr>
                        <a:t>O</a:t>
                      </a:r>
                      <a:r>
                        <a:rPr lang="en-IN" sz="1600" baseline="-25000">
                          <a:effectLst/>
                        </a:rPr>
                        <a:t>2</a:t>
                      </a:r>
                      <a:endParaRPr lang="en-IN" sz="1600">
                        <a:effectLst/>
                      </a:endParaRPr>
                    </a:p>
                  </a:txBody>
                  <a:tcPr anchor="ctr"/>
                </a:tc>
                <a:extLst>
                  <a:ext uri="{0D108BD9-81ED-4DB2-BD59-A6C34878D82A}">
                    <a16:rowId xmlns:a16="http://schemas.microsoft.com/office/drawing/2014/main" val="1319218356"/>
                  </a:ext>
                </a:extLst>
              </a:tr>
              <a:tr h="0">
                <a:tc>
                  <a:txBody>
                    <a:bodyPr/>
                    <a:lstStyle/>
                    <a:p>
                      <a:pPr algn="ctr"/>
                      <a:r>
                        <a:rPr lang="en-IN" sz="1600">
                          <a:effectLst/>
                        </a:rPr>
                        <a:t>nitrogen</a:t>
                      </a:r>
                    </a:p>
                  </a:txBody>
                  <a:tcPr anchor="ctr"/>
                </a:tc>
                <a:tc>
                  <a:txBody>
                    <a:bodyPr/>
                    <a:lstStyle/>
                    <a:p>
                      <a:pPr algn="ctr"/>
                      <a:r>
                        <a:rPr lang="en-IN" sz="1600">
                          <a:effectLst/>
                        </a:rPr>
                        <a:t>N</a:t>
                      </a:r>
                      <a:r>
                        <a:rPr lang="en-IN" sz="1600" baseline="-25000">
                          <a:effectLst/>
                        </a:rPr>
                        <a:t>2</a:t>
                      </a:r>
                      <a:endParaRPr lang="en-IN" sz="1600">
                        <a:effectLst/>
                      </a:endParaRPr>
                    </a:p>
                  </a:txBody>
                  <a:tcPr anchor="ctr"/>
                </a:tc>
                <a:extLst>
                  <a:ext uri="{0D108BD9-81ED-4DB2-BD59-A6C34878D82A}">
                    <a16:rowId xmlns:a16="http://schemas.microsoft.com/office/drawing/2014/main" val="2429181228"/>
                  </a:ext>
                </a:extLst>
              </a:tr>
              <a:tr h="0">
                <a:tc>
                  <a:txBody>
                    <a:bodyPr/>
                    <a:lstStyle/>
                    <a:p>
                      <a:pPr algn="ctr"/>
                      <a:r>
                        <a:rPr lang="en-IN" sz="1600">
                          <a:effectLst/>
                        </a:rPr>
                        <a:t>fluorine</a:t>
                      </a:r>
                    </a:p>
                  </a:txBody>
                  <a:tcPr anchor="ctr"/>
                </a:tc>
                <a:tc>
                  <a:txBody>
                    <a:bodyPr/>
                    <a:lstStyle/>
                    <a:p>
                      <a:pPr algn="ctr"/>
                      <a:r>
                        <a:rPr lang="en-IN" sz="1600">
                          <a:effectLst/>
                        </a:rPr>
                        <a:t>F</a:t>
                      </a:r>
                      <a:r>
                        <a:rPr lang="en-IN" sz="1600" baseline="-25000">
                          <a:effectLst/>
                        </a:rPr>
                        <a:t>2</a:t>
                      </a:r>
                      <a:endParaRPr lang="en-IN" sz="1600">
                        <a:effectLst/>
                      </a:endParaRPr>
                    </a:p>
                  </a:txBody>
                  <a:tcPr anchor="ctr"/>
                </a:tc>
                <a:extLst>
                  <a:ext uri="{0D108BD9-81ED-4DB2-BD59-A6C34878D82A}">
                    <a16:rowId xmlns:a16="http://schemas.microsoft.com/office/drawing/2014/main" val="2820608387"/>
                  </a:ext>
                </a:extLst>
              </a:tr>
              <a:tr h="0">
                <a:tc>
                  <a:txBody>
                    <a:bodyPr/>
                    <a:lstStyle/>
                    <a:p>
                      <a:pPr algn="ctr"/>
                      <a:r>
                        <a:rPr lang="en-IN" sz="1600">
                          <a:effectLst/>
                        </a:rPr>
                        <a:t>chlorine</a:t>
                      </a:r>
                    </a:p>
                  </a:txBody>
                  <a:tcPr anchor="ctr"/>
                </a:tc>
                <a:tc>
                  <a:txBody>
                    <a:bodyPr/>
                    <a:lstStyle/>
                    <a:p>
                      <a:pPr algn="ctr"/>
                      <a:r>
                        <a:rPr lang="en-IN" sz="1600">
                          <a:effectLst/>
                        </a:rPr>
                        <a:t>Cl</a:t>
                      </a:r>
                      <a:r>
                        <a:rPr lang="en-IN" sz="1600" baseline="-25000">
                          <a:effectLst/>
                        </a:rPr>
                        <a:t>2</a:t>
                      </a:r>
                      <a:endParaRPr lang="en-IN" sz="1600">
                        <a:effectLst/>
                      </a:endParaRPr>
                    </a:p>
                  </a:txBody>
                  <a:tcPr anchor="ctr"/>
                </a:tc>
                <a:extLst>
                  <a:ext uri="{0D108BD9-81ED-4DB2-BD59-A6C34878D82A}">
                    <a16:rowId xmlns:a16="http://schemas.microsoft.com/office/drawing/2014/main" val="1750882383"/>
                  </a:ext>
                </a:extLst>
              </a:tr>
              <a:tr h="0">
                <a:tc>
                  <a:txBody>
                    <a:bodyPr/>
                    <a:lstStyle/>
                    <a:p>
                      <a:pPr algn="ctr"/>
                      <a:r>
                        <a:rPr lang="en-IN" sz="1600">
                          <a:effectLst/>
                        </a:rPr>
                        <a:t>bromine</a:t>
                      </a:r>
                    </a:p>
                  </a:txBody>
                  <a:tcPr anchor="ctr"/>
                </a:tc>
                <a:tc>
                  <a:txBody>
                    <a:bodyPr/>
                    <a:lstStyle/>
                    <a:p>
                      <a:pPr algn="ctr"/>
                      <a:r>
                        <a:rPr lang="en-IN" sz="1600">
                          <a:effectLst/>
                        </a:rPr>
                        <a:t>Br</a:t>
                      </a:r>
                      <a:r>
                        <a:rPr lang="en-IN" sz="1600" baseline="-25000">
                          <a:effectLst/>
                        </a:rPr>
                        <a:t>2</a:t>
                      </a:r>
                      <a:endParaRPr lang="en-IN" sz="1600">
                        <a:effectLst/>
                      </a:endParaRPr>
                    </a:p>
                  </a:txBody>
                  <a:tcPr anchor="ctr"/>
                </a:tc>
                <a:extLst>
                  <a:ext uri="{0D108BD9-81ED-4DB2-BD59-A6C34878D82A}">
                    <a16:rowId xmlns:a16="http://schemas.microsoft.com/office/drawing/2014/main" val="2261063544"/>
                  </a:ext>
                </a:extLst>
              </a:tr>
              <a:tr h="0">
                <a:tc>
                  <a:txBody>
                    <a:bodyPr/>
                    <a:lstStyle/>
                    <a:p>
                      <a:pPr algn="ctr"/>
                      <a:r>
                        <a:rPr lang="en-IN" sz="1600">
                          <a:effectLst/>
                        </a:rPr>
                        <a:t>iodine</a:t>
                      </a:r>
                    </a:p>
                  </a:txBody>
                  <a:tcPr anchor="ctr"/>
                </a:tc>
                <a:tc>
                  <a:txBody>
                    <a:bodyPr/>
                    <a:lstStyle/>
                    <a:p>
                      <a:pPr algn="ctr"/>
                      <a:r>
                        <a:rPr lang="en-IN" sz="1600">
                          <a:effectLst/>
                        </a:rPr>
                        <a:t>I</a:t>
                      </a:r>
                      <a:r>
                        <a:rPr lang="en-IN" sz="1600" baseline="-25000">
                          <a:effectLst/>
                        </a:rPr>
                        <a:t>2</a:t>
                      </a:r>
                      <a:endParaRPr lang="en-IN" sz="1600">
                        <a:effectLst/>
                      </a:endParaRPr>
                    </a:p>
                  </a:txBody>
                  <a:tcPr anchor="ctr"/>
                </a:tc>
                <a:extLst>
                  <a:ext uri="{0D108BD9-81ED-4DB2-BD59-A6C34878D82A}">
                    <a16:rowId xmlns:a16="http://schemas.microsoft.com/office/drawing/2014/main" val="393923718"/>
                  </a:ext>
                </a:extLst>
              </a:tr>
            </a:tbl>
          </a:graphicData>
        </a:graphic>
      </p:graphicFrame>
      <p:sp>
        <p:nvSpPr>
          <p:cNvPr id="3" name="TextBox 2">
            <a:extLst>
              <a:ext uri="{FF2B5EF4-FFF2-40B4-BE49-F238E27FC236}">
                <a16:creationId xmlns:a16="http://schemas.microsoft.com/office/drawing/2014/main" id="{8CEEEE23-614F-B9FB-6A61-E51001206276}"/>
              </a:ext>
            </a:extLst>
          </p:cNvPr>
          <p:cNvSpPr txBox="1"/>
          <p:nvPr/>
        </p:nvSpPr>
        <p:spPr>
          <a:xfrm>
            <a:off x="2714110" y="4905215"/>
            <a:ext cx="676377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hlinkClick r:id="rId3"/>
              </a:rPr>
              <a:t>Introductory Chemistry: 1</a:t>
            </a:r>
            <a:r>
              <a:rPr lang="en-US" sz="1600" i="1" u="sng" baseline="30000">
                <a:solidFill>
                  <a:srgbClr val="0563C1"/>
                </a:solidFill>
                <a:latin typeface="Arial" panose="020B0604020202020204" pitchFamily="34" charset="0"/>
                <a:ea typeface="Calibri" panose="020F0502020204030204" pitchFamily="34" charset="0"/>
                <a:hlinkClick r:id="rId3"/>
              </a:rPr>
              <a:t>st</a:t>
            </a:r>
            <a:r>
              <a:rPr lang="en-US" sz="1600" i="1" u="sng">
                <a:solidFill>
                  <a:srgbClr val="0563C1"/>
                </a:solidFill>
                <a:latin typeface="Arial" panose="020B0604020202020204" pitchFamily="34" charset="0"/>
                <a:ea typeface="Calibri" panose="020F0502020204030204" pitchFamily="34" charset="0"/>
                <a:hlinkClick r:id="rId3"/>
              </a:rPr>
              <a:t> Canadian Edition</a:t>
            </a:r>
            <a:r>
              <a:rPr lang="en-US" sz="1600">
                <a:effectLst/>
                <a:latin typeface="Arial" panose="020B0604020202020204" pitchFamily="34" charset="0"/>
                <a:ea typeface="Calibri" panose="020F0502020204030204" pitchFamily="34" charset="0"/>
                <a:hlinkClick r:id="rId3"/>
              </a:rPr>
              <a:t>, </a:t>
            </a:r>
            <a:r>
              <a:rPr lang="en-US" sz="1600" u="sng">
                <a:solidFill>
                  <a:srgbClr val="0563C1"/>
                </a:solidFill>
                <a:effectLst/>
                <a:latin typeface="Arial" panose="020B0604020202020204" pitchFamily="34" charset="0"/>
                <a:ea typeface="Calibri" panose="020F0502020204030204" pitchFamily="34" charset="0"/>
                <a:hlinkClick r:id="rId4"/>
              </a:rPr>
              <a:t>CC </a:t>
            </a:r>
            <a:r>
              <a:rPr lang="en-US" sz="1600" u="sng">
                <a:solidFill>
                  <a:srgbClr val="0563C1"/>
                </a:solidFill>
                <a:effectLst/>
                <a:latin typeface="Arial" panose="020B0604020202020204" pitchFamily="34" charset="0"/>
                <a:ea typeface="Calibri" panose="020F0502020204030204" pitchFamily="34" charset="0"/>
                <a:hlinkClick r:id="rId5"/>
              </a:rPr>
              <a:t>BY-NC-SA</a:t>
            </a:r>
            <a:r>
              <a:rPr lang="en-US" sz="1600" u="sng">
                <a:solidFill>
                  <a:srgbClr val="0563C1"/>
                </a:solidFill>
                <a:effectLst/>
                <a:latin typeface="Arial" panose="020B0604020202020204" pitchFamily="34" charset="0"/>
                <a:ea typeface="Calibri" panose="020F0502020204030204" pitchFamily="34" charset="0"/>
                <a:hlinkClick r:id="rId4"/>
              </a:rPr>
              <a:t>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9237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6.3b</a:t>
            </a:r>
          </a:p>
        </p:txBody>
      </p:sp>
      <p:pic>
        <p:nvPicPr>
          <p:cNvPr id="11266" name="Picture 2" descr="Molecular models of sulfur and phosphorus.">
            <a:extLst>
              <a:ext uri="{FF2B5EF4-FFF2-40B4-BE49-F238E27FC236}">
                <a16:creationId xmlns:a16="http://schemas.microsoft.com/office/drawing/2014/main" id="{9478014F-F46E-39A2-7C98-6DD5F9E04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375" y="925256"/>
            <a:ext cx="869323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22610" y="5099363"/>
            <a:ext cx="9737268" cy="1136022"/>
          </a:xfrm>
        </p:spPr>
        <p:txBody>
          <a:bodyPr vert="horz" lIns="91440" tIns="45720" rIns="91440" bIns="45720" rtlCol="0" anchor="t">
            <a:noAutofit/>
          </a:bodyPr>
          <a:lstStyle/>
          <a:p>
            <a:pPr>
              <a:lnSpc>
                <a:spcPct val="100000"/>
              </a:lnSpc>
            </a:pPr>
            <a:r>
              <a:rPr lang="en-US" b="1" dirty="0">
                <a:latin typeface="Arial"/>
                <a:cs typeface="Arial"/>
              </a:rPr>
              <a:t>Figure 6.3b</a:t>
            </a:r>
            <a:r>
              <a:rPr lang="en-US" dirty="0">
                <a:latin typeface="Arial"/>
                <a:cs typeface="Arial"/>
              </a:rPr>
              <a:t> "Molecular Art of S</a:t>
            </a:r>
            <a:r>
              <a:rPr lang="en-US" baseline="-25000" dirty="0">
                <a:latin typeface="Arial"/>
                <a:cs typeface="Arial"/>
              </a:rPr>
              <a:t>8</a:t>
            </a:r>
            <a:r>
              <a:rPr lang="en-US" dirty="0">
                <a:latin typeface="Arial"/>
                <a:cs typeface="Arial"/>
              </a:rPr>
              <a:t> and P</a:t>
            </a:r>
            <a:r>
              <a:rPr lang="en-US" baseline="-25000" dirty="0">
                <a:latin typeface="Arial"/>
                <a:cs typeface="Arial"/>
              </a:rPr>
              <a:t>4</a:t>
            </a:r>
            <a:r>
              <a:rPr lang="en-US" dirty="0">
                <a:latin typeface="Arial"/>
                <a:cs typeface="Arial"/>
              </a:rPr>
              <a:t> Molecules." If each green ball represents a sulfur atom, then the diagram on the left represents an S</a:t>
            </a:r>
            <a:r>
              <a:rPr lang="en-US" baseline="-25000" dirty="0">
                <a:latin typeface="Arial"/>
                <a:cs typeface="Arial"/>
              </a:rPr>
              <a:t>8</a:t>
            </a:r>
            <a:r>
              <a:rPr lang="en-US" dirty="0">
                <a:latin typeface="Arial"/>
                <a:cs typeface="Arial"/>
              </a:rPr>
              <a:t> molecule. The molecule on the right shows that one form of elemental phosphorus exists, as a four-atom molecule.  (credit: </a:t>
            </a:r>
            <a:r>
              <a:rPr lang="en-US" dirty="0">
                <a:latin typeface="Arial"/>
                <a:cs typeface="Arial"/>
                <a:hlinkClick r:id="rId4"/>
              </a:rPr>
              <a:t>Molecular Art of S</a:t>
            </a:r>
            <a:r>
              <a:rPr lang="en-US" baseline="-25000" dirty="0">
                <a:latin typeface="Arial"/>
                <a:cs typeface="Arial"/>
                <a:hlinkClick r:id="rId4"/>
              </a:rPr>
              <a:t>8</a:t>
            </a:r>
            <a:r>
              <a:rPr lang="en-US" dirty="0">
                <a:latin typeface="Arial"/>
                <a:cs typeface="Arial"/>
                <a:hlinkClick r:id="rId4"/>
              </a:rPr>
              <a:t> and P</a:t>
            </a:r>
            <a:r>
              <a:rPr lang="en-US" baseline="-25000" dirty="0">
                <a:latin typeface="Arial"/>
                <a:cs typeface="Arial"/>
                <a:hlinkClick r:id="rId4"/>
              </a:rPr>
              <a:t>4</a:t>
            </a:r>
            <a:r>
              <a:rPr lang="en-US" dirty="0">
                <a:latin typeface="Arial"/>
                <a:cs typeface="Arial"/>
                <a:hlinkClick r:id="rId4"/>
              </a:rPr>
              <a:t> Molecules</a:t>
            </a:r>
            <a:r>
              <a:rPr lang="en-US" dirty="0">
                <a:latin typeface="Arial"/>
                <a:cs typeface="Arial"/>
              </a:rPr>
              <a:t> by David W. Ball,  </a:t>
            </a:r>
            <a:r>
              <a:rPr lang="en-US" dirty="0">
                <a:latin typeface="Arial"/>
                <a:cs typeface="Arial"/>
                <a:hlinkClick r:id="rId5"/>
              </a:rPr>
              <a:t>CC BY-NC-SA 4.0 )</a:t>
            </a:r>
            <a:endParaRPr lang="en-US" sz="1300" dirty="0">
              <a:latin typeface="Arial"/>
              <a:cs typeface="Arial"/>
            </a:endParaRPr>
          </a:p>
        </p:txBody>
      </p:sp>
    </p:spTree>
    <p:extLst>
      <p:ext uri="{BB962C8B-B14F-4D97-AF65-F5344CB8AC3E}">
        <p14:creationId xmlns:p14="http://schemas.microsoft.com/office/powerpoint/2010/main" val="159692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6.3d</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08942" y="1223212"/>
            <a:ext cx="6974115"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Table 6.3d </a:t>
            </a:r>
            <a:r>
              <a:rPr lang="en-US" sz="1600">
                <a:latin typeface="Arial" panose="020B0604020202020204" pitchFamily="34" charset="0"/>
                <a:cs typeface="Arial" panose="020B0604020202020204" pitchFamily="34" charset="0"/>
              </a:rPr>
              <a:t>Numerical Prefixes Used in Naming Molecular Compounds</a:t>
            </a:r>
          </a:p>
        </p:txBody>
      </p:sp>
      <p:graphicFrame>
        <p:nvGraphicFramePr>
          <p:cNvPr id="3" name="Table 2">
            <a:extLst>
              <a:ext uri="{FF2B5EF4-FFF2-40B4-BE49-F238E27FC236}">
                <a16:creationId xmlns:a16="http://schemas.microsoft.com/office/drawing/2014/main" id="{68373CC8-0022-0673-1162-E691846321D8}"/>
              </a:ext>
            </a:extLst>
          </p:cNvPr>
          <p:cNvGraphicFramePr>
            <a:graphicFrameLocks noGrp="1"/>
          </p:cNvGraphicFramePr>
          <p:nvPr>
            <p:extLst>
              <p:ext uri="{D42A27DB-BD31-4B8C-83A1-F6EECF244321}">
                <p14:modId xmlns:p14="http://schemas.microsoft.com/office/powerpoint/2010/main" val="3307671898"/>
              </p:ext>
            </p:extLst>
          </p:nvPr>
        </p:nvGraphicFramePr>
        <p:xfrm>
          <a:off x="1908628" y="1960593"/>
          <a:ext cx="7990114" cy="3706381"/>
        </p:xfrm>
        <a:graphic>
          <a:graphicData uri="http://schemas.openxmlformats.org/drawingml/2006/table">
            <a:tbl>
              <a:tblPr firstRow="1">
                <a:tableStyleId>{793D81CF-94F2-401A-BA57-92F5A7B2D0C5}</a:tableStyleId>
              </a:tblPr>
              <a:tblGrid>
                <a:gridCol w="4624959">
                  <a:extLst>
                    <a:ext uri="{9D8B030D-6E8A-4147-A177-3AD203B41FA5}">
                      <a16:colId xmlns:a16="http://schemas.microsoft.com/office/drawing/2014/main" val="89130668"/>
                    </a:ext>
                  </a:extLst>
                </a:gridCol>
                <a:gridCol w="3365155">
                  <a:extLst>
                    <a:ext uri="{9D8B030D-6E8A-4147-A177-3AD203B41FA5}">
                      <a16:colId xmlns:a16="http://schemas.microsoft.com/office/drawing/2014/main" val="3532611097"/>
                    </a:ext>
                  </a:extLst>
                </a:gridCol>
              </a:tblGrid>
              <a:tr h="492321">
                <a:tc>
                  <a:txBody>
                    <a:bodyPr/>
                    <a:lstStyle/>
                    <a:p>
                      <a:pPr algn="ctr"/>
                      <a:r>
                        <a:rPr lang="en-US" sz="1600">
                          <a:effectLst/>
                        </a:rPr>
                        <a:t>Number of Atoms of Element</a:t>
                      </a:r>
                    </a:p>
                  </a:txBody>
                  <a:tcPr marL="0" marR="0" marT="0" marB="0" anchor="ctr">
                    <a:solidFill>
                      <a:schemeClr val="tx1">
                        <a:lumMod val="85000"/>
                        <a:lumOff val="15000"/>
                      </a:schemeClr>
                    </a:solidFill>
                  </a:tcPr>
                </a:tc>
                <a:tc>
                  <a:txBody>
                    <a:bodyPr/>
                    <a:lstStyle/>
                    <a:p>
                      <a:pPr algn="ctr"/>
                      <a:r>
                        <a:rPr lang="en-IN" sz="1600">
                          <a:effectLst/>
                        </a:rPr>
                        <a:t>Prefix</a:t>
                      </a:r>
                    </a:p>
                  </a:txBody>
                  <a:tcPr marL="0" marR="0" marT="0" marB="0" anchor="ctr">
                    <a:solidFill>
                      <a:schemeClr val="tx1">
                        <a:lumMod val="85000"/>
                        <a:lumOff val="15000"/>
                      </a:schemeClr>
                    </a:solidFill>
                  </a:tcPr>
                </a:tc>
                <a:extLst>
                  <a:ext uri="{0D108BD9-81ED-4DB2-BD59-A6C34878D82A}">
                    <a16:rowId xmlns:a16="http://schemas.microsoft.com/office/drawing/2014/main" val="1937106012"/>
                  </a:ext>
                </a:extLst>
              </a:tr>
              <a:tr h="321406">
                <a:tc>
                  <a:txBody>
                    <a:bodyPr/>
                    <a:lstStyle/>
                    <a:p>
                      <a:pPr algn="ctr"/>
                      <a:r>
                        <a:rPr lang="en-IN" sz="1600">
                          <a:effectLst/>
                        </a:rPr>
                        <a:t>1</a:t>
                      </a:r>
                    </a:p>
                  </a:txBody>
                  <a:tcPr marL="0" marR="0" marT="0" marB="0" anchor="ctr"/>
                </a:tc>
                <a:tc>
                  <a:txBody>
                    <a:bodyPr/>
                    <a:lstStyle/>
                    <a:p>
                      <a:pPr algn="ctr"/>
                      <a:r>
                        <a:rPr lang="en-IN" sz="1600">
                          <a:effectLst/>
                        </a:rPr>
                        <a:t>mono-</a:t>
                      </a:r>
                    </a:p>
                  </a:txBody>
                  <a:tcPr marL="0" marR="0" marT="0" marB="0" anchor="ctr"/>
                </a:tc>
                <a:extLst>
                  <a:ext uri="{0D108BD9-81ED-4DB2-BD59-A6C34878D82A}">
                    <a16:rowId xmlns:a16="http://schemas.microsoft.com/office/drawing/2014/main" val="2678296284"/>
                  </a:ext>
                </a:extLst>
              </a:tr>
              <a:tr h="321406">
                <a:tc>
                  <a:txBody>
                    <a:bodyPr/>
                    <a:lstStyle/>
                    <a:p>
                      <a:pPr algn="ctr"/>
                      <a:r>
                        <a:rPr lang="en-IN" sz="1600">
                          <a:effectLst/>
                        </a:rPr>
                        <a:t>2</a:t>
                      </a:r>
                    </a:p>
                  </a:txBody>
                  <a:tcPr marL="0" marR="0" marT="0" marB="0" anchor="ctr"/>
                </a:tc>
                <a:tc>
                  <a:txBody>
                    <a:bodyPr/>
                    <a:lstStyle/>
                    <a:p>
                      <a:pPr algn="ctr"/>
                      <a:r>
                        <a:rPr lang="en-IN" sz="1600">
                          <a:effectLst/>
                        </a:rPr>
                        <a:t>di-</a:t>
                      </a:r>
                    </a:p>
                  </a:txBody>
                  <a:tcPr marL="0" marR="0" marT="0" marB="0" anchor="ctr"/>
                </a:tc>
                <a:extLst>
                  <a:ext uri="{0D108BD9-81ED-4DB2-BD59-A6C34878D82A}">
                    <a16:rowId xmlns:a16="http://schemas.microsoft.com/office/drawing/2014/main" val="1140486840"/>
                  </a:ext>
                </a:extLst>
              </a:tr>
              <a:tr h="321406">
                <a:tc>
                  <a:txBody>
                    <a:bodyPr/>
                    <a:lstStyle/>
                    <a:p>
                      <a:pPr algn="ctr"/>
                      <a:r>
                        <a:rPr lang="en-IN" sz="1600">
                          <a:effectLst/>
                        </a:rPr>
                        <a:t>3</a:t>
                      </a:r>
                    </a:p>
                  </a:txBody>
                  <a:tcPr marL="0" marR="0" marT="0" marB="0" anchor="ctr"/>
                </a:tc>
                <a:tc>
                  <a:txBody>
                    <a:bodyPr/>
                    <a:lstStyle/>
                    <a:p>
                      <a:pPr algn="ctr"/>
                      <a:r>
                        <a:rPr lang="en-IN" sz="1600">
                          <a:effectLst/>
                        </a:rPr>
                        <a:t>tri-</a:t>
                      </a:r>
                    </a:p>
                  </a:txBody>
                  <a:tcPr marL="0" marR="0" marT="0" marB="0" anchor="ctr"/>
                </a:tc>
                <a:extLst>
                  <a:ext uri="{0D108BD9-81ED-4DB2-BD59-A6C34878D82A}">
                    <a16:rowId xmlns:a16="http://schemas.microsoft.com/office/drawing/2014/main" val="861555136"/>
                  </a:ext>
                </a:extLst>
              </a:tr>
              <a:tr h="321406">
                <a:tc>
                  <a:txBody>
                    <a:bodyPr/>
                    <a:lstStyle/>
                    <a:p>
                      <a:pPr algn="ctr"/>
                      <a:r>
                        <a:rPr lang="en-IN" sz="1600">
                          <a:effectLst/>
                        </a:rPr>
                        <a:t>4</a:t>
                      </a:r>
                    </a:p>
                  </a:txBody>
                  <a:tcPr marL="0" marR="0" marT="0" marB="0" anchor="ctr"/>
                </a:tc>
                <a:tc>
                  <a:txBody>
                    <a:bodyPr/>
                    <a:lstStyle/>
                    <a:p>
                      <a:pPr algn="ctr"/>
                      <a:r>
                        <a:rPr lang="en-IN" sz="1600">
                          <a:effectLst/>
                        </a:rPr>
                        <a:t>tetra-</a:t>
                      </a:r>
                    </a:p>
                  </a:txBody>
                  <a:tcPr marL="0" marR="0" marT="0" marB="0" anchor="ctr"/>
                </a:tc>
                <a:extLst>
                  <a:ext uri="{0D108BD9-81ED-4DB2-BD59-A6C34878D82A}">
                    <a16:rowId xmlns:a16="http://schemas.microsoft.com/office/drawing/2014/main" val="3855066483"/>
                  </a:ext>
                </a:extLst>
              </a:tr>
              <a:tr h="321406">
                <a:tc>
                  <a:txBody>
                    <a:bodyPr/>
                    <a:lstStyle/>
                    <a:p>
                      <a:pPr algn="ctr"/>
                      <a:r>
                        <a:rPr lang="en-IN" sz="1600">
                          <a:effectLst/>
                        </a:rPr>
                        <a:t>5</a:t>
                      </a:r>
                    </a:p>
                  </a:txBody>
                  <a:tcPr marL="0" marR="0" marT="0" marB="0" anchor="ctr"/>
                </a:tc>
                <a:tc>
                  <a:txBody>
                    <a:bodyPr/>
                    <a:lstStyle/>
                    <a:p>
                      <a:pPr algn="ctr"/>
                      <a:r>
                        <a:rPr lang="en-IN" sz="1600">
                          <a:effectLst/>
                        </a:rPr>
                        <a:t>penta-</a:t>
                      </a:r>
                    </a:p>
                  </a:txBody>
                  <a:tcPr marL="0" marR="0" marT="0" marB="0" anchor="ctr"/>
                </a:tc>
                <a:extLst>
                  <a:ext uri="{0D108BD9-81ED-4DB2-BD59-A6C34878D82A}">
                    <a16:rowId xmlns:a16="http://schemas.microsoft.com/office/drawing/2014/main" val="2107378991"/>
                  </a:ext>
                </a:extLst>
              </a:tr>
              <a:tr h="321406">
                <a:tc>
                  <a:txBody>
                    <a:bodyPr/>
                    <a:lstStyle/>
                    <a:p>
                      <a:pPr algn="ctr"/>
                      <a:r>
                        <a:rPr lang="en-IN" sz="1600">
                          <a:effectLst/>
                        </a:rPr>
                        <a:t>6</a:t>
                      </a:r>
                    </a:p>
                  </a:txBody>
                  <a:tcPr marL="0" marR="0" marT="0" marB="0" anchor="ctr"/>
                </a:tc>
                <a:tc>
                  <a:txBody>
                    <a:bodyPr/>
                    <a:lstStyle/>
                    <a:p>
                      <a:pPr algn="ctr"/>
                      <a:r>
                        <a:rPr lang="en-IN" sz="1600">
                          <a:effectLst/>
                        </a:rPr>
                        <a:t>hexa-</a:t>
                      </a:r>
                    </a:p>
                  </a:txBody>
                  <a:tcPr marL="0" marR="0" marT="0" marB="0" anchor="ctr"/>
                </a:tc>
                <a:extLst>
                  <a:ext uri="{0D108BD9-81ED-4DB2-BD59-A6C34878D82A}">
                    <a16:rowId xmlns:a16="http://schemas.microsoft.com/office/drawing/2014/main" val="2212400039"/>
                  </a:ext>
                </a:extLst>
              </a:tr>
              <a:tr h="321406">
                <a:tc>
                  <a:txBody>
                    <a:bodyPr/>
                    <a:lstStyle/>
                    <a:p>
                      <a:pPr algn="ctr"/>
                      <a:r>
                        <a:rPr lang="en-IN" sz="1600">
                          <a:effectLst/>
                        </a:rPr>
                        <a:t>7</a:t>
                      </a:r>
                    </a:p>
                  </a:txBody>
                  <a:tcPr marL="0" marR="0" marT="0" marB="0" anchor="ctr"/>
                </a:tc>
                <a:tc>
                  <a:txBody>
                    <a:bodyPr/>
                    <a:lstStyle/>
                    <a:p>
                      <a:pPr algn="ctr"/>
                      <a:r>
                        <a:rPr lang="en-IN" sz="1600">
                          <a:effectLst/>
                        </a:rPr>
                        <a:t>hepta-</a:t>
                      </a:r>
                    </a:p>
                  </a:txBody>
                  <a:tcPr marL="0" marR="0" marT="0" marB="0" anchor="ctr"/>
                </a:tc>
                <a:extLst>
                  <a:ext uri="{0D108BD9-81ED-4DB2-BD59-A6C34878D82A}">
                    <a16:rowId xmlns:a16="http://schemas.microsoft.com/office/drawing/2014/main" val="938733525"/>
                  </a:ext>
                </a:extLst>
              </a:tr>
              <a:tr h="321406">
                <a:tc>
                  <a:txBody>
                    <a:bodyPr/>
                    <a:lstStyle/>
                    <a:p>
                      <a:pPr algn="ctr"/>
                      <a:r>
                        <a:rPr lang="en-IN" sz="1600">
                          <a:effectLst/>
                        </a:rPr>
                        <a:t>8</a:t>
                      </a:r>
                    </a:p>
                  </a:txBody>
                  <a:tcPr marL="0" marR="0" marT="0" marB="0" anchor="ctr"/>
                </a:tc>
                <a:tc>
                  <a:txBody>
                    <a:bodyPr/>
                    <a:lstStyle/>
                    <a:p>
                      <a:pPr algn="ctr"/>
                      <a:r>
                        <a:rPr lang="en-IN" sz="1600">
                          <a:effectLst/>
                        </a:rPr>
                        <a:t>octa-</a:t>
                      </a:r>
                    </a:p>
                  </a:txBody>
                  <a:tcPr marL="0" marR="0" marT="0" marB="0" anchor="ctr"/>
                </a:tc>
                <a:extLst>
                  <a:ext uri="{0D108BD9-81ED-4DB2-BD59-A6C34878D82A}">
                    <a16:rowId xmlns:a16="http://schemas.microsoft.com/office/drawing/2014/main" val="4209582647"/>
                  </a:ext>
                </a:extLst>
              </a:tr>
              <a:tr h="321406">
                <a:tc>
                  <a:txBody>
                    <a:bodyPr/>
                    <a:lstStyle/>
                    <a:p>
                      <a:pPr algn="ctr"/>
                      <a:r>
                        <a:rPr lang="en-IN" sz="1600">
                          <a:effectLst/>
                        </a:rPr>
                        <a:t>9</a:t>
                      </a:r>
                    </a:p>
                  </a:txBody>
                  <a:tcPr marL="0" marR="0" marT="0" marB="0" anchor="ctr"/>
                </a:tc>
                <a:tc>
                  <a:txBody>
                    <a:bodyPr/>
                    <a:lstStyle/>
                    <a:p>
                      <a:pPr algn="ctr"/>
                      <a:r>
                        <a:rPr lang="en-IN" sz="1600">
                          <a:effectLst/>
                        </a:rPr>
                        <a:t>nona-</a:t>
                      </a:r>
                    </a:p>
                  </a:txBody>
                  <a:tcPr marL="0" marR="0" marT="0" marB="0" anchor="ctr"/>
                </a:tc>
                <a:extLst>
                  <a:ext uri="{0D108BD9-81ED-4DB2-BD59-A6C34878D82A}">
                    <a16:rowId xmlns:a16="http://schemas.microsoft.com/office/drawing/2014/main" val="2970650597"/>
                  </a:ext>
                </a:extLst>
              </a:tr>
              <a:tr h="321406">
                <a:tc>
                  <a:txBody>
                    <a:bodyPr/>
                    <a:lstStyle/>
                    <a:p>
                      <a:pPr algn="ctr"/>
                      <a:r>
                        <a:rPr lang="en-IN" sz="1600">
                          <a:effectLst/>
                        </a:rPr>
                        <a:t>10</a:t>
                      </a:r>
                    </a:p>
                  </a:txBody>
                  <a:tcPr marL="0" marR="0" marT="0" marB="0" anchor="ctr"/>
                </a:tc>
                <a:tc>
                  <a:txBody>
                    <a:bodyPr/>
                    <a:lstStyle/>
                    <a:p>
                      <a:pPr algn="ctr"/>
                      <a:r>
                        <a:rPr lang="en-IN" sz="1600" err="1">
                          <a:effectLst/>
                        </a:rPr>
                        <a:t>deca</a:t>
                      </a:r>
                      <a:r>
                        <a:rPr lang="en-IN" sz="1600">
                          <a:effectLst/>
                        </a:rPr>
                        <a:t>-</a:t>
                      </a:r>
                    </a:p>
                  </a:txBody>
                  <a:tcPr marL="0" marR="0" marT="0" marB="0" anchor="ctr"/>
                </a:tc>
                <a:extLst>
                  <a:ext uri="{0D108BD9-81ED-4DB2-BD59-A6C34878D82A}">
                    <a16:rowId xmlns:a16="http://schemas.microsoft.com/office/drawing/2014/main" val="772973441"/>
                  </a:ext>
                </a:extLst>
              </a:tr>
            </a:tbl>
          </a:graphicData>
        </a:graphic>
      </p:graphicFrame>
      <p:sp>
        <p:nvSpPr>
          <p:cNvPr id="2" name="TextBox 1">
            <a:extLst>
              <a:ext uri="{FF2B5EF4-FFF2-40B4-BE49-F238E27FC236}">
                <a16:creationId xmlns:a16="http://schemas.microsoft.com/office/drawing/2014/main" id="{FCAB7BE5-C1B2-0992-8E20-21E228C09A51}"/>
              </a:ext>
            </a:extLst>
          </p:cNvPr>
          <p:cNvSpPr txBox="1"/>
          <p:nvPr/>
        </p:nvSpPr>
        <p:spPr>
          <a:xfrm>
            <a:off x="3849533" y="5727247"/>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20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6.3c</a:t>
            </a:r>
          </a:p>
        </p:txBody>
      </p:sp>
      <p:pic>
        <p:nvPicPr>
          <p:cNvPr id="13314" name="Picture 2" descr="The top main box reads Binary compound ( name usually ends in -ide ). If both elements are non-metals, use prefixes to indicate the number of atoms present for each element. If the compound contains a metal, identify if the metal has one type of cation or more than one type of cation. If it has one type of cation, name the metal then name the non-metal with ide ending. If the metal forms more than one type of cation, determine the charge of the cation. Use roman numerals after the cation name to indicate the charge of the cation then name the non-metal with -ide ending.">
            <a:extLst>
              <a:ext uri="{FF2B5EF4-FFF2-40B4-BE49-F238E27FC236}">
                <a16:creationId xmlns:a16="http://schemas.microsoft.com/office/drawing/2014/main" id="{4511A4D3-4A40-6A19-42C1-FAC8FE9D2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120" y="1371600"/>
            <a:ext cx="5060632"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763485" y="5486400"/>
            <a:ext cx="8665029" cy="1064302"/>
          </a:xfrm>
        </p:spPr>
        <p:txBody>
          <a:bodyPr vert="horz" lIns="91440" tIns="45720" rIns="91440" bIns="45720" rtlCol="0" anchor="t">
            <a:noAutofit/>
          </a:bodyPr>
          <a:lstStyle/>
          <a:p>
            <a:pPr>
              <a:lnSpc>
                <a:spcPct val="100000"/>
              </a:lnSpc>
            </a:pPr>
            <a:r>
              <a:rPr lang="en-US" b="1">
                <a:latin typeface="Arial"/>
                <a:cs typeface="Arial"/>
              </a:rPr>
              <a:t>Figure 6.3c </a:t>
            </a:r>
            <a:r>
              <a:rPr lang="en-US">
                <a:latin typeface="Arial"/>
                <a:cs typeface="Arial"/>
              </a:rPr>
              <a:t>Flowchart for naming binary compounds. (credit:  </a:t>
            </a:r>
            <a:r>
              <a:rPr lang="en-US" i="1">
                <a:latin typeface="Arial"/>
                <a:cs typeface="Arial"/>
                <a:hlinkClick r:id="rId4"/>
              </a:rPr>
              <a:t>Chemistry (Open Stax)</a:t>
            </a:r>
            <a:r>
              <a:rPr lang="en-US">
                <a:latin typeface="Arial"/>
                <a:cs typeface="Arial"/>
              </a:rPr>
              <a:t>, </a:t>
            </a:r>
            <a:r>
              <a:rPr lang="en-US">
                <a:latin typeface="Arial"/>
                <a:cs typeface="Arial"/>
                <a:hlinkClick r:id="rId5"/>
              </a:rPr>
              <a:t>CC BY 4.0</a:t>
            </a:r>
            <a:r>
              <a:rPr lang="en-US">
                <a:latin typeface="Arial"/>
                <a:cs typeface="Arial"/>
              </a:rPr>
              <a:t>. / Adapted into a flow chart by </a:t>
            </a:r>
            <a:r>
              <a:rPr lang="en-US">
                <a:latin typeface="Arial"/>
                <a:cs typeface="Arial"/>
                <a:hlinkClick r:id="rId6"/>
              </a:rPr>
              <a:t>Revathi Mahadevan</a:t>
            </a:r>
            <a:r>
              <a:rPr lang="en-US">
                <a:latin typeface="Arial"/>
                <a:cs typeface="Arial"/>
              </a:rPr>
              <a:t>)</a:t>
            </a:r>
            <a:endParaRPr lang="en-US" sz="1300">
              <a:latin typeface="Arial"/>
              <a:cs typeface="Arial"/>
            </a:endParaRPr>
          </a:p>
        </p:txBody>
      </p:sp>
    </p:spTree>
    <p:extLst>
      <p:ext uri="{BB962C8B-B14F-4D97-AF65-F5344CB8AC3E}">
        <p14:creationId xmlns:p14="http://schemas.microsoft.com/office/powerpoint/2010/main" val="277223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6.4a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608939" y="848130"/>
            <a:ext cx="6974115" cy="338554"/>
          </a:xfrm>
          <a:prstGeom prst="rect">
            <a:avLst/>
          </a:prstGeom>
          <a:noFill/>
        </p:spPr>
        <p:txBody>
          <a:bodyPr wrap="square">
            <a:spAutoFit/>
          </a:bodyPr>
          <a:lstStyle/>
          <a:p>
            <a:pPr algn="ctr"/>
            <a:r>
              <a:rPr lang="en-US" sz="1600" b="1">
                <a:latin typeface="Arial" panose="020B0604020202020204" pitchFamily="34" charset="0"/>
                <a:cs typeface="Arial" panose="020B0604020202020204" pitchFamily="34" charset="0"/>
              </a:rPr>
              <a:t>Table 6.4a </a:t>
            </a:r>
            <a:r>
              <a:rPr lang="en-US" sz="1600">
                <a:latin typeface="Arial" panose="020B0604020202020204" pitchFamily="34" charset="0"/>
                <a:cs typeface="Arial" panose="020B0604020202020204" pitchFamily="34" charset="0"/>
              </a:rPr>
              <a:t>Common Polyatomic Ions</a:t>
            </a:r>
          </a:p>
        </p:txBody>
      </p:sp>
      <p:graphicFrame>
        <p:nvGraphicFramePr>
          <p:cNvPr id="2" name="Table 1">
            <a:extLst>
              <a:ext uri="{FF2B5EF4-FFF2-40B4-BE49-F238E27FC236}">
                <a16:creationId xmlns:a16="http://schemas.microsoft.com/office/drawing/2014/main" id="{BEC7E7C9-FA34-0510-4E4C-74C81A8108CB}"/>
              </a:ext>
            </a:extLst>
          </p:cNvPr>
          <p:cNvGraphicFramePr>
            <a:graphicFrameLocks noGrp="1"/>
          </p:cNvGraphicFramePr>
          <p:nvPr>
            <p:extLst>
              <p:ext uri="{D42A27DB-BD31-4B8C-83A1-F6EECF244321}">
                <p14:modId xmlns:p14="http://schemas.microsoft.com/office/powerpoint/2010/main" val="2085001297"/>
              </p:ext>
            </p:extLst>
          </p:nvPr>
        </p:nvGraphicFramePr>
        <p:xfrm>
          <a:off x="190495" y="1225832"/>
          <a:ext cx="11811001" cy="4680000"/>
        </p:xfrm>
        <a:graphic>
          <a:graphicData uri="http://schemas.openxmlformats.org/drawingml/2006/table">
            <a:tbl>
              <a:tblPr firstRow="1">
                <a:tableStyleId>{793D81CF-94F2-401A-BA57-92F5A7B2D0C5}</a:tableStyleId>
              </a:tblPr>
              <a:tblGrid>
                <a:gridCol w="1774075">
                  <a:extLst>
                    <a:ext uri="{9D8B030D-6E8A-4147-A177-3AD203B41FA5}">
                      <a16:colId xmlns:a16="http://schemas.microsoft.com/office/drawing/2014/main" val="3979830052"/>
                    </a:ext>
                  </a:extLst>
                </a:gridCol>
                <a:gridCol w="1774075">
                  <a:extLst>
                    <a:ext uri="{9D8B030D-6E8A-4147-A177-3AD203B41FA5}">
                      <a16:colId xmlns:a16="http://schemas.microsoft.com/office/drawing/2014/main" val="1234757260"/>
                    </a:ext>
                  </a:extLst>
                </a:gridCol>
                <a:gridCol w="1774075">
                  <a:extLst>
                    <a:ext uri="{9D8B030D-6E8A-4147-A177-3AD203B41FA5}">
                      <a16:colId xmlns:a16="http://schemas.microsoft.com/office/drawing/2014/main" val="2686625101"/>
                    </a:ext>
                  </a:extLst>
                </a:gridCol>
                <a:gridCol w="1774075">
                  <a:extLst>
                    <a:ext uri="{9D8B030D-6E8A-4147-A177-3AD203B41FA5}">
                      <a16:colId xmlns:a16="http://schemas.microsoft.com/office/drawing/2014/main" val="1845750421"/>
                    </a:ext>
                  </a:extLst>
                </a:gridCol>
                <a:gridCol w="1774075">
                  <a:extLst>
                    <a:ext uri="{9D8B030D-6E8A-4147-A177-3AD203B41FA5}">
                      <a16:colId xmlns:a16="http://schemas.microsoft.com/office/drawing/2014/main" val="1250939104"/>
                    </a:ext>
                  </a:extLst>
                </a:gridCol>
                <a:gridCol w="2940626">
                  <a:extLst>
                    <a:ext uri="{9D8B030D-6E8A-4147-A177-3AD203B41FA5}">
                      <a16:colId xmlns:a16="http://schemas.microsoft.com/office/drawing/2014/main" val="1156612118"/>
                    </a:ext>
                  </a:extLst>
                </a:gridCol>
              </a:tblGrid>
              <a:tr h="360000">
                <a:tc>
                  <a:txBody>
                    <a:bodyPr/>
                    <a:lstStyle/>
                    <a:p>
                      <a:r>
                        <a:rPr lang="en-IN" sz="1600" b="1">
                          <a:effectLst/>
                        </a:rPr>
                        <a:t>Symbol</a:t>
                      </a:r>
                      <a:endParaRPr lang="en-IN" sz="1600">
                        <a:effectLst/>
                      </a:endParaRPr>
                    </a:p>
                  </a:txBody>
                  <a:tcPr marL="54392" marR="54392" marT="27196" marB="27196" anchor="ctr"/>
                </a:tc>
                <a:tc>
                  <a:txBody>
                    <a:bodyPr/>
                    <a:lstStyle/>
                    <a:p>
                      <a:r>
                        <a:rPr lang="en-IN" sz="1600" b="1">
                          <a:effectLst/>
                        </a:rPr>
                        <a:t>Name</a:t>
                      </a:r>
                      <a:endParaRPr lang="en-IN" sz="1600">
                        <a:effectLst/>
                      </a:endParaRPr>
                    </a:p>
                  </a:txBody>
                  <a:tcPr marL="54392" marR="54392" marT="27196" marB="27196" anchor="ctr"/>
                </a:tc>
                <a:tc>
                  <a:txBody>
                    <a:bodyPr/>
                    <a:lstStyle/>
                    <a:p>
                      <a:r>
                        <a:rPr lang="en-IN" sz="1600" b="1">
                          <a:effectLst/>
                        </a:rPr>
                        <a:t>Symbol</a:t>
                      </a:r>
                      <a:endParaRPr lang="en-IN" sz="1600">
                        <a:effectLst/>
                      </a:endParaRPr>
                    </a:p>
                  </a:txBody>
                  <a:tcPr marL="54392" marR="54392" marT="27196" marB="27196" anchor="ctr"/>
                </a:tc>
                <a:tc>
                  <a:txBody>
                    <a:bodyPr/>
                    <a:lstStyle/>
                    <a:p>
                      <a:r>
                        <a:rPr lang="en-IN" sz="1600" b="1">
                          <a:effectLst/>
                        </a:rPr>
                        <a:t>Name</a:t>
                      </a:r>
                      <a:endParaRPr lang="en-IN" sz="1600">
                        <a:effectLst/>
                      </a:endParaRPr>
                    </a:p>
                  </a:txBody>
                  <a:tcPr marL="54392" marR="54392" marT="27196" marB="27196" anchor="ctr"/>
                </a:tc>
                <a:tc>
                  <a:txBody>
                    <a:bodyPr/>
                    <a:lstStyle/>
                    <a:p>
                      <a:r>
                        <a:rPr lang="en-IN" sz="1600" b="1">
                          <a:effectLst/>
                        </a:rPr>
                        <a:t>Symbol</a:t>
                      </a:r>
                      <a:endParaRPr lang="en-IN" sz="1600">
                        <a:effectLst/>
                      </a:endParaRPr>
                    </a:p>
                  </a:txBody>
                  <a:tcPr marL="54392" marR="54392" marT="27196" marB="27196" anchor="ctr"/>
                </a:tc>
                <a:tc>
                  <a:txBody>
                    <a:bodyPr/>
                    <a:lstStyle/>
                    <a:p>
                      <a:r>
                        <a:rPr lang="en-IN" sz="1600" b="1">
                          <a:effectLst/>
                        </a:rPr>
                        <a:t>Name</a:t>
                      </a:r>
                      <a:endParaRPr lang="en-IN" sz="1600">
                        <a:effectLst/>
                      </a:endParaRPr>
                    </a:p>
                  </a:txBody>
                  <a:tcPr marL="54392" marR="54392" marT="27196" marB="27196" anchor="ctr"/>
                </a:tc>
                <a:extLst>
                  <a:ext uri="{0D108BD9-81ED-4DB2-BD59-A6C34878D82A}">
                    <a16:rowId xmlns:a16="http://schemas.microsoft.com/office/drawing/2014/main" val="3769263851"/>
                  </a:ext>
                </a:extLst>
              </a:tr>
              <a:tr h="360000">
                <a:tc>
                  <a:txBody>
                    <a:bodyPr/>
                    <a:lstStyle/>
                    <a:p>
                      <a:r>
                        <a:rPr lang="en-IN" sz="1600">
                          <a:effectLst/>
                        </a:rPr>
                        <a:t>CrO</a:t>
                      </a:r>
                      <a:r>
                        <a:rPr lang="en-IN" sz="1600" baseline="-25000">
                          <a:effectLst/>
                        </a:rPr>
                        <a:t>4</a:t>
                      </a:r>
                      <a:r>
                        <a:rPr lang="en-IN" sz="1600" baseline="30000">
                          <a:effectLst/>
                        </a:rPr>
                        <a:t>2-</a:t>
                      </a:r>
                      <a:endParaRPr lang="en-IN" sz="1600">
                        <a:effectLst/>
                      </a:endParaRPr>
                    </a:p>
                  </a:txBody>
                  <a:tcPr marL="54392" marR="54392" marT="27196" marB="27196" anchor="ctr"/>
                </a:tc>
                <a:tc>
                  <a:txBody>
                    <a:bodyPr/>
                    <a:lstStyle/>
                    <a:p>
                      <a:r>
                        <a:rPr lang="en-IN" sz="1600">
                          <a:effectLst/>
                        </a:rPr>
                        <a:t>Chromate</a:t>
                      </a:r>
                    </a:p>
                  </a:txBody>
                  <a:tcPr marL="54392" marR="54392" marT="27196" marB="27196" anchor="ctr"/>
                </a:tc>
                <a:tc>
                  <a:txBody>
                    <a:bodyPr/>
                    <a:lstStyle/>
                    <a:p>
                      <a:r>
                        <a:rPr lang="en-IN" sz="1600">
                          <a:effectLst/>
                        </a:rPr>
                        <a:t>BO</a:t>
                      </a:r>
                      <a:r>
                        <a:rPr lang="en-IN" sz="1600" baseline="-25000">
                          <a:effectLst/>
                        </a:rPr>
                        <a:t>3</a:t>
                      </a:r>
                      <a:r>
                        <a:rPr lang="en-IN" sz="1600" baseline="30000">
                          <a:effectLst/>
                        </a:rPr>
                        <a:t>3-</a:t>
                      </a:r>
                      <a:endParaRPr lang="en-IN" sz="1600">
                        <a:effectLst/>
                      </a:endParaRPr>
                    </a:p>
                  </a:txBody>
                  <a:tcPr marL="54392" marR="54392" marT="27196" marB="27196" anchor="ctr"/>
                </a:tc>
                <a:tc>
                  <a:txBody>
                    <a:bodyPr/>
                    <a:lstStyle/>
                    <a:p>
                      <a:r>
                        <a:rPr lang="en-IN" sz="1600">
                          <a:effectLst/>
                        </a:rPr>
                        <a:t>Borate</a:t>
                      </a:r>
                    </a:p>
                  </a:txBody>
                  <a:tcPr marL="54392" marR="54392" marT="27196" marB="27196" anchor="ctr"/>
                </a:tc>
                <a:tc>
                  <a:txBody>
                    <a:bodyPr/>
                    <a:lstStyle/>
                    <a:p>
                      <a:r>
                        <a:rPr lang="en-IN" sz="1600">
                          <a:effectLst/>
                        </a:rPr>
                        <a:t>SO</a:t>
                      </a:r>
                      <a:r>
                        <a:rPr lang="en-IN" sz="1600" baseline="-25000">
                          <a:effectLst/>
                        </a:rPr>
                        <a:t>4</a:t>
                      </a:r>
                      <a:r>
                        <a:rPr lang="en-IN" sz="1600" baseline="30000">
                          <a:effectLst/>
                        </a:rPr>
                        <a:t>2-</a:t>
                      </a:r>
                      <a:endParaRPr lang="en-IN" sz="1600">
                        <a:effectLst/>
                      </a:endParaRPr>
                    </a:p>
                  </a:txBody>
                  <a:tcPr marL="54392" marR="54392" marT="27196" marB="27196" anchor="ctr"/>
                </a:tc>
                <a:tc>
                  <a:txBody>
                    <a:bodyPr/>
                    <a:lstStyle/>
                    <a:p>
                      <a:r>
                        <a:rPr lang="en-IN" sz="1600">
                          <a:effectLst/>
                        </a:rPr>
                        <a:t>Sulfate</a:t>
                      </a:r>
                    </a:p>
                  </a:txBody>
                  <a:tcPr marL="54392" marR="54392" marT="27196" marB="27196" anchor="ctr"/>
                </a:tc>
                <a:extLst>
                  <a:ext uri="{0D108BD9-81ED-4DB2-BD59-A6C34878D82A}">
                    <a16:rowId xmlns:a16="http://schemas.microsoft.com/office/drawing/2014/main" val="635163657"/>
                  </a:ext>
                </a:extLst>
              </a:tr>
              <a:tr h="360000">
                <a:tc>
                  <a:txBody>
                    <a:bodyPr/>
                    <a:lstStyle/>
                    <a:p>
                      <a:r>
                        <a:rPr lang="en-IN" sz="1600">
                          <a:effectLst/>
                        </a:rPr>
                        <a:t>CrO</a:t>
                      </a:r>
                      <a:r>
                        <a:rPr lang="en-IN" sz="1600" baseline="-25000">
                          <a:effectLst/>
                        </a:rPr>
                        <a:t>7</a:t>
                      </a:r>
                      <a:r>
                        <a:rPr lang="en-IN" sz="1600" baseline="30000">
                          <a:effectLst/>
                        </a:rPr>
                        <a:t>2-</a:t>
                      </a:r>
                      <a:endParaRPr lang="en-IN" sz="1600">
                        <a:effectLst/>
                      </a:endParaRPr>
                    </a:p>
                  </a:txBody>
                  <a:tcPr marL="54392" marR="54392" marT="27196" marB="27196" anchor="ctr"/>
                </a:tc>
                <a:tc>
                  <a:txBody>
                    <a:bodyPr/>
                    <a:lstStyle/>
                    <a:p>
                      <a:r>
                        <a:rPr lang="en-IN" sz="1600">
                          <a:effectLst/>
                        </a:rPr>
                        <a:t>Dichromate</a:t>
                      </a:r>
                    </a:p>
                  </a:txBody>
                  <a:tcPr marL="54392" marR="54392" marT="27196" marB="27196" anchor="ctr"/>
                </a:tc>
                <a:tc>
                  <a:txBody>
                    <a:bodyPr/>
                    <a:lstStyle/>
                    <a:p>
                      <a:r>
                        <a:rPr lang="en-IN" sz="1600">
                          <a:effectLst/>
                        </a:rPr>
                        <a:t>AsO</a:t>
                      </a:r>
                      <a:r>
                        <a:rPr lang="en-IN" sz="1600" baseline="-25000">
                          <a:effectLst/>
                        </a:rPr>
                        <a:t>4</a:t>
                      </a:r>
                      <a:r>
                        <a:rPr lang="en-IN" sz="1600" baseline="30000">
                          <a:effectLst/>
                        </a:rPr>
                        <a:t>3-</a:t>
                      </a:r>
                      <a:endParaRPr lang="en-IN" sz="1600">
                        <a:effectLst/>
                      </a:endParaRPr>
                    </a:p>
                  </a:txBody>
                  <a:tcPr marL="54392" marR="54392" marT="27196" marB="27196" anchor="ctr"/>
                </a:tc>
                <a:tc>
                  <a:txBody>
                    <a:bodyPr/>
                    <a:lstStyle/>
                    <a:p>
                      <a:r>
                        <a:rPr lang="en-IN" sz="1600">
                          <a:effectLst/>
                        </a:rPr>
                        <a:t>Arsenate</a:t>
                      </a:r>
                    </a:p>
                  </a:txBody>
                  <a:tcPr marL="54392" marR="54392" marT="27196" marB="27196" anchor="ctr"/>
                </a:tc>
                <a:tc>
                  <a:txBody>
                    <a:bodyPr/>
                    <a:lstStyle/>
                    <a:p>
                      <a:r>
                        <a:rPr lang="en-IN" sz="1600">
                          <a:effectLst/>
                        </a:rPr>
                        <a:t>SO</a:t>
                      </a:r>
                      <a:r>
                        <a:rPr lang="en-IN" sz="1600" baseline="-25000">
                          <a:effectLst/>
                        </a:rPr>
                        <a:t>3</a:t>
                      </a:r>
                      <a:r>
                        <a:rPr lang="en-IN" sz="1600" baseline="30000">
                          <a:effectLst/>
                        </a:rPr>
                        <a:t>2-</a:t>
                      </a:r>
                      <a:endParaRPr lang="en-IN" sz="1600">
                        <a:effectLst/>
                      </a:endParaRPr>
                    </a:p>
                  </a:txBody>
                  <a:tcPr marL="54392" marR="54392" marT="27196" marB="27196" anchor="ctr"/>
                </a:tc>
                <a:tc>
                  <a:txBody>
                    <a:bodyPr/>
                    <a:lstStyle/>
                    <a:p>
                      <a:r>
                        <a:rPr lang="en-IN" sz="1600">
                          <a:effectLst/>
                        </a:rPr>
                        <a:t>Sulfite</a:t>
                      </a:r>
                    </a:p>
                  </a:txBody>
                  <a:tcPr marL="54392" marR="54392" marT="27196" marB="27196" anchor="ctr"/>
                </a:tc>
                <a:extLst>
                  <a:ext uri="{0D108BD9-81ED-4DB2-BD59-A6C34878D82A}">
                    <a16:rowId xmlns:a16="http://schemas.microsoft.com/office/drawing/2014/main" val="2112768735"/>
                  </a:ext>
                </a:extLst>
              </a:tr>
              <a:tr h="360000">
                <a:tc>
                  <a:txBody>
                    <a:bodyPr/>
                    <a:lstStyle/>
                    <a:p>
                      <a:r>
                        <a:rPr lang="en-IN" sz="1600">
                          <a:effectLst/>
                        </a:rPr>
                        <a:t>CN</a:t>
                      </a:r>
                      <a:r>
                        <a:rPr lang="en-IN" sz="1600" baseline="30000">
                          <a:effectLst/>
                        </a:rPr>
                        <a:t>-</a:t>
                      </a:r>
                      <a:endParaRPr lang="en-IN" sz="1600">
                        <a:effectLst/>
                      </a:endParaRPr>
                    </a:p>
                  </a:txBody>
                  <a:tcPr marL="54392" marR="54392" marT="27196" marB="27196" anchor="ctr"/>
                </a:tc>
                <a:tc>
                  <a:txBody>
                    <a:bodyPr/>
                    <a:lstStyle/>
                    <a:p>
                      <a:r>
                        <a:rPr lang="en-IN" sz="1600">
                          <a:effectLst/>
                        </a:rPr>
                        <a:t>Cyanide</a:t>
                      </a:r>
                    </a:p>
                  </a:txBody>
                  <a:tcPr marL="54392" marR="54392" marT="27196" marB="27196" anchor="ctr"/>
                </a:tc>
                <a:tc>
                  <a:txBody>
                    <a:bodyPr/>
                    <a:lstStyle/>
                    <a:p>
                      <a:r>
                        <a:rPr lang="en-IN" sz="1600">
                          <a:effectLst/>
                        </a:rPr>
                        <a:t>BrO</a:t>
                      </a:r>
                      <a:r>
                        <a:rPr lang="en-IN" sz="1600" baseline="30000">
                          <a:effectLst/>
                        </a:rPr>
                        <a:t>-</a:t>
                      </a:r>
                      <a:endParaRPr lang="en-IN" sz="1600">
                        <a:effectLst/>
                      </a:endParaRPr>
                    </a:p>
                  </a:txBody>
                  <a:tcPr marL="54392" marR="54392" marT="27196" marB="27196" anchor="ctr"/>
                </a:tc>
                <a:tc>
                  <a:txBody>
                    <a:bodyPr/>
                    <a:lstStyle/>
                    <a:p>
                      <a:r>
                        <a:rPr lang="en-IN" sz="1600">
                          <a:effectLst/>
                        </a:rPr>
                        <a:t>Hypobromite</a:t>
                      </a:r>
                    </a:p>
                  </a:txBody>
                  <a:tcPr marL="54392" marR="54392" marT="27196" marB="27196" anchor="ctr"/>
                </a:tc>
                <a:tc>
                  <a:txBody>
                    <a:bodyPr/>
                    <a:lstStyle/>
                    <a:p>
                      <a:r>
                        <a:rPr lang="en-IN" sz="1600">
                          <a:effectLst/>
                        </a:rPr>
                        <a:t>HSO</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Hydrogen sulfate (bisulfate)</a:t>
                      </a:r>
                    </a:p>
                  </a:txBody>
                  <a:tcPr marL="54392" marR="54392" marT="27196" marB="27196" anchor="ctr"/>
                </a:tc>
                <a:extLst>
                  <a:ext uri="{0D108BD9-81ED-4DB2-BD59-A6C34878D82A}">
                    <a16:rowId xmlns:a16="http://schemas.microsoft.com/office/drawing/2014/main" val="76712488"/>
                  </a:ext>
                </a:extLst>
              </a:tr>
              <a:tr h="360000">
                <a:tc>
                  <a:txBody>
                    <a:bodyPr/>
                    <a:lstStyle/>
                    <a:p>
                      <a:r>
                        <a:rPr lang="en-IN" sz="1600">
                          <a:effectLst/>
                        </a:rPr>
                        <a:t>SCN</a:t>
                      </a:r>
                      <a:r>
                        <a:rPr lang="en-IN" sz="1600" baseline="30000">
                          <a:effectLst/>
                        </a:rPr>
                        <a:t>-</a:t>
                      </a:r>
                      <a:endParaRPr lang="en-IN" sz="1600">
                        <a:effectLst/>
                      </a:endParaRPr>
                    </a:p>
                  </a:txBody>
                  <a:tcPr marL="54392" marR="54392" marT="27196" marB="27196" anchor="ctr"/>
                </a:tc>
                <a:tc>
                  <a:txBody>
                    <a:bodyPr/>
                    <a:lstStyle/>
                    <a:p>
                      <a:r>
                        <a:rPr lang="en-IN" sz="1600">
                          <a:effectLst/>
                        </a:rPr>
                        <a:t>Thiocyanide</a:t>
                      </a:r>
                    </a:p>
                  </a:txBody>
                  <a:tcPr marL="54392" marR="54392" marT="27196" marB="27196" anchor="ctr"/>
                </a:tc>
                <a:tc>
                  <a:txBody>
                    <a:bodyPr/>
                    <a:lstStyle/>
                    <a:p>
                      <a:r>
                        <a:rPr lang="en-IN" sz="1600">
                          <a:effectLst/>
                        </a:rPr>
                        <a:t>BrO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Bromate</a:t>
                      </a:r>
                    </a:p>
                  </a:txBody>
                  <a:tcPr marL="54392" marR="54392" marT="27196" marB="27196" anchor="ctr"/>
                </a:tc>
                <a:tc>
                  <a:txBody>
                    <a:bodyPr/>
                    <a:lstStyle/>
                    <a:p>
                      <a:r>
                        <a:rPr lang="en-IN" sz="1600">
                          <a:effectLst/>
                        </a:rPr>
                        <a:t>HSO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Hydrogen sulfite (bisulfate)</a:t>
                      </a:r>
                    </a:p>
                  </a:txBody>
                  <a:tcPr marL="54392" marR="54392" marT="27196" marB="27196" anchor="ctr"/>
                </a:tc>
                <a:extLst>
                  <a:ext uri="{0D108BD9-81ED-4DB2-BD59-A6C34878D82A}">
                    <a16:rowId xmlns:a16="http://schemas.microsoft.com/office/drawing/2014/main" val="93898478"/>
                  </a:ext>
                </a:extLst>
              </a:tr>
              <a:tr h="360000">
                <a:tc>
                  <a:txBody>
                    <a:bodyPr/>
                    <a:lstStyle/>
                    <a:p>
                      <a:r>
                        <a:rPr lang="en-IN" sz="1600">
                          <a:effectLst/>
                        </a:rPr>
                        <a:t>NO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Nitrate</a:t>
                      </a:r>
                    </a:p>
                  </a:txBody>
                  <a:tcPr marL="54392" marR="54392" marT="27196" marB="27196" anchor="ctr"/>
                </a:tc>
                <a:tc>
                  <a:txBody>
                    <a:bodyPr/>
                    <a:lstStyle/>
                    <a:p>
                      <a:r>
                        <a:rPr lang="en-IN" sz="1600">
                          <a:effectLst/>
                        </a:rPr>
                        <a:t>CIO</a:t>
                      </a:r>
                      <a:r>
                        <a:rPr lang="en-IN" sz="1600" baseline="30000">
                          <a:effectLst/>
                        </a:rPr>
                        <a:t>-</a:t>
                      </a:r>
                      <a:endParaRPr lang="en-IN" sz="1600">
                        <a:effectLst/>
                      </a:endParaRPr>
                    </a:p>
                  </a:txBody>
                  <a:tcPr marL="54392" marR="54392" marT="27196" marB="27196" anchor="ctr"/>
                </a:tc>
                <a:tc>
                  <a:txBody>
                    <a:bodyPr/>
                    <a:lstStyle/>
                    <a:p>
                      <a:r>
                        <a:rPr lang="en-IN" sz="1600">
                          <a:effectLst/>
                        </a:rPr>
                        <a:t>Hypochlorite</a:t>
                      </a:r>
                    </a:p>
                  </a:txBody>
                  <a:tcPr marL="54392" marR="54392" marT="27196" marB="27196" anchor="ctr"/>
                </a:tc>
                <a:tc>
                  <a:txBody>
                    <a:bodyPr/>
                    <a:lstStyle/>
                    <a:p>
                      <a:r>
                        <a:rPr lang="en-IN" sz="1600">
                          <a:effectLst/>
                        </a:rPr>
                        <a:t>PO</a:t>
                      </a:r>
                      <a:r>
                        <a:rPr lang="en-IN" sz="1600" baseline="-25000">
                          <a:effectLst/>
                        </a:rPr>
                        <a:t>4</a:t>
                      </a:r>
                      <a:r>
                        <a:rPr lang="en-IN" sz="1600" baseline="30000">
                          <a:effectLst/>
                        </a:rPr>
                        <a:t>3-</a:t>
                      </a:r>
                      <a:endParaRPr lang="en-IN" sz="1600">
                        <a:effectLst/>
                      </a:endParaRPr>
                    </a:p>
                  </a:txBody>
                  <a:tcPr marL="54392" marR="54392" marT="27196" marB="27196" anchor="ctr"/>
                </a:tc>
                <a:tc>
                  <a:txBody>
                    <a:bodyPr/>
                    <a:lstStyle/>
                    <a:p>
                      <a:r>
                        <a:rPr lang="en-IN" sz="1600">
                          <a:effectLst/>
                        </a:rPr>
                        <a:t>Phosphate</a:t>
                      </a:r>
                    </a:p>
                  </a:txBody>
                  <a:tcPr marL="54392" marR="54392" marT="27196" marB="27196" anchor="ctr"/>
                </a:tc>
                <a:extLst>
                  <a:ext uri="{0D108BD9-81ED-4DB2-BD59-A6C34878D82A}">
                    <a16:rowId xmlns:a16="http://schemas.microsoft.com/office/drawing/2014/main" val="2324436963"/>
                  </a:ext>
                </a:extLst>
              </a:tr>
              <a:tr h="360000">
                <a:tc>
                  <a:txBody>
                    <a:bodyPr/>
                    <a:lstStyle/>
                    <a:p>
                      <a:r>
                        <a:rPr lang="en-IN" sz="1600">
                          <a:effectLst/>
                        </a:rPr>
                        <a:t>NO</a:t>
                      </a:r>
                      <a:r>
                        <a:rPr lang="en-IN" sz="1600" baseline="-25000">
                          <a:effectLst/>
                        </a:rPr>
                        <a:t>2</a:t>
                      </a:r>
                      <a:r>
                        <a:rPr lang="en-IN" sz="1600" baseline="30000">
                          <a:effectLst/>
                        </a:rPr>
                        <a:t>-</a:t>
                      </a:r>
                      <a:endParaRPr lang="en-IN" sz="1600">
                        <a:effectLst/>
                      </a:endParaRPr>
                    </a:p>
                  </a:txBody>
                  <a:tcPr marL="54392" marR="54392" marT="27196" marB="27196" anchor="ctr"/>
                </a:tc>
                <a:tc>
                  <a:txBody>
                    <a:bodyPr/>
                    <a:lstStyle/>
                    <a:p>
                      <a:r>
                        <a:rPr lang="en-IN" sz="1600">
                          <a:effectLst/>
                        </a:rPr>
                        <a:t>Nitrite</a:t>
                      </a:r>
                    </a:p>
                  </a:txBody>
                  <a:tcPr marL="54392" marR="54392" marT="27196" marB="27196" anchor="ctr"/>
                </a:tc>
                <a:tc>
                  <a:txBody>
                    <a:bodyPr/>
                    <a:lstStyle/>
                    <a:p>
                      <a:r>
                        <a:rPr lang="en-IN" sz="1600">
                          <a:effectLst/>
                        </a:rPr>
                        <a:t>CIO</a:t>
                      </a:r>
                      <a:r>
                        <a:rPr lang="en-IN" sz="1600" baseline="-25000">
                          <a:effectLst/>
                        </a:rPr>
                        <a:t>2</a:t>
                      </a:r>
                      <a:r>
                        <a:rPr lang="en-IN" sz="1600" baseline="30000">
                          <a:effectLst/>
                        </a:rPr>
                        <a:t>-</a:t>
                      </a:r>
                      <a:endParaRPr lang="en-IN" sz="1600">
                        <a:effectLst/>
                      </a:endParaRPr>
                    </a:p>
                  </a:txBody>
                  <a:tcPr marL="54392" marR="54392" marT="27196" marB="27196" anchor="ctr"/>
                </a:tc>
                <a:tc>
                  <a:txBody>
                    <a:bodyPr/>
                    <a:lstStyle/>
                    <a:p>
                      <a:r>
                        <a:rPr lang="en-IN" sz="1600">
                          <a:effectLst/>
                        </a:rPr>
                        <a:t>Chlorite</a:t>
                      </a:r>
                    </a:p>
                  </a:txBody>
                  <a:tcPr marL="54392" marR="54392" marT="27196" marB="27196" anchor="ctr"/>
                </a:tc>
                <a:tc>
                  <a:txBody>
                    <a:bodyPr/>
                    <a:lstStyle/>
                    <a:p>
                      <a:r>
                        <a:rPr lang="en-IN" sz="1600">
                          <a:effectLst/>
                        </a:rPr>
                        <a:t>PO</a:t>
                      </a:r>
                      <a:r>
                        <a:rPr lang="en-IN" sz="1600" baseline="-25000">
                          <a:effectLst/>
                        </a:rPr>
                        <a:t>3</a:t>
                      </a:r>
                      <a:r>
                        <a:rPr lang="en-IN" sz="1600" baseline="30000">
                          <a:effectLst/>
                        </a:rPr>
                        <a:t>3-</a:t>
                      </a:r>
                      <a:endParaRPr lang="en-IN" sz="1600">
                        <a:effectLst/>
                      </a:endParaRPr>
                    </a:p>
                  </a:txBody>
                  <a:tcPr marL="54392" marR="54392" marT="27196" marB="27196" anchor="ctr"/>
                </a:tc>
                <a:tc>
                  <a:txBody>
                    <a:bodyPr/>
                    <a:lstStyle/>
                    <a:p>
                      <a:r>
                        <a:rPr lang="en-IN" sz="1600">
                          <a:effectLst/>
                        </a:rPr>
                        <a:t>Phosphite</a:t>
                      </a:r>
                    </a:p>
                  </a:txBody>
                  <a:tcPr marL="54392" marR="54392" marT="27196" marB="27196" anchor="ctr"/>
                </a:tc>
                <a:extLst>
                  <a:ext uri="{0D108BD9-81ED-4DB2-BD59-A6C34878D82A}">
                    <a16:rowId xmlns:a16="http://schemas.microsoft.com/office/drawing/2014/main" val="2395748473"/>
                  </a:ext>
                </a:extLst>
              </a:tr>
              <a:tr h="360000">
                <a:tc>
                  <a:txBody>
                    <a:bodyPr/>
                    <a:lstStyle/>
                    <a:p>
                      <a:r>
                        <a:rPr lang="en-IN" sz="1600">
                          <a:effectLst/>
                        </a:rPr>
                        <a:t>MnO</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Permanganate</a:t>
                      </a:r>
                    </a:p>
                  </a:txBody>
                  <a:tcPr marL="54392" marR="54392" marT="27196" marB="27196" anchor="ctr"/>
                </a:tc>
                <a:tc>
                  <a:txBody>
                    <a:bodyPr/>
                    <a:lstStyle/>
                    <a:p>
                      <a:r>
                        <a:rPr lang="en-IN" sz="1600">
                          <a:effectLst/>
                        </a:rPr>
                        <a:t>CIO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Chlorate</a:t>
                      </a:r>
                    </a:p>
                  </a:txBody>
                  <a:tcPr marL="54392" marR="54392" marT="27196" marB="27196" anchor="ctr"/>
                </a:tc>
                <a:tc>
                  <a:txBody>
                    <a:bodyPr/>
                    <a:lstStyle/>
                    <a:p>
                      <a:r>
                        <a:rPr lang="en-IN" sz="1600">
                          <a:effectLst/>
                        </a:rPr>
                        <a:t>HPO</a:t>
                      </a:r>
                      <a:r>
                        <a:rPr lang="en-IN" sz="1600" baseline="-25000">
                          <a:effectLst/>
                        </a:rPr>
                        <a:t>4</a:t>
                      </a:r>
                      <a:r>
                        <a:rPr lang="en-IN" sz="1600" baseline="30000">
                          <a:effectLst/>
                        </a:rPr>
                        <a:t>2-</a:t>
                      </a:r>
                      <a:endParaRPr lang="en-IN" sz="1600">
                        <a:effectLst/>
                      </a:endParaRPr>
                    </a:p>
                  </a:txBody>
                  <a:tcPr marL="54392" marR="54392" marT="27196" marB="27196" anchor="ctr"/>
                </a:tc>
                <a:tc>
                  <a:txBody>
                    <a:bodyPr/>
                    <a:lstStyle/>
                    <a:p>
                      <a:r>
                        <a:rPr lang="en-IN" sz="1600">
                          <a:effectLst/>
                        </a:rPr>
                        <a:t>Hydrogen phosphate</a:t>
                      </a:r>
                    </a:p>
                  </a:txBody>
                  <a:tcPr marL="54392" marR="54392" marT="27196" marB="27196" anchor="ctr"/>
                </a:tc>
                <a:extLst>
                  <a:ext uri="{0D108BD9-81ED-4DB2-BD59-A6C34878D82A}">
                    <a16:rowId xmlns:a16="http://schemas.microsoft.com/office/drawing/2014/main" val="1566368532"/>
                  </a:ext>
                </a:extLst>
              </a:tr>
              <a:tr h="360000">
                <a:tc>
                  <a:txBody>
                    <a:bodyPr/>
                    <a:lstStyle/>
                    <a:p>
                      <a:r>
                        <a:rPr lang="en-IN" sz="1600">
                          <a:effectLst/>
                        </a:rPr>
                        <a:t>OH</a:t>
                      </a:r>
                      <a:r>
                        <a:rPr lang="en-IN" sz="1600" baseline="30000">
                          <a:effectLst/>
                        </a:rPr>
                        <a:t>-</a:t>
                      </a:r>
                      <a:endParaRPr lang="en-IN" sz="1600">
                        <a:effectLst/>
                      </a:endParaRPr>
                    </a:p>
                  </a:txBody>
                  <a:tcPr marL="54392" marR="54392" marT="27196" marB="27196" anchor="ctr"/>
                </a:tc>
                <a:tc>
                  <a:txBody>
                    <a:bodyPr/>
                    <a:lstStyle/>
                    <a:p>
                      <a:r>
                        <a:rPr lang="en-IN" sz="1600">
                          <a:effectLst/>
                        </a:rPr>
                        <a:t>Hydroxide</a:t>
                      </a:r>
                    </a:p>
                  </a:txBody>
                  <a:tcPr marL="54392" marR="54392" marT="27196" marB="27196" anchor="ctr"/>
                </a:tc>
                <a:tc>
                  <a:txBody>
                    <a:bodyPr/>
                    <a:lstStyle/>
                    <a:p>
                      <a:r>
                        <a:rPr lang="en-IN" sz="1600">
                          <a:effectLst/>
                        </a:rPr>
                        <a:t>CIO</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Perchlorate</a:t>
                      </a:r>
                    </a:p>
                  </a:txBody>
                  <a:tcPr marL="54392" marR="54392" marT="27196" marB="27196" anchor="ctr"/>
                </a:tc>
                <a:tc>
                  <a:txBody>
                    <a:bodyPr/>
                    <a:lstStyle/>
                    <a:p>
                      <a:r>
                        <a:rPr lang="en-IN" sz="1600">
                          <a:effectLst/>
                        </a:rPr>
                        <a:t>H</a:t>
                      </a:r>
                      <a:r>
                        <a:rPr lang="en-IN" sz="1600" baseline="-25000">
                          <a:effectLst/>
                        </a:rPr>
                        <a:t>2</a:t>
                      </a:r>
                      <a:r>
                        <a:rPr lang="en-IN" sz="1600">
                          <a:effectLst/>
                        </a:rPr>
                        <a:t>PO</a:t>
                      </a:r>
                      <a:r>
                        <a:rPr lang="en-IN" sz="1600" baseline="-25000">
                          <a:effectLst/>
                        </a:rPr>
                        <a:t>4</a:t>
                      </a:r>
                      <a:r>
                        <a:rPr lang="en-IN" sz="1600" baseline="30000">
                          <a:effectLst/>
                        </a:rPr>
                        <a:t>2-</a:t>
                      </a:r>
                      <a:endParaRPr lang="en-IN" sz="1600">
                        <a:effectLst/>
                      </a:endParaRPr>
                    </a:p>
                  </a:txBody>
                  <a:tcPr marL="54392" marR="54392" marT="27196" marB="27196" anchor="ctr"/>
                </a:tc>
                <a:tc>
                  <a:txBody>
                    <a:bodyPr/>
                    <a:lstStyle/>
                    <a:p>
                      <a:r>
                        <a:rPr lang="en-IN" sz="1600">
                          <a:effectLst/>
                        </a:rPr>
                        <a:t>Dihydrogen phosphate</a:t>
                      </a:r>
                    </a:p>
                  </a:txBody>
                  <a:tcPr marL="54392" marR="54392" marT="27196" marB="27196" anchor="ctr"/>
                </a:tc>
                <a:extLst>
                  <a:ext uri="{0D108BD9-81ED-4DB2-BD59-A6C34878D82A}">
                    <a16:rowId xmlns:a16="http://schemas.microsoft.com/office/drawing/2014/main" val="1728732465"/>
                  </a:ext>
                </a:extLst>
              </a:tr>
              <a:tr h="360000">
                <a:tc>
                  <a:txBody>
                    <a:bodyPr/>
                    <a:lstStyle/>
                    <a:p>
                      <a:r>
                        <a:rPr lang="en-IN" sz="1600">
                          <a:effectLst/>
                        </a:rPr>
                        <a:t>O</a:t>
                      </a:r>
                      <a:r>
                        <a:rPr lang="en-IN" sz="1600" baseline="-25000">
                          <a:effectLst/>
                        </a:rPr>
                        <a:t>2</a:t>
                      </a:r>
                      <a:r>
                        <a:rPr lang="en-IN" sz="1600" baseline="30000">
                          <a:effectLst/>
                        </a:rPr>
                        <a:t>2-</a:t>
                      </a:r>
                      <a:endParaRPr lang="en-IN" sz="1600">
                        <a:effectLst/>
                      </a:endParaRPr>
                    </a:p>
                  </a:txBody>
                  <a:tcPr marL="54392" marR="54392" marT="27196" marB="27196" anchor="ctr"/>
                </a:tc>
                <a:tc>
                  <a:txBody>
                    <a:bodyPr/>
                    <a:lstStyle/>
                    <a:p>
                      <a:r>
                        <a:rPr lang="en-IN" sz="1600">
                          <a:effectLst/>
                        </a:rPr>
                        <a:t>Peroxide</a:t>
                      </a:r>
                    </a:p>
                  </a:txBody>
                  <a:tcPr marL="54392" marR="54392" marT="27196" marB="27196" anchor="ctr"/>
                </a:tc>
                <a:tc>
                  <a:txBody>
                    <a:bodyPr/>
                    <a:lstStyle/>
                    <a:p>
                      <a:r>
                        <a:rPr lang="en-IN" sz="1600">
                          <a:effectLst/>
                        </a:rPr>
                        <a:t>IO</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Periodate</a:t>
                      </a:r>
                    </a:p>
                  </a:txBody>
                  <a:tcPr marL="54392" marR="54392" marT="27196" marB="27196" anchor="ctr"/>
                </a:tc>
                <a:tc>
                  <a:txBody>
                    <a:bodyPr/>
                    <a:lstStyle/>
                    <a:p>
                      <a:r>
                        <a:rPr lang="en-IN" sz="1600">
                          <a:effectLst/>
                        </a:rPr>
                        <a:t>CO</a:t>
                      </a:r>
                      <a:r>
                        <a:rPr lang="en-IN" sz="1600" baseline="-25000">
                          <a:effectLst/>
                        </a:rPr>
                        <a:t>3</a:t>
                      </a:r>
                      <a:r>
                        <a:rPr lang="en-IN" sz="1600" baseline="30000">
                          <a:effectLst/>
                        </a:rPr>
                        <a:t>2-</a:t>
                      </a:r>
                      <a:endParaRPr lang="en-IN" sz="1600">
                        <a:effectLst/>
                      </a:endParaRPr>
                    </a:p>
                  </a:txBody>
                  <a:tcPr marL="54392" marR="54392" marT="27196" marB="27196" anchor="ctr"/>
                </a:tc>
                <a:tc>
                  <a:txBody>
                    <a:bodyPr/>
                    <a:lstStyle/>
                    <a:p>
                      <a:r>
                        <a:rPr lang="en-IN" sz="1600">
                          <a:effectLst/>
                        </a:rPr>
                        <a:t>Carbonate</a:t>
                      </a:r>
                    </a:p>
                  </a:txBody>
                  <a:tcPr marL="54392" marR="54392" marT="27196" marB="27196" anchor="ctr"/>
                </a:tc>
                <a:extLst>
                  <a:ext uri="{0D108BD9-81ED-4DB2-BD59-A6C34878D82A}">
                    <a16:rowId xmlns:a16="http://schemas.microsoft.com/office/drawing/2014/main" val="4287558306"/>
                  </a:ext>
                </a:extLst>
              </a:tr>
              <a:tr h="360000">
                <a:tc>
                  <a:txBody>
                    <a:bodyPr/>
                    <a:lstStyle/>
                    <a:p>
                      <a:r>
                        <a:rPr lang="en-IN" sz="1600">
                          <a:effectLst/>
                        </a:rPr>
                        <a:t>NH</a:t>
                      </a:r>
                      <a:r>
                        <a:rPr lang="en-IN" sz="1600" baseline="-25000">
                          <a:effectLst/>
                        </a:rPr>
                        <a:t>2</a:t>
                      </a:r>
                      <a:r>
                        <a:rPr lang="en-IN" sz="1600" baseline="30000">
                          <a:effectLst/>
                        </a:rPr>
                        <a:t>-</a:t>
                      </a:r>
                      <a:endParaRPr lang="en-IN" sz="1600">
                        <a:effectLst/>
                      </a:endParaRPr>
                    </a:p>
                  </a:txBody>
                  <a:tcPr marL="54392" marR="54392" marT="27196" marB="27196" anchor="ctr"/>
                </a:tc>
                <a:tc>
                  <a:txBody>
                    <a:bodyPr/>
                    <a:lstStyle/>
                    <a:p>
                      <a:r>
                        <a:rPr lang="en-IN" sz="1600">
                          <a:effectLst/>
                        </a:rPr>
                        <a:t>Amide</a:t>
                      </a:r>
                    </a:p>
                  </a:txBody>
                  <a:tcPr marL="54392" marR="54392" marT="27196" marB="27196" anchor="ctr"/>
                </a:tc>
                <a:tc>
                  <a:txBody>
                    <a:bodyPr/>
                    <a:lstStyle/>
                    <a:p>
                      <a:r>
                        <a:rPr lang="en-IN" sz="1600">
                          <a:effectLst/>
                        </a:rPr>
                        <a:t>IO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Iodate</a:t>
                      </a:r>
                    </a:p>
                  </a:txBody>
                  <a:tcPr marL="54392" marR="54392" marT="27196" marB="27196" anchor="ctr"/>
                </a:tc>
                <a:tc>
                  <a:txBody>
                    <a:bodyPr/>
                    <a:lstStyle/>
                    <a:p>
                      <a:r>
                        <a:rPr lang="en-IN" sz="1600">
                          <a:effectLst/>
                        </a:rPr>
                        <a:t>HCO</a:t>
                      </a:r>
                      <a:r>
                        <a:rPr lang="en-IN" sz="1600" baseline="-25000">
                          <a:effectLst/>
                        </a:rPr>
                        <a:t>3</a:t>
                      </a:r>
                      <a:r>
                        <a:rPr lang="en-IN" sz="1600" baseline="30000">
                          <a:effectLst/>
                        </a:rPr>
                        <a:t>-</a:t>
                      </a:r>
                      <a:endParaRPr lang="en-IN" sz="1600">
                        <a:effectLst/>
                      </a:endParaRPr>
                    </a:p>
                  </a:txBody>
                  <a:tcPr marL="54392" marR="54392" marT="27196" marB="27196" anchor="ctr"/>
                </a:tc>
                <a:tc>
                  <a:txBody>
                    <a:bodyPr/>
                    <a:lstStyle/>
                    <a:p>
                      <a:r>
                        <a:rPr lang="en-IN" sz="1600">
                          <a:effectLst/>
                        </a:rPr>
                        <a:t>Hydrogen carbonate</a:t>
                      </a:r>
                    </a:p>
                  </a:txBody>
                  <a:tcPr marL="54392" marR="54392" marT="27196" marB="27196" anchor="ctr"/>
                </a:tc>
                <a:extLst>
                  <a:ext uri="{0D108BD9-81ED-4DB2-BD59-A6C34878D82A}">
                    <a16:rowId xmlns:a16="http://schemas.microsoft.com/office/drawing/2014/main" val="3362780976"/>
                  </a:ext>
                </a:extLst>
              </a:tr>
              <a:tr h="360000">
                <a:tc>
                  <a:txBody>
                    <a:bodyPr/>
                    <a:lstStyle/>
                    <a:p>
                      <a:r>
                        <a:rPr lang="en-IN" sz="1600">
                          <a:effectLst/>
                        </a:rPr>
                        <a:t>C</a:t>
                      </a:r>
                      <a:r>
                        <a:rPr lang="en-IN" sz="1600" baseline="-25000">
                          <a:effectLst/>
                        </a:rPr>
                        <a:t>2</a:t>
                      </a:r>
                      <a:r>
                        <a:rPr lang="en-IN" sz="1600">
                          <a:effectLst/>
                        </a:rPr>
                        <a:t>H</a:t>
                      </a:r>
                      <a:r>
                        <a:rPr lang="en-IN" sz="1600" baseline="-25000">
                          <a:effectLst/>
                        </a:rPr>
                        <a:t>3</a:t>
                      </a:r>
                      <a:r>
                        <a:rPr lang="en-IN" sz="1600">
                          <a:effectLst/>
                        </a:rPr>
                        <a:t>O</a:t>
                      </a:r>
                      <a:r>
                        <a:rPr lang="en-IN" sz="1600" baseline="-25000">
                          <a:effectLst/>
                        </a:rPr>
                        <a:t>2</a:t>
                      </a:r>
                      <a:r>
                        <a:rPr lang="en-IN" sz="1600" baseline="30000">
                          <a:effectLst/>
                        </a:rPr>
                        <a:t>-</a:t>
                      </a:r>
                      <a:endParaRPr lang="en-IN" sz="1600">
                        <a:effectLst/>
                      </a:endParaRPr>
                    </a:p>
                  </a:txBody>
                  <a:tcPr marL="54392" marR="54392" marT="27196" marB="27196" anchor="ctr"/>
                </a:tc>
                <a:tc>
                  <a:txBody>
                    <a:bodyPr/>
                    <a:lstStyle/>
                    <a:p>
                      <a:r>
                        <a:rPr lang="en-IN" sz="1600">
                          <a:effectLst/>
                        </a:rPr>
                        <a:t>Acetate</a:t>
                      </a:r>
                    </a:p>
                  </a:txBody>
                  <a:tcPr marL="54392" marR="54392" marT="27196" marB="27196" anchor="ctr"/>
                </a:tc>
                <a:tc>
                  <a:txBody>
                    <a:bodyPr/>
                    <a:lstStyle/>
                    <a:p>
                      <a:r>
                        <a:rPr lang="en-IN" sz="1600">
                          <a:effectLst/>
                        </a:rPr>
                        <a:t>IO</a:t>
                      </a:r>
                      <a:r>
                        <a:rPr lang="en-IN" sz="1600" baseline="30000">
                          <a:effectLst/>
                        </a:rPr>
                        <a:t>-</a:t>
                      </a:r>
                      <a:endParaRPr lang="en-IN" sz="1600">
                        <a:effectLst/>
                      </a:endParaRPr>
                    </a:p>
                  </a:txBody>
                  <a:tcPr marL="54392" marR="54392" marT="27196" marB="27196" anchor="ctr"/>
                </a:tc>
                <a:tc>
                  <a:txBody>
                    <a:bodyPr/>
                    <a:lstStyle/>
                    <a:p>
                      <a:r>
                        <a:rPr lang="en-IN" sz="1600">
                          <a:effectLst/>
                        </a:rPr>
                        <a:t>Hypoiodite</a:t>
                      </a:r>
                    </a:p>
                  </a:txBody>
                  <a:tcPr marL="54392" marR="54392" marT="27196" marB="27196" anchor="ctr"/>
                </a:tc>
                <a:tc>
                  <a:txBody>
                    <a:bodyPr/>
                    <a:lstStyle/>
                    <a:p>
                      <a:r>
                        <a:rPr lang="en-IN" sz="1600">
                          <a:effectLst/>
                        </a:rPr>
                        <a:t>HC</a:t>
                      </a:r>
                      <a:r>
                        <a:rPr lang="en-IN" sz="1600" baseline="-25000">
                          <a:effectLst/>
                        </a:rPr>
                        <a:t>2</a:t>
                      </a:r>
                      <a:r>
                        <a:rPr lang="en-IN" sz="1600">
                          <a:effectLst/>
                        </a:rPr>
                        <a:t>O</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Hydrogen oxalate</a:t>
                      </a:r>
                    </a:p>
                  </a:txBody>
                  <a:tcPr marL="54392" marR="54392" marT="27196" marB="27196" anchor="ctr"/>
                </a:tc>
                <a:extLst>
                  <a:ext uri="{0D108BD9-81ED-4DB2-BD59-A6C34878D82A}">
                    <a16:rowId xmlns:a16="http://schemas.microsoft.com/office/drawing/2014/main" val="93661586"/>
                  </a:ext>
                </a:extLst>
              </a:tr>
              <a:tr h="360000">
                <a:tc>
                  <a:txBody>
                    <a:bodyPr/>
                    <a:lstStyle/>
                    <a:p>
                      <a:r>
                        <a:rPr lang="en-IN" sz="1600">
                          <a:effectLst/>
                        </a:rPr>
                        <a:t>C</a:t>
                      </a:r>
                      <a:r>
                        <a:rPr lang="en-IN" sz="1600" baseline="-25000">
                          <a:effectLst/>
                        </a:rPr>
                        <a:t>2</a:t>
                      </a:r>
                      <a:r>
                        <a:rPr lang="en-IN" sz="1600">
                          <a:effectLst/>
                        </a:rPr>
                        <a:t>O</a:t>
                      </a:r>
                      <a:r>
                        <a:rPr lang="en-IN" sz="1600" baseline="-25000">
                          <a:effectLst/>
                        </a:rPr>
                        <a:t>4</a:t>
                      </a:r>
                      <a:r>
                        <a:rPr lang="en-IN" sz="1600" baseline="30000">
                          <a:effectLst/>
                        </a:rPr>
                        <a:t>2-</a:t>
                      </a:r>
                      <a:endParaRPr lang="en-IN" sz="1600">
                        <a:effectLst/>
                      </a:endParaRPr>
                    </a:p>
                  </a:txBody>
                  <a:tcPr marL="54392" marR="54392" marT="27196" marB="27196" anchor="ctr"/>
                </a:tc>
                <a:tc>
                  <a:txBody>
                    <a:bodyPr/>
                    <a:lstStyle/>
                    <a:p>
                      <a:r>
                        <a:rPr lang="en-IN" sz="1600">
                          <a:effectLst/>
                        </a:rPr>
                        <a:t>Oxalate</a:t>
                      </a:r>
                    </a:p>
                  </a:txBody>
                  <a:tcPr marL="54392" marR="54392" marT="27196" marB="27196" anchor="ctr"/>
                </a:tc>
                <a:tc>
                  <a:txBody>
                    <a:bodyPr/>
                    <a:lstStyle/>
                    <a:p>
                      <a:r>
                        <a:rPr lang="en-IN" sz="1600">
                          <a:effectLst/>
                        </a:rPr>
                        <a:t>NH</a:t>
                      </a:r>
                      <a:r>
                        <a:rPr lang="en-IN" sz="1600" baseline="-25000">
                          <a:effectLst/>
                        </a:rPr>
                        <a:t>4</a:t>
                      </a:r>
                      <a:r>
                        <a:rPr lang="en-IN" sz="1600" baseline="30000">
                          <a:effectLst/>
                        </a:rPr>
                        <a:t>+</a:t>
                      </a:r>
                      <a:endParaRPr lang="en-IN" sz="1600">
                        <a:effectLst/>
                      </a:endParaRPr>
                    </a:p>
                  </a:txBody>
                  <a:tcPr marL="54392" marR="54392" marT="27196" marB="27196" anchor="ctr"/>
                </a:tc>
                <a:tc>
                  <a:txBody>
                    <a:bodyPr/>
                    <a:lstStyle/>
                    <a:p>
                      <a:r>
                        <a:rPr lang="en-IN" sz="1600">
                          <a:effectLst/>
                        </a:rPr>
                        <a:t>Ammonium</a:t>
                      </a:r>
                    </a:p>
                  </a:txBody>
                  <a:tcPr marL="54392" marR="54392" marT="27196" marB="27196" anchor="ctr"/>
                </a:tc>
                <a:tc>
                  <a:txBody>
                    <a:bodyPr/>
                    <a:lstStyle/>
                    <a:p>
                      <a:r>
                        <a:rPr lang="en-IN" sz="1600">
                          <a:effectLst/>
                        </a:rPr>
                        <a:t> </a:t>
                      </a:r>
                    </a:p>
                  </a:txBody>
                  <a:tcPr marL="54392" marR="54392" marT="27196" marB="27196" anchor="ctr"/>
                </a:tc>
                <a:tc>
                  <a:txBody>
                    <a:bodyPr/>
                    <a:lstStyle/>
                    <a:p>
                      <a:r>
                        <a:rPr lang="en-IN" sz="1600">
                          <a:effectLst/>
                        </a:rPr>
                        <a:t> </a:t>
                      </a:r>
                    </a:p>
                  </a:txBody>
                  <a:tcPr marL="54392" marR="54392" marT="27196" marB="27196" anchor="ctr"/>
                </a:tc>
                <a:extLst>
                  <a:ext uri="{0D108BD9-81ED-4DB2-BD59-A6C34878D82A}">
                    <a16:rowId xmlns:a16="http://schemas.microsoft.com/office/drawing/2014/main" val="55618992"/>
                  </a:ext>
                </a:extLst>
              </a:tr>
            </a:tbl>
          </a:graphicData>
        </a:graphic>
      </p:graphicFrame>
      <p:sp>
        <p:nvSpPr>
          <p:cNvPr id="3" name="TextBox 2">
            <a:extLst>
              <a:ext uri="{FF2B5EF4-FFF2-40B4-BE49-F238E27FC236}">
                <a16:creationId xmlns:a16="http://schemas.microsoft.com/office/drawing/2014/main" id="{9CDEA718-D89C-59DE-2BC0-47537892F4D4}"/>
              </a:ext>
            </a:extLst>
          </p:cNvPr>
          <p:cNvSpPr txBox="1"/>
          <p:nvPr/>
        </p:nvSpPr>
        <p:spPr>
          <a:xfrm>
            <a:off x="2819279" y="6009870"/>
            <a:ext cx="676377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hlinkClick r:id="rId3"/>
              </a:rPr>
              <a:t>Introductory Chemistry: 1</a:t>
            </a:r>
            <a:r>
              <a:rPr lang="en-US" sz="1600" i="1" u="sng" baseline="30000">
                <a:solidFill>
                  <a:srgbClr val="0563C1"/>
                </a:solidFill>
                <a:latin typeface="Arial" panose="020B0604020202020204" pitchFamily="34" charset="0"/>
                <a:ea typeface="Calibri" panose="020F0502020204030204" pitchFamily="34" charset="0"/>
                <a:hlinkClick r:id="rId3"/>
              </a:rPr>
              <a:t>st</a:t>
            </a:r>
            <a:r>
              <a:rPr lang="en-US" sz="1600" i="1" u="sng">
                <a:solidFill>
                  <a:srgbClr val="0563C1"/>
                </a:solidFill>
                <a:latin typeface="Arial" panose="020B0604020202020204" pitchFamily="34" charset="0"/>
                <a:ea typeface="Calibri" panose="020F0502020204030204" pitchFamily="34" charset="0"/>
                <a:hlinkClick r:id="rId3"/>
              </a:rPr>
              <a:t> Canadian Edition</a:t>
            </a:r>
            <a:r>
              <a:rPr lang="en-US" sz="1600">
                <a:effectLst/>
                <a:latin typeface="Arial" panose="020B0604020202020204" pitchFamily="34" charset="0"/>
                <a:ea typeface="Calibri" panose="020F0502020204030204" pitchFamily="34" charset="0"/>
                <a:hlinkClick r:id="rId3"/>
              </a:rPr>
              <a:t>, </a:t>
            </a:r>
            <a:r>
              <a:rPr lang="en-US" sz="1600" u="sng">
                <a:solidFill>
                  <a:srgbClr val="0563C1"/>
                </a:solidFill>
                <a:effectLst/>
                <a:latin typeface="Arial" panose="020B0604020202020204" pitchFamily="34" charset="0"/>
                <a:ea typeface="Calibri" panose="020F0502020204030204" pitchFamily="34" charset="0"/>
                <a:hlinkClick r:id="rId4"/>
              </a:rPr>
              <a:t>CC </a:t>
            </a:r>
            <a:r>
              <a:rPr lang="en-US" sz="1600" u="sng">
                <a:solidFill>
                  <a:srgbClr val="0563C1"/>
                </a:solidFill>
                <a:effectLst/>
                <a:latin typeface="Arial" panose="020B0604020202020204" pitchFamily="34" charset="0"/>
                <a:ea typeface="Calibri" panose="020F0502020204030204" pitchFamily="34" charset="0"/>
                <a:hlinkClick r:id="rId5"/>
              </a:rPr>
              <a:t>BY-NC-SA</a:t>
            </a:r>
            <a:r>
              <a:rPr lang="en-US" sz="1600" u="sng">
                <a:solidFill>
                  <a:srgbClr val="0563C1"/>
                </a:solidFill>
                <a:effectLst/>
                <a:latin typeface="Arial" panose="020B0604020202020204" pitchFamily="34" charset="0"/>
                <a:ea typeface="Calibri" panose="020F0502020204030204" pitchFamily="34" charset="0"/>
                <a:hlinkClick r:id="rId4"/>
              </a:rPr>
              <a:t>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4094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6.4b</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210183" y="830533"/>
            <a:ext cx="6974115" cy="338554"/>
          </a:xfrm>
          <a:prstGeom prst="rect">
            <a:avLst/>
          </a:prstGeom>
          <a:noFill/>
        </p:spPr>
        <p:txBody>
          <a:bodyPr wrap="square">
            <a:spAutoFit/>
          </a:bodyPr>
          <a:lstStyle/>
          <a:p>
            <a:r>
              <a:rPr lang="en-US" sz="1600" b="1"/>
              <a:t>Table 6.4b </a:t>
            </a:r>
            <a:r>
              <a:rPr lang="en-US" sz="1600"/>
              <a:t>Some Sodium Compounds Added to Food</a:t>
            </a:r>
          </a:p>
        </p:txBody>
      </p:sp>
      <p:graphicFrame>
        <p:nvGraphicFramePr>
          <p:cNvPr id="5" name="Table 4">
            <a:extLst>
              <a:ext uri="{FF2B5EF4-FFF2-40B4-BE49-F238E27FC236}">
                <a16:creationId xmlns:a16="http://schemas.microsoft.com/office/drawing/2014/main" id="{724B066F-DA18-34F0-975C-BD9B01D23B53}"/>
              </a:ext>
            </a:extLst>
          </p:cNvPr>
          <p:cNvGraphicFramePr>
            <a:graphicFrameLocks noGrp="1"/>
          </p:cNvGraphicFramePr>
          <p:nvPr>
            <p:extLst>
              <p:ext uri="{D42A27DB-BD31-4B8C-83A1-F6EECF244321}">
                <p14:modId xmlns:p14="http://schemas.microsoft.com/office/powerpoint/2010/main" val="2710361846"/>
              </p:ext>
            </p:extLst>
          </p:nvPr>
        </p:nvGraphicFramePr>
        <p:xfrm>
          <a:off x="3019472" y="1213261"/>
          <a:ext cx="6061078" cy="4641616"/>
        </p:xfrm>
        <a:graphic>
          <a:graphicData uri="http://schemas.openxmlformats.org/drawingml/2006/table">
            <a:tbl>
              <a:tblPr firstRow="1">
                <a:tableStyleId>{793D81CF-94F2-401A-BA57-92F5A7B2D0C5}</a:tableStyleId>
              </a:tblPr>
              <a:tblGrid>
                <a:gridCol w="2832376">
                  <a:extLst>
                    <a:ext uri="{9D8B030D-6E8A-4147-A177-3AD203B41FA5}">
                      <a16:colId xmlns:a16="http://schemas.microsoft.com/office/drawing/2014/main" val="1396258630"/>
                    </a:ext>
                  </a:extLst>
                </a:gridCol>
                <a:gridCol w="3228702">
                  <a:extLst>
                    <a:ext uri="{9D8B030D-6E8A-4147-A177-3AD203B41FA5}">
                      <a16:colId xmlns:a16="http://schemas.microsoft.com/office/drawing/2014/main" val="3793768149"/>
                    </a:ext>
                  </a:extLst>
                </a:gridCol>
              </a:tblGrid>
              <a:tr h="314094">
                <a:tc>
                  <a:txBody>
                    <a:bodyPr/>
                    <a:lstStyle/>
                    <a:p>
                      <a:pPr algn="l" fontAlgn="ctr"/>
                      <a:r>
                        <a:rPr lang="en-IN" sz="1600">
                          <a:effectLst/>
                        </a:rPr>
                        <a:t>Sodium Compound</a:t>
                      </a:r>
                    </a:p>
                  </a:txBody>
                  <a:tcPr marL="12798" marR="12798" marT="6399" marB="6399" anchor="ctr"/>
                </a:tc>
                <a:tc>
                  <a:txBody>
                    <a:bodyPr/>
                    <a:lstStyle/>
                    <a:p>
                      <a:pPr algn="l" fontAlgn="ctr"/>
                      <a:r>
                        <a:rPr lang="en-IN" sz="1600">
                          <a:effectLst/>
                        </a:rPr>
                        <a:t>Use in Food</a:t>
                      </a:r>
                    </a:p>
                  </a:txBody>
                  <a:tcPr marL="12798" marR="12798" marT="6399" marB="6399" anchor="ctr"/>
                </a:tc>
                <a:extLst>
                  <a:ext uri="{0D108BD9-81ED-4DB2-BD59-A6C34878D82A}">
                    <a16:rowId xmlns:a16="http://schemas.microsoft.com/office/drawing/2014/main" val="3420163560"/>
                  </a:ext>
                </a:extLst>
              </a:tr>
              <a:tr h="314094">
                <a:tc>
                  <a:txBody>
                    <a:bodyPr/>
                    <a:lstStyle/>
                    <a:p>
                      <a:pPr algn="l" fontAlgn="ctr"/>
                      <a:r>
                        <a:rPr lang="en-IN" sz="1600">
                          <a:effectLst/>
                        </a:rPr>
                        <a:t>Sodium acetate</a:t>
                      </a:r>
                    </a:p>
                  </a:txBody>
                  <a:tcPr marL="12798" marR="12798" marT="6399" marB="6399" anchor="ctr"/>
                </a:tc>
                <a:tc>
                  <a:txBody>
                    <a:bodyPr/>
                    <a:lstStyle/>
                    <a:p>
                      <a:pPr algn="l" fontAlgn="ctr"/>
                      <a:r>
                        <a:rPr lang="en-IN" sz="1600">
                          <a:effectLst/>
                        </a:rPr>
                        <a:t>preservative, acidity regulator</a:t>
                      </a:r>
                    </a:p>
                  </a:txBody>
                  <a:tcPr marL="12798" marR="12798" marT="6399" marB="6399" anchor="ctr"/>
                </a:tc>
                <a:extLst>
                  <a:ext uri="{0D108BD9-81ED-4DB2-BD59-A6C34878D82A}">
                    <a16:rowId xmlns:a16="http://schemas.microsoft.com/office/drawing/2014/main" val="3335701481"/>
                  </a:ext>
                </a:extLst>
              </a:tr>
              <a:tr h="314094">
                <a:tc>
                  <a:txBody>
                    <a:bodyPr/>
                    <a:lstStyle/>
                    <a:p>
                      <a:pPr algn="l" fontAlgn="ctr"/>
                      <a:r>
                        <a:rPr lang="en-IN" sz="1600">
                          <a:effectLst/>
                        </a:rPr>
                        <a:t>Sodium adipate</a:t>
                      </a:r>
                    </a:p>
                  </a:txBody>
                  <a:tcPr marL="12798" marR="12798" marT="6399" marB="6399" anchor="ctr"/>
                </a:tc>
                <a:tc>
                  <a:txBody>
                    <a:bodyPr/>
                    <a:lstStyle/>
                    <a:p>
                      <a:pPr algn="l" fontAlgn="ctr"/>
                      <a:r>
                        <a:rPr lang="en-IN" sz="1600">
                          <a:effectLst/>
                        </a:rPr>
                        <a:t>food acid</a:t>
                      </a:r>
                    </a:p>
                  </a:txBody>
                  <a:tcPr marL="12798" marR="12798" marT="6399" marB="6399" anchor="ctr"/>
                </a:tc>
                <a:extLst>
                  <a:ext uri="{0D108BD9-81ED-4DB2-BD59-A6C34878D82A}">
                    <a16:rowId xmlns:a16="http://schemas.microsoft.com/office/drawing/2014/main" val="740768034"/>
                  </a:ext>
                </a:extLst>
              </a:tr>
              <a:tr h="593291">
                <a:tc>
                  <a:txBody>
                    <a:bodyPr/>
                    <a:lstStyle/>
                    <a:p>
                      <a:pPr algn="l" fontAlgn="ctr"/>
                      <a:r>
                        <a:rPr lang="en-IN" sz="1600">
                          <a:effectLst/>
                        </a:rPr>
                        <a:t>Sodium alginate</a:t>
                      </a:r>
                    </a:p>
                  </a:txBody>
                  <a:tcPr marL="12798" marR="12798" marT="6399" marB="6399" anchor="ctr"/>
                </a:tc>
                <a:tc>
                  <a:txBody>
                    <a:bodyPr/>
                    <a:lstStyle/>
                    <a:p>
                      <a:pPr algn="l" fontAlgn="ctr"/>
                      <a:r>
                        <a:rPr lang="en-IN" sz="1600">
                          <a:effectLst/>
                        </a:rPr>
                        <a:t>thickener, vegetable gum, stabilizer, gelling agent, emulsifier</a:t>
                      </a:r>
                    </a:p>
                  </a:txBody>
                  <a:tcPr marL="12798" marR="12798" marT="6399" marB="6399" anchor="ctr"/>
                </a:tc>
                <a:extLst>
                  <a:ext uri="{0D108BD9-81ED-4DB2-BD59-A6C34878D82A}">
                    <a16:rowId xmlns:a16="http://schemas.microsoft.com/office/drawing/2014/main" val="2795886713"/>
                  </a:ext>
                </a:extLst>
              </a:tr>
              <a:tr h="314094">
                <a:tc>
                  <a:txBody>
                    <a:bodyPr/>
                    <a:lstStyle/>
                    <a:p>
                      <a:pPr algn="l" fontAlgn="ctr"/>
                      <a:r>
                        <a:rPr lang="en-IN" sz="1600">
                          <a:effectLst/>
                        </a:rPr>
                        <a:t>Sodium </a:t>
                      </a:r>
                      <a:r>
                        <a:rPr lang="en-IN" sz="1600" err="1">
                          <a:effectLst/>
                        </a:rPr>
                        <a:t>aluminum</a:t>
                      </a:r>
                      <a:r>
                        <a:rPr lang="en-IN" sz="1600">
                          <a:effectLst/>
                        </a:rPr>
                        <a:t> phosphate</a:t>
                      </a:r>
                    </a:p>
                  </a:txBody>
                  <a:tcPr marL="12798" marR="12798" marT="6399" marB="6399" anchor="ctr"/>
                </a:tc>
                <a:tc>
                  <a:txBody>
                    <a:bodyPr/>
                    <a:lstStyle/>
                    <a:p>
                      <a:pPr algn="l" fontAlgn="ctr"/>
                      <a:r>
                        <a:rPr lang="en-IN" sz="1600">
                          <a:effectLst/>
                        </a:rPr>
                        <a:t>acidity regulator, emulsifier</a:t>
                      </a:r>
                    </a:p>
                  </a:txBody>
                  <a:tcPr marL="12798" marR="12798" marT="6399" marB="6399" anchor="ctr"/>
                </a:tc>
                <a:extLst>
                  <a:ext uri="{0D108BD9-81ED-4DB2-BD59-A6C34878D82A}">
                    <a16:rowId xmlns:a16="http://schemas.microsoft.com/office/drawing/2014/main" val="874596221"/>
                  </a:ext>
                </a:extLst>
              </a:tr>
              <a:tr h="314094">
                <a:tc>
                  <a:txBody>
                    <a:bodyPr/>
                    <a:lstStyle/>
                    <a:p>
                      <a:pPr algn="l" fontAlgn="ctr"/>
                      <a:r>
                        <a:rPr lang="en-IN" sz="1600">
                          <a:effectLst/>
                        </a:rPr>
                        <a:t>Sodium aluminosilicate</a:t>
                      </a:r>
                    </a:p>
                  </a:txBody>
                  <a:tcPr marL="12798" marR="12798" marT="6399" marB="6399" anchor="ctr"/>
                </a:tc>
                <a:tc>
                  <a:txBody>
                    <a:bodyPr/>
                    <a:lstStyle/>
                    <a:p>
                      <a:pPr algn="l" fontAlgn="ctr"/>
                      <a:r>
                        <a:rPr lang="en-IN" sz="1600">
                          <a:effectLst/>
                        </a:rPr>
                        <a:t>anticaking agent</a:t>
                      </a:r>
                    </a:p>
                  </a:txBody>
                  <a:tcPr marL="12798" marR="12798" marT="6399" marB="6399" anchor="ctr"/>
                </a:tc>
                <a:extLst>
                  <a:ext uri="{0D108BD9-81ED-4DB2-BD59-A6C34878D82A}">
                    <a16:rowId xmlns:a16="http://schemas.microsoft.com/office/drawing/2014/main" val="1391035987"/>
                  </a:ext>
                </a:extLst>
              </a:tr>
              <a:tr h="314094">
                <a:tc>
                  <a:txBody>
                    <a:bodyPr/>
                    <a:lstStyle/>
                    <a:p>
                      <a:pPr algn="l" fontAlgn="ctr"/>
                      <a:r>
                        <a:rPr lang="en-IN" sz="1600">
                          <a:effectLst/>
                        </a:rPr>
                        <a:t>Sodium ascorbate</a:t>
                      </a:r>
                    </a:p>
                  </a:txBody>
                  <a:tcPr marL="12798" marR="12798" marT="6399" marB="6399" anchor="ctr"/>
                </a:tc>
                <a:tc>
                  <a:txBody>
                    <a:bodyPr/>
                    <a:lstStyle/>
                    <a:p>
                      <a:pPr algn="l" fontAlgn="ctr"/>
                      <a:r>
                        <a:rPr lang="en-IN" sz="1600">
                          <a:effectLst/>
                        </a:rPr>
                        <a:t>antioxidant</a:t>
                      </a:r>
                    </a:p>
                  </a:txBody>
                  <a:tcPr marL="12798" marR="12798" marT="6399" marB="6399" anchor="ctr"/>
                </a:tc>
                <a:extLst>
                  <a:ext uri="{0D108BD9-81ED-4DB2-BD59-A6C34878D82A}">
                    <a16:rowId xmlns:a16="http://schemas.microsoft.com/office/drawing/2014/main" val="2642927344"/>
                  </a:ext>
                </a:extLst>
              </a:tr>
              <a:tr h="314094">
                <a:tc>
                  <a:txBody>
                    <a:bodyPr/>
                    <a:lstStyle/>
                    <a:p>
                      <a:pPr algn="l" fontAlgn="ctr"/>
                      <a:r>
                        <a:rPr lang="en-IN" sz="1600">
                          <a:effectLst/>
                        </a:rPr>
                        <a:t>Sodium benzoate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811415294"/>
                  </a:ext>
                </a:extLst>
              </a:tr>
              <a:tr h="314094">
                <a:tc>
                  <a:txBody>
                    <a:bodyPr/>
                    <a:lstStyle/>
                    <a:p>
                      <a:pPr algn="l" fontAlgn="ctr"/>
                      <a:r>
                        <a:rPr lang="en-IN" sz="1600">
                          <a:effectLst/>
                        </a:rPr>
                        <a:t>Sodium bicarbonate</a:t>
                      </a:r>
                    </a:p>
                  </a:txBody>
                  <a:tcPr marL="12798" marR="12798" marT="6399" marB="6399" anchor="ctr"/>
                </a:tc>
                <a:tc>
                  <a:txBody>
                    <a:bodyPr/>
                    <a:lstStyle/>
                    <a:p>
                      <a:pPr algn="l" fontAlgn="ctr"/>
                      <a:r>
                        <a:rPr lang="en-IN" sz="1600">
                          <a:effectLst/>
                        </a:rPr>
                        <a:t>mineral salt</a:t>
                      </a:r>
                    </a:p>
                  </a:txBody>
                  <a:tcPr marL="12798" marR="12798" marT="6399" marB="6399" anchor="ctr"/>
                </a:tc>
                <a:extLst>
                  <a:ext uri="{0D108BD9-81ED-4DB2-BD59-A6C34878D82A}">
                    <a16:rowId xmlns:a16="http://schemas.microsoft.com/office/drawing/2014/main" val="2102209371"/>
                  </a:ext>
                </a:extLst>
              </a:tr>
              <a:tr h="314094">
                <a:tc>
                  <a:txBody>
                    <a:bodyPr/>
                    <a:lstStyle/>
                    <a:p>
                      <a:pPr algn="l" fontAlgn="ctr"/>
                      <a:r>
                        <a:rPr lang="en-IN" sz="1600">
                          <a:effectLst/>
                        </a:rPr>
                        <a:t>Sodium </a:t>
                      </a:r>
                      <a:r>
                        <a:rPr lang="en-IN" sz="1600" err="1">
                          <a:effectLst/>
                        </a:rPr>
                        <a:t>bisulfite</a:t>
                      </a:r>
                    </a:p>
                  </a:txBody>
                  <a:tcPr marL="12798" marR="12798" marT="6399" marB="6399" anchor="ctr"/>
                </a:tc>
                <a:tc>
                  <a:txBody>
                    <a:bodyPr/>
                    <a:lstStyle/>
                    <a:p>
                      <a:pPr algn="l" fontAlgn="ctr"/>
                      <a:r>
                        <a:rPr lang="en-IN" sz="1600">
                          <a:effectLst/>
                        </a:rPr>
                        <a:t>preservative, antioxidant</a:t>
                      </a:r>
                    </a:p>
                  </a:txBody>
                  <a:tcPr marL="12798" marR="12798" marT="6399" marB="6399" anchor="ctr"/>
                </a:tc>
                <a:extLst>
                  <a:ext uri="{0D108BD9-81ED-4DB2-BD59-A6C34878D82A}">
                    <a16:rowId xmlns:a16="http://schemas.microsoft.com/office/drawing/2014/main" val="2535278853"/>
                  </a:ext>
                </a:extLst>
              </a:tr>
              <a:tr h="314094">
                <a:tc>
                  <a:txBody>
                    <a:bodyPr/>
                    <a:lstStyle/>
                    <a:p>
                      <a:pPr algn="l" fontAlgn="ctr"/>
                      <a:r>
                        <a:rPr lang="en-IN" sz="1600">
                          <a:effectLst/>
                        </a:rPr>
                        <a:t>Sodium carbonate</a:t>
                      </a:r>
                    </a:p>
                  </a:txBody>
                  <a:tcPr marL="12798" marR="12798" marT="6399" marB="6399" anchor="ctr"/>
                </a:tc>
                <a:tc>
                  <a:txBody>
                    <a:bodyPr/>
                    <a:lstStyle/>
                    <a:p>
                      <a:pPr algn="l" fontAlgn="ctr"/>
                      <a:r>
                        <a:rPr lang="en-IN" sz="1600">
                          <a:effectLst/>
                        </a:rPr>
                        <a:t>mineral salt</a:t>
                      </a:r>
                    </a:p>
                  </a:txBody>
                  <a:tcPr marL="12798" marR="12798" marT="6399" marB="6399" anchor="ctr"/>
                </a:tc>
                <a:extLst>
                  <a:ext uri="{0D108BD9-81ED-4DB2-BD59-A6C34878D82A}">
                    <a16:rowId xmlns:a16="http://schemas.microsoft.com/office/drawing/2014/main" val="3511817018"/>
                  </a:ext>
                </a:extLst>
              </a:tr>
              <a:tr h="593291">
                <a:tc>
                  <a:txBody>
                    <a:bodyPr/>
                    <a:lstStyle/>
                    <a:p>
                      <a:pPr algn="l" fontAlgn="ctr"/>
                      <a:r>
                        <a:rPr lang="en-IN" sz="1600">
                          <a:effectLst/>
                        </a:rPr>
                        <a:t>Sodium carboxymethylcellulose</a:t>
                      </a:r>
                    </a:p>
                  </a:txBody>
                  <a:tcPr marL="12798" marR="12798" marT="6399" marB="6399" anchor="ctr"/>
                </a:tc>
                <a:tc>
                  <a:txBody>
                    <a:bodyPr/>
                    <a:lstStyle/>
                    <a:p>
                      <a:pPr algn="l" fontAlgn="ctr"/>
                      <a:r>
                        <a:rPr lang="en-IN" sz="1600">
                          <a:effectLst/>
                        </a:rPr>
                        <a:t>emulsifier</a:t>
                      </a:r>
                    </a:p>
                  </a:txBody>
                  <a:tcPr marL="12798" marR="12798" marT="6399" marB="6399" anchor="ctr"/>
                </a:tc>
                <a:extLst>
                  <a:ext uri="{0D108BD9-81ED-4DB2-BD59-A6C34878D82A}">
                    <a16:rowId xmlns:a16="http://schemas.microsoft.com/office/drawing/2014/main" val="1345295649"/>
                  </a:ext>
                </a:extLst>
              </a:tr>
              <a:tr h="314094">
                <a:tc>
                  <a:txBody>
                    <a:bodyPr/>
                    <a:lstStyle/>
                    <a:p>
                      <a:pPr algn="l" fontAlgn="ctr"/>
                      <a:r>
                        <a:rPr lang="en-IN" sz="1600">
                          <a:effectLst/>
                        </a:rPr>
                        <a:t>Sodium citrates</a:t>
                      </a:r>
                    </a:p>
                  </a:txBody>
                  <a:tcPr marL="12798" marR="12798" marT="6399" marB="6399" anchor="ctr"/>
                </a:tc>
                <a:tc>
                  <a:txBody>
                    <a:bodyPr/>
                    <a:lstStyle/>
                    <a:p>
                      <a:pPr algn="l" fontAlgn="ctr"/>
                      <a:r>
                        <a:rPr lang="en-IN" sz="1600">
                          <a:effectLst/>
                        </a:rPr>
                        <a:t>food acid</a:t>
                      </a:r>
                    </a:p>
                  </a:txBody>
                  <a:tcPr marL="12798" marR="12798" marT="6399" marB="6399" anchor="ctr"/>
                </a:tc>
                <a:extLst>
                  <a:ext uri="{0D108BD9-81ED-4DB2-BD59-A6C34878D82A}">
                    <a16:rowId xmlns:a16="http://schemas.microsoft.com/office/drawing/2014/main" val="3039393796"/>
                  </a:ext>
                </a:extLst>
              </a:tr>
            </a:tbl>
          </a:graphicData>
        </a:graphic>
      </p:graphicFrame>
      <p:sp>
        <p:nvSpPr>
          <p:cNvPr id="2" name="TextBox 1">
            <a:extLst>
              <a:ext uri="{FF2B5EF4-FFF2-40B4-BE49-F238E27FC236}">
                <a16:creationId xmlns:a16="http://schemas.microsoft.com/office/drawing/2014/main" id="{34BCCF5F-A00B-35E8-4B24-3A767327228F}"/>
              </a:ext>
            </a:extLst>
          </p:cNvPr>
          <p:cNvSpPr txBox="1"/>
          <p:nvPr/>
        </p:nvSpPr>
        <p:spPr>
          <a:xfrm>
            <a:off x="2715470" y="5946248"/>
            <a:ext cx="676377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hlinkClick r:id="rId3"/>
              </a:rPr>
              <a:t>Introductory Chemistry: 1</a:t>
            </a:r>
            <a:r>
              <a:rPr lang="en-US" sz="1600" i="1" u="sng" baseline="30000">
                <a:solidFill>
                  <a:srgbClr val="0563C1"/>
                </a:solidFill>
                <a:latin typeface="Arial" panose="020B0604020202020204" pitchFamily="34" charset="0"/>
                <a:ea typeface="Calibri" panose="020F0502020204030204" pitchFamily="34" charset="0"/>
                <a:hlinkClick r:id="rId3"/>
              </a:rPr>
              <a:t>st</a:t>
            </a:r>
            <a:r>
              <a:rPr lang="en-US" sz="1600" i="1" u="sng">
                <a:solidFill>
                  <a:srgbClr val="0563C1"/>
                </a:solidFill>
                <a:latin typeface="Arial" panose="020B0604020202020204" pitchFamily="34" charset="0"/>
                <a:ea typeface="Calibri" panose="020F0502020204030204" pitchFamily="34" charset="0"/>
                <a:hlinkClick r:id="rId3"/>
              </a:rPr>
              <a:t> Canadian Edition</a:t>
            </a:r>
            <a:r>
              <a:rPr lang="en-US" sz="1600">
                <a:effectLst/>
                <a:latin typeface="Arial" panose="020B0604020202020204" pitchFamily="34" charset="0"/>
                <a:ea typeface="Calibri" panose="020F0502020204030204" pitchFamily="34" charset="0"/>
                <a:hlinkClick r:id="rId3"/>
              </a:rPr>
              <a:t>, </a:t>
            </a:r>
            <a:r>
              <a:rPr lang="en-US" sz="1600" u="sng">
                <a:solidFill>
                  <a:srgbClr val="0563C1"/>
                </a:solidFill>
                <a:effectLst/>
                <a:latin typeface="Arial" panose="020B0604020202020204" pitchFamily="34" charset="0"/>
                <a:ea typeface="Calibri" panose="020F0502020204030204" pitchFamily="34" charset="0"/>
                <a:hlinkClick r:id="rId4"/>
              </a:rPr>
              <a:t>CC </a:t>
            </a:r>
            <a:r>
              <a:rPr lang="en-US" sz="1600" u="sng">
                <a:solidFill>
                  <a:srgbClr val="0563C1"/>
                </a:solidFill>
                <a:effectLst/>
                <a:latin typeface="Arial" panose="020B0604020202020204" pitchFamily="34" charset="0"/>
                <a:ea typeface="Calibri" panose="020F0502020204030204" pitchFamily="34" charset="0"/>
                <a:hlinkClick r:id="rId5"/>
              </a:rPr>
              <a:t>BY-NC-SA</a:t>
            </a:r>
            <a:r>
              <a:rPr lang="en-US" sz="1600" u="sng">
                <a:solidFill>
                  <a:srgbClr val="0563C1"/>
                </a:solidFill>
                <a:effectLst/>
                <a:latin typeface="Arial" panose="020B0604020202020204" pitchFamily="34" charset="0"/>
                <a:ea typeface="Calibri" panose="020F0502020204030204" pitchFamily="34" charset="0"/>
                <a:hlinkClick r:id="rId4"/>
              </a:rPr>
              <a:t>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418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351313" y="1170943"/>
            <a:ext cx="7489371" cy="369332"/>
          </a:xfrm>
          <a:prstGeom prst="rect">
            <a:avLst/>
          </a:prstGeom>
          <a:noFill/>
        </p:spPr>
        <p:txBody>
          <a:bodyPr wrap="square">
            <a:spAutoFit/>
          </a:bodyPr>
          <a:lstStyle/>
          <a:p>
            <a:r>
              <a:rPr lang="en-US" sz="1800" b="1"/>
              <a:t>Table 6a </a:t>
            </a:r>
            <a:r>
              <a:rPr lang="en-US" sz="1800"/>
              <a:t>A list of popular names, their associated chemical name and formula.</a:t>
            </a:r>
          </a:p>
        </p:txBody>
      </p:sp>
      <p:graphicFrame>
        <p:nvGraphicFramePr>
          <p:cNvPr id="2" name="Table 1">
            <a:extLst>
              <a:ext uri="{FF2B5EF4-FFF2-40B4-BE49-F238E27FC236}">
                <a16:creationId xmlns:a16="http://schemas.microsoft.com/office/drawing/2014/main" id="{AF26EF59-CCC3-79CE-8BF9-C17630D5DF73}"/>
              </a:ext>
            </a:extLst>
          </p:cNvPr>
          <p:cNvGraphicFramePr>
            <a:graphicFrameLocks noGrp="1"/>
          </p:cNvGraphicFramePr>
          <p:nvPr>
            <p:extLst>
              <p:ext uri="{D42A27DB-BD31-4B8C-83A1-F6EECF244321}">
                <p14:modId xmlns:p14="http://schemas.microsoft.com/office/powerpoint/2010/main" val="442474985"/>
              </p:ext>
            </p:extLst>
          </p:nvPr>
        </p:nvGraphicFramePr>
        <p:xfrm>
          <a:off x="2002970" y="1632194"/>
          <a:ext cx="8186058" cy="3594920"/>
        </p:xfrm>
        <a:graphic>
          <a:graphicData uri="http://schemas.openxmlformats.org/drawingml/2006/table">
            <a:tbl>
              <a:tblPr firstRow="1">
                <a:tableStyleId>{793D81CF-94F2-401A-BA57-92F5A7B2D0C5}</a:tableStyleId>
              </a:tblPr>
              <a:tblGrid>
                <a:gridCol w="1901372">
                  <a:extLst>
                    <a:ext uri="{9D8B030D-6E8A-4147-A177-3AD203B41FA5}">
                      <a16:colId xmlns:a16="http://schemas.microsoft.com/office/drawing/2014/main" val="2054821980"/>
                    </a:ext>
                  </a:extLst>
                </a:gridCol>
                <a:gridCol w="3556000">
                  <a:extLst>
                    <a:ext uri="{9D8B030D-6E8A-4147-A177-3AD203B41FA5}">
                      <a16:colId xmlns:a16="http://schemas.microsoft.com/office/drawing/2014/main" val="48691635"/>
                    </a:ext>
                  </a:extLst>
                </a:gridCol>
                <a:gridCol w="2728686">
                  <a:extLst>
                    <a:ext uri="{9D8B030D-6E8A-4147-A177-3AD203B41FA5}">
                      <a16:colId xmlns:a16="http://schemas.microsoft.com/office/drawing/2014/main" val="1573546218"/>
                    </a:ext>
                  </a:extLst>
                </a:gridCol>
              </a:tblGrid>
              <a:tr h="449365">
                <a:tc>
                  <a:txBody>
                    <a:bodyPr/>
                    <a:lstStyle/>
                    <a:p>
                      <a:pPr algn="l" fontAlgn="ctr"/>
                      <a:r>
                        <a:rPr lang="en-IN" sz="1600">
                          <a:effectLst/>
                        </a:rPr>
                        <a:t>Popular name</a:t>
                      </a:r>
                    </a:p>
                  </a:txBody>
                  <a:tcPr marL="9748" marR="9748" marT="9748" marB="9748" anchor="ctr">
                    <a:solidFill>
                      <a:schemeClr val="tx1">
                        <a:lumMod val="85000"/>
                        <a:lumOff val="15000"/>
                      </a:schemeClr>
                    </a:solidFill>
                  </a:tcPr>
                </a:tc>
                <a:tc>
                  <a:txBody>
                    <a:bodyPr/>
                    <a:lstStyle/>
                    <a:p>
                      <a:pPr algn="l" fontAlgn="ctr"/>
                      <a:r>
                        <a:rPr lang="en-IN" sz="1600">
                          <a:effectLst/>
                        </a:rPr>
                        <a:t>Chemical name</a:t>
                      </a:r>
                    </a:p>
                  </a:txBody>
                  <a:tcPr marL="9748" marR="9748" marT="9748" marB="9748" anchor="ctr">
                    <a:solidFill>
                      <a:schemeClr val="tx1">
                        <a:lumMod val="85000"/>
                        <a:lumOff val="15000"/>
                      </a:schemeClr>
                    </a:solidFill>
                  </a:tcPr>
                </a:tc>
                <a:tc>
                  <a:txBody>
                    <a:bodyPr/>
                    <a:lstStyle/>
                    <a:p>
                      <a:pPr algn="l" fontAlgn="ctr"/>
                      <a:r>
                        <a:rPr lang="en-IN" sz="1600" b="1">
                          <a:effectLst/>
                        </a:rPr>
                        <a:t>Formula</a:t>
                      </a:r>
                      <a:endParaRPr lang="en-IN" sz="1600">
                        <a:effectLst/>
                      </a:endParaRPr>
                    </a:p>
                  </a:txBody>
                  <a:tcPr marL="9748" marR="9748" marT="9748" marB="9748" anchor="ctr">
                    <a:solidFill>
                      <a:schemeClr val="tx1">
                        <a:lumMod val="85000"/>
                        <a:lumOff val="15000"/>
                      </a:schemeClr>
                    </a:solidFill>
                  </a:tcPr>
                </a:tc>
                <a:extLst>
                  <a:ext uri="{0D108BD9-81ED-4DB2-BD59-A6C34878D82A}">
                    <a16:rowId xmlns:a16="http://schemas.microsoft.com/office/drawing/2014/main" val="937242706"/>
                  </a:ext>
                </a:extLst>
              </a:tr>
              <a:tr h="449365">
                <a:tc>
                  <a:txBody>
                    <a:bodyPr/>
                    <a:lstStyle/>
                    <a:p>
                      <a:pPr algn="l" fontAlgn="ctr"/>
                      <a:r>
                        <a:rPr lang="en-IN" sz="1600">
                          <a:effectLst/>
                        </a:rPr>
                        <a:t>borax</a:t>
                      </a:r>
                    </a:p>
                  </a:txBody>
                  <a:tcPr marL="9748" marR="9748" marT="9748" marB="9748" anchor="ctr"/>
                </a:tc>
                <a:tc>
                  <a:txBody>
                    <a:bodyPr/>
                    <a:lstStyle/>
                    <a:p>
                      <a:pPr algn="l" fontAlgn="ctr"/>
                      <a:r>
                        <a:rPr lang="en-IN" sz="1600">
                          <a:effectLst/>
                        </a:rPr>
                        <a:t>sodium tetraborate decahydrate</a:t>
                      </a:r>
                    </a:p>
                  </a:txBody>
                  <a:tcPr marL="9748" marR="9748" marT="9748" marB="9748" anchor="ctr"/>
                </a:tc>
                <a:tc>
                  <a:txBody>
                    <a:bodyPr/>
                    <a:lstStyle/>
                    <a:p>
                      <a:pPr algn="l" fontAlgn="ctr"/>
                      <a:r>
                        <a:rPr lang="en-IN" sz="1600">
                          <a:effectLst/>
                        </a:rPr>
                        <a:t>B</a:t>
                      </a:r>
                      <a:r>
                        <a:rPr lang="en-IN" sz="1600" baseline="-25000">
                          <a:effectLst/>
                        </a:rPr>
                        <a:t>4</a:t>
                      </a:r>
                      <a:r>
                        <a:rPr lang="en-IN" sz="1600">
                          <a:effectLst/>
                        </a:rPr>
                        <a:t>O</a:t>
                      </a:r>
                      <a:r>
                        <a:rPr lang="en-IN" sz="1600" baseline="-25000">
                          <a:effectLst/>
                        </a:rPr>
                        <a:t>7</a:t>
                      </a:r>
                      <a:r>
                        <a:rPr lang="en-IN" sz="1600">
                          <a:effectLst/>
                        </a:rPr>
                        <a:t>·10H</a:t>
                      </a:r>
                      <a:r>
                        <a:rPr lang="en-IN" sz="1600" baseline="-25000">
                          <a:effectLst/>
                        </a:rPr>
                        <a:t>2</a:t>
                      </a:r>
                      <a:r>
                        <a:rPr lang="en-IN" sz="1600">
                          <a:effectLst/>
                        </a:rPr>
                        <a:t>O</a:t>
                      </a:r>
                    </a:p>
                  </a:txBody>
                  <a:tcPr marL="9748" marR="9748" marT="9748" marB="9748" anchor="ctr"/>
                </a:tc>
                <a:extLst>
                  <a:ext uri="{0D108BD9-81ED-4DB2-BD59-A6C34878D82A}">
                    <a16:rowId xmlns:a16="http://schemas.microsoft.com/office/drawing/2014/main" val="2664226481"/>
                  </a:ext>
                </a:extLst>
              </a:tr>
              <a:tr h="449365">
                <a:tc>
                  <a:txBody>
                    <a:bodyPr/>
                    <a:lstStyle/>
                    <a:p>
                      <a:pPr algn="l" fontAlgn="ctr"/>
                      <a:r>
                        <a:rPr lang="en-IN" sz="1600">
                          <a:effectLst/>
                        </a:rPr>
                        <a:t>calomel</a:t>
                      </a:r>
                    </a:p>
                  </a:txBody>
                  <a:tcPr marL="9748" marR="9748" marT="9748" marB="9748" anchor="ctr"/>
                </a:tc>
                <a:tc>
                  <a:txBody>
                    <a:bodyPr/>
                    <a:lstStyle/>
                    <a:p>
                      <a:pPr algn="l" fontAlgn="ctr"/>
                      <a:r>
                        <a:rPr lang="en-IN" sz="1600">
                          <a:effectLst/>
                        </a:rPr>
                        <a:t>mercury(I) chloride</a:t>
                      </a:r>
                    </a:p>
                  </a:txBody>
                  <a:tcPr marL="9748" marR="9748" marT="9748" marB="9748" anchor="ctr"/>
                </a:tc>
                <a:tc>
                  <a:txBody>
                    <a:bodyPr/>
                    <a:lstStyle/>
                    <a:p>
                      <a:pPr algn="l" fontAlgn="ctr"/>
                      <a:r>
                        <a:rPr lang="en-IN" sz="1600">
                          <a:effectLst/>
                        </a:rPr>
                        <a:t>Hg</a:t>
                      </a:r>
                      <a:r>
                        <a:rPr lang="en-IN" sz="1600" baseline="-25000">
                          <a:effectLst/>
                        </a:rPr>
                        <a:t>2</a:t>
                      </a:r>
                      <a:r>
                        <a:rPr lang="en-IN" sz="1600">
                          <a:effectLst/>
                        </a:rPr>
                        <a:t>Cl</a:t>
                      </a:r>
                      <a:r>
                        <a:rPr lang="en-IN" sz="1600" baseline="-25000">
                          <a:effectLst/>
                        </a:rPr>
                        <a:t>2</a:t>
                      </a:r>
                      <a:endParaRPr lang="en-IN" sz="1600">
                        <a:effectLst/>
                      </a:endParaRPr>
                    </a:p>
                  </a:txBody>
                  <a:tcPr marL="9748" marR="9748" marT="9748" marB="9748" anchor="ctr"/>
                </a:tc>
                <a:extLst>
                  <a:ext uri="{0D108BD9-81ED-4DB2-BD59-A6C34878D82A}">
                    <a16:rowId xmlns:a16="http://schemas.microsoft.com/office/drawing/2014/main" val="1578927985"/>
                  </a:ext>
                </a:extLst>
              </a:tr>
              <a:tr h="449365">
                <a:tc>
                  <a:txBody>
                    <a:bodyPr/>
                    <a:lstStyle/>
                    <a:p>
                      <a:pPr algn="l" fontAlgn="ctr"/>
                      <a:r>
                        <a:rPr lang="en-IN" sz="1600">
                          <a:effectLst/>
                        </a:rPr>
                        <a:t>milk of magnesia</a:t>
                      </a:r>
                    </a:p>
                  </a:txBody>
                  <a:tcPr marL="9748" marR="9748" marT="9748" marB="9748" anchor="ctr"/>
                </a:tc>
                <a:tc>
                  <a:txBody>
                    <a:bodyPr/>
                    <a:lstStyle/>
                    <a:p>
                      <a:pPr algn="l" fontAlgn="ctr"/>
                      <a:r>
                        <a:rPr lang="en-IN" sz="1600">
                          <a:effectLst/>
                        </a:rPr>
                        <a:t>magnesium hydroxide</a:t>
                      </a:r>
                    </a:p>
                  </a:txBody>
                  <a:tcPr marL="9748" marR="9748" marT="9748" marB="9748" anchor="ctr"/>
                </a:tc>
                <a:tc>
                  <a:txBody>
                    <a:bodyPr/>
                    <a:lstStyle/>
                    <a:p>
                      <a:pPr algn="l" fontAlgn="ctr"/>
                      <a:r>
                        <a:rPr lang="en-IN" sz="1600">
                          <a:effectLst/>
                        </a:rPr>
                        <a:t>Mg(OH)</a:t>
                      </a:r>
                      <a:r>
                        <a:rPr lang="en-IN" sz="1600" baseline="-25000">
                          <a:effectLst/>
                        </a:rPr>
                        <a:t>2</a:t>
                      </a:r>
                      <a:endParaRPr lang="en-IN" sz="1600">
                        <a:effectLst/>
                      </a:endParaRPr>
                    </a:p>
                  </a:txBody>
                  <a:tcPr marL="9748" marR="9748" marT="9748" marB="9748" anchor="ctr"/>
                </a:tc>
                <a:extLst>
                  <a:ext uri="{0D108BD9-81ED-4DB2-BD59-A6C34878D82A}">
                    <a16:rowId xmlns:a16="http://schemas.microsoft.com/office/drawing/2014/main" val="722752680"/>
                  </a:ext>
                </a:extLst>
              </a:tr>
              <a:tr h="449365">
                <a:tc>
                  <a:txBody>
                    <a:bodyPr/>
                    <a:lstStyle/>
                    <a:p>
                      <a:pPr algn="l" fontAlgn="ctr"/>
                      <a:r>
                        <a:rPr lang="en-IN" sz="1600">
                          <a:effectLst/>
                        </a:rPr>
                        <a:t>muriatic acid</a:t>
                      </a:r>
                    </a:p>
                  </a:txBody>
                  <a:tcPr marL="9748" marR="9748" marT="9748" marB="9748" anchor="ctr"/>
                </a:tc>
                <a:tc>
                  <a:txBody>
                    <a:bodyPr/>
                    <a:lstStyle/>
                    <a:p>
                      <a:pPr algn="l" fontAlgn="ctr"/>
                      <a:r>
                        <a:rPr lang="en-IN" sz="1600">
                          <a:effectLst/>
                        </a:rPr>
                        <a:t>hydrochloric acid</a:t>
                      </a:r>
                    </a:p>
                  </a:txBody>
                  <a:tcPr marL="9748" marR="9748" marT="9748" marB="9748" anchor="ctr"/>
                </a:tc>
                <a:tc>
                  <a:txBody>
                    <a:bodyPr/>
                    <a:lstStyle/>
                    <a:p>
                      <a:pPr algn="l" fontAlgn="ctr"/>
                      <a:r>
                        <a:rPr lang="en-IN" sz="1600">
                          <a:effectLst/>
                        </a:rPr>
                        <a:t>HCl(aq)</a:t>
                      </a:r>
                    </a:p>
                  </a:txBody>
                  <a:tcPr marL="9748" marR="9748" marT="9748" marB="9748" anchor="ctr"/>
                </a:tc>
                <a:extLst>
                  <a:ext uri="{0D108BD9-81ED-4DB2-BD59-A6C34878D82A}">
                    <a16:rowId xmlns:a16="http://schemas.microsoft.com/office/drawing/2014/main" val="1355034266"/>
                  </a:ext>
                </a:extLst>
              </a:tr>
              <a:tr h="449365">
                <a:tc>
                  <a:txBody>
                    <a:bodyPr/>
                    <a:lstStyle/>
                    <a:p>
                      <a:pPr algn="l" fontAlgn="ctr"/>
                      <a:r>
                        <a:rPr lang="en-IN" sz="1600">
                          <a:effectLst/>
                        </a:rPr>
                        <a:t>oil of vitriol</a:t>
                      </a:r>
                    </a:p>
                  </a:txBody>
                  <a:tcPr marL="9748" marR="9748" marT="9748" marB="9748" anchor="ctr"/>
                </a:tc>
                <a:tc>
                  <a:txBody>
                    <a:bodyPr/>
                    <a:lstStyle/>
                    <a:p>
                      <a:pPr algn="l" fontAlgn="ctr"/>
                      <a:r>
                        <a:rPr lang="en-IN" sz="1600">
                          <a:effectLst/>
                        </a:rPr>
                        <a:t>sulfuric acid</a:t>
                      </a:r>
                    </a:p>
                  </a:txBody>
                  <a:tcPr marL="9748" marR="9748" marT="9748" marB="9748" anchor="ctr"/>
                </a:tc>
                <a:tc>
                  <a:txBody>
                    <a:bodyPr/>
                    <a:lstStyle/>
                    <a:p>
                      <a:pPr algn="l" fontAlgn="ctr"/>
                      <a:r>
                        <a:rPr lang="en-IN" sz="1600">
                          <a:effectLst/>
                        </a:rPr>
                        <a:t>H</a:t>
                      </a:r>
                      <a:r>
                        <a:rPr lang="en-IN" sz="1600" baseline="-25000">
                          <a:effectLst/>
                        </a:rPr>
                        <a:t>2</a:t>
                      </a:r>
                      <a:r>
                        <a:rPr lang="en-IN" sz="1600">
                          <a:effectLst/>
                        </a:rPr>
                        <a:t>SO</a:t>
                      </a:r>
                      <a:r>
                        <a:rPr lang="en-IN" sz="1600" baseline="-25000">
                          <a:effectLst/>
                        </a:rPr>
                        <a:t>4</a:t>
                      </a:r>
                      <a:endParaRPr lang="en-IN" sz="1600">
                        <a:effectLst/>
                      </a:endParaRPr>
                    </a:p>
                  </a:txBody>
                  <a:tcPr marL="9748" marR="9748" marT="9748" marB="9748" anchor="ctr"/>
                </a:tc>
                <a:extLst>
                  <a:ext uri="{0D108BD9-81ED-4DB2-BD59-A6C34878D82A}">
                    <a16:rowId xmlns:a16="http://schemas.microsoft.com/office/drawing/2014/main" val="1055393688"/>
                  </a:ext>
                </a:extLst>
              </a:tr>
              <a:tr h="449365">
                <a:tc>
                  <a:txBody>
                    <a:bodyPr/>
                    <a:lstStyle/>
                    <a:p>
                      <a:pPr algn="l" fontAlgn="ctr"/>
                      <a:r>
                        <a:rPr lang="en-IN" sz="1600">
                          <a:effectLst/>
                        </a:rPr>
                        <a:t>saltpeter</a:t>
                      </a:r>
                    </a:p>
                  </a:txBody>
                  <a:tcPr marL="9748" marR="9748" marT="9748" marB="9748" anchor="ctr"/>
                </a:tc>
                <a:tc>
                  <a:txBody>
                    <a:bodyPr/>
                    <a:lstStyle/>
                    <a:p>
                      <a:pPr algn="l" fontAlgn="ctr"/>
                      <a:r>
                        <a:rPr lang="en-IN" sz="1600">
                          <a:effectLst/>
                        </a:rPr>
                        <a:t>sodium nitrate</a:t>
                      </a:r>
                    </a:p>
                  </a:txBody>
                  <a:tcPr marL="9748" marR="9748" marT="9748" marB="9748" anchor="ctr"/>
                </a:tc>
                <a:tc>
                  <a:txBody>
                    <a:bodyPr/>
                    <a:lstStyle/>
                    <a:p>
                      <a:pPr algn="l" fontAlgn="ctr"/>
                      <a:r>
                        <a:rPr lang="en-IN" sz="1600">
                          <a:effectLst/>
                        </a:rPr>
                        <a:t>NaNO</a:t>
                      </a:r>
                      <a:r>
                        <a:rPr lang="en-IN" sz="1600" baseline="-25000">
                          <a:effectLst/>
                        </a:rPr>
                        <a:t>3</a:t>
                      </a:r>
                      <a:endParaRPr lang="en-IN" sz="1600">
                        <a:effectLst/>
                      </a:endParaRPr>
                    </a:p>
                  </a:txBody>
                  <a:tcPr marL="9748" marR="9748" marT="9748" marB="9748" anchor="ctr"/>
                </a:tc>
                <a:extLst>
                  <a:ext uri="{0D108BD9-81ED-4DB2-BD59-A6C34878D82A}">
                    <a16:rowId xmlns:a16="http://schemas.microsoft.com/office/drawing/2014/main" val="2063784954"/>
                  </a:ext>
                </a:extLst>
              </a:tr>
              <a:tr h="449365">
                <a:tc>
                  <a:txBody>
                    <a:bodyPr/>
                    <a:lstStyle/>
                    <a:p>
                      <a:pPr algn="l" fontAlgn="ctr"/>
                      <a:r>
                        <a:rPr lang="en-IN" sz="1600">
                          <a:effectLst/>
                        </a:rPr>
                        <a:t>slaked lime</a:t>
                      </a:r>
                    </a:p>
                  </a:txBody>
                  <a:tcPr marL="9748" marR="9748" marT="9748" marB="9748" anchor="ctr"/>
                </a:tc>
                <a:tc>
                  <a:txBody>
                    <a:bodyPr/>
                    <a:lstStyle/>
                    <a:p>
                      <a:pPr algn="l" fontAlgn="ctr"/>
                      <a:r>
                        <a:rPr lang="en-IN" sz="1600">
                          <a:effectLst/>
                        </a:rPr>
                        <a:t>calcium hydroxide</a:t>
                      </a:r>
                    </a:p>
                  </a:txBody>
                  <a:tcPr marL="9748" marR="9748" marT="9748" marB="9748" anchor="ctr"/>
                </a:tc>
                <a:tc>
                  <a:txBody>
                    <a:bodyPr/>
                    <a:lstStyle/>
                    <a:p>
                      <a:pPr algn="l" fontAlgn="ctr"/>
                      <a:r>
                        <a:rPr lang="en-IN" sz="1600">
                          <a:effectLst/>
                        </a:rPr>
                        <a:t>Ca(OH)</a:t>
                      </a:r>
                      <a:r>
                        <a:rPr lang="en-IN" sz="1600" baseline="-25000">
                          <a:effectLst/>
                        </a:rPr>
                        <a:t>2</a:t>
                      </a:r>
                      <a:endParaRPr lang="en-IN" sz="1600">
                        <a:effectLst/>
                      </a:endParaRPr>
                    </a:p>
                  </a:txBody>
                  <a:tcPr marL="9748" marR="9748" marT="9748" marB="9748" anchor="ctr"/>
                </a:tc>
                <a:extLst>
                  <a:ext uri="{0D108BD9-81ED-4DB2-BD59-A6C34878D82A}">
                    <a16:rowId xmlns:a16="http://schemas.microsoft.com/office/drawing/2014/main" val="3367103529"/>
                  </a:ext>
                </a:extLst>
              </a:tr>
            </a:tbl>
          </a:graphicData>
        </a:graphic>
      </p:graphicFrame>
      <p:sp>
        <p:nvSpPr>
          <p:cNvPr id="3" name="TextBox 2">
            <a:extLst>
              <a:ext uri="{FF2B5EF4-FFF2-40B4-BE49-F238E27FC236}">
                <a16:creationId xmlns:a16="http://schemas.microsoft.com/office/drawing/2014/main" id="{F2A13FFB-8C12-1824-9C01-7D1B141F3254}"/>
              </a:ext>
            </a:extLst>
          </p:cNvPr>
          <p:cNvSpPr txBox="1"/>
          <p:nvPr/>
        </p:nvSpPr>
        <p:spPr>
          <a:xfrm>
            <a:off x="2916345" y="5348503"/>
            <a:ext cx="635930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rPr>
              <a:t>Book: Chem1 (Lower) (</a:t>
            </a:r>
            <a:r>
              <a:rPr lang="en-US" sz="1600" i="1" u="sng" err="1">
                <a:solidFill>
                  <a:srgbClr val="0563C1"/>
                </a:solidFill>
                <a:latin typeface="Arial" panose="020B0604020202020204" pitchFamily="34" charset="0"/>
                <a:ea typeface="Calibri" panose="020F0502020204030204" pitchFamily="34" charset="0"/>
              </a:rPr>
              <a:t>LibreTexts</a:t>
            </a:r>
            <a:r>
              <a:rPr lang="en-US" sz="1600" i="1" u="sng">
                <a:solidFill>
                  <a:srgbClr val="0563C1"/>
                </a:solidFill>
                <a:latin typeface="Arial" panose="020B0604020202020204" pitchFamily="34" charset="0"/>
                <a:ea typeface="Calibri" panose="020F0502020204030204" pitchFamily="34" charset="0"/>
              </a:rPr>
              <a:t> Chemistry)</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3"/>
              </a:rPr>
              <a:t>CC BY 3.0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539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92225"/>
            <a:ext cx="4329802" cy="643812"/>
          </a:xfrm>
        </p:spPr>
        <p:txBody>
          <a:bodyPr/>
          <a:lstStyle/>
          <a:p>
            <a:r>
              <a:rPr lang="en-US">
                <a:latin typeface="Arial"/>
                <a:cs typeface="Arial"/>
              </a:rPr>
              <a:t>Table 6.4b (Continued 1)</a:t>
            </a:r>
            <a:endParaRPr lang="en-US"/>
          </a:p>
        </p:txBody>
      </p:sp>
      <p:sp>
        <p:nvSpPr>
          <p:cNvPr id="13" name="TextBox 12">
            <a:extLst>
              <a:ext uri="{FF2B5EF4-FFF2-40B4-BE49-F238E27FC236}">
                <a16:creationId xmlns:a16="http://schemas.microsoft.com/office/drawing/2014/main" id="{18F90ED2-EB94-41FE-B9D8-4361AE33D9B2}"/>
              </a:ext>
            </a:extLst>
          </p:cNvPr>
          <p:cNvSpPr txBox="1"/>
          <p:nvPr/>
        </p:nvSpPr>
        <p:spPr>
          <a:xfrm>
            <a:off x="3188096" y="742185"/>
            <a:ext cx="6974115" cy="338554"/>
          </a:xfrm>
          <a:prstGeom prst="rect">
            <a:avLst/>
          </a:prstGeom>
          <a:noFill/>
        </p:spPr>
        <p:txBody>
          <a:bodyPr wrap="square" lIns="91440" tIns="45720" rIns="91440" bIns="45720" anchor="t">
            <a:spAutoFit/>
          </a:bodyPr>
          <a:lstStyle/>
          <a:p>
            <a:r>
              <a:rPr lang="en-US" sz="1600" b="1"/>
              <a:t>Table 6.4b (Continued) </a:t>
            </a:r>
            <a:r>
              <a:rPr lang="en-US" sz="1600"/>
              <a:t>Some Sodium Compounds Added to Food</a:t>
            </a:r>
          </a:p>
        </p:txBody>
      </p:sp>
      <p:graphicFrame>
        <p:nvGraphicFramePr>
          <p:cNvPr id="5" name="Table 4">
            <a:extLst>
              <a:ext uri="{FF2B5EF4-FFF2-40B4-BE49-F238E27FC236}">
                <a16:creationId xmlns:a16="http://schemas.microsoft.com/office/drawing/2014/main" id="{724B066F-DA18-34F0-975C-BD9B01D23B53}"/>
              </a:ext>
            </a:extLst>
          </p:cNvPr>
          <p:cNvGraphicFramePr>
            <a:graphicFrameLocks noGrp="1"/>
          </p:cNvGraphicFramePr>
          <p:nvPr>
            <p:extLst>
              <p:ext uri="{D42A27DB-BD31-4B8C-83A1-F6EECF244321}">
                <p14:modId xmlns:p14="http://schemas.microsoft.com/office/powerpoint/2010/main" val="1987362053"/>
              </p:ext>
            </p:extLst>
          </p:nvPr>
        </p:nvGraphicFramePr>
        <p:xfrm>
          <a:off x="3196168" y="1113869"/>
          <a:ext cx="5646934" cy="4820130"/>
        </p:xfrm>
        <a:graphic>
          <a:graphicData uri="http://schemas.openxmlformats.org/drawingml/2006/table">
            <a:tbl>
              <a:tblPr firstRow="1">
                <a:tableStyleId>{793D81CF-94F2-401A-BA57-92F5A7B2D0C5}</a:tableStyleId>
              </a:tblPr>
              <a:tblGrid>
                <a:gridCol w="2638845">
                  <a:extLst>
                    <a:ext uri="{9D8B030D-6E8A-4147-A177-3AD203B41FA5}">
                      <a16:colId xmlns:a16="http://schemas.microsoft.com/office/drawing/2014/main" val="1396258630"/>
                    </a:ext>
                  </a:extLst>
                </a:gridCol>
                <a:gridCol w="3008089">
                  <a:extLst>
                    <a:ext uri="{9D8B030D-6E8A-4147-A177-3AD203B41FA5}">
                      <a16:colId xmlns:a16="http://schemas.microsoft.com/office/drawing/2014/main" val="3793768149"/>
                    </a:ext>
                  </a:extLst>
                </a:gridCol>
              </a:tblGrid>
              <a:tr h="267785">
                <a:tc>
                  <a:txBody>
                    <a:bodyPr/>
                    <a:lstStyle/>
                    <a:p>
                      <a:pPr algn="l" fontAlgn="ctr"/>
                      <a:r>
                        <a:rPr lang="en-IN" sz="1600">
                          <a:effectLst/>
                        </a:rPr>
                        <a:t>Sodium Compound</a:t>
                      </a:r>
                    </a:p>
                  </a:txBody>
                  <a:tcPr marL="12798" marR="12798" marT="6399" marB="6399" anchor="ctr"/>
                </a:tc>
                <a:tc>
                  <a:txBody>
                    <a:bodyPr/>
                    <a:lstStyle/>
                    <a:p>
                      <a:pPr algn="l" fontAlgn="ctr"/>
                      <a:r>
                        <a:rPr lang="en-IN" sz="1600">
                          <a:effectLst/>
                        </a:rPr>
                        <a:t>Use in Food</a:t>
                      </a:r>
                    </a:p>
                  </a:txBody>
                  <a:tcPr marL="12798" marR="12798" marT="6399" marB="6399" anchor="ctr"/>
                </a:tc>
                <a:extLst>
                  <a:ext uri="{0D108BD9-81ED-4DB2-BD59-A6C34878D82A}">
                    <a16:rowId xmlns:a16="http://schemas.microsoft.com/office/drawing/2014/main" val="3420163560"/>
                  </a:ext>
                </a:extLst>
              </a:tr>
              <a:tr h="267785">
                <a:tc>
                  <a:txBody>
                    <a:bodyPr/>
                    <a:lstStyle/>
                    <a:p>
                      <a:pPr algn="l" fontAlgn="ctr"/>
                      <a:r>
                        <a:rPr lang="en-IN" sz="1600">
                          <a:effectLst/>
                        </a:rPr>
                        <a:t>Sodium </a:t>
                      </a:r>
                      <a:r>
                        <a:rPr lang="en-IN" sz="1600" err="1">
                          <a:effectLst/>
                        </a:rPr>
                        <a:t>dehydroacetate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4263916595"/>
                  </a:ext>
                </a:extLst>
              </a:tr>
              <a:tr h="267785">
                <a:tc>
                  <a:txBody>
                    <a:bodyPr/>
                    <a:lstStyle/>
                    <a:p>
                      <a:pPr algn="l" fontAlgn="ctr"/>
                      <a:r>
                        <a:rPr lang="en-IN" sz="1600">
                          <a:effectLst/>
                        </a:rPr>
                        <a:t>Sodium erythorbate</a:t>
                      </a:r>
                    </a:p>
                  </a:txBody>
                  <a:tcPr marL="12798" marR="12798" marT="6399" marB="6399" anchor="ctr"/>
                </a:tc>
                <a:tc>
                  <a:txBody>
                    <a:bodyPr/>
                    <a:lstStyle/>
                    <a:p>
                      <a:pPr algn="l" fontAlgn="ctr"/>
                      <a:r>
                        <a:rPr lang="en-IN" sz="1600">
                          <a:effectLst/>
                        </a:rPr>
                        <a:t>antioxidant</a:t>
                      </a:r>
                    </a:p>
                  </a:txBody>
                  <a:tcPr marL="12798" marR="12798" marT="6399" marB="6399" anchor="ctr"/>
                </a:tc>
                <a:extLst>
                  <a:ext uri="{0D108BD9-81ED-4DB2-BD59-A6C34878D82A}">
                    <a16:rowId xmlns:a16="http://schemas.microsoft.com/office/drawing/2014/main" val="2464344880"/>
                  </a:ext>
                </a:extLst>
              </a:tr>
              <a:tr h="267785">
                <a:tc>
                  <a:txBody>
                    <a:bodyPr/>
                    <a:lstStyle/>
                    <a:p>
                      <a:pPr algn="l" fontAlgn="ctr"/>
                      <a:r>
                        <a:rPr lang="en-IN" sz="1600">
                          <a:effectLst/>
                        </a:rPr>
                        <a:t>Sodium </a:t>
                      </a:r>
                      <a:r>
                        <a:rPr lang="en-IN" sz="1600" err="1">
                          <a:effectLst/>
                        </a:rPr>
                        <a:t>erythorbin</a:t>
                      </a:r>
                    </a:p>
                  </a:txBody>
                  <a:tcPr marL="12798" marR="12798" marT="6399" marB="6399" anchor="ctr"/>
                </a:tc>
                <a:tc>
                  <a:txBody>
                    <a:bodyPr/>
                    <a:lstStyle/>
                    <a:p>
                      <a:pPr algn="l" fontAlgn="ctr"/>
                      <a:r>
                        <a:rPr lang="en-IN" sz="1600">
                          <a:effectLst/>
                        </a:rPr>
                        <a:t>antioxidant</a:t>
                      </a:r>
                    </a:p>
                  </a:txBody>
                  <a:tcPr marL="12798" marR="12798" marT="6399" marB="6399" anchor="ctr"/>
                </a:tc>
                <a:extLst>
                  <a:ext uri="{0D108BD9-81ED-4DB2-BD59-A6C34878D82A}">
                    <a16:rowId xmlns:a16="http://schemas.microsoft.com/office/drawing/2014/main" val="290992909"/>
                  </a:ext>
                </a:extLst>
              </a:tr>
              <a:tr h="535570">
                <a:tc>
                  <a:txBody>
                    <a:bodyPr/>
                    <a:lstStyle/>
                    <a:p>
                      <a:pPr algn="l" fontAlgn="ctr"/>
                      <a:r>
                        <a:rPr lang="en-IN" sz="1600">
                          <a:effectLst/>
                        </a:rPr>
                        <a:t>Sodium ethyl para-hydroxybenzoate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3819743720"/>
                  </a:ext>
                </a:extLst>
              </a:tr>
              <a:tr h="267785">
                <a:tc>
                  <a:txBody>
                    <a:bodyPr/>
                    <a:lstStyle/>
                    <a:p>
                      <a:pPr algn="l" fontAlgn="ctr"/>
                      <a:r>
                        <a:rPr lang="en-IN" sz="1600">
                          <a:effectLst/>
                        </a:rPr>
                        <a:t>Sodium ferrocyanide</a:t>
                      </a:r>
                    </a:p>
                  </a:txBody>
                  <a:tcPr marL="12798" marR="12798" marT="6399" marB="6399" anchor="ctr"/>
                </a:tc>
                <a:tc>
                  <a:txBody>
                    <a:bodyPr/>
                    <a:lstStyle/>
                    <a:p>
                      <a:pPr algn="l" fontAlgn="ctr"/>
                      <a:r>
                        <a:rPr lang="en-IN" sz="1600">
                          <a:effectLst/>
                        </a:rPr>
                        <a:t>anticaking agent</a:t>
                      </a:r>
                    </a:p>
                  </a:txBody>
                  <a:tcPr marL="12798" marR="12798" marT="6399" marB="6399" anchor="ctr"/>
                </a:tc>
                <a:extLst>
                  <a:ext uri="{0D108BD9-81ED-4DB2-BD59-A6C34878D82A}">
                    <a16:rowId xmlns:a16="http://schemas.microsoft.com/office/drawing/2014/main" val="1429611555"/>
                  </a:ext>
                </a:extLst>
              </a:tr>
              <a:tr h="267785">
                <a:tc>
                  <a:txBody>
                    <a:bodyPr/>
                    <a:lstStyle/>
                    <a:p>
                      <a:pPr algn="l" fontAlgn="ctr"/>
                      <a:r>
                        <a:rPr lang="en-IN" sz="1600">
                          <a:effectLst/>
                        </a:rPr>
                        <a:t>Sodium </a:t>
                      </a:r>
                      <a:r>
                        <a:rPr lang="en-IN" sz="1600" err="1">
                          <a:effectLst/>
                        </a:rPr>
                        <a:t>formate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3941481148"/>
                  </a:ext>
                </a:extLst>
              </a:tr>
              <a:tr h="267785">
                <a:tc>
                  <a:txBody>
                    <a:bodyPr/>
                    <a:lstStyle/>
                    <a:p>
                      <a:pPr algn="l" fontAlgn="ctr"/>
                      <a:r>
                        <a:rPr lang="en-IN" sz="1600">
                          <a:effectLst/>
                        </a:rPr>
                        <a:t>Sodium fumarate</a:t>
                      </a:r>
                    </a:p>
                  </a:txBody>
                  <a:tcPr marL="12798" marR="12798" marT="6399" marB="6399" anchor="ctr"/>
                </a:tc>
                <a:tc>
                  <a:txBody>
                    <a:bodyPr/>
                    <a:lstStyle/>
                    <a:p>
                      <a:pPr algn="l" fontAlgn="ctr"/>
                      <a:r>
                        <a:rPr lang="en-IN" sz="1600">
                          <a:effectLst/>
                        </a:rPr>
                        <a:t>food acid</a:t>
                      </a:r>
                    </a:p>
                  </a:txBody>
                  <a:tcPr marL="12798" marR="12798" marT="6399" marB="6399" anchor="ctr"/>
                </a:tc>
                <a:extLst>
                  <a:ext uri="{0D108BD9-81ED-4DB2-BD59-A6C34878D82A}">
                    <a16:rowId xmlns:a16="http://schemas.microsoft.com/office/drawing/2014/main" val="3764395973"/>
                  </a:ext>
                </a:extLst>
              </a:tr>
              <a:tr h="267785">
                <a:tc>
                  <a:txBody>
                    <a:bodyPr/>
                    <a:lstStyle/>
                    <a:p>
                      <a:pPr lvl="0" algn="l">
                        <a:buNone/>
                      </a:pPr>
                      <a:r>
                        <a:rPr lang="en-IN" sz="1600">
                          <a:effectLst/>
                        </a:rPr>
                        <a:t>Sodium gluconate</a:t>
                      </a:r>
                      <a:endParaRPr lang="en-US" sz="1600"/>
                    </a:p>
                  </a:txBody>
                  <a:tcPr marL="12798" marR="12798" marT="6399" marB="6399" anchor="ctr"/>
                </a:tc>
                <a:tc>
                  <a:txBody>
                    <a:bodyPr/>
                    <a:lstStyle/>
                    <a:p>
                      <a:pPr lvl="0" algn="l">
                        <a:buNone/>
                      </a:pPr>
                      <a:r>
                        <a:rPr lang="en-IN" sz="1600">
                          <a:effectLst/>
                        </a:rPr>
                        <a:t>stabilizer</a:t>
                      </a:r>
                      <a:endParaRPr lang="en-US" sz="1600"/>
                    </a:p>
                  </a:txBody>
                  <a:tcPr marL="12798" marR="12798" marT="6399" marB="6399" anchor="ctr"/>
                </a:tc>
                <a:extLst>
                  <a:ext uri="{0D108BD9-81ED-4DB2-BD59-A6C34878D82A}">
                    <a16:rowId xmlns:a16="http://schemas.microsoft.com/office/drawing/2014/main" val="3167317190"/>
                  </a:ext>
                </a:extLst>
              </a:tr>
              <a:tr h="267785">
                <a:tc>
                  <a:txBody>
                    <a:bodyPr/>
                    <a:lstStyle/>
                    <a:p>
                      <a:pPr lvl="0" algn="l">
                        <a:buNone/>
                      </a:pPr>
                      <a:r>
                        <a:rPr lang="en-IN" sz="1600">
                          <a:effectLst/>
                        </a:rPr>
                        <a:t>Sodium hydrogen acetate</a:t>
                      </a:r>
                      <a:endParaRPr lang="en-US" sz="1600"/>
                    </a:p>
                  </a:txBody>
                  <a:tcPr marL="12798" marR="12798" marT="6399" marB="6399" anchor="ctr"/>
                </a:tc>
                <a:tc>
                  <a:txBody>
                    <a:bodyPr/>
                    <a:lstStyle/>
                    <a:p>
                      <a:pPr lvl="0" algn="l">
                        <a:buNone/>
                      </a:pPr>
                      <a:r>
                        <a:rPr lang="en-IN" sz="1600">
                          <a:effectLst/>
                        </a:rPr>
                        <a:t>preservative, acidity regulator</a:t>
                      </a:r>
                      <a:endParaRPr lang="en-US" sz="1600"/>
                    </a:p>
                  </a:txBody>
                  <a:tcPr marL="12798" marR="12798" marT="6399" marB="6399" anchor="ctr"/>
                </a:tc>
                <a:extLst>
                  <a:ext uri="{0D108BD9-81ED-4DB2-BD59-A6C34878D82A}">
                    <a16:rowId xmlns:a16="http://schemas.microsoft.com/office/drawing/2014/main" val="4073120943"/>
                  </a:ext>
                </a:extLst>
              </a:tr>
              <a:tr h="267785">
                <a:tc>
                  <a:txBody>
                    <a:bodyPr/>
                    <a:lstStyle/>
                    <a:p>
                      <a:pPr lvl="0" algn="l">
                        <a:buNone/>
                      </a:pPr>
                      <a:r>
                        <a:rPr lang="en-IN" sz="1600">
                          <a:effectLst/>
                        </a:rPr>
                        <a:t>Sodium hydroxide</a:t>
                      </a:r>
                      <a:endParaRPr lang="en-US" sz="1600"/>
                    </a:p>
                  </a:txBody>
                  <a:tcPr marL="12798" marR="12798" marT="6399" marB="6399" anchor="ctr"/>
                </a:tc>
                <a:tc>
                  <a:txBody>
                    <a:bodyPr/>
                    <a:lstStyle/>
                    <a:p>
                      <a:pPr lvl="0" algn="l">
                        <a:buNone/>
                      </a:pPr>
                      <a:r>
                        <a:rPr lang="en-IN" sz="1600">
                          <a:effectLst/>
                        </a:rPr>
                        <a:t>mineral salt</a:t>
                      </a:r>
                      <a:endParaRPr lang="en-US" sz="1600"/>
                    </a:p>
                  </a:txBody>
                  <a:tcPr marL="12798" marR="12798" marT="6399" marB="6399" anchor="ctr"/>
                </a:tc>
                <a:extLst>
                  <a:ext uri="{0D108BD9-81ED-4DB2-BD59-A6C34878D82A}">
                    <a16:rowId xmlns:a16="http://schemas.microsoft.com/office/drawing/2014/main" val="1076386811"/>
                  </a:ext>
                </a:extLst>
              </a:tr>
              <a:tr h="267785">
                <a:tc>
                  <a:txBody>
                    <a:bodyPr/>
                    <a:lstStyle/>
                    <a:p>
                      <a:pPr lvl="0" algn="l">
                        <a:buNone/>
                      </a:pPr>
                      <a:r>
                        <a:rPr lang="en-IN" sz="1600">
                          <a:effectLst/>
                        </a:rPr>
                        <a:t>Sodium lactate</a:t>
                      </a:r>
                      <a:endParaRPr lang="en-US" sz="1600"/>
                    </a:p>
                  </a:txBody>
                  <a:tcPr marL="12798" marR="12798" marT="6399" marB="6399" anchor="ctr"/>
                </a:tc>
                <a:tc>
                  <a:txBody>
                    <a:bodyPr/>
                    <a:lstStyle/>
                    <a:p>
                      <a:pPr lvl="0" algn="l">
                        <a:buNone/>
                      </a:pPr>
                      <a:r>
                        <a:rPr lang="en-IN" sz="1600">
                          <a:effectLst/>
                        </a:rPr>
                        <a:t>food acid</a:t>
                      </a:r>
                      <a:endParaRPr lang="en-US" sz="1600"/>
                    </a:p>
                  </a:txBody>
                  <a:tcPr marL="12798" marR="12798" marT="6399" marB="6399" anchor="ctr"/>
                </a:tc>
                <a:extLst>
                  <a:ext uri="{0D108BD9-81ED-4DB2-BD59-A6C34878D82A}">
                    <a16:rowId xmlns:a16="http://schemas.microsoft.com/office/drawing/2014/main" val="2347861950"/>
                  </a:ext>
                </a:extLst>
              </a:tr>
              <a:tr h="267785">
                <a:tc>
                  <a:txBody>
                    <a:bodyPr/>
                    <a:lstStyle/>
                    <a:p>
                      <a:pPr lvl="0" algn="l">
                        <a:buNone/>
                      </a:pPr>
                      <a:r>
                        <a:rPr lang="en-IN" sz="1600">
                          <a:effectLst/>
                        </a:rPr>
                        <a:t>Sodium malate</a:t>
                      </a:r>
                      <a:endParaRPr lang="en-US"/>
                    </a:p>
                  </a:txBody>
                  <a:tcPr marL="12798" marR="12798" marT="6399" marB="6399" anchor="ctr"/>
                </a:tc>
                <a:tc>
                  <a:txBody>
                    <a:bodyPr/>
                    <a:lstStyle/>
                    <a:p>
                      <a:pPr lvl="0" algn="l">
                        <a:buNone/>
                      </a:pPr>
                      <a:r>
                        <a:rPr lang="en-IN" sz="1600">
                          <a:effectLst/>
                        </a:rPr>
                        <a:t>food acid</a:t>
                      </a:r>
                      <a:endParaRPr lang="en-US"/>
                    </a:p>
                  </a:txBody>
                  <a:tcPr marL="12798" marR="12798" marT="6399" marB="6399" anchor="ctr"/>
                </a:tc>
                <a:extLst>
                  <a:ext uri="{0D108BD9-81ED-4DB2-BD59-A6C34878D82A}">
                    <a16:rowId xmlns:a16="http://schemas.microsoft.com/office/drawing/2014/main" val="4154608669"/>
                  </a:ext>
                </a:extLst>
              </a:tr>
              <a:tr h="535570">
                <a:tc>
                  <a:txBody>
                    <a:bodyPr/>
                    <a:lstStyle/>
                    <a:p>
                      <a:pPr lvl="0" algn="l">
                        <a:buNone/>
                      </a:pPr>
                      <a:r>
                        <a:rPr lang="en-IN" sz="1600">
                          <a:effectLst/>
                        </a:rPr>
                        <a:t>Sodium metabisulfite</a:t>
                      </a:r>
                      <a:endParaRPr lang="en-US"/>
                    </a:p>
                  </a:txBody>
                  <a:tcPr marL="12798" marR="12798" marT="6399" marB="6399" anchor="ctr"/>
                </a:tc>
                <a:tc>
                  <a:txBody>
                    <a:bodyPr/>
                    <a:lstStyle/>
                    <a:p>
                      <a:pPr lvl="0" algn="l">
                        <a:buNone/>
                      </a:pPr>
                      <a:r>
                        <a:rPr lang="en-IN" sz="1600">
                          <a:effectLst/>
                        </a:rPr>
                        <a:t>preservative, antioxidant, bleaching agent</a:t>
                      </a:r>
                      <a:endParaRPr lang="en-US"/>
                    </a:p>
                  </a:txBody>
                  <a:tcPr marL="12798" marR="12798" marT="6399" marB="6399" anchor="ctr"/>
                </a:tc>
                <a:extLst>
                  <a:ext uri="{0D108BD9-81ED-4DB2-BD59-A6C34878D82A}">
                    <a16:rowId xmlns:a16="http://schemas.microsoft.com/office/drawing/2014/main" val="3823037184"/>
                  </a:ext>
                </a:extLst>
              </a:tr>
              <a:tr h="535570">
                <a:tc>
                  <a:txBody>
                    <a:bodyPr/>
                    <a:lstStyle/>
                    <a:p>
                      <a:pPr lvl="0" algn="l">
                        <a:buNone/>
                      </a:pPr>
                      <a:r>
                        <a:rPr lang="en-IN" sz="1600">
                          <a:effectLst/>
                        </a:rPr>
                        <a:t>Sodium methyl para-hydroxybenzoate</a:t>
                      </a:r>
                      <a:endParaRPr lang="en-US"/>
                    </a:p>
                  </a:txBody>
                  <a:tcPr marL="12798" marR="12798" marT="6399" marB="6399" anchor="ctr"/>
                </a:tc>
                <a:tc>
                  <a:txBody>
                    <a:bodyPr/>
                    <a:lstStyle/>
                    <a:p>
                      <a:pPr lvl="0" algn="l">
                        <a:buNone/>
                      </a:pPr>
                      <a:r>
                        <a:rPr lang="en-IN" sz="1600">
                          <a:effectLst/>
                        </a:rPr>
                        <a:t>preservative</a:t>
                      </a:r>
                      <a:endParaRPr lang="en-US"/>
                    </a:p>
                  </a:txBody>
                  <a:tcPr marL="12798" marR="12798" marT="6399" marB="6399" anchor="ctr"/>
                </a:tc>
                <a:extLst>
                  <a:ext uri="{0D108BD9-81ED-4DB2-BD59-A6C34878D82A}">
                    <a16:rowId xmlns:a16="http://schemas.microsoft.com/office/drawing/2014/main" val="1043452076"/>
                  </a:ext>
                </a:extLst>
              </a:tr>
            </a:tbl>
          </a:graphicData>
        </a:graphic>
      </p:graphicFrame>
      <p:sp>
        <p:nvSpPr>
          <p:cNvPr id="2" name="TextBox 1">
            <a:extLst>
              <a:ext uri="{FF2B5EF4-FFF2-40B4-BE49-F238E27FC236}">
                <a16:creationId xmlns:a16="http://schemas.microsoft.com/office/drawing/2014/main" id="{34BCCF5F-A00B-35E8-4B24-3A767327228F}"/>
              </a:ext>
            </a:extLst>
          </p:cNvPr>
          <p:cNvSpPr txBox="1"/>
          <p:nvPr/>
        </p:nvSpPr>
        <p:spPr>
          <a:xfrm>
            <a:off x="2715470" y="6012509"/>
            <a:ext cx="676377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hlinkClick r:id="rId3"/>
              </a:rPr>
              <a:t>Introductory Chemistry: 1</a:t>
            </a:r>
            <a:r>
              <a:rPr lang="en-US" sz="1600" i="1" u="sng" baseline="30000">
                <a:solidFill>
                  <a:srgbClr val="0563C1"/>
                </a:solidFill>
                <a:latin typeface="Arial" panose="020B0604020202020204" pitchFamily="34" charset="0"/>
                <a:ea typeface="Calibri" panose="020F0502020204030204" pitchFamily="34" charset="0"/>
                <a:hlinkClick r:id="rId3"/>
              </a:rPr>
              <a:t>st</a:t>
            </a:r>
            <a:r>
              <a:rPr lang="en-US" sz="1600" i="1" u="sng">
                <a:solidFill>
                  <a:srgbClr val="0563C1"/>
                </a:solidFill>
                <a:latin typeface="Arial" panose="020B0604020202020204" pitchFamily="34" charset="0"/>
                <a:ea typeface="Calibri" panose="020F0502020204030204" pitchFamily="34" charset="0"/>
                <a:hlinkClick r:id="rId3"/>
              </a:rPr>
              <a:t> Canadian Edition</a:t>
            </a:r>
            <a:r>
              <a:rPr lang="en-US" sz="1600">
                <a:effectLst/>
                <a:latin typeface="Arial" panose="020B0604020202020204" pitchFamily="34" charset="0"/>
                <a:ea typeface="Calibri" panose="020F0502020204030204" pitchFamily="34" charset="0"/>
                <a:hlinkClick r:id="rId3"/>
              </a:rPr>
              <a:t>, </a:t>
            </a:r>
            <a:r>
              <a:rPr lang="en-US" sz="1600" u="sng">
                <a:solidFill>
                  <a:srgbClr val="0563C1"/>
                </a:solidFill>
                <a:effectLst/>
                <a:latin typeface="Arial" panose="020B0604020202020204" pitchFamily="34" charset="0"/>
                <a:ea typeface="Calibri" panose="020F0502020204030204" pitchFamily="34" charset="0"/>
                <a:hlinkClick r:id="rId4"/>
              </a:rPr>
              <a:t>CC </a:t>
            </a:r>
            <a:r>
              <a:rPr lang="en-US" sz="1600" u="sng">
                <a:solidFill>
                  <a:srgbClr val="0563C1"/>
                </a:solidFill>
                <a:effectLst/>
                <a:latin typeface="Arial" panose="020B0604020202020204" pitchFamily="34" charset="0"/>
                <a:ea typeface="Calibri" panose="020F0502020204030204" pitchFamily="34" charset="0"/>
                <a:hlinkClick r:id="rId5"/>
              </a:rPr>
              <a:t>BY-NC-SA</a:t>
            </a:r>
            <a:r>
              <a:rPr lang="en-US" sz="1600" u="sng">
                <a:solidFill>
                  <a:srgbClr val="0563C1"/>
                </a:solidFill>
                <a:effectLst/>
                <a:latin typeface="Arial" panose="020B0604020202020204" pitchFamily="34" charset="0"/>
                <a:ea typeface="Calibri" panose="020F0502020204030204" pitchFamily="34" charset="0"/>
                <a:hlinkClick r:id="rId4"/>
              </a:rPr>
              <a:t>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6482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474596" y="106522"/>
            <a:ext cx="4318758" cy="643812"/>
          </a:xfrm>
        </p:spPr>
        <p:txBody>
          <a:bodyPr/>
          <a:lstStyle/>
          <a:p>
            <a:r>
              <a:rPr lang="en-US">
                <a:latin typeface="Arial"/>
                <a:cs typeface="Arial"/>
              </a:rPr>
              <a:t>Table 6.4b (Continued 2)</a:t>
            </a:r>
            <a:endParaRPr lang="en-US"/>
          </a:p>
        </p:txBody>
      </p:sp>
      <p:sp>
        <p:nvSpPr>
          <p:cNvPr id="13" name="TextBox 12">
            <a:extLst>
              <a:ext uri="{FF2B5EF4-FFF2-40B4-BE49-F238E27FC236}">
                <a16:creationId xmlns:a16="http://schemas.microsoft.com/office/drawing/2014/main" id="{18F90ED2-EB94-41FE-B9D8-4361AE33D9B2}"/>
              </a:ext>
            </a:extLst>
          </p:cNvPr>
          <p:cNvSpPr txBox="1"/>
          <p:nvPr/>
        </p:nvSpPr>
        <p:spPr>
          <a:xfrm>
            <a:off x="3353334" y="820575"/>
            <a:ext cx="6974115" cy="338554"/>
          </a:xfrm>
          <a:prstGeom prst="rect">
            <a:avLst/>
          </a:prstGeom>
          <a:noFill/>
        </p:spPr>
        <p:txBody>
          <a:bodyPr wrap="square" lIns="91440" tIns="45720" rIns="91440" bIns="45720" anchor="t">
            <a:spAutoFit/>
          </a:bodyPr>
          <a:lstStyle/>
          <a:p>
            <a:r>
              <a:rPr lang="en-US" sz="1600" b="1"/>
              <a:t>Table 6.4b (Continued) </a:t>
            </a:r>
            <a:r>
              <a:rPr lang="en-US" sz="1600"/>
              <a:t>Some Sodium Compounds Added to Food</a:t>
            </a:r>
          </a:p>
        </p:txBody>
      </p:sp>
      <p:graphicFrame>
        <p:nvGraphicFramePr>
          <p:cNvPr id="2" name="Table 1">
            <a:extLst>
              <a:ext uri="{FF2B5EF4-FFF2-40B4-BE49-F238E27FC236}">
                <a16:creationId xmlns:a16="http://schemas.microsoft.com/office/drawing/2014/main" id="{5A9819F1-EA5F-D4B6-6FD2-4BFE756FAECD}"/>
              </a:ext>
            </a:extLst>
          </p:cNvPr>
          <p:cNvGraphicFramePr>
            <a:graphicFrameLocks noGrp="1"/>
          </p:cNvGraphicFramePr>
          <p:nvPr>
            <p:extLst>
              <p:ext uri="{D42A27DB-BD31-4B8C-83A1-F6EECF244321}">
                <p14:modId xmlns:p14="http://schemas.microsoft.com/office/powerpoint/2010/main" val="4263396548"/>
              </p:ext>
            </p:extLst>
          </p:nvPr>
        </p:nvGraphicFramePr>
        <p:xfrm>
          <a:off x="3308985" y="1258806"/>
          <a:ext cx="6102627" cy="4623688"/>
        </p:xfrm>
        <a:graphic>
          <a:graphicData uri="http://schemas.openxmlformats.org/drawingml/2006/table">
            <a:tbl>
              <a:tblPr firstRow="1">
                <a:tableStyleId>{793D81CF-94F2-401A-BA57-92F5A7B2D0C5}</a:tableStyleId>
              </a:tblPr>
              <a:tblGrid>
                <a:gridCol w="3101832">
                  <a:extLst>
                    <a:ext uri="{9D8B030D-6E8A-4147-A177-3AD203B41FA5}">
                      <a16:colId xmlns:a16="http://schemas.microsoft.com/office/drawing/2014/main" val="1396258630"/>
                    </a:ext>
                  </a:extLst>
                </a:gridCol>
                <a:gridCol w="3000795">
                  <a:extLst>
                    <a:ext uri="{9D8B030D-6E8A-4147-A177-3AD203B41FA5}">
                      <a16:colId xmlns:a16="http://schemas.microsoft.com/office/drawing/2014/main" val="3793768149"/>
                    </a:ext>
                  </a:extLst>
                </a:gridCol>
              </a:tblGrid>
              <a:tr h="275015">
                <a:tc>
                  <a:txBody>
                    <a:bodyPr/>
                    <a:lstStyle/>
                    <a:p>
                      <a:pPr algn="l" fontAlgn="ctr"/>
                      <a:r>
                        <a:rPr lang="en-IN" sz="1600">
                          <a:effectLst/>
                        </a:rPr>
                        <a:t>Sodium Compound</a:t>
                      </a:r>
                    </a:p>
                  </a:txBody>
                  <a:tcPr marL="12798" marR="12798" marT="6399" marB="6399" anchor="ctr"/>
                </a:tc>
                <a:tc>
                  <a:txBody>
                    <a:bodyPr/>
                    <a:lstStyle/>
                    <a:p>
                      <a:pPr algn="l" fontAlgn="ctr"/>
                      <a:r>
                        <a:rPr lang="en-IN" sz="1600">
                          <a:effectLst/>
                        </a:rPr>
                        <a:t>Use in Food</a:t>
                      </a:r>
                    </a:p>
                  </a:txBody>
                  <a:tcPr marL="12798" marR="12798" marT="6399" marB="6399" anchor="ctr"/>
                </a:tc>
                <a:extLst>
                  <a:ext uri="{0D108BD9-81ED-4DB2-BD59-A6C34878D82A}">
                    <a16:rowId xmlns:a16="http://schemas.microsoft.com/office/drawing/2014/main" val="3420163560"/>
                  </a:ext>
                </a:extLst>
              </a:tr>
              <a:tr h="275015">
                <a:tc>
                  <a:txBody>
                    <a:bodyPr/>
                    <a:lstStyle/>
                    <a:p>
                      <a:pPr algn="l" fontAlgn="ctr"/>
                      <a:r>
                        <a:rPr lang="en-IN" sz="1600">
                          <a:effectLst/>
                        </a:rPr>
                        <a:t>Sodium nitrate</a:t>
                      </a:r>
                    </a:p>
                  </a:txBody>
                  <a:tcPr marL="12798" marR="12798" marT="6399" marB="6399" anchor="ctr"/>
                </a:tc>
                <a:tc>
                  <a:txBody>
                    <a:bodyPr/>
                    <a:lstStyle/>
                    <a:p>
                      <a:pPr algn="l" fontAlgn="ctr"/>
                      <a:r>
                        <a:rPr lang="en-IN" sz="1600">
                          <a:effectLst/>
                        </a:rPr>
                        <a:t>preservative, </a:t>
                      </a:r>
                      <a:r>
                        <a:rPr lang="en-IN" sz="1600" err="1">
                          <a:effectLst/>
                        </a:rPr>
                        <a:t>color</a:t>
                      </a:r>
                      <a:r>
                        <a:rPr lang="en-IN" sz="1600">
                          <a:effectLst/>
                        </a:rPr>
                        <a:t> fixative</a:t>
                      </a:r>
                    </a:p>
                  </a:txBody>
                  <a:tcPr marL="12798" marR="12798" marT="6399" marB="6399" anchor="ctr"/>
                </a:tc>
                <a:extLst>
                  <a:ext uri="{0D108BD9-81ED-4DB2-BD59-A6C34878D82A}">
                    <a16:rowId xmlns:a16="http://schemas.microsoft.com/office/drawing/2014/main" val="3932268995"/>
                  </a:ext>
                </a:extLst>
              </a:tr>
              <a:tr h="275015">
                <a:tc>
                  <a:txBody>
                    <a:bodyPr/>
                    <a:lstStyle/>
                    <a:p>
                      <a:pPr algn="l" fontAlgn="ctr"/>
                      <a:r>
                        <a:rPr lang="en-IN" sz="1600">
                          <a:effectLst/>
                        </a:rPr>
                        <a:t>Sodium nitrite</a:t>
                      </a:r>
                    </a:p>
                  </a:txBody>
                  <a:tcPr marL="12798" marR="12798" marT="6399" marB="6399" anchor="ctr"/>
                </a:tc>
                <a:tc>
                  <a:txBody>
                    <a:bodyPr/>
                    <a:lstStyle/>
                    <a:p>
                      <a:pPr algn="l" fontAlgn="ctr"/>
                      <a:r>
                        <a:rPr lang="en-IN" sz="1600">
                          <a:effectLst/>
                        </a:rPr>
                        <a:t>preservative, </a:t>
                      </a:r>
                      <a:r>
                        <a:rPr lang="en-IN" sz="1600" err="1">
                          <a:effectLst/>
                        </a:rPr>
                        <a:t>color</a:t>
                      </a:r>
                      <a:r>
                        <a:rPr lang="en-IN" sz="1600">
                          <a:effectLst/>
                        </a:rPr>
                        <a:t> fixative</a:t>
                      </a:r>
                    </a:p>
                  </a:txBody>
                  <a:tcPr marL="12798" marR="12798" marT="6399" marB="6399" anchor="ctr"/>
                </a:tc>
                <a:extLst>
                  <a:ext uri="{0D108BD9-81ED-4DB2-BD59-A6C34878D82A}">
                    <a16:rowId xmlns:a16="http://schemas.microsoft.com/office/drawing/2014/main" val="556091103"/>
                  </a:ext>
                </a:extLst>
              </a:tr>
              <a:tr h="275015">
                <a:tc>
                  <a:txBody>
                    <a:bodyPr/>
                    <a:lstStyle/>
                    <a:p>
                      <a:pPr algn="l" fontAlgn="ctr"/>
                      <a:r>
                        <a:rPr lang="en-IN" sz="1600">
                          <a:effectLst/>
                        </a:rPr>
                        <a:t>Sodium </a:t>
                      </a:r>
                      <a:r>
                        <a:rPr lang="en-IN" sz="1600" err="1">
                          <a:effectLst/>
                        </a:rPr>
                        <a:t>orthophenyl</a:t>
                      </a:r>
                      <a:r>
                        <a:rPr lang="en-IN" sz="1600">
                          <a:effectLst/>
                        </a:rPr>
                        <a:t> phenol</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2296886577"/>
                  </a:ext>
                </a:extLst>
              </a:tr>
              <a:tr h="275015">
                <a:tc>
                  <a:txBody>
                    <a:bodyPr/>
                    <a:lstStyle/>
                    <a:p>
                      <a:pPr algn="l" fontAlgn="ctr"/>
                      <a:r>
                        <a:rPr lang="en-IN" sz="1600">
                          <a:effectLst/>
                        </a:rPr>
                        <a:t>Sodium propionate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1480363120"/>
                  </a:ext>
                </a:extLst>
              </a:tr>
              <a:tr h="532841">
                <a:tc>
                  <a:txBody>
                    <a:bodyPr/>
                    <a:lstStyle/>
                    <a:p>
                      <a:pPr algn="l" fontAlgn="ctr"/>
                      <a:r>
                        <a:rPr lang="en-IN" sz="1600">
                          <a:effectLst/>
                        </a:rPr>
                        <a:t>Sodium propyl para-hydroxybenzoate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4202401864"/>
                  </a:ext>
                </a:extLst>
              </a:tr>
              <a:tr h="275015">
                <a:tc>
                  <a:txBody>
                    <a:bodyPr/>
                    <a:lstStyle/>
                    <a:p>
                      <a:pPr algn="l" fontAlgn="ctr"/>
                      <a:r>
                        <a:rPr lang="en-IN" sz="1600">
                          <a:effectLst/>
                        </a:rPr>
                        <a:t>Sodium sorbate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1845409045"/>
                  </a:ext>
                </a:extLst>
              </a:tr>
              <a:tr h="275015">
                <a:tc>
                  <a:txBody>
                    <a:bodyPr/>
                    <a:lstStyle/>
                    <a:p>
                      <a:pPr algn="l" fontAlgn="ctr"/>
                      <a:r>
                        <a:rPr lang="en-IN" sz="1600">
                          <a:effectLst/>
                        </a:rPr>
                        <a:t>Sodium stearoyl lactylate</a:t>
                      </a:r>
                    </a:p>
                  </a:txBody>
                  <a:tcPr marL="12798" marR="12798" marT="6399" marB="6399" anchor="ctr"/>
                </a:tc>
                <a:tc>
                  <a:txBody>
                    <a:bodyPr/>
                    <a:lstStyle/>
                    <a:p>
                      <a:pPr algn="l" fontAlgn="ctr"/>
                      <a:r>
                        <a:rPr lang="en-IN" sz="1600">
                          <a:effectLst/>
                        </a:rPr>
                        <a:t>emulsifier</a:t>
                      </a:r>
                    </a:p>
                  </a:txBody>
                  <a:tcPr marL="12798" marR="12798" marT="6399" marB="6399" anchor="ctr"/>
                </a:tc>
                <a:extLst>
                  <a:ext uri="{0D108BD9-81ED-4DB2-BD59-A6C34878D82A}">
                    <a16:rowId xmlns:a16="http://schemas.microsoft.com/office/drawing/2014/main" val="1350442988"/>
                  </a:ext>
                </a:extLst>
              </a:tr>
              <a:tr h="275015">
                <a:tc>
                  <a:txBody>
                    <a:bodyPr/>
                    <a:lstStyle/>
                    <a:p>
                      <a:pPr algn="l" fontAlgn="ctr"/>
                      <a:r>
                        <a:rPr lang="en-IN" sz="1600">
                          <a:effectLst/>
                        </a:rPr>
                        <a:t>Sodium succinates</a:t>
                      </a:r>
                    </a:p>
                  </a:txBody>
                  <a:tcPr marL="12798" marR="12798" marT="6399" marB="6399" anchor="ctr"/>
                </a:tc>
                <a:tc>
                  <a:txBody>
                    <a:bodyPr/>
                    <a:lstStyle/>
                    <a:p>
                      <a:pPr algn="l" fontAlgn="ctr"/>
                      <a:r>
                        <a:rPr lang="en-IN" sz="1600">
                          <a:effectLst/>
                        </a:rPr>
                        <a:t>acidity regulator, flavour enhancer</a:t>
                      </a:r>
                    </a:p>
                  </a:txBody>
                  <a:tcPr marL="12798" marR="12798" marT="6399" marB="6399" anchor="ctr"/>
                </a:tc>
                <a:extLst>
                  <a:ext uri="{0D108BD9-81ED-4DB2-BD59-A6C34878D82A}">
                    <a16:rowId xmlns:a16="http://schemas.microsoft.com/office/drawing/2014/main" val="1904659618"/>
                  </a:ext>
                </a:extLst>
              </a:tr>
              <a:tr h="532841">
                <a:tc>
                  <a:txBody>
                    <a:bodyPr/>
                    <a:lstStyle/>
                    <a:p>
                      <a:pPr algn="l" fontAlgn="ctr"/>
                      <a:r>
                        <a:rPr lang="en-US" sz="1600">
                          <a:effectLst/>
                        </a:rPr>
                        <a:t>Sodium salts of fatty acids</a:t>
                      </a:r>
                    </a:p>
                  </a:txBody>
                  <a:tcPr marL="12798" marR="12798" marT="6399" marB="6399" anchor="ctr"/>
                </a:tc>
                <a:tc>
                  <a:txBody>
                    <a:bodyPr/>
                    <a:lstStyle/>
                    <a:p>
                      <a:pPr algn="l" fontAlgn="ctr"/>
                      <a:r>
                        <a:rPr lang="en-IN" sz="1600">
                          <a:effectLst/>
                        </a:rPr>
                        <a:t>emulsifier, stabilizer, anticaking agent</a:t>
                      </a:r>
                    </a:p>
                  </a:txBody>
                  <a:tcPr marL="12798" marR="12798" marT="6399" marB="6399" anchor="ctr"/>
                </a:tc>
                <a:extLst>
                  <a:ext uri="{0D108BD9-81ED-4DB2-BD59-A6C34878D82A}">
                    <a16:rowId xmlns:a16="http://schemas.microsoft.com/office/drawing/2014/main" val="1548830567"/>
                  </a:ext>
                </a:extLst>
              </a:tr>
              <a:tr h="532841">
                <a:tc>
                  <a:txBody>
                    <a:bodyPr/>
                    <a:lstStyle/>
                    <a:p>
                      <a:pPr algn="l" fontAlgn="ctr"/>
                      <a:r>
                        <a:rPr lang="en-IN" sz="1600">
                          <a:effectLst/>
                        </a:rPr>
                        <a:t>Sodium </a:t>
                      </a:r>
                      <a:r>
                        <a:rPr lang="en-IN" sz="1600" err="1">
                          <a:effectLst/>
                        </a:rPr>
                        <a:t>sulfite</a:t>
                      </a:r>
                    </a:p>
                  </a:txBody>
                  <a:tcPr marL="12798" marR="12798" marT="6399" marB="6399" anchor="ctr"/>
                </a:tc>
                <a:tc>
                  <a:txBody>
                    <a:bodyPr/>
                    <a:lstStyle/>
                    <a:p>
                      <a:pPr algn="l" fontAlgn="ctr"/>
                      <a:r>
                        <a:rPr lang="en-IN" sz="1600">
                          <a:effectLst/>
                        </a:rPr>
                        <a:t>mineral salt, preservative, antioxidant</a:t>
                      </a:r>
                    </a:p>
                  </a:txBody>
                  <a:tcPr marL="12798" marR="12798" marT="6399" marB="6399" anchor="ctr"/>
                </a:tc>
                <a:extLst>
                  <a:ext uri="{0D108BD9-81ED-4DB2-BD59-A6C34878D82A}">
                    <a16:rowId xmlns:a16="http://schemas.microsoft.com/office/drawing/2014/main" val="1442898245"/>
                  </a:ext>
                </a:extLst>
              </a:tr>
              <a:tr h="275015">
                <a:tc>
                  <a:txBody>
                    <a:bodyPr/>
                    <a:lstStyle/>
                    <a:p>
                      <a:pPr algn="l" fontAlgn="ctr"/>
                      <a:r>
                        <a:rPr lang="en-IN" sz="1600">
                          <a:effectLst/>
                        </a:rPr>
                        <a:t>Sodium </a:t>
                      </a:r>
                      <a:r>
                        <a:rPr lang="en-IN" sz="1600" err="1">
                          <a:effectLst/>
                        </a:rPr>
                        <a:t>sulfite</a:t>
                      </a:r>
                    </a:p>
                  </a:txBody>
                  <a:tcPr marL="12798" marR="12798" marT="6399" marB="6399" anchor="ctr"/>
                </a:tc>
                <a:tc>
                  <a:txBody>
                    <a:bodyPr/>
                    <a:lstStyle/>
                    <a:p>
                      <a:pPr algn="l" fontAlgn="ctr"/>
                      <a:r>
                        <a:rPr lang="en-IN" sz="1600">
                          <a:effectLst/>
                        </a:rPr>
                        <a:t>preservative, antioxidant</a:t>
                      </a:r>
                    </a:p>
                  </a:txBody>
                  <a:tcPr marL="12798" marR="12798" marT="6399" marB="6399" anchor="ctr"/>
                </a:tc>
                <a:extLst>
                  <a:ext uri="{0D108BD9-81ED-4DB2-BD59-A6C34878D82A}">
                    <a16:rowId xmlns:a16="http://schemas.microsoft.com/office/drawing/2014/main" val="549362487"/>
                  </a:ext>
                </a:extLst>
              </a:tr>
              <a:tr h="275015">
                <a:tc>
                  <a:txBody>
                    <a:bodyPr/>
                    <a:lstStyle/>
                    <a:p>
                      <a:pPr algn="l" fontAlgn="ctr"/>
                      <a:r>
                        <a:rPr lang="en-IN" sz="1600">
                          <a:effectLst/>
                        </a:rPr>
                        <a:t>Sodium tartrate</a:t>
                      </a:r>
                    </a:p>
                  </a:txBody>
                  <a:tcPr marL="12798" marR="12798" marT="6399" marB="6399" anchor="ctr"/>
                </a:tc>
                <a:tc>
                  <a:txBody>
                    <a:bodyPr/>
                    <a:lstStyle/>
                    <a:p>
                      <a:pPr algn="l" fontAlgn="ctr"/>
                      <a:r>
                        <a:rPr lang="en-IN" sz="1600">
                          <a:effectLst/>
                        </a:rPr>
                        <a:t>food acid</a:t>
                      </a:r>
                    </a:p>
                  </a:txBody>
                  <a:tcPr marL="12798" marR="12798" marT="6399" marB="6399" anchor="ctr"/>
                </a:tc>
                <a:extLst>
                  <a:ext uri="{0D108BD9-81ED-4DB2-BD59-A6C34878D82A}">
                    <a16:rowId xmlns:a16="http://schemas.microsoft.com/office/drawing/2014/main" val="9419935"/>
                  </a:ext>
                </a:extLst>
              </a:tr>
              <a:tr h="275015">
                <a:tc>
                  <a:txBody>
                    <a:bodyPr/>
                    <a:lstStyle/>
                    <a:p>
                      <a:pPr algn="l" fontAlgn="ctr"/>
                      <a:r>
                        <a:rPr lang="en-IN" sz="1600">
                          <a:effectLst/>
                        </a:rPr>
                        <a:t>Sodium tetraborate</a:t>
                      </a:r>
                    </a:p>
                  </a:txBody>
                  <a:tcPr marL="12798" marR="12798" marT="6399" marB="6399" anchor="ctr"/>
                </a:tc>
                <a:tc>
                  <a:txBody>
                    <a:bodyPr/>
                    <a:lstStyle/>
                    <a:p>
                      <a:pPr algn="l" fontAlgn="ctr"/>
                      <a:r>
                        <a:rPr lang="en-IN" sz="1600">
                          <a:effectLst/>
                        </a:rPr>
                        <a:t>preservative</a:t>
                      </a:r>
                    </a:p>
                  </a:txBody>
                  <a:tcPr marL="12798" marR="12798" marT="6399" marB="6399" anchor="ctr"/>
                </a:tc>
                <a:extLst>
                  <a:ext uri="{0D108BD9-81ED-4DB2-BD59-A6C34878D82A}">
                    <a16:rowId xmlns:a16="http://schemas.microsoft.com/office/drawing/2014/main" val="3697747120"/>
                  </a:ext>
                </a:extLst>
              </a:tr>
            </a:tbl>
          </a:graphicData>
        </a:graphic>
      </p:graphicFrame>
      <p:sp>
        <p:nvSpPr>
          <p:cNvPr id="3" name="TextBox 2">
            <a:extLst>
              <a:ext uri="{FF2B5EF4-FFF2-40B4-BE49-F238E27FC236}">
                <a16:creationId xmlns:a16="http://schemas.microsoft.com/office/drawing/2014/main" id="{4BB21CB2-EDD4-15A0-D8CE-74CDEB13ADFB}"/>
              </a:ext>
            </a:extLst>
          </p:cNvPr>
          <p:cNvSpPr txBox="1"/>
          <p:nvPr/>
        </p:nvSpPr>
        <p:spPr>
          <a:xfrm>
            <a:off x="3052959" y="5952931"/>
            <a:ext cx="6763775"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latin typeface="Arial" panose="020B0604020202020204" pitchFamily="34" charset="0"/>
                <a:ea typeface="Calibri" panose="020F0502020204030204" pitchFamily="34" charset="0"/>
                <a:hlinkClick r:id="rId3"/>
              </a:rPr>
              <a:t>Introductory Chemistry: 1</a:t>
            </a:r>
            <a:r>
              <a:rPr lang="en-US" sz="1600" i="1" u="sng" baseline="30000">
                <a:solidFill>
                  <a:srgbClr val="0563C1"/>
                </a:solidFill>
                <a:latin typeface="Arial" panose="020B0604020202020204" pitchFamily="34" charset="0"/>
                <a:ea typeface="Calibri" panose="020F0502020204030204" pitchFamily="34" charset="0"/>
                <a:hlinkClick r:id="rId3"/>
              </a:rPr>
              <a:t>st</a:t>
            </a:r>
            <a:r>
              <a:rPr lang="en-US" sz="1600" i="1" u="sng">
                <a:solidFill>
                  <a:srgbClr val="0563C1"/>
                </a:solidFill>
                <a:latin typeface="Arial" panose="020B0604020202020204" pitchFamily="34" charset="0"/>
                <a:ea typeface="Calibri" panose="020F0502020204030204" pitchFamily="34" charset="0"/>
                <a:hlinkClick r:id="rId3"/>
              </a:rPr>
              <a:t> Canadian Edition</a:t>
            </a:r>
            <a:r>
              <a:rPr lang="en-US" sz="1600">
                <a:effectLst/>
                <a:latin typeface="Arial" panose="020B0604020202020204" pitchFamily="34" charset="0"/>
                <a:ea typeface="Calibri" panose="020F0502020204030204" pitchFamily="34" charset="0"/>
                <a:hlinkClick r:id="rId3"/>
              </a:rPr>
              <a:t>, </a:t>
            </a:r>
            <a:r>
              <a:rPr lang="en-US" sz="1600" u="sng">
                <a:solidFill>
                  <a:srgbClr val="0563C1"/>
                </a:solidFill>
                <a:effectLst/>
                <a:latin typeface="Arial" panose="020B0604020202020204" pitchFamily="34" charset="0"/>
                <a:ea typeface="Calibri" panose="020F0502020204030204" pitchFamily="34" charset="0"/>
                <a:hlinkClick r:id="rId4"/>
              </a:rPr>
              <a:t>CC </a:t>
            </a:r>
            <a:r>
              <a:rPr lang="en-US" sz="1600" u="sng">
                <a:solidFill>
                  <a:srgbClr val="0563C1"/>
                </a:solidFill>
                <a:effectLst/>
                <a:latin typeface="Arial" panose="020B0604020202020204" pitchFamily="34" charset="0"/>
                <a:ea typeface="Calibri" panose="020F0502020204030204" pitchFamily="34" charset="0"/>
                <a:hlinkClick r:id="rId5"/>
              </a:rPr>
              <a:t>BY-NC-SA</a:t>
            </a:r>
            <a:r>
              <a:rPr lang="en-US" sz="1600" u="sng">
                <a:solidFill>
                  <a:srgbClr val="0563C1"/>
                </a:solidFill>
                <a:effectLst/>
                <a:latin typeface="Arial" panose="020B0604020202020204" pitchFamily="34" charset="0"/>
                <a:ea typeface="Calibri" panose="020F0502020204030204" pitchFamily="34" charset="0"/>
                <a:hlinkClick r:id="rId4"/>
              </a:rPr>
              <a:t>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221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6.4a</a:t>
            </a:r>
          </a:p>
        </p:txBody>
      </p:sp>
      <p:pic>
        <p:nvPicPr>
          <p:cNvPr id="18434" name="Picture 2" descr="Three stones against a black backdrop are pictured. ">
            <a:extLst>
              <a:ext uri="{FF2B5EF4-FFF2-40B4-BE49-F238E27FC236}">
                <a16:creationId xmlns:a16="http://schemas.microsoft.com/office/drawing/2014/main" id="{05F2F5AF-95CC-713C-06E7-EEC7071EF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35" y="1371600"/>
            <a:ext cx="561213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571857" y="5538455"/>
            <a:ext cx="7048286" cy="517899"/>
          </a:xfrm>
        </p:spPr>
        <p:txBody>
          <a:bodyPr>
            <a:noAutofit/>
          </a:bodyPr>
          <a:lstStyle/>
          <a:p>
            <a:pPr>
              <a:lnSpc>
                <a:spcPct val="100000"/>
              </a:lnSpc>
            </a:pPr>
            <a:r>
              <a:rPr lang="en-US" b="1" dirty="0"/>
              <a:t>Figure 6.4a </a:t>
            </a:r>
            <a:r>
              <a:rPr lang="en-US" dirty="0"/>
              <a:t>Soapstone (</a:t>
            </a:r>
            <a:r>
              <a:rPr lang="en-US" dirty="0" err="1"/>
              <a:t>Speckstein</a:t>
            </a:r>
            <a:r>
              <a:rPr lang="en-US" dirty="0"/>
              <a:t>) (credit: </a:t>
            </a:r>
            <a:r>
              <a:rPr lang="en-US" dirty="0">
                <a:hlinkClick r:id="rId4"/>
              </a:rPr>
              <a:t>work</a:t>
            </a:r>
            <a:r>
              <a:rPr lang="en-US" dirty="0"/>
              <a:t> by </a:t>
            </a:r>
            <a:r>
              <a:rPr lang="en-US" dirty="0" err="1">
                <a:hlinkClick r:id="rId5" tooltip="User:Ra'ike"/>
              </a:rPr>
              <a:t>Ra'ike</a:t>
            </a:r>
            <a:r>
              <a:rPr lang="en-US" dirty="0"/>
              <a:t>, </a:t>
            </a:r>
            <a:r>
              <a:rPr lang="en-US" dirty="0">
                <a:hlinkClick r:id="rId6"/>
              </a:rPr>
              <a:t>CC BY-SA 3.0</a:t>
            </a:r>
            <a:r>
              <a:rPr lang="en-US" dirty="0"/>
              <a:t>)</a:t>
            </a:r>
            <a:endParaRPr lang="en-US" sz="1550" dirty="0"/>
          </a:p>
        </p:txBody>
      </p:sp>
    </p:spTree>
    <p:extLst>
      <p:ext uri="{BB962C8B-B14F-4D97-AF65-F5344CB8AC3E}">
        <p14:creationId xmlns:p14="http://schemas.microsoft.com/office/powerpoint/2010/main" val="419921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6.4b</a:t>
            </a:r>
          </a:p>
        </p:txBody>
      </p:sp>
      <p:pic>
        <p:nvPicPr>
          <p:cNvPr id="17410" name="Picture 2" descr="Nutrition facts. There are 75 mg of sodium in each portion of this product.">
            <a:extLst>
              <a:ext uri="{FF2B5EF4-FFF2-40B4-BE49-F238E27FC236}">
                <a16:creationId xmlns:a16="http://schemas.microsoft.com/office/drawing/2014/main" id="{F170618E-FFC0-67BC-6348-07D14D8B4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81" y="1133475"/>
            <a:ext cx="174783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57325" y="5337313"/>
            <a:ext cx="9544050" cy="910513"/>
          </a:xfrm>
        </p:spPr>
        <p:txBody>
          <a:bodyPr>
            <a:noAutofit/>
          </a:bodyPr>
          <a:lstStyle/>
          <a:p>
            <a:pPr>
              <a:lnSpc>
                <a:spcPct val="100000"/>
              </a:lnSpc>
            </a:pPr>
            <a:r>
              <a:rPr lang="en-US" sz="1600" b="1"/>
              <a:t>Figure 6.4b</a:t>
            </a:r>
            <a:r>
              <a:rPr lang="en-US" sz="1600"/>
              <a:t> "Nutrition Facts." Food labels include the amount of sodium per serving. </a:t>
            </a:r>
            <a:r>
              <a:rPr lang="en-US" sz="1600" dirty="0"/>
              <a:t>This particular label shows that there are 75 mg of sodium in one serving of this particular food item</a:t>
            </a:r>
            <a:r>
              <a:rPr lang="en-US" dirty="0"/>
              <a:t>. </a:t>
            </a:r>
            <a:r>
              <a:rPr lang="en-US" dirty="0">
                <a:effectLst/>
                <a:ea typeface="Calibri" panose="020F0502020204030204" pitchFamily="34" charset="0"/>
              </a:rPr>
              <a:t>(credit: </a:t>
            </a:r>
            <a:r>
              <a:rPr lang="en-US" i="1" u="sng" dirty="0">
                <a:solidFill>
                  <a:srgbClr val="0563C1"/>
                </a:solidFill>
                <a:ea typeface="Calibri" panose="020F0502020204030204" pitchFamily="34" charset="0"/>
              </a:rPr>
              <a:t>Introductory </a:t>
            </a:r>
            <a:r>
              <a:rPr lang="en-US" i="1" u="sng" dirty="0">
                <a:solidFill>
                  <a:srgbClr val="0563C1"/>
                </a:solidFill>
                <a:ea typeface="Calibri" panose="020F0502020204030204" pitchFamily="34" charset="0"/>
                <a:hlinkClick r:id="rId4"/>
              </a:rPr>
              <a:t>Chemistry</a:t>
            </a:r>
            <a:r>
              <a:rPr lang="en-US" i="1" u="sng" dirty="0">
                <a:solidFill>
                  <a:srgbClr val="0563C1"/>
                </a:solidFill>
                <a:ea typeface="Calibri" panose="020F0502020204030204" pitchFamily="34" charset="0"/>
              </a:rPr>
              <a:t>: 1</a:t>
            </a:r>
            <a:r>
              <a:rPr lang="en-US" i="1" u="sng" baseline="30000" dirty="0">
                <a:solidFill>
                  <a:srgbClr val="0563C1"/>
                </a:solidFill>
                <a:ea typeface="Calibri" panose="020F0502020204030204" pitchFamily="34" charset="0"/>
              </a:rPr>
              <a:t>st</a:t>
            </a:r>
            <a:r>
              <a:rPr lang="en-US" i="1" u="sng" dirty="0">
                <a:solidFill>
                  <a:srgbClr val="0563C1"/>
                </a:solidFill>
                <a:ea typeface="Calibri" panose="020F0502020204030204" pitchFamily="34" charset="0"/>
              </a:rPr>
              <a:t> Canadian Edition</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BY-NC-SA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133639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6.5a</a:t>
            </a:r>
          </a:p>
        </p:txBody>
      </p:sp>
      <p:pic>
        <p:nvPicPr>
          <p:cNvPr id="1026" name="Picture 2" descr="Flowchart for naming acids. If the anion does not contain oxygen, use the prefix hydro; and the suffix ic acid. If the anion contains oxygen, then determine if the anion name ends in -ite or -ate. If the anion name ends in -ite, name the anion and change the ending to -ous acid. If the anion name ends in -ate, name the anion and change the ending to ic acid.">
            <a:extLst>
              <a:ext uri="{FF2B5EF4-FFF2-40B4-BE49-F238E27FC236}">
                <a16:creationId xmlns:a16="http://schemas.microsoft.com/office/drawing/2014/main" id="{A0E84319-F530-28D1-DC9C-B991DA577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736" y="1136428"/>
            <a:ext cx="736120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828800" y="5642043"/>
            <a:ext cx="8891081" cy="725180"/>
          </a:xfrm>
        </p:spPr>
        <p:txBody>
          <a:bodyPr vert="horz" lIns="91440" tIns="45720" rIns="91440" bIns="45720" rtlCol="0" anchor="t">
            <a:noAutofit/>
          </a:bodyPr>
          <a:lstStyle/>
          <a:p>
            <a:pPr>
              <a:lnSpc>
                <a:spcPct val="100000"/>
              </a:lnSpc>
            </a:pPr>
            <a:r>
              <a:rPr lang="en-US" sz="1600" b="1">
                <a:latin typeface="Arial"/>
                <a:cs typeface="Arial"/>
              </a:rPr>
              <a:t>Figure 6.5a</a:t>
            </a:r>
            <a:r>
              <a:rPr lang="en-US" sz="1600">
                <a:latin typeface="Arial"/>
                <a:cs typeface="Arial"/>
              </a:rPr>
              <a:t> Flowchart for naming acids. (credit: </a:t>
            </a:r>
            <a:r>
              <a:rPr lang="en-US" sz="1600" i="1">
                <a:latin typeface="Arial"/>
                <a:cs typeface="Arial"/>
                <a:hlinkClick r:id="rId4"/>
              </a:rPr>
              <a:t>Chemistry (Open Stax)</a:t>
            </a:r>
            <a:r>
              <a:rPr lang="en-US" sz="1600">
                <a:latin typeface="Arial"/>
                <a:cs typeface="Arial"/>
              </a:rPr>
              <a:t> </a:t>
            </a:r>
            <a:r>
              <a:rPr lang="en-US" sz="1600">
                <a:latin typeface="Arial"/>
                <a:cs typeface="Arial"/>
                <a:hlinkClick r:id="rId5"/>
              </a:rPr>
              <a:t>CC BY 4.0</a:t>
            </a:r>
            <a:r>
              <a:rPr lang="en-US" sz="1600">
                <a:latin typeface="Arial"/>
                <a:cs typeface="Arial"/>
              </a:rPr>
              <a:t>. / Adapted into a flow chart by </a:t>
            </a:r>
            <a:r>
              <a:rPr lang="en-US" sz="1600">
                <a:latin typeface="Arial"/>
                <a:cs typeface="Arial"/>
                <a:hlinkClick r:id="rId6"/>
              </a:rPr>
              <a:t>Revathi Mahadevan</a:t>
            </a:r>
            <a:r>
              <a:rPr lang="en-US" sz="1600">
                <a:latin typeface="Arial"/>
                <a:cs typeface="Arial"/>
              </a:rPr>
              <a:t>.)</a:t>
            </a:r>
            <a:endParaRPr lang="en-US" sz="1400">
              <a:latin typeface="Arial"/>
              <a:cs typeface="Arial"/>
            </a:endParaRPr>
          </a:p>
        </p:txBody>
      </p:sp>
    </p:spTree>
    <p:extLst>
      <p:ext uri="{BB962C8B-B14F-4D97-AF65-F5344CB8AC3E}">
        <p14:creationId xmlns:p14="http://schemas.microsoft.com/office/powerpoint/2010/main" val="15157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6.5a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373438" y="1867389"/>
            <a:ext cx="6974115" cy="338554"/>
          </a:xfrm>
          <a:prstGeom prst="rect">
            <a:avLst/>
          </a:prstGeom>
          <a:noFill/>
        </p:spPr>
        <p:txBody>
          <a:bodyPr wrap="square">
            <a:spAutoFit/>
          </a:bodyPr>
          <a:lstStyle/>
          <a:p>
            <a:r>
              <a:rPr lang="en-US" sz="1600" b="1"/>
              <a:t>Table 6.5a </a:t>
            </a:r>
            <a:r>
              <a:rPr lang="en-US" sz="1600"/>
              <a:t>Names of Some Simple Acids</a:t>
            </a:r>
          </a:p>
        </p:txBody>
      </p:sp>
      <p:graphicFrame>
        <p:nvGraphicFramePr>
          <p:cNvPr id="2" name="Table 1">
            <a:extLst>
              <a:ext uri="{FF2B5EF4-FFF2-40B4-BE49-F238E27FC236}">
                <a16:creationId xmlns:a16="http://schemas.microsoft.com/office/drawing/2014/main" id="{AEB19B32-2077-2B75-37DB-10E473AE8DF0}"/>
              </a:ext>
            </a:extLst>
          </p:cNvPr>
          <p:cNvGraphicFramePr>
            <a:graphicFrameLocks noGrp="1"/>
          </p:cNvGraphicFramePr>
          <p:nvPr>
            <p:extLst>
              <p:ext uri="{D42A27DB-BD31-4B8C-83A1-F6EECF244321}">
                <p14:modId xmlns:p14="http://schemas.microsoft.com/office/powerpoint/2010/main" val="50384248"/>
              </p:ext>
            </p:extLst>
          </p:nvPr>
        </p:nvGraphicFramePr>
        <p:xfrm>
          <a:off x="2220423" y="2423160"/>
          <a:ext cx="7751154" cy="2011680"/>
        </p:xfrm>
        <a:graphic>
          <a:graphicData uri="http://schemas.openxmlformats.org/drawingml/2006/table">
            <a:tbl>
              <a:tblPr firstRow="1">
                <a:tableStyleId>{793D81CF-94F2-401A-BA57-92F5A7B2D0C5}</a:tableStyleId>
              </a:tblPr>
              <a:tblGrid>
                <a:gridCol w="3875577">
                  <a:extLst>
                    <a:ext uri="{9D8B030D-6E8A-4147-A177-3AD203B41FA5}">
                      <a16:colId xmlns:a16="http://schemas.microsoft.com/office/drawing/2014/main" val="3866163807"/>
                    </a:ext>
                  </a:extLst>
                </a:gridCol>
                <a:gridCol w="3875577">
                  <a:extLst>
                    <a:ext uri="{9D8B030D-6E8A-4147-A177-3AD203B41FA5}">
                      <a16:colId xmlns:a16="http://schemas.microsoft.com/office/drawing/2014/main" val="624672219"/>
                    </a:ext>
                  </a:extLst>
                </a:gridCol>
              </a:tblGrid>
              <a:tr h="0">
                <a:tc>
                  <a:txBody>
                    <a:bodyPr/>
                    <a:lstStyle/>
                    <a:p>
                      <a:r>
                        <a:rPr lang="en-IN" sz="1600"/>
                        <a:t>Name of Gas</a:t>
                      </a:r>
                    </a:p>
                  </a:txBody>
                  <a:tcPr anchor="ctr">
                    <a:solidFill>
                      <a:schemeClr val="tx1">
                        <a:lumMod val="85000"/>
                        <a:lumOff val="15000"/>
                      </a:schemeClr>
                    </a:solidFill>
                  </a:tcPr>
                </a:tc>
                <a:tc>
                  <a:txBody>
                    <a:bodyPr/>
                    <a:lstStyle/>
                    <a:p>
                      <a:r>
                        <a:rPr lang="en-IN" sz="1600"/>
                        <a:t>Name of Acid</a:t>
                      </a:r>
                    </a:p>
                  </a:txBody>
                  <a:tcPr anchor="ctr"/>
                </a:tc>
                <a:extLst>
                  <a:ext uri="{0D108BD9-81ED-4DB2-BD59-A6C34878D82A}">
                    <a16:rowId xmlns:a16="http://schemas.microsoft.com/office/drawing/2014/main" val="3269650302"/>
                  </a:ext>
                </a:extLst>
              </a:tr>
              <a:tr h="0">
                <a:tc>
                  <a:txBody>
                    <a:bodyPr/>
                    <a:lstStyle/>
                    <a:p>
                      <a:r>
                        <a:rPr lang="en-IN" sz="1600"/>
                        <a:t>HF(g), hydrogen fluoride</a:t>
                      </a:r>
                    </a:p>
                  </a:txBody>
                  <a:tcPr anchor="ctr"/>
                </a:tc>
                <a:tc>
                  <a:txBody>
                    <a:bodyPr/>
                    <a:lstStyle/>
                    <a:p>
                      <a:r>
                        <a:rPr lang="en-IN" sz="1600"/>
                        <a:t>HF(aq), hydrofluoric acid</a:t>
                      </a:r>
                    </a:p>
                  </a:txBody>
                  <a:tcPr anchor="ctr"/>
                </a:tc>
                <a:extLst>
                  <a:ext uri="{0D108BD9-81ED-4DB2-BD59-A6C34878D82A}">
                    <a16:rowId xmlns:a16="http://schemas.microsoft.com/office/drawing/2014/main" val="3935287734"/>
                  </a:ext>
                </a:extLst>
              </a:tr>
              <a:tr h="0">
                <a:tc>
                  <a:txBody>
                    <a:bodyPr/>
                    <a:lstStyle/>
                    <a:p>
                      <a:r>
                        <a:rPr lang="en-IN" sz="1600"/>
                        <a:t>HCl(g), hydrogen chloride</a:t>
                      </a:r>
                    </a:p>
                  </a:txBody>
                  <a:tcPr anchor="ctr"/>
                </a:tc>
                <a:tc>
                  <a:txBody>
                    <a:bodyPr/>
                    <a:lstStyle/>
                    <a:p>
                      <a:r>
                        <a:rPr lang="en-IN" sz="1600"/>
                        <a:t>HCl(aq), hydrochloric acid</a:t>
                      </a:r>
                    </a:p>
                  </a:txBody>
                  <a:tcPr anchor="ctr"/>
                </a:tc>
                <a:extLst>
                  <a:ext uri="{0D108BD9-81ED-4DB2-BD59-A6C34878D82A}">
                    <a16:rowId xmlns:a16="http://schemas.microsoft.com/office/drawing/2014/main" val="691559535"/>
                  </a:ext>
                </a:extLst>
              </a:tr>
              <a:tr h="0">
                <a:tc>
                  <a:txBody>
                    <a:bodyPr/>
                    <a:lstStyle/>
                    <a:p>
                      <a:r>
                        <a:rPr lang="en-IN" sz="1600"/>
                        <a:t>HBr(g), hydrogen bromide</a:t>
                      </a:r>
                    </a:p>
                  </a:txBody>
                  <a:tcPr anchor="ctr"/>
                </a:tc>
                <a:tc>
                  <a:txBody>
                    <a:bodyPr/>
                    <a:lstStyle/>
                    <a:p>
                      <a:r>
                        <a:rPr lang="en-IN" sz="1600"/>
                        <a:t>HBr(aq), hydrobromic acid</a:t>
                      </a:r>
                    </a:p>
                  </a:txBody>
                  <a:tcPr anchor="ctr"/>
                </a:tc>
                <a:extLst>
                  <a:ext uri="{0D108BD9-81ED-4DB2-BD59-A6C34878D82A}">
                    <a16:rowId xmlns:a16="http://schemas.microsoft.com/office/drawing/2014/main" val="583197577"/>
                  </a:ext>
                </a:extLst>
              </a:tr>
              <a:tr h="0">
                <a:tc>
                  <a:txBody>
                    <a:bodyPr/>
                    <a:lstStyle/>
                    <a:p>
                      <a:r>
                        <a:rPr lang="en-IN" sz="1600"/>
                        <a:t>HI(g), hydrogen iodide</a:t>
                      </a:r>
                    </a:p>
                  </a:txBody>
                  <a:tcPr anchor="ctr"/>
                </a:tc>
                <a:tc>
                  <a:txBody>
                    <a:bodyPr/>
                    <a:lstStyle/>
                    <a:p>
                      <a:r>
                        <a:rPr lang="en-IN" sz="1600"/>
                        <a:t>HI(aq), hydroiodic acid</a:t>
                      </a:r>
                    </a:p>
                  </a:txBody>
                  <a:tcPr anchor="ctr"/>
                </a:tc>
                <a:extLst>
                  <a:ext uri="{0D108BD9-81ED-4DB2-BD59-A6C34878D82A}">
                    <a16:rowId xmlns:a16="http://schemas.microsoft.com/office/drawing/2014/main" val="748818179"/>
                  </a:ext>
                </a:extLst>
              </a:tr>
              <a:tr h="0">
                <a:tc>
                  <a:txBody>
                    <a:bodyPr/>
                    <a:lstStyle/>
                    <a:p>
                      <a:r>
                        <a:rPr lang="en-IN" sz="1600"/>
                        <a:t>H</a:t>
                      </a:r>
                      <a:r>
                        <a:rPr lang="en-IN" sz="1600" baseline="-25000"/>
                        <a:t>2</a:t>
                      </a:r>
                      <a:r>
                        <a:rPr lang="en-IN" sz="1600"/>
                        <a:t>S(g), hydrogen sulfide</a:t>
                      </a:r>
                    </a:p>
                  </a:txBody>
                  <a:tcPr anchor="ctr"/>
                </a:tc>
                <a:tc>
                  <a:txBody>
                    <a:bodyPr/>
                    <a:lstStyle/>
                    <a:p>
                      <a:r>
                        <a:rPr lang="en-IN" sz="1600"/>
                        <a:t>H</a:t>
                      </a:r>
                      <a:r>
                        <a:rPr lang="en-IN" sz="1600" baseline="-25000"/>
                        <a:t>2</a:t>
                      </a:r>
                      <a:r>
                        <a:rPr lang="en-IN" sz="1600"/>
                        <a:t>S(</a:t>
                      </a:r>
                      <a:r>
                        <a:rPr lang="en-IN" sz="1600" err="1"/>
                        <a:t>aq</a:t>
                      </a:r>
                      <a:r>
                        <a:rPr lang="en-IN" sz="1600"/>
                        <a:t>), </a:t>
                      </a:r>
                      <a:r>
                        <a:rPr lang="en-IN" sz="1600" err="1"/>
                        <a:t>hydrosulfuric</a:t>
                      </a:r>
                      <a:r>
                        <a:rPr lang="en-IN" sz="1600"/>
                        <a:t> acid</a:t>
                      </a:r>
                    </a:p>
                  </a:txBody>
                  <a:tcPr anchor="ctr"/>
                </a:tc>
                <a:extLst>
                  <a:ext uri="{0D108BD9-81ED-4DB2-BD59-A6C34878D82A}">
                    <a16:rowId xmlns:a16="http://schemas.microsoft.com/office/drawing/2014/main" val="3465088360"/>
                  </a:ext>
                </a:extLst>
              </a:tr>
            </a:tbl>
          </a:graphicData>
        </a:graphic>
      </p:graphicFrame>
      <p:sp>
        <p:nvSpPr>
          <p:cNvPr id="3" name="TextBox 2">
            <a:extLst>
              <a:ext uri="{FF2B5EF4-FFF2-40B4-BE49-F238E27FC236}">
                <a16:creationId xmlns:a16="http://schemas.microsoft.com/office/drawing/2014/main" id="{FD7E2098-23E1-B21B-8C6A-A1AF7C5E6CD0}"/>
              </a:ext>
            </a:extLst>
          </p:cNvPr>
          <p:cNvSpPr txBox="1"/>
          <p:nvPr/>
        </p:nvSpPr>
        <p:spPr>
          <a:xfrm>
            <a:off x="3788573" y="4589327"/>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32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6.5b</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373438" y="1376583"/>
            <a:ext cx="6974115" cy="338554"/>
          </a:xfrm>
          <a:prstGeom prst="rect">
            <a:avLst/>
          </a:prstGeom>
          <a:noFill/>
        </p:spPr>
        <p:txBody>
          <a:bodyPr wrap="square">
            <a:spAutoFit/>
          </a:bodyPr>
          <a:lstStyle/>
          <a:p>
            <a:r>
              <a:rPr lang="en-US" sz="1600" b="1"/>
              <a:t>Table 6.5b </a:t>
            </a:r>
            <a:r>
              <a:rPr lang="en-US" sz="1600"/>
              <a:t>Names of Common </a:t>
            </a:r>
            <a:r>
              <a:rPr lang="en-US" sz="1600" err="1"/>
              <a:t>Oxyacids</a:t>
            </a:r>
            <a:endParaRPr lang="en-US" sz="1600"/>
          </a:p>
        </p:txBody>
      </p:sp>
      <p:graphicFrame>
        <p:nvGraphicFramePr>
          <p:cNvPr id="5" name="Table 4">
            <a:extLst>
              <a:ext uri="{FF2B5EF4-FFF2-40B4-BE49-F238E27FC236}">
                <a16:creationId xmlns:a16="http://schemas.microsoft.com/office/drawing/2014/main" id="{A05628CE-AA6D-F3A8-F8D1-4E86E7A40244}"/>
              </a:ext>
            </a:extLst>
          </p:cNvPr>
          <p:cNvGraphicFramePr>
            <a:graphicFrameLocks noGrp="1"/>
          </p:cNvGraphicFramePr>
          <p:nvPr>
            <p:extLst>
              <p:ext uri="{D42A27DB-BD31-4B8C-83A1-F6EECF244321}">
                <p14:modId xmlns:p14="http://schemas.microsoft.com/office/powerpoint/2010/main" val="1106845486"/>
              </p:ext>
            </p:extLst>
          </p:nvPr>
        </p:nvGraphicFramePr>
        <p:xfrm>
          <a:off x="2055052" y="1920240"/>
          <a:ext cx="8081895" cy="3017520"/>
        </p:xfrm>
        <a:graphic>
          <a:graphicData uri="http://schemas.openxmlformats.org/drawingml/2006/table">
            <a:tbl>
              <a:tblPr firstRow="1">
                <a:tableStyleId>{793D81CF-94F2-401A-BA57-92F5A7B2D0C5}</a:tableStyleId>
              </a:tblPr>
              <a:tblGrid>
                <a:gridCol w="2693965">
                  <a:extLst>
                    <a:ext uri="{9D8B030D-6E8A-4147-A177-3AD203B41FA5}">
                      <a16:colId xmlns:a16="http://schemas.microsoft.com/office/drawing/2014/main" val="4128884938"/>
                    </a:ext>
                  </a:extLst>
                </a:gridCol>
                <a:gridCol w="2693965">
                  <a:extLst>
                    <a:ext uri="{9D8B030D-6E8A-4147-A177-3AD203B41FA5}">
                      <a16:colId xmlns:a16="http://schemas.microsoft.com/office/drawing/2014/main" val="3440862712"/>
                    </a:ext>
                  </a:extLst>
                </a:gridCol>
                <a:gridCol w="2693965">
                  <a:extLst>
                    <a:ext uri="{9D8B030D-6E8A-4147-A177-3AD203B41FA5}">
                      <a16:colId xmlns:a16="http://schemas.microsoft.com/office/drawing/2014/main" val="3197941061"/>
                    </a:ext>
                  </a:extLst>
                </a:gridCol>
              </a:tblGrid>
              <a:tr h="0">
                <a:tc>
                  <a:txBody>
                    <a:bodyPr/>
                    <a:lstStyle/>
                    <a:p>
                      <a:r>
                        <a:rPr lang="en-IN" sz="1600"/>
                        <a:t>Formula</a:t>
                      </a:r>
                    </a:p>
                  </a:txBody>
                  <a:tcPr anchor="ctr">
                    <a:solidFill>
                      <a:schemeClr val="tx1">
                        <a:lumMod val="85000"/>
                        <a:lumOff val="15000"/>
                      </a:schemeClr>
                    </a:solidFill>
                  </a:tcPr>
                </a:tc>
                <a:tc>
                  <a:txBody>
                    <a:bodyPr/>
                    <a:lstStyle/>
                    <a:p>
                      <a:r>
                        <a:rPr lang="en-IN" sz="1600"/>
                        <a:t>Anion Name</a:t>
                      </a:r>
                    </a:p>
                  </a:txBody>
                  <a:tcPr anchor="ctr">
                    <a:solidFill>
                      <a:schemeClr val="tx1">
                        <a:lumMod val="85000"/>
                        <a:lumOff val="15000"/>
                      </a:schemeClr>
                    </a:solidFill>
                  </a:tcPr>
                </a:tc>
                <a:tc>
                  <a:txBody>
                    <a:bodyPr/>
                    <a:lstStyle/>
                    <a:p>
                      <a:r>
                        <a:rPr lang="en-IN" sz="1600"/>
                        <a:t>Acid Name</a:t>
                      </a:r>
                    </a:p>
                  </a:txBody>
                  <a:tcPr anchor="ctr">
                    <a:solidFill>
                      <a:schemeClr val="tx1">
                        <a:lumMod val="85000"/>
                        <a:lumOff val="15000"/>
                      </a:schemeClr>
                    </a:solidFill>
                  </a:tcPr>
                </a:tc>
                <a:extLst>
                  <a:ext uri="{0D108BD9-81ED-4DB2-BD59-A6C34878D82A}">
                    <a16:rowId xmlns:a16="http://schemas.microsoft.com/office/drawing/2014/main" val="1279511910"/>
                  </a:ext>
                </a:extLst>
              </a:tr>
              <a:tr h="0">
                <a:tc>
                  <a:txBody>
                    <a:bodyPr/>
                    <a:lstStyle/>
                    <a:p>
                      <a:r>
                        <a:rPr lang="en-IN" sz="1600"/>
                        <a:t>HC</a:t>
                      </a:r>
                      <a:r>
                        <a:rPr lang="en-IN" sz="1600" baseline="-25000"/>
                        <a:t>2</a:t>
                      </a:r>
                      <a:r>
                        <a:rPr lang="en-IN" sz="1600"/>
                        <a:t>H</a:t>
                      </a:r>
                      <a:r>
                        <a:rPr lang="en-IN" sz="1600" baseline="-25000"/>
                        <a:t>3</a:t>
                      </a:r>
                      <a:r>
                        <a:rPr lang="en-IN" sz="1600"/>
                        <a:t>O</a:t>
                      </a:r>
                      <a:r>
                        <a:rPr lang="en-IN" sz="1600" baseline="-25000"/>
                        <a:t>2</a:t>
                      </a:r>
                      <a:endParaRPr lang="en-IN" sz="1600"/>
                    </a:p>
                  </a:txBody>
                  <a:tcPr anchor="ctr"/>
                </a:tc>
                <a:tc>
                  <a:txBody>
                    <a:bodyPr/>
                    <a:lstStyle/>
                    <a:p>
                      <a:r>
                        <a:rPr lang="en-IN" sz="1600"/>
                        <a:t>acetate</a:t>
                      </a:r>
                    </a:p>
                  </a:txBody>
                  <a:tcPr anchor="ctr"/>
                </a:tc>
                <a:tc>
                  <a:txBody>
                    <a:bodyPr/>
                    <a:lstStyle/>
                    <a:p>
                      <a:r>
                        <a:rPr lang="en-IN" sz="1600"/>
                        <a:t>acetic acid</a:t>
                      </a:r>
                    </a:p>
                  </a:txBody>
                  <a:tcPr anchor="ctr"/>
                </a:tc>
                <a:extLst>
                  <a:ext uri="{0D108BD9-81ED-4DB2-BD59-A6C34878D82A}">
                    <a16:rowId xmlns:a16="http://schemas.microsoft.com/office/drawing/2014/main" val="1176969637"/>
                  </a:ext>
                </a:extLst>
              </a:tr>
              <a:tr h="0">
                <a:tc>
                  <a:txBody>
                    <a:bodyPr/>
                    <a:lstStyle/>
                    <a:p>
                      <a:r>
                        <a:rPr lang="en-IN" sz="1600"/>
                        <a:t>HNO</a:t>
                      </a:r>
                      <a:r>
                        <a:rPr lang="en-IN" sz="1600" baseline="-25000"/>
                        <a:t>3</a:t>
                      </a:r>
                      <a:endParaRPr lang="en-IN" sz="1600"/>
                    </a:p>
                  </a:txBody>
                  <a:tcPr anchor="ctr"/>
                </a:tc>
                <a:tc>
                  <a:txBody>
                    <a:bodyPr/>
                    <a:lstStyle/>
                    <a:p>
                      <a:r>
                        <a:rPr lang="en-IN" sz="1600"/>
                        <a:t>nitrate</a:t>
                      </a:r>
                    </a:p>
                  </a:txBody>
                  <a:tcPr anchor="ctr"/>
                </a:tc>
                <a:tc>
                  <a:txBody>
                    <a:bodyPr/>
                    <a:lstStyle/>
                    <a:p>
                      <a:r>
                        <a:rPr lang="en-IN" sz="1600"/>
                        <a:t>nitric acid</a:t>
                      </a:r>
                    </a:p>
                  </a:txBody>
                  <a:tcPr anchor="ctr"/>
                </a:tc>
                <a:extLst>
                  <a:ext uri="{0D108BD9-81ED-4DB2-BD59-A6C34878D82A}">
                    <a16:rowId xmlns:a16="http://schemas.microsoft.com/office/drawing/2014/main" val="3449225707"/>
                  </a:ext>
                </a:extLst>
              </a:tr>
              <a:tr h="0">
                <a:tc>
                  <a:txBody>
                    <a:bodyPr/>
                    <a:lstStyle/>
                    <a:p>
                      <a:r>
                        <a:rPr lang="en-IN" sz="1600"/>
                        <a:t>HNO</a:t>
                      </a:r>
                      <a:r>
                        <a:rPr lang="en-IN" sz="1600" baseline="-25000"/>
                        <a:t>2</a:t>
                      </a:r>
                      <a:endParaRPr lang="en-IN" sz="1600"/>
                    </a:p>
                  </a:txBody>
                  <a:tcPr anchor="ctr"/>
                </a:tc>
                <a:tc>
                  <a:txBody>
                    <a:bodyPr/>
                    <a:lstStyle/>
                    <a:p>
                      <a:r>
                        <a:rPr lang="en-IN" sz="1600"/>
                        <a:t>nitrite</a:t>
                      </a:r>
                    </a:p>
                  </a:txBody>
                  <a:tcPr anchor="ctr"/>
                </a:tc>
                <a:tc>
                  <a:txBody>
                    <a:bodyPr/>
                    <a:lstStyle/>
                    <a:p>
                      <a:r>
                        <a:rPr lang="en-IN" sz="1600"/>
                        <a:t>nitrous acid</a:t>
                      </a:r>
                    </a:p>
                  </a:txBody>
                  <a:tcPr anchor="ctr"/>
                </a:tc>
                <a:extLst>
                  <a:ext uri="{0D108BD9-81ED-4DB2-BD59-A6C34878D82A}">
                    <a16:rowId xmlns:a16="http://schemas.microsoft.com/office/drawing/2014/main" val="3177826203"/>
                  </a:ext>
                </a:extLst>
              </a:tr>
              <a:tr h="0">
                <a:tc>
                  <a:txBody>
                    <a:bodyPr/>
                    <a:lstStyle/>
                    <a:p>
                      <a:r>
                        <a:rPr lang="en-IN" sz="1600"/>
                        <a:t>HClO</a:t>
                      </a:r>
                      <a:r>
                        <a:rPr lang="en-IN" sz="1600" baseline="-25000"/>
                        <a:t>4</a:t>
                      </a:r>
                      <a:endParaRPr lang="en-IN" sz="1600"/>
                    </a:p>
                  </a:txBody>
                  <a:tcPr anchor="ctr"/>
                </a:tc>
                <a:tc>
                  <a:txBody>
                    <a:bodyPr/>
                    <a:lstStyle/>
                    <a:p>
                      <a:r>
                        <a:rPr lang="en-IN" sz="1600"/>
                        <a:t>perchlorate</a:t>
                      </a:r>
                    </a:p>
                  </a:txBody>
                  <a:tcPr anchor="ctr"/>
                </a:tc>
                <a:tc>
                  <a:txBody>
                    <a:bodyPr/>
                    <a:lstStyle/>
                    <a:p>
                      <a:r>
                        <a:rPr lang="en-IN" sz="1600"/>
                        <a:t>perchloric acid</a:t>
                      </a:r>
                    </a:p>
                  </a:txBody>
                  <a:tcPr anchor="ctr"/>
                </a:tc>
                <a:extLst>
                  <a:ext uri="{0D108BD9-81ED-4DB2-BD59-A6C34878D82A}">
                    <a16:rowId xmlns:a16="http://schemas.microsoft.com/office/drawing/2014/main" val="2208212896"/>
                  </a:ext>
                </a:extLst>
              </a:tr>
              <a:tr h="0">
                <a:tc>
                  <a:txBody>
                    <a:bodyPr/>
                    <a:lstStyle/>
                    <a:p>
                      <a:r>
                        <a:rPr lang="en-IN" sz="1600"/>
                        <a:t>H</a:t>
                      </a:r>
                      <a:r>
                        <a:rPr lang="en-IN" sz="1600" baseline="-25000"/>
                        <a:t>2</a:t>
                      </a:r>
                      <a:r>
                        <a:rPr lang="en-IN" sz="1600"/>
                        <a:t>CO</a:t>
                      </a:r>
                      <a:r>
                        <a:rPr lang="en-IN" sz="1600" baseline="-25000"/>
                        <a:t>3</a:t>
                      </a:r>
                      <a:endParaRPr lang="en-IN" sz="1600"/>
                    </a:p>
                  </a:txBody>
                  <a:tcPr anchor="ctr"/>
                </a:tc>
                <a:tc>
                  <a:txBody>
                    <a:bodyPr/>
                    <a:lstStyle/>
                    <a:p>
                      <a:r>
                        <a:rPr lang="en-IN" sz="1600"/>
                        <a:t>carbonate</a:t>
                      </a:r>
                    </a:p>
                  </a:txBody>
                  <a:tcPr anchor="ctr"/>
                </a:tc>
                <a:tc>
                  <a:txBody>
                    <a:bodyPr/>
                    <a:lstStyle/>
                    <a:p>
                      <a:r>
                        <a:rPr lang="en-IN" sz="1600"/>
                        <a:t>carbonic acid</a:t>
                      </a:r>
                    </a:p>
                  </a:txBody>
                  <a:tcPr anchor="ctr"/>
                </a:tc>
                <a:extLst>
                  <a:ext uri="{0D108BD9-81ED-4DB2-BD59-A6C34878D82A}">
                    <a16:rowId xmlns:a16="http://schemas.microsoft.com/office/drawing/2014/main" val="3505939960"/>
                  </a:ext>
                </a:extLst>
              </a:tr>
              <a:tr h="0">
                <a:tc>
                  <a:txBody>
                    <a:bodyPr/>
                    <a:lstStyle/>
                    <a:p>
                      <a:r>
                        <a:rPr lang="en-IN" sz="1600"/>
                        <a:t>H</a:t>
                      </a:r>
                      <a:r>
                        <a:rPr lang="en-IN" sz="1600" baseline="-25000"/>
                        <a:t>2</a:t>
                      </a:r>
                      <a:r>
                        <a:rPr lang="en-IN" sz="1600"/>
                        <a:t>SO</a:t>
                      </a:r>
                      <a:r>
                        <a:rPr lang="en-IN" sz="1600" baseline="-25000"/>
                        <a:t>4</a:t>
                      </a:r>
                      <a:endParaRPr lang="en-IN" sz="1600"/>
                    </a:p>
                  </a:txBody>
                  <a:tcPr anchor="ctr"/>
                </a:tc>
                <a:tc>
                  <a:txBody>
                    <a:bodyPr/>
                    <a:lstStyle/>
                    <a:p>
                      <a:r>
                        <a:rPr lang="en-IN" sz="1600"/>
                        <a:t>sulfate</a:t>
                      </a:r>
                    </a:p>
                  </a:txBody>
                  <a:tcPr anchor="ctr"/>
                </a:tc>
                <a:tc>
                  <a:txBody>
                    <a:bodyPr/>
                    <a:lstStyle/>
                    <a:p>
                      <a:r>
                        <a:rPr lang="en-IN" sz="1600"/>
                        <a:t>sulfuric acid</a:t>
                      </a:r>
                    </a:p>
                  </a:txBody>
                  <a:tcPr anchor="ctr"/>
                </a:tc>
                <a:extLst>
                  <a:ext uri="{0D108BD9-81ED-4DB2-BD59-A6C34878D82A}">
                    <a16:rowId xmlns:a16="http://schemas.microsoft.com/office/drawing/2014/main" val="3561321603"/>
                  </a:ext>
                </a:extLst>
              </a:tr>
              <a:tr h="0">
                <a:tc>
                  <a:txBody>
                    <a:bodyPr/>
                    <a:lstStyle/>
                    <a:p>
                      <a:r>
                        <a:rPr lang="en-IN" sz="1600"/>
                        <a:t>H</a:t>
                      </a:r>
                      <a:r>
                        <a:rPr lang="en-IN" sz="1600" baseline="-25000"/>
                        <a:t>2</a:t>
                      </a:r>
                      <a:r>
                        <a:rPr lang="en-IN" sz="1600"/>
                        <a:t>SO</a:t>
                      </a:r>
                      <a:r>
                        <a:rPr lang="en-IN" sz="1600" baseline="-25000"/>
                        <a:t>3</a:t>
                      </a:r>
                      <a:endParaRPr lang="en-IN" sz="1600"/>
                    </a:p>
                  </a:txBody>
                  <a:tcPr anchor="ctr"/>
                </a:tc>
                <a:tc>
                  <a:txBody>
                    <a:bodyPr/>
                    <a:lstStyle/>
                    <a:p>
                      <a:r>
                        <a:rPr lang="en-IN" sz="1600"/>
                        <a:t>sulfite</a:t>
                      </a:r>
                    </a:p>
                  </a:txBody>
                  <a:tcPr anchor="ctr"/>
                </a:tc>
                <a:tc>
                  <a:txBody>
                    <a:bodyPr/>
                    <a:lstStyle/>
                    <a:p>
                      <a:r>
                        <a:rPr lang="en-IN" sz="1600"/>
                        <a:t>sulfurous acid</a:t>
                      </a:r>
                    </a:p>
                  </a:txBody>
                  <a:tcPr anchor="ctr"/>
                </a:tc>
                <a:extLst>
                  <a:ext uri="{0D108BD9-81ED-4DB2-BD59-A6C34878D82A}">
                    <a16:rowId xmlns:a16="http://schemas.microsoft.com/office/drawing/2014/main" val="1641303194"/>
                  </a:ext>
                </a:extLst>
              </a:tr>
              <a:tr h="0">
                <a:tc>
                  <a:txBody>
                    <a:bodyPr/>
                    <a:lstStyle/>
                    <a:p>
                      <a:r>
                        <a:rPr lang="en-IN" sz="1600"/>
                        <a:t>H</a:t>
                      </a:r>
                      <a:r>
                        <a:rPr lang="en-IN" sz="1600" baseline="-25000"/>
                        <a:t>3</a:t>
                      </a:r>
                      <a:r>
                        <a:rPr lang="en-IN" sz="1600"/>
                        <a:t>PO</a:t>
                      </a:r>
                      <a:r>
                        <a:rPr lang="en-IN" sz="1600" baseline="-25000"/>
                        <a:t>4</a:t>
                      </a:r>
                      <a:endParaRPr lang="en-IN" sz="1600"/>
                    </a:p>
                  </a:txBody>
                  <a:tcPr anchor="ctr"/>
                </a:tc>
                <a:tc>
                  <a:txBody>
                    <a:bodyPr/>
                    <a:lstStyle/>
                    <a:p>
                      <a:r>
                        <a:rPr lang="en-IN" sz="1600"/>
                        <a:t>phosphate</a:t>
                      </a:r>
                    </a:p>
                  </a:txBody>
                  <a:tcPr anchor="ctr"/>
                </a:tc>
                <a:tc>
                  <a:txBody>
                    <a:bodyPr/>
                    <a:lstStyle/>
                    <a:p>
                      <a:r>
                        <a:rPr lang="en-IN" sz="1600"/>
                        <a:t>phosphoric acid</a:t>
                      </a:r>
                    </a:p>
                  </a:txBody>
                  <a:tcPr anchor="ctr"/>
                </a:tc>
                <a:extLst>
                  <a:ext uri="{0D108BD9-81ED-4DB2-BD59-A6C34878D82A}">
                    <a16:rowId xmlns:a16="http://schemas.microsoft.com/office/drawing/2014/main" val="1592010047"/>
                  </a:ext>
                </a:extLst>
              </a:tr>
            </a:tbl>
          </a:graphicData>
        </a:graphic>
      </p:graphicFrame>
      <p:sp>
        <p:nvSpPr>
          <p:cNvPr id="2" name="TextBox 1">
            <a:extLst>
              <a:ext uri="{FF2B5EF4-FFF2-40B4-BE49-F238E27FC236}">
                <a16:creationId xmlns:a16="http://schemas.microsoft.com/office/drawing/2014/main" id="{6B9AD423-EAC6-F243-F438-BB80B747331C}"/>
              </a:ext>
            </a:extLst>
          </p:cNvPr>
          <p:cNvSpPr txBox="1"/>
          <p:nvPr/>
        </p:nvSpPr>
        <p:spPr>
          <a:xfrm>
            <a:off x="3900333" y="5066847"/>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3112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6.1a</a:t>
            </a:r>
          </a:p>
        </p:txBody>
      </p:sp>
      <p:pic>
        <p:nvPicPr>
          <p:cNvPr id="2050" name="Picture 2" descr="Two purple circles representing atoms, each with a small red central dot representing its nucleus, are pictured. The left circle labelled A shows a sodium atom, N a, which has a nucleus containing 11 protons and 12 neutrons. The atom’s surrounding electron cloud shaded purple contains 11 electrons. The right circle labelled B shows a sodium ion, N a superscript plus sign. Its nucleus contains 11 protons and 12 neutrons. The ion’s electron cloud contains 10 electrons and is smaller than that of the sodium atom in pictured in A. ">
            <a:extLst>
              <a:ext uri="{FF2B5EF4-FFF2-40B4-BE49-F238E27FC236}">
                <a16:creationId xmlns:a16="http://schemas.microsoft.com/office/drawing/2014/main" id="{A401E5A0-4AB8-2F64-57F9-FD45A7D90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43" y="1066800"/>
            <a:ext cx="10187513"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33051" y="5309704"/>
            <a:ext cx="8977639" cy="1131798"/>
          </a:xfrm>
        </p:spPr>
        <p:txBody>
          <a:bodyPr vert="horz" lIns="91440" tIns="45720" rIns="91440" bIns="45720" rtlCol="0" anchor="t">
            <a:noAutofit/>
          </a:bodyPr>
          <a:lstStyle/>
          <a:p>
            <a:pPr>
              <a:lnSpc>
                <a:spcPct val="100000"/>
              </a:lnSpc>
            </a:pPr>
            <a:r>
              <a:rPr lang="en-US" b="1">
                <a:latin typeface="Arial"/>
                <a:cs typeface="Arial"/>
              </a:rPr>
              <a:t>Figure 6.1a</a:t>
            </a:r>
            <a:r>
              <a:rPr lang="en-US">
                <a:latin typeface="Arial"/>
                <a:cs typeface="Arial"/>
              </a:rPr>
              <a:t> (a) A sodium atom (Na) has equal numbers of protons and electrons (11) and is uncharged. (b) A sodium cation (Na</a:t>
            </a:r>
            <a:r>
              <a:rPr lang="en-US" baseline="30000">
                <a:latin typeface="Arial"/>
                <a:cs typeface="Arial"/>
              </a:rPr>
              <a:t>+</a:t>
            </a:r>
            <a:r>
              <a:rPr lang="en-US">
                <a:latin typeface="Arial"/>
                <a:cs typeface="Arial"/>
              </a:rPr>
              <a:t>) has lost an electron, so it has one more proton (11) than electrons (10), giving it an overall positive charge, signified by a superscripted plus sign. </a:t>
            </a:r>
            <a:r>
              <a:rPr lang="en-US">
                <a:effectLst/>
                <a:latin typeface="Arial"/>
                <a:ea typeface="Calibri" panose="020F0502020204030204" pitchFamily="34" charset="0"/>
                <a:cs typeface="Arial"/>
              </a:rPr>
              <a:t>(credit: </a:t>
            </a:r>
            <a:r>
              <a:rPr lang="en-US" i="1" u="sng">
                <a:solidFill>
                  <a:srgbClr val="0563C1"/>
                </a:solidFill>
                <a:effectLst/>
                <a:latin typeface="Arial"/>
                <a:ea typeface="Calibri" panose="020F0502020204030204" pitchFamily="34" charset="0"/>
                <a:cs typeface="Arial"/>
                <a:hlinkClick r:id="rId4"/>
              </a:rPr>
              <a:t>Chemistry (OpenStax)</a:t>
            </a:r>
            <a:r>
              <a:rPr lang="en-US">
                <a:effectLst/>
                <a:latin typeface="Arial"/>
                <a:ea typeface="Calibri" panose="020F0502020204030204" pitchFamily="34" charset="0"/>
                <a:cs typeface="Arial"/>
              </a:rPr>
              <a:t>, </a:t>
            </a:r>
            <a:r>
              <a:rPr lang="en-US" u="sng">
                <a:solidFill>
                  <a:srgbClr val="0563C1"/>
                </a:solidFill>
                <a:effectLst/>
                <a:latin typeface="Arial"/>
                <a:ea typeface="Calibri" panose="020F0502020204030204" pitchFamily="34" charset="0"/>
                <a:cs typeface="Arial"/>
                <a:hlinkClick r:id="rId5"/>
              </a:rPr>
              <a:t>CC BY 4.0</a:t>
            </a:r>
            <a:r>
              <a:rPr lang="en-US">
                <a:effectLst/>
                <a:latin typeface="Arial"/>
                <a:ea typeface="Calibri" panose="020F0502020204030204" pitchFamily="34" charset="0"/>
                <a:cs typeface="Arial"/>
              </a:rPr>
              <a:t>.)</a:t>
            </a:r>
            <a:endParaRPr lang="en-US" sz="1400">
              <a:latin typeface="Arial"/>
              <a:cs typeface="Arial"/>
            </a:endParaRPr>
          </a:p>
        </p:txBody>
      </p:sp>
    </p:spTree>
    <p:extLst>
      <p:ext uri="{BB962C8B-B14F-4D97-AF65-F5344CB8AC3E}">
        <p14:creationId xmlns:p14="http://schemas.microsoft.com/office/powerpoint/2010/main" val="298107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6.1b</a:t>
            </a:r>
          </a:p>
        </p:txBody>
      </p:sp>
      <p:pic>
        <p:nvPicPr>
          <p:cNvPr id="3074" name="Picture 2" descr="Group one (alkali metals) of the periodic table form +1 ions. Group two (alkaline earth metals) form +2 ions. Al in group 13 for +3 ion. Group 15 form -3 ions. Group 16 form -2 ions. Group 17 (halogens) form -1 ions. Group 18 (noble gases) do not form ions. Some transition metals will form ion. Some are bivalent (meaning two or more potential charges) while others are monovalent (one possible charge).">
            <a:extLst>
              <a:ext uri="{FF2B5EF4-FFF2-40B4-BE49-F238E27FC236}">
                <a16:creationId xmlns:a16="http://schemas.microsoft.com/office/drawing/2014/main" id="{6A32272F-1BB2-AD9A-B49A-143228E6E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452" y="1371600"/>
            <a:ext cx="676275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81993" y="5597072"/>
            <a:ext cx="9317075" cy="905848"/>
          </a:xfrm>
        </p:spPr>
        <p:txBody>
          <a:bodyPr vert="horz" lIns="91440" tIns="45720" rIns="91440" bIns="45720" rtlCol="0" anchor="t">
            <a:noAutofit/>
          </a:bodyPr>
          <a:lstStyle/>
          <a:p>
            <a:pPr>
              <a:lnSpc>
                <a:spcPct val="100000"/>
              </a:lnSpc>
            </a:pPr>
            <a:r>
              <a:rPr lang="en-US" b="1">
                <a:latin typeface="Arial"/>
                <a:cs typeface="Arial"/>
              </a:rPr>
              <a:t>Figure 6.1b</a:t>
            </a:r>
            <a:r>
              <a:rPr lang="en-US">
                <a:latin typeface="Arial"/>
                <a:cs typeface="Arial"/>
              </a:rPr>
              <a:t> Some elements exhibit a regular pattern of ionic charge when they form ions. Review the </a:t>
            </a:r>
            <a:r>
              <a:rPr lang="en-US">
                <a:latin typeface="Arial"/>
                <a:cs typeface="Arial"/>
                <a:hlinkClick r:id="rId4"/>
              </a:rPr>
              <a:t>Periodic Table of the Elements in other formats</a:t>
            </a:r>
            <a:r>
              <a:rPr lang="en-US">
                <a:latin typeface="Arial"/>
                <a:cs typeface="Arial"/>
              </a:rPr>
              <a:t> in Appendix A. </a:t>
            </a:r>
            <a:r>
              <a:rPr lang="en-US">
                <a:effectLst/>
                <a:latin typeface="Arial"/>
                <a:ea typeface="Calibri" panose="020F0502020204030204" pitchFamily="34" charset="0"/>
                <a:cs typeface="Arial"/>
              </a:rPr>
              <a:t>(credit: </a:t>
            </a:r>
            <a:r>
              <a:rPr lang="en-US" i="1" u="sng">
                <a:solidFill>
                  <a:srgbClr val="0563C1"/>
                </a:solidFill>
                <a:effectLst/>
                <a:latin typeface="Arial"/>
                <a:ea typeface="Calibri" panose="020F0502020204030204" pitchFamily="34" charset="0"/>
                <a:cs typeface="Arial"/>
                <a:hlinkClick r:id="rId5"/>
              </a:rPr>
              <a:t>Chemistry (OpenStax)</a:t>
            </a:r>
            <a:r>
              <a:rPr lang="en-US">
                <a:effectLst/>
                <a:latin typeface="Arial"/>
                <a:ea typeface="Calibri" panose="020F0502020204030204" pitchFamily="34" charset="0"/>
                <a:cs typeface="Arial"/>
              </a:rPr>
              <a:t>, </a:t>
            </a:r>
            <a:r>
              <a:rPr lang="en-US" u="sng">
                <a:solidFill>
                  <a:srgbClr val="0563C1"/>
                </a:solidFill>
                <a:effectLst/>
                <a:latin typeface="Arial"/>
                <a:ea typeface="Calibri" panose="020F0502020204030204" pitchFamily="34" charset="0"/>
                <a:cs typeface="Arial"/>
                <a:hlinkClick r:id="rId6"/>
              </a:rPr>
              <a:t>CC BY 4.0</a:t>
            </a:r>
            <a:r>
              <a:rPr lang="en-US">
                <a:effectLst/>
                <a:latin typeface="Arial"/>
                <a:ea typeface="Calibri" panose="020F0502020204030204" pitchFamily="34" charset="0"/>
                <a:cs typeface="Arial"/>
              </a:rPr>
              <a:t>.)</a:t>
            </a:r>
            <a:endParaRPr lang="en-US" sz="1400">
              <a:latin typeface="Arial"/>
              <a:cs typeface="Arial"/>
            </a:endParaRPr>
          </a:p>
        </p:txBody>
      </p:sp>
    </p:spTree>
    <p:extLst>
      <p:ext uri="{BB962C8B-B14F-4D97-AF65-F5344CB8AC3E}">
        <p14:creationId xmlns:p14="http://schemas.microsoft.com/office/powerpoint/2010/main" val="192727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6.2a</a:t>
            </a:r>
          </a:p>
        </p:txBody>
      </p:sp>
      <p:pic>
        <p:nvPicPr>
          <p:cNvPr id="4098" name="Picture 2" descr="This figure shows three photos connected by right-facing arrows. The first shows a light bulb as part of a complex lab equipment setup. The light bulb is not lit. The second photo shows a substances being heated or set on fire. The third shows the light bulb again which is lit.">
            <a:extLst>
              <a:ext uri="{FF2B5EF4-FFF2-40B4-BE49-F238E27FC236}">
                <a16:creationId xmlns:a16="http://schemas.microsoft.com/office/drawing/2014/main" id="{528ECAF0-2063-7B57-EDE0-F53779951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939" y="1371600"/>
            <a:ext cx="9714116"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7514" y="5627914"/>
            <a:ext cx="9599840" cy="625987"/>
          </a:xfrm>
        </p:spPr>
        <p:txBody>
          <a:bodyPr vert="horz" lIns="91440" tIns="45720" rIns="91440" bIns="45720" rtlCol="0" anchor="t">
            <a:noAutofit/>
          </a:bodyPr>
          <a:lstStyle/>
          <a:p>
            <a:pPr>
              <a:lnSpc>
                <a:spcPct val="100000"/>
              </a:lnSpc>
            </a:pPr>
            <a:r>
              <a:rPr lang="en-US" b="1">
                <a:latin typeface="Arial"/>
                <a:cs typeface="Arial"/>
              </a:rPr>
              <a:t>Figure 6.2a</a:t>
            </a:r>
            <a:r>
              <a:rPr lang="en-US">
                <a:latin typeface="Arial"/>
                <a:cs typeface="Arial"/>
              </a:rPr>
              <a:t> Sodium chloride melts at 801 °C and conducts electricity when molten. (credit: modification of work by Mark Blaser and Matt Evans in </a:t>
            </a:r>
            <a:r>
              <a:rPr lang="en-US" i="1" u="sng">
                <a:solidFill>
                  <a:srgbClr val="0563C1"/>
                </a:solidFill>
                <a:effectLst/>
                <a:latin typeface="Arial"/>
                <a:ea typeface="Calibri" panose="020F0502020204030204" pitchFamily="34" charset="0"/>
                <a:cs typeface="Arial"/>
                <a:hlinkClick r:id="rId4"/>
              </a:rPr>
              <a:t>Chemistry (OpenStax)</a:t>
            </a:r>
            <a:r>
              <a:rPr lang="en-US">
                <a:effectLst/>
                <a:latin typeface="Arial"/>
                <a:ea typeface="Calibri" panose="020F0502020204030204" pitchFamily="34" charset="0"/>
                <a:cs typeface="Arial"/>
              </a:rPr>
              <a:t>, </a:t>
            </a:r>
            <a:r>
              <a:rPr lang="en-US" u="sng">
                <a:solidFill>
                  <a:srgbClr val="0563C1"/>
                </a:solidFill>
                <a:effectLst/>
                <a:latin typeface="Arial"/>
                <a:ea typeface="Calibri" panose="020F0502020204030204" pitchFamily="34" charset="0"/>
                <a:cs typeface="Arial"/>
                <a:hlinkClick r:id="rId5"/>
              </a:rPr>
              <a:t>CC BY 4.0</a:t>
            </a:r>
            <a:r>
              <a:rPr lang="en-US">
                <a:effectLst/>
                <a:latin typeface="Arial"/>
                <a:ea typeface="Calibri" panose="020F0502020204030204" pitchFamily="34" charset="0"/>
                <a:cs typeface="Arial"/>
              </a:rPr>
              <a:t>.)</a:t>
            </a:r>
            <a:endParaRPr lang="en-US" sz="1400">
              <a:latin typeface="Arial"/>
              <a:cs typeface="Arial"/>
            </a:endParaRPr>
          </a:p>
        </p:txBody>
      </p:sp>
    </p:spTree>
    <p:extLst>
      <p:ext uri="{BB962C8B-B14F-4D97-AF65-F5344CB8AC3E}">
        <p14:creationId xmlns:p14="http://schemas.microsoft.com/office/powerpoint/2010/main" val="273481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a:t>Table 6.2a</a:t>
            </a:r>
          </a:p>
        </p:txBody>
      </p:sp>
      <p:sp>
        <p:nvSpPr>
          <p:cNvPr id="5" name="TextBox 4">
            <a:extLst>
              <a:ext uri="{FF2B5EF4-FFF2-40B4-BE49-F238E27FC236}">
                <a16:creationId xmlns:a16="http://schemas.microsoft.com/office/drawing/2014/main" id="{1F9E86BA-6702-EC83-40C0-ACAA55AF0582}"/>
              </a:ext>
            </a:extLst>
          </p:cNvPr>
          <p:cNvSpPr txBox="1"/>
          <p:nvPr/>
        </p:nvSpPr>
        <p:spPr>
          <a:xfrm>
            <a:off x="2705653" y="1308651"/>
            <a:ext cx="48204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Table 6.2a </a:t>
            </a:r>
            <a:r>
              <a:rPr lang="en-US">
                <a:latin typeface="Arial"/>
                <a:cs typeface="Arial"/>
              </a:rPr>
              <a:t>Common Polyatomic Ions</a:t>
            </a:r>
            <a:endParaRPr lang="en-US">
              <a:ea typeface="+mn-lt"/>
              <a:cs typeface="+mn-lt"/>
            </a:endParaRPr>
          </a:p>
          <a:p>
            <a:pPr algn="l"/>
            <a:endParaRPr lang="en-US">
              <a:cs typeface="Calibri"/>
            </a:endParaRPr>
          </a:p>
        </p:txBody>
      </p:sp>
      <p:graphicFrame>
        <p:nvGraphicFramePr>
          <p:cNvPr id="2" name="Table 1">
            <a:extLst>
              <a:ext uri="{FF2B5EF4-FFF2-40B4-BE49-F238E27FC236}">
                <a16:creationId xmlns:a16="http://schemas.microsoft.com/office/drawing/2014/main" id="{F79E32CE-3F01-E0D5-4C02-CC651327C774}"/>
              </a:ext>
            </a:extLst>
          </p:cNvPr>
          <p:cNvGraphicFramePr>
            <a:graphicFrameLocks noGrp="1"/>
          </p:cNvGraphicFramePr>
          <p:nvPr>
            <p:extLst>
              <p:ext uri="{D42A27DB-BD31-4B8C-83A1-F6EECF244321}">
                <p14:modId xmlns:p14="http://schemas.microsoft.com/office/powerpoint/2010/main" val="512476820"/>
              </p:ext>
            </p:extLst>
          </p:nvPr>
        </p:nvGraphicFramePr>
        <p:xfrm>
          <a:off x="2845771" y="1873516"/>
          <a:ext cx="6523905" cy="3740769"/>
        </p:xfrm>
        <a:graphic>
          <a:graphicData uri="http://schemas.openxmlformats.org/drawingml/2006/table">
            <a:tbl>
              <a:tblPr firstRow="1">
                <a:tableStyleId>{793D81CF-94F2-401A-BA57-92F5A7B2D0C5}</a:tableStyleId>
              </a:tblPr>
              <a:tblGrid>
                <a:gridCol w="2030246">
                  <a:extLst>
                    <a:ext uri="{9D8B030D-6E8A-4147-A177-3AD203B41FA5}">
                      <a16:colId xmlns:a16="http://schemas.microsoft.com/office/drawing/2014/main" val="2140496669"/>
                    </a:ext>
                  </a:extLst>
                </a:gridCol>
                <a:gridCol w="1338682">
                  <a:extLst>
                    <a:ext uri="{9D8B030D-6E8A-4147-A177-3AD203B41FA5}">
                      <a16:colId xmlns:a16="http://schemas.microsoft.com/office/drawing/2014/main" val="6663060"/>
                    </a:ext>
                  </a:extLst>
                </a:gridCol>
                <a:gridCol w="1844297">
                  <a:extLst>
                    <a:ext uri="{9D8B030D-6E8A-4147-A177-3AD203B41FA5}">
                      <a16:colId xmlns:a16="http://schemas.microsoft.com/office/drawing/2014/main" val="3407838159"/>
                    </a:ext>
                  </a:extLst>
                </a:gridCol>
                <a:gridCol w="1310680">
                  <a:extLst>
                    <a:ext uri="{9D8B030D-6E8A-4147-A177-3AD203B41FA5}">
                      <a16:colId xmlns:a16="http://schemas.microsoft.com/office/drawing/2014/main" val="4015933915"/>
                    </a:ext>
                  </a:extLst>
                </a:gridCol>
              </a:tblGrid>
              <a:tr h="415641">
                <a:tc>
                  <a:txBody>
                    <a:bodyPr/>
                    <a:lstStyle/>
                    <a:p>
                      <a:pPr algn="ctr"/>
                      <a:r>
                        <a:rPr lang="en-IN" sz="1600">
                          <a:effectLst/>
                        </a:rPr>
                        <a:t>Name</a:t>
                      </a:r>
                    </a:p>
                  </a:txBody>
                  <a:tcPr marL="0" marR="0" marT="0" marB="0" anchor="ctr"/>
                </a:tc>
                <a:tc>
                  <a:txBody>
                    <a:bodyPr/>
                    <a:lstStyle/>
                    <a:p>
                      <a:pPr algn="ctr"/>
                      <a:r>
                        <a:rPr lang="en-IN" sz="1600">
                          <a:effectLst/>
                        </a:rPr>
                        <a:t>Formula</a:t>
                      </a:r>
                    </a:p>
                  </a:txBody>
                  <a:tcPr marL="0" marR="0" marT="0" marB="0" anchor="ctr"/>
                </a:tc>
                <a:tc>
                  <a:txBody>
                    <a:bodyPr/>
                    <a:lstStyle/>
                    <a:p>
                      <a:pPr algn="ctr"/>
                      <a:r>
                        <a:rPr lang="en-IN" sz="1600">
                          <a:effectLst/>
                        </a:rPr>
                        <a:t>Related Acid</a:t>
                      </a:r>
                    </a:p>
                  </a:txBody>
                  <a:tcPr marL="0" marR="0" marT="0" marB="0" anchor="ctr"/>
                </a:tc>
                <a:tc>
                  <a:txBody>
                    <a:bodyPr/>
                    <a:lstStyle/>
                    <a:p>
                      <a:pPr algn="ctr"/>
                      <a:r>
                        <a:rPr lang="en-IN" sz="1600">
                          <a:effectLst/>
                        </a:rPr>
                        <a:t>Formula</a:t>
                      </a:r>
                    </a:p>
                  </a:txBody>
                  <a:tcPr marL="0" marR="0" marT="0" marB="0" anchor="ctr"/>
                </a:tc>
                <a:extLst>
                  <a:ext uri="{0D108BD9-81ED-4DB2-BD59-A6C34878D82A}">
                    <a16:rowId xmlns:a16="http://schemas.microsoft.com/office/drawing/2014/main" val="3689630011"/>
                  </a:ext>
                </a:extLst>
              </a:tr>
              <a:tr h="415641">
                <a:tc>
                  <a:txBody>
                    <a:bodyPr/>
                    <a:lstStyle/>
                    <a:p>
                      <a:r>
                        <a:rPr lang="en-US" sz="1600"/>
                        <a:t>ammonium</a:t>
                      </a:r>
                    </a:p>
                  </a:txBody>
                  <a:tcPr anchor="ctr"/>
                </a:tc>
                <a:tc>
                  <a:txBody>
                    <a:bodyPr/>
                    <a:lstStyle/>
                    <a:p>
                      <a:r>
                        <a:rPr lang="en-US" sz="1600"/>
                        <a:t>NH</a:t>
                      </a:r>
                      <a:r>
                        <a:rPr lang="en-US" sz="1600" baseline="-25000"/>
                        <a:t>4</a:t>
                      </a:r>
                      <a:r>
                        <a:rPr lang="en-US" sz="1600" baseline="30000"/>
                        <a:t>+</a:t>
                      </a:r>
                      <a:endParaRPr lang="en-US" sz="1600"/>
                    </a:p>
                  </a:txBody>
                  <a:tcPr anchor="ctr"/>
                </a:tc>
                <a:tc>
                  <a:txBody>
                    <a:bodyPr/>
                    <a:lstStyle/>
                    <a:p>
                      <a:endParaRPr lang="en-US" sz="1600"/>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219969364"/>
                  </a:ext>
                </a:extLst>
              </a:tr>
              <a:tr h="415641">
                <a:tc>
                  <a:txBody>
                    <a:bodyPr/>
                    <a:lstStyle/>
                    <a:p>
                      <a:r>
                        <a:rPr lang="en-US" sz="1600"/>
                        <a:t>hydronium</a:t>
                      </a:r>
                    </a:p>
                  </a:txBody>
                  <a:tcPr anchor="ctr"/>
                </a:tc>
                <a:tc>
                  <a:txBody>
                    <a:bodyPr/>
                    <a:lstStyle/>
                    <a:p>
                      <a:r>
                        <a:rPr lang="en-US" sz="1600"/>
                        <a:t>H</a:t>
                      </a:r>
                      <a:r>
                        <a:rPr lang="en-US" sz="1600" baseline="-25000"/>
                        <a:t>3</a:t>
                      </a:r>
                      <a:r>
                        <a:rPr lang="en-US" sz="1600" baseline="0"/>
                        <a:t>O</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3010686899"/>
                  </a:ext>
                </a:extLst>
              </a:tr>
              <a:tr h="415641">
                <a:tc>
                  <a:txBody>
                    <a:bodyPr/>
                    <a:lstStyle/>
                    <a:p>
                      <a:r>
                        <a:rPr lang="en-US" sz="1600"/>
                        <a:t>oxide</a:t>
                      </a:r>
                    </a:p>
                  </a:txBody>
                  <a:tcPr anchor="ctr"/>
                </a:tc>
                <a:tc>
                  <a:txBody>
                    <a:bodyPr/>
                    <a:lstStyle/>
                    <a:p>
                      <a:r>
                        <a:rPr lang="en-US" sz="1600"/>
                        <a:t>O</a:t>
                      </a:r>
                      <a:r>
                        <a:rPr lang="en-US" sz="1600" baseline="-25000"/>
                        <a:t>2</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2675131884"/>
                  </a:ext>
                </a:extLst>
              </a:tr>
              <a:tr h="415641">
                <a:tc>
                  <a:txBody>
                    <a:bodyPr/>
                    <a:lstStyle/>
                    <a:p>
                      <a:r>
                        <a:rPr lang="en-US" sz="1600"/>
                        <a:t>peroxide</a:t>
                      </a:r>
                    </a:p>
                  </a:txBody>
                  <a:tcPr anchor="ctr"/>
                </a:tc>
                <a:tc>
                  <a:txBody>
                    <a:bodyPr/>
                    <a:lstStyle/>
                    <a:p>
                      <a:r>
                        <a:rPr lang="en-US" sz="1600"/>
                        <a:t>O</a:t>
                      </a:r>
                      <a:r>
                        <a:rPr lang="en-US" sz="1600" baseline="-25000"/>
                        <a:t>2</a:t>
                      </a:r>
                      <a:r>
                        <a:rPr lang="en-US" sz="1600" baseline="30000"/>
                        <a:t>2-</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3212651643"/>
                  </a:ext>
                </a:extLst>
              </a:tr>
              <a:tr h="415641">
                <a:tc>
                  <a:txBody>
                    <a:bodyPr/>
                    <a:lstStyle/>
                    <a:p>
                      <a:r>
                        <a:rPr lang="en-US" sz="1600"/>
                        <a:t>hydroxide</a:t>
                      </a:r>
                    </a:p>
                  </a:txBody>
                  <a:tcPr anchor="ctr"/>
                </a:tc>
                <a:tc>
                  <a:txBody>
                    <a:bodyPr/>
                    <a:lstStyle/>
                    <a:p>
                      <a:r>
                        <a:rPr lang="en-US" sz="1600"/>
                        <a:t>OH</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1795621319"/>
                  </a:ext>
                </a:extLst>
              </a:tr>
              <a:tr h="415641">
                <a:tc>
                  <a:txBody>
                    <a:bodyPr/>
                    <a:lstStyle/>
                    <a:p>
                      <a:r>
                        <a:rPr lang="en-US" sz="1600"/>
                        <a:t>acetate</a:t>
                      </a:r>
                    </a:p>
                  </a:txBody>
                  <a:tcPr anchor="ctr"/>
                </a:tc>
                <a:tc>
                  <a:txBody>
                    <a:bodyPr/>
                    <a:lstStyle/>
                    <a:p>
                      <a:r>
                        <a:rPr lang="en-US" sz="1600"/>
                        <a:t>CH</a:t>
                      </a:r>
                      <a:r>
                        <a:rPr lang="en-US" sz="1600" baseline="-25000"/>
                        <a:t>3</a:t>
                      </a:r>
                      <a:r>
                        <a:rPr lang="en-US" sz="1600" baseline="0"/>
                        <a:t>COO</a:t>
                      </a:r>
                      <a:r>
                        <a:rPr lang="en-US" sz="1600" baseline="30000"/>
                        <a:t>-</a:t>
                      </a:r>
                      <a:endParaRPr lang="en-US" sz="1600"/>
                    </a:p>
                  </a:txBody>
                  <a:tcPr anchor="ctr"/>
                </a:tc>
                <a:tc>
                  <a:txBody>
                    <a:bodyPr/>
                    <a:lstStyle/>
                    <a:p>
                      <a:r>
                        <a:rPr lang="en-US" sz="1600">
                          <a:effectLst/>
                        </a:rPr>
                        <a:t>acetic acid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CH</a:t>
                      </a:r>
                      <a:r>
                        <a:rPr lang="en-US" sz="1600" baseline="-25000"/>
                        <a:t>3</a:t>
                      </a:r>
                      <a:r>
                        <a:rPr lang="en-US" sz="1600" baseline="0"/>
                        <a:t>COOH</a:t>
                      </a:r>
                      <a:endParaRPr lang="en-US" sz="1600"/>
                    </a:p>
                  </a:txBody>
                  <a:tcPr marL="0" marR="0" marT="0" marB="0" anchor="ctr"/>
                </a:tc>
                <a:extLst>
                  <a:ext uri="{0D108BD9-81ED-4DB2-BD59-A6C34878D82A}">
                    <a16:rowId xmlns:a16="http://schemas.microsoft.com/office/drawing/2014/main" val="719760877"/>
                  </a:ext>
                </a:extLst>
              </a:tr>
              <a:tr h="415641">
                <a:tc>
                  <a:txBody>
                    <a:bodyPr/>
                    <a:lstStyle/>
                    <a:p>
                      <a:r>
                        <a:rPr lang="en-US" sz="1600"/>
                        <a:t>cyanide</a:t>
                      </a:r>
                    </a:p>
                  </a:txBody>
                  <a:tcPr anchor="ctr"/>
                </a:tc>
                <a:tc>
                  <a:txBody>
                    <a:bodyPr/>
                    <a:lstStyle/>
                    <a:p>
                      <a:r>
                        <a:rPr lang="en-US" sz="1600"/>
                        <a:t>CN</a:t>
                      </a:r>
                      <a:r>
                        <a:rPr lang="en-US" sz="1600" baseline="30000"/>
                        <a:t>-</a:t>
                      </a:r>
                      <a:endParaRPr lang="en-US" sz="1600"/>
                    </a:p>
                  </a:txBody>
                  <a:tcPr anchor="ctr"/>
                </a:tc>
                <a:tc>
                  <a:txBody>
                    <a:bodyPr/>
                    <a:lstStyle/>
                    <a:p>
                      <a:r>
                        <a:rPr lang="en-US" sz="1600">
                          <a:effectLst/>
                        </a:rPr>
                        <a:t>hydrocyanic acid</a:t>
                      </a:r>
                    </a:p>
                  </a:txBody>
                  <a:tcPr anchor="ctr"/>
                </a:tc>
                <a:tc>
                  <a:txBody>
                    <a:bodyPr/>
                    <a:lstStyle/>
                    <a:p>
                      <a:pPr algn="ctr"/>
                      <a:r>
                        <a:rPr lang="en-IN" sz="1600">
                          <a:effectLst/>
                        </a:rPr>
                        <a:t>HCN</a:t>
                      </a:r>
                    </a:p>
                  </a:txBody>
                  <a:tcPr marL="0" marR="0" marT="0" marB="0" anchor="ctr"/>
                </a:tc>
                <a:extLst>
                  <a:ext uri="{0D108BD9-81ED-4DB2-BD59-A6C34878D82A}">
                    <a16:rowId xmlns:a16="http://schemas.microsoft.com/office/drawing/2014/main" val="505404889"/>
                  </a:ext>
                </a:extLst>
              </a:tr>
              <a:tr h="415641">
                <a:tc>
                  <a:txBody>
                    <a:bodyPr/>
                    <a:lstStyle/>
                    <a:p>
                      <a:r>
                        <a:rPr lang="en-US" sz="1600" err="1"/>
                        <a:t>azide</a:t>
                      </a:r>
                    </a:p>
                  </a:txBody>
                  <a:tcPr anchor="ctr"/>
                </a:tc>
                <a:tc>
                  <a:txBody>
                    <a:bodyPr/>
                    <a:lstStyle/>
                    <a:p>
                      <a:r>
                        <a:rPr lang="en-US" sz="1600"/>
                        <a:t>N</a:t>
                      </a:r>
                      <a:r>
                        <a:rPr lang="en-US" sz="1600" baseline="-25000"/>
                        <a:t>3</a:t>
                      </a:r>
                      <a:r>
                        <a:rPr lang="en-US" sz="1600" baseline="30000"/>
                        <a:t>-</a:t>
                      </a:r>
                      <a:endParaRPr lang="en-US" sz="1600"/>
                    </a:p>
                  </a:txBody>
                  <a:tcPr anchor="ctr"/>
                </a:tc>
                <a:tc>
                  <a:txBody>
                    <a:bodyPr/>
                    <a:lstStyle/>
                    <a:p>
                      <a:r>
                        <a:rPr lang="en-US" sz="1600">
                          <a:effectLst/>
                        </a:rPr>
                        <a:t>hydrazoic acid</a:t>
                      </a:r>
                    </a:p>
                  </a:txBody>
                  <a:tcPr anchor="ctr"/>
                </a:tc>
                <a:tc>
                  <a:txBody>
                    <a:bodyPr/>
                    <a:lstStyle/>
                    <a:p>
                      <a:pPr algn="ctr"/>
                      <a:r>
                        <a:rPr lang="en-IN" sz="1600">
                          <a:effectLst/>
                        </a:rPr>
                        <a:t>HN</a:t>
                      </a:r>
                      <a:r>
                        <a:rPr lang="en-IN" sz="1600" baseline="-25000">
                          <a:effectLst/>
                        </a:rPr>
                        <a:t>3</a:t>
                      </a:r>
                      <a:endParaRPr lang="en-IN" sz="1600">
                        <a:effectLst/>
                      </a:endParaRPr>
                    </a:p>
                  </a:txBody>
                  <a:tcPr marL="0" marR="0" marT="0" marB="0" anchor="ctr"/>
                </a:tc>
                <a:extLst>
                  <a:ext uri="{0D108BD9-81ED-4DB2-BD59-A6C34878D82A}">
                    <a16:rowId xmlns:a16="http://schemas.microsoft.com/office/drawing/2014/main" val="2925653169"/>
                  </a:ext>
                </a:extLst>
              </a:tr>
            </a:tbl>
          </a:graphicData>
        </a:graphic>
      </p:graphicFrame>
      <p:sp>
        <p:nvSpPr>
          <p:cNvPr id="3" name="TextBox 2">
            <a:extLst>
              <a:ext uri="{FF2B5EF4-FFF2-40B4-BE49-F238E27FC236}">
                <a16:creationId xmlns:a16="http://schemas.microsoft.com/office/drawing/2014/main" id="{0E3816DF-CD9C-4B3C-4000-38BADACD1EC6}"/>
              </a:ext>
            </a:extLst>
          </p:cNvPr>
          <p:cNvSpPr txBox="1"/>
          <p:nvPr/>
        </p:nvSpPr>
        <p:spPr>
          <a:xfrm>
            <a:off x="4042049" y="5962252"/>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176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4462323" cy="632768"/>
          </a:xfrm>
        </p:spPr>
        <p:txBody>
          <a:bodyPr/>
          <a:lstStyle/>
          <a:p>
            <a:r>
              <a:rPr lang="en-US">
                <a:latin typeface="Arial"/>
                <a:cs typeface="Arial"/>
              </a:rPr>
              <a:t>Table 6.2a (Continued 1)</a:t>
            </a:r>
            <a:endParaRPr lang="en-US"/>
          </a:p>
        </p:txBody>
      </p:sp>
      <p:sp>
        <p:nvSpPr>
          <p:cNvPr id="5" name="TextBox 4">
            <a:extLst>
              <a:ext uri="{FF2B5EF4-FFF2-40B4-BE49-F238E27FC236}">
                <a16:creationId xmlns:a16="http://schemas.microsoft.com/office/drawing/2014/main" id="{CDF0E902-DFC0-E0F9-C0DE-134540E778EA}"/>
              </a:ext>
            </a:extLst>
          </p:cNvPr>
          <p:cNvSpPr txBox="1"/>
          <p:nvPr/>
        </p:nvSpPr>
        <p:spPr>
          <a:xfrm>
            <a:off x="2832651" y="1286565"/>
            <a:ext cx="60186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Table 6.2a (Continued) </a:t>
            </a:r>
            <a:r>
              <a:rPr lang="en-US">
                <a:latin typeface="Arial"/>
                <a:cs typeface="Arial"/>
              </a:rPr>
              <a:t>Common Polyatomic Ions</a:t>
            </a:r>
            <a:endParaRPr lang="en-US">
              <a:ea typeface="+mn-lt"/>
              <a:cs typeface="+mn-lt"/>
            </a:endParaRPr>
          </a:p>
          <a:p>
            <a:pPr algn="l"/>
            <a:endParaRPr lang="en-US">
              <a:cs typeface="Calibri"/>
            </a:endParaRPr>
          </a:p>
        </p:txBody>
      </p:sp>
      <p:graphicFrame>
        <p:nvGraphicFramePr>
          <p:cNvPr id="2" name="Table 1">
            <a:extLst>
              <a:ext uri="{FF2B5EF4-FFF2-40B4-BE49-F238E27FC236}">
                <a16:creationId xmlns:a16="http://schemas.microsoft.com/office/drawing/2014/main" id="{F79E32CE-3F01-E0D5-4C02-CC651327C774}"/>
              </a:ext>
            </a:extLst>
          </p:cNvPr>
          <p:cNvGraphicFramePr>
            <a:graphicFrameLocks noGrp="1"/>
          </p:cNvGraphicFramePr>
          <p:nvPr>
            <p:extLst>
              <p:ext uri="{D42A27DB-BD31-4B8C-83A1-F6EECF244321}">
                <p14:modId xmlns:p14="http://schemas.microsoft.com/office/powerpoint/2010/main" val="3999111816"/>
              </p:ext>
            </p:extLst>
          </p:nvPr>
        </p:nvGraphicFramePr>
        <p:xfrm>
          <a:off x="3221249" y="1740994"/>
          <a:ext cx="6391377" cy="3755615"/>
        </p:xfrm>
        <a:graphic>
          <a:graphicData uri="http://schemas.openxmlformats.org/drawingml/2006/table">
            <a:tbl>
              <a:tblPr firstRow="1">
                <a:tableStyleId>{793D81CF-94F2-401A-BA57-92F5A7B2D0C5}</a:tableStyleId>
              </a:tblPr>
              <a:tblGrid>
                <a:gridCol w="2041597">
                  <a:extLst>
                    <a:ext uri="{9D8B030D-6E8A-4147-A177-3AD203B41FA5}">
                      <a16:colId xmlns:a16="http://schemas.microsoft.com/office/drawing/2014/main" val="2140496669"/>
                    </a:ext>
                  </a:extLst>
                </a:gridCol>
                <a:gridCol w="1258893">
                  <a:extLst>
                    <a:ext uri="{9D8B030D-6E8A-4147-A177-3AD203B41FA5}">
                      <a16:colId xmlns:a16="http://schemas.microsoft.com/office/drawing/2014/main" val="6663060"/>
                    </a:ext>
                  </a:extLst>
                </a:gridCol>
                <a:gridCol w="1806832">
                  <a:extLst>
                    <a:ext uri="{9D8B030D-6E8A-4147-A177-3AD203B41FA5}">
                      <a16:colId xmlns:a16="http://schemas.microsoft.com/office/drawing/2014/main" val="3407838159"/>
                    </a:ext>
                  </a:extLst>
                </a:gridCol>
                <a:gridCol w="1284055">
                  <a:extLst>
                    <a:ext uri="{9D8B030D-6E8A-4147-A177-3AD203B41FA5}">
                      <a16:colId xmlns:a16="http://schemas.microsoft.com/office/drawing/2014/main" val="4015933915"/>
                    </a:ext>
                  </a:extLst>
                </a:gridCol>
              </a:tblGrid>
              <a:tr h="412921">
                <a:tc>
                  <a:txBody>
                    <a:bodyPr/>
                    <a:lstStyle/>
                    <a:p>
                      <a:pPr algn="ctr"/>
                      <a:r>
                        <a:rPr lang="en-IN" sz="1600">
                          <a:effectLst/>
                        </a:rPr>
                        <a:t>Name</a:t>
                      </a:r>
                    </a:p>
                  </a:txBody>
                  <a:tcPr marL="0" marR="0" marT="0" marB="0" anchor="ctr"/>
                </a:tc>
                <a:tc>
                  <a:txBody>
                    <a:bodyPr/>
                    <a:lstStyle/>
                    <a:p>
                      <a:pPr algn="ctr"/>
                      <a:r>
                        <a:rPr lang="en-IN" sz="1600">
                          <a:effectLst/>
                        </a:rPr>
                        <a:t>Formula</a:t>
                      </a:r>
                    </a:p>
                  </a:txBody>
                  <a:tcPr marL="0" marR="0" marT="0" marB="0" anchor="ctr"/>
                </a:tc>
                <a:tc>
                  <a:txBody>
                    <a:bodyPr/>
                    <a:lstStyle/>
                    <a:p>
                      <a:pPr algn="ctr"/>
                      <a:r>
                        <a:rPr lang="en-IN" sz="1600">
                          <a:effectLst/>
                        </a:rPr>
                        <a:t>Related Acid</a:t>
                      </a:r>
                    </a:p>
                  </a:txBody>
                  <a:tcPr marL="0" marR="0" marT="0" marB="0" anchor="ctr"/>
                </a:tc>
                <a:tc>
                  <a:txBody>
                    <a:bodyPr/>
                    <a:lstStyle/>
                    <a:p>
                      <a:pPr algn="ctr"/>
                      <a:r>
                        <a:rPr lang="en-IN" sz="1600">
                          <a:effectLst/>
                        </a:rPr>
                        <a:t>Formula</a:t>
                      </a:r>
                    </a:p>
                  </a:txBody>
                  <a:tcPr marL="0" marR="0" marT="0" marB="0" anchor="ctr"/>
                </a:tc>
                <a:extLst>
                  <a:ext uri="{0D108BD9-81ED-4DB2-BD59-A6C34878D82A}">
                    <a16:rowId xmlns:a16="http://schemas.microsoft.com/office/drawing/2014/main" val="3689630011"/>
                  </a:ext>
                </a:extLst>
              </a:tr>
              <a:tr h="412921">
                <a:tc>
                  <a:txBody>
                    <a:bodyPr/>
                    <a:lstStyle/>
                    <a:p>
                      <a:r>
                        <a:rPr lang="en-US" sz="1600"/>
                        <a:t>carbonate</a:t>
                      </a:r>
                    </a:p>
                  </a:txBody>
                  <a:tcPr anchor="ctr"/>
                </a:tc>
                <a:tc>
                  <a:txBody>
                    <a:bodyPr/>
                    <a:lstStyle/>
                    <a:p>
                      <a:r>
                        <a:rPr lang="en-US" sz="1600"/>
                        <a:t>CO</a:t>
                      </a:r>
                      <a:r>
                        <a:rPr lang="en-US" sz="1600" baseline="-25000"/>
                        <a:t>3</a:t>
                      </a:r>
                      <a:r>
                        <a:rPr lang="en-US" sz="1600" baseline="30000"/>
                        <a:t>2-</a:t>
                      </a:r>
                      <a:endParaRPr lang="en-US" sz="1600"/>
                    </a:p>
                  </a:txBody>
                  <a:tcPr anchor="ctr"/>
                </a:tc>
                <a:tc>
                  <a:txBody>
                    <a:bodyPr/>
                    <a:lstStyle/>
                    <a:p>
                      <a:r>
                        <a:rPr lang="en-US" sz="1600">
                          <a:effectLst/>
                        </a:rPr>
                        <a:t>carbonic acid</a:t>
                      </a:r>
                    </a:p>
                  </a:txBody>
                  <a:tcPr anchor="ctr"/>
                </a:tc>
                <a:tc>
                  <a:txBody>
                    <a:bodyPr/>
                    <a:lstStyle/>
                    <a:p>
                      <a:pPr algn="ctr"/>
                      <a:r>
                        <a:rPr lang="en-IN" sz="1600">
                          <a:effectLst/>
                        </a:rPr>
                        <a:t>H</a:t>
                      </a:r>
                      <a:r>
                        <a:rPr lang="en-IN" sz="1600" baseline="-25000">
                          <a:effectLst/>
                        </a:rPr>
                        <a:t>2</a:t>
                      </a:r>
                      <a:r>
                        <a:rPr lang="en-IN" sz="1600" baseline="0">
                          <a:effectLst/>
                        </a:rPr>
                        <a:t>CO</a:t>
                      </a:r>
                      <a:r>
                        <a:rPr lang="en-IN" sz="1600" baseline="-25000">
                          <a:effectLst/>
                        </a:rPr>
                        <a:t>3</a:t>
                      </a:r>
                      <a:endParaRPr lang="en-IN" sz="1600">
                        <a:effectLst/>
                      </a:endParaRPr>
                    </a:p>
                  </a:txBody>
                  <a:tcPr marL="0" marR="0" marT="0" marB="0" anchor="ctr"/>
                </a:tc>
                <a:extLst>
                  <a:ext uri="{0D108BD9-81ED-4DB2-BD59-A6C34878D82A}">
                    <a16:rowId xmlns:a16="http://schemas.microsoft.com/office/drawing/2014/main" val="2713472389"/>
                  </a:ext>
                </a:extLst>
              </a:tr>
              <a:tr h="412921">
                <a:tc>
                  <a:txBody>
                    <a:bodyPr/>
                    <a:lstStyle/>
                    <a:p>
                      <a:r>
                        <a:rPr lang="en-US" sz="1600"/>
                        <a:t>bicarbonate</a:t>
                      </a:r>
                    </a:p>
                  </a:txBody>
                  <a:tcPr anchor="ctr"/>
                </a:tc>
                <a:tc>
                  <a:txBody>
                    <a:bodyPr/>
                    <a:lstStyle/>
                    <a:p>
                      <a:r>
                        <a:rPr lang="en-US" sz="1600"/>
                        <a:t>HCO</a:t>
                      </a:r>
                      <a:r>
                        <a:rPr lang="en-US" sz="1600" baseline="-25000"/>
                        <a:t>3</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3209127675"/>
                  </a:ext>
                </a:extLst>
              </a:tr>
              <a:tr h="412921">
                <a:tc>
                  <a:txBody>
                    <a:bodyPr/>
                    <a:lstStyle/>
                    <a:p>
                      <a:r>
                        <a:rPr lang="en-US" sz="1600"/>
                        <a:t>nitrate</a:t>
                      </a:r>
                    </a:p>
                  </a:txBody>
                  <a:tcPr anchor="ctr"/>
                </a:tc>
                <a:tc>
                  <a:txBody>
                    <a:bodyPr/>
                    <a:lstStyle/>
                    <a:p>
                      <a:r>
                        <a:rPr lang="en-US" sz="1600"/>
                        <a:t>NO</a:t>
                      </a:r>
                      <a:r>
                        <a:rPr lang="en-US" sz="1600" baseline="-25000"/>
                        <a:t>3</a:t>
                      </a:r>
                      <a:r>
                        <a:rPr lang="en-US" sz="1600" baseline="30000"/>
                        <a:t>-</a:t>
                      </a:r>
                      <a:endParaRPr lang="en-US" sz="1600"/>
                    </a:p>
                  </a:txBody>
                  <a:tcPr anchor="ctr"/>
                </a:tc>
                <a:tc>
                  <a:txBody>
                    <a:bodyPr/>
                    <a:lstStyle/>
                    <a:p>
                      <a:r>
                        <a:rPr lang="en-US" sz="1600">
                          <a:effectLst/>
                        </a:rPr>
                        <a:t>nitric acid</a:t>
                      </a:r>
                    </a:p>
                  </a:txBody>
                  <a:tcPr anchor="ctr"/>
                </a:tc>
                <a:tc>
                  <a:txBody>
                    <a:bodyPr/>
                    <a:lstStyle/>
                    <a:p>
                      <a:pPr algn="ctr"/>
                      <a:r>
                        <a:rPr lang="en-IN" sz="1600">
                          <a:effectLst/>
                        </a:rPr>
                        <a:t>HNO</a:t>
                      </a:r>
                      <a:r>
                        <a:rPr lang="en-IN" sz="1600" baseline="-25000">
                          <a:effectLst/>
                        </a:rPr>
                        <a:t>3</a:t>
                      </a:r>
                      <a:endParaRPr lang="en-IN" sz="1600">
                        <a:effectLst/>
                      </a:endParaRPr>
                    </a:p>
                  </a:txBody>
                  <a:tcPr marL="0" marR="0" marT="0" marB="0" anchor="ctr"/>
                </a:tc>
                <a:extLst>
                  <a:ext uri="{0D108BD9-81ED-4DB2-BD59-A6C34878D82A}">
                    <a16:rowId xmlns:a16="http://schemas.microsoft.com/office/drawing/2014/main" val="2579033423"/>
                  </a:ext>
                </a:extLst>
              </a:tr>
              <a:tr h="412921">
                <a:tc>
                  <a:txBody>
                    <a:bodyPr/>
                    <a:lstStyle/>
                    <a:p>
                      <a:r>
                        <a:rPr lang="en-US" sz="1600"/>
                        <a:t>nitrite</a:t>
                      </a:r>
                    </a:p>
                  </a:txBody>
                  <a:tcPr anchor="ctr"/>
                </a:tc>
                <a:tc>
                  <a:txBody>
                    <a:bodyPr/>
                    <a:lstStyle/>
                    <a:p>
                      <a:r>
                        <a:rPr lang="en-US" sz="1600"/>
                        <a:t>NO</a:t>
                      </a:r>
                      <a:r>
                        <a:rPr lang="en-US" sz="1600" baseline="-25000"/>
                        <a:t>2</a:t>
                      </a:r>
                      <a:r>
                        <a:rPr lang="en-US" sz="1600" baseline="30000"/>
                        <a:t>-</a:t>
                      </a:r>
                      <a:endParaRPr lang="en-US" sz="1600"/>
                    </a:p>
                  </a:txBody>
                  <a:tcPr anchor="ctr"/>
                </a:tc>
                <a:tc>
                  <a:txBody>
                    <a:bodyPr/>
                    <a:lstStyle/>
                    <a:p>
                      <a:r>
                        <a:rPr lang="en-US" sz="1600">
                          <a:effectLst/>
                        </a:rPr>
                        <a:t>nitrous acid</a:t>
                      </a:r>
                    </a:p>
                  </a:txBody>
                  <a:tcPr anchor="ctr"/>
                </a:tc>
                <a:tc>
                  <a:txBody>
                    <a:bodyPr/>
                    <a:lstStyle/>
                    <a:p>
                      <a:pPr algn="ctr"/>
                      <a:r>
                        <a:rPr lang="en-IN" sz="1600">
                          <a:effectLst/>
                        </a:rPr>
                        <a:t>HNO</a:t>
                      </a:r>
                      <a:r>
                        <a:rPr lang="en-IN" sz="1600" baseline="-25000">
                          <a:effectLst/>
                        </a:rPr>
                        <a:t>2</a:t>
                      </a:r>
                      <a:endParaRPr lang="en-IN" sz="1600">
                        <a:effectLst/>
                      </a:endParaRPr>
                    </a:p>
                  </a:txBody>
                  <a:tcPr marL="0" marR="0" marT="0" marB="0" anchor="ctr"/>
                </a:tc>
                <a:extLst>
                  <a:ext uri="{0D108BD9-81ED-4DB2-BD59-A6C34878D82A}">
                    <a16:rowId xmlns:a16="http://schemas.microsoft.com/office/drawing/2014/main" val="2057373686"/>
                  </a:ext>
                </a:extLst>
              </a:tr>
              <a:tr h="412921">
                <a:tc>
                  <a:txBody>
                    <a:bodyPr/>
                    <a:lstStyle/>
                    <a:p>
                      <a:r>
                        <a:rPr lang="en-US" sz="1600"/>
                        <a:t>sulfate</a:t>
                      </a:r>
                    </a:p>
                  </a:txBody>
                  <a:tcPr anchor="ctr"/>
                </a:tc>
                <a:tc>
                  <a:txBody>
                    <a:bodyPr/>
                    <a:lstStyle/>
                    <a:p>
                      <a:r>
                        <a:rPr lang="en-US" sz="1600"/>
                        <a:t>SO</a:t>
                      </a:r>
                      <a:r>
                        <a:rPr lang="en-US" sz="1600" baseline="-25000"/>
                        <a:t>4</a:t>
                      </a:r>
                      <a:r>
                        <a:rPr lang="en-US" sz="1600" baseline="30000"/>
                        <a:t>2-</a:t>
                      </a:r>
                      <a:endParaRPr lang="en-US" sz="1600"/>
                    </a:p>
                  </a:txBody>
                  <a:tcPr anchor="ctr"/>
                </a:tc>
                <a:tc>
                  <a:txBody>
                    <a:bodyPr/>
                    <a:lstStyle/>
                    <a:p>
                      <a:r>
                        <a:rPr lang="en-US" sz="1600">
                          <a:effectLst/>
                        </a:rPr>
                        <a:t>sulfuric acid</a:t>
                      </a:r>
                    </a:p>
                  </a:txBody>
                  <a:tcPr anchor="ctr"/>
                </a:tc>
                <a:tc>
                  <a:txBody>
                    <a:bodyPr/>
                    <a:lstStyle/>
                    <a:p>
                      <a:pPr algn="ctr"/>
                      <a:r>
                        <a:rPr lang="en-IN" sz="1600">
                          <a:effectLst/>
                        </a:rPr>
                        <a:t>H</a:t>
                      </a:r>
                      <a:r>
                        <a:rPr lang="en-IN" sz="1600" baseline="-25000">
                          <a:effectLst/>
                        </a:rPr>
                        <a:t>2</a:t>
                      </a:r>
                      <a:r>
                        <a:rPr lang="en-IN" sz="1600" baseline="0">
                          <a:effectLst/>
                        </a:rPr>
                        <a:t>SO</a:t>
                      </a:r>
                      <a:r>
                        <a:rPr lang="en-IN" sz="1600" baseline="-25000">
                          <a:effectLst/>
                        </a:rPr>
                        <a:t>4</a:t>
                      </a:r>
                      <a:endParaRPr lang="en-IN" sz="1600">
                        <a:effectLst/>
                      </a:endParaRPr>
                    </a:p>
                  </a:txBody>
                  <a:tcPr marL="0" marR="0" marT="0" marB="0" anchor="ctr"/>
                </a:tc>
                <a:extLst>
                  <a:ext uri="{0D108BD9-81ED-4DB2-BD59-A6C34878D82A}">
                    <a16:rowId xmlns:a16="http://schemas.microsoft.com/office/drawing/2014/main" val="767628399"/>
                  </a:ext>
                </a:extLst>
              </a:tr>
              <a:tr h="412921">
                <a:tc>
                  <a:txBody>
                    <a:bodyPr/>
                    <a:lstStyle/>
                    <a:p>
                      <a:r>
                        <a:rPr lang="en-US" sz="1600"/>
                        <a:t>hydrogen sulfate</a:t>
                      </a:r>
                    </a:p>
                  </a:txBody>
                  <a:tcPr anchor="ctr"/>
                </a:tc>
                <a:tc>
                  <a:txBody>
                    <a:bodyPr/>
                    <a:lstStyle/>
                    <a:p>
                      <a:r>
                        <a:rPr lang="en-US" sz="1600"/>
                        <a:t>HSO</a:t>
                      </a:r>
                      <a:r>
                        <a:rPr lang="en-US" sz="1600" baseline="-25000"/>
                        <a:t>4</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945884388"/>
                  </a:ext>
                </a:extLst>
              </a:tr>
              <a:tr h="412921">
                <a:tc>
                  <a:txBody>
                    <a:bodyPr/>
                    <a:lstStyle/>
                    <a:p>
                      <a:pPr lvl="0">
                        <a:buNone/>
                      </a:pPr>
                      <a:r>
                        <a:rPr lang="en-US" sz="1600"/>
                        <a:t>sulfite</a:t>
                      </a:r>
                    </a:p>
                  </a:txBody>
                  <a:tcPr anchor="ctr"/>
                </a:tc>
                <a:tc>
                  <a:txBody>
                    <a:bodyPr/>
                    <a:lstStyle/>
                    <a:p>
                      <a:pPr marL="0" marR="0" lvl="0" indent="0" algn="l" rtl="0">
                        <a:lnSpc>
                          <a:spcPct val="100000"/>
                        </a:lnSpc>
                        <a:spcBef>
                          <a:spcPts val="0"/>
                        </a:spcBef>
                        <a:spcAft>
                          <a:spcPts val="0"/>
                        </a:spcAft>
                        <a:buClrTx/>
                        <a:buSzTx/>
                        <a:buFontTx/>
                        <a:buNone/>
                      </a:pPr>
                      <a:r>
                        <a:rPr lang="en-US" sz="1600"/>
                        <a:t>SO</a:t>
                      </a:r>
                      <a:r>
                        <a:rPr lang="en-US" sz="1600" baseline="-25000"/>
                        <a:t>3</a:t>
                      </a:r>
                      <a:r>
                        <a:rPr lang="en-US" sz="1600" baseline="30000"/>
                        <a:t>2-</a:t>
                      </a:r>
                      <a:endParaRPr lang="en-US" sz="1600"/>
                    </a:p>
                  </a:txBody>
                  <a:tcPr anchor="ctr"/>
                </a:tc>
                <a:tc>
                  <a:txBody>
                    <a:bodyPr/>
                    <a:lstStyle/>
                    <a:p>
                      <a:pPr lvl="0">
                        <a:buNone/>
                      </a:pPr>
                      <a:r>
                        <a:rPr lang="en-US" sz="1600">
                          <a:effectLst/>
                        </a:rPr>
                        <a:t>sulfurous acid</a:t>
                      </a:r>
                      <a:endParaRPr lang="en-US" sz="1600"/>
                    </a:p>
                  </a:txBody>
                  <a:tcPr anchor="ctr"/>
                </a:tc>
                <a:tc>
                  <a:txBody>
                    <a:bodyPr/>
                    <a:lstStyle/>
                    <a:p>
                      <a:pPr marL="0" marR="0" lvl="0" indent="0" algn="ctr" rtl="0">
                        <a:lnSpc>
                          <a:spcPct val="100000"/>
                        </a:lnSpc>
                        <a:spcBef>
                          <a:spcPts val="0"/>
                        </a:spcBef>
                        <a:spcAft>
                          <a:spcPts val="0"/>
                        </a:spcAft>
                        <a:buClrTx/>
                        <a:buSzTx/>
                        <a:buFontTx/>
                        <a:buNone/>
                      </a:pPr>
                      <a:r>
                        <a:rPr lang="en-IN" sz="1600">
                          <a:effectLst/>
                        </a:rPr>
                        <a:t>H</a:t>
                      </a:r>
                      <a:r>
                        <a:rPr lang="en-IN" sz="1600" baseline="-25000">
                          <a:effectLst/>
                        </a:rPr>
                        <a:t>2</a:t>
                      </a:r>
                      <a:r>
                        <a:rPr lang="en-IN" sz="1600" baseline="0">
                          <a:effectLst/>
                        </a:rPr>
                        <a:t>SO</a:t>
                      </a:r>
                      <a:r>
                        <a:rPr lang="en-IN" sz="1600" baseline="-25000">
                          <a:effectLst/>
                        </a:rPr>
                        <a:t>3</a:t>
                      </a:r>
                      <a:endParaRPr lang="en-IN" sz="1600">
                        <a:effectLst/>
                      </a:endParaRPr>
                    </a:p>
                  </a:txBody>
                  <a:tcPr marL="0" marR="0" marT="0" marB="0" anchor="ctr"/>
                </a:tc>
                <a:extLst>
                  <a:ext uri="{0D108BD9-81ED-4DB2-BD59-A6C34878D82A}">
                    <a16:rowId xmlns:a16="http://schemas.microsoft.com/office/drawing/2014/main" val="2979676347"/>
                  </a:ext>
                </a:extLst>
              </a:tr>
              <a:tr h="452247">
                <a:tc>
                  <a:txBody>
                    <a:bodyPr/>
                    <a:lstStyle/>
                    <a:p>
                      <a:pPr lvl="0">
                        <a:buNone/>
                      </a:pPr>
                      <a:r>
                        <a:rPr lang="en-US" sz="1600"/>
                        <a:t>hydrogen sulfite</a:t>
                      </a:r>
                    </a:p>
                  </a:txBody>
                  <a:tcPr anchor="ctr"/>
                </a:tc>
                <a:tc>
                  <a:txBody>
                    <a:bodyPr/>
                    <a:lstStyle/>
                    <a:p>
                      <a:pPr lvl="0">
                        <a:buNone/>
                      </a:pPr>
                      <a:r>
                        <a:rPr lang="en-US" sz="1600"/>
                        <a:t>HSO</a:t>
                      </a:r>
                      <a:r>
                        <a:rPr lang="en-US" sz="1600" baseline="-25000"/>
                        <a:t>3</a:t>
                      </a:r>
                      <a:r>
                        <a:rPr lang="en-US" sz="1600" baseline="30000"/>
                        <a:t>-</a:t>
                      </a:r>
                      <a:endParaRPr lang="en-US" sz="1600"/>
                    </a:p>
                  </a:txBody>
                  <a:tcPr anchor="ctr"/>
                </a:tc>
                <a:tc>
                  <a:txBody>
                    <a:bodyPr/>
                    <a:lstStyle/>
                    <a:p>
                      <a:pPr lvl="0">
                        <a:buNone/>
                      </a:pPr>
                      <a:endParaRPr lang="en-US" sz="1600"/>
                    </a:p>
                  </a:txBody>
                  <a:tcPr anchor="ctr"/>
                </a:tc>
                <a:tc>
                  <a:txBody>
                    <a:bodyPr/>
                    <a:lstStyle/>
                    <a:p>
                      <a:pPr lvl="0" algn="ctr">
                        <a:buNone/>
                      </a:pPr>
                      <a:endParaRPr lang="en-IN" sz="1600">
                        <a:effectLst/>
                      </a:endParaRPr>
                    </a:p>
                  </a:txBody>
                  <a:tcPr marL="0" marR="0" marT="0" marB="0" anchor="ctr"/>
                </a:tc>
                <a:extLst>
                  <a:ext uri="{0D108BD9-81ED-4DB2-BD59-A6C34878D82A}">
                    <a16:rowId xmlns:a16="http://schemas.microsoft.com/office/drawing/2014/main" val="2009095937"/>
                  </a:ext>
                </a:extLst>
              </a:tr>
            </a:tbl>
          </a:graphicData>
        </a:graphic>
      </p:graphicFrame>
      <p:sp>
        <p:nvSpPr>
          <p:cNvPr id="3" name="TextBox 2">
            <a:extLst>
              <a:ext uri="{FF2B5EF4-FFF2-40B4-BE49-F238E27FC236}">
                <a16:creationId xmlns:a16="http://schemas.microsoft.com/office/drawing/2014/main" id="{0E3816DF-CD9C-4B3C-4000-38BADACD1EC6}"/>
              </a:ext>
            </a:extLst>
          </p:cNvPr>
          <p:cNvSpPr txBox="1"/>
          <p:nvPr/>
        </p:nvSpPr>
        <p:spPr>
          <a:xfrm>
            <a:off x="4174571" y="5653035"/>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2726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03269"/>
            <a:ext cx="4959280" cy="643812"/>
          </a:xfrm>
        </p:spPr>
        <p:txBody>
          <a:bodyPr/>
          <a:lstStyle/>
          <a:p>
            <a:r>
              <a:rPr lang="en-US">
                <a:latin typeface="Arial"/>
                <a:cs typeface="Arial"/>
              </a:rPr>
              <a:t>Table 6.2a (Continued 2)</a:t>
            </a:r>
            <a:endParaRPr lang="en-US"/>
          </a:p>
        </p:txBody>
      </p:sp>
      <p:sp>
        <p:nvSpPr>
          <p:cNvPr id="13" name="TextBox 12">
            <a:extLst>
              <a:ext uri="{FF2B5EF4-FFF2-40B4-BE49-F238E27FC236}">
                <a16:creationId xmlns:a16="http://schemas.microsoft.com/office/drawing/2014/main" id="{18F90ED2-EB94-41FE-B9D8-4361AE33D9B2}"/>
              </a:ext>
            </a:extLst>
          </p:cNvPr>
          <p:cNvSpPr txBox="1"/>
          <p:nvPr/>
        </p:nvSpPr>
        <p:spPr>
          <a:xfrm>
            <a:off x="2220902" y="771856"/>
            <a:ext cx="6974115" cy="338554"/>
          </a:xfrm>
          <a:prstGeom prst="rect">
            <a:avLst/>
          </a:prstGeom>
          <a:noFill/>
        </p:spPr>
        <p:txBody>
          <a:bodyPr wrap="square" lIns="91440" tIns="45720" rIns="91440" bIns="45720" anchor="t">
            <a:spAutoFit/>
          </a:bodyPr>
          <a:lstStyle/>
          <a:p>
            <a:pPr algn="ctr"/>
            <a:r>
              <a:rPr lang="en-US" sz="1600" b="1">
                <a:latin typeface="Arial"/>
                <a:cs typeface="Arial"/>
              </a:rPr>
              <a:t>Table 6.2a (Continued) </a:t>
            </a:r>
            <a:r>
              <a:rPr lang="en-US" sz="1600">
                <a:latin typeface="Arial"/>
                <a:cs typeface="Arial"/>
              </a:rPr>
              <a:t>Common Polyatomic Ions</a:t>
            </a:r>
          </a:p>
        </p:txBody>
      </p:sp>
      <p:graphicFrame>
        <p:nvGraphicFramePr>
          <p:cNvPr id="3" name="Table 2">
            <a:extLst>
              <a:ext uri="{FF2B5EF4-FFF2-40B4-BE49-F238E27FC236}">
                <a16:creationId xmlns:a16="http://schemas.microsoft.com/office/drawing/2014/main" id="{13BB4614-1A0D-57EF-6AC7-25AD5079FC0A}"/>
              </a:ext>
            </a:extLst>
          </p:cNvPr>
          <p:cNvGraphicFramePr>
            <a:graphicFrameLocks noGrp="1"/>
          </p:cNvGraphicFramePr>
          <p:nvPr>
            <p:extLst>
              <p:ext uri="{D42A27DB-BD31-4B8C-83A1-F6EECF244321}">
                <p14:modId xmlns:p14="http://schemas.microsoft.com/office/powerpoint/2010/main" val="1316609446"/>
              </p:ext>
            </p:extLst>
          </p:nvPr>
        </p:nvGraphicFramePr>
        <p:xfrm>
          <a:off x="3382962" y="1134949"/>
          <a:ext cx="5695607" cy="4743792"/>
        </p:xfrm>
        <a:graphic>
          <a:graphicData uri="http://schemas.openxmlformats.org/drawingml/2006/table">
            <a:tbl>
              <a:tblPr firstRow="1">
                <a:tableStyleId>{793D81CF-94F2-401A-BA57-92F5A7B2D0C5}</a:tableStyleId>
              </a:tblPr>
              <a:tblGrid>
                <a:gridCol w="1869924">
                  <a:extLst>
                    <a:ext uri="{9D8B030D-6E8A-4147-A177-3AD203B41FA5}">
                      <a16:colId xmlns:a16="http://schemas.microsoft.com/office/drawing/2014/main" val="2140496669"/>
                    </a:ext>
                  </a:extLst>
                </a:gridCol>
                <a:gridCol w="1071272">
                  <a:extLst>
                    <a:ext uri="{9D8B030D-6E8A-4147-A177-3AD203B41FA5}">
                      <a16:colId xmlns:a16="http://schemas.microsoft.com/office/drawing/2014/main" val="6663060"/>
                    </a:ext>
                  </a:extLst>
                </a:gridCol>
                <a:gridCol w="1610139">
                  <a:extLst>
                    <a:ext uri="{9D8B030D-6E8A-4147-A177-3AD203B41FA5}">
                      <a16:colId xmlns:a16="http://schemas.microsoft.com/office/drawing/2014/main" val="3407838159"/>
                    </a:ext>
                  </a:extLst>
                </a:gridCol>
                <a:gridCol w="1144272">
                  <a:extLst>
                    <a:ext uri="{9D8B030D-6E8A-4147-A177-3AD203B41FA5}">
                      <a16:colId xmlns:a16="http://schemas.microsoft.com/office/drawing/2014/main" val="4015933915"/>
                    </a:ext>
                  </a:extLst>
                </a:gridCol>
              </a:tblGrid>
              <a:tr h="381000">
                <a:tc>
                  <a:txBody>
                    <a:bodyPr/>
                    <a:lstStyle/>
                    <a:p>
                      <a:pPr algn="ctr"/>
                      <a:r>
                        <a:rPr lang="en-IN" sz="1600">
                          <a:effectLst/>
                        </a:rPr>
                        <a:t>Name</a:t>
                      </a:r>
                    </a:p>
                  </a:txBody>
                  <a:tcPr marL="0" marR="0" marT="0" marB="0" anchor="ctr"/>
                </a:tc>
                <a:tc>
                  <a:txBody>
                    <a:bodyPr/>
                    <a:lstStyle/>
                    <a:p>
                      <a:pPr algn="ctr"/>
                      <a:r>
                        <a:rPr lang="en-IN" sz="1600">
                          <a:effectLst/>
                        </a:rPr>
                        <a:t>Formula</a:t>
                      </a:r>
                    </a:p>
                  </a:txBody>
                  <a:tcPr marL="0" marR="0" marT="0" marB="0" anchor="ctr"/>
                </a:tc>
                <a:tc>
                  <a:txBody>
                    <a:bodyPr/>
                    <a:lstStyle/>
                    <a:p>
                      <a:pPr algn="ctr"/>
                      <a:r>
                        <a:rPr lang="en-IN" sz="1600">
                          <a:effectLst/>
                        </a:rPr>
                        <a:t>Related Acid</a:t>
                      </a:r>
                    </a:p>
                  </a:txBody>
                  <a:tcPr marL="0" marR="0" marT="0" marB="0" anchor="ctr"/>
                </a:tc>
                <a:tc>
                  <a:txBody>
                    <a:bodyPr/>
                    <a:lstStyle/>
                    <a:p>
                      <a:pPr algn="ctr"/>
                      <a:r>
                        <a:rPr lang="en-IN" sz="1600">
                          <a:effectLst/>
                        </a:rPr>
                        <a:t>Formula</a:t>
                      </a:r>
                    </a:p>
                  </a:txBody>
                  <a:tcPr marL="0" marR="0" marT="0" marB="0" anchor="ctr"/>
                </a:tc>
                <a:extLst>
                  <a:ext uri="{0D108BD9-81ED-4DB2-BD59-A6C34878D82A}">
                    <a16:rowId xmlns:a16="http://schemas.microsoft.com/office/drawing/2014/main" val="3689630011"/>
                  </a:ext>
                </a:extLst>
              </a:tr>
              <a:tr h="341052">
                <a:tc>
                  <a:txBody>
                    <a:bodyPr/>
                    <a:lstStyle/>
                    <a:p>
                      <a:r>
                        <a:rPr lang="en-US" sz="1600"/>
                        <a:t>phosphate</a:t>
                      </a:r>
                    </a:p>
                  </a:txBody>
                  <a:tcPr anchor="ctr"/>
                </a:tc>
                <a:tc>
                  <a:txBody>
                    <a:bodyPr/>
                    <a:lstStyle/>
                    <a:p>
                      <a:r>
                        <a:rPr lang="en-US" sz="1600"/>
                        <a:t>PO</a:t>
                      </a:r>
                      <a:r>
                        <a:rPr lang="en-US" sz="1600" baseline="-25000"/>
                        <a:t>4</a:t>
                      </a:r>
                      <a:r>
                        <a:rPr lang="en-US" sz="1600" baseline="30000"/>
                        <a:t>3-</a:t>
                      </a:r>
                      <a:endParaRPr lang="en-US" sz="1600"/>
                    </a:p>
                  </a:txBody>
                  <a:tcPr anchor="ctr"/>
                </a:tc>
                <a:tc>
                  <a:txBody>
                    <a:bodyPr/>
                    <a:lstStyle/>
                    <a:p>
                      <a:r>
                        <a:rPr lang="en-US" sz="1600">
                          <a:effectLst/>
                        </a:rPr>
                        <a:t>phosphoric acid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a:effectLst/>
                        </a:rPr>
                        <a:t>H</a:t>
                      </a:r>
                      <a:r>
                        <a:rPr lang="en-IN" sz="1600" baseline="-25000">
                          <a:effectLst/>
                        </a:rPr>
                        <a:t>3</a:t>
                      </a:r>
                      <a:r>
                        <a:rPr lang="en-IN" sz="1600" baseline="0">
                          <a:effectLst/>
                        </a:rPr>
                        <a:t>PO</a:t>
                      </a:r>
                      <a:r>
                        <a:rPr lang="en-IN" sz="1600" baseline="-25000">
                          <a:effectLst/>
                        </a:rPr>
                        <a:t>4</a:t>
                      </a:r>
                      <a:endParaRPr lang="en-IN" sz="1600">
                        <a:effectLst/>
                      </a:endParaRPr>
                    </a:p>
                  </a:txBody>
                  <a:tcPr marL="0" marR="0" marT="0" marB="0" anchor="ctr"/>
                </a:tc>
                <a:extLst>
                  <a:ext uri="{0D108BD9-81ED-4DB2-BD59-A6C34878D82A}">
                    <a16:rowId xmlns:a16="http://schemas.microsoft.com/office/drawing/2014/main" val="3141345834"/>
                  </a:ext>
                </a:extLst>
              </a:tr>
              <a:tr h="341052">
                <a:tc>
                  <a:txBody>
                    <a:bodyPr/>
                    <a:lstStyle/>
                    <a:p>
                      <a:r>
                        <a:rPr lang="en-US" sz="1600"/>
                        <a:t>hydrogen phosphate</a:t>
                      </a:r>
                    </a:p>
                  </a:txBody>
                  <a:tcPr anchor="ctr"/>
                </a:tc>
                <a:tc>
                  <a:txBody>
                    <a:bodyPr/>
                    <a:lstStyle/>
                    <a:p>
                      <a:r>
                        <a:rPr lang="en-US" sz="1600"/>
                        <a:t>HPO</a:t>
                      </a:r>
                      <a:r>
                        <a:rPr lang="en-US" sz="1600" baseline="-25000"/>
                        <a:t>4</a:t>
                      </a:r>
                      <a:r>
                        <a:rPr lang="en-US" sz="1600" baseline="30000"/>
                        <a:t>2-</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1705232258"/>
                  </a:ext>
                </a:extLst>
              </a:tr>
              <a:tr h="341052">
                <a:tc>
                  <a:txBody>
                    <a:bodyPr/>
                    <a:lstStyle/>
                    <a:p>
                      <a:r>
                        <a:rPr lang="en-US" sz="1600"/>
                        <a:t>dihydrogen phosphate</a:t>
                      </a:r>
                    </a:p>
                  </a:txBody>
                  <a:tcPr anchor="ctr"/>
                </a:tc>
                <a:tc>
                  <a:txBody>
                    <a:bodyPr/>
                    <a:lstStyle/>
                    <a:p>
                      <a:r>
                        <a:rPr lang="en-US" sz="1600"/>
                        <a:t>H</a:t>
                      </a:r>
                      <a:r>
                        <a:rPr lang="en-US" sz="1600" baseline="-25000"/>
                        <a:t>2</a:t>
                      </a:r>
                      <a:r>
                        <a:rPr lang="en-US" sz="1600"/>
                        <a:t>PO</a:t>
                      </a:r>
                      <a:r>
                        <a:rPr lang="en-US" sz="1600" baseline="-25000"/>
                        <a:t>4</a:t>
                      </a:r>
                      <a:r>
                        <a:rPr lang="en-US" sz="1600" baseline="30000"/>
                        <a:t>-</a:t>
                      </a:r>
                      <a:endParaRPr lang="en-US" sz="1600"/>
                    </a:p>
                  </a:txBody>
                  <a:tcPr anchor="ctr"/>
                </a:tc>
                <a:tc>
                  <a:txBody>
                    <a:bodyPr/>
                    <a:lstStyle/>
                    <a:p>
                      <a:endParaRPr lang="en-US" sz="1600">
                        <a:effectLst/>
                      </a:endParaRPr>
                    </a:p>
                  </a:txBody>
                  <a:tcPr anchor="ctr"/>
                </a:tc>
                <a:tc>
                  <a:txBody>
                    <a:bodyPr/>
                    <a:lstStyle/>
                    <a:p>
                      <a:pPr algn="ctr"/>
                      <a:endParaRPr lang="en-IN" sz="1600">
                        <a:effectLst/>
                      </a:endParaRPr>
                    </a:p>
                  </a:txBody>
                  <a:tcPr marL="0" marR="0" marT="0" marB="0" anchor="ctr"/>
                </a:tc>
                <a:extLst>
                  <a:ext uri="{0D108BD9-81ED-4DB2-BD59-A6C34878D82A}">
                    <a16:rowId xmlns:a16="http://schemas.microsoft.com/office/drawing/2014/main" val="3389196496"/>
                  </a:ext>
                </a:extLst>
              </a:tr>
              <a:tr h="341052">
                <a:tc>
                  <a:txBody>
                    <a:bodyPr/>
                    <a:lstStyle/>
                    <a:p>
                      <a:r>
                        <a:rPr lang="en-US" sz="1600"/>
                        <a:t>perchlorate</a:t>
                      </a:r>
                    </a:p>
                  </a:txBody>
                  <a:tcPr anchor="ctr"/>
                </a:tc>
                <a:tc>
                  <a:txBody>
                    <a:bodyPr/>
                    <a:lstStyle/>
                    <a:p>
                      <a:r>
                        <a:rPr lang="en-US" sz="1600"/>
                        <a:t>ClO</a:t>
                      </a:r>
                      <a:r>
                        <a:rPr lang="en-US" sz="1600" baseline="-25000"/>
                        <a:t>4</a:t>
                      </a:r>
                      <a:r>
                        <a:rPr lang="en-US" sz="1600" baseline="30000"/>
                        <a:t>-</a:t>
                      </a:r>
                      <a:endParaRPr lang="en-US" sz="1600"/>
                    </a:p>
                  </a:txBody>
                  <a:tcPr anchor="ctr"/>
                </a:tc>
                <a:tc>
                  <a:txBody>
                    <a:bodyPr/>
                    <a:lstStyle/>
                    <a:p>
                      <a:r>
                        <a:rPr lang="en-US" sz="1600">
                          <a:effectLst/>
                        </a:rPr>
                        <a:t>perchloric acid</a:t>
                      </a:r>
                    </a:p>
                  </a:txBody>
                  <a:tcPr anchor="ctr"/>
                </a:tc>
                <a:tc>
                  <a:txBody>
                    <a:bodyPr/>
                    <a:lstStyle/>
                    <a:p>
                      <a:pPr algn="ctr"/>
                      <a:r>
                        <a:rPr lang="en-IN" sz="1600">
                          <a:effectLst/>
                        </a:rPr>
                        <a:t>HClO</a:t>
                      </a:r>
                      <a:r>
                        <a:rPr lang="en-IN" sz="1600" baseline="-25000">
                          <a:effectLst/>
                        </a:rPr>
                        <a:t>4</a:t>
                      </a:r>
                      <a:endParaRPr lang="en-IN" sz="1600">
                        <a:effectLst/>
                      </a:endParaRPr>
                    </a:p>
                  </a:txBody>
                  <a:tcPr marL="0" marR="0" marT="0" marB="0" anchor="ctr"/>
                </a:tc>
                <a:extLst>
                  <a:ext uri="{0D108BD9-81ED-4DB2-BD59-A6C34878D82A}">
                    <a16:rowId xmlns:a16="http://schemas.microsoft.com/office/drawing/2014/main" val="2026567390"/>
                  </a:ext>
                </a:extLst>
              </a:tr>
              <a:tr h="341052">
                <a:tc>
                  <a:txBody>
                    <a:bodyPr/>
                    <a:lstStyle/>
                    <a:p>
                      <a:r>
                        <a:rPr lang="en-US" sz="1600"/>
                        <a:t>chlorate</a:t>
                      </a:r>
                    </a:p>
                  </a:txBody>
                  <a:tcPr anchor="ctr"/>
                </a:tc>
                <a:tc>
                  <a:txBody>
                    <a:bodyPr/>
                    <a:lstStyle/>
                    <a:p>
                      <a:r>
                        <a:rPr lang="en-US" sz="1600"/>
                        <a:t>ClO</a:t>
                      </a:r>
                      <a:r>
                        <a:rPr lang="en-US" sz="1600" baseline="-25000"/>
                        <a:t>3</a:t>
                      </a:r>
                      <a:r>
                        <a:rPr lang="en-US" sz="1600" baseline="30000"/>
                        <a:t>-</a:t>
                      </a:r>
                      <a:endParaRPr lang="en-US" sz="1600"/>
                    </a:p>
                  </a:txBody>
                  <a:tcPr anchor="ctr"/>
                </a:tc>
                <a:tc>
                  <a:txBody>
                    <a:bodyPr/>
                    <a:lstStyle/>
                    <a:p>
                      <a:r>
                        <a:rPr lang="en-US" sz="1600">
                          <a:effectLst/>
                        </a:rPr>
                        <a:t>chloric acid</a:t>
                      </a:r>
                    </a:p>
                  </a:txBody>
                  <a:tcPr anchor="ctr"/>
                </a:tc>
                <a:tc>
                  <a:txBody>
                    <a:bodyPr/>
                    <a:lstStyle/>
                    <a:p>
                      <a:pPr algn="ctr"/>
                      <a:r>
                        <a:rPr lang="en-IN" sz="1600">
                          <a:effectLst/>
                        </a:rPr>
                        <a:t>HClO</a:t>
                      </a:r>
                      <a:r>
                        <a:rPr lang="en-IN" sz="1600" baseline="-25000">
                          <a:effectLst/>
                        </a:rPr>
                        <a:t>3</a:t>
                      </a:r>
                      <a:endParaRPr lang="en-IN" sz="1600">
                        <a:effectLst/>
                      </a:endParaRPr>
                    </a:p>
                  </a:txBody>
                  <a:tcPr marL="0" marR="0" marT="0" marB="0" anchor="ctr"/>
                </a:tc>
                <a:extLst>
                  <a:ext uri="{0D108BD9-81ED-4DB2-BD59-A6C34878D82A}">
                    <a16:rowId xmlns:a16="http://schemas.microsoft.com/office/drawing/2014/main" val="1977446138"/>
                  </a:ext>
                </a:extLst>
              </a:tr>
              <a:tr h="341052">
                <a:tc>
                  <a:txBody>
                    <a:bodyPr/>
                    <a:lstStyle/>
                    <a:p>
                      <a:r>
                        <a:rPr lang="en-US" sz="1600"/>
                        <a:t>chlorite</a:t>
                      </a:r>
                    </a:p>
                  </a:txBody>
                  <a:tcPr anchor="ctr"/>
                </a:tc>
                <a:tc>
                  <a:txBody>
                    <a:bodyPr/>
                    <a:lstStyle/>
                    <a:p>
                      <a:r>
                        <a:rPr lang="en-US" sz="1600"/>
                        <a:t>ClO</a:t>
                      </a:r>
                      <a:r>
                        <a:rPr lang="en-US" sz="1600" baseline="-25000"/>
                        <a:t>2</a:t>
                      </a:r>
                      <a:r>
                        <a:rPr lang="en-US" sz="1600" baseline="30000"/>
                        <a:t>-</a:t>
                      </a:r>
                      <a:endParaRPr lang="en-US" sz="1600"/>
                    </a:p>
                  </a:txBody>
                  <a:tcPr anchor="ctr"/>
                </a:tc>
                <a:tc>
                  <a:txBody>
                    <a:bodyPr/>
                    <a:lstStyle/>
                    <a:p>
                      <a:r>
                        <a:rPr lang="en-US" sz="1600" err="1">
                          <a:effectLst/>
                        </a:rPr>
                        <a:t>chlorous</a:t>
                      </a:r>
                      <a:r>
                        <a:rPr lang="en-US" sz="1600">
                          <a:effectLst/>
                        </a:rPr>
                        <a:t> acid</a:t>
                      </a:r>
                    </a:p>
                  </a:txBody>
                  <a:tcPr anchor="ctr"/>
                </a:tc>
                <a:tc>
                  <a:txBody>
                    <a:bodyPr/>
                    <a:lstStyle/>
                    <a:p>
                      <a:pPr algn="ctr"/>
                      <a:r>
                        <a:rPr lang="en-IN" sz="1600">
                          <a:effectLst/>
                        </a:rPr>
                        <a:t>HClO</a:t>
                      </a:r>
                      <a:r>
                        <a:rPr lang="en-IN" sz="1600" baseline="-25000">
                          <a:effectLst/>
                        </a:rPr>
                        <a:t>2</a:t>
                      </a:r>
                      <a:endParaRPr lang="en-IN" sz="1600">
                        <a:effectLst/>
                      </a:endParaRPr>
                    </a:p>
                  </a:txBody>
                  <a:tcPr marL="0" marR="0" marT="0" marB="0" anchor="ctr"/>
                </a:tc>
                <a:extLst>
                  <a:ext uri="{0D108BD9-81ED-4DB2-BD59-A6C34878D82A}">
                    <a16:rowId xmlns:a16="http://schemas.microsoft.com/office/drawing/2014/main" val="854735314"/>
                  </a:ext>
                </a:extLst>
              </a:tr>
              <a:tr h="341052">
                <a:tc>
                  <a:txBody>
                    <a:bodyPr/>
                    <a:lstStyle/>
                    <a:p>
                      <a:r>
                        <a:rPr lang="en-US" sz="1600"/>
                        <a:t>hypochlorite</a:t>
                      </a:r>
                    </a:p>
                  </a:txBody>
                  <a:tcPr anchor="ctr"/>
                </a:tc>
                <a:tc>
                  <a:txBody>
                    <a:bodyPr/>
                    <a:lstStyle/>
                    <a:p>
                      <a:r>
                        <a:rPr lang="en-US" sz="1600" err="1"/>
                        <a:t>ClO</a:t>
                      </a:r>
                      <a:r>
                        <a:rPr lang="en-US" sz="1600" baseline="30000"/>
                        <a:t>-</a:t>
                      </a:r>
                      <a:endParaRPr lang="en-US" sz="1600"/>
                    </a:p>
                  </a:txBody>
                  <a:tcPr anchor="ctr"/>
                </a:tc>
                <a:tc>
                  <a:txBody>
                    <a:bodyPr/>
                    <a:lstStyle/>
                    <a:p>
                      <a:r>
                        <a:rPr lang="en-US" sz="1600">
                          <a:effectLst/>
                        </a:rPr>
                        <a:t>hypochlorous acid</a:t>
                      </a:r>
                    </a:p>
                  </a:txBody>
                  <a:tcPr anchor="ctr"/>
                </a:tc>
                <a:tc>
                  <a:txBody>
                    <a:bodyPr/>
                    <a:lstStyle/>
                    <a:p>
                      <a:pPr algn="ctr"/>
                      <a:r>
                        <a:rPr lang="en-IN" sz="1600" err="1">
                          <a:effectLst/>
                        </a:rPr>
                        <a:t>HClO</a:t>
                      </a:r>
                      <a:endParaRPr lang="en-IN" sz="1600">
                        <a:effectLst/>
                      </a:endParaRPr>
                    </a:p>
                  </a:txBody>
                  <a:tcPr marL="0" marR="0" marT="0" marB="0" anchor="ctr"/>
                </a:tc>
                <a:extLst>
                  <a:ext uri="{0D108BD9-81ED-4DB2-BD59-A6C34878D82A}">
                    <a16:rowId xmlns:a16="http://schemas.microsoft.com/office/drawing/2014/main" val="2868635748"/>
                  </a:ext>
                </a:extLst>
              </a:tr>
              <a:tr h="341052">
                <a:tc>
                  <a:txBody>
                    <a:bodyPr/>
                    <a:lstStyle/>
                    <a:p>
                      <a:r>
                        <a:rPr lang="en-US" sz="1600"/>
                        <a:t>chromate</a:t>
                      </a:r>
                    </a:p>
                  </a:txBody>
                  <a:tcPr anchor="ctr"/>
                </a:tc>
                <a:tc>
                  <a:txBody>
                    <a:bodyPr/>
                    <a:lstStyle/>
                    <a:p>
                      <a:r>
                        <a:rPr lang="en-US" sz="1600"/>
                        <a:t>CrO</a:t>
                      </a:r>
                      <a:r>
                        <a:rPr lang="en-US" sz="1600" baseline="-25000"/>
                        <a:t>4</a:t>
                      </a:r>
                      <a:r>
                        <a:rPr lang="en-US" sz="1600" baseline="30000"/>
                        <a:t>2-</a:t>
                      </a:r>
                      <a:endParaRPr lang="en-US" sz="1600"/>
                    </a:p>
                  </a:txBody>
                  <a:tcPr anchor="ctr"/>
                </a:tc>
                <a:tc>
                  <a:txBody>
                    <a:bodyPr/>
                    <a:lstStyle/>
                    <a:p>
                      <a:r>
                        <a:rPr lang="en-US" sz="1600">
                          <a:effectLst/>
                        </a:rPr>
                        <a:t>chromic acid</a:t>
                      </a:r>
                    </a:p>
                  </a:txBody>
                  <a:tcPr anchor="ctr"/>
                </a:tc>
                <a:tc>
                  <a:txBody>
                    <a:bodyPr/>
                    <a:lstStyle/>
                    <a:p>
                      <a:pPr algn="ctr"/>
                      <a:r>
                        <a:rPr lang="en-IN" sz="1600">
                          <a:effectLst/>
                        </a:rPr>
                        <a:t>H</a:t>
                      </a:r>
                      <a:r>
                        <a:rPr lang="en-IN" sz="1600" baseline="-25000">
                          <a:effectLst/>
                        </a:rPr>
                        <a:t>2</a:t>
                      </a:r>
                      <a:r>
                        <a:rPr lang="en-IN" sz="1600" baseline="0">
                          <a:effectLst/>
                        </a:rPr>
                        <a:t>CrO</a:t>
                      </a:r>
                      <a:r>
                        <a:rPr lang="en-IN" sz="1600" baseline="-25000">
                          <a:effectLst/>
                        </a:rPr>
                        <a:t>4</a:t>
                      </a:r>
                      <a:endParaRPr lang="en-IN" sz="1600">
                        <a:effectLst/>
                      </a:endParaRPr>
                    </a:p>
                  </a:txBody>
                  <a:tcPr marL="0" marR="0" marT="0" marB="0" anchor="ctr"/>
                </a:tc>
                <a:extLst>
                  <a:ext uri="{0D108BD9-81ED-4DB2-BD59-A6C34878D82A}">
                    <a16:rowId xmlns:a16="http://schemas.microsoft.com/office/drawing/2014/main" val="1110880874"/>
                  </a:ext>
                </a:extLst>
              </a:tr>
              <a:tr h="341052">
                <a:tc>
                  <a:txBody>
                    <a:bodyPr/>
                    <a:lstStyle/>
                    <a:p>
                      <a:r>
                        <a:rPr lang="en-US" sz="1600"/>
                        <a:t>dichromate</a:t>
                      </a:r>
                    </a:p>
                  </a:txBody>
                  <a:tcPr anchor="ctr"/>
                </a:tc>
                <a:tc>
                  <a:txBody>
                    <a:bodyPr/>
                    <a:lstStyle/>
                    <a:p>
                      <a:r>
                        <a:rPr lang="en-US" sz="1600"/>
                        <a:t>Cr</a:t>
                      </a:r>
                      <a:r>
                        <a:rPr lang="en-US" sz="1600" baseline="-25000"/>
                        <a:t>2</a:t>
                      </a:r>
                      <a:r>
                        <a:rPr lang="en-US" sz="1600"/>
                        <a:t>O</a:t>
                      </a:r>
                      <a:r>
                        <a:rPr lang="en-US" sz="1600" baseline="-25000"/>
                        <a:t>7</a:t>
                      </a:r>
                      <a:r>
                        <a:rPr lang="en-US" sz="1600" baseline="30000"/>
                        <a:t>2-</a:t>
                      </a:r>
                      <a:endParaRPr lang="en-US" sz="1600"/>
                    </a:p>
                  </a:txBody>
                  <a:tcPr anchor="ctr"/>
                </a:tc>
                <a:tc>
                  <a:txBody>
                    <a:bodyPr/>
                    <a:lstStyle/>
                    <a:p>
                      <a:r>
                        <a:rPr lang="en-US" sz="1600">
                          <a:effectLst/>
                        </a:rPr>
                        <a:t>dichromic acid</a:t>
                      </a:r>
                    </a:p>
                  </a:txBody>
                  <a:tcPr anchor="ctr"/>
                </a:tc>
                <a:tc>
                  <a:txBody>
                    <a:bodyPr/>
                    <a:lstStyle/>
                    <a:p>
                      <a:pPr algn="ctr"/>
                      <a:r>
                        <a:rPr lang="en-IN" sz="1600">
                          <a:effectLst/>
                        </a:rPr>
                        <a:t>H</a:t>
                      </a:r>
                      <a:r>
                        <a:rPr lang="en-IN" sz="1600" baseline="-25000">
                          <a:effectLst/>
                        </a:rPr>
                        <a:t>2</a:t>
                      </a:r>
                      <a:r>
                        <a:rPr lang="en-IN" sz="1600" baseline="0">
                          <a:effectLst/>
                        </a:rPr>
                        <a:t>Cr</a:t>
                      </a:r>
                      <a:r>
                        <a:rPr lang="en-IN" sz="1600" baseline="-25000">
                          <a:effectLst/>
                        </a:rPr>
                        <a:t>2</a:t>
                      </a:r>
                      <a:r>
                        <a:rPr lang="en-IN" sz="1600" baseline="0">
                          <a:effectLst/>
                        </a:rPr>
                        <a:t>O</a:t>
                      </a:r>
                      <a:r>
                        <a:rPr lang="en-IN" sz="1600" baseline="-25000">
                          <a:effectLst/>
                        </a:rPr>
                        <a:t>7</a:t>
                      </a:r>
                      <a:endParaRPr lang="en-IN" sz="1600">
                        <a:effectLst/>
                      </a:endParaRPr>
                    </a:p>
                  </a:txBody>
                  <a:tcPr marL="0" marR="0" marT="0" marB="0" anchor="ctr"/>
                </a:tc>
                <a:extLst>
                  <a:ext uri="{0D108BD9-81ED-4DB2-BD59-A6C34878D82A}">
                    <a16:rowId xmlns:a16="http://schemas.microsoft.com/office/drawing/2014/main" val="2006586348"/>
                  </a:ext>
                </a:extLst>
              </a:tr>
              <a:tr h="341052">
                <a:tc>
                  <a:txBody>
                    <a:bodyPr/>
                    <a:lstStyle/>
                    <a:p>
                      <a:r>
                        <a:rPr lang="en-US" sz="1600"/>
                        <a:t>permanganate</a:t>
                      </a:r>
                    </a:p>
                  </a:txBody>
                  <a:tcPr anchor="ctr"/>
                </a:tc>
                <a:tc>
                  <a:txBody>
                    <a:bodyPr/>
                    <a:lstStyle/>
                    <a:p>
                      <a:r>
                        <a:rPr lang="en-US" sz="1600"/>
                        <a:t>MnO</a:t>
                      </a:r>
                      <a:r>
                        <a:rPr lang="en-US" sz="1600" baseline="-25000"/>
                        <a:t>4</a:t>
                      </a:r>
                      <a:r>
                        <a:rPr lang="en-US" sz="1600" baseline="30000"/>
                        <a:t>-</a:t>
                      </a:r>
                      <a:endParaRPr lang="en-US" sz="1600"/>
                    </a:p>
                  </a:txBody>
                  <a:tcPr anchor="ctr"/>
                </a:tc>
                <a:tc>
                  <a:txBody>
                    <a:bodyPr/>
                    <a:lstStyle/>
                    <a:p>
                      <a:r>
                        <a:rPr lang="en-US" sz="1600">
                          <a:effectLst/>
                        </a:rPr>
                        <a:t>permanganic acid</a:t>
                      </a:r>
                    </a:p>
                  </a:txBody>
                  <a:tcPr anchor="ctr"/>
                </a:tc>
                <a:tc>
                  <a:txBody>
                    <a:bodyPr/>
                    <a:lstStyle/>
                    <a:p>
                      <a:pPr algn="ctr"/>
                      <a:r>
                        <a:rPr lang="en-IN" sz="1600">
                          <a:effectLst/>
                        </a:rPr>
                        <a:t>HMnO</a:t>
                      </a:r>
                      <a:r>
                        <a:rPr lang="en-IN" sz="1600" baseline="-25000">
                          <a:effectLst/>
                        </a:rPr>
                        <a:t>4</a:t>
                      </a:r>
                      <a:endParaRPr lang="en-IN" sz="1600">
                        <a:effectLst/>
                      </a:endParaRPr>
                    </a:p>
                  </a:txBody>
                  <a:tcPr marL="0" marR="0" marT="0" marB="0" anchor="ctr"/>
                </a:tc>
                <a:extLst>
                  <a:ext uri="{0D108BD9-81ED-4DB2-BD59-A6C34878D82A}">
                    <a16:rowId xmlns:a16="http://schemas.microsoft.com/office/drawing/2014/main" val="4207071611"/>
                  </a:ext>
                </a:extLst>
              </a:tr>
            </a:tbl>
          </a:graphicData>
        </a:graphic>
      </p:graphicFrame>
      <p:sp>
        <p:nvSpPr>
          <p:cNvPr id="2" name="TextBox 1">
            <a:extLst>
              <a:ext uri="{FF2B5EF4-FFF2-40B4-BE49-F238E27FC236}">
                <a16:creationId xmlns:a16="http://schemas.microsoft.com/office/drawing/2014/main" id="{700AAD69-4784-BB2D-6230-79F160C24B99}"/>
              </a:ext>
            </a:extLst>
          </p:cNvPr>
          <p:cNvSpPr txBox="1"/>
          <p:nvPr/>
        </p:nvSpPr>
        <p:spPr>
          <a:xfrm>
            <a:off x="4306209" y="6014179"/>
            <a:ext cx="4108304" cy="338554"/>
          </a:xfrm>
          <a:prstGeom prst="rect">
            <a:avLst/>
          </a:prstGeom>
          <a:noFill/>
        </p:spPr>
        <p:txBody>
          <a:bodyPr wrap="none" rtlCol="0">
            <a:spAutoFit/>
          </a:bodyPr>
          <a:lstStyle/>
          <a:p>
            <a:pPr>
              <a:lnSpc>
                <a:spcPct val="100000"/>
              </a:lnSpc>
            </a:pPr>
            <a:r>
              <a:rPr lang="en-US" sz="1600">
                <a:effectLst/>
                <a:latin typeface="Arial" panose="020B0604020202020204" pitchFamily="34" charset="0"/>
                <a:ea typeface="Calibri" panose="020F0502020204030204" pitchFamily="34" charset="0"/>
              </a:rPr>
              <a:t>(credit: </a:t>
            </a:r>
            <a:r>
              <a:rPr lang="en-US" sz="1600" i="1" u="sng">
                <a:solidFill>
                  <a:srgbClr val="0563C1"/>
                </a:solidFill>
                <a:effectLst/>
                <a:latin typeface="Arial" panose="020B0604020202020204" pitchFamily="34" charset="0"/>
                <a:ea typeface="Calibri" panose="020F0502020204030204" pitchFamily="34" charset="0"/>
                <a:hlinkClick r:id="rId3"/>
              </a:rPr>
              <a:t>Chemistry (OpenStax)</a:t>
            </a:r>
            <a:r>
              <a:rPr lang="en-US" sz="1600">
                <a:effectLst/>
                <a:latin typeface="Arial" panose="020B0604020202020204" pitchFamily="34" charset="0"/>
                <a:ea typeface="Calibri" panose="020F0502020204030204" pitchFamily="34" charset="0"/>
              </a:rPr>
              <a:t>, </a:t>
            </a:r>
            <a:r>
              <a:rPr lang="en-US" sz="1600" u="sng">
                <a:solidFill>
                  <a:srgbClr val="0563C1"/>
                </a:solidFill>
                <a:effectLst/>
                <a:latin typeface="Arial" panose="020B0604020202020204" pitchFamily="34" charset="0"/>
                <a:ea typeface="Calibri" panose="020F0502020204030204" pitchFamily="34" charset="0"/>
                <a:hlinkClick r:id="rId4"/>
              </a:rPr>
              <a:t>CC BY 4.0</a:t>
            </a:r>
            <a:r>
              <a:rPr lang="en-US" sz="1600">
                <a:effectLst/>
                <a:latin typeface="Arial" panose="020B060402020202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5924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54849"/>
                </a:solidFill>
                <a:effectLst/>
                <a:uLnTx/>
                <a:uFillTx/>
                <a:latin typeface="Arial" panose="020B0604020202020204" pitchFamily="34" charset="0"/>
                <a:ea typeface="+mj-ea"/>
                <a:cs typeface="Arial" panose="020B0604020202020204" pitchFamily="34" charset="0"/>
              </a:rPr>
              <a:t>Figure 6.2b</a:t>
            </a:r>
          </a:p>
        </p:txBody>
      </p:sp>
      <p:pic>
        <p:nvPicPr>
          <p:cNvPr id="5122" name="Picture 2" descr="The image is a sulfate ion in a space-filled format where one yellow sulfur atom is in the center bonded to four red oxygen atoms. ">
            <a:extLst>
              <a:ext uri="{FF2B5EF4-FFF2-40B4-BE49-F238E27FC236}">
                <a16:creationId xmlns:a16="http://schemas.microsoft.com/office/drawing/2014/main" id="{8782CF5B-86AC-8F3E-0865-FB77071F8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410" y="1371600"/>
            <a:ext cx="505918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27722" y="5486399"/>
            <a:ext cx="9570127" cy="843672"/>
          </a:xfrm>
        </p:spPr>
        <p:txBody>
          <a:bodyPr>
            <a:noAutofit/>
          </a:bodyPr>
          <a:lstStyle/>
          <a:p>
            <a:pPr>
              <a:lnSpc>
                <a:spcPct val="100000"/>
              </a:lnSpc>
            </a:pPr>
            <a:r>
              <a:rPr lang="en-US" sz="1600" b="1"/>
              <a:t>Figure 6.2b</a:t>
            </a:r>
            <a:r>
              <a:rPr lang="en-US" sz="1600"/>
              <a:t> A space-filling image of a sulfate ion, where the S is represented by a yellow sphere and the oxygens are represented by red spheres. </a:t>
            </a:r>
            <a:r>
              <a:rPr lang="en-US" sz="1600" b="0">
                <a:effectLst/>
              </a:rPr>
              <a:t>(credit: </a:t>
            </a:r>
            <a:r>
              <a:rPr lang="en-US" sz="1600" b="0" u="sng">
                <a:solidFill>
                  <a:srgbClr val="0070C0"/>
                </a:solidFill>
                <a:effectLst/>
                <a:hlinkClick r:id="rId4">
                  <a:extLst>
                    <a:ext uri="{A12FA001-AC4F-418D-AE19-62706E023703}">
                      <ahyp:hlinkClr xmlns:ahyp="http://schemas.microsoft.com/office/drawing/2018/hyperlinkcolor" val="tx"/>
                    </a:ext>
                  </a:extLst>
                </a:hlinkClick>
              </a:rPr>
              <a:t>work</a:t>
            </a:r>
            <a:r>
              <a:rPr lang="en-US" sz="1600" b="0">
                <a:effectLst/>
              </a:rPr>
              <a:t> by </a:t>
            </a:r>
            <a:r>
              <a:rPr lang="en-US" sz="1600" b="0" u="sng">
                <a:solidFill>
                  <a:srgbClr val="0070C0"/>
                </a:solidFill>
                <a:effectLst/>
                <a:hlinkClick r:id="rId5">
                  <a:extLst>
                    <a:ext uri="{A12FA001-AC4F-418D-AE19-62706E023703}">
                      <ahyp:hlinkClr xmlns:ahyp="http://schemas.microsoft.com/office/drawing/2018/hyperlinkcolor" val="tx"/>
                    </a:ext>
                  </a:extLst>
                </a:hlinkClick>
              </a:rPr>
              <a:t>Benjah-bmm27</a:t>
            </a:r>
            <a:r>
              <a:rPr lang="en-US" sz="1600" b="0">
                <a:effectLst/>
              </a:rPr>
              <a:t>, </a:t>
            </a:r>
            <a:r>
              <a:rPr lang="en-US" sz="1600" b="0" u="sng">
                <a:solidFill>
                  <a:srgbClr val="0070C0"/>
                </a:solidFill>
                <a:effectLst/>
                <a:hlinkClick r:id="rId6">
                  <a:extLst>
                    <a:ext uri="{A12FA001-AC4F-418D-AE19-62706E023703}">
                      <ahyp:hlinkClr xmlns:ahyp="http://schemas.microsoft.com/office/drawing/2018/hyperlinkcolor" val="tx"/>
                    </a:ext>
                  </a:extLst>
                </a:hlinkClick>
              </a:rPr>
              <a:t>PD</a:t>
            </a:r>
            <a:r>
              <a:rPr lang="en-US" sz="1600" b="0">
                <a:effectLst/>
              </a:rPr>
              <a:t>)</a:t>
            </a:r>
            <a:endParaRPr lang="en-US" sz="1500"/>
          </a:p>
        </p:txBody>
      </p:sp>
    </p:spTree>
    <p:extLst>
      <p:ext uri="{BB962C8B-B14F-4D97-AF65-F5344CB8AC3E}">
        <p14:creationId xmlns:p14="http://schemas.microsoft.com/office/powerpoint/2010/main" val="381354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1DDA6C-0ADB-478A-9817-9D5CE479EA96}">
  <ds:schemaRefs>
    <ds:schemaRef ds:uri="36d4da47-f79c-4ed6-a65a-415e2f572cf4"/>
    <ds:schemaRef ds:uri="dd613c2f-ec96-4a26-b230-097ac645d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97DC09-E341-4E90-9E4B-39E04F86C789}">
  <ds:schemaRefs>
    <ds:schemaRef ds:uri="36d4da47-f79c-4ed6-a65a-415e2f572cf4"/>
    <ds:schemaRef ds:uri="dd613c2f-ec96-4a26-b230-097ac645d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7F1DB5A-3E7E-4431-878A-F567BD4044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Widescreen</PresentationFormat>
  <Paragraphs>529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Narrow</vt:lpstr>
      <vt:lpstr>Calibri</vt:lpstr>
      <vt:lpstr>Office Theme</vt:lpstr>
      <vt:lpstr>Chapter 6 Inorganic Compound Nomenclature</vt:lpstr>
      <vt:lpstr>Table 6a</vt:lpstr>
      <vt:lpstr>Figure 6.1a</vt:lpstr>
      <vt:lpstr>Figure 6.1b</vt:lpstr>
      <vt:lpstr>Figure 6.2a</vt:lpstr>
      <vt:lpstr>Table 6.2a</vt:lpstr>
      <vt:lpstr>Table 6.2a (Continued 1)</vt:lpstr>
      <vt:lpstr>Table 6.2a (Continued 2)</vt:lpstr>
      <vt:lpstr>Figure 6.2b</vt:lpstr>
      <vt:lpstr>Figure 6.2c</vt:lpstr>
      <vt:lpstr>Table 6.3a</vt:lpstr>
      <vt:lpstr>Table 6.3b</vt:lpstr>
      <vt:lpstr>Figure 6.3a</vt:lpstr>
      <vt:lpstr>Table 6.3c</vt:lpstr>
      <vt:lpstr>Figure 6.3b</vt:lpstr>
      <vt:lpstr>Table 6.3d</vt:lpstr>
      <vt:lpstr>Figure 6.3c</vt:lpstr>
      <vt:lpstr>Table 6.4a</vt:lpstr>
      <vt:lpstr>Table 6.4b</vt:lpstr>
      <vt:lpstr>Table 6.4b (Continued 1)</vt:lpstr>
      <vt:lpstr>Table 6.4b (Continued 2)</vt:lpstr>
      <vt:lpstr>Figure 6.4a</vt:lpstr>
      <vt:lpstr>Figure 6.4b</vt:lpstr>
      <vt:lpstr>Figure 6.5a</vt:lpstr>
      <vt:lpstr>Table 6.5a</vt:lpstr>
      <vt:lpstr>Table 6.5b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Gregory Anderson</cp:lastModifiedBy>
  <cp:revision>5</cp:revision>
  <dcterms:created xsi:type="dcterms:W3CDTF">2022-10-20T03:16:15Z</dcterms:created>
  <dcterms:modified xsi:type="dcterms:W3CDTF">2023-12-20T20:31:13Z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