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62" r:id="rId6"/>
    <p:sldId id="284" r:id="rId7"/>
    <p:sldId id="285" r:id="rId8"/>
    <p:sldId id="263" r:id="rId9"/>
    <p:sldId id="289" r:id="rId10"/>
    <p:sldId id="290" r:id="rId11"/>
    <p:sldId id="291" r:id="rId12"/>
    <p:sldId id="292" r:id="rId13"/>
    <p:sldId id="293" r:id="rId14"/>
    <p:sldId id="294" r:id="rId15"/>
    <p:sldId id="295" r:id="rId16"/>
    <p:sldId id="296" r:id="rId17"/>
    <p:sldId id="297" r:id="rId18"/>
    <p:sldId id="306" r:id="rId19"/>
    <p:sldId id="298" r:id="rId20"/>
    <p:sldId id="299" r:id="rId21"/>
    <p:sldId id="300" r:id="rId22"/>
    <p:sldId id="301" r:id="rId23"/>
    <p:sldId id="302" r:id="rId24"/>
    <p:sldId id="303" r:id="rId25"/>
    <p:sldId id="304" r:id="rId26"/>
    <p:sldId id="30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849"/>
    <a:srgbClr val="567375"/>
    <a:srgbClr val="4D6F58"/>
    <a:srgbClr val="6F2817"/>
    <a:srgbClr val="BC4326"/>
    <a:srgbClr val="9DAEAF"/>
    <a:srgbClr val="F7F7E8"/>
    <a:srgbClr val="94B49F"/>
    <a:srgbClr val="DF78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4" autoAdjust="0"/>
    <p:restoredTop sz="93635" autoAdjust="0"/>
  </p:normalViewPr>
  <p:slideViewPr>
    <p:cSldViewPr snapToGrid="0">
      <p:cViewPr varScale="1">
        <p:scale>
          <a:sx n="79" d="100"/>
          <a:sy n="79" d="100"/>
        </p:scale>
        <p:origin x="653" y="77"/>
      </p:cViewPr>
      <p:guideLst/>
    </p:cSldViewPr>
  </p:slideViewPr>
  <p:outlineViewPr>
    <p:cViewPr>
      <p:scale>
        <a:sx n="33" d="100"/>
        <a:sy n="33" d="100"/>
      </p:scale>
      <p:origin x="0" y="-10229"/>
    </p:cViewPr>
  </p:outlineViewPr>
  <p:notesTextViewPr>
    <p:cViewPr>
      <p:scale>
        <a:sx n="1" d="1"/>
        <a:sy n="1" d="1"/>
      </p:scale>
      <p:origin x="0" y="0"/>
    </p:cViewPr>
  </p:notesTextViewPr>
  <p:sorterViewPr>
    <p:cViewPr>
      <p:scale>
        <a:sx n="100" d="100"/>
        <a:sy n="100" d="100"/>
      </p:scale>
      <p:origin x="0" y="-6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ory Anderson" userId="d98b4a58-ef3f-4ebd-aa15-1c25405a0c8f" providerId="ADAL" clId="{0DC1734B-8EB2-4FFC-84B8-1B5C782F3861}"/>
    <pc:docChg chg="modSld sldOrd">
      <pc:chgData name="Gregory Anderson" userId="d98b4a58-ef3f-4ebd-aa15-1c25405a0c8f" providerId="ADAL" clId="{0DC1734B-8EB2-4FFC-84B8-1B5C782F3861}" dt="2023-12-20T20:26:17.764" v="39" actId="20577"/>
      <pc:docMkLst>
        <pc:docMk/>
      </pc:docMkLst>
      <pc:sldChg chg="modSp mod">
        <pc:chgData name="Gregory Anderson" userId="d98b4a58-ef3f-4ebd-aa15-1c25405a0c8f" providerId="ADAL" clId="{0DC1734B-8EB2-4FFC-84B8-1B5C782F3861}" dt="2023-12-20T20:25:30.424" v="11" actId="20577"/>
        <pc:sldMkLst>
          <pc:docMk/>
          <pc:sldMk cId="1769883066" sldId="298"/>
        </pc:sldMkLst>
        <pc:spChg chg="mod">
          <ac:chgData name="Gregory Anderson" userId="d98b4a58-ef3f-4ebd-aa15-1c25405a0c8f" providerId="ADAL" clId="{0DC1734B-8EB2-4FFC-84B8-1B5C782F3861}" dt="2023-12-20T20:25:18.482" v="5" actId="20577"/>
          <ac:spMkLst>
            <pc:docMk/>
            <pc:sldMk cId="1769883066" sldId="298"/>
            <ac:spMk id="6" creationId="{012959D4-9D54-8603-C193-7C4C06FB32E4}"/>
          </ac:spMkLst>
        </pc:spChg>
        <pc:spChg chg="mod">
          <ac:chgData name="Gregory Anderson" userId="d98b4a58-ef3f-4ebd-aa15-1c25405a0c8f" providerId="ADAL" clId="{0DC1734B-8EB2-4FFC-84B8-1B5C782F3861}" dt="2023-12-20T20:25:30.424" v="11" actId="20577"/>
          <ac:spMkLst>
            <pc:docMk/>
            <pc:sldMk cId="1769883066" sldId="298"/>
            <ac:spMk id="14" creationId="{99BC38D5-BEB5-4873-AD32-2E8E14B9A313}"/>
          </ac:spMkLst>
        </pc:spChg>
      </pc:sldChg>
      <pc:sldChg chg="modSp mod">
        <pc:chgData name="Gregory Anderson" userId="d98b4a58-ef3f-4ebd-aa15-1c25405a0c8f" providerId="ADAL" clId="{0DC1734B-8EB2-4FFC-84B8-1B5C782F3861}" dt="2023-12-20T20:25:37.132" v="15" actId="20577"/>
        <pc:sldMkLst>
          <pc:docMk/>
          <pc:sldMk cId="2360095081" sldId="299"/>
        </pc:sldMkLst>
        <pc:spChg chg="mod">
          <ac:chgData name="Gregory Anderson" userId="d98b4a58-ef3f-4ebd-aa15-1c25405a0c8f" providerId="ADAL" clId="{0DC1734B-8EB2-4FFC-84B8-1B5C782F3861}" dt="2023-12-20T20:25:33.848" v="13" actId="20577"/>
          <ac:spMkLst>
            <pc:docMk/>
            <pc:sldMk cId="2360095081" sldId="299"/>
            <ac:spMk id="6" creationId="{012959D4-9D54-8603-C193-7C4C06FB32E4}"/>
          </ac:spMkLst>
        </pc:spChg>
        <pc:spChg chg="mod">
          <ac:chgData name="Gregory Anderson" userId="d98b4a58-ef3f-4ebd-aa15-1c25405a0c8f" providerId="ADAL" clId="{0DC1734B-8EB2-4FFC-84B8-1B5C782F3861}" dt="2023-12-20T20:25:37.132" v="15" actId="20577"/>
          <ac:spMkLst>
            <pc:docMk/>
            <pc:sldMk cId="2360095081" sldId="299"/>
            <ac:spMk id="14" creationId="{99BC38D5-BEB5-4873-AD32-2E8E14B9A313}"/>
          </ac:spMkLst>
        </pc:spChg>
      </pc:sldChg>
      <pc:sldChg chg="modSp mod">
        <pc:chgData name="Gregory Anderson" userId="d98b4a58-ef3f-4ebd-aa15-1c25405a0c8f" providerId="ADAL" clId="{0DC1734B-8EB2-4FFC-84B8-1B5C782F3861}" dt="2023-12-20T20:25:43.623" v="19" actId="20577"/>
        <pc:sldMkLst>
          <pc:docMk/>
          <pc:sldMk cId="1891273728" sldId="300"/>
        </pc:sldMkLst>
        <pc:spChg chg="mod">
          <ac:chgData name="Gregory Anderson" userId="d98b4a58-ef3f-4ebd-aa15-1c25405a0c8f" providerId="ADAL" clId="{0DC1734B-8EB2-4FFC-84B8-1B5C782F3861}" dt="2023-12-20T20:25:40.549" v="17" actId="20577"/>
          <ac:spMkLst>
            <pc:docMk/>
            <pc:sldMk cId="1891273728" sldId="300"/>
            <ac:spMk id="6" creationId="{012959D4-9D54-8603-C193-7C4C06FB32E4}"/>
          </ac:spMkLst>
        </pc:spChg>
        <pc:spChg chg="mod">
          <ac:chgData name="Gregory Anderson" userId="d98b4a58-ef3f-4ebd-aa15-1c25405a0c8f" providerId="ADAL" clId="{0DC1734B-8EB2-4FFC-84B8-1B5C782F3861}" dt="2023-12-20T20:25:43.623" v="19" actId="20577"/>
          <ac:spMkLst>
            <pc:docMk/>
            <pc:sldMk cId="1891273728" sldId="300"/>
            <ac:spMk id="14" creationId="{99BC38D5-BEB5-4873-AD32-2E8E14B9A313}"/>
          </ac:spMkLst>
        </pc:spChg>
      </pc:sldChg>
      <pc:sldChg chg="modSp mod">
        <pc:chgData name="Gregory Anderson" userId="d98b4a58-ef3f-4ebd-aa15-1c25405a0c8f" providerId="ADAL" clId="{0DC1734B-8EB2-4FFC-84B8-1B5C782F3861}" dt="2023-12-20T20:25:50.279" v="23" actId="20577"/>
        <pc:sldMkLst>
          <pc:docMk/>
          <pc:sldMk cId="3076877730" sldId="301"/>
        </pc:sldMkLst>
        <pc:spChg chg="mod">
          <ac:chgData name="Gregory Anderson" userId="d98b4a58-ef3f-4ebd-aa15-1c25405a0c8f" providerId="ADAL" clId="{0DC1734B-8EB2-4FFC-84B8-1B5C782F3861}" dt="2023-12-20T20:25:46.873" v="21" actId="20577"/>
          <ac:spMkLst>
            <pc:docMk/>
            <pc:sldMk cId="3076877730" sldId="301"/>
            <ac:spMk id="6" creationId="{012959D4-9D54-8603-C193-7C4C06FB32E4}"/>
          </ac:spMkLst>
        </pc:spChg>
        <pc:spChg chg="mod">
          <ac:chgData name="Gregory Anderson" userId="d98b4a58-ef3f-4ebd-aa15-1c25405a0c8f" providerId="ADAL" clId="{0DC1734B-8EB2-4FFC-84B8-1B5C782F3861}" dt="2023-12-20T20:25:50.279" v="23" actId="20577"/>
          <ac:spMkLst>
            <pc:docMk/>
            <pc:sldMk cId="3076877730" sldId="301"/>
            <ac:spMk id="14" creationId="{99BC38D5-BEB5-4873-AD32-2E8E14B9A313}"/>
          </ac:spMkLst>
        </pc:spChg>
      </pc:sldChg>
      <pc:sldChg chg="modSp mod">
        <pc:chgData name="Gregory Anderson" userId="d98b4a58-ef3f-4ebd-aa15-1c25405a0c8f" providerId="ADAL" clId="{0DC1734B-8EB2-4FFC-84B8-1B5C782F3861}" dt="2023-12-20T20:25:57.028" v="27" actId="20577"/>
        <pc:sldMkLst>
          <pc:docMk/>
          <pc:sldMk cId="1535303166" sldId="302"/>
        </pc:sldMkLst>
        <pc:spChg chg="mod">
          <ac:chgData name="Gregory Anderson" userId="d98b4a58-ef3f-4ebd-aa15-1c25405a0c8f" providerId="ADAL" clId="{0DC1734B-8EB2-4FFC-84B8-1B5C782F3861}" dt="2023-12-20T20:25:54.553" v="25" actId="20577"/>
          <ac:spMkLst>
            <pc:docMk/>
            <pc:sldMk cId="1535303166" sldId="302"/>
            <ac:spMk id="6" creationId="{012959D4-9D54-8603-C193-7C4C06FB32E4}"/>
          </ac:spMkLst>
        </pc:spChg>
        <pc:spChg chg="mod">
          <ac:chgData name="Gregory Anderson" userId="d98b4a58-ef3f-4ebd-aa15-1c25405a0c8f" providerId="ADAL" clId="{0DC1734B-8EB2-4FFC-84B8-1B5C782F3861}" dt="2023-12-20T20:25:57.028" v="27" actId="20577"/>
          <ac:spMkLst>
            <pc:docMk/>
            <pc:sldMk cId="1535303166" sldId="302"/>
            <ac:spMk id="14" creationId="{99BC38D5-BEB5-4873-AD32-2E8E14B9A313}"/>
          </ac:spMkLst>
        </pc:spChg>
      </pc:sldChg>
      <pc:sldChg chg="modSp mod">
        <pc:chgData name="Gregory Anderson" userId="d98b4a58-ef3f-4ebd-aa15-1c25405a0c8f" providerId="ADAL" clId="{0DC1734B-8EB2-4FFC-84B8-1B5C782F3861}" dt="2023-12-20T20:26:03.913" v="31" actId="20577"/>
        <pc:sldMkLst>
          <pc:docMk/>
          <pc:sldMk cId="3206312492" sldId="303"/>
        </pc:sldMkLst>
        <pc:spChg chg="mod">
          <ac:chgData name="Gregory Anderson" userId="d98b4a58-ef3f-4ebd-aa15-1c25405a0c8f" providerId="ADAL" clId="{0DC1734B-8EB2-4FFC-84B8-1B5C782F3861}" dt="2023-12-20T20:26:00.412" v="29" actId="20577"/>
          <ac:spMkLst>
            <pc:docMk/>
            <pc:sldMk cId="3206312492" sldId="303"/>
            <ac:spMk id="6" creationId="{012959D4-9D54-8603-C193-7C4C06FB32E4}"/>
          </ac:spMkLst>
        </pc:spChg>
        <pc:spChg chg="mod">
          <ac:chgData name="Gregory Anderson" userId="d98b4a58-ef3f-4ebd-aa15-1c25405a0c8f" providerId="ADAL" clId="{0DC1734B-8EB2-4FFC-84B8-1B5C782F3861}" dt="2023-12-20T20:26:03.913" v="31" actId="20577"/>
          <ac:spMkLst>
            <pc:docMk/>
            <pc:sldMk cId="3206312492" sldId="303"/>
            <ac:spMk id="14" creationId="{99BC38D5-BEB5-4873-AD32-2E8E14B9A313}"/>
          </ac:spMkLst>
        </pc:spChg>
      </pc:sldChg>
      <pc:sldChg chg="modSp mod">
        <pc:chgData name="Gregory Anderson" userId="d98b4a58-ef3f-4ebd-aa15-1c25405a0c8f" providerId="ADAL" clId="{0DC1734B-8EB2-4FFC-84B8-1B5C782F3861}" dt="2023-12-20T20:26:10.874" v="35" actId="20577"/>
        <pc:sldMkLst>
          <pc:docMk/>
          <pc:sldMk cId="1999756175" sldId="304"/>
        </pc:sldMkLst>
        <pc:spChg chg="mod">
          <ac:chgData name="Gregory Anderson" userId="d98b4a58-ef3f-4ebd-aa15-1c25405a0c8f" providerId="ADAL" clId="{0DC1734B-8EB2-4FFC-84B8-1B5C782F3861}" dt="2023-12-20T20:26:07.975" v="33" actId="20577"/>
          <ac:spMkLst>
            <pc:docMk/>
            <pc:sldMk cId="1999756175" sldId="304"/>
            <ac:spMk id="6" creationId="{012959D4-9D54-8603-C193-7C4C06FB32E4}"/>
          </ac:spMkLst>
        </pc:spChg>
        <pc:spChg chg="mod">
          <ac:chgData name="Gregory Anderson" userId="d98b4a58-ef3f-4ebd-aa15-1c25405a0c8f" providerId="ADAL" clId="{0DC1734B-8EB2-4FFC-84B8-1B5C782F3861}" dt="2023-12-20T20:26:10.874" v="35" actId="20577"/>
          <ac:spMkLst>
            <pc:docMk/>
            <pc:sldMk cId="1999756175" sldId="304"/>
            <ac:spMk id="14" creationId="{99BC38D5-BEB5-4873-AD32-2E8E14B9A313}"/>
          </ac:spMkLst>
        </pc:spChg>
      </pc:sldChg>
      <pc:sldChg chg="modSp mod">
        <pc:chgData name="Gregory Anderson" userId="d98b4a58-ef3f-4ebd-aa15-1c25405a0c8f" providerId="ADAL" clId="{0DC1734B-8EB2-4FFC-84B8-1B5C782F3861}" dt="2023-12-20T20:26:17.764" v="39" actId="20577"/>
        <pc:sldMkLst>
          <pc:docMk/>
          <pc:sldMk cId="2704046770" sldId="305"/>
        </pc:sldMkLst>
        <pc:spChg chg="mod">
          <ac:chgData name="Gregory Anderson" userId="d98b4a58-ef3f-4ebd-aa15-1c25405a0c8f" providerId="ADAL" clId="{0DC1734B-8EB2-4FFC-84B8-1B5C782F3861}" dt="2023-12-20T20:26:14.327" v="37" actId="20577"/>
          <ac:spMkLst>
            <pc:docMk/>
            <pc:sldMk cId="2704046770" sldId="305"/>
            <ac:spMk id="6" creationId="{012959D4-9D54-8603-C193-7C4C06FB32E4}"/>
          </ac:spMkLst>
        </pc:spChg>
        <pc:spChg chg="mod">
          <ac:chgData name="Gregory Anderson" userId="d98b4a58-ef3f-4ebd-aa15-1c25405a0c8f" providerId="ADAL" clId="{0DC1734B-8EB2-4FFC-84B8-1B5C782F3861}" dt="2023-12-20T20:26:17.764" v="39" actId="20577"/>
          <ac:spMkLst>
            <pc:docMk/>
            <pc:sldMk cId="2704046770" sldId="305"/>
            <ac:spMk id="14" creationId="{99BC38D5-BEB5-4873-AD32-2E8E14B9A313}"/>
          </ac:spMkLst>
        </pc:spChg>
      </pc:sldChg>
      <pc:sldChg chg="modSp mod ord">
        <pc:chgData name="Gregory Anderson" userId="d98b4a58-ef3f-4ebd-aa15-1c25405a0c8f" providerId="ADAL" clId="{0DC1734B-8EB2-4FFC-84B8-1B5C782F3861}" dt="2023-12-20T20:25:21.901" v="7" actId="20577"/>
        <pc:sldMkLst>
          <pc:docMk/>
          <pc:sldMk cId="2769504931" sldId="306"/>
        </pc:sldMkLst>
        <pc:spChg chg="mod">
          <ac:chgData name="Gregory Anderson" userId="d98b4a58-ef3f-4ebd-aa15-1c25405a0c8f" providerId="ADAL" clId="{0DC1734B-8EB2-4FFC-84B8-1B5C782F3861}" dt="2023-12-20T20:25:14.481" v="3" actId="20577"/>
          <ac:spMkLst>
            <pc:docMk/>
            <pc:sldMk cId="2769504931" sldId="306"/>
            <ac:spMk id="6" creationId="{012959D4-9D54-8603-C193-7C4C06FB32E4}"/>
          </ac:spMkLst>
        </pc:spChg>
        <pc:spChg chg="mod">
          <ac:chgData name="Gregory Anderson" userId="d98b4a58-ef3f-4ebd-aa15-1c25405a0c8f" providerId="ADAL" clId="{0DC1734B-8EB2-4FFC-84B8-1B5C782F3861}" dt="2023-12-20T20:25:21.901" v="7" actId="20577"/>
          <ac:spMkLst>
            <pc:docMk/>
            <pc:sldMk cId="2769504931" sldId="306"/>
            <ac:spMk id="14" creationId="{99BC38D5-BEB5-4873-AD32-2E8E14B9A31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18961-3F57-4AD7-A4F1-CE0EA086B893}" type="datetimeFigureOut">
              <a:rPr lang="en-IN" smtClean="0"/>
              <a:t>20-12-2023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89829-898D-4FA4-B24C-D0967E53D331}" type="slidenum">
              <a:rPr lang="en-IN" smtClean="0"/>
              <a:t>‹#›</a:t>
            </a:fld>
            <a:endParaRPr lang="en-IN"/>
          </a:p>
        </p:txBody>
      </p:sp>
    </p:spTree>
    <p:extLst>
      <p:ext uri="{BB962C8B-B14F-4D97-AF65-F5344CB8AC3E}">
        <p14:creationId xmlns:p14="http://schemas.microsoft.com/office/powerpoint/2010/main" val="7352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a:t>
            </a:fld>
            <a:endParaRPr lang="en-IN"/>
          </a:p>
        </p:txBody>
      </p:sp>
    </p:spTree>
    <p:extLst>
      <p:ext uri="{BB962C8B-B14F-4D97-AF65-F5344CB8AC3E}">
        <p14:creationId xmlns:p14="http://schemas.microsoft.com/office/powerpoint/2010/main" val="377165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10</a:t>
            </a:fld>
            <a:endParaRPr lang="en-IN"/>
          </a:p>
        </p:txBody>
      </p:sp>
    </p:spTree>
    <p:extLst>
      <p:ext uri="{BB962C8B-B14F-4D97-AF65-F5344CB8AC3E}">
        <p14:creationId xmlns:p14="http://schemas.microsoft.com/office/powerpoint/2010/main" val="3812465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11</a:t>
            </a:fld>
            <a:endParaRPr lang="en-IN"/>
          </a:p>
        </p:txBody>
      </p:sp>
    </p:spTree>
    <p:extLst>
      <p:ext uri="{BB962C8B-B14F-4D97-AF65-F5344CB8AC3E}">
        <p14:creationId xmlns:p14="http://schemas.microsoft.com/office/powerpoint/2010/main" val="2811528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12</a:t>
            </a:fld>
            <a:endParaRPr lang="en-IN"/>
          </a:p>
        </p:txBody>
      </p:sp>
    </p:spTree>
    <p:extLst>
      <p:ext uri="{BB962C8B-B14F-4D97-AF65-F5344CB8AC3E}">
        <p14:creationId xmlns:p14="http://schemas.microsoft.com/office/powerpoint/2010/main" val="535889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13</a:t>
            </a:fld>
            <a:endParaRPr lang="en-IN"/>
          </a:p>
        </p:txBody>
      </p:sp>
    </p:spTree>
    <p:extLst>
      <p:ext uri="{BB962C8B-B14F-4D97-AF65-F5344CB8AC3E}">
        <p14:creationId xmlns:p14="http://schemas.microsoft.com/office/powerpoint/2010/main" val="3307618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14</a:t>
            </a:fld>
            <a:endParaRPr lang="en-IN"/>
          </a:p>
        </p:txBody>
      </p:sp>
    </p:spTree>
    <p:extLst>
      <p:ext uri="{BB962C8B-B14F-4D97-AF65-F5344CB8AC3E}">
        <p14:creationId xmlns:p14="http://schemas.microsoft.com/office/powerpoint/2010/main" val="1720352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15</a:t>
            </a:fld>
            <a:endParaRPr lang="en-IN"/>
          </a:p>
        </p:txBody>
      </p:sp>
    </p:spTree>
    <p:extLst>
      <p:ext uri="{BB962C8B-B14F-4D97-AF65-F5344CB8AC3E}">
        <p14:creationId xmlns:p14="http://schemas.microsoft.com/office/powerpoint/2010/main" val="763781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16</a:t>
            </a:fld>
            <a:endParaRPr lang="en-IN"/>
          </a:p>
        </p:txBody>
      </p:sp>
    </p:spTree>
    <p:extLst>
      <p:ext uri="{BB962C8B-B14F-4D97-AF65-F5344CB8AC3E}">
        <p14:creationId xmlns:p14="http://schemas.microsoft.com/office/powerpoint/2010/main" val="3722635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17</a:t>
            </a:fld>
            <a:endParaRPr lang="en-IN"/>
          </a:p>
        </p:txBody>
      </p:sp>
    </p:spTree>
    <p:extLst>
      <p:ext uri="{BB962C8B-B14F-4D97-AF65-F5344CB8AC3E}">
        <p14:creationId xmlns:p14="http://schemas.microsoft.com/office/powerpoint/2010/main" val="3730733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18</a:t>
            </a:fld>
            <a:endParaRPr lang="en-IN"/>
          </a:p>
        </p:txBody>
      </p:sp>
    </p:spTree>
    <p:extLst>
      <p:ext uri="{BB962C8B-B14F-4D97-AF65-F5344CB8AC3E}">
        <p14:creationId xmlns:p14="http://schemas.microsoft.com/office/powerpoint/2010/main" val="2255936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19</a:t>
            </a:fld>
            <a:endParaRPr lang="en-IN"/>
          </a:p>
        </p:txBody>
      </p:sp>
    </p:spTree>
    <p:extLst>
      <p:ext uri="{BB962C8B-B14F-4D97-AF65-F5344CB8AC3E}">
        <p14:creationId xmlns:p14="http://schemas.microsoft.com/office/powerpoint/2010/main" val="4089740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a:t>
            </a:fld>
            <a:endParaRPr lang="en-IN"/>
          </a:p>
        </p:txBody>
      </p:sp>
    </p:spTree>
    <p:extLst>
      <p:ext uri="{BB962C8B-B14F-4D97-AF65-F5344CB8AC3E}">
        <p14:creationId xmlns:p14="http://schemas.microsoft.com/office/powerpoint/2010/main" val="3238333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20</a:t>
            </a:fld>
            <a:endParaRPr lang="en-IN"/>
          </a:p>
        </p:txBody>
      </p:sp>
    </p:spTree>
    <p:extLst>
      <p:ext uri="{BB962C8B-B14F-4D97-AF65-F5344CB8AC3E}">
        <p14:creationId xmlns:p14="http://schemas.microsoft.com/office/powerpoint/2010/main" val="1345069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21</a:t>
            </a:fld>
            <a:endParaRPr lang="en-IN"/>
          </a:p>
        </p:txBody>
      </p:sp>
    </p:spTree>
    <p:extLst>
      <p:ext uri="{BB962C8B-B14F-4D97-AF65-F5344CB8AC3E}">
        <p14:creationId xmlns:p14="http://schemas.microsoft.com/office/powerpoint/2010/main" val="4176924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22</a:t>
            </a:fld>
            <a:endParaRPr lang="en-IN"/>
          </a:p>
        </p:txBody>
      </p:sp>
    </p:spTree>
    <p:extLst>
      <p:ext uri="{BB962C8B-B14F-4D97-AF65-F5344CB8AC3E}">
        <p14:creationId xmlns:p14="http://schemas.microsoft.com/office/powerpoint/2010/main" val="1077443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23</a:t>
            </a:fld>
            <a:endParaRPr lang="en-IN"/>
          </a:p>
        </p:txBody>
      </p:sp>
    </p:spTree>
    <p:extLst>
      <p:ext uri="{BB962C8B-B14F-4D97-AF65-F5344CB8AC3E}">
        <p14:creationId xmlns:p14="http://schemas.microsoft.com/office/powerpoint/2010/main" val="177136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3</a:t>
            </a:fld>
            <a:endParaRPr lang="en-IN"/>
          </a:p>
        </p:txBody>
      </p:sp>
    </p:spTree>
    <p:extLst>
      <p:ext uri="{BB962C8B-B14F-4D97-AF65-F5344CB8AC3E}">
        <p14:creationId xmlns:p14="http://schemas.microsoft.com/office/powerpoint/2010/main" val="601727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4</a:t>
            </a:fld>
            <a:endParaRPr lang="en-IN"/>
          </a:p>
        </p:txBody>
      </p:sp>
    </p:spTree>
    <p:extLst>
      <p:ext uri="{BB962C8B-B14F-4D97-AF65-F5344CB8AC3E}">
        <p14:creationId xmlns:p14="http://schemas.microsoft.com/office/powerpoint/2010/main" val="3406119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5</a:t>
            </a:fld>
            <a:endParaRPr lang="en-IN"/>
          </a:p>
        </p:txBody>
      </p:sp>
    </p:spTree>
    <p:extLst>
      <p:ext uri="{BB962C8B-B14F-4D97-AF65-F5344CB8AC3E}">
        <p14:creationId xmlns:p14="http://schemas.microsoft.com/office/powerpoint/2010/main" val="1281379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6</a:t>
            </a:fld>
            <a:endParaRPr lang="en-IN"/>
          </a:p>
        </p:txBody>
      </p:sp>
    </p:spTree>
    <p:extLst>
      <p:ext uri="{BB962C8B-B14F-4D97-AF65-F5344CB8AC3E}">
        <p14:creationId xmlns:p14="http://schemas.microsoft.com/office/powerpoint/2010/main" val="4080611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7</a:t>
            </a:fld>
            <a:endParaRPr lang="en-IN"/>
          </a:p>
        </p:txBody>
      </p:sp>
    </p:spTree>
    <p:extLst>
      <p:ext uri="{BB962C8B-B14F-4D97-AF65-F5344CB8AC3E}">
        <p14:creationId xmlns:p14="http://schemas.microsoft.com/office/powerpoint/2010/main" val="709734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8</a:t>
            </a:fld>
            <a:endParaRPr lang="en-IN"/>
          </a:p>
        </p:txBody>
      </p:sp>
    </p:spTree>
    <p:extLst>
      <p:ext uri="{BB962C8B-B14F-4D97-AF65-F5344CB8AC3E}">
        <p14:creationId xmlns:p14="http://schemas.microsoft.com/office/powerpoint/2010/main" val="1931637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A89829-898D-4FA4-B24C-D0967E53D331}" type="slidenum">
              <a:rPr lang="en-IN" smtClean="0"/>
              <a:t>9</a:t>
            </a:fld>
            <a:endParaRPr lang="en-IN"/>
          </a:p>
        </p:txBody>
      </p:sp>
    </p:spTree>
    <p:extLst>
      <p:ext uri="{BB962C8B-B14F-4D97-AF65-F5344CB8AC3E}">
        <p14:creationId xmlns:p14="http://schemas.microsoft.com/office/powerpoint/2010/main" val="4137860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A292-76B5-41B4-AFAC-DF00BE7DFD71}"/>
              </a:ext>
            </a:extLst>
          </p:cNvPr>
          <p:cNvSpPr>
            <a:spLocks noGrp="1"/>
          </p:cNvSpPr>
          <p:nvPr>
            <p:ph type="ctrTitle" hasCustomPrompt="1"/>
          </p:nvPr>
        </p:nvSpPr>
        <p:spPr>
          <a:xfrm>
            <a:off x="3102426" y="2240188"/>
            <a:ext cx="5987143" cy="1683657"/>
          </a:xfrm>
          <a:custGeom>
            <a:avLst/>
            <a:gdLst>
              <a:gd name="connsiteX0" fmla="*/ 0 w 5987143"/>
              <a:gd name="connsiteY0" fmla="*/ 0 h 1683657"/>
              <a:gd name="connsiteX1" fmla="*/ 784981 w 5987143"/>
              <a:gd name="connsiteY1" fmla="*/ 0 h 1683657"/>
              <a:gd name="connsiteX2" fmla="*/ 1330476 w 5987143"/>
              <a:gd name="connsiteY2" fmla="*/ 0 h 1683657"/>
              <a:gd name="connsiteX3" fmla="*/ 2055586 w 5987143"/>
              <a:gd name="connsiteY3" fmla="*/ 0 h 1683657"/>
              <a:gd name="connsiteX4" fmla="*/ 2780695 w 5987143"/>
              <a:gd name="connsiteY4" fmla="*/ 0 h 1683657"/>
              <a:gd name="connsiteX5" fmla="*/ 3326191 w 5987143"/>
              <a:gd name="connsiteY5" fmla="*/ 0 h 1683657"/>
              <a:gd name="connsiteX6" fmla="*/ 3991429 w 5987143"/>
              <a:gd name="connsiteY6" fmla="*/ 0 h 1683657"/>
              <a:gd name="connsiteX7" fmla="*/ 4716538 w 5987143"/>
              <a:gd name="connsiteY7" fmla="*/ 0 h 1683657"/>
              <a:gd name="connsiteX8" fmla="*/ 5381776 w 5987143"/>
              <a:gd name="connsiteY8" fmla="*/ 0 h 1683657"/>
              <a:gd name="connsiteX9" fmla="*/ 5987143 w 5987143"/>
              <a:gd name="connsiteY9" fmla="*/ 0 h 1683657"/>
              <a:gd name="connsiteX10" fmla="*/ 5987143 w 5987143"/>
              <a:gd name="connsiteY10" fmla="*/ 510709 h 1683657"/>
              <a:gd name="connsiteX11" fmla="*/ 5987143 w 5987143"/>
              <a:gd name="connsiteY11" fmla="*/ 1088765 h 1683657"/>
              <a:gd name="connsiteX12" fmla="*/ 5987143 w 5987143"/>
              <a:gd name="connsiteY12" fmla="*/ 1683657 h 1683657"/>
              <a:gd name="connsiteX13" fmla="*/ 5321905 w 5987143"/>
              <a:gd name="connsiteY13" fmla="*/ 1683657 h 1683657"/>
              <a:gd name="connsiteX14" fmla="*/ 4776410 w 5987143"/>
              <a:gd name="connsiteY14" fmla="*/ 1683657 h 1683657"/>
              <a:gd name="connsiteX15" fmla="*/ 4051300 w 5987143"/>
              <a:gd name="connsiteY15" fmla="*/ 1683657 h 1683657"/>
              <a:gd name="connsiteX16" fmla="*/ 3266319 w 5987143"/>
              <a:gd name="connsiteY16" fmla="*/ 1683657 h 1683657"/>
              <a:gd name="connsiteX17" fmla="*/ 2541210 w 5987143"/>
              <a:gd name="connsiteY17" fmla="*/ 1683657 h 1683657"/>
              <a:gd name="connsiteX18" fmla="*/ 1816100 w 5987143"/>
              <a:gd name="connsiteY18" fmla="*/ 1683657 h 1683657"/>
              <a:gd name="connsiteX19" fmla="*/ 1031119 w 5987143"/>
              <a:gd name="connsiteY19" fmla="*/ 1683657 h 1683657"/>
              <a:gd name="connsiteX20" fmla="*/ 0 w 5987143"/>
              <a:gd name="connsiteY20" fmla="*/ 1683657 h 1683657"/>
              <a:gd name="connsiteX21" fmla="*/ 0 w 5987143"/>
              <a:gd name="connsiteY21" fmla="*/ 1088765 h 1683657"/>
              <a:gd name="connsiteX22" fmla="*/ 0 w 5987143"/>
              <a:gd name="connsiteY22" fmla="*/ 578056 h 1683657"/>
              <a:gd name="connsiteX23" fmla="*/ 0 w 5987143"/>
              <a:gd name="connsiteY23" fmla="*/ 0 h 1683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987143" h="1683657" fill="none" extrusionOk="0">
                <a:moveTo>
                  <a:pt x="0" y="0"/>
                </a:moveTo>
                <a:cubicBezTo>
                  <a:pt x="163170" y="17061"/>
                  <a:pt x="570996" y="-38895"/>
                  <a:pt x="784981" y="0"/>
                </a:cubicBezTo>
                <a:cubicBezTo>
                  <a:pt x="998966" y="38895"/>
                  <a:pt x="1189394" y="13495"/>
                  <a:pt x="1330476" y="0"/>
                </a:cubicBezTo>
                <a:cubicBezTo>
                  <a:pt x="1471559" y="-13495"/>
                  <a:pt x="1867224" y="-12625"/>
                  <a:pt x="2055586" y="0"/>
                </a:cubicBezTo>
                <a:cubicBezTo>
                  <a:pt x="2243948" y="12625"/>
                  <a:pt x="2530392" y="-19505"/>
                  <a:pt x="2780695" y="0"/>
                </a:cubicBezTo>
                <a:cubicBezTo>
                  <a:pt x="3030998" y="19505"/>
                  <a:pt x="3172287" y="15401"/>
                  <a:pt x="3326191" y="0"/>
                </a:cubicBezTo>
                <a:cubicBezTo>
                  <a:pt x="3480095" y="-15401"/>
                  <a:pt x="3670712" y="1267"/>
                  <a:pt x="3991429" y="0"/>
                </a:cubicBezTo>
                <a:cubicBezTo>
                  <a:pt x="4312146" y="-1267"/>
                  <a:pt x="4533818" y="-19997"/>
                  <a:pt x="4716538" y="0"/>
                </a:cubicBezTo>
                <a:cubicBezTo>
                  <a:pt x="4899258" y="19997"/>
                  <a:pt x="5107672" y="20852"/>
                  <a:pt x="5381776" y="0"/>
                </a:cubicBezTo>
                <a:cubicBezTo>
                  <a:pt x="5655880" y="-20852"/>
                  <a:pt x="5755378" y="440"/>
                  <a:pt x="5987143" y="0"/>
                </a:cubicBezTo>
                <a:cubicBezTo>
                  <a:pt x="5995359" y="121986"/>
                  <a:pt x="5993707" y="329470"/>
                  <a:pt x="5987143" y="510709"/>
                </a:cubicBezTo>
                <a:cubicBezTo>
                  <a:pt x="5980579" y="691948"/>
                  <a:pt x="6006449" y="821647"/>
                  <a:pt x="5987143" y="1088765"/>
                </a:cubicBezTo>
                <a:cubicBezTo>
                  <a:pt x="5967837" y="1355883"/>
                  <a:pt x="6009080" y="1538051"/>
                  <a:pt x="5987143" y="1683657"/>
                </a:cubicBezTo>
                <a:cubicBezTo>
                  <a:pt x="5811513" y="1650902"/>
                  <a:pt x="5605917" y="1699353"/>
                  <a:pt x="5321905" y="1683657"/>
                </a:cubicBezTo>
                <a:cubicBezTo>
                  <a:pt x="5037893" y="1667961"/>
                  <a:pt x="4964463" y="1658480"/>
                  <a:pt x="4776410" y="1683657"/>
                </a:cubicBezTo>
                <a:cubicBezTo>
                  <a:pt x="4588358" y="1708834"/>
                  <a:pt x="4346707" y="1692372"/>
                  <a:pt x="4051300" y="1683657"/>
                </a:cubicBezTo>
                <a:cubicBezTo>
                  <a:pt x="3755893" y="1674943"/>
                  <a:pt x="3481238" y="1711333"/>
                  <a:pt x="3266319" y="1683657"/>
                </a:cubicBezTo>
                <a:cubicBezTo>
                  <a:pt x="3051400" y="1655981"/>
                  <a:pt x="2774036" y="1660386"/>
                  <a:pt x="2541210" y="1683657"/>
                </a:cubicBezTo>
                <a:cubicBezTo>
                  <a:pt x="2308384" y="1706928"/>
                  <a:pt x="2022455" y="1670725"/>
                  <a:pt x="1816100" y="1683657"/>
                </a:cubicBezTo>
                <a:cubicBezTo>
                  <a:pt x="1609745" y="1696590"/>
                  <a:pt x="1406610" y="1714918"/>
                  <a:pt x="1031119" y="1683657"/>
                </a:cubicBezTo>
                <a:cubicBezTo>
                  <a:pt x="655628" y="1652396"/>
                  <a:pt x="400049" y="1641116"/>
                  <a:pt x="0" y="1683657"/>
                </a:cubicBezTo>
                <a:cubicBezTo>
                  <a:pt x="-13230" y="1487010"/>
                  <a:pt x="8154" y="1209075"/>
                  <a:pt x="0" y="1088765"/>
                </a:cubicBezTo>
                <a:cubicBezTo>
                  <a:pt x="-8154" y="968455"/>
                  <a:pt x="-13888" y="742501"/>
                  <a:pt x="0" y="578056"/>
                </a:cubicBezTo>
                <a:cubicBezTo>
                  <a:pt x="13888" y="413611"/>
                  <a:pt x="20721" y="217675"/>
                  <a:pt x="0" y="0"/>
                </a:cubicBezTo>
                <a:close/>
              </a:path>
              <a:path w="5987143" h="1683657" stroke="0" extrusionOk="0">
                <a:moveTo>
                  <a:pt x="0" y="0"/>
                </a:moveTo>
                <a:cubicBezTo>
                  <a:pt x="213355" y="22296"/>
                  <a:pt x="466402" y="-21389"/>
                  <a:pt x="605367" y="0"/>
                </a:cubicBezTo>
                <a:cubicBezTo>
                  <a:pt x="744332" y="21389"/>
                  <a:pt x="897790" y="53"/>
                  <a:pt x="1090991" y="0"/>
                </a:cubicBezTo>
                <a:cubicBezTo>
                  <a:pt x="1284192" y="-53"/>
                  <a:pt x="1436959" y="31499"/>
                  <a:pt x="1756229" y="0"/>
                </a:cubicBezTo>
                <a:cubicBezTo>
                  <a:pt x="2075499" y="-31499"/>
                  <a:pt x="2116917" y="-18024"/>
                  <a:pt x="2241852" y="0"/>
                </a:cubicBezTo>
                <a:cubicBezTo>
                  <a:pt x="2366787" y="18024"/>
                  <a:pt x="2545096" y="751"/>
                  <a:pt x="2727476" y="0"/>
                </a:cubicBezTo>
                <a:cubicBezTo>
                  <a:pt x="2909856" y="-751"/>
                  <a:pt x="3348607" y="30677"/>
                  <a:pt x="3512457" y="0"/>
                </a:cubicBezTo>
                <a:cubicBezTo>
                  <a:pt x="3676307" y="-30677"/>
                  <a:pt x="3899862" y="-775"/>
                  <a:pt x="4177695" y="0"/>
                </a:cubicBezTo>
                <a:cubicBezTo>
                  <a:pt x="4455528" y="775"/>
                  <a:pt x="4522376" y="16361"/>
                  <a:pt x="4783062" y="0"/>
                </a:cubicBezTo>
                <a:cubicBezTo>
                  <a:pt x="5043748" y="-16361"/>
                  <a:pt x="5505877" y="-46290"/>
                  <a:pt x="5987143" y="0"/>
                </a:cubicBezTo>
                <a:cubicBezTo>
                  <a:pt x="6011720" y="177280"/>
                  <a:pt x="5962388" y="407901"/>
                  <a:pt x="5987143" y="561219"/>
                </a:cubicBezTo>
                <a:cubicBezTo>
                  <a:pt x="6011898" y="714537"/>
                  <a:pt x="5993979" y="844667"/>
                  <a:pt x="5987143" y="1071928"/>
                </a:cubicBezTo>
                <a:cubicBezTo>
                  <a:pt x="5980307" y="1299189"/>
                  <a:pt x="5965156" y="1519892"/>
                  <a:pt x="5987143" y="1683657"/>
                </a:cubicBezTo>
                <a:cubicBezTo>
                  <a:pt x="5760927" y="1666681"/>
                  <a:pt x="5686091" y="1668119"/>
                  <a:pt x="5501519" y="1683657"/>
                </a:cubicBezTo>
                <a:cubicBezTo>
                  <a:pt x="5316947" y="1699195"/>
                  <a:pt x="4950339" y="1662639"/>
                  <a:pt x="4776410" y="1683657"/>
                </a:cubicBezTo>
                <a:cubicBezTo>
                  <a:pt x="4602481" y="1704675"/>
                  <a:pt x="4311953" y="1659438"/>
                  <a:pt x="4111172" y="1683657"/>
                </a:cubicBezTo>
                <a:cubicBezTo>
                  <a:pt x="3910391" y="1707876"/>
                  <a:pt x="3721043" y="1665641"/>
                  <a:pt x="3505805" y="1683657"/>
                </a:cubicBezTo>
                <a:cubicBezTo>
                  <a:pt x="3290567" y="1701673"/>
                  <a:pt x="3149648" y="1697733"/>
                  <a:pt x="3020181" y="1683657"/>
                </a:cubicBezTo>
                <a:cubicBezTo>
                  <a:pt x="2890714" y="1669581"/>
                  <a:pt x="2504095" y="1663833"/>
                  <a:pt x="2295071" y="1683657"/>
                </a:cubicBezTo>
                <a:cubicBezTo>
                  <a:pt x="2086047" y="1703482"/>
                  <a:pt x="2022112" y="1669479"/>
                  <a:pt x="1809448" y="1683657"/>
                </a:cubicBezTo>
                <a:cubicBezTo>
                  <a:pt x="1596784" y="1697835"/>
                  <a:pt x="1516262" y="1705222"/>
                  <a:pt x="1323824" y="1683657"/>
                </a:cubicBezTo>
                <a:cubicBezTo>
                  <a:pt x="1131386" y="1662092"/>
                  <a:pt x="911993" y="1694448"/>
                  <a:pt x="778329" y="1683657"/>
                </a:cubicBezTo>
                <a:cubicBezTo>
                  <a:pt x="644665" y="1672866"/>
                  <a:pt x="219202" y="1656864"/>
                  <a:pt x="0" y="1683657"/>
                </a:cubicBezTo>
                <a:cubicBezTo>
                  <a:pt x="19575" y="1484374"/>
                  <a:pt x="-23500" y="1354994"/>
                  <a:pt x="0" y="1122438"/>
                </a:cubicBezTo>
                <a:cubicBezTo>
                  <a:pt x="23500" y="889882"/>
                  <a:pt x="-18183" y="788003"/>
                  <a:pt x="0" y="527546"/>
                </a:cubicBezTo>
                <a:cubicBezTo>
                  <a:pt x="18183" y="267089"/>
                  <a:pt x="17326" y="236711"/>
                  <a:pt x="0" y="0"/>
                </a:cubicBezTo>
                <a:close/>
              </a:path>
            </a:pathLst>
          </a:custGeom>
          <a:ln w="12700">
            <a:solidFill>
              <a:srgbClr val="9DAEAF"/>
            </a:solidFill>
            <a:extLst>
              <a:ext uri="{C807C97D-BFC1-408E-A445-0C87EB9F89A2}">
                <ask:lineSketchStyleProps xmlns:ask="http://schemas.microsoft.com/office/drawing/2018/sketchyshapes" sd="2692463655">
                  <ask:type>
                    <ask:lineSketchFreehand/>
                  </ask:type>
                </ask:lineSketchStyleProps>
              </a:ext>
            </a:extLst>
          </a:ln>
        </p:spPr>
        <p:txBody>
          <a:bodyPr anchor="ctr">
            <a:normAutofit/>
          </a:bodyPr>
          <a:lstStyle>
            <a:lvl1pPr algn="ctr">
              <a:defRPr sz="4400">
                <a:ln>
                  <a:noFill/>
                </a:ln>
                <a:solidFill>
                  <a:schemeClr val="tx1">
                    <a:lumMod val="75000"/>
                    <a:lumOff val="25000"/>
                  </a:schemeClr>
                </a:solidFill>
              </a:defRPr>
            </a:lvl1pPr>
          </a:lstStyle>
          <a:p>
            <a:r>
              <a:rPr lang="en-US" dirty="0"/>
              <a:t>Chapter Name</a:t>
            </a:r>
            <a:endParaRPr lang="en-IN" dirty="0"/>
          </a:p>
        </p:txBody>
      </p:sp>
      <p:sp>
        <p:nvSpPr>
          <p:cNvPr id="3" name="Subtitle 2">
            <a:extLst>
              <a:ext uri="{FF2B5EF4-FFF2-40B4-BE49-F238E27FC236}">
                <a16:creationId xmlns:a16="http://schemas.microsoft.com/office/drawing/2014/main" id="{3337AF5F-D9EA-FBDD-2C7C-320744CF6F6E}"/>
              </a:ext>
            </a:extLst>
          </p:cNvPr>
          <p:cNvSpPr>
            <a:spLocks noGrp="1"/>
          </p:cNvSpPr>
          <p:nvPr>
            <p:ph type="subTitle" idx="1" hasCustomPrompt="1"/>
          </p:nvPr>
        </p:nvSpPr>
        <p:spPr>
          <a:xfrm>
            <a:off x="2251525" y="4338182"/>
            <a:ext cx="7688943" cy="1603830"/>
          </a:xfrm>
        </p:spPr>
        <p:txBody>
          <a:bodyPr>
            <a:noAutofit/>
          </a:bodyPr>
          <a:lstStyle>
            <a:lvl1pPr marL="0" indent="0" algn="ctr">
              <a:buNone/>
              <a:defRPr sz="1400" i="1" u="none">
                <a:solidFill>
                  <a:srgbClr val="6F2817"/>
                </a:solidFill>
                <a:latin typeface="Arial Narrow" panose="020B060602020203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Slides to accompany Enhanced Chemistry by Adrienne Richards, Samantha Sullivan Sauer, J.R. van Haarlem, Gregory Anderson, David Wegman, </a:t>
            </a:r>
            <a:r>
              <a:rPr lang="en-US" dirty="0" err="1"/>
              <a:t>cfahey</a:t>
            </a:r>
            <a:r>
              <a:rPr lang="en-US" dirty="0"/>
              <a:t>, and Jackie MacDonald</a:t>
            </a:r>
          </a:p>
          <a:p>
            <a:r>
              <a:rPr lang="en-US" dirty="0"/>
              <a:t>Slide design and template by Revathi Mahadevan</a:t>
            </a:r>
          </a:p>
          <a:p>
            <a:r>
              <a:rPr lang="en-US" dirty="0"/>
              <a:t>Funded by VLS </a:t>
            </a:r>
            <a:r>
              <a:rPr lang="en-US" dirty="0" err="1"/>
              <a:t>ecampus</a:t>
            </a:r>
            <a:r>
              <a:rPr lang="en-US" dirty="0"/>
              <a:t> Ontario</a:t>
            </a:r>
          </a:p>
          <a:p>
            <a:r>
              <a:rPr lang="en-US" dirty="0"/>
              <a:t>Licensed under CC-BY 4.0, Except while otherwise noted</a:t>
            </a:r>
            <a:endParaRPr lang="en-IN" dirty="0"/>
          </a:p>
        </p:txBody>
      </p:sp>
    </p:spTree>
    <p:extLst>
      <p:ext uri="{BB962C8B-B14F-4D97-AF65-F5344CB8AC3E}">
        <p14:creationId xmlns:p14="http://schemas.microsoft.com/office/powerpoint/2010/main" val="228282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FAD1-2645-F329-9075-6C32A93E407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D1FF83-7550-49A9-7B75-2B7D6FF7E6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748802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D39DB-DCC8-0298-1B59-6F9A0E5B9B5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735B93-EB6E-61B9-8A57-AB709BC698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0533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23AC-385D-E9CA-169D-19033411B02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1A3825F-75C5-B93E-FEBC-65945674E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67761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CB32-E85B-0FDE-11D0-B0A6F47F0B85}"/>
              </a:ext>
            </a:extLst>
          </p:cNvPr>
          <p:cNvSpPr>
            <a:spLocks noGrp="1"/>
          </p:cNvSpPr>
          <p:nvPr>
            <p:ph type="title"/>
          </p:nvPr>
        </p:nvSpPr>
        <p:spPr>
          <a:xfrm>
            <a:off x="1936377" y="1709738"/>
            <a:ext cx="9411073" cy="2852737"/>
          </a:xfrm>
        </p:spPr>
        <p:txBody>
          <a:bodyPr anchor="b">
            <a:normAutofit/>
          </a:bodyPr>
          <a:lstStyle>
            <a:lvl1pPr>
              <a:defRPr sz="4400">
                <a:solidFill>
                  <a:srgbClr val="567375"/>
                </a:solidFill>
              </a:defRPr>
            </a:lvl1pPr>
          </a:lstStyle>
          <a:p>
            <a:r>
              <a:rPr lang="en-US"/>
              <a:t>Click to edit Master title style</a:t>
            </a:r>
            <a:endParaRPr lang="en-IN"/>
          </a:p>
        </p:txBody>
      </p:sp>
      <p:cxnSp>
        <p:nvCxnSpPr>
          <p:cNvPr id="9" name="Straight Connector 8">
            <a:extLst>
              <a:ext uri="{FF2B5EF4-FFF2-40B4-BE49-F238E27FC236}">
                <a16:creationId xmlns:a16="http://schemas.microsoft.com/office/drawing/2014/main" id="{CBAE23C2-3054-9198-9120-CCBEEAF77112}"/>
              </a:ext>
            </a:extLst>
          </p:cNvPr>
          <p:cNvCxnSpPr/>
          <p:nvPr userDrawn="1"/>
        </p:nvCxnSpPr>
        <p:spPr>
          <a:xfrm>
            <a:off x="1667435" y="2030506"/>
            <a:ext cx="0" cy="2595600"/>
          </a:xfrm>
          <a:prstGeom prst="line">
            <a:avLst/>
          </a:prstGeom>
          <a:ln w="28575">
            <a:solidFill>
              <a:srgbClr val="DF78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9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3744-8ED3-C668-196D-EA9CD19228C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748413C-BBD0-05FC-7AD3-6089A00B6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3C98835-8B38-CEAF-454F-6749D60743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a:extLst>
              <a:ext uri="{FF2B5EF4-FFF2-40B4-BE49-F238E27FC236}">
                <a16:creationId xmlns:a16="http://schemas.microsoft.com/office/drawing/2014/main" id="{0C89768D-D58C-7734-FD83-358AEB490259}"/>
              </a:ext>
            </a:extLst>
          </p:cNvPr>
          <p:cNvSpPr>
            <a:spLocks noGrp="1"/>
          </p:cNvSpPr>
          <p:nvPr>
            <p:ph type="ftr" sz="quarter" idx="11"/>
          </p:nvPr>
        </p:nvSpPr>
        <p:spPr>
          <a:xfrm>
            <a:off x="4038600" y="6356350"/>
            <a:ext cx="4114800" cy="365125"/>
          </a:xfrm>
          <a:prstGeom prst="rect">
            <a:avLst/>
          </a:prstGeom>
        </p:spPr>
        <p:txBody>
          <a:bodyPr/>
          <a:lstStyle/>
          <a:p>
            <a:r>
              <a:rPr lang="en-US"/>
              <a:t>Enhanced Chemistry, Licensed under CC-BY 4.0</a:t>
            </a:r>
            <a:endParaRPr lang="en-IN"/>
          </a:p>
        </p:txBody>
      </p:sp>
    </p:spTree>
    <p:extLst>
      <p:ext uri="{BB962C8B-B14F-4D97-AF65-F5344CB8AC3E}">
        <p14:creationId xmlns:p14="http://schemas.microsoft.com/office/powerpoint/2010/main" val="4151036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65801-08DD-81BE-59A0-75BFFABF45C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449E895-EFFB-C61E-80BB-D08C869AF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41A8E1-C7CE-E6EE-A745-1E8F9BA859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864B9E10-6980-C5AA-D5C2-6DCAFF79CF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A2CA52-E223-A0B6-E005-1E525F21B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110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268C-0055-DBA4-1795-950BEC815134}"/>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484248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762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9606-9E2E-0C85-ED49-87D3A12FE2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2E7935-2B0D-B87B-1A74-D49757587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161B5914-3344-009B-2947-D4C478E66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052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4E8C4-0A57-F4C0-4FC1-067BA962158E}"/>
              </a:ext>
            </a:extLst>
          </p:cNvPr>
          <p:cNvSpPr>
            <a:spLocks noGrp="1"/>
          </p:cNvSpPr>
          <p:nvPr>
            <p:ph type="title"/>
          </p:nvPr>
        </p:nvSpPr>
        <p:spPr>
          <a:xfrm>
            <a:off x="839788" y="457200"/>
            <a:ext cx="3932237" cy="578224"/>
          </a:xfrm>
        </p:spPr>
        <p:txBody>
          <a:bodyPr anchor="b">
            <a:noAutofit/>
          </a:bodyPr>
          <a:lstStyle>
            <a:lvl1pPr>
              <a:defRPr sz="2800">
                <a:solidFill>
                  <a:srgbClr val="354849"/>
                </a:solidFill>
              </a:defRPr>
            </a:lvl1pPr>
          </a:lstStyle>
          <a:p>
            <a:r>
              <a:rPr lang="en-US" dirty="0"/>
              <a:t>Click to edit Master title style</a:t>
            </a:r>
            <a:endParaRPr lang="en-IN" dirty="0"/>
          </a:p>
        </p:txBody>
      </p:sp>
      <p:sp>
        <p:nvSpPr>
          <p:cNvPr id="3" name="Picture Placeholder 2">
            <a:extLst>
              <a:ext uri="{FF2B5EF4-FFF2-40B4-BE49-F238E27FC236}">
                <a16:creationId xmlns:a16="http://schemas.microsoft.com/office/drawing/2014/main" id="{0B372D7A-B6D5-714F-F6E4-B42131E5A0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BEE19483-B51A-EEE1-3454-820BF9D63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9451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creativecommons.org/licenses/by/4.0/"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ecampusontario.pressbooks.pub/enhancedchemistry/"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135C62-7980-05A4-0E3A-58F7CAE0D744}"/>
              </a:ext>
            </a:extLst>
          </p:cNvPr>
          <p:cNvSpPr>
            <a:spLocks noGrp="1"/>
          </p:cNvSpPr>
          <p:nvPr>
            <p:ph type="title"/>
          </p:nvPr>
        </p:nvSpPr>
        <p:spPr>
          <a:xfrm>
            <a:off x="1821544" y="681036"/>
            <a:ext cx="8926286" cy="1009651"/>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1BBC695-46BB-6F7D-E4EA-CBBC6E75264B}"/>
              </a:ext>
            </a:extLst>
          </p:cNvPr>
          <p:cNvSpPr>
            <a:spLocks noGrp="1"/>
          </p:cNvSpPr>
          <p:nvPr>
            <p:ph type="body" idx="1"/>
          </p:nvPr>
        </p:nvSpPr>
        <p:spPr>
          <a:xfrm>
            <a:off x="1821542" y="1825625"/>
            <a:ext cx="8926286"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3">
            <a:extLst>
              <a:ext uri="{FF2B5EF4-FFF2-40B4-BE49-F238E27FC236}">
                <a16:creationId xmlns:a16="http://schemas.microsoft.com/office/drawing/2014/main" id="{C45C905C-7421-4E4B-ADAE-706AB9252ADA}"/>
              </a:ext>
            </a:extLst>
          </p:cNvPr>
          <p:cNvSpPr txBox="1">
            <a:spLocks/>
          </p:cNvSpPr>
          <p:nvPr userDrawn="1"/>
        </p:nvSpPr>
        <p:spPr>
          <a:xfrm>
            <a:off x="3594017" y="6350324"/>
            <a:ext cx="646176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hlinkClick r:id="rId14"/>
              </a:rPr>
              <a:t>Enhanced Introductory College Chemistry</a:t>
            </a:r>
            <a:r>
              <a:rPr lang="en-US" sz="1100" dirty="0"/>
              <a:t>, </a:t>
            </a:r>
            <a:r>
              <a:rPr lang="en-US" sz="1100" dirty="0">
                <a:hlinkClick r:id="rId15"/>
              </a:rPr>
              <a:t>CC BY 4.0</a:t>
            </a:r>
            <a:r>
              <a:rPr lang="en-US" sz="1100" dirty="0"/>
              <a:t>, except where otherwise noted.</a:t>
            </a:r>
          </a:p>
        </p:txBody>
      </p:sp>
    </p:spTree>
    <p:extLst>
      <p:ext uri="{BB962C8B-B14F-4D97-AF65-F5344CB8AC3E}">
        <p14:creationId xmlns:p14="http://schemas.microsoft.com/office/powerpoint/2010/main" val="32939846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creativecommons.org/licenses/by/4.0/" TargetMode="External"/><Relationship Id="rId5" Type="http://schemas.openxmlformats.org/officeDocument/2006/relationships/hyperlink" Target="https://openstax.org/books/chemistry/pages/1-introduction" TargetMode="External"/><Relationship Id="rId4" Type="http://schemas.openxmlformats.org/officeDocument/2006/relationships/hyperlink" Target="https://ecampusontario.pressbooks.pub/enhancedchemistry/"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images-of-elements.com/carbon.php" TargetMode="External"/><Relationship Id="rId3" Type="http://schemas.openxmlformats.org/officeDocument/2006/relationships/image" Target="../media/image10.jpeg"/><Relationship Id="rId7" Type="http://schemas.openxmlformats.org/officeDocument/2006/relationships/hyperlink" Target="https://images-of-elements.com/carbon.jpg"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11" Type="http://schemas.openxmlformats.org/officeDocument/2006/relationships/hyperlink" Target="https://creativecommons.org/licenses/by/4.0/" TargetMode="External"/><Relationship Id="rId5" Type="http://schemas.openxmlformats.org/officeDocument/2006/relationships/hyperlink" Target="https://www.flickr.com/photos/fancy-diamonds/" TargetMode="External"/><Relationship Id="rId10" Type="http://schemas.openxmlformats.org/officeDocument/2006/relationships/hyperlink" Target="https://openstax.org/books/chemistry/pages/preface" TargetMode="External"/><Relationship Id="rId4" Type="http://schemas.openxmlformats.org/officeDocument/2006/relationships/hyperlink" Target="https://www.flickr.com/photos/fancy-diamonds/5464717974" TargetMode="External"/><Relationship Id="rId9" Type="http://schemas.openxmlformats.org/officeDocument/2006/relationships/hyperlink" Target="http://creativecommons.org/licenses/by/3.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hyperlink" Target="https://creativecommons.org/licenses/by/3.0/deed.en" TargetMode="External"/><Relationship Id="rId5" Type="http://schemas.openxmlformats.org/officeDocument/2006/relationships/hyperlink" Target="https://commons.wikimedia.org/w/index.php?title=User:Tweenk&amp;action=edit&amp;redlink=1" TargetMode="External"/><Relationship Id="rId4" Type="http://schemas.openxmlformats.org/officeDocument/2006/relationships/hyperlink" Target="https://commons.wikimedia.org/wiki/File:Lab_glassware.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hyperlink" Target="https://ecampusontario.pressbooks.pub/enhancedchemistry/back-matter/periodic-table/" TargetMode="External"/><Relationship Id="rId5" Type="http://schemas.openxmlformats.org/officeDocument/2006/relationships/hyperlink" Target="https://creativecommons.org/licenses/by/4.0/" TargetMode="External"/><Relationship Id="rId4" Type="http://schemas.openxmlformats.org/officeDocument/2006/relationships/hyperlink" Target="https://ecampusontario.pressbooks.pub/enhancedchemistr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hyperlink" Target="https://creativecommons.org/licenses/by/4.0/" TargetMode="External"/><Relationship Id="rId5" Type="http://schemas.openxmlformats.org/officeDocument/2006/relationships/hyperlink" Target="https://openstax.org/books/chemistry/pages/preface" TargetMode="External"/><Relationship Id="rId4" Type="http://schemas.openxmlformats.org/officeDocument/2006/relationships/hyperlink" Target="https://ecampusontario.pressbooks.pub/enhancedchemistry/back-matter/periodic-tabl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https://creativecommons.org/licenses/by-sa/3.0" TargetMode="External"/><Relationship Id="rId5" Type="http://schemas.openxmlformats.org/officeDocument/2006/relationships/hyperlink" Target="https://www.sciencehistory.org/" TargetMode="External"/><Relationship Id="rId4" Type="http://schemas.openxmlformats.org/officeDocument/2006/relationships/hyperlink" Target="https://commons.wikimedia.org/wiki/File:Uma_Chowdhry_JPS_2007_10_10_podium.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flickr.com/people/12832970@N00" TargetMode="External"/><Relationship Id="rId3" Type="http://schemas.openxmlformats.org/officeDocument/2006/relationships/image" Target="../media/image4.png"/><Relationship Id="rId7" Type="http://schemas.openxmlformats.org/officeDocument/2006/relationships/hyperlink" Target="https://www.flickr.com/photos/12832970@N00/148029355/"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creativecommons.org/licenses/by/2.0/" TargetMode="External"/><Relationship Id="rId5" Type="http://schemas.openxmlformats.org/officeDocument/2006/relationships/hyperlink" Target="https://www.flickr.com/photos/intelfreepress/" TargetMode="External"/><Relationship Id="rId4" Type="http://schemas.openxmlformats.org/officeDocument/2006/relationships/hyperlink" Target="https://www.flickr.com/photos/intelfreepress/7351872594/"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20.png"/><Relationship Id="rId7" Type="http://schemas.openxmlformats.org/officeDocument/2006/relationships/hyperlink" Target="https://ecampusontario.pressbooks.pub/enhancedchemistry/" TargetMode="Externa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hyperlink" Target="https://en.wikipedia.org/wiki/Public_domain" TargetMode="External"/><Relationship Id="rId5" Type="http://schemas.openxmlformats.org/officeDocument/2006/relationships/hyperlink" Target="https://commons.wikimedia.org/wiki/User:Hoa112008" TargetMode="External"/><Relationship Id="rId4" Type="http://schemas.openxmlformats.org/officeDocument/2006/relationships/hyperlink" Target="https://commons.wikimedia.org/wiki/File:Ditungsten-3D-vdW.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ecampusontario.pressbooks.pub/enhancedchemistr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ecampusontario.pressbooks.pub/enhancedchemistr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en.wikipedia.org/wiki/en:public_domain" TargetMode="External"/><Relationship Id="rId5" Type="http://schemas.openxmlformats.org/officeDocument/2006/relationships/hyperlink" Target="https://commons.wikimedia.org/wiki/User:%D0%90" TargetMode="External"/><Relationship Id="rId4" Type="http://schemas.openxmlformats.org/officeDocument/2006/relationships/hyperlink" Target="https://commons.wikimedia.org/wiki/File:Hg_Mercury.jp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openstax.org/books/chemistry/pages/preface"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creativecommons.org/licenses/by/4.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creativecommons.org/licenses/by-sa/3.0/deed.en" TargetMode="External"/><Relationship Id="rId5" Type="http://schemas.openxmlformats.org/officeDocument/2006/relationships/hyperlink" Target="https://commons.wikimedia.org/wiki/User:Ahoerstemeier" TargetMode="External"/><Relationship Id="rId4" Type="http://schemas.openxmlformats.org/officeDocument/2006/relationships/hyperlink" Target="https://commons.wikimedia.org/wiki/File:Fr-TableImage.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creativecommons.org/licenses/by/4.0/" TargetMode="External"/><Relationship Id="rId5" Type="http://schemas.openxmlformats.org/officeDocument/2006/relationships/hyperlink" Target="https://openstax.org/books/chemistry/pages/preface" TargetMode="External"/><Relationship Id="rId4" Type="http://schemas.openxmlformats.org/officeDocument/2006/relationships/hyperlink" Target="https://ecampusontario.pressbooks.pub/enhancedchemistry/back-matter/periodic-tabl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en.wikipedia.org/wiki/sv:User:Den_fj%C3%A4ttrade_ankan"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hyperlink" Target="https://commons.wikimedia.org/wiki/File:Mendelejevs_periodiska_system_1871.png" TargetMode="External"/><Relationship Id="rId5" Type="http://schemas.openxmlformats.org/officeDocument/2006/relationships/hyperlink" Target="https://en.wikipedia.org/wiki/public_domain" TargetMode="External"/><Relationship Id="rId4" Type="http://schemas.openxmlformats.org/officeDocument/2006/relationships/hyperlink" Target="https://en.wikipedia.org/wiki/Dmitri_Mendeleev#/media/File:DIMendeleevCab.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creativecommons.org/licenses/by/4.0/" TargetMode="External"/><Relationship Id="rId5" Type="http://schemas.openxmlformats.org/officeDocument/2006/relationships/hyperlink" Target="https://openstax.org/books/chemistry/pages/preface" TargetMode="External"/><Relationship Id="rId4" Type="http://schemas.openxmlformats.org/officeDocument/2006/relationships/hyperlink" Target="https://ecampusontario.pressbooks.pub/enhancedchemistry/back-matter/periodic-tabl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hyperlink" Target="https://creativecommons.org/licenses/by/4.0/" TargetMode="External"/><Relationship Id="rId4" Type="http://schemas.openxmlformats.org/officeDocument/2006/relationships/hyperlink" Target="https://openstax.org/books/chemistry/pages/prefa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5B1E-B1FF-4974-987F-4B07EDA86B60}"/>
              </a:ext>
            </a:extLst>
          </p:cNvPr>
          <p:cNvSpPr>
            <a:spLocks noGrp="1"/>
          </p:cNvSpPr>
          <p:nvPr>
            <p:ph type="ctrTitle"/>
          </p:nvPr>
        </p:nvSpPr>
        <p:spPr>
          <a:xfrm>
            <a:off x="2717074" y="1410832"/>
            <a:ext cx="7916089" cy="1687242"/>
          </a:xfrm>
          <a:ln>
            <a:noFill/>
          </a:ln>
        </p:spPr>
        <p:txBody>
          <a:bodyPr>
            <a:normAutofit/>
          </a:bodyPr>
          <a:lstStyle/>
          <a:p>
            <a:pPr algn="l"/>
            <a:r>
              <a:rPr lang="en-IN" sz="5400" spc="300" dirty="0">
                <a:solidFill>
                  <a:srgbClr val="354849"/>
                </a:solidFill>
              </a:rPr>
              <a:t>Chapter 3</a:t>
            </a:r>
            <a:br>
              <a:rPr lang="en-IN" sz="4800" spc="300" dirty="0">
                <a:solidFill>
                  <a:srgbClr val="354849"/>
                </a:solidFill>
              </a:rPr>
            </a:br>
            <a:r>
              <a:rPr lang="en-IN" spc="300" dirty="0">
                <a:solidFill>
                  <a:srgbClr val="354849"/>
                </a:solidFill>
              </a:rPr>
              <a:t>Building Blocks of Matter</a:t>
            </a:r>
            <a:endParaRPr lang="en-IN" sz="4800" spc="300" dirty="0">
              <a:solidFill>
                <a:srgbClr val="354849"/>
              </a:solidFill>
            </a:endParaRPr>
          </a:p>
        </p:txBody>
      </p:sp>
      <p:sp>
        <p:nvSpPr>
          <p:cNvPr id="3" name="Subtitle 2">
            <a:extLst>
              <a:ext uri="{FF2B5EF4-FFF2-40B4-BE49-F238E27FC236}">
                <a16:creationId xmlns:a16="http://schemas.microsoft.com/office/drawing/2014/main" id="{31F137CD-49BF-D51B-00D1-5497F31C37AB}"/>
              </a:ext>
            </a:extLst>
          </p:cNvPr>
          <p:cNvSpPr>
            <a:spLocks noGrp="1"/>
          </p:cNvSpPr>
          <p:nvPr>
            <p:ph type="subTitle" idx="1"/>
          </p:nvPr>
        </p:nvSpPr>
        <p:spPr>
          <a:xfrm>
            <a:off x="2717074" y="3429000"/>
            <a:ext cx="8098971" cy="2018168"/>
          </a:xfrm>
        </p:spPr>
        <p:txBody>
          <a:bodyPr>
            <a:normAutofit lnSpcReduction="10000"/>
          </a:bodyPr>
          <a:lstStyle/>
          <a:p>
            <a:pPr algn="l">
              <a:lnSpc>
                <a:spcPct val="120000"/>
              </a:lnSpc>
            </a:pPr>
            <a:r>
              <a:rPr lang="en-US" sz="1300" i="0" dirty="0">
                <a:solidFill>
                  <a:srgbClr val="354849"/>
                </a:solidFill>
                <a:latin typeface="Arial" panose="020B0604020202020204" pitchFamily="34" charset="0"/>
              </a:rPr>
              <a:t>Slides to accompany Enhanced Introductory College Chemistry by Gregory Anderson, Caryn Fahey, J.R. van Haarlem, Jackie MacDonald, Adrienne Richards, Samantha Sullivan Sauer, and David Wegman</a:t>
            </a:r>
          </a:p>
          <a:p>
            <a:pPr algn="l">
              <a:lnSpc>
                <a:spcPct val="120000"/>
              </a:lnSpc>
            </a:pPr>
            <a:r>
              <a:rPr lang="en-US" sz="1300" i="0" dirty="0">
                <a:solidFill>
                  <a:srgbClr val="354849"/>
                </a:solidFill>
                <a:latin typeface="Arial" panose="020B0604020202020204" pitchFamily="34" charset="0"/>
              </a:rPr>
              <a:t>Slide design and template by Revathi Mahadevan</a:t>
            </a:r>
          </a:p>
          <a:p>
            <a:pPr algn="l">
              <a:lnSpc>
                <a:spcPct val="120000"/>
              </a:lnSpc>
            </a:pPr>
            <a:r>
              <a:rPr lang="en-US" sz="1300" i="0" dirty="0">
                <a:solidFill>
                  <a:srgbClr val="354849"/>
                </a:solidFill>
                <a:latin typeface="Arial" panose="020B0604020202020204" pitchFamily="34" charset="0"/>
              </a:rPr>
              <a:t>Except where otherwise noted, images, tables &amp; diagrams are reused from </a:t>
            </a:r>
            <a:r>
              <a:rPr lang="en-US" sz="1300" i="0" dirty="0">
                <a:solidFill>
                  <a:srgbClr val="354849"/>
                </a:solidFill>
                <a:latin typeface="Arial" panose="020B0604020202020204" pitchFamily="34" charset="0"/>
                <a:hlinkClick r:id="rId4">
                  <a:extLst>
                    <a:ext uri="{A12FA001-AC4F-418D-AE19-62706E023703}">
                      <ahyp:hlinkClr xmlns:ahyp="http://schemas.microsoft.com/office/drawing/2018/hyperlinkcolor" val="tx"/>
                    </a:ext>
                  </a:extLst>
                </a:hlinkClick>
              </a:rPr>
              <a:t>Enhanced Introductory College Chemistry</a:t>
            </a:r>
            <a:r>
              <a:rPr lang="en-US" sz="1300" i="0" dirty="0">
                <a:solidFill>
                  <a:srgbClr val="354849"/>
                </a:solidFill>
                <a:latin typeface="Arial" panose="020B0604020202020204" pitchFamily="34" charset="0"/>
              </a:rPr>
              <a:t>, a derivative of </a:t>
            </a:r>
            <a:r>
              <a:rPr lang="en-US" sz="1300" i="0" dirty="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 </a:t>
            </a:r>
            <a:r>
              <a:rPr lang="en-US" sz="1300" i="0" dirty="0" err="1">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Stax</a:t>
            </a:r>
            <a:r>
              <a:rPr lang="en-US" sz="1300" i="0" dirty="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a:t>
            </a:r>
            <a:r>
              <a:rPr lang="en-US" sz="1300" i="0" dirty="0">
                <a:solidFill>
                  <a:srgbClr val="354849"/>
                </a:solidFill>
                <a:latin typeface="Arial" panose="020B0604020202020204" pitchFamily="34" charset="0"/>
              </a:rPr>
              <a:t> by Paul Flowers, Klaus </a:t>
            </a:r>
            <a:r>
              <a:rPr lang="en-US" sz="1300" i="0" dirty="0" err="1">
                <a:solidFill>
                  <a:srgbClr val="354849"/>
                </a:solidFill>
                <a:latin typeface="Arial" panose="020B0604020202020204" pitchFamily="34" charset="0"/>
              </a:rPr>
              <a:t>Theopold</a:t>
            </a:r>
            <a:r>
              <a:rPr lang="en-US" sz="1300" i="0" dirty="0">
                <a:solidFill>
                  <a:srgbClr val="354849"/>
                </a:solidFill>
                <a:latin typeface="Arial" panose="020B0604020202020204" pitchFamily="34" charset="0"/>
              </a:rPr>
              <a:t>, Richard Langley &amp; William R. Robinson and is licensed under </a:t>
            </a:r>
            <a:r>
              <a:rPr lang="en-US" sz="1300" i="0" dirty="0">
                <a:solidFill>
                  <a:srgbClr val="354849"/>
                </a:solidFill>
                <a:latin typeface="Arial" panose="020B0604020202020204" pitchFamily="34" charset="0"/>
                <a:hlinkClick r:id="rId6">
                  <a:extLst>
                    <a:ext uri="{A12FA001-AC4F-418D-AE19-62706E023703}">
                      <ahyp:hlinkClr xmlns:ahyp="http://schemas.microsoft.com/office/drawing/2018/hyperlinkcolor" val="tx"/>
                    </a:ext>
                  </a:extLst>
                </a:hlinkClick>
              </a:rPr>
              <a:t>CC BY 4.0</a:t>
            </a:r>
            <a:r>
              <a:rPr lang="en-US" sz="1300" i="0" dirty="0">
                <a:solidFill>
                  <a:srgbClr val="354849"/>
                </a:solidFill>
                <a:latin typeface="Arial" panose="020B0604020202020204" pitchFamily="34" charset="0"/>
              </a:rPr>
              <a:t>. ​Access for free at </a:t>
            </a:r>
            <a:r>
              <a:rPr lang="en-US" sz="1300" i="0" dirty="0">
                <a:solidFill>
                  <a:srgbClr val="354849"/>
                </a:solidFill>
                <a:latin typeface="Arial" panose="020B0604020202020204" pitchFamily="34" charset="0"/>
                <a:hlinkClick r:id="rId5">
                  <a:extLst>
                    <a:ext uri="{A12FA001-AC4F-418D-AE19-62706E023703}">
                      <ahyp:hlinkClr xmlns:ahyp="http://schemas.microsoft.com/office/drawing/2018/hyperlinkcolor" val="tx"/>
                    </a:ext>
                  </a:extLst>
                </a:hlinkClick>
              </a:rPr>
              <a:t>Chemistry (OpenStax)</a:t>
            </a:r>
            <a:r>
              <a:rPr lang="en-US" sz="1300" i="0" dirty="0">
                <a:solidFill>
                  <a:srgbClr val="354849"/>
                </a:solidFill>
                <a:latin typeface="Arial" panose="020B0604020202020204" pitchFamily="34" charset="0"/>
              </a:rPr>
              <a:t>​</a:t>
            </a:r>
          </a:p>
          <a:p>
            <a:pPr algn="l">
              <a:lnSpc>
                <a:spcPct val="120000"/>
              </a:lnSpc>
            </a:pPr>
            <a:r>
              <a:rPr lang="en-US" sz="1300" i="0" dirty="0">
                <a:solidFill>
                  <a:srgbClr val="354849"/>
                </a:solidFill>
                <a:latin typeface="Arial" panose="020B0604020202020204" pitchFamily="34" charset="0"/>
              </a:rPr>
              <a:t>Slides are licensed under CC-BY 4.0, Except while otherwise noted</a:t>
            </a:r>
            <a:endParaRPr lang="en-IN" sz="1300" i="0" dirty="0">
              <a:solidFill>
                <a:srgbClr val="354849"/>
              </a:solidFill>
              <a:latin typeface="Arial" panose="020B0604020202020204" pitchFamily="34" charset="0"/>
            </a:endParaRPr>
          </a:p>
          <a:p>
            <a:pPr algn="l"/>
            <a:endParaRPr lang="en-IN" dirty="0">
              <a:solidFill>
                <a:srgbClr val="354849"/>
              </a:solidFill>
            </a:endParaRPr>
          </a:p>
        </p:txBody>
      </p:sp>
      <p:cxnSp>
        <p:nvCxnSpPr>
          <p:cNvPr id="6" name="Straight Connector 5">
            <a:extLst>
              <a:ext uri="{FF2B5EF4-FFF2-40B4-BE49-F238E27FC236}">
                <a16:creationId xmlns:a16="http://schemas.microsoft.com/office/drawing/2014/main" id="{ED914AB6-07F4-CE81-3DFC-510298744853}"/>
              </a:ext>
              <a:ext uri="{C183D7F6-B498-43B3-948B-1728B52AA6E4}">
                <adec:decorative xmlns:adec="http://schemas.microsoft.com/office/drawing/2017/decorative" val="1"/>
              </a:ext>
            </a:extLst>
          </p:cNvPr>
          <p:cNvCxnSpPr>
            <a:cxnSpLocks/>
          </p:cNvCxnSpPr>
          <p:nvPr/>
        </p:nvCxnSpPr>
        <p:spPr>
          <a:xfrm>
            <a:off x="2560321" y="1809205"/>
            <a:ext cx="0" cy="3344092"/>
          </a:xfrm>
          <a:prstGeom prst="line">
            <a:avLst/>
          </a:prstGeom>
          <a:ln w="28575">
            <a:solidFill>
              <a:srgbClr val="5673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07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3.2d</a:t>
            </a:r>
          </a:p>
        </p:txBody>
      </p:sp>
      <p:pic>
        <p:nvPicPr>
          <p:cNvPr id="9218" name="Picture 2" descr="Two photos and two images are shown and labeled, “a,” “b,” “c,” and “d.” Photo a is of a diamond held by tweezers. Photo b shows a black columnar solid. Image c shows layered sheets of interconnected hexagonal rings. Image d shows sheets of hexagonal rings.">
            <a:extLst>
              <a:ext uri="{FF2B5EF4-FFF2-40B4-BE49-F238E27FC236}">
                <a16:creationId xmlns:a16="http://schemas.microsoft.com/office/drawing/2014/main" id="{8AF642DE-2A58-8843-C959-CD5159E11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91" y="1528892"/>
            <a:ext cx="12059017" cy="31906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182818" y="4920362"/>
            <a:ext cx="9913990" cy="1174858"/>
          </a:xfrm>
        </p:spPr>
        <p:txBody>
          <a:bodyPr vert="horz" lIns="91440" tIns="45720" rIns="91440" bIns="45720" rtlCol="0" anchor="t">
            <a:noAutofit/>
          </a:bodyPr>
          <a:lstStyle/>
          <a:p>
            <a:pPr>
              <a:lnSpc>
                <a:spcPct val="100000"/>
              </a:lnSpc>
            </a:pPr>
            <a:r>
              <a:rPr lang="en-US" b="1" dirty="0">
                <a:latin typeface="Arial"/>
                <a:cs typeface="Arial"/>
              </a:rPr>
              <a:t>Figure 3.2d</a:t>
            </a:r>
            <a:r>
              <a:rPr lang="en-US" dirty="0">
                <a:latin typeface="Arial"/>
                <a:cs typeface="Arial"/>
              </a:rPr>
              <a:t> (a) Diamond and (b) graphite are two forms of carbon. (c) In the crystal structure of diamond, the covalent bonds form three-dimensional tetrahedrons. (d) In the crystal structure of graphite, each planar layer is composed of six-membered rings. (credit a: modification of </a:t>
            </a:r>
            <a:r>
              <a:rPr lang="en-US" dirty="0">
                <a:latin typeface="Arial"/>
                <a:cs typeface="Arial"/>
                <a:hlinkClick r:id="rId4"/>
              </a:rPr>
              <a:t>work</a:t>
            </a:r>
            <a:r>
              <a:rPr lang="en-US" dirty="0">
                <a:latin typeface="Arial"/>
                <a:cs typeface="Arial"/>
              </a:rPr>
              <a:t> by </a:t>
            </a:r>
            <a:r>
              <a:rPr lang="en-US" dirty="0">
                <a:latin typeface="Arial"/>
                <a:cs typeface="Arial"/>
                <a:hlinkClick r:id="rId5"/>
              </a:rPr>
              <a:t>Fancy Diamonds</a:t>
            </a:r>
            <a:r>
              <a:rPr lang="en-US" dirty="0">
                <a:latin typeface="Arial"/>
                <a:cs typeface="Arial"/>
              </a:rPr>
              <a:t>, </a:t>
            </a:r>
            <a:r>
              <a:rPr lang="en-US" dirty="0">
                <a:latin typeface="Arial"/>
                <a:cs typeface="Arial"/>
                <a:hlinkClick r:id="rId6"/>
              </a:rPr>
              <a:t>CC BY 2.0</a:t>
            </a:r>
            <a:r>
              <a:rPr lang="en-US" dirty="0">
                <a:latin typeface="Arial"/>
                <a:cs typeface="Arial"/>
              </a:rPr>
              <a:t>; credit b: modification of </a:t>
            </a:r>
            <a:r>
              <a:rPr lang="en-US" dirty="0">
                <a:latin typeface="Arial"/>
                <a:cs typeface="Arial"/>
                <a:hlinkClick r:id="rId7"/>
              </a:rPr>
              <a:t>work</a:t>
            </a:r>
            <a:r>
              <a:rPr lang="en-US" dirty="0">
                <a:latin typeface="Arial"/>
                <a:cs typeface="Arial"/>
              </a:rPr>
              <a:t> by </a:t>
            </a:r>
            <a:r>
              <a:rPr lang="en-US" dirty="0">
                <a:latin typeface="Arial"/>
                <a:cs typeface="Arial"/>
                <a:hlinkClick r:id="rId8"/>
              </a:rPr>
              <a:t>Anonymous</a:t>
            </a:r>
            <a:r>
              <a:rPr lang="en-US" dirty="0">
                <a:latin typeface="Arial"/>
                <a:cs typeface="Arial"/>
              </a:rPr>
              <a:t>, </a:t>
            </a:r>
            <a:r>
              <a:rPr lang="en-US" dirty="0">
                <a:latin typeface="Arial"/>
                <a:cs typeface="Arial"/>
                <a:hlinkClick r:id="rId9"/>
              </a:rPr>
              <a:t>CC BY 3.0</a:t>
            </a:r>
            <a:r>
              <a:rPr lang="en-US" dirty="0">
                <a:latin typeface="Arial"/>
                <a:cs typeface="Arial"/>
              </a:rPr>
              <a:t> cr</a:t>
            </a:r>
            <a:r>
              <a:rPr lang="en-US" dirty="0">
                <a:effectLst/>
                <a:latin typeface="Arial"/>
                <a:ea typeface="Calibri" panose="020F0502020204030204" pitchFamily="34" charset="0"/>
                <a:cs typeface="Arial"/>
              </a:rPr>
              <a:t>edit c, d: </a:t>
            </a:r>
            <a:r>
              <a:rPr lang="en-US" i="1" u="sng" dirty="0">
                <a:solidFill>
                  <a:srgbClr val="0563C1"/>
                </a:solidFill>
                <a:effectLst/>
                <a:latin typeface="Arial"/>
                <a:ea typeface="Calibri" panose="020F0502020204030204" pitchFamily="34" charset="0"/>
                <a:cs typeface="Arial"/>
                <a:hlinkClick r:id="rId10"/>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11"/>
              </a:rPr>
              <a:t>CC BY 4.0</a:t>
            </a:r>
            <a:r>
              <a:rPr lang="en-US" dirty="0">
                <a:effectLst/>
                <a:latin typeface="Arial"/>
                <a:ea typeface="Calibri" panose="020F0502020204030204" pitchFamily="34" charset="0"/>
                <a:cs typeface="Arial"/>
              </a:rPr>
              <a:t>.)</a:t>
            </a:r>
          </a:p>
        </p:txBody>
      </p:sp>
    </p:spTree>
    <p:extLst>
      <p:ext uri="{BB962C8B-B14F-4D97-AF65-F5344CB8AC3E}">
        <p14:creationId xmlns:p14="http://schemas.microsoft.com/office/powerpoint/2010/main" val="309208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3.2e</a:t>
            </a:r>
          </a:p>
        </p:txBody>
      </p:sp>
      <p:pic>
        <p:nvPicPr>
          <p:cNvPr id="10242" name="Picture 2" descr="A photo of beakers, flasks, and graduated cylinders is shown. Each piece of glassware holds a different color liquid.">
            <a:extLst>
              <a:ext uri="{FF2B5EF4-FFF2-40B4-BE49-F238E27FC236}">
                <a16:creationId xmlns:a16="http://schemas.microsoft.com/office/drawing/2014/main" id="{0EEFDFDA-CACE-A5B3-3EDE-82F3FA1CE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500" y="1066800"/>
            <a:ext cx="52650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24742" y="5276850"/>
            <a:ext cx="9828265" cy="1070083"/>
          </a:xfrm>
        </p:spPr>
        <p:txBody>
          <a:bodyPr vert="horz" lIns="91440" tIns="45720" rIns="91440" bIns="45720" rtlCol="0" anchor="t">
            <a:noAutofit/>
          </a:bodyPr>
          <a:lstStyle/>
          <a:p>
            <a:pPr>
              <a:lnSpc>
                <a:spcPct val="100000"/>
              </a:lnSpc>
            </a:pPr>
            <a:r>
              <a:rPr lang="en-US" b="1" dirty="0">
                <a:latin typeface="Arial"/>
                <a:cs typeface="Arial"/>
              </a:rPr>
              <a:t>Figure 3.2e</a:t>
            </a:r>
            <a:r>
              <a:rPr lang="en-US" dirty="0">
                <a:latin typeface="Arial"/>
                <a:cs typeface="Arial"/>
              </a:rPr>
              <a:t> Laboratory glassware, such as Pyrex and </a:t>
            </a:r>
            <a:r>
              <a:rPr lang="en-US" dirty="0" err="1">
                <a:latin typeface="Arial"/>
                <a:cs typeface="Arial"/>
              </a:rPr>
              <a:t>Kimax</a:t>
            </a:r>
            <a:r>
              <a:rPr lang="en-US" dirty="0">
                <a:latin typeface="Arial"/>
                <a:cs typeface="Arial"/>
              </a:rPr>
              <a:t>, is made of borosilicate glass because it does not break when heated. The inclusion of borates in the glass helps to mediate the effects of thermal expansion and contraction. This reduces the likelihood of thermal shock, which causes silicate glass to crack upon rapid heating or cooling. (credit: </a:t>
            </a:r>
            <a:r>
              <a:rPr lang="en-US" dirty="0">
                <a:latin typeface="Arial"/>
                <a:cs typeface="Arial"/>
                <a:hlinkClick r:id="rId4"/>
              </a:rPr>
              <a:t>photo</a:t>
            </a:r>
            <a:r>
              <a:rPr lang="en-US" dirty="0">
                <a:latin typeface="Arial"/>
                <a:cs typeface="Arial"/>
              </a:rPr>
              <a:t> by </a:t>
            </a:r>
            <a:r>
              <a:rPr lang="en-US" dirty="0">
                <a:latin typeface="Arial"/>
                <a:cs typeface="Arial"/>
                <a:hlinkClick r:id="rId5"/>
              </a:rPr>
              <a:t>Tweenk</a:t>
            </a:r>
            <a:r>
              <a:rPr lang="en-US" dirty="0">
                <a:latin typeface="Arial"/>
                <a:cs typeface="Arial"/>
              </a:rPr>
              <a:t>, </a:t>
            </a:r>
            <a:r>
              <a:rPr lang="en-US" dirty="0">
                <a:latin typeface="Arial"/>
                <a:cs typeface="Arial"/>
                <a:hlinkClick r:id="rId6"/>
              </a:rPr>
              <a:t>CC BY 3.0</a:t>
            </a:r>
            <a:r>
              <a:rPr lang="en-US" dirty="0">
                <a:latin typeface="Arial"/>
                <a:cs typeface="Arial"/>
              </a:rPr>
              <a:t>)</a:t>
            </a:r>
          </a:p>
        </p:txBody>
      </p:sp>
    </p:spTree>
    <p:extLst>
      <p:ext uri="{BB962C8B-B14F-4D97-AF65-F5344CB8AC3E}">
        <p14:creationId xmlns:p14="http://schemas.microsoft.com/office/powerpoint/2010/main" val="2061303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3.2f</a:t>
            </a:r>
          </a:p>
        </p:txBody>
      </p:sp>
      <p:pic>
        <p:nvPicPr>
          <p:cNvPr id="11266" name="Picture 2" descr="In this figure, a periodic table is shown with the metals, nonmetals and metalloids distinguished and highlighted.">
            <a:extLst>
              <a:ext uri="{FF2B5EF4-FFF2-40B4-BE49-F238E27FC236}">
                <a16:creationId xmlns:a16="http://schemas.microsoft.com/office/drawing/2014/main" id="{4525E507-7DE3-18ED-E2DA-4D010AC1C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914" y="1200150"/>
            <a:ext cx="669417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620017" y="5479686"/>
            <a:ext cx="9237715" cy="637082"/>
          </a:xfrm>
        </p:spPr>
        <p:txBody>
          <a:bodyPr>
            <a:noAutofit/>
          </a:bodyPr>
          <a:lstStyle/>
          <a:p>
            <a:pPr>
              <a:lnSpc>
                <a:spcPct val="100000"/>
              </a:lnSpc>
            </a:pPr>
            <a:r>
              <a:rPr lang="en-US" b="1" dirty="0"/>
              <a:t>Figure 3.2f</a:t>
            </a:r>
            <a:r>
              <a:rPr lang="en-US" dirty="0"/>
              <a:t> Metals, non-metals, and metalloids in the periodic table. </a:t>
            </a:r>
            <a:r>
              <a:rPr lang="en-US" dirty="0">
                <a:effectLst/>
                <a:ea typeface="Calibri" panose="020F0502020204030204" pitchFamily="34" charset="0"/>
              </a:rPr>
              <a:t>(credit: graphics by </a:t>
            </a:r>
            <a:r>
              <a:rPr lang="en-US" u="sng" dirty="0">
                <a:solidFill>
                  <a:srgbClr val="0563C1"/>
                </a:solidFill>
                <a:effectLst/>
                <a:ea typeface="Calibri" panose="020F0502020204030204" pitchFamily="34" charset="0"/>
                <a:hlinkClick r:id="rId4"/>
              </a:rPr>
              <a:t>Revathi Mahadevan</a:t>
            </a:r>
            <a:r>
              <a:rPr lang="en-US" dirty="0">
                <a:effectLst/>
                <a:ea typeface="Calibri" panose="020F0502020204030204" pitchFamily="34" charset="0"/>
              </a:rPr>
              <a:t>, </a:t>
            </a:r>
            <a:r>
              <a:rPr lang="en-US" u="sng" dirty="0">
                <a:solidFill>
                  <a:srgbClr val="0563C1"/>
                </a:solidFill>
                <a:effectLst/>
                <a:ea typeface="Calibri" panose="020F0502020204030204" pitchFamily="34" charset="0"/>
                <a:hlinkClick r:id="rId5"/>
              </a:rPr>
              <a:t>CC BY 4.0</a:t>
            </a:r>
            <a:r>
              <a:rPr lang="en-US" dirty="0">
                <a:effectLst/>
                <a:ea typeface="Calibri" panose="020F0502020204030204" pitchFamily="34" charset="0"/>
              </a:rPr>
              <a:t>)</a:t>
            </a:r>
            <a:r>
              <a:rPr lang="en-US" dirty="0"/>
              <a:t> Review the </a:t>
            </a:r>
            <a:r>
              <a:rPr lang="en-US" dirty="0">
                <a:hlinkClick r:id="rId6"/>
              </a:rPr>
              <a:t>Periodic Table of the Elements in other formats</a:t>
            </a:r>
            <a:r>
              <a:rPr lang="en-US" dirty="0"/>
              <a:t> in Appendix A.</a:t>
            </a:r>
          </a:p>
        </p:txBody>
      </p:sp>
    </p:spTree>
    <p:extLst>
      <p:ext uri="{BB962C8B-B14F-4D97-AF65-F5344CB8AC3E}">
        <p14:creationId xmlns:p14="http://schemas.microsoft.com/office/powerpoint/2010/main" val="208733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3.2g</a:t>
            </a:r>
          </a:p>
        </p:txBody>
      </p:sp>
      <p:pic>
        <p:nvPicPr>
          <p:cNvPr id="12290" name="Picture 2" descr="This diagram combines the groups and periods of the periodic table based on their similar properties. Group 1 contains the alkali metals, group 2 contains the earth alkaline metals, group 15 contains the pnictogens, group 16 contains the chalcogens, group 17 contains the halogens and group 18 contains the noble gases. The main group elements consist of groups 1, 2, and 12 through 18. Therefore, most of the transition metals, which are contained in groups 3 through 11, are not main group elements. The lanthanides and actinides are called out at the bottom of the periodic table.">
            <a:extLst>
              <a:ext uri="{FF2B5EF4-FFF2-40B4-BE49-F238E27FC236}">
                <a16:creationId xmlns:a16="http://schemas.microsoft.com/office/drawing/2014/main" id="{2107A2B9-0808-FB26-747B-8F330593D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896" y="1095375"/>
            <a:ext cx="6974205"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53317" y="5460636"/>
            <a:ext cx="9571090" cy="827582"/>
          </a:xfrm>
        </p:spPr>
        <p:txBody>
          <a:bodyPr vert="horz" lIns="91440" tIns="45720" rIns="91440" bIns="45720" rtlCol="0" anchor="t">
            <a:noAutofit/>
          </a:bodyPr>
          <a:lstStyle/>
          <a:p>
            <a:pPr>
              <a:lnSpc>
                <a:spcPct val="100000"/>
              </a:lnSpc>
            </a:pPr>
            <a:r>
              <a:rPr lang="en-US" b="1" dirty="0">
                <a:latin typeface="Arial"/>
                <a:cs typeface="Arial"/>
              </a:rPr>
              <a:t>Figure 3.2g</a:t>
            </a:r>
            <a:r>
              <a:rPr lang="en-US" dirty="0">
                <a:latin typeface="Arial"/>
                <a:cs typeface="Arial"/>
              </a:rPr>
              <a:t> The periodic table organizes elements with similar properties into groups. Review the </a:t>
            </a:r>
            <a:r>
              <a:rPr lang="en-US" dirty="0">
                <a:latin typeface="Arial"/>
                <a:cs typeface="Arial"/>
                <a:hlinkClick r:id="rId4"/>
              </a:rPr>
              <a:t>Periodic Table of the Elements in other formats</a:t>
            </a:r>
            <a:r>
              <a:rPr lang="en-US" dirty="0">
                <a:latin typeface="Arial"/>
                <a:cs typeface="Arial"/>
              </a:rPr>
              <a:t> in Appendix A.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5"/>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6"/>
              </a:rPr>
              <a:t>CC BY 4.0</a:t>
            </a:r>
            <a:r>
              <a:rPr lang="en-US" dirty="0">
                <a:effectLst/>
                <a:latin typeface="Arial"/>
                <a:ea typeface="Calibri" panose="020F0502020204030204" pitchFamily="34" charset="0"/>
                <a:cs typeface="Arial"/>
              </a:rPr>
              <a:t>.)</a:t>
            </a:r>
          </a:p>
          <a:p>
            <a:pPr>
              <a:lnSpc>
                <a:spcPct val="100000"/>
              </a:lnSpc>
            </a:pPr>
            <a:endParaRPr lang="en-US" dirty="0"/>
          </a:p>
        </p:txBody>
      </p:sp>
    </p:spTree>
    <p:extLst>
      <p:ext uri="{BB962C8B-B14F-4D97-AF65-F5344CB8AC3E}">
        <p14:creationId xmlns:p14="http://schemas.microsoft.com/office/powerpoint/2010/main" val="2566631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3.2h</a:t>
            </a:r>
          </a:p>
        </p:txBody>
      </p:sp>
      <p:pic>
        <p:nvPicPr>
          <p:cNvPr id="13314" name="Picture 2" descr="Three sealed glass vials are shown. The left vial contains a pale yellow gas and a colorless liquid, the middle contains an orange gas and solid, and the right contains a purple gas and solid.">
            <a:extLst>
              <a:ext uri="{FF2B5EF4-FFF2-40B4-BE49-F238E27FC236}">
                <a16:creationId xmlns:a16="http://schemas.microsoft.com/office/drawing/2014/main" id="{5F6151C7-B380-57D6-D082-AF02197B4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1085850"/>
            <a:ext cx="6191250" cy="40576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505717" y="5460636"/>
            <a:ext cx="9180565" cy="837107"/>
          </a:xfrm>
        </p:spPr>
        <p:txBody>
          <a:bodyPr vert="horz" lIns="91440" tIns="45720" rIns="91440" bIns="45720" rtlCol="0" anchor="t">
            <a:noAutofit/>
          </a:bodyPr>
          <a:lstStyle/>
          <a:p>
            <a:pPr>
              <a:lnSpc>
                <a:spcPct val="100000"/>
              </a:lnSpc>
            </a:pPr>
            <a:r>
              <a:rPr lang="en-US" b="1" dirty="0">
                <a:latin typeface="Arial"/>
                <a:cs typeface="Arial"/>
              </a:rPr>
              <a:t>Figure 3.2h</a:t>
            </a:r>
            <a:r>
              <a:rPr lang="en-US" dirty="0">
                <a:latin typeface="Arial"/>
                <a:cs typeface="Arial"/>
              </a:rPr>
              <a:t> Chlorine is a pale yellow-green gas (left), gaseous bromine is deep orange (</a:t>
            </a:r>
            <a:r>
              <a:rPr lang="en-US" dirty="0" err="1">
                <a:latin typeface="Arial"/>
                <a:cs typeface="Arial"/>
              </a:rPr>
              <a:t>centre</a:t>
            </a:r>
            <a:r>
              <a:rPr lang="en-US" dirty="0">
                <a:latin typeface="Arial"/>
                <a:cs typeface="Arial"/>
              </a:rPr>
              <a:t>), and gaseous iodine is purple (right). (Fluorine is so reactive that it is too dangerous to handle.) (credit: Sahar </a:t>
            </a:r>
            <a:r>
              <a:rPr lang="en-US" dirty="0" err="1">
                <a:latin typeface="Arial"/>
                <a:cs typeface="Arial"/>
              </a:rPr>
              <a:t>Atwa</a:t>
            </a:r>
            <a:r>
              <a:rPr lang="en-US" dirty="0">
                <a:latin typeface="Arial"/>
                <a:cs typeface="Arial"/>
              </a:rPr>
              <a:t> in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3501663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22793" y="243073"/>
            <a:ext cx="3932237" cy="643812"/>
          </a:xfrm>
        </p:spPr>
        <p:txBody>
          <a:bodyPr/>
          <a:lstStyle/>
          <a:p>
            <a:r>
              <a:rPr lang="en-US" dirty="0"/>
              <a:t>Figure 3.3a</a:t>
            </a:r>
          </a:p>
        </p:txBody>
      </p:sp>
      <p:pic>
        <p:nvPicPr>
          <p:cNvPr id="1026" name="Picture 2" descr="Photograph of Dr. Uma Chowdhry lecturing at a podium.">
            <a:extLst>
              <a:ext uri="{FF2B5EF4-FFF2-40B4-BE49-F238E27FC236}">
                <a16:creationId xmlns:a16="http://schemas.microsoft.com/office/drawing/2014/main" id="{FC80E0DC-F93B-8E14-C09F-9EB391005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400" y="984739"/>
            <a:ext cx="275463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13542" y="5416826"/>
            <a:ext cx="8328345" cy="637082"/>
          </a:xfrm>
        </p:spPr>
        <p:txBody>
          <a:bodyPr>
            <a:noAutofit/>
          </a:bodyPr>
          <a:lstStyle/>
          <a:p>
            <a:r>
              <a:rPr lang="en-US" b="1" dirty="0"/>
              <a:t>Figure 3.3a </a:t>
            </a:r>
            <a:r>
              <a:rPr lang="en-US" b="0" dirty="0">
                <a:effectLst/>
              </a:rPr>
              <a:t>Dr. Uma </a:t>
            </a:r>
            <a:r>
              <a:rPr lang="en-US" b="0" dirty="0" err="1">
                <a:effectLst/>
              </a:rPr>
              <a:t>Chowdhry</a:t>
            </a:r>
            <a:r>
              <a:rPr lang="en-US" b="0" dirty="0">
                <a:effectLst/>
              </a:rPr>
              <a:t> (credit: </a:t>
            </a:r>
            <a:r>
              <a:rPr lang="en-US" b="0" u="sng" dirty="0">
                <a:solidFill>
                  <a:srgbClr val="0070C0"/>
                </a:solidFill>
                <a:effectLst/>
                <a:hlinkClick r:id="rId4">
                  <a:extLst>
                    <a:ext uri="{A12FA001-AC4F-418D-AE19-62706E023703}">
                      <ahyp:hlinkClr xmlns:ahyp="http://schemas.microsoft.com/office/drawing/2018/hyperlinkcolor" val="tx"/>
                    </a:ext>
                  </a:extLst>
                </a:hlinkClick>
              </a:rPr>
              <a:t>Photo</a:t>
            </a:r>
            <a:r>
              <a:rPr lang="en-US" b="0" dirty="0">
                <a:effectLst/>
              </a:rPr>
              <a:t> by </a:t>
            </a:r>
            <a:r>
              <a:rPr lang="en-US" b="0" u="sng" dirty="0">
                <a:solidFill>
                  <a:srgbClr val="0070C0"/>
                </a:solidFill>
                <a:effectLst/>
                <a:hlinkClick r:id="rId5">
                  <a:extLst>
                    <a:ext uri="{A12FA001-AC4F-418D-AE19-62706E023703}">
                      <ahyp:hlinkClr xmlns:ahyp="http://schemas.microsoft.com/office/drawing/2018/hyperlinkcolor" val="tx"/>
                    </a:ext>
                  </a:extLst>
                </a:hlinkClick>
              </a:rPr>
              <a:t>Science History Institute</a:t>
            </a:r>
            <a:r>
              <a:rPr lang="en-US" b="0" dirty="0">
                <a:effectLst/>
              </a:rPr>
              <a:t>, </a:t>
            </a:r>
            <a:r>
              <a:rPr lang="en-US" b="0" u="sng" dirty="0">
                <a:solidFill>
                  <a:srgbClr val="0070C0"/>
                </a:solidFill>
                <a:effectLst/>
                <a:hlinkClick r:id="rId6">
                  <a:extLst>
                    <a:ext uri="{A12FA001-AC4F-418D-AE19-62706E023703}">
                      <ahyp:hlinkClr xmlns:ahyp="http://schemas.microsoft.com/office/drawing/2018/hyperlinkcolor" val="tx"/>
                    </a:ext>
                  </a:extLst>
                </a:hlinkClick>
              </a:rPr>
              <a:t>CC BY-SA 3.0</a:t>
            </a:r>
            <a:r>
              <a:rPr lang="en-US" b="0" dirty="0">
                <a:effectLst/>
              </a:rPr>
              <a:t>)</a:t>
            </a:r>
            <a:endParaRPr lang="en-US" b="1" dirty="0"/>
          </a:p>
        </p:txBody>
      </p:sp>
    </p:spTree>
    <p:extLst>
      <p:ext uri="{BB962C8B-B14F-4D97-AF65-F5344CB8AC3E}">
        <p14:creationId xmlns:p14="http://schemas.microsoft.com/office/powerpoint/2010/main" val="2769504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3.3b</a:t>
            </a:r>
          </a:p>
        </p:txBody>
      </p:sp>
      <p:pic>
        <p:nvPicPr>
          <p:cNvPr id="14338" name="Picture 2" descr="Figure A shows C H subscript 4. Figure B shows a carbon atom that is bonded to four hydrogen atoms at right angles: one above, one to the left, one to the right, and one below. Figure C shows a 3-D, ball-and-stick model of the carbon atom bonded to four hydrogen atoms. Figure D shows a space-filling model of a carbon atom with hydrogen atoms partially embedded into the surface of the carbon atom.">
            <a:extLst>
              <a:ext uri="{FF2B5EF4-FFF2-40B4-BE49-F238E27FC236}">
                <a16:creationId xmlns:a16="http://schemas.microsoft.com/office/drawing/2014/main" id="{D2EBE3B9-D047-64A7-C844-9223B6DDB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01" y="2055675"/>
            <a:ext cx="11508197" cy="288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10465" y="5087600"/>
            <a:ext cx="9466315" cy="884732"/>
          </a:xfrm>
        </p:spPr>
        <p:txBody>
          <a:bodyPr vert="horz" lIns="91440" tIns="45720" rIns="91440" bIns="45720" rtlCol="0" anchor="t">
            <a:noAutofit/>
          </a:bodyPr>
          <a:lstStyle/>
          <a:p>
            <a:pPr>
              <a:lnSpc>
                <a:spcPct val="100000"/>
              </a:lnSpc>
            </a:pPr>
            <a:r>
              <a:rPr lang="en-US" b="1" dirty="0">
                <a:latin typeface="Arial"/>
                <a:cs typeface="Arial"/>
              </a:rPr>
              <a:t>Figure 3.3b</a:t>
            </a:r>
            <a:r>
              <a:rPr lang="en-US" dirty="0">
                <a:latin typeface="Arial"/>
                <a:cs typeface="Arial"/>
              </a:rPr>
              <a:t> A methane molecule can be represented as (a) a molecular formula, (b) a structural formula, (c) a ball-and-stick model, and (d) a space-filling model. Carbon and hydrogen atoms are represented by black and white spheres, respectively.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p>
          <a:p>
            <a:pPr>
              <a:lnSpc>
                <a:spcPct val="100000"/>
              </a:lnSpc>
            </a:pPr>
            <a:endParaRPr lang="en-US" dirty="0"/>
          </a:p>
        </p:txBody>
      </p:sp>
    </p:spTree>
    <p:extLst>
      <p:ext uri="{BB962C8B-B14F-4D97-AF65-F5344CB8AC3E}">
        <p14:creationId xmlns:p14="http://schemas.microsoft.com/office/powerpoint/2010/main" val="1769883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22793" y="243073"/>
            <a:ext cx="3932237" cy="643812"/>
          </a:xfrm>
        </p:spPr>
        <p:txBody>
          <a:bodyPr/>
          <a:lstStyle/>
          <a:p>
            <a:r>
              <a:rPr lang="en-US" dirty="0"/>
              <a:t>Figure 3.3c</a:t>
            </a:r>
          </a:p>
        </p:txBody>
      </p:sp>
      <p:pic>
        <p:nvPicPr>
          <p:cNvPr id="15362" name="Picture 2" descr="Figure A shows eight sulfur atoms, symbolized with the letter S, that are bonded to each other to form an octagon. Figure B shows a 3-D, ball-and-stick model of the arrangement of the sulfur atoms. The shape is clearly not octagonal as it is represented in the structural formula. Figure C is a space-filling model that shows each sulfur atom is partially embedded into the sulfur atom it bonds with.">
            <a:extLst>
              <a:ext uri="{FF2B5EF4-FFF2-40B4-BE49-F238E27FC236}">
                <a16:creationId xmlns:a16="http://schemas.microsoft.com/office/drawing/2014/main" id="{AA18A83B-9E2B-C04A-7E98-E051018A8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45" y="1950900"/>
            <a:ext cx="11848103" cy="288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19990" y="5306675"/>
            <a:ext cx="9294865" cy="799007"/>
          </a:xfrm>
        </p:spPr>
        <p:txBody>
          <a:bodyPr vert="horz" lIns="91440" tIns="45720" rIns="91440" bIns="45720" rtlCol="0" anchor="t">
            <a:noAutofit/>
          </a:bodyPr>
          <a:lstStyle/>
          <a:p>
            <a:pPr>
              <a:lnSpc>
                <a:spcPct val="100000"/>
              </a:lnSpc>
            </a:pPr>
            <a:r>
              <a:rPr lang="en-US" b="1" dirty="0">
                <a:latin typeface="Arial"/>
                <a:cs typeface="Arial"/>
              </a:rPr>
              <a:t>Figure 3.3c</a:t>
            </a:r>
            <a:r>
              <a:rPr lang="en-US" dirty="0">
                <a:latin typeface="Arial"/>
                <a:cs typeface="Arial"/>
              </a:rPr>
              <a:t> A molecule of sulfur is composed of eight sulfur atoms and is therefore written as S</a:t>
            </a:r>
            <a:r>
              <a:rPr lang="en-US" baseline="-25000" dirty="0">
                <a:latin typeface="Arial"/>
                <a:cs typeface="Arial"/>
              </a:rPr>
              <a:t>8</a:t>
            </a:r>
            <a:r>
              <a:rPr lang="en-US" dirty="0">
                <a:latin typeface="Arial"/>
                <a:cs typeface="Arial"/>
              </a:rPr>
              <a:t>. It can be represented as (a) a structural formula, (b) a ball-and-stick model, and (c) a space-filling model. Sulfur atoms are represented by yellow spheres.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p>
          <a:p>
            <a:pPr>
              <a:lnSpc>
                <a:spcPct val="100000"/>
              </a:lnSpc>
            </a:pPr>
            <a:endParaRPr lang="en-US" dirty="0"/>
          </a:p>
        </p:txBody>
      </p:sp>
    </p:spTree>
    <p:extLst>
      <p:ext uri="{BB962C8B-B14F-4D97-AF65-F5344CB8AC3E}">
        <p14:creationId xmlns:p14="http://schemas.microsoft.com/office/powerpoint/2010/main" val="2360095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22793" y="243073"/>
            <a:ext cx="3932237" cy="643812"/>
          </a:xfrm>
        </p:spPr>
        <p:txBody>
          <a:bodyPr/>
          <a:lstStyle/>
          <a:p>
            <a:r>
              <a:rPr lang="en-US" dirty="0"/>
              <a:t>Figure 3.3d</a:t>
            </a:r>
          </a:p>
        </p:txBody>
      </p:sp>
      <p:pic>
        <p:nvPicPr>
          <p:cNvPr id="16386" name="Picture 2" descr="This figure shows four diagrams. The diagram for H shows a single, white sphere and is labeled one H atom. The diagram for 2 H shows two white spheres that are not bonded together. It is labeled 2 H atoms. The diagram for H subscript 2 shows two white spheres bonded together. It is labeled one H subscript 2 molecule. The diagram for 2 H subscript 2 shows two sets of bonded, white spheres. It is labeled 2 H subscript 2 molecules.">
            <a:extLst>
              <a:ext uri="{FF2B5EF4-FFF2-40B4-BE49-F238E27FC236}">
                <a16:creationId xmlns:a16="http://schemas.microsoft.com/office/drawing/2014/main" id="{1B9F8DE9-7CC9-63E6-4C06-6BBDF3AB1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46" y="1989000"/>
            <a:ext cx="11848101" cy="2880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28725" y="5231568"/>
            <a:ext cx="10020299" cy="637082"/>
          </a:xfrm>
        </p:spPr>
        <p:txBody>
          <a:bodyPr vert="horz" lIns="91440" tIns="45720" rIns="91440" bIns="45720" rtlCol="0" anchor="t">
            <a:noAutofit/>
          </a:bodyPr>
          <a:lstStyle/>
          <a:p>
            <a:pPr>
              <a:lnSpc>
                <a:spcPct val="100000"/>
              </a:lnSpc>
            </a:pPr>
            <a:r>
              <a:rPr lang="en-US" b="1" dirty="0">
                <a:latin typeface="Arial"/>
                <a:cs typeface="Arial"/>
              </a:rPr>
              <a:t>Figure 3.3d </a:t>
            </a:r>
            <a:r>
              <a:rPr lang="en-US" dirty="0">
                <a:latin typeface="Arial"/>
                <a:cs typeface="Arial"/>
              </a:rPr>
              <a:t>The symbols H, 2H, H</a:t>
            </a:r>
            <a:r>
              <a:rPr lang="en-US" baseline="-25000" dirty="0">
                <a:latin typeface="Arial"/>
                <a:cs typeface="Arial"/>
              </a:rPr>
              <a:t>2</a:t>
            </a:r>
            <a:r>
              <a:rPr lang="en-US" dirty="0">
                <a:latin typeface="Arial"/>
                <a:cs typeface="Arial"/>
              </a:rPr>
              <a:t>, and 2H</a:t>
            </a:r>
            <a:r>
              <a:rPr lang="en-US" baseline="-25000" dirty="0">
                <a:latin typeface="Arial"/>
                <a:cs typeface="Arial"/>
              </a:rPr>
              <a:t>2</a:t>
            </a:r>
            <a:r>
              <a:rPr lang="en-US" dirty="0">
                <a:latin typeface="Arial"/>
                <a:cs typeface="Arial"/>
              </a:rPr>
              <a:t> represent very different entities.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p>
          <a:p>
            <a:pPr>
              <a:lnSpc>
                <a:spcPct val="100000"/>
              </a:lnSpc>
            </a:pPr>
            <a:endParaRPr lang="en-US" dirty="0"/>
          </a:p>
        </p:txBody>
      </p:sp>
    </p:spTree>
    <p:extLst>
      <p:ext uri="{BB962C8B-B14F-4D97-AF65-F5344CB8AC3E}">
        <p14:creationId xmlns:p14="http://schemas.microsoft.com/office/powerpoint/2010/main" val="1891273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22793" y="243073"/>
            <a:ext cx="3932237" cy="643812"/>
          </a:xfrm>
        </p:spPr>
        <p:txBody>
          <a:bodyPr/>
          <a:lstStyle/>
          <a:p>
            <a:r>
              <a:rPr lang="en-US" dirty="0"/>
              <a:t>Figure 3.3e</a:t>
            </a:r>
          </a:p>
        </p:txBody>
      </p:sp>
      <p:pic>
        <p:nvPicPr>
          <p:cNvPr id="17410" name="Picture 2" descr="Figure A shows that benzene is composed of six carbons shaped like a hexagon. Every other bond between the carbon atoms is a double bond. Each carbon also has a single bonded hydrogen atom. Figure B shows a 3-D, ball-and-stick drawing of benzene. The six carbon atoms are black spheres while the six hydrogen atoms are smaller, white spheres. Figure C is a space-filling model of benzene which shows that most of the interior space is occupied by the carbon atoms. The hydrogen atoms are embedded in the outside surface of the carbon atoms. Figure d shows a small vial filled with benzene which appears to be clear.">
            <a:extLst>
              <a:ext uri="{FF2B5EF4-FFF2-40B4-BE49-F238E27FC236}">
                <a16:creationId xmlns:a16="http://schemas.microsoft.com/office/drawing/2014/main" id="{48519BD4-56D8-C329-3E68-74A40B62E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29" y="2026929"/>
            <a:ext cx="11977141" cy="27088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88529" y="4974393"/>
            <a:ext cx="10348366" cy="1151432"/>
          </a:xfrm>
        </p:spPr>
        <p:txBody>
          <a:bodyPr vert="horz" lIns="91440" tIns="45720" rIns="91440" bIns="45720" rtlCol="0" anchor="t">
            <a:noAutofit/>
          </a:bodyPr>
          <a:lstStyle/>
          <a:p>
            <a:pPr>
              <a:lnSpc>
                <a:spcPct val="100000"/>
              </a:lnSpc>
            </a:pPr>
            <a:r>
              <a:rPr lang="en-US" b="1" dirty="0">
                <a:latin typeface="Arial"/>
                <a:cs typeface="Arial"/>
              </a:rPr>
              <a:t>Figure 3.3e</a:t>
            </a:r>
            <a:r>
              <a:rPr lang="en-US" dirty="0">
                <a:latin typeface="Arial"/>
                <a:cs typeface="Arial"/>
              </a:rPr>
              <a:t> Benzene, C</a:t>
            </a:r>
            <a:r>
              <a:rPr lang="en-US" baseline="-25000" dirty="0">
                <a:latin typeface="Arial"/>
                <a:cs typeface="Arial"/>
              </a:rPr>
              <a:t>6</a:t>
            </a:r>
            <a:r>
              <a:rPr lang="en-US" dirty="0">
                <a:latin typeface="Arial"/>
                <a:cs typeface="Arial"/>
              </a:rPr>
              <a:t>H</a:t>
            </a:r>
            <a:r>
              <a:rPr lang="en-US" baseline="-25000" dirty="0">
                <a:latin typeface="Arial"/>
                <a:cs typeface="Arial"/>
              </a:rPr>
              <a:t>6</a:t>
            </a:r>
            <a:r>
              <a:rPr lang="en-US" dirty="0">
                <a:latin typeface="Arial"/>
                <a:cs typeface="Arial"/>
              </a:rPr>
              <a:t>, is produced during oil refining and has many industrial uses. A benzene molecule can be represented as (a) a structural formula, (b) a ball-and-stick model, and (c) a space-filling model. (d) Benzene is a clear liquid. </a:t>
            </a:r>
            <a:r>
              <a:rPr lang="en-US" dirty="0">
                <a:effectLst/>
                <a:latin typeface="Arial"/>
                <a:ea typeface="Calibri" panose="020F0502020204030204" pitchFamily="34" charset="0"/>
                <a:cs typeface="Arial"/>
              </a:rPr>
              <a:t>(credit a, b, c: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u="sng" dirty="0">
                <a:solidFill>
                  <a:srgbClr val="0563C1"/>
                </a:solidFill>
                <a:effectLst/>
                <a:latin typeface="Arial"/>
                <a:ea typeface="Calibri" panose="020F0502020204030204" pitchFamily="34" charset="0"/>
                <a:cs typeface="Arial"/>
              </a:rPr>
              <a:t>,</a:t>
            </a:r>
            <a:r>
              <a:rPr lang="en-US" dirty="0">
                <a:effectLst/>
                <a:latin typeface="Arial"/>
                <a:ea typeface="Calibri" panose="020F0502020204030204" pitchFamily="34" charset="0"/>
                <a:cs typeface="Arial"/>
              </a:rPr>
              <a:t> </a:t>
            </a:r>
            <a:r>
              <a:rPr lang="en-US" dirty="0">
                <a:latin typeface="Arial"/>
                <a:cs typeface="Arial"/>
              </a:rPr>
              <a:t>credit d: modification of work by Sahar </a:t>
            </a:r>
            <a:r>
              <a:rPr lang="en-US" dirty="0" err="1">
                <a:latin typeface="Arial"/>
                <a:cs typeface="Arial"/>
              </a:rPr>
              <a:t>Atwa</a:t>
            </a:r>
            <a:r>
              <a:rPr lang="en-US" dirty="0">
                <a:latin typeface="Arial"/>
                <a:cs typeface="Arial"/>
              </a:rPr>
              <a:t> in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307687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3a</a:t>
            </a:r>
          </a:p>
        </p:txBody>
      </p:sp>
      <p:pic>
        <p:nvPicPr>
          <p:cNvPr id="1026" name="Picture 2" descr="Two photos are shown. The first image shows a man holding a round, reflective disc held inside of a protective, clear container. The second image shows a round disc covered in metallic chips which is behind a protective covering.">
            <a:extLst>
              <a:ext uri="{FF2B5EF4-FFF2-40B4-BE49-F238E27FC236}">
                <a16:creationId xmlns:a16="http://schemas.microsoft.com/office/drawing/2014/main" id="{EA73AF64-0488-7E8A-82FA-40EE053CC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27" y="991507"/>
            <a:ext cx="7906346"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43025" y="5234273"/>
            <a:ext cx="9542236" cy="1117960"/>
          </a:xfrm>
        </p:spPr>
        <p:txBody>
          <a:bodyPr>
            <a:noAutofit/>
          </a:bodyPr>
          <a:lstStyle/>
          <a:p>
            <a:pPr>
              <a:lnSpc>
                <a:spcPct val="120000"/>
              </a:lnSpc>
            </a:pPr>
            <a:r>
              <a:rPr lang="en-US" sz="1400" b="1" dirty="0"/>
              <a:t>Figure 3a</a:t>
            </a:r>
            <a:r>
              <a:rPr lang="en-US" sz="1400" dirty="0"/>
              <a:t> Purity is extremely important when preparing silicon wafers. The CEO of VLSI Research, Don Hutcheson, shows off a pure silicon wafer (left). A silicon wafer covered in Pentium chips is an enlarged version of the silicon wafers found in many electronics used today (right). (credit left: modification of </a:t>
            </a:r>
            <a:r>
              <a:rPr lang="en-US" sz="1400" dirty="0">
                <a:hlinkClick r:id="rId4"/>
              </a:rPr>
              <a:t>work</a:t>
            </a:r>
            <a:r>
              <a:rPr lang="en-US" sz="1400" dirty="0"/>
              <a:t> by </a:t>
            </a:r>
            <a:r>
              <a:rPr lang="en-US" sz="1400" dirty="0">
                <a:hlinkClick r:id="rId5"/>
              </a:rPr>
              <a:t>Intel Free Press</a:t>
            </a:r>
            <a:r>
              <a:rPr lang="en-US" sz="1400" dirty="0"/>
              <a:t>, </a:t>
            </a:r>
            <a:r>
              <a:rPr lang="en-US" sz="1400" dirty="0">
                <a:hlinkClick r:id="rId6"/>
              </a:rPr>
              <a:t>CC BY 2.0</a:t>
            </a:r>
            <a:r>
              <a:rPr lang="en-US" sz="1400" dirty="0"/>
              <a:t>; credit right: modification of </a:t>
            </a:r>
            <a:r>
              <a:rPr lang="en-US" sz="1400" dirty="0">
                <a:hlinkClick r:id="rId7"/>
              </a:rPr>
              <a:t>work</a:t>
            </a:r>
            <a:r>
              <a:rPr lang="en-US" sz="1400" dirty="0"/>
              <a:t> by </a:t>
            </a:r>
            <a:r>
              <a:rPr lang="en-US" sz="1400" dirty="0" err="1">
                <a:hlinkClick r:id="rId8"/>
              </a:rPr>
              <a:t>Naotake</a:t>
            </a:r>
            <a:r>
              <a:rPr lang="en-US" sz="1400" dirty="0">
                <a:hlinkClick r:id="rId8"/>
              </a:rPr>
              <a:t> Murayama</a:t>
            </a:r>
            <a:r>
              <a:rPr lang="en-US" sz="1400" dirty="0"/>
              <a:t>, </a:t>
            </a:r>
            <a:r>
              <a:rPr lang="en-US" sz="1400" dirty="0">
                <a:hlinkClick r:id="rId6"/>
              </a:rPr>
              <a:t>CC BY 2.0</a:t>
            </a:r>
            <a:r>
              <a:rPr lang="en-US" sz="1400" dirty="0"/>
              <a:t>)</a:t>
            </a:r>
          </a:p>
        </p:txBody>
      </p:sp>
    </p:spTree>
    <p:extLst>
      <p:ext uri="{BB962C8B-B14F-4D97-AF65-F5344CB8AC3E}">
        <p14:creationId xmlns:p14="http://schemas.microsoft.com/office/powerpoint/2010/main" val="2981079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22793" y="243073"/>
            <a:ext cx="3932237" cy="643812"/>
          </a:xfrm>
        </p:spPr>
        <p:txBody>
          <a:bodyPr/>
          <a:lstStyle/>
          <a:p>
            <a:r>
              <a:rPr lang="en-US" dirty="0"/>
              <a:t>Figure 3.3f</a:t>
            </a:r>
          </a:p>
        </p:txBody>
      </p:sp>
      <p:pic>
        <p:nvPicPr>
          <p:cNvPr id="18434" name="Picture 2" descr="Two circles with dots inside each is pictured. The left circle has individual green dots in the center which represent individual elements in the atomic structure. The right circle has paired blue dots in the center which represent the molecular state when individual elements combine.">
            <a:extLst>
              <a:ext uri="{FF2B5EF4-FFF2-40B4-BE49-F238E27FC236}">
                <a16:creationId xmlns:a16="http://schemas.microsoft.com/office/drawing/2014/main" id="{CDC83496-62E1-BDD1-4C1A-8584E9655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54" y="1306409"/>
            <a:ext cx="11375689"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217779" y="5421209"/>
            <a:ext cx="10089814" cy="637082"/>
          </a:xfrm>
        </p:spPr>
        <p:txBody>
          <a:bodyPr vert="horz" lIns="91440" tIns="45720" rIns="91440" bIns="45720" rtlCol="0" anchor="t">
            <a:noAutofit/>
          </a:bodyPr>
          <a:lstStyle/>
          <a:p>
            <a:pPr>
              <a:lnSpc>
                <a:spcPct val="100000"/>
              </a:lnSpc>
            </a:pPr>
            <a:r>
              <a:rPr lang="en-US" b="1" dirty="0">
                <a:latin typeface="Arial"/>
                <a:cs typeface="Arial"/>
              </a:rPr>
              <a:t>Figure 3.3f </a:t>
            </a:r>
            <a:r>
              <a:rPr lang="en-US" dirty="0">
                <a:latin typeface="Arial"/>
                <a:cs typeface="Arial"/>
              </a:rPr>
              <a:t>The figure illustrates the difference in the atomic structure of an element. (credit: modification of </a:t>
            </a:r>
            <a:r>
              <a:rPr lang="en-US" dirty="0">
                <a:latin typeface="Arial"/>
                <a:cs typeface="Arial"/>
                <a:hlinkClick r:id="rId4"/>
              </a:rPr>
              <a:t>work</a:t>
            </a:r>
            <a:r>
              <a:rPr lang="en-US" dirty="0">
                <a:latin typeface="Arial"/>
                <a:cs typeface="Arial"/>
              </a:rPr>
              <a:t> by </a:t>
            </a:r>
            <a:r>
              <a:rPr lang="en-US" dirty="0">
                <a:latin typeface="Arial"/>
                <a:cs typeface="Arial"/>
                <a:hlinkClick r:id="rId5"/>
              </a:rPr>
              <a:t>Hoa112008</a:t>
            </a:r>
            <a:r>
              <a:rPr lang="en-US" dirty="0">
                <a:latin typeface="Arial"/>
                <a:cs typeface="Arial"/>
              </a:rPr>
              <a:t>, </a:t>
            </a:r>
            <a:r>
              <a:rPr lang="en-US" dirty="0">
                <a:latin typeface="Arial"/>
                <a:cs typeface="Arial"/>
                <a:hlinkClick r:id="rId6"/>
              </a:rPr>
              <a:t>PD</a:t>
            </a:r>
            <a:r>
              <a:rPr lang="en-US" dirty="0">
                <a:latin typeface="Arial"/>
                <a:cs typeface="Arial"/>
              </a:rPr>
              <a:t>; / Adapted by </a:t>
            </a:r>
            <a:r>
              <a:rPr lang="en-US" dirty="0">
                <a:latin typeface="Arial"/>
                <a:cs typeface="Arial"/>
                <a:hlinkClick r:id="rId7"/>
              </a:rPr>
              <a:t>Revathi Mahadevan</a:t>
            </a:r>
            <a:r>
              <a:rPr lang="en-US" dirty="0">
                <a:latin typeface="Arial"/>
                <a:cs typeface="Arial"/>
              </a:rPr>
              <a:t>, </a:t>
            </a:r>
            <a:r>
              <a:rPr lang="en-US" dirty="0">
                <a:latin typeface="Arial"/>
                <a:cs typeface="Arial"/>
                <a:hlinkClick r:id="rId8"/>
              </a:rPr>
              <a:t>CC BY 4.0</a:t>
            </a:r>
            <a:r>
              <a:rPr lang="en-US" dirty="0">
                <a:latin typeface="Arial"/>
                <a:cs typeface="Arial"/>
              </a:rPr>
              <a:t>).</a:t>
            </a:r>
          </a:p>
        </p:txBody>
      </p:sp>
    </p:spTree>
    <p:extLst>
      <p:ext uri="{BB962C8B-B14F-4D97-AF65-F5344CB8AC3E}">
        <p14:creationId xmlns:p14="http://schemas.microsoft.com/office/powerpoint/2010/main" val="1535303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22793" y="243073"/>
            <a:ext cx="3932237" cy="643812"/>
          </a:xfrm>
        </p:spPr>
        <p:txBody>
          <a:bodyPr/>
          <a:lstStyle/>
          <a:p>
            <a:r>
              <a:rPr lang="en-US" dirty="0"/>
              <a:t>Figure 3.3g</a:t>
            </a:r>
          </a:p>
        </p:txBody>
      </p:sp>
      <p:pic>
        <p:nvPicPr>
          <p:cNvPr id="19458" name="Picture 2" descr="There are three chemical formulas stacked in a vertical line. At the top it represents K F. The two elements potassium, symbol K, and fluorine, symbol F combined to form K F. K F represents one potassium atom and one fluorine atom. The middle chemical formula is H subscript 3 P O subscript 4. For this compound, there are three hydrogen, symbol H, atoms, one phosphorous, symbol P, atom and four oxygen, symbol O atoms. At the bottom is A l subscript 2 ( C O subscript 3 ) subscript 3. For this compound, there are two aluminum atoms, three carbon atoms and nine oxygen atoms.">
            <a:extLst>
              <a:ext uri="{FF2B5EF4-FFF2-40B4-BE49-F238E27FC236}">
                <a16:creationId xmlns:a16="http://schemas.microsoft.com/office/drawing/2014/main" id="{8740CCAA-EB34-4FFE-55B9-3FB57261C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284" y="1371600"/>
            <a:ext cx="5325428"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66272" y="5652574"/>
            <a:ext cx="8459451" cy="637082"/>
          </a:xfrm>
        </p:spPr>
        <p:txBody>
          <a:bodyPr>
            <a:noAutofit/>
          </a:bodyPr>
          <a:lstStyle/>
          <a:p>
            <a:r>
              <a:rPr lang="en-US" b="1" dirty="0"/>
              <a:t>Figure 3.3g</a:t>
            </a:r>
            <a:r>
              <a:rPr lang="en-US" dirty="0"/>
              <a:t> Breakdown of compounds. (credit: graphic by </a:t>
            </a:r>
            <a:r>
              <a:rPr lang="en-US" dirty="0">
                <a:hlinkClick r:id="rId4"/>
              </a:rPr>
              <a:t>Revathi Mahadevan</a:t>
            </a:r>
            <a:r>
              <a:rPr lang="en-US" dirty="0"/>
              <a:t>, </a:t>
            </a:r>
            <a:r>
              <a:rPr lang="en-US" dirty="0">
                <a:hlinkClick r:id="rId5"/>
              </a:rPr>
              <a:t>CC BY 4.0</a:t>
            </a:r>
            <a:r>
              <a:rPr lang="en-US" dirty="0"/>
              <a:t>)</a:t>
            </a:r>
            <a:r>
              <a:rPr lang="en-US" b="1" dirty="0"/>
              <a:t> </a:t>
            </a:r>
          </a:p>
        </p:txBody>
      </p:sp>
    </p:spTree>
    <p:extLst>
      <p:ext uri="{BB962C8B-B14F-4D97-AF65-F5344CB8AC3E}">
        <p14:creationId xmlns:p14="http://schemas.microsoft.com/office/powerpoint/2010/main" val="3206312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22793" y="243073"/>
            <a:ext cx="3932237" cy="643812"/>
          </a:xfrm>
        </p:spPr>
        <p:txBody>
          <a:bodyPr/>
          <a:lstStyle/>
          <a:p>
            <a:r>
              <a:rPr lang="en-US" dirty="0"/>
              <a:t>Figure 3.3h</a:t>
            </a:r>
          </a:p>
        </p:txBody>
      </p:sp>
      <p:pic>
        <p:nvPicPr>
          <p:cNvPr id="20482" name="Picture 2" descr="Two purple circles representing atoms, each with a small red central dot representing its nucleus, are pictured. The left circle labelled A shows a sodium atom, N a, which has a nucleus containing 11 protons and 12 neutrons. The atom’s surrounding electron cloud shaded purple contains 11 electrons. The right circle labelled B shows a sodium ion, N a superscript plus sign. Its nucleus contains 11 protons and 12 neutrons. The ion’s electron cloud contains 10 electrons and is smaller than that of the sodium atom in pictured in A.">
            <a:extLst>
              <a:ext uri="{FF2B5EF4-FFF2-40B4-BE49-F238E27FC236}">
                <a16:creationId xmlns:a16="http://schemas.microsoft.com/office/drawing/2014/main" id="{1E49CA4A-725E-1B2E-56AA-97E47A2557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240" y="1152525"/>
            <a:ext cx="10187513"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002240" y="5486400"/>
            <a:ext cx="10187513" cy="884732"/>
          </a:xfrm>
        </p:spPr>
        <p:txBody>
          <a:bodyPr vert="horz" lIns="91440" tIns="45720" rIns="91440" bIns="45720" rtlCol="0" anchor="t">
            <a:noAutofit/>
          </a:bodyPr>
          <a:lstStyle/>
          <a:p>
            <a:pPr>
              <a:lnSpc>
                <a:spcPct val="100000"/>
              </a:lnSpc>
            </a:pPr>
            <a:r>
              <a:rPr lang="en-US" b="1" dirty="0">
                <a:latin typeface="Arial"/>
                <a:cs typeface="Arial"/>
              </a:rPr>
              <a:t>Figure 3.3h</a:t>
            </a:r>
            <a:r>
              <a:rPr lang="en-US" dirty="0">
                <a:latin typeface="Arial"/>
                <a:cs typeface="Arial"/>
              </a:rPr>
              <a:t> (a) A sodium atom (Na) has equal numbers of protons and electrons (11) and is uncharged. (b) A sodium cation (Na+) has lost an electron, so it has one more proton (11) than electrons (10), giving it an overall positive charge, signified by a superscripted plus sign</a:t>
            </a:r>
            <a:r>
              <a:rPr lang="en-US" dirty="0">
                <a:effectLst/>
                <a:latin typeface="Arial"/>
                <a:ea typeface="Calibri" panose="020F0502020204030204" pitchFamily="34" charset="0"/>
                <a:cs typeface="Arial"/>
              </a:rPr>
              <a:t> </a:t>
            </a:r>
            <a:r>
              <a:rPr lang="en-US" dirty="0">
                <a:latin typeface="Arial"/>
                <a:ea typeface="Calibri" panose="020F0502020204030204" pitchFamily="34" charset="0"/>
                <a:cs typeface="Arial"/>
              </a:rPr>
              <a:t>(credit: </a:t>
            </a:r>
            <a:r>
              <a:rPr lang="en-US" i="1" dirty="0">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rPr>
              <a:t>Chemistry (OpenStax)</a:t>
            </a:r>
            <a:r>
              <a:rPr lang="en-US" i="1" dirty="0">
                <a:latin typeface="Arial"/>
                <a:ea typeface="Calibri" panose="020F0502020204030204" pitchFamily="34" charset="0"/>
                <a:cs typeface="Arial"/>
              </a:rPr>
              <a:t>,</a:t>
            </a:r>
            <a:r>
              <a:rPr lang="en-US" dirty="0">
                <a:latin typeface="Arial"/>
                <a:ea typeface="Calibri" panose="020F0502020204030204" pitchFamily="34" charset="0"/>
                <a:cs typeface="Arial"/>
              </a:rPr>
              <a:t> </a:t>
            </a:r>
            <a:r>
              <a:rPr lang="en-US" dirty="0">
                <a:latin typeface="Arial"/>
                <a:ea typeface="Calibri" panose="020F0502020204030204" pitchFamily="34" charset="0"/>
                <a:cs typeface="Arial"/>
                <a:hlinkClick r:id="rId5">
                  <a:extLst>
                    <a:ext uri="{A12FA001-AC4F-418D-AE19-62706E023703}">
                      <ahyp:hlinkClr xmlns:ahyp="http://schemas.microsoft.com/office/drawing/2018/hyperlinkcolor" val="tx"/>
                    </a:ext>
                  </a:extLst>
                </a:hlinkClick>
              </a:rPr>
              <a:t>CC BY 4.0</a:t>
            </a:r>
            <a:r>
              <a:rPr lang="en-US" dirty="0">
                <a:latin typeface="Arial"/>
                <a:ea typeface="Calibri" panose="020F0502020204030204" pitchFamily="34" charset="0"/>
                <a:cs typeface="Arial"/>
              </a:rPr>
              <a:t>).</a:t>
            </a:r>
            <a:endParaRPr lang="en-US" b="1" dirty="0">
              <a:latin typeface="Arial"/>
              <a:cs typeface="Arial"/>
            </a:endParaRPr>
          </a:p>
        </p:txBody>
      </p:sp>
    </p:spTree>
    <p:extLst>
      <p:ext uri="{BB962C8B-B14F-4D97-AF65-F5344CB8AC3E}">
        <p14:creationId xmlns:p14="http://schemas.microsoft.com/office/powerpoint/2010/main" val="1999756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22793" y="243073"/>
            <a:ext cx="3932237" cy="643812"/>
          </a:xfrm>
        </p:spPr>
        <p:txBody>
          <a:bodyPr/>
          <a:lstStyle/>
          <a:p>
            <a:r>
              <a:rPr lang="en-US" dirty="0"/>
              <a:t>Figure 3.3i</a:t>
            </a:r>
          </a:p>
        </p:txBody>
      </p:sp>
      <p:pic>
        <p:nvPicPr>
          <p:cNvPr id="21506" name="Picture 2" descr="Two circles with molecules inside each is pictured. In the left circle there are seven of the same molecules and is labelled as molecular. Each molecule has a large red ball in the middle with two small grey balls attached. In the right circle there is an image of an ionic compound structure. This is represented by purple and blue balls held together in a cube formation.">
            <a:extLst>
              <a:ext uri="{FF2B5EF4-FFF2-40B4-BE49-F238E27FC236}">
                <a16:creationId xmlns:a16="http://schemas.microsoft.com/office/drawing/2014/main" id="{21A4D6E2-D0EB-5919-0853-DE77DB1B7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51" y="1371600"/>
            <a:ext cx="11375689"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03501" y="5486400"/>
            <a:ext cx="9889789" cy="637082"/>
          </a:xfrm>
        </p:spPr>
        <p:txBody>
          <a:bodyPr>
            <a:noAutofit/>
          </a:bodyPr>
          <a:lstStyle/>
          <a:p>
            <a:r>
              <a:rPr lang="en-US" b="1"/>
              <a:t>Figure 3.3i </a:t>
            </a:r>
            <a:r>
              <a:rPr lang="en-US" dirty="0"/>
              <a:t>The figure illustrates the difference in atomic structure in a compound. (credit: graphic by </a:t>
            </a:r>
            <a:r>
              <a:rPr lang="en-US" dirty="0">
                <a:hlinkClick r:id="rId4"/>
              </a:rPr>
              <a:t>Revathi Mahadevan</a:t>
            </a:r>
            <a:r>
              <a:rPr lang="en-US" dirty="0"/>
              <a:t>, </a:t>
            </a:r>
            <a:r>
              <a:rPr lang="en-US" dirty="0">
                <a:hlinkClick r:id="rId5"/>
              </a:rPr>
              <a:t>CC BY 4.0</a:t>
            </a:r>
            <a:r>
              <a:rPr lang="en-US" dirty="0"/>
              <a:t>)</a:t>
            </a:r>
            <a:r>
              <a:rPr lang="en-US" b="1" dirty="0"/>
              <a:t> </a:t>
            </a:r>
          </a:p>
        </p:txBody>
      </p:sp>
    </p:spTree>
    <p:extLst>
      <p:ext uri="{BB962C8B-B14F-4D97-AF65-F5344CB8AC3E}">
        <p14:creationId xmlns:p14="http://schemas.microsoft.com/office/powerpoint/2010/main" val="2704046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C403E79-9166-3EC0-86A1-2807964189FC}"/>
              </a:ext>
            </a:extLst>
          </p:cNvPr>
          <p:cNvSpPr txBox="1">
            <a:spLocks noGrp="1"/>
          </p:cNvSpPr>
          <p:nvPr>
            <p:ph type="title" idx="4294967295"/>
          </p:nvPr>
        </p:nvSpPr>
        <p:spPr>
          <a:xfrm>
            <a:off x="3390318" y="101801"/>
            <a:ext cx="3932237" cy="6438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rgbClr val="35484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354849"/>
                </a:solidFill>
                <a:effectLst/>
                <a:uLnTx/>
                <a:uFillTx/>
                <a:latin typeface="Arial" panose="020B0604020202020204" pitchFamily="34" charset="0"/>
                <a:ea typeface="+mj-ea"/>
                <a:cs typeface="Arial" panose="020B0604020202020204" pitchFamily="34" charset="0"/>
              </a:rPr>
              <a:t>Figure 3.1a</a:t>
            </a:r>
          </a:p>
        </p:txBody>
      </p:sp>
      <p:pic>
        <p:nvPicPr>
          <p:cNvPr id="2050" name="Picture 2" descr="A jar labeled “H g” is shown with a small amount of liquid mercury in it.">
            <a:extLst>
              <a:ext uri="{FF2B5EF4-FFF2-40B4-BE49-F238E27FC236}">
                <a16:creationId xmlns:a16="http://schemas.microsoft.com/office/drawing/2014/main" id="{AEF212CE-FF97-4DEA-3E2A-6B0718D63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49" y="1371600"/>
            <a:ext cx="51435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831415" y="5598350"/>
            <a:ext cx="8871562" cy="571170"/>
          </a:xfrm>
        </p:spPr>
        <p:txBody>
          <a:bodyPr>
            <a:noAutofit/>
          </a:bodyPr>
          <a:lstStyle/>
          <a:p>
            <a:r>
              <a:rPr lang="en-US" b="1" dirty="0"/>
              <a:t>Figure 3.1a</a:t>
            </a:r>
            <a:r>
              <a:rPr lang="en-US" dirty="0"/>
              <a:t> The symbol Hg represents the element mercury regardless of the amount; it could represent one atom of mercury or a large amount of mercury. (credit: </a:t>
            </a:r>
            <a:r>
              <a:rPr lang="en-US" dirty="0">
                <a:hlinkClick r:id="rId4"/>
              </a:rPr>
              <a:t>work</a:t>
            </a:r>
            <a:r>
              <a:rPr lang="en-US" dirty="0"/>
              <a:t> by </a:t>
            </a:r>
            <a:r>
              <a:rPr lang="en-US" dirty="0">
                <a:hlinkClick r:id="rId5"/>
              </a:rPr>
              <a:t>A</a:t>
            </a:r>
            <a:r>
              <a:rPr lang="en-US" dirty="0"/>
              <a:t>, </a:t>
            </a:r>
            <a:r>
              <a:rPr lang="en-US" dirty="0">
                <a:hlinkClick r:id="rId6"/>
              </a:rPr>
              <a:t>PD</a:t>
            </a:r>
            <a:r>
              <a:rPr lang="en-US" dirty="0"/>
              <a:t>)</a:t>
            </a:r>
          </a:p>
        </p:txBody>
      </p:sp>
    </p:spTree>
    <p:extLst>
      <p:ext uri="{BB962C8B-B14F-4D97-AF65-F5344CB8AC3E}">
        <p14:creationId xmlns:p14="http://schemas.microsoft.com/office/powerpoint/2010/main" val="3813546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E5120C7E-0F69-5198-B857-D6085050954C}"/>
              </a:ext>
            </a:extLst>
          </p:cNvPr>
          <p:cNvSpPr>
            <a:spLocks noGrp="1"/>
          </p:cNvSpPr>
          <p:nvPr>
            <p:ph type="title"/>
          </p:nvPr>
        </p:nvSpPr>
        <p:spPr>
          <a:xfrm>
            <a:off x="3373438" y="180573"/>
            <a:ext cx="3932237" cy="643812"/>
          </a:xfrm>
        </p:spPr>
        <p:txBody>
          <a:bodyPr/>
          <a:lstStyle/>
          <a:p>
            <a:r>
              <a:rPr lang="en-US" dirty="0"/>
              <a:t>Table 3.1a</a:t>
            </a:r>
          </a:p>
        </p:txBody>
      </p:sp>
      <p:sp>
        <p:nvSpPr>
          <p:cNvPr id="13" name="TextBox 12">
            <a:extLst>
              <a:ext uri="{FF2B5EF4-FFF2-40B4-BE49-F238E27FC236}">
                <a16:creationId xmlns:a16="http://schemas.microsoft.com/office/drawing/2014/main" id="{18F90ED2-EB94-41FE-B9D8-4361AE33D9B2}"/>
              </a:ext>
            </a:extLst>
          </p:cNvPr>
          <p:cNvSpPr txBox="1"/>
          <p:nvPr/>
        </p:nvSpPr>
        <p:spPr>
          <a:xfrm>
            <a:off x="3458084" y="1104357"/>
            <a:ext cx="5275831" cy="369332"/>
          </a:xfrm>
          <a:prstGeom prst="rect">
            <a:avLst/>
          </a:prstGeom>
          <a:noFill/>
        </p:spPr>
        <p:txBody>
          <a:bodyPr wrap="square">
            <a:spAutoFit/>
          </a:bodyPr>
          <a:lstStyle/>
          <a:p>
            <a:r>
              <a:rPr lang="en-US" dirty="0"/>
              <a:t>Table 3.1a </a:t>
            </a:r>
            <a:r>
              <a:rPr lang="en-US" sz="1800" dirty="0"/>
              <a:t>Some Common Elements and Their Symbols</a:t>
            </a:r>
            <a:endParaRPr lang="en-US" dirty="0"/>
          </a:p>
        </p:txBody>
      </p:sp>
      <p:graphicFrame>
        <p:nvGraphicFramePr>
          <p:cNvPr id="3" name="Table 2">
            <a:extLst>
              <a:ext uri="{FF2B5EF4-FFF2-40B4-BE49-F238E27FC236}">
                <a16:creationId xmlns:a16="http://schemas.microsoft.com/office/drawing/2014/main" id="{2787DEF9-56EB-C473-056C-C5ACE0A7C414}"/>
              </a:ext>
            </a:extLst>
          </p:cNvPr>
          <p:cNvGraphicFramePr>
            <a:graphicFrameLocks noGrp="1"/>
          </p:cNvGraphicFramePr>
          <p:nvPr>
            <p:extLst>
              <p:ext uri="{D42A27DB-BD31-4B8C-83A1-F6EECF244321}">
                <p14:modId xmlns:p14="http://schemas.microsoft.com/office/powerpoint/2010/main" val="2151135654"/>
              </p:ext>
            </p:extLst>
          </p:nvPr>
        </p:nvGraphicFramePr>
        <p:xfrm>
          <a:off x="1846287" y="1826116"/>
          <a:ext cx="8499424" cy="4155046"/>
        </p:xfrm>
        <a:graphic>
          <a:graphicData uri="http://schemas.openxmlformats.org/drawingml/2006/table">
            <a:tbl>
              <a:tblPr firstRow="1">
                <a:tableStyleId>{793D81CF-94F2-401A-BA57-92F5A7B2D0C5}</a:tableStyleId>
              </a:tblPr>
              <a:tblGrid>
                <a:gridCol w="2124856">
                  <a:extLst>
                    <a:ext uri="{9D8B030D-6E8A-4147-A177-3AD203B41FA5}">
                      <a16:colId xmlns:a16="http://schemas.microsoft.com/office/drawing/2014/main" val="2671473802"/>
                    </a:ext>
                  </a:extLst>
                </a:gridCol>
                <a:gridCol w="2124856">
                  <a:extLst>
                    <a:ext uri="{9D8B030D-6E8A-4147-A177-3AD203B41FA5}">
                      <a16:colId xmlns:a16="http://schemas.microsoft.com/office/drawing/2014/main" val="2220767311"/>
                    </a:ext>
                  </a:extLst>
                </a:gridCol>
                <a:gridCol w="2124856">
                  <a:extLst>
                    <a:ext uri="{9D8B030D-6E8A-4147-A177-3AD203B41FA5}">
                      <a16:colId xmlns:a16="http://schemas.microsoft.com/office/drawing/2014/main" val="386984539"/>
                    </a:ext>
                  </a:extLst>
                </a:gridCol>
                <a:gridCol w="2124856">
                  <a:extLst>
                    <a:ext uri="{9D8B030D-6E8A-4147-A177-3AD203B41FA5}">
                      <a16:colId xmlns:a16="http://schemas.microsoft.com/office/drawing/2014/main" val="2649983662"/>
                    </a:ext>
                  </a:extLst>
                </a:gridCol>
              </a:tblGrid>
              <a:tr h="296789">
                <a:tc>
                  <a:txBody>
                    <a:bodyPr/>
                    <a:lstStyle/>
                    <a:p>
                      <a:r>
                        <a:rPr lang="en-IN" sz="1400" dirty="0"/>
                        <a:t>Element</a:t>
                      </a:r>
                    </a:p>
                  </a:txBody>
                  <a:tcPr marL="69069" marR="69069" marT="34534" marB="34534">
                    <a:solidFill>
                      <a:schemeClr val="tx1">
                        <a:lumMod val="85000"/>
                        <a:lumOff val="15000"/>
                      </a:schemeClr>
                    </a:solidFill>
                  </a:tcPr>
                </a:tc>
                <a:tc>
                  <a:txBody>
                    <a:bodyPr/>
                    <a:lstStyle/>
                    <a:p>
                      <a:r>
                        <a:rPr lang="en-IN" sz="1400"/>
                        <a:t>Symbol</a:t>
                      </a:r>
                    </a:p>
                  </a:txBody>
                  <a:tcPr marL="69069" marR="69069" marT="34534" marB="34534">
                    <a:solidFill>
                      <a:schemeClr val="tx1">
                        <a:lumMod val="85000"/>
                        <a:lumOff val="15000"/>
                      </a:schemeClr>
                    </a:solidFill>
                  </a:tcPr>
                </a:tc>
                <a:tc>
                  <a:txBody>
                    <a:bodyPr/>
                    <a:lstStyle/>
                    <a:p>
                      <a:r>
                        <a:rPr lang="en-IN" sz="1400" dirty="0"/>
                        <a:t>Element</a:t>
                      </a:r>
                    </a:p>
                  </a:txBody>
                  <a:tcPr marL="69069" marR="69069" marT="34534" marB="34534">
                    <a:solidFill>
                      <a:schemeClr val="tx1">
                        <a:lumMod val="85000"/>
                        <a:lumOff val="15000"/>
                      </a:schemeClr>
                    </a:solidFill>
                  </a:tcPr>
                </a:tc>
                <a:tc>
                  <a:txBody>
                    <a:bodyPr/>
                    <a:lstStyle/>
                    <a:p>
                      <a:r>
                        <a:rPr lang="en-IN" sz="1400" dirty="0"/>
                        <a:t>Symbol</a:t>
                      </a:r>
                    </a:p>
                  </a:txBody>
                  <a:tcPr marL="69069" marR="69069" marT="34534" marB="34534">
                    <a:solidFill>
                      <a:schemeClr val="tx1">
                        <a:lumMod val="85000"/>
                        <a:lumOff val="15000"/>
                      </a:schemeClr>
                    </a:solidFill>
                  </a:tcPr>
                </a:tc>
                <a:extLst>
                  <a:ext uri="{0D108BD9-81ED-4DB2-BD59-A6C34878D82A}">
                    <a16:rowId xmlns:a16="http://schemas.microsoft.com/office/drawing/2014/main" val="3486034030"/>
                  </a:ext>
                </a:extLst>
              </a:tr>
              <a:tr h="296789">
                <a:tc>
                  <a:txBody>
                    <a:bodyPr/>
                    <a:lstStyle/>
                    <a:p>
                      <a:r>
                        <a:rPr lang="en-IN" sz="1400"/>
                        <a:t>aluminum</a:t>
                      </a:r>
                    </a:p>
                  </a:txBody>
                  <a:tcPr marL="69069" marR="69069" marT="34534" marB="34534"/>
                </a:tc>
                <a:tc>
                  <a:txBody>
                    <a:bodyPr/>
                    <a:lstStyle/>
                    <a:p>
                      <a:r>
                        <a:rPr lang="en-IN" sz="1400"/>
                        <a:t>Al</a:t>
                      </a:r>
                    </a:p>
                  </a:txBody>
                  <a:tcPr marL="69069" marR="69069" marT="34534" marB="34534"/>
                </a:tc>
                <a:tc>
                  <a:txBody>
                    <a:bodyPr/>
                    <a:lstStyle/>
                    <a:p>
                      <a:r>
                        <a:rPr lang="en-IN" sz="1400"/>
                        <a:t>iron</a:t>
                      </a:r>
                    </a:p>
                  </a:txBody>
                  <a:tcPr marL="69069" marR="69069" marT="34534" marB="34534"/>
                </a:tc>
                <a:tc>
                  <a:txBody>
                    <a:bodyPr/>
                    <a:lstStyle/>
                    <a:p>
                      <a:r>
                        <a:rPr lang="en-IN" sz="1400"/>
                        <a:t>Fe (from ferrum)</a:t>
                      </a:r>
                    </a:p>
                  </a:txBody>
                  <a:tcPr marL="69069" marR="69069" marT="34534" marB="34534"/>
                </a:tc>
                <a:extLst>
                  <a:ext uri="{0D108BD9-81ED-4DB2-BD59-A6C34878D82A}">
                    <a16:rowId xmlns:a16="http://schemas.microsoft.com/office/drawing/2014/main" val="1751862467"/>
                  </a:ext>
                </a:extLst>
              </a:tr>
              <a:tr h="296789">
                <a:tc>
                  <a:txBody>
                    <a:bodyPr/>
                    <a:lstStyle/>
                    <a:p>
                      <a:r>
                        <a:rPr lang="en-IN" sz="1400"/>
                        <a:t>bromine</a:t>
                      </a:r>
                    </a:p>
                  </a:txBody>
                  <a:tcPr marL="69069" marR="69069" marT="34534" marB="34534"/>
                </a:tc>
                <a:tc>
                  <a:txBody>
                    <a:bodyPr/>
                    <a:lstStyle/>
                    <a:p>
                      <a:r>
                        <a:rPr lang="en-IN" sz="1400"/>
                        <a:t>Br</a:t>
                      </a:r>
                    </a:p>
                  </a:txBody>
                  <a:tcPr marL="69069" marR="69069" marT="34534" marB="34534"/>
                </a:tc>
                <a:tc>
                  <a:txBody>
                    <a:bodyPr/>
                    <a:lstStyle/>
                    <a:p>
                      <a:r>
                        <a:rPr lang="en-IN" sz="1400"/>
                        <a:t>lead</a:t>
                      </a:r>
                    </a:p>
                  </a:txBody>
                  <a:tcPr marL="69069" marR="69069" marT="34534" marB="34534"/>
                </a:tc>
                <a:tc>
                  <a:txBody>
                    <a:bodyPr/>
                    <a:lstStyle/>
                    <a:p>
                      <a:r>
                        <a:rPr lang="en-IN" sz="1400"/>
                        <a:t>Pb (from plumbum)</a:t>
                      </a:r>
                    </a:p>
                  </a:txBody>
                  <a:tcPr marL="69069" marR="69069" marT="34534" marB="34534"/>
                </a:tc>
                <a:extLst>
                  <a:ext uri="{0D108BD9-81ED-4DB2-BD59-A6C34878D82A}">
                    <a16:rowId xmlns:a16="http://schemas.microsoft.com/office/drawing/2014/main" val="3793847275"/>
                  </a:ext>
                </a:extLst>
              </a:tr>
              <a:tr h="296789">
                <a:tc>
                  <a:txBody>
                    <a:bodyPr/>
                    <a:lstStyle/>
                    <a:p>
                      <a:r>
                        <a:rPr lang="en-IN" sz="1400"/>
                        <a:t>calcium</a:t>
                      </a:r>
                    </a:p>
                  </a:txBody>
                  <a:tcPr marL="69069" marR="69069" marT="34534" marB="34534"/>
                </a:tc>
                <a:tc>
                  <a:txBody>
                    <a:bodyPr/>
                    <a:lstStyle/>
                    <a:p>
                      <a:r>
                        <a:rPr lang="en-IN" sz="1400"/>
                        <a:t>Ca</a:t>
                      </a:r>
                    </a:p>
                  </a:txBody>
                  <a:tcPr marL="69069" marR="69069" marT="34534" marB="34534"/>
                </a:tc>
                <a:tc>
                  <a:txBody>
                    <a:bodyPr/>
                    <a:lstStyle/>
                    <a:p>
                      <a:r>
                        <a:rPr lang="en-IN" sz="1400"/>
                        <a:t>magnesium</a:t>
                      </a:r>
                    </a:p>
                  </a:txBody>
                  <a:tcPr marL="69069" marR="69069" marT="34534" marB="34534"/>
                </a:tc>
                <a:tc>
                  <a:txBody>
                    <a:bodyPr/>
                    <a:lstStyle/>
                    <a:p>
                      <a:r>
                        <a:rPr lang="en-IN" sz="1400"/>
                        <a:t>Mg</a:t>
                      </a:r>
                    </a:p>
                  </a:txBody>
                  <a:tcPr marL="69069" marR="69069" marT="34534" marB="34534"/>
                </a:tc>
                <a:extLst>
                  <a:ext uri="{0D108BD9-81ED-4DB2-BD59-A6C34878D82A}">
                    <a16:rowId xmlns:a16="http://schemas.microsoft.com/office/drawing/2014/main" val="998073930"/>
                  </a:ext>
                </a:extLst>
              </a:tr>
              <a:tr h="296789">
                <a:tc>
                  <a:txBody>
                    <a:bodyPr/>
                    <a:lstStyle/>
                    <a:p>
                      <a:r>
                        <a:rPr lang="en-IN" sz="1400"/>
                        <a:t>carbon</a:t>
                      </a:r>
                    </a:p>
                  </a:txBody>
                  <a:tcPr marL="69069" marR="69069" marT="34534" marB="34534"/>
                </a:tc>
                <a:tc>
                  <a:txBody>
                    <a:bodyPr/>
                    <a:lstStyle/>
                    <a:p>
                      <a:r>
                        <a:rPr lang="en-IN" sz="1400"/>
                        <a:t>C</a:t>
                      </a:r>
                    </a:p>
                  </a:txBody>
                  <a:tcPr marL="69069" marR="69069" marT="34534" marB="34534"/>
                </a:tc>
                <a:tc>
                  <a:txBody>
                    <a:bodyPr/>
                    <a:lstStyle/>
                    <a:p>
                      <a:r>
                        <a:rPr lang="en-IN" sz="1400" dirty="0"/>
                        <a:t>mercury</a:t>
                      </a:r>
                    </a:p>
                  </a:txBody>
                  <a:tcPr marL="69069" marR="69069" marT="34534" marB="34534"/>
                </a:tc>
                <a:tc>
                  <a:txBody>
                    <a:bodyPr/>
                    <a:lstStyle/>
                    <a:p>
                      <a:r>
                        <a:rPr lang="en-IN" sz="1400"/>
                        <a:t>Hg (from hydrargyrum)</a:t>
                      </a:r>
                    </a:p>
                  </a:txBody>
                  <a:tcPr marL="69069" marR="69069" marT="34534" marB="34534"/>
                </a:tc>
                <a:extLst>
                  <a:ext uri="{0D108BD9-81ED-4DB2-BD59-A6C34878D82A}">
                    <a16:rowId xmlns:a16="http://schemas.microsoft.com/office/drawing/2014/main" val="1003100255"/>
                  </a:ext>
                </a:extLst>
              </a:tr>
              <a:tr h="296789">
                <a:tc>
                  <a:txBody>
                    <a:bodyPr/>
                    <a:lstStyle/>
                    <a:p>
                      <a:r>
                        <a:rPr lang="en-IN" sz="1400"/>
                        <a:t>chlorine</a:t>
                      </a:r>
                    </a:p>
                  </a:txBody>
                  <a:tcPr marL="69069" marR="69069" marT="34534" marB="34534"/>
                </a:tc>
                <a:tc>
                  <a:txBody>
                    <a:bodyPr/>
                    <a:lstStyle/>
                    <a:p>
                      <a:r>
                        <a:rPr lang="en-IN" sz="1400"/>
                        <a:t>Cl</a:t>
                      </a:r>
                    </a:p>
                  </a:txBody>
                  <a:tcPr marL="69069" marR="69069" marT="34534" marB="34534"/>
                </a:tc>
                <a:tc>
                  <a:txBody>
                    <a:bodyPr/>
                    <a:lstStyle/>
                    <a:p>
                      <a:r>
                        <a:rPr lang="en-IN" sz="1400"/>
                        <a:t>nitrogen</a:t>
                      </a:r>
                    </a:p>
                  </a:txBody>
                  <a:tcPr marL="69069" marR="69069" marT="34534" marB="34534"/>
                </a:tc>
                <a:tc>
                  <a:txBody>
                    <a:bodyPr/>
                    <a:lstStyle/>
                    <a:p>
                      <a:r>
                        <a:rPr lang="en-IN" sz="1400"/>
                        <a:t>N</a:t>
                      </a:r>
                    </a:p>
                  </a:txBody>
                  <a:tcPr marL="69069" marR="69069" marT="34534" marB="34534"/>
                </a:tc>
                <a:extLst>
                  <a:ext uri="{0D108BD9-81ED-4DB2-BD59-A6C34878D82A}">
                    <a16:rowId xmlns:a16="http://schemas.microsoft.com/office/drawing/2014/main" val="877165464"/>
                  </a:ext>
                </a:extLst>
              </a:tr>
              <a:tr h="296789">
                <a:tc>
                  <a:txBody>
                    <a:bodyPr/>
                    <a:lstStyle/>
                    <a:p>
                      <a:r>
                        <a:rPr lang="en-IN" sz="1400"/>
                        <a:t>chromium</a:t>
                      </a:r>
                    </a:p>
                  </a:txBody>
                  <a:tcPr marL="69069" marR="69069" marT="34534" marB="34534"/>
                </a:tc>
                <a:tc>
                  <a:txBody>
                    <a:bodyPr/>
                    <a:lstStyle/>
                    <a:p>
                      <a:r>
                        <a:rPr lang="en-IN" sz="1400"/>
                        <a:t>Cr</a:t>
                      </a:r>
                    </a:p>
                  </a:txBody>
                  <a:tcPr marL="69069" marR="69069" marT="34534" marB="34534"/>
                </a:tc>
                <a:tc>
                  <a:txBody>
                    <a:bodyPr/>
                    <a:lstStyle/>
                    <a:p>
                      <a:r>
                        <a:rPr lang="en-IN" sz="1400"/>
                        <a:t>oxygen</a:t>
                      </a:r>
                    </a:p>
                  </a:txBody>
                  <a:tcPr marL="69069" marR="69069" marT="34534" marB="34534"/>
                </a:tc>
                <a:tc>
                  <a:txBody>
                    <a:bodyPr/>
                    <a:lstStyle/>
                    <a:p>
                      <a:r>
                        <a:rPr lang="en-IN" sz="1400"/>
                        <a:t>O</a:t>
                      </a:r>
                    </a:p>
                  </a:txBody>
                  <a:tcPr marL="69069" marR="69069" marT="34534" marB="34534"/>
                </a:tc>
                <a:extLst>
                  <a:ext uri="{0D108BD9-81ED-4DB2-BD59-A6C34878D82A}">
                    <a16:rowId xmlns:a16="http://schemas.microsoft.com/office/drawing/2014/main" val="3648762048"/>
                  </a:ext>
                </a:extLst>
              </a:tr>
              <a:tr h="296789">
                <a:tc>
                  <a:txBody>
                    <a:bodyPr/>
                    <a:lstStyle/>
                    <a:p>
                      <a:r>
                        <a:rPr lang="en-IN" sz="1400"/>
                        <a:t>cobalt</a:t>
                      </a:r>
                    </a:p>
                  </a:txBody>
                  <a:tcPr marL="69069" marR="69069" marT="34534" marB="34534"/>
                </a:tc>
                <a:tc>
                  <a:txBody>
                    <a:bodyPr/>
                    <a:lstStyle/>
                    <a:p>
                      <a:r>
                        <a:rPr lang="en-IN" sz="1400"/>
                        <a:t>Co</a:t>
                      </a:r>
                    </a:p>
                  </a:txBody>
                  <a:tcPr marL="69069" marR="69069" marT="34534" marB="34534"/>
                </a:tc>
                <a:tc>
                  <a:txBody>
                    <a:bodyPr/>
                    <a:lstStyle/>
                    <a:p>
                      <a:r>
                        <a:rPr lang="en-IN" sz="1400"/>
                        <a:t>potassium</a:t>
                      </a:r>
                    </a:p>
                  </a:txBody>
                  <a:tcPr marL="69069" marR="69069" marT="34534" marB="34534"/>
                </a:tc>
                <a:tc>
                  <a:txBody>
                    <a:bodyPr/>
                    <a:lstStyle/>
                    <a:p>
                      <a:r>
                        <a:rPr lang="en-IN" sz="1400"/>
                        <a:t>K (from kalium)</a:t>
                      </a:r>
                    </a:p>
                  </a:txBody>
                  <a:tcPr marL="69069" marR="69069" marT="34534" marB="34534"/>
                </a:tc>
                <a:extLst>
                  <a:ext uri="{0D108BD9-81ED-4DB2-BD59-A6C34878D82A}">
                    <a16:rowId xmlns:a16="http://schemas.microsoft.com/office/drawing/2014/main" val="736898962"/>
                  </a:ext>
                </a:extLst>
              </a:tr>
              <a:tr h="296789">
                <a:tc>
                  <a:txBody>
                    <a:bodyPr/>
                    <a:lstStyle/>
                    <a:p>
                      <a:r>
                        <a:rPr lang="en-IN" sz="1400"/>
                        <a:t>copper</a:t>
                      </a:r>
                    </a:p>
                  </a:txBody>
                  <a:tcPr marL="69069" marR="69069" marT="34534" marB="34534"/>
                </a:tc>
                <a:tc>
                  <a:txBody>
                    <a:bodyPr/>
                    <a:lstStyle/>
                    <a:p>
                      <a:r>
                        <a:rPr lang="en-IN" sz="1400"/>
                        <a:t>Cu (from cuprum)</a:t>
                      </a:r>
                    </a:p>
                  </a:txBody>
                  <a:tcPr marL="69069" marR="69069" marT="34534" marB="34534"/>
                </a:tc>
                <a:tc>
                  <a:txBody>
                    <a:bodyPr/>
                    <a:lstStyle/>
                    <a:p>
                      <a:r>
                        <a:rPr lang="en-IN" sz="1400"/>
                        <a:t>silicon</a:t>
                      </a:r>
                    </a:p>
                  </a:txBody>
                  <a:tcPr marL="69069" marR="69069" marT="34534" marB="34534"/>
                </a:tc>
                <a:tc>
                  <a:txBody>
                    <a:bodyPr/>
                    <a:lstStyle/>
                    <a:p>
                      <a:r>
                        <a:rPr lang="en-IN" sz="1400"/>
                        <a:t>Si</a:t>
                      </a:r>
                    </a:p>
                  </a:txBody>
                  <a:tcPr marL="69069" marR="69069" marT="34534" marB="34534"/>
                </a:tc>
                <a:extLst>
                  <a:ext uri="{0D108BD9-81ED-4DB2-BD59-A6C34878D82A}">
                    <a16:rowId xmlns:a16="http://schemas.microsoft.com/office/drawing/2014/main" val="2156124835"/>
                  </a:ext>
                </a:extLst>
              </a:tr>
              <a:tr h="296789">
                <a:tc>
                  <a:txBody>
                    <a:bodyPr/>
                    <a:lstStyle/>
                    <a:p>
                      <a:r>
                        <a:rPr lang="en-IN" sz="1400"/>
                        <a:t>fluorine</a:t>
                      </a:r>
                    </a:p>
                  </a:txBody>
                  <a:tcPr marL="69069" marR="69069" marT="34534" marB="34534"/>
                </a:tc>
                <a:tc>
                  <a:txBody>
                    <a:bodyPr/>
                    <a:lstStyle/>
                    <a:p>
                      <a:r>
                        <a:rPr lang="en-IN" sz="1400"/>
                        <a:t>F</a:t>
                      </a:r>
                    </a:p>
                  </a:txBody>
                  <a:tcPr marL="69069" marR="69069" marT="34534" marB="34534"/>
                </a:tc>
                <a:tc>
                  <a:txBody>
                    <a:bodyPr/>
                    <a:lstStyle/>
                    <a:p>
                      <a:r>
                        <a:rPr lang="en-IN" sz="1400"/>
                        <a:t>silver</a:t>
                      </a:r>
                    </a:p>
                  </a:txBody>
                  <a:tcPr marL="69069" marR="69069" marT="34534" marB="34534"/>
                </a:tc>
                <a:tc>
                  <a:txBody>
                    <a:bodyPr/>
                    <a:lstStyle/>
                    <a:p>
                      <a:r>
                        <a:rPr lang="en-IN" sz="1400"/>
                        <a:t>Ag (from argentum)</a:t>
                      </a:r>
                    </a:p>
                  </a:txBody>
                  <a:tcPr marL="69069" marR="69069" marT="34534" marB="34534"/>
                </a:tc>
                <a:extLst>
                  <a:ext uri="{0D108BD9-81ED-4DB2-BD59-A6C34878D82A}">
                    <a16:rowId xmlns:a16="http://schemas.microsoft.com/office/drawing/2014/main" val="3310382155"/>
                  </a:ext>
                </a:extLst>
              </a:tr>
              <a:tr h="296789">
                <a:tc>
                  <a:txBody>
                    <a:bodyPr/>
                    <a:lstStyle/>
                    <a:p>
                      <a:r>
                        <a:rPr lang="en-IN" sz="1400"/>
                        <a:t>gold</a:t>
                      </a:r>
                    </a:p>
                  </a:txBody>
                  <a:tcPr marL="69069" marR="69069" marT="34534" marB="34534"/>
                </a:tc>
                <a:tc>
                  <a:txBody>
                    <a:bodyPr/>
                    <a:lstStyle/>
                    <a:p>
                      <a:r>
                        <a:rPr lang="en-IN" sz="1400"/>
                        <a:t>Au (from aurum)</a:t>
                      </a:r>
                    </a:p>
                  </a:txBody>
                  <a:tcPr marL="69069" marR="69069" marT="34534" marB="34534"/>
                </a:tc>
                <a:tc>
                  <a:txBody>
                    <a:bodyPr/>
                    <a:lstStyle/>
                    <a:p>
                      <a:r>
                        <a:rPr lang="en-IN" sz="1400"/>
                        <a:t>sodium</a:t>
                      </a:r>
                    </a:p>
                  </a:txBody>
                  <a:tcPr marL="69069" marR="69069" marT="34534" marB="34534"/>
                </a:tc>
                <a:tc>
                  <a:txBody>
                    <a:bodyPr/>
                    <a:lstStyle/>
                    <a:p>
                      <a:r>
                        <a:rPr lang="en-IN" sz="1400"/>
                        <a:t>Na (from natrium)</a:t>
                      </a:r>
                    </a:p>
                  </a:txBody>
                  <a:tcPr marL="69069" marR="69069" marT="34534" marB="34534"/>
                </a:tc>
                <a:extLst>
                  <a:ext uri="{0D108BD9-81ED-4DB2-BD59-A6C34878D82A}">
                    <a16:rowId xmlns:a16="http://schemas.microsoft.com/office/drawing/2014/main" val="456346704"/>
                  </a:ext>
                </a:extLst>
              </a:tr>
              <a:tr h="296789">
                <a:tc>
                  <a:txBody>
                    <a:bodyPr/>
                    <a:lstStyle/>
                    <a:p>
                      <a:r>
                        <a:rPr lang="en-IN" sz="1400"/>
                        <a:t>helium</a:t>
                      </a:r>
                    </a:p>
                  </a:txBody>
                  <a:tcPr marL="69069" marR="69069" marT="34534" marB="34534"/>
                </a:tc>
                <a:tc>
                  <a:txBody>
                    <a:bodyPr/>
                    <a:lstStyle/>
                    <a:p>
                      <a:r>
                        <a:rPr lang="en-IN" sz="1400"/>
                        <a:t>He</a:t>
                      </a:r>
                    </a:p>
                  </a:txBody>
                  <a:tcPr marL="69069" marR="69069" marT="34534" marB="34534"/>
                </a:tc>
                <a:tc>
                  <a:txBody>
                    <a:bodyPr/>
                    <a:lstStyle/>
                    <a:p>
                      <a:r>
                        <a:rPr lang="en-IN" sz="1400"/>
                        <a:t>sulfur</a:t>
                      </a:r>
                    </a:p>
                  </a:txBody>
                  <a:tcPr marL="69069" marR="69069" marT="34534" marB="34534"/>
                </a:tc>
                <a:tc>
                  <a:txBody>
                    <a:bodyPr/>
                    <a:lstStyle/>
                    <a:p>
                      <a:r>
                        <a:rPr lang="en-IN" sz="1400"/>
                        <a:t>S</a:t>
                      </a:r>
                    </a:p>
                  </a:txBody>
                  <a:tcPr marL="69069" marR="69069" marT="34534" marB="34534"/>
                </a:tc>
                <a:extLst>
                  <a:ext uri="{0D108BD9-81ED-4DB2-BD59-A6C34878D82A}">
                    <a16:rowId xmlns:a16="http://schemas.microsoft.com/office/drawing/2014/main" val="1865904347"/>
                  </a:ext>
                </a:extLst>
              </a:tr>
              <a:tr h="296789">
                <a:tc>
                  <a:txBody>
                    <a:bodyPr/>
                    <a:lstStyle/>
                    <a:p>
                      <a:r>
                        <a:rPr lang="en-IN" sz="1400"/>
                        <a:t>hydrogen</a:t>
                      </a:r>
                    </a:p>
                  </a:txBody>
                  <a:tcPr marL="69069" marR="69069" marT="34534" marB="34534"/>
                </a:tc>
                <a:tc>
                  <a:txBody>
                    <a:bodyPr/>
                    <a:lstStyle/>
                    <a:p>
                      <a:r>
                        <a:rPr lang="en-IN" sz="1400"/>
                        <a:t>H</a:t>
                      </a:r>
                    </a:p>
                  </a:txBody>
                  <a:tcPr marL="69069" marR="69069" marT="34534" marB="34534"/>
                </a:tc>
                <a:tc>
                  <a:txBody>
                    <a:bodyPr/>
                    <a:lstStyle/>
                    <a:p>
                      <a:r>
                        <a:rPr lang="en-IN" sz="1400"/>
                        <a:t>tin</a:t>
                      </a:r>
                    </a:p>
                  </a:txBody>
                  <a:tcPr marL="69069" marR="69069" marT="34534" marB="34534"/>
                </a:tc>
                <a:tc>
                  <a:txBody>
                    <a:bodyPr/>
                    <a:lstStyle/>
                    <a:p>
                      <a:r>
                        <a:rPr lang="en-IN" sz="1400"/>
                        <a:t>Sn (from stannum)</a:t>
                      </a:r>
                    </a:p>
                  </a:txBody>
                  <a:tcPr marL="69069" marR="69069" marT="34534" marB="34534"/>
                </a:tc>
                <a:extLst>
                  <a:ext uri="{0D108BD9-81ED-4DB2-BD59-A6C34878D82A}">
                    <a16:rowId xmlns:a16="http://schemas.microsoft.com/office/drawing/2014/main" val="2354876931"/>
                  </a:ext>
                </a:extLst>
              </a:tr>
              <a:tr h="296789">
                <a:tc>
                  <a:txBody>
                    <a:bodyPr/>
                    <a:lstStyle/>
                    <a:p>
                      <a:r>
                        <a:rPr lang="en-IN" sz="1400"/>
                        <a:t>iodine</a:t>
                      </a:r>
                    </a:p>
                  </a:txBody>
                  <a:tcPr marL="69069" marR="69069" marT="34534" marB="34534"/>
                </a:tc>
                <a:tc>
                  <a:txBody>
                    <a:bodyPr/>
                    <a:lstStyle/>
                    <a:p>
                      <a:r>
                        <a:rPr lang="en-IN" sz="1400"/>
                        <a:t>I</a:t>
                      </a:r>
                    </a:p>
                  </a:txBody>
                  <a:tcPr marL="69069" marR="69069" marT="34534" marB="34534"/>
                </a:tc>
                <a:tc>
                  <a:txBody>
                    <a:bodyPr/>
                    <a:lstStyle/>
                    <a:p>
                      <a:r>
                        <a:rPr lang="en-IN" sz="1400"/>
                        <a:t>zinc</a:t>
                      </a:r>
                    </a:p>
                  </a:txBody>
                  <a:tcPr marL="69069" marR="69069" marT="34534" marB="34534"/>
                </a:tc>
                <a:tc>
                  <a:txBody>
                    <a:bodyPr/>
                    <a:lstStyle/>
                    <a:p>
                      <a:r>
                        <a:rPr lang="en-IN" sz="1400" dirty="0"/>
                        <a:t>Zn</a:t>
                      </a:r>
                    </a:p>
                  </a:txBody>
                  <a:tcPr marL="69069" marR="69069" marT="34534" marB="34534"/>
                </a:tc>
                <a:extLst>
                  <a:ext uri="{0D108BD9-81ED-4DB2-BD59-A6C34878D82A}">
                    <a16:rowId xmlns:a16="http://schemas.microsoft.com/office/drawing/2014/main" val="3232501799"/>
                  </a:ext>
                </a:extLst>
              </a:tr>
            </a:tbl>
          </a:graphicData>
        </a:graphic>
      </p:graphicFrame>
      <p:sp>
        <p:nvSpPr>
          <p:cNvPr id="6" name="TextBox 5">
            <a:extLst>
              <a:ext uri="{FF2B5EF4-FFF2-40B4-BE49-F238E27FC236}">
                <a16:creationId xmlns:a16="http://schemas.microsoft.com/office/drawing/2014/main" id="{F1EFF958-D846-2D0B-8628-B56205CD9A01}"/>
              </a:ext>
            </a:extLst>
          </p:cNvPr>
          <p:cNvSpPr txBox="1"/>
          <p:nvPr/>
        </p:nvSpPr>
        <p:spPr>
          <a:xfrm>
            <a:off x="4041847" y="5995035"/>
            <a:ext cx="4108304" cy="338554"/>
          </a:xfrm>
          <a:prstGeom prst="rect">
            <a:avLst/>
          </a:prstGeom>
          <a:noFill/>
        </p:spPr>
        <p:txBody>
          <a:bodyPr wrap="none" rtlCol="0">
            <a:spAutoFit/>
          </a:bodyPr>
          <a:lstStyle/>
          <a:p>
            <a:pPr>
              <a:lnSpc>
                <a:spcPct val="100000"/>
              </a:lnSpc>
            </a:pPr>
            <a:r>
              <a:rPr lang="en-US" sz="1600" dirty="0">
                <a:effectLst/>
                <a:latin typeface="Arial" panose="020B0604020202020204" pitchFamily="34" charset="0"/>
                <a:ea typeface="Calibri" panose="020F0502020204030204" pitchFamily="34" charset="0"/>
              </a:rPr>
              <a:t>(credit: </a:t>
            </a:r>
            <a:r>
              <a:rPr lang="en-US" sz="1600" i="1" u="sng" dirty="0">
                <a:solidFill>
                  <a:srgbClr val="0563C1"/>
                </a:solidFill>
                <a:effectLst/>
                <a:latin typeface="Arial" panose="020B0604020202020204" pitchFamily="34" charset="0"/>
                <a:ea typeface="Calibri" panose="020F0502020204030204" pitchFamily="34" charset="0"/>
                <a:hlinkClick r:id="rId3"/>
              </a:rPr>
              <a:t>Chemistry (OpenStax)</a:t>
            </a:r>
            <a:r>
              <a:rPr lang="en-US" sz="1600" dirty="0">
                <a:effectLst/>
                <a:latin typeface="Arial" panose="020B0604020202020204" pitchFamily="34" charset="0"/>
                <a:ea typeface="Calibri" panose="020F0502020204030204" pitchFamily="34" charset="0"/>
              </a:rPr>
              <a:t>, </a:t>
            </a:r>
            <a:r>
              <a:rPr lang="en-US" sz="1600" u="sng" dirty="0">
                <a:solidFill>
                  <a:srgbClr val="0563C1"/>
                </a:solidFill>
                <a:effectLst/>
                <a:latin typeface="Arial" panose="020B0604020202020204" pitchFamily="34" charset="0"/>
                <a:ea typeface="Calibri" panose="020F0502020204030204" pitchFamily="34" charset="0"/>
                <a:hlinkClick r:id="rId4"/>
              </a:rPr>
              <a:t>CC BY 4.0</a:t>
            </a:r>
            <a:r>
              <a:rPr lang="en-US" sz="1600" dirty="0">
                <a:effectLst/>
                <a:latin typeface="Arial" panose="020B060402020202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64088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3.1b</a:t>
            </a:r>
          </a:p>
        </p:txBody>
      </p:sp>
      <p:pic>
        <p:nvPicPr>
          <p:cNvPr id="4098" name="Picture 2" descr="This image shows the periodic table with a black textbox around Francium to indicate the location of this element on the periodic table. The location is at group 1 and the 7th row. The last element in the first column. The other images include Fr as the symbol for Francium with 1 valence electron, the total number of protons present which is 87 and the total number of neutrons present which is 136. ">
            <a:extLst>
              <a:ext uri="{FF2B5EF4-FFF2-40B4-BE49-F238E27FC236}">
                <a16:creationId xmlns:a16="http://schemas.microsoft.com/office/drawing/2014/main" id="{F2BD0E53-DEB6-12C6-7775-81DDDDC39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23" y="1495041"/>
            <a:ext cx="11603753" cy="38679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644650" y="5492329"/>
            <a:ext cx="8902700" cy="718553"/>
          </a:xfrm>
        </p:spPr>
        <p:txBody>
          <a:bodyPr/>
          <a:lstStyle/>
          <a:p>
            <a:r>
              <a:rPr lang="en-US" b="1" dirty="0"/>
              <a:t>Figure 3.1b</a:t>
            </a:r>
            <a:r>
              <a:rPr lang="en-US" dirty="0"/>
              <a:t> Francium (credit: </a:t>
            </a:r>
            <a:r>
              <a:rPr lang="en-US" dirty="0">
                <a:hlinkClick r:id="rId4"/>
              </a:rPr>
              <a:t>Image</a:t>
            </a:r>
            <a:r>
              <a:rPr lang="en-US" dirty="0"/>
              <a:t> by </a:t>
            </a:r>
            <a:r>
              <a:rPr lang="en-US" dirty="0" err="1">
                <a:hlinkClick r:id="rId5"/>
              </a:rPr>
              <a:t>Ahoerstemeier</a:t>
            </a:r>
            <a:r>
              <a:rPr lang="en-US" dirty="0"/>
              <a:t>, </a:t>
            </a:r>
            <a:r>
              <a:rPr lang="en-US" dirty="0">
                <a:hlinkClick r:id="rId6"/>
              </a:rPr>
              <a:t>CC BY-SA 3.0</a:t>
            </a:r>
            <a:r>
              <a:rPr lang="en-US" dirty="0"/>
              <a:t>)</a:t>
            </a:r>
          </a:p>
        </p:txBody>
      </p:sp>
    </p:spTree>
    <p:extLst>
      <p:ext uri="{BB962C8B-B14F-4D97-AF65-F5344CB8AC3E}">
        <p14:creationId xmlns:p14="http://schemas.microsoft.com/office/powerpoint/2010/main" val="2153808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3.1c</a:t>
            </a:r>
          </a:p>
        </p:txBody>
      </p:sp>
      <p:pic>
        <p:nvPicPr>
          <p:cNvPr id="5122" name="Picture 2" descr="Graphic version of Periodic Table of Elements.">
            <a:extLst>
              <a:ext uri="{FF2B5EF4-FFF2-40B4-BE49-F238E27FC236}">
                <a16:creationId xmlns:a16="http://schemas.microsoft.com/office/drawing/2014/main" id="{84E6E594-F132-0E97-D53B-81AC0C494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290" y="1371600"/>
            <a:ext cx="526542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86590" y="5552290"/>
            <a:ext cx="9443803" cy="718553"/>
          </a:xfrm>
        </p:spPr>
        <p:txBody>
          <a:bodyPr/>
          <a:lstStyle/>
          <a:p>
            <a:pPr>
              <a:lnSpc>
                <a:spcPct val="100000"/>
              </a:lnSpc>
            </a:pPr>
            <a:r>
              <a:rPr lang="en-US" b="1" dirty="0"/>
              <a:t>Figure 3.1c</a:t>
            </a:r>
            <a:r>
              <a:rPr lang="en-US" dirty="0"/>
              <a:t> Elements and their symbols in the periodic table. Review the </a:t>
            </a:r>
            <a:r>
              <a:rPr lang="en-US" dirty="0">
                <a:hlinkClick r:id="rId4">
                  <a:extLst>
                    <a:ext uri="{A12FA001-AC4F-418D-AE19-62706E023703}">
                      <ahyp:hlinkClr xmlns:ahyp="http://schemas.microsoft.com/office/drawing/2018/hyperlinkcolor" val="tx"/>
                    </a:ext>
                  </a:extLst>
                </a:hlinkClick>
              </a:rPr>
              <a:t>Periodic Table of the Elements in other formats</a:t>
            </a:r>
            <a:r>
              <a:rPr lang="en-US" dirty="0"/>
              <a:t> in Appendix A. </a:t>
            </a:r>
            <a:r>
              <a:rPr lang="en-US" dirty="0">
                <a:effectLst/>
                <a:ea typeface="Calibri" panose="020F0502020204030204" pitchFamily="34" charset="0"/>
              </a:rPr>
              <a:t>(credit: </a:t>
            </a:r>
            <a:r>
              <a:rPr lang="en-US" i="1" u="sng" dirty="0">
                <a:solidFill>
                  <a:srgbClr val="0563C1"/>
                </a:solidFill>
                <a:effectLst/>
                <a:ea typeface="Calibri" panose="020F0502020204030204" pitchFamily="34" charset="0"/>
                <a:hlinkClick r:id="rId5"/>
              </a:rPr>
              <a:t>Chemistry (OpenStax)</a:t>
            </a:r>
            <a:r>
              <a:rPr lang="en-US" dirty="0">
                <a:effectLst/>
                <a:ea typeface="Calibri" panose="020F0502020204030204" pitchFamily="34" charset="0"/>
              </a:rPr>
              <a:t>, </a:t>
            </a:r>
            <a:r>
              <a:rPr lang="en-US" u="sng" dirty="0">
                <a:solidFill>
                  <a:srgbClr val="0563C1"/>
                </a:solidFill>
                <a:effectLst/>
                <a:ea typeface="Calibri" panose="020F0502020204030204" pitchFamily="34" charset="0"/>
                <a:hlinkClick r:id="rId6">
                  <a:extLst>
                    <a:ext uri="{A12FA001-AC4F-418D-AE19-62706E023703}">
                      <ahyp:hlinkClr xmlns:ahyp="http://schemas.microsoft.com/office/drawing/2018/hyperlinkcolor" val="tx"/>
                    </a:ext>
                  </a:extLst>
                </a:hlinkClick>
              </a:rPr>
              <a:t>CC BY 4.0</a:t>
            </a:r>
            <a:r>
              <a:rPr lang="en-US" dirty="0">
                <a:effectLst/>
                <a:ea typeface="Calibri" panose="020F0502020204030204" pitchFamily="34" charset="0"/>
              </a:rPr>
              <a:t>.)</a:t>
            </a:r>
          </a:p>
          <a:p>
            <a:pPr>
              <a:lnSpc>
                <a:spcPct val="100000"/>
              </a:lnSpc>
            </a:pPr>
            <a:endParaRPr lang="en-US" dirty="0"/>
          </a:p>
        </p:txBody>
      </p:sp>
    </p:spTree>
    <p:extLst>
      <p:ext uri="{BB962C8B-B14F-4D97-AF65-F5344CB8AC3E}">
        <p14:creationId xmlns:p14="http://schemas.microsoft.com/office/powerpoint/2010/main" val="889223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3.2a</a:t>
            </a:r>
          </a:p>
        </p:txBody>
      </p:sp>
      <p:pic>
        <p:nvPicPr>
          <p:cNvPr id="6146" name="Picture 2" descr="Figure A shows a photograph of Dimitri Mendeleev. Figure B shows the first periodic table developed by Mendeleev, which had eight groups and twelve periods. Group 1 contains hydrogen, lithium, sodium, potassium, copper, rubidium, silver, calcium and gold. Note that each of these entries corresponds to one of the twelve periods respectively. Group 2 contains Bo, magnesium, calcium, zinc, strontium, cadmium, barium, and mercury. Group 3 contains boron, aluminum, Yt, In, DI, Er, and Tl. Group 4 contains carbon, bismuth, titanium, zirconium, tin, cobalt, La, lead and Th. Group 5 contains nitrogen, phosphorus, V, As, Nb, Sb, Ta, and Bl. Group 6 contains oxygen, sulfur, chromium, So, Mo, To, tungsten and uranium. Group 7 contains fluorine, chlorine, manganese, bromine, and J. Group 8 contains Fo, cobalt, nickel, copper, Ru, Rh, Pd, silver, Os, Ir, Pt, and Au.">
            <a:extLst>
              <a:ext uri="{FF2B5EF4-FFF2-40B4-BE49-F238E27FC236}">
                <a16:creationId xmlns:a16="http://schemas.microsoft.com/office/drawing/2014/main" id="{A34C2B5A-055B-5879-AC30-ACA0A9880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24" y="1371600"/>
            <a:ext cx="10785551"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79499" y="5552290"/>
            <a:ext cx="9404426" cy="851903"/>
          </a:xfrm>
        </p:spPr>
        <p:txBody>
          <a:bodyPr vert="horz" lIns="91440" tIns="45720" rIns="91440" bIns="45720" rtlCol="0" anchor="t">
            <a:noAutofit/>
          </a:bodyPr>
          <a:lstStyle/>
          <a:p>
            <a:pPr>
              <a:lnSpc>
                <a:spcPct val="100000"/>
              </a:lnSpc>
            </a:pPr>
            <a:r>
              <a:rPr lang="en-US" b="1" dirty="0">
                <a:latin typeface="Arial"/>
                <a:cs typeface="Arial"/>
              </a:rPr>
              <a:t>Figure 3.2a</a:t>
            </a:r>
            <a:r>
              <a:rPr lang="en-US" dirty="0">
                <a:latin typeface="Arial"/>
                <a:cs typeface="Arial"/>
              </a:rPr>
              <a:t> (a) Dimitri Mendeleev is widely credited with creating (b) the first periodic table of the elements. (credit a: modification of </a:t>
            </a:r>
            <a:r>
              <a:rPr lang="en-US" dirty="0">
                <a:latin typeface="Arial"/>
                <a:cs typeface="Arial"/>
                <a:hlinkClick r:id="rId4"/>
              </a:rPr>
              <a:t>work</a:t>
            </a:r>
            <a:r>
              <a:rPr lang="en-US" dirty="0">
                <a:latin typeface="Arial"/>
                <a:cs typeface="Arial"/>
              </a:rPr>
              <a:t> by Serge Lachinov, </a:t>
            </a:r>
            <a:r>
              <a:rPr lang="en-US" dirty="0">
                <a:latin typeface="Arial"/>
                <a:cs typeface="Arial"/>
                <a:hlinkClick r:id="rId5"/>
              </a:rPr>
              <a:t>PD</a:t>
            </a:r>
            <a:r>
              <a:rPr lang="en-US" dirty="0">
                <a:latin typeface="Arial"/>
                <a:cs typeface="Arial"/>
              </a:rPr>
              <a:t>; credit b: modification of </a:t>
            </a:r>
            <a:r>
              <a:rPr lang="en-US" dirty="0">
                <a:latin typeface="Arial"/>
                <a:cs typeface="Arial"/>
                <a:hlinkClick r:id="rId6"/>
              </a:rPr>
              <a:t>work</a:t>
            </a:r>
            <a:r>
              <a:rPr lang="en-US" dirty="0">
                <a:latin typeface="Arial"/>
                <a:cs typeface="Arial"/>
              </a:rPr>
              <a:t> by </a:t>
            </a:r>
            <a:r>
              <a:rPr lang="en-US" dirty="0">
                <a:latin typeface="Arial"/>
                <a:cs typeface="Arial"/>
                <a:hlinkClick r:id="rId7"/>
              </a:rPr>
              <a:t>Den fjättrade ankan</a:t>
            </a:r>
            <a:r>
              <a:rPr lang="en-US" dirty="0">
                <a:latin typeface="Arial"/>
                <a:cs typeface="Arial"/>
              </a:rPr>
              <a:t>, </a:t>
            </a:r>
            <a:r>
              <a:rPr lang="en-US" dirty="0">
                <a:latin typeface="Arial"/>
                <a:cs typeface="Arial"/>
                <a:hlinkClick r:id="rId5"/>
              </a:rPr>
              <a:t>PD</a:t>
            </a:r>
            <a:r>
              <a:rPr lang="en-US" dirty="0">
                <a:latin typeface="Arial"/>
                <a:cs typeface="Arial"/>
              </a:rPr>
              <a:t>)</a:t>
            </a:r>
          </a:p>
        </p:txBody>
      </p:sp>
    </p:spTree>
    <p:extLst>
      <p:ext uri="{BB962C8B-B14F-4D97-AF65-F5344CB8AC3E}">
        <p14:creationId xmlns:p14="http://schemas.microsoft.com/office/powerpoint/2010/main" val="4183084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3.2b</a:t>
            </a:r>
          </a:p>
        </p:txBody>
      </p:sp>
      <p:pic>
        <p:nvPicPr>
          <p:cNvPr id="7170" name="Picture 2" descr="Graphic version of the periodic table of elements. ">
            <a:extLst>
              <a:ext uri="{FF2B5EF4-FFF2-40B4-BE49-F238E27FC236}">
                <a16:creationId xmlns:a16="http://schemas.microsoft.com/office/drawing/2014/main" id="{07A03752-DED1-6655-EA37-EABDE44CA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289" y="1371600"/>
            <a:ext cx="5265420"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455699" y="5552291"/>
            <a:ext cx="9052001" cy="841483"/>
          </a:xfrm>
        </p:spPr>
        <p:txBody>
          <a:bodyPr vert="horz" lIns="91440" tIns="45720" rIns="91440" bIns="45720" rtlCol="0" anchor="t">
            <a:noAutofit/>
          </a:bodyPr>
          <a:lstStyle/>
          <a:p>
            <a:pPr>
              <a:lnSpc>
                <a:spcPct val="100000"/>
              </a:lnSpc>
            </a:pPr>
            <a:r>
              <a:rPr lang="en-US" b="1" dirty="0">
                <a:latin typeface="Arial"/>
                <a:cs typeface="Arial"/>
              </a:rPr>
              <a:t>Figure 3.2b</a:t>
            </a:r>
            <a:r>
              <a:rPr lang="en-US" dirty="0">
                <a:latin typeface="Arial"/>
                <a:cs typeface="Arial"/>
              </a:rPr>
              <a:t> Elements in the periodic table are organized according to their properties. Review the </a:t>
            </a:r>
            <a:r>
              <a:rPr lang="en-US" dirty="0">
                <a:latin typeface="Arial"/>
                <a:cs typeface="Arial"/>
                <a:hlinkClick r:id="rId4"/>
              </a:rPr>
              <a:t>Periodic Table of the Elements in other formats</a:t>
            </a:r>
            <a:r>
              <a:rPr lang="en-US" dirty="0">
                <a:latin typeface="Arial"/>
                <a:cs typeface="Arial"/>
              </a:rPr>
              <a:t> in Appendix A. </a:t>
            </a:r>
            <a:r>
              <a:rPr lang="en-US" dirty="0">
                <a:effectLst/>
                <a:latin typeface="Arial"/>
                <a:ea typeface="Calibri" panose="020F0502020204030204" pitchFamily="34" charset="0"/>
                <a:cs typeface="Arial"/>
              </a:rPr>
              <a:t>(credit: </a:t>
            </a:r>
            <a:r>
              <a:rPr lang="en-US" i="1" u="sng" dirty="0">
                <a:solidFill>
                  <a:srgbClr val="0563C1"/>
                </a:solidFill>
                <a:effectLst/>
                <a:latin typeface="Arial"/>
                <a:ea typeface="Calibri" panose="020F0502020204030204" pitchFamily="34" charset="0"/>
                <a:cs typeface="Arial"/>
                <a:hlinkClick r:id="rId5"/>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6"/>
              </a:rPr>
              <a:t>CC BY 4.0</a:t>
            </a:r>
            <a:r>
              <a:rPr lang="en-US" dirty="0">
                <a:latin typeface="Arial"/>
                <a:ea typeface="Calibri" panose="020F0502020204030204" pitchFamily="34" charset="0"/>
                <a:cs typeface="Arial"/>
              </a:rPr>
              <a:t>).</a:t>
            </a:r>
            <a:endParaRPr lang="en-US" dirty="0">
              <a:effectLst/>
              <a:ea typeface="Calibri" panose="020F0502020204030204" pitchFamily="34" charset="0"/>
            </a:endParaRPr>
          </a:p>
          <a:p>
            <a:pPr>
              <a:lnSpc>
                <a:spcPct val="100000"/>
              </a:lnSpc>
            </a:pPr>
            <a:endParaRPr lang="en-US" dirty="0"/>
          </a:p>
        </p:txBody>
      </p:sp>
    </p:spTree>
    <p:extLst>
      <p:ext uri="{BB962C8B-B14F-4D97-AF65-F5344CB8AC3E}">
        <p14:creationId xmlns:p14="http://schemas.microsoft.com/office/powerpoint/2010/main" val="695652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012959D4-9D54-8603-C193-7C4C06FB32E4}"/>
              </a:ext>
            </a:extLst>
          </p:cNvPr>
          <p:cNvSpPr>
            <a:spLocks noGrp="1"/>
          </p:cNvSpPr>
          <p:nvPr>
            <p:ph type="title"/>
          </p:nvPr>
        </p:nvSpPr>
        <p:spPr>
          <a:xfrm>
            <a:off x="3400308" y="228083"/>
            <a:ext cx="3932237" cy="643812"/>
          </a:xfrm>
        </p:spPr>
        <p:txBody>
          <a:bodyPr/>
          <a:lstStyle/>
          <a:p>
            <a:r>
              <a:rPr lang="en-US" dirty="0"/>
              <a:t>Figure 3.2c</a:t>
            </a:r>
          </a:p>
        </p:txBody>
      </p:sp>
      <p:pic>
        <p:nvPicPr>
          <p:cNvPr id="8194" name="Picture 2" descr="Three test tubes are shown in a photo. The left tube contains a metallic liquid. The middle tube contains a metallic liquid under a layer of clear, colorless liquid. The third tube contains a whitish solid under a layer of yellowish liquid.">
            <a:extLst>
              <a:ext uri="{FF2B5EF4-FFF2-40B4-BE49-F238E27FC236}">
                <a16:creationId xmlns:a16="http://schemas.microsoft.com/office/drawing/2014/main" id="{2A0480F6-EBC8-1C2E-C2A7-F7B610033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610" y="1371600"/>
            <a:ext cx="5480779" cy="41148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a:extLst>
              <a:ext uri="{FF2B5EF4-FFF2-40B4-BE49-F238E27FC236}">
                <a16:creationId xmlns:a16="http://schemas.microsoft.com/office/drawing/2014/main" id="{99BC38D5-BEB5-4873-AD32-2E8E14B9A313}"/>
              </a:ext>
            </a:extLst>
          </p:cNvPr>
          <p:cNvSpPr>
            <a:spLocks noGrp="1"/>
          </p:cNvSpPr>
          <p:nvPr>
            <p:ph type="body" sz="half" idx="2"/>
          </p:nvPr>
        </p:nvSpPr>
        <p:spPr>
          <a:xfrm>
            <a:off x="1334125" y="5552291"/>
            <a:ext cx="10073390" cy="698608"/>
          </a:xfrm>
        </p:spPr>
        <p:txBody>
          <a:bodyPr vert="horz" lIns="91440" tIns="45720" rIns="91440" bIns="45720" rtlCol="0" anchor="t">
            <a:noAutofit/>
          </a:bodyPr>
          <a:lstStyle/>
          <a:p>
            <a:pPr>
              <a:lnSpc>
                <a:spcPct val="100000"/>
              </a:lnSpc>
            </a:pPr>
            <a:r>
              <a:rPr lang="en-US" b="1" dirty="0">
                <a:latin typeface="Arial"/>
                <a:cs typeface="Arial"/>
              </a:rPr>
              <a:t>Figure 3.2c </a:t>
            </a:r>
            <a:r>
              <a:rPr lang="en-US" dirty="0">
                <a:latin typeface="Arial"/>
                <a:cs typeface="Arial"/>
              </a:rPr>
              <a:t>From left to right: Hg(</a:t>
            </a:r>
            <a:r>
              <a:rPr lang="en-US" i="1" dirty="0">
                <a:latin typeface="Arial"/>
                <a:cs typeface="Arial"/>
              </a:rPr>
              <a:t>l</a:t>
            </a:r>
            <a:r>
              <a:rPr lang="en-US" dirty="0">
                <a:latin typeface="Arial"/>
                <a:cs typeface="Arial"/>
              </a:rPr>
              <a:t>), Hg + concentrated HCl, Hg + concentrated HNO</a:t>
            </a:r>
            <a:r>
              <a:rPr lang="en-US" baseline="-25000" dirty="0">
                <a:latin typeface="Arial"/>
                <a:cs typeface="Arial"/>
              </a:rPr>
              <a:t>3</a:t>
            </a:r>
            <a:r>
              <a:rPr lang="en-US" dirty="0">
                <a:latin typeface="Arial"/>
                <a:cs typeface="Arial"/>
              </a:rPr>
              <a:t>. (credit: Sahar </a:t>
            </a:r>
            <a:r>
              <a:rPr lang="en-US" dirty="0" err="1">
                <a:latin typeface="Arial"/>
                <a:cs typeface="Arial"/>
              </a:rPr>
              <a:t>Atwa</a:t>
            </a:r>
            <a:r>
              <a:rPr lang="en-US" dirty="0">
                <a:latin typeface="Arial"/>
                <a:cs typeface="Arial"/>
              </a:rPr>
              <a:t> in </a:t>
            </a:r>
            <a:r>
              <a:rPr lang="en-US" i="1" u="sng" dirty="0">
                <a:solidFill>
                  <a:srgbClr val="0563C1"/>
                </a:solidFill>
                <a:effectLst/>
                <a:latin typeface="Arial"/>
                <a:ea typeface="Calibri" panose="020F0502020204030204" pitchFamily="34" charset="0"/>
                <a:cs typeface="Arial"/>
                <a:hlinkClick r:id="rId4"/>
              </a:rPr>
              <a:t>Chemistry (OpenStax)</a:t>
            </a:r>
            <a:r>
              <a:rPr lang="en-US" dirty="0">
                <a:effectLst/>
                <a:latin typeface="Arial"/>
                <a:ea typeface="Calibri" panose="020F0502020204030204" pitchFamily="34" charset="0"/>
                <a:cs typeface="Arial"/>
              </a:rPr>
              <a:t>, </a:t>
            </a:r>
            <a:r>
              <a:rPr lang="en-US" u="sng" dirty="0">
                <a:solidFill>
                  <a:srgbClr val="0563C1"/>
                </a:solidFill>
                <a:effectLst/>
                <a:latin typeface="Arial"/>
                <a:ea typeface="Calibri" panose="020F0502020204030204" pitchFamily="34" charset="0"/>
                <a:cs typeface="Arial"/>
                <a:hlinkClick r:id="rId5"/>
              </a:rPr>
              <a:t>CC BY 4.0</a:t>
            </a:r>
            <a:r>
              <a:rPr lang="en-US" dirty="0">
                <a:effectLst/>
                <a:latin typeface="Arial"/>
                <a:ea typeface="Calibri" panose="020F0502020204030204" pitchFamily="34" charset="0"/>
                <a:cs typeface="Arial"/>
              </a:rPr>
              <a:t>.)</a:t>
            </a:r>
            <a:endParaRPr lang="en-US" dirty="0">
              <a:latin typeface="Arial"/>
              <a:cs typeface="Arial"/>
            </a:endParaRPr>
          </a:p>
        </p:txBody>
      </p:sp>
    </p:spTree>
    <p:extLst>
      <p:ext uri="{BB962C8B-B14F-4D97-AF65-F5344CB8AC3E}">
        <p14:creationId xmlns:p14="http://schemas.microsoft.com/office/powerpoint/2010/main" val="39825120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3966276881B104C93581CE0E966CA06" ma:contentTypeVersion="16" ma:contentTypeDescription="Create a new document." ma:contentTypeScope="" ma:versionID="9e67d439c7d4db3b754a742f823ac3b1">
  <xsd:schema xmlns:xsd="http://www.w3.org/2001/XMLSchema" xmlns:xs="http://www.w3.org/2001/XMLSchema" xmlns:p="http://schemas.microsoft.com/office/2006/metadata/properties" xmlns:ns3="dd613c2f-ec96-4a26-b230-097ac645d2df" xmlns:ns4="36d4da47-f79c-4ed6-a65a-415e2f572cf4" targetNamespace="http://schemas.microsoft.com/office/2006/metadata/properties" ma:root="true" ma:fieldsID="2099407a7fa1b25f294a6b31c29b5c21" ns3:_="" ns4:_="">
    <xsd:import namespace="dd613c2f-ec96-4a26-b230-097ac645d2df"/>
    <xsd:import namespace="36d4da47-f79c-4ed6-a65a-415e2f572cf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613c2f-ec96-4a26-b230-097ac645d2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d4da47-f79c-4ed6-a65a-415e2f572cf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d613c2f-ec96-4a26-b230-097ac645d2df" xsi:nil="true"/>
  </documentManagement>
</p:properties>
</file>

<file path=customXml/itemProps1.xml><?xml version="1.0" encoding="utf-8"?>
<ds:datastoreItem xmlns:ds="http://schemas.openxmlformats.org/officeDocument/2006/customXml" ds:itemID="{E7F1DB5A-3E7E-4431-878A-F567BD4044DD}">
  <ds:schemaRefs>
    <ds:schemaRef ds:uri="http://schemas.microsoft.com/sharepoint/v3/contenttype/forms"/>
  </ds:schemaRefs>
</ds:datastoreItem>
</file>

<file path=customXml/itemProps2.xml><?xml version="1.0" encoding="utf-8"?>
<ds:datastoreItem xmlns:ds="http://schemas.openxmlformats.org/officeDocument/2006/customXml" ds:itemID="{901DDA6C-0ADB-478A-9817-9D5CE479EA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613c2f-ec96-4a26-b230-097ac645d2df"/>
    <ds:schemaRef ds:uri="36d4da47-f79c-4ed6-a65a-415e2f572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97DC09-E341-4E90-9E4B-39E04F86C789}">
  <ds:schemaRefs>
    <ds:schemaRef ds:uri="http://schemas.microsoft.com/office/infopath/2007/PartnerControls"/>
    <ds:schemaRef ds:uri="http://purl.org/dc/dcmitype/"/>
    <ds:schemaRef ds:uri="http://www.w3.org/XML/1998/namespace"/>
    <ds:schemaRef ds:uri="http://schemas.microsoft.com/office/2006/metadata/properties"/>
    <ds:schemaRef ds:uri="http://schemas.openxmlformats.org/package/2006/metadata/core-properties"/>
    <ds:schemaRef ds:uri="http://schemas.microsoft.com/office/2006/documentManagement/types"/>
    <ds:schemaRef ds:uri="36d4da47-f79c-4ed6-a65a-415e2f572cf4"/>
    <ds:schemaRef ds:uri="dd613c2f-ec96-4a26-b230-097ac645d2df"/>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712</TotalTime>
  <Words>1306</Words>
  <Application>Microsoft Office PowerPoint</Application>
  <PresentationFormat>Widescreen</PresentationFormat>
  <Paragraphs>129</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Arial Narrow</vt:lpstr>
      <vt:lpstr>Calibri</vt:lpstr>
      <vt:lpstr>Office Theme</vt:lpstr>
      <vt:lpstr>Chapter 3 Building Blocks of Matter</vt:lpstr>
      <vt:lpstr>Figure 3a</vt:lpstr>
      <vt:lpstr>Figure 3.1a</vt:lpstr>
      <vt:lpstr>Table 3.1a</vt:lpstr>
      <vt:lpstr>Figure 3.1b</vt:lpstr>
      <vt:lpstr>Figure 3.1c</vt:lpstr>
      <vt:lpstr>Figure 3.2a</vt:lpstr>
      <vt:lpstr>Figure 3.2b</vt:lpstr>
      <vt:lpstr>Figure 3.2c</vt:lpstr>
      <vt:lpstr>Figure 3.2d</vt:lpstr>
      <vt:lpstr>Figure 3.2e</vt:lpstr>
      <vt:lpstr>Figure 3.2f</vt:lpstr>
      <vt:lpstr>Figure 3.2g</vt:lpstr>
      <vt:lpstr>Figure 3.2h</vt:lpstr>
      <vt:lpstr>Figure 3.3a</vt:lpstr>
      <vt:lpstr>Figure 3.3b</vt:lpstr>
      <vt:lpstr>Figure 3.3c</vt:lpstr>
      <vt:lpstr>Figure 3.3d</vt:lpstr>
      <vt:lpstr>Figure 3.3e</vt:lpstr>
      <vt:lpstr>Figure 3.3f</vt:lpstr>
      <vt:lpstr>Figure 3.3g</vt:lpstr>
      <vt:lpstr>Figure 3.3h</vt:lpstr>
      <vt:lpstr>Figure 3.3i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Revathi Mahadevan</dc:creator>
  <cp:lastModifiedBy>Gregory Anderson</cp:lastModifiedBy>
  <cp:revision>120</cp:revision>
  <dcterms:created xsi:type="dcterms:W3CDTF">2022-10-20T03:16:15Z</dcterms:created>
  <dcterms:modified xsi:type="dcterms:W3CDTF">2023-12-20T20:26:23Z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0x01010053966276881B104C93581CE0E966CA06</vt:lpwstr>
  </property>
</Properties>
</file>