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256" r:id="rId5"/>
    <p:sldId id="262" r:id="rId6"/>
    <p:sldId id="282" r:id="rId7"/>
    <p:sldId id="283" r:id="rId8"/>
    <p:sldId id="284" r:id="rId9"/>
    <p:sldId id="285" r:id="rId10"/>
    <p:sldId id="286" r:id="rId11"/>
    <p:sldId id="266" r:id="rId12"/>
    <p:sldId id="287" r:id="rId13"/>
    <p:sldId id="288" r:id="rId14"/>
    <p:sldId id="289" r:id="rId15"/>
    <p:sldId id="290" r:id="rId16"/>
    <p:sldId id="291" r:id="rId17"/>
    <p:sldId id="292" r:id="rId18"/>
    <p:sldId id="293" r:id="rId19"/>
    <p:sldId id="294" r:id="rId20"/>
    <p:sldId id="295" r:id="rId21"/>
    <p:sldId id="296" r:id="rId22"/>
    <p:sldId id="298" r:id="rId23"/>
    <p:sldId id="297" r:id="rId24"/>
    <p:sldId id="300" r:id="rId25"/>
    <p:sldId id="299" r:id="rId26"/>
    <p:sldId id="301"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314" r:id="rId40"/>
    <p:sldId id="315" r:id="rId41"/>
    <p:sldId id="316" r:id="rId42"/>
    <p:sldId id="317" r:id="rId43"/>
    <p:sldId id="319" r:id="rId44"/>
    <p:sldId id="318" r:id="rId45"/>
    <p:sldId id="323" r:id="rId46"/>
    <p:sldId id="320" r:id="rId47"/>
    <p:sldId id="321" r:id="rId48"/>
    <p:sldId id="32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a:srgbClr val="4472C4"/>
    <a:srgbClr val="354849"/>
    <a:srgbClr val="567375"/>
    <a:srgbClr val="4D6F58"/>
    <a:srgbClr val="6F2817"/>
    <a:srgbClr val="BC4326"/>
    <a:srgbClr val="9DAEAF"/>
    <a:srgbClr val="F7F7E8"/>
    <a:srgbClr val="94B4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75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ory Anderson" userId="d98b4a58-ef3f-4ebd-aa15-1c25405a0c8f" providerId="ADAL" clId="{F531072A-C138-47E5-8247-153A210D1C2B}"/>
    <pc:docChg chg="modSld sldOrd">
      <pc:chgData name="Gregory Anderson" userId="d98b4a58-ef3f-4ebd-aa15-1c25405a0c8f" providerId="ADAL" clId="{F531072A-C138-47E5-8247-153A210D1C2B}" dt="2023-12-20T20:48:01.170" v="17" actId="20577"/>
      <pc:docMkLst>
        <pc:docMk/>
      </pc:docMkLst>
      <pc:sldChg chg="modSp mod">
        <pc:chgData name="Gregory Anderson" userId="d98b4a58-ef3f-4ebd-aa15-1c25405a0c8f" providerId="ADAL" clId="{F531072A-C138-47E5-8247-153A210D1C2B}" dt="2023-12-20T20:47:47.964" v="9" actId="20577"/>
        <pc:sldMkLst>
          <pc:docMk/>
          <pc:sldMk cId="3472831456" sldId="320"/>
        </pc:sldMkLst>
        <pc:spChg chg="mod">
          <ac:chgData name="Gregory Anderson" userId="d98b4a58-ef3f-4ebd-aa15-1c25405a0c8f" providerId="ADAL" clId="{F531072A-C138-47E5-8247-153A210D1C2B}" dt="2023-12-20T20:47:44.670" v="7" actId="20577"/>
          <ac:spMkLst>
            <pc:docMk/>
            <pc:sldMk cId="3472831456" sldId="320"/>
            <ac:spMk id="4" creationId="{6C403E79-9166-3EC0-86A1-2807964189FC}"/>
          </ac:spMkLst>
        </pc:spChg>
        <pc:spChg chg="mod">
          <ac:chgData name="Gregory Anderson" userId="d98b4a58-ef3f-4ebd-aa15-1c25405a0c8f" providerId="ADAL" clId="{F531072A-C138-47E5-8247-153A210D1C2B}" dt="2023-12-20T20:47:47.964" v="9" actId="20577"/>
          <ac:spMkLst>
            <pc:docMk/>
            <pc:sldMk cId="3472831456" sldId="320"/>
            <ac:spMk id="14" creationId="{99BC38D5-BEB5-4873-AD32-2E8E14B9A313}"/>
          </ac:spMkLst>
        </pc:spChg>
      </pc:sldChg>
      <pc:sldChg chg="modSp mod">
        <pc:chgData name="Gregory Anderson" userId="d98b4a58-ef3f-4ebd-aa15-1c25405a0c8f" providerId="ADAL" clId="{F531072A-C138-47E5-8247-153A210D1C2B}" dt="2023-12-20T20:47:54.310" v="13" actId="20577"/>
        <pc:sldMkLst>
          <pc:docMk/>
          <pc:sldMk cId="269844374" sldId="321"/>
        </pc:sldMkLst>
        <pc:spChg chg="mod">
          <ac:chgData name="Gregory Anderson" userId="d98b4a58-ef3f-4ebd-aa15-1c25405a0c8f" providerId="ADAL" clId="{F531072A-C138-47E5-8247-153A210D1C2B}" dt="2023-12-20T20:47:51.584" v="11" actId="20577"/>
          <ac:spMkLst>
            <pc:docMk/>
            <pc:sldMk cId="269844374" sldId="321"/>
            <ac:spMk id="4" creationId="{6C403E79-9166-3EC0-86A1-2807964189FC}"/>
          </ac:spMkLst>
        </pc:spChg>
        <pc:spChg chg="mod">
          <ac:chgData name="Gregory Anderson" userId="d98b4a58-ef3f-4ebd-aa15-1c25405a0c8f" providerId="ADAL" clId="{F531072A-C138-47E5-8247-153A210D1C2B}" dt="2023-12-20T20:47:54.310" v="13" actId="20577"/>
          <ac:spMkLst>
            <pc:docMk/>
            <pc:sldMk cId="269844374" sldId="321"/>
            <ac:spMk id="14" creationId="{99BC38D5-BEB5-4873-AD32-2E8E14B9A313}"/>
          </ac:spMkLst>
        </pc:spChg>
      </pc:sldChg>
      <pc:sldChg chg="modSp mod">
        <pc:chgData name="Gregory Anderson" userId="d98b4a58-ef3f-4ebd-aa15-1c25405a0c8f" providerId="ADAL" clId="{F531072A-C138-47E5-8247-153A210D1C2B}" dt="2023-12-20T20:48:01.170" v="17" actId="20577"/>
        <pc:sldMkLst>
          <pc:docMk/>
          <pc:sldMk cId="2628323709" sldId="322"/>
        </pc:sldMkLst>
        <pc:spChg chg="mod">
          <ac:chgData name="Gregory Anderson" userId="d98b4a58-ef3f-4ebd-aa15-1c25405a0c8f" providerId="ADAL" clId="{F531072A-C138-47E5-8247-153A210D1C2B}" dt="2023-12-20T20:47:58.532" v="15" actId="20577"/>
          <ac:spMkLst>
            <pc:docMk/>
            <pc:sldMk cId="2628323709" sldId="322"/>
            <ac:spMk id="4" creationId="{6C403E79-9166-3EC0-86A1-2807964189FC}"/>
          </ac:spMkLst>
        </pc:spChg>
        <pc:spChg chg="mod">
          <ac:chgData name="Gregory Anderson" userId="d98b4a58-ef3f-4ebd-aa15-1c25405a0c8f" providerId="ADAL" clId="{F531072A-C138-47E5-8247-153A210D1C2B}" dt="2023-12-20T20:48:01.170" v="17" actId="20577"/>
          <ac:spMkLst>
            <pc:docMk/>
            <pc:sldMk cId="2628323709" sldId="322"/>
            <ac:spMk id="14" creationId="{99BC38D5-BEB5-4873-AD32-2E8E14B9A313}"/>
          </ac:spMkLst>
        </pc:spChg>
      </pc:sldChg>
      <pc:sldChg chg="modSp mod ord">
        <pc:chgData name="Gregory Anderson" userId="d98b4a58-ef3f-4ebd-aa15-1c25405a0c8f" providerId="ADAL" clId="{F531072A-C138-47E5-8247-153A210D1C2B}" dt="2023-12-20T20:47:40.825" v="5" actId="20577"/>
        <pc:sldMkLst>
          <pc:docMk/>
          <pc:sldMk cId="1675219783" sldId="323"/>
        </pc:sldMkLst>
        <pc:spChg chg="mod">
          <ac:chgData name="Gregory Anderson" userId="d98b4a58-ef3f-4ebd-aa15-1c25405a0c8f" providerId="ADAL" clId="{F531072A-C138-47E5-8247-153A210D1C2B}" dt="2023-12-20T20:47:37.809" v="3" actId="20577"/>
          <ac:spMkLst>
            <pc:docMk/>
            <pc:sldMk cId="1675219783" sldId="323"/>
            <ac:spMk id="4" creationId="{6C403E79-9166-3EC0-86A1-2807964189FC}"/>
          </ac:spMkLst>
        </pc:spChg>
        <pc:spChg chg="mod">
          <ac:chgData name="Gregory Anderson" userId="d98b4a58-ef3f-4ebd-aa15-1c25405a0c8f" providerId="ADAL" clId="{F531072A-C138-47E5-8247-153A210D1C2B}" dt="2023-12-20T20:47:40.825" v="5" actId="20577"/>
          <ac:spMkLst>
            <pc:docMk/>
            <pc:sldMk cId="1675219783" sldId="323"/>
            <ac:spMk id="14" creationId="{99BC38D5-BEB5-4873-AD32-2E8E14B9A31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18961-3F57-4AD7-A4F1-CE0EA086B893}" type="datetimeFigureOut">
              <a:rPr lang="en-IN" smtClean="0"/>
              <a:t>20-12-2023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89829-898D-4FA4-B24C-D0967E53D331}" type="slidenum">
              <a:rPr lang="en-IN" smtClean="0"/>
              <a:t>‹#›</a:t>
            </a:fld>
            <a:endParaRPr lang="en-IN"/>
          </a:p>
        </p:txBody>
      </p:sp>
    </p:spTree>
    <p:extLst>
      <p:ext uri="{BB962C8B-B14F-4D97-AF65-F5344CB8AC3E}">
        <p14:creationId xmlns:p14="http://schemas.microsoft.com/office/powerpoint/2010/main" val="73528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a:t>
            </a:fld>
            <a:endParaRPr lang="en-IN"/>
          </a:p>
        </p:txBody>
      </p:sp>
    </p:spTree>
    <p:extLst>
      <p:ext uri="{BB962C8B-B14F-4D97-AF65-F5344CB8AC3E}">
        <p14:creationId xmlns:p14="http://schemas.microsoft.com/office/powerpoint/2010/main" val="3771655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10</a:t>
            </a:fld>
            <a:endParaRPr lang="en-IN"/>
          </a:p>
        </p:txBody>
      </p:sp>
    </p:spTree>
    <p:extLst>
      <p:ext uri="{BB962C8B-B14F-4D97-AF65-F5344CB8AC3E}">
        <p14:creationId xmlns:p14="http://schemas.microsoft.com/office/powerpoint/2010/main" val="3627617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11</a:t>
            </a:fld>
            <a:endParaRPr lang="en-IN"/>
          </a:p>
        </p:txBody>
      </p:sp>
    </p:spTree>
    <p:extLst>
      <p:ext uri="{BB962C8B-B14F-4D97-AF65-F5344CB8AC3E}">
        <p14:creationId xmlns:p14="http://schemas.microsoft.com/office/powerpoint/2010/main" val="3385940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12</a:t>
            </a:fld>
            <a:endParaRPr lang="en-IN"/>
          </a:p>
        </p:txBody>
      </p:sp>
    </p:spTree>
    <p:extLst>
      <p:ext uri="{BB962C8B-B14F-4D97-AF65-F5344CB8AC3E}">
        <p14:creationId xmlns:p14="http://schemas.microsoft.com/office/powerpoint/2010/main" val="1591971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13</a:t>
            </a:fld>
            <a:endParaRPr lang="en-IN"/>
          </a:p>
        </p:txBody>
      </p:sp>
    </p:spTree>
    <p:extLst>
      <p:ext uri="{BB962C8B-B14F-4D97-AF65-F5344CB8AC3E}">
        <p14:creationId xmlns:p14="http://schemas.microsoft.com/office/powerpoint/2010/main" val="4051947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14</a:t>
            </a:fld>
            <a:endParaRPr lang="en-IN"/>
          </a:p>
        </p:txBody>
      </p:sp>
    </p:spTree>
    <p:extLst>
      <p:ext uri="{BB962C8B-B14F-4D97-AF65-F5344CB8AC3E}">
        <p14:creationId xmlns:p14="http://schemas.microsoft.com/office/powerpoint/2010/main" val="2864977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15</a:t>
            </a:fld>
            <a:endParaRPr lang="en-IN"/>
          </a:p>
        </p:txBody>
      </p:sp>
    </p:spTree>
    <p:extLst>
      <p:ext uri="{BB962C8B-B14F-4D97-AF65-F5344CB8AC3E}">
        <p14:creationId xmlns:p14="http://schemas.microsoft.com/office/powerpoint/2010/main" val="1160860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16</a:t>
            </a:fld>
            <a:endParaRPr lang="en-IN"/>
          </a:p>
        </p:txBody>
      </p:sp>
    </p:spTree>
    <p:extLst>
      <p:ext uri="{BB962C8B-B14F-4D97-AF65-F5344CB8AC3E}">
        <p14:creationId xmlns:p14="http://schemas.microsoft.com/office/powerpoint/2010/main" val="3518078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17</a:t>
            </a:fld>
            <a:endParaRPr lang="en-IN"/>
          </a:p>
        </p:txBody>
      </p:sp>
    </p:spTree>
    <p:extLst>
      <p:ext uri="{BB962C8B-B14F-4D97-AF65-F5344CB8AC3E}">
        <p14:creationId xmlns:p14="http://schemas.microsoft.com/office/powerpoint/2010/main" val="2141520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18</a:t>
            </a:fld>
            <a:endParaRPr lang="en-IN"/>
          </a:p>
        </p:txBody>
      </p:sp>
    </p:spTree>
    <p:extLst>
      <p:ext uri="{BB962C8B-B14F-4D97-AF65-F5344CB8AC3E}">
        <p14:creationId xmlns:p14="http://schemas.microsoft.com/office/powerpoint/2010/main" val="595579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19</a:t>
            </a:fld>
            <a:endParaRPr lang="en-IN"/>
          </a:p>
        </p:txBody>
      </p:sp>
    </p:spTree>
    <p:extLst>
      <p:ext uri="{BB962C8B-B14F-4D97-AF65-F5344CB8AC3E}">
        <p14:creationId xmlns:p14="http://schemas.microsoft.com/office/powerpoint/2010/main" val="3291227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a:t>
            </a:fld>
            <a:endParaRPr lang="en-IN"/>
          </a:p>
        </p:txBody>
      </p:sp>
    </p:spTree>
    <p:extLst>
      <p:ext uri="{BB962C8B-B14F-4D97-AF65-F5344CB8AC3E}">
        <p14:creationId xmlns:p14="http://schemas.microsoft.com/office/powerpoint/2010/main" val="3238333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20</a:t>
            </a:fld>
            <a:endParaRPr lang="en-IN"/>
          </a:p>
        </p:txBody>
      </p:sp>
    </p:spTree>
    <p:extLst>
      <p:ext uri="{BB962C8B-B14F-4D97-AF65-F5344CB8AC3E}">
        <p14:creationId xmlns:p14="http://schemas.microsoft.com/office/powerpoint/2010/main" val="2341750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21</a:t>
            </a:fld>
            <a:endParaRPr lang="en-IN"/>
          </a:p>
        </p:txBody>
      </p:sp>
    </p:spTree>
    <p:extLst>
      <p:ext uri="{BB962C8B-B14F-4D97-AF65-F5344CB8AC3E}">
        <p14:creationId xmlns:p14="http://schemas.microsoft.com/office/powerpoint/2010/main" val="2848149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22</a:t>
            </a:fld>
            <a:endParaRPr lang="en-IN"/>
          </a:p>
        </p:txBody>
      </p:sp>
    </p:spTree>
    <p:extLst>
      <p:ext uri="{BB962C8B-B14F-4D97-AF65-F5344CB8AC3E}">
        <p14:creationId xmlns:p14="http://schemas.microsoft.com/office/powerpoint/2010/main" val="2742042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23</a:t>
            </a:fld>
            <a:endParaRPr lang="en-IN"/>
          </a:p>
        </p:txBody>
      </p:sp>
    </p:spTree>
    <p:extLst>
      <p:ext uri="{BB962C8B-B14F-4D97-AF65-F5344CB8AC3E}">
        <p14:creationId xmlns:p14="http://schemas.microsoft.com/office/powerpoint/2010/main" val="354381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24</a:t>
            </a:fld>
            <a:endParaRPr lang="en-IN"/>
          </a:p>
        </p:txBody>
      </p:sp>
    </p:spTree>
    <p:extLst>
      <p:ext uri="{BB962C8B-B14F-4D97-AF65-F5344CB8AC3E}">
        <p14:creationId xmlns:p14="http://schemas.microsoft.com/office/powerpoint/2010/main" val="2708627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25</a:t>
            </a:fld>
            <a:endParaRPr lang="en-IN"/>
          </a:p>
        </p:txBody>
      </p:sp>
    </p:spTree>
    <p:extLst>
      <p:ext uri="{BB962C8B-B14F-4D97-AF65-F5344CB8AC3E}">
        <p14:creationId xmlns:p14="http://schemas.microsoft.com/office/powerpoint/2010/main" val="646327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26</a:t>
            </a:fld>
            <a:endParaRPr lang="en-IN"/>
          </a:p>
        </p:txBody>
      </p:sp>
    </p:spTree>
    <p:extLst>
      <p:ext uri="{BB962C8B-B14F-4D97-AF65-F5344CB8AC3E}">
        <p14:creationId xmlns:p14="http://schemas.microsoft.com/office/powerpoint/2010/main" val="590540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27</a:t>
            </a:fld>
            <a:endParaRPr lang="en-IN"/>
          </a:p>
        </p:txBody>
      </p:sp>
    </p:spTree>
    <p:extLst>
      <p:ext uri="{BB962C8B-B14F-4D97-AF65-F5344CB8AC3E}">
        <p14:creationId xmlns:p14="http://schemas.microsoft.com/office/powerpoint/2010/main" val="1344363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28</a:t>
            </a:fld>
            <a:endParaRPr lang="en-IN"/>
          </a:p>
        </p:txBody>
      </p:sp>
    </p:spTree>
    <p:extLst>
      <p:ext uri="{BB962C8B-B14F-4D97-AF65-F5344CB8AC3E}">
        <p14:creationId xmlns:p14="http://schemas.microsoft.com/office/powerpoint/2010/main" val="2706104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29</a:t>
            </a:fld>
            <a:endParaRPr lang="en-IN"/>
          </a:p>
        </p:txBody>
      </p:sp>
    </p:spTree>
    <p:extLst>
      <p:ext uri="{BB962C8B-B14F-4D97-AF65-F5344CB8AC3E}">
        <p14:creationId xmlns:p14="http://schemas.microsoft.com/office/powerpoint/2010/main" val="2543636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a:t>
            </a:fld>
            <a:endParaRPr lang="en-IN"/>
          </a:p>
        </p:txBody>
      </p:sp>
    </p:spTree>
    <p:extLst>
      <p:ext uri="{BB962C8B-B14F-4D97-AF65-F5344CB8AC3E}">
        <p14:creationId xmlns:p14="http://schemas.microsoft.com/office/powerpoint/2010/main" val="3457687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30</a:t>
            </a:fld>
            <a:endParaRPr lang="en-IN"/>
          </a:p>
        </p:txBody>
      </p:sp>
    </p:spTree>
    <p:extLst>
      <p:ext uri="{BB962C8B-B14F-4D97-AF65-F5344CB8AC3E}">
        <p14:creationId xmlns:p14="http://schemas.microsoft.com/office/powerpoint/2010/main" val="1889853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31</a:t>
            </a:fld>
            <a:endParaRPr lang="en-IN"/>
          </a:p>
        </p:txBody>
      </p:sp>
    </p:spTree>
    <p:extLst>
      <p:ext uri="{BB962C8B-B14F-4D97-AF65-F5344CB8AC3E}">
        <p14:creationId xmlns:p14="http://schemas.microsoft.com/office/powerpoint/2010/main" val="3697876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32</a:t>
            </a:fld>
            <a:endParaRPr lang="en-IN"/>
          </a:p>
        </p:txBody>
      </p:sp>
    </p:spTree>
    <p:extLst>
      <p:ext uri="{BB962C8B-B14F-4D97-AF65-F5344CB8AC3E}">
        <p14:creationId xmlns:p14="http://schemas.microsoft.com/office/powerpoint/2010/main" val="3812846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33</a:t>
            </a:fld>
            <a:endParaRPr lang="en-IN"/>
          </a:p>
        </p:txBody>
      </p:sp>
    </p:spTree>
    <p:extLst>
      <p:ext uri="{BB962C8B-B14F-4D97-AF65-F5344CB8AC3E}">
        <p14:creationId xmlns:p14="http://schemas.microsoft.com/office/powerpoint/2010/main" val="429182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34</a:t>
            </a:fld>
            <a:endParaRPr lang="en-IN"/>
          </a:p>
        </p:txBody>
      </p:sp>
    </p:spTree>
    <p:extLst>
      <p:ext uri="{BB962C8B-B14F-4D97-AF65-F5344CB8AC3E}">
        <p14:creationId xmlns:p14="http://schemas.microsoft.com/office/powerpoint/2010/main" val="4170942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35</a:t>
            </a:fld>
            <a:endParaRPr lang="en-IN"/>
          </a:p>
        </p:txBody>
      </p:sp>
    </p:spTree>
    <p:extLst>
      <p:ext uri="{BB962C8B-B14F-4D97-AF65-F5344CB8AC3E}">
        <p14:creationId xmlns:p14="http://schemas.microsoft.com/office/powerpoint/2010/main" val="1674182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36</a:t>
            </a:fld>
            <a:endParaRPr lang="en-IN"/>
          </a:p>
        </p:txBody>
      </p:sp>
    </p:spTree>
    <p:extLst>
      <p:ext uri="{BB962C8B-B14F-4D97-AF65-F5344CB8AC3E}">
        <p14:creationId xmlns:p14="http://schemas.microsoft.com/office/powerpoint/2010/main" val="10324654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37</a:t>
            </a:fld>
            <a:endParaRPr lang="en-IN"/>
          </a:p>
        </p:txBody>
      </p:sp>
    </p:spTree>
    <p:extLst>
      <p:ext uri="{BB962C8B-B14F-4D97-AF65-F5344CB8AC3E}">
        <p14:creationId xmlns:p14="http://schemas.microsoft.com/office/powerpoint/2010/main" val="408133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38</a:t>
            </a:fld>
            <a:endParaRPr lang="en-IN"/>
          </a:p>
        </p:txBody>
      </p:sp>
    </p:spTree>
    <p:extLst>
      <p:ext uri="{BB962C8B-B14F-4D97-AF65-F5344CB8AC3E}">
        <p14:creationId xmlns:p14="http://schemas.microsoft.com/office/powerpoint/2010/main" val="35009680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39</a:t>
            </a:fld>
            <a:endParaRPr lang="en-IN"/>
          </a:p>
        </p:txBody>
      </p:sp>
    </p:spTree>
    <p:extLst>
      <p:ext uri="{BB962C8B-B14F-4D97-AF65-F5344CB8AC3E}">
        <p14:creationId xmlns:p14="http://schemas.microsoft.com/office/powerpoint/2010/main" val="3952320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4</a:t>
            </a:fld>
            <a:endParaRPr lang="en-IN"/>
          </a:p>
        </p:txBody>
      </p:sp>
    </p:spTree>
    <p:extLst>
      <p:ext uri="{BB962C8B-B14F-4D97-AF65-F5344CB8AC3E}">
        <p14:creationId xmlns:p14="http://schemas.microsoft.com/office/powerpoint/2010/main" val="1089652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https://ecampusontario.pressbooks.pub/enhancedchemistry/chapter/electrode-cell-potentials/</a:t>
            </a:r>
          </a:p>
        </p:txBody>
      </p:sp>
      <p:sp>
        <p:nvSpPr>
          <p:cNvPr id="4" name="Slide Number Placeholder 3"/>
          <p:cNvSpPr>
            <a:spLocks noGrp="1"/>
          </p:cNvSpPr>
          <p:nvPr>
            <p:ph type="sldNum" sz="quarter" idx="5"/>
          </p:nvPr>
        </p:nvSpPr>
        <p:spPr/>
        <p:txBody>
          <a:bodyPr/>
          <a:lstStyle/>
          <a:p>
            <a:fld id="{07A89829-898D-4FA4-B24C-D0967E53D331}" type="slidenum">
              <a:rPr lang="en-IN" smtClean="0"/>
              <a:t>40</a:t>
            </a:fld>
            <a:endParaRPr lang="en-IN"/>
          </a:p>
        </p:txBody>
      </p:sp>
    </p:spTree>
    <p:extLst>
      <p:ext uri="{BB962C8B-B14F-4D97-AF65-F5344CB8AC3E}">
        <p14:creationId xmlns:p14="http://schemas.microsoft.com/office/powerpoint/2010/main" val="786010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41</a:t>
            </a:fld>
            <a:endParaRPr lang="en-IN"/>
          </a:p>
        </p:txBody>
      </p:sp>
    </p:spTree>
    <p:extLst>
      <p:ext uri="{BB962C8B-B14F-4D97-AF65-F5344CB8AC3E}">
        <p14:creationId xmlns:p14="http://schemas.microsoft.com/office/powerpoint/2010/main" val="3438186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42</a:t>
            </a:fld>
            <a:endParaRPr lang="en-IN"/>
          </a:p>
        </p:txBody>
      </p:sp>
    </p:spTree>
    <p:extLst>
      <p:ext uri="{BB962C8B-B14F-4D97-AF65-F5344CB8AC3E}">
        <p14:creationId xmlns:p14="http://schemas.microsoft.com/office/powerpoint/2010/main" val="39155965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43</a:t>
            </a:fld>
            <a:endParaRPr lang="en-IN"/>
          </a:p>
        </p:txBody>
      </p:sp>
    </p:spTree>
    <p:extLst>
      <p:ext uri="{BB962C8B-B14F-4D97-AF65-F5344CB8AC3E}">
        <p14:creationId xmlns:p14="http://schemas.microsoft.com/office/powerpoint/2010/main" val="13349002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44</a:t>
            </a:fld>
            <a:endParaRPr lang="en-IN"/>
          </a:p>
        </p:txBody>
      </p:sp>
    </p:spTree>
    <p:extLst>
      <p:ext uri="{BB962C8B-B14F-4D97-AF65-F5344CB8AC3E}">
        <p14:creationId xmlns:p14="http://schemas.microsoft.com/office/powerpoint/2010/main" val="377065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45</a:t>
            </a:fld>
            <a:endParaRPr lang="en-IN"/>
          </a:p>
        </p:txBody>
      </p:sp>
    </p:spTree>
    <p:extLst>
      <p:ext uri="{BB962C8B-B14F-4D97-AF65-F5344CB8AC3E}">
        <p14:creationId xmlns:p14="http://schemas.microsoft.com/office/powerpoint/2010/main" val="2568645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5</a:t>
            </a:fld>
            <a:endParaRPr lang="en-IN"/>
          </a:p>
        </p:txBody>
      </p:sp>
    </p:spTree>
    <p:extLst>
      <p:ext uri="{BB962C8B-B14F-4D97-AF65-F5344CB8AC3E}">
        <p14:creationId xmlns:p14="http://schemas.microsoft.com/office/powerpoint/2010/main" val="384747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6</a:t>
            </a:fld>
            <a:endParaRPr lang="en-IN"/>
          </a:p>
        </p:txBody>
      </p:sp>
    </p:spTree>
    <p:extLst>
      <p:ext uri="{BB962C8B-B14F-4D97-AF65-F5344CB8AC3E}">
        <p14:creationId xmlns:p14="http://schemas.microsoft.com/office/powerpoint/2010/main" val="100894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7</a:t>
            </a:fld>
            <a:endParaRPr lang="en-IN"/>
          </a:p>
        </p:txBody>
      </p:sp>
    </p:spTree>
    <p:extLst>
      <p:ext uri="{BB962C8B-B14F-4D97-AF65-F5344CB8AC3E}">
        <p14:creationId xmlns:p14="http://schemas.microsoft.com/office/powerpoint/2010/main" val="1702185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8</a:t>
            </a:fld>
            <a:endParaRPr lang="en-IN"/>
          </a:p>
        </p:txBody>
      </p:sp>
    </p:spTree>
    <p:extLst>
      <p:ext uri="{BB962C8B-B14F-4D97-AF65-F5344CB8AC3E}">
        <p14:creationId xmlns:p14="http://schemas.microsoft.com/office/powerpoint/2010/main" val="2420294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9</a:t>
            </a:fld>
            <a:endParaRPr lang="en-IN"/>
          </a:p>
        </p:txBody>
      </p:sp>
    </p:spTree>
    <p:extLst>
      <p:ext uri="{BB962C8B-B14F-4D97-AF65-F5344CB8AC3E}">
        <p14:creationId xmlns:p14="http://schemas.microsoft.com/office/powerpoint/2010/main" val="2057806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A292-76B5-41B4-AFAC-DF00BE7DFD71}"/>
              </a:ext>
            </a:extLst>
          </p:cNvPr>
          <p:cNvSpPr>
            <a:spLocks noGrp="1"/>
          </p:cNvSpPr>
          <p:nvPr>
            <p:ph type="ctrTitle" hasCustomPrompt="1"/>
          </p:nvPr>
        </p:nvSpPr>
        <p:spPr>
          <a:xfrm>
            <a:off x="3102426" y="2240188"/>
            <a:ext cx="5987143" cy="1683657"/>
          </a:xfrm>
          <a:custGeom>
            <a:avLst/>
            <a:gdLst>
              <a:gd name="connsiteX0" fmla="*/ 0 w 5987143"/>
              <a:gd name="connsiteY0" fmla="*/ 0 h 1683657"/>
              <a:gd name="connsiteX1" fmla="*/ 784981 w 5987143"/>
              <a:gd name="connsiteY1" fmla="*/ 0 h 1683657"/>
              <a:gd name="connsiteX2" fmla="*/ 1330476 w 5987143"/>
              <a:gd name="connsiteY2" fmla="*/ 0 h 1683657"/>
              <a:gd name="connsiteX3" fmla="*/ 2055586 w 5987143"/>
              <a:gd name="connsiteY3" fmla="*/ 0 h 1683657"/>
              <a:gd name="connsiteX4" fmla="*/ 2780695 w 5987143"/>
              <a:gd name="connsiteY4" fmla="*/ 0 h 1683657"/>
              <a:gd name="connsiteX5" fmla="*/ 3326191 w 5987143"/>
              <a:gd name="connsiteY5" fmla="*/ 0 h 1683657"/>
              <a:gd name="connsiteX6" fmla="*/ 3991429 w 5987143"/>
              <a:gd name="connsiteY6" fmla="*/ 0 h 1683657"/>
              <a:gd name="connsiteX7" fmla="*/ 4716538 w 5987143"/>
              <a:gd name="connsiteY7" fmla="*/ 0 h 1683657"/>
              <a:gd name="connsiteX8" fmla="*/ 5381776 w 5987143"/>
              <a:gd name="connsiteY8" fmla="*/ 0 h 1683657"/>
              <a:gd name="connsiteX9" fmla="*/ 5987143 w 5987143"/>
              <a:gd name="connsiteY9" fmla="*/ 0 h 1683657"/>
              <a:gd name="connsiteX10" fmla="*/ 5987143 w 5987143"/>
              <a:gd name="connsiteY10" fmla="*/ 510709 h 1683657"/>
              <a:gd name="connsiteX11" fmla="*/ 5987143 w 5987143"/>
              <a:gd name="connsiteY11" fmla="*/ 1088765 h 1683657"/>
              <a:gd name="connsiteX12" fmla="*/ 5987143 w 5987143"/>
              <a:gd name="connsiteY12" fmla="*/ 1683657 h 1683657"/>
              <a:gd name="connsiteX13" fmla="*/ 5321905 w 5987143"/>
              <a:gd name="connsiteY13" fmla="*/ 1683657 h 1683657"/>
              <a:gd name="connsiteX14" fmla="*/ 4776410 w 5987143"/>
              <a:gd name="connsiteY14" fmla="*/ 1683657 h 1683657"/>
              <a:gd name="connsiteX15" fmla="*/ 4051300 w 5987143"/>
              <a:gd name="connsiteY15" fmla="*/ 1683657 h 1683657"/>
              <a:gd name="connsiteX16" fmla="*/ 3266319 w 5987143"/>
              <a:gd name="connsiteY16" fmla="*/ 1683657 h 1683657"/>
              <a:gd name="connsiteX17" fmla="*/ 2541210 w 5987143"/>
              <a:gd name="connsiteY17" fmla="*/ 1683657 h 1683657"/>
              <a:gd name="connsiteX18" fmla="*/ 1816100 w 5987143"/>
              <a:gd name="connsiteY18" fmla="*/ 1683657 h 1683657"/>
              <a:gd name="connsiteX19" fmla="*/ 1031119 w 5987143"/>
              <a:gd name="connsiteY19" fmla="*/ 1683657 h 1683657"/>
              <a:gd name="connsiteX20" fmla="*/ 0 w 5987143"/>
              <a:gd name="connsiteY20" fmla="*/ 1683657 h 1683657"/>
              <a:gd name="connsiteX21" fmla="*/ 0 w 5987143"/>
              <a:gd name="connsiteY21" fmla="*/ 1088765 h 1683657"/>
              <a:gd name="connsiteX22" fmla="*/ 0 w 5987143"/>
              <a:gd name="connsiteY22" fmla="*/ 578056 h 1683657"/>
              <a:gd name="connsiteX23" fmla="*/ 0 w 5987143"/>
              <a:gd name="connsiteY23" fmla="*/ 0 h 168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43" h="1683657" fill="none" extrusionOk="0">
                <a:moveTo>
                  <a:pt x="0" y="0"/>
                </a:moveTo>
                <a:cubicBezTo>
                  <a:pt x="163170" y="17061"/>
                  <a:pt x="570996" y="-38895"/>
                  <a:pt x="784981" y="0"/>
                </a:cubicBezTo>
                <a:cubicBezTo>
                  <a:pt x="998966" y="38895"/>
                  <a:pt x="1189394" y="13495"/>
                  <a:pt x="1330476" y="0"/>
                </a:cubicBezTo>
                <a:cubicBezTo>
                  <a:pt x="1471559" y="-13495"/>
                  <a:pt x="1867224" y="-12625"/>
                  <a:pt x="2055586" y="0"/>
                </a:cubicBezTo>
                <a:cubicBezTo>
                  <a:pt x="2243948" y="12625"/>
                  <a:pt x="2530392" y="-19505"/>
                  <a:pt x="2780695" y="0"/>
                </a:cubicBezTo>
                <a:cubicBezTo>
                  <a:pt x="3030998" y="19505"/>
                  <a:pt x="3172287" y="15401"/>
                  <a:pt x="3326191" y="0"/>
                </a:cubicBezTo>
                <a:cubicBezTo>
                  <a:pt x="3480095" y="-15401"/>
                  <a:pt x="3670712" y="1267"/>
                  <a:pt x="3991429" y="0"/>
                </a:cubicBezTo>
                <a:cubicBezTo>
                  <a:pt x="4312146" y="-1267"/>
                  <a:pt x="4533818" y="-19997"/>
                  <a:pt x="4716538" y="0"/>
                </a:cubicBezTo>
                <a:cubicBezTo>
                  <a:pt x="4899258" y="19997"/>
                  <a:pt x="5107672" y="20852"/>
                  <a:pt x="5381776" y="0"/>
                </a:cubicBezTo>
                <a:cubicBezTo>
                  <a:pt x="5655880" y="-20852"/>
                  <a:pt x="5755378" y="440"/>
                  <a:pt x="5987143" y="0"/>
                </a:cubicBezTo>
                <a:cubicBezTo>
                  <a:pt x="5995359" y="121986"/>
                  <a:pt x="5993707" y="329470"/>
                  <a:pt x="5987143" y="510709"/>
                </a:cubicBezTo>
                <a:cubicBezTo>
                  <a:pt x="5980579" y="691948"/>
                  <a:pt x="6006449" y="821647"/>
                  <a:pt x="5987143" y="1088765"/>
                </a:cubicBezTo>
                <a:cubicBezTo>
                  <a:pt x="5967837" y="1355883"/>
                  <a:pt x="6009080" y="1538051"/>
                  <a:pt x="5987143" y="1683657"/>
                </a:cubicBezTo>
                <a:cubicBezTo>
                  <a:pt x="5811513" y="1650902"/>
                  <a:pt x="5605917" y="1699353"/>
                  <a:pt x="5321905" y="1683657"/>
                </a:cubicBezTo>
                <a:cubicBezTo>
                  <a:pt x="5037893" y="1667961"/>
                  <a:pt x="4964463" y="1658480"/>
                  <a:pt x="4776410" y="1683657"/>
                </a:cubicBezTo>
                <a:cubicBezTo>
                  <a:pt x="4588358" y="1708834"/>
                  <a:pt x="4346707" y="1692372"/>
                  <a:pt x="4051300" y="1683657"/>
                </a:cubicBezTo>
                <a:cubicBezTo>
                  <a:pt x="3755893" y="1674943"/>
                  <a:pt x="3481238" y="1711333"/>
                  <a:pt x="3266319" y="1683657"/>
                </a:cubicBezTo>
                <a:cubicBezTo>
                  <a:pt x="3051400" y="1655981"/>
                  <a:pt x="2774036" y="1660386"/>
                  <a:pt x="2541210" y="1683657"/>
                </a:cubicBezTo>
                <a:cubicBezTo>
                  <a:pt x="2308384" y="1706928"/>
                  <a:pt x="2022455" y="1670725"/>
                  <a:pt x="1816100" y="1683657"/>
                </a:cubicBezTo>
                <a:cubicBezTo>
                  <a:pt x="1609745" y="1696590"/>
                  <a:pt x="1406610" y="1714918"/>
                  <a:pt x="1031119" y="1683657"/>
                </a:cubicBezTo>
                <a:cubicBezTo>
                  <a:pt x="655628" y="1652396"/>
                  <a:pt x="400049" y="1641116"/>
                  <a:pt x="0" y="1683657"/>
                </a:cubicBezTo>
                <a:cubicBezTo>
                  <a:pt x="-13230" y="1487010"/>
                  <a:pt x="8154" y="1209075"/>
                  <a:pt x="0" y="1088765"/>
                </a:cubicBezTo>
                <a:cubicBezTo>
                  <a:pt x="-8154" y="968455"/>
                  <a:pt x="-13888" y="742501"/>
                  <a:pt x="0" y="578056"/>
                </a:cubicBezTo>
                <a:cubicBezTo>
                  <a:pt x="13888" y="413611"/>
                  <a:pt x="20721" y="217675"/>
                  <a:pt x="0" y="0"/>
                </a:cubicBezTo>
                <a:close/>
              </a:path>
              <a:path w="5987143" h="1683657" stroke="0" extrusionOk="0">
                <a:moveTo>
                  <a:pt x="0" y="0"/>
                </a:moveTo>
                <a:cubicBezTo>
                  <a:pt x="213355" y="22296"/>
                  <a:pt x="466402" y="-21389"/>
                  <a:pt x="605367" y="0"/>
                </a:cubicBezTo>
                <a:cubicBezTo>
                  <a:pt x="744332" y="21389"/>
                  <a:pt x="897790" y="53"/>
                  <a:pt x="1090991" y="0"/>
                </a:cubicBezTo>
                <a:cubicBezTo>
                  <a:pt x="1284192" y="-53"/>
                  <a:pt x="1436959" y="31499"/>
                  <a:pt x="1756229" y="0"/>
                </a:cubicBezTo>
                <a:cubicBezTo>
                  <a:pt x="2075499" y="-31499"/>
                  <a:pt x="2116917" y="-18024"/>
                  <a:pt x="2241852" y="0"/>
                </a:cubicBezTo>
                <a:cubicBezTo>
                  <a:pt x="2366787" y="18024"/>
                  <a:pt x="2545096" y="751"/>
                  <a:pt x="2727476" y="0"/>
                </a:cubicBezTo>
                <a:cubicBezTo>
                  <a:pt x="2909856" y="-751"/>
                  <a:pt x="3348607" y="30677"/>
                  <a:pt x="3512457" y="0"/>
                </a:cubicBezTo>
                <a:cubicBezTo>
                  <a:pt x="3676307" y="-30677"/>
                  <a:pt x="3899862" y="-775"/>
                  <a:pt x="4177695" y="0"/>
                </a:cubicBezTo>
                <a:cubicBezTo>
                  <a:pt x="4455528" y="775"/>
                  <a:pt x="4522376" y="16361"/>
                  <a:pt x="4783062" y="0"/>
                </a:cubicBezTo>
                <a:cubicBezTo>
                  <a:pt x="5043748" y="-16361"/>
                  <a:pt x="5505877" y="-46290"/>
                  <a:pt x="5987143" y="0"/>
                </a:cubicBezTo>
                <a:cubicBezTo>
                  <a:pt x="6011720" y="177280"/>
                  <a:pt x="5962388" y="407901"/>
                  <a:pt x="5987143" y="561219"/>
                </a:cubicBezTo>
                <a:cubicBezTo>
                  <a:pt x="6011898" y="714537"/>
                  <a:pt x="5993979" y="844667"/>
                  <a:pt x="5987143" y="1071928"/>
                </a:cubicBezTo>
                <a:cubicBezTo>
                  <a:pt x="5980307" y="1299189"/>
                  <a:pt x="5965156" y="1519892"/>
                  <a:pt x="5987143" y="1683657"/>
                </a:cubicBezTo>
                <a:cubicBezTo>
                  <a:pt x="5760927" y="1666681"/>
                  <a:pt x="5686091" y="1668119"/>
                  <a:pt x="5501519" y="1683657"/>
                </a:cubicBezTo>
                <a:cubicBezTo>
                  <a:pt x="5316947" y="1699195"/>
                  <a:pt x="4950339" y="1662639"/>
                  <a:pt x="4776410" y="1683657"/>
                </a:cubicBezTo>
                <a:cubicBezTo>
                  <a:pt x="4602481" y="1704675"/>
                  <a:pt x="4311953" y="1659438"/>
                  <a:pt x="4111172" y="1683657"/>
                </a:cubicBezTo>
                <a:cubicBezTo>
                  <a:pt x="3910391" y="1707876"/>
                  <a:pt x="3721043" y="1665641"/>
                  <a:pt x="3505805" y="1683657"/>
                </a:cubicBezTo>
                <a:cubicBezTo>
                  <a:pt x="3290567" y="1701673"/>
                  <a:pt x="3149648" y="1697733"/>
                  <a:pt x="3020181" y="1683657"/>
                </a:cubicBezTo>
                <a:cubicBezTo>
                  <a:pt x="2890714" y="1669581"/>
                  <a:pt x="2504095" y="1663833"/>
                  <a:pt x="2295071" y="1683657"/>
                </a:cubicBezTo>
                <a:cubicBezTo>
                  <a:pt x="2086047" y="1703482"/>
                  <a:pt x="2022112" y="1669479"/>
                  <a:pt x="1809448" y="1683657"/>
                </a:cubicBezTo>
                <a:cubicBezTo>
                  <a:pt x="1596784" y="1697835"/>
                  <a:pt x="1516262" y="1705222"/>
                  <a:pt x="1323824" y="1683657"/>
                </a:cubicBezTo>
                <a:cubicBezTo>
                  <a:pt x="1131386" y="1662092"/>
                  <a:pt x="911993" y="1694448"/>
                  <a:pt x="778329" y="1683657"/>
                </a:cubicBezTo>
                <a:cubicBezTo>
                  <a:pt x="644665" y="1672866"/>
                  <a:pt x="219202" y="1656864"/>
                  <a:pt x="0" y="1683657"/>
                </a:cubicBezTo>
                <a:cubicBezTo>
                  <a:pt x="19575" y="1484374"/>
                  <a:pt x="-23500" y="1354994"/>
                  <a:pt x="0" y="1122438"/>
                </a:cubicBezTo>
                <a:cubicBezTo>
                  <a:pt x="23500" y="889882"/>
                  <a:pt x="-18183" y="788003"/>
                  <a:pt x="0" y="527546"/>
                </a:cubicBezTo>
                <a:cubicBezTo>
                  <a:pt x="18183" y="267089"/>
                  <a:pt x="17326" y="236711"/>
                  <a:pt x="0" y="0"/>
                </a:cubicBezTo>
                <a:close/>
              </a:path>
            </a:pathLst>
          </a:custGeom>
          <a:ln w="12700">
            <a:solidFill>
              <a:srgbClr val="9DAEAF"/>
            </a:solidFill>
            <a:extLst>
              <a:ext uri="{C807C97D-BFC1-408E-A445-0C87EB9F89A2}">
                <ask:lineSketchStyleProps xmlns:ask="http://schemas.microsoft.com/office/drawing/2018/sketchyshapes" sd="2692463655">
                  <ask:type>
                    <ask:lineSketchFreehand/>
                  </ask:type>
                </ask:lineSketchStyleProps>
              </a:ext>
            </a:extLst>
          </a:ln>
        </p:spPr>
        <p:txBody>
          <a:bodyPr anchor="ctr">
            <a:normAutofit/>
          </a:bodyPr>
          <a:lstStyle>
            <a:lvl1pPr algn="ctr">
              <a:defRPr sz="4400">
                <a:ln>
                  <a:noFill/>
                </a:ln>
                <a:solidFill>
                  <a:schemeClr val="tx1">
                    <a:lumMod val="75000"/>
                    <a:lumOff val="25000"/>
                  </a:schemeClr>
                </a:solidFill>
              </a:defRPr>
            </a:lvl1pPr>
          </a:lstStyle>
          <a:p>
            <a:r>
              <a:rPr lang="en-US"/>
              <a:t>Chapter Name</a:t>
            </a:r>
            <a:endParaRPr lang="en-IN"/>
          </a:p>
        </p:txBody>
      </p:sp>
      <p:sp>
        <p:nvSpPr>
          <p:cNvPr id="3" name="Subtitle 2">
            <a:extLst>
              <a:ext uri="{FF2B5EF4-FFF2-40B4-BE49-F238E27FC236}">
                <a16:creationId xmlns:a16="http://schemas.microsoft.com/office/drawing/2014/main" id="{3337AF5F-D9EA-FBDD-2C7C-320744CF6F6E}"/>
              </a:ext>
            </a:extLst>
          </p:cNvPr>
          <p:cNvSpPr>
            <a:spLocks noGrp="1"/>
          </p:cNvSpPr>
          <p:nvPr>
            <p:ph type="subTitle" idx="1" hasCustomPrompt="1"/>
          </p:nvPr>
        </p:nvSpPr>
        <p:spPr>
          <a:xfrm>
            <a:off x="2251525" y="4338182"/>
            <a:ext cx="7688943" cy="1603830"/>
          </a:xfrm>
        </p:spPr>
        <p:txBody>
          <a:bodyPr>
            <a:noAutofit/>
          </a:bodyPr>
          <a:lstStyle>
            <a:lvl1pPr marL="0" indent="0" algn="ctr">
              <a:buNone/>
              <a:defRPr sz="1400" i="1" u="none">
                <a:solidFill>
                  <a:srgbClr val="6F2817"/>
                </a:solidFill>
                <a:latin typeface="Arial Narrow" panose="020B060602020203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Slides to accompany Enhanced Chemistry by Adrienne Richards, Samantha Sullivan Sauer, J.R. van Haarlem, Gregory Anderson, David Wegman, </a:t>
            </a:r>
            <a:r>
              <a:rPr lang="en-US" err="1"/>
              <a:t>cfahey</a:t>
            </a:r>
            <a:r>
              <a:rPr lang="en-US"/>
              <a:t>, and Jackie MacDonald</a:t>
            </a:r>
          </a:p>
          <a:p>
            <a:r>
              <a:rPr lang="en-US"/>
              <a:t>Slide design and template by Revathi Mahadevan</a:t>
            </a:r>
          </a:p>
          <a:p>
            <a:r>
              <a:rPr lang="en-US"/>
              <a:t>Funded by VLS </a:t>
            </a:r>
            <a:r>
              <a:rPr lang="en-US" err="1"/>
              <a:t>ecampus</a:t>
            </a:r>
            <a:r>
              <a:rPr lang="en-US"/>
              <a:t> Ontario</a:t>
            </a:r>
          </a:p>
          <a:p>
            <a:r>
              <a:rPr lang="en-US"/>
              <a:t>Licensed under CC-BY 4.0, Except while otherwise noted</a:t>
            </a:r>
            <a:endParaRPr lang="en-IN"/>
          </a:p>
        </p:txBody>
      </p:sp>
    </p:spTree>
    <p:extLst>
      <p:ext uri="{BB962C8B-B14F-4D97-AF65-F5344CB8AC3E}">
        <p14:creationId xmlns:p14="http://schemas.microsoft.com/office/powerpoint/2010/main" val="228282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FAD1-2645-F329-9075-6C32A93E407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6D1FF83-7550-49A9-7B75-2B7D6FF7E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748802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9D39DB-DCC8-0298-1B59-6F9A0E5B9B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735B93-EB6E-61B9-8A57-AB709BC698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80533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23AC-385D-E9CA-169D-19033411B02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1A3825F-75C5-B93E-FEBC-65945674E1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761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BCB32-E85B-0FDE-11D0-B0A6F47F0B85}"/>
              </a:ext>
            </a:extLst>
          </p:cNvPr>
          <p:cNvSpPr>
            <a:spLocks noGrp="1"/>
          </p:cNvSpPr>
          <p:nvPr>
            <p:ph type="title"/>
          </p:nvPr>
        </p:nvSpPr>
        <p:spPr>
          <a:xfrm>
            <a:off x="1936377" y="1709738"/>
            <a:ext cx="9411073" cy="2852737"/>
          </a:xfrm>
        </p:spPr>
        <p:txBody>
          <a:bodyPr anchor="b">
            <a:normAutofit/>
          </a:bodyPr>
          <a:lstStyle>
            <a:lvl1pPr>
              <a:defRPr sz="4400">
                <a:solidFill>
                  <a:srgbClr val="567375"/>
                </a:solidFill>
              </a:defRPr>
            </a:lvl1pPr>
          </a:lstStyle>
          <a:p>
            <a:r>
              <a:rPr lang="en-US"/>
              <a:t>Click to edit Master title style</a:t>
            </a:r>
            <a:endParaRPr lang="en-IN"/>
          </a:p>
        </p:txBody>
      </p:sp>
      <p:cxnSp>
        <p:nvCxnSpPr>
          <p:cNvPr id="9" name="Straight Connector 8">
            <a:extLst>
              <a:ext uri="{FF2B5EF4-FFF2-40B4-BE49-F238E27FC236}">
                <a16:creationId xmlns:a16="http://schemas.microsoft.com/office/drawing/2014/main" id="{CBAE23C2-3054-9198-9120-CCBEEAF77112}"/>
              </a:ext>
            </a:extLst>
          </p:cNvPr>
          <p:cNvCxnSpPr/>
          <p:nvPr userDrawn="1"/>
        </p:nvCxnSpPr>
        <p:spPr>
          <a:xfrm>
            <a:off x="1667435" y="2030506"/>
            <a:ext cx="0" cy="2595600"/>
          </a:xfrm>
          <a:prstGeom prst="line">
            <a:avLst/>
          </a:prstGeom>
          <a:ln w="28575">
            <a:solidFill>
              <a:srgbClr val="DF78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9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3744-8ED3-C668-196D-EA9CD19228C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748413C-BBD0-05FC-7AD3-6089A00B67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3C98835-8B38-CEAF-454F-6749D60743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a:extLst>
              <a:ext uri="{FF2B5EF4-FFF2-40B4-BE49-F238E27FC236}">
                <a16:creationId xmlns:a16="http://schemas.microsoft.com/office/drawing/2014/main" id="{0C89768D-D58C-7734-FD83-358AEB490259}"/>
              </a:ext>
            </a:extLst>
          </p:cNvPr>
          <p:cNvSpPr>
            <a:spLocks noGrp="1"/>
          </p:cNvSpPr>
          <p:nvPr>
            <p:ph type="ftr" sz="quarter" idx="11"/>
          </p:nvPr>
        </p:nvSpPr>
        <p:spPr>
          <a:xfrm>
            <a:off x="4038600" y="6356350"/>
            <a:ext cx="4114800" cy="365125"/>
          </a:xfrm>
          <a:prstGeom prst="rect">
            <a:avLst/>
          </a:prstGeom>
        </p:spPr>
        <p:txBody>
          <a:bodyPr/>
          <a:lstStyle/>
          <a:p>
            <a:r>
              <a:rPr lang="en-US"/>
              <a:t>Enhanced Chemistry, Licensed under CC-BY 4.0</a:t>
            </a:r>
            <a:endParaRPr lang="en-IN"/>
          </a:p>
        </p:txBody>
      </p:sp>
    </p:spTree>
    <p:extLst>
      <p:ext uri="{BB962C8B-B14F-4D97-AF65-F5344CB8AC3E}">
        <p14:creationId xmlns:p14="http://schemas.microsoft.com/office/powerpoint/2010/main" val="415103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5801-08DD-81BE-59A0-75BFFABF45C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449E895-EFFB-C61E-80BB-D08C869AF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41A8E1-C7CE-E6EE-A745-1E8F9BA859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64B9E10-6980-C5AA-D5C2-6DCAFF79CF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2CA52-E223-A0B6-E005-1E525F21BA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40110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268C-0055-DBA4-1795-950BEC815134}"/>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484248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76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9606-9E2E-0C85-ED49-87D3A12FE2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2E7935-2B0D-B87B-1A74-D49757587F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61B5914-3344-009B-2947-D4C478E66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0522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E8C4-0A57-F4C0-4FC1-067BA962158E}"/>
              </a:ext>
            </a:extLst>
          </p:cNvPr>
          <p:cNvSpPr>
            <a:spLocks noGrp="1"/>
          </p:cNvSpPr>
          <p:nvPr>
            <p:ph type="title"/>
          </p:nvPr>
        </p:nvSpPr>
        <p:spPr>
          <a:xfrm>
            <a:off x="839788" y="457200"/>
            <a:ext cx="3932237" cy="578224"/>
          </a:xfrm>
        </p:spPr>
        <p:txBody>
          <a:bodyPr anchor="b">
            <a:noAutofit/>
          </a:bodyPr>
          <a:lstStyle>
            <a:lvl1pPr>
              <a:defRPr sz="2800">
                <a:solidFill>
                  <a:srgbClr val="354849"/>
                </a:solidFill>
              </a:defRPr>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B372D7A-B6D5-714F-F6E4-B42131E5A0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EE19483-B51A-EEE1-3454-820BF9D63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94515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creativecommons.org/licenses/by/4.0/"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ecampusontario.pressbooks.pub/enhancedchemistry/"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135C62-7980-05A4-0E3A-58F7CAE0D744}"/>
              </a:ext>
            </a:extLst>
          </p:cNvPr>
          <p:cNvSpPr>
            <a:spLocks noGrp="1"/>
          </p:cNvSpPr>
          <p:nvPr>
            <p:ph type="title"/>
          </p:nvPr>
        </p:nvSpPr>
        <p:spPr>
          <a:xfrm>
            <a:off x="1821544" y="681036"/>
            <a:ext cx="8926286" cy="1009651"/>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1BBC695-46BB-6F7D-E4EA-CBBC6E75264B}"/>
              </a:ext>
            </a:extLst>
          </p:cNvPr>
          <p:cNvSpPr>
            <a:spLocks noGrp="1"/>
          </p:cNvSpPr>
          <p:nvPr>
            <p:ph type="body" idx="1"/>
          </p:nvPr>
        </p:nvSpPr>
        <p:spPr>
          <a:xfrm>
            <a:off x="1821542" y="1825625"/>
            <a:ext cx="892628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3">
            <a:extLst>
              <a:ext uri="{FF2B5EF4-FFF2-40B4-BE49-F238E27FC236}">
                <a16:creationId xmlns:a16="http://schemas.microsoft.com/office/drawing/2014/main" id="{C45C905C-7421-4E4B-ADAE-706AB9252ADA}"/>
              </a:ext>
            </a:extLst>
          </p:cNvPr>
          <p:cNvSpPr txBox="1">
            <a:spLocks/>
          </p:cNvSpPr>
          <p:nvPr userDrawn="1"/>
        </p:nvSpPr>
        <p:spPr>
          <a:xfrm>
            <a:off x="3594017" y="6350324"/>
            <a:ext cx="6461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hlinkClick r:id="rId14"/>
              </a:rPr>
              <a:t>Enhanced Introductory College Chemistry</a:t>
            </a:r>
            <a:r>
              <a:rPr lang="en-US" sz="1100"/>
              <a:t>, </a:t>
            </a:r>
            <a:r>
              <a:rPr lang="en-US" sz="1100">
                <a:hlinkClick r:id="rId15"/>
              </a:rPr>
              <a:t>CC BY 4.0</a:t>
            </a:r>
            <a:r>
              <a:rPr lang="en-US" sz="1100"/>
              <a:t>, except where otherwise noted.</a:t>
            </a:r>
          </a:p>
        </p:txBody>
      </p:sp>
    </p:spTree>
    <p:extLst>
      <p:ext uri="{BB962C8B-B14F-4D97-AF65-F5344CB8AC3E}">
        <p14:creationId xmlns:p14="http://schemas.microsoft.com/office/powerpoint/2010/main" val="3293984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creativecommons.org/licenses/by/4.0/" TargetMode="External"/><Relationship Id="rId5" Type="http://schemas.openxmlformats.org/officeDocument/2006/relationships/hyperlink" Target="https://openstax.org/books/chemistry/pages/1-introduction" TargetMode="External"/><Relationship Id="rId4" Type="http://schemas.openxmlformats.org/officeDocument/2006/relationships/hyperlink" Target="https://ecampusontario.pressbooks.pub/enhancedchemistr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s://www.flickr.com/photos/williamphotography/4530424394/" TargetMode="External"/><Relationship Id="rId7" Type="http://schemas.openxmlformats.org/officeDocument/2006/relationships/hyperlink" Target="https://creativecommons.org/licenses/by/4.0/"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hyperlink" Target="https://openstax.org/books/chemistry/pages/preface" TargetMode="External"/><Relationship Id="rId5" Type="http://schemas.openxmlformats.org/officeDocument/2006/relationships/hyperlink" Target="https://creativecommons.org/licenses/by/2.0/" TargetMode="External"/><Relationship Id="rId4" Type="http://schemas.openxmlformats.org/officeDocument/2006/relationships/hyperlink" Target="https://www.flickr.com/photos/williamphotography/"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3.jpeg"/><Relationship Id="rId4" Type="http://schemas.openxmlformats.org/officeDocument/2006/relationships/hyperlink" Target="https://creativecommons.org/licenses/by/4.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commons.wikimedia.org/w/index.php?curid=3013120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flickr.com/photos/ndave/" TargetMode="External"/><Relationship Id="rId3" Type="http://schemas.openxmlformats.org/officeDocument/2006/relationships/image" Target="../media/image19.jpeg"/><Relationship Id="rId7" Type="http://schemas.openxmlformats.org/officeDocument/2006/relationships/hyperlink" Target="https://www.flickr.com/photos/ndave/509727197/"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https://unsplash.com/license" TargetMode="External"/><Relationship Id="rId5" Type="http://schemas.openxmlformats.org/officeDocument/2006/relationships/hyperlink" Target="https://unsplash.com/@artrachen" TargetMode="External"/><Relationship Id="rId4" Type="http://schemas.openxmlformats.org/officeDocument/2006/relationships/hyperlink" Target="https://unsplash.com/photos/Asj5DFw8UAw" TargetMode="External"/><Relationship Id="rId9" Type="http://schemas.openxmlformats.org/officeDocument/2006/relationships/hyperlink" Target="https://creativecommons.org/licenses/by/2.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20.jpeg"/><Relationship Id="rId7" Type="http://schemas.openxmlformats.org/officeDocument/2006/relationships/hyperlink" Target="https://openstax.org/books/chemistry/pages/preface"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olibac/" TargetMode="External"/><Relationship Id="rId4" Type="http://schemas.openxmlformats.org/officeDocument/2006/relationships/hyperlink" Target="https://www.flickr.com/photos/olibac/5183995064/"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21.jpeg"/><Relationship Id="rId7" Type="http://schemas.openxmlformats.org/officeDocument/2006/relationships/hyperlink" Target="https://openstax.org/books/chemistry/pages/preface"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hyperlink" Target="https://en.wikipedia.org/wiki/en:public_domain" TargetMode="External"/><Relationship Id="rId5" Type="http://schemas.openxmlformats.org/officeDocument/2006/relationships/hyperlink" Target="https://commons.wikimedia.org/wiki/User:TimVickers" TargetMode="External"/><Relationship Id="rId4" Type="http://schemas.openxmlformats.org/officeDocument/2006/relationships/hyperlink" Target="https://commons.wikimedia.org/wiki/File:Water_strider.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hyperlink" Target="https://creativecommons.org/licenses/by-sa/4.0/" TargetMode="External"/><Relationship Id="rId5" Type="http://schemas.openxmlformats.org/officeDocument/2006/relationships/hyperlink" Target="https://commons.wikimedia.org/wiki/User:SiliconProphet" TargetMode="External"/><Relationship Id="rId4" Type="http://schemas.openxmlformats.org/officeDocument/2006/relationships/hyperlink" Target="https://commons.wikimedia.org/wiki/File:States_of_Matter.sv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26.jpeg"/><Relationship Id="rId4" Type="http://schemas.openxmlformats.org/officeDocument/2006/relationships/hyperlink" Target="https://creativecommons.org/licenses/by/4.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kullez/" TargetMode="External"/><Relationship Id="rId4" Type="http://schemas.openxmlformats.org/officeDocument/2006/relationships/hyperlink" Target="https://www.flickr.com/photos/kullez/5598159209"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30.jpeg"/><Relationship Id="rId4" Type="http://schemas.openxmlformats.org/officeDocument/2006/relationships/hyperlink" Target="https://creativecommons.org/licenses/by/4.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kemeko/" TargetMode="External"/><Relationship Id="rId4" Type="http://schemas.openxmlformats.org/officeDocument/2006/relationships/hyperlink" Target="https://www.flickr.com/photos/kemeko/469911304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hyperlink" Target="https://earthobservatory.nasa.gov/image-use-policy" TargetMode="External"/><Relationship Id="rId5" Type="http://schemas.openxmlformats.org/officeDocument/2006/relationships/hyperlink" Target="https://earthobservatory.nasa.gov/images/78754/perito-moreno-glacier-argentina" TargetMode="External"/><Relationship Id="rId4" Type="http://schemas.openxmlformats.org/officeDocument/2006/relationships/hyperlink" Target="https://eoimages.gsfc.nasa.gov/images/imagerecords/78000/78754/ISS030-E-091253_lrg.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unsplash.com/@marynoe" TargetMode="External"/><Relationship Id="rId3" Type="http://schemas.openxmlformats.org/officeDocument/2006/relationships/image" Target="../media/image6.jpeg"/><Relationship Id="rId7" Type="http://schemas.openxmlformats.org/officeDocument/2006/relationships/hyperlink" Target="https://unsplash.com/photos/iBAIPvzNThk"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s://unsplash.com/license" TargetMode="External"/><Relationship Id="rId5" Type="http://schemas.openxmlformats.org/officeDocument/2006/relationships/hyperlink" Target="https://unsplash.com/@christianw" TargetMode="External"/><Relationship Id="rId4" Type="http://schemas.openxmlformats.org/officeDocument/2006/relationships/hyperlink" Target="https://unsplash.com/photos/J4WSvjSsgd0"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hyperlink" Target="https://en.wikipedia.org/wiki/en:Creative_Commons" TargetMode="External"/><Relationship Id="rId5" Type="http://schemas.openxmlformats.org/officeDocument/2006/relationships/hyperlink" Target="https://commons.wikimedia.org/wiki/User:Matti%26Keti" TargetMode="External"/><Relationship Id="rId4" Type="http://schemas.openxmlformats.org/officeDocument/2006/relationships/hyperlink" Target="https://commons.wikimedia.org/wiki/File:North_Pole,_Arctic_Ocean,_sea_ice_03.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ecampusontario.pressbooks.pub/enhancedchemistry/"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ecampusontario.pressbooks.pub/enhancedchemistry/"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hyperlink" Target="https://creativecommons.org/licenses/by-sa/2.5/deed.en" TargetMode="External"/><Relationship Id="rId5" Type="http://schemas.openxmlformats.org/officeDocument/2006/relationships/hyperlink" Target="https://commons.wikimedia.org/wiki/User:Hgrobe" TargetMode="External"/><Relationship Id="rId4" Type="http://schemas.openxmlformats.org/officeDocument/2006/relationships/hyperlink" Target="https://commons.wikimedia.org/wiki/File:CO2_pump_hg.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samcatchesides/" TargetMode="External"/><Relationship Id="rId4" Type="http://schemas.openxmlformats.org/officeDocument/2006/relationships/hyperlink" Target="https://www.flickr.com/photos/samcatchesides/3996520176/in/photolist-76add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ecampusontario.pressbooks.pub/enhancedchemistry/"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B5B1E-B1FF-4974-987F-4B07EDA86B60}"/>
              </a:ext>
            </a:extLst>
          </p:cNvPr>
          <p:cNvSpPr>
            <a:spLocks noGrp="1"/>
          </p:cNvSpPr>
          <p:nvPr>
            <p:ph type="ctrTitle"/>
          </p:nvPr>
        </p:nvSpPr>
        <p:spPr>
          <a:xfrm>
            <a:off x="2717074" y="1410832"/>
            <a:ext cx="7916089" cy="1687242"/>
          </a:xfrm>
          <a:ln>
            <a:noFill/>
          </a:ln>
        </p:spPr>
        <p:txBody>
          <a:bodyPr>
            <a:normAutofit/>
          </a:bodyPr>
          <a:lstStyle/>
          <a:p>
            <a:pPr algn="l"/>
            <a:r>
              <a:rPr lang="en-IN" sz="5400" spc="300">
                <a:solidFill>
                  <a:srgbClr val="354849"/>
                </a:solidFill>
              </a:rPr>
              <a:t>Chapter 13</a:t>
            </a:r>
            <a:br>
              <a:rPr lang="en-IN" sz="4800" spc="300">
                <a:solidFill>
                  <a:srgbClr val="354849"/>
                </a:solidFill>
              </a:rPr>
            </a:br>
            <a:r>
              <a:rPr lang="en-IN" spc="300">
                <a:solidFill>
                  <a:srgbClr val="354849"/>
                </a:solidFill>
              </a:rPr>
              <a:t>Welcome to Chemistry</a:t>
            </a:r>
            <a:endParaRPr lang="en-IN" sz="4800" spc="300">
              <a:solidFill>
                <a:srgbClr val="354849"/>
              </a:solidFill>
            </a:endParaRPr>
          </a:p>
        </p:txBody>
      </p:sp>
      <p:sp>
        <p:nvSpPr>
          <p:cNvPr id="3" name="Subtitle 2">
            <a:extLst>
              <a:ext uri="{FF2B5EF4-FFF2-40B4-BE49-F238E27FC236}">
                <a16:creationId xmlns:a16="http://schemas.microsoft.com/office/drawing/2014/main" id="{31F137CD-49BF-D51B-00D1-5497F31C37AB}"/>
              </a:ext>
            </a:extLst>
          </p:cNvPr>
          <p:cNvSpPr>
            <a:spLocks noGrp="1"/>
          </p:cNvSpPr>
          <p:nvPr>
            <p:ph type="subTitle" idx="1"/>
          </p:nvPr>
        </p:nvSpPr>
        <p:spPr>
          <a:xfrm>
            <a:off x="2717074" y="3429000"/>
            <a:ext cx="8098971" cy="2018168"/>
          </a:xfrm>
        </p:spPr>
        <p:txBody>
          <a:bodyPr>
            <a:normAutofit lnSpcReduction="10000"/>
          </a:bodyPr>
          <a:lstStyle/>
          <a:p>
            <a:pPr algn="l">
              <a:lnSpc>
                <a:spcPct val="120000"/>
              </a:lnSpc>
            </a:pPr>
            <a:r>
              <a:rPr lang="en-US" sz="1300" i="0">
                <a:solidFill>
                  <a:srgbClr val="354849"/>
                </a:solidFill>
                <a:latin typeface="Arial" panose="020B0604020202020204" pitchFamily="34" charset="0"/>
              </a:rPr>
              <a:t>Slides to accompany Enhanced Introductory College Chemistry by Gregory Anderson, Caryn Fahey, J.R. van Haarlem, Jackie MacDonald, Adrienne Richards, Samantha Sullivan Sauer, and David Wegman</a:t>
            </a:r>
          </a:p>
          <a:p>
            <a:pPr algn="l">
              <a:lnSpc>
                <a:spcPct val="120000"/>
              </a:lnSpc>
            </a:pPr>
            <a:r>
              <a:rPr lang="en-US" sz="1300" i="0">
                <a:solidFill>
                  <a:srgbClr val="354849"/>
                </a:solidFill>
                <a:latin typeface="Arial" panose="020B0604020202020204" pitchFamily="34" charset="0"/>
              </a:rPr>
              <a:t>Slide design and template by Revathi Mahadevan</a:t>
            </a:r>
          </a:p>
          <a:p>
            <a:pPr algn="l">
              <a:lnSpc>
                <a:spcPct val="120000"/>
              </a:lnSpc>
            </a:pPr>
            <a:r>
              <a:rPr lang="en-US" sz="1300" i="0">
                <a:solidFill>
                  <a:srgbClr val="354849"/>
                </a:solidFill>
                <a:latin typeface="Arial" panose="020B0604020202020204" pitchFamily="34" charset="0"/>
              </a:rPr>
              <a:t>Except where otherwise noted, images, tables &amp; diagrams are reused from </a:t>
            </a:r>
            <a:r>
              <a:rPr lang="en-US" sz="1300" i="0">
                <a:solidFill>
                  <a:srgbClr val="354849"/>
                </a:solidFill>
                <a:latin typeface="Arial" panose="020B0604020202020204" pitchFamily="34" charset="0"/>
                <a:hlinkClick r:id="rId4">
                  <a:extLst>
                    <a:ext uri="{A12FA001-AC4F-418D-AE19-62706E023703}">
                      <ahyp:hlinkClr xmlns:ahyp="http://schemas.microsoft.com/office/drawing/2018/hyperlinkcolor" val="tx"/>
                    </a:ext>
                  </a:extLst>
                </a:hlinkClick>
              </a:rPr>
              <a:t>Enhanced Introductory College Chemistry</a:t>
            </a:r>
            <a:r>
              <a:rPr lang="en-US" sz="1300" i="0">
                <a:solidFill>
                  <a:srgbClr val="354849"/>
                </a:solidFill>
                <a:latin typeface="Arial" panose="020B0604020202020204" pitchFamily="34" charset="0"/>
              </a:rPr>
              <a:t>, a derivative of </a:t>
            </a:r>
            <a:r>
              <a:rPr lang="en-US" sz="1300" i="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Chemistry (Open </a:t>
            </a:r>
            <a:r>
              <a:rPr lang="en-US" sz="1300" i="0" err="1">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Stax</a:t>
            </a:r>
            <a:r>
              <a:rPr lang="en-US" sz="1300" i="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a:t>
            </a:r>
            <a:r>
              <a:rPr lang="en-US" sz="1300" i="0">
                <a:solidFill>
                  <a:srgbClr val="354849"/>
                </a:solidFill>
                <a:latin typeface="Arial" panose="020B0604020202020204" pitchFamily="34" charset="0"/>
              </a:rPr>
              <a:t> by Paul Flowers, Klaus </a:t>
            </a:r>
            <a:r>
              <a:rPr lang="en-US" sz="1300" i="0" err="1">
                <a:solidFill>
                  <a:srgbClr val="354849"/>
                </a:solidFill>
                <a:latin typeface="Arial" panose="020B0604020202020204" pitchFamily="34" charset="0"/>
              </a:rPr>
              <a:t>Theopold</a:t>
            </a:r>
            <a:r>
              <a:rPr lang="en-US" sz="1300" i="0">
                <a:solidFill>
                  <a:srgbClr val="354849"/>
                </a:solidFill>
                <a:latin typeface="Arial" panose="020B0604020202020204" pitchFamily="34" charset="0"/>
              </a:rPr>
              <a:t>, Richard Langley &amp; William R. Robinson and is licensed under </a:t>
            </a:r>
            <a:r>
              <a:rPr lang="en-US" sz="1300" i="0">
                <a:solidFill>
                  <a:srgbClr val="354849"/>
                </a:solidFill>
                <a:latin typeface="Arial" panose="020B0604020202020204" pitchFamily="34" charset="0"/>
                <a:hlinkClick r:id="rId6">
                  <a:extLst>
                    <a:ext uri="{A12FA001-AC4F-418D-AE19-62706E023703}">
                      <ahyp:hlinkClr xmlns:ahyp="http://schemas.microsoft.com/office/drawing/2018/hyperlinkcolor" val="tx"/>
                    </a:ext>
                  </a:extLst>
                </a:hlinkClick>
              </a:rPr>
              <a:t>CC BY 4.0</a:t>
            </a:r>
            <a:r>
              <a:rPr lang="en-US" sz="1300" i="0">
                <a:solidFill>
                  <a:srgbClr val="354849"/>
                </a:solidFill>
                <a:latin typeface="Arial" panose="020B0604020202020204" pitchFamily="34" charset="0"/>
              </a:rPr>
              <a:t>. ​Access for free at </a:t>
            </a:r>
            <a:r>
              <a:rPr lang="en-US" sz="1300" i="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Chemistry (OpenStax)</a:t>
            </a:r>
            <a:r>
              <a:rPr lang="en-US" sz="1300" i="0">
                <a:solidFill>
                  <a:srgbClr val="354849"/>
                </a:solidFill>
                <a:latin typeface="Arial" panose="020B0604020202020204" pitchFamily="34" charset="0"/>
              </a:rPr>
              <a:t>​</a:t>
            </a:r>
          </a:p>
          <a:p>
            <a:pPr algn="l">
              <a:lnSpc>
                <a:spcPct val="120000"/>
              </a:lnSpc>
            </a:pPr>
            <a:r>
              <a:rPr lang="en-US" sz="1300" i="0">
                <a:solidFill>
                  <a:srgbClr val="354849"/>
                </a:solidFill>
                <a:latin typeface="Arial" panose="020B0604020202020204" pitchFamily="34" charset="0"/>
              </a:rPr>
              <a:t>Slides are licensed under CC-BY 4.0, Except while otherwise noted</a:t>
            </a:r>
            <a:endParaRPr lang="en-IN" sz="1300" i="0">
              <a:solidFill>
                <a:srgbClr val="354849"/>
              </a:solidFill>
              <a:latin typeface="Arial" panose="020B0604020202020204" pitchFamily="34" charset="0"/>
            </a:endParaRPr>
          </a:p>
          <a:p>
            <a:pPr algn="l"/>
            <a:endParaRPr lang="en-IN">
              <a:solidFill>
                <a:srgbClr val="354849"/>
              </a:solidFill>
            </a:endParaRPr>
          </a:p>
        </p:txBody>
      </p:sp>
      <p:cxnSp>
        <p:nvCxnSpPr>
          <p:cNvPr id="6" name="Straight Connector 5">
            <a:extLst>
              <a:ext uri="{FF2B5EF4-FFF2-40B4-BE49-F238E27FC236}">
                <a16:creationId xmlns:a16="http://schemas.microsoft.com/office/drawing/2014/main" id="{ED914AB6-07F4-CE81-3DFC-510298744853}"/>
              </a:ext>
              <a:ext uri="{C183D7F6-B498-43B3-948B-1728B52AA6E4}">
                <adec:decorative xmlns:adec="http://schemas.microsoft.com/office/drawing/2017/decorative" val="1"/>
              </a:ext>
            </a:extLst>
          </p:cNvPr>
          <p:cNvCxnSpPr>
            <a:cxnSpLocks/>
          </p:cNvCxnSpPr>
          <p:nvPr/>
        </p:nvCxnSpPr>
        <p:spPr>
          <a:xfrm>
            <a:off x="2560321" y="1809205"/>
            <a:ext cx="0" cy="3344092"/>
          </a:xfrm>
          <a:prstGeom prst="line">
            <a:avLst/>
          </a:prstGeom>
          <a:ln w="28575">
            <a:solidFill>
              <a:srgbClr val="567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073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93614" y="141833"/>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13.1g</a:t>
            </a:r>
          </a:p>
        </p:txBody>
      </p:sp>
      <p:pic>
        <p:nvPicPr>
          <p:cNvPr id="3" name="Picture 2" descr="Three vertical columns each containing 2 molecules are shown. Left to right, the first column is shows a cluster of large, gray spheres each bonded together to several smaller, white spheres. Below this there is a gray, jagged line and then the mirror image of the above cluster of spheres. Above these two clusters is the label, “Small contact area, weakest attraction,” and below is the label, “neopentane boiling point: 9.5 degrees C.” The middle column shows a chain of three gray spheres bonded by the middle sphere to a fourth gray sphere above. Each gray sphere is bonded to several smaller, white spheres. There is a jagged, gray line and then the mirror image of the upper chain appears. Above these two chains is the label, “Less surface area, less attraction,” and below is the label, “isopentane boiling point: 27 degrees C.” The right column shows a chain of five gray spheres bonded together and to several smaller, white spheres. There is a jagged gray line and then the mirror image of the upper chain. Above these chains is the label, “Large contact area, strong attraction,” and below is the label, “n-pentane boiling point 36 degrees C.”">
            <a:extLst>
              <a:ext uri="{FF2B5EF4-FFF2-40B4-BE49-F238E27FC236}">
                <a16:creationId xmlns:a16="http://schemas.microsoft.com/office/drawing/2014/main" id="{405D6AD8-6791-4ED3-B5B9-DFD3E5BE6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333" y="885915"/>
            <a:ext cx="5940253"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312824" y="5555673"/>
            <a:ext cx="7566352" cy="955964"/>
          </a:xfrm>
        </p:spPr>
        <p:txBody>
          <a:bodyPr vert="horz" lIns="91440" tIns="45720" rIns="91440" bIns="45720" rtlCol="0" anchor="t">
            <a:normAutofit/>
          </a:bodyPr>
          <a:lstStyle/>
          <a:p>
            <a:r>
              <a:rPr lang="en-US" b="1">
                <a:latin typeface="Arial"/>
                <a:cs typeface="Arial"/>
              </a:rPr>
              <a:t>Figure 13.1g</a:t>
            </a:r>
            <a:r>
              <a:rPr lang="en-US">
                <a:latin typeface="Arial"/>
                <a:cs typeface="Arial"/>
              </a:rPr>
              <a:t>  </a:t>
            </a:r>
            <a:r>
              <a:rPr lang="en-US" b="0">
                <a:solidFill>
                  <a:schemeClr val="tx1">
                    <a:lumMod val="95000"/>
                    <a:lumOff val="5000"/>
                  </a:schemeClr>
                </a:solidFill>
                <a:effectLst/>
                <a:latin typeface="Arial"/>
                <a:cs typeface="Arial"/>
              </a:rPr>
              <a:t>The strength of the dispersion forces increases with the contact area between molecules, as demonstrated by the boiling points of these pentane isomers.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08854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73359" y="132973"/>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13.1h</a:t>
            </a:r>
          </a:p>
        </p:txBody>
      </p:sp>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1405682" y="5084618"/>
            <a:ext cx="9425993" cy="1427020"/>
          </a:xfrm>
        </p:spPr>
        <p:txBody>
          <a:bodyPr vert="horz" lIns="91440" tIns="45720" rIns="91440" bIns="45720" rtlCol="0" anchor="t">
            <a:normAutofit/>
          </a:bodyPr>
          <a:lstStyle/>
          <a:p>
            <a:r>
              <a:rPr lang="en-US" b="1" dirty="0">
                <a:latin typeface="Arial"/>
                <a:cs typeface="Arial"/>
              </a:rPr>
              <a:t>Figure 13.1h</a:t>
            </a:r>
            <a:r>
              <a:rPr lang="en-US" dirty="0">
                <a:latin typeface="Arial"/>
                <a:cs typeface="Arial"/>
              </a:rPr>
              <a:t>  </a:t>
            </a:r>
            <a:r>
              <a:rPr lang="en-US" b="0" dirty="0">
                <a:solidFill>
                  <a:schemeClr val="tx1">
                    <a:lumMod val="95000"/>
                    <a:lumOff val="5000"/>
                  </a:schemeClr>
                </a:solidFill>
                <a:effectLst/>
                <a:latin typeface="Arial"/>
                <a:cs typeface="Arial"/>
              </a:rPr>
              <a:t>Geckos’ toes contain large numbers of tiny hairs (setae), which branch into many triangular tips (</a:t>
            </a:r>
            <a:r>
              <a:rPr lang="en-US" b="0" dirty="0" err="1">
                <a:solidFill>
                  <a:schemeClr val="tx1">
                    <a:lumMod val="95000"/>
                    <a:lumOff val="5000"/>
                  </a:schemeClr>
                </a:solidFill>
                <a:effectLst/>
                <a:latin typeface="Arial"/>
                <a:cs typeface="Arial"/>
              </a:rPr>
              <a:t>spatulae</a:t>
            </a:r>
            <a:r>
              <a:rPr lang="en-US" b="0" dirty="0">
                <a:solidFill>
                  <a:schemeClr val="tx1">
                    <a:lumMod val="95000"/>
                    <a:lumOff val="5000"/>
                  </a:schemeClr>
                </a:solidFill>
                <a:effectLst/>
                <a:latin typeface="Arial"/>
                <a:cs typeface="Arial"/>
              </a:rPr>
              <a:t>). Geckos adhere to surfaces because of van der Waals attractions between the surface and a gecko’s millions of </a:t>
            </a:r>
            <a:r>
              <a:rPr lang="en-US" b="0" dirty="0" err="1">
                <a:solidFill>
                  <a:schemeClr val="tx1">
                    <a:lumMod val="95000"/>
                    <a:lumOff val="5000"/>
                  </a:schemeClr>
                </a:solidFill>
                <a:effectLst/>
                <a:latin typeface="Arial"/>
                <a:cs typeface="Arial"/>
              </a:rPr>
              <a:t>spatulae</a:t>
            </a:r>
            <a:r>
              <a:rPr lang="en-US" b="0" dirty="0">
                <a:solidFill>
                  <a:schemeClr val="tx1">
                    <a:lumMod val="95000"/>
                    <a:lumOff val="5000"/>
                  </a:schemeClr>
                </a:solidFill>
                <a:effectLst/>
                <a:latin typeface="Arial"/>
                <a:cs typeface="Arial"/>
              </a:rPr>
              <a:t>. By changing how the </a:t>
            </a:r>
            <a:r>
              <a:rPr lang="en-US" b="0" dirty="0" err="1">
                <a:solidFill>
                  <a:schemeClr val="tx1">
                    <a:lumMod val="95000"/>
                    <a:lumOff val="5000"/>
                  </a:schemeClr>
                </a:solidFill>
                <a:effectLst/>
                <a:latin typeface="Arial"/>
                <a:cs typeface="Arial"/>
              </a:rPr>
              <a:t>spatulae</a:t>
            </a:r>
            <a:r>
              <a:rPr lang="en-US" b="0" dirty="0">
                <a:solidFill>
                  <a:schemeClr val="tx1">
                    <a:lumMod val="95000"/>
                    <a:lumOff val="5000"/>
                  </a:schemeClr>
                </a:solidFill>
                <a:effectLst/>
                <a:latin typeface="Arial"/>
                <a:cs typeface="Arial"/>
              </a:rPr>
              <a:t> contact the surface, geckos can turn their stickiness “on” and “off.” (credit photo: modification of </a:t>
            </a:r>
            <a:r>
              <a:rPr lang="en-US" b="0" u="sng" dirty="0">
                <a:solidFill>
                  <a:srgbClr val="0563C1"/>
                </a:solidFill>
                <a:effectLst/>
                <a:latin typeface="Arial"/>
                <a:cs typeface="Arial"/>
                <a:hlinkClick r:id="rId3">
                  <a:extLst>
                    <a:ext uri="{A12FA001-AC4F-418D-AE19-62706E023703}">
                      <ahyp:hlinkClr xmlns:ahyp="http://schemas.microsoft.com/office/drawing/2018/hyperlinkcolor" val="tx"/>
                    </a:ext>
                  </a:extLst>
                </a:hlinkClick>
              </a:rPr>
              <a:t>work</a:t>
            </a:r>
            <a:r>
              <a:rPr lang="en-US" b="0" dirty="0">
                <a:solidFill>
                  <a:schemeClr val="tx1">
                    <a:lumMod val="95000"/>
                    <a:lumOff val="5000"/>
                  </a:schemeClr>
                </a:solidFill>
                <a:effectLst/>
                <a:latin typeface="Arial"/>
                <a:cs typeface="Arial"/>
              </a:rPr>
              <a:t> by </a:t>
            </a:r>
            <a:r>
              <a:rPr lang="en-US" b="0" u="sng" dirty="0">
                <a:solidFill>
                  <a:srgbClr val="0563C1"/>
                </a:solidFill>
                <a:effectLst/>
                <a:latin typeface="Arial"/>
                <a:cs typeface="Arial"/>
                <a:hlinkClick r:id="rId4">
                  <a:extLst>
                    <a:ext uri="{A12FA001-AC4F-418D-AE19-62706E023703}">
                      <ahyp:hlinkClr xmlns:ahyp="http://schemas.microsoft.com/office/drawing/2018/hyperlinkcolor" val="tx"/>
                    </a:ext>
                  </a:extLst>
                </a:hlinkClick>
              </a:rPr>
              <a:t>JC+A</a:t>
            </a:r>
            <a:r>
              <a:rPr lang="en-US" dirty="0">
                <a:solidFill>
                  <a:schemeClr val="tx1">
                    <a:lumMod val="95000"/>
                    <a:lumOff val="5000"/>
                  </a:schemeClr>
                </a:solidFill>
                <a:latin typeface="Arial"/>
                <a:cs typeface="Arial"/>
              </a:rPr>
              <a:t>,</a:t>
            </a:r>
            <a:r>
              <a:rPr lang="en-US" b="0" dirty="0">
                <a:solidFill>
                  <a:schemeClr val="tx1">
                    <a:lumMod val="95000"/>
                    <a:lumOff val="5000"/>
                  </a:schemeClr>
                </a:solidFill>
                <a:effectLst/>
                <a:latin typeface="Arial"/>
                <a:cs typeface="Arial"/>
              </a:rPr>
              <a:t> </a:t>
            </a:r>
            <a:r>
              <a:rPr lang="en-US" b="0" u="sng" dirty="0">
                <a:solidFill>
                  <a:srgbClr val="0563C1"/>
                </a:solidFill>
                <a:effectLst/>
                <a:latin typeface="Arial"/>
                <a:cs typeface="Arial"/>
                <a:hlinkClick r:id="rId5">
                  <a:extLst>
                    <a:ext uri="{A12FA001-AC4F-418D-AE19-62706E023703}">
                      <ahyp:hlinkClr xmlns:ahyp="http://schemas.microsoft.com/office/drawing/2018/hyperlinkcolor" val="tx"/>
                    </a:ext>
                  </a:extLst>
                </a:hlinkClick>
              </a:rPr>
              <a:t>CC BY 2.0</a:t>
            </a:r>
            <a:r>
              <a:rPr lang="en-US" dirty="0">
                <a:latin typeface="Arial"/>
                <a:cs typeface="Arial"/>
              </a:rPr>
              <a:t>; in </a:t>
            </a:r>
            <a:r>
              <a:rPr lang="en-US" i="1" dirty="0">
                <a:latin typeface="Arial"/>
                <a:cs typeface="Arial"/>
                <a:hlinkClick r:id="rId6">
                  <a:extLst>
                    <a:ext uri="{A12FA001-AC4F-418D-AE19-62706E023703}">
                      <ahyp:hlinkClr xmlns:ahyp="http://schemas.microsoft.com/office/drawing/2018/hyperlinkcolor" val="tx"/>
                    </a:ext>
                  </a:extLst>
                </a:hlinkClick>
              </a:rPr>
              <a:t>Chemistry (OpenStax)</a:t>
            </a:r>
            <a:r>
              <a:rPr lang="en-US" i="1" dirty="0">
                <a:latin typeface="Arial"/>
                <a:cs typeface="Arial"/>
              </a:rPr>
              <a:t>,</a:t>
            </a:r>
            <a:r>
              <a:rPr lang="en-US" dirty="0">
                <a:latin typeface="Arial"/>
                <a:cs typeface="Arial"/>
              </a:rPr>
              <a:t> </a:t>
            </a:r>
            <a:r>
              <a:rPr lang="en-US" dirty="0">
                <a:latin typeface="Arial"/>
                <a:cs typeface="Arial"/>
                <a:hlinkClick r:id="rId7">
                  <a:extLst>
                    <a:ext uri="{A12FA001-AC4F-418D-AE19-62706E023703}">
                      <ahyp:hlinkClr xmlns:ahyp="http://schemas.microsoft.com/office/drawing/2018/hyperlinkcolor" val="tx"/>
                    </a:ext>
                  </a:extLst>
                </a:hlinkClick>
              </a:rPr>
              <a:t>CC BY 4.0</a:t>
            </a:r>
            <a:r>
              <a:rPr lang="en-US" dirty="0">
                <a:latin typeface="Arial"/>
                <a:cs typeface="Arial"/>
              </a:rPr>
              <a:t>).</a:t>
            </a:r>
          </a:p>
        </p:txBody>
      </p:sp>
      <p:pic>
        <p:nvPicPr>
          <p:cNvPr id="1026" name="Picture 2" descr="Three figures are shown. The first is a photo of the bottom of a gecko’s foot. The second is bigger version which shows the setae. The third is a bigger version of the setae and shows the spatulae.">
            <a:extLst>
              <a:ext uri="{FF2B5EF4-FFF2-40B4-BE49-F238E27FC236}">
                <a16:creationId xmlns:a16="http://schemas.microsoft.com/office/drawing/2014/main" id="{43D8110D-FF87-AA55-8B08-04F1FCF461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785" y="1115922"/>
            <a:ext cx="10877550" cy="378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959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46777" y="124850"/>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13.1i</a:t>
            </a:r>
          </a:p>
        </p:txBody>
      </p:sp>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312824" y="5084618"/>
            <a:ext cx="7566352" cy="1427020"/>
          </a:xfrm>
        </p:spPr>
        <p:txBody>
          <a:bodyPr vert="horz" lIns="91440" tIns="45720" rIns="91440" bIns="45720" rtlCol="0" anchor="t">
            <a:normAutofit/>
          </a:bodyPr>
          <a:lstStyle/>
          <a:p>
            <a:r>
              <a:rPr lang="en-US" b="1">
                <a:latin typeface="Arial"/>
                <a:cs typeface="Arial"/>
              </a:rPr>
              <a:t>Figure 13.1i</a:t>
            </a:r>
            <a:r>
              <a:rPr lang="en-US">
                <a:latin typeface="Arial"/>
                <a:cs typeface="Arial"/>
              </a:rPr>
              <a:t> </a:t>
            </a:r>
            <a:r>
              <a:rPr lang="en-US" b="0">
                <a:solidFill>
                  <a:schemeClr val="tx1">
                    <a:lumMod val="95000"/>
                    <a:lumOff val="5000"/>
                  </a:schemeClr>
                </a:solidFill>
                <a:effectLst/>
                <a:latin typeface="Arial"/>
                <a:cs typeface="Arial"/>
              </a:rPr>
              <a:t>This image shows two arrangements of polar molecules, such as HCl, that allow an attraction between the partial negative end of one molecule and the partial positive end of another.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3"/>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4"/>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latin typeface="Arial"/>
              <a:cs typeface="Arial"/>
            </a:endParaRPr>
          </a:p>
        </p:txBody>
      </p:sp>
      <p:pic>
        <p:nvPicPr>
          <p:cNvPr id="2050" name="Picture 2" descr="Two pairs of molecules are shown where each molecule has one larger blue side labeled “delta sign, negative sign” and a smaller red side labeled “delta sign, positive sign. In the first pair, the red sides of the two molecules both face to the left and the blue side to the right. A horizontal dotted line lies in between the two. In the second pair, the molecules face up and down, with the red and blue ends aligning. A horizontal dotted line lies between the red and blue ends facing upward and another lies between the red and blue ends facing downward.">
            <a:extLst>
              <a:ext uri="{FF2B5EF4-FFF2-40B4-BE49-F238E27FC236}">
                <a16:creationId xmlns:a16="http://schemas.microsoft.com/office/drawing/2014/main" id="{48E9DFF1-2F71-39F9-81A5-9B8E9FB5F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36" y="1906802"/>
            <a:ext cx="114300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539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24062" y="218288"/>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13.1j</a:t>
            </a:r>
          </a:p>
        </p:txBody>
      </p:sp>
      <p:pic>
        <p:nvPicPr>
          <p:cNvPr id="5" name="Picture 4" descr="Five water molecules are shown near one another, but not touching. A dotted line lies between many of the hydrogen atoms on one molecule and the oxygen atom on another molecule.">
            <a:extLst>
              <a:ext uri="{FF2B5EF4-FFF2-40B4-BE49-F238E27FC236}">
                <a16:creationId xmlns:a16="http://schemas.microsoft.com/office/drawing/2014/main" id="{83407750-D1C3-4771-A63E-35DDDC319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419" y="969818"/>
            <a:ext cx="8362909"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292436"/>
            <a:ext cx="7566352" cy="1427020"/>
          </a:xfrm>
        </p:spPr>
        <p:txBody>
          <a:bodyPr vert="horz" lIns="91440" tIns="45720" rIns="91440" bIns="45720" rtlCol="0" anchor="t">
            <a:normAutofit/>
          </a:bodyPr>
          <a:lstStyle/>
          <a:p>
            <a:r>
              <a:rPr lang="en-US" b="1">
                <a:latin typeface="Arial"/>
                <a:cs typeface="Arial"/>
              </a:rPr>
              <a:t>Figure 13.1j</a:t>
            </a:r>
            <a:r>
              <a:rPr lang="en-US">
                <a:latin typeface="Arial"/>
                <a:cs typeface="Arial"/>
              </a:rPr>
              <a:t> </a:t>
            </a:r>
            <a:r>
              <a:rPr lang="en-US" b="0">
                <a:solidFill>
                  <a:schemeClr val="tx1">
                    <a:lumMod val="95000"/>
                    <a:lumOff val="5000"/>
                  </a:schemeClr>
                </a:solidFill>
                <a:effectLst/>
                <a:latin typeface="Arial"/>
                <a:cs typeface="Arial"/>
              </a:rPr>
              <a:t>Water molecules participate in multiple hydrogen-bonding interactions with nearby water molecules</a:t>
            </a:r>
            <a:r>
              <a:rPr lang="en-US">
                <a:solidFill>
                  <a:schemeClr val="tx1">
                    <a:lumMod val="95000"/>
                    <a:lumOff val="5000"/>
                  </a:schemeClr>
                </a:solidFill>
                <a:latin typeface="Arial"/>
                <a:cs typeface="Arial"/>
              </a:rPr>
              <a:t>.</a:t>
            </a:r>
            <a:r>
              <a:rPr lang="en-US">
                <a:effectLst/>
                <a:latin typeface="Arial" panose="020B0604020202020204" pitchFamily="34" charset="0"/>
                <a:ea typeface="Calibri" panose="020F0502020204030204" pitchFamily="34" charset="0"/>
              </a:rPr>
              <a:t> (credit: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endParaRPr>
          </a:p>
        </p:txBody>
      </p:sp>
    </p:spTree>
    <p:extLst>
      <p:ext uri="{BB962C8B-B14F-4D97-AF65-F5344CB8AC3E}">
        <p14:creationId xmlns:p14="http://schemas.microsoft.com/office/powerpoint/2010/main" val="2426942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59504" y="138544"/>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13.1k</a:t>
            </a:r>
          </a:p>
        </p:txBody>
      </p:sp>
      <p:pic>
        <p:nvPicPr>
          <p:cNvPr id="3" name="Picture 2" descr="A line graph is shown where the y-axis is labeled “Boiling point (, degree sign, C )” and has values of “ negative 150” to “150” from bottom to top in increments of 50. The x-axis is labeled “Period” and has values of “0” to “5” in increments of 1. Three lines are shown on the graph and are labeled in the legend. The red line is labeled as “halogen family,” the blue is “oxygen family” and the green is “nitrogen family.” The first point on the red line is labeled “question mark” and is at point “2, negative 120”. The second point on the line is labeled “H C l” and is at point “3, negative 80” while the third point on the line is labeled “H B r” and is at point “4, negative 60”. The fourth point on the line is labeled “H I” and is at point “5, negative 40.” The first point on the green line is labeled “question mark” and is at point “2, negative 125.” The second point on the line is labeled “P H, subscript 3” and is at point “3, negative 80” while the third point on the line is labeled “A s H, subscript 3” and is at point “4, negative 55.” The fourth point on the line is labeled “S b H, subscript 3” and is at point “5, negative 10.” The first point on the blue line is labeled “question mark” and is at point “2, negative 80.” The second point on the line is labeled “H, subscript 2, S” and is at point “3, negative 55” while the third point on the line is labeled “H, subscript 2, S e” and is at point “4, negative 45.” The fourth point on the line is labeled “H, subscript 2, T e” and is at point “5, negative 3.”">
            <a:extLst>
              <a:ext uri="{FF2B5EF4-FFF2-40B4-BE49-F238E27FC236}">
                <a16:creationId xmlns:a16="http://schemas.microsoft.com/office/drawing/2014/main" id="{9E352B0B-2E34-43BD-BDF7-5E7D9DE34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9387" y="979996"/>
            <a:ext cx="4793226"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292436"/>
            <a:ext cx="7566352" cy="1427020"/>
          </a:xfrm>
        </p:spPr>
        <p:txBody>
          <a:bodyPr vert="horz" lIns="91440" tIns="45720" rIns="91440" bIns="45720" rtlCol="0" anchor="t">
            <a:normAutofit/>
          </a:bodyPr>
          <a:lstStyle/>
          <a:p>
            <a:r>
              <a:rPr lang="en-US" b="1">
                <a:latin typeface="Arial"/>
                <a:cs typeface="Arial"/>
              </a:rPr>
              <a:t>Figure 13.1k</a:t>
            </a:r>
            <a:r>
              <a:rPr lang="en-US">
                <a:latin typeface="Arial"/>
                <a:cs typeface="Arial"/>
              </a:rPr>
              <a:t> </a:t>
            </a:r>
            <a:r>
              <a:rPr lang="en-US" b="0" i="1">
                <a:solidFill>
                  <a:schemeClr val="tx1">
                    <a:lumMod val="95000"/>
                    <a:lumOff val="5000"/>
                  </a:schemeClr>
                </a:solidFill>
                <a:effectLst/>
                <a:latin typeface="Arial"/>
                <a:cs typeface="Arial"/>
              </a:rPr>
              <a:t> </a:t>
            </a:r>
            <a:r>
              <a:rPr lang="en-US" b="0">
                <a:solidFill>
                  <a:schemeClr val="tx1">
                    <a:lumMod val="95000"/>
                    <a:lumOff val="5000"/>
                  </a:schemeClr>
                </a:solidFill>
                <a:effectLst/>
                <a:latin typeface="Arial"/>
                <a:cs typeface="Arial"/>
              </a:rPr>
              <a:t>For the group 15, 16, and 17 hydrides, the boiling points for each class of compounds increase with increasing molecular mass for elements in periods 3, 4, and 5.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1255107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70899" y="218288"/>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13.1l</a:t>
            </a:r>
          </a:p>
        </p:txBody>
      </p:sp>
      <p:pic>
        <p:nvPicPr>
          <p:cNvPr id="5" name="Picture 4" descr="A line graph is shown where the y-axis is labeled “Boiling point, ( degree sign, C )” and has values of “negative 150” to “150” from bottom to top in increments of 50. The x-axis is labeled “Period” and has values of “0” to “5” in increments of 1. Three lines are shown on the graph and are labeled in the legend. The red line is labeled as “halogen family,” the blue is “oxygen family” and the green is “nitrogen family.” The first point on the red line is labeled “H F” and is at point “2, 25.” The second point on the line is labeled “H C l” and is at point “3, negative 80” while the third point on the line is labeled “H B r” and is at point “4, negative 60.” The fourth point on the line is labeled “H I” and is at point “5, negative 40.” The first point on the green line is labeled “N H, subscript 3” and is at point “2, negative 40.” The second point on the line is labeled “P H, subscript 3” and is at point “3, negative 80” while the third point on the line is labeled “A s H, subscript 3” and is at point “4, negative 55.” The fourth point on the line is labeled “S b H, subscript 3” and is at point “5, negative 10.” The first point on the blue line is labeled “H, subscript 2, O” and is at point “2, 100.” The second point on the line is labeled “H, subscript 2, S” and is at point “3, negative 55” while the third point on the line is labeled “H, subscript 2, S e” and is at point “4, negative 45.” The fourth point on the line is labeled “H, subscript 2, T e” and is at point “5, negative 3.”">
            <a:extLst>
              <a:ext uri="{FF2B5EF4-FFF2-40B4-BE49-F238E27FC236}">
                <a16:creationId xmlns:a16="http://schemas.microsoft.com/office/drawing/2014/main" id="{1C588A46-4F55-4391-B412-F7CF497CD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223" y="1056196"/>
            <a:ext cx="4816242"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292436"/>
            <a:ext cx="7566352" cy="1427020"/>
          </a:xfrm>
        </p:spPr>
        <p:txBody>
          <a:bodyPr vert="horz" lIns="91440" tIns="45720" rIns="91440" bIns="45720" rtlCol="0" anchor="t">
            <a:normAutofit/>
          </a:bodyPr>
          <a:lstStyle/>
          <a:p>
            <a:r>
              <a:rPr lang="en-US" b="1">
                <a:latin typeface="Arial"/>
                <a:cs typeface="Arial"/>
              </a:rPr>
              <a:t>Figure 13.1l</a:t>
            </a:r>
            <a:r>
              <a:rPr lang="en-US">
                <a:latin typeface="Arial"/>
                <a:cs typeface="Arial"/>
              </a:rPr>
              <a:t> </a:t>
            </a:r>
            <a:r>
              <a:rPr lang="en-US" b="0">
                <a:solidFill>
                  <a:schemeClr val="tx1">
                    <a:lumMod val="95000"/>
                    <a:lumOff val="5000"/>
                  </a:schemeClr>
                </a:solidFill>
                <a:effectLst/>
                <a:latin typeface="Arial"/>
                <a:cs typeface="Arial"/>
              </a:rPr>
              <a:t> In comparison to periods 3−5, the binary hydrides of period 2 elements in groups 17, 16 and 15 (F, O and N, respectively) exhibit anomalously high boiling points due to hydrogen bonding.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2092523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15201" y="182846"/>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13.1m</a:t>
            </a:r>
          </a:p>
        </p:txBody>
      </p:sp>
      <p:pic>
        <p:nvPicPr>
          <p:cNvPr id="3" name="Picture 2" descr="The image shows a helical structure like a twisted ladder where the rungs of the ladder, labeled “Base pair” are red, yellow, green and blue paired bars. The red and yellow bars, which are always paired together, are labeled in the legend, which is titled “Nitrogenous bases” as “adenine” (red) and “thymine” (yellow) respectively. The blue and green bars, which are always paired together, are labeled in the legend as “guanine” (blue) and “cytosine” (green) respectively. At the top of the helical structure, the left-hand side rail, or “Sugar phosphate backbone,” is labeled as “3, prime” while the right is labeled as “5, prime.” These labels are reversed at the bottom of the helix.">
            <a:extLst>
              <a:ext uri="{FF2B5EF4-FFF2-40B4-BE49-F238E27FC236}">
                <a16:creationId xmlns:a16="http://schemas.microsoft.com/office/drawing/2014/main" id="{F5E94AD3-5D4B-43DD-9863-4E5843EE3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468" y="979996"/>
            <a:ext cx="2658668"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312824" y="5292436"/>
            <a:ext cx="7566352" cy="1427020"/>
          </a:xfrm>
        </p:spPr>
        <p:txBody>
          <a:bodyPr vert="horz" lIns="91440" tIns="45720" rIns="91440" bIns="45720" rtlCol="0" anchor="t">
            <a:normAutofit/>
          </a:bodyPr>
          <a:lstStyle/>
          <a:p>
            <a:r>
              <a:rPr lang="en-US" b="1">
                <a:latin typeface="Arial"/>
                <a:cs typeface="Arial"/>
              </a:rPr>
              <a:t>Figure 13.1m</a:t>
            </a:r>
            <a:r>
              <a:rPr lang="en-US">
                <a:latin typeface="Arial"/>
                <a:cs typeface="Arial"/>
              </a:rPr>
              <a:t> </a:t>
            </a:r>
            <a:r>
              <a:rPr lang="en-US" b="0">
                <a:solidFill>
                  <a:schemeClr val="tx1">
                    <a:lumMod val="95000"/>
                    <a:lumOff val="5000"/>
                  </a:schemeClr>
                </a:solidFill>
                <a:effectLst/>
                <a:latin typeface="Arial"/>
                <a:cs typeface="Arial"/>
              </a:rPr>
              <a:t> Two separate DNA molecules form a double-stranded helix in which the molecules are held together via hydrogen bonding. (credit: modification of </a:t>
            </a:r>
            <a:r>
              <a:rPr lang="en-US" b="0" u="sng">
                <a:solidFill>
                  <a:srgbClr val="0563C1"/>
                </a:solidFill>
                <a:effectLst/>
                <a:latin typeface="Arial"/>
                <a:cs typeface="Arial"/>
                <a:hlinkClick r:id="rId4">
                  <a:extLst>
                    <a:ext uri="{A12FA001-AC4F-418D-AE19-62706E023703}">
                      <ahyp:hlinkClr xmlns:ahyp="http://schemas.microsoft.com/office/drawing/2018/hyperlinkcolor" val="tx"/>
                    </a:ext>
                  </a:extLst>
                </a:hlinkClick>
              </a:rPr>
              <a:t>work</a:t>
            </a:r>
            <a:r>
              <a:rPr lang="en-US" b="0">
                <a:solidFill>
                  <a:schemeClr val="tx1">
                    <a:lumMod val="95000"/>
                    <a:lumOff val="5000"/>
                  </a:schemeClr>
                </a:solidFill>
                <a:effectLst/>
                <a:latin typeface="Arial"/>
                <a:cs typeface="Arial"/>
              </a:rPr>
              <a:t> by Jerome Walker, Dennis Myts, </a:t>
            </a:r>
            <a:r>
              <a:rPr lang="en-US" b="0" u="sng">
                <a:solidFill>
                  <a:srgbClr val="0563C1"/>
                </a:solidFill>
                <a:effectLst/>
                <a:latin typeface="Arial"/>
                <a:cs typeface="Arial"/>
                <a:hlinkClick r:id="rId5">
                  <a:extLst>
                    <a:ext uri="{A12FA001-AC4F-418D-AE19-62706E023703}">
                      <ahyp:hlinkClr xmlns:ahyp="http://schemas.microsoft.com/office/drawing/2018/hyperlinkcolor" val="tx"/>
                    </a:ext>
                  </a:extLst>
                </a:hlinkClick>
              </a:rPr>
              <a:t>CC BY 4.0</a:t>
            </a:r>
            <a:r>
              <a:rPr lang="en-US" b="0">
                <a:solidFill>
                  <a:schemeClr val="tx1">
                    <a:lumMod val="95000"/>
                    <a:lumOff val="5000"/>
                  </a:schemeClr>
                </a:solidFill>
                <a:effectLst/>
                <a:latin typeface="Arial"/>
                <a:cs typeface="Arial"/>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1574635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24062" y="103102"/>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13.1n</a:t>
            </a:r>
          </a:p>
        </p:txBody>
      </p:sp>
      <p:pic>
        <p:nvPicPr>
          <p:cNvPr id="5" name="Picture 4" descr="A molecular stick diagram of double stranded DNA containing two sets of base pairs thymine - adenine and guanine - cytosine is pictured. Hydrogen bonds holding two strands together are labelled and shown to connect both base pairs. Three sections are indicated below the stick diagram where the left is labeled “Sugar, dash, phosphate backbone,” the middle is labeled “Bases” and the right is labeled “Sugar, dash, phosphate backbone.”">
            <a:extLst>
              <a:ext uri="{FF2B5EF4-FFF2-40B4-BE49-F238E27FC236}">
                <a16:creationId xmlns:a16="http://schemas.microsoft.com/office/drawing/2014/main" id="{329C4C41-3F88-46C4-B382-8CDEDB64F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968" y="979996"/>
            <a:ext cx="6042063"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292436"/>
            <a:ext cx="7566352" cy="1427020"/>
          </a:xfrm>
        </p:spPr>
        <p:txBody>
          <a:bodyPr vert="horz" lIns="91440" tIns="45720" rIns="91440" bIns="45720" rtlCol="0" anchor="t">
            <a:normAutofit/>
          </a:bodyPr>
          <a:lstStyle/>
          <a:p>
            <a:r>
              <a:rPr lang="en-US" b="1">
                <a:latin typeface="Arial"/>
                <a:cs typeface="Arial"/>
              </a:rPr>
              <a:t>Figure 13.1n</a:t>
            </a:r>
            <a:r>
              <a:rPr lang="en-US">
                <a:latin typeface="Arial"/>
                <a:cs typeface="Arial"/>
              </a:rPr>
              <a:t> </a:t>
            </a:r>
            <a:r>
              <a:rPr lang="en-US" b="0" i="1">
                <a:solidFill>
                  <a:schemeClr val="tx1">
                    <a:lumMod val="95000"/>
                    <a:lumOff val="5000"/>
                  </a:schemeClr>
                </a:solidFill>
                <a:effectLst/>
                <a:latin typeface="Arial"/>
                <a:cs typeface="Arial"/>
              </a:rPr>
              <a:t> </a:t>
            </a:r>
            <a:r>
              <a:rPr lang="en-US" b="0">
                <a:solidFill>
                  <a:schemeClr val="tx1">
                    <a:lumMod val="95000"/>
                    <a:lumOff val="5000"/>
                  </a:schemeClr>
                </a:solidFill>
                <a:effectLst/>
                <a:latin typeface="Arial"/>
                <a:cs typeface="Arial"/>
              </a:rPr>
              <a:t>The geometries of the base molecules result in maximum hydrogen bonding between adenine and thymine (AT) and between guanine and cytosine (GC), so-called “complementary base pairs.”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1610890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88620" y="173986"/>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13.2a</a:t>
            </a:r>
          </a:p>
        </p:txBody>
      </p:sp>
      <p:pic>
        <p:nvPicPr>
          <p:cNvPr id="3" name="Picture 2" descr="A jar of honey displaying its high viscosity and motor oil being poured into the engine of a car are pictured.">
            <a:extLst>
              <a:ext uri="{FF2B5EF4-FFF2-40B4-BE49-F238E27FC236}">
                <a16:creationId xmlns:a16="http://schemas.microsoft.com/office/drawing/2014/main" id="{9F81CA58-A95F-4212-BF6E-C0BE2822D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9697" y="1177636"/>
            <a:ext cx="8008110"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292436"/>
            <a:ext cx="7566352" cy="1427020"/>
          </a:xfrm>
        </p:spPr>
        <p:txBody>
          <a:bodyPr vert="horz" lIns="91440" tIns="45720" rIns="91440" bIns="45720" rtlCol="0" anchor="t">
            <a:normAutofit/>
          </a:bodyPr>
          <a:lstStyle/>
          <a:p>
            <a:r>
              <a:rPr lang="en-US" b="1">
                <a:latin typeface="Arial"/>
                <a:cs typeface="Arial"/>
              </a:rPr>
              <a:t>Figure 13.2a</a:t>
            </a:r>
            <a:r>
              <a:rPr lang="en-US" b="0">
                <a:solidFill>
                  <a:schemeClr val="tx1">
                    <a:lumMod val="95000"/>
                    <a:lumOff val="5000"/>
                  </a:schemeClr>
                </a:solidFill>
                <a:effectLst/>
                <a:latin typeface="Arial"/>
                <a:cs typeface="Arial"/>
              </a:rPr>
              <a:t> (a) Honey and (b) motor oil are examples of liquids with high viscosities; they flow slowly. (credit a: </a:t>
            </a:r>
            <a:r>
              <a:rPr lang="en-US" b="0" u="sng">
                <a:solidFill>
                  <a:srgbClr val="0563C1"/>
                </a:solidFill>
                <a:effectLst/>
                <a:latin typeface="Arial"/>
                <a:cs typeface="Arial"/>
                <a:hlinkClick r:id="rId4">
                  <a:extLst>
                    <a:ext uri="{A12FA001-AC4F-418D-AE19-62706E023703}">
                      <ahyp:hlinkClr xmlns:ahyp="http://schemas.microsoft.com/office/drawing/2018/hyperlinkcolor" val="tx"/>
                    </a:ext>
                  </a:extLst>
                </a:hlinkClick>
              </a:rPr>
              <a:t>work</a:t>
            </a:r>
            <a:r>
              <a:rPr lang="en-US" b="0">
                <a:solidFill>
                  <a:schemeClr val="tx1">
                    <a:lumMod val="95000"/>
                    <a:lumOff val="5000"/>
                  </a:schemeClr>
                </a:solidFill>
                <a:effectLst/>
                <a:latin typeface="Arial"/>
                <a:cs typeface="Arial"/>
              </a:rPr>
              <a:t> by </a:t>
            </a:r>
            <a:r>
              <a:rPr lang="en-US" b="0" u="sng">
                <a:solidFill>
                  <a:srgbClr val="0563C1"/>
                </a:solidFill>
                <a:effectLst/>
                <a:latin typeface="Arial"/>
                <a:cs typeface="Arial"/>
                <a:hlinkClick r:id="rId5">
                  <a:extLst>
                    <a:ext uri="{A12FA001-AC4F-418D-AE19-62706E023703}">
                      <ahyp:hlinkClr xmlns:ahyp="http://schemas.microsoft.com/office/drawing/2018/hyperlinkcolor" val="tx"/>
                    </a:ext>
                  </a:extLst>
                </a:hlinkClick>
              </a:rPr>
              <a:t>Art Rachen</a:t>
            </a:r>
            <a:r>
              <a:rPr lang="en-US" b="0">
                <a:solidFill>
                  <a:schemeClr val="tx1">
                    <a:lumMod val="95000"/>
                    <a:lumOff val="5000"/>
                  </a:schemeClr>
                </a:solidFill>
                <a:effectLst/>
                <a:latin typeface="Arial"/>
                <a:cs typeface="Arial"/>
              </a:rPr>
              <a:t>, </a:t>
            </a:r>
            <a:r>
              <a:rPr lang="en-US" b="0" u="sng">
                <a:solidFill>
                  <a:srgbClr val="0563C1"/>
                </a:solidFill>
                <a:effectLst/>
                <a:latin typeface="Arial"/>
                <a:cs typeface="Arial"/>
                <a:hlinkClick r:id="rId6">
                  <a:extLst>
                    <a:ext uri="{A12FA001-AC4F-418D-AE19-62706E023703}">
                      <ahyp:hlinkClr xmlns:ahyp="http://schemas.microsoft.com/office/drawing/2018/hyperlinkcolor" val="tx"/>
                    </a:ext>
                  </a:extLst>
                </a:hlinkClick>
              </a:rPr>
              <a:t>Unsplash license</a:t>
            </a:r>
            <a:r>
              <a:rPr lang="en-US">
                <a:solidFill>
                  <a:schemeClr val="tx1">
                    <a:lumMod val="95000"/>
                    <a:lumOff val="5000"/>
                  </a:schemeClr>
                </a:solidFill>
                <a:latin typeface="Arial"/>
                <a:cs typeface="Arial"/>
              </a:rPr>
              <a:t>;</a:t>
            </a:r>
            <a:r>
              <a:rPr lang="en-US" b="0">
                <a:solidFill>
                  <a:schemeClr val="tx1">
                    <a:lumMod val="95000"/>
                    <a:lumOff val="5000"/>
                  </a:schemeClr>
                </a:solidFill>
                <a:effectLst/>
                <a:latin typeface="Arial"/>
                <a:cs typeface="Arial"/>
              </a:rPr>
              <a:t> credit b: modification of </a:t>
            </a:r>
            <a:r>
              <a:rPr lang="en-US" b="0" u="sng">
                <a:solidFill>
                  <a:srgbClr val="0563C1"/>
                </a:solidFill>
                <a:effectLst/>
                <a:latin typeface="Arial"/>
                <a:cs typeface="Arial"/>
                <a:hlinkClick r:id="rId7">
                  <a:extLst>
                    <a:ext uri="{A12FA001-AC4F-418D-AE19-62706E023703}">
                      <ahyp:hlinkClr xmlns:ahyp="http://schemas.microsoft.com/office/drawing/2018/hyperlinkcolor" val="tx"/>
                    </a:ext>
                  </a:extLst>
                </a:hlinkClick>
              </a:rPr>
              <a:t>work</a:t>
            </a:r>
            <a:r>
              <a:rPr lang="en-US" b="0">
                <a:solidFill>
                  <a:schemeClr val="tx1">
                    <a:lumMod val="95000"/>
                    <a:lumOff val="5000"/>
                  </a:schemeClr>
                </a:solidFill>
                <a:effectLst/>
                <a:latin typeface="Arial"/>
                <a:cs typeface="Arial"/>
              </a:rPr>
              <a:t> by </a:t>
            </a:r>
            <a:r>
              <a:rPr lang="en-US" b="0" u="sng">
                <a:solidFill>
                  <a:srgbClr val="0563C1"/>
                </a:solidFill>
                <a:effectLst/>
                <a:latin typeface="Arial"/>
                <a:cs typeface="Arial"/>
                <a:hlinkClick r:id="rId8">
                  <a:extLst>
                    <a:ext uri="{A12FA001-AC4F-418D-AE19-62706E023703}">
                      <ahyp:hlinkClr xmlns:ahyp="http://schemas.microsoft.com/office/drawing/2018/hyperlinkcolor" val="tx"/>
                    </a:ext>
                  </a:extLst>
                </a:hlinkClick>
              </a:rPr>
              <a:t>David Nagy</a:t>
            </a:r>
            <a:r>
              <a:rPr lang="en-US" b="0">
                <a:solidFill>
                  <a:schemeClr val="tx1">
                    <a:lumMod val="95000"/>
                    <a:lumOff val="5000"/>
                  </a:schemeClr>
                </a:solidFill>
                <a:effectLst/>
                <a:latin typeface="Arial"/>
                <a:cs typeface="Arial"/>
              </a:rPr>
              <a:t>, </a:t>
            </a:r>
            <a:r>
              <a:rPr lang="en-US" b="0" u="sng">
                <a:solidFill>
                  <a:srgbClr val="0563C1"/>
                </a:solidFill>
                <a:effectLst/>
                <a:latin typeface="Arial"/>
                <a:cs typeface="Arial"/>
                <a:hlinkClick r:id="rId9">
                  <a:extLst>
                    <a:ext uri="{A12FA001-AC4F-418D-AE19-62706E023703}">
                      <ahyp:hlinkClr xmlns:ahyp="http://schemas.microsoft.com/office/drawing/2018/hyperlinkcolor" val="tx"/>
                    </a:ext>
                  </a:extLst>
                </a:hlinkClick>
              </a:rPr>
              <a:t>CC BY 2.0</a:t>
            </a:r>
            <a:r>
              <a:rPr lang="en-US" b="0">
                <a:solidFill>
                  <a:schemeClr val="tx1">
                    <a:lumMod val="95000"/>
                    <a:lumOff val="5000"/>
                  </a:schemeClr>
                </a:solidFill>
                <a:effectLst/>
                <a:latin typeface="Arial"/>
                <a:cs typeface="Arial"/>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2215781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70661" y="201317"/>
            <a:ext cx="2071399" cy="643812"/>
          </a:xfrm>
        </p:spPr>
        <p:txBody>
          <a:bodyPr/>
          <a:lstStyle/>
          <a:p>
            <a:r>
              <a:rPr lang="en-US"/>
              <a:t>Table 13.2a</a:t>
            </a:r>
          </a:p>
        </p:txBody>
      </p:sp>
      <p:sp>
        <p:nvSpPr>
          <p:cNvPr id="13" name="TextBox 12">
            <a:extLst>
              <a:ext uri="{FF2B5EF4-FFF2-40B4-BE49-F238E27FC236}">
                <a16:creationId xmlns:a16="http://schemas.microsoft.com/office/drawing/2014/main" id="{18F90ED2-EB94-41FE-B9D8-4361AE33D9B2}"/>
              </a:ext>
            </a:extLst>
          </p:cNvPr>
          <p:cNvSpPr txBox="1"/>
          <p:nvPr/>
        </p:nvSpPr>
        <p:spPr>
          <a:xfrm>
            <a:off x="2991609" y="1019919"/>
            <a:ext cx="7414774" cy="369332"/>
          </a:xfrm>
          <a:prstGeom prst="rect">
            <a:avLst/>
          </a:prstGeom>
          <a:noFill/>
        </p:spPr>
        <p:txBody>
          <a:bodyPr wrap="square">
            <a:spAutoFit/>
          </a:bodyPr>
          <a:lstStyle/>
          <a:p>
            <a:r>
              <a:rPr lang="en-US" b="1"/>
              <a:t>Table 13.2a</a:t>
            </a:r>
            <a:r>
              <a:rPr lang="en-US"/>
              <a:t> </a:t>
            </a:r>
            <a:r>
              <a:rPr lang="en-US" sz="1600">
                <a:latin typeface="Arial" panose="020B0604020202020204" pitchFamily="34" charset="0"/>
                <a:cs typeface="Arial" panose="020B0604020202020204" pitchFamily="34" charset="0"/>
              </a:rPr>
              <a:t> Viscosities of Common Substances at 25 °C</a:t>
            </a:r>
          </a:p>
        </p:txBody>
      </p:sp>
      <p:graphicFrame>
        <p:nvGraphicFramePr>
          <p:cNvPr id="5" name="Table 4">
            <a:extLst>
              <a:ext uri="{FF2B5EF4-FFF2-40B4-BE49-F238E27FC236}">
                <a16:creationId xmlns:a16="http://schemas.microsoft.com/office/drawing/2014/main" id="{ABDBFD2D-A2BE-4F5B-A042-E6F2DACAA501}"/>
              </a:ext>
            </a:extLst>
          </p:cNvPr>
          <p:cNvGraphicFramePr>
            <a:graphicFrameLocks noGrp="1"/>
          </p:cNvGraphicFramePr>
          <p:nvPr>
            <p:extLst>
              <p:ext uri="{D42A27DB-BD31-4B8C-83A1-F6EECF244321}">
                <p14:modId xmlns:p14="http://schemas.microsoft.com/office/powerpoint/2010/main" val="2000536645"/>
              </p:ext>
            </p:extLst>
          </p:nvPr>
        </p:nvGraphicFramePr>
        <p:xfrm>
          <a:off x="3048477" y="1475439"/>
          <a:ext cx="5660877" cy="3926274"/>
        </p:xfrm>
        <a:graphic>
          <a:graphicData uri="http://schemas.openxmlformats.org/drawingml/2006/table">
            <a:tbl>
              <a:tblPr firstRow="1">
                <a:tableStyleId>{793D81CF-94F2-401A-BA57-92F5A7B2D0C5}</a:tableStyleId>
              </a:tblPr>
              <a:tblGrid>
                <a:gridCol w="1924942">
                  <a:extLst>
                    <a:ext uri="{9D8B030D-6E8A-4147-A177-3AD203B41FA5}">
                      <a16:colId xmlns:a16="http://schemas.microsoft.com/office/drawing/2014/main" val="1648801033"/>
                    </a:ext>
                  </a:extLst>
                </a:gridCol>
                <a:gridCol w="1943272">
                  <a:extLst>
                    <a:ext uri="{9D8B030D-6E8A-4147-A177-3AD203B41FA5}">
                      <a16:colId xmlns:a16="http://schemas.microsoft.com/office/drawing/2014/main" val="1501404313"/>
                    </a:ext>
                  </a:extLst>
                </a:gridCol>
                <a:gridCol w="1792663">
                  <a:extLst>
                    <a:ext uri="{9D8B030D-6E8A-4147-A177-3AD203B41FA5}">
                      <a16:colId xmlns:a16="http://schemas.microsoft.com/office/drawing/2014/main" val="3761073210"/>
                    </a:ext>
                  </a:extLst>
                </a:gridCol>
              </a:tblGrid>
              <a:tr h="334878">
                <a:tc>
                  <a:txBody>
                    <a:bodyPr/>
                    <a:lstStyle/>
                    <a:p>
                      <a:r>
                        <a:rPr lang="en-US" sz="1800" b="1" i="0" kern="1200">
                          <a:solidFill>
                            <a:schemeClr val="lt1"/>
                          </a:solidFill>
                          <a:effectLst/>
                          <a:latin typeface="+mn-lt"/>
                          <a:ea typeface="+mn-ea"/>
                          <a:cs typeface="+mn-cs"/>
                        </a:rPr>
                        <a:t>Substance</a:t>
                      </a:r>
                      <a:endParaRPr lang="en-IN" sz="1400" b="1">
                        <a:effectLst/>
                      </a:endParaRPr>
                    </a:p>
                  </a:txBody>
                  <a:tcPr marL="13902" marR="13902" marT="6951" marB="6951" anchor="ctr">
                    <a:solidFill>
                      <a:schemeClr val="tx1">
                        <a:lumMod val="85000"/>
                        <a:lumOff val="15000"/>
                      </a:schemeClr>
                    </a:solidFill>
                  </a:tcPr>
                </a:tc>
                <a:tc>
                  <a:txBody>
                    <a:bodyPr/>
                    <a:lstStyle/>
                    <a:p>
                      <a:pPr algn="l" fontAlgn="ctr"/>
                      <a:r>
                        <a:rPr lang="en-US" sz="1800" b="1" i="0" kern="1200">
                          <a:solidFill>
                            <a:schemeClr val="lt1"/>
                          </a:solidFill>
                          <a:effectLst/>
                          <a:latin typeface="+mn-lt"/>
                          <a:ea typeface="+mn-ea"/>
                          <a:cs typeface="+mn-cs"/>
                        </a:rPr>
                        <a:t>Formula</a:t>
                      </a:r>
                      <a:endParaRPr lang="en-US">
                        <a:effectLst/>
                      </a:endParaRPr>
                    </a:p>
                  </a:txBody>
                  <a:tcPr anchor="ctr">
                    <a:solidFill>
                      <a:schemeClr val="tx1">
                        <a:lumMod val="85000"/>
                        <a:lumOff val="15000"/>
                      </a:schemeClr>
                    </a:solidFill>
                  </a:tcPr>
                </a:tc>
                <a:tc>
                  <a:txBody>
                    <a:bodyPr/>
                    <a:lstStyle/>
                    <a:p>
                      <a:pPr algn="l" fontAlgn="ctr"/>
                      <a:r>
                        <a:rPr lang="en-US" sz="1800" b="1" i="0" kern="1200">
                          <a:solidFill>
                            <a:schemeClr val="lt1"/>
                          </a:solidFill>
                          <a:effectLst/>
                          <a:latin typeface="+mn-lt"/>
                          <a:ea typeface="+mn-ea"/>
                          <a:cs typeface="+mn-cs"/>
                        </a:rPr>
                        <a:t>Viscosity (</a:t>
                      </a:r>
                      <a:r>
                        <a:rPr lang="en-US" sz="1800" b="1" i="0" kern="1200" err="1">
                          <a:solidFill>
                            <a:schemeClr val="lt1"/>
                          </a:solidFill>
                          <a:effectLst/>
                          <a:latin typeface="+mn-lt"/>
                          <a:ea typeface="+mn-ea"/>
                          <a:cs typeface="+mn-cs"/>
                        </a:rPr>
                        <a:t>mPa·s</a:t>
                      </a:r>
                      <a:r>
                        <a:rPr lang="en-US" sz="1800" b="1" i="0" kern="1200">
                          <a:solidFill>
                            <a:schemeClr val="lt1"/>
                          </a:solidFill>
                          <a:effectLst/>
                          <a:latin typeface="+mn-lt"/>
                          <a:ea typeface="+mn-ea"/>
                          <a:cs typeface="+mn-cs"/>
                        </a:rPr>
                        <a:t>)</a:t>
                      </a:r>
                      <a:endParaRPr lang="en-US">
                        <a:effectLst/>
                      </a:endParaRPr>
                    </a:p>
                  </a:txBody>
                  <a:tcPr anchor="ctr">
                    <a:solidFill>
                      <a:schemeClr val="tx1">
                        <a:lumMod val="85000"/>
                        <a:lumOff val="15000"/>
                      </a:schemeClr>
                    </a:solidFill>
                  </a:tcPr>
                </a:tc>
                <a:extLst>
                  <a:ext uri="{0D108BD9-81ED-4DB2-BD59-A6C34878D82A}">
                    <a16:rowId xmlns:a16="http://schemas.microsoft.com/office/drawing/2014/main" val="719941093"/>
                  </a:ext>
                </a:extLst>
              </a:tr>
              <a:tr h="484686">
                <a:tc>
                  <a:txBody>
                    <a:bodyPr/>
                    <a:lstStyle/>
                    <a:p>
                      <a:pPr algn="l" fontAlgn="ctr"/>
                      <a:r>
                        <a:rPr lang="en-US">
                          <a:effectLst/>
                        </a:rPr>
                        <a:t>water</a:t>
                      </a:r>
                    </a:p>
                  </a:txBody>
                  <a:tcPr anchor="ctr"/>
                </a:tc>
                <a:tc>
                  <a:txBody>
                    <a:bodyPr/>
                    <a:lstStyle/>
                    <a:p>
                      <a:pPr algn="l" fontAlgn="ctr"/>
                      <a:r>
                        <a:rPr lang="en-US">
                          <a:effectLst/>
                        </a:rPr>
                        <a:t>H</a:t>
                      </a:r>
                      <a:r>
                        <a:rPr lang="en-US" i="0" baseline="-25000">
                          <a:effectLst/>
                        </a:rPr>
                        <a:t>2</a:t>
                      </a:r>
                      <a:r>
                        <a:rPr lang="en-US">
                          <a:effectLst/>
                        </a:rPr>
                        <a:t>O</a:t>
                      </a:r>
                    </a:p>
                  </a:txBody>
                  <a:tcPr anchor="ctr"/>
                </a:tc>
                <a:tc>
                  <a:txBody>
                    <a:bodyPr/>
                    <a:lstStyle/>
                    <a:p>
                      <a:pPr algn="l" fontAlgn="ctr"/>
                      <a:r>
                        <a:rPr lang="en-US">
                          <a:effectLst/>
                        </a:rPr>
                        <a:t>0.890</a:t>
                      </a:r>
                    </a:p>
                  </a:txBody>
                  <a:tcPr anchor="ctr"/>
                </a:tc>
                <a:extLst>
                  <a:ext uri="{0D108BD9-81ED-4DB2-BD59-A6C34878D82A}">
                    <a16:rowId xmlns:a16="http://schemas.microsoft.com/office/drawing/2014/main" val="3951892737"/>
                  </a:ext>
                </a:extLst>
              </a:tr>
              <a:tr h="560855">
                <a:tc>
                  <a:txBody>
                    <a:bodyPr/>
                    <a:lstStyle/>
                    <a:p>
                      <a:pPr algn="l" fontAlgn="ctr"/>
                      <a:r>
                        <a:rPr lang="en-US">
                          <a:effectLst/>
                        </a:rPr>
                        <a:t>mercury</a:t>
                      </a:r>
                    </a:p>
                  </a:txBody>
                  <a:tcPr anchor="ctr"/>
                </a:tc>
                <a:tc>
                  <a:txBody>
                    <a:bodyPr/>
                    <a:lstStyle/>
                    <a:p>
                      <a:pPr algn="l" fontAlgn="ctr"/>
                      <a:r>
                        <a:rPr lang="en-US">
                          <a:effectLst/>
                        </a:rPr>
                        <a:t>Hg</a:t>
                      </a:r>
                    </a:p>
                  </a:txBody>
                  <a:tcPr anchor="ctr"/>
                </a:tc>
                <a:tc>
                  <a:txBody>
                    <a:bodyPr/>
                    <a:lstStyle/>
                    <a:p>
                      <a:pPr algn="l" fontAlgn="ctr"/>
                      <a:r>
                        <a:rPr lang="en-US">
                          <a:effectLst/>
                        </a:rPr>
                        <a:t>1.526</a:t>
                      </a:r>
                    </a:p>
                  </a:txBody>
                  <a:tcPr anchor="ctr"/>
                </a:tc>
                <a:extLst>
                  <a:ext uri="{0D108BD9-81ED-4DB2-BD59-A6C34878D82A}">
                    <a16:rowId xmlns:a16="http://schemas.microsoft.com/office/drawing/2014/main" val="2945823728"/>
                  </a:ext>
                </a:extLst>
              </a:tr>
              <a:tr h="486197">
                <a:tc>
                  <a:txBody>
                    <a:bodyPr/>
                    <a:lstStyle/>
                    <a:p>
                      <a:pPr algn="l" fontAlgn="ctr"/>
                      <a:r>
                        <a:rPr lang="en-US">
                          <a:effectLst/>
                        </a:rPr>
                        <a:t>ethanol</a:t>
                      </a:r>
                    </a:p>
                  </a:txBody>
                  <a:tcPr anchor="ctr"/>
                </a:tc>
                <a:tc>
                  <a:txBody>
                    <a:bodyPr/>
                    <a:lstStyle/>
                    <a:p>
                      <a:pPr algn="l" fontAlgn="ctr"/>
                      <a:r>
                        <a:rPr lang="en-US">
                          <a:effectLst/>
                        </a:rPr>
                        <a:t>C</a:t>
                      </a:r>
                      <a:r>
                        <a:rPr lang="en-US" i="0" baseline="-25000">
                          <a:effectLst/>
                        </a:rPr>
                        <a:t>2</a:t>
                      </a:r>
                      <a:r>
                        <a:rPr lang="en-US">
                          <a:effectLst/>
                        </a:rPr>
                        <a:t>H</a:t>
                      </a:r>
                      <a:r>
                        <a:rPr lang="en-US" i="0" baseline="-25000">
                          <a:effectLst/>
                        </a:rPr>
                        <a:t>5</a:t>
                      </a:r>
                      <a:r>
                        <a:rPr lang="en-US">
                          <a:effectLst/>
                        </a:rPr>
                        <a:t>OH</a:t>
                      </a:r>
                    </a:p>
                  </a:txBody>
                  <a:tcPr anchor="ctr"/>
                </a:tc>
                <a:tc>
                  <a:txBody>
                    <a:bodyPr/>
                    <a:lstStyle/>
                    <a:p>
                      <a:pPr algn="l" fontAlgn="ctr"/>
                      <a:r>
                        <a:rPr lang="en-US">
                          <a:effectLst/>
                        </a:rPr>
                        <a:t>1.074</a:t>
                      </a:r>
                    </a:p>
                  </a:txBody>
                  <a:tcPr anchor="ctr"/>
                </a:tc>
                <a:extLst>
                  <a:ext uri="{0D108BD9-81ED-4DB2-BD59-A6C34878D82A}">
                    <a16:rowId xmlns:a16="http://schemas.microsoft.com/office/drawing/2014/main" val="1147627615"/>
                  </a:ext>
                </a:extLst>
              </a:tr>
              <a:tr h="508520">
                <a:tc>
                  <a:txBody>
                    <a:bodyPr/>
                    <a:lstStyle/>
                    <a:p>
                      <a:pPr algn="l" fontAlgn="ctr"/>
                      <a:r>
                        <a:rPr lang="en-US">
                          <a:effectLst/>
                        </a:rPr>
                        <a:t>octane</a:t>
                      </a:r>
                    </a:p>
                  </a:txBody>
                  <a:tcPr anchor="ctr"/>
                </a:tc>
                <a:tc>
                  <a:txBody>
                    <a:bodyPr/>
                    <a:lstStyle/>
                    <a:p>
                      <a:pPr algn="l" fontAlgn="ctr"/>
                      <a:r>
                        <a:rPr lang="en-US">
                          <a:effectLst/>
                        </a:rPr>
                        <a:t>C</a:t>
                      </a:r>
                      <a:r>
                        <a:rPr lang="en-US" i="0" baseline="-25000">
                          <a:effectLst/>
                        </a:rPr>
                        <a:t>8</a:t>
                      </a:r>
                      <a:r>
                        <a:rPr lang="en-US">
                          <a:effectLst/>
                        </a:rPr>
                        <a:t>H</a:t>
                      </a:r>
                      <a:r>
                        <a:rPr lang="en-US" i="0" baseline="-25000">
                          <a:effectLst/>
                        </a:rPr>
                        <a:t>18</a:t>
                      </a:r>
                      <a:endParaRPr lang="en-US">
                        <a:effectLst/>
                      </a:endParaRPr>
                    </a:p>
                  </a:txBody>
                  <a:tcPr anchor="ctr"/>
                </a:tc>
                <a:tc>
                  <a:txBody>
                    <a:bodyPr/>
                    <a:lstStyle/>
                    <a:p>
                      <a:pPr algn="l" fontAlgn="ctr"/>
                      <a:r>
                        <a:rPr lang="en-US">
                          <a:effectLst/>
                        </a:rPr>
                        <a:t>0.508</a:t>
                      </a:r>
                    </a:p>
                  </a:txBody>
                  <a:tcPr anchor="ctr"/>
                </a:tc>
                <a:extLst>
                  <a:ext uri="{0D108BD9-81ED-4DB2-BD59-A6C34878D82A}">
                    <a16:rowId xmlns:a16="http://schemas.microsoft.com/office/drawing/2014/main" val="4149682656"/>
                  </a:ext>
                </a:extLst>
              </a:tr>
              <a:tr h="506752">
                <a:tc>
                  <a:txBody>
                    <a:bodyPr/>
                    <a:lstStyle/>
                    <a:p>
                      <a:pPr algn="l" fontAlgn="ctr"/>
                      <a:r>
                        <a:rPr lang="en-US">
                          <a:effectLst/>
                        </a:rPr>
                        <a:t>ethylene glycol</a:t>
                      </a:r>
                    </a:p>
                  </a:txBody>
                  <a:tcPr anchor="ctr"/>
                </a:tc>
                <a:tc>
                  <a:txBody>
                    <a:bodyPr/>
                    <a:lstStyle/>
                    <a:p>
                      <a:pPr algn="l" fontAlgn="ctr"/>
                      <a:r>
                        <a:rPr lang="en-US">
                          <a:effectLst/>
                        </a:rPr>
                        <a:t>CH</a:t>
                      </a:r>
                      <a:r>
                        <a:rPr lang="en-US" i="0" baseline="-25000">
                          <a:effectLst/>
                        </a:rPr>
                        <a:t>2</a:t>
                      </a:r>
                      <a:r>
                        <a:rPr lang="en-US">
                          <a:effectLst/>
                        </a:rPr>
                        <a:t>(OH)CH</a:t>
                      </a:r>
                      <a:r>
                        <a:rPr lang="en-US" i="0" baseline="-25000">
                          <a:effectLst/>
                        </a:rPr>
                        <a:t>2</a:t>
                      </a:r>
                      <a:r>
                        <a:rPr lang="en-US">
                          <a:effectLst/>
                        </a:rPr>
                        <a:t>(OH)</a:t>
                      </a:r>
                    </a:p>
                  </a:txBody>
                  <a:tcPr anchor="ctr"/>
                </a:tc>
                <a:tc>
                  <a:txBody>
                    <a:bodyPr/>
                    <a:lstStyle/>
                    <a:p>
                      <a:pPr algn="l" fontAlgn="ctr"/>
                      <a:r>
                        <a:rPr lang="en-US">
                          <a:effectLst/>
                        </a:rPr>
                        <a:t>16.1</a:t>
                      </a:r>
                    </a:p>
                  </a:txBody>
                  <a:tcPr anchor="ctr"/>
                </a:tc>
                <a:extLst>
                  <a:ext uri="{0D108BD9-81ED-4DB2-BD59-A6C34878D82A}">
                    <a16:rowId xmlns:a16="http://schemas.microsoft.com/office/drawing/2014/main" val="821833286"/>
                  </a:ext>
                </a:extLst>
              </a:tr>
              <a:tr h="506752">
                <a:tc>
                  <a:txBody>
                    <a:bodyPr/>
                    <a:lstStyle/>
                    <a:p>
                      <a:pPr algn="l" fontAlgn="ctr"/>
                      <a:r>
                        <a:rPr lang="en-US">
                          <a:effectLst/>
                        </a:rPr>
                        <a:t>honey</a:t>
                      </a:r>
                    </a:p>
                  </a:txBody>
                  <a:tcPr anchor="ctr"/>
                </a:tc>
                <a:tc>
                  <a:txBody>
                    <a:bodyPr/>
                    <a:lstStyle/>
                    <a:p>
                      <a:pPr algn="l" fontAlgn="ctr"/>
                      <a:r>
                        <a:rPr lang="en-US">
                          <a:effectLst/>
                        </a:rPr>
                        <a:t>variable</a:t>
                      </a:r>
                    </a:p>
                  </a:txBody>
                  <a:tcPr anchor="ctr"/>
                </a:tc>
                <a:tc>
                  <a:txBody>
                    <a:bodyPr/>
                    <a:lstStyle/>
                    <a:p>
                      <a:pPr algn="l" fontAlgn="ctr"/>
                      <a:r>
                        <a:rPr lang="en-US">
                          <a:effectLst/>
                        </a:rPr>
                        <a:t>~2,000–10,000</a:t>
                      </a:r>
                    </a:p>
                  </a:txBody>
                  <a:tcPr anchor="ctr"/>
                </a:tc>
                <a:extLst>
                  <a:ext uri="{0D108BD9-81ED-4DB2-BD59-A6C34878D82A}">
                    <a16:rowId xmlns:a16="http://schemas.microsoft.com/office/drawing/2014/main" val="3889917689"/>
                  </a:ext>
                </a:extLst>
              </a:tr>
              <a:tr h="506752">
                <a:tc>
                  <a:txBody>
                    <a:bodyPr/>
                    <a:lstStyle/>
                    <a:p>
                      <a:pPr algn="l" fontAlgn="ctr"/>
                      <a:r>
                        <a:rPr lang="en-US">
                          <a:effectLst/>
                        </a:rPr>
                        <a:t>motor oil</a:t>
                      </a:r>
                    </a:p>
                  </a:txBody>
                  <a:tcPr anchor="ctr"/>
                </a:tc>
                <a:tc>
                  <a:txBody>
                    <a:bodyPr/>
                    <a:lstStyle/>
                    <a:p>
                      <a:pPr algn="l" fontAlgn="ctr"/>
                      <a:r>
                        <a:rPr lang="en-US">
                          <a:effectLst/>
                        </a:rPr>
                        <a:t>variable</a:t>
                      </a:r>
                    </a:p>
                  </a:txBody>
                  <a:tcPr anchor="ctr"/>
                </a:tc>
                <a:tc>
                  <a:txBody>
                    <a:bodyPr/>
                    <a:lstStyle/>
                    <a:p>
                      <a:pPr algn="l" fontAlgn="ctr"/>
                      <a:r>
                        <a:rPr lang="en-US">
                          <a:effectLst/>
                        </a:rPr>
                        <a:t>~50–500</a:t>
                      </a:r>
                    </a:p>
                  </a:txBody>
                  <a:tcPr anchor="ctr"/>
                </a:tc>
                <a:extLst>
                  <a:ext uri="{0D108BD9-81ED-4DB2-BD59-A6C34878D82A}">
                    <a16:rowId xmlns:a16="http://schemas.microsoft.com/office/drawing/2014/main" val="3117772981"/>
                  </a:ext>
                </a:extLst>
              </a:tr>
            </a:tbl>
          </a:graphicData>
        </a:graphic>
      </p:graphicFrame>
      <p:sp>
        <p:nvSpPr>
          <p:cNvPr id="2" name="TextBox 1">
            <a:extLst>
              <a:ext uri="{FF2B5EF4-FFF2-40B4-BE49-F238E27FC236}">
                <a16:creationId xmlns:a16="http://schemas.microsoft.com/office/drawing/2014/main" id="{F87EA7DA-9B59-E021-D642-99E0CDC562A4}"/>
              </a:ext>
            </a:extLst>
          </p:cNvPr>
          <p:cNvSpPr txBox="1"/>
          <p:nvPr/>
        </p:nvSpPr>
        <p:spPr>
          <a:xfrm>
            <a:off x="3733857" y="5668804"/>
            <a:ext cx="4108304" cy="338554"/>
          </a:xfrm>
          <a:prstGeom prst="rect">
            <a:avLst/>
          </a:prstGeom>
          <a:noFill/>
        </p:spPr>
        <p:txBody>
          <a:bodyPr wrap="none" rtlCol="0">
            <a:spAutoFit/>
          </a:bodyPr>
          <a:lstStyle/>
          <a:p>
            <a:pPr>
              <a:lnSpc>
                <a:spcPct val="100000"/>
              </a:lnSpc>
            </a:pPr>
            <a:r>
              <a:rPr lang="en-US" sz="1600">
                <a:effectLst/>
                <a:latin typeface="Arial" panose="020B0604020202020204" pitchFamily="34" charset="0"/>
                <a:ea typeface="Calibri" panose="020F0502020204030204" pitchFamily="34" charset="0"/>
              </a:rPr>
              <a:t>(credit: </a:t>
            </a:r>
            <a:r>
              <a:rPr lang="en-US" sz="1600" i="1" u="sng">
                <a:solidFill>
                  <a:srgbClr val="0563C1"/>
                </a:solidFill>
                <a:effectLst/>
                <a:latin typeface="Arial" panose="020B0604020202020204" pitchFamily="34" charset="0"/>
                <a:ea typeface="Calibri" panose="020F0502020204030204" pitchFamily="34" charset="0"/>
                <a:hlinkClick r:id="rId3"/>
              </a:rPr>
              <a:t>Chemistry (OpenStax)</a:t>
            </a:r>
            <a:r>
              <a:rPr lang="en-US" sz="1600">
                <a:effectLst/>
                <a:latin typeface="Arial" panose="020B0604020202020204" pitchFamily="34" charset="0"/>
                <a:ea typeface="Calibri" panose="020F0502020204030204" pitchFamily="34" charset="0"/>
              </a:rPr>
              <a:t>, </a:t>
            </a:r>
            <a:r>
              <a:rPr lang="en-US" sz="1600" u="sng">
                <a:solidFill>
                  <a:srgbClr val="0563C1"/>
                </a:solidFill>
                <a:effectLst/>
                <a:latin typeface="Arial" panose="020B0604020202020204" pitchFamily="34" charset="0"/>
                <a:ea typeface="Calibri" panose="020F0502020204030204" pitchFamily="34" charset="0"/>
                <a:hlinkClick r:id="rId4"/>
              </a:rPr>
              <a:t>CC BY 4.0</a:t>
            </a:r>
            <a:r>
              <a:rPr lang="en-US" sz="1600">
                <a:effectLst/>
                <a:latin typeface="Arial" panose="020B0604020202020204" pitchFamily="34" charset="0"/>
                <a:ea typeface="Calibri" panose="020F0502020204030204" pitchFamily="34" charset="0"/>
              </a:rPr>
              <a:t>.)</a:t>
            </a:r>
            <a:endParaRPr lang="en-US" sz="16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81041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22187" y="143003"/>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13a</a:t>
            </a:r>
          </a:p>
        </p:txBody>
      </p:sp>
      <p:pic>
        <p:nvPicPr>
          <p:cNvPr id="5" name="Picture 4" descr="A photo showing pieces of a white, sublimating substance to the left of three graduated cylinders is pictured. Each cylinder holds a different color liquid, and above the liquid, the cylinders are filled with a fog-like substance that swirls out of the top and around the outside of the cylinders.">
            <a:extLst>
              <a:ext uri="{FF2B5EF4-FFF2-40B4-BE49-F238E27FC236}">
                <a16:creationId xmlns:a16="http://schemas.microsoft.com/office/drawing/2014/main" id="{3472C2FA-B411-4198-80EF-070E12B95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1131570"/>
            <a:ext cx="8915400"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931670" y="5337810"/>
            <a:ext cx="7829550" cy="1028700"/>
          </a:xfrm>
        </p:spPr>
        <p:txBody>
          <a:bodyPr vert="horz" lIns="91440" tIns="45720" rIns="91440" bIns="45720" rtlCol="0" anchor="t">
            <a:normAutofit/>
          </a:bodyPr>
          <a:lstStyle/>
          <a:p>
            <a:r>
              <a:rPr lang="en-US" b="1">
                <a:latin typeface="Arial"/>
                <a:cs typeface="Arial"/>
              </a:rPr>
              <a:t>Figure 13a</a:t>
            </a:r>
            <a:r>
              <a:rPr lang="en-US">
                <a:latin typeface="Arial"/>
                <a:cs typeface="Arial"/>
              </a:rPr>
              <a:t>  Solid carbon dioxide (“dry ice”, left) sublimes vigorously when placed in a liquid (right), cooling the liquid and generating a fog of condensed water </a:t>
            </a:r>
            <a:r>
              <a:rPr lang="en-US" err="1">
                <a:latin typeface="Arial"/>
                <a:cs typeface="Arial"/>
              </a:rPr>
              <a:t>vapour</a:t>
            </a:r>
            <a:r>
              <a:rPr lang="en-US">
                <a:latin typeface="Arial"/>
                <a:cs typeface="Arial"/>
              </a:rPr>
              <a:t> above the cylinder. (credit: modification of work by Paul Flowers in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latin typeface="Arial"/>
              <a:cs typeface="Arial"/>
            </a:endParaRPr>
          </a:p>
        </p:txBody>
      </p:sp>
    </p:spTree>
    <p:extLst>
      <p:ext uri="{BB962C8B-B14F-4D97-AF65-F5344CB8AC3E}">
        <p14:creationId xmlns:p14="http://schemas.microsoft.com/office/powerpoint/2010/main" val="2981079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97480" y="227149"/>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13.2b</a:t>
            </a:r>
          </a:p>
        </p:txBody>
      </p:sp>
      <p:pic>
        <p:nvPicPr>
          <p:cNvPr id="5" name="Picture 4" descr="A photo of a spider’s web with droplets of water attached to it is shown. Two images are shown the right of the photo and arrows lead from the photo to the images. The upper image shows twenty eight blue spheres stacked one atop the other in the bottom of a circular background. Five arrows are drawn pointing to the sides and downward from the sphere in the top middle of the drawing. The lower image shows another circular background of the same size as the first, but this time the blue spheres fill the image and are packed closely together. A sphere in the middle has six arrows pointing in all directions away from it.">
            <a:extLst>
              <a:ext uri="{FF2B5EF4-FFF2-40B4-BE49-F238E27FC236}">
                <a16:creationId xmlns:a16="http://schemas.microsoft.com/office/drawing/2014/main" id="{23E16D01-C520-4920-BBBB-5C43ED10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4156" y="1053589"/>
            <a:ext cx="8836850"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292436"/>
            <a:ext cx="7566352" cy="1427020"/>
          </a:xfrm>
        </p:spPr>
        <p:txBody>
          <a:bodyPr vert="horz" lIns="91440" tIns="45720" rIns="91440" bIns="45720" rtlCol="0" anchor="t">
            <a:normAutofit/>
          </a:bodyPr>
          <a:lstStyle/>
          <a:p>
            <a:r>
              <a:rPr lang="en-US" b="1" dirty="0">
                <a:latin typeface="Arial"/>
                <a:cs typeface="Arial"/>
              </a:rPr>
              <a:t>Figure 13.2b</a:t>
            </a:r>
            <a:r>
              <a:rPr lang="en-US" b="0" dirty="0">
                <a:solidFill>
                  <a:schemeClr val="tx1">
                    <a:lumMod val="95000"/>
                    <a:lumOff val="5000"/>
                  </a:schemeClr>
                </a:solidFill>
                <a:effectLst/>
                <a:latin typeface="Arial"/>
                <a:cs typeface="Arial"/>
              </a:rPr>
              <a:t> Attractive forces result in a spherical water drop that minimizes surface area; cohesive forces hold the sphere together; adhesive forces keep the drop attached to the web. (credit photo: modification of </a:t>
            </a:r>
            <a:r>
              <a:rPr lang="en-US" b="0" u="sng" dirty="0">
                <a:solidFill>
                  <a:srgbClr val="0563C1"/>
                </a:solidFill>
                <a:effectLst/>
                <a:latin typeface="Arial"/>
                <a:cs typeface="Arial"/>
                <a:hlinkClick r:id="rId4">
                  <a:extLst>
                    <a:ext uri="{A12FA001-AC4F-418D-AE19-62706E023703}">
                      <ahyp:hlinkClr xmlns:ahyp="http://schemas.microsoft.com/office/drawing/2018/hyperlinkcolor" val="tx"/>
                    </a:ext>
                  </a:extLst>
                </a:hlinkClick>
              </a:rPr>
              <a:t>work</a:t>
            </a:r>
            <a:r>
              <a:rPr lang="en-US" b="0" dirty="0">
                <a:solidFill>
                  <a:schemeClr val="tx1">
                    <a:lumMod val="95000"/>
                    <a:lumOff val="5000"/>
                  </a:schemeClr>
                </a:solidFill>
                <a:effectLst/>
                <a:latin typeface="Arial"/>
                <a:cs typeface="Arial"/>
              </a:rPr>
              <a:t> by </a:t>
            </a:r>
            <a:r>
              <a:rPr lang="en-US" b="0" u="sng" dirty="0">
                <a:solidFill>
                  <a:srgbClr val="0563C1"/>
                </a:solidFill>
                <a:effectLst/>
                <a:latin typeface="Arial"/>
                <a:cs typeface="Arial"/>
                <a:hlinkClick r:id="rId5">
                  <a:extLst>
                    <a:ext uri="{A12FA001-AC4F-418D-AE19-62706E023703}">
                      <ahyp:hlinkClr xmlns:ahyp="http://schemas.microsoft.com/office/drawing/2018/hyperlinkcolor" val="tx"/>
                    </a:ext>
                  </a:extLst>
                </a:hlinkClick>
              </a:rPr>
              <a:t>OliBac</a:t>
            </a:r>
            <a:r>
              <a:rPr lang="en-US" dirty="0">
                <a:solidFill>
                  <a:schemeClr val="tx1">
                    <a:lumMod val="95000"/>
                    <a:lumOff val="5000"/>
                  </a:schemeClr>
                </a:solidFill>
                <a:latin typeface="Arial"/>
                <a:cs typeface="Arial"/>
              </a:rPr>
              <a:t>,</a:t>
            </a:r>
            <a:r>
              <a:rPr lang="en-US" b="0" dirty="0">
                <a:solidFill>
                  <a:schemeClr val="tx1">
                    <a:lumMod val="95000"/>
                    <a:lumOff val="5000"/>
                  </a:schemeClr>
                </a:solidFill>
                <a:effectLst/>
                <a:latin typeface="Arial"/>
                <a:cs typeface="Arial"/>
              </a:rPr>
              <a:t> </a:t>
            </a:r>
            <a:r>
              <a:rPr lang="en-US" b="0" u="sng" dirty="0">
                <a:solidFill>
                  <a:srgbClr val="0563C1"/>
                </a:solidFill>
                <a:effectLst/>
                <a:latin typeface="Arial"/>
                <a:cs typeface="Arial"/>
                <a:hlinkClick r:id="rId6">
                  <a:extLst>
                    <a:ext uri="{A12FA001-AC4F-418D-AE19-62706E023703}">
                      <ahyp:hlinkClr xmlns:ahyp="http://schemas.microsoft.com/office/drawing/2018/hyperlinkcolor" val="tx"/>
                    </a:ext>
                  </a:extLst>
                </a:hlinkClick>
              </a:rPr>
              <a:t>CC BY 2.0</a:t>
            </a:r>
            <a:r>
              <a:rPr lang="en-US" dirty="0">
                <a:latin typeface="Arial"/>
                <a:cs typeface="Arial"/>
              </a:rPr>
              <a:t>; in </a:t>
            </a:r>
            <a:r>
              <a:rPr lang="en-US" i="1" dirty="0">
                <a:latin typeface="Arial"/>
                <a:cs typeface="Arial"/>
                <a:hlinkClick r:id="rId7">
                  <a:extLst>
                    <a:ext uri="{A12FA001-AC4F-418D-AE19-62706E023703}">
                      <ahyp:hlinkClr xmlns:ahyp="http://schemas.microsoft.com/office/drawing/2018/hyperlinkcolor" val="tx"/>
                    </a:ext>
                  </a:extLst>
                </a:hlinkClick>
              </a:rPr>
              <a:t>Chemistry (OpenStax)</a:t>
            </a:r>
            <a:r>
              <a:rPr lang="en-US" i="1" dirty="0">
                <a:latin typeface="Arial"/>
                <a:cs typeface="Arial"/>
              </a:rPr>
              <a:t>,</a:t>
            </a:r>
            <a:r>
              <a:rPr lang="en-US" dirty="0">
                <a:latin typeface="Arial"/>
                <a:cs typeface="Arial"/>
              </a:rPr>
              <a:t> </a:t>
            </a:r>
            <a:r>
              <a:rPr lang="en-US" dirty="0">
                <a:latin typeface="Arial"/>
                <a:cs typeface="Arial"/>
                <a:hlinkClick r:id="rId8">
                  <a:extLst>
                    <a:ext uri="{A12FA001-AC4F-418D-AE19-62706E023703}">
                      <ahyp:hlinkClr xmlns:ahyp="http://schemas.microsoft.com/office/drawing/2018/hyperlinkcolor" val="tx"/>
                    </a:ext>
                  </a:extLst>
                </a:hlinkClick>
              </a:rPr>
              <a:t>CC BY 4.0</a:t>
            </a:r>
            <a:r>
              <a:rPr lang="en-US" dirty="0">
                <a:latin typeface="Arial"/>
                <a:cs typeface="Arial"/>
              </a:rPr>
              <a:t>).</a:t>
            </a:r>
          </a:p>
        </p:txBody>
      </p:sp>
    </p:spTree>
    <p:extLst>
      <p:ext uri="{BB962C8B-B14F-4D97-AF65-F5344CB8AC3E}">
        <p14:creationId xmlns:p14="http://schemas.microsoft.com/office/powerpoint/2010/main" val="1345842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97405" y="66124"/>
            <a:ext cx="2071399" cy="643812"/>
          </a:xfrm>
        </p:spPr>
        <p:txBody>
          <a:bodyPr/>
          <a:lstStyle/>
          <a:p>
            <a:r>
              <a:rPr lang="en-US"/>
              <a:t>Table 13.2b</a:t>
            </a:r>
          </a:p>
        </p:txBody>
      </p:sp>
      <p:sp>
        <p:nvSpPr>
          <p:cNvPr id="13" name="TextBox 12">
            <a:extLst>
              <a:ext uri="{FF2B5EF4-FFF2-40B4-BE49-F238E27FC236}">
                <a16:creationId xmlns:a16="http://schemas.microsoft.com/office/drawing/2014/main" id="{18F90ED2-EB94-41FE-B9D8-4361AE33D9B2}"/>
              </a:ext>
            </a:extLst>
          </p:cNvPr>
          <p:cNvSpPr txBox="1"/>
          <p:nvPr/>
        </p:nvSpPr>
        <p:spPr>
          <a:xfrm>
            <a:off x="2873525" y="1156532"/>
            <a:ext cx="7414774" cy="369332"/>
          </a:xfrm>
          <a:prstGeom prst="rect">
            <a:avLst/>
          </a:prstGeom>
          <a:noFill/>
        </p:spPr>
        <p:txBody>
          <a:bodyPr wrap="square">
            <a:spAutoFit/>
          </a:bodyPr>
          <a:lstStyle/>
          <a:p>
            <a:r>
              <a:rPr lang="en-US" b="1"/>
              <a:t>Table 13.2b</a:t>
            </a:r>
            <a:r>
              <a:rPr lang="en-US"/>
              <a:t> </a:t>
            </a:r>
            <a:r>
              <a:rPr lang="en-US" sz="1600">
                <a:latin typeface="Arial" panose="020B0604020202020204" pitchFamily="34" charset="0"/>
                <a:cs typeface="Arial" panose="020B0604020202020204" pitchFamily="34" charset="0"/>
              </a:rPr>
              <a:t> Surface Tensions of Common Substances at 25 °C</a:t>
            </a:r>
          </a:p>
        </p:txBody>
      </p:sp>
      <p:graphicFrame>
        <p:nvGraphicFramePr>
          <p:cNvPr id="5" name="Table 4">
            <a:extLst>
              <a:ext uri="{FF2B5EF4-FFF2-40B4-BE49-F238E27FC236}">
                <a16:creationId xmlns:a16="http://schemas.microsoft.com/office/drawing/2014/main" id="{ABDBFD2D-A2BE-4F5B-A042-E6F2DACAA501}"/>
              </a:ext>
            </a:extLst>
          </p:cNvPr>
          <p:cNvGraphicFramePr>
            <a:graphicFrameLocks noGrp="1"/>
          </p:cNvGraphicFramePr>
          <p:nvPr>
            <p:extLst>
              <p:ext uri="{D42A27DB-BD31-4B8C-83A1-F6EECF244321}">
                <p14:modId xmlns:p14="http://schemas.microsoft.com/office/powerpoint/2010/main" val="2426788866"/>
              </p:ext>
            </p:extLst>
          </p:nvPr>
        </p:nvGraphicFramePr>
        <p:xfrm>
          <a:off x="2873525" y="1775244"/>
          <a:ext cx="6118077" cy="2912770"/>
        </p:xfrm>
        <a:graphic>
          <a:graphicData uri="http://schemas.openxmlformats.org/drawingml/2006/table">
            <a:tbl>
              <a:tblPr firstRow="1">
                <a:tableStyleId>{793D81CF-94F2-401A-BA57-92F5A7B2D0C5}</a:tableStyleId>
              </a:tblPr>
              <a:tblGrid>
                <a:gridCol w="1656912">
                  <a:extLst>
                    <a:ext uri="{9D8B030D-6E8A-4147-A177-3AD203B41FA5}">
                      <a16:colId xmlns:a16="http://schemas.microsoft.com/office/drawing/2014/main" val="1648801033"/>
                    </a:ext>
                  </a:extLst>
                </a:gridCol>
                <a:gridCol w="1828800">
                  <a:extLst>
                    <a:ext uri="{9D8B030D-6E8A-4147-A177-3AD203B41FA5}">
                      <a16:colId xmlns:a16="http://schemas.microsoft.com/office/drawing/2014/main" val="1501404313"/>
                    </a:ext>
                  </a:extLst>
                </a:gridCol>
                <a:gridCol w="2632365">
                  <a:extLst>
                    <a:ext uri="{9D8B030D-6E8A-4147-A177-3AD203B41FA5}">
                      <a16:colId xmlns:a16="http://schemas.microsoft.com/office/drawing/2014/main" val="3761073210"/>
                    </a:ext>
                  </a:extLst>
                </a:gridCol>
              </a:tblGrid>
              <a:tr h="334878">
                <a:tc>
                  <a:txBody>
                    <a:bodyPr/>
                    <a:lstStyle/>
                    <a:p>
                      <a:r>
                        <a:rPr lang="en-US" sz="1800" b="1" i="0" kern="1200">
                          <a:solidFill>
                            <a:schemeClr val="lt1"/>
                          </a:solidFill>
                          <a:effectLst/>
                          <a:latin typeface="+mn-lt"/>
                          <a:ea typeface="+mn-ea"/>
                          <a:cs typeface="+mn-cs"/>
                        </a:rPr>
                        <a:t>Substance</a:t>
                      </a:r>
                      <a:endParaRPr lang="en-IN" sz="1400" b="1">
                        <a:effectLst/>
                      </a:endParaRPr>
                    </a:p>
                  </a:txBody>
                  <a:tcPr marL="13902" marR="13902" marT="6951" marB="6951">
                    <a:solidFill>
                      <a:schemeClr val="tx1">
                        <a:lumMod val="85000"/>
                        <a:lumOff val="15000"/>
                      </a:schemeClr>
                    </a:solidFill>
                  </a:tcPr>
                </a:tc>
                <a:tc>
                  <a:txBody>
                    <a:bodyPr/>
                    <a:lstStyle/>
                    <a:p>
                      <a:pPr algn="l" fontAlgn="ctr"/>
                      <a:r>
                        <a:rPr lang="en-US" sz="1800" b="1" i="0" kern="1200">
                          <a:solidFill>
                            <a:schemeClr val="lt1"/>
                          </a:solidFill>
                          <a:effectLst/>
                          <a:latin typeface="+mn-lt"/>
                          <a:ea typeface="+mn-ea"/>
                          <a:cs typeface="+mn-cs"/>
                        </a:rPr>
                        <a:t>Formula</a:t>
                      </a:r>
                      <a:endParaRPr lang="en-US">
                        <a:effectLst/>
                      </a:endParaRPr>
                    </a:p>
                  </a:txBody>
                  <a:tcPr anchor="ctr">
                    <a:solidFill>
                      <a:schemeClr val="tx1">
                        <a:lumMod val="85000"/>
                        <a:lumOff val="15000"/>
                      </a:schemeClr>
                    </a:solidFill>
                  </a:tcPr>
                </a:tc>
                <a:tc>
                  <a:txBody>
                    <a:bodyPr/>
                    <a:lstStyle/>
                    <a:p>
                      <a:pPr algn="l" fontAlgn="ctr"/>
                      <a:r>
                        <a:rPr lang="en-US" sz="1800" b="1" i="0" kern="1200">
                          <a:solidFill>
                            <a:schemeClr val="lt1"/>
                          </a:solidFill>
                          <a:effectLst/>
                          <a:latin typeface="+mn-lt"/>
                          <a:ea typeface="+mn-ea"/>
                          <a:cs typeface="+mn-cs"/>
                        </a:rPr>
                        <a:t>Surface Tension(</a:t>
                      </a:r>
                      <a:r>
                        <a:rPr lang="en-US" sz="1800" b="1" i="0" kern="1200" err="1">
                          <a:solidFill>
                            <a:schemeClr val="lt1"/>
                          </a:solidFill>
                          <a:effectLst/>
                          <a:latin typeface="+mn-lt"/>
                          <a:ea typeface="+mn-ea"/>
                          <a:cs typeface="+mn-cs"/>
                        </a:rPr>
                        <a:t>mN</a:t>
                      </a:r>
                      <a:r>
                        <a:rPr lang="en-US" sz="1800" b="1" i="0" kern="1200">
                          <a:solidFill>
                            <a:schemeClr val="lt1"/>
                          </a:solidFill>
                          <a:effectLst/>
                          <a:latin typeface="+mn-lt"/>
                          <a:ea typeface="+mn-ea"/>
                          <a:cs typeface="+mn-cs"/>
                        </a:rPr>
                        <a:t>/m)</a:t>
                      </a:r>
                      <a:endParaRPr lang="en-US">
                        <a:effectLst/>
                      </a:endParaRPr>
                    </a:p>
                  </a:txBody>
                  <a:tcPr anchor="ctr">
                    <a:solidFill>
                      <a:schemeClr val="tx1">
                        <a:lumMod val="85000"/>
                        <a:lumOff val="15000"/>
                      </a:schemeClr>
                    </a:solidFill>
                  </a:tcPr>
                </a:tc>
                <a:extLst>
                  <a:ext uri="{0D108BD9-81ED-4DB2-BD59-A6C34878D82A}">
                    <a16:rowId xmlns:a16="http://schemas.microsoft.com/office/drawing/2014/main" val="719941093"/>
                  </a:ext>
                </a:extLst>
              </a:tr>
              <a:tr h="484686">
                <a:tc>
                  <a:txBody>
                    <a:bodyPr/>
                    <a:lstStyle/>
                    <a:p>
                      <a:pPr algn="l" fontAlgn="ctr"/>
                      <a:r>
                        <a:rPr lang="en-US">
                          <a:effectLst/>
                        </a:rPr>
                        <a:t>water</a:t>
                      </a:r>
                    </a:p>
                  </a:txBody>
                  <a:tcPr anchor="ctr"/>
                </a:tc>
                <a:tc>
                  <a:txBody>
                    <a:bodyPr/>
                    <a:lstStyle/>
                    <a:p>
                      <a:pPr algn="l" fontAlgn="ctr"/>
                      <a:r>
                        <a:rPr lang="en-US">
                          <a:effectLst/>
                        </a:rPr>
                        <a:t>H</a:t>
                      </a:r>
                      <a:r>
                        <a:rPr lang="en-US" i="0" baseline="-25000">
                          <a:effectLst/>
                        </a:rPr>
                        <a:t>2</a:t>
                      </a:r>
                      <a:r>
                        <a:rPr lang="en-US">
                          <a:effectLst/>
                        </a:rPr>
                        <a:t>O</a:t>
                      </a:r>
                    </a:p>
                  </a:txBody>
                  <a:tcPr anchor="ctr"/>
                </a:tc>
                <a:tc>
                  <a:txBody>
                    <a:bodyPr/>
                    <a:lstStyle/>
                    <a:p>
                      <a:pPr algn="l" fontAlgn="ctr"/>
                      <a:r>
                        <a:rPr lang="en-US">
                          <a:effectLst/>
                        </a:rPr>
                        <a:t>71.99</a:t>
                      </a:r>
                    </a:p>
                  </a:txBody>
                  <a:tcPr anchor="ctr"/>
                </a:tc>
                <a:extLst>
                  <a:ext uri="{0D108BD9-81ED-4DB2-BD59-A6C34878D82A}">
                    <a16:rowId xmlns:a16="http://schemas.microsoft.com/office/drawing/2014/main" val="3951892737"/>
                  </a:ext>
                </a:extLst>
              </a:tr>
              <a:tr h="560855">
                <a:tc>
                  <a:txBody>
                    <a:bodyPr/>
                    <a:lstStyle/>
                    <a:p>
                      <a:pPr algn="l" fontAlgn="ctr"/>
                      <a:r>
                        <a:rPr lang="en-US">
                          <a:effectLst/>
                        </a:rPr>
                        <a:t>mercury</a:t>
                      </a:r>
                    </a:p>
                  </a:txBody>
                  <a:tcPr anchor="ctr"/>
                </a:tc>
                <a:tc>
                  <a:txBody>
                    <a:bodyPr/>
                    <a:lstStyle/>
                    <a:p>
                      <a:pPr algn="l" fontAlgn="ctr"/>
                      <a:r>
                        <a:rPr lang="en-US">
                          <a:effectLst/>
                        </a:rPr>
                        <a:t>Hg</a:t>
                      </a:r>
                    </a:p>
                  </a:txBody>
                  <a:tcPr anchor="ctr"/>
                </a:tc>
                <a:tc>
                  <a:txBody>
                    <a:bodyPr/>
                    <a:lstStyle/>
                    <a:p>
                      <a:pPr algn="l" fontAlgn="ctr"/>
                      <a:r>
                        <a:rPr lang="en-US">
                          <a:effectLst/>
                        </a:rPr>
                        <a:t>458.48</a:t>
                      </a:r>
                    </a:p>
                  </a:txBody>
                  <a:tcPr anchor="ctr"/>
                </a:tc>
                <a:extLst>
                  <a:ext uri="{0D108BD9-81ED-4DB2-BD59-A6C34878D82A}">
                    <a16:rowId xmlns:a16="http://schemas.microsoft.com/office/drawing/2014/main" val="2945823728"/>
                  </a:ext>
                </a:extLst>
              </a:tr>
              <a:tr h="486197">
                <a:tc>
                  <a:txBody>
                    <a:bodyPr/>
                    <a:lstStyle/>
                    <a:p>
                      <a:pPr algn="l" fontAlgn="ctr"/>
                      <a:r>
                        <a:rPr lang="en-US">
                          <a:effectLst/>
                        </a:rPr>
                        <a:t>ethanol</a:t>
                      </a:r>
                    </a:p>
                  </a:txBody>
                  <a:tcPr anchor="ctr"/>
                </a:tc>
                <a:tc>
                  <a:txBody>
                    <a:bodyPr/>
                    <a:lstStyle/>
                    <a:p>
                      <a:pPr algn="l" fontAlgn="ctr"/>
                      <a:r>
                        <a:rPr lang="en-US">
                          <a:effectLst/>
                        </a:rPr>
                        <a:t>C</a:t>
                      </a:r>
                      <a:r>
                        <a:rPr lang="en-US" i="0" baseline="-25000">
                          <a:effectLst/>
                        </a:rPr>
                        <a:t>2</a:t>
                      </a:r>
                      <a:r>
                        <a:rPr lang="en-US">
                          <a:effectLst/>
                        </a:rPr>
                        <a:t>H</a:t>
                      </a:r>
                      <a:r>
                        <a:rPr lang="en-US" i="0" baseline="-25000">
                          <a:effectLst/>
                        </a:rPr>
                        <a:t>5</a:t>
                      </a:r>
                      <a:r>
                        <a:rPr lang="en-US">
                          <a:effectLst/>
                        </a:rPr>
                        <a:t>OH</a:t>
                      </a:r>
                    </a:p>
                  </a:txBody>
                  <a:tcPr anchor="ctr"/>
                </a:tc>
                <a:tc>
                  <a:txBody>
                    <a:bodyPr/>
                    <a:lstStyle/>
                    <a:p>
                      <a:pPr algn="l" fontAlgn="ctr"/>
                      <a:r>
                        <a:rPr lang="en-US">
                          <a:effectLst/>
                        </a:rPr>
                        <a:t>21.97</a:t>
                      </a:r>
                    </a:p>
                  </a:txBody>
                  <a:tcPr anchor="ctr"/>
                </a:tc>
                <a:extLst>
                  <a:ext uri="{0D108BD9-81ED-4DB2-BD59-A6C34878D82A}">
                    <a16:rowId xmlns:a16="http://schemas.microsoft.com/office/drawing/2014/main" val="1147627615"/>
                  </a:ext>
                </a:extLst>
              </a:tr>
              <a:tr h="508520">
                <a:tc>
                  <a:txBody>
                    <a:bodyPr/>
                    <a:lstStyle/>
                    <a:p>
                      <a:pPr algn="l" fontAlgn="ctr"/>
                      <a:r>
                        <a:rPr lang="en-US">
                          <a:effectLst/>
                        </a:rPr>
                        <a:t>octane</a:t>
                      </a:r>
                    </a:p>
                  </a:txBody>
                  <a:tcPr anchor="ctr"/>
                </a:tc>
                <a:tc>
                  <a:txBody>
                    <a:bodyPr/>
                    <a:lstStyle/>
                    <a:p>
                      <a:pPr algn="l" fontAlgn="ctr"/>
                      <a:r>
                        <a:rPr lang="en-US">
                          <a:effectLst/>
                        </a:rPr>
                        <a:t>C</a:t>
                      </a:r>
                      <a:r>
                        <a:rPr lang="en-US" i="0" baseline="-25000">
                          <a:effectLst/>
                        </a:rPr>
                        <a:t>8</a:t>
                      </a:r>
                      <a:r>
                        <a:rPr lang="en-US">
                          <a:effectLst/>
                        </a:rPr>
                        <a:t>H</a:t>
                      </a:r>
                      <a:r>
                        <a:rPr lang="en-US" i="0" baseline="-25000">
                          <a:effectLst/>
                        </a:rPr>
                        <a:t>18</a:t>
                      </a:r>
                      <a:endParaRPr lang="en-US">
                        <a:effectLst/>
                      </a:endParaRPr>
                    </a:p>
                  </a:txBody>
                  <a:tcPr anchor="ctr"/>
                </a:tc>
                <a:tc>
                  <a:txBody>
                    <a:bodyPr/>
                    <a:lstStyle/>
                    <a:p>
                      <a:pPr algn="l" fontAlgn="ctr"/>
                      <a:r>
                        <a:rPr lang="en-US">
                          <a:effectLst/>
                        </a:rPr>
                        <a:t>21.14</a:t>
                      </a:r>
                    </a:p>
                  </a:txBody>
                  <a:tcPr anchor="ctr"/>
                </a:tc>
                <a:extLst>
                  <a:ext uri="{0D108BD9-81ED-4DB2-BD59-A6C34878D82A}">
                    <a16:rowId xmlns:a16="http://schemas.microsoft.com/office/drawing/2014/main" val="4149682656"/>
                  </a:ext>
                </a:extLst>
              </a:tr>
              <a:tr h="506752">
                <a:tc>
                  <a:txBody>
                    <a:bodyPr/>
                    <a:lstStyle/>
                    <a:p>
                      <a:pPr algn="l" fontAlgn="ctr"/>
                      <a:r>
                        <a:rPr lang="en-US">
                          <a:effectLst/>
                        </a:rPr>
                        <a:t>ethylene glycol</a:t>
                      </a:r>
                    </a:p>
                  </a:txBody>
                  <a:tcPr anchor="ctr"/>
                </a:tc>
                <a:tc>
                  <a:txBody>
                    <a:bodyPr/>
                    <a:lstStyle/>
                    <a:p>
                      <a:pPr algn="l" fontAlgn="ctr"/>
                      <a:r>
                        <a:rPr lang="en-US">
                          <a:effectLst/>
                        </a:rPr>
                        <a:t>CH</a:t>
                      </a:r>
                      <a:r>
                        <a:rPr lang="en-US" i="0" baseline="-25000">
                          <a:effectLst/>
                        </a:rPr>
                        <a:t>2</a:t>
                      </a:r>
                      <a:r>
                        <a:rPr lang="en-US">
                          <a:effectLst/>
                        </a:rPr>
                        <a:t>(OH)CH</a:t>
                      </a:r>
                      <a:r>
                        <a:rPr lang="en-US" i="0" baseline="-25000">
                          <a:effectLst/>
                        </a:rPr>
                        <a:t>2</a:t>
                      </a:r>
                      <a:r>
                        <a:rPr lang="en-US">
                          <a:effectLst/>
                        </a:rPr>
                        <a:t>(OH)</a:t>
                      </a:r>
                    </a:p>
                  </a:txBody>
                  <a:tcPr anchor="ctr"/>
                </a:tc>
                <a:tc>
                  <a:txBody>
                    <a:bodyPr/>
                    <a:lstStyle/>
                    <a:p>
                      <a:pPr algn="l" fontAlgn="ctr"/>
                      <a:r>
                        <a:rPr lang="en-US">
                          <a:effectLst/>
                        </a:rPr>
                        <a:t>47.99</a:t>
                      </a:r>
                    </a:p>
                  </a:txBody>
                  <a:tcPr anchor="ctr"/>
                </a:tc>
                <a:extLst>
                  <a:ext uri="{0D108BD9-81ED-4DB2-BD59-A6C34878D82A}">
                    <a16:rowId xmlns:a16="http://schemas.microsoft.com/office/drawing/2014/main" val="821833286"/>
                  </a:ext>
                </a:extLst>
              </a:tr>
            </a:tbl>
          </a:graphicData>
        </a:graphic>
      </p:graphicFrame>
      <p:sp>
        <p:nvSpPr>
          <p:cNvPr id="2" name="TextBox 1">
            <a:extLst>
              <a:ext uri="{FF2B5EF4-FFF2-40B4-BE49-F238E27FC236}">
                <a16:creationId xmlns:a16="http://schemas.microsoft.com/office/drawing/2014/main" id="{2E8D04E7-9E15-024A-FC6A-160484C74626}"/>
              </a:ext>
            </a:extLst>
          </p:cNvPr>
          <p:cNvSpPr txBox="1"/>
          <p:nvPr/>
        </p:nvSpPr>
        <p:spPr>
          <a:xfrm>
            <a:off x="3878411" y="4937394"/>
            <a:ext cx="4108304" cy="338554"/>
          </a:xfrm>
          <a:prstGeom prst="rect">
            <a:avLst/>
          </a:prstGeom>
          <a:noFill/>
        </p:spPr>
        <p:txBody>
          <a:bodyPr wrap="none" rtlCol="0">
            <a:spAutoFit/>
          </a:bodyPr>
          <a:lstStyle/>
          <a:p>
            <a:pPr>
              <a:lnSpc>
                <a:spcPct val="100000"/>
              </a:lnSpc>
            </a:pPr>
            <a:r>
              <a:rPr lang="en-US" sz="1600">
                <a:effectLst/>
                <a:latin typeface="Arial" panose="020B0604020202020204" pitchFamily="34" charset="0"/>
                <a:ea typeface="Calibri" panose="020F0502020204030204" pitchFamily="34" charset="0"/>
              </a:rPr>
              <a:t>(credit: </a:t>
            </a:r>
            <a:r>
              <a:rPr lang="en-US" sz="1600" i="1" u="sng">
                <a:solidFill>
                  <a:srgbClr val="0563C1"/>
                </a:solidFill>
                <a:effectLst/>
                <a:latin typeface="Arial" panose="020B0604020202020204" pitchFamily="34" charset="0"/>
                <a:ea typeface="Calibri" panose="020F0502020204030204" pitchFamily="34" charset="0"/>
                <a:hlinkClick r:id="rId3"/>
              </a:rPr>
              <a:t>Chemistry (OpenStax)</a:t>
            </a:r>
            <a:r>
              <a:rPr lang="en-US" sz="1600">
                <a:effectLst/>
                <a:latin typeface="Arial" panose="020B0604020202020204" pitchFamily="34" charset="0"/>
                <a:ea typeface="Calibri" panose="020F0502020204030204" pitchFamily="34" charset="0"/>
              </a:rPr>
              <a:t>, </a:t>
            </a:r>
            <a:r>
              <a:rPr lang="en-US" sz="1600" u="sng">
                <a:solidFill>
                  <a:srgbClr val="0563C1"/>
                </a:solidFill>
                <a:effectLst/>
                <a:latin typeface="Arial" panose="020B0604020202020204" pitchFamily="34" charset="0"/>
                <a:ea typeface="Calibri" panose="020F0502020204030204" pitchFamily="34" charset="0"/>
                <a:hlinkClick r:id="rId4"/>
              </a:rPr>
              <a:t>CC BY 4.0</a:t>
            </a:r>
            <a:r>
              <a:rPr lang="en-US" sz="1600">
                <a:effectLst/>
                <a:latin typeface="Arial" panose="020B0604020202020204" pitchFamily="34" charset="0"/>
                <a:ea typeface="Calibri" panose="020F0502020204030204" pitchFamily="34" charset="0"/>
              </a:rPr>
              <a:t>.)</a:t>
            </a:r>
            <a:endParaRPr lang="en-US" sz="16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47480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15201" y="227149"/>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13.2c</a:t>
            </a:r>
          </a:p>
        </p:txBody>
      </p:sp>
      <p:pic>
        <p:nvPicPr>
          <p:cNvPr id="3" name="Picture 2" descr="A photo and a diagram as shown and a right-facing arrow leads from the photo to the image. The photo shows an insect standing on the surface of a sample of water. The image shows a square background that is two thirds covered in blue spheres that are closely packet together. A brown line starts at the upper left corner of the background and rests on top of the first row of spheres. The sphere directly under this low point of the line has four arrows drawn on it that face to both sides and downward. A sphere in the bottom center of the image has six arrows drawn on it that all face outward in different directions.">
            <a:extLst>
              <a:ext uri="{FF2B5EF4-FFF2-40B4-BE49-F238E27FC236}">
                <a16:creationId xmlns:a16="http://schemas.microsoft.com/office/drawing/2014/main" id="{1ADFD76C-C756-4F08-9F7A-291ACC01B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052" y="1049269"/>
            <a:ext cx="8653896"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430982"/>
            <a:ext cx="7566352" cy="1288474"/>
          </a:xfrm>
        </p:spPr>
        <p:txBody>
          <a:bodyPr vert="horz" lIns="91440" tIns="45720" rIns="91440" bIns="45720" rtlCol="0" anchor="t">
            <a:normAutofit/>
          </a:bodyPr>
          <a:lstStyle/>
          <a:p>
            <a:r>
              <a:rPr lang="en-US" b="1" dirty="0">
                <a:latin typeface="Arial"/>
                <a:cs typeface="Arial"/>
              </a:rPr>
              <a:t>Figure 13.2c</a:t>
            </a:r>
            <a:r>
              <a:rPr lang="en-US" b="0" dirty="0">
                <a:solidFill>
                  <a:schemeClr val="tx1">
                    <a:lumMod val="95000"/>
                    <a:lumOff val="5000"/>
                  </a:schemeClr>
                </a:solidFill>
                <a:effectLst/>
                <a:latin typeface="Arial"/>
                <a:cs typeface="Arial"/>
              </a:rPr>
              <a:t> Surface tension (right) prevents this insect, a “water strider,” from sinking into the water. (credit: modification of </a:t>
            </a:r>
            <a:r>
              <a:rPr lang="en-US" b="0" u="sng" dirty="0">
                <a:solidFill>
                  <a:srgbClr val="0563C1"/>
                </a:solidFill>
                <a:effectLst/>
                <a:latin typeface="Arial"/>
                <a:cs typeface="Arial"/>
                <a:hlinkClick r:id="rId4">
                  <a:extLst>
                    <a:ext uri="{A12FA001-AC4F-418D-AE19-62706E023703}">
                      <ahyp:hlinkClr xmlns:ahyp="http://schemas.microsoft.com/office/drawing/2018/hyperlinkcolor" val="tx"/>
                    </a:ext>
                  </a:extLst>
                </a:hlinkClick>
              </a:rPr>
              <a:t>work</a:t>
            </a:r>
            <a:r>
              <a:rPr lang="en-US" dirty="0">
                <a:latin typeface="Arial"/>
                <a:cs typeface="Arial"/>
              </a:rPr>
              <a:t> </a:t>
            </a:r>
            <a:r>
              <a:rPr lang="en-US" b="0" dirty="0">
                <a:effectLst/>
                <a:latin typeface="Arial"/>
                <a:cs typeface="Arial"/>
              </a:rPr>
              <a:t>by</a:t>
            </a:r>
            <a:r>
              <a:rPr lang="en-US" dirty="0">
                <a:latin typeface="Arial"/>
                <a:cs typeface="Arial"/>
              </a:rPr>
              <a:t> </a:t>
            </a:r>
            <a:r>
              <a:rPr lang="en-US" b="0" u="sng" dirty="0">
                <a:solidFill>
                  <a:srgbClr val="0563C1"/>
                </a:solidFill>
                <a:effectLst/>
                <a:latin typeface="Arial"/>
                <a:cs typeface="Arial"/>
                <a:hlinkClick r:id="rId5">
                  <a:extLst>
                    <a:ext uri="{A12FA001-AC4F-418D-AE19-62706E023703}">
                      <ahyp:hlinkClr xmlns:ahyp="http://schemas.microsoft.com/office/drawing/2018/hyperlinkcolor" val="tx"/>
                    </a:ext>
                  </a:extLst>
                </a:hlinkClick>
              </a:rPr>
              <a:t>TimVickers</a:t>
            </a:r>
            <a:r>
              <a:rPr lang="en-US" b="0" dirty="0">
                <a:effectLst/>
                <a:latin typeface="Arial"/>
                <a:cs typeface="Arial"/>
              </a:rPr>
              <a:t>,</a:t>
            </a:r>
            <a:r>
              <a:rPr lang="en-US" dirty="0">
                <a:latin typeface="Arial"/>
                <a:cs typeface="Arial"/>
              </a:rPr>
              <a:t> </a:t>
            </a:r>
            <a:r>
              <a:rPr lang="en-US" b="0" u="sng" dirty="0">
                <a:solidFill>
                  <a:srgbClr val="0563C1"/>
                </a:solidFill>
                <a:effectLst/>
                <a:latin typeface="Arial"/>
                <a:cs typeface="Arial"/>
                <a:hlinkClick r:id="rId6">
                  <a:extLst>
                    <a:ext uri="{A12FA001-AC4F-418D-AE19-62706E023703}">
                      <ahyp:hlinkClr xmlns:ahyp="http://schemas.microsoft.com/office/drawing/2018/hyperlinkcolor" val="tx"/>
                    </a:ext>
                  </a:extLst>
                </a:hlinkClick>
              </a:rPr>
              <a:t>PD</a:t>
            </a:r>
            <a:r>
              <a:rPr lang="en-US" dirty="0">
                <a:latin typeface="Arial"/>
                <a:cs typeface="Arial"/>
              </a:rPr>
              <a:t>; in </a:t>
            </a:r>
            <a:r>
              <a:rPr lang="en-US" i="1" dirty="0">
                <a:latin typeface="Arial"/>
                <a:cs typeface="Arial"/>
                <a:hlinkClick r:id="rId7">
                  <a:extLst>
                    <a:ext uri="{A12FA001-AC4F-418D-AE19-62706E023703}">
                      <ahyp:hlinkClr xmlns:ahyp="http://schemas.microsoft.com/office/drawing/2018/hyperlinkcolor" val="tx"/>
                    </a:ext>
                  </a:extLst>
                </a:hlinkClick>
              </a:rPr>
              <a:t>Chemistry (OpenStax)</a:t>
            </a:r>
            <a:r>
              <a:rPr lang="en-US" i="1" dirty="0">
                <a:latin typeface="Arial"/>
                <a:cs typeface="Arial"/>
              </a:rPr>
              <a:t>,</a:t>
            </a:r>
            <a:r>
              <a:rPr lang="en-US" dirty="0">
                <a:latin typeface="Arial"/>
                <a:cs typeface="Arial"/>
              </a:rPr>
              <a:t> </a:t>
            </a:r>
            <a:r>
              <a:rPr lang="en-US" dirty="0">
                <a:latin typeface="Arial"/>
                <a:cs typeface="Arial"/>
                <a:hlinkClick r:id="rId8">
                  <a:extLst>
                    <a:ext uri="{A12FA001-AC4F-418D-AE19-62706E023703}">
                      <ahyp:hlinkClr xmlns:ahyp="http://schemas.microsoft.com/office/drawing/2018/hyperlinkcolor" val="tx"/>
                    </a:ext>
                  </a:extLst>
                </a:hlinkClick>
              </a:rPr>
              <a:t>CC BY 4.0</a:t>
            </a:r>
            <a:r>
              <a:rPr lang="en-US" dirty="0">
                <a:latin typeface="Arial"/>
                <a:cs typeface="Arial"/>
              </a:rPr>
              <a:t>).</a:t>
            </a:r>
          </a:p>
        </p:txBody>
      </p:sp>
    </p:spTree>
    <p:extLst>
      <p:ext uri="{BB962C8B-B14F-4D97-AF65-F5344CB8AC3E}">
        <p14:creationId xmlns:p14="http://schemas.microsoft.com/office/powerpoint/2010/main" val="2107697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84110" y="142093"/>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13.2d</a:t>
            </a:r>
          </a:p>
        </p:txBody>
      </p:sp>
      <p:pic>
        <p:nvPicPr>
          <p:cNvPr id="5" name="Picture 4" descr="This figure shows two test tubes. The test tube on the left contains mercury with a meniscus that rounds up. The test tube on the right contains water with a meniscus that rounds down.">
            <a:extLst>
              <a:ext uri="{FF2B5EF4-FFF2-40B4-BE49-F238E27FC236}">
                <a16:creationId xmlns:a16="http://schemas.microsoft.com/office/drawing/2014/main" id="{993BD3C8-63B4-49FD-8F7B-230BE2E72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282" y="1150690"/>
            <a:ext cx="6176952"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430982"/>
            <a:ext cx="7566352" cy="1288474"/>
          </a:xfrm>
        </p:spPr>
        <p:txBody>
          <a:bodyPr vert="horz" lIns="91440" tIns="45720" rIns="91440" bIns="45720" rtlCol="0" anchor="t">
            <a:normAutofit/>
          </a:bodyPr>
          <a:lstStyle/>
          <a:p>
            <a:r>
              <a:rPr lang="en-US" b="1">
                <a:latin typeface="Arial"/>
                <a:cs typeface="Arial"/>
              </a:rPr>
              <a:t>Figure 13.2d</a:t>
            </a:r>
            <a:r>
              <a:rPr lang="en-US" b="0" i="1">
                <a:solidFill>
                  <a:schemeClr val="tx1">
                    <a:lumMod val="95000"/>
                    <a:lumOff val="5000"/>
                  </a:schemeClr>
                </a:solidFill>
                <a:effectLst/>
                <a:latin typeface="Arial"/>
                <a:cs typeface="Arial"/>
              </a:rPr>
              <a:t> </a:t>
            </a:r>
            <a:r>
              <a:rPr lang="en-US" b="0">
                <a:solidFill>
                  <a:schemeClr val="tx1">
                    <a:lumMod val="95000"/>
                    <a:lumOff val="5000"/>
                  </a:schemeClr>
                </a:solidFill>
                <a:effectLst/>
                <a:latin typeface="Arial"/>
                <a:cs typeface="Arial"/>
              </a:rPr>
              <a:t>Differences in the relative strengths of cohesive and adhesive forces result in different meniscus shapes for mercury (left) and water (right) in glass tubes. (credit: Mark Ott in</a:t>
            </a:r>
            <a:r>
              <a:rPr lang="en-US">
                <a:effectLst/>
                <a:latin typeface="Arial" panose="020B0604020202020204" pitchFamily="34" charset="0"/>
                <a:ea typeface="Calibri" panose="020F0502020204030204" pitchFamily="34" charset="0"/>
              </a:rPr>
              <a: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3331235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75249" y="124372"/>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13.2e</a:t>
            </a:r>
          </a:p>
        </p:txBody>
      </p:sp>
      <p:pic>
        <p:nvPicPr>
          <p:cNvPr id="3" name="Picture 2" descr="A photo and a diagram are shown. In the photo, a paper towel is dipped into a bowl full of a red liquid sitting on a countertop. The red liquid is traveling up the lower part of the paper towel, and this section of the photo has a square drawn around it. A right-facing arrow leads from this square to the image. The image is square and has a background of two types of molecules, mixed together. The first type of molecule is composed of two bonded black spheres, one of which is single bonded to three white spheres and one of which is single bonded to two white spheres and a red sphere that is itself bonded to a white sphere. The other type of molecule is composed of six black spheres bonded together in a row and bonded to other red and white spheres. Six upward-facing arrows are drawn on top of this background. They have positive signs on their lower ends and negative signs on their heads. Four upward-facing arrows are drawn with their signs reversed.">
            <a:extLst>
              <a:ext uri="{FF2B5EF4-FFF2-40B4-BE49-F238E27FC236}">
                <a16:creationId xmlns:a16="http://schemas.microsoft.com/office/drawing/2014/main" id="{AC6663E7-1D50-4B4F-85C1-20CBD0127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909" y="830207"/>
            <a:ext cx="8174182"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098471"/>
            <a:ext cx="7566352" cy="1759529"/>
          </a:xfrm>
        </p:spPr>
        <p:txBody>
          <a:bodyPr vert="horz" lIns="91440" tIns="45720" rIns="91440" bIns="45720" rtlCol="0" anchor="t">
            <a:normAutofit/>
          </a:bodyPr>
          <a:lstStyle/>
          <a:p>
            <a:r>
              <a:rPr lang="en-US" b="1">
                <a:latin typeface="Arial"/>
                <a:cs typeface="Arial"/>
              </a:rPr>
              <a:t>Figure 13.2e</a:t>
            </a:r>
            <a:r>
              <a:rPr lang="en-US" b="0" i="1">
                <a:solidFill>
                  <a:schemeClr val="tx1">
                    <a:lumMod val="95000"/>
                    <a:lumOff val="5000"/>
                  </a:schemeClr>
                </a:solidFill>
                <a:effectLst/>
                <a:latin typeface="Arial"/>
                <a:cs typeface="Arial"/>
              </a:rPr>
              <a:t> </a:t>
            </a:r>
            <a:r>
              <a:rPr lang="en-US" b="0">
                <a:solidFill>
                  <a:schemeClr val="tx1">
                    <a:lumMod val="95000"/>
                    <a:lumOff val="5000"/>
                  </a:schemeClr>
                </a:solidFill>
                <a:effectLst/>
                <a:latin typeface="Arial"/>
                <a:cs typeface="Arial"/>
              </a:rPr>
              <a:t>Wine wicks up a paper towel (left) because of the strong attractions of water (and ethanol) molecules to the −OH groups on the towel’s cellulose </a:t>
            </a:r>
            <a:r>
              <a:rPr lang="en-US" b="0" err="1">
                <a:solidFill>
                  <a:schemeClr val="tx1">
                    <a:lumMod val="95000"/>
                    <a:lumOff val="5000"/>
                  </a:schemeClr>
                </a:solidFill>
                <a:effectLst/>
                <a:latin typeface="Arial"/>
                <a:cs typeface="Arial"/>
              </a:rPr>
              <a:t>fibres</a:t>
            </a:r>
            <a:r>
              <a:rPr lang="en-US" b="0">
                <a:solidFill>
                  <a:schemeClr val="tx1">
                    <a:lumMod val="95000"/>
                    <a:lumOff val="5000"/>
                  </a:schemeClr>
                </a:solidFill>
                <a:effectLst/>
                <a:latin typeface="Arial"/>
                <a:cs typeface="Arial"/>
              </a:rPr>
              <a:t> and the strong attractions of water molecules to other water (and ethanol) molecules (right). (credit photo: modification of work by Mark Blaser in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3921961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10691" y="239558"/>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13.2f</a:t>
            </a:r>
          </a:p>
        </p:txBody>
      </p:sp>
      <p:pic>
        <p:nvPicPr>
          <p:cNvPr id="5" name="Picture 4" descr="An image of two beakers and a tube is shown. The first beaker, drawn on the left and labeled “Water,” is drawn half-full of a blue liquid. Two tubes are placed vertically in the beaker and inserted into the liquid. The liquid is shown higher in the tubes than in the beaker and is labeled “Capillary attraction.” The second beaker, drawn in the middle and labeled “Mercury,” is drawn half-full of a gray liquid. Two tubes are placed vertically in the beaker and inserted into the liquid. The liquid is shown lower in the tubes than in the beaker and is labeled “Capillary repulsion.” Lines point to the vertical tubes and label them “Capillary tubes.” A separate drawing of one of the vertical tubes from the first beaker is shown on the right. A right-facing arrow leads from the liquid in the tube to a square call-out box that shows a close-up view of the liquid’s surface. The distance across the tube is labeled “2 r” in this image.">
            <a:extLst>
              <a:ext uri="{FF2B5EF4-FFF2-40B4-BE49-F238E27FC236}">
                <a16:creationId xmlns:a16="http://schemas.microsoft.com/office/drawing/2014/main" id="{9CAC8B03-5E38-4264-AA95-681C00AB2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526" y="1081356"/>
            <a:ext cx="8525581" cy="3961116"/>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098471"/>
            <a:ext cx="7566352" cy="1759529"/>
          </a:xfrm>
        </p:spPr>
        <p:txBody>
          <a:bodyPr vert="horz" lIns="91440" tIns="45720" rIns="91440" bIns="45720" rtlCol="0" anchor="t">
            <a:normAutofit/>
          </a:bodyPr>
          <a:lstStyle/>
          <a:p>
            <a:r>
              <a:rPr lang="en-US" b="1">
                <a:latin typeface="Arial"/>
                <a:cs typeface="Arial"/>
              </a:rPr>
              <a:t>Figure 13.2f</a:t>
            </a:r>
            <a:r>
              <a:rPr lang="en-US" b="0" i="1">
                <a:solidFill>
                  <a:schemeClr val="tx1">
                    <a:lumMod val="95000"/>
                    <a:lumOff val="5000"/>
                  </a:schemeClr>
                </a:solidFill>
                <a:effectLst/>
                <a:latin typeface="Arial"/>
                <a:cs typeface="Arial"/>
              </a:rPr>
              <a:t> </a:t>
            </a:r>
            <a:r>
              <a:rPr lang="en-US" b="0">
                <a:solidFill>
                  <a:schemeClr val="tx1">
                    <a:lumMod val="95000"/>
                    <a:lumOff val="5000"/>
                  </a:schemeClr>
                </a:solidFill>
                <a:effectLst/>
                <a:latin typeface="Arial"/>
                <a:cs typeface="Arial"/>
              </a:rPr>
              <a:t>Depending upon the relative strengths of adhesive and cohesive forces, a liquid may rise (such as water) or fall (such as mercury) in a glass capillary tube. The extent of the rise (or fall) is directly proportional to the surface tension of the liquid and inversely proportional to the density of the liquid and the radius of the tube.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1591595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72714" y="177534"/>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13.3a</a:t>
            </a:r>
          </a:p>
        </p:txBody>
      </p:sp>
      <p:pic>
        <p:nvPicPr>
          <p:cNvPr id="3" name="Picture 2" descr="The Phase Change Diagram shows the following: Condensation changes a gas to a liquid. Evaporation changes a liquid to a gas. Freezing changes a liquid to a solid. Melting changes a solid to a liquid. Sublimation changes a solid to a gas; whereas, deposition changes a gas to a solid.">
            <a:extLst>
              <a:ext uri="{FF2B5EF4-FFF2-40B4-BE49-F238E27FC236}">
                <a16:creationId xmlns:a16="http://schemas.microsoft.com/office/drawing/2014/main" id="{58DABE13-99BF-426B-B54E-C92FBA348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236" y="983671"/>
            <a:ext cx="4114800"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098471"/>
            <a:ext cx="7566352" cy="1759529"/>
          </a:xfrm>
        </p:spPr>
        <p:txBody>
          <a:bodyPr vert="horz" lIns="91440" tIns="45720" rIns="91440" bIns="45720" rtlCol="0" anchor="t">
            <a:normAutofit/>
          </a:bodyPr>
          <a:lstStyle/>
          <a:p>
            <a:r>
              <a:rPr lang="en-US" b="1">
                <a:latin typeface="Arial"/>
                <a:cs typeface="Arial"/>
              </a:rPr>
              <a:t>Figure 13.3a</a:t>
            </a:r>
            <a:r>
              <a:rPr lang="en-US" b="0" i="1">
                <a:solidFill>
                  <a:schemeClr val="tx1">
                    <a:lumMod val="95000"/>
                    <a:lumOff val="5000"/>
                  </a:schemeClr>
                </a:solidFill>
                <a:effectLst/>
                <a:latin typeface="Arial"/>
                <a:cs typeface="Arial"/>
              </a:rPr>
              <a:t> </a:t>
            </a:r>
            <a:r>
              <a:rPr lang="en-US" b="0">
                <a:solidFill>
                  <a:schemeClr val="tx1">
                    <a:lumMod val="95000"/>
                    <a:lumOff val="5000"/>
                  </a:schemeClr>
                </a:solidFill>
                <a:effectLst/>
                <a:latin typeface="Arial"/>
                <a:cs typeface="Arial"/>
              </a:rPr>
              <a:t>Phase Change Diagram: Condensation changes a gas to a liquid. Evaporation changes a liquid to a gas. Freezing changes a liquid to a solid. Melting changes a solid to a liquid. Sublimation changes a solid to a gas; whereas, deposition changes a gas to a solid. (credit: </a:t>
            </a:r>
            <a:r>
              <a:rPr lang="en-US" b="0" u="sng">
                <a:solidFill>
                  <a:srgbClr val="0563C1"/>
                </a:solidFill>
                <a:effectLst/>
                <a:latin typeface="Arial"/>
                <a:cs typeface="Arial"/>
                <a:hlinkClick r:id="rId4">
                  <a:extLst>
                    <a:ext uri="{A12FA001-AC4F-418D-AE19-62706E023703}">
                      <ahyp:hlinkClr xmlns:ahyp="http://schemas.microsoft.com/office/drawing/2018/hyperlinkcolor" val="tx"/>
                    </a:ext>
                  </a:extLst>
                </a:hlinkClick>
              </a:rPr>
              <a:t>work</a:t>
            </a:r>
            <a:r>
              <a:rPr lang="en-US" b="0">
                <a:solidFill>
                  <a:schemeClr val="tx1">
                    <a:lumMod val="95000"/>
                    <a:lumOff val="5000"/>
                  </a:schemeClr>
                </a:solidFill>
                <a:effectLst/>
                <a:latin typeface="Arial"/>
                <a:cs typeface="Arial"/>
              </a:rPr>
              <a:t> by </a:t>
            </a:r>
            <a:r>
              <a:rPr lang="en-US" b="0" u="sng">
                <a:solidFill>
                  <a:srgbClr val="0563C1"/>
                </a:solidFill>
                <a:effectLst/>
                <a:latin typeface="Arial"/>
                <a:cs typeface="Arial"/>
                <a:hlinkClick r:id="rId5" tooltip="User:SiliconProphet">
                  <a:extLst>
                    <a:ext uri="{A12FA001-AC4F-418D-AE19-62706E023703}">
                      <ahyp:hlinkClr xmlns:ahyp="http://schemas.microsoft.com/office/drawing/2018/hyperlinkcolor" val="tx"/>
                    </a:ext>
                  </a:extLst>
                </a:hlinkClick>
              </a:rPr>
              <a:t>SiliconProphet</a:t>
            </a:r>
            <a:r>
              <a:rPr lang="en-US" b="0">
                <a:solidFill>
                  <a:schemeClr val="tx1">
                    <a:lumMod val="95000"/>
                    <a:lumOff val="5000"/>
                  </a:schemeClr>
                </a:solidFill>
                <a:effectLst/>
                <a:latin typeface="Arial"/>
                <a:cs typeface="Arial"/>
              </a:rPr>
              <a:t>, </a:t>
            </a:r>
            <a:r>
              <a:rPr lang="en-US" b="0" u="sng">
                <a:solidFill>
                  <a:srgbClr val="0563C1"/>
                </a:solidFill>
                <a:effectLst/>
                <a:latin typeface="Arial"/>
                <a:cs typeface="Arial"/>
                <a:hlinkClick r:id="rId6">
                  <a:extLst>
                    <a:ext uri="{A12FA001-AC4F-418D-AE19-62706E023703}">
                      <ahyp:hlinkClr xmlns:ahyp="http://schemas.microsoft.com/office/drawing/2018/hyperlinkcolor" val="tx"/>
                    </a:ext>
                  </a:extLst>
                </a:hlinkClick>
              </a:rPr>
              <a:t>CC BY-SA 4.0</a:t>
            </a:r>
            <a:r>
              <a:rPr lang="en-US" b="0">
                <a:solidFill>
                  <a:schemeClr val="tx1">
                    <a:lumMod val="95000"/>
                    <a:lumOff val="5000"/>
                  </a:schemeClr>
                </a:solidFill>
                <a:effectLst/>
                <a:latin typeface="Arial"/>
                <a:cs typeface="Arial"/>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2854515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4684063" y="283860"/>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13.3b</a:t>
            </a:r>
          </a:p>
        </p:txBody>
      </p:sp>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1606379" y="5098471"/>
            <a:ext cx="9415848" cy="1759529"/>
          </a:xfrm>
        </p:spPr>
        <p:txBody>
          <a:bodyPr>
            <a:normAutofit/>
          </a:bodyPr>
          <a:lstStyle/>
          <a:p>
            <a:r>
              <a:rPr lang="en-US" b="1"/>
              <a:t>Figure 13.3b</a:t>
            </a:r>
            <a:r>
              <a:rPr lang="en-US" b="0" i="1">
                <a:solidFill>
                  <a:schemeClr val="tx1">
                    <a:lumMod val="95000"/>
                    <a:lumOff val="5000"/>
                  </a:schemeClr>
                </a:solidFill>
                <a:effectLst/>
              </a:rPr>
              <a:t> </a:t>
            </a:r>
            <a:r>
              <a:rPr lang="en-US" b="0">
                <a:solidFill>
                  <a:schemeClr val="tx1">
                    <a:lumMod val="95000"/>
                    <a:lumOff val="5000"/>
                  </a:schemeClr>
                </a:solidFill>
                <a:effectLst/>
              </a:rPr>
              <a:t>In a closed container, dynamic equilibrium is reached when (a) the rate of molecules escaping from the liquid to become the gas (b) increases and eventually (c) equals the rate of gas molecules entering the liquid. When this equilibrium is reached, the </a:t>
            </a:r>
            <a:r>
              <a:rPr lang="en-US" b="0" err="1">
                <a:solidFill>
                  <a:schemeClr val="tx1">
                    <a:lumMod val="95000"/>
                    <a:lumOff val="5000"/>
                  </a:schemeClr>
                </a:solidFill>
                <a:effectLst/>
              </a:rPr>
              <a:t>vapour</a:t>
            </a:r>
            <a:r>
              <a:rPr lang="en-US" b="0">
                <a:solidFill>
                  <a:schemeClr val="tx1">
                    <a:lumMod val="95000"/>
                    <a:lumOff val="5000"/>
                  </a:schemeClr>
                </a:solidFill>
                <a:effectLst/>
              </a:rPr>
              <a:t> pressure of the gas is constant, although the vaporization and condensation processes continue.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3"/>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4"/>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endParaRPr>
          </a:p>
        </p:txBody>
      </p:sp>
      <p:pic>
        <p:nvPicPr>
          <p:cNvPr id="3074" name="Picture 2" descr="Three images are shown and labeled “a,” “b,” and “c.” Each image shows a round bulb connected on the right to a tube that is horizontal, then is bent vertically, curves, and then is vertical again to make a u-shape. A valve is located in the horizontal portion of the tube. Image a depicts a liquid in the bulb, labeled, “Liquid,” and upward-facing arrows leading away from the surface of the liquid. The phrase, “Molecules escape surface and form vapor” is written below the bulb, and a gray liquid in the u-shaped portion of the tube is shown at equal heights on the right and left sides. Image b depicts a liquid in the bulb, labeled, “Liquid,” and upward-facing arrows leading away from the surface of the liquid to molecules drawn in the upper portion of the bulb. A gray liquid in the u-shaped portion of the tube is shown slightly higher on the right side than on the left side. Image c depicts a liquid in the bulb, labeled, “Liquid,” and upward-facing arrows leading away from the surface of the liquid to molecules drawn in the upper portion of the bulb. There are more molecules present in c than in b. The phrase “Equilibrium reached, vapor pressure determined,” is written below the bulb and a gray liquid in the u-shaped portion of the tube is shown higher on the right side. A horizontal line is drawn level with each of these liquid levels and the distance between the lines is labeled with a double-headed arrow. This section is labeled with the phrase, “Vapor pressure.”">
            <a:extLst>
              <a:ext uri="{FF2B5EF4-FFF2-40B4-BE49-F238E27FC236}">
                <a16:creationId xmlns:a16="http://schemas.microsoft.com/office/drawing/2014/main" id="{A357E213-C1A4-79A3-8108-8FC3DE1E41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955" y="1184271"/>
            <a:ext cx="11420882"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676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19551" y="230697"/>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13.3c</a:t>
            </a:r>
          </a:p>
        </p:txBody>
      </p:sp>
      <p:pic>
        <p:nvPicPr>
          <p:cNvPr id="3" name="Picture 2" descr="A graph is shown where the y-axis is labeled “Number of molecules” and the x-axis is labeled “Kinetic Energy.” Two lines are graphed and a vertical dotted line, labeled “Minimum K E needed to escape,” is drawn halfway across the x-axis. The first line move sharply upward and has a high peak near the left side of the x-axis. It drops just as steeply and ends about 60 percent of the way across the x-axis. This line is labeled “Low T.” A second line, labeled “High T,” begins at the same point as the first, but does not go to such a high point, is wider, and ends slightly further to the right on the x-axis.">
            <a:extLst>
              <a:ext uri="{FF2B5EF4-FFF2-40B4-BE49-F238E27FC236}">
                <a16:creationId xmlns:a16="http://schemas.microsoft.com/office/drawing/2014/main" id="{3481F933-BE65-4A76-AF4A-B6426DFBA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185" y="1243921"/>
            <a:ext cx="6875630"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444836"/>
            <a:ext cx="7566352" cy="1413164"/>
          </a:xfrm>
        </p:spPr>
        <p:txBody>
          <a:bodyPr vert="horz" lIns="91440" tIns="45720" rIns="91440" bIns="45720" rtlCol="0" anchor="t">
            <a:normAutofit/>
          </a:bodyPr>
          <a:lstStyle/>
          <a:p>
            <a:r>
              <a:rPr lang="en-US" b="1">
                <a:latin typeface="Arial"/>
                <a:cs typeface="Arial"/>
              </a:rPr>
              <a:t>Figure 13.3c</a:t>
            </a:r>
            <a:r>
              <a:rPr lang="en-US" b="0" i="1">
                <a:solidFill>
                  <a:schemeClr val="tx1">
                    <a:lumMod val="95000"/>
                    <a:lumOff val="5000"/>
                  </a:schemeClr>
                </a:solidFill>
                <a:effectLst/>
                <a:latin typeface="Arial"/>
                <a:cs typeface="Arial"/>
              </a:rPr>
              <a:t> </a:t>
            </a:r>
            <a:r>
              <a:rPr lang="en-US" b="0">
                <a:solidFill>
                  <a:schemeClr val="tx1">
                    <a:lumMod val="95000"/>
                    <a:lumOff val="5000"/>
                  </a:schemeClr>
                </a:solidFill>
                <a:effectLst/>
                <a:latin typeface="Arial"/>
                <a:cs typeface="Arial"/>
              </a:rPr>
              <a:t>Temperature affects the distribution of kinetic energies for the molecules in a liquid. At the higher temperature, more molecules have the necessary kinetic energy, KE, to escape from the liquid into the gas phase.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2760403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46133" y="186395"/>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13.3d</a:t>
            </a:r>
          </a:p>
        </p:txBody>
      </p:sp>
      <p:pic>
        <p:nvPicPr>
          <p:cNvPr id="5" name="Picture 4" descr="A graph is shown where the x-axis is labeled “Temperature ( degree sign, C )” and has values of 0 to 120 in increments of 20 and the y-axis is labeled “Pressure ( k P a )” and has values of 0 to 133. A horizontal dotted line extends across the graph at point 105 on the y-axis while three vertical dotted lines extend from points 35, 78, and 100 to meet the horizontal dotted line. Four lines are graphed. The first line, labeled “ethyl ether,” begins at the point “0 , 26” and extends in a slight curve to point “45, 133” while the second line, labeled “ethyl alcohol”, extends from point “0, 0” to point “88, 133” in a more extreme curve. The third line, labeled “water,” begins at the point “0, 0” and extends in a curve to point “108, 133” while the fourth line, labeled “ethylene glycol,” extends from point “80, 0” to point “140, 13” in a very shallow curve.">
            <a:extLst>
              <a:ext uri="{FF2B5EF4-FFF2-40B4-BE49-F238E27FC236}">
                <a16:creationId xmlns:a16="http://schemas.microsoft.com/office/drawing/2014/main" id="{241AB468-5EE8-4A1E-8209-DEB3D49D7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0383" y="1128854"/>
            <a:ext cx="5891233"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1846330" y="5243654"/>
            <a:ext cx="8499338" cy="1413164"/>
          </a:xfrm>
        </p:spPr>
        <p:txBody>
          <a:bodyPr vert="horz" lIns="91440" tIns="45720" rIns="91440" bIns="45720" rtlCol="0" anchor="t">
            <a:normAutofit/>
          </a:bodyPr>
          <a:lstStyle/>
          <a:p>
            <a:r>
              <a:rPr lang="en-US" b="1">
                <a:latin typeface="Arial"/>
                <a:cs typeface="Arial"/>
              </a:rPr>
              <a:t>Figure 13.3d</a:t>
            </a:r>
            <a:r>
              <a:rPr lang="en-US" b="0" i="1">
                <a:solidFill>
                  <a:schemeClr val="tx1">
                    <a:lumMod val="95000"/>
                    <a:lumOff val="5000"/>
                  </a:schemeClr>
                </a:solidFill>
                <a:effectLst/>
                <a:latin typeface="Arial"/>
                <a:cs typeface="Arial"/>
              </a:rPr>
              <a:t> </a:t>
            </a:r>
            <a:r>
              <a:rPr lang="en-US" b="0">
                <a:solidFill>
                  <a:schemeClr val="tx1">
                    <a:lumMod val="95000"/>
                    <a:lumOff val="5000"/>
                  </a:schemeClr>
                </a:solidFill>
                <a:effectLst/>
                <a:latin typeface="Arial"/>
                <a:cs typeface="Arial"/>
              </a:rPr>
              <a:t>The boiling points of liquids are the temperatures at which their equilibrium </a:t>
            </a:r>
            <a:r>
              <a:rPr lang="en-US" b="0" err="1">
                <a:solidFill>
                  <a:schemeClr val="tx1">
                    <a:lumMod val="95000"/>
                    <a:lumOff val="5000"/>
                  </a:schemeClr>
                </a:solidFill>
                <a:effectLst/>
                <a:latin typeface="Arial"/>
                <a:cs typeface="Arial"/>
              </a:rPr>
              <a:t>vapour</a:t>
            </a:r>
            <a:r>
              <a:rPr lang="en-US" b="0">
                <a:solidFill>
                  <a:schemeClr val="tx1">
                    <a:lumMod val="95000"/>
                    <a:lumOff val="5000"/>
                  </a:schemeClr>
                </a:solidFill>
                <a:effectLst/>
                <a:latin typeface="Arial"/>
                <a:cs typeface="Arial"/>
              </a:rPr>
              <a:t> pressures equal the pressure of the surrounding atmosphere. Normal boiling points are those corresponding to a pressure of 1 atm (101.3 kPa.)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4187153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67355" y="240038"/>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13.1a</a:t>
            </a:r>
          </a:p>
        </p:txBody>
      </p:sp>
      <p:pic>
        <p:nvPicPr>
          <p:cNvPr id="3" name="Picture 2" descr="Three sealed flasks are labeled, “Crystalline solid,” “Liquid,” and “Gas,” from left to right. The first flask holds a cube composed of small spheres sitting on the bottom while the second flask shows a lot of small spheres in the bottom that are spaced a small distance apart from one another and have lines around them to indicate motion. The third flask shows a few spheres spread far from one another with larger lines to indicate motion. There is a right-facing arrow that spans the top of all three flasks. The arrow is labeled, “Increasing K E ( temperature ).” There is a left-facing arrow that spans the bottom of all three flasks. The arrow is labeled, “Increasing I M F.”">
            <a:extLst>
              <a:ext uri="{FF2B5EF4-FFF2-40B4-BE49-F238E27FC236}">
                <a16:creationId xmlns:a16="http://schemas.microsoft.com/office/drawing/2014/main" id="{5B807349-5DA0-4A92-B351-7B4B986A0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7101" y="964531"/>
            <a:ext cx="7257143"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048703" y="5195455"/>
            <a:ext cx="7566352" cy="1316181"/>
          </a:xfrm>
        </p:spPr>
        <p:txBody>
          <a:bodyPr vert="horz" lIns="91440" tIns="45720" rIns="91440" bIns="45720" rtlCol="0" anchor="t">
            <a:normAutofit/>
          </a:bodyPr>
          <a:lstStyle/>
          <a:p>
            <a:r>
              <a:rPr lang="en-US" b="1">
                <a:latin typeface="Arial"/>
                <a:cs typeface="Arial"/>
              </a:rPr>
              <a:t>Figure 13.1a</a:t>
            </a:r>
            <a:r>
              <a:rPr lang="en-US">
                <a:latin typeface="Arial"/>
                <a:cs typeface="Arial"/>
              </a:rPr>
              <a:t> </a:t>
            </a:r>
            <a:r>
              <a:rPr lang="en-US" b="1">
                <a:latin typeface="Arial"/>
                <a:cs typeface="Arial"/>
              </a:rPr>
              <a:t>:</a:t>
            </a:r>
            <a:r>
              <a:rPr lang="en-US">
                <a:solidFill>
                  <a:schemeClr val="tx1">
                    <a:lumMod val="95000"/>
                    <a:lumOff val="5000"/>
                  </a:schemeClr>
                </a:solidFill>
                <a:latin typeface="Arial"/>
                <a:cs typeface="Arial"/>
              </a:rPr>
              <a:t> </a:t>
            </a:r>
            <a:r>
              <a:rPr lang="en-US" b="0">
                <a:solidFill>
                  <a:schemeClr val="tx1">
                    <a:lumMod val="95000"/>
                    <a:lumOff val="5000"/>
                  </a:schemeClr>
                </a:solidFill>
                <a:effectLst/>
                <a:latin typeface="Arial"/>
                <a:cs typeface="Arial"/>
              </a:rPr>
              <a:t>Transitions between solid, liquid, and gaseous states of a substance occur when conditions of temperature or pressure </a:t>
            </a:r>
            <a:r>
              <a:rPr lang="en-US" b="0" err="1">
                <a:solidFill>
                  <a:schemeClr val="tx1">
                    <a:lumMod val="95000"/>
                    <a:lumOff val="5000"/>
                  </a:schemeClr>
                </a:solidFill>
                <a:effectLst/>
                <a:latin typeface="Arial"/>
                <a:cs typeface="Arial"/>
              </a:rPr>
              <a:t>favour</a:t>
            </a:r>
            <a:r>
              <a:rPr lang="en-US" b="0">
                <a:solidFill>
                  <a:schemeClr val="tx1">
                    <a:lumMod val="95000"/>
                    <a:lumOff val="5000"/>
                  </a:schemeClr>
                </a:solidFill>
                <a:effectLst/>
                <a:latin typeface="Arial"/>
                <a:cs typeface="Arial"/>
              </a:rPr>
              <a:t> the associated changes in intermolecular forces. (Note: The space between particles in the gas phase is much greater than shown.)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1260722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84110" y="195255"/>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13.3e</a:t>
            </a:r>
          </a:p>
        </p:txBody>
      </p:sp>
      <p:pic>
        <p:nvPicPr>
          <p:cNvPr id="3" name="Picture 2" descr="A person’s shoulder and neck are shown and their skin is covered in beads of liquid.">
            <a:extLst>
              <a:ext uri="{FF2B5EF4-FFF2-40B4-BE49-F238E27FC236}">
                <a16:creationId xmlns:a16="http://schemas.microsoft.com/office/drawing/2014/main" id="{39F9F23F-C134-4F62-984F-954F3D1CA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7445" y="1128854"/>
            <a:ext cx="6191250"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3" y="5444836"/>
            <a:ext cx="8054495" cy="1413164"/>
          </a:xfrm>
        </p:spPr>
        <p:txBody>
          <a:bodyPr vert="horz" lIns="91440" tIns="45720" rIns="91440" bIns="45720" rtlCol="0" anchor="t">
            <a:normAutofit/>
          </a:bodyPr>
          <a:lstStyle/>
          <a:p>
            <a:r>
              <a:rPr lang="en-US" b="1">
                <a:latin typeface="Arial"/>
                <a:cs typeface="Arial"/>
              </a:rPr>
              <a:t>Figure 13.3e</a:t>
            </a:r>
            <a:r>
              <a:rPr lang="en-US" b="0" i="1">
                <a:solidFill>
                  <a:schemeClr val="tx1">
                    <a:lumMod val="95000"/>
                    <a:lumOff val="5000"/>
                  </a:schemeClr>
                </a:solidFill>
                <a:effectLst/>
                <a:latin typeface="Arial"/>
                <a:cs typeface="Arial"/>
              </a:rPr>
              <a:t> </a:t>
            </a:r>
            <a:r>
              <a:rPr lang="en-US" b="0">
                <a:solidFill>
                  <a:schemeClr val="tx1">
                    <a:lumMod val="95000"/>
                    <a:lumOff val="5000"/>
                  </a:schemeClr>
                </a:solidFill>
                <a:effectLst/>
                <a:latin typeface="Arial"/>
                <a:cs typeface="Arial"/>
              </a:rPr>
              <a:t>Evaporation of sweat helps cool the body. (credit: </a:t>
            </a:r>
            <a:r>
              <a:rPr lang="en-US" b="0" u="sng">
                <a:solidFill>
                  <a:srgbClr val="0563C1"/>
                </a:solidFill>
                <a:effectLst/>
                <a:latin typeface="Arial"/>
                <a:cs typeface="Arial"/>
                <a:hlinkClick r:id="rId4">
                  <a:extLst>
                    <a:ext uri="{A12FA001-AC4F-418D-AE19-62706E023703}">
                      <ahyp:hlinkClr xmlns:ahyp="http://schemas.microsoft.com/office/drawing/2018/hyperlinkcolor" val="tx"/>
                    </a:ext>
                  </a:extLst>
                </a:hlinkClick>
              </a:rPr>
              <a:t>work</a:t>
            </a:r>
            <a:r>
              <a:rPr lang="en-US" b="0">
                <a:solidFill>
                  <a:schemeClr val="tx1">
                    <a:lumMod val="95000"/>
                    <a:lumOff val="5000"/>
                  </a:schemeClr>
                </a:solidFill>
                <a:effectLst/>
                <a:latin typeface="Arial"/>
                <a:cs typeface="Arial"/>
              </a:rPr>
              <a:t> by </a:t>
            </a:r>
            <a:r>
              <a:rPr lang="en-US" b="0" u="sng">
                <a:solidFill>
                  <a:srgbClr val="0563C1"/>
                </a:solidFill>
                <a:effectLst/>
                <a:latin typeface="Arial"/>
                <a:cs typeface="Arial"/>
                <a:hlinkClick r:id="rId5">
                  <a:extLst>
                    <a:ext uri="{A12FA001-AC4F-418D-AE19-62706E023703}">
                      <ahyp:hlinkClr xmlns:ahyp="http://schemas.microsoft.com/office/drawing/2018/hyperlinkcolor" val="tx"/>
                    </a:ext>
                  </a:extLst>
                </a:hlinkClick>
              </a:rPr>
              <a:t>Kullez</a:t>
            </a:r>
            <a:r>
              <a:rPr lang="en-US" b="0">
                <a:solidFill>
                  <a:schemeClr val="tx1">
                    <a:lumMod val="95000"/>
                    <a:lumOff val="5000"/>
                  </a:schemeClr>
                </a:solidFill>
                <a:effectLst/>
                <a:latin typeface="Arial"/>
                <a:cs typeface="Arial"/>
              </a:rPr>
              <a:t>, </a:t>
            </a:r>
            <a:r>
              <a:rPr lang="en-US" b="0" u="sng">
                <a:solidFill>
                  <a:srgbClr val="0563C1"/>
                </a:solidFill>
                <a:effectLst/>
                <a:latin typeface="Arial"/>
                <a:cs typeface="Arial"/>
                <a:hlinkClick r:id="rId6">
                  <a:extLst>
                    <a:ext uri="{A12FA001-AC4F-418D-AE19-62706E023703}">
                      <ahyp:hlinkClr xmlns:ahyp="http://schemas.microsoft.com/office/drawing/2018/hyperlinkcolor" val="tx"/>
                    </a:ext>
                  </a:extLst>
                </a:hlinkClick>
              </a:rPr>
              <a:t>CC BY 2.0</a:t>
            </a:r>
            <a:r>
              <a:rPr lang="en-US" b="0">
                <a:solidFill>
                  <a:schemeClr val="tx1">
                    <a:lumMod val="95000"/>
                    <a:lumOff val="5000"/>
                  </a:schemeClr>
                </a:solidFill>
                <a:effectLst/>
                <a:latin typeface="Arial"/>
                <a:cs typeface="Arial"/>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537881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435" y="177534"/>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13.3f</a:t>
            </a:r>
          </a:p>
        </p:txBody>
      </p:sp>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704335" y="4876800"/>
            <a:ext cx="11009870" cy="1981200"/>
          </a:xfrm>
        </p:spPr>
        <p:txBody>
          <a:bodyPr vert="horz" lIns="91440" tIns="45720" rIns="91440" bIns="45720" rtlCol="0" anchor="t">
            <a:normAutofit/>
          </a:bodyPr>
          <a:lstStyle/>
          <a:p>
            <a:r>
              <a:rPr lang="en-US" b="1">
                <a:latin typeface="Arial"/>
                <a:cs typeface="Arial"/>
              </a:rPr>
              <a:t>Figure 13.3f</a:t>
            </a:r>
            <a:r>
              <a:rPr lang="en-US" b="0" i="1">
                <a:solidFill>
                  <a:schemeClr val="tx1">
                    <a:lumMod val="95000"/>
                    <a:lumOff val="5000"/>
                  </a:schemeClr>
                </a:solidFill>
                <a:effectLst/>
                <a:latin typeface="Arial"/>
                <a:cs typeface="Arial"/>
              </a:rPr>
              <a:t> </a:t>
            </a:r>
            <a:r>
              <a:rPr lang="en-US" b="0">
                <a:solidFill>
                  <a:schemeClr val="tx1">
                    <a:lumMod val="95000"/>
                    <a:lumOff val="5000"/>
                  </a:schemeClr>
                </a:solidFill>
                <a:effectLst/>
                <a:latin typeface="Arial"/>
                <a:cs typeface="Arial"/>
              </a:rPr>
              <a:t>(a) This beaker of ice has a temperature of −12.0 °C. (b) After 10 minutes the ice has absorbed enough heat from the air to warm to 0 °C. A small amount has melted. (c) Thirty minutes later, the ice has absorbed more heat, but its temperature is still 0 °C. The ice melts without changing its temperature. (d) Only after all the ice has melted does the heat absorbed cause the temperature to increase to 22.2 °C. (credit: modification of work by Mark Ott in </a:t>
            </a:r>
            <a:r>
              <a:rPr lang="en-US" i="1" u="sng">
                <a:solidFill>
                  <a:srgbClr val="0563C1"/>
                </a:solidFill>
                <a:effectLst/>
                <a:latin typeface="Arial" panose="020B0604020202020204" pitchFamily="34" charset="0"/>
                <a:ea typeface="Calibri" panose="020F0502020204030204" pitchFamily="34" charset="0"/>
                <a:hlinkClick r:id="rId3"/>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4"/>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latin typeface="Arial"/>
              <a:cs typeface="Arial"/>
            </a:endParaRPr>
          </a:p>
        </p:txBody>
      </p:sp>
      <p:pic>
        <p:nvPicPr>
          <p:cNvPr id="4098" name="Picture 2" descr="Four photos are depicted. The first shows a beaker with ice and a digital thermometer that reads negative 12 degrees C. The second photo shows slightly melted ice and the thermometer reads 0 degrees C. The third photo shows more water than ice in the beaker and the thermometer reads 0 degrees C. The fourth photo shows the ice completely melted and the thermometer reads 22 degrees C.">
            <a:extLst>
              <a:ext uri="{FF2B5EF4-FFF2-40B4-BE49-F238E27FC236}">
                <a16:creationId xmlns:a16="http://schemas.microsoft.com/office/drawing/2014/main" id="{587ADBC1-63CD-6985-C7B6-4C6C12F575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43260"/>
            <a:ext cx="12192000" cy="2700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681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408156" y="275000"/>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13.3g</a:t>
            </a:r>
          </a:p>
        </p:txBody>
      </p:sp>
      <p:pic>
        <p:nvPicPr>
          <p:cNvPr id="3" name="Picture 2" descr="This figure shows a test tube. In the bottom is a dark substance which breaks up into a purple gas at the top.">
            <a:extLst>
              <a:ext uri="{FF2B5EF4-FFF2-40B4-BE49-F238E27FC236}">
                <a16:creationId xmlns:a16="http://schemas.microsoft.com/office/drawing/2014/main" id="{E692C874-A95E-4778-A97F-19C864D57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536" y="997236"/>
            <a:ext cx="2467362"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181600"/>
            <a:ext cx="7566352" cy="1676400"/>
          </a:xfrm>
        </p:spPr>
        <p:txBody>
          <a:bodyPr vert="horz" lIns="91440" tIns="45720" rIns="91440" bIns="45720" rtlCol="0" anchor="t">
            <a:normAutofit/>
          </a:bodyPr>
          <a:lstStyle/>
          <a:p>
            <a:r>
              <a:rPr lang="en-US" b="1">
                <a:latin typeface="Arial"/>
                <a:cs typeface="Arial"/>
              </a:rPr>
              <a:t>Figure 13.3g</a:t>
            </a:r>
            <a:r>
              <a:rPr lang="en-US" b="0" i="1">
                <a:solidFill>
                  <a:schemeClr val="tx1">
                    <a:lumMod val="95000"/>
                    <a:lumOff val="5000"/>
                  </a:schemeClr>
                </a:solidFill>
                <a:effectLst/>
                <a:latin typeface="Arial"/>
                <a:cs typeface="Arial"/>
              </a:rPr>
              <a:t> </a:t>
            </a:r>
            <a:r>
              <a:rPr lang="en-US" b="0">
                <a:solidFill>
                  <a:schemeClr val="tx1">
                    <a:lumMod val="95000"/>
                    <a:lumOff val="5000"/>
                  </a:schemeClr>
                </a:solidFill>
                <a:effectLst/>
                <a:latin typeface="Arial"/>
                <a:cs typeface="Arial"/>
              </a:rPr>
              <a:t>Sublimation of solid iodine in the bottom of the tube produces a purple gas that subsequently deposits as solid iodine on the colder part of the tube above. (credit: modification of work by Mark Ott in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1672420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72714" y="212976"/>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13.3h</a:t>
            </a:r>
          </a:p>
        </p:txBody>
      </p:sp>
      <p:pic>
        <p:nvPicPr>
          <p:cNvPr id="5" name="Picture 4" descr="A diagram is shown with a vertical line drawn on the left side and labeled “Energy” and three horizontal lines drawn near the bottom, lower third and top of the diagram. These three lines are labeled, from bottom to top, “Solid,” “Liquid” and “Gas.” Near the middle of the diagram, a vertical, upward-facing arrow is drawn from the solid line to the gas line and labeled “Sublimation, delta sign, H, subscript sub.” To the right of this arrow is a second vertical, upward-facing arrow that is drawn from the solid line to the liquid line and labeled “Fusion, delta sign, H, subscript fus.” Above the second arrow is a third arrow drawn from the liquid line to the gas line and labeled, “Vaporization, delta sign, H, subscript vap.”">
            <a:extLst>
              <a:ext uri="{FF2B5EF4-FFF2-40B4-BE49-F238E27FC236}">
                <a16:creationId xmlns:a16="http://schemas.microsoft.com/office/drawing/2014/main" id="{F1AE8435-DB43-43A2-9CFF-5AA71C03F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2967" y="927672"/>
            <a:ext cx="5503333"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181600"/>
            <a:ext cx="7566352" cy="1676400"/>
          </a:xfrm>
        </p:spPr>
        <p:txBody>
          <a:bodyPr vert="horz" lIns="91440" tIns="45720" rIns="91440" bIns="45720" rtlCol="0" anchor="t">
            <a:normAutofit/>
          </a:bodyPr>
          <a:lstStyle/>
          <a:p>
            <a:r>
              <a:rPr lang="en-US" b="1">
                <a:latin typeface="Arial"/>
                <a:cs typeface="Arial"/>
              </a:rPr>
              <a:t>Figure 13.3h</a:t>
            </a:r>
            <a:r>
              <a:rPr lang="en-US" b="0" i="1">
                <a:solidFill>
                  <a:schemeClr val="tx1">
                    <a:lumMod val="95000"/>
                    <a:lumOff val="5000"/>
                  </a:schemeClr>
                </a:solidFill>
                <a:effectLst/>
                <a:latin typeface="Arial"/>
                <a:cs typeface="Arial"/>
              </a:rPr>
              <a:t> </a:t>
            </a:r>
            <a:r>
              <a:rPr lang="en-US" b="0">
                <a:solidFill>
                  <a:schemeClr val="tx1">
                    <a:lumMod val="95000"/>
                    <a:lumOff val="5000"/>
                  </a:schemeClr>
                </a:solidFill>
                <a:effectLst/>
                <a:latin typeface="Arial"/>
                <a:cs typeface="Arial"/>
              </a:rPr>
              <a:t>For a given substance, the sum of its enthalpy of fusion and enthalpy of vaporization is approximately equal to its enthalpy of sublimation.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1648836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46133" y="221837"/>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13.3i</a:t>
            </a:r>
          </a:p>
        </p:txBody>
      </p:sp>
      <p:pic>
        <p:nvPicPr>
          <p:cNvPr id="3" name="Picture 2" descr="A graph is shown where the x-axis is labeled “Amount of heat added” and the y-axis is labeled “Temperature ( degree sign C )” and has values of negative 10 to 100 in increments of 20. A right-facing horizontal arrow extends from point “0, 0” to the right side of the graph. A line graph begins at the lower left of the graph and moves to point “0” on the y-axis. This segment of the line is labeled “H, subscript 2, O ( s ).” The line then flattens and travels horizontally for a small distance. This segment is labeled “Solid begins to melt” on its left side and “All solid melted” on its right side. The line then goes steeply upward in a linear fashion until it hits point “100” on the y-axis. This segment of the line is labeled “H, subscript 2, O,( l ).” The line then flattens and travels horizontally for a moderate distance. This segment is labeled “Liquid begins to boil” on its left side and “All liquid evaporated” on its right side. The line then rises to a point above “100” on the y-axis. This segment of the line is labeled “H, subscript 2, O ( g ).”">
            <a:extLst>
              <a:ext uri="{FF2B5EF4-FFF2-40B4-BE49-F238E27FC236}">
                <a16:creationId xmlns:a16="http://schemas.microsoft.com/office/drawing/2014/main" id="{FABD5D3C-1A1C-46BF-B8CD-5A95EFDCA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527" y="997236"/>
            <a:ext cx="5983490"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181600"/>
            <a:ext cx="7566352" cy="1676400"/>
          </a:xfrm>
        </p:spPr>
        <p:txBody>
          <a:bodyPr vert="horz" lIns="91440" tIns="45720" rIns="91440" bIns="45720" rtlCol="0" anchor="t">
            <a:normAutofit/>
          </a:bodyPr>
          <a:lstStyle/>
          <a:p>
            <a:r>
              <a:rPr lang="en-US" b="1">
                <a:latin typeface="Arial"/>
                <a:cs typeface="Arial"/>
              </a:rPr>
              <a:t>Figure 13.3i</a:t>
            </a:r>
            <a:r>
              <a:rPr lang="en-US" b="0" i="1">
                <a:solidFill>
                  <a:schemeClr val="tx1">
                    <a:lumMod val="95000"/>
                    <a:lumOff val="5000"/>
                  </a:schemeClr>
                </a:solidFill>
                <a:effectLst/>
                <a:latin typeface="Arial"/>
                <a:cs typeface="Arial"/>
              </a:rPr>
              <a:t> </a:t>
            </a:r>
            <a:r>
              <a:rPr lang="en-US" b="0">
                <a:solidFill>
                  <a:schemeClr val="tx1">
                    <a:lumMod val="95000"/>
                    <a:lumOff val="5000"/>
                  </a:schemeClr>
                </a:solidFill>
                <a:effectLst/>
                <a:latin typeface="Arial"/>
                <a:cs typeface="Arial"/>
              </a:rPr>
              <a:t>A typical heating curve for a substance depicts changes in temperature that result as the substance absorbs increasing amounts of heat. Plateaus in the curve (regions of constant temperature) are exhibited when the substance undergoes phase transitions.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1881810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37272" y="186395"/>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13.4a</a:t>
            </a:r>
          </a:p>
        </p:txBody>
      </p:sp>
      <p:pic>
        <p:nvPicPr>
          <p:cNvPr id="5" name="Picture 4" descr="A graph is shown where the x-axis is labeled “Temperature” and the y-axis is labeled “Pressure.” A line extends from the lower left bottom of the graph sharply upward to a point that is a third across the x-axis. A second line begins at the lower third of the first line at a point labeled “triple point” and extends to the upper right corner of the graph where it is labeled “critical point.” The two lines bisect the graph area to create three sections, labeled “solid” near the top left, “liquid” in the top middle and “gas” near the bottom right. A pair of horizontal arrows, one left-facing and labeled “deposition” and one right-facing and labeled” sublimation,” are drawn on top of the bottom section of the first line. A second pair of horizontal arrows, one left-facing and labeled “freezing” and one right-facing and labeled “melting”, are drawn on top of the upper section of the first line. A third pair of horizontal arrows, one left-facing and labeled “condensation” and one right-facing and labeled ”vaporization,” are drawn on top of the middle section of the second line.">
            <a:extLst>
              <a:ext uri="{FF2B5EF4-FFF2-40B4-BE49-F238E27FC236}">
                <a16:creationId xmlns:a16="http://schemas.microsoft.com/office/drawing/2014/main" id="{DA5CB996-7256-4693-9942-AC30B5BE0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719" y="927672"/>
            <a:ext cx="4517939"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181600"/>
            <a:ext cx="7566352" cy="1676400"/>
          </a:xfrm>
        </p:spPr>
        <p:txBody>
          <a:bodyPr vert="horz" lIns="91440" tIns="45720" rIns="91440" bIns="45720" rtlCol="0" anchor="t">
            <a:normAutofit/>
          </a:bodyPr>
          <a:lstStyle/>
          <a:p>
            <a:r>
              <a:rPr lang="en-US" b="1">
                <a:latin typeface="Arial"/>
                <a:cs typeface="Arial"/>
              </a:rPr>
              <a:t>Figure 13.4a </a:t>
            </a:r>
            <a:r>
              <a:rPr lang="en-US" b="0">
                <a:solidFill>
                  <a:schemeClr val="tx1">
                    <a:lumMod val="95000"/>
                    <a:lumOff val="5000"/>
                  </a:schemeClr>
                </a:solidFill>
                <a:effectLst/>
                <a:latin typeface="Arial"/>
                <a:cs typeface="Arial"/>
              </a:rPr>
              <a:t>The physical state of a substance and its phase-transition temperatures are represented graphically in a phase diagram.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1469826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37272" y="168674"/>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13.4b</a:t>
            </a:r>
          </a:p>
        </p:txBody>
      </p:sp>
      <p:pic>
        <p:nvPicPr>
          <p:cNvPr id="3" name="Picture 2" descr="A graph is shown where the x-axis is labeled “Temperature in degrees Celsius” and the y-axis is labeled “Pressure ( k P a ).” A line extends from the origin of the graph which is labeled “A” sharply upward to a point in the bottom third of the diagram labeled “B” where it branches into a line that slants slightly backward until it hits the highest point on the y-axis labeled “D” and a second line that extends to the upper right corner of the graph labeled “C”. C is labeled “Critical point, with a dotted line extending downward to the x-axis labeled 374 degrees Celsius, and another dotted line extending to the y-axis labeled 22,089 k P a. The two lines bisect the graph area to create three sections, labeled “Ice (solid)” near the middle left, “Water (liquid)” in the top middle and “Water vapor (gas)” near the bottom middle. Point B is labeled “Triple point” and has a dotted line extending downward to the x-axis labeled 0.01, and another dotted line extending to the y-axis labeled 0.6. Halfway between points B and C a dotted line extends from the originally discussed line downward to the point 100 degrees Celsius on the x-axis, and another dotted line extends to the y-axis at 101 k P a. Another dotted line extends from this dotted line downward at 0 degrees Celsius.">
            <a:extLst>
              <a:ext uri="{FF2B5EF4-FFF2-40B4-BE49-F238E27FC236}">
                <a16:creationId xmlns:a16="http://schemas.microsoft.com/office/drawing/2014/main" id="{541BE9E0-81A7-4BBC-AF28-0BF9E1DBB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004" y="997236"/>
            <a:ext cx="6347991"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181600"/>
            <a:ext cx="7566352" cy="1676400"/>
          </a:xfrm>
        </p:spPr>
        <p:txBody>
          <a:bodyPr vert="horz" lIns="91440" tIns="45720" rIns="91440" bIns="45720" rtlCol="0" anchor="t">
            <a:normAutofit/>
          </a:bodyPr>
          <a:lstStyle/>
          <a:p>
            <a:r>
              <a:rPr lang="en-US" b="1">
                <a:latin typeface="Arial"/>
                <a:cs typeface="Arial"/>
              </a:rPr>
              <a:t>Figure 13.4b </a:t>
            </a:r>
            <a:r>
              <a:rPr lang="en-US" b="0">
                <a:solidFill>
                  <a:schemeClr val="tx1">
                    <a:lumMod val="95000"/>
                    <a:lumOff val="5000"/>
                  </a:schemeClr>
                </a:solidFill>
                <a:effectLst/>
                <a:latin typeface="Arial"/>
                <a:cs typeface="Arial"/>
              </a:rPr>
              <a:t>The pressure and temperature axes on this phase diagram of water are not drawn to constant scale in order to illustrate several important properties.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173017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10691" y="142093"/>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13.4c</a:t>
            </a:r>
          </a:p>
        </p:txBody>
      </p:sp>
      <p:pic>
        <p:nvPicPr>
          <p:cNvPr id="5" name="Picture 4" descr="A photograph shows an open package of freeze-dried ice cream and the pink, brown and white stripped freeze-dried ice cream.">
            <a:extLst>
              <a:ext uri="{FF2B5EF4-FFF2-40B4-BE49-F238E27FC236}">
                <a16:creationId xmlns:a16="http://schemas.microsoft.com/office/drawing/2014/main" id="{C43D1420-8714-422F-A252-7B78B09D9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610" y="927672"/>
            <a:ext cx="5480779"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181600"/>
            <a:ext cx="7566352" cy="1676400"/>
          </a:xfrm>
        </p:spPr>
        <p:txBody>
          <a:bodyPr vert="horz" lIns="91440" tIns="45720" rIns="91440" bIns="45720" rtlCol="0" anchor="t">
            <a:normAutofit/>
          </a:bodyPr>
          <a:lstStyle/>
          <a:p>
            <a:r>
              <a:rPr lang="en-US" b="1">
                <a:latin typeface="Arial"/>
                <a:cs typeface="Arial"/>
              </a:rPr>
              <a:t>Figure 13.4c </a:t>
            </a:r>
            <a:r>
              <a:rPr lang="en-US" b="0">
                <a:solidFill>
                  <a:schemeClr val="tx1">
                    <a:lumMod val="95000"/>
                    <a:lumOff val="5000"/>
                  </a:schemeClr>
                </a:solidFill>
                <a:effectLst/>
                <a:latin typeface="Arial"/>
                <a:cs typeface="Arial"/>
              </a:rPr>
              <a:t>Freeze-dried foods, like this ice cream, are dehydrated by sublimation at pressures below the triple point for water. (credit: </a:t>
            </a:r>
            <a:r>
              <a:rPr lang="en-US" b="0" u="sng">
                <a:solidFill>
                  <a:srgbClr val="0563C1"/>
                </a:solidFill>
                <a:effectLst/>
                <a:latin typeface="Arial"/>
                <a:cs typeface="Arial"/>
                <a:hlinkClick r:id="rId4">
                  <a:extLst>
                    <a:ext uri="{A12FA001-AC4F-418D-AE19-62706E023703}">
                      <ahyp:hlinkClr xmlns:ahyp="http://schemas.microsoft.com/office/drawing/2018/hyperlinkcolor" val="tx"/>
                    </a:ext>
                  </a:extLst>
                </a:hlinkClick>
              </a:rPr>
              <a:t>work</a:t>
            </a:r>
            <a:r>
              <a:rPr lang="en-US" b="0">
                <a:solidFill>
                  <a:schemeClr val="tx1">
                    <a:lumMod val="95000"/>
                    <a:lumOff val="5000"/>
                  </a:schemeClr>
                </a:solidFill>
                <a:effectLst/>
                <a:latin typeface="Arial"/>
                <a:cs typeface="Arial"/>
              </a:rPr>
              <a:t> by </a:t>
            </a:r>
            <a:r>
              <a:rPr lang="en-US" b="0" u="sng">
                <a:solidFill>
                  <a:srgbClr val="0563C1"/>
                </a:solidFill>
                <a:effectLst/>
                <a:latin typeface="Arial"/>
                <a:cs typeface="Arial"/>
                <a:hlinkClick r:id="rId5">
                  <a:extLst>
                    <a:ext uri="{A12FA001-AC4F-418D-AE19-62706E023703}">
                      <ahyp:hlinkClr xmlns:ahyp="http://schemas.microsoft.com/office/drawing/2018/hyperlinkcolor" val="tx"/>
                    </a:ext>
                  </a:extLst>
                </a:hlinkClick>
              </a:rPr>
              <a:t>lwao</a:t>
            </a:r>
            <a:r>
              <a:rPr lang="en-US" b="0">
                <a:solidFill>
                  <a:schemeClr val="tx1">
                    <a:lumMod val="95000"/>
                    <a:lumOff val="5000"/>
                  </a:schemeClr>
                </a:solidFill>
                <a:effectLst/>
                <a:latin typeface="Arial"/>
                <a:cs typeface="Arial"/>
              </a:rPr>
              <a:t>, </a:t>
            </a:r>
            <a:r>
              <a:rPr lang="en-US" b="0" u="sng">
                <a:solidFill>
                  <a:srgbClr val="0563C1"/>
                </a:solidFill>
                <a:effectLst/>
                <a:latin typeface="Arial"/>
                <a:cs typeface="Arial"/>
                <a:hlinkClick r:id="rId6">
                  <a:extLst>
                    <a:ext uri="{A12FA001-AC4F-418D-AE19-62706E023703}">
                      <ahyp:hlinkClr xmlns:ahyp="http://schemas.microsoft.com/office/drawing/2018/hyperlinkcolor" val="tx"/>
                    </a:ext>
                  </a:extLst>
                </a:hlinkClick>
              </a:rPr>
              <a:t>CC BY 2.0</a:t>
            </a:r>
            <a:r>
              <a:rPr lang="en-US" b="0">
                <a:solidFill>
                  <a:schemeClr val="tx1">
                    <a:lumMod val="95000"/>
                    <a:lumOff val="5000"/>
                  </a:schemeClr>
                </a:solidFill>
                <a:effectLst/>
                <a:latin typeface="Arial"/>
                <a:cs typeface="Arial"/>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3689362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10691" y="186395"/>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13.4d</a:t>
            </a:r>
          </a:p>
        </p:txBody>
      </p:sp>
      <p:pic>
        <p:nvPicPr>
          <p:cNvPr id="3" name="Picture 2" descr="A photograph shows an aerial view of a land mass. The white mass of a glacier is shown near the top left quadrant of the photo and leads to two branching blue rivers. The open land is shown in brown.">
            <a:extLst>
              <a:ext uri="{FF2B5EF4-FFF2-40B4-BE49-F238E27FC236}">
                <a16:creationId xmlns:a16="http://schemas.microsoft.com/office/drawing/2014/main" id="{1C45B5F0-99BD-4BFA-8C5A-776DB03CE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863" y="997236"/>
            <a:ext cx="6191250"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181600"/>
            <a:ext cx="7566352" cy="1676400"/>
          </a:xfrm>
        </p:spPr>
        <p:txBody>
          <a:bodyPr vert="horz" lIns="91440" tIns="45720" rIns="91440" bIns="45720" rtlCol="0" anchor="t">
            <a:normAutofit/>
          </a:bodyPr>
          <a:lstStyle/>
          <a:p>
            <a:r>
              <a:rPr lang="en-US" b="1">
                <a:latin typeface="Arial"/>
                <a:cs typeface="Arial"/>
              </a:rPr>
              <a:t>Figure 13.4d </a:t>
            </a:r>
            <a:r>
              <a:rPr lang="en-US" b="0">
                <a:solidFill>
                  <a:schemeClr val="tx1">
                    <a:lumMod val="95000"/>
                    <a:lumOff val="5000"/>
                  </a:schemeClr>
                </a:solidFill>
                <a:effectLst/>
                <a:latin typeface="Arial"/>
                <a:cs typeface="Arial"/>
              </a:rPr>
              <a:t>The immense pressures beneath glaciers result in partial melting to produce a layer of water that provides lubrication to assist glacial movement. This satellite photograph shows the advancing edge of the Perito Moreno glacier in Argentina. (credit: </a:t>
            </a:r>
            <a:r>
              <a:rPr lang="en-US" b="0" u="sng">
                <a:solidFill>
                  <a:srgbClr val="0563C1"/>
                </a:solidFill>
                <a:effectLst/>
                <a:latin typeface="Arial"/>
                <a:cs typeface="Arial"/>
                <a:hlinkClick r:id="rId4">
                  <a:extLst>
                    <a:ext uri="{A12FA001-AC4F-418D-AE19-62706E023703}">
                      <ahyp:hlinkClr xmlns:ahyp="http://schemas.microsoft.com/office/drawing/2018/hyperlinkcolor" val="tx"/>
                    </a:ext>
                  </a:extLst>
                </a:hlinkClick>
              </a:rPr>
              <a:t>work</a:t>
            </a:r>
            <a:r>
              <a:rPr lang="en-US" b="0">
                <a:solidFill>
                  <a:schemeClr val="tx1">
                    <a:lumMod val="95000"/>
                    <a:lumOff val="5000"/>
                  </a:schemeClr>
                </a:solidFill>
                <a:effectLst/>
                <a:latin typeface="Arial"/>
                <a:cs typeface="Arial"/>
              </a:rPr>
              <a:t> by </a:t>
            </a:r>
            <a:r>
              <a:rPr lang="en-US" b="0" u="sng">
                <a:solidFill>
                  <a:srgbClr val="0563C1"/>
                </a:solidFill>
                <a:effectLst/>
                <a:latin typeface="Arial"/>
                <a:cs typeface="Arial"/>
                <a:hlinkClick r:id="rId5">
                  <a:extLst>
                    <a:ext uri="{A12FA001-AC4F-418D-AE19-62706E023703}">
                      <ahyp:hlinkClr xmlns:ahyp="http://schemas.microsoft.com/office/drawing/2018/hyperlinkcolor" val="tx"/>
                    </a:ext>
                  </a:extLst>
                </a:hlinkClick>
              </a:rPr>
              <a:t>NASA</a:t>
            </a:r>
            <a:r>
              <a:rPr lang="en-US" b="0">
                <a:solidFill>
                  <a:schemeClr val="tx1">
                    <a:lumMod val="95000"/>
                    <a:lumOff val="5000"/>
                  </a:schemeClr>
                </a:solidFill>
                <a:effectLst/>
                <a:latin typeface="Arial"/>
                <a:cs typeface="Arial"/>
              </a:rPr>
              <a:t>, </a:t>
            </a:r>
            <a:r>
              <a:rPr lang="en-US" b="0" u="sng">
                <a:solidFill>
                  <a:srgbClr val="0563C1"/>
                </a:solidFill>
                <a:effectLst/>
                <a:latin typeface="Arial"/>
                <a:cs typeface="Arial"/>
                <a:hlinkClick r:id="rId6">
                  <a:extLst>
                    <a:ext uri="{A12FA001-AC4F-418D-AE19-62706E023703}">
                      <ahyp:hlinkClr xmlns:ahyp="http://schemas.microsoft.com/office/drawing/2018/hyperlinkcolor" val="tx"/>
                    </a:ext>
                  </a:extLst>
                </a:hlinkClick>
              </a:rPr>
              <a:t>Image use policy</a:t>
            </a:r>
            <a:r>
              <a:rPr lang="en-US" b="0">
                <a:solidFill>
                  <a:schemeClr val="tx1">
                    <a:lumMod val="95000"/>
                    <a:lumOff val="5000"/>
                  </a:schemeClr>
                </a:solidFill>
                <a:effectLst/>
                <a:latin typeface="Arial"/>
                <a:cs typeface="Arial"/>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16336805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10691" y="142093"/>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13.4e</a:t>
            </a:r>
          </a:p>
        </p:txBody>
      </p:sp>
      <p:pic>
        <p:nvPicPr>
          <p:cNvPr id="5" name="Picture 4" descr="A graph is shown where the x-axis is labeled “Temperature ( degree sign, C )” and has values of negative 100 to 100 in increments of 25 and the y-axis is labeled “Pressure ( k P a )” and has values of 10 to 1,000,000. A line extends from the lower left bottom of the graph upward to a point around“27, 9000,” where it ends. The space under this curve is labeled “Gas.” A second line extends in a curve from point around “-73, 100” to “27, 1,000,000.” The area to the left of this line and above the first line is labeled “Solid” while the area to the right is labeled “Liquid.” A section on the graph under the second line and past the point “28” on the x-axis is labeled “S C F.”">
            <a:extLst>
              <a:ext uri="{FF2B5EF4-FFF2-40B4-BE49-F238E27FC236}">
                <a16:creationId xmlns:a16="http://schemas.microsoft.com/office/drawing/2014/main" id="{B49CD5B6-2ADA-481C-8ABA-7A464A377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6278" y="927672"/>
            <a:ext cx="6754091"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181600"/>
            <a:ext cx="7566352" cy="1676400"/>
          </a:xfrm>
        </p:spPr>
        <p:txBody>
          <a:bodyPr vert="horz" lIns="91440" tIns="45720" rIns="91440" bIns="45720" rtlCol="0" anchor="t">
            <a:normAutofit/>
          </a:bodyPr>
          <a:lstStyle/>
          <a:p>
            <a:r>
              <a:rPr lang="en-US" b="1">
                <a:latin typeface="Arial"/>
                <a:cs typeface="Arial"/>
              </a:rPr>
              <a:t>Figure 13.4e </a:t>
            </a:r>
            <a:r>
              <a:rPr lang="en-US" b="0">
                <a:solidFill>
                  <a:schemeClr val="tx1">
                    <a:lumMod val="95000"/>
                    <a:lumOff val="5000"/>
                  </a:schemeClr>
                </a:solidFill>
                <a:effectLst/>
                <a:latin typeface="Arial"/>
                <a:cs typeface="Arial"/>
              </a:rPr>
              <a:t>The pressure and temperature axes on this phase diagram of carbon dioxide are not drawn to constant scale in order to illustrate several important properties.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3543766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79115" y="240037"/>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13.1b</a:t>
            </a:r>
          </a:p>
        </p:txBody>
      </p:sp>
      <p:pic>
        <p:nvPicPr>
          <p:cNvPr id="5" name="Picture 4" descr="Condensation forming on a shower door and fog condensing on a lake's surface are pictured in two separate photos.">
            <a:extLst>
              <a:ext uri="{FF2B5EF4-FFF2-40B4-BE49-F238E27FC236}">
                <a16:creationId xmlns:a16="http://schemas.microsoft.com/office/drawing/2014/main" id="{41262141-8391-4CA8-8F66-BD0D2BC83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291" y="1102692"/>
            <a:ext cx="9116291"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312824" y="5209309"/>
            <a:ext cx="7566352" cy="1302328"/>
          </a:xfrm>
        </p:spPr>
        <p:txBody>
          <a:bodyPr vert="horz" lIns="91440" tIns="45720" rIns="91440" bIns="45720" rtlCol="0" anchor="t">
            <a:normAutofit/>
          </a:bodyPr>
          <a:lstStyle/>
          <a:p>
            <a:r>
              <a:rPr lang="en-US" b="1" dirty="0">
                <a:latin typeface="Arial"/>
                <a:cs typeface="Arial"/>
              </a:rPr>
              <a:t>Figure 13.1b</a:t>
            </a:r>
            <a:r>
              <a:rPr lang="en-US" dirty="0">
                <a:latin typeface="Arial"/>
                <a:cs typeface="Arial"/>
              </a:rPr>
              <a:t>  </a:t>
            </a:r>
            <a:r>
              <a:rPr lang="en-US" b="0" dirty="0">
                <a:solidFill>
                  <a:schemeClr val="tx1">
                    <a:lumMod val="95000"/>
                    <a:lumOff val="5000"/>
                  </a:schemeClr>
                </a:solidFill>
                <a:effectLst/>
                <a:latin typeface="Arial"/>
                <a:cs typeface="Arial"/>
              </a:rPr>
              <a:t>Condensation forms when water </a:t>
            </a:r>
            <a:r>
              <a:rPr lang="en-US" b="0" dirty="0" err="1">
                <a:solidFill>
                  <a:schemeClr val="tx1">
                    <a:lumMod val="95000"/>
                    <a:lumOff val="5000"/>
                  </a:schemeClr>
                </a:solidFill>
                <a:effectLst/>
                <a:latin typeface="Arial"/>
                <a:cs typeface="Arial"/>
              </a:rPr>
              <a:t>vapour</a:t>
            </a:r>
            <a:r>
              <a:rPr lang="en-US" b="0" dirty="0">
                <a:solidFill>
                  <a:schemeClr val="tx1">
                    <a:lumMod val="95000"/>
                    <a:lumOff val="5000"/>
                  </a:schemeClr>
                </a:solidFill>
                <a:effectLst/>
                <a:latin typeface="Arial"/>
                <a:cs typeface="Arial"/>
              </a:rPr>
              <a:t> in the air is cooled enough to form liquid water, such as (a) on the outside of a window or (b) in the form of fog. (credit a: </a:t>
            </a:r>
            <a:r>
              <a:rPr lang="en-US" b="0" u="sng" dirty="0">
                <a:solidFill>
                  <a:schemeClr val="accent1"/>
                </a:solidFill>
                <a:effectLst/>
                <a:latin typeface="Arial"/>
                <a:cs typeface="Arial"/>
                <a:hlinkClick r:id="rId4">
                  <a:extLst>
                    <a:ext uri="{A12FA001-AC4F-418D-AE19-62706E023703}">
                      <ahyp:hlinkClr xmlns:ahyp="http://schemas.microsoft.com/office/drawing/2018/hyperlinkcolor" val="tx"/>
                    </a:ext>
                  </a:extLst>
                </a:hlinkClick>
              </a:rPr>
              <a:t>work</a:t>
            </a:r>
            <a:r>
              <a:rPr lang="en-US" b="0" dirty="0">
                <a:solidFill>
                  <a:schemeClr val="tx1">
                    <a:lumMod val="95000"/>
                    <a:lumOff val="5000"/>
                  </a:schemeClr>
                </a:solidFill>
                <a:effectLst/>
                <a:latin typeface="Arial"/>
                <a:cs typeface="Arial"/>
              </a:rPr>
              <a:t> by </a:t>
            </a:r>
            <a:r>
              <a:rPr lang="en-US" b="0" u="sng" dirty="0">
                <a:solidFill>
                  <a:srgbClr val="0563C1"/>
                </a:solidFill>
                <a:effectLst/>
                <a:latin typeface="Arial"/>
                <a:cs typeface="Arial"/>
                <a:hlinkClick r:id="rId5">
                  <a:extLst>
                    <a:ext uri="{A12FA001-AC4F-418D-AE19-62706E023703}">
                      <ahyp:hlinkClr xmlns:ahyp="http://schemas.microsoft.com/office/drawing/2018/hyperlinkcolor" val="tx"/>
                    </a:ext>
                  </a:extLst>
                </a:hlinkClick>
              </a:rPr>
              <a:t>Christian</a:t>
            </a:r>
            <a:r>
              <a:rPr lang="en-US" b="0" u="sng" dirty="0">
                <a:solidFill>
                  <a:schemeClr val="accent1"/>
                </a:solidFill>
                <a:effectLst/>
                <a:latin typeface="Arial"/>
                <a:cs typeface="Arial"/>
                <a:hlinkClick r:id="rId5">
                  <a:extLst>
                    <a:ext uri="{A12FA001-AC4F-418D-AE19-62706E023703}">
                      <ahyp:hlinkClr xmlns:ahyp="http://schemas.microsoft.com/office/drawing/2018/hyperlinkcolor" val="tx"/>
                    </a:ext>
                  </a:extLst>
                </a:hlinkClick>
              </a:rPr>
              <a:t> Wiediger</a:t>
            </a:r>
            <a:r>
              <a:rPr lang="en-US" b="0" dirty="0">
                <a:solidFill>
                  <a:schemeClr val="tx1">
                    <a:lumMod val="95000"/>
                    <a:lumOff val="5000"/>
                  </a:schemeClr>
                </a:solidFill>
                <a:effectLst/>
                <a:latin typeface="Arial"/>
                <a:cs typeface="Arial"/>
              </a:rPr>
              <a:t>, </a:t>
            </a:r>
            <a:r>
              <a:rPr lang="en-US" b="0" u="sng" dirty="0">
                <a:solidFill>
                  <a:srgbClr val="0563C1"/>
                </a:solidFill>
                <a:effectLst/>
                <a:latin typeface="Arial"/>
                <a:cs typeface="Arial"/>
                <a:hlinkClick r:id="rId6">
                  <a:extLst>
                    <a:ext uri="{A12FA001-AC4F-418D-AE19-62706E023703}">
                      <ahyp:hlinkClr xmlns:ahyp="http://schemas.microsoft.com/office/drawing/2018/hyperlinkcolor" val="tx"/>
                    </a:ext>
                  </a:extLst>
                </a:hlinkClick>
              </a:rPr>
              <a:t>Unsplash</a:t>
            </a:r>
            <a:r>
              <a:rPr lang="en-US" b="0" u="sng" dirty="0">
                <a:solidFill>
                  <a:schemeClr val="accent1"/>
                </a:solidFill>
                <a:effectLst/>
                <a:latin typeface="Arial"/>
                <a:cs typeface="Arial"/>
                <a:hlinkClick r:id="rId6">
                  <a:extLst>
                    <a:ext uri="{A12FA001-AC4F-418D-AE19-62706E023703}">
                      <ahyp:hlinkClr xmlns:ahyp="http://schemas.microsoft.com/office/drawing/2018/hyperlinkcolor" val="tx"/>
                    </a:ext>
                  </a:extLst>
                </a:hlinkClick>
              </a:rPr>
              <a:t> license</a:t>
            </a:r>
            <a:r>
              <a:rPr lang="en-US" b="0" dirty="0">
                <a:solidFill>
                  <a:schemeClr val="tx1">
                    <a:lumMod val="95000"/>
                    <a:lumOff val="5000"/>
                  </a:schemeClr>
                </a:solidFill>
                <a:effectLst/>
                <a:latin typeface="Arial"/>
                <a:cs typeface="Arial"/>
              </a:rPr>
              <a:t>; credit b: </a:t>
            </a:r>
            <a:r>
              <a:rPr lang="en-US" b="0" u="sng" dirty="0">
                <a:solidFill>
                  <a:schemeClr val="accent1"/>
                </a:solidFill>
                <a:effectLst/>
                <a:latin typeface="Arial"/>
                <a:cs typeface="Arial"/>
                <a:hlinkClick r:id="rId7">
                  <a:extLst>
                    <a:ext uri="{A12FA001-AC4F-418D-AE19-62706E023703}">
                      <ahyp:hlinkClr xmlns:ahyp="http://schemas.microsoft.com/office/drawing/2018/hyperlinkcolor" val="tx"/>
                    </a:ext>
                  </a:extLst>
                </a:hlinkClick>
              </a:rPr>
              <a:t>work</a:t>
            </a:r>
            <a:r>
              <a:rPr lang="en-US" b="0" dirty="0">
                <a:solidFill>
                  <a:schemeClr val="tx1">
                    <a:lumMod val="95000"/>
                    <a:lumOff val="5000"/>
                  </a:schemeClr>
                </a:solidFill>
                <a:effectLst/>
                <a:latin typeface="Arial"/>
                <a:cs typeface="Arial"/>
              </a:rPr>
              <a:t> by</a:t>
            </a:r>
            <a:r>
              <a:rPr lang="en-US" b="0" dirty="0">
                <a:solidFill>
                  <a:schemeClr val="accent1"/>
                </a:solidFill>
                <a:effectLst/>
                <a:latin typeface="Arial"/>
                <a:cs typeface="Arial"/>
              </a:rPr>
              <a:t> </a:t>
            </a:r>
            <a:r>
              <a:rPr lang="en-US" b="0" u="sng" dirty="0">
                <a:solidFill>
                  <a:schemeClr val="accent1"/>
                </a:solidFill>
                <a:effectLst/>
                <a:latin typeface="Arial"/>
                <a:cs typeface="Arial"/>
                <a:hlinkClick r:id="rId8">
                  <a:extLst>
                    <a:ext uri="{A12FA001-AC4F-418D-AE19-62706E023703}">
                      <ahyp:hlinkClr xmlns:ahyp="http://schemas.microsoft.com/office/drawing/2018/hyperlinkcolor" val="tx"/>
                    </a:ext>
                  </a:extLst>
                </a:hlinkClick>
              </a:rPr>
              <a:t>Mary Noe</a:t>
            </a:r>
            <a:r>
              <a:rPr lang="en-US" b="0" dirty="0">
                <a:solidFill>
                  <a:schemeClr val="tx1">
                    <a:lumMod val="95000"/>
                    <a:lumOff val="5000"/>
                  </a:schemeClr>
                </a:solidFill>
                <a:effectLst/>
                <a:latin typeface="Arial"/>
                <a:cs typeface="Arial"/>
              </a:rPr>
              <a:t>, </a:t>
            </a:r>
            <a:r>
              <a:rPr lang="en-US" b="0" u="sng" dirty="0">
                <a:solidFill>
                  <a:srgbClr val="0563C1"/>
                </a:solidFill>
                <a:effectLst/>
                <a:latin typeface="Arial"/>
                <a:cs typeface="Arial"/>
                <a:hlinkClick r:id="rId6">
                  <a:extLst>
                    <a:ext uri="{A12FA001-AC4F-418D-AE19-62706E023703}">
                      <ahyp:hlinkClr xmlns:ahyp="http://schemas.microsoft.com/office/drawing/2018/hyperlinkcolor" val="tx"/>
                    </a:ext>
                  </a:extLst>
                </a:hlinkClick>
              </a:rPr>
              <a:t>Unsplash</a:t>
            </a:r>
            <a:r>
              <a:rPr lang="en-US" b="0" u="sng" dirty="0">
                <a:solidFill>
                  <a:schemeClr val="accent1"/>
                </a:solidFill>
                <a:effectLst/>
                <a:latin typeface="Arial"/>
                <a:cs typeface="Arial"/>
                <a:hlinkClick r:id="rId6">
                  <a:extLst>
                    <a:ext uri="{A12FA001-AC4F-418D-AE19-62706E023703}">
                      <ahyp:hlinkClr xmlns:ahyp="http://schemas.microsoft.com/office/drawing/2018/hyperlinkcolor" val="tx"/>
                    </a:ext>
                  </a:extLst>
                </a:hlinkClick>
              </a:rPr>
              <a:t> license</a:t>
            </a:r>
            <a:r>
              <a:rPr lang="en-US" b="0" dirty="0">
                <a:solidFill>
                  <a:schemeClr val="tx1">
                    <a:lumMod val="95000"/>
                    <a:lumOff val="5000"/>
                  </a:schemeClr>
                </a:solidFill>
                <a:effectLst/>
                <a:latin typeface="Arial"/>
                <a:cs typeface="Arial"/>
              </a:rPr>
              <a:t>)</a:t>
            </a:r>
            <a:endParaRPr lang="en-US" dirty="0">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1990034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48792" y="281061"/>
            <a:ext cx="2071399" cy="643812"/>
          </a:xfrm>
        </p:spPr>
        <p:txBody>
          <a:bodyPr/>
          <a:lstStyle/>
          <a:p>
            <a:r>
              <a:rPr lang="en-US"/>
              <a:t>Table 13.4a</a:t>
            </a:r>
          </a:p>
        </p:txBody>
      </p:sp>
      <p:sp>
        <p:nvSpPr>
          <p:cNvPr id="13" name="TextBox 12">
            <a:extLst>
              <a:ext uri="{FF2B5EF4-FFF2-40B4-BE49-F238E27FC236}">
                <a16:creationId xmlns:a16="http://schemas.microsoft.com/office/drawing/2014/main" id="{18F90ED2-EB94-41FE-B9D8-4361AE33D9B2}"/>
              </a:ext>
            </a:extLst>
          </p:cNvPr>
          <p:cNvSpPr txBox="1"/>
          <p:nvPr/>
        </p:nvSpPr>
        <p:spPr>
          <a:xfrm>
            <a:off x="2686104" y="924873"/>
            <a:ext cx="7414774" cy="369332"/>
          </a:xfrm>
          <a:prstGeom prst="rect">
            <a:avLst/>
          </a:prstGeom>
          <a:noFill/>
        </p:spPr>
        <p:txBody>
          <a:bodyPr wrap="square">
            <a:spAutoFit/>
          </a:bodyPr>
          <a:lstStyle/>
          <a:p>
            <a:r>
              <a:rPr lang="en-US" b="1"/>
              <a:t>Table 13.4a</a:t>
            </a:r>
            <a:r>
              <a:rPr lang="en-US"/>
              <a:t> </a:t>
            </a:r>
            <a:r>
              <a:rPr lang="en-US" sz="1600">
                <a:latin typeface="Arial" panose="020B0604020202020204" pitchFamily="34" charset="0"/>
                <a:cs typeface="Arial" panose="020B0604020202020204" pitchFamily="34" charset="0"/>
              </a:rPr>
              <a:t> Critical temperatures and pressures of common substances.</a:t>
            </a:r>
          </a:p>
        </p:txBody>
      </p:sp>
      <p:graphicFrame>
        <p:nvGraphicFramePr>
          <p:cNvPr id="5" name="Table 4">
            <a:extLst>
              <a:ext uri="{FF2B5EF4-FFF2-40B4-BE49-F238E27FC236}">
                <a16:creationId xmlns:a16="http://schemas.microsoft.com/office/drawing/2014/main" id="{ABDBFD2D-A2BE-4F5B-A042-E6F2DACAA501}"/>
              </a:ext>
            </a:extLst>
          </p:cNvPr>
          <p:cNvGraphicFramePr>
            <a:graphicFrameLocks noGrp="1"/>
          </p:cNvGraphicFramePr>
          <p:nvPr>
            <p:extLst>
              <p:ext uri="{D42A27DB-BD31-4B8C-83A1-F6EECF244321}">
                <p14:modId xmlns:p14="http://schemas.microsoft.com/office/powerpoint/2010/main" val="2894381534"/>
              </p:ext>
            </p:extLst>
          </p:nvPr>
        </p:nvGraphicFramePr>
        <p:xfrm>
          <a:off x="2935309" y="1355905"/>
          <a:ext cx="6118077" cy="4200594"/>
        </p:xfrm>
        <a:graphic>
          <a:graphicData uri="http://schemas.openxmlformats.org/drawingml/2006/table">
            <a:tbl>
              <a:tblPr firstRow="1">
                <a:tableStyleId>{793D81CF-94F2-401A-BA57-92F5A7B2D0C5}</a:tableStyleId>
              </a:tblPr>
              <a:tblGrid>
                <a:gridCol w="1656912">
                  <a:extLst>
                    <a:ext uri="{9D8B030D-6E8A-4147-A177-3AD203B41FA5}">
                      <a16:colId xmlns:a16="http://schemas.microsoft.com/office/drawing/2014/main" val="1648801033"/>
                    </a:ext>
                  </a:extLst>
                </a:gridCol>
                <a:gridCol w="1828800">
                  <a:extLst>
                    <a:ext uri="{9D8B030D-6E8A-4147-A177-3AD203B41FA5}">
                      <a16:colId xmlns:a16="http://schemas.microsoft.com/office/drawing/2014/main" val="1501404313"/>
                    </a:ext>
                  </a:extLst>
                </a:gridCol>
                <a:gridCol w="2632365">
                  <a:extLst>
                    <a:ext uri="{9D8B030D-6E8A-4147-A177-3AD203B41FA5}">
                      <a16:colId xmlns:a16="http://schemas.microsoft.com/office/drawing/2014/main" val="3761073210"/>
                    </a:ext>
                  </a:extLst>
                </a:gridCol>
              </a:tblGrid>
              <a:tr h="334878">
                <a:tc>
                  <a:txBody>
                    <a:bodyPr/>
                    <a:lstStyle/>
                    <a:p>
                      <a:r>
                        <a:rPr lang="en-US" sz="1800" b="1" i="0" kern="1200">
                          <a:solidFill>
                            <a:schemeClr val="lt1"/>
                          </a:solidFill>
                          <a:effectLst/>
                          <a:latin typeface="+mn-lt"/>
                          <a:ea typeface="+mn-ea"/>
                          <a:cs typeface="+mn-cs"/>
                        </a:rPr>
                        <a:t>Substance</a:t>
                      </a:r>
                      <a:endParaRPr lang="en-IN" sz="1400" b="1">
                        <a:effectLst/>
                      </a:endParaRPr>
                    </a:p>
                  </a:txBody>
                  <a:tcPr marL="13902" marR="13902" marT="6951" marB="6951" anchor="ctr">
                    <a:solidFill>
                      <a:schemeClr val="tx1">
                        <a:lumMod val="85000"/>
                        <a:lumOff val="15000"/>
                      </a:schemeClr>
                    </a:solidFill>
                  </a:tcPr>
                </a:tc>
                <a:tc>
                  <a:txBody>
                    <a:bodyPr/>
                    <a:lstStyle/>
                    <a:p>
                      <a:pPr algn="l" fontAlgn="ctr"/>
                      <a:r>
                        <a:rPr lang="en-US" sz="1800" b="1" i="0" kern="1200">
                          <a:solidFill>
                            <a:schemeClr val="lt1"/>
                          </a:solidFill>
                          <a:effectLst/>
                          <a:latin typeface="+mn-lt"/>
                          <a:ea typeface="+mn-ea"/>
                          <a:cs typeface="+mn-cs"/>
                        </a:rPr>
                        <a:t>Critical Temperature (K)</a:t>
                      </a:r>
                      <a:endParaRPr lang="en-US">
                        <a:effectLst/>
                      </a:endParaRPr>
                    </a:p>
                  </a:txBody>
                  <a:tcPr anchor="ctr">
                    <a:solidFill>
                      <a:schemeClr val="tx1">
                        <a:lumMod val="85000"/>
                        <a:lumOff val="15000"/>
                      </a:schemeClr>
                    </a:solidFill>
                  </a:tcPr>
                </a:tc>
                <a:tc>
                  <a:txBody>
                    <a:bodyPr/>
                    <a:lstStyle/>
                    <a:p>
                      <a:pPr algn="l" fontAlgn="ctr"/>
                      <a:r>
                        <a:rPr lang="en-US" sz="1800" b="1" i="0" kern="1200">
                          <a:solidFill>
                            <a:schemeClr val="lt1"/>
                          </a:solidFill>
                          <a:effectLst/>
                          <a:latin typeface="+mn-lt"/>
                          <a:ea typeface="+mn-ea"/>
                          <a:cs typeface="+mn-cs"/>
                        </a:rPr>
                        <a:t>Critical Pressure (atm)</a:t>
                      </a:r>
                      <a:endParaRPr lang="en-US">
                        <a:effectLst/>
                      </a:endParaRPr>
                    </a:p>
                  </a:txBody>
                  <a:tcPr anchor="ctr">
                    <a:solidFill>
                      <a:schemeClr val="tx1">
                        <a:lumMod val="85000"/>
                        <a:lumOff val="15000"/>
                      </a:schemeClr>
                    </a:solidFill>
                  </a:tcPr>
                </a:tc>
                <a:extLst>
                  <a:ext uri="{0D108BD9-81ED-4DB2-BD59-A6C34878D82A}">
                    <a16:rowId xmlns:a16="http://schemas.microsoft.com/office/drawing/2014/main" val="719941093"/>
                  </a:ext>
                </a:extLst>
              </a:tr>
              <a:tr h="484686">
                <a:tc>
                  <a:txBody>
                    <a:bodyPr/>
                    <a:lstStyle/>
                    <a:p>
                      <a:pPr algn="l" fontAlgn="ctr"/>
                      <a:r>
                        <a:rPr lang="en-US">
                          <a:effectLst/>
                        </a:rPr>
                        <a:t>hydrogen</a:t>
                      </a:r>
                    </a:p>
                  </a:txBody>
                  <a:tcPr anchor="ctr"/>
                </a:tc>
                <a:tc>
                  <a:txBody>
                    <a:bodyPr/>
                    <a:lstStyle/>
                    <a:p>
                      <a:pPr algn="l" fontAlgn="ctr"/>
                      <a:r>
                        <a:rPr lang="en-US">
                          <a:effectLst/>
                        </a:rPr>
                        <a:t>33.2</a:t>
                      </a:r>
                    </a:p>
                  </a:txBody>
                  <a:tcPr anchor="ctr"/>
                </a:tc>
                <a:tc>
                  <a:txBody>
                    <a:bodyPr/>
                    <a:lstStyle/>
                    <a:p>
                      <a:pPr algn="l" fontAlgn="ctr"/>
                      <a:r>
                        <a:rPr lang="en-US">
                          <a:effectLst/>
                        </a:rPr>
                        <a:t>12.8</a:t>
                      </a:r>
                    </a:p>
                  </a:txBody>
                  <a:tcPr anchor="ctr"/>
                </a:tc>
                <a:extLst>
                  <a:ext uri="{0D108BD9-81ED-4DB2-BD59-A6C34878D82A}">
                    <a16:rowId xmlns:a16="http://schemas.microsoft.com/office/drawing/2014/main" val="3951892737"/>
                  </a:ext>
                </a:extLst>
              </a:tr>
              <a:tr h="560855">
                <a:tc>
                  <a:txBody>
                    <a:bodyPr/>
                    <a:lstStyle/>
                    <a:p>
                      <a:pPr algn="l" fontAlgn="ctr"/>
                      <a:r>
                        <a:rPr lang="en-US">
                          <a:effectLst/>
                        </a:rPr>
                        <a:t>nitrogen</a:t>
                      </a:r>
                    </a:p>
                  </a:txBody>
                  <a:tcPr anchor="ctr"/>
                </a:tc>
                <a:tc>
                  <a:txBody>
                    <a:bodyPr/>
                    <a:lstStyle/>
                    <a:p>
                      <a:pPr algn="l" fontAlgn="ctr"/>
                      <a:r>
                        <a:rPr lang="en-US">
                          <a:effectLst/>
                        </a:rPr>
                        <a:t>126.0</a:t>
                      </a:r>
                    </a:p>
                  </a:txBody>
                  <a:tcPr anchor="ctr"/>
                </a:tc>
                <a:tc>
                  <a:txBody>
                    <a:bodyPr/>
                    <a:lstStyle/>
                    <a:p>
                      <a:pPr algn="l" fontAlgn="ctr"/>
                      <a:r>
                        <a:rPr lang="en-US">
                          <a:effectLst/>
                        </a:rPr>
                        <a:t>33.5</a:t>
                      </a:r>
                    </a:p>
                  </a:txBody>
                  <a:tcPr anchor="ctr"/>
                </a:tc>
                <a:extLst>
                  <a:ext uri="{0D108BD9-81ED-4DB2-BD59-A6C34878D82A}">
                    <a16:rowId xmlns:a16="http://schemas.microsoft.com/office/drawing/2014/main" val="2945823728"/>
                  </a:ext>
                </a:extLst>
              </a:tr>
              <a:tr h="486197">
                <a:tc>
                  <a:txBody>
                    <a:bodyPr/>
                    <a:lstStyle/>
                    <a:p>
                      <a:pPr algn="l" fontAlgn="ctr"/>
                      <a:r>
                        <a:rPr lang="en-US">
                          <a:effectLst/>
                        </a:rPr>
                        <a:t>oxygen</a:t>
                      </a:r>
                    </a:p>
                  </a:txBody>
                  <a:tcPr anchor="ctr"/>
                </a:tc>
                <a:tc>
                  <a:txBody>
                    <a:bodyPr/>
                    <a:lstStyle/>
                    <a:p>
                      <a:pPr algn="l" fontAlgn="ctr"/>
                      <a:r>
                        <a:rPr lang="en-US">
                          <a:effectLst/>
                        </a:rPr>
                        <a:t>154.3</a:t>
                      </a:r>
                    </a:p>
                  </a:txBody>
                  <a:tcPr anchor="ctr"/>
                </a:tc>
                <a:tc>
                  <a:txBody>
                    <a:bodyPr/>
                    <a:lstStyle/>
                    <a:p>
                      <a:pPr algn="l" fontAlgn="ctr"/>
                      <a:r>
                        <a:rPr lang="en-US">
                          <a:effectLst/>
                        </a:rPr>
                        <a:t>49.7</a:t>
                      </a:r>
                    </a:p>
                  </a:txBody>
                  <a:tcPr anchor="ctr"/>
                </a:tc>
                <a:extLst>
                  <a:ext uri="{0D108BD9-81ED-4DB2-BD59-A6C34878D82A}">
                    <a16:rowId xmlns:a16="http://schemas.microsoft.com/office/drawing/2014/main" val="1147627615"/>
                  </a:ext>
                </a:extLst>
              </a:tr>
              <a:tr h="508520">
                <a:tc>
                  <a:txBody>
                    <a:bodyPr/>
                    <a:lstStyle/>
                    <a:p>
                      <a:pPr algn="l" fontAlgn="ctr"/>
                      <a:r>
                        <a:rPr lang="en-US">
                          <a:effectLst/>
                        </a:rPr>
                        <a:t>carbon dioxide</a:t>
                      </a:r>
                    </a:p>
                  </a:txBody>
                  <a:tcPr anchor="ctr"/>
                </a:tc>
                <a:tc>
                  <a:txBody>
                    <a:bodyPr/>
                    <a:lstStyle/>
                    <a:p>
                      <a:pPr algn="l" fontAlgn="ctr"/>
                      <a:r>
                        <a:rPr lang="en-US">
                          <a:effectLst/>
                        </a:rPr>
                        <a:t>304.2</a:t>
                      </a:r>
                    </a:p>
                  </a:txBody>
                  <a:tcPr anchor="ctr"/>
                </a:tc>
                <a:tc>
                  <a:txBody>
                    <a:bodyPr/>
                    <a:lstStyle/>
                    <a:p>
                      <a:pPr algn="l" fontAlgn="ctr"/>
                      <a:r>
                        <a:rPr lang="en-US">
                          <a:effectLst/>
                        </a:rPr>
                        <a:t>73.0</a:t>
                      </a:r>
                    </a:p>
                  </a:txBody>
                  <a:tcPr anchor="ctr"/>
                </a:tc>
                <a:extLst>
                  <a:ext uri="{0D108BD9-81ED-4DB2-BD59-A6C34878D82A}">
                    <a16:rowId xmlns:a16="http://schemas.microsoft.com/office/drawing/2014/main" val="4149682656"/>
                  </a:ext>
                </a:extLst>
              </a:tr>
              <a:tr h="506752">
                <a:tc>
                  <a:txBody>
                    <a:bodyPr/>
                    <a:lstStyle/>
                    <a:p>
                      <a:pPr algn="l" fontAlgn="ctr"/>
                      <a:r>
                        <a:rPr lang="en-US">
                          <a:effectLst/>
                        </a:rPr>
                        <a:t>ammonia</a:t>
                      </a:r>
                    </a:p>
                  </a:txBody>
                  <a:tcPr anchor="ctr"/>
                </a:tc>
                <a:tc>
                  <a:txBody>
                    <a:bodyPr/>
                    <a:lstStyle/>
                    <a:p>
                      <a:pPr algn="l" fontAlgn="ctr"/>
                      <a:r>
                        <a:rPr lang="en-US">
                          <a:effectLst/>
                        </a:rPr>
                        <a:t>405.5</a:t>
                      </a:r>
                    </a:p>
                  </a:txBody>
                  <a:tcPr anchor="ctr"/>
                </a:tc>
                <a:tc>
                  <a:txBody>
                    <a:bodyPr/>
                    <a:lstStyle/>
                    <a:p>
                      <a:pPr algn="l" fontAlgn="ctr"/>
                      <a:r>
                        <a:rPr lang="en-US">
                          <a:effectLst/>
                        </a:rPr>
                        <a:t>111.5</a:t>
                      </a:r>
                    </a:p>
                  </a:txBody>
                  <a:tcPr anchor="ctr"/>
                </a:tc>
                <a:extLst>
                  <a:ext uri="{0D108BD9-81ED-4DB2-BD59-A6C34878D82A}">
                    <a16:rowId xmlns:a16="http://schemas.microsoft.com/office/drawing/2014/main" val="821833286"/>
                  </a:ext>
                </a:extLst>
              </a:tr>
              <a:tr h="506752">
                <a:tc>
                  <a:txBody>
                    <a:bodyPr/>
                    <a:lstStyle/>
                    <a:p>
                      <a:pPr algn="l" fontAlgn="ctr"/>
                      <a:r>
                        <a:rPr lang="en-US">
                          <a:effectLst/>
                        </a:rPr>
                        <a:t>sulfur dioxide</a:t>
                      </a:r>
                    </a:p>
                  </a:txBody>
                  <a:tcPr anchor="ctr"/>
                </a:tc>
                <a:tc>
                  <a:txBody>
                    <a:bodyPr/>
                    <a:lstStyle/>
                    <a:p>
                      <a:pPr algn="l" fontAlgn="ctr"/>
                      <a:r>
                        <a:rPr lang="en-US">
                          <a:effectLst/>
                        </a:rPr>
                        <a:t>430.3</a:t>
                      </a:r>
                    </a:p>
                  </a:txBody>
                  <a:tcPr anchor="ctr"/>
                </a:tc>
                <a:tc>
                  <a:txBody>
                    <a:bodyPr/>
                    <a:lstStyle/>
                    <a:p>
                      <a:pPr algn="l" fontAlgn="ctr"/>
                      <a:r>
                        <a:rPr lang="en-US">
                          <a:effectLst/>
                        </a:rPr>
                        <a:t>77.7</a:t>
                      </a:r>
                    </a:p>
                  </a:txBody>
                  <a:tcPr anchor="ctr"/>
                </a:tc>
                <a:extLst>
                  <a:ext uri="{0D108BD9-81ED-4DB2-BD59-A6C34878D82A}">
                    <a16:rowId xmlns:a16="http://schemas.microsoft.com/office/drawing/2014/main" val="2774843505"/>
                  </a:ext>
                </a:extLst>
              </a:tr>
              <a:tr h="506752">
                <a:tc>
                  <a:txBody>
                    <a:bodyPr/>
                    <a:lstStyle/>
                    <a:p>
                      <a:pPr algn="l" fontAlgn="ctr"/>
                      <a:r>
                        <a:rPr lang="en-US">
                          <a:effectLst/>
                        </a:rPr>
                        <a:t>water</a:t>
                      </a:r>
                    </a:p>
                  </a:txBody>
                  <a:tcPr anchor="ctr"/>
                </a:tc>
                <a:tc>
                  <a:txBody>
                    <a:bodyPr/>
                    <a:lstStyle/>
                    <a:p>
                      <a:pPr algn="l" fontAlgn="ctr"/>
                      <a:r>
                        <a:rPr lang="en-US">
                          <a:effectLst/>
                        </a:rPr>
                        <a:t>647.1</a:t>
                      </a:r>
                    </a:p>
                  </a:txBody>
                  <a:tcPr anchor="ctr"/>
                </a:tc>
                <a:tc>
                  <a:txBody>
                    <a:bodyPr/>
                    <a:lstStyle/>
                    <a:p>
                      <a:pPr algn="l" fontAlgn="ctr"/>
                      <a:r>
                        <a:rPr lang="en-US">
                          <a:effectLst/>
                        </a:rPr>
                        <a:t>217.7</a:t>
                      </a:r>
                    </a:p>
                  </a:txBody>
                  <a:tcPr anchor="ctr"/>
                </a:tc>
                <a:extLst>
                  <a:ext uri="{0D108BD9-81ED-4DB2-BD59-A6C34878D82A}">
                    <a16:rowId xmlns:a16="http://schemas.microsoft.com/office/drawing/2014/main" val="221287765"/>
                  </a:ext>
                </a:extLst>
              </a:tr>
            </a:tbl>
          </a:graphicData>
        </a:graphic>
      </p:graphicFrame>
      <p:sp>
        <p:nvSpPr>
          <p:cNvPr id="2" name="TextBox 1">
            <a:extLst>
              <a:ext uri="{FF2B5EF4-FFF2-40B4-BE49-F238E27FC236}">
                <a16:creationId xmlns:a16="http://schemas.microsoft.com/office/drawing/2014/main" id="{B5867CCA-A458-2316-BEA5-A77000FE3DAE}"/>
              </a:ext>
            </a:extLst>
          </p:cNvPr>
          <p:cNvSpPr txBox="1"/>
          <p:nvPr/>
        </p:nvSpPr>
        <p:spPr>
          <a:xfrm>
            <a:off x="4041848" y="5632523"/>
            <a:ext cx="4108304" cy="338554"/>
          </a:xfrm>
          <a:prstGeom prst="rect">
            <a:avLst/>
          </a:prstGeom>
          <a:noFill/>
        </p:spPr>
        <p:txBody>
          <a:bodyPr wrap="none" rtlCol="0">
            <a:spAutoFit/>
          </a:bodyPr>
          <a:lstStyle/>
          <a:p>
            <a:pPr>
              <a:lnSpc>
                <a:spcPct val="100000"/>
              </a:lnSpc>
            </a:pPr>
            <a:r>
              <a:rPr lang="en-US" sz="1600">
                <a:effectLst/>
                <a:latin typeface="Arial" panose="020B0604020202020204" pitchFamily="34" charset="0"/>
                <a:ea typeface="Calibri" panose="020F0502020204030204" pitchFamily="34" charset="0"/>
              </a:rPr>
              <a:t>(credit: </a:t>
            </a:r>
            <a:r>
              <a:rPr lang="en-US" sz="1600" i="1" u="sng">
                <a:solidFill>
                  <a:srgbClr val="0563C1"/>
                </a:solidFill>
                <a:effectLst/>
                <a:latin typeface="Arial" panose="020B0604020202020204" pitchFamily="34" charset="0"/>
                <a:ea typeface="Calibri" panose="020F0502020204030204" pitchFamily="34" charset="0"/>
                <a:hlinkClick r:id="rId3"/>
              </a:rPr>
              <a:t>Chemistry (OpenStax)</a:t>
            </a:r>
            <a:r>
              <a:rPr lang="en-US" sz="1600">
                <a:effectLst/>
                <a:latin typeface="Arial" panose="020B0604020202020204" pitchFamily="34" charset="0"/>
                <a:ea typeface="Calibri" panose="020F0502020204030204" pitchFamily="34" charset="0"/>
              </a:rPr>
              <a:t>, </a:t>
            </a:r>
            <a:r>
              <a:rPr lang="en-US" sz="1600" u="sng">
                <a:solidFill>
                  <a:srgbClr val="0563C1"/>
                </a:solidFill>
                <a:effectLst/>
                <a:latin typeface="Arial" panose="020B0604020202020204" pitchFamily="34" charset="0"/>
                <a:ea typeface="Calibri" panose="020F0502020204030204" pitchFamily="34" charset="0"/>
                <a:hlinkClick r:id="rId4"/>
              </a:rPr>
              <a:t>CC BY 4.0</a:t>
            </a:r>
            <a:r>
              <a:rPr lang="en-US" sz="1600">
                <a:effectLst/>
                <a:latin typeface="Arial" panose="020B0604020202020204" pitchFamily="34" charset="0"/>
                <a:ea typeface="Calibri" panose="020F0502020204030204" pitchFamily="34" charset="0"/>
              </a:rPr>
              <a:t>.)</a:t>
            </a:r>
            <a:endParaRPr lang="en-US" sz="16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28066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28412" y="177534"/>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13.4f</a:t>
            </a:r>
          </a:p>
        </p:txBody>
      </p:sp>
      <p:pic>
        <p:nvPicPr>
          <p:cNvPr id="3" name="Picture 2" descr="Two images are shown and labeled “a” and “b.” Image a shows a molecule composed of a five member ring composed of two blue spheres and three black spheres. One of the blue spheres is bonded to a black sphere bonded to three white spheres and one of the black spheres is bonded to a white sphere. The other two black spheres are double bonded together and make up one side of a six-membered ring that is also composed of two more black spheres and two blue spheres, both of which are bonded to a black sphere bonded to three white spheres. The black spheres are each double bonded to red spheres. Image b shows a diagram of two vertical tubes that lie next to one another. The left-hand tube is labeled “Extraction vessel.” A small tube labeled “Soaked beans” leads into the top of the tube and a label at the bottom of the tube reads “Decaffeinated beans.” The right tube is labeled “Absorption vessel.” A tube near the top of this tube is labeled “Water” and another tube leads from the right tube to the left. This tube is labeled with a left-facing arrow and the phrase “supercritical carbon dioxide.” There is a tube leading away from the bottom which is labeled, “Caffeine and water.” There is another tube that leads from the extraction vessel to the absorption vessel which is labeled, “supercritical C O subscript 2 plus caffeine.”">
            <a:extLst>
              <a:ext uri="{FF2B5EF4-FFF2-40B4-BE49-F238E27FC236}">
                <a16:creationId xmlns:a16="http://schemas.microsoft.com/office/drawing/2014/main" id="{94466191-46B6-4CE1-8756-83171397F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491" y="997236"/>
            <a:ext cx="6088483"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181600"/>
            <a:ext cx="7566352" cy="1676400"/>
          </a:xfrm>
        </p:spPr>
        <p:txBody>
          <a:bodyPr vert="horz" lIns="91440" tIns="45720" rIns="91440" bIns="45720" rtlCol="0" anchor="t">
            <a:normAutofit/>
          </a:bodyPr>
          <a:lstStyle/>
          <a:p>
            <a:r>
              <a:rPr lang="en-US" b="1">
                <a:latin typeface="Arial"/>
                <a:cs typeface="Arial"/>
              </a:rPr>
              <a:t>Figure 13.4f </a:t>
            </a:r>
            <a:r>
              <a:rPr lang="en-US" b="0">
                <a:solidFill>
                  <a:schemeClr val="tx1">
                    <a:lumMod val="95000"/>
                    <a:lumOff val="5000"/>
                  </a:schemeClr>
                </a:solidFill>
                <a:effectLst/>
                <a:latin typeface="Arial"/>
                <a:cs typeface="Arial"/>
              </a:rPr>
              <a:t>(a) Caffeine molecules have both polar and nonpolar regions, making it soluble in solvents of varying polarities. (b) The schematic shows a typical decaffeination process involving supercritical car.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2424314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25835" y="186700"/>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13.5a</a:t>
            </a:r>
          </a:p>
        </p:txBody>
      </p:sp>
      <p:pic>
        <p:nvPicPr>
          <p:cNvPr id="3" name="Picture 2" descr="Photograph of arctic snow and ice.">
            <a:extLst>
              <a:ext uri="{FF2B5EF4-FFF2-40B4-BE49-F238E27FC236}">
                <a16:creationId xmlns:a16="http://schemas.microsoft.com/office/drawing/2014/main" id="{B4E791BF-29BF-4119-AE92-C06EA86F4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4931" y="1158066"/>
            <a:ext cx="6282137"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954931" y="5591560"/>
            <a:ext cx="7566352" cy="1676400"/>
          </a:xfrm>
        </p:spPr>
        <p:txBody>
          <a:bodyPr vert="horz" lIns="91440" tIns="45720" rIns="91440" bIns="45720" rtlCol="0" anchor="t">
            <a:normAutofit/>
          </a:bodyPr>
          <a:lstStyle/>
          <a:p>
            <a:r>
              <a:rPr lang="en-US" b="1" dirty="0">
                <a:latin typeface="Arial"/>
                <a:cs typeface="Arial"/>
              </a:rPr>
              <a:t>Figure 13.5a </a:t>
            </a:r>
            <a:r>
              <a:rPr lang="en-US" dirty="0">
                <a:latin typeface="Arial"/>
                <a:cs typeface="Arial"/>
              </a:rPr>
              <a:t>Sea ice in the Arctic </a:t>
            </a:r>
            <a:r>
              <a:rPr lang="en-US" b="0" dirty="0">
                <a:solidFill>
                  <a:schemeClr val="tx1">
                    <a:lumMod val="95000"/>
                    <a:lumOff val="5000"/>
                  </a:schemeClr>
                </a:solidFill>
                <a:effectLst/>
                <a:latin typeface="Arial"/>
                <a:cs typeface="Arial"/>
              </a:rPr>
              <a:t>(credit: </a:t>
            </a:r>
            <a:r>
              <a:rPr lang="en-US" b="0" u="sng" dirty="0">
                <a:solidFill>
                  <a:srgbClr val="0563C1"/>
                </a:solidFill>
                <a:effectLst/>
                <a:latin typeface="Arial"/>
                <a:cs typeface="Arial"/>
                <a:hlinkClick r:id="rId4">
                  <a:extLst>
                    <a:ext uri="{A12FA001-AC4F-418D-AE19-62706E023703}">
                      <ahyp:hlinkClr xmlns:ahyp="http://schemas.microsoft.com/office/drawing/2018/hyperlinkcolor" val="tx"/>
                    </a:ext>
                  </a:extLst>
                </a:hlinkClick>
              </a:rPr>
              <a:t>work</a:t>
            </a:r>
            <a:r>
              <a:rPr lang="en-US" b="0" dirty="0">
                <a:solidFill>
                  <a:schemeClr val="tx1">
                    <a:lumMod val="95000"/>
                    <a:lumOff val="5000"/>
                  </a:schemeClr>
                </a:solidFill>
                <a:effectLst/>
                <a:latin typeface="Arial"/>
                <a:cs typeface="Arial"/>
              </a:rPr>
              <a:t> by </a:t>
            </a:r>
            <a:r>
              <a:rPr lang="en-US" b="0" u="sng" dirty="0" err="1">
                <a:solidFill>
                  <a:srgbClr val="0563C1"/>
                </a:solidFill>
                <a:effectLst/>
                <a:latin typeface="Arial"/>
                <a:cs typeface="Arial"/>
                <a:hlinkClick r:id="rId5" tooltip="User:Matti&amp;Keti">
                  <a:extLst>
                    <a:ext uri="{A12FA001-AC4F-418D-AE19-62706E023703}">
                      <ahyp:hlinkClr xmlns:ahyp="http://schemas.microsoft.com/office/drawing/2018/hyperlinkcolor" val="tx"/>
                    </a:ext>
                  </a:extLst>
                </a:hlinkClick>
              </a:rPr>
              <a:t>Matti&amp;Keti</a:t>
            </a:r>
            <a:r>
              <a:rPr lang="en-US" b="0" dirty="0">
                <a:solidFill>
                  <a:schemeClr val="tx1">
                    <a:lumMod val="95000"/>
                    <a:lumOff val="5000"/>
                  </a:schemeClr>
                </a:solidFill>
                <a:effectLst/>
                <a:latin typeface="Arial"/>
                <a:cs typeface="Arial"/>
              </a:rPr>
              <a:t>, </a:t>
            </a:r>
            <a:r>
              <a:rPr lang="en-US" b="0" u="sng" dirty="0">
                <a:solidFill>
                  <a:srgbClr val="0563C1"/>
                </a:solidFill>
                <a:effectLst/>
                <a:latin typeface="Arial"/>
                <a:cs typeface="Arial"/>
                <a:hlinkClick r:id="rId6">
                  <a:extLst>
                    <a:ext uri="{A12FA001-AC4F-418D-AE19-62706E023703}">
                      <ahyp:hlinkClr xmlns:ahyp="http://schemas.microsoft.com/office/drawing/2018/hyperlinkcolor" val="tx"/>
                    </a:ext>
                  </a:extLst>
                </a:hlinkClick>
              </a:rPr>
              <a:t>CC BY-SA 4.0</a:t>
            </a:r>
            <a:r>
              <a:rPr lang="en-US" b="0" dirty="0">
                <a:solidFill>
                  <a:schemeClr val="tx1">
                    <a:lumMod val="95000"/>
                    <a:lumOff val="5000"/>
                  </a:schemeClr>
                </a:solidFill>
                <a:effectLst/>
                <a:latin typeface="Arial"/>
                <a:cs typeface="Arial"/>
              </a:rPr>
              <a:t>)</a:t>
            </a:r>
            <a:endParaRPr lang="en-US" dirty="0">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1675219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19551" y="212976"/>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13.5b</a:t>
            </a:r>
          </a:p>
        </p:txBody>
      </p:sp>
      <p:pic>
        <p:nvPicPr>
          <p:cNvPr id="5" name="Picture 4" descr="Two images depict the three dimensional view of liquid water with free floating H subscript 2 O molecules and ice with bound H subscript 2 O molecules.">
            <a:extLst>
              <a:ext uri="{FF2B5EF4-FFF2-40B4-BE49-F238E27FC236}">
                <a16:creationId xmlns:a16="http://schemas.microsoft.com/office/drawing/2014/main" id="{A9FEF092-D733-4548-BA51-78340C6F8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182" y="997236"/>
            <a:ext cx="9230132"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181600"/>
            <a:ext cx="7566352" cy="1676400"/>
          </a:xfrm>
        </p:spPr>
        <p:txBody>
          <a:bodyPr vert="horz" lIns="91440" tIns="45720" rIns="91440" bIns="45720" rtlCol="0" anchor="t">
            <a:normAutofit/>
          </a:bodyPr>
          <a:lstStyle/>
          <a:p>
            <a:r>
              <a:rPr lang="en-US" b="1" dirty="0">
                <a:latin typeface="Arial"/>
                <a:cs typeface="Arial"/>
              </a:rPr>
              <a:t>Figure 13.5b </a:t>
            </a:r>
            <a:r>
              <a:rPr lang="en-US" b="0" dirty="0">
                <a:solidFill>
                  <a:schemeClr val="tx1">
                    <a:lumMod val="95000"/>
                    <a:lumOff val="5000"/>
                  </a:schemeClr>
                </a:solidFill>
                <a:effectLst/>
                <a:latin typeface="Arial"/>
                <a:cs typeface="Arial"/>
              </a:rPr>
              <a:t>Three-dimensional views of a typical local structure of liquid water (left) and ice (right). (credit: graphics by </a:t>
            </a:r>
            <a:r>
              <a:rPr lang="en-US" b="0" dirty="0">
                <a:solidFill>
                  <a:schemeClr val="tx1">
                    <a:lumMod val="95000"/>
                    <a:lumOff val="5000"/>
                  </a:schemeClr>
                </a:solidFill>
                <a:effectLst/>
                <a:latin typeface="Arial"/>
                <a:cs typeface="Arial"/>
                <a:hlinkClick r:id="rId4"/>
              </a:rPr>
              <a:t>Revathi Mahadevan</a:t>
            </a:r>
            <a:r>
              <a:rPr lang="en-US" b="0" dirty="0">
                <a:solidFill>
                  <a:schemeClr val="tx1">
                    <a:lumMod val="95000"/>
                    <a:lumOff val="5000"/>
                  </a:schemeClr>
                </a:solidFill>
                <a:effectLst/>
                <a:latin typeface="Arial"/>
                <a:cs typeface="Arial"/>
              </a:rPr>
              <a:t>, </a:t>
            </a:r>
            <a:r>
              <a:rPr lang="en-US" b="0" u="sng" dirty="0">
                <a:solidFill>
                  <a:srgbClr val="0563C1"/>
                </a:solidFill>
                <a:effectLst/>
                <a:latin typeface="Arial"/>
                <a:cs typeface="Arial"/>
                <a:hlinkClick r:id="rId5">
                  <a:extLst>
                    <a:ext uri="{A12FA001-AC4F-418D-AE19-62706E023703}">
                      <ahyp:hlinkClr xmlns:ahyp="http://schemas.microsoft.com/office/drawing/2018/hyperlinkcolor" val="tx"/>
                    </a:ext>
                  </a:extLst>
                </a:hlinkClick>
              </a:rPr>
              <a:t>CC BY 4.0</a:t>
            </a:r>
            <a:r>
              <a:rPr lang="en-US" b="0" dirty="0">
                <a:solidFill>
                  <a:schemeClr val="tx1">
                    <a:lumMod val="95000"/>
                    <a:lumOff val="5000"/>
                  </a:schemeClr>
                </a:solidFill>
                <a:effectLst/>
                <a:latin typeface="Arial"/>
                <a:cs typeface="Arial"/>
              </a:rPr>
              <a:t>)</a:t>
            </a:r>
            <a:endParaRPr lang="en-US" dirty="0">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3472831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43556" y="142397"/>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13.5c</a:t>
            </a:r>
          </a:p>
        </p:txBody>
      </p:sp>
      <p:pic>
        <p:nvPicPr>
          <p:cNvPr id="3" name="Picture 2" descr="The figure illustrates the water molecular structure, O-H bond length of 0.096 nano meter and bond angle of 105 degree">
            <a:extLst>
              <a:ext uri="{FF2B5EF4-FFF2-40B4-BE49-F238E27FC236}">
                <a16:creationId xmlns:a16="http://schemas.microsoft.com/office/drawing/2014/main" id="{BFF7E451-9D9C-4EA6-831F-9E9FF740E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3650" y="1266439"/>
            <a:ext cx="5237018"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591561"/>
            <a:ext cx="7566352" cy="1676400"/>
          </a:xfrm>
        </p:spPr>
        <p:txBody>
          <a:bodyPr vert="horz" lIns="91440" tIns="45720" rIns="91440" bIns="45720" rtlCol="0" anchor="t">
            <a:normAutofit/>
          </a:bodyPr>
          <a:lstStyle/>
          <a:p>
            <a:r>
              <a:rPr lang="en-US" b="1" dirty="0">
                <a:latin typeface="Arial"/>
                <a:cs typeface="Arial"/>
              </a:rPr>
              <a:t>Figure 13.5c </a:t>
            </a:r>
            <a:r>
              <a:rPr lang="en-US" b="0" dirty="0">
                <a:solidFill>
                  <a:schemeClr val="tx1">
                    <a:lumMod val="95000"/>
                    <a:lumOff val="5000"/>
                  </a:schemeClr>
                </a:solidFill>
                <a:effectLst/>
                <a:latin typeface="Arial"/>
                <a:cs typeface="Arial"/>
              </a:rPr>
              <a:t>The figure illustrates the water molecular structure, O-H bond length, and bond angle</a:t>
            </a:r>
            <a:r>
              <a:rPr lang="en-US" dirty="0">
                <a:solidFill>
                  <a:schemeClr val="tx1">
                    <a:lumMod val="95000"/>
                    <a:lumOff val="5000"/>
                  </a:schemeClr>
                </a:solidFill>
                <a:latin typeface="Arial"/>
                <a:cs typeface="Arial"/>
              </a:rPr>
              <a:t>. </a:t>
            </a:r>
            <a:r>
              <a:rPr lang="en-US" b="0" dirty="0">
                <a:solidFill>
                  <a:schemeClr val="tx1">
                    <a:lumMod val="95000"/>
                    <a:lumOff val="5000"/>
                  </a:schemeClr>
                </a:solidFill>
                <a:effectLst/>
                <a:latin typeface="Arial"/>
                <a:cs typeface="Arial"/>
              </a:rPr>
              <a:t>(credit: graphics by </a:t>
            </a:r>
            <a:r>
              <a:rPr lang="en-US" b="0" dirty="0">
                <a:solidFill>
                  <a:schemeClr val="tx1">
                    <a:lumMod val="95000"/>
                    <a:lumOff val="5000"/>
                  </a:schemeClr>
                </a:solidFill>
                <a:effectLst/>
                <a:latin typeface="Arial"/>
                <a:cs typeface="Arial"/>
                <a:hlinkClick r:id="rId4"/>
              </a:rPr>
              <a:t>Revathi Mahadevan</a:t>
            </a:r>
            <a:r>
              <a:rPr lang="en-US" b="0" dirty="0">
                <a:solidFill>
                  <a:schemeClr val="tx1">
                    <a:lumMod val="95000"/>
                    <a:lumOff val="5000"/>
                  </a:schemeClr>
                </a:solidFill>
                <a:effectLst/>
                <a:latin typeface="Arial"/>
                <a:cs typeface="Arial"/>
              </a:rPr>
              <a:t>, </a:t>
            </a:r>
            <a:r>
              <a:rPr lang="en-US" b="0" u="sng" dirty="0">
                <a:solidFill>
                  <a:srgbClr val="0563C1"/>
                </a:solidFill>
                <a:effectLst/>
                <a:latin typeface="Arial"/>
                <a:cs typeface="Arial"/>
                <a:hlinkClick r:id="rId5">
                  <a:extLst>
                    <a:ext uri="{A12FA001-AC4F-418D-AE19-62706E023703}">
                      <ahyp:hlinkClr xmlns:ahyp="http://schemas.microsoft.com/office/drawing/2018/hyperlinkcolor" val="tx"/>
                    </a:ext>
                  </a:extLst>
                </a:hlinkClick>
              </a:rPr>
              <a:t>CC BY 4.0</a:t>
            </a:r>
            <a:r>
              <a:rPr lang="en-US" b="0" dirty="0">
                <a:solidFill>
                  <a:schemeClr val="tx1">
                    <a:lumMod val="95000"/>
                    <a:lumOff val="5000"/>
                  </a:schemeClr>
                </a:solidFill>
                <a:effectLst/>
                <a:latin typeface="Arial"/>
                <a:cs typeface="Arial"/>
              </a:rPr>
              <a:t>)</a:t>
            </a:r>
            <a:endParaRPr lang="en-US" dirty="0">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269844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34695" y="151258"/>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13.5d</a:t>
            </a:r>
          </a:p>
        </p:txBody>
      </p:sp>
      <p:pic>
        <p:nvPicPr>
          <p:cNvPr id="5" name="Picture 4" descr="A flow diagram of the biological and physical pumps of carbon dioxide in sea, air, and sediment at bottom of sea is pictured.">
            <a:extLst>
              <a:ext uri="{FF2B5EF4-FFF2-40B4-BE49-F238E27FC236}">
                <a16:creationId xmlns:a16="http://schemas.microsoft.com/office/drawing/2014/main" id="{CC1EF9F4-D558-478E-B973-55989CEA8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018" y="1158066"/>
            <a:ext cx="5896519" cy="4114800"/>
          </a:xfrm>
          <a:prstGeom prst="rect">
            <a:avLst/>
          </a:prstGeom>
        </p:spPr>
      </p:pic>
      <p:sp>
        <p:nvSpPr>
          <p:cNvPr id="14" name="Text Placeholder 13" descr="The first photo shows a small mound of an orange crystalline solid. There is a right-facing arrow. The second photo shows a translucent, colorless liquid in a clear container. There is a right-facing arrow. The third photo shows a translucent orange liquid in a clear, covered container.">
            <a:extLst>
              <a:ext uri="{FF2B5EF4-FFF2-40B4-BE49-F238E27FC236}">
                <a16:creationId xmlns:a16="http://schemas.microsoft.com/office/drawing/2014/main" id="{99BC38D5-BEB5-4873-AD32-2E8E14B9A313}"/>
              </a:ext>
            </a:extLst>
          </p:cNvPr>
          <p:cNvSpPr>
            <a:spLocks noGrp="1"/>
          </p:cNvSpPr>
          <p:nvPr>
            <p:ph type="body" sz="half" idx="2"/>
          </p:nvPr>
        </p:nvSpPr>
        <p:spPr>
          <a:xfrm>
            <a:off x="2312824" y="5591561"/>
            <a:ext cx="7566352" cy="1676400"/>
          </a:xfrm>
        </p:spPr>
        <p:txBody>
          <a:bodyPr vert="horz" lIns="91440" tIns="45720" rIns="91440" bIns="45720" rtlCol="0" anchor="t">
            <a:normAutofit/>
          </a:bodyPr>
          <a:lstStyle/>
          <a:p>
            <a:r>
              <a:rPr lang="en-US" b="1" dirty="0">
                <a:latin typeface="Arial"/>
                <a:cs typeface="Arial"/>
              </a:rPr>
              <a:t>Figure 13.5d </a:t>
            </a:r>
            <a:r>
              <a:rPr lang="en-US" b="0" dirty="0">
                <a:solidFill>
                  <a:schemeClr val="tx1">
                    <a:lumMod val="95000"/>
                    <a:lumOff val="5000"/>
                  </a:schemeClr>
                </a:solidFill>
                <a:effectLst/>
                <a:latin typeface="Arial"/>
                <a:cs typeface="Arial"/>
              </a:rPr>
              <a:t>Working of the biological and physical pumps of carbon dioxide. (credit: </a:t>
            </a:r>
            <a:r>
              <a:rPr lang="en-US" b="0" u="sng" dirty="0">
                <a:solidFill>
                  <a:srgbClr val="0563C1"/>
                </a:solidFill>
                <a:effectLst/>
                <a:latin typeface="Arial"/>
                <a:cs typeface="Arial"/>
                <a:hlinkClick r:id="rId4">
                  <a:extLst>
                    <a:ext uri="{A12FA001-AC4F-418D-AE19-62706E023703}">
                      <ahyp:hlinkClr xmlns:ahyp="http://schemas.microsoft.com/office/drawing/2018/hyperlinkcolor" val="tx"/>
                    </a:ext>
                  </a:extLst>
                </a:hlinkClick>
              </a:rPr>
              <a:t>work</a:t>
            </a:r>
            <a:r>
              <a:rPr lang="en-US" b="0" dirty="0">
                <a:solidFill>
                  <a:schemeClr val="tx1">
                    <a:lumMod val="95000"/>
                    <a:lumOff val="5000"/>
                  </a:schemeClr>
                </a:solidFill>
                <a:effectLst/>
                <a:latin typeface="Arial"/>
                <a:cs typeface="Arial"/>
              </a:rPr>
              <a:t> by </a:t>
            </a:r>
            <a:r>
              <a:rPr lang="en-US" b="0" u="sng" dirty="0">
                <a:solidFill>
                  <a:srgbClr val="0563C1"/>
                </a:solidFill>
                <a:effectLst/>
                <a:latin typeface="Arial"/>
                <a:cs typeface="Arial"/>
                <a:hlinkClick r:id="rId5" tooltip="User:Hgrobe">
                  <a:extLst>
                    <a:ext uri="{A12FA001-AC4F-418D-AE19-62706E023703}">
                      <ahyp:hlinkClr xmlns:ahyp="http://schemas.microsoft.com/office/drawing/2018/hyperlinkcolor" val="tx"/>
                    </a:ext>
                  </a:extLst>
                </a:hlinkClick>
              </a:rPr>
              <a:t>Hannes </a:t>
            </a:r>
            <a:r>
              <a:rPr lang="en-US" b="0" u="sng" dirty="0" err="1">
                <a:solidFill>
                  <a:srgbClr val="0563C1"/>
                </a:solidFill>
                <a:effectLst/>
                <a:latin typeface="Arial"/>
                <a:cs typeface="Arial"/>
                <a:hlinkClick r:id="rId5" tooltip="User:Hgrobe">
                  <a:extLst>
                    <a:ext uri="{A12FA001-AC4F-418D-AE19-62706E023703}">
                      <ahyp:hlinkClr xmlns:ahyp="http://schemas.microsoft.com/office/drawing/2018/hyperlinkcolor" val="tx"/>
                    </a:ext>
                  </a:extLst>
                </a:hlinkClick>
              </a:rPr>
              <a:t>Grobe</a:t>
            </a:r>
            <a:r>
              <a:rPr lang="en-US" b="0" dirty="0">
                <a:solidFill>
                  <a:schemeClr val="tx1">
                    <a:lumMod val="95000"/>
                    <a:lumOff val="5000"/>
                  </a:schemeClr>
                </a:solidFill>
                <a:effectLst/>
                <a:latin typeface="Arial"/>
                <a:cs typeface="Arial"/>
              </a:rPr>
              <a:t>, </a:t>
            </a:r>
            <a:r>
              <a:rPr lang="en-US" b="0" u="sng" dirty="0">
                <a:solidFill>
                  <a:srgbClr val="0563C1"/>
                </a:solidFill>
                <a:effectLst/>
                <a:latin typeface="Arial"/>
                <a:cs typeface="Arial"/>
                <a:hlinkClick r:id="rId6">
                  <a:extLst>
                    <a:ext uri="{A12FA001-AC4F-418D-AE19-62706E023703}">
                      <ahyp:hlinkClr xmlns:ahyp="http://schemas.microsoft.com/office/drawing/2018/hyperlinkcolor" val="tx"/>
                    </a:ext>
                  </a:extLst>
                </a:hlinkClick>
              </a:rPr>
              <a:t>CC BY-SA 2.5</a:t>
            </a:r>
            <a:r>
              <a:rPr lang="en-US" b="0" dirty="0">
                <a:solidFill>
                  <a:schemeClr val="tx1">
                    <a:lumMod val="95000"/>
                    <a:lumOff val="5000"/>
                  </a:schemeClr>
                </a:solidFill>
                <a:effectLst/>
                <a:latin typeface="Arial"/>
                <a:cs typeface="Arial"/>
              </a:rPr>
              <a:t>)</a:t>
            </a:r>
            <a:endParaRPr lang="en-US" dirty="0">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2628323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79888" y="923"/>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13.1c</a:t>
            </a:r>
          </a:p>
        </p:txBody>
      </p:sp>
      <p:pic>
        <p:nvPicPr>
          <p:cNvPr id="3" name="Picture 2" descr="A butane lighter is shown.">
            <a:extLst>
              <a:ext uri="{FF2B5EF4-FFF2-40B4-BE49-F238E27FC236}">
                <a16:creationId xmlns:a16="http://schemas.microsoft.com/office/drawing/2014/main" id="{1CBD3CF4-236A-4680-9AD2-31396697D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868" y="1004454"/>
            <a:ext cx="1966632"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312824" y="5209309"/>
            <a:ext cx="7566352" cy="1302328"/>
          </a:xfrm>
        </p:spPr>
        <p:txBody>
          <a:bodyPr vert="horz" lIns="91440" tIns="45720" rIns="91440" bIns="45720" rtlCol="0" anchor="t">
            <a:normAutofit/>
          </a:bodyPr>
          <a:lstStyle/>
          <a:p>
            <a:r>
              <a:rPr lang="en-US" b="1" dirty="0">
                <a:latin typeface="Arial"/>
                <a:cs typeface="Arial"/>
              </a:rPr>
              <a:t>Figure 13.1c</a:t>
            </a:r>
            <a:r>
              <a:rPr lang="en-US" dirty="0">
                <a:latin typeface="Arial"/>
                <a:cs typeface="Arial"/>
              </a:rPr>
              <a:t>  </a:t>
            </a:r>
            <a:r>
              <a:rPr lang="en-US" b="0" dirty="0">
                <a:solidFill>
                  <a:schemeClr val="tx1">
                    <a:lumMod val="95000"/>
                    <a:lumOff val="5000"/>
                  </a:schemeClr>
                </a:solidFill>
                <a:effectLst/>
                <a:latin typeface="Arial"/>
                <a:cs typeface="Arial"/>
              </a:rPr>
              <a:t>Gaseous butane is compressed within the storage compartment of a disposable lighter, resulting in its condensation to the liquid state. (credit: modification of </a:t>
            </a:r>
            <a:r>
              <a:rPr lang="en-US" b="0" u="sng" dirty="0">
                <a:solidFill>
                  <a:srgbClr val="0563C1"/>
                </a:solidFill>
                <a:effectLst/>
                <a:latin typeface="Arial"/>
                <a:cs typeface="Arial"/>
                <a:hlinkClick r:id="rId4">
                  <a:extLst>
                    <a:ext uri="{A12FA001-AC4F-418D-AE19-62706E023703}">
                      <ahyp:hlinkClr xmlns:ahyp="http://schemas.microsoft.com/office/drawing/2018/hyperlinkcolor" val="tx"/>
                    </a:ext>
                  </a:extLst>
                </a:hlinkClick>
              </a:rPr>
              <a:t>work</a:t>
            </a:r>
            <a:r>
              <a:rPr lang="en-US" b="0" dirty="0">
                <a:solidFill>
                  <a:schemeClr val="tx1">
                    <a:lumMod val="95000"/>
                    <a:lumOff val="5000"/>
                  </a:schemeClr>
                </a:solidFill>
                <a:effectLst/>
                <a:latin typeface="Arial"/>
                <a:cs typeface="Arial"/>
              </a:rPr>
              <a:t> by </a:t>
            </a:r>
            <a:r>
              <a:rPr lang="en-US" b="0" u="sng" dirty="0">
                <a:solidFill>
                  <a:srgbClr val="0563C1"/>
                </a:solidFill>
                <a:effectLst/>
                <a:latin typeface="Arial"/>
                <a:cs typeface="Arial"/>
                <a:hlinkClick r:id="rId5">
                  <a:extLst>
                    <a:ext uri="{A12FA001-AC4F-418D-AE19-62706E023703}">
                      <ahyp:hlinkClr xmlns:ahyp="http://schemas.microsoft.com/office/drawing/2018/hyperlinkcolor" val="tx"/>
                    </a:ext>
                  </a:extLst>
                </a:hlinkClick>
              </a:rPr>
              <a:t>Sam-Cat</a:t>
            </a:r>
            <a:r>
              <a:rPr lang="en-US" dirty="0">
                <a:solidFill>
                  <a:schemeClr val="tx1">
                    <a:lumMod val="95000"/>
                    <a:lumOff val="5000"/>
                  </a:schemeClr>
                </a:solidFill>
                <a:latin typeface="Arial"/>
                <a:cs typeface="Arial"/>
              </a:rPr>
              <a:t>,</a:t>
            </a:r>
            <a:r>
              <a:rPr lang="en-US" b="0" dirty="0">
                <a:solidFill>
                  <a:schemeClr val="tx1">
                    <a:lumMod val="95000"/>
                    <a:lumOff val="5000"/>
                  </a:schemeClr>
                </a:solidFill>
                <a:effectLst/>
                <a:latin typeface="Arial"/>
                <a:cs typeface="Arial"/>
              </a:rPr>
              <a:t> </a:t>
            </a:r>
            <a:r>
              <a:rPr lang="en-US" b="0" u="sng" dirty="0">
                <a:solidFill>
                  <a:srgbClr val="0563C1"/>
                </a:solidFill>
                <a:effectLst/>
                <a:latin typeface="Arial"/>
                <a:cs typeface="Arial"/>
                <a:hlinkClick r:id="rId6">
                  <a:extLst>
                    <a:ext uri="{A12FA001-AC4F-418D-AE19-62706E023703}">
                      <ahyp:hlinkClr xmlns:ahyp="http://schemas.microsoft.com/office/drawing/2018/hyperlinkcolor" val="tx"/>
                    </a:ext>
                  </a:extLst>
                </a:hlinkClick>
              </a:rPr>
              <a:t>CC BY 2.0</a:t>
            </a:r>
            <a:r>
              <a:rPr lang="en-US" b="0" dirty="0">
                <a:solidFill>
                  <a:schemeClr val="tx1">
                    <a:lumMod val="95000"/>
                    <a:lumOff val="5000"/>
                  </a:schemeClr>
                </a:solidFill>
                <a:effectLst/>
                <a:latin typeface="Arial"/>
                <a:cs typeface="Arial"/>
              </a:rPr>
              <a:t>)</a:t>
            </a:r>
            <a:endParaRPr lang="en-US" dirty="0">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540139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048" y="0"/>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13.1d</a:t>
            </a:r>
          </a:p>
        </p:txBody>
      </p:sp>
      <p:pic>
        <p:nvPicPr>
          <p:cNvPr id="5" name="Picture 4" descr="An image is shown in which two molecules composed of a green sphere labeled “C l” connected on the right to a white sphere labeled “H” are near one another with a dotted line labeled “Intermolecular force ( weak )” drawn between them. A line connects the two spheres in each molecule and the line is labeled “Intramolecular force ( strong ).”">
            <a:extLst>
              <a:ext uri="{FF2B5EF4-FFF2-40B4-BE49-F238E27FC236}">
                <a16:creationId xmlns:a16="http://schemas.microsoft.com/office/drawing/2014/main" id="{F2C47384-F39A-419C-9A60-90B0DAE4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409" y="1260764"/>
            <a:ext cx="9218027" cy="3896378"/>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312824" y="5209309"/>
            <a:ext cx="7566352" cy="957811"/>
          </a:xfrm>
        </p:spPr>
        <p:txBody>
          <a:bodyPr vert="horz" lIns="91440" tIns="45720" rIns="91440" bIns="45720" rtlCol="0" anchor="t">
            <a:normAutofit/>
          </a:bodyPr>
          <a:lstStyle/>
          <a:p>
            <a:r>
              <a:rPr lang="en-US" b="1">
                <a:latin typeface="Arial"/>
                <a:cs typeface="Arial"/>
              </a:rPr>
              <a:t>Figure 13.1d</a:t>
            </a:r>
            <a:r>
              <a:rPr lang="en-US">
                <a:latin typeface="Arial"/>
                <a:cs typeface="Arial"/>
              </a:rPr>
              <a:t>  </a:t>
            </a:r>
            <a:r>
              <a:rPr lang="en-US" b="0">
                <a:solidFill>
                  <a:schemeClr val="tx1">
                    <a:lumMod val="95000"/>
                    <a:lumOff val="5000"/>
                  </a:schemeClr>
                </a:solidFill>
                <a:effectLst/>
                <a:latin typeface="Arial"/>
                <a:cs typeface="Arial"/>
              </a:rPr>
              <a:t>Intramolecular forces keep a molecule intact. Intermolecular forces hold multiple molecules together and determine many of a substance’s properties.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2067029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406823" y="-69273"/>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13.1e</a:t>
            </a:r>
          </a:p>
        </p:txBody>
      </p:sp>
      <p:pic>
        <p:nvPicPr>
          <p:cNvPr id="3" name="Picture 2" descr="The figure illustrates attraction between dipoles where the positive poles are attracted to the negative ends of the other molecule.">
            <a:extLst>
              <a:ext uri="{FF2B5EF4-FFF2-40B4-BE49-F238E27FC236}">
                <a16:creationId xmlns:a16="http://schemas.microsoft.com/office/drawing/2014/main" id="{83BF5F59-5A87-480A-A100-3CC08C4A3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20" y="685375"/>
            <a:ext cx="3742671" cy="4413098"/>
          </a:xfrm>
          <a:prstGeom prst="rect">
            <a:avLst/>
          </a:prstGeom>
        </p:spPr>
      </p:pic>
      <p:sp>
        <p:nvSpPr>
          <p:cNvPr id="14" name="Text Placeholder 13">
            <a:extLst>
              <a:ext uri="{FF2B5EF4-FFF2-40B4-BE49-F238E27FC236}">
                <a16:creationId xmlns:a16="http://schemas.microsoft.com/office/drawing/2014/main" id="{99BC38D5-BEB5-4873-AD32-2E8E14B9A313}"/>
              </a:ext>
              <a:ext uri="{C183D7F6-B498-43B3-948B-1728B52AA6E4}">
                <adec:decorative xmlns:adec="http://schemas.microsoft.com/office/drawing/2017/decorative" val="0"/>
              </a:ext>
            </a:extLst>
          </p:cNvPr>
          <p:cNvSpPr>
            <a:spLocks noGrp="1"/>
          </p:cNvSpPr>
          <p:nvPr>
            <p:ph type="body" sz="half" idx="2"/>
          </p:nvPr>
        </p:nvSpPr>
        <p:spPr>
          <a:xfrm>
            <a:off x="2312824" y="5209309"/>
            <a:ext cx="7566352" cy="1302328"/>
          </a:xfrm>
        </p:spPr>
        <p:txBody>
          <a:bodyPr vert="horz" lIns="91440" tIns="45720" rIns="91440" bIns="45720" rtlCol="0" anchor="t">
            <a:normAutofit/>
          </a:bodyPr>
          <a:lstStyle/>
          <a:p>
            <a:r>
              <a:rPr lang="en-US" b="1">
                <a:latin typeface="Arial"/>
                <a:cs typeface="Arial"/>
              </a:rPr>
              <a:t>Figure 13.1e</a:t>
            </a:r>
            <a:r>
              <a:rPr lang="en-US">
                <a:latin typeface="Arial"/>
                <a:cs typeface="Arial"/>
              </a:rPr>
              <a:t>  </a:t>
            </a:r>
            <a:r>
              <a:rPr lang="en-US" b="0">
                <a:solidFill>
                  <a:schemeClr val="tx1">
                    <a:lumMod val="95000"/>
                    <a:lumOff val="5000"/>
                  </a:schemeClr>
                </a:solidFill>
                <a:effectLst/>
                <a:latin typeface="Arial"/>
                <a:cs typeface="Arial"/>
              </a:rPr>
              <a:t>Dispersion forces result from the formation of temporary dipoles, as illustrated here for several nonpolar diatomic molecules (credit: graphic by </a:t>
            </a:r>
            <a:r>
              <a:rPr lang="en-US" b="0">
                <a:solidFill>
                  <a:schemeClr val="tx1">
                    <a:lumMod val="95000"/>
                    <a:lumOff val="5000"/>
                  </a:schemeClr>
                </a:solidFill>
                <a:effectLst/>
                <a:latin typeface="Arial"/>
                <a:cs typeface="Arial"/>
                <a:hlinkClick r:id="rId4"/>
              </a:rPr>
              <a:t>Revathi Mahadevan</a:t>
            </a:r>
            <a:r>
              <a:rPr lang="en-US" b="0">
                <a:solidFill>
                  <a:schemeClr val="tx1">
                    <a:lumMod val="95000"/>
                    <a:lumOff val="5000"/>
                  </a:schemeClr>
                </a:solidFill>
                <a:effectLst/>
                <a:latin typeface="Arial"/>
                <a:cs typeface="Arial"/>
              </a:rPr>
              <a:t>, </a:t>
            </a:r>
            <a:r>
              <a:rPr lang="en-US" b="0" u="sng">
                <a:solidFill>
                  <a:srgbClr val="0563C1"/>
                </a:solidFill>
                <a:effectLst/>
                <a:latin typeface="Arial"/>
                <a:cs typeface="Arial"/>
                <a:hlinkClick r:id="rId5">
                  <a:extLst>
                    <a:ext uri="{A12FA001-AC4F-418D-AE19-62706E023703}">
                      <ahyp:hlinkClr xmlns:ahyp="http://schemas.microsoft.com/office/drawing/2018/hyperlinkcolor" val="tx"/>
                    </a:ext>
                  </a:extLst>
                </a:hlinkClick>
              </a:rPr>
              <a:t>CC BY 4.0</a:t>
            </a:r>
            <a:r>
              <a:rPr lang="en-US" b="0" u="sng">
                <a:solidFill>
                  <a:schemeClr val="tx1">
                    <a:lumMod val="95000"/>
                    <a:lumOff val="5000"/>
                  </a:schemeClr>
                </a:solidFill>
                <a:effectLst/>
                <a:latin typeface="Arial"/>
                <a:cs typeface="Arial"/>
                <a:hlinkClick r:id="rId5">
                  <a:extLst>
                    <a:ext uri="{A12FA001-AC4F-418D-AE19-62706E023703}">
                      <ahyp:hlinkClr xmlns:ahyp="http://schemas.microsoft.com/office/drawing/2018/hyperlinkcolor" val="tx"/>
                    </a:ext>
                  </a:extLst>
                </a:hlinkClick>
              </a:rPr>
              <a:t>)</a:t>
            </a:r>
            <a:endParaRPr lang="en-US">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908451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69427" y="195821"/>
            <a:ext cx="2071399" cy="643812"/>
          </a:xfrm>
        </p:spPr>
        <p:txBody>
          <a:bodyPr/>
          <a:lstStyle/>
          <a:p>
            <a:r>
              <a:rPr lang="en-US"/>
              <a:t>Table 13.1a</a:t>
            </a:r>
          </a:p>
        </p:txBody>
      </p:sp>
      <p:sp>
        <p:nvSpPr>
          <p:cNvPr id="13" name="TextBox 12">
            <a:extLst>
              <a:ext uri="{FF2B5EF4-FFF2-40B4-BE49-F238E27FC236}">
                <a16:creationId xmlns:a16="http://schemas.microsoft.com/office/drawing/2014/main" id="{18F90ED2-EB94-41FE-B9D8-4361AE33D9B2}"/>
              </a:ext>
            </a:extLst>
          </p:cNvPr>
          <p:cNvSpPr txBox="1"/>
          <p:nvPr/>
        </p:nvSpPr>
        <p:spPr>
          <a:xfrm>
            <a:off x="2766231" y="999975"/>
            <a:ext cx="7414774" cy="369332"/>
          </a:xfrm>
          <a:prstGeom prst="rect">
            <a:avLst/>
          </a:prstGeom>
          <a:noFill/>
        </p:spPr>
        <p:txBody>
          <a:bodyPr wrap="square">
            <a:spAutoFit/>
          </a:bodyPr>
          <a:lstStyle/>
          <a:p>
            <a:r>
              <a:rPr lang="en-US" b="1"/>
              <a:t>Table 13.1a</a:t>
            </a:r>
            <a:r>
              <a:rPr lang="en-US"/>
              <a:t> </a:t>
            </a:r>
            <a:r>
              <a:rPr lang="en-US" sz="1600">
                <a:latin typeface="Arial" panose="020B0604020202020204" pitchFamily="34" charset="0"/>
                <a:cs typeface="Arial" panose="020B0604020202020204" pitchFamily="34" charset="0"/>
              </a:rPr>
              <a:t> Melting and Boiling Points of the Halogens</a:t>
            </a:r>
          </a:p>
        </p:txBody>
      </p:sp>
      <p:graphicFrame>
        <p:nvGraphicFramePr>
          <p:cNvPr id="5" name="Table 4">
            <a:extLst>
              <a:ext uri="{FF2B5EF4-FFF2-40B4-BE49-F238E27FC236}">
                <a16:creationId xmlns:a16="http://schemas.microsoft.com/office/drawing/2014/main" id="{ABDBFD2D-A2BE-4F5B-A042-E6F2DACAA501}"/>
              </a:ext>
            </a:extLst>
          </p:cNvPr>
          <p:cNvGraphicFramePr>
            <a:graphicFrameLocks noGrp="1"/>
          </p:cNvGraphicFramePr>
          <p:nvPr>
            <p:extLst>
              <p:ext uri="{D42A27DB-BD31-4B8C-83A1-F6EECF244321}">
                <p14:modId xmlns:p14="http://schemas.microsoft.com/office/powerpoint/2010/main" val="1676828947"/>
              </p:ext>
            </p:extLst>
          </p:nvPr>
        </p:nvGraphicFramePr>
        <p:xfrm>
          <a:off x="1969903" y="1593389"/>
          <a:ext cx="8037697" cy="3750729"/>
        </p:xfrm>
        <a:graphic>
          <a:graphicData uri="http://schemas.openxmlformats.org/drawingml/2006/table">
            <a:tbl>
              <a:tblPr firstRow="1">
                <a:tableStyleId>{793D81CF-94F2-401A-BA57-92F5A7B2D0C5}</a:tableStyleId>
              </a:tblPr>
              <a:tblGrid>
                <a:gridCol w="1777318">
                  <a:extLst>
                    <a:ext uri="{9D8B030D-6E8A-4147-A177-3AD203B41FA5}">
                      <a16:colId xmlns:a16="http://schemas.microsoft.com/office/drawing/2014/main" val="1648801033"/>
                    </a:ext>
                  </a:extLst>
                </a:gridCol>
                <a:gridCol w="1794242">
                  <a:extLst>
                    <a:ext uri="{9D8B030D-6E8A-4147-A177-3AD203B41FA5}">
                      <a16:colId xmlns:a16="http://schemas.microsoft.com/office/drawing/2014/main" val="1501404313"/>
                    </a:ext>
                  </a:extLst>
                </a:gridCol>
                <a:gridCol w="1655184">
                  <a:extLst>
                    <a:ext uri="{9D8B030D-6E8A-4147-A177-3AD203B41FA5}">
                      <a16:colId xmlns:a16="http://schemas.microsoft.com/office/drawing/2014/main" val="3761073210"/>
                    </a:ext>
                  </a:extLst>
                </a:gridCol>
                <a:gridCol w="1505645">
                  <a:extLst>
                    <a:ext uri="{9D8B030D-6E8A-4147-A177-3AD203B41FA5}">
                      <a16:colId xmlns:a16="http://schemas.microsoft.com/office/drawing/2014/main" val="3123806905"/>
                    </a:ext>
                  </a:extLst>
                </a:gridCol>
                <a:gridCol w="1305308">
                  <a:extLst>
                    <a:ext uri="{9D8B030D-6E8A-4147-A177-3AD203B41FA5}">
                      <a16:colId xmlns:a16="http://schemas.microsoft.com/office/drawing/2014/main" val="2606351482"/>
                    </a:ext>
                  </a:extLst>
                </a:gridCol>
              </a:tblGrid>
              <a:tr h="334878">
                <a:tc>
                  <a:txBody>
                    <a:bodyPr/>
                    <a:lstStyle/>
                    <a:p>
                      <a:r>
                        <a:rPr lang="en-US" sz="1800" b="1" i="0" kern="1200">
                          <a:solidFill>
                            <a:schemeClr val="lt1"/>
                          </a:solidFill>
                          <a:effectLst/>
                          <a:latin typeface="+mn-lt"/>
                          <a:ea typeface="+mn-ea"/>
                          <a:cs typeface="+mn-cs"/>
                        </a:rPr>
                        <a:t>Halogen</a:t>
                      </a:r>
                      <a:endParaRPr lang="en-IN" sz="1400" b="1">
                        <a:effectLst/>
                      </a:endParaRPr>
                    </a:p>
                  </a:txBody>
                  <a:tcPr marL="13902" marR="13902" marT="6951" marB="6951" anchor="ctr">
                    <a:solidFill>
                      <a:schemeClr val="tx1">
                        <a:lumMod val="85000"/>
                        <a:lumOff val="15000"/>
                      </a:schemeClr>
                    </a:solidFill>
                  </a:tcPr>
                </a:tc>
                <a:tc>
                  <a:txBody>
                    <a:bodyPr/>
                    <a:lstStyle/>
                    <a:p>
                      <a:pPr algn="l" fontAlgn="ctr"/>
                      <a:r>
                        <a:rPr lang="en-US">
                          <a:effectLst/>
                        </a:rPr>
                        <a:t>Molar Mass</a:t>
                      </a:r>
                    </a:p>
                  </a:txBody>
                  <a:tcPr anchor="ctr">
                    <a:solidFill>
                      <a:schemeClr val="tx1">
                        <a:lumMod val="85000"/>
                        <a:lumOff val="15000"/>
                      </a:schemeClr>
                    </a:solidFill>
                  </a:tcPr>
                </a:tc>
                <a:tc>
                  <a:txBody>
                    <a:bodyPr/>
                    <a:lstStyle/>
                    <a:p>
                      <a:pPr algn="l" fontAlgn="ctr"/>
                      <a:r>
                        <a:rPr lang="en-US">
                          <a:effectLst/>
                        </a:rPr>
                        <a:t>Atomic Radius</a:t>
                      </a:r>
                    </a:p>
                  </a:txBody>
                  <a:tcPr anchor="ctr">
                    <a:solidFill>
                      <a:schemeClr val="tx1">
                        <a:lumMod val="85000"/>
                        <a:lumOff val="15000"/>
                      </a:schemeClr>
                    </a:solidFill>
                  </a:tcPr>
                </a:tc>
                <a:tc>
                  <a:txBody>
                    <a:bodyPr/>
                    <a:lstStyle/>
                    <a:p>
                      <a:r>
                        <a:rPr lang="en-US" sz="1800" b="1" i="0" kern="1200">
                          <a:solidFill>
                            <a:schemeClr val="lt1"/>
                          </a:solidFill>
                          <a:effectLst/>
                          <a:latin typeface="+mn-lt"/>
                          <a:ea typeface="+mn-ea"/>
                          <a:cs typeface="+mn-cs"/>
                        </a:rPr>
                        <a:t>Melting Point</a:t>
                      </a:r>
                      <a:endParaRPr lang="en-IN" sz="1400" b="1">
                        <a:effectLst/>
                      </a:endParaRPr>
                    </a:p>
                  </a:txBody>
                  <a:tcPr marL="13902" marR="13902" marT="6951" marB="6951" anchor="ctr">
                    <a:solidFill>
                      <a:schemeClr val="tx1">
                        <a:lumMod val="85000"/>
                        <a:lumOff val="15000"/>
                      </a:schemeClr>
                    </a:solidFill>
                  </a:tcPr>
                </a:tc>
                <a:tc>
                  <a:txBody>
                    <a:bodyPr/>
                    <a:lstStyle/>
                    <a:p>
                      <a:r>
                        <a:rPr lang="en-US" sz="1800" b="1" i="0" kern="1200">
                          <a:solidFill>
                            <a:schemeClr val="lt1"/>
                          </a:solidFill>
                          <a:effectLst/>
                          <a:latin typeface="+mn-lt"/>
                          <a:ea typeface="+mn-ea"/>
                          <a:cs typeface="+mn-cs"/>
                        </a:rPr>
                        <a:t>Boiling Point</a:t>
                      </a:r>
                      <a:endParaRPr lang="en-IN" sz="1400" b="1">
                        <a:effectLst/>
                      </a:endParaRPr>
                    </a:p>
                  </a:txBody>
                  <a:tcPr marL="13902" marR="13902" marT="6951" marB="6951" anchor="ctr">
                    <a:solidFill>
                      <a:schemeClr val="tx1">
                        <a:lumMod val="85000"/>
                        <a:lumOff val="15000"/>
                      </a:schemeClr>
                    </a:solidFill>
                  </a:tcPr>
                </a:tc>
                <a:extLst>
                  <a:ext uri="{0D108BD9-81ED-4DB2-BD59-A6C34878D82A}">
                    <a16:rowId xmlns:a16="http://schemas.microsoft.com/office/drawing/2014/main" val="719941093"/>
                  </a:ext>
                </a:extLst>
              </a:tr>
              <a:tr h="484686">
                <a:tc>
                  <a:txBody>
                    <a:bodyPr/>
                    <a:lstStyle/>
                    <a:p>
                      <a:pPr algn="l" fontAlgn="ctr"/>
                      <a:r>
                        <a:rPr lang="en-US">
                          <a:effectLst/>
                        </a:rPr>
                        <a:t>fluorine, F</a:t>
                      </a:r>
                      <a:r>
                        <a:rPr lang="en-US" i="0" baseline="-25000">
                          <a:effectLst/>
                        </a:rPr>
                        <a:t>2</a:t>
                      </a:r>
                      <a:endParaRPr lang="en-US">
                        <a:effectLst/>
                      </a:endParaRPr>
                    </a:p>
                  </a:txBody>
                  <a:tcPr anchor="ctr"/>
                </a:tc>
                <a:tc>
                  <a:txBody>
                    <a:bodyPr/>
                    <a:lstStyle/>
                    <a:p>
                      <a:pPr algn="l" fontAlgn="ctr"/>
                      <a:r>
                        <a:rPr lang="en-US">
                          <a:effectLst/>
                        </a:rPr>
                        <a:t>38 g/mol</a:t>
                      </a:r>
                    </a:p>
                  </a:txBody>
                  <a:tcPr anchor="ctr"/>
                </a:tc>
                <a:tc>
                  <a:txBody>
                    <a:bodyPr/>
                    <a:lstStyle/>
                    <a:p>
                      <a:pPr algn="l" fontAlgn="ctr"/>
                      <a:r>
                        <a:rPr lang="en-US">
                          <a:effectLst/>
                        </a:rPr>
                        <a:t>72 pm</a:t>
                      </a:r>
                    </a:p>
                  </a:txBody>
                  <a:tcPr anchor="ctr"/>
                </a:tc>
                <a:tc>
                  <a:txBody>
                    <a:bodyPr/>
                    <a:lstStyle/>
                    <a:p>
                      <a:pPr algn="l" fontAlgn="ctr"/>
                      <a:r>
                        <a:rPr lang="en-US">
                          <a:effectLst/>
                        </a:rPr>
                        <a:t>53 K</a:t>
                      </a:r>
                    </a:p>
                  </a:txBody>
                  <a:tcPr anchor="ctr"/>
                </a:tc>
                <a:tc>
                  <a:txBody>
                    <a:bodyPr/>
                    <a:lstStyle/>
                    <a:p>
                      <a:pPr algn="l" fontAlgn="ctr"/>
                      <a:r>
                        <a:rPr lang="en-US">
                          <a:effectLst/>
                        </a:rPr>
                        <a:t>85 K</a:t>
                      </a:r>
                    </a:p>
                  </a:txBody>
                  <a:tcPr anchor="ctr"/>
                </a:tc>
                <a:extLst>
                  <a:ext uri="{0D108BD9-81ED-4DB2-BD59-A6C34878D82A}">
                    <a16:rowId xmlns:a16="http://schemas.microsoft.com/office/drawing/2014/main" val="3951892737"/>
                  </a:ext>
                </a:extLst>
              </a:tr>
              <a:tr h="698113">
                <a:tc>
                  <a:txBody>
                    <a:bodyPr/>
                    <a:lstStyle/>
                    <a:p>
                      <a:pPr algn="l" fontAlgn="ctr"/>
                      <a:r>
                        <a:rPr lang="en-US">
                          <a:effectLst/>
                        </a:rPr>
                        <a:t>chlorine, Cl</a:t>
                      </a:r>
                      <a:r>
                        <a:rPr lang="en-US" i="0" baseline="-25000">
                          <a:effectLst/>
                        </a:rPr>
                        <a:t>2</a:t>
                      </a:r>
                      <a:endParaRPr lang="en-US">
                        <a:effectLst/>
                      </a:endParaRPr>
                    </a:p>
                  </a:txBody>
                  <a:tcPr anchor="ctr"/>
                </a:tc>
                <a:tc>
                  <a:txBody>
                    <a:bodyPr/>
                    <a:lstStyle/>
                    <a:p>
                      <a:pPr algn="l" fontAlgn="ctr"/>
                      <a:r>
                        <a:rPr lang="en-US">
                          <a:effectLst/>
                        </a:rPr>
                        <a:t>71 g/mol</a:t>
                      </a:r>
                    </a:p>
                  </a:txBody>
                  <a:tcPr anchor="ctr"/>
                </a:tc>
                <a:tc>
                  <a:txBody>
                    <a:bodyPr/>
                    <a:lstStyle/>
                    <a:p>
                      <a:pPr algn="l" fontAlgn="ctr"/>
                      <a:r>
                        <a:rPr lang="en-US">
                          <a:effectLst/>
                        </a:rPr>
                        <a:t>99 pm</a:t>
                      </a:r>
                    </a:p>
                  </a:txBody>
                  <a:tcPr anchor="ctr"/>
                </a:tc>
                <a:tc>
                  <a:txBody>
                    <a:bodyPr/>
                    <a:lstStyle/>
                    <a:p>
                      <a:pPr algn="l" fontAlgn="ctr"/>
                      <a:r>
                        <a:rPr lang="en-US">
                          <a:effectLst/>
                        </a:rPr>
                        <a:t>172 K</a:t>
                      </a:r>
                    </a:p>
                  </a:txBody>
                  <a:tcPr anchor="ctr"/>
                </a:tc>
                <a:tc>
                  <a:txBody>
                    <a:bodyPr/>
                    <a:lstStyle/>
                    <a:p>
                      <a:pPr algn="l" fontAlgn="ctr"/>
                      <a:r>
                        <a:rPr lang="en-US">
                          <a:effectLst/>
                        </a:rPr>
                        <a:t>238 K</a:t>
                      </a:r>
                    </a:p>
                  </a:txBody>
                  <a:tcPr anchor="ctr"/>
                </a:tc>
                <a:extLst>
                  <a:ext uri="{0D108BD9-81ED-4DB2-BD59-A6C34878D82A}">
                    <a16:rowId xmlns:a16="http://schemas.microsoft.com/office/drawing/2014/main" val="2945823728"/>
                  </a:ext>
                </a:extLst>
              </a:tr>
              <a:tr h="698113">
                <a:tc>
                  <a:txBody>
                    <a:bodyPr/>
                    <a:lstStyle/>
                    <a:p>
                      <a:pPr algn="l" fontAlgn="ctr"/>
                      <a:r>
                        <a:rPr lang="en-US">
                          <a:effectLst/>
                        </a:rPr>
                        <a:t>bromine, Br</a:t>
                      </a:r>
                      <a:r>
                        <a:rPr lang="en-US" i="0" baseline="-25000">
                          <a:effectLst/>
                        </a:rPr>
                        <a:t>2</a:t>
                      </a:r>
                      <a:endParaRPr lang="en-US">
                        <a:effectLst/>
                      </a:endParaRPr>
                    </a:p>
                  </a:txBody>
                  <a:tcPr anchor="ctr"/>
                </a:tc>
                <a:tc>
                  <a:txBody>
                    <a:bodyPr/>
                    <a:lstStyle/>
                    <a:p>
                      <a:pPr algn="l" fontAlgn="ctr"/>
                      <a:r>
                        <a:rPr lang="en-US">
                          <a:effectLst/>
                        </a:rPr>
                        <a:t>160 g/mol</a:t>
                      </a:r>
                    </a:p>
                  </a:txBody>
                  <a:tcPr anchor="ctr"/>
                </a:tc>
                <a:tc>
                  <a:txBody>
                    <a:bodyPr/>
                    <a:lstStyle/>
                    <a:p>
                      <a:pPr algn="l" fontAlgn="ctr"/>
                      <a:r>
                        <a:rPr lang="en-US">
                          <a:effectLst/>
                        </a:rPr>
                        <a:t>114 pm</a:t>
                      </a:r>
                    </a:p>
                  </a:txBody>
                  <a:tcPr anchor="ctr"/>
                </a:tc>
                <a:tc>
                  <a:txBody>
                    <a:bodyPr/>
                    <a:lstStyle/>
                    <a:p>
                      <a:pPr algn="l" fontAlgn="ctr"/>
                      <a:r>
                        <a:rPr lang="en-US">
                          <a:effectLst/>
                        </a:rPr>
                        <a:t>266 K</a:t>
                      </a:r>
                    </a:p>
                  </a:txBody>
                  <a:tcPr anchor="ctr"/>
                </a:tc>
                <a:tc>
                  <a:txBody>
                    <a:bodyPr/>
                    <a:lstStyle/>
                    <a:p>
                      <a:pPr algn="l" fontAlgn="ctr"/>
                      <a:r>
                        <a:rPr lang="en-US">
                          <a:effectLst/>
                        </a:rPr>
                        <a:t>332 K</a:t>
                      </a:r>
                    </a:p>
                  </a:txBody>
                  <a:tcPr anchor="ctr"/>
                </a:tc>
                <a:extLst>
                  <a:ext uri="{0D108BD9-81ED-4DB2-BD59-A6C34878D82A}">
                    <a16:rowId xmlns:a16="http://schemas.microsoft.com/office/drawing/2014/main" val="1147627615"/>
                  </a:ext>
                </a:extLst>
              </a:tr>
              <a:tr h="997305">
                <a:tc>
                  <a:txBody>
                    <a:bodyPr/>
                    <a:lstStyle/>
                    <a:p>
                      <a:pPr algn="l" fontAlgn="ctr"/>
                      <a:r>
                        <a:rPr lang="en-US">
                          <a:effectLst/>
                        </a:rPr>
                        <a:t>iodine, I</a:t>
                      </a:r>
                      <a:r>
                        <a:rPr lang="en-US" i="0" baseline="-25000">
                          <a:effectLst/>
                        </a:rPr>
                        <a:t>2</a:t>
                      </a:r>
                      <a:endParaRPr lang="en-US">
                        <a:effectLst/>
                      </a:endParaRPr>
                    </a:p>
                  </a:txBody>
                  <a:tcPr anchor="ctr"/>
                </a:tc>
                <a:tc>
                  <a:txBody>
                    <a:bodyPr/>
                    <a:lstStyle/>
                    <a:p>
                      <a:pPr algn="l" fontAlgn="ctr"/>
                      <a:r>
                        <a:rPr lang="en-US">
                          <a:effectLst/>
                        </a:rPr>
                        <a:t>254 g/mol</a:t>
                      </a:r>
                    </a:p>
                  </a:txBody>
                  <a:tcPr anchor="ctr"/>
                </a:tc>
                <a:tc>
                  <a:txBody>
                    <a:bodyPr/>
                    <a:lstStyle/>
                    <a:p>
                      <a:pPr algn="l" fontAlgn="ctr"/>
                      <a:r>
                        <a:rPr lang="en-US">
                          <a:effectLst/>
                        </a:rPr>
                        <a:t>133 pm</a:t>
                      </a:r>
                    </a:p>
                  </a:txBody>
                  <a:tcPr anchor="ctr"/>
                </a:tc>
                <a:tc>
                  <a:txBody>
                    <a:bodyPr/>
                    <a:lstStyle/>
                    <a:p>
                      <a:pPr algn="l" fontAlgn="ctr"/>
                      <a:r>
                        <a:rPr lang="en-US">
                          <a:effectLst/>
                        </a:rPr>
                        <a:t>387 K</a:t>
                      </a:r>
                    </a:p>
                  </a:txBody>
                  <a:tcPr anchor="ctr"/>
                </a:tc>
                <a:tc>
                  <a:txBody>
                    <a:bodyPr/>
                    <a:lstStyle/>
                    <a:p>
                      <a:pPr algn="l" fontAlgn="ctr"/>
                      <a:r>
                        <a:rPr lang="en-US">
                          <a:effectLst/>
                        </a:rPr>
                        <a:t>457 K</a:t>
                      </a:r>
                    </a:p>
                  </a:txBody>
                  <a:tcPr anchor="ctr"/>
                </a:tc>
                <a:extLst>
                  <a:ext uri="{0D108BD9-81ED-4DB2-BD59-A6C34878D82A}">
                    <a16:rowId xmlns:a16="http://schemas.microsoft.com/office/drawing/2014/main" val="4149682656"/>
                  </a:ext>
                </a:extLst>
              </a:tr>
              <a:tr h="506752">
                <a:tc>
                  <a:txBody>
                    <a:bodyPr/>
                    <a:lstStyle/>
                    <a:p>
                      <a:pPr algn="l" fontAlgn="ctr"/>
                      <a:r>
                        <a:rPr lang="en-US">
                          <a:effectLst/>
                        </a:rPr>
                        <a:t>astatine, At</a:t>
                      </a:r>
                      <a:r>
                        <a:rPr lang="en-US" i="0" baseline="-25000">
                          <a:effectLst/>
                        </a:rPr>
                        <a:t>2</a:t>
                      </a:r>
                      <a:endParaRPr lang="en-US">
                        <a:effectLst/>
                      </a:endParaRPr>
                    </a:p>
                  </a:txBody>
                  <a:tcPr anchor="ctr"/>
                </a:tc>
                <a:tc>
                  <a:txBody>
                    <a:bodyPr/>
                    <a:lstStyle/>
                    <a:p>
                      <a:pPr algn="l" fontAlgn="ctr"/>
                      <a:r>
                        <a:rPr lang="en-US">
                          <a:effectLst/>
                        </a:rPr>
                        <a:t>420 g/mol</a:t>
                      </a:r>
                    </a:p>
                  </a:txBody>
                  <a:tcPr anchor="ctr"/>
                </a:tc>
                <a:tc>
                  <a:txBody>
                    <a:bodyPr/>
                    <a:lstStyle/>
                    <a:p>
                      <a:pPr algn="l" fontAlgn="ctr"/>
                      <a:r>
                        <a:rPr lang="en-US">
                          <a:effectLst/>
                        </a:rPr>
                        <a:t>150 pm</a:t>
                      </a:r>
                    </a:p>
                  </a:txBody>
                  <a:tcPr anchor="ctr"/>
                </a:tc>
                <a:tc>
                  <a:txBody>
                    <a:bodyPr/>
                    <a:lstStyle/>
                    <a:p>
                      <a:pPr algn="l" fontAlgn="ctr"/>
                      <a:r>
                        <a:rPr lang="en-US">
                          <a:effectLst/>
                        </a:rPr>
                        <a:t>575 K</a:t>
                      </a:r>
                    </a:p>
                  </a:txBody>
                  <a:tcPr anchor="ctr"/>
                </a:tc>
                <a:tc>
                  <a:txBody>
                    <a:bodyPr/>
                    <a:lstStyle/>
                    <a:p>
                      <a:pPr algn="l" fontAlgn="ctr"/>
                      <a:r>
                        <a:rPr lang="en-US">
                          <a:effectLst/>
                        </a:rPr>
                        <a:t>610 K</a:t>
                      </a:r>
                    </a:p>
                  </a:txBody>
                  <a:tcPr anchor="ctr"/>
                </a:tc>
                <a:extLst>
                  <a:ext uri="{0D108BD9-81ED-4DB2-BD59-A6C34878D82A}">
                    <a16:rowId xmlns:a16="http://schemas.microsoft.com/office/drawing/2014/main" val="3117772981"/>
                  </a:ext>
                </a:extLst>
              </a:tr>
            </a:tbl>
          </a:graphicData>
        </a:graphic>
      </p:graphicFrame>
      <p:sp>
        <p:nvSpPr>
          <p:cNvPr id="2" name="TextBox 1">
            <a:extLst>
              <a:ext uri="{FF2B5EF4-FFF2-40B4-BE49-F238E27FC236}">
                <a16:creationId xmlns:a16="http://schemas.microsoft.com/office/drawing/2014/main" id="{0505632A-7A03-A0E9-1A38-5D2782E760ED}"/>
              </a:ext>
            </a:extLst>
          </p:cNvPr>
          <p:cNvSpPr txBox="1"/>
          <p:nvPr/>
        </p:nvSpPr>
        <p:spPr>
          <a:xfrm>
            <a:off x="4041848" y="5519471"/>
            <a:ext cx="4108304" cy="338554"/>
          </a:xfrm>
          <a:prstGeom prst="rect">
            <a:avLst/>
          </a:prstGeom>
          <a:noFill/>
        </p:spPr>
        <p:txBody>
          <a:bodyPr wrap="none" rtlCol="0">
            <a:spAutoFit/>
          </a:bodyPr>
          <a:lstStyle/>
          <a:p>
            <a:pPr>
              <a:lnSpc>
                <a:spcPct val="100000"/>
              </a:lnSpc>
            </a:pPr>
            <a:r>
              <a:rPr lang="en-US" sz="1600">
                <a:effectLst/>
                <a:latin typeface="Arial" panose="020B0604020202020204" pitchFamily="34" charset="0"/>
                <a:ea typeface="Calibri" panose="020F0502020204030204" pitchFamily="34" charset="0"/>
              </a:rPr>
              <a:t>(credit: </a:t>
            </a:r>
            <a:r>
              <a:rPr lang="en-US" sz="1600" i="1" u="sng">
                <a:solidFill>
                  <a:srgbClr val="0563C1"/>
                </a:solidFill>
                <a:effectLst/>
                <a:latin typeface="Arial" panose="020B0604020202020204" pitchFamily="34" charset="0"/>
                <a:ea typeface="Calibri" panose="020F0502020204030204" pitchFamily="34" charset="0"/>
                <a:hlinkClick r:id="rId3"/>
              </a:rPr>
              <a:t>Chemistry (OpenStax)</a:t>
            </a:r>
            <a:r>
              <a:rPr lang="en-US" sz="1600">
                <a:effectLst/>
                <a:latin typeface="Arial" panose="020B0604020202020204" pitchFamily="34" charset="0"/>
                <a:ea typeface="Calibri" panose="020F0502020204030204" pitchFamily="34" charset="0"/>
              </a:rPr>
              <a:t>, </a:t>
            </a:r>
            <a:r>
              <a:rPr lang="en-US" sz="1600" u="sng">
                <a:solidFill>
                  <a:srgbClr val="0563C1"/>
                </a:solidFill>
                <a:effectLst/>
                <a:latin typeface="Arial" panose="020B0604020202020204" pitchFamily="34" charset="0"/>
                <a:ea typeface="Calibri" panose="020F0502020204030204" pitchFamily="34" charset="0"/>
                <a:hlinkClick r:id="rId4"/>
              </a:rPr>
              <a:t>CC BY 4.0</a:t>
            </a:r>
            <a:r>
              <a:rPr lang="en-US" sz="1600">
                <a:effectLst/>
                <a:latin typeface="Arial" panose="020B0604020202020204" pitchFamily="34" charset="0"/>
                <a:ea typeface="Calibri" panose="020F0502020204030204" pitchFamily="34" charset="0"/>
              </a:rPr>
              <a:t>.)</a:t>
            </a:r>
            <a:endParaRPr lang="en-US" sz="16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82596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22290" y="165610"/>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13.1f</a:t>
            </a:r>
          </a:p>
        </p:txBody>
      </p:sp>
      <p:pic>
        <p:nvPicPr>
          <p:cNvPr id="5" name="Picture 4" descr="A line graph, titled “Carbon Family,” is shown where the y-axis is labeled “Temperature, ( degree sign C )” and has values of “negative 200” to “negative 40” from bottom to top in increments of 20. The x-axis is labeled “Period” and has values of “0” to “5” in increments of 1. The first point on the graph is labeled “C H subscript 4” and is at point “2, negative 160.” The second point on the graph is labeled “S i H subscript 4” and is at point “3, negative 120” while the third point on the graph is labeled “G e H subscript 4” and is at point “4, negative 100.” The fourth point on the graph is labeled “S n H subscript 4” and is at point “5, negative 60.”">
            <a:extLst>
              <a:ext uri="{FF2B5EF4-FFF2-40B4-BE49-F238E27FC236}">
                <a16:creationId xmlns:a16="http://schemas.microsoft.com/office/drawing/2014/main" id="{81F52A51-F83B-49FD-AA8E-EA78F2825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9237" y="1063124"/>
            <a:ext cx="6350000"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312824" y="5555673"/>
            <a:ext cx="7566352" cy="955964"/>
          </a:xfrm>
        </p:spPr>
        <p:txBody>
          <a:bodyPr vert="horz" lIns="91440" tIns="45720" rIns="91440" bIns="45720" rtlCol="0" anchor="t">
            <a:normAutofit/>
          </a:bodyPr>
          <a:lstStyle/>
          <a:p>
            <a:r>
              <a:rPr lang="en-US" b="1">
                <a:latin typeface="Arial"/>
                <a:cs typeface="Arial"/>
              </a:rPr>
              <a:t>Figure 13.1f</a:t>
            </a:r>
            <a:r>
              <a:rPr lang="en-US">
                <a:latin typeface="Arial"/>
                <a:cs typeface="Arial"/>
              </a:rPr>
              <a:t>  </a:t>
            </a:r>
            <a:r>
              <a:rPr lang="en-US" b="0">
                <a:solidFill>
                  <a:schemeClr val="tx1">
                    <a:lumMod val="95000"/>
                    <a:lumOff val="5000"/>
                  </a:schemeClr>
                </a:solidFill>
                <a:effectLst/>
                <a:latin typeface="Arial"/>
                <a:cs typeface="Arial"/>
              </a:rPr>
              <a:t>Boiling points of hydrogen compounds containing Group 14 elements.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599693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dd613c2f-ec96-4a26-b230-097ac645d2d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3966276881B104C93581CE0E966CA06" ma:contentTypeVersion="16" ma:contentTypeDescription="Create a new document." ma:contentTypeScope="" ma:versionID="9e67d439c7d4db3b754a742f823ac3b1">
  <xsd:schema xmlns:xsd="http://www.w3.org/2001/XMLSchema" xmlns:xs="http://www.w3.org/2001/XMLSchema" xmlns:p="http://schemas.microsoft.com/office/2006/metadata/properties" xmlns:ns3="dd613c2f-ec96-4a26-b230-097ac645d2df" xmlns:ns4="36d4da47-f79c-4ed6-a65a-415e2f572cf4" targetNamespace="http://schemas.microsoft.com/office/2006/metadata/properties" ma:root="true" ma:fieldsID="2099407a7fa1b25f294a6b31c29b5c21" ns3:_="" ns4:_="">
    <xsd:import namespace="dd613c2f-ec96-4a26-b230-097ac645d2df"/>
    <xsd:import namespace="36d4da47-f79c-4ed6-a65a-415e2f572cf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613c2f-ec96-4a26-b230-097ac645d2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d4da47-f79c-4ed6-a65a-415e2f572cf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F1DB5A-3E7E-4431-878A-F567BD4044DD}">
  <ds:schemaRefs>
    <ds:schemaRef ds:uri="http://schemas.microsoft.com/sharepoint/v3/contenttype/forms"/>
  </ds:schemaRefs>
</ds:datastoreItem>
</file>

<file path=customXml/itemProps2.xml><?xml version="1.0" encoding="utf-8"?>
<ds:datastoreItem xmlns:ds="http://schemas.openxmlformats.org/officeDocument/2006/customXml" ds:itemID="{E997DC09-E341-4E90-9E4B-39E04F86C789}">
  <ds:schemaRefs>
    <ds:schemaRef ds:uri="36d4da47-f79c-4ed6-a65a-415e2f572cf4"/>
    <ds:schemaRef ds:uri="dd613c2f-ec96-4a26-b230-097ac645d2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01DDA6C-0ADB-478A-9817-9D5CE479EA96}">
  <ds:schemaRefs>
    <ds:schemaRef ds:uri="36d4da47-f79c-4ed6-a65a-415e2f572cf4"/>
    <ds:schemaRef ds:uri="dd613c2f-ec96-4a26-b230-097ac645d2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2432</Words>
  <Application>Microsoft Office PowerPoint</Application>
  <PresentationFormat>Widescreen</PresentationFormat>
  <Paragraphs>239</Paragraphs>
  <Slides>45</Slides>
  <Notes>45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Arial Narrow</vt:lpstr>
      <vt:lpstr>Calibri</vt:lpstr>
      <vt:lpstr>Office Theme</vt:lpstr>
      <vt:lpstr>Chapter 13 Welcome to Chemistry</vt:lpstr>
      <vt:lpstr>Figure 13a</vt:lpstr>
      <vt:lpstr>Figure 13.1a</vt:lpstr>
      <vt:lpstr>Figure 13.1b</vt:lpstr>
      <vt:lpstr>Figure 13.1c</vt:lpstr>
      <vt:lpstr>Figure 13.1d</vt:lpstr>
      <vt:lpstr>Figure 13.1e</vt:lpstr>
      <vt:lpstr>Table 13.1a</vt:lpstr>
      <vt:lpstr>Figure 13.1f</vt:lpstr>
      <vt:lpstr>Figure 13.1g</vt:lpstr>
      <vt:lpstr>Figure 13.1h</vt:lpstr>
      <vt:lpstr>Figure 13.1i</vt:lpstr>
      <vt:lpstr>Figure 13.1j</vt:lpstr>
      <vt:lpstr>Figure 13.1k</vt:lpstr>
      <vt:lpstr>Figure 13.1l</vt:lpstr>
      <vt:lpstr>Figure 13.1m</vt:lpstr>
      <vt:lpstr>Figure 13.1n</vt:lpstr>
      <vt:lpstr>Figure 13.2a</vt:lpstr>
      <vt:lpstr>Table 13.2a</vt:lpstr>
      <vt:lpstr>Figure 13.2b</vt:lpstr>
      <vt:lpstr>Table 13.2b</vt:lpstr>
      <vt:lpstr>Figure 13.2c</vt:lpstr>
      <vt:lpstr>Figure 13.2d</vt:lpstr>
      <vt:lpstr>Figure 13.2e</vt:lpstr>
      <vt:lpstr>Figure 13.2f</vt:lpstr>
      <vt:lpstr>Figure 13.3a</vt:lpstr>
      <vt:lpstr>Figure 13.3b</vt:lpstr>
      <vt:lpstr>Figure 13.3c</vt:lpstr>
      <vt:lpstr>Figure 13.3d</vt:lpstr>
      <vt:lpstr>Figure 13.3e</vt:lpstr>
      <vt:lpstr>Figure 13.3f</vt:lpstr>
      <vt:lpstr>Figure 13.3g</vt:lpstr>
      <vt:lpstr>Figure 13.3h</vt:lpstr>
      <vt:lpstr>Figure 13.3i</vt:lpstr>
      <vt:lpstr>Figure 13.4a</vt:lpstr>
      <vt:lpstr>Figure 13.4b</vt:lpstr>
      <vt:lpstr>Figure 13.4c</vt:lpstr>
      <vt:lpstr>Figure 13.4d</vt:lpstr>
      <vt:lpstr>Figure 13.4e</vt:lpstr>
      <vt:lpstr>Table 13.4a</vt:lpstr>
      <vt:lpstr>Figure 13.4f</vt:lpstr>
      <vt:lpstr>Figure 13.5a</vt:lpstr>
      <vt:lpstr>Figure 13.5b</vt:lpstr>
      <vt:lpstr>Figure 13.5c</vt:lpstr>
      <vt:lpstr>Figure 13.5d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Revathi Mahadevan</dc:creator>
  <cp:lastModifiedBy>Gregory Anderson</cp:lastModifiedBy>
  <cp:revision>21</cp:revision>
  <dcterms:created xsi:type="dcterms:W3CDTF">2022-10-20T03:16:15Z</dcterms:created>
  <dcterms:modified xsi:type="dcterms:W3CDTF">2023-12-20T20:48:09Z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0x01010053966276881B104C93581CE0E966CA06</vt:lpwstr>
  </property>
</Properties>
</file>