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sldIdLst>
    <p:sldId id="256" r:id="rId5"/>
    <p:sldId id="262" r:id="rId6"/>
    <p:sldId id="350" r:id="rId7"/>
    <p:sldId id="359" r:id="rId8"/>
    <p:sldId id="409" r:id="rId9"/>
    <p:sldId id="410" r:id="rId10"/>
    <p:sldId id="411" r:id="rId11"/>
    <p:sldId id="412" r:id="rId12"/>
    <p:sldId id="413" r:id="rId13"/>
    <p:sldId id="414" r:id="rId14"/>
    <p:sldId id="415" r:id="rId15"/>
    <p:sldId id="338"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43" r:id="rId37"/>
    <p:sldId id="437" r:id="rId38"/>
    <p:sldId id="438" r:id="rId39"/>
    <p:sldId id="439" r:id="rId40"/>
    <p:sldId id="440" r:id="rId41"/>
    <p:sldId id="441" r:id="rId42"/>
    <p:sldId id="442" r:id="rId43"/>
    <p:sldId id="444" r:id="rId44"/>
    <p:sldId id="445" r:id="rId45"/>
    <p:sldId id="446" r:id="rId46"/>
    <p:sldId id="447" r:id="rId47"/>
    <p:sldId id="448" r:id="rId48"/>
    <p:sldId id="386" r:id="rId49"/>
    <p:sldId id="450" r:id="rId50"/>
    <p:sldId id="451" r:id="rId51"/>
    <p:sldId id="452" r:id="rId52"/>
    <p:sldId id="449"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67" r:id="rId68"/>
    <p:sldId id="468" r:id="rId69"/>
    <p:sldId id="469" r:id="rId70"/>
    <p:sldId id="470" r:id="rId71"/>
    <p:sldId id="471" r:id="rId72"/>
    <p:sldId id="472"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4849"/>
    <a:srgbClr val="567375"/>
    <a:srgbClr val="4D6F58"/>
    <a:srgbClr val="6F2817"/>
    <a:srgbClr val="BC4326"/>
    <a:srgbClr val="9DAEAF"/>
    <a:srgbClr val="F7F7E8"/>
    <a:srgbClr val="94B49F"/>
    <a:srgbClr val="DF78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4" autoAdjust="0"/>
    <p:restoredTop sz="93635" autoAdjust="0"/>
  </p:normalViewPr>
  <p:slideViewPr>
    <p:cSldViewPr snapToGrid="0">
      <p:cViewPr varScale="1">
        <p:scale>
          <a:sx n="79" d="100"/>
          <a:sy n="79" d="100"/>
        </p:scale>
        <p:origin x="653" y="77"/>
      </p:cViewPr>
      <p:guideLst/>
    </p:cSldViewPr>
  </p:slideViewPr>
  <p:outlineViewPr>
    <p:cViewPr>
      <p:scale>
        <a:sx n="33" d="100"/>
        <a:sy n="33" d="100"/>
      </p:scale>
      <p:origin x="0" y="-10229"/>
    </p:cViewPr>
  </p:outlineViewPr>
  <p:notesTextViewPr>
    <p:cViewPr>
      <p:scale>
        <a:sx n="1" d="1"/>
        <a:sy n="1" d="1"/>
      </p:scale>
      <p:origin x="0" y="0"/>
    </p:cViewPr>
  </p:notesTextViewPr>
  <p:sorterViewPr>
    <p:cViewPr>
      <p:scale>
        <a:sx n="100" d="100"/>
        <a:sy n="100" d="100"/>
      </p:scale>
      <p:origin x="0" y="-63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y Anderson" userId="d98b4a58-ef3f-4ebd-aa15-1c25405a0c8f" providerId="ADAL" clId="{0BFC8768-D715-4A59-9DB7-EF6E4483DEAA}"/>
    <pc:docChg chg="modSld sldOrd">
      <pc:chgData name="Gregory Anderson" userId="d98b4a58-ef3f-4ebd-aa15-1c25405a0c8f" providerId="ADAL" clId="{0BFC8768-D715-4A59-9DB7-EF6E4483DEAA}" dt="2023-12-20T20:41:50.508" v="45" actId="20577"/>
      <pc:docMkLst>
        <pc:docMk/>
      </pc:docMkLst>
      <pc:sldChg chg="modSp mod">
        <pc:chgData name="Gregory Anderson" userId="d98b4a58-ef3f-4ebd-aa15-1c25405a0c8f" providerId="ADAL" clId="{0BFC8768-D715-4A59-9DB7-EF6E4483DEAA}" dt="2023-12-20T20:40:35.794" v="11" actId="20577"/>
        <pc:sldMkLst>
          <pc:docMk/>
          <pc:sldMk cId="1173574679" sldId="437"/>
        </pc:sldMkLst>
        <pc:spChg chg="mod">
          <ac:chgData name="Gregory Anderson" userId="d98b4a58-ef3f-4ebd-aa15-1c25405a0c8f" providerId="ADAL" clId="{0BFC8768-D715-4A59-9DB7-EF6E4483DEAA}" dt="2023-12-20T20:40:32.462" v="9" actId="20577"/>
          <ac:spMkLst>
            <pc:docMk/>
            <pc:sldMk cId="1173574679" sldId="437"/>
            <ac:spMk id="4" creationId="{6C403E79-9166-3EC0-86A1-2807964189FC}"/>
          </ac:spMkLst>
        </pc:spChg>
        <pc:spChg chg="mod">
          <ac:chgData name="Gregory Anderson" userId="d98b4a58-ef3f-4ebd-aa15-1c25405a0c8f" providerId="ADAL" clId="{0BFC8768-D715-4A59-9DB7-EF6E4483DEAA}" dt="2023-12-20T20:40:35.794" v="11" actId="20577"/>
          <ac:spMkLst>
            <pc:docMk/>
            <pc:sldMk cId="1173574679" sldId="437"/>
            <ac:spMk id="14" creationId="{99BC38D5-BEB5-4873-AD32-2E8E14B9A313}"/>
          </ac:spMkLst>
        </pc:spChg>
      </pc:sldChg>
      <pc:sldChg chg="modSp mod">
        <pc:chgData name="Gregory Anderson" userId="d98b4a58-ef3f-4ebd-aa15-1c25405a0c8f" providerId="ADAL" clId="{0BFC8768-D715-4A59-9DB7-EF6E4483DEAA}" dt="2023-12-20T20:41:18.302" v="27" actId="20577"/>
        <pc:sldMkLst>
          <pc:docMk/>
          <pc:sldMk cId="722933377" sldId="438"/>
        </pc:sldMkLst>
        <pc:spChg chg="mod">
          <ac:chgData name="Gregory Anderson" userId="d98b4a58-ef3f-4ebd-aa15-1c25405a0c8f" providerId="ADAL" clId="{0BFC8768-D715-4A59-9DB7-EF6E4483DEAA}" dt="2023-12-20T20:41:15.813" v="25" actId="20577"/>
          <ac:spMkLst>
            <pc:docMk/>
            <pc:sldMk cId="722933377" sldId="438"/>
            <ac:spMk id="4" creationId="{6C403E79-9166-3EC0-86A1-2807964189FC}"/>
          </ac:spMkLst>
        </pc:spChg>
        <pc:spChg chg="mod">
          <ac:chgData name="Gregory Anderson" userId="d98b4a58-ef3f-4ebd-aa15-1c25405a0c8f" providerId="ADAL" clId="{0BFC8768-D715-4A59-9DB7-EF6E4483DEAA}" dt="2023-12-20T20:41:18.302" v="27" actId="20577"/>
          <ac:spMkLst>
            <pc:docMk/>
            <pc:sldMk cId="722933377" sldId="438"/>
            <ac:spMk id="14" creationId="{99BC38D5-BEB5-4873-AD32-2E8E14B9A313}"/>
          </ac:spMkLst>
        </pc:spChg>
      </pc:sldChg>
      <pc:sldChg chg="modSp mod">
        <pc:chgData name="Gregory Anderson" userId="d98b4a58-ef3f-4ebd-aa15-1c25405a0c8f" providerId="ADAL" clId="{0BFC8768-D715-4A59-9DB7-EF6E4483DEAA}" dt="2023-12-20T20:41:25.812" v="31" actId="20577"/>
        <pc:sldMkLst>
          <pc:docMk/>
          <pc:sldMk cId="2639073030" sldId="439"/>
        </pc:sldMkLst>
        <pc:spChg chg="mod">
          <ac:chgData name="Gregory Anderson" userId="d98b4a58-ef3f-4ebd-aa15-1c25405a0c8f" providerId="ADAL" clId="{0BFC8768-D715-4A59-9DB7-EF6E4483DEAA}" dt="2023-12-20T20:41:22.659" v="29" actId="20577"/>
          <ac:spMkLst>
            <pc:docMk/>
            <pc:sldMk cId="2639073030" sldId="439"/>
            <ac:spMk id="4" creationId="{6C403E79-9166-3EC0-86A1-2807964189FC}"/>
          </ac:spMkLst>
        </pc:spChg>
        <pc:spChg chg="mod">
          <ac:chgData name="Gregory Anderson" userId="d98b4a58-ef3f-4ebd-aa15-1c25405a0c8f" providerId="ADAL" clId="{0BFC8768-D715-4A59-9DB7-EF6E4483DEAA}" dt="2023-12-20T20:41:25.812" v="31" actId="20577"/>
          <ac:spMkLst>
            <pc:docMk/>
            <pc:sldMk cId="2639073030" sldId="439"/>
            <ac:spMk id="14" creationId="{99BC38D5-BEB5-4873-AD32-2E8E14B9A313}"/>
          </ac:spMkLst>
        </pc:spChg>
      </pc:sldChg>
      <pc:sldChg chg="modSp mod">
        <pc:chgData name="Gregory Anderson" userId="d98b4a58-ef3f-4ebd-aa15-1c25405a0c8f" providerId="ADAL" clId="{0BFC8768-D715-4A59-9DB7-EF6E4483DEAA}" dt="2023-12-20T20:41:33.618" v="35" actId="20577"/>
        <pc:sldMkLst>
          <pc:docMk/>
          <pc:sldMk cId="324369395" sldId="440"/>
        </pc:sldMkLst>
        <pc:spChg chg="mod">
          <ac:chgData name="Gregory Anderson" userId="d98b4a58-ef3f-4ebd-aa15-1c25405a0c8f" providerId="ADAL" clId="{0BFC8768-D715-4A59-9DB7-EF6E4483DEAA}" dt="2023-12-20T20:41:30.183" v="33" actId="20577"/>
          <ac:spMkLst>
            <pc:docMk/>
            <pc:sldMk cId="324369395" sldId="440"/>
            <ac:spMk id="4" creationId="{6C403E79-9166-3EC0-86A1-2807964189FC}"/>
          </ac:spMkLst>
        </pc:spChg>
        <pc:spChg chg="mod">
          <ac:chgData name="Gregory Anderson" userId="d98b4a58-ef3f-4ebd-aa15-1c25405a0c8f" providerId="ADAL" clId="{0BFC8768-D715-4A59-9DB7-EF6E4483DEAA}" dt="2023-12-20T20:41:33.618" v="35" actId="20577"/>
          <ac:spMkLst>
            <pc:docMk/>
            <pc:sldMk cId="324369395" sldId="440"/>
            <ac:spMk id="14" creationId="{99BC38D5-BEB5-4873-AD32-2E8E14B9A313}"/>
          </ac:spMkLst>
        </pc:spChg>
      </pc:sldChg>
      <pc:sldChg chg="modSp mod">
        <pc:chgData name="Gregory Anderson" userId="d98b4a58-ef3f-4ebd-aa15-1c25405a0c8f" providerId="ADAL" clId="{0BFC8768-D715-4A59-9DB7-EF6E4483DEAA}" dt="2023-12-20T20:41:41.811" v="39" actId="20577"/>
        <pc:sldMkLst>
          <pc:docMk/>
          <pc:sldMk cId="1625761858" sldId="441"/>
        </pc:sldMkLst>
        <pc:spChg chg="mod">
          <ac:chgData name="Gregory Anderson" userId="d98b4a58-ef3f-4ebd-aa15-1c25405a0c8f" providerId="ADAL" clId="{0BFC8768-D715-4A59-9DB7-EF6E4483DEAA}" dt="2023-12-20T20:41:36.911" v="37" actId="20577"/>
          <ac:spMkLst>
            <pc:docMk/>
            <pc:sldMk cId="1625761858" sldId="441"/>
            <ac:spMk id="4" creationId="{6C403E79-9166-3EC0-86A1-2807964189FC}"/>
          </ac:spMkLst>
        </pc:spChg>
        <pc:spChg chg="mod">
          <ac:chgData name="Gregory Anderson" userId="d98b4a58-ef3f-4ebd-aa15-1c25405a0c8f" providerId="ADAL" clId="{0BFC8768-D715-4A59-9DB7-EF6E4483DEAA}" dt="2023-12-20T20:41:41.811" v="39" actId="20577"/>
          <ac:spMkLst>
            <pc:docMk/>
            <pc:sldMk cId="1625761858" sldId="441"/>
            <ac:spMk id="14" creationId="{99BC38D5-BEB5-4873-AD32-2E8E14B9A313}"/>
          </ac:spMkLst>
        </pc:spChg>
      </pc:sldChg>
      <pc:sldChg chg="modSp mod">
        <pc:chgData name="Gregory Anderson" userId="d98b4a58-ef3f-4ebd-aa15-1c25405a0c8f" providerId="ADAL" clId="{0BFC8768-D715-4A59-9DB7-EF6E4483DEAA}" dt="2023-12-20T20:41:50.508" v="45" actId="20577"/>
        <pc:sldMkLst>
          <pc:docMk/>
          <pc:sldMk cId="4123709895" sldId="442"/>
        </pc:sldMkLst>
        <pc:spChg chg="mod">
          <ac:chgData name="Gregory Anderson" userId="d98b4a58-ef3f-4ebd-aa15-1c25405a0c8f" providerId="ADAL" clId="{0BFC8768-D715-4A59-9DB7-EF6E4483DEAA}" dt="2023-12-20T20:41:46.891" v="42" actId="20577"/>
          <ac:spMkLst>
            <pc:docMk/>
            <pc:sldMk cId="4123709895" sldId="442"/>
            <ac:spMk id="4" creationId="{6C403E79-9166-3EC0-86A1-2807964189FC}"/>
          </ac:spMkLst>
        </pc:spChg>
        <pc:spChg chg="mod">
          <ac:chgData name="Gregory Anderson" userId="d98b4a58-ef3f-4ebd-aa15-1c25405a0c8f" providerId="ADAL" clId="{0BFC8768-D715-4A59-9DB7-EF6E4483DEAA}" dt="2023-12-20T20:41:50.508" v="45" actId="20577"/>
          <ac:spMkLst>
            <pc:docMk/>
            <pc:sldMk cId="4123709895" sldId="442"/>
            <ac:spMk id="14" creationId="{99BC38D5-BEB5-4873-AD32-2E8E14B9A313}"/>
          </ac:spMkLst>
        </pc:spChg>
      </pc:sldChg>
      <pc:sldChg chg="modSp mod ord">
        <pc:chgData name="Gregory Anderson" userId="d98b4a58-ef3f-4ebd-aa15-1c25405a0c8f" providerId="ADAL" clId="{0BFC8768-D715-4A59-9DB7-EF6E4483DEAA}" dt="2023-12-20T20:40:26.649" v="7" actId="20577"/>
        <pc:sldMkLst>
          <pc:docMk/>
          <pc:sldMk cId="3586903476" sldId="443"/>
        </pc:sldMkLst>
        <pc:spChg chg="mod">
          <ac:chgData name="Gregory Anderson" userId="d98b4a58-ef3f-4ebd-aa15-1c25405a0c8f" providerId="ADAL" clId="{0BFC8768-D715-4A59-9DB7-EF6E4483DEAA}" dt="2023-12-20T20:40:22.926" v="4" actId="20577"/>
          <ac:spMkLst>
            <pc:docMk/>
            <pc:sldMk cId="3586903476" sldId="443"/>
            <ac:spMk id="4" creationId="{6C403E79-9166-3EC0-86A1-2807964189FC}"/>
          </ac:spMkLst>
        </pc:spChg>
        <pc:spChg chg="mod">
          <ac:chgData name="Gregory Anderson" userId="d98b4a58-ef3f-4ebd-aa15-1c25405a0c8f" providerId="ADAL" clId="{0BFC8768-D715-4A59-9DB7-EF6E4483DEAA}" dt="2023-12-20T20:40:26.649" v="7" actId="20577"/>
          <ac:spMkLst>
            <pc:docMk/>
            <pc:sldMk cId="3586903476" sldId="443"/>
            <ac:spMk id="14" creationId="{99BC38D5-BEB5-4873-AD32-2E8E14B9A3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118961-3F57-4AD7-A4F1-CE0EA086B893}" type="datetimeFigureOut">
              <a:rPr lang="en-IN" smtClean="0"/>
              <a:t>20-12-2023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A89829-898D-4FA4-B24C-D0967E53D331}" type="slidenum">
              <a:rPr lang="en-IN" smtClean="0"/>
              <a:t>‹#›</a:t>
            </a:fld>
            <a:endParaRPr lang="en-IN"/>
          </a:p>
        </p:txBody>
      </p:sp>
    </p:spTree>
    <p:extLst>
      <p:ext uri="{BB962C8B-B14F-4D97-AF65-F5344CB8AC3E}">
        <p14:creationId xmlns:p14="http://schemas.microsoft.com/office/powerpoint/2010/main" val="73528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a:t>
            </a:fld>
            <a:endParaRPr lang="en-IN"/>
          </a:p>
        </p:txBody>
      </p:sp>
    </p:spTree>
    <p:extLst>
      <p:ext uri="{BB962C8B-B14F-4D97-AF65-F5344CB8AC3E}">
        <p14:creationId xmlns:p14="http://schemas.microsoft.com/office/powerpoint/2010/main" val="377165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10</a:t>
            </a:fld>
            <a:endParaRPr lang="en-IN"/>
          </a:p>
        </p:txBody>
      </p:sp>
    </p:spTree>
    <p:extLst>
      <p:ext uri="{BB962C8B-B14F-4D97-AF65-F5344CB8AC3E}">
        <p14:creationId xmlns:p14="http://schemas.microsoft.com/office/powerpoint/2010/main" val="292455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11</a:t>
            </a:fld>
            <a:endParaRPr lang="en-IN"/>
          </a:p>
        </p:txBody>
      </p:sp>
    </p:spTree>
    <p:extLst>
      <p:ext uri="{BB962C8B-B14F-4D97-AF65-F5344CB8AC3E}">
        <p14:creationId xmlns:p14="http://schemas.microsoft.com/office/powerpoint/2010/main" val="330288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12</a:t>
            </a:fld>
            <a:endParaRPr lang="en-IN"/>
          </a:p>
        </p:txBody>
      </p:sp>
    </p:spTree>
    <p:extLst>
      <p:ext uri="{BB962C8B-B14F-4D97-AF65-F5344CB8AC3E}">
        <p14:creationId xmlns:p14="http://schemas.microsoft.com/office/powerpoint/2010/main" val="3362784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13</a:t>
            </a:fld>
            <a:endParaRPr lang="en-IN"/>
          </a:p>
        </p:txBody>
      </p:sp>
    </p:spTree>
    <p:extLst>
      <p:ext uri="{BB962C8B-B14F-4D97-AF65-F5344CB8AC3E}">
        <p14:creationId xmlns:p14="http://schemas.microsoft.com/office/powerpoint/2010/main" val="2704928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14</a:t>
            </a:fld>
            <a:endParaRPr lang="en-IN"/>
          </a:p>
        </p:txBody>
      </p:sp>
    </p:spTree>
    <p:extLst>
      <p:ext uri="{BB962C8B-B14F-4D97-AF65-F5344CB8AC3E}">
        <p14:creationId xmlns:p14="http://schemas.microsoft.com/office/powerpoint/2010/main" val="91041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15</a:t>
            </a:fld>
            <a:endParaRPr lang="en-IN"/>
          </a:p>
        </p:txBody>
      </p:sp>
    </p:spTree>
    <p:extLst>
      <p:ext uri="{BB962C8B-B14F-4D97-AF65-F5344CB8AC3E}">
        <p14:creationId xmlns:p14="http://schemas.microsoft.com/office/powerpoint/2010/main" val="209576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16</a:t>
            </a:fld>
            <a:endParaRPr lang="en-IN"/>
          </a:p>
        </p:txBody>
      </p:sp>
    </p:spTree>
    <p:extLst>
      <p:ext uri="{BB962C8B-B14F-4D97-AF65-F5344CB8AC3E}">
        <p14:creationId xmlns:p14="http://schemas.microsoft.com/office/powerpoint/2010/main" val="420090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17</a:t>
            </a:fld>
            <a:endParaRPr lang="en-IN"/>
          </a:p>
        </p:txBody>
      </p:sp>
    </p:spTree>
    <p:extLst>
      <p:ext uri="{BB962C8B-B14F-4D97-AF65-F5344CB8AC3E}">
        <p14:creationId xmlns:p14="http://schemas.microsoft.com/office/powerpoint/2010/main" val="90095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18</a:t>
            </a:fld>
            <a:endParaRPr lang="en-IN"/>
          </a:p>
        </p:txBody>
      </p:sp>
    </p:spTree>
    <p:extLst>
      <p:ext uri="{BB962C8B-B14F-4D97-AF65-F5344CB8AC3E}">
        <p14:creationId xmlns:p14="http://schemas.microsoft.com/office/powerpoint/2010/main" val="1708089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19</a:t>
            </a:fld>
            <a:endParaRPr lang="en-IN"/>
          </a:p>
        </p:txBody>
      </p:sp>
    </p:spTree>
    <p:extLst>
      <p:ext uri="{BB962C8B-B14F-4D97-AF65-F5344CB8AC3E}">
        <p14:creationId xmlns:p14="http://schemas.microsoft.com/office/powerpoint/2010/main" val="172796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a:t>
            </a:fld>
            <a:endParaRPr lang="en-IN"/>
          </a:p>
        </p:txBody>
      </p:sp>
    </p:spTree>
    <p:extLst>
      <p:ext uri="{BB962C8B-B14F-4D97-AF65-F5344CB8AC3E}">
        <p14:creationId xmlns:p14="http://schemas.microsoft.com/office/powerpoint/2010/main" val="3238333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20</a:t>
            </a:fld>
            <a:endParaRPr lang="en-IN"/>
          </a:p>
        </p:txBody>
      </p:sp>
    </p:spTree>
    <p:extLst>
      <p:ext uri="{BB962C8B-B14F-4D97-AF65-F5344CB8AC3E}">
        <p14:creationId xmlns:p14="http://schemas.microsoft.com/office/powerpoint/2010/main" val="133052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21</a:t>
            </a:fld>
            <a:endParaRPr lang="en-IN"/>
          </a:p>
        </p:txBody>
      </p:sp>
    </p:spTree>
    <p:extLst>
      <p:ext uri="{BB962C8B-B14F-4D97-AF65-F5344CB8AC3E}">
        <p14:creationId xmlns:p14="http://schemas.microsoft.com/office/powerpoint/2010/main" val="3389804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22</a:t>
            </a:fld>
            <a:endParaRPr lang="en-IN"/>
          </a:p>
        </p:txBody>
      </p:sp>
    </p:spTree>
    <p:extLst>
      <p:ext uri="{BB962C8B-B14F-4D97-AF65-F5344CB8AC3E}">
        <p14:creationId xmlns:p14="http://schemas.microsoft.com/office/powerpoint/2010/main" val="1934221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23</a:t>
            </a:fld>
            <a:endParaRPr lang="en-IN"/>
          </a:p>
        </p:txBody>
      </p:sp>
    </p:spTree>
    <p:extLst>
      <p:ext uri="{BB962C8B-B14F-4D97-AF65-F5344CB8AC3E}">
        <p14:creationId xmlns:p14="http://schemas.microsoft.com/office/powerpoint/2010/main" val="146179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24</a:t>
            </a:fld>
            <a:endParaRPr lang="en-IN"/>
          </a:p>
        </p:txBody>
      </p:sp>
    </p:spTree>
    <p:extLst>
      <p:ext uri="{BB962C8B-B14F-4D97-AF65-F5344CB8AC3E}">
        <p14:creationId xmlns:p14="http://schemas.microsoft.com/office/powerpoint/2010/main" val="1397159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25</a:t>
            </a:fld>
            <a:endParaRPr lang="en-IN"/>
          </a:p>
        </p:txBody>
      </p:sp>
    </p:spTree>
    <p:extLst>
      <p:ext uri="{BB962C8B-B14F-4D97-AF65-F5344CB8AC3E}">
        <p14:creationId xmlns:p14="http://schemas.microsoft.com/office/powerpoint/2010/main" val="1200634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26</a:t>
            </a:fld>
            <a:endParaRPr lang="en-IN"/>
          </a:p>
        </p:txBody>
      </p:sp>
    </p:spTree>
    <p:extLst>
      <p:ext uri="{BB962C8B-B14F-4D97-AF65-F5344CB8AC3E}">
        <p14:creationId xmlns:p14="http://schemas.microsoft.com/office/powerpoint/2010/main" val="35991362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27</a:t>
            </a:fld>
            <a:endParaRPr lang="en-IN"/>
          </a:p>
        </p:txBody>
      </p:sp>
    </p:spTree>
    <p:extLst>
      <p:ext uri="{BB962C8B-B14F-4D97-AF65-F5344CB8AC3E}">
        <p14:creationId xmlns:p14="http://schemas.microsoft.com/office/powerpoint/2010/main" val="306374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28</a:t>
            </a:fld>
            <a:endParaRPr lang="en-IN"/>
          </a:p>
        </p:txBody>
      </p:sp>
    </p:spTree>
    <p:extLst>
      <p:ext uri="{BB962C8B-B14F-4D97-AF65-F5344CB8AC3E}">
        <p14:creationId xmlns:p14="http://schemas.microsoft.com/office/powerpoint/2010/main" val="3298529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29</a:t>
            </a:fld>
            <a:endParaRPr lang="en-IN"/>
          </a:p>
        </p:txBody>
      </p:sp>
    </p:spTree>
    <p:extLst>
      <p:ext uri="{BB962C8B-B14F-4D97-AF65-F5344CB8AC3E}">
        <p14:creationId xmlns:p14="http://schemas.microsoft.com/office/powerpoint/2010/main" val="202316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a:t>
            </a:fld>
            <a:endParaRPr lang="en-IN"/>
          </a:p>
        </p:txBody>
      </p:sp>
    </p:spTree>
    <p:extLst>
      <p:ext uri="{BB962C8B-B14F-4D97-AF65-F5344CB8AC3E}">
        <p14:creationId xmlns:p14="http://schemas.microsoft.com/office/powerpoint/2010/main" val="21344719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30</a:t>
            </a:fld>
            <a:endParaRPr lang="en-IN"/>
          </a:p>
        </p:txBody>
      </p:sp>
    </p:spTree>
    <p:extLst>
      <p:ext uri="{BB962C8B-B14F-4D97-AF65-F5344CB8AC3E}">
        <p14:creationId xmlns:p14="http://schemas.microsoft.com/office/powerpoint/2010/main" val="952075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31</a:t>
            </a:fld>
            <a:endParaRPr lang="en-IN"/>
          </a:p>
        </p:txBody>
      </p:sp>
    </p:spTree>
    <p:extLst>
      <p:ext uri="{BB962C8B-B14F-4D97-AF65-F5344CB8AC3E}">
        <p14:creationId xmlns:p14="http://schemas.microsoft.com/office/powerpoint/2010/main" val="2094007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32</a:t>
            </a:fld>
            <a:endParaRPr lang="en-IN"/>
          </a:p>
        </p:txBody>
      </p:sp>
    </p:spTree>
    <p:extLst>
      <p:ext uri="{BB962C8B-B14F-4D97-AF65-F5344CB8AC3E}">
        <p14:creationId xmlns:p14="http://schemas.microsoft.com/office/powerpoint/2010/main" val="948973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33</a:t>
            </a:fld>
            <a:endParaRPr lang="en-IN"/>
          </a:p>
        </p:txBody>
      </p:sp>
    </p:spTree>
    <p:extLst>
      <p:ext uri="{BB962C8B-B14F-4D97-AF65-F5344CB8AC3E}">
        <p14:creationId xmlns:p14="http://schemas.microsoft.com/office/powerpoint/2010/main" val="3150376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34</a:t>
            </a:fld>
            <a:endParaRPr lang="en-IN"/>
          </a:p>
        </p:txBody>
      </p:sp>
    </p:spTree>
    <p:extLst>
      <p:ext uri="{BB962C8B-B14F-4D97-AF65-F5344CB8AC3E}">
        <p14:creationId xmlns:p14="http://schemas.microsoft.com/office/powerpoint/2010/main" val="1237634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35</a:t>
            </a:fld>
            <a:endParaRPr lang="en-IN"/>
          </a:p>
        </p:txBody>
      </p:sp>
    </p:spTree>
    <p:extLst>
      <p:ext uri="{BB962C8B-B14F-4D97-AF65-F5344CB8AC3E}">
        <p14:creationId xmlns:p14="http://schemas.microsoft.com/office/powerpoint/2010/main" val="19320724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36</a:t>
            </a:fld>
            <a:endParaRPr lang="en-IN"/>
          </a:p>
        </p:txBody>
      </p:sp>
    </p:spTree>
    <p:extLst>
      <p:ext uri="{BB962C8B-B14F-4D97-AF65-F5344CB8AC3E}">
        <p14:creationId xmlns:p14="http://schemas.microsoft.com/office/powerpoint/2010/main" val="3381801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37</a:t>
            </a:fld>
            <a:endParaRPr lang="en-IN"/>
          </a:p>
        </p:txBody>
      </p:sp>
    </p:spTree>
    <p:extLst>
      <p:ext uri="{BB962C8B-B14F-4D97-AF65-F5344CB8AC3E}">
        <p14:creationId xmlns:p14="http://schemas.microsoft.com/office/powerpoint/2010/main" val="780549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38</a:t>
            </a:fld>
            <a:endParaRPr lang="en-IN"/>
          </a:p>
        </p:txBody>
      </p:sp>
    </p:spTree>
    <p:extLst>
      <p:ext uri="{BB962C8B-B14F-4D97-AF65-F5344CB8AC3E}">
        <p14:creationId xmlns:p14="http://schemas.microsoft.com/office/powerpoint/2010/main" val="23962712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39</a:t>
            </a:fld>
            <a:endParaRPr lang="en-IN"/>
          </a:p>
        </p:txBody>
      </p:sp>
    </p:spTree>
    <p:extLst>
      <p:ext uri="{BB962C8B-B14F-4D97-AF65-F5344CB8AC3E}">
        <p14:creationId xmlns:p14="http://schemas.microsoft.com/office/powerpoint/2010/main" val="465217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a:t>
            </a:fld>
            <a:endParaRPr lang="en-IN"/>
          </a:p>
        </p:txBody>
      </p:sp>
    </p:spTree>
    <p:extLst>
      <p:ext uri="{BB962C8B-B14F-4D97-AF65-F5344CB8AC3E}">
        <p14:creationId xmlns:p14="http://schemas.microsoft.com/office/powerpoint/2010/main" val="5294806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40</a:t>
            </a:fld>
            <a:endParaRPr lang="en-IN"/>
          </a:p>
        </p:txBody>
      </p:sp>
    </p:spTree>
    <p:extLst>
      <p:ext uri="{BB962C8B-B14F-4D97-AF65-F5344CB8AC3E}">
        <p14:creationId xmlns:p14="http://schemas.microsoft.com/office/powerpoint/2010/main" val="24750173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41</a:t>
            </a:fld>
            <a:endParaRPr lang="en-IN"/>
          </a:p>
        </p:txBody>
      </p:sp>
    </p:spTree>
    <p:extLst>
      <p:ext uri="{BB962C8B-B14F-4D97-AF65-F5344CB8AC3E}">
        <p14:creationId xmlns:p14="http://schemas.microsoft.com/office/powerpoint/2010/main" val="26737597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42</a:t>
            </a:fld>
            <a:endParaRPr lang="en-IN"/>
          </a:p>
        </p:txBody>
      </p:sp>
    </p:spTree>
    <p:extLst>
      <p:ext uri="{BB962C8B-B14F-4D97-AF65-F5344CB8AC3E}">
        <p14:creationId xmlns:p14="http://schemas.microsoft.com/office/powerpoint/2010/main" val="1253597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43</a:t>
            </a:fld>
            <a:endParaRPr lang="en-IN"/>
          </a:p>
        </p:txBody>
      </p:sp>
    </p:spTree>
    <p:extLst>
      <p:ext uri="{BB962C8B-B14F-4D97-AF65-F5344CB8AC3E}">
        <p14:creationId xmlns:p14="http://schemas.microsoft.com/office/powerpoint/2010/main" val="3494478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44</a:t>
            </a:fld>
            <a:endParaRPr lang="en-IN"/>
          </a:p>
        </p:txBody>
      </p:sp>
    </p:spTree>
    <p:extLst>
      <p:ext uri="{BB962C8B-B14F-4D97-AF65-F5344CB8AC3E}">
        <p14:creationId xmlns:p14="http://schemas.microsoft.com/office/powerpoint/2010/main" val="5042232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45</a:t>
            </a:fld>
            <a:endParaRPr lang="en-IN"/>
          </a:p>
        </p:txBody>
      </p:sp>
    </p:spTree>
    <p:extLst>
      <p:ext uri="{BB962C8B-B14F-4D97-AF65-F5344CB8AC3E}">
        <p14:creationId xmlns:p14="http://schemas.microsoft.com/office/powerpoint/2010/main" val="35102363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46</a:t>
            </a:fld>
            <a:endParaRPr lang="en-IN"/>
          </a:p>
        </p:txBody>
      </p:sp>
    </p:spTree>
    <p:extLst>
      <p:ext uri="{BB962C8B-B14F-4D97-AF65-F5344CB8AC3E}">
        <p14:creationId xmlns:p14="http://schemas.microsoft.com/office/powerpoint/2010/main" val="2160441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47</a:t>
            </a:fld>
            <a:endParaRPr lang="en-IN"/>
          </a:p>
        </p:txBody>
      </p:sp>
    </p:spTree>
    <p:extLst>
      <p:ext uri="{BB962C8B-B14F-4D97-AF65-F5344CB8AC3E}">
        <p14:creationId xmlns:p14="http://schemas.microsoft.com/office/powerpoint/2010/main" val="538279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48</a:t>
            </a:fld>
            <a:endParaRPr lang="en-IN"/>
          </a:p>
        </p:txBody>
      </p:sp>
    </p:spTree>
    <p:extLst>
      <p:ext uri="{BB962C8B-B14F-4D97-AF65-F5344CB8AC3E}">
        <p14:creationId xmlns:p14="http://schemas.microsoft.com/office/powerpoint/2010/main" val="2855708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49</a:t>
            </a:fld>
            <a:endParaRPr lang="en-IN"/>
          </a:p>
        </p:txBody>
      </p:sp>
    </p:spTree>
    <p:extLst>
      <p:ext uri="{BB962C8B-B14F-4D97-AF65-F5344CB8AC3E}">
        <p14:creationId xmlns:p14="http://schemas.microsoft.com/office/powerpoint/2010/main" val="297527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a:t>
            </a:fld>
            <a:endParaRPr lang="en-IN"/>
          </a:p>
        </p:txBody>
      </p:sp>
    </p:spTree>
    <p:extLst>
      <p:ext uri="{BB962C8B-B14F-4D97-AF65-F5344CB8AC3E}">
        <p14:creationId xmlns:p14="http://schemas.microsoft.com/office/powerpoint/2010/main" val="2235019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50</a:t>
            </a:fld>
            <a:endParaRPr lang="en-IN"/>
          </a:p>
        </p:txBody>
      </p:sp>
    </p:spTree>
    <p:extLst>
      <p:ext uri="{BB962C8B-B14F-4D97-AF65-F5344CB8AC3E}">
        <p14:creationId xmlns:p14="http://schemas.microsoft.com/office/powerpoint/2010/main" val="2914983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51</a:t>
            </a:fld>
            <a:endParaRPr lang="en-IN"/>
          </a:p>
        </p:txBody>
      </p:sp>
    </p:spTree>
    <p:extLst>
      <p:ext uri="{BB962C8B-B14F-4D97-AF65-F5344CB8AC3E}">
        <p14:creationId xmlns:p14="http://schemas.microsoft.com/office/powerpoint/2010/main" val="26730605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52</a:t>
            </a:fld>
            <a:endParaRPr lang="en-IN"/>
          </a:p>
        </p:txBody>
      </p:sp>
    </p:spTree>
    <p:extLst>
      <p:ext uri="{BB962C8B-B14F-4D97-AF65-F5344CB8AC3E}">
        <p14:creationId xmlns:p14="http://schemas.microsoft.com/office/powerpoint/2010/main" val="29358166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53</a:t>
            </a:fld>
            <a:endParaRPr lang="en-IN"/>
          </a:p>
        </p:txBody>
      </p:sp>
    </p:spTree>
    <p:extLst>
      <p:ext uri="{BB962C8B-B14F-4D97-AF65-F5344CB8AC3E}">
        <p14:creationId xmlns:p14="http://schemas.microsoft.com/office/powerpoint/2010/main" val="5864946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54</a:t>
            </a:fld>
            <a:endParaRPr lang="en-IN"/>
          </a:p>
        </p:txBody>
      </p:sp>
    </p:spTree>
    <p:extLst>
      <p:ext uri="{BB962C8B-B14F-4D97-AF65-F5344CB8AC3E}">
        <p14:creationId xmlns:p14="http://schemas.microsoft.com/office/powerpoint/2010/main" val="1900150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55</a:t>
            </a:fld>
            <a:endParaRPr lang="en-IN"/>
          </a:p>
        </p:txBody>
      </p:sp>
    </p:spTree>
    <p:extLst>
      <p:ext uri="{BB962C8B-B14F-4D97-AF65-F5344CB8AC3E}">
        <p14:creationId xmlns:p14="http://schemas.microsoft.com/office/powerpoint/2010/main" val="9189374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56</a:t>
            </a:fld>
            <a:endParaRPr lang="en-IN"/>
          </a:p>
        </p:txBody>
      </p:sp>
    </p:spTree>
    <p:extLst>
      <p:ext uri="{BB962C8B-B14F-4D97-AF65-F5344CB8AC3E}">
        <p14:creationId xmlns:p14="http://schemas.microsoft.com/office/powerpoint/2010/main" val="36200486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57</a:t>
            </a:fld>
            <a:endParaRPr lang="en-IN"/>
          </a:p>
        </p:txBody>
      </p:sp>
    </p:spTree>
    <p:extLst>
      <p:ext uri="{BB962C8B-B14F-4D97-AF65-F5344CB8AC3E}">
        <p14:creationId xmlns:p14="http://schemas.microsoft.com/office/powerpoint/2010/main" val="2248055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58</a:t>
            </a:fld>
            <a:endParaRPr lang="en-IN"/>
          </a:p>
        </p:txBody>
      </p:sp>
    </p:spTree>
    <p:extLst>
      <p:ext uri="{BB962C8B-B14F-4D97-AF65-F5344CB8AC3E}">
        <p14:creationId xmlns:p14="http://schemas.microsoft.com/office/powerpoint/2010/main" val="23780192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59</a:t>
            </a:fld>
            <a:endParaRPr lang="en-IN"/>
          </a:p>
        </p:txBody>
      </p:sp>
    </p:spTree>
    <p:extLst>
      <p:ext uri="{BB962C8B-B14F-4D97-AF65-F5344CB8AC3E}">
        <p14:creationId xmlns:p14="http://schemas.microsoft.com/office/powerpoint/2010/main" val="3978954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a:t>
            </a:fld>
            <a:endParaRPr lang="en-IN"/>
          </a:p>
        </p:txBody>
      </p:sp>
    </p:spTree>
    <p:extLst>
      <p:ext uri="{BB962C8B-B14F-4D97-AF65-F5344CB8AC3E}">
        <p14:creationId xmlns:p14="http://schemas.microsoft.com/office/powerpoint/2010/main" val="35734920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60</a:t>
            </a:fld>
            <a:endParaRPr lang="en-IN"/>
          </a:p>
        </p:txBody>
      </p:sp>
    </p:spTree>
    <p:extLst>
      <p:ext uri="{BB962C8B-B14F-4D97-AF65-F5344CB8AC3E}">
        <p14:creationId xmlns:p14="http://schemas.microsoft.com/office/powerpoint/2010/main" val="19078238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61</a:t>
            </a:fld>
            <a:endParaRPr lang="en-IN"/>
          </a:p>
        </p:txBody>
      </p:sp>
    </p:spTree>
    <p:extLst>
      <p:ext uri="{BB962C8B-B14F-4D97-AF65-F5344CB8AC3E}">
        <p14:creationId xmlns:p14="http://schemas.microsoft.com/office/powerpoint/2010/main" val="801476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62</a:t>
            </a:fld>
            <a:endParaRPr lang="en-IN"/>
          </a:p>
        </p:txBody>
      </p:sp>
    </p:spTree>
    <p:extLst>
      <p:ext uri="{BB962C8B-B14F-4D97-AF65-F5344CB8AC3E}">
        <p14:creationId xmlns:p14="http://schemas.microsoft.com/office/powerpoint/2010/main" val="39398287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63</a:t>
            </a:fld>
            <a:endParaRPr lang="en-IN"/>
          </a:p>
        </p:txBody>
      </p:sp>
    </p:spTree>
    <p:extLst>
      <p:ext uri="{BB962C8B-B14F-4D97-AF65-F5344CB8AC3E}">
        <p14:creationId xmlns:p14="http://schemas.microsoft.com/office/powerpoint/2010/main" val="2642295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64</a:t>
            </a:fld>
            <a:endParaRPr lang="en-IN"/>
          </a:p>
        </p:txBody>
      </p:sp>
    </p:spTree>
    <p:extLst>
      <p:ext uri="{BB962C8B-B14F-4D97-AF65-F5344CB8AC3E}">
        <p14:creationId xmlns:p14="http://schemas.microsoft.com/office/powerpoint/2010/main" val="28824277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65</a:t>
            </a:fld>
            <a:endParaRPr lang="en-IN"/>
          </a:p>
        </p:txBody>
      </p:sp>
    </p:spTree>
    <p:extLst>
      <p:ext uri="{BB962C8B-B14F-4D97-AF65-F5344CB8AC3E}">
        <p14:creationId xmlns:p14="http://schemas.microsoft.com/office/powerpoint/2010/main" val="5751073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66</a:t>
            </a:fld>
            <a:endParaRPr lang="en-IN"/>
          </a:p>
        </p:txBody>
      </p:sp>
    </p:spTree>
    <p:extLst>
      <p:ext uri="{BB962C8B-B14F-4D97-AF65-F5344CB8AC3E}">
        <p14:creationId xmlns:p14="http://schemas.microsoft.com/office/powerpoint/2010/main" val="27719537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67</a:t>
            </a:fld>
            <a:endParaRPr lang="en-IN"/>
          </a:p>
        </p:txBody>
      </p:sp>
    </p:spTree>
    <p:extLst>
      <p:ext uri="{BB962C8B-B14F-4D97-AF65-F5344CB8AC3E}">
        <p14:creationId xmlns:p14="http://schemas.microsoft.com/office/powerpoint/2010/main" val="15509104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68</a:t>
            </a:fld>
            <a:endParaRPr lang="en-IN"/>
          </a:p>
        </p:txBody>
      </p:sp>
    </p:spTree>
    <p:extLst>
      <p:ext uri="{BB962C8B-B14F-4D97-AF65-F5344CB8AC3E}">
        <p14:creationId xmlns:p14="http://schemas.microsoft.com/office/powerpoint/2010/main" val="8902182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69</a:t>
            </a:fld>
            <a:endParaRPr lang="en-IN"/>
          </a:p>
        </p:txBody>
      </p:sp>
    </p:spTree>
    <p:extLst>
      <p:ext uri="{BB962C8B-B14F-4D97-AF65-F5344CB8AC3E}">
        <p14:creationId xmlns:p14="http://schemas.microsoft.com/office/powerpoint/2010/main" val="306397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7</a:t>
            </a:fld>
            <a:endParaRPr lang="en-IN"/>
          </a:p>
        </p:txBody>
      </p:sp>
    </p:spTree>
    <p:extLst>
      <p:ext uri="{BB962C8B-B14F-4D97-AF65-F5344CB8AC3E}">
        <p14:creationId xmlns:p14="http://schemas.microsoft.com/office/powerpoint/2010/main" val="1390782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8</a:t>
            </a:fld>
            <a:endParaRPr lang="en-IN"/>
          </a:p>
        </p:txBody>
      </p:sp>
    </p:spTree>
    <p:extLst>
      <p:ext uri="{BB962C8B-B14F-4D97-AF65-F5344CB8AC3E}">
        <p14:creationId xmlns:p14="http://schemas.microsoft.com/office/powerpoint/2010/main" val="3523962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A89829-898D-4FA4-B24C-D0967E53D331}" type="slidenum">
              <a:rPr lang="en-IN" smtClean="0"/>
              <a:t>9</a:t>
            </a:fld>
            <a:endParaRPr lang="en-IN"/>
          </a:p>
        </p:txBody>
      </p:sp>
    </p:spTree>
    <p:extLst>
      <p:ext uri="{BB962C8B-B14F-4D97-AF65-F5344CB8AC3E}">
        <p14:creationId xmlns:p14="http://schemas.microsoft.com/office/powerpoint/2010/main" val="19160420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3A292-76B5-41B4-AFAC-DF00BE7DFD71}"/>
              </a:ext>
            </a:extLst>
          </p:cNvPr>
          <p:cNvSpPr>
            <a:spLocks noGrp="1"/>
          </p:cNvSpPr>
          <p:nvPr>
            <p:ph type="ctrTitle" hasCustomPrompt="1"/>
          </p:nvPr>
        </p:nvSpPr>
        <p:spPr>
          <a:xfrm>
            <a:off x="3102426" y="2240188"/>
            <a:ext cx="5987143" cy="1683657"/>
          </a:xfrm>
          <a:custGeom>
            <a:avLst/>
            <a:gdLst>
              <a:gd name="connsiteX0" fmla="*/ 0 w 5987143"/>
              <a:gd name="connsiteY0" fmla="*/ 0 h 1683657"/>
              <a:gd name="connsiteX1" fmla="*/ 784981 w 5987143"/>
              <a:gd name="connsiteY1" fmla="*/ 0 h 1683657"/>
              <a:gd name="connsiteX2" fmla="*/ 1330476 w 5987143"/>
              <a:gd name="connsiteY2" fmla="*/ 0 h 1683657"/>
              <a:gd name="connsiteX3" fmla="*/ 2055586 w 5987143"/>
              <a:gd name="connsiteY3" fmla="*/ 0 h 1683657"/>
              <a:gd name="connsiteX4" fmla="*/ 2780695 w 5987143"/>
              <a:gd name="connsiteY4" fmla="*/ 0 h 1683657"/>
              <a:gd name="connsiteX5" fmla="*/ 3326191 w 5987143"/>
              <a:gd name="connsiteY5" fmla="*/ 0 h 1683657"/>
              <a:gd name="connsiteX6" fmla="*/ 3991429 w 5987143"/>
              <a:gd name="connsiteY6" fmla="*/ 0 h 1683657"/>
              <a:gd name="connsiteX7" fmla="*/ 4716538 w 5987143"/>
              <a:gd name="connsiteY7" fmla="*/ 0 h 1683657"/>
              <a:gd name="connsiteX8" fmla="*/ 5381776 w 5987143"/>
              <a:gd name="connsiteY8" fmla="*/ 0 h 1683657"/>
              <a:gd name="connsiteX9" fmla="*/ 5987143 w 5987143"/>
              <a:gd name="connsiteY9" fmla="*/ 0 h 1683657"/>
              <a:gd name="connsiteX10" fmla="*/ 5987143 w 5987143"/>
              <a:gd name="connsiteY10" fmla="*/ 510709 h 1683657"/>
              <a:gd name="connsiteX11" fmla="*/ 5987143 w 5987143"/>
              <a:gd name="connsiteY11" fmla="*/ 1088765 h 1683657"/>
              <a:gd name="connsiteX12" fmla="*/ 5987143 w 5987143"/>
              <a:gd name="connsiteY12" fmla="*/ 1683657 h 1683657"/>
              <a:gd name="connsiteX13" fmla="*/ 5321905 w 5987143"/>
              <a:gd name="connsiteY13" fmla="*/ 1683657 h 1683657"/>
              <a:gd name="connsiteX14" fmla="*/ 4776410 w 5987143"/>
              <a:gd name="connsiteY14" fmla="*/ 1683657 h 1683657"/>
              <a:gd name="connsiteX15" fmla="*/ 4051300 w 5987143"/>
              <a:gd name="connsiteY15" fmla="*/ 1683657 h 1683657"/>
              <a:gd name="connsiteX16" fmla="*/ 3266319 w 5987143"/>
              <a:gd name="connsiteY16" fmla="*/ 1683657 h 1683657"/>
              <a:gd name="connsiteX17" fmla="*/ 2541210 w 5987143"/>
              <a:gd name="connsiteY17" fmla="*/ 1683657 h 1683657"/>
              <a:gd name="connsiteX18" fmla="*/ 1816100 w 5987143"/>
              <a:gd name="connsiteY18" fmla="*/ 1683657 h 1683657"/>
              <a:gd name="connsiteX19" fmla="*/ 1031119 w 5987143"/>
              <a:gd name="connsiteY19" fmla="*/ 1683657 h 1683657"/>
              <a:gd name="connsiteX20" fmla="*/ 0 w 5987143"/>
              <a:gd name="connsiteY20" fmla="*/ 1683657 h 1683657"/>
              <a:gd name="connsiteX21" fmla="*/ 0 w 5987143"/>
              <a:gd name="connsiteY21" fmla="*/ 1088765 h 1683657"/>
              <a:gd name="connsiteX22" fmla="*/ 0 w 5987143"/>
              <a:gd name="connsiteY22" fmla="*/ 578056 h 1683657"/>
              <a:gd name="connsiteX23" fmla="*/ 0 w 5987143"/>
              <a:gd name="connsiteY23" fmla="*/ 0 h 1683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87143" h="1683657" fill="none" extrusionOk="0">
                <a:moveTo>
                  <a:pt x="0" y="0"/>
                </a:moveTo>
                <a:cubicBezTo>
                  <a:pt x="163170" y="17061"/>
                  <a:pt x="570996" y="-38895"/>
                  <a:pt x="784981" y="0"/>
                </a:cubicBezTo>
                <a:cubicBezTo>
                  <a:pt x="998966" y="38895"/>
                  <a:pt x="1189394" y="13495"/>
                  <a:pt x="1330476" y="0"/>
                </a:cubicBezTo>
                <a:cubicBezTo>
                  <a:pt x="1471559" y="-13495"/>
                  <a:pt x="1867224" y="-12625"/>
                  <a:pt x="2055586" y="0"/>
                </a:cubicBezTo>
                <a:cubicBezTo>
                  <a:pt x="2243948" y="12625"/>
                  <a:pt x="2530392" y="-19505"/>
                  <a:pt x="2780695" y="0"/>
                </a:cubicBezTo>
                <a:cubicBezTo>
                  <a:pt x="3030998" y="19505"/>
                  <a:pt x="3172287" y="15401"/>
                  <a:pt x="3326191" y="0"/>
                </a:cubicBezTo>
                <a:cubicBezTo>
                  <a:pt x="3480095" y="-15401"/>
                  <a:pt x="3670712" y="1267"/>
                  <a:pt x="3991429" y="0"/>
                </a:cubicBezTo>
                <a:cubicBezTo>
                  <a:pt x="4312146" y="-1267"/>
                  <a:pt x="4533818" y="-19997"/>
                  <a:pt x="4716538" y="0"/>
                </a:cubicBezTo>
                <a:cubicBezTo>
                  <a:pt x="4899258" y="19997"/>
                  <a:pt x="5107672" y="20852"/>
                  <a:pt x="5381776" y="0"/>
                </a:cubicBezTo>
                <a:cubicBezTo>
                  <a:pt x="5655880" y="-20852"/>
                  <a:pt x="5755378" y="440"/>
                  <a:pt x="5987143" y="0"/>
                </a:cubicBezTo>
                <a:cubicBezTo>
                  <a:pt x="5995359" y="121986"/>
                  <a:pt x="5993707" y="329470"/>
                  <a:pt x="5987143" y="510709"/>
                </a:cubicBezTo>
                <a:cubicBezTo>
                  <a:pt x="5980579" y="691948"/>
                  <a:pt x="6006449" y="821647"/>
                  <a:pt x="5987143" y="1088765"/>
                </a:cubicBezTo>
                <a:cubicBezTo>
                  <a:pt x="5967837" y="1355883"/>
                  <a:pt x="6009080" y="1538051"/>
                  <a:pt x="5987143" y="1683657"/>
                </a:cubicBezTo>
                <a:cubicBezTo>
                  <a:pt x="5811513" y="1650902"/>
                  <a:pt x="5605917" y="1699353"/>
                  <a:pt x="5321905" y="1683657"/>
                </a:cubicBezTo>
                <a:cubicBezTo>
                  <a:pt x="5037893" y="1667961"/>
                  <a:pt x="4964463" y="1658480"/>
                  <a:pt x="4776410" y="1683657"/>
                </a:cubicBezTo>
                <a:cubicBezTo>
                  <a:pt x="4588358" y="1708834"/>
                  <a:pt x="4346707" y="1692372"/>
                  <a:pt x="4051300" y="1683657"/>
                </a:cubicBezTo>
                <a:cubicBezTo>
                  <a:pt x="3755893" y="1674943"/>
                  <a:pt x="3481238" y="1711333"/>
                  <a:pt x="3266319" y="1683657"/>
                </a:cubicBezTo>
                <a:cubicBezTo>
                  <a:pt x="3051400" y="1655981"/>
                  <a:pt x="2774036" y="1660386"/>
                  <a:pt x="2541210" y="1683657"/>
                </a:cubicBezTo>
                <a:cubicBezTo>
                  <a:pt x="2308384" y="1706928"/>
                  <a:pt x="2022455" y="1670725"/>
                  <a:pt x="1816100" y="1683657"/>
                </a:cubicBezTo>
                <a:cubicBezTo>
                  <a:pt x="1609745" y="1696590"/>
                  <a:pt x="1406610" y="1714918"/>
                  <a:pt x="1031119" y="1683657"/>
                </a:cubicBezTo>
                <a:cubicBezTo>
                  <a:pt x="655628" y="1652396"/>
                  <a:pt x="400049" y="1641116"/>
                  <a:pt x="0" y="1683657"/>
                </a:cubicBezTo>
                <a:cubicBezTo>
                  <a:pt x="-13230" y="1487010"/>
                  <a:pt x="8154" y="1209075"/>
                  <a:pt x="0" y="1088765"/>
                </a:cubicBezTo>
                <a:cubicBezTo>
                  <a:pt x="-8154" y="968455"/>
                  <a:pt x="-13888" y="742501"/>
                  <a:pt x="0" y="578056"/>
                </a:cubicBezTo>
                <a:cubicBezTo>
                  <a:pt x="13888" y="413611"/>
                  <a:pt x="20721" y="217675"/>
                  <a:pt x="0" y="0"/>
                </a:cubicBezTo>
                <a:close/>
              </a:path>
              <a:path w="5987143" h="1683657" stroke="0" extrusionOk="0">
                <a:moveTo>
                  <a:pt x="0" y="0"/>
                </a:moveTo>
                <a:cubicBezTo>
                  <a:pt x="213355" y="22296"/>
                  <a:pt x="466402" y="-21389"/>
                  <a:pt x="605367" y="0"/>
                </a:cubicBezTo>
                <a:cubicBezTo>
                  <a:pt x="744332" y="21389"/>
                  <a:pt x="897790" y="53"/>
                  <a:pt x="1090991" y="0"/>
                </a:cubicBezTo>
                <a:cubicBezTo>
                  <a:pt x="1284192" y="-53"/>
                  <a:pt x="1436959" y="31499"/>
                  <a:pt x="1756229" y="0"/>
                </a:cubicBezTo>
                <a:cubicBezTo>
                  <a:pt x="2075499" y="-31499"/>
                  <a:pt x="2116917" y="-18024"/>
                  <a:pt x="2241852" y="0"/>
                </a:cubicBezTo>
                <a:cubicBezTo>
                  <a:pt x="2366787" y="18024"/>
                  <a:pt x="2545096" y="751"/>
                  <a:pt x="2727476" y="0"/>
                </a:cubicBezTo>
                <a:cubicBezTo>
                  <a:pt x="2909856" y="-751"/>
                  <a:pt x="3348607" y="30677"/>
                  <a:pt x="3512457" y="0"/>
                </a:cubicBezTo>
                <a:cubicBezTo>
                  <a:pt x="3676307" y="-30677"/>
                  <a:pt x="3899862" y="-775"/>
                  <a:pt x="4177695" y="0"/>
                </a:cubicBezTo>
                <a:cubicBezTo>
                  <a:pt x="4455528" y="775"/>
                  <a:pt x="4522376" y="16361"/>
                  <a:pt x="4783062" y="0"/>
                </a:cubicBezTo>
                <a:cubicBezTo>
                  <a:pt x="5043748" y="-16361"/>
                  <a:pt x="5505877" y="-46290"/>
                  <a:pt x="5987143" y="0"/>
                </a:cubicBezTo>
                <a:cubicBezTo>
                  <a:pt x="6011720" y="177280"/>
                  <a:pt x="5962388" y="407901"/>
                  <a:pt x="5987143" y="561219"/>
                </a:cubicBezTo>
                <a:cubicBezTo>
                  <a:pt x="6011898" y="714537"/>
                  <a:pt x="5993979" y="844667"/>
                  <a:pt x="5987143" y="1071928"/>
                </a:cubicBezTo>
                <a:cubicBezTo>
                  <a:pt x="5980307" y="1299189"/>
                  <a:pt x="5965156" y="1519892"/>
                  <a:pt x="5987143" y="1683657"/>
                </a:cubicBezTo>
                <a:cubicBezTo>
                  <a:pt x="5760927" y="1666681"/>
                  <a:pt x="5686091" y="1668119"/>
                  <a:pt x="5501519" y="1683657"/>
                </a:cubicBezTo>
                <a:cubicBezTo>
                  <a:pt x="5316947" y="1699195"/>
                  <a:pt x="4950339" y="1662639"/>
                  <a:pt x="4776410" y="1683657"/>
                </a:cubicBezTo>
                <a:cubicBezTo>
                  <a:pt x="4602481" y="1704675"/>
                  <a:pt x="4311953" y="1659438"/>
                  <a:pt x="4111172" y="1683657"/>
                </a:cubicBezTo>
                <a:cubicBezTo>
                  <a:pt x="3910391" y="1707876"/>
                  <a:pt x="3721043" y="1665641"/>
                  <a:pt x="3505805" y="1683657"/>
                </a:cubicBezTo>
                <a:cubicBezTo>
                  <a:pt x="3290567" y="1701673"/>
                  <a:pt x="3149648" y="1697733"/>
                  <a:pt x="3020181" y="1683657"/>
                </a:cubicBezTo>
                <a:cubicBezTo>
                  <a:pt x="2890714" y="1669581"/>
                  <a:pt x="2504095" y="1663833"/>
                  <a:pt x="2295071" y="1683657"/>
                </a:cubicBezTo>
                <a:cubicBezTo>
                  <a:pt x="2086047" y="1703482"/>
                  <a:pt x="2022112" y="1669479"/>
                  <a:pt x="1809448" y="1683657"/>
                </a:cubicBezTo>
                <a:cubicBezTo>
                  <a:pt x="1596784" y="1697835"/>
                  <a:pt x="1516262" y="1705222"/>
                  <a:pt x="1323824" y="1683657"/>
                </a:cubicBezTo>
                <a:cubicBezTo>
                  <a:pt x="1131386" y="1662092"/>
                  <a:pt x="911993" y="1694448"/>
                  <a:pt x="778329" y="1683657"/>
                </a:cubicBezTo>
                <a:cubicBezTo>
                  <a:pt x="644665" y="1672866"/>
                  <a:pt x="219202" y="1656864"/>
                  <a:pt x="0" y="1683657"/>
                </a:cubicBezTo>
                <a:cubicBezTo>
                  <a:pt x="19575" y="1484374"/>
                  <a:pt x="-23500" y="1354994"/>
                  <a:pt x="0" y="1122438"/>
                </a:cubicBezTo>
                <a:cubicBezTo>
                  <a:pt x="23500" y="889882"/>
                  <a:pt x="-18183" y="788003"/>
                  <a:pt x="0" y="527546"/>
                </a:cubicBezTo>
                <a:cubicBezTo>
                  <a:pt x="18183" y="267089"/>
                  <a:pt x="17326" y="236711"/>
                  <a:pt x="0" y="0"/>
                </a:cubicBezTo>
                <a:close/>
              </a:path>
            </a:pathLst>
          </a:custGeom>
          <a:ln w="12700">
            <a:solidFill>
              <a:srgbClr val="9DAEAF"/>
            </a:solidFill>
            <a:extLst>
              <a:ext uri="{C807C97D-BFC1-408E-A445-0C87EB9F89A2}">
                <ask:lineSketchStyleProps xmlns:ask="http://schemas.microsoft.com/office/drawing/2018/sketchyshapes" sd="2692463655">
                  <ask:type>
                    <ask:lineSketchFreehand/>
                  </ask:type>
                </ask:lineSketchStyleProps>
              </a:ext>
            </a:extLst>
          </a:ln>
        </p:spPr>
        <p:txBody>
          <a:bodyPr anchor="ctr">
            <a:normAutofit/>
          </a:bodyPr>
          <a:lstStyle>
            <a:lvl1pPr algn="ctr">
              <a:defRPr sz="4400">
                <a:ln>
                  <a:noFill/>
                </a:ln>
                <a:solidFill>
                  <a:schemeClr val="tx1">
                    <a:lumMod val="75000"/>
                    <a:lumOff val="25000"/>
                  </a:schemeClr>
                </a:solidFill>
              </a:defRPr>
            </a:lvl1pPr>
          </a:lstStyle>
          <a:p>
            <a:r>
              <a:rPr lang="en-US" dirty="0"/>
              <a:t>Chapter Name</a:t>
            </a:r>
            <a:endParaRPr lang="en-IN" dirty="0"/>
          </a:p>
        </p:txBody>
      </p:sp>
      <p:sp>
        <p:nvSpPr>
          <p:cNvPr id="3" name="Subtitle 2">
            <a:extLst>
              <a:ext uri="{FF2B5EF4-FFF2-40B4-BE49-F238E27FC236}">
                <a16:creationId xmlns:a16="http://schemas.microsoft.com/office/drawing/2014/main" id="{3337AF5F-D9EA-FBDD-2C7C-320744CF6F6E}"/>
              </a:ext>
            </a:extLst>
          </p:cNvPr>
          <p:cNvSpPr>
            <a:spLocks noGrp="1"/>
          </p:cNvSpPr>
          <p:nvPr>
            <p:ph type="subTitle" idx="1" hasCustomPrompt="1"/>
          </p:nvPr>
        </p:nvSpPr>
        <p:spPr>
          <a:xfrm>
            <a:off x="2251525" y="4338182"/>
            <a:ext cx="7688943" cy="1603830"/>
          </a:xfrm>
        </p:spPr>
        <p:txBody>
          <a:bodyPr>
            <a:noAutofit/>
          </a:bodyPr>
          <a:lstStyle>
            <a:lvl1pPr marL="0" indent="0" algn="ctr">
              <a:buNone/>
              <a:defRPr sz="1400" i="1" u="none">
                <a:solidFill>
                  <a:srgbClr val="6F2817"/>
                </a:solidFill>
                <a:latin typeface="Arial Narrow" panose="020B060602020203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Slides to accompany Enhanced Chemistry by Adrienne Richards, Samantha Sullivan Sauer, J.R. van Haarlem, Gregory Anderson, David Wegman, </a:t>
            </a:r>
            <a:r>
              <a:rPr lang="en-US" dirty="0" err="1"/>
              <a:t>cfahey</a:t>
            </a:r>
            <a:r>
              <a:rPr lang="en-US" dirty="0"/>
              <a:t>, and Jackie MacDonald</a:t>
            </a:r>
          </a:p>
          <a:p>
            <a:r>
              <a:rPr lang="en-US" dirty="0"/>
              <a:t>Slide design and template by Revathi Mahadevan</a:t>
            </a:r>
          </a:p>
          <a:p>
            <a:r>
              <a:rPr lang="en-US" dirty="0"/>
              <a:t>Funded by VLS </a:t>
            </a:r>
            <a:r>
              <a:rPr lang="en-US" dirty="0" err="1"/>
              <a:t>ecampus</a:t>
            </a:r>
            <a:r>
              <a:rPr lang="en-US" dirty="0"/>
              <a:t> Ontario</a:t>
            </a:r>
          </a:p>
          <a:p>
            <a:r>
              <a:rPr lang="en-US" dirty="0"/>
              <a:t>Licensed under CC-BY 4.0, Except while otherwise noted</a:t>
            </a:r>
            <a:endParaRPr lang="en-IN" dirty="0"/>
          </a:p>
        </p:txBody>
      </p:sp>
    </p:spTree>
    <p:extLst>
      <p:ext uri="{BB962C8B-B14F-4D97-AF65-F5344CB8AC3E}">
        <p14:creationId xmlns:p14="http://schemas.microsoft.com/office/powerpoint/2010/main" val="22828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EFAD1-2645-F329-9075-6C32A93E40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D1FF83-7550-49A9-7B75-2B7D6FF7E6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74880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9D39DB-DCC8-0298-1B59-6F9A0E5B9B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735B93-EB6E-61B9-8A57-AB709BC698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0533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823AC-385D-E9CA-169D-19033411B02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1A3825F-75C5-B93E-FEBC-65945674E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67761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CB32-E85B-0FDE-11D0-B0A6F47F0B85}"/>
              </a:ext>
            </a:extLst>
          </p:cNvPr>
          <p:cNvSpPr>
            <a:spLocks noGrp="1"/>
          </p:cNvSpPr>
          <p:nvPr>
            <p:ph type="title"/>
          </p:nvPr>
        </p:nvSpPr>
        <p:spPr>
          <a:xfrm>
            <a:off x="1936377" y="1709738"/>
            <a:ext cx="9411073" cy="2852737"/>
          </a:xfrm>
        </p:spPr>
        <p:txBody>
          <a:bodyPr anchor="b">
            <a:normAutofit/>
          </a:bodyPr>
          <a:lstStyle>
            <a:lvl1pPr>
              <a:defRPr sz="4400">
                <a:solidFill>
                  <a:srgbClr val="567375"/>
                </a:solidFill>
              </a:defRPr>
            </a:lvl1pPr>
          </a:lstStyle>
          <a:p>
            <a:r>
              <a:rPr lang="en-US"/>
              <a:t>Click to edit Master title style</a:t>
            </a:r>
            <a:endParaRPr lang="en-IN"/>
          </a:p>
        </p:txBody>
      </p:sp>
      <p:cxnSp>
        <p:nvCxnSpPr>
          <p:cNvPr id="9" name="Straight Connector 8">
            <a:extLst>
              <a:ext uri="{FF2B5EF4-FFF2-40B4-BE49-F238E27FC236}">
                <a16:creationId xmlns:a16="http://schemas.microsoft.com/office/drawing/2014/main" id="{CBAE23C2-3054-9198-9120-CCBEEAF77112}"/>
              </a:ext>
            </a:extLst>
          </p:cNvPr>
          <p:cNvCxnSpPr/>
          <p:nvPr userDrawn="1"/>
        </p:nvCxnSpPr>
        <p:spPr>
          <a:xfrm>
            <a:off x="1667435" y="2030506"/>
            <a:ext cx="0" cy="2595600"/>
          </a:xfrm>
          <a:prstGeom prst="line">
            <a:avLst/>
          </a:prstGeom>
          <a:ln w="28575">
            <a:solidFill>
              <a:srgbClr val="DF7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3744-8ED3-C668-196D-EA9CD19228C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748413C-BBD0-05FC-7AD3-6089A00B67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3C98835-8B38-CEAF-454F-6749D60743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a:extLst>
              <a:ext uri="{FF2B5EF4-FFF2-40B4-BE49-F238E27FC236}">
                <a16:creationId xmlns:a16="http://schemas.microsoft.com/office/drawing/2014/main" id="{0C89768D-D58C-7734-FD83-358AEB490259}"/>
              </a:ext>
            </a:extLst>
          </p:cNvPr>
          <p:cNvSpPr>
            <a:spLocks noGrp="1"/>
          </p:cNvSpPr>
          <p:nvPr>
            <p:ph type="ftr" sz="quarter" idx="11"/>
          </p:nvPr>
        </p:nvSpPr>
        <p:spPr>
          <a:xfrm>
            <a:off x="4038600" y="6356350"/>
            <a:ext cx="4114800" cy="365125"/>
          </a:xfrm>
          <a:prstGeom prst="rect">
            <a:avLst/>
          </a:prstGeom>
        </p:spPr>
        <p:txBody>
          <a:bodyPr/>
          <a:lstStyle/>
          <a:p>
            <a:r>
              <a:rPr lang="en-US"/>
              <a:t>Enhanced Chemistry, Licensed under CC-BY 4.0</a:t>
            </a:r>
            <a:endParaRPr lang="en-IN"/>
          </a:p>
        </p:txBody>
      </p:sp>
    </p:spTree>
    <p:extLst>
      <p:ext uri="{BB962C8B-B14F-4D97-AF65-F5344CB8AC3E}">
        <p14:creationId xmlns:p14="http://schemas.microsoft.com/office/powerpoint/2010/main" val="4151036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65801-08DD-81BE-59A0-75BFFABF45C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49E895-EFFB-C61E-80BB-D08C869AF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41A8E1-C7CE-E6EE-A745-1E8F9BA859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64B9E10-6980-C5AA-D5C2-6DCAFF79C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A2CA52-E223-A0B6-E005-1E525F21BA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40110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8268C-0055-DBA4-1795-950BEC815134}"/>
              </a:ext>
            </a:extLst>
          </p:cNvPr>
          <p:cNvSpPr>
            <a:spLocks noGrp="1"/>
          </p:cNvSpPr>
          <p:nvPr>
            <p:ph type="title"/>
          </p:nvPr>
        </p:nvSpPr>
        <p:spPr/>
        <p:txBody>
          <a:bodyPr/>
          <a:lstStyle/>
          <a:p>
            <a:r>
              <a:rPr lang="en-US"/>
              <a:t>Click to edit Master title style</a:t>
            </a:r>
            <a:endParaRPr lang="en-IN"/>
          </a:p>
        </p:txBody>
      </p:sp>
    </p:spTree>
    <p:extLst>
      <p:ext uri="{BB962C8B-B14F-4D97-AF65-F5344CB8AC3E}">
        <p14:creationId xmlns:p14="http://schemas.microsoft.com/office/powerpoint/2010/main" val="248424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62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59606-9E2E-0C85-ED49-87D3A12FE2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2E7935-2B0D-B87B-1A74-D49757587F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61B5914-3344-009B-2947-D4C478E66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30522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E8C4-0A57-F4C0-4FC1-067BA962158E}"/>
              </a:ext>
            </a:extLst>
          </p:cNvPr>
          <p:cNvSpPr>
            <a:spLocks noGrp="1"/>
          </p:cNvSpPr>
          <p:nvPr>
            <p:ph type="title"/>
          </p:nvPr>
        </p:nvSpPr>
        <p:spPr>
          <a:xfrm>
            <a:off x="839788" y="457200"/>
            <a:ext cx="3932237" cy="578224"/>
          </a:xfrm>
        </p:spPr>
        <p:txBody>
          <a:bodyPr anchor="b">
            <a:noAutofit/>
          </a:bodyPr>
          <a:lstStyle>
            <a:lvl1pPr>
              <a:defRPr sz="2800">
                <a:solidFill>
                  <a:srgbClr val="354849"/>
                </a:solidFill>
              </a:defRPr>
            </a:lvl1pPr>
          </a:lstStyle>
          <a:p>
            <a:r>
              <a:rPr lang="en-US" dirty="0"/>
              <a:t>Click to edit Master title style</a:t>
            </a:r>
            <a:endParaRPr lang="en-IN" dirty="0"/>
          </a:p>
        </p:txBody>
      </p:sp>
      <p:sp>
        <p:nvSpPr>
          <p:cNvPr id="3" name="Picture Placeholder 2">
            <a:extLst>
              <a:ext uri="{FF2B5EF4-FFF2-40B4-BE49-F238E27FC236}">
                <a16:creationId xmlns:a16="http://schemas.microsoft.com/office/drawing/2014/main" id="{0B372D7A-B6D5-714F-F6E4-B42131E5A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EE19483-B51A-EEE1-3454-820BF9D63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9451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creativecommons.org/licenses/by/4.0/"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ecampusontario.pressbooks.pub/enhancedchemistry/"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135C62-7980-05A4-0E3A-58F7CAE0D744}"/>
              </a:ext>
            </a:extLst>
          </p:cNvPr>
          <p:cNvSpPr>
            <a:spLocks noGrp="1"/>
          </p:cNvSpPr>
          <p:nvPr>
            <p:ph type="title"/>
          </p:nvPr>
        </p:nvSpPr>
        <p:spPr>
          <a:xfrm>
            <a:off x="1821544" y="681036"/>
            <a:ext cx="8926286" cy="1009651"/>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1BBC695-46BB-6F7D-E4EA-CBBC6E75264B}"/>
              </a:ext>
            </a:extLst>
          </p:cNvPr>
          <p:cNvSpPr>
            <a:spLocks noGrp="1"/>
          </p:cNvSpPr>
          <p:nvPr>
            <p:ph type="body" idx="1"/>
          </p:nvPr>
        </p:nvSpPr>
        <p:spPr>
          <a:xfrm>
            <a:off x="1821542" y="1825625"/>
            <a:ext cx="892628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3">
            <a:extLst>
              <a:ext uri="{FF2B5EF4-FFF2-40B4-BE49-F238E27FC236}">
                <a16:creationId xmlns:a16="http://schemas.microsoft.com/office/drawing/2014/main" id="{C45C905C-7421-4E4B-ADAE-706AB9252ADA}"/>
              </a:ext>
            </a:extLst>
          </p:cNvPr>
          <p:cNvSpPr txBox="1">
            <a:spLocks/>
          </p:cNvSpPr>
          <p:nvPr userDrawn="1"/>
        </p:nvSpPr>
        <p:spPr>
          <a:xfrm>
            <a:off x="3594017" y="6350324"/>
            <a:ext cx="646176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hlinkClick r:id="rId14"/>
              </a:rPr>
              <a:t>Enhanced Introductory College Chemistry</a:t>
            </a:r>
            <a:r>
              <a:rPr lang="en-US" sz="1100" dirty="0"/>
              <a:t>, </a:t>
            </a:r>
            <a:r>
              <a:rPr lang="en-US" sz="1100" dirty="0">
                <a:hlinkClick r:id="rId15"/>
              </a:rPr>
              <a:t>CC BY 4.0</a:t>
            </a:r>
            <a:r>
              <a:rPr lang="en-US" sz="1100" dirty="0"/>
              <a:t>, except where otherwise noted.</a:t>
            </a:r>
          </a:p>
        </p:txBody>
      </p:sp>
    </p:spTree>
    <p:extLst>
      <p:ext uri="{BB962C8B-B14F-4D97-AF65-F5344CB8AC3E}">
        <p14:creationId xmlns:p14="http://schemas.microsoft.com/office/powerpoint/2010/main" val="329398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creativecommons.org/licenses/by/4.0/" TargetMode="External"/><Relationship Id="rId5" Type="http://schemas.openxmlformats.org/officeDocument/2006/relationships/hyperlink" Target="https://openstax.org/books/chemistry/pages/1-introduction" TargetMode="External"/><Relationship Id="rId4" Type="http://schemas.openxmlformats.org/officeDocument/2006/relationships/hyperlink" Target="https://ecampusontario.pressbooks.pub/enhancedchemis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en.wikipedia.org/wiki/en:public_domain" TargetMode="External"/><Relationship Id="rId5" Type="http://schemas.openxmlformats.org/officeDocument/2006/relationships/hyperlink" Target="http://nobelprize.org/" TargetMode="External"/><Relationship Id="rId4" Type="http://schemas.openxmlformats.org/officeDocument/2006/relationships/hyperlink" Target="https://commons.wikimedia.org/wiki/File:Linus_Pauling_196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creativecommons.org/licenses/by/4.0/" TargetMode="External"/><Relationship Id="rId5" Type="http://schemas.openxmlformats.org/officeDocument/2006/relationships/hyperlink" Target="https://ecampusontario.pressbooks.pub/enhancedchemistry/" TargetMode="External"/><Relationship Id="rId4" Type="http://schemas.openxmlformats.org/officeDocument/2006/relationships/hyperlink" Target="https://ecampusontario.pressbooks.pub/enhancedchemistry/back-matter/periodic-tabl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publicdomain/zero/1.0/" TargetMode="External"/><Relationship Id="rId3" Type="http://schemas.openxmlformats.org/officeDocument/2006/relationships/image" Target="../media/image4.jpeg"/><Relationship Id="rId7" Type="http://schemas.openxmlformats.org/officeDocument/2006/relationships/hyperlink" Target="https://commons.wikimedia.org/w/index.php?title=User:Petey21&amp;action=edit&amp;redlink=1"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commons.wikimedia.org/wiki/File:Soccer_ball_on_ground.jpg" TargetMode="External"/><Relationship Id="rId11" Type="http://schemas.openxmlformats.org/officeDocument/2006/relationships/hyperlink" Target="https://creativecommons.org/licenses/by/2.0/" TargetMode="External"/><Relationship Id="rId5" Type="http://schemas.openxmlformats.org/officeDocument/2006/relationships/hyperlink" Target="https://creativecommons.org/licenses/by/4.0/" TargetMode="External"/><Relationship Id="rId10" Type="http://schemas.openxmlformats.org/officeDocument/2006/relationships/hyperlink" Target="https://www.flickr.com/photos/billmorrow/" TargetMode="External"/><Relationship Id="rId4" Type="http://schemas.openxmlformats.org/officeDocument/2006/relationships/hyperlink" Target="https://openstax.org/books/chemistry/pages/preface" TargetMode="External"/><Relationship Id="rId9" Type="http://schemas.openxmlformats.org/officeDocument/2006/relationships/hyperlink" Target="https://www.flickr.com/photos/billmorrow/6012452675"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enhancedchemistr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hyperlink" Target="https://creativecommons.org/licenses/by/2.0/" TargetMode="External"/><Relationship Id="rId5" Type="http://schemas.openxmlformats.org/officeDocument/2006/relationships/hyperlink" Target="https://www.flickr.com/people/93636241@N07" TargetMode="External"/><Relationship Id="rId4" Type="http://schemas.openxmlformats.org/officeDocument/2006/relationships/hyperlink" Target="https://commons.wikimedia.org/wiki/File:Molecular_Model_of_C60,_Buckminsterfullerene_-_UCL_Chemistry.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ndex.php?curid=1551081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en:public_domain" TargetMode="External"/><Relationship Id="rId3" Type="http://schemas.openxmlformats.org/officeDocument/2006/relationships/hyperlink" Target="https://commons.wikimedia.org/wiki/File:Sodium-1.jpg" TargetMode="External"/><Relationship Id="rId7" Type="http://schemas.openxmlformats.org/officeDocument/2006/relationships/hyperlink" Target="https://commons.wikimedia.org/w/index.php?title=User:Greenhorn1&amp;action=edit&amp;redlink=1"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hyperlink" Target="https://en.wikibooks.org/wiki/File:Chlorinegas.jpg" TargetMode="External"/><Relationship Id="rId11" Type="http://schemas.openxmlformats.org/officeDocument/2006/relationships/image" Target="../media/image6.jpeg"/><Relationship Id="rId5" Type="http://schemas.openxmlformats.org/officeDocument/2006/relationships/hyperlink" Target="https://creativecommons.org/licenses/by/3.0/" TargetMode="External"/><Relationship Id="rId10" Type="http://schemas.openxmlformats.org/officeDocument/2006/relationships/hyperlink" Target="https://commons.wikimedia.org/wiki/User:Chemicalinterest" TargetMode="External"/><Relationship Id="rId4" Type="http://schemas.openxmlformats.org/officeDocument/2006/relationships/hyperlink" Target="https://commons.wikimedia.org/wiki/User:Jurii" TargetMode="External"/><Relationship Id="rId9" Type="http://schemas.openxmlformats.org/officeDocument/2006/relationships/hyperlink" Target="https://commons.wikimedia.org/wiki/File:Sodium_chloride_2.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6.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7.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8.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openstax.org/books/chemistry/pages/preface" TargetMode="External"/><Relationship Id="rId2" Type="http://schemas.openxmlformats.org/officeDocument/2006/relationships/notesSlide" Target="../notesSlides/notesSlide52.xml"/><Relationship Id="rId1" Type="http://schemas.openxmlformats.org/officeDocument/2006/relationships/slideLayout" Target="../slideLayouts/slideLayout9.xml"/><Relationship Id="rId4" Type="http://schemas.openxmlformats.org/officeDocument/2006/relationships/hyperlink" Target="https://creativecommons.org/licenses/by/4.0/"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ecampusontario.pressbooks.pub/enhancedchemistr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0.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1.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2.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3.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4.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69.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creativecommons.org/licenses/by/4.0/" TargetMode="External"/><Relationship Id="rId4" Type="http://schemas.openxmlformats.org/officeDocument/2006/relationships/hyperlink" Target="https://openstax.org/books/chemistry/pages/prefac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creativecommons.org/licenses/by/4.0/" TargetMode="External"/><Relationship Id="rId5" Type="http://schemas.openxmlformats.org/officeDocument/2006/relationships/hyperlink" Target="https://openstax.org/books/chemistry/pages/preface" TargetMode="External"/><Relationship Id="rId4" Type="http://schemas.openxmlformats.org/officeDocument/2006/relationships/hyperlink" Target="https://ecampusontario.pressbooks.pub/enhancedchemistry/back-matter/periodic-tab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5B1E-B1FF-4974-987F-4B07EDA86B60}"/>
              </a:ext>
            </a:extLst>
          </p:cNvPr>
          <p:cNvSpPr>
            <a:spLocks noGrp="1"/>
          </p:cNvSpPr>
          <p:nvPr>
            <p:ph type="ctrTitle"/>
          </p:nvPr>
        </p:nvSpPr>
        <p:spPr>
          <a:xfrm>
            <a:off x="2717074" y="1410832"/>
            <a:ext cx="7916089" cy="1687242"/>
          </a:xfrm>
          <a:ln>
            <a:noFill/>
          </a:ln>
        </p:spPr>
        <p:txBody>
          <a:bodyPr>
            <a:normAutofit/>
          </a:bodyPr>
          <a:lstStyle/>
          <a:p>
            <a:pPr algn="l"/>
            <a:r>
              <a:rPr lang="en-IN" sz="5400" spc="300" dirty="0">
                <a:solidFill>
                  <a:srgbClr val="354849"/>
                </a:solidFill>
              </a:rPr>
              <a:t>Chapter 11</a:t>
            </a:r>
            <a:br>
              <a:rPr lang="en-IN" sz="4800" spc="300" dirty="0">
                <a:solidFill>
                  <a:srgbClr val="354849"/>
                </a:solidFill>
              </a:rPr>
            </a:br>
            <a:r>
              <a:rPr lang="en-US" spc="300" dirty="0">
                <a:solidFill>
                  <a:srgbClr val="354849"/>
                </a:solidFill>
              </a:rPr>
              <a:t>Chemical Bonding</a:t>
            </a:r>
            <a:endParaRPr lang="en-IN" sz="4800" spc="300" dirty="0">
              <a:solidFill>
                <a:srgbClr val="354849"/>
              </a:solidFill>
            </a:endParaRPr>
          </a:p>
        </p:txBody>
      </p:sp>
      <p:sp>
        <p:nvSpPr>
          <p:cNvPr id="3" name="Subtitle 2">
            <a:extLst>
              <a:ext uri="{FF2B5EF4-FFF2-40B4-BE49-F238E27FC236}">
                <a16:creationId xmlns:a16="http://schemas.microsoft.com/office/drawing/2014/main" id="{31F137CD-49BF-D51B-00D1-5497F31C37AB}"/>
              </a:ext>
            </a:extLst>
          </p:cNvPr>
          <p:cNvSpPr>
            <a:spLocks noGrp="1"/>
          </p:cNvSpPr>
          <p:nvPr>
            <p:ph type="subTitle" idx="1"/>
          </p:nvPr>
        </p:nvSpPr>
        <p:spPr>
          <a:xfrm>
            <a:off x="2717074" y="3429000"/>
            <a:ext cx="8098971" cy="2018168"/>
          </a:xfrm>
        </p:spPr>
        <p:txBody>
          <a:bodyPr>
            <a:normAutofit lnSpcReduction="10000"/>
          </a:bodyPr>
          <a:lstStyle/>
          <a:p>
            <a:pPr algn="l">
              <a:lnSpc>
                <a:spcPct val="120000"/>
              </a:lnSpc>
            </a:pPr>
            <a:r>
              <a:rPr lang="en-US" sz="1300" i="0" dirty="0">
                <a:solidFill>
                  <a:srgbClr val="354849"/>
                </a:solidFill>
                <a:latin typeface="Arial" panose="020B0604020202020204" pitchFamily="34" charset="0"/>
              </a:rPr>
              <a:t>Slides to accompany Enhanced Introductory College Chemistry by Gregory Anderson, Caryn Fahey, J.R. van Haarlem, Jackie MacDonald, Adrienne Richards, Samantha Sullivan Sauer, and David Wegman</a:t>
            </a:r>
          </a:p>
          <a:p>
            <a:pPr algn="l">
              <a:lnSpc>
                <a:spcPct val="120000"/>
              </a:lnSpc>
            </a:pPr>
            <a:r>
              <a:rPr lang="en-US" sz="1300" i="0" dirty="0">
                <a:solidFill>
                  <a:srgbClr val="354849"/>
                </a:solidFill>
                <a:latin typeface="Arial" panose="020B0604020202020204" pitchFamily="34" charset="0"/>
              </a:rPr>
              <a:t>Slide design and template by Revathi Mahadevan</a:t>
            </a:r>
          </a:p>
          <a:p>
            <a:pPr algn="l">
              <a:lnSpc>
                <a:spcPct val="120000"/>
              </a:lnSpc>
            </a:pPr>
            <a:r>
              <a:rPr lang="en-US" sz="1300" i="0" dirty="0">
                <a:solidFill>
                  <a:srgbClr val="354849"/>
                </a:solidFill>
                <a:latin typeface="Arial" panose="020B0604020202020204" pitchFamily="34" charset="0"/>
              </a:rPr>
              <a:t>Except where otherwise noted, images, tables &amp; diagrams are reused from </a:t>
            </a:r>
            <a:r>
              <a:rPr lang="en-US" sz="1300" i="0" dirty="0">
                <a:solidFill>
                  <a:srgbClr val="354849"/>
                </a:solidFill>
                <a:latin typeface="Arial" panose="020B0604020202020204" pitchFamily="34" charset="0"/>
                <a:hlinkClick r:id="rId4">
                  <a:extLst>
                    <a:ext uri="{A12FA001-AC4F-418D-AE19-62706E023703}">
                      <ahyp:hlinkClr xmlns:ahyp="http://schemas.microsoft.com/office/drawing/2018/hyperlinkcolor" val="tx"/>
                    </a:ext>
                  </a:extLst>
                </a:hlinkClick>
              </a:rPr>
              <a:t>Enhanced Introductory College Chemistry</a:t>
            </a:r>
            <a:r>
              <a:rPr lang="en-US" sz="1300" i="0" dirty="0">
                <a:solidFill>
                  <a:srgbClr val="354849"/>
                </a:solidFill>
                <a:latin typeface="Arial" panose="020B0604020202020204" pitchFamily="34" charset="0"/>
              </a:rPr>
              <a:t>, a derivative of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 </a:t>
            </a:r>
            <a:r>
              <a:rPr lang="en-US" sz="1300" i="0" dirty="0" err="1">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Stax</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a:t>
            </a:r>
            <a:r>
              <a:rPr lang="en-US" sz="1300" i="0" dirty="0">
                <a:solidFill>
                  <a:srgbClr val="354849"/>
                </a:solidFill>
                <a:latin typeface="Arial" panose="020B0604020202020204" pitchFamily="34" charset="0"/>
              </a:rPr>
              <a:t> by Paul Flowers, Klaus </a:t>
            </a:r>
            <a:r>
              <a:rPr lang="en-US" sz="1300" i="0" dirty="0" err="1">
                <a:solidFill>
                  <a:srgbClr val="354849"/>
                </a:solidFill>
                <a:latin typeface="Arial" panose="020B0604020202020204" pitchFamily="34" charset="0"/>
              </a:rPr>
              <a:t>Theopold</a:t>
            </a:r>
            <a:r>
              <a:rPr lang="en-US" sz="1300" i="0" dirty="0">
                <a:solidFill>
                  <a:srgbClr val="354849"/>
                </a:solidFill>
                <a:latin typeface="Arial" panose="020B0604020202020204" pitchFamily="34" charset="0"/>
              </a:rPr>
              <a:t>, Richard Langley &amp; William R. Robinson and is licensed under </a:t>
            </a:r>
            <a:r>
              <a:rPr lang="en-US" sz="1300" i="0" dirty="0">
                <a:solidFill>
                  <a:srgbClr val="354849"/>
                </a:solidFill>
                <a:latin typeface="Arial" panose="020B0604020202020204" pitchFamily="34" charset="0"/>
                <a:hlinkClick r:id="rId6">
                  <a:extLst>
                    <a:ext uri="{A12FA001-AC4F-418D-AE19-62706E023703}">
                      <ahyp:hlinkClr xmlns:ahyp="http://schemas.microsoft.com/office/drawing/2018/hyperlinkcolor" val="tx"/>
                    </a:ext>
                  </a:extLst>
                </a:hlinkClick>
              </a:rPr>
              <a:t>CC BY 4.0</a:t>
            </a:r>
            <a:r>
              <a:rPr lang="en-US" sz="1300" i="0" dirty="0">
                <a:solidFill>
                  <a:srgbClr val="354849"/>
                </a:solidFill>
                <a:latin typeface="Arial" panose="020B0604020202020204" pitchFamily="34" charset="0"/>
              </a:rPr>
              <a:t>. ​Access for free at </a:t>
            </a:r>
            <a:r>
              <a:rPr lang="en-US" sz="1300" i="0" dirty="0">
                <a:solidFill>
                  <a:srgbClr val="354849"/>
                </a:solidFill>
                <a:latin typeface="Arial" panose="020B0604020202020204" pitchFamily="34" charset="0"/>
                <a:hlinkClick r:id="rId5">
                  <a:extLst>
                    <a:ext uri="{A12FA001-AC4F-418D-AE19-62706E023703}">
                      <ahyp:hlinkClr xmlns:ahyp="http://schemas.microsoft.com/office/drawing/2018/hyperlinkcolor" val="tx"/>
                    </a:ext>
                  </a:extLst>
                </a:hlinkClick>
              </a:rPr>
              <a:t>Chemistry (OpenStax)</a:t>
            </a:r>
            <a:r>
              <a:rPr lang="en-US" sz="1300" i="0" dirty="0">
                <a:solidFill>
                  <a:srgbClr val="354849"/>
                </a:solidFill>
                <a:latin typeface="Arial" panose="020B0604020202020204" pitchFamily="34" charset="0"/>
              </a:rPr>
              <a:t>​</a:t>
            </a:r>
          </a:p>
          <a:p>
            <a:pPr algn="l">
              <a:lnSpc>
                <a:spcPct val="120000"/>
              </a:lnSpc>
            </a:pPr>
            <a:r>
              <a:rPr lang="en-US" sz="1300" i="0" dirty="0">
                <a:solidFill>
                  <a:srgbClr val="354849"/>
                </a:solidFill>
                <a:latin typeface="Arial" panose="020B0604020202020204" pitchFamily="34" charset="0"/>
              </a:rPr>
              <a:t>Slides are licensed under CC-BY 4.0, Except while otherwise noted</a:t>
            </a:r>
            <a:endParaRPr lang="en-IN" sz="1300" i="0" dirty="0">
              <a:solidFill>
                <a:srgbClr val="354849"/>
              </a:solidFill>
              <a:latin typeface="Arial" panose="020B0604020202020204" pitchFamily="34" charset="0"/>
            </a:endParaRPr>
          </a:p>
          <a:p>
            <a:pPr algn="l"/>
            <a:endParaRPr lang="en-IN" dirty="0">
              <a:solidFill>
                <a:srgbClr val="354849"/>
              </a:solidFill>
            </a:endParaRPr>
          </a:p>
        </p:txBody>
      </p:sp>
      <p:cxnSp>
        <p:nvCxnSpPr>
          <p:cNvPr id="6" name="Straight Connector 5">
            <a:extLst>
              <a:ext uri="{FF2B5EF4-FFF2-40B4-BE49-F238E27FC236}">
                <a16:creationId xmlns:a16="http://schemas.microsoft.com/office/drawing/2014/main" id="{ED914AB6-07F4-CE81-3DFC-510298744853}"/>
              </a:ext>
              <a:ext uri="{C183D7F6-B498-43B3-948B-1728B52AA6E4}">
                <adec:decorative xmlns:adec="http://schemas.microsoft.com/office/drawing/2017/decorative" val="1"/>
              </a:ext>
            </a:extLst>
          </p:cNvPr>
          <p:cNvCxnSpPr>
            <a:cxnSpLocks/>
          </p:cNvCxnSpPr>
          <p:nvPr/>
        </p:nvCxnSpPr>
        <p:spPr>
          <a:xfrm>
            <a:off x="2560321" y="1809205"/>
            <a:ext cx="0" cy="3344092"/>
          </a:xfrm>
          <a:prstGeom prst="line">
            <a:avLst/>
          </a:prstGeom>
          <a:ln w="28575">
            <a:solidFill>
              <a:srgbClr val="5673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0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11.2e</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9218" name="Picture 2" descr="A photograph of Linus Pauling is shown.">
            <a:extLst>
              <a:ext uri="{FF2B5EF4-FFF2-40B4-BE49-F238E27FC236}">
                <a16:creationId xmlns:a16="http://schemas.microsoft.com/office/drawing/2014/main" id="{5189323E-1E75-B03D-ECCB-EA1530245B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2181" y="1371600"/>
            <a:ext cx="2607635"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372255" y="5486400"/>
            <a:ext cx="11447488" cy="899885"/>
          </a:xfrm>
        </p:spPr>
        <p:txBody>
          <a:bodyPr>
            <a:noAutofit/>
          </a:bodyPr>
          <a:lstStyle/>
          <a:p>
            <a:pPr algn="ctr">
              <a:lnSpc>
                <a:spcPct val="100000"/>
              </a:lnSpc>
            </a:pPr>
            <a:r>
              <a:rPr lang="en-US" b="1" dirty="0"/>
              <a:t>Figure 11.2e</a:t>
            </a:r>
            <a:r>
              <a:rPr lang="en-US" dirty="0"/>
              <a:t> Linus Pauling (1901–1994). (credit: </a:t>
            </a:r>
            <a:r>
              <a:rPr lang="en-US" dirty="0">
                <a:hlinkClick r:id="rId4"/>
              </a:rPr>
              <a:t>work</a:t>
            </a:r>
            <a:r>
              <a:rPr lang="en-US" dirty="0"/>
              <a:t> by unknown, courtesy of </a:t>
            </a:r>
            <a:r>
              <a:rPr lang="en-US" dirty="0">
                <a:hlinkClick r:id="rId5"/>
              </a:rPr>
              <a:t>Nobel Foundation</a:t>
            </a:r>
            <a:r>
              <a:rPr lang="en-US" dirty="0"/>
              <a:t>, </a:t>
            </a:r>
            <a:r>
              <a:rPr lang="en-US" dirty="0">
                <a:hlinkClick r:id="rId6"/>
              </a:rPr>
              <a:t>PD</a:t>
            </a:r>
            <a:r>
              <a:rPr lang="en-US" dirty="0"/>
              <a:t>)</a:t>
            </a:r>
            <a:endParaRPr lang="en-US" sz="1200" dirty="0"/>
          </a:p>
        </p:txBody>
      </p:sp>
    </p:spTree>
    <p:extLst>
      <p:ext uri="{BB962C8B-B14F-4D97-AF65-F5344CB8AC3E}">
        <p14:creationId xmlns:p14="http://schemas.microsoft.com/office/powerpoint/2010/main" val="297815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11.2f</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0242" name="Picture 2" descr="Two flow charts and table are shown. The first flow chart is labeled, “Electronegativity difference between bonding atoms.” Below this label are three rounded text bubbles, connected by a downward-facing arrow, labeled, “Zero,” “Intermediate,” and “Large,” respectively. The second flow chart is labeled, “Bond type.” Below this label are three rounded text bubbles, connected by a downward-facing arrow, labeled, “Pure covalent,” “Polar covalent,” and “Ionic,” respectively. A double ended arrow is written vertically to the right of the flow charts and labeled, “Covalent character decreases; ionic character increases.” The table is made up of two columns and four rows. The header line is labeled “Bond type” and “Electronegativity difference.” The left column contains the phrases “Pure covalent,” “Polar covalent,” and “Ionic,” while the right column contains the values “less than 0.4,” “between 0.4 and 1.8,” and “greater than 1.8.”">
            <a:extLst>
              <a:ext uri="{FF2B5EF4-FFF2-40B4-BE49-F238E27FC236}">
                <a16:creationId xmlns:a16="http://schemas.microsoft.com/office/drawing/2014/main" id="{C76EAAC1-B5ED-9579-BDFA-679117E67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279" y="1200150"/>
            <a:ext cx="11437464"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34280" y="5486400"/>
            <a:ext cx="9885388" cy="899885"/>
          </a:xfrm>
        </p:spPr>
        <p:txBody>
          <a:bodyPr vert="horz" lIns="91440" tIns="45720" rIns="91440" bIns="45720" rtlCol="0" anchor="t">
            <a:noAutofit/>
          </a:bodyPr>
          <a:lstStyle/>
          <a:p>
            <a:pPr>
              <a:lnSpc>
                <a:spcPct val="100000"/>
              </a:lnSpc>
            </a:pPr>
            <a:r>
              <a:rPr lang="en-US" b="1" dirty="0"/>
              <a:t>Figure 11.2f</a:t>
            </a:r>
            <a:r>
              <a:rPr lang="en-US" dirty="0"/>
              <a:t> As the electronegativity difference increases between two atoms, the bond becomes more ionic.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00059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11.2a</a:t>
            </a:r>
          </a:p>
        </p:txBody>
      </p:sp>
      <p:sp>
        <p:nvSpPr>
          <p:cNvPr id="13" name="TextBox 12">
            <a:extLst>
              <a:ext uri="{FF2B5EF4-FFF2-40B4-BE49-F238E27FC236}">
                <a16:creationId xmlns:a16="http://schemas.microsoft.com/office/drawing/2014/main" id="{18F90ED2-EB94-41FE-B9D8-4361AE33D9B2}"/>
              </a:ext>
            </a:extLst>
          </p:cNvPr>
          <p:cNvSpPr txBox="1"/>
          <p:nvPr/>
        </p:nvSpPr>
        <p:spPr>
          <a:xfrm>
            <a:off x="3373438" y="1172308"/>
            <a:ext cx="7489371" cy="369332"/>
          </a:xfrm>
          <a:prstGeom prst="rect">
            <a:avLst/>
          </a:prstGeom>
          <a:noFill/>
        </p:spPr>
        <p:txBody>
          <a:bodyPr wrap="square">
            <a:spAutoFit/>
          </a:bodyPr>
          <a:lstStyle/>
          <a:p>
            <a:r>
              <a:rPr lang="en-US" sz="1800" b="1" dirty="0"/>
              <a:t>Table 11.2a </a:t>
            </a:r>
            <a:r>
              <a:rPr lang="en-US" sz="1800" dirty="0"/>
              <a:t>Bond Polarity and Electronegativity Difference</a:t>
            </a:r>
          </a:p>
        </p:txBody>
      </p:sp>
      <p:graphicFrame>
        <p:nvGraphicFramePr>
          <p:cNvPr id="3" name="Table 2">
            <a:extLst>
              <a:ext uri="{FF2B5EF4-FFF2-40B4-BE49-F238E27FC236}">
                <a16:creationId xmlns:a16="http://schemas.microsoft.com/office/drawing/2014/main" id="{A12A50FE-1CD1-10C0-9451-812192FCD3F5}"/>
              </a:ext>
            </a:extLst>
          </p:cNvPr>
          <p:cNvGraphicFramePr>
            <a:graphicFrameLocks noGrp="1"/>
          </p:cNvGraphicFramePr>
          <p:nvPr>
            <p:extLst>
              <p:ext uri="{D42A27DB-BD31-4B8C-83A1-F6EECF244321}">
                <p14:modId xmlns:p14="http://schemas.microsoft.com/office/powerpoint/2010/main" val="2557614245"/>
              </p:ext>
            </p:extLst>
          </p:nvPr>
        </p:nvGraphicFramePr>
        <p:xfrm>
          <a:off x="3934021" y="1786844"/>
          <a:ext cx="4553179" cy="3040471"/>
        </p:xfrm>
        <a:graphic>
          <a:graphicData uri="http://schemas.openxmlformats.org/drawingml/2006/table">
            <a:tbl>
              <a:tblPr firstRow="1">
                <a:tableStyleId>{793D81CF-94F2-401A-BA57-92F5A7B2D0C5}</a:tableStyleId>
              </a:tblPr>
              <a:tblGrid>
                <a:gridCol w="1310010">
                  <a:extLst>
                    <a:ext uri="{9D8B030D-6E8A-4147-A177-3AD203B41FA5}">
                      <a16:colId xmlns:a16="http://schemas.microsoft.com/office/drawing/2014/main" val="387007412"/>
                    </a:ext>
                  </a:extLst>
                </a:gridCol>
                <a:gridCol w="1359673">
                  <a:extLst>
                    <a:ext uri="{9D8B030D-6E8A-4147-A177-3AD203B41FA5}">
                      <a16:colId xmlns:a16="http://schemas.microsoft.com/office/drawing/2014/main" val="3451948219"/>
                    </a:ext>
                  </a:extLst>
                </a:gridCol>
                <a:gridCol w="1883496">
                  <a:extLst>
                    <a:ext uri="{9D8B030D-6E8A-4147-A177-3AD203B41FA5}">
                      <a16:colId xmlns:a16="http://schemas.microsoft.com/office/drawing/2014/main" val="404313956"/>
                    </a:ext>
                  </a:extLst>
                </a:gridCol>
              </a:tblGrid>
              <a:tr h="434353">
                <a:tc>
                  <a:txBody>
                    <a:bodyPr/>
                    <a:lstStyle/>
                    <a:p>
                      <a:r>
                        <a:rPr lang="en-IN" sz="1600">
                          <a:effectLst/>
                          <a:latin typeface="Arial" panose="020B0604020202020204" pitchFamily="34" charset="0"/>
                          <a:cs typeface="Arial" panose="020B0604020202020204" pitchFamily="34" charset="0"/>
                        </a:rPr>
                        <a:t>Bond</a:t>
                      </a:r>
                    </a:p>
                  </a:txBody>
                  <a:tcPr marL="54392" marR="54392" marT="27196" marB="27196" anchor="ctr">
                    <a:solidFill>
                      <a:schemeClr val="tx1">
                        <a:lumMod val="85000"/>
                        <a:lumOff val="15000"/>
                      </a:schemeClr>
                    </a:solidFill>
                  </a:tcPr>
                </a:tc>
                <a:tc>
                  <a:txBody>
                    <a:bodyPr/>
                    <a:lstStyle/>
                    <a:p>
                      <a:r>
                        <a:rPr lang="el-GR" sz="1600" dirty="0">
                          <a:effectLst/>
                          <a:latin typeface="Arial" panose="020B0604020202020204" pitchFamily="34" charset="0"/>
                          <a:cs typeface="Arial" panose="020B0604020202020204" pitchFamily="34" charset="0"/>
                        </a:rPr>
                        <a:t>Δ</a:t>
                      </a:r>
                      <a:r>
                        <a:rPr lang="en-IN" sz="1600" dirty="0">
                          <a:effectLst/>
                          <a:latin typeface="Arial" panose="020B0604020202020204" pitchFamily="34" charset="0"/>
                          <a:cs typeface="Arial" panose="020B0604020202020204" pitchFamily="34" charset="0"/>
                        </a:rPr>
                        <a:t>EN</a:t>
                      </a:r>
                    </a:p>
                  </a:txBody>
                  <a:tcPr marL="54392" marR="54392" marT="27196" marB="27196" anchor="ctr">
                    <a:solidFill>
                      <a:schemeClr val="tx1">
                        <a:lumMod val="85000"/>
                        <a:lumOff val="15000"/>
                      </a:schemeClr>
                    </a:solidFill>
                  </a:tcPr>
                </a:tc>
                <a:tc>
                  <a:txBody>
                    <a:bodyPr/>
                    <a:lstStyle/>
                    <a:p>
                      <a:r>
                        <a:rPr lang="en-IN" sz="1600" dirty="0">
                          <a:effectLst/>
                          <a:latin typeface="Arial" panose="020B0604020202020204" pitchFamily="34" charset="0"/>
                          <a:cs typeface="Arial" panose="020B0604020202020204" pitchFamily="34" charset="0"/>
                        </a:rPr>
                        <a:t>Polarity</a:t>
                      </a:r>
                    </a:p>
                  </a:txBody>
                  <a:tcPr marL="54392" marR="54392" marT="27196" marB="27196" anchor="ctr">
                    <a:solidFill>
                      <a:schemeClr val="tx1">
                        <a:lumMod val="85000"/>
                        <a:lumOff val="15000"/>
                      </a:schemeClr>
                    </a:solidFill>
                  </a:tcPr>
                </a:tc>
                <a:extLst>
                  <a:ext uri="{0D108BD9-81ED-4DB2-BD59-A6C34878D82A}">
                    <a16:rowId xmlns:a16="http://schemas.microsoft.com/office/drawing/2014/main" val="277215622"/>
                  </a:ext>
                </a:extLst>
              </a:tr>
              <a:tr h="434353">
                <a:tc>
                  <a:txBody>
                    <a:bodyPr/>
                    <a:lstStyle/>
                    <a:p>
                      <a:r>
                        <a:rPr lang="en-IN" sz="1600">
                          <a:effectLst/>
                          <a:latin typeface="Arial" panose="020B0604020202020204" pitchFamily="34" charset="0"/>
                          <a:cs typeface="Arial" panose="020B0604020202020204" pitchFamily="34" charset="0"/>
                        </a:rPr>
                        <a:t>C–H</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0.4</a:t>
                      </a:r>
                    </a:p>
                  </a:txBody>
                  <a:tcPr marL="54392" marR="54392" marT="27196" marB="27196" anchor="ctr"/>
                </a:tc>
                <a:tc>
                  <a:txBody>
                    <a:bodyPr/>
                    <a:lstStyle/>
                    <a:p>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C − </a:t>
                      </a:r>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H</a:t>
                      </a:r>
                      <a:endParaRPr lang="en-IN" sz="1600" b="1" dirty="0">
                        <a:effectLst/>
                        <a:latin typeface="Arial" panose="020B0604020202020204" pitchFamily="34" charset="0"/>
                        <a:cs typeface="Arial" panose="020B0604020202020204" pitchFamily="34" charset="0"/>
                      </a:endParaRPr>
                    </a:p>
                  </a:txBody>
                  <a:tcPr marL="54392" marR="54392" marT="27196" marB="27196" anchor="ctr"/>
                </a:tc>
                <a:extLst>
                  <a:ext uri="{0D108BD9-81ED-4DB2-BD59-A6C34878D82A}">
                    <a16:rowId xmlns:a16="http://schemas.microsoft.com/office/drawing/2014/main" val="3352138395"/>
                  </a:ext>
                </a:extLst>
              </a:tr>
              <a:tr h="434353">
                <a:tc>
                  <a:txBody>
                    <a:bodyPr/>
                    <a:lstStyle/>
                    <a:p>
                      <a:r>
                        <a:rPr lang="en-IN" sz="1600">
                          <a:effectLst/>
                          <a:latin typeface="Arial" panose="020B0604020202020204" pitchFamily="34" charset="0"/>
                          <a:cs typeface="Arial" panose="020B0604020202020204" pitchFamily="34" charset="0"/>
                        </a:rPr>
                        <a:t>S–H</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0.4</a:t>
                      </a:r>
                    </a:p>
                  </a:txBody>
                  <a:tcPr marL="54392" marR="54392" marT="27196" marB="27196" anchor="ctr"/>
                </a:tc>
                <a:tc>
                  <a:txBody>
                    <a:bodyPr/>
                    <a:lstStyle/>
                    <a:p>
                      <a:pPr algn="l" fontAlgn="ctr"/>
                      <a:r>
                        <a:rPr lang="el-GR" sz="1600" b="0" i="0" baseline="30000" dirty="0">
                          <a:solidFill>
                            <a:srgbClr val="000000"/>
                          </a:solidFill>
                          <a:effectLst/>
                          <a:latin typeface="Arial" panose="020B0604020202020204" pitchFamily="34" charset="0"/>
                          <a:cs typeface="Arial" panose="020B0604020202020204" pitchFamily="34" charset="0"/>
                        </a:rPr>
                        <a:t>δ−</a:t>
                      </a:r>
                      <a:r>
                        <a:rPr lang="en-IN" sz="1600" b="0" i="0" dirty="0">
                          <a:solidFill>
                            <a:srgbClr val="000000"/>
                          </a:solidFill>
                          <a:effectLst/>
                          <a:latin typeface="Arial" panose="020B0604020202020204" pitchFamily="34" charset="0"/>
                          <a:cs typeface="Arial" panose="020B0604020202020204" pitchFamily="34" charset="0"/>
                        </a:rPr>
                        <a:t>S − </a:t>
                      </a:r>
                      <a:r>
                        <a:rPr lang="el-GR" sz="1600" b="0" i="0" baseline="30000" dirty="0">
                          <a:solidFill>
                            <a:srgbClr val="000000"/>
                          </a:solidFill>
                          <a:effectLst/>
                          <a:latin typeface="Arial" panose="020B0604020202020204" pitchFamily="34" charset="0"/>
                          <a:cs typeface="Arial" panose="020B0604020202020204" pitchFamily="34" charset="0"/>
                        </a:rPr>
                        <a:t>δ+</a:t>
                      </a:r>
                      <a:r>
                        <a:rPr lang="en-IN" sz="1600" b="0" i="0" dirty="0">
                          <a:solidFill>
                            <a:srgbClr val="000000"/>
                          </a:solidFill>
                          <a:effectLst/>
                          <a:latin typeface="Arial" panose="020B0604020202020204" pitchFamily="34" charset="0"/>
                          <a:cs typeface="Arial" panose="020B0604020202020204" pitchFamily="34" charset="0"/>
                        </a:rPr>
                        <a:t>H</a:t>
                      </a:r>
                      <a:endParaRPr lang="en-IN" sz="1600" dirty="0">
                        <a:effectLst/>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38179916"/>
                  </a:ext>
                </a:extLst>
              </a:tr>
              <a:tr h="434353">
                <a:tc>
                  <a:txBody>
                    <a:bodyPr/>
                    <a:lstStyle/>
                    <a:p>
                      <a:r>
                        <a:rPr lang="en-IN" sz="1600">
                          <a:effectLst/>
                          <a:latin typeface="Arial" panose="020B0604020202020204" pitchFamily="34" charset="0"/>
                          <a:cs typeface="Arial" panose="020B0604020202020204" pitchFamily="34" charset="0"/>
                        </a:rPr>
                        <a:t>C–N</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0.5</a:t>
                      </a:r>
                    </a:p>
                  </a:txBody>
                  <a:tcPr marL="54392" marR="54392" marT="27196" marB="27196" anchor="ctr"/>
                </a:tc>
                <a:tc>
                  <a:txBody>
                    <a:bodyPr/>
                    <a:lstStyle/>
                    <a:p>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C − </a:t>
                      </a:r>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N</a:t>
                      </a:r>
                      <a:endParaRPr lang="en-IN" sz="1600" dirty="0">
                        <a:effectLst/>
                        <a:latin typeface="Arial" panose="020B0604020202020204" pitchFamily="34" charset="0"/>
                        <a:cs typeface="Arial" panose="020B0604020202020204" pitchFamily="34" charset="0"/>
                      </a:endParaRPr>
                    </a:p>
                  </a:txBody>
                  <a:tcPr marL="54392" marR="54392" marT="27196" marB="27196" anchor="ctr"/>
                </a:tc>
                <a:extLst>
                  <a:ext uri="{0D108BD9-81ED-4DB2-BD59-A6C34878D82A}">
                    <a16:rowId xmlns:a16="http://schemas.microsoft.com/office/drawing/2014/main" val="3563288806"/>
                  </a:ext>
                </a:extLst>
              </a:tr>
              <a:tr h="434353">
                <a:tc>
                  <a:txBody>
                    <a:bodyPr/>
                    <a:lstStyle/>
                    <a:p>
                      <a:r>
                        <a:rPr lang="en-IN" sz="1600">
                          <a:effectLst/>
                          <a:latin typeface="Arial" panose="020B0604020202020204" pitchFamily="34" charset="0"/>
                          <a:cs typeface="Arial" panose="020B0604020202020204" pitchFamily="34" charset="0"/>
                        </a:rPr>
                        <a:t>N–H</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0.9</a:t>
                      </a:r>
                    </a:p>
                  </a:txBody>
                  <a:tcPr marL="54392" marR="54392" marT="27196" marB="27196" anchor="ctr"/>
                </a:tc>
                <a:tc>
                  <a:txBody>
                    <a:bodyPr/>
                    <a:lstStyle/>
                    <a:p>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N − </a:t>
                      </a:r>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H</a:t>
                      </a:r>
                      <a:endParaRPr lang="en-IN" sz="1600" dirty="0">
                        <a:effectLst/>
                        <a:latin typeface="Arial" panose="020B0604020202020204" pitchFamily="34" charset="0"/>
                        <a:cs typeface="Arial" panose="020B0604020202020204" pitchFamily="34" charset="0"/>
                      </a:endParaRPr>
                    </a:p>
                  </a:txBody>
                  <a:tcPr marL="54392" marR="54392" marT="27196" marB="27196" anchor="ctr"/>
                </a:tc>
                <a:extLst>
                  <a:ext uri="{0D108BD9-81ED-4DB2-BD59-A6C34878D82A}">
                    <a16:rowId xmlns:a16="http://schemas.microsoft.com/office/drawing/2014/main" val="918781005"/>
                  </a:ext>
                </a:extLst>
              </a:tr>
              <a:tr h="434353">
                <a:tc>
                  <a:txBody>
                    <a:bodyPr/>
                    <a:lstStyle/>
                    <a:p>
                      <a:r>
                        <a:rPr lang="en-IN" sz="1600">
                          <a:effectLst/>
                          <a:latin typeface="Arial" panose="020B0604020202020204" pitchFamily="34" charset="0"/>
                          <a:cs typeface="Arial" panose="020B0604020202020204" pitchFamily="34" charset="0"/>
                        </a:rPr>
                        <a:t>C–O</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1.0</a:t>
                      </a:r>
                    </a:p>
                  </a:txBody>
                  <a:tcPr marL="54392" marR="54392" marT="27196" marB="27196" anchor="ctr"/>
                </a:tc>
                <a:tc>
                  <a:txBody>
                    <a:bodyPr/>
                    <a:lstStyle/>
                    <a:p>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C − </a:t>
                      </a:r>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O</a:t>
                      </a:r>
                      <a:endParaRPr lang="en-IN" sz="1600" dirty="0">
                        <a:effectLst/>
                        <a:latin typeface="Arial" panose="020B0604020202020204" pitchFamily="34" charset="0"/>
                        <a:cs typeface="Arial" panose="020B0604020202020204" pitchFamily="34" charset="0"/>
                      </a:endParaRPr>
                    </a:p>
                  </a:txBody>
                  <a:tcPr marL="54392" marR="54392" marT="27196" marB="27196" anchor="ctr"/>
                </a:tc>
                <a:extLst>
                  <a:ext uri="{0D108BD9-81ED-4DB2-BD59-A6C34878D82A}">
                    <a16:rowId xmlns:a16="http://schemas.microsoft.com/office/drawing/2014/main" val="2756241584"/>
                  </a:ext>
                </a:extLst>
              </a:tr>
              <a:tr h="434353">
                <a:tc>
                  <a:txBody>
                    <a:bodyPr/>
                    <a:lstStyle/>
                    <a:p>
                      <a:r>
                        <a:rPr lang="en-IN" sz="1600">
                          <a:effectLst/>
                          <a:latin typeface="Arial" panose="020B0604020202020204" pitchFamily="34" charset="0"/>
                          <a:cs typeface="Arial" panose="020B0604020202020204" pitchFamily="34" charset="0"/>
                        </a:rPr>
                        <a:t>O–H</a:t>
                      </a:r>
                    </a:p>
                  </a:txBody>
                  <a:tcPr marL="54392" marR="54392" marT="27196" marB="27196" anchor="ctr"/>
                </a:tc>
                <a:tc>
                  <a:txBody>
                    <a:bodyPr/>
                    <a:lstStyle/>
                    <a:p>
                      <a:r>
                        <a:rPr lang="en-IN" sz="1600">
                          <a:effectLst/>
                          <a:latin typeface="Arial" panose="020B0604020202020204" pitchFamily="34" charset="0"/>
                          <a:cs typeface="Arial" panose="020B0604020202020204" pitchFamily="34" charset="0"/>
                        </a:rPr>
                        <a:t>1.4</a:t>
                      </a:r>
                    </a:p>
                  </a:txBody>
                  <a:tcPr marL="54392" marR="54392" marT="27196" marB="27196" anchor="ctr"/>
                </a:tc>
                <a:tc>
                  <a:txBody>
                    <a:bodyPr/>
                    <a:lstStyle/>
                    <a:p>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O − </a:t>
                      </a:r>
                      <a:r>
                        <a:rPr lang="el-GR" sz="1600" b="0" i="0" kern="1200" baseline="30000" dirty="0">
                          <a:solidFill>
                            <a:schemeClr val="dk1"/>
                          </a:solidFill>
                          <a:effectLst/>
                          <a:latin typeface="Arial" panose="020B0604020202020204" pitchFamily="34" charset="0"/>
                          <a:ea typeface="+mn-ea"/>
                          <a:cs typeface="Arial" panose="020B0604020202020204" pitchFamily="34" charset="0"/>
                        </a:rPr>
                        <a:t>δ+</a:t>
                      </a:r>
                      <a:r>
                        <a:rPr lang="en-IN" sz="1600" b="0" i="0" kern="1200" dirty="0">
                          <a:solidFill>
                            <a:schemeClr val="dk1"/>
                          </a:solidFill>
                          <a:effectLst/>
                          <a:latin typeface="Arial" panose="020B0604020202020204" pitchFamily="34" charset="0"/>
                          <a:ea typeface="+mn-ea"/>
                          <a:cs typeface="Arial" panose="020B0604020202020204" pitchFamily="34" charset="0"/>
                        </a:rPr>
                        <a:t>H</a:t>
                      </a:r>
                      <a:endParaRPr lang="en-IN" sz="1600" dirty="0">
                        <a:effectLst/>
                        <a:latin typeface="Arial" panose="020B0604020202020204" pitchFamily="34" charset="0"/>
                        <a:cs typeface="Arial" panose="020B0604020202020204" pitchFamily="34" charset="0"/>
                      </a:endParaRPr>
                    </a:p>
                  </a:txBody>
                  <a:tcPr marL="54392" marR="54392" marT="27196" marB="27196" anchor="ctr"/>
                </a:tc>
                <a:extLst>
                  <a:ext uri="{0D108BD9-81ED-4DB2-BD59-A6C34878D82A}">
                    <a16:rowId xmlns:a16="http://schemas.microsoft.com/office/drawing/2014/main" val="1721299023"/>
                  </a:ext>
                </a:extLst>
              </a:tr>
            </a:tbl>
          </a:graphicData>
        </a:graphic>
      </p:graphicFrame>
      <p:sp>
        <p:nvSpPr>
          <p:cNvPr id="2" name="TextBox 1">
            <a:extLst>
              <a:ext uri="{FF2B5EF4-FFF2-40B4-BE49-F238E27FC236}">
                <a16:creationId xmlns:a16="http://schemas.microsoft.com/office/drawing/2014/main" id="{009ED5EF-E239-D141-64D4-7B618F99EA6A}"/>
              </a:ext>
            </a:extLst>
          </p:cNvPr>
          <p:cNvSpPr txBox="1"/>
          <p:nvPr/>
        </p:nvSpPr>
        <p:spPr>
          <a:xfrm>
            <a:off x="4156459" y="5317724"/>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539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3314" name="Picture 2" descr="The symbol for calcium is written as C a. One dot is drawn to the left of the symbol and the other dot is drawn on the right side of the symbol.">
            <a:extLst>
              <a:ext uri="{FF2B5EF4-FFF2-40B4-BE49-F238E27FC236}">
                <a16:creationId xmlns:a16="http://schemas.microsoft.com/office/drawing/2014/main" id="{786DB28F-37CD-39DB-5E69-DAF3FF881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817" y="2965200"/>
            <a:ext cx="10451613" cy="1080000"/>
          </a:xfrm>
          <a:prstGeom prst="rect">
            <a:avLst/>
          </a:prstGeom>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372254" y="4267200"/>
            <a:ext cx="11447488" cy="899885"/>
          </a:xfrm>
        </p:spPr>
        <p:txBody>
          <a:bodyPr>
            <a:noAutofit/>
          </a:bodyPr>
          <a:lstStyle/>
          <a:p>
            <a:pPr algn="ctr">
              <a:lnSpc>
                <a:spcPct val="100000"/>
              </a:lnSpc>
            </a:pPr>
            <a:r>
              <a:rPr lang="en-US" b="1" dirty="0"/>
              <a:t>Figure 11.3a</a:t>
            </a:r>
            <a:r>
              <a:rPr lang="en-US" dirty="0"/>
              <a:t> Lewis structure of calcium atom.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78847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11.3b</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4338" name="Picture 2" descr="A table is shown that has three columns and nine rows. The header row reads “Atoms,” “Electronic Configuration,” and “Lewis Symbol.” The first column contains the words “sodium,” “magnesium,” “aluminum,” “silicon,” “phosphorus,” “sulfur,” “chlorine,” and “argon.” The second column contains the symbols and numbers “[ N e ] 3 s superscript 2,” “[ N e ] 3 s superscript 2, 3 p superscript 1,” “[ N e ] 3 s superscript 2, 3 p superscript 2,” “[ N e ] 3 s superscript 2, 3 p superscript 3,” “[ N e ] 3 s superscript 2, 3 p superscript 4,” “[ N e ] 3 s superscript 2, 3 p superscript 5,” and “[ N e ] 3 s superscript 2, 3 p superscript 6.” The third column contains Lewis structures for N a with one dot, M g with two dots, A l with three dots, Si with four dots, P with five dots, S with six dots, C l with seven dots, and A r with eight dots.">
            <a:extLst>
              <a:ext uri="{FF2B5EF4-FFF2-40B4-BE49-F238E27FC236}">
                <a16:creationId xmlns:a16="http://schemas.microsoft.com/office/drawing/2014/main" id="{94A7A49B-F12D-5C6A-18A3-F892E8795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222375"/>
            <a:ext cx="870136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29431" y="5486400"/>
            <a:ext cx="9647463" cy="899885"/>
          </a:xfrm>
        </p:spPr>
        <p:txBody>
          <a:bodyPr>
            <a:noAutofit/>
          </a:bodyPr>
          <a:lstStyle/>
          <a:p>
            <a:pPr>
              <a:lnSpc>
                <a:spcPct val="100000"/>
              </a:lnSpc>
            </a:pPr>
            <a:r>
              <a:rPr lang="en-US" b="1" dirty="0"/>
              <a:t>Figure 11.3b</a:t>
            </a:r>
            <a:r>
              <a:rPr lang="en-US" dirty="0"/>
              <a:t> Lewis symbols illustrate the number of valence electrons for each element in the third period of the periodic table.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46278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11.3c</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5362" name="Picture 2" descr="Lewis symbols depict the number of valence electrons for each group within the periodic table for the first 20 elements. The Lewis structuresare depicted as dots representing the valence electrons within groups 1A-7A, respectively.">
            <a:extLst>
              <a:ext uri="{FF2B5EF4-FFF2-40B4-BE49-F238E27FC236}">
                <a16:creationId xmlns:a16="http://schemas.microsoft.com/office/drawing/2014/main" id="{84D0C215-500F-1366-3F4D-C38B6F98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508" y="1333500"/>
            <a:ext cx="5834983"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1331" y="5486400"/>
            <a:ext cx="9256938" cy="899885"/>
          </a:xfrm>
        </p:spPr>
        <p:txBody>
          <a:bodyPr vert="horz" lIns="91440" tIns="45720" rIns="91440" bIns="45720" rtlCol="0" anchor="t">
            <a:noAutofit/>
          </a:bodyPr>
          <a:lstStyle/>
          <a:p>
            <a:pPr>
              <a:lnSpc>
                <a:spcPct val="100000"/>
              </a:lnSpc>
            </a:pPr>
            <a:r>
              <a:rPr lang="en-US" b="1" dirty="0">
                <a:latin typeface="Arial"/>
                <a:cs typeface="Arial"/>
              </a:rPr>
              <a:t>Figure 11.3c</a:t>
            </a:r>
            <a:r>
              <a:rPr lang="en-US" dirty="0">
                <a:latin typeface="Arial"/>
                <a:cs typeface="Arial"/>
              </a:rPr>
              <a:t> Lewis symbols for elements of the periodic table.  Review the </a:t>
            </a:r>
            <a:r>
              <a:rPr lang="en-US" dirty="0">
                <a:latin typeface="Arial"/>
                <a:cs typeface="Arial"/>
                <a:hlinkClick r:id="rId4"/>
              </a:rPr>
              <a:t>Periodic Table of the Elements in other formats</a:t>
            </a:r>
            <a:r>
              <a:rPr lang="en-US" dirty="0">
                <a:latin typeface="Arial"/>
                <a:cs typeface="Arial"/>
              </a:rPr>
              <a:t> in Appendix A (credit: graphic by </a:t>
            </a:r>
            <a:r>
              <a:rPr lang="en-US" dirty="0">
                <a:latin typeface="Arial"/>
                <a:cs typeface="Arial"/>
                <a:hlinkClick r:id="rId5"/>
              </a:rPr>
              <a:t>Revathi Mahadevan</a:t>
            </a:r>
            <a:r>
              <a:rPr lang="en-US" dirty="0">
                <a:latin typeface="Arial"/>
                <a:cs typeface="Arial"/>
              </a:rPr>
              <a:t>, </a:t>
            </a:r>
            <a:r>
              <a:rPr lang="en-US" dirty="0">
                <a:latin typeface="Arial"/>
                <a:cs typeface="Arial"/>
                <a:hlinkClick r:id="rId6"/>
              </a:rPr>
              <a:t>CC BY 4.0</a:t>
            </a:r>
            <a:r>
              <a:rPr lang="en-US" dirty="0">
                <a:latin typeface="Arial"/>
                <a:cs typeface="Arial"/>
              </a:rPr>
              <a:t>).</a:t>
            </a:r>
            <a:endParaRPr lang="en-US" sz="1200" dirty="0">
              <a:latin typeface="Arial"/>
              <a:cs typeface="Arial"/>
            </a:endParaRPr>
          </a:p>
        </p:txBody>
      </p:sp>
    </p:spTree>
    <p:extLst>
      <p:ext uri="{BB962C8B-B14F-4D97-AF65-F5344CB8AC3E}">
        <p14:creationId xmlns:p14="http://schemas.microsoft.com/office/powerpoint/2010/main" val="3040695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11.3d</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6386" name="Picture 2" descr="Two diagrams are shown. The left diagram shows a Lewis dot structure of sodium with one dot, then a right-facing arrow leading to a sodium symbol with a superscripted plus sign, a plus sign, and the letter “e” with a superscripted negative sign. The terms below this diagram read “Sodium atom” and “Sodium cation.” The right diagram shows a Lewis dot structure of calcium with two dots, then a right-facing arrow leading to a calcium symbol with a superscripted two and a plus sign, a plus sign, and the value “2e” with a superscripted negative sign. The terms below this diagram read “Calcium atom” and “Calcium cation.”">
            <a:extLst>
              <a:ext uri="{FF2B5EF4-FFF2-40B4-BE49-F238E27FC236}">
                <a16:creationId xmlns:a16="http://schemas.microsoft.com/office/drawing/2014/main" id="{47CFB194-596A-EE8C-B3AF-57255B2AA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176" y="2889000"/>
            <a:ext cx="11765647"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1331" y="5200650"/>
            <a:ext cx="9685563" cy="899885"/>
          </a:xfrm>
        </p:spPr>
        <p:txBody>
          <a:bodyPr vert="horz" lIns="91440" tIns="45720" rIns="91440" bIns="45720" rtlCol="0" anchor="t">
            <a:noAutofit/>
          </a:bodyPr>
          <a:lstStyle/>
          <a:p>
            <a:pPr>
              <a:lnSpc>
                <a:spcPct val="100000"/>
              </a:lnSpc>
            </a:pPr>
            <a:r>
              <a:rPr lang="en-US" b="1" dirty="0"/>
              <a:t>Figure 11.3d </a:t>
            </a:r>
            <a:r>
              <a:rPr lang="en-US" dirty="0"/>
              <a:t>Formation of sodium and calcium cations shown as Lewis structures.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71591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11.3e</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7410" name="Picture 2" descr="Two diagrams are shown. The left diagram shows a Lewis dot structure of chlorine with seven dots and the letter “e” with a superscripted negative sign, then a right-facing arrow leading to a chlorine symbol with eight dots and a superscripted negative sign. The terms below this diagram read, “Chlorine atom,” and, “Chlorine anion.” The right diagram shows a Lewis dot structure of sulfur with six dots and the symbol “2e” with a superscripted negative sign, then a right-facing arrow leading to a sulfur symbol with eight dots and a superscripted two and negative sign. The terms below this diagram read, “Sulfur atom,” and, “Sulfur anion.”">
            <a:extLst>
              <a:ext uri="{FF2B5EF4-FFF2-40B4-BE49-F238E27FC236}">
                <a16:creationId xmlns:a16="http://schemas.microsoft.com/office/drawing/2014/main" id="{F28C1915-021D-1CA3-59FF-E56D31E1C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954" y="2889000"/>
            <a:ext cx="10714091"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05606" y="5372100"/>
            <a:ext cx="10066563" cy="899885"/>
          </a:xfrm>
        </p:spPr>
        <p:txBody>
          <a:bodyPr vert="horz" lIns="91440" tIns="45720" rIns="91440" bIns="45720" rtlCol="0" anchor="t">
            <a:noAutofit/>
          </a:bodyPr>
          <a:lstStyle/>
          <a:p>
            <a:pPr>
              <a:lnSpc>
                <a:spcPct val="100000"/>
              </a:lnSpc>
            </a:pPr>
            <a:r>
              <a:rPr lang="en-US" b="1" dirty="0"/>
              <a:t>Figure 11.3e</a:t>
            </a:r>
            <a:r>
              <a:rPr lang="en-US" dirty="0"/>
              <a:t> Formation of chloride and sulfide anions shown as Lewis structures.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792576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11.3f</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8434" name="Picture 2" descr="A table is shown with four rows. The header row reads “Metal,” “Nonmetal,” and “Ionic Compound.” The second row shows the Lewis structures of a reaction. A sodium symbol with one dot, a plus sign, and a chlorine symbol with seven dots lie to the left of a right-facing arrow. To the right of the arrow a sodium symbol with a superscripted plus sign is drawn next to a chlorine symbol with eight dots surrounded by brackets with a superscripted negative sign. One of the dots on the C l atom is red. The terms “sodium atom,” “chlorine atom,” and “sodium chloride ( sodium ion and chloride ion )” are written under the reaction. The third row shows the Lewis structures of a reaction. A magnesium symbol with two red dots, a plus sign, and an oxygen symbol with six dots lie to the left of a right-facing arrow. To the right of the arrow a magnesium symbol with a superscripted two and a plus sign is drawn next to an oxygen symbol with eight dots, two of which are red, surrounded by brackets with a superscripted two a and a negative sign. The terms “magnesium atom,” “oxygen atom,” and “magnesium oxide ( magnesium ion and oxide ion )” are written under the reaction. The fourth row shows the Lewis structures of a reaction. A calcium symbol with two red dots, a plus sign, and a fluorine symbol with a coefficient of two and seven dots lie to the left of a right-facing arrow. To the right of the arrow a calcium symbol with a superscripted two and a plus sign is drawn next to a fluorine symbol with eight dots, one of which is red, surrounded by brackets with a superscripted negative sign and a subscripted two. The terms “calcium atom,” “fluorine atoms,” and “calcium fluoride ( calcium ion and two fluoride ions )” are written under the reaction.">
            <a:extLst>
              <a:ext uri="{FF2B5EF4-FFF2-40B4-BE49-F238E27FC236}">
                <a16:creationId xmlns:a16="http://schemas.microsoft.com/office/drawing/2014/main" id="{4415370B-BE98-94E3-12AA-CEB276AF7A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948" y="1152525"/>
            <a:ext cx="7953153"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856" y="5362575"/>
            <a:ext cx="9380763" cy="899885"/>
          </a:xfrm>
        </p:spPr>
        <p:txBody>
          <a:bodyPr>
            <a:noAutofit/>
          </a:bodyPr>
          <a:lstStyle/>
          <a:p>
            <a:pPr>
              <a:lnSpc>
                <a:spcPct val="100000"/>
              </a:lnSpc>
            </a:pPr>
            <a:r>
              <a:rPr lang="en-US" b="1" dirty="0"/>
              <a:t>Figure 11.3f</a:t>
            </a:r>
            <a:r>
              <a:rPr lang="en-US" dirty="0"/>
              <a:t> Cations are formed when atoms lose electrons, represented by fewer Lewis dots, whereas anions are formed by atoms gaining electrons. The total number of electrons does not change.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46354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11.3g</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9458" name="Picture 2" descr="A Lewis dot diagram shows a reaction. Two chlorine symbols, each surrounded by seven dots are separated by a plus sign. The dots on the first atom are all black and the dots on the second atom are all read. The phrase, “Chlorine atoms” is written below. A right-facing arrow points to two chlorine symbols, each with six dots surrounding their outer edges and a shared pair of dots in between. One of the shared dots is black and one is red. The phrase, “Chlorine molecule” is written below.">
            <a:extLst>
              <a:ext uri="{FF2B5EF4-FFF2-40B4-BE49-F238E27FC236}">
                <a16:creationId xmlns:a16="http://schemas.microsoft.com/office/drawing/2014/main" id="{C91D6BCA-C8B0-2BE5-9969-CB6B63AE5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4" y="1629000"/>
            <a:ext cx="11206451" cy="36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9906" y="5486400"/>
            <a:ext cx="9961788" cy="899885"/>
          </a:xfrm>
        </p:spPr>
        <p:txBody>
          <a:bodyPr>
            <a:noAutofit/>
          </a:bodyPr>
          <a:lstStyle/>
          <a:p>
            <a:pPr>
              <a:lnSpc>
                <a:spcPct val="100000"/>
              </a:lnSpc>
            </a:pPr>
            <a:r>
              <a:rPr lang="en-US" b="1" dirty="0"/>
              <a:t>Figure 11.3g</a:t>
            </a:r>
            <a:r>
              <a:rPr lang="en-US" dirty="0"/>
              <a:t> Two chlorine atoms bonding for form chlorine diatomic molecule, Cl</a:t>
            </a:r>
            <a:r>
              <a:rPr lang="en-US" baseline="-25000" dirty="0"/>
              <a:t>2</a:t>
            </a:r>
            <a:r>
              <a:rPr lang="en-US" dirty="0"/>
              <a:t>, shown as Lewis structures.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451999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11a</a:t>
            </a:r>
          </a:p>
        </p:txBody>
      </p:sp>
      <p:pic>
        <p:nvPicPr>
          <p:cNvPr id="1026" name="Picture 2" descr="Three figures are shown. The left figure is a many-sides spherical ball composed of hexagonal rings which have carbon atoms at each corner. The center picture shows a soccer ball. The right picture shown as water tower with sides shaped like hexagonal rings.">
            <a:extLst>
              <a:ext uri="{FF2B5EF4-FFF2-40B4-BE49-F238E27FC236}">
                <a16:creationId xmlns:a16="http://schemas.microsoft.com/office/drawing/2014/main" id="{29EE8709-CF32-9BF4-F6C4-F69D5FA98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256" y="935489"/>
            <a:ext cx="9614838" cy="32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81339" y="4264478"/>
            <a:ext cx="9629322" cy="1640115"/>
          </a:xfrm>
        </p:spPr>
        <p:txBody>
          <a:bodyPr vert="horz" lIns="91440" tIns="45720" rIns="91440" bIns="45720" rtlCol="0" anchor="t">
            <a:noAutofit/>
          </a:bodyPr>
          <a:lstStyle/>
          <a:p>
            <a:pPr>
              <a:lnSpc>
                <a:spcPct val="100000"/>
              </a:lnSpc>
            </a:pPr>
            <a:r>
              <a:rPr lang="en-US" sz="1600" b="1" dirty="0">
                <a:latin typeface="Arial"/>
                <a:cs typeface="Arial"/>
              </a:rPr>
              <a:t>Figure 11a</a:t>
            </a:r>
            <a:r>
              <a:rPr lang="en-US" sz="1600" dirty="0">
                <a:latin typeface="Arial"/>
                <a:cs typeface="Arial"/>
              </a:rPr>
              <a:t> Nicknamed “buckyballs,” buckminsterfullerene molecules (C</a:t>
            </a:r>
            <a:r>
              <a:rPr lang="en-US" sz="1600" baseline="-25000" dirty="0">
                <a:latin typeface="Arial"/>
                <a:cs typeface="Arial"/>
              </a:rPr>
              <a:t>60</a:t>
            </a:r>
            <a:r>
              <a:rPr lang="en-US" sz="1600" dirty="0">
                <a:latin typeface="Arial"/>
                <a:cs typeface="Arial"/>
              </a:rPr>
              <a:t>) contain only carbon atoms. Here they are shown in a ball-and-stick model (left). These molecules have single and double carbon-carbon bonds arranged to form a geometric framework of hexagons and pentagons, similar to the pattern on a soccer ball (</a:t>
            </a:r>
            <a:r>
              <a:rPr lang="en-US" sz="1600" dirty="0" err="1">
                <a:latin typeface="Arial"/>
                <a:cs typeface="Arial"/>
              </a:rPr>
              <a:t>centre</a:t>
            </a:r>
            <a:r>
              <a:rPr lang="en-US" sz="1600" dirty="0">
                <a:latin typeface="Arial"/>
                <a:cs typeface="Arial"/>
              </a:rPr>
              <a:t>). This unconventional molecular structure is named after architect R. Buckminster Fuller, whose innovative designs combined simple geometric shapes to create large, strong structures such as this weather radar dome near Tucson, Arizona (right). (credit </a:t>
            </a:r>
            <a:r>
              <a:rPr lang="en-US" dirty="0">
                <a:latin typeface="Arial"/>
                <a:cs typeface="Arial"/>
              </a:rPr>
              <a:t>left: </a:t>
            </a:r>
            <a:r>
              <a:rPr lang="en-US" i="1" dirty="0">
                <a:latin typeface="Arial"/>
                <a:cs typeface="Arial"/>
                <a:hlinkClick r:id="rId4">
                  <a:extLst>
                    <a:ext uri="{A12FA001-AC4F-418D-AE19-62706E023703}">
                      <ahyp:hlinkClr xmlns:ahyp="http://schemas.microsoft.com/office/drawing/2018/hyperlinkcolor" val="tx"/>
                    </a:ext>
                  </a:extLst>
                </a:hlinkClick>
              </a:rPr>
              <a:t>Chemistry (OpenStax)</a:t>
            </a:r>
            <a:r>
              <a:rPr lang="en-US" i="1" dirty="0">
                <a:latin typeface="Arial"/>
                <a:cs typeface="Arial"/>
              </a:rPr>
              <a:t>,</a:t>
            </a:r>
            <a:r>
              <a:rPr lang="en-US" dirty="0">
                <a:latin typeface="Arial"/>
                <a:cs typeface="Arial"/>
              </a:rPr>
              <a:t> </a:t>
            </a:r>
            <a:r>
              <a:rPr lang="en-US" dirty="0">
                <a:latin typeface="Arial"/>
                <a:cs typeface="Arial"/>
                <a:hlinkClick r:id="rId5">
                  <a:extLst>
                    <a:ext uri="{A12FA001-AC4F-418D-AE19-62706E023703}">
                      <ahyp:hlinkClr xmlns:ahyp="http://schemas.microsoft.com/office/drawing/2018/hyperlinkcolor" val="tx"/>
                    </a:ext>
                  </a:extLst>
                </a:hlinkClick>
              </a:rPr>
              <a:t>CC BY 4.0</a:t>
            </a:r>
            <a:r>
              <a:rPr lang="en-US" dirty="0">
                <a:latin typeface="Arial"/>
                <a:cs typeface="Arial"/>
              </a:rPr>
              <a:t>; credit </a:t>
            </a:r>
            <a:r>
              <a:rPr lang="en-US" sz="1600" dirty="0">
                <a:latin typeface="Arial"/>
                <a:cs typeface="Arial"/>
              </a:rPr>
              <a:t>middle: modification of </a:t>
            </a:r>
            <a:r>
              <a:rPr lang="en-US" sz="1600" dirty="0">
                <a:latin typeface="Arial"/>
                <a:cs typeface="Arial"/>
                <a:hlinkClick r:id="rId6">
                  <a:extLst>
                    <a:ext uri="{A12FA001-AC4F-418D-AE19-62706E023703}">
                      <ahyp:hlinkClr xmlns:ahyp="http://schemas.microsoft.com/office/drawing/2018/hyperlinkcolor" val="tx"/>
                    </a:ext>
                  </a:extLst>
                </a:hlinkClick>
              </a:rPr>
              <a:t>work</a:t>
            </a:r>
            <a:r>
              <a:rPr lang="en-US" sz="1600" dirty="0">
                <a:latin typeface="Arial"/>
                <a:cs typeface="Arial"/>
              </a:rPr>
              <a:t> by “</a:t>
            </a:r>
            <a:r>
              <a:rPr lang="en-US" sz="1600" dirty="0">
                <a:latin typeface="Arial"/>
                <a:cs typeface="Arial"/>
                <a:hlinkClick r:id="rId7">
                  <a:extLst>
                    <a:ext uri="{A12FA001-AC4F-418D-AE19-62706E023703}">
                      <ahyp:hlinkClr xmlns:ahyp="http://schemas.microsoft.com/office/drawing/2018/hyperlinkcolor" val="tx"/>
                    </a:ext>
                  </a:extLst>
                </a:hlinkClick>
              </a:rPr>
              <a:t>Petey21</a:t>
            </a:r>
            <a:r>
              <a:rPr lang="en-US" sz="1600" dirty="0">
                <a:latin typeface="Arial"/>
                <a:cs typeface="Arial"/>
              </a:rPr>
              <a:t>”, </a:t>
            </a:r>
            <a:r>
              <a:rPr lang="en-US" sz="1600" dirty="0">
                <a:latin typeface="Arial"/>
                <a:cs typeface="Arial"/>
                <a:hlinkClick r:id="rId8">
                  <a:extLst>
                    <a:ext uri="{A12FA001-AC4F-418D-AE19-62706E023703}">
                      <ahyp:hlinkClr xmlns:ahyp="http://schemas.microsoft.com/office/drawing/2018/hyperlinkcolor" val="tx"/>
                    </a:ext>
                  </a:extLst>
                </a:hlinkClick>
              </a:rPr>
              <a:t>CC0</a:t>
            </a:r>
            <a:r>
              <a:rPr lang="en-US" sz="1600" dirty="0">
                <a:latin typeface="Arial"/>
                <a:cs typeface="Arial"/>
              </a:rPr>
              <a:t>; credit right: modification of </a:t>
            </a:r>
            <a:r>
              <a:rPr lang="en-US" sz="1600" dirty="0">
                <a:latin typeface="Arial"/>
                <a:cs typeface="Arial"/>
                <a:hlinkClick r:id="rId9">
                  <a:extLst>
                    <a:ext uri="{A12FA001-AC4F-418D-AE19-62706E023703}">
                      <ahyp:hlinkClr xmlns:ahyp="http://schemas.microsoft.com/office/drawing/2018/hyperlinkcolor" val="tx"/>
                    </a:ext>
                  </a:extLst>
                </a:hlinkClick>
              </a:rPr>
              <a:t>work</a:t>
            </a:r>
            <a:r>
              <a:rPr lang="en-US" sz="1600" dirty="0">
                <a:latin typeface="Arial"/>
                <a:cs typeface="Arial"/>
              </a:rPr>
              <a:t> by </a:t>
            </a:r>
            <a:r>
              <a:rPr lang="en-US" sz="1600" dirty="0">
                <a:latin typeface="Arial"/>
                <a:cs typeface="Arial"/>
                <a:hlinkClick r:id="rId10">
                  <a:extLst>
                    <a:ext uri="{A12FA001-AC4F-418D-AE19-62706E023703}">
                      <ahyp:hlinkClr xmlns:ahyp="http://schemas.microsoft.com/office/drawing/2018/hyperlinkcolor" val="tx"/>
                    </a:ext>
                  </a:extLst>
                </a:hlinkClick>
              </a:rPr>
              <a:t>Bill Morrow</a:t>
            </a:r>
            <a:r>
              <a:rPr lang="en-US" sz="1600" dirty="0">
                <a:latin typeface="Arial"/>
                <a:cs typeface="Arial"/>
              </a:rPr>
              <a:t>, </a:t>
            </a:r>
            <a:r>
              <a:rPr lang="en-US" sz="1600" dirty="0">
                <a:latin typeface="Arial"/>
                <a:cs typeface="Arial"/>
                <a:hlinkClick r:id="rId11">
                  <a:extLst>
                    <a:ext uri="{A12FA001-AC4F-418D-AE19-62706E023703}">
                      <ahyp:hlinkClr xmlns:ahyp="http://schemas.microsoft.com/office/drawing/2018/hyperlinkcolor" val="tx"/>
                    </a:ext>
                  </a:extLst>
                </a:hlinkClick>
              </a:rPr>
              <a:t>CC BY 2.0</a:t>
            </a:r>
            <a:r>
              <a:rPr lang="en-US" sz="1600" dirty="0">
                <a:latin typeface="Arial"/>
                <a:cs typeface="Arial"/>
              </a:rPr>
              <a:t>)</a:t>
            </a:r>
            <a:endParaRPr lang="en-US" sz="1400" dirty="0">
              <a:latin typeface="Arial"/>
              <a:cs typeface="Arial"/>
            </a:endParaRPr>
          </a:p>
        </p:txBody>
      </p:sp>
    </p:spTree>
    <p:extLst>
      <p:ext uri="{BB962C8B-B14F-4D97-AF65-F5344CB8AC3E}">
        <p14:creationId xmlns:p14="http://schemas.microsoft.com/office/powerpoint/2010/main" val="2981079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11.3h</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0482" name="Picture 2" descr="Two Lewis structures are shown. The left-hand structure shows two H atoms connected by a single bond. The right-hand structure shows two C l atoms connected by a single bond and each surrounded by six dots.">
            <a:extLst>
              <a:ext uri="{FF2B5EF4-FFF2-40B4-BE49-F238E27FC236}">
                <a16:creationId xmlns:a16="http://schemas.microsoft.com/office/drawing/2014/main" id="{40F6992A-2FC0-D5A9-C649-1EDAD6503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125" y="2169000"/>
            <a:ext cx="10473750" cy="25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67531" y="5343525"/>
            <a:ext cx="9628413" cy="899885"/>
          </a:xfrm>
        </p:spPr>
        <p:txBody>
          <a:bodyPr>
            <a:noAutofit/>
          </a:bodyPr>
          <a:lstStyle/>
          <a:p>
            <a:pPr>
              <a:lnSpc>
                <a:spcPct val="100000"/>
              </a:lnSpc>
            </a:pPr>
            <a:r>
              <a:rPr lang="en-US" b="1" dirty="0"/>
              <a:t>Figure 11.3h</a:t>
            </a:r>
            <a:r>
              <a:rPr lang="en-US" dirty="0"/>
              <a:t> Lewis structure of hydrogen diatomic molecule, H</a:t>
            </a:r>
            <a:r>
              <a:rPr lang="en-US" baseline="-25000" dirty="0"/>
              <a:t>2</a:t>
            </a:r>
            <a:r>
              <a:rPr lang="en-US" dirty="0"/>
              <a:t>, and chlorine diatomic molecule, Cl</a:t>
            </a:r>
            <a:r>
              <a:rPr lang="en-US" baseline="-25000" dirty="0"/>
              <a:t>2</a:t>
            </a:r>
            <a:r>
              <a:rPr lang="en-US" dirty="0"/>
              <a:t>, (with lone pairs).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906415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11.3i</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1506" name="Picture 2" descr="Two sets of Lewis dot structures are shown. The left structures depict five C l symbols in a cross shape with eight dots around each, the word “or” and the same five C l symbols, connected by four single bonds in a cross shape. The name “Carbon tetrachloride” is written below the structure. The right hand structures show a S i symbol, surrounded by eight dots and four H symbols in a cross shape. The word “or” separates this from an S i symbol with four single bonds connecting the four H symbols in a cross shape. The name “Silane” is written below these diagrams.">
            <a:extLst>
              <a:ext uri="{FF2B5EF4-FFF2-40B4-BE49-F238E27FC236}">
                <a16:creationId xmlns:a16="http://schemas.microsoft.com/office/drawing/2014/main" id="{3842C1C2-F4CF-094B-0E9F-D66EFC1B1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00" y="1809000"/>
            <a:ext cx="10935000" cy="32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856" y="5457825"/>
            <a:ext cx="9180738" cy="899885"/>
          </a:xfrm>
        </p:spPr>
        <p:txBody>
          <a:bodyPr>
            <a:noAutofit/>
          </a:bodyPr>
          <a:lstStyle/>
          <a:p>
            <a:pPr>
              <a:lnSpc>
                <a:spcPct val="100000"/>
              </a:lnSpc>
            </a:pPr>
            <a:r>
              <a:rPr lang="en-US" b="1" dirty="0"/>
              <a:t>Figure 11.3i</a:t>
            </a:r>
            <a:r>
              <a:rPr lang="en-US" dirty="0"/>
              <a:t> Lewis structures of carbon tetrachloride, CCl</a:t>
            </a:r>
            <a:r>
              <a:rPr lang="en-US" baseline="-25000" dirty="0"/>
              <a:t>4</a:t>
            </a:r>
            <a:r>
              <a:rPr lang="en-US" dirty="0"/>
              <a:t>, and silane, SiH</a:t>
            </a:r>
            <a:r>
              <a:rPr lang="en-US" baseline="-25000" dirty="0"/>
              <a:t>4</a:t>
            </a:r>
            <a:r>
              <a:rPr lang="en-US" dirty="0"/>
              <a:t>. Bonding pairs of electrons can be as a bash or bond between atoms.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764942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11.3j</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2530" name="Picture 2" descr="Three Lewis structures labeled, “Ammonia,” “Water,” and “Hydrogen fluoride” are shown. The left structure shows a nitrogen atom with a lone pair of electrons and single bonded to three hydrogen atoms. The middle structure shows an oxygen atom with two lone pairs of electrons and two singly-bonded hydrogen atoms. The right structure shows a hydrogen atom single bonded to a fluorine atom that has three lone pairs of electrons.">
            <a:extLst>
              <a:ext uri="{FF2B5EF4-FFF2-40B4-BE49-F238E27FC236}">
                <a16:creationId xmlns:a16="http://schemas.microsoft.com/office/drawing/2014/main" id="{6D023C88-D187-6C26-FD7C-7D9E22810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00" y="1629000"/>
            <a:ext cx="10350000" cy="36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38956" y="5486400"/>
            <a:ext cx="9742713" cy="899885"/>
          </a:xfrm>
        </p:spPr>
        <p:txBody>
          <a:bodyPr vert="horz" lIns="91440" tIns="45720" rIns="91440" bIns="45720" rtlCol="0" anchor="t">
            <a:noAutofit/>
          </a:bodyPr>
          <a:lstStyle/>
          <a:p>
            <a:pPr>
              <a:lnSpc>
                <a:spcPct val="100000"/>
              </a:lnSpc>
            </a:pPr>
            <a:r>
              <a:rPr lang="en-US" b="1" dirty="0"/>
              <a:t>Figure 11.3j</a:t>
            </a:r>
            <a:r>
              <a:rPr lang="en-US" dirty="0"/>
              <a:t> Lewis structures of ammonia, NH</a:t>
            </a:r>
            <a:r>
              <a:rPr lang="en-US" baseline="-25000" dirty="0"/>
              <a:t>3</a:t>
            </a:r>
            <a:r>
              <a:rPr lang="en-US" dirty="0"/>
              <a:t>, water, H</a:t>
            </a:r>
            <a:r>
              <a:rPr lang="en-US" baseline="-25000" dirty="0"/>
              <a:t>2</a:t>
            </a:r>
            <a:r>
              <a:rPr lang="en-US" dirty="0"/>
              <a:t>O, and hydrogen fluoride, HF.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061969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11.3k</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3554" name="Picture 2" descr="Two pairs of Lewis structures are shown. The left pair of structures shows a carbon atom forming single bonds to two hydrogen atoms. There are four electrons between the C atom and an O atom. The O atom also has two pairs of dots. The word “or” separates this structure from the same diagram, except this time there is a double bond between the C atom and O atom. The name, “Formaldehyde” is written below these structures. A right-facing arrow leads to two more structures. The left shows two C atoms with four dots in between them and each forming single bonds to two H atoms. The word “or” lies to the left of the second structure, which is the same except that the C atoms form double bonds with one another. The name, “Ethylene” is written below these structures.">
            <a:extLst>
              <a:ext uri="{FF2B5EF4-FFF2-40B4-BE49-F238E27FC236}">
                <a16:creationId xmlns:a16="http://schemas.microsoft.com/office/drawing/2014/main" id="{F9EE740F-317F-E3DB-E302-87D470CCA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00" y="2169000"/>
            <a:ext cx="10935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86581" y="5229225"/>
            <a:ext cx="9561738" cy="899885"/>
          </a:xfrm>
        </p:spPr>
        <p:txBody>
          <a:bodyPr>
            <a:noAutofit/>
          </a:bodyPr>
          <a:lstStyle/>
          <a:p>
            <a:pPr>
              <a:lnSpc>
                <a:spcPct val="100000"/>
              </a:lnSpc>
            </a:pPr>
            <a:r>
              <a:rPr lang="en-US" b="1" dirty="0"/>
              <a:t>Figure 11.3k </a:t>
            </a:r>
            <a:r>
              <a:rPr lang="en-US" dirty="0"/>
              <a:t>Lewis structures of formaldehyde, CH</a:t>
            </a:r>
            <a:r>
              <a:rPr lang="en-US" baseline="-25000" dirty="0"/>
              <a:t>2</a:t>
            </a:r>
            <a:r>
              <a:rPr lang="en-US" dirty="0"/>
              <a:t>O, and ethylene, C</a:t>
            </a:r>
            <a:r>
              <a:rPr lang="en-US" baseline="-25000" dirty="0"/>
              <a:t>2</a:t>
            </a:r>
            <a:r>
              <a:rPr lang="en-US" dirty="0"/>
              <a:t>H</a:t>
            </a:r>
            <a:r>
              <a:rPr lang="en-US" baseline="-25000" dirty="0"/>
              <a:t>2</a:t>
            </a:r>
            <a:r>
              <a:rPr lang="en-US" dirty="0"/>
              <a:t>, showing double bonds (two shared pairs of electrons).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61835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11.3l</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4578" name="Picture 2" descr="Two pairs of Lewis structures are shown and connected by a right-facing arrow. The left pair of structures show a C atom and an O atom with six dots in between them and a lone pair on each. The word “or” and the same structure with a triple bond in between the C atom and O atom also are shown. The name “Carbon monoxide” is written below this structure. The right pair of structures show a C atom and an N atom with six dots in between them and a lone pair on each. The word “or” and the same structure with a triple bond in between the C atom and N atom also are shown. The name “Cyanide ion” is written below this structure.">
            <a:extLst>
              <a:ext uri="{FF2B5EF4-FFF2-40B4-BE49-F238E27FC236}">
                <a16:creationId xmlns:a16="http://schemas.microsoft.com/office/drawing/2014/main" id="{DF3E1D77-40CE-637E-9D5F-85EA93BE6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28" y="2709000"/>
            <a:ext cx="10817143"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1806" y="4933950"/>
            <a:ext cx="9942738" cy="899885"/>
          </a:xfrm>
        </p:spPr>
        <p:txBody>
          <a:bodyPr>
            <a:noAutofit/>
          </a:bodyPr>
          <a:lstStyle/>
          <a:p>
            <a:pPr>
              <a:lnSpc>
                <a:spcPct val="100000"/>
              </a:lnSpc>
            </a:pPr>
            <a:r>
              <a:rPr lang="en-US" b="1" dirty="0"/>
              <a:t>Figure 11.3l</a:t>
            </a:r>
            <a:r>
              <a:rPr lang="en-US" dirty="0"/>
              <a:t> Lewis structures of carbon monoxide, CO, and cyanide ion, CN</a:t>
            </a:r>
            <a:r>
              <a:rPr lang="en-US" baseline="30000" dirty="0"/>
              <a:t>-</a:t>
            </a:r>
            <a:r>
              <a:rPr lang="en-US" dirty="0"/>
              <a:t>, showing triple bonds (three shared pairs of electrons).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566217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11.3m</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5602" name="Picture 2" descr="Three reactions are shown with Lewis dot diagrams. The first shows a hydrogen with one red dot, a plus sign and a bromine with seven dots, one of which is red, connected by a right-facing arrow to a hydrogen and bromine with a pair of red dots in between them. There are also three lone pairs on the bromine. The second reaction shows a hydrogen with a coefficient of two and one red dot, a plus sign, and a sulfur atom with six dots, two of which are red, connected by a right facing arrow to two hydrogen atoms and one sulfur atom. There are two red dots in between the two hydrogen atoms and the sulfur atom. Both pairs of these dots are red. The sulfur atom also has two lone pairs of dots. The third reaction shows two nitrogen atoms each with five dots, three of which are red, separated by a plus sign, and connected by a right-facing arrow to two nitrogen atoms with six red electron dots in between one another. Each nitrogen atom also has one lone pair of electrons.">
            <a:extLst>
              <a:ext uri="{FF2B5EF4-FFF2-40B4-BE49-F238E27FC236}">
                <a16:creationId xmlns:a16="http://schemas.microsoft.com/office/drawing/2014/main" id="{2A8B8826-5185-63B0-7A72-09999AD41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897" y="1371600"/>
            <a:ext cx="9832206"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294197" y="5486400"/>
            <a:ext cx="9717906" cy="899885"/>
          </a:xfrm>
        </p:spPr>
        <p:txBody>
          <a:bodyPr>
            <a:noAutofit/>
          </a:bodyPr>
          <a:lstStyle/>
          <a:p>
            <a:pPr>
              <a:lnSpc>
                <a:spcPct val="100000"/>
              </a:lnSpc>
            </a:pPr>
            <a:r>
              <a:rPr lang="en-US" b="1" dirty="0"/>
              <a:t>Figure 11.3m</a:t>
            </a:r>
            <a:r>
              <a:rPr lang="en-US" dirty="0"/>
              <a:t> Lewis structures of the formation of hydrogen bromide, HBr, hydrogen sulfide, H</a:t>
            </a:r>
            <a:r>
              <a:rPr lang="en-US" baseline="-25000" dirty="0"/>
              <a:t>2</a:t>
            </a:r>
            <a:r>
              <a:rPr lang="en-US" dirty="0"/>
              <a:t>S, and nitrogen, N</a:t>
            </a:r>
            <a:r>
              <a:rPr lang="en-US" baseline="-25000" dirty="0"/>
              <a:t>2</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26627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11.3n</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6626" name="Picture 2" descr="Four Lewis diagrams are shown. The first shows one silicon single boned to four hydrogen atoms. The second shows a carbon which forms a single bond with an oxygen and a hydrogen and a double bond with a second oxygen. This structure is surrounded by brackets and has a superscripted negative sign near the upper right corner. The third structure shows a nitrogen single bonded to an oxygen and surrounded by brackets with a superscripted plus sign in the upper right corner. The last structure shows two fluorine atoms single bonded to a central oxygen.">
            <a:extLst>
              <a:ext uri="{FF2B5EF4-FFF2-40B4-BE49-F238E27FC236}">
                <a16:creationId xmlns:a16="http://schemas.microsoft.com/office/drawing/2014/main" id="{5D5E3BB8-B105-85AF-BF41-D54ACD32F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897" y="2529000"/>
            <a:ext cx="11254205" cy="18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89447" y="5486400"/>
            <a:ext cx="9622656" cy="899885"/>
          </a:xfrm>
        </p:spPr>
        <p:txBody>
          <a:bodyPr>
            <a:noAutofit/>
          </a:bodyPr>
          <a:lstStyle/>
          <a:p>
            <a:pPr>
              <a:lnSpc>
                <a:spcPct val="100000"/>
              </a:lnSpc>
            </a:pPr>
            <a:r>
              <a:rPr lang="en-US" b="1" dirty="0"/>
              <a:t>Figure 11.3n</a:t>
            </a:r>
            <a:r>
              <a:rPr lang="en-US" dirty="0"/>
              <a:t> Skeletal structures (incomplete Lewis structures) of SiH</a:t>
            </a:r>
            <a:r>
              <a:rPr lang="en-US" baseline="-25000" dirty="0"/>
              <a:t>4</a:t>
            </a:r>
            <a:r>
              <a:rPr lang="en-US" dirty="0"/>
              <a:t>, CHO</a:t>
            </a:r>
            <a:r>
              <a:rPr lang="en-US" baseline="-25000" dirty="0"/>
              <a:t>2</a:t>
            </a:r>
            <a:r>
              <a:rPr lang="en-US" baseline="30000" dirty="0"/>
              <a:t>−</a:t>
            </a:r>
            <a:r>
              <a:rPr lang="en-US" dirty="0"/>
              <a:t>, NO</a:t>
            </a:r>
            <a:r>
              <a:rPr lang="en-US" baseline="30000" dirty="0"/>
              <a:t>+</a:t>
            </a:r>
            <a:r>
              <a:rPr lang="en-US" dirty="0"/>
              <a:t>, and OF</a:t>
            </a:r>
            <a:r>
              <a:rPr lang="en-US" baseline="-25000" dirty="0"/>
              <a:t>2</a:t>
            </a:r>
            <a:r>
              <a:rPr lang="en-US" dirty="0"/>
              <a:t>. Step 2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686852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11.3o</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7650" name="Picture 2" descr="Four Lewis structures are shown. The first shows one silicon single boned to four hydrogen atoms. The second shows a carbon single bonded to two oxygen atoms that each have three lone pairs and single bonded to a hydrogen. This structure is surrounded by brackets and has a superscripted negative sign near the upper right corner. The third structure shows a nitrogen single bonded to an oxygen, each with three lone pairs of electrons. This structure is surrounded by brackets with a superscripted plus sign in the upper right corner. The last structure shows two fluorine atoms, each with three lone pairs of electrons, single bonded to a central oxygen.">
            <a:extLst>
              <a:ext uri="{FF2B5EF4-FFF2-40B4-BE49-F238E27FC236}">
                <a16:creationId xmlns:a16="http://schemas.microsoft.com/office/drawing/2014/main" id="{ECCCCE22-1AB0-FEDA-113D-3DB01A0B5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14" y="2529000"/>
            <a:ext cx="11708571" cy="18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84697" y="5486400"/>
            <a:ext cx="9527406" cy="899885"/>
          </a:xfrm>
        </p:spPr>
        <p:txBody>
          <a:bodyPr>
            <a:noAutofit/>
          </a:bodyPr>
          <a:lstStyle/>
          <a:p>
            <a:pPr>
              <a:lnSpc>
                <a:spcPct val="100000"/>
              </a:lnSpc>
            </a:pPr>
            <a:r>
              <a:rPr lang="en-US" b="1" dirty="0"/>
              <a:t>Figure 11.3o</a:t>
            </a:r>
            <a:r>
              <a:rPr lang="en-US" dirty="0"/>
              <a:t> Lewis structure of SiH</a:t>
            </a:r>
            <a:r>
              <a:rPr lang="en-US" baseline="-25000" dirty="0"/>
              <a:t>4</a:t>
            </a:r>
            <a:r>
              <a:rPr lang="en-US" dirty="0"/>
              <a:t>. Skeletal structures (incomplete Lewis structures) of CHO</a:t>
            </a:r>
            <a:r>
              <a:rPr lang="en-US" baseline="-25000" dirty="0"/>
              <a:t>2</a:t>
            </a:r>
            <a:r>
              <a:rPr lang="en-US" baseline="30000" dirty="0"/>
              <a:t>−</a:t>
            </a:r>
            <a:r>
              <a:rPr lang="en-US" dirty="0"/>
              <a:t>, NO</a:t>
            </a:r>
            <a:r>
              <a:rPr lang="en-US" baseline="30000" dirty="0"/>
              <a:t>+</a:t>
            </a:r>
            <a:r>
              <a:rPr lang="en-US" dirty="0"/>
              <a:t>, and OF</a:t>
            </a:r>
            <a:r>
              <a:rPr lang="en-US" baseline="-25000" dirty="0"/>
              <a:t>2</a:t>
            </a:r>
            <a:r>
              <a:rPr lang="en-US" dirty="0"/>
              <a:t>. Step 3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06451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11.3p</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8674" name="Picture 2" descr="A Lewis structure shows two fluorine atoms, each with three lone pairs of electrons, single bonded to a central oxygen which has two lone pairs of electrons.">
            <a:extLst>
              <a:ext uri="{FF2B5EF4-FFF2-40B4-BE49-F238E27FC236}">
                <a16:creationId xmlns:a16="http://schemas.microsoft.com/office/drawing/2014/main" id="{1E106979-3DBA-E8AB-60A4-1EF19556E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527" y="1666240"/>
            <a:ext cx="8761750" cy="32004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30299" y="5090160"/>
            <a:ext cx="9832206" cy="899885"/>
          </a:xfrm>
        </p:spPr>
        <p:txBody>
          <a:bodyPr vert="horz" lIns="91440" tIns="45720" rIns="91440" bIns="45720" rtlCol="0" anchor="t">
            <a:noAutofit/>
          </a:bodyPr>
          <a:lstStyle/>
          <a:p>
            <a:pPr>
              <a:lnSpc>
                <a:spcPct val="100000"/>
              </a:lnSpc>
            </a:pPr>
            <a:r>
              <a:rPr lang="en-US" b="1" dirty="0"/>
              <a:t>Figure 11.3p </a:t>
            </a:r>
            <a:r>
              <a:rPr lang="en-US" dirty="0"/>
              <a:t>Lewis structure of OF</a:t>
            </a:r>
            <a:r>
              <a:rPr lang="en-US" baseline="-25000" dirty="0"/>
              <a:t>2</a:t>
            </a:r>
            <a:r>
              <a:rPr lang="en-US" dirty="0"/>
              <a:t>. Step 4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98682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11.3q</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9698" name="Picture 2" descr="Two Lewis diagrams are shown with the word “gives” in between them. The left diagram, surrounded by brackets and with a superscripted negative sign, shows a carbon atom single bonded to two oxygen atoms, each with three lone pairs of electrons. The carbon atom also forms a single bond with a hydrogen atom. A curved arrow points from a lone pair on one of the oxygen atoms to the carbon atom. The right diagram, surrounded by brackets and with a superscripted negative sign, shows a carbon atom single bonded to an oxygen atom with three lone pairs of electrons, double bonded to an oxygen atom with two lone pairs of electrons, and single bonded to a hydrogen atom.">
            <a:extLst>
              <a:ext uri="{FF2B5EF4-FFF2-40B4-BE49-F238E27FC236}">
                <a16:creationId xmlns:a16="http://schemas.microsoft.com/office/drawing/2014/main" id="{7BF8171C-57D4-C00A-447F-E9B687AE4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000" y="2169000"/>
            <a:ext cx="11704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8497" y="5486400"/>
            <a:ext cx="9603606" cy="899885"/>
          </a:xfrm>
        </p:spPr>
        <p:txBody>
          <a:bodyPr vert="horz" lIns="91440" tIns="45720" rIns="91440" bIns="45720" rtlCol="0" anchor="t">
            <a:noAutofit/>
          </a:bodyPr>
          <a:lstStyle/>
          <a:p>
            <a:pPr>
              <a:lnSpc>
                <a:spcPct val="100000"/>
              </a:lnSpc>
            </a:pPr>
            <a:r>
              <a:rPr lang="en-US" b="1" dirty="0"/>
              <a:t>Figure 11.3q</a:t>
            </a:r>
            <a:r>
              <a:rPr lang="en-US" dirty="0"/>
              <a:t> Lewis structure of CHO</a:t>
            </a:r>
            <a:r>
              <a:rPr lang="en-US" baseline="-25000" dirty="0"/>
              <a:t>2</a:t>
            </a:r>
            <a:r>
              <a:rPr lang="en-US" baseline="30000" dirty="0"/>
              <a:t>−</a:t>
            </a:r>
            <a:r>
              <a:rPr lang="en-US" dirty="0"/>
              <a:t>. Step 5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0867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11b</a:t>
            </a:r>
          </a:p>
        </p:txBody>
      </p:sp>
      <p:pic>
        <p:nvPicPr>
          <p:cNvPr id="2" name="Picture 2" descr="A graphic of a blue sky with white snow and a cross section of an iglu is pictured. Inside the iglu is labeled warm air living area and the entrance in and out of the iglu on the right side is labeled passageway. From the passageway, about two thirds of the way up to the peak of the iglu there is a ventilation hole.">
            <a:extLst>
              <a:ext uri="{FF2B5EF4-FFF2-40B4-BE49-F238E27FC236}">
                <a16:creationId xmlns:a16="http://schemas.microsoft.com/office/drawing/2014/main" id="{05DE01EE-AC90-0277-24D5-425C5830E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19" y="1371600"/>
            <a:ext cx="582296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616857" y="5486400"/>
            <a:ext cx="10856686" cy="899885"/>
          </a:xfrm>
        </p:spPr>
        <p:txBody>
          <a:bodyPr>
            <a:noAutofit/>
          </a:bodyPr>
          <a:lstStyle/>
          <a:p>
            <a:pPr algn="ctr">
              <a:lnSpc>
                <a:spcPct val="100000"/>
              </a:lnSpc>
            </a:pPr>
            <a:r>
              <a:rPr lang="en-US" sz="1600" b="1" dirty="0">
                <a:effectLst/>
              </a:rPr>
              <a:t>Figure 11.b</a:t>
            </a:r>
            <a:r>
              <a:rPr lang="en-US" sz="1600" dirty="0"/>
              <a:t> Cross section of an iglu (credit: graphic by </a:t>
            </a:r>
            <a:r>
              <a:rPr lang="en-US" sz="1600" dirty="0">
                <a:hlinkClick r:id="rId4"/>
              </a:rPr>
              <a:t>Revathi Mahadevan</a:t>
            </a:r>
            <a:r>
              <a:rPr lang="en-US" sz="1600" dirty="0"/>
              <a:t>, </a:t>
            </a:r>
            <a:r>
              <a:rPr lang="en-US" sz="1600" u="sng" dirty="0">
                <a:effectLst/>
                <a:hlinkClick r:id="rId5"/>
              </a:rPr>
              <a:t>CC BY 4.0</a:t>
            </a:r>
            <a:r>
              <a:rPr lang="en-US" sz="1600" dirty="0"/>
              <a:t>)</a:t>
            </a:r>
            <a:br>
              <a:rPr lang="en-US" sz="1600" dirty="0"/>
            </a:br>
            <a:endParaRPr lang="en-US" sz="1200" dirty="0"/>
          </a:p>
        </p:txBody>
      </p:sp>
    </p:spTree>
    <p:extLst>
      <p:ext uri="{BB962C8B-B14F-4D97-AF65-F5344CB8AC3E}">
        <p14:creationId xmlns:p14="http://schemas.microsoft.com/office/powerpoint/2010/main" val="2321241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11.3r</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0722" name="Picture 2" descr="Two Lewis diagrams are shown with the word “gives” in between them. The left diagram, surrounded by brackets and with a superscripted positive sign, shows a nitrogen atom single bonded to an oxygen atom, each with two lone pairs of electrons. The right diagram, surrounded by brackets and with a superscripted positive sign, shows a nitrogen atom double bonded to an oxygen atom. The nitrogen atom has two lone pairs of electrons and the oxygen atom has one.">
            <a:extLst>
              <a:ext uri="{FF2B5EF4-FFF2-40B4-BE49-F238E27FC236}">
                <a16:creationId xmlns:a16="http://schemas.microsoft.com/office/drawing/2014/main" id="{E5BA3A53-7DD9-5DD6-1252-3744E8593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42" y="2799000"/>
            <a:ext cx="10776316" cy="12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03747" y="5486400"/>
            <a:ext cx="9508356" cy="899885"/>
          </a:xfrm>
        </p:spPr>
        <p:txBody>
          <a:bodyPr vert="horz" lIns="91440" tIns="45720" rIns="91440" bIns="45720" rtlCol="0" anchor="t">
            <a:noAutofit/>
          </a:bodyPr>
          <a:lstStyle/>
          <a:p>
            <a:pPr>
              <a:lnSpc>
                <a:spcPct val="100000"/>
              </a:lnSpc>
            </a:pPr>
            <a:r>
              <a:rPr lang="en-US" b="1" dirty="0"/>
              <a:t>Figure 11.3r</a:t>
            </a:r>
            <a:r>
              <a:rPr lang="en-US" dirty="0"/>
              <a:t> Lewis structure of CHO</a:t>
            </a:r>
            <a:r>
              <a:rPr lang="en-US" baseline="-25000" dirty="0"/>
              <a:t>2</a:t>
            </a:r>
            <a:r>
              <a:rPr lang="en-US" baseline="30000" dirty="0"/>
              <a:t>−</a:t>
            </a:r>
            <a:r>
              <a:rPr lang="en-US" dirty="0"/>
              <a:t>. Step 5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443107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11.3s</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1746" name="Picture 2" descr="A Lewis structure shows a nitrogen atom with one lone pair of electrons triple bonded to an oxygen with a lone pair of electrons. The structure is surrounded by brackets and has a superscripted positive sign.">
            <a:extLst>
              <a:ext uri="{FF2B5EF4-FFF2-40B4-BE49-F238E27FC236}">
                <a16:creationId xmlns:a16="http://schemas.microsoft.com/office/drawing/2014/main" id="{0AF9F971-C589-817C-CFB8-DAE5F655B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10" y="2169000"/>
            <a:ext cx="10816180" cy="2520000"/>
          </a:xfrm>
          <a:prstGeom prst="rect">
            <a:avLst/>
          </a:prstGeom>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32322" y="5486400"/>
            <a:ext cx="9479781" cy="899885"/>
          </a:xfrm>
        </p:spPr>
        <p:txBody>
          <a:bodyPr vert="horz" lIns="91440" tIns="45720" rIns="91440" bIns="45720" rtlCol="0" anchor="t">
            <a:noAutofit/>
          </a:bodyPr>
          <a:lstStyle/>
          <a:p>
            <a:pPr>
              <a:lnSpc>
                <a:spcPct val="100000"/>
              </a:lnSpc>
            </a:pPr>
            <a:r>
              <a:rPr lang="en-US" b="1" dirty="0"/>
              <a:t>Figure 11.3s </a:t>
            </a:r>
            <a:r>
              <a:rPr lang="en-US" dirty="0"/>
              <a:t>Lewis structure of NO</a:t>
            </a:r>
            <a:r>
              <a:rPr lang="en-US" baseline="30000" dirty="0"/>
              <a:t>+</a:t>
            </a:r>
            <a:r>
              <a:rPr lang="en-US" dirty="0"/>
              <a:t>. Step 5 of process to draw Lewis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217208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11.3t</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2770" name="Picture 2" descr="A photograph of a ball and stick model of fullerene sitting on holder on a lab bench is pictured. Each carbon atom is bonded to three other carbon atoms, which results in the formation of a ball like structure.">
            <a:extLst>
              <a:ext uri="{FF2B5EF4-FFF2-40B4-BE49-F238E27FC236}">
                <a16:creationId xmlns:a16="http://schemas.microsoft.com/office/drawing/2014/main" id="{2BD169A0-77D0-5807-8551-953EEADC1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590" y="1228725"/>
            <a:ext cx="585282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12234" y="5438775"/>
            <a:ext cx="9053232" cy="899885"/>
          </a:xfrm>
        </p:spPr>
        <p:txBody>
          <a:bodyPr>
            <a:noAutofit/>
          </a:bodyPr>
          <a:lstStyle/>
          <a:p>
            <a:pPr>
              <a:lnSpc>
                <a:spcPct val="100000"/>
              </a:lnSpc>
            </a:pPr>
            <a:r>
              <a:rPr lang="en-US" b="1" dirty="0"/>
              <a:t>Figure 11.3t</a:t>
            </a:r>
            <a:r>
              <a:rPr lang="en-US" dirty="0"/>
              <a:t> This model shows the arrangement of carbon atoms in a fullerene (or 'buckyball') a large molecule made up of 60 carbon atoms. (credit: </a:t>
            </a:r>
            <a:r>
              <a:rPr lang="en-US" dirty="0">
                <a:hlinkClick r:id="rId4"/>
              </a:rPr>
              <a:t>work</a:t>
            </a:r>
            <a:r>
              <a:rPr lang="en-US" dirty="0"/>
              <a:t> by </a:t>
            </a:r>
            <a:r>
              <a:rPr lang="en-US" dirty="0">
                <a:hlinkClick r:id="rId5"/>
              </a:rPr>
              <a:t>UCL Mathematical and Physical Science</a:t>
            </a:r>
            <a:r>
              <a:rPr lang="en-US" dirty="0"/>
              <a:t>, </a:t>
            </a:r>
            <a:r>
              <a:rPr lang="en-US" dirty="0">
                <a:hlinkClick r:id="rId6"/>
              </a:rPr>
              <a:t>CC BY 2.0</a:t>
            </a:r>
            <a:r>
              <a:rPr lang="en-US" dirty="0"/>
              <a:t>)</a:t>
            </a:r>
            <a:endParaRPr lang="en-US" sz="1200" dirty="0"/>
          </a:p>
        </p:txBody>
      </p:sp>
    </p:spTree>
    <p:extLst>
      <p:ext uri="{BB962C8B-B14F-4D97-AF65-F5344CB8AC3E}">
        <p14:creationId xmlns:p14="http://schemas.microsoft.com/office/powerpoint/2010/main" val="2455173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11.3u</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9938" name="Picture 2" descr="A portrait of Dr. Mario J. Molina">
            <a:extLst>
              <a:ext uri="{FF2B5EF4-FFF2-40B4-BE49-F238E27FC236}">
                <a16:creationId xmlns:a16="http://schemas.microsoft.com/office/drawing/2014/main" id="{00AC5AEE-E518-A8B1-212F-32FD37999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662" y="1371600"/>
            <a:ext cx="2726675"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759884" y="5553075"/>
            <a:ext cx="10291482" cy="899885"/>
          </a:xfrm>
        </p:spPr>
        <p:txBody>
          <a:bodyPr vert="horz" lIns="91440" tIns="45720" rIns="91440" bIns="45720" rtlCol="0" anchor="t">
            <a:noAutofit/>
          </a:bodyPr>
          <a:lstStyle/>
          <a:p>
            <a:pPr>
              <a:lnSpc>
                <a:spcPct val="100000"/>
              </a:lnSpc>
            </a:pPr>
            <a:r>
              <a:rPr lang="en-US" b="1" dirty="0">
                <a:latin typeface="Arial"/>
                <a:cs typeface="Arial"/>
              </a:rPr>
              <a:t>Figure 11.3u</a:t>
            </a:r>
            <a:r>
              <a:rPr lang="en-US" dirty="0">
                <a:latin typeface="Arial"/>
                <a:cs typeface="Arial"/>
              </a:rPr>
              <a:t> Dr. Mario J. Molina (credit: </a:t>
            </a:r>
            <a:r>
              <a:rPr lang="en-US" dirty="0">
                <a:latin typeface="Arial"/>
                <a:cs typeface="Arial"/>
                <a:hlinkClick r:id="rId4"/>
              </a:rPr>
              <a:t>work</a:t>
            </a:r>
            <a:r>
              <a:rPr lang="en-US" dirty="0">
                <a:latin typeface="Arial"/>
                <a:cs typeface="Arial"/>
              </a:rPr>
              <a:t> by http://science.in2pic.com, </a:t>
            </a:r>
            <a:r>
              <a:rPr lang="en-US" dirty="0">
                <a:latin typeface="Arial"/>
                <a:cs typeface="Arial"/>
                <a:hlinkClick r:id="rId5"/>
              </a:rPr>
              <a:t>CC BY-SA 3.0</a:t>
            </a:r>
            <a:r>
              <a:rPr lang="en-US" dirty="0">
                <a:latin typeface="Arial"/>
                <a:cs typeface="Arial"/>
              </a:rPr>
              <a:t>)</a:t>
            </a:r>
            <a:endParaRPr lang="en-US" sz="1200" dirty="0">
              <a:latin typeface="Arial"/>
              <a:cs typeface="Arial"/>
            </a:endParaRPr>
          </a:p>
        </p:txBody>
      </p:sp>
    </p:spTree>
    <p:extLst>
      <p:ext uri="{BB962C8B-B14F-4D97-AF65-F5344CB8AC3E}">
        <p14:creationId xmlns:p14="http://schemas.microsoft.com/office/powerpoint/2010/main" val="358690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11.3v</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3794" name="Picture 2" descr="A Lewis structure shows a nitrogen atom, with one lone pair and one lone electron double bonded to an oxygen atom with two lone pairs of electrons.">
            <a:extLst>
              <a:ext uri="{FF2B5EF4-FFF2-40B4-BE49-F238E27FC236}">
                <a16:creationId xmlns:a16="http://schemas.microsoft.com/office/drawing/2014/main" id="{4D839C52-25B0-D301-05E5-15B8FD205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023" y="1285875"/>
            <a:ext cx="7689954"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64609" y="5486400"/>
            <a:ext cx="9777132" cy="899885"/>
          </a:xfrm>
        </p:spPr>
        <p:txBody>
          <a:bodyPr>
            <a:noAutofit/>
          </a:bodyPr>
          <a:lstStyle/>
          <a:p>
            <a:pPr>
              <a:lnSpc>
                <a:spcPct val="100000"/>
              </a:lnSpc>
            </a:pPr>
            <a:r>
              <a:rPr lang="en-US" b="1" dirty="0"/>
              <a:t>Figure 11.3v</a:t>
            </a:r>
            <a:r>
              <a:rPr lang="en-US" dirty="0"/>
              <a:t> Lewis structure of NO where oxygen has been assigned the eight electrons as it is more electronegative compared to nitrogen.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173574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11.3w</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4818" name="Picture 2" descr="A Lewis structure shows a nitrogen atom, with one lone pair and one lone electron double bonded to an oxygen atom with two lone pairs of electrons.">
            <a:extLst>
              <a:ext uri="{FF2B5EF4-FFF2-40B4-BE49-F238E27FC236}">
                <a16:creationId xmlns:a16="http://schemas.microsoft.com/office/drawing/2014/main" id="{27BFB4C9-24D5-2E07-1735-5976298D3D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653" y="1295400"/>
            <a:ext cx="9381744"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6984" y="5486400"/>
            <a:ext cx="9824757" cy="899885"/>
          </a:xfrm>
        </p:spPr>
        <p:txBody>
          <a:bodyPr>
            <a:noAutofit/>
          </a:bodyPr>
          <a:lstStyle/>
          <a:p>
            <a:pPr>
              <a:lnSpc>
                <a:spcPct val="100000"/>
              </a:lnSpc>
            </a:pPr>
            <a:r>
              <a:rPr lang="en-US" b="1" dirty="0"/>
              <a:t>Figure 11.3w</a:t>
            </a:r>
            <a:r>
              <a:rPr lang="en-US" dirty="0"/>
              <a:t> The Lewis structure of NO double bond where the electrons are rearranged to obtain octets where a double bond is formed so that nitrogen can move closer to an octet.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722933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11.3x</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5842" name="Picture 2" descr="Two Lewis structures are shown. The left shows a beryllium atom single bonded to two hydrogen atoms. The right shows a boron atom single bonded to three fluorine atoms, each with three lone pairs of electrons.">
            <a:extLst>
              <a:ext uri="{FF2B5EF4-FFF2-40B4-BE49-F238E27FC236}">
                <a16:creationId xmlns:a16="http://schemas.microsoft.com/office/drawing/2014/main" id="{4FC0874B-A092-ED52-1A08-2499553FD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680" y="1276350"/>
            <a:ext cx="1068663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7459" y="5486400"/>
            <a:ext cx="9834282" cy="899885"/>
          </a:xfrm>
        </p:spPr>
        <p:txBody>
          <a:bodyPr vert="horz" lIns="91440" tIns="45720" rIns="91440" bIns="45720" rtlCol="0" anchor="t">
            <a:noAutofit/>
          </a:bodyPr>
          <a:lstStyle/>
          <a:p>
            <a:pPr>
              <a:lnSpc>
                <a:spcPct val="100000"/>
              </a:lnSpc>
            </a:pPr>
            <a:r>
              <a:rPr lang="en-US" b="1" dirty="0"/>
              <a:t>Figure 11.3x </a:t>
            </a:r>
            <a:r>
              <a:rPr lang="en-US" dirty="0"/>
              <a:t>The Lewis structures for beryllium dihydride, BeH</a:t>
            </a:r>
            <a:r>
              <a:rPr lang="en-US" baseline="-25000" dirty="0"/>
              <a:t>2</a:t>
            </a:r>
            <a:r>
              <a:rPr lang="en-US" dirty="0"/>
              <a:t> (left), and boron trifluoride, BF</a:t>
            </a:r>
            <a:r>
              <a:rPr lang="en-US" baseline="-25000" dirty="0"/>
              <a:t>3</a:t>
            </a:r>
            <a:r>
              <a:rPr lang="en-US" dirty="0"/>
              <a:t> (right).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63907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11.3y</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6866" name="Picture 2" descr="A reaction is shown with three Lewis diagrams. The left diagram shows a boron atom single bonded to three fluorine atoms, each with three lone pairs of electrons. There is a plus sign. The next structure shows a nitrogen atom with one lone pair of electrons single bonded to three hydrogen atoms. A right-facing arrow leads to the final Lewis structure that shows a boron atom single bonded to a nitrogen atom and single bonded to three fluorine atoms, each with three lone pairs of electrons. The nitrogen atom is also single bonded to three hydrogen atoms. The bond between the boron atom and the nitrogen atom is colored red.">
            <a:extLst>
              <a:ext uri="{FF2B5EF4-FFF2-40B4-BE49-F238E27FC236}">
                <a16:creationId xmlns:a16="http://schemas.microsoft.com/office/drawing/2014/main" id="{56FEC4D7-2C0E-D410-05F8-C94E9A74C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785" y="2529000"/>
            <a:ext cx="10446429" cy="18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950258" y="4734560"/>
            <a:ext cx="10291482" cy="899885"/>
          </a:xfrm>
        </p:spPr>
        <p:txBody>
          <a:bodyPr>
            <a:noAutofit/>
          </a:bodyPr>
          <a:lstStyle/>
          <a:p>
            <a:pPr>
              <a:lnSpc>
                <a:spcPct val="100000"/>
              </a:lnSpc>
            </a:pPr>
            <a:r>
              <a:rPr lang="en-US" b="1" dirty="0"/>
              <a:t>Figure 11.3y </a:t>
            </a:r>
            <a:r>
              <a:rPr lang="en-US" dirty="0"/>
              <a:t>The reaction between BF</a:t>
            </a:r>
            <a:r>
              <a:rPr lang="en-US" baseline="-25000" dirty="0"/>
              <a:t>3</a:t>
            </a:r>
            <a:r>
              <a:rPr lang="en-US" dirty="0"/>
              <a:t> and NH</a:t>
            </a:r>
            <a:r>
              <a:rPr lang="en-US" baseline="-25000" dirty="0"/>
              <a:t>3</a:t>
            </a:r>
            <a:r>
              <a:rPr lang="en-US" dirty="0"/>
              <a:t> come together to form a single bond between boron and nitrogen because boron requires the lone pair of electrons from nitrogen to fulfill its octet.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24369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11.3z</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7890" name="Picture 2" descr="A reaction is shown with three Lewis diagrams. The left diagram shows a boron atom single bonded to three fluorine atoms, each with three lone pairs of electrons. There is a plus sign. The next structure shows a nitrogen atom with one lone pair of electrons single bonded to three hydrogen atoms. A right-facing arrow leads to the final Lewis structure that shows a boron atom single bonded to a nitrogen atom and single bonded to three fluorine atoms, each with three lone pairs of electrons. The nitrogen atom is also single bonded to three hydrogen atoms. The bond between the boron atom and the nitrogen atom is colored red.">
            <a:extLst>
              <a:ext uri="{FF2B5EF4-FFF2-40B4-BE49-F238E27FC236}">
                <a16:creationId xmlns:a16="http://schemas.microsoft.com/office/drawing/2014/main" id="{15FAAD54-7FD7-71D5-58A1-AED53572B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003" y="1371600"/>
            <a:ext cx="9353993"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50334" y="5591175"/>
            <a:ext cx="9719982" cy="899885"/>
          </a:xfrm>
        </p:spPr>
        <p:txBody>
          <a:bodyPr vert="horz" lIns="91440" tIns="45720" rIns="91440" bIns="45720" rtlCol="0" anchor="t">
            <a:noAutofit/>
          </a:bodyPr>
          <a:lstStyle/>
          <a:p>
            <a:pPr>
              <a:lnSpc>
                <a:spcPct val="100000"/>
              </a:lnSpc>
            </a:pPr>
            <a:r>
              <a:rPr lang="en-US" b="1" dirty="0"/>
              <a:t>Figure 11.3z </a:t>
            </a:r>
            <a:r>
              <a:rPr lang="en-US" dirty="0"/>
              <a:t>The Lewis structures for two hypervalent molecules, PCl</a:t>
            </a:r>
            <a:r>
              <a:rPr lang="en-US" baseline="-25000" dirty="0"/>
              <a:t>5</a:t>
            </a:r>
            <a:r>
              <a:rPr lang="en-US" dirty="0"/>
              <a:t> and SF</a:t>
            </a:r>
            <a:r>
              <a:rPr lang="en-US" baseline="-25000" dirty="0"/>
              <a:t>6</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625761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11.3aa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38914" name="Picture 2" descr="Two Lewis structures are shown. The left shows an iodine atom with one lone pair single bonded to five fluorine atoms, each with three lone pairs of electrons. The right diagram shows a xenon atom with two lone pairs of electrons single bonded to four fluorine atoms, each with three lone pairs of electrons.">
            <a:extLst>
              <a:ext uri="{FF2B5EF4-FFF2-40B4-BE49-F238E27FC236}">
                <a16:creationId xmlns:a16="http://schemas.microsoft.com/office/drawing/2014/main" id="{455ED25E-C8D1-F082-503D-84573773F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10" y="1989000"/>
            <a:ext cx="11209580" cy="28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83659" y="5391150"/>
            <a:ext cx="9643782" cy="899885"/>
          </a:xfrm>
        </p:spPr>
        <p:txBody>
          <a:bodyPr vert="horz" lIns="91440" tIns="45720" rIns="91440" bIns="45720" rtlCol="0" anchor="t">
            <a:noAutofit/>
          </a:bodyPr>
          <a:lstStyle/>
          <a:p>
            <a:pPr>
              <a:lnSpc>
                <a:spcPct val="100000"/>
              </a:lnSpc>
            </a:pPr>
            <a:r>
              <a:rPr lang="en-US" b="1"/>
              <a:t>Figure 11.3aa </a:t>
            </a:r>
            <a:r>
              <a:rPr lang="en-US" dirty="0"/>
              <a:t>The Lewis structures for hypervalent molecules, IF</a:t>
            </a:r>
            <a:r>
              <a:rPr lang="en-US" baseline="-25000" dirty="0"/>
              <a:t>5</a:t>
            </a:r>
            <a:r>
              <a:rPr lang="en-US" dirty="0"/>
              <a:t> and XeF</a:t>
            </a:r>
            <a:r>
              <a:rPr lang="en-US" baseline="-25000" dirty="0"/>
              <a:t>4</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4123709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11.1a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3889" y="5277757"/>
            <a:ext cx="9683297" cy="899885"/>
          </a:xfrm>
        </p:spPr>
        <p:txBody>
          <a:bodyPr vert="horz" lIns="91440" tIns="45720" rIns="91440" bIns="45720" rtlCol="0" anchor="t">
            <a:noAutofit/>
          </a:bodyPr>
          <a:lstStyle/>
          <a:p>
            <a:pPr>
              <a:lnSpc>
                <a:spcPct val="100000"/>
              </a:lnSpc>
            </a:pPr>
            <a:r>
              <a:rPr lang="en-US" sz="1600" b="1" dirty="0">
                <a:latin typeface="Arial"/>
                <a:cs typeface="Arial"/>
              </a:rPr>
              <a:t>Figure 11.1a</a:t>
            </a:r>
            <a:r>
              <a:rPr lang="en-US" sz="1600" dirty="0">
                <a:latin typeface="Arial"/>
                <a:cs typeface="Arial"/>
              </a:rPr>
              <a:t> (a) Sodium is a soft metal that must be stored in mineral oil to prevent reaction with air or water. (b) Chlorine is a pale yellow-green gas. (c) When combined, they form white crystals of sodium chloride (table salt). (credit a: modification of </a:t>
            </a:r>
            <a:r>
              <a:rPr lang="en-US" sz="1600" dirty="0">
                <a:latin typeface="Arial"/>
                <a:cs typeface="Arial"/>
                <a:hlinkClick r:id="rId3">
                  <a:extLst>
                    <a:ext uri="{A12FA001-AC4F-418D-AE19-62706E023703}">
                      <ahyp:hlinkClr xmlns:ahyp="http://schemas.microsoft.com/office/drawing/2018/hyperlinkcolor" val="tx"/>
                    </a:ext>
                  </a:extLst>
                </a:hlinkClick>
              </a:rPr>
              <a:t>work</a:t>
            </a:r>
            <a:r>
              <a:rPr lang="en-US" sz="1600" dirty="0">
                <a:latin typeface="Arial"/>
                <a:cs typeface="Arial"/>
              </a:rPr>
              <a:t> by </a:t>
            </a:r>
            <a:r>
              <a:rPr lang="en-US" sz="1600" dirty="0">
                <a:latin typeface="Arial"/>
                <a:cs typeface="Arial"/>
                <a:hlinkClick r:id="rId4">
                  <a:extLst>
                    <a:ext uri="{A12FA001-AC4F-418D-AE19-62706E023703}">
                      <ahyp:hlinkClr xmlns:ahyp="http://schemas.microsoft.com/office/drawing/2018/hyperlinkcolor" val="tx"/>
                    </a:ext>
                  </a:extLst>
                </a:hlinkClick>
              </a:rPr>
              <a:t>Jurii</a:t>
            </a:r>
            <a:r>
              <a:rPr lang="en-US" dirty="0">
                <a:latin typeface="Arial"/>
                <a:cs typeface="Arial"/>
              </a:rPr>
              <a:t>,</a:t>
            </a:r>
            <a:r>
              <a:rPr lang="en-US" sz="1600" dirty="0">
                <a:latin typeface="Arial"/>
                <a:cs typeface="Arial"/>
              </a:rPr>
              <a:t> </a:t>
            </a:r>
            <a:r>
              <a:rPr lang="en-US" sz="1600" dirty="0">
                <a:latin typeface="Arial"/>
                <a:cs typeface="Arial"/>
                <a:hlinkClick r:id="rId5">
                  <a:extLst>
                    <a:ext uri="{A12FA001-AC4F-418D-AE19-62706E023703}">
                      <ahyp:hlinkClr xmlns:ahyp="http://schemas.microsoft.com/office/drawing/2018/hyperlinkcolor" val="tx"/>
                    </a:ext>
                  </a:extLst>
                </a:hlinkClick>
              </a:rPr>
              <a:t>CC BY 3.0;</a:t>
            </a:r>
            <a:r>
              <a:rPr lang="en-US" sz="1600" dirty="0">
                <a:latin typeface="Arial"/>
                <a:cs typeface="Arial"/>
              </a:rPr>
              <a:t> b: </a:t>
            </a:r>
            <a:r>
              <a:rPr lang="en-US" sz="1600" dirty="0">
                <a:latin typeface="Arial"/>
                <a:cs typeface="Arial"/>
                <a:hlinkClick r:id="rId6">
                  <a:extLst>
                    <a:ext uri="{A12FA001-AC4F-418D-AE19-62706E023703}">
                      <ahyp:hlinkClr xmlns:ahyp="http://schemas.microsoft.com/office/drawing/2018/hyperlinkcolor" val="tx"/>
                    </a:ext>
                  </a:extLst>
                </a:hlinkClick>
              </a:rPr>
              <a:t>work</a:t>
            </a:r>
            <a:r>
              <a:rPr lang="en-US" sz="1600" dirty="0">
                <a:latin typeface="Arial"/>
                <a:cs typeface="Arial"/>
              </a:rPr>
              <a:t> by </a:t>
            </a:r>
            <a:r>
              <a:rPr lang="en-US" sz="1600" dirty="0">
                <a:latin typeface="Arial"/>
                <a:cs typeface="Arial"/>
                <a:hlinkClick r:id="rId7" tooltip="User:Greenhorn1 (page does not exist)">
                  <a:extLst>
                    <a:ext uri="{A12FA001-AC4F-418D-AE19-62706E023703}">
                      <ahyp:hlinkClr xmlns:ahyp="http://schemas.microsoft.com/office/drawing/2018/hyperlinkcolor" val="tx"/>
                    </a:ext>
                  </a:extLst>
                </a:hlinkClick>
              </a:rPr>
              <a:t>Greenhorn1</a:t>
            </a:r>
            <a:r>
              <a:rPr lang="en-US" sz="1600" dirty="0">
                <a:latin typeface="Arial"/>
                <a:cs typeface="Arial"/>
              </a:rPr>
              <a:t>, </a:t>
            </a:r>
            <a:r>
              <a:rPr lang="en-US" sz="1600" dirty="0">
                <a:latin typeface="Arial"/>
                <a:cs typeface="Arial"/>
                <a:hlinkClick r:id="rId8">
                  <a:extLst>
                    <a:ext uri="{A12FA001-AC4F-418D-AE19-62706E023703}">
                      <ahyp:hlinkClr xmlns:ahyp="http://schemas.microsoft.com/office/drawing/2018/hyperlinkcolor" val="tx"/>
                    </a:ext>
                  </a:extLst>
                </a:hlinkClick>
              </a:rPr>
              <a:t>PD</a:t>
            </a:r>
            <a:r>
              <a:rPr lang="en-US" sz="1600" dirty="0">
                <a:latin typeface="Arial"/>
                <a:cs typeface="Arial"/>
              </a:rPr>
              <a:t>; c: </a:t>
            </a:r>
            <a:r>
              <a:rPr lang="en-US" sz="1600" dirty="0">
                <a:latin typeface="Arial"/>
                <a:cs typeface="Arial"/>
                <a:hlinkClick r:id="rId9">
                  <a:extLst>
                    <a:ext uri="{A12FA001-AC4F-418D-AE19-62706E023703}">
                      <ahyp:hlinkClr xmlns:ahyp="http://schemas.microsoft.com/office/drawing/2018/hyperlinkcolor" val="tx"/>
                    </a:ext>
                  </a:extLst>
                </a:hlinkClick>
              </a:rPr>
              <a:t>work</a:t>
            </a:r>
            <a:r>
              <a:rPr lang="en-US" sz="1600" dirty="0">
                <a:latin typeface="Arial"/>
                <a:cs typeface="Arial"/>
              </a:rPr>
              <a:t> by </a:t>
            </a:r>
            <a:r>
              <a:rPr lang="en-US" sz="1600" dirty="0">
                <a:latin typeface="Arial"/>
                <a:cs typeface="Arial"/>
                <a:hlinkClick r:id="rId10" tooltip="User:Chemicalinterest">
                  <a:extLst>
                    <a:ext uri="{A12FA001-AC4F-418D-AE19-62706E023703}">
                      <ahyp:hlinkClr xmlns:ahyp="http://schemas.microsoft.com/office/drawing/2018/hyperlinkcolor" val="tx"/>
                    </a:ext>
                  </a:extLst>
                </a:hlinkClick>
              </a:rPr>
              <a:t>Chemicalinterest</a:t>
            </a:r>
            <a:r>
              <a:rPr lang="en-US" sz="1600" dirty="0">
                <a:latin typeface="Arial"/>
                <a:cs typeface="Arial"/>
              </a:rPr>
              <a:t>, </a:t>
            </a:r>
            <a:r>
              <a:rPr lang="en-US" sz="1600" dirty="0">
                <a:latin typeface="Arial"/>
                <a:cs typeface="Arial"/>
                <a:hlinkClick r:id="rId8">
                  <a:extLst>
                    <a:ext uri="{A12FA001-AC4F-418D-AE19-62706E023703}">
                      <ahyp:hlinkClr xmlns:ahyp="http://schemas.microsoft.com/office/drawing/2018/hyperlinkcolor" val="tx"/>
                    </a:ext>
                  </a:extLst>
                </a:hlinkClick>
              </a:rPr>
              <a:t>PD</a:t>
            </a:r>
            <a:r>
              <a:rPr lang="en-US" sz="1600" dirty="0">
                <a:latin typeface="Arial"/>
                <a:cs typeface="Arial"/>
              </a:rPr>
              <a:t>)</a:t>
            </a:r>
            <a:endParaRPr lang="en-US" sz="1200" dirty="0">
              <a:latin typeface="Arial"/>
              <a:cs typeface="Arial"/>
            </a:endParaRPr>
          </a:p>
        </p:txBody>
      </p:sp>
      <p:pic>
        <p:nvPicPr>
          <p:cNvPr id="2" name="Picture 2" descr="A glass jar with a lid that is full of a clear, colorless liquid in which a silver solid is suspended, a second glass bottle with a blue lid that is full of a yellow-green gas, and a black dish full of a white, crystalline solid are pictured.">
            <a:extLst>
              <a:ext uri="{FF2B5EF4-FFF2-40B4-BE49-F238E27FC236}">
                <a16:creationId xmlns:a16="http://schemas.microsoft.com/office/drawing/2014/main" id="{7A86FE5A-87AF-98A0-E0DD-972F061CF2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540" y="1629000"/>
            <a:ext cx="10732919"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938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11.4a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0962" name="Picture 2" descr="Three Lewis structures are shown. The left and right structures show a carbon atom double bonded to two oxygen atoms, each of which has two lone pairs of electrons. The center structure shows a carbon atom that is triple bonded to an oxygen atom with one lone pair of electrons and single bonded to an oxygen atom with three lone pairs of electrons. The third structure shows an oxygen atom double bonded to another oxygen atom with to lone pairs of electrons. The first oxygen atom is also double bonded to a carbon atom with two lone pairs of electrons.">
            <a:extLst>
              <a:ext uri="{FF2B5EF4-FFF2-40B4-BE49-F238E27FC236}">
                <a16:creationId xmlns:a16="http://schemas.microsoft.com/office/drawing/2014/main" id="{F1D199BF-3D76-859F-95BD-CBBFF7509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3857" y="2709000"/>
            <a:ext cx="9964286"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950259" y="5486400"/>
            <a:ext cx="10291482" cy="899885"/>
          </a:xfrm>
        </p:spPr>
        <p:txBody>
          <a:bodyPr vert="horz" lIns="91440" tIns="45720" rIns="91440" bIns="45720" rtlCol="0" anchor="t">
            <a:noAutofit/>
          </a:bodyPr>
          <a:lstStyle/>
          <a:p>
            <a:pPr>
              <a:lnSpc>
                <a:spcPct val="100000"/>
              </a:lnSpc>
            </a:pPr>
            <a:r>
              <a:rPr lang="en-IN" b="1" dirty="0"/>
              <a:t>Figure 11.4a </a:t>
            </a:r>
            <a:r>
              <a:rPr lang="en-IN" dirty="0"/>
              <a:t>Three possible structures for carbon dioxide, CO</a:t>
            </a:r>
            <a:r>
              <a:rPr lang="en-IN" baseline="-25000" dirty="0"/>
              <a:t>2</a:t>
            </a:r>
            <a:r>
              <a:rPr lang="en-IN"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786917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11.4b</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1986" name="Picture 2" descr="Three Lewis structures are shown. The left and right structures show a carbon atom double bonded to two oxygen atoms, each of which has two lone pairs of electrons. The center structure shows a carbon atom that is triple bonded to an oxygen atom with one lone pair of electrons and single bonded to an oxygen atom with three lone pairs of electrons. The third structure shows an oxygen atom double bonded to another oxygen atom with to lone pairs of electrons. The first oxygen atom is also double bonded to a carbon atom with two lone pairs of electrons.">
            <a:extLst>
              <a:ext uri="{FF2B5EF4-FFF2-40B4-BE49-F238E27FC236}">
                <a16:creationId xmlns:a16="http://schemas.microsoft.com/office/drawing/2014/main" id="{69DFE962-8231-27C9-9E5E-5F5EDCE6E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679" y="2799000"/>
            <a:ext cx="11270641" cy="12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178859" y="5457825"/>
            <a:ext cx="10291482" cy="899885"/>
          </a:xfrm>
        </p:spPr>
        <p:txBody>
          <a:bodyPr vert="horz" lIns="91440" tIns="45720" rIns="91440" bIns="45720" rtlCol="0" anchor="t">
            <a:noAutofit/>
          </a:bodyPr>
          <a:lstStyle/>
          <a:p>
            <a:pPr>
              <a:lnSpc>
                <a:spcPct val="100000"/>
              </a:lnSpc>
            </a:pPr>
            <a:r>
              <a:rPr lang="en-US" b="1" dirty="0"/>
              <a:t>Figure 11.4b </a:t>
            </a:r>
            <a:r>
              <a:rPr lang="en-US" dirty="0"/>
              <a:t>Three possible structures for the thiocyanate ion.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274493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11.4c</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3010" name="Picture 2" descr="Two Lewis structures are shown. The left structure shows an oxygen atom with three lone pairs of electrons single bonded to a nitrogen atom with one lone pair of electrons that is double bonded to an oxygen with two lone pairs of electrons. Brackets surround this structure, and there is a superscripted negative sign. The righ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a:extLst>
              <a:ext uri="{FF2B5EF4-FFF2-40B4-BE49-F238E27FC236}">
                <a16:creationId xmlns:a16="http://schemas.microsoft.com/office/drawing/2014/main" id="{33A647B6-A2A7-7F20-17D6-93AD1CAB6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500" y="2349000"/>
            <a:ext cx="11385000"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131234" y="5486400"/>
            <a:ext cx="10291482" cy="899885"/>
          </a:xfrm>
        </p:spPr>
        <p:txBody>
          <a:bodyPr vert="horz" lIns="91440" tIns="45720" rIns="91440" bIns="45720" rtlCol="0" anchor="t">
            <a:noAutofit/>
          </a:bodyPr>
          <a:lstStyle/>
          <a:p>
            <a:pPr>
              <a:lnSpc>
                <a:spcPct val="100000"/>
              </a:lnSpc>
            </a:pPr>
            <a:r>
              <a:rPr lang="en-US" b="1" dirty="0"/>
              <a:t>Figure 11.4c</a:t>
            </a:r>
            <a:r>
              <a:rPr lang="en-US" dirty="0"/>
              <a:t> The molecular structures for the nitrite anion, NO</a:t>
            </a:r>
            <a:r>
              <a:rPr lang="en-US" baseline="-25000" dirty="0"/>
              <a:t>2</a:t>
            </a:r>
            <a:r>
              <a:rPr lang="en-US" baseline="30000" dirty="0"/>
              <a:t>-</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218821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11.4d</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4034" name="Picture 2" descr="Two Lewis structures are shown with a double headed arrow drawn between them. The left structure shows an oxygen atom with two lone pairs of electrons double bonded to a nitrogen atom with one lone pair of electrons that is single bonded to an oxygen atom with three lone pairs of electrons. Brackets surround this structure, and there is a superscripted negative sign. The right structure shows an oxygen atom with three lone pairs of electrons single bonded to a nitrogen atom with one lone pair of electrons that is double bonded to an oxygen atom with two lone pairs of electrons. Brackets surround this structure, and there is a superscripted negative sign.">
            <a:extLst>
              <a:ext uri="{FF2B5EF4-FFF2-40B4-BE49-F238E27FC236}">
                <a16:creationId xmlns:a16="http://schemas.microsoft.com/office/drawing/2014/main" id="{80424899-5949-9755-B653-82B0C3E667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15" y="2349000"/>
            <a:ext cx="10616170"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112184" y="5438775"/>
            <a:ext cx="10291482" cy="899885"/>
          </a:xfrm>
        </p:spPr>
        <p:txBody>
          <a:bodyPr vert="horz" lIns="91440" tIns="45720" rIns="91440" bIns="45720" rtlCol="0" anchor="t">
            <a:noAutofit/>
          </a:bodyPr>
          <a:lstStyle/>
          <a:p>
            <a:pPr>
              <a:lnSpc>
                <a:spcPct val="100000"/>
              </a:lnSpc>
            </a:pPr>
            <a:r>
              <a:rPr lang="en-US" b="1" dirty="0"/>
              <a:t>Figure 11.4d </a:t>
            </a:r>
            <a:r>
              <a:rPr lang="en-US" dirty="0"/>
              <a:t>The resonance structures of the nitrite anion, NO</a:t>
            </a:r>
            <a:r>
              <a:rPr lang="en-US" baseline="-25000" dirty="0"/>
              <a:t>2</a:t>
            </a:r>
            <a:r>
              <a:rPr lang="en-US" baseline="30000" dirty="0"/>
              <a:t>-</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356784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11.4e</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5058" name="Picture 2" descr="Three Lewis structures are shown with double headed arrows in between. Each structure is surrounded by brackets, and each has a superscripted two negative sign. The left structure depicts a carbon atom bonded to three oxygen atoms. It is single bonded to two of these oxygen atoms, each of which has three lone pairs of electrons, and double bonded to the third, which has two lone pairs of electrons. The double bond is located between the lower left oxygen atom and the carbon atom. The central and right structures are the same as the first, but the position of the double bonded oxygen has moved to the lower right oxygen in the central structure and to the top oxygen in the right structure.">
            <a:extLst>
              <a:ext uri="{FF2B5EF4-FFF2-40B4-BE49-F238E27FC236}">
                <a16:creationId xmlns:a16="http://schemas.microsoft.com/office/drawing/2014/main" id="{D8B7A3AC-39B8-2186-3939-7FCFEDDE4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75" y="1989000"/>
            <a:ext cx="11577825" cy="28133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26509" y="5486400"/>
            <a:ext cx="9434232" cy="899885"/>
          </a:xfrm>
        </p:spPr>
        <p:txBody>
          <a:bodyPr vert="horz" lIns="91440" tIns="45720" rIns="91440" bIns="45720" rtlCol="0" anchor="t">
            <a:noAutofit/>
          </a:bodyPr>
          <a:lstStyle/>
          <a:p>
            <a:pPr>
              <a:lnSpc>
                <a:spcPct val="100000"/>
              </a:lnSpc>
            </a:pPr>
            <a:r>
              <a:rPr lang="en-US" b="1" dirty="0"/>
              <a:t>Figure 11.4e </a:t>
            </a:r>
            <a:r>
              <a:rPr lang="en-US" dirty="0"/>
              <a:t>The resonance structures for the carbonate anion, CO</a:t>
            </a:r>
            <a:r>
              <a:rPr lang="en-US" baseline="-25000" dirty="0"/>
              <a:t>3</a:t>
            </a:r>
            <a:r>
              <a:rPr lang="en-US" baseline="30000" dirty="0"/>
              <a:t>2-</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296990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11.5a</a:t>
            </a:r>
            <a:endParaRPr lang="en-US" sz="2000" dirty="0"/>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11.5a </a:t>
            </a:r>
            <a:r>
              <a:rPr kumimoji="0" lang="en-US" altLang="en-US" sz="1600" b="0" i="0" u="none" strike="noStrike" cap="none" normalizeH="0" baseline="0" dirty="0">
                <a:ln>
                  <a:noFill/>
                </a:ln>
                <a:solidFill>
                  <a:schemeClr val="tx1"/>
                </a:solidFill>
                <a:effectLst/>
                <a:latin typeface="Arial" panose="020B0604020202020204" pitchFamily="34" charset="0"/>
              </a:rPr>
              <a:t>Bond Energies (kJ/mol)</a:t>
            </a:r>
          </a:p>
        </p:txBody>
      </p:sp>
      <p:graphicFrame>
        <p:nvGraphicFramePr>
          <p:cNvPr id="2" name="Table 1">
            <a:extLst>
              <a:ext uri="{FF2B5EF4-FFF2-40B4-BE49-F238E27FC236}">
                <a16:creationId xmlns:a16="http://schemas.microsoft.com/office/drawing/2014/main" id="{2F1904DA-19E1-C75F-65FE-71FBB6A8D63F}"/>
              </a:ext>
            </a:extLst>
          </p:cNvPr>
          <p:cNvGraphicFramePr>
            <a:graphicFrameLocks noGrp="1"/>
          </p:cNvGraphicFramePr>
          <p:nvPr>
            <p:extLst>
              <p:ext uri="{D42A27DB-BD31-4B8C-83A1-F6EECF244321}">
                <p14:modId xmlns:p14="http://schemas.microsoft.com/office/powerpoint/2010/main" val="1801717731"/>
              </p:ext>
            </p:extLst>
          </p:nvPr>
        </p:nvGraphicFramePr>
        <p:xfrm>
          <a:off x="1948543" y="1615168"/>
          <a:ext cx="8294914" cy="3891540"/>
        </p:xfrm>
        <a:graphic>
          <a:graphicData uri="http://schemas.openxmlformats.org/drawingml/2006/table">
            <a:tbl>
              <a:tblPr firstRow="1">
                <a:tableStyleId>{793D81CF-94F2-401A-BA57-92F5A7B2D0C5}</a:tableStyleId>
              </a:tblPr>
              <a:tblGrid>
                <a:gridCol w="2731402">
                  <a:extLst>
                    <a:ext uri="{9D8B030D-6E8A-4147-A177-3AD203B41FA5}">
                      <a16:colId xmlns:a16="http://schemas.microsoft.com/office/drawing/2014/main" val="191401864"/>
                    </a:ext>
                  </a:extLst>
                </a:gridCol>
                <a:gridCol w="2974291">
                  <a:extLst>
                    <a:ext uri="{9D8B030D-6E8A-4147-A177-3AD203B41FA5}">
                      <a16:colId xmlns:a16="http://schemas.microsoft.com/office/drawing/2014/main" val="349820276"/>
                    </a:ext>
                  </a:extLst>
                </a:gridCol>
                <a:gridCol w="2589221">
                  <a:extLst>
                    <a:ext uri="{9D8B030D-6E8A-4147-A177-3AD203B41FA5}">
                      <a16:colId xmlns:a16="http://schemas.microsoft.com/office/drawing/2014/main" val="3084759845"/>
                    </a:ext>
                  </a:extLst>
                </a:gridCol>
              </a:tblGrid>
              <a:tr h="99998">
                <a:tc>
                  <a:txBody>
                    <a:bodyPr/>
                    <a:lstStyle/>
                    <a:p>
                      <a:r>
                        <a:rPr lang="en-IN" sz="1600" dirty="0">
                          <a:effectLst/>
                        </a:rPr>
                        <a:t>Bond</a:t>
                      </a:r>
                    </a:p>
                  </a:txBody>
                  <a:tcPr marL="15596" marR="15596" marT="7798" marB="7798" anchor="ctr">
                    <a:solidFill>
                      <a:schemeClr val="tx1">
                        <a:lumMod val="85000"/>
                        <a:lumOff val="15000"/>
                      </a:schemeClr>
                    </a:solidFill>
                  </a:tcPr>
                </a:tc>
                <a:tc>
                  <a:txBody>
                    <a:bodyPr/>
                    <a:lstStyle/>
                    <a:p>
                      <a:r>
                        <a:rPr lang="en-IN" sz="1600" dirty="0">
                          <a:effectLst/>
                        </a:rPr>
                        <a:t>Type of Bond</a:t>
                      </a:r>
                    </a:p>
                  </a:txBody>
                  <a:tcPr marL="15596" marR="15596" marT="7798" marB="7798" anchor="ctr">
                    <a:solidFill>
                      <a:schemeClr val="tx1">
                        <a:lumMod val="85000"/>
                        <a:lumOff val="15000"/>
                      </a:schemeClr>
                    </a:solidFill>
                  </a:tcPr>
                </a:tc>
                <a:tc>
                  <a:txBody>
                    <a:bodyPr/>
                    <a:lstStyle/>
                    <a:p>
                      <a:r>
                        <a:rPr lang="en-IN" sz="1600" dirty="0">
                          <a:effectLst/>
                        </a:rPr>
                        <a:t>Bond Energy</a:t>
                      </a:r>
                    </a:p>
                  </a:txBody>
                  <a:tcPr marL="15596" marR="15596" marT="7798" marB="7798" anchor="ctr">
                    <a:solidFill>
                      <a:schemeClr val="tx1">
                        <a:lumMod val="85000"/>
                        <a:lumOff val="15000"/>
                      </a:schemeClr>
                    </a:solidFill>
                  </a:tcPr>
                </a:tc>
                <a:extLst>
                  <a:ext uri="{0D108BD9-81ED-4DB2-BD59-A6C34878D82A}">
                    <a16:rowId xmlns:a16="http://schemas.microsoft.com/office/drawing/2014/main" val="1957541711"/>
                  </a:ext>
                </a:extLst>
              </a:tr>
              <a:tr h="57142">
                <a:tc>
                  <a:txBody>
                    <a:bodyPr/>
                    <a:lstStyle/>
                    <a:p>
                      <a:r>
                        <a:rPr lang="en-IN" sz="1600">
                          <a:effectLst/>
                        </a:rPr>
                        <a:t>H–H</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436</a:t>
                      </a:r>
                    </a:p>
                  </a:txBody>
                  <a:tcPr marL="15596" marR="15596" marT="7798" marB="7798" anchor="ctr"/>
                </a:tc>
                <a:extLst>
                  <a:ext uri="{0D108BD9-81ED-4DB2-BD59-A6C34878D82A}">
                    <a16:rowId xmlns:a16="http://schemas.microsoft.com/office/drawing/2014/main" val="2795001271"/>
                  </a:ext>
                </a:extLst>
              </a:tr>
              <a:tr h="57142">
                <a:tc>
                  <a:txBody>
                    <a:bodyPr/>
                    <a:lstStyle/>
                    <a:p>
                      <a:r>
                        <a:rPr lang="en-IN" sz="1600">
                          <a:effectLst/>
                        </a:rPr>
                        <a:t>H–C</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415</a:t>
                      </a:r>
                    </a:p>
                  </a:txBody>
                  <a:tcPr marL="15596" marR="15596" marT="7798" marB="7798" anchor="ctr"/>
                </a:tc>
                <a:extLst>
                  <a:ext uri="{0D108BD9-81ED-4DB2-BD59-A6C34878D82A}">
                    <a16:rowId xmlns:a16="http://schemas.microsoft.com/office/drawing/2014/main" val="1040277280"/>
                  </a:ext>
                </a:extLst>
              </a:tr>
              <a:tr h="57142">
                <a:tc>
                  <a:txBody>
                    <a:bodyPr/>
                    <a:lstStyle/>
                    <a:p>
                      <a:r>
                        <a:rPr lang="en-IN" sz="1600">
                          <a:effectLst/>
                        </a:rPr>
                        <a:t>H–N</a:t>
                      </a:r>
                    </a:p>
                  </a:txBody>
                  <a:tcPr marL="15596" marR="15596" marT="7798" marB="7798" anchor="ctr"/>
                </a:tc>
                <a:tc>
                  <a:txBody>
                    <a:bodyPr/>
                    <a:lstStyle/>
                    <a:p>
                      <a:r>
                        <a:rPr lang="en-IN" sz="1600" dirty="0">
                          <a:effectLst/>
                        </a:rPr>
                        <a:t>single</a:t>
                      </a:r>
                    </a:p>
                  </a:txBody>
                  <a:tcPr marL="15596" marR="15596" marT="7798" marB="7798" anchor="ctr"/>
                </a:tc>
                <a:tc>
                  <a:txBody>
                    <a:bodyPr/>
                    <a:lstStyle/>
                    <a:p>
                      <a:r>
                        <a:rPr lang="en-IN" sz="1600">
                          <a:effectLst/>
                        </a:rPr>
                        <a:t>390</a:t>
                      </a:r>
                    </a:p>
                  </a:txBody>
                  <a:tcPr marL="15596" marR="15596" marT="7798" marB="7798" anchor="ctr"/>
                </a:tc>
                <a:extLst>
                  <a:ext uri="{0D108BD9-81ED-4DB2-BD59-A6C34878D82A}">
                    <a16:rowId xmlns:a16="http://schemas.microsoft.com/office/drawing/2014/main" val="3065744330"/>
                  </a:ext>
                </a:extLst>
              </a:tr>
              <a:tr h="57142">
                <a:tc>
                  <a:txBody>
                    <a:bodyPr/>
                    <a:lstStyle/>
                    <a:p>
                      <a:r>
                        <a:rPr lang="en-IN" sz="1600">
                          <a:effectLst/>
                        </a:rPr>
                        <a:t>H–O</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464</a:t>
                      </a:r>
                    </a:p>
                  </a:txBody>
                  <a:tcPr marL="15596" marR="15596" marT="7798" marB="7798" anchor="ctr"/>
                </a:tc>
                <a:extLst>
                  <a:ext uri="{0D108BD9-81ED-4DB2-BD59-A6C34878D82A}">
                    <a16:rowId xmlns:a16="http://schemas.microsoft.com/office/drawing/2014/main" val="678585805"/>
                  </a:ext>
                </a:extLst>
              </a:tr>
              <a:tr h="57142">
                <a:tc>
                  <a:txBody>
                    <a:bodyPr/>
                    <a:lstStyle/>
                    <a:p>
                      <a:r>
                        <a:rPr lang="en-IN" sz="1600">
                          <a:effectLst/>
                        </a:rPr>
                        <a:t>H–F</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569</a:t>
                      </a:r>
                    </a:p>
                  </a:txBody>
                  <a:tcPr marL="15596" marR="15596" marT="7798" marB="7798" anchor="ctr"/>
                </a:tc>
                <a:extLst>
                  <a:ext uri="{0D108BD9-81ED-4DB2-BD59-A6C34878D82A}">
                    <a16:rowId xmlns:a16="http://schemas.microsoft.com/office/drawing/2014/main" val="4024164710"/>
                  </a:ext>
                </a:extLst>
              </a:tr>
              <a:tr h="57142">
                <a:tc>
                  <a:txBody>
                    <a:bodyPr/>
                    <a:lstStyle/>
                    <a:p>
                      <a:r>
                        <a:rPr lang="en-IN" sz="1600">
                          <a:effectLst/>
                        </a:rPr>
                        <a:t>H–Si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395</a:t>
                      </a:r>
                    </a:p>
                  </a:txBody>
                  <a:tcPr marL="15596" marR="15596" marT="7798" marB="7798" anchor="ctr"/>
                </a:tc>
                <a:extLst>
                  <a:ext uri="{0D108BD9-81ED-4DB2-BD59-A6C34878D82A}">
                    <a16:rowId xmlns:a16="http://schemas.microsoft.com/office/drawing/2014/main" val="147846488"/>
                  </a:ext>
                </a:extLst>
              </a:tr>
              <a:tr h="57142">
                <a:tc>
                  <a:txBody>
                    <a:bodyPr/>
                    <a:lstStyle/>
                    <a:p>
                      <a:r>
                        <a:rPr lang="en-IN" sz="1600">
                          <a:effectLst/>
                        </a:rPr>
                        <a:t>H–P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320</a:t>
                      </a:r>
                    </a:p>
                  </a:txBody>
                  <a:tcPr marL="15596" marR="15596" marT="7798" marB="7798" anchor="ctr"/>
                </a:tc>
                <a:extLst>
                  <a:ext uri="{0D108BD9-81ED-4DB2-BD59-A6C34878D82A}">
                    <a16:rowId xmlns:a16="http://schemas.microsoft.com/office/drawing/2014/main" val="3030385266"/>
                  </a:ext>
                </a:extLst>
              </a:tr>
              <a:tr h="57142">
                <a:tc>
                  <a:txBody>
                    <a:bodyPr/>
                    <a:lstStyle/>
                    <a:p>
                      <a:r>
                        <a:rPr lang="en-IN" sz="1600">
                          <a:effectLst/>
                        </a:rPr>
                        <a:t>H–S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340</a:t>
                      </a:r>
                    </a:p>
                  </a:txBody>
                  <a:tcPr marL="15596" marR="15596" marT="7798" marB="7798" anchor="ctr"/>
                </a:tc>
                <a:extLst>
                  <a:ext uri="{0D108BD9-81ED-4DB2-BD59-A6C34878D82A}">
                    <a16:rowId xmlns:a16="http://schemas.microsoft.com/office/drawing/2014/main" val="632878655"/>
                  </a:ext>
                </a:extLst>
              </a:tr>
              <a:tr h="57142">
                <a:tc>
                  <a:txBody>
                    <a:bodyPr/>
                    <a:lstStyle/>
                    <a:p>
                      <a:r>
                        <a:rPr lang="en-IN" sz="1600">
                          <a:effectLst/>
                        </a:rPr>
                        <a:t>H–Cl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432</a:t>
                      </a:r>
                    </a:p>
                  </a:txBody>
                  <a:tcPr marL="15596" marR="15596" marT="7798" marB="7798" anchor="ctr"/>
                </a:tc>
                <a:extLst>
                  <a:ext uri="{0D108BD9-81ED-4DB2-BD59-A6C34878D82A}">
                    <a16:rowId xmlns:a16="http://schemas.microsoft.com/office/drawing/2014/main" val="3009679269"/>
                  </a:ext>
                </a:extLst>
              </a:tr>
              <a:tr h="57142">
                <a:tc>
                  <a:txBody>
                    <a:bodyPr/>
                    <a:lstStyle/>
                    <a:p>
                      <a:r>
                        <a:rPr lang="en-IN" sz="1600">
                          <a:effectLst/>
                        </a:rPr>
                        <a:t>H–Br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370</a:t>
                      </a:r>
                    </a:p>
                  </a:txBody>
                  <a:tcPr marL="15596" marR="15596" marT="7798" marB="7798" anchor="ctr"/>
                </a:tc>
                <a:extLst>
                  <a:ext uri="{0D108BD9-81ED-4DB2-BD59-A6C34878D82A}">
                    <a16:rowId xmlns:a16="http://schemas.microsoft.com/office/drawing/2014/main" val="117661201"/>
                  </a:ext>
                </a:extLst>
              </a:tr>
              <a:tr h="57142">
                <a:tc>
                  <a:txBody>
                    <a:bodyPr/>
                    <a:lstStyle/>
                    <a:p>
                      <a:r>
                        <a:rPr lang="en-IN" sz="1600">
                          <a:effectLst/>
                        </a:rPr>
                        <a:t>H–I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295</a:t>
                      </a:r>
                    </a:p>
                  </a:txBody>
                  <a:tcPr marL="15596" marR="15596" marT="7798" marB="7798" anchor="ctr"/>
                </a:tc>
                <a:extLst>
                  <a:ext uri="{0D108BD9-81ED-4DB2-BD59-A6C34878D82A}">
                    <a16:rowId xmlns:a16="http://schemas.microsoft.com/office/drawing/2014/main" val="3483985883"/>
                  </a:ext>
                </a:extLst>
              </a:tr>
              <a:tr h="57142">
                <a:tc>
                  <a:txBody>
                    <a:bodyPr/>
                    <a:lstStyle/>
                    <a:p>
                      <a:r>
                        <a:rPr lang="en-IN" sz="1600">
                          <a:effectLst/>
                        </a:rPr>
                        <a:t>C–C</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345</a:t>
                      </a:r>
                    </a:p>
                  </a:txBody>
                  <a:tcPr marL="15596" marR="15596" marT="7798" marB="7798" anchor="ctr"/>
                </a:tc>
                <a:extLst>
                  <a:ext uri="{0D108BD9-81ED-4DB2-BD59-A6C34878D82A}">
                    <a16:rowId xmlns:a16="http://schemas.microsoft.com/office/drawing/2014/main" val="1281983344"/>
                  </a:ext>
                </a:extLst>
              </a:tr>
              <a:tr h="57142">
                <a:tc>
                  <a:txBody>
                    <a:bodyPr/>
                    <a:lstStyle/>
                    <a:p>
                      <a:r>
                        <a:rPr lang="en-IN" sz="1600">
                          <a:effectLst/>
                        </a:rPr>
                        <a:t>C=C</a:t>
                      </a:r>
                    </a:p>
                  </a:txBody>
                  <a:tcPr marL="15596" marR="15596" marT="7798" marB="7798" anchor="ctr"/>
                </a:tc>
                <a:tc>
                  <a:txBody>
                    <a:bodyPr/>
                    <a:lstStyle/>
                    <a:p>
                      <a:r>
                        <a:rPr lang="en-IN" sz="1600">
                          <a:effectLst/>
                        </a:rPr>
                        <a:t>double</a:t>
                      </a:r>
                    </a:p>
                  </a:txBody>
                  <a:tcPr marL="15596" marR="15596" marT="7798" marB="7798" anchor="ctr"/>
                </a:tc>
                <a:tc>
                  <a:txBody>
                    <a:bodyPr/>
                    <a:lstStyle/>
                    <a:p>
                      <a:r>
                        <a:rPr lang="en-IN" sz="1600">
                          <a:effectLst/>
                        </a:rPr>
                        <a:t>611</a:t>
                      </a:r>
                    </a:p>
                  </a:txBody>
                  <a:tcPr marL="15596" marR="15596" marT="7798" marB="7798" anchor="ctr"/>
                </a:tc>
                <a:extLst>
                  <a:ext uri="{0D108BD9-81ED-4DB2-BD59-A6C34878D82A}">
                    <a16:rowId xmlns:a16="http://schemas.microsoft.com/office/drawing/2014/main" val="1544173568"/>
                  </a:ext>
                </a:extLst>
              </a:tr>
              <a:tr h="57142">
                <a:tc>
                  <a:txBody>
                    <a:bodyPr/>
                    <a:lstStyle/>
                    <a:p>
                      <a:r>
                        <a:rPr lang="en-IN" sz="1600" dirty="0">
                          <a:effectLst/>
                        </a:rPr>
                        <a:t>C≡C</a:t>
                      </a:r>
                    </a:p>
                  </a:txBody>
                  <a:tcPr marL="15596" marR="15596" marT="7798" marB="7798" anchor="ctr"/>
                </a:tc>
                <a:tc>
                  <a:txBody>
                    <a:bodyPr/>
                    <a:lstStyle/>
                    <a:p>
                      <a:r>
                        <a:rPr lang="en-IN" sz="1600">
                          <a:effectLst/>
                        </a:rPr>
                        <a:t>triple</a:t>
                      </a:r>
                    </a:p>
                  </a:txBody>
                  <a:tcPr marL="15596" marR="15596" marT="7798" marB="7798" anchor="ctr"/>
                </a:tc>
                <a:tc>
                  <a:txBody>
                    <a:bodyPr/>
                    <a:lstStyle/>
                    <a:p>
                      <a:r>
                        <a:rPr lang="en-IN" sz="1600" dirty="0">
                          <a:effectLst/>
                        </a:rPr>
                        <a:t>837</a:t>
                      </a:r>
                    </a:p>
                  </a:txBody>
                  <a:tcPr marL="15596" marR="15596" marT="7798" marB="7798" anchor="ctr"/>
                </a:tc>
                <a:extLst>
                  <a:ext uri="{0D108BD9-81ED-4DB2-BD59-A6C34878D82A}">
                    <a16:rowId xmlns:a16="http://schemas.microsoft.com/office/drawing/2014/main" val="303732034"/>
                  </a:ext>
                </a:extLst>
              </a:tr>
            </a:tbl>
          </a:graphicData>
        </a:graphic>
      </p:graphicFrame>
      <p:sp>
        <p:nvSpPr>
          <p:cNvPr id="3" name="TextBox 2">
            <a:extLst>
              <a:ext uri="{FF2B5EF4-FFF2-40B4-BE49-F238E27FC236}">
                <a16:creationId xmlns:a16="http://schemas.microsoft.com/office/drawing/2014/main" id="{A352EFDB-EB84-F8E7-38F9-912E318C73B5}"/>
              </a:ext>
            </a:extLst>
          </p:cNvPr>
          <p:cNvSpPr txBox="1"/>
          <p:nvPr/>
        </p:nvSpPr>
        <p:spPr>
          <a:xfrm>
            <a:off x="3987420" y="577461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6225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4368482" cy="643812"/>
          </a:xfrm>
        </p:spPr>
        <p:txBody>
          <a:bodyPr/>
          <a:lstStyle/>
          <a:p>
            <a:r>
              <a:rPr lang="en-US" dirty="0">
                <a:latin typeface="Arial"/>
                <a:cs typeface="Arial"/>
              </a:rPr>
              <a:t>Table 11.5a (Continued 1)</a:t>
            </a:r>
            <a:endParaRPr lang="en-US" sz="2000" dirty="0">
              <a:latin typeface="Arial"/>
              <a:cs typeface="Arial"/>
            </a:endParaRPr>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11.5a (continued) </a:t>
            </a:r>
            <a:r>
              <a:rPr kumimoji="0" lang="en-US" altLang="en-US" sz="1600" b="0" i="0" u="none" strike="noStrike" cap="none" normalizeH="0" baseline="0" dirty="0">
                <a:ln>
                  <a:noFill/>
                </a:ln>
                <a:solidFill>
                  <a:schemeClr val="tx1"/>
                </a:solidFill>
                <a:effectLst/>
                <a:latin typeface="Arial" panose="020B0604020202020204" pitchFamily="34" charset="0"/>
              </a:rPr>
              <a:t>Bond Energies (kJ/mol)</a:t>
            </a:r>
          </a:p>
        </p:txBody>
      </p:sp>
      <p:graphicFrame>
        <p:nvGraphicFramePr>
          <p:cNvPr id="2" name="Table 1">
            <a:extLst>
              <a:ext uri="{FF2B5EF4-FFF2-40B4-BE49-F238E27FC236}">
                <a16:creationId xmlns:a16="http://schemas.microsoft.com/office/drawing/2014/main" id="{2F1904DA-19E1-C75F-65FE-71FBB6A8D63F}"/>
              </a:ext>
            </a:extLst>
          </p:cNvPr>
          <p:cNvGraphicFramePr>
            <a:graphicFrameLocks noGrp="1"/>
          </p:cNvGraphicFramePr>
          <p:nvPr>
            <p:extLst>
              <p:ext uri="{D42A27DB-BD31-4B8C-83A1-F6EECF244321}">
                <p14:modId xmlns:p14="http://schemas.microsoft.com/office/powerpoint/2010/main" val="1670849796"/>
              </p:ext>
            </p:extLst>
          </p:nvPr>
        </p:nvGraphicFramePr>
        <p:xfrm>
          <a:off x="1948543" y="1615168"/>
          <a:ext cx="8294914" cy="3891540"/>
        </p:xfrm>
        <a:graphic>
          <a:graphicData uri="http://schemas.openxmlformats.org/drawingml/2006/table">
            <a:tbl>
              <a:tblPr firstRow="1">
                <a:tableStyleId>{793D81CF-94F2-401A-BA57-92F5A7B2D0C5}</a:tableStyleId>
              </a:tblPr>
              <a:tblGrid>
                <a:gridCol w="2731402">
                  <a:extLst>
                    <a:ext uri="{9D8B030D-6E8A-4147-A177-3AD203B41FA5}">
                      <a16:colId xmlns:a16="http://schemas.microsoft.com/office/drawing/2014/main" val="191401864"/>
                    </a:ext>
                  </a:extLst>
                </a:gridCol>
                <a:gridCol w="2974291">
                  <a:extLst>
                    <a:ext uri="{9D8B030D-6E8A-4147-A177-3AD203B41FA5}">
                      <a16:colId xmlns:a16="http://schemas.microsoft.com/office/drawing/2014/main" val="349820276"/>
                    </a:ext>
                  </a:extLst>
                </a:gridCol>
                <a:gridCol w="2589221">
                  <a:extLst>
                    <a:ext uri="{9D8B030D-6E8A-4147-A177-3AD203B41FA5}">
                      <a16:colId xmlns:a16="http://schemas.microsoft.com/office/drawing/2014/main" val="3084759845"/>
                    </a:ext>
                  </a:extLst>
                </a:gridCol>
              </a:tblGrid>
              <a:tr h="99998">
                <a:tc>
                  <a:txBody>
                    <a:bodyPr/>
                    <a:lstStyle/>
                    <a:p>
                      <a:r>
                        <a:rPr lang="en-IN" sz="1600" dirty="0">
                          <a:effectLst/>
                        </a:rPr>
                        <a:t>Bond</a:t>
                      </a:r>
                    </a:p>
                  </a:txBody>
                  <a:tcPr marL="15596" marR="15596" marT="7798" marB="7798" anchor="ctr">
                    <a:solidFill>
                      <a:schemeClr val="tx1">
                        <a:lumMod val="85000"/>
                        <a:lumOff val="15000"/>
                      </a:schemeClr>
                    </a:solidFill>
                  </a:tcPr>
                </a:tc>
                <a:tc>
                  <a:txBody>
                    <a:bodyPr/>
                    <a:lstStyle/>
                    <a:p>
                      <a:r>
                        <a:rPr lang="en-IN" sz="1600" dirty="0">
                          <a:effectLst/>
                        </a:rPr>
                        <a:t>Type of Bond</a:t>
                      </a:r>
                    </a:p>
                  </a:txBody>
                  <a:tcPr marL="15596" marR="15596" marT="7798" marB="7798" anchor="ctr">
                    <a:solidFill>
                      <a:schemeClr val="tx1">
                        <a:lumMod val="85000"/>
                        <a:lumOff val="15000"/>
                      </a:schemeClr>
                    </a:solidFill>
                  </a:tcPr>
                </a:tc>
                <a:tc>
                  <a:txBody>
                    <a:bodyPr/>
                    <a:lstStyle/>
                    <a:p>
                      <a:r>
                        <a:rPr lang="en-IN" sz="1600" dirty="0">
                          <a:effectLst/>
                        </a:rPr>
                        <a:t>Bond Energy</a:t>
                      </a:r>
                    </a:p>
                  </a:txBody>
                  <a:tcPr marL="15596" marR="15596" marT="7798" marB="7798" anchor="ctr">
                    <a:solidFill>
                      <a:schemeClr val="tx1">
                        <a:lumMod val="85000"/>
                        <a:lumOff val="15000"/>
                      </a:schemeClr>
                    </a:solidFill>
                  </a:tcPr>
                </a:tc>
                <a:extLst>
                  <a:ext uri="{0D108BD9-81ED-4DB2-BD59-A6C34878D82A}">
                    <a16:rowId xmlns:a16="http://schemas.microsoft.com/office/drawing/2014/main" val="1957541711"/>
                  </a:ext>
                </a:extLst>
              </a:tr>
              <a:tr h="57142">
                <a:tc>
                  <a:txBody>
                    <a:bodyPr/>
                    <a:lstStyle/>
                    <a:p>
                      <a:r>
                        <a:rPr lang="en-IN" sz="1600" dirty="0">
                          <a:effectLst/>
                        </a:rPr>
                        <a:t>C–N</a:t>
                      </a:r>
                    </a:p>
                  </a:txBody>
                  <a:tcPr marL="15596" marR="15596" marT="7798" marB="7798" anchor="ctr"/>
                </a:tc>
                <a:tc>
                  <a:txBody>
                    <a:bodyPr/>
                    <a:lstStyle/>
                    <a:p>
                      <a:r>
                        <a:rPr lang="en-IN" sz="1600" dirty="0">
                          <a:effectLst/>
                        </a:rPr>
                        <a:t>single</a:t>
                      </a:r>
                    </a:p>
                  </a:txBody>
                  <a:tcPr marL="15596" marR="15596" marT="7798" marB="7798" anchor="ctr"/>
                </a:tc>
                <a:tc>
                  <a:txBody>
                    <a:bodyPr/>
                    <a:lstStyle/>
                    <a:p>
                      <a:r>
                        <a:rPr lang="en-IN" sz="1600" dirty="0">
                          <a:effectLst/>
                        </a:rPr>
                        <a:t>290</a:t>
                      </a:r>
                    </a:p>
                  </a:txBody>
                  <a:tcPr marL="15596" marR="15596" marT="7798" marB="7798" anchor="ctr"/>
                </a:tc>
                <a:extLst>
                  <a:ext uri="{0D108BD9-81ED-4DB2-BD59-A6C34878D82A}">
                    <a16:rowId xmlns:a16="http://schemas.microsoft.com/office/drawing/2014/main" val="2795001271"/>
                  </a:ext>
                </a:extLst>
              </a:tr>
              <a:tr h="57142">
                <a:tc>
                  <a:txBody>
                    <a:bodyPr/>
                    <a:lstStyle/>
                    <a:p>
                      <a:r>
                        <a:rPr lang="en-IN" sz="1600" dirty="0">
                          <a:effectLst/>
                        </a:rPr>
                        <a:t>C=N</a:t>
                      </a:r>
                    </a:p>
                  </a:txBody>
                  <a:tcPr marL="15596" marR="15596" marT="7798" marB="7798" anchor="ctr"/>
                </a:tc>
                <a:tc>
                  <a:txBody>
                    <a:bodyPr/>
                    <a:lstStyle/>
                    <a:p>
                      <a:r>
                        <a:rPr lang="en-IN" sz="1600" dirty="0">
                          <a:effectLst/>
                        </a:rPr>
                        <a:t>double</a:t>
                      </a:r>
                    </a:p>
                  </a:txBody>
                  <a:tcPr marL="15596" marR="15596" marT="7798" marB="7798" anchor="ctr"/>
                </a:tc>
                <a:tc>
                  <a:txBody>
                    <a:bodyPr/>
                    <a:lstStyle/>
                    <a:p>
                      <a:r>
                        <a:rPr lang="en-IN" sz="1600" dirty="0">
                          <a:effectLst/>
                        </a:rPr>
                        <a:t>615</a:t>
                      </a:r>
                    </a:p>
                  </a:txBody>
                  <a:tcPr marL="15596" marR="15596" marT="7798" marB="7798" anchor="ctr"/>
                </a:tc>
                <a:extLst>
                  <a:ext uri="{0D108BD9-81ED-4DB2-BD59-A6C34878D82A}">
                    <a16:rowId xmlns:a16="http://schemas.microsoft.com/office/drawing/2014/main" val="1040277280"/>
                  </a:ext>
                </a:extLst>
              </a:tr>
              <a:tr h="57142">
                <a:tc>
                  <a:txBody>
                    <a:bodyPr/>
                    <a:lstStyle/>
                    <a:p>
                      <a:r>
                        <a:rPr lang="en-IN" sz="1600">
                          <a:effectLst/>
                        </a:rPr>
                        <a:t>C≡N</a:t>
                      </a:r>
                    </a:p>
                  </a:txBody>
                  <a:tcPr marL="15596" marR="15596" marT="7798" marB="7798" anchor="ctr"/>
                </a:tc>
                <a:tc>
                  <a:txBody>
                    <a:bodyPr/>
                    <a:lstStyle/>
                    <a:p>
                      <a:r>
                        <a:rPr lang="en-IN" sz="1600">
                          <a:effectLst/>
                        </a:rPr>
                        <a:t>triple</a:t>
                      </a:r>
                    </a:p>
                  </a:txBody>
                  <a:tcPr marL="15596" marR="15596" marT="7798" marB="7798" anchor="ctr"/>
                </a:tc>
                <a:tc>
                  <a:txBody>
                    <a:bodyPr/>
                    <a:lstStyle/>
                    <a:p>
                      <a:r>
                        <a:rPr lang="en-IN" sz="1600" dirty="0">
                          <a:effectLst/>
                        </a:rPr>
                        <a:t>891</a:t>
                      </a:r>
                    </a:p>
                  </a:txBody>
                  <a:tcPr marL="15596" marR="15596" marT="7798" marB="7798" anchor="ctr"/>
                </a:tc>
                <a:extLst>
                  <a:ext uri="{0D108BD9-81ED-4DB2-BD59-A6C34878D82A}">
                    <a16:rowId xmlns:a16="http://schemas.microsoft.com/office/drawing/2014/main" val="3065744330"/>
                  </a:ext>
                </a:extLst>
              </a:tr>
              <a:tr h="57142">
                <a:tc>
                  <a:txBody>
                    <a:bodyPr/>
                    <a:lstStyle/>
                    <a:p>
                      <a:r>
                        <a:rPr lang="en-IN" sz="1600">
                          <a:effectLst/>
                        </a:rPr>
                        <a:t>C–O</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350</a:t>
                      </a:r>
                    </a:p>
                  </a:txBody>
                  <a:tcPr marL="15596" marR="15596" marT="7798" marB="7798" anchor="ctr"/>
                </a:tc>
                <a:extLst>
                  <a:ext uri="{0D108BD9-81ED-4DB2-BD59-A6C34878D82A}">
                    <a16:rowId xmlns:a16="http://schemas.microsoft.com/office/drawing/2014/main" val="678585805"/>
                  </a:ext>
                </a:extLst>
              </a:tr>
              <a:tr h="57142">
                <a:tc>
                  <a:txBody>
                    <a:bodyPr/>
                    <a:lstStyle/>
                    <a:p>
                      <a:r>
                        <a:rPr lang="en-IN" sz="1600">
                          <a:effectLst/>
                        </a:rPr>
                        <a:t>C=O</a:t>
                      </a:r>
                    </a:p>
                  </a:txBody>
                  <a:tcPr marL="15596" marR="15596" marT="7798" marB="7798" anchor="ctr"/>
                </a:tc>
                <a:tc>
                  <a:txBody>
                    <a:bodyPr/>
                    <a:lstStyle/>
                    <a:p>
                      <a:r>
                        <a:rPr lang="en-IN" sz="1600">
                          <a:effectLst/>
                        </a:rPr>
                        <a:t>double</a:t>
                      </a:r>
                    </a:p>
                  </a:txBody>
                  <a:tcPr marL="15596" marR="15596" marT="7798" marB="7798" anchor="ctr"/>
                </a:tc>
                <a:tc>
                  <a:txBody>
                    <a:bodyPr/>
                    <a:lstStyle/>
                    <a:p>
                      <a:r>
                        <a:rPr lang="en-IN" sz="1600" dirty="0">
                          <a:effectLst/>
                        </a:rPr>
                        <a:t>741</a:t>
                      </a:r>
                    </a:p>
                  </a:txBody>
                  <a:tcPr marL="15596" marR="15596" marT="7798" marB="7798" anchor="ctr"/>
                </a:tc>
                <a:extLst>
                  <a:ext uri="{0D108BD9-81ED-4DB2-BD59-A6C34878D82A}">
                    <a16:rowId xmlns:a16="http://schemas.microsoft.com/office/drawing/2014/main" val="4024164710"/>
                  </a:ext>
                </a:extLst>
              </a:tr>
              <a:tr h="57142">
                <a:tc>
                  <a:txBody>
                    <a:bodyPr/>
                    <a:lstStyle/>
                    <a:p>
                      <a:r>
                        <a:rPr lang="en-IN" sz="1600">
                          <a:effectLst/>
                        </a:rPr>
                        <a:t>C≡O</a:t>
                      </a:r>
                    </a:p>
                  </a:txBody>
                  <a:tcPr marL="15596" marR="15596" marT="7798" marB="7798" anchor="ctr"/>
                </a:tc>
                <a:tc>
                  <a:txBody>
                    <a:bodyPr/>
                    <a:lstStyle/>
                    <a:p>
                      <a:r>
                        <a:rPr lang="en-IN" sz="1600">
                          <a:effectLst/>
                        </a:rPr>
                        <a:t>triple</a:t>
                      </a:r>
                    </a:p>
                  </a:txBody>
                  <a:tcPr marL="15596" marR="15596" marT="7798" marB="7798" anchor="ctr"/>
                </a:tc>
                <a:tc>
                  <a:txBody>
                    <a:bodyPr/>
                    <a:lstStyle/>
                    <a:p>
                      <a:r>
                        <a:rPr lang="en-IN" sz="1600" dirty="0">
                          <a:effectLst/>
                        </a:rPr>
                        <a:t>1080</a:t>
                      </a:r>
                    </a:p>
                  </a:txBody>
                  <a:tcPr marL="15596" marR="15596" marT="7798" marB="7798" anchor="ctr"/>
                </a:tc>
                <a:extLst>
                  <a:ext uri="{0D108BD9-81ED-4DB2-BD59-A6C34878D82A}">
                    <a16:rowId xmlns:a16="http://schemas.microsoft.com/office/drawing/2014/main" val="147846488"/>
                  </a:ext>
                </a:extLst>
              </a:tr>
              <a:tr h="57142">
                <a:tc>
                  <a:txBody>
                    <a:bodyPr/>
                    <a:lstStyle/>
                    <a:p>
                      <a:r>
                        <a:rPr lang="en-IN" sz="1600" dirty="0">
                          <a:effectLst/>
                        </a:rPr>
                        <a:t>C–F</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439</a:t>
                      </a:r>
                    </a:p>
                  </a:txBody>
                  <a:tcPr marL="15596" marR="15596" marT="7798" marB="7798" anchor="ctr"/>
                </a:tc>
                <a:extLst>
                  <a:ext uri="{0D108BD9-81ED-4DB2-BD59-A6C34878D82A}">
                    <a16:rowId xmlns:a16="http://schemas.microsoft.com/office/drawing/2014/main" val="3030385266"/>
                  </a:ext>
                </a:extLst>
              </a:tr>
              <a:tr h="57142">
                <a:tc>
                  <a:txBody>
                    <a:bodyPr/>
                    <a:lstStyle/>
                    <a:p>
                      <a:r>
                        <a:rPr lang="en-IN" sz="1600">
                          <a:effectLst/>
                        </a:rPr>
                        <a:t>C–Si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360</a:t>
                      </a:r>
                    </a:p>
                  </a:txBody>
                  <a:tcPr marL="15596" marR="15596" marT="7798" marB="7798" anchor="ctr"/>
                </a:tc>
                <a:extLst>
                  <a:ext uri="{0D108BD9-81ED-4DB2-BD59-A6C34878D82A}">
                    <a16:rowId xmlns:a16="http://schemas.microsoft.com/office/drawing/2014/main" val="632878655"/>
                  </a:ext>
                </a:extLst>
              </a:tr>
              <a:tr h="57142">
                <a:tc>
                  <a:txBody>
                    <a:bodyPr/>
                    <a:lstStyle/>
                    <a:p>
                      <a:r>
                        <a:rPr lang="en-IN" sz="1600">
                          <a:effectLst/>
                        </a:rPr>
                        <a:t>C–P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265</a:t>
                      </a:r>
                    </a:p>
                  </a:txBody>
                  <a:tcPr marL="15596" marR="15596" marT="7798" marB="7798" anchor="ctr"/>
                </a:tc>
                <a:extLst>
                  <a:ext uri="{0D108BD9-81ED-4DB2-BD59-A6C34878D82A}">
                    <a16:rowId xmlns:a16="http://schemas.microsoft.com/office/drawing/2014/main" val="3009679269"/>
                  </a:ext>
                </a:extLst>
              </a:tr>
              <a:tr h="57142">
                <a:tc>
                  <a:txBody>
                    <a:bodyPr/>
                    <a:lstStyle/>
                    <a:p>
                      <a:r>
                        <a:rPr lang="en-IN" sz="1600">
                          <a:effectLst/>
                        </a:rPr>
                        <a:t>C–S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260</a:t>
                      </a:r>
                    </a:p>
                  </a:txBody>
                  <a:tcPr marL="15596" marR="15596" marT="7798" marB="7798" anchor="ctr"/>
                </a:tc>
                <a:extLst>
                  <a:ext uri="{0D108BD9-81ED-4DB2-BD59-A6C34878D82A}">
                    <a16:rowId xmlns:a16="http://schemas.microsoft.com/office/drawing/2014/main" val="117661201"/>
                  </a:ext>
                </a:extLst>
              </a:tr>
              <a:tr h="57142">
                <a:tc>
                  <a:txBody>
                    <a:bodyPr/>
                    <a:lstStyle/>
                    <a:p>
                      <a:r>
                        <a:rPr lang="en-IN" sz="1600">
                          <a:effectLst/>
                        </a:rPr>
                        <a:t>C–Cl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330</a:t>
                      </a:r>
                    </a:p>
                  </a:txBody>
                  <a:tcPr marL="15596" marR="15596" marT="7798" marB="7798" anchor="ctr"/>
                </a:tc>
                <a:extLst>
                  <a:ext uri="{0D108BD9-81ED-4DB2-BD59-A6C34878D82A}">
                    <a16:rowId xmlns:a16="http://schemas.microsoft.com/office/drawing/2014/main" val="3483985883"/>
                  </a:ext>
                </a:extLst>
              </a:tr>
              <a:tr h="57142">
                <a:tc>
                  <a:txBody>
                    <a:bodyPr/>
                    <a:lstStyle/>
                    <a:p>
                      <a:r>
                        <a:rPr lang="en-IN" sz="1600">
                          <a:effectLst/>
                        </a:rPr>
                        <a:t>C–Br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275</a:t>
                      </a:r>
                    </a:p>
                  </a:txBody>
                  <a:tcPr marL="15596" marR="15596" marT="7798" marB="7798" anchor="ctr"/>
                </a:tc>
                <a:extLst>
                  <a:ext uri="{0D108BD9-81ED-4DB2-BD59-A6C34878D82A}">
                    <a16:rowId xmlns:a16="http://schemas.microsoft.com/office/drawing/2014/main" val="1281983344"/>
                  </a:ext>
                </a:extLst>
              </a:tr>
              <a:tr h="57142">
                <a:tc>
                  <a:txBody>
                    <a:bodyPr/>
                    <a:lstStyle/>
                    <a:p>
                      <a:r>
                        <a:rPr lang="en-IN" sz="1600">
                          <a:effectLst/>
                        </a:rPr>
                        <a:t>C–I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240</a:t>
                      </a:r>
                    </a:p>
                  </a:txBody>
                  <a:tcPr marL="15596" marR="15596" marT="7798" marB="7798" anchor="ctr"/>
                </a:tc>
                <a:extLst>
                  <a:ext uri="{0D108BD9-81ED-4DB2-BD59-A6C34878D82A}">
                    <a16:rowId xmlns:a16="http://schemas.microsoft.com/office/drawing/2014/main" val="1544173568"/>
                  </a:ext>
                </a:extLst>
              </a:tr>
              <a:tr h="57142">
                <a:tc>
                  <a:txBody>
                    <a:bodyPr/>
                    <a:lstStyle/>
                    <a:p>
                      <a:r>
                        <a:rPr lang="en-IN" sz="1600" dirty="0">
                          <a:effectLst/>
                        </a:rPr>
                        <a:t>N–N</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160</a:t>
                      </a:r>
                    </a:p>
                  </a:txBody>
                  <a:tcPr marL="15596" marR="15596" marT="7798" marB="7798" anchor="ctr"/>
                </a:tc>
                <a:extLst>
                  <a:ext uri="{0D108BD9-81ED-4DB2-BD59-A6C34878D82A}">
                    <a16:rowId xmlns:a16="http://schemas.microsoft.com/office/drawing/2014/main" val="303732034"/>
                  </a:ext>
                </a:extLst>
              </a:tr>
            </a:tbl>
          </a:graphicData>
        </a:graphic>
      </p:graphicFrame>
      <p:sp>
        <p:nvSpPr>
          <p:cNvPr id="3" name="TextBox 2">
            <a:extLst>
              <a:ext uri="{FF2B5EF4-FFF2-40B4-BE49-F238E27FC236}">
                <a16:creationId xmlns:a16="http://schemas.microsoft.com/office/drawing/2014/main" id="{BABE9FA2-FF11-A07B-F335-D5EB77ADE340}"/>
              </a:ext>
            </a:extLst>
          </p:cNvPr>
          <p:cNvSpPr txBox="1"/>
          <p:nvPr/>
        </p:nvSpPr>
        <p:spPr>
          <a:xfrm>
            <a:off x="4298699" y="564253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164217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4713922" cy="643812"/>
          </a:xfrm>
        </p:spPr>
        <p:txBody>
          <a:bodyPr/>
          <a:lstStyle/>
          <a:p>
            <a:r>
              <a:rPr lang="en-US" dirty="0"/>
              <a:t>Table 11.5a (Continued 2)</a:t>
            </a:r>
            <a:endParaRPr lang="en-US" sz="2000" dirty="0"/>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11.5a (continued 2) </a:t>
            </a:r>
            <a:r>
              <a:rPr kumimoji="0" lang="en-US" altLang="en-US" sz="1600" b="0" i="0" u="none" strike="noStrike" cap="none" normalizeH="0" baseline="0" dirty="0">
                <a:ln>
                  <a:noFill/>
                </a:ln>
                <a:solidFill>
                  <a:schemeClr val="tx1"/>
                </a:solidFill>
                <a:effectLst/>
                <a:latin typeface="Arial" panose="020B0604020202020204" pitchFamily="34" charset="0"/>
              </a:rPr>
              <a:t>Bond Energies (kJ/mol)</a:t>
            </a:r>
          </a:p>
        </p:txBody>
      </p:sp>
      <p:graphicFrame>
        <p:nvGraphicFramePr>
          <p:cNvPr id="2" name="Table 1">
            <a:extLst>
              <a:ext uri="{FF2B5EF4-FFF2-40B4-BE49-F238E27FC236}">
                <a16:creationId xmlns:a16="http://schemas.microsoft.com/office/drawing/2014/main" id="{2F1904DA-19E1-C75F-65FE-71FBB6A8D63F}"/>
              </a:ext>
            </a:extLst>
          </p:cNvPr>
          <p:cNvGraphicFramePr>
            <a:graphicFrameLocks noGrp="1"/>
          </p:cNvGraphicFramePr>
          <p:nvPr>
            <p:extLst>
              <p:ext uri="{D42A27DB-BD31-4B8C-83A1-F6EECF244321}">
                <p14:modId xmlns:p14="http://schemas.microsoft.com/office/powerpoint/2010/main" val="1414374592"/>
              </p:ext>
            </p:extLst>
          </p:nvPr>
        </p:nvGraphicFramePr>
        <p:xfrm>
          <a:off x="1948543" y="1615168"/>
          <a:ext cx="8294914" cy="3891540"/>
        </p:xfrm>
        <a:graphic>
          <a:graphicData uri="http://schemas.openxmlformats.org/drawingml/2006/table">
            <a:tbl>
              <a:tblPr firstRow="1">
                <a:tableStyleId>{793D81CF-94F2-401A-BA57-92F5A7B2D0C5}</a:tableStyleId>
              </a:tblPr>
              <a:tblGrid>
                <a:gridCol w="2731402">
                  <a:extLst>
                    <a:ext uri="{9D8B030D-6E8A-4147-A177-3AD203B41FA5}">
                      <a16:colId xmlns:a16="http://schemas.microsoft.com/office/drawing/2014/main" val="191401864"/>
                    </a:ext>
                  </a:extLst>
                </a:gridCol>
                <a:gridCol w="2974291">
                  <a:extLst>
                    <a:ext uri="{9D8B030D-6E8A-4147-A177-3AD203B41FA5}">
                      <a16:colId xmlns:a16="http://schemas.microsoft.com/office/drawing/2014/main" val="349820276"/>
                    </a:ext>
                  </a:extLst>
                </a:gridCol>
                <a:gridCol w="2589221">
                  <a:extLst>
                    <a:ext uri="{9D8B030D-6E8A-4147-A177-3AD203B41FA5}">
                      <a16:colId xmlns:a16="http://schemas.microsoft.com/office/drawing/2014/main" val="3084759845"/>
                    </a:ext>
                  </a:extLst>
                </a:gridCol>
              </a:tblGrid>
              <a:tr h="99998">
                <a:tc>
                  <a:txBody>
                    <a:bodyPr/>
                    <a:lstStyle/>
                    <a:p>
                      <a:r>
                        <a:rPr lang="en-IN" sz="1600" dirty="0">
                          <a:effectLst/>
                        </a:rPr>
                        <a:t>Bond</a:t>
                      </a:r>
                    </a:p>
                  </a:txBody>
                  <a:tcPr marL="15596" marR="15596" marT="7798" marB="7798" anchor="ctr">
                    <a:solidFill>
                      <a:schemeClr val="tx1">
                        <a:lumMod val="85000"/>
                        <a:lumOff val="15000"/>
                      </a:schemeClr>
                    </a:solidFill>
                  </a:tcPr>
                </a:tc>
                <a:tc>
                  <a:txBody>
                    <a:bodyPr/>
                    <a:lstStyle/>
                    <a:p>
                      <a:r>
                        <a:rPr lang="en-IN" sz="1600" dirty="0">
                          <a:effectLst/>
                        </a:rPr>
                        <a:t>Type of Bond</a:t>
                      </a:r>
                    </a:p>
                  </a:txBody>
                  <a:tcPr marL="15596" marR="15596" marT="7798" marB="7798" anchor="ctr">
                    <a:solidFill>
                      <a:schemeClr val="tx1">
                        <a:lumMod val="85000"/>
                        <a:lumOff val="15000"/>
                      </a:schemeClr>
                    </a:solidFill>
                  </a:tcPr>
                </a:tc>
                <a:tc>
                  <a:txBody>
                    <a:bodyPr/>
                    <a:lstStyle/>
                    <a:p>
                      <a:r>
                        <a:rPr lang="en-IN" sz="1600" dirty="0">
                          <a:effectLst/>
                        </a:rPr>
                        <a:t>Bond Energy</a:t>
                      </a:r>
                    </a:p>
                  </a:txBody>
                  <a:tcPr marL="15596" marR="15596" marT="7798" marB="7798" anchor="ctr">
                    <a:solidFill>
                      <a:schemeClr val="tx1">
                        <a:lumMod val="85000"/>
                        <a:lumOff val="15000"/>
                      </a:schemeClr>
                    </a:solidFill>
                  </a:tcPr>
                </a:tc>
                <a:extLst>
                  <a:ext uri="{0D108BD9-81ED-4DB2-BD59-A6C34878D82A}">
                    <a16:rowId xmlns:a16="http://schemas.microsoft.com/office/drawing/2014/main" val="1957541711"/>
                  </a:ext>
                </a:extLst>
              </a:tr>
              <a:tr h="57142">
                <a:tc>
                  <a:txBody>
                    <a:bodyPr/>
                    <a:lstStyle/>
                    <a:p>
                      <a:r>
                        <a:rPr lang="en-IN" sz="1600" dirty="0">
                          <a:effectLst/>
                        </a:rPr>
                        <a:t>N=N</a:t>
                      </a:r>
                    </a:p>
                  </a:txBody>
                  <a:tcPr marL="15596" marR="15596" marT="7798" marB="7798" anchor="ctr"/>
                </a:tc>
                <a:tc>
                  <a:txBody>
                    <a:bodyPr/>
                    <a:lstStyle/>
                    <a:p>
                      <a:r>
                        <a:rPr lang="en-IN" sz="1600">
                          <a:effectLst/>
                        </a:rPr>
                        <a:t>double</a:t>
                      </a:r>
                    </a:p>
                  </a:txBody>
                  <a:tcPr marL="15596" marR="15596" marT="7798" marB="7798" anchor="ctr"/>
                </a:tc>
                <a:tc>
                  <a:txBody>
                    <a:bodyPr/>
                    <a:lstStyle/>
                    <a:p>
                      <a:r>
                        <a:rPr lang="en-IN" sz="1600" dirty="0">
                          <a:effectLst/>
                        </a:rPr>
                        <a:t>418</a:t>
                      </a:r>
                    </a:p>
                  </a:txBody>
                  <a:tcPr marL="15596" marR="15596" marT="7798" marB="7798" anchor="ctr"/>
                </a:tc>
                <a:extLst>
                  <a:ext uri="{0D108BD9-81ED-4DB2-BD59-A6C34878D82A}">
                    <a16:rowId xmlns:a16="http://schemas.microsoft.com/office/drawing/2014/main" val="2795001271"/>
                  </a:ext>
                </a:extLst>
              </a:tr>
              <a:tr h="57142">
                <a:tc>
                  <a:txBody>
                    <a:bodyPr/>
                    <a:lstStyle/>
                    <a:p>
                      <a:r>
                        <a:rPr lang="en-IN" sz="1600" dirty="0">
                          <a:effectLst/>
                        </a:rPr>
                        <a:t>N≡N</a:t>
                      </a:r>
                    </a:p>
                  </a:txBody>
                  <a:tcPr marL="15596" marR="15596" marT="7798" marB="7798" anchor="ctr"/>
                </a:tc>
                <a:tc>
                  <a:txBody>
                    <a:bodyPr/>
                    <a:lstStyle/>
                    <a:p>
                      <a:r>
                        <a:rPr lang="en-IN" sz="1600">
                          <a:effectLst/>
                        </a:rPr>
                        <a:t>triple</a:t>
                      </a:r>
                    </a:p>
                  </a:txBody>
                  <a:tcPr marL="15596" marR="15596" marT="7798" marB="7798" anchor="ctr"/>
                </a:tc>
                <a:tc>
                  <a:txBody>
                    <a:bodyPr/>
                    <a:lstStyle/>
                    <a:p>
                      <a:r>
                        <a:rPr lang="en-IN" sz="1600" dirty="0">
                          <a:effectLst/>
                        </a:rPr>
                        <a:t>946</a:t>
                      </a:r>
                    </a:p>
                  </a:txBody>
                  <a:tcPr marL="15596" marR="15596" marT="7798" marB="7798" anchor="ctr"/>
                </a:tc>
                <a:extLst>
                  <a:ext uri="{0D108BD9-81ED-4DB2-BD59-A6C34878D82A}">
                    <a16:rowId xmlns:a16="http://schemas.microsoft.com/office/drawing/2014/main" val="1040277280"/>
                  </a:ext>
                </a:extLst>
              </a:tr>
              <a:tr h="57142">
                <a:tc>
                  <a:txBody>
                    <a:bodyPr/>
                    <a:lstStyle/>
                    <a:p>
                      <a:r>
                        <a:rPr lang="en-IN" sz="1600" dirty="0">
                          <a:effectLst/>
                        </a:rPr>
                        <a:t>N–O</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200</a:t>
                      </a:r>
                    </a:p>
                  </a:txBody>
                  <a:tcPr marL="15596" marR="15596" marT="7798" marB="7798" anchor="ctr"/>
                </a:tc>
                <a:extLst>
                  <a:ext uri="{0D108BD9-81ED-4DB2-BD59-A6C34878D82A}">
                    <a16:rowId xmlns:a16="http://schemas.microsoft.com/office/drawing/2014/main" val="3065744330"/>
                  </a:ext>
                </a:extLst>
              </a:tr>
              <a:tr h="57142">
                <a:tc>
                  <a:txBody>
                    <a:bodyPr/>
                    <a:lstStyle/>
                    <a:p>
                      <a:r>
                        <a:rPr lang="en-IN" sz="1600" dirty="0">
                          <a:effectLst/>
                        </a:rPr>
                        <a:t>N–F</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270</a:t>
                      </a:r>
                    </a:p>
                  </a:txBody>
                  <a:tcPr marL="15596" marR="15596" marT="7798" marB="7798" anchor="ctr"/>
                </a:tc>
                <a:extLst>
                  <a:ext uri="{0D108BD9-81ED-4DB2-BD59-A6C34878D82A}">
                    <a16:rowId xmlns:a16="http://schemas.microsoft.com/office/drawing/2014/main" val="678585805"/>
                  </a:ext>
                </a:extLst>
              </a:tr>
              <a:tr h="57142">
                <a:tc>
                  <a:txBody>
                    <a:bodyPr/>
                    <a:lstStyle/>
                    <a:p>
                      <a:r>
                        <a:rPr lang="en-IN" sz="1600" dirty="0">
                          <a:effectLst/>
                        </a:rPr>
                        <a:t>N–P</a:t>
                      </a:r>
                    </a:p>
                  </a:txBody>
                  <a:tcPr marL="15596" marR="15596" marT="7798" marB="7798" anchor="ctr"/>
                </a:tc>
                <a:tc>
                  <a:txBody>
                    <a:bodyPr/>
                    <a:lstStyle/>
                    <a:p>
                      <a:r>
                        <a:rPr lang="en-IN" sz="1600" dirty="0">
                          <a:effectLst/>
                        </a:rPr>
                        <a:t>single</a:t>
                      </a:r>
                    </a:p>
                  </a:txBody>
                  <a:tcPr marL="15596" marR="15596" marT="7798" marB="7798" anchor="ctr"/>
                </a:tc>
                <a:tc>
                  <a:txBody>
                    <a:bodyPr/>
                    <a:lstStyle/>
                    <a:p>
                      <a:r>
                        <a:rPr lang="en-IN" sz="1600" dirty="0">
                          <a:effectLst/>
                        </a:rPr>
                        <a:t>210</a:t>
                      </a:r>
                    </a:p>
                  </a:txBody>
                  <a:tcPr marL="15596" marR="15596" marT="7798" marB="7798" anchor="ctr"/>
                </a:tc>
                <a:extLst>
                  <a:ext uri="{0D108BD9-81ED-4DB2-BD59-A6C34878D82A}">
                    <a16:rowId xmlns:a16="http://schemas.microsoft.com/office/drawing/2014/main" val="4024164710"/>
                  </a:ext>
                </a:extLst>
              </a:tr>
              <a:tr h="57142">
                <a:tc>
                  <a:txBody>
                    <a:bodyPr/>
                    <a:lstStyle/>
                    <a:p>
                      <a:r>
                        <a:rPr lang="en-IN" sz="1600">
                          <a:effectLst/>
                        </a:rPr>
                        <a:t>N–Cl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200</a:t>
                      </a:r>
                    </a:p>
                  </a:txBody>
                  <a:tcPr marL="15596" marR="15596" marT="7798" marB="7798" anchor="ctr"/>
                </a:tc>
                <a:extLst>
                  <a:ext uri="{0D108BD9-81ED-4DB2-BD59-A6C34878D82A}">
                    <a16:rowId xmlns:a16="http://schemas.microsoft.com/office/drawing/2014/main" val="147846488"/>
                  </a:ext>
                </a:extLst>
              </a:tr>
              <a:tr h="57142">
                <a:tc>
                  <a:txBody>
                    <a:bodyPr/>
                    <a:lstStyle/>
                    <a:p>
                      <a:r>
                        <a:rPr lang="en-IN" sz="1600">
                          <a:effectLst/>
                        </a:rPr>
                        <a:t>N–Br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245</a:t>
                      </a:r>
                    </a:p>
                  </a:txBody>
                  <a:tcPr marL="15596" marR="15596" marT="7798" marB="7798" anchor="ctr"/>
                </a:tc>
                <a:extLst>
                  <a:ext uri="{0D108BD9-81ED-4DB2-BD59-A6C34878D82A}">
                    <a16:rowId xmlns:a16="http://schemas.microsoft.com/office/drawing/2014/main" val="3030385266"/>
                  </a:ext>
                </a:extLst>
              </a:tr>
              <a:tr h="57142">
                <a:tc>
                  <a:txBody>
                    <a:bodyPr/>
                    <a:lstStyle/>
                    <a:p>
                      <a:r>
                        <a:rPr lang="en-IN" sz="1600">
                          <a:effectLst/>
                        </a:rPr>
                        <a:t>O–O</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140</a:t>
                      </a:r>
                    </a:p>
                  </a:txBody>
                  <a:tcPr marL="15596" marR="15596" marT="7798" marB="7798" anchor="ctr"/>
                </a:tc>
                <a:extLst>
                  <a:ext uri="{0D108BD9-81ED-4DB2-BD59-A6C34878D82A}">
                    <a16:rowId xmlns:a16="http://schemas.microsoft.com/office/drawing/2014/main" val="632878655"/>
                  </a:ext>
                </a:extLst>
              </a:tr>
              <a:tr h="57142">
                <a:tc>
                  <a:txBody>
                    <a:bodyPr/>
                    <a:lstStyle/>
                    <a:p>
                      <a:r>
                        <a:rPr lang="en-IN" sz="1600">
                          <a:effectLst/>
                        </a:rPr>
                        <a:t>O=O</a:t>
                      </a:r>
                    </a:p>
                  </a:txBody>
                  <a:tcPr marL="15596" marR="15596" marT="7798" marB="7798" anchor="ctr"/>
                </a:tc>
                <a:tc>
                  <a:txBody>
                    <a:bodyPr/>
                    <a:lstStyle/>
                    <a:p>
                      <a:r>
                        <a:rPr lang="en-IN" sz="1600">
                          <a:effectLst/>
                        </a:rPr>
                        <a:t>double</a:t>
                      </a:r>
                    </a:p>
                  </a:txBody>
                  <a:tcPr marL="15596" marR="15596" marT="7798" marB="7798" anchor="ctr"/>
                </a:tc>
                <a:tc>
                  <a:txBody>
                    <a:bodyPr/>
                    <a:lstStyle/>
                    <a:p>
                      <a:r>
                        <a:rPr lang="en-IN" sz="1600">
                          <a:effectLst/>
                        </a:rPr>
                        <a:t>498</a:t>
                      </a:r>
                    </a:p>
                  </a:txBody>
                  <a:tcPr marL="15596" marR="15596" marT="7798" marB="7798" anchor="ctr"/>
                </a:tc>
                <a:extLst>
                  <a:ext uri="{0D108BD9-81ED-4DB2-BD59-A6C34878D82A}">
                    <a16:rowId xmlns:a16="http://schemas.microsoft.com/office/drawing/2014/main" val="3009679269"/>
                  </a:ext>
                </a:extLst>
              </a:tr>
              <a:tr h="57142">
                <a:tc>
                  <a:txBody>
                    <a:bodyPr/>
                    <a:lstStyle/>
                    <a:p>
                      <a:r>
                        <a:rPr lang="en-IN" sz="1600">
                          <a:effectLst/>
                        </a:rPr>
                        <a:t>O–F</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160</a:t>
                      </a:r>
                    </a:p>
                  </a:txBody>
                  <a:tcPr marL="15596" marR="15596" marT="7798" marB="7798" anchor="ctr"/>
                </a:tc>
                <a:extLst>
                  <a:ext uri="{0D108BD9-81ED-4DB2-BD59-A6C34878D82A}">
                    <a16:rowId xmlns:a16="http://schemas.microsoft.com/office/drawing/2014/main" val="117661201"/>
                  </a:ext>
                </a:extLst>
              </a:tr>
              <a:tr h="57142">
                <a:tc>
                  <a:txBody>
                    <a:bodyPr/>
                    <a:lstStyle/>
                    <a:p>
                      <a:r>
                        <a:rPr lang="en-IN" sz="1600">
                          <a:effectLst/>
                        </a:rPr>
                        <a:t>O–Si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370</a:t>
                      </a:r>
                    </a:p>
                  </a:txBody>
                  <a:tcPr marL="15596" marR="15596" marT="7798" marB="7798" anchor="ctr"/>
                </a:tc>
                <a:extLst>
                  <a:ext uri="{0D108BD9-81ED-4DB2-BD59-A6C34878D82A}">
                    <a16:rowId xmlns:a16="http://schemas.microsoft.com/office/drawing/2014/main" val="3483985883"/>
                  </a:ext>
                </a:extLst>
              </a:tr>
              <a:tr h="57142">
                <a:tc>
                  <a:txBody>
                    <a:bodyPr/>
                    <a:lstStyle/>
                    <a:p>
                      <a:r>
                        <a:rPr lang="en-IN" sz="1600">
                          <a:effectLst/>
                        </a:rPr>
                        <a:t>O–P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350</a:t>
                      </a:r>
                    </a:p>
                  </a:txBody>
                  <a:tcPr marL="15596" marR="15596" marT="7798" marB="7798" anchor="ctr"/>
                </a:tc>
                <a:extLst>
                  <a:ext uri="{0D108BD9-81ED-4DB2-BD59-A6C34878D82A}">
                    <a16:rowId xmlns:a16="http://schemas.microsoft.com/office/drawing/2014/main" val="1281983344"/>
                  </a:ext>
                </a:extLst>
              </a:tr>
              <a:tr h="57142">
                <a:tc>
                  <a:txBody>
                    <a:bodyPr/>
                    <a:lstStyle/>
                    <a:p>
                      <a:r>
                        <a:rPr lang="en-IN" sz="1600">
                          <a:effectLst/>
                        </a:rPr>
                        <a:t>O–Cl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205</a:t>
                      </a:r>
                    </a:p>
                  </a:txBody>
                  <a:tcPr marL="15596" marR="15596" marT="7798" marB="7798" anchor="ctr"/>
                </a:tc>
                <a:extLst>
                  <a:ext uri="{0D108BD9-81ED-4DB2-BD59-A6C34878D82A}">
                    <a16:rowId xmlns:a16="http://schemas.microsoft.com/office/drawing/2014/main" val="1544173568"/>
                  </a:ext>
                </a:extLst>
              </a:tr>
              <a:tr h="57142">
                <a:tc>
                  <a:txBody>
                    <a:bodyPr/>
                    <a:lstStyle/>
                    <a:p>
                      <a:r>
                        <a:rPr lang="en-IN" sz="1600">
                          <a:effectLst/>
                        </a:rPr>
                        <a:t>O–I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200</a:t>
                      </a:r>
                    </a:p>
                  </a:txBody>
                  <a:tcPr marL="15596" marR="15596" marT="7798" marB="7798" anchor="ctr"/>
                </a:tc>
                <a:extLst>
                  <a:ext uri="{0D108BD9-81ED-4DB2-BD59-A6C34878D82A}">
                    <a16:rowId xmlns:a16="http://schemas.microsoft.com/office/drawing/2014/main" val="303732034"/>
                  </a:ext>
                </a:extLst>
              </a:tr>
            </a:tbl>
          </a:graphicData>
        </a:graphic>
      </p:graphicFrame>
      <p:sp>
        <p:nvSpPr>
          <p:cNvPr id="3" name="TextBox 2">
            <a:extLst>
              <a:ext uri="{FF2B5EF4-FFF2-40B4-BE49-F238E27FC236}">
                <a16:creationId xmlns:a16="http://schemas.microsoft.com/office/drawing/2014/main" id="{D0D95856-C6D2-5340-CF43-2E7705B26EB2}"/>
              </a:ext>
            </a:extLst>
          </p:cNvPr>
          <p:cNvSpPr txBox="1"/>
          <p:nvPr/>
        </p:nvSpPr>
        <p:spPr>
          <a:xfrm>
            <a:off x="4359659" y="573279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98208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4571682" cy="643812"/>
          </a:xfrm>
        </p:spPr>
        <p:txBody>
          <a:bodyPr/>
          <a:lstStyle/>
          <a:p>
            <a:r>
              <a:rPr lang="en-US" dirty="0"/>
              <a:t>Table 11.5a (Continued 3)</a:t>
            </a:r>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11.5a (continued 3) </a:t>
            </a:r>
            <a:r>
              <a:rPr kumimoji="0" lang="en-US" altLang="en-US" sz="1600" b="0" i="0" u="none" strike="noStrike" cap="none" normalizeH="0" baseline="0" dirty="0">
                <a:ln>
                  <a:noFill/>
                </a:ln>
                <a:solidFill>
                  <a:schemeClr val="tx1"/>
                </a:solidFill>
                <a:effectLst/>
                <a:latin typeface="Arial" panose="020B0604020202020204" pitchFamily="34" charset="0"/>
              </a:rPr>
              <a:t>Bond Energies (kJ/mol)</a:t>
            </a:r>
          </a:p>
        </p:txBody>
      </p:sp>
      <p:graphicFrame>
        <p:nvGraphicFramePr>
          <p:cNvPr id="2" name="Table 1">
            <a:extLst>
              <a:ext uri="{FF2B5EF4-FFF2-40B4-BE49-F238E27FC236}">
                <a16:creationId xmlns:a16="http://schemas.microsoft.com/office/drawing/2014/main" id="{2F1904DA-19E1-C75F-65FE-71FBB6A8D63F}"/>
              </a:ext>
            </a:extLst>
          </p:cNvPr>
          <p:cNvGraphicFramePr>
            <a:graphicFrameLocks noGrp="1"/>
          </p:cNvGraphicFramePr>
          <p:nvPr>
            <p:extLst>
              <p:ext uri="{D42A27DB-BD31-4B8C-83A1-F6EECF244321}">
                <p14:modId xmlns:p14="http://schemas.microsoft.com/office/powerpoint/2010/main" val="1737690445"/>
              </p:ext>
            </p:extLst>
          </p:nvPr>
        </p:nvGraphicFramePr>
        <p:xfrm>
          <a:off x="1948543" y="1615168"/>
          <a:ext cx="8294914" cy="3891540"/>
        </p:xfrm>
        <a:graphic>
          <a:graphicData uri="http://schemas.openxmlformats.org/drawingml/2006/table">
            <a:tbl>
              <a:tblPr firstRow="1">
                <a:tableStyleId>{793D81CF-94F2-401A-BA57-92F5A7B2D0C5}</a:tableStyleId>
              </a:tblPr>
              <a:tblGrid>
                <a:gridCol w="2731402">
                  <a:extLst>
                    <a:ext uri="{9D8B030D-6E8A-4147-A177-3AD203B41FA5}">
                      <a16:colId xmlns:a16="http://schemas.microsoft.com/office/drawing/2014/main" val="191401864"/>
                    </a:ext>
                  </a:extLst>
                </a:gridCol>
                <a:gridCol w="2974291">
                  <a:extLst>
                    <a:ext uri="{9D8B030D-6E8A-4147-A177-3AD203B41FA5}">
                      <a16:colId xmlns:a16="http://schemas.microsoft.com/office/drawing/2014/main" val="349820276"/>
                    </a:ext>
                  </a:extLst>
                </a:gridCol>
                <a:gridCol w="2589221">
                  <a:extLst>
                    <a:ext uri="{9D8B030D-6E8A-4147-A177-3AD203B41FA5}">
                      <a16:colId xmlns:a16="http://schemas.microsoft.com/office/drawing/2014/main" val="3084759845"/>
                    </a:ext>
                  </a:extLst>
                </a:gridCol>
              </a:tblGrid>
              <a:tr h="99998">
                <a:tc>
                  <a:txBody>
                    <a:bodyPr/>
                    <a:lstStyle/>
                    <a:p>
                      <a:r>
                        <a:rPr lang="en-IN" sz="1600" dirty="0">
                          <a:effectLst/>
                        </a:rPr>
                        <a:t>Bond</a:t>
                      </a:r>
                    </a:p>
                  </a:txBody>
                  <a:tcPr marL="15596" marR="15596" marT="7798" marB="7798" anchor="ctr">
                    <a:solidFill>
                      <a:schemeClr val="tx1">
                        <a:lumMod val="85000"/>
                        <a:lumOff val="15000"/>
                      </a:schemeClr>
                    </a:solidFill>
                  </a:tcPr>
                </a:tc>
                <a:tc>
                  <a:txBody>
                    <a:bodyPr/>
                    <a:lstStyle/>
                    <a:p>
                      <a:r>
                        <a:rPr lang="en-IN" sz="1600" dirty="0">
                          <a:effectLst/>
                        </a:rPr>
                        <a:t>Type of Bond</a:t>
                      </a:r>
                    </a:p>
                  </a:txBody>
                  <a:tcPr marL="15596" marR="15596" marT="7798" marB="7798" anchor="ctr">
                    <a:solidFill>
                      <a:schemeClr val="tx1">
                        <a:lumMod val="85000"/>
                        <a:lumOff val="15000"/>
                      </a:schemeClr>
                    </a:solidFill>
                  </a:tcPr>
                </a:tc>
                <a:tc>
                  <a:txBody>
                    <a:bodyPr/>
                    <a:lstStyle/>
                    <a:p>
                      <a:r>
                        <a:rPr lang="en-IN" sz="1600" dirty="0">
                          <a:effectLst/>
                        </a:rPr>
                        <a:t>Bond Energy</a:t>
                      </a:r>
                    </a:p>
                  </a:txBody>
                  <a:tcPr marL="15596" marR="15596" marT="7798" marB="7798" anchor="ctr">
                    <a:solidFill>
                      <a:schemeClr val="tx1">
                        <a:lumMod val="85000"/>
                        <a:lumOff val="15000"/>
                      </a:schemeClr>
                    </a:solidFill>
                  </a:tcPr>
                </a:tc>
                <a:extLst>
                  <a:ext uri="{0D108BD9-81ED-4DB2-BD59-A6C34878D82A}">
                    <a16:rowId xmlns:a16="http://schemas.microsoft.com/office/drawing/2014/main" val="1957541711"/>
                  </a:ext>
                </a:extLst>
              </a:tr>
              <a:tr h="57142">
                <a:tc>
                  <a:txBody>
                    <a:bodyPr/>
                    <a:lstStyle/>
                    <a:p>
                      <a:r>
                        <a:rPr lang="en-IN" sz="1600" dirty="0">
                          <a:effectLst/>
                        </a:rPr>
                        <a:t>F–F</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160</a:t>
                      </a:r>
                    </a:p>
                  </a:txBody>
                  <a:tcPr marL="15596" marR="15596" marT="7798" marB="7798" anchor="ctr"/>
                </a:tc>
                <a:extLst>
                  <a:ext uri="{0D108BD9-81ED-4DB2-BD59-A6C34878D82A}">
                    <a16:rowId xmlns:a16="http://schemas.microsoft.com/office/drawing/2014/main" val="2795001271"/>
                  </a:ext>
                </a:extLst>
              </a:tr>
              <a:tr h="57142">
                <a:tc>
                  <a:txBody>
                    <a:bodyPr/>
                    <a:lstStyle/>
                    <a:p>
                      <a:r>
                        <a:rPr lang="en-IN" sz="1600">
                          <a:effectLst/>
                        </a:rPr>
                        <a:t>F–Si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540</a:t>
                      </a:r>
                    </a:p>
                  </a:txBody>
                  <a:tcPr marL="15596" marR="15596" marT="7798" marB="7798" anchor="ctr"/>
                </a:tc>
                <a:extLst>
                  <a:ext uri="{0D108BD9-81ED-4DB2-BD59-A6C34878D82A}">
                    <a16:rowId xmlns:a16="http://schemas.microsoft.com/office/drawing/2014/main" val="1040277280"/>
                  </a:ext>
                </a:extLst>
              </a:tr>
              <a:tr h="57142">
                <a:tc>
                  <a:txBody>
                    <a:bodyPr/>
                    <a:lstStyle/>
                    <a:p>
                      <a:r>
                        <a:rPr lang="en-IN" sz="1600">
                          <a:effectLst/>
                        </a:rPr>
                        <a:t>F–P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489</a:t>
                      </a:r>
                    </a:p>
                  </a:txBody>
                  <a:tcPr marL="15596" marR="15596" marT="7798" marB="7798" anchor="ctr"/>
                </a:tc>
                <a:extLst>
                  <a:ext uri="{0D108BD9-81ED-4DB2-BD59-A6C34878D82A}">
                    <a16:rowId xmlns:a16="http://schemas.microsoft.com/office/drawing/2014/main" val="3065744330"/>
                  </a:ext>
                </a:extLst>
              </a:tr>
              <a:tr h="57142">
                <a:tc>
                  <a:txBody>
                    <a:bodyPr/>
                    <a:lstStyle/>
                    <a:p>
                      <a:r>
                        <a:rPr lang="en-IN" sz="1600">
                          <a:effectLst/>
                        </a:rPr>
                        <a:t>F–S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285</a:t>
                      </a:r>
                    </a:p>
                  </a:txBody>
                  <a:tcPr marL="15596" marR="15596" marT="7798" marB="7798" anchor="ctr"/>
                </a:tc>
                <a:extLst>
                  <a:ext uri="{0D108BD9-81ED-4DB2-BD59-A6C34878D82A}">
                    <a16:rowId xmlns:a16="http://schemas.microsoft.com/office/drawing/2014/main" val="678585805"/>
                  </a:ext>
                </a:extLst>
              </a:tr>
              <a:tr h="57142">
                <a:tc>
                  <a:txBody>
                    <a:bodyPr/>
                    <a:lstStyle/>
                    <a:p>
                      <a:r>
                        <a:rPr lang="en-IN" sz="1600">
                          <a:effectLst/>
                        </a:rPr>
                        <a:t>F–Cl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255</a:t>
                      </a:r>
                    </a:p>
                  </a:txBody>
                  <a:tcPr marL="15596" marR="15596" marT="7798" marB="7798" anchor="ctr"/>
                </a:tc>
                <a:extLst>
                  <a:ext uri="{0D108BD9-81ED-4DB2-BD59-A6C34878D82A}">
                    <a16:rowId xmlns:a16="http://schemas.microsoft.com/office/drawing/2014/main" val="4024164710"/>
                  </a:ext>
                </a:extLst>
              </a:tr>
              <a:tr h="57142">
                <a:tc>
                  <a:txBody>
                    <a:bodyPr/>
                    <a:lstStyle/>
                    <a:p>
                      <a:r>
                        <a:rPr lang="en-IN" sz="1600">
                          <a:effectLst/>
                        </a:rPr>
                        <a:t>F–Br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235</a:t>
                      </a:r>
                    </a:p>
                  </a:txBody>
                  <a:tcPr marL="15596" marR="15596" marT="7798" marB="7798" anchor="ctr"/>
                </a:tc>
                <a:extLst>
                  <a:ext uri="{0D108BD9-81ED-4DB2-BD59-A6C34878D82A}">
                    <a16:rowId xmlns:a16="http://schemas.microsoft.com/office/drawing/2014/main" val="147846488"/>
                  </a:ext>
                </a:extLst>
              </a:tr>
              <a:tr h="57142">
                <a:tc>
                  <a:txBody>
                    <a:bodyPr/>
                    <a:lstStyle/>
                    <a:p>
                      <a:r>
                        <a:rPr lang="en-IN" sz="1600">
                          <a:effectLst/>
                        </a:rPr>
                        <a:t>Si–Si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230</a:t>
                      </a:r>
                    </a:p>
                  </a:txBody>
                  <a:tcPr marL="15596" marR="15596" marT="7798" marB="7798" anchor="ctr"/>
                </a:tc>
                <a:extLst>
                  <a:ext uri="{0D108BD9-81ED-4DB2-BD59-A6C34878D82A}">
                    <a16:rowId xmlns:a16="http://schemas.microsoft.com/office/drawing/2014/main" val="3030385266"/>
                  </a:ext>
                </a:extLst>
              </a:tr>
              <a:tr h="57142">
                <a:tc>
                  <a:txBody>
                    <a:bodyPr/>
                    <a:lstStyle/>
                    <a:p>
                      <a:r>
                        <a:rPr lang="en-IN" sz="1600">
                          <a:effectLst/>
                        </a:rPr>
                        <a:t>Si–P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632878655"/>
                  </a:ext>
                </a:extLst>
              </a:tr>
              <a:tr h="57142">
                <a:tc>
                  <a:txBody>
                    <a:bodyPr/>
                    <a:lstStyle/>
                    <a:p>
                      <a:r>
                        <a:rPr lang="en-IN" sz="1600">
                          <a:effectLst/>
                        </a:rPr>
                        <a:t>Si–S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225</a:t>
                      </a:r>
                    </a:p>
                  </a:txBody>
                  <a:tcPr marL="15596" marR="15596" marT="7798" marB="7798" anchor="ctr"/>
                </a:tc>
                <a:extLst>
                  <a:ext uri="{0D108BD9-81ED-4DB2-BD59-A6C34878D82A}">
                    <a16:rowId xmlns:a16="http://schemas.microsoft.com/office/drawing/2014/main" val="3009679269"/>
                  </a:ext>
                </a:extLst>
              </a:tr>
              <a:tr h="57142">
                <a:tc>
                  <a:txBody>
                    <a:bodyPr/>
                    <a:lstStyle/>
                    <a:p>
                      <a:r>
                        <a:rPr lang="en-IN" sz="1600">
                          <a:effectLst/>
                        </a:rPr>
                        <a:t>Si–Cl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359</a:t>
                      </a:r>
                    </a:p>
                  </a:txBody>
                  <a:tcPr marL="15596" marR="15596" marT="7798" marB="7798" anchor="ctr"/>
                </a:tc>
                <a:extLst>
                  <a:ext uri="{0D108BD9-81ED-4DB2-BD59-A6C34878D82A}">
                    <a16:rowId xmlns:a16="http://schemas.microsoft.com/office/drawing/2014/main" val="117661201"/>
                  </a:ext>
                </a:extLst>
              </a:tr>
              <a:tr h="57142">
                <a:tc>
                  <a:txBody>
                    <a:bodyPr/>
                    <a:lstStyle/>
                    <a:p>
                      <a:r>
                        <a:rPr lang="en-IN" sz="1600">
                          <a:effectLst/>
                        </a:rPr>
                        <a:t>Si–Br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290</a:t>
                      </a:r>
                    </a:p>
                  </a:txBody>
                  <a:tcPr marL="15596" marR="15596" marT="7798" marB="7798" anchor="ctr"/>
                </a:tc>
                <a:extLst>
                  <a:ext uri="{0D108BD9-81ED-4DB2-BD59-A6C34878D82A}">
                    <a16:rowId xmlns:a16="http://schemas.microsoft.com/office/drawing/2014/main" val="3483985883"/>
                  </a:ext>
                </a:extLst>
              </a:tr>
              <a:tr h="57142">
                <a:tc>
                  <a:txBody>
                    <a:bodyPr/>
                    <a:lstStyle/>
                    <a:p>
                      <a:r>
                        <a:rPr lang="en-IN" sz="1600">
                          <a:effectLst/>
                        </a:rPr>
                        <a:t>Si–I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1281983344"/>
                  </a:ext>
                </a:extLst>
              </a:tr>
              <a:tr h="57142">
                <a:tc>
                  <a:txBody>
                    <a:bodyPr/>
                    <a:lstStyle/>
                    <a:p>
                      <a:r>
                        <a:rPr lang="en-IN" sz="1600">
                          <a:effectLst/>
                        </a:rPr>
                        <a:t>P–P</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1544173568"/>
                  </a:ext>
                </a:extLst>
              </a:tr>
              <a:tr h="57142">
                <a:tc>
                  <a:txBody>
                    <a:bodyPr/>
                    <a:lstStyle/>
                    <a:p>
                      <a:r>
                        <a:rPr lang="en-IN" sz="1600" dirty="0">
                          <a:effectLst/>
                        </a:rPr>
                        <a:t>P–S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230</a:t>
                      </a:r>
                    </a:p>
                  </a:txBody>
                  <a:tcPr marL="15596" marR="15596" marT="7798" marB="7798" anchor="ctr"/>
                </a:tc>
                <a:extLst>
                  <a:ext uri="{0D108BD9-81ED-4DB2-BD59-A6C34878D82A}">
                    <a16:rowId xmlns:a16="http://schemas.microsoft.com/office/drawing/2014/main" val="303732034"/>
                  </a:ext>
                </a:extLst>
              </a:tr>
            </a:tbl>
          </a:graphicData>
        </a:graphic>
      </p:graphicFrame>
      <p:sp>
        <p:nvSpPr>
          <p:cNvPr id="3" name="TextBox 2">
            <a:extLst>
              <a:ext uri="{FF2B5EF4-FFF2-40B4-BE49-F238E27FC236}">
                <a16:creationId xmlns:a16="http://schemas.microsoft.com/office/drawing/2014/main" id="{E3D6A747-B04B-5CEA-D1C1-5F9C75E0DC81}"/>
              </a:ext>
            </a:extLst>
          </p:cNvPr>
          <p:cNvSpPr txBox="1"/>
          <p:nvPr/>
        </p:nvSpPr>
        <p:spPr>
          <a:xfrm>
            <a:off x="4288539" y="580391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6204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5729922" cy="643812"/>
          </a:xfrm>
        </p:spPr>
        <p:txBody>
          <a:bodyPr/>
          <a:lstStyle/>
          <a:p>
            <a:r>
              <a:rPr lang="en-US" dirty="0"/>
              <a:t>Table 11.5a (Continued 4)</a:t>
            </a:r>
            <a:endParaRPr lang="en-US" sz="2000" dirty="0"/>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11.5a (continued 4) </a:t>
            </a:r>
            <a:r>
              <a:rPr kumimoji="0" lang="en-US" altLang="en-US" sz="1600" b="0" i="0" u="none" strike="noStrike" cap="none" normalizeH="0" baseline="0" dirty="0">
                <a:ln>
                  <a:noFill/>
                </a:ln>
                <a:solidFill>
                  <a:schemeClr val="tx1"/>
                </a:solidFill>
                <a:effectLst/>
                <a:latin typeface="Arial" panose="020B0604020202020204" pitchFamily="34" charset="0"/>
              </a:rPr>
              <a:t>Bond Energies (kJ/mol)</a:t>
            </a:r>
          </a:p>
        </p:txBody>
      </p:sp>
      <p:graphicFrame>
        <p:nvGraphicFramePr>
          <p:cNvPr id="5" name="Table 4">
            <a:extLst>
              <a:ext uri="{FF2B5EF4-FFF2-40B4-BE49-F238E27FC236}">
                <a16:creationId xmlns:a16="http://schemas.microsoft.com/office/drawing/2014/main" id="{334CF354-E77B-8AE8-41F7-E61E856796CA}"/>
              </a:ext>
            </a:extLst>
          </p:cNvPr>
          <p:cNvGraphicFramePr>
            <a:graphicFrameLocks noGrp="1"/>
          </p:cNvGraphicFramePr>
          <p:nvPr>
            <p:extLst>
              <p:ext uri="{D42A27DB-BD31-4B8C-83A1-F6EECF244321}">
                <p14:modId xmlns:p14="http://schemas.microsoft.com/office/powerpoint/2010/main" val="3529489979"/>
              </p:ext>
            </p:extLst>
          </p:nvPr>
        </p:nvGraphicFramePr>
        <p:xfrm>
          <a:off x="2046515" y="1946167"/>
          <a:ext cx="8294914" cy="3372668"/>
        </p:xfrm>
        <a:graphic>
          <a:graphicData uri="http://schemas.openxmlformats.org/drawingml/2006/table">
            <a:tbl>
              <a:tblPr firstRow="1">
                <a:tableStyleId>{793D81CF-94F2-401A-BA57-92F5A7B2D0C5}</a:tableStyleId>
              </a:tblPr>
              <a:tblGrid>
                <a:gridCol w="2731402">
                  <a:extLst>
                    <a:ext uri="{9D8B030D-6E8A-4147-A177-3AD203B41FA5}">
                      <a16:colId xmlns:a16="http://schemas.microsoft.com/office/drawing/2014/main" val="2040003568"/>
                    </a:ext>
                  </a:extLst>
                </a:gridCol>
                <a:gridCol w="2974291">
                  <a:extLst>
                    <a:ext uri="{9D8B030D-6E8A-4147-A177-3AD203B41FA5}">
                      <a16:colId xmlns:a16="http://schemas.microsoft.com/office/drawing/2014/main" val="3237652545"/>
                    </a:ext>
                  </a:extLst>
                </a:gridCol>
                <a:gridCol w="2589221">
                  <a:extLst>
                    <a:ext uri="{9D8B030D-6E8A-4147-A177-3AD203B41FA5}">
                      <a16:colId xmlns:a16="http://schemas.microsoft.com/office/drawing/2014/main" val="756786735"/>
                    </a:ext>
                  </a:extLst>
                </a:gridCol>
              </a:tblGrid>
              <a:tr h="99998">
                <a:tc>
                  <a:txBody>
                    <a:bodyPr/>
                    <a:lstStyle/>
                    <a:p>
                      <a:r>
                        <a:rPr lang="en-IN" sz="1600">
                          <a:effectLst/>
                        </a:rPr>
                        <a:t>Bond</a:t>
                      </a:r>
                    </a:p>
                  </a:txBody>
                  <a:tcPr marL="15596" marR="15596" marT="7798" marB="7798" anchor="ctr">
                    <a:solidFill>
                      <a:schemeClr val="tx1">
                        <a:lumMod val="85000"/>
                        <a:lumOff val="15000"/>
                      </a:schemeClr>
                    </a:solidFill>
                  </a:tcPr>
                </a:tc>
                <a:tc>
                  <a:txBody>
                    <a:bodyPr/>
                    <a:lstStyle/>
                    <a:p>
                      <a:r>
                        <a:rPr lang="en-IN" sz="1600">
                          <a:effectLst/>
                        </a:rPr>
                        <a:t>Type of Bond</a:t>
                      </a:r>
                    </a:p>
                  </a:txBody>
                  <a:tcPr marL="15596" marR="15596" marT="7798" marB="7798" anchor="ctr">
                    <a:solidFill>
                      <a:schemeClr val="tx1">
                        <a:lumMod val="85000"/>
                        <a:lumOff val="15000"/>
                      </a:schemeClr>
                    </a:solidFill>
                  </a:tcPr>
                </a:tc>
                <a:tc>
                  <a:txBody>
                    <a:bodyPr/>
                    <a:lstStyle/>
                    <a:p>
                      <a:r>
                        <a:rPr lang="en-IN" sz="1600" dirty="0">
                          <a:effectLst/>
                        </a:rPr>
                        <a:t>Bond Energy</a:t>
                      </a:r>
                    </a:p>
                  </a:txBody>
                  <a:tcPr marL="15596" marR="15596" marT="7798" marB="7798" anchor="ctr">
                    <a:solidFill>
                      <a:schemeClr val="tx1">
                        <a:lumMod val="85000"/>
                        <a:lumOff val="15000"/>
                      </a:schemeClr>
                    </a:solidFill>
                  </a:tcPr>
                </a:tc>
                <a:extLst>
                  <a:ext uri="{0D108BD9-81ED-4DB2-BD59-A6C34878D82A}">
                    <a16:rowId xmlns:a16="http://schemas.microsoft.com/office/drawing/2014/main" val="1566280958"/>
                  </a:ext>
                </a:extLst>
              </a:tr>
              <a:tr h="57142">
                <a:tc>
                  <a:txBody>
                    <a:bodyPr/>
                    <a:lstStyle/>
                    <a:p>
                      <a:r>
                        <a:rPr lang="en-IN" sz="1600">
                          <a:effectLst/>
                        </a:rPr>
                        <a:t>P–Cl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dirty="0">
                          <a:effectLst/>
                        </a:rPr>
                        <a:t>330</a:t>
                      </a:r>
                    </a:p>
                  </a:txBody>
                  <a:tcPr marL="15596" marR="15596" marT="7798" marB="7798" anchor="ctr"/>
                </a:tc>
                <a:extLst>
                  <a:ext uri="{0D108BD9-81ED-4DB2-BD59-A6C34878D82A}">
                    <a16:rowId xmlns:a16="http://schemas.microsoft.com/office/drawing/2014/main" val="2480270930"/>
                  </a:ext>
                </a:extLst>
              </a:tr>
              <a:tr h="57142">
                <a:tc>
                  <a:txBody>
                    <a:bodyPr/>
                    <a:lstStyle/>
                    <a:p>
                      <a:r>
                        <a:rPr lang="en-IN" sz="1600">
                          <a:effectLst/>
                        </a:rPr>
                        <a:t>P–Br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270</a:t>
                      </a:r>
                    </a:p>
                  </a:txBody>
                  <a:tcPr marL="15596" marR="15596" marT="7798" marB="7798" anchor="ctr"/>
                </a:tc>
                <a:extLst>
                  <a:ext uri="{0D108BD9-81ED-4DB2-BD59-A6C34878D82A}">
                    <a16:rowId xmlns:a16="http://schemas.microsoft.com/office/drawing/2014/main" val="694645492"/>
                  </a:ext>
                </a:extLst>
              </a:tr>
              <a:tr h="57142">
                <a:tc>
                  <a:txBody>
                    <a:bodyPr/>
                    <a:lstStyle/>
                    <a:p>
                      <a:r>
                        <a:rPr lang="en-IN" sz="1600" dirty="0">
                          <a:effectLst/>
                        </a:rPr>
                        <a:t>P–I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758767786"/>
                  </a:ext>
                </a:extLst>
              </a:tr>
              <a:tr h="57142">
                <a:tc>
                  <a:txBody>
                    <a:bodyPr/>
                    <a:lstStyle/>
                    <a:p>
                      <a:r>
                        <a:rPr lang="en-IN" sz="1600">
                          <a:effectLst/>
                        </a:rPr>
                        <a:t>S–S</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3078333135"/>
                  </a:ext>
                </a:extLst>
              </a:tr>
              <a:tr h="57142">
                <a:tc>
                  <a:txBody>
                    <a:bodyPr/>
                    <a:lstStyle/>
                    <a:p>
                      <a:r>
                        <a:rPr lang="en-IN" sz="1600">
                          <a:effectLst/>
                        </a:rPr>
                        <a:t>S–Cl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250</a:t>
                      </a:r>
                    </a:p>
                  </a:txBody>
                  <a:tcPr marL="15596" marR="15596" marT="7798" marB="7798" anchor="ctr"/>
                </a:tc>
                <a:extLst>
                  <a:ext uri="{0D108BD9-81ED-4DB2-BD59-A6C34878D82A}">
                    <a16:rowId xmlns:a16="http://schemas.microsoft.com/office/drawing/2014/main" val="2102301000"/>
                  </a:ext>
                </a:extLst>
              </a:tr>
              <a:tr h="57142">
                <a:tc>
                  <a:txBody>
                    <a:bodyPr/>
                    <a:lstStyle/>
                    <a:p>
                      <a:r>
                        <a:rPr lang="en-IN" sz="1600">
                          <a:effectLst/>
                        </a:rPr>
                        <a:t>S–Br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215</a:t>
                      </a:r>
                    </a:p>
                  </a:txBody>
                  <a:tcPr marL="15596" marR="15596" marT="7798" marB="7798" anchor="ctr"/>
                </a:tc>
                <a:extLst>
                  <a:ext uri="{0D108BD9-81ED-4DB2-BD59-A6C34878D82A}">
                    <a16:rowId xmlns:a16="http://schemas.microsoft.com/office/drawing/2014/main" val="3410511583"/>
                  </a:ext>
                </a:extLst>
              </a:tr>
              <a:tr h="57142">
                <a:tc>
                  <a:txBody>
                    <a:bodyPr/>
                    <a:lstStyle/>
                    <a:p>
                      <a:r>
                        <a:rPr lang="en-IN" sz="1600">
                          <a:effectLst/>
                        </a:rPr>
                        <a:t>Cl–Cl</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243</a:t>
                      </a:r>
                    </a:p>
                  </a:txBody>
                  <a:tcPr marL="15596" marR="15596" marT="7798" marB="7798" anchor="ctr"/>
                </a:tc>
                <a:extLst>
                  <a:ext uri="{0D108BD9-81ED-4DB2-BD59-A6C34878D82A}">
                    <a16:rowId xmlns:a16="http://schemas.microsoft.com/office/drawing/2014/main" val="3632510413"/>
                  </a:ext>
                </a:extLst>
              </a:tr>
              <a:tr h="57142">
                <a:tc>
                  <a:txBody>
                    <a:bodyPr/>
                    <a:lstStyle/>
                    <a:p>
                      <a:r>
                        <a:rPr lang="en-IN" sz="1600">
                          <a:effectLst/>
                        </a:rPr>
                        <a:t>Cl–Br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220</a:t>
                      </a:r>
                    </a:p>
                  </a:txBody>
                  <a:tcPr marL="15596" marR="15596" marT="7798" marB="7798" anchor="ctr"/>
                </a:tc>
                <a:extLst>
                  <a:ext uri="{0D108BD9-81ED-4DB2-BD59-A6C34878D82A}">
                    <a16:rowId xmlns:a16="http://schemas.microsoft.com/office/drawing/2014/main" val="1387715159"/>
                  </a:ext>
                </a:extLst>
              </a:tr>
              <a:tr h="57142">
                <a:tc>
                  <a:txBody>
                    <a:bodyPr/>
                    <a:lstStyle/>
                    <a:p>
                      <a:r>
                        <a:rPr lang="en-IN" sz="1600">
                          <a:effectLst/>
                        </a:rPr>
                        <a:t>Cl–I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210</a:t>
                      </a:r>
                    </a:p>
                  </a:txBody>
                  <a:tcPr marL="15596" marR="15596" marT="7798" marB="7798" anchor="ctr"/>
                </a:tc>
                <a:extLst>
                  <a:ext uri="{0D108BD9-81ED-4DB2-BD59-A6C34878D82A}">
                    <a16:rowId xmlns:a16="http://schemas.microsoft.com/office/drawing/2014/main" val="4112795648"/>
                  </a:ext>
                </a:extLst>
              </a:tr>
              <a:tr h="57142">
                <a:tc>
                  <a:txBody>
                    <a:bodyPr/>
                    <a:lstStyle/>
                    <a:p>
                      <a:r>
                        <a:rPr lang="en-IN" sz="1600">
                          <a:effectLst/>
                        </a:rPr>
                        <a:t>Br–Br</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190</a:t>
                      </a:r>
                    </a:p>
                  </a:txBody>
                  <a:tcPr marL="15596" marR="15596" marT="7798" marB="7798" anchor="ctr"/>
                </a:tc>
                <a:extLst>
                  <a:ext uri="{0D108BD9-81ED-4DB2-BD59-A6C34878D82A}">
                    <a16:rowId xmlns:a16="http://schemas.microsoft.com/office/drawing/2014/main" val="3835167257"/>
                  </a:ext>
                </a:extLst>
              </a:tr>
              <a:tr h="57142">
                <a:tc>
                  <a:txBody>
                    <a:bodyPr/>
                    <a:lstStyle/>
                    <a:p>
                      <a:r>
                        <a:rPr lang="en-IN" sz="1600">
                          <a:effectLst/>
                        </a:rPr>
                        <a:t>Br–I</a:t>
                      </a:r>
                    </a:p>
                  </a:txBody>
                  <a:tcPr marL="15596" marR="15596" marT="7798" marB="7798" anchor="ctr"/>
                </a:tc>
                <a:tc>
                  <a:txBody>
                    <a:bodyPr/>
                    <a:lstStyle/>
                    <a:p>
                      <a:r>
                        <a:rPr lang="en-IN" sz="1600">
                          <a:effectLst/>
                        </a:rPr>
                        <a:t>single</a:t>
                      </a:r>
                    </a:p>
                  </a:txBody>
                  <a:tcPr marL="15596" marR="15596" marT="7798" marB="7798" anchor="ctr"/>
                </a:tc>
                <a:tc>
                  <a:txBody>
                    <a:bodyPr/>
                    <a:lstStyle/>
                    <a:p>
                      <a:r>
                        <a:rPr lang="en-IN" sz="1600">
                          <a:effectLst/>
                        </a:rPr>
                        <a:t>180</a:t>
                      </a:r>
                    </a:p>
                  </a:txBody>
                  <a:tcPr marL="15596" marR="15596" marT="7798" marB="7798" anchor="ctr"/>
                </a:tc>
                <a:extLst>
                  <a:ext uri="{0D108BD9-81ED-4DB2-BD59-A6C34878D82A}">
                    <a16:rowId xmlns:a16="http://schemas.microsoft.com/office/drawing/2014/main" val="2916234972"/>
                  </a:ext>
                </a:extLst>
              </a:tr>
              <a:tr h="57142">
                <a:tc>
                  <a:txBody>
                    <a:bodyPr/>
                    <a:lstStyle/>
                    <a:p>
                      <a:r>
                        <a:rPr lang="en-IN" sz="1600">
                          <a:effectLst/>
                        </a:rPr>
                        <a:t>I–I</a:t>
                      </a:r>
                    </a:p>
                  </a:txBody>
                  <a:tcPr marL="15596" marR="15596" marT="7798" marB="7798" anchor="ctr"/>
                </a:tc>
                <a:tc>
                  <a:txBody>
                    <a:bodyPr/>
                    <a:lstStyle/>
                    <a:p>
                      <a:r>
                        <a:rPr lang="en-IN" sz="1600" dirty="0">
                          <a:effectLst/>
                        </a:rPr>
                        <a:t>single</a:t>
                      </a:r>
                    </a:p>
                  </a:txBody>
                  <a:tcPr marL="15596" marR="15596" marT="7798" marB="7798" anchor="ctr"/>
                </a:tc>
                <a:tc>
                  <a:txBody>
                    <a:bodyPr/>
                    <a:lstStyle/>
                    <a:p>
                      <a:r>
                        <a:rPr lang="en-IN" sz="1600" dirty="0">
                          <a:effectLst/>
                        </a:rPr>
                        <a:t>150</a:t>
                      </a:r>
                    </a:p>
                  </a:txBody>
                  <a:tcPr marL="15596" marR="15596" marT="7798" marB="7798" anchor="ctr"/>
                </a:tc>
                <a:extLst>
                  <a:ext uri="{0D108BD9-81ED-4DB2-BD59-A6C34878D82A}">
                    <a16:rowId xmlns:a16="http://schemas.microsoft.com/office/drawing/2014/main" val="1994288992"/>
                  </a:ext>
                </a:extLst>
              </a:tr>
            </a:tbl>
          </a:graphicData>
        </a:graphic>
      </p:graphicFrame>
      <p:sp>
        <p:nvSpPr>
          <p:cNvPr id="2" name="TextBox 1">
            <a:extLst>
              <a:ext uri="{FF2B5EF4-FFF2-40B4-BE49-F238E27FC236}">
                <a16:creationId xmlns:a16="http://schemas.microsoft.com/office/drawing/2014/main" id="{A4DF1A51-B244-CB9F-B463-146705FECD31}"/>
              </a:ext>
            </a:extLst>
          </p:cNvPr>
          <p:cNvSpPr txBox="1"/>
          <p:nvPr/>
        </p:nvSpPr>
        <p:spPr>
          <a:xfrm>
            <a:off x="4184247" y="564253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2348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11.1b</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098" name="Picture 2" descr="A diagram labelled ( a ) shows, a cube made up of twenty-seven alternating purple and green spheres. The purple spheres are larger than the green spheres. A diagram to the right is labeled ( b ) and shows the same spheres, but this time, they are spread out and connected in three dimensions by white rods. The purple spheres are labeled “N a superscript positive sign” while the green are labeled “C l superscript negative sign.”">
            <a:extLst>
              <a:ext uri="{FF2B5EF4-FFF2-40B4-BE49-F238E27FC236}">
                <a16:creationId xmlns:a16="http://schemas.microsoft.com/office/drawing/2014/main" id="{9B78E625-742A-42C6-DFEE-E4C0E539B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0585" y="1114425"/>
            <a:ext cx="653082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2855" y="5309870"/>
            <a:ext cx="9456763" cy="899885"/>
          </a:xfrm>
        </p:spPr>
        <p:txBody>
          <a:bodyPr>
            <a:noAutofit/>
          </a:bodyPr>
          <a:lstStyle/>
          <a:p>
            <a:pPr>
              <a:lnSpc>
                <a:spcPct val="100000"/>
              </a:lnSpc>
            </a:pPr>
            <a:r>
              <a:rPr lang="en-US" b="1" dirty="0"/>
              <a:t>Figure 11.1b</a:t>
            </a:r>
            <a:r>
              <a:rPr lang="en-US" dirty="0"/>
              <a:t> The atoms in sodium chloride (common table salt) are arranged to (a) maximize opposite charges interacting. The smaller spheres represent sodium ions, the larger ones represent chloride ions. In the expanded view (b), the geometry can be seen more clearly. Note that each ion is “bonded” to all of the surrounding ions—six in this case.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60190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11.5b</a:t>
            </a:r>
            <a:endParaRPr lang="en-US" sz="2000" dirty="0"/>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rPr>
              <a:t>Table 11.5b </a:t>
            </a:r>
            <a:r>
              <a:rPr kumimoji="0" lang="en-US" altLang="en-US" sz="1600" b="0" i="0" u="none" strike="noStrike" cap="none" normalizeH="0" baseline="0" dirty="0">
                <a:ln>
                  <a:noFill/>
                </a:ln>
                <a:solidFill>
                  <a:schemeClr val="tx1"/>
                </a:solidFill>
                <a:effectLst/>
                <a:latin typeface="Arial" panose="020B0604020202020204" pitchFamily="34" charset="0"/>
              </a:rPr>
              <a:t>Average Bond Lengths and Bond Energies for Some Common Bonds</a:t>
            </a:r>
          </a:p>
        </p:txBody>
      </p:sp>
      <p:graphicFrame>
        <p:nvGraphicFramePr>
          <p:cNvPr id="2" name="Table 1">
            <a:extLst>
              <a:ext uri="{FF2B5EF4-FFF2-40B4-BE49-F238E27FC236}">
                <a16:creationId xmlns:a16="http://schemas.microsoft.com/office/drawing/2014/main" id="{5BDA9013-4F80-F603-03F2-393AE155AF76}"/>
              </a:ext>
            </a:extLst>
          </p:cNvPr>
          <p:cNvGraphicFramePr>
            <a:graphicFrameLocks noGrp="1"/>
          </p:cNvGraphicFramePr>
          <p:nvPr>
            <p:extLst>
              <p:ext uri="{D42A27DB-BD31-4B8C-83A1-F6EECF244321}">
                <p14:modId xmlns:p14="http://schemas.microsoft.com/office/powerpoint/2010/main" val="1247424624"/>
              </p:ext>
            </p:extLst>
          </p:nvPr>
        </p:nvGraphicFramePr>
        <p:xfrm>
          <a:off x="1970313" y="1554023"/>
          <a:ext cx="8251373" cy="4351338"/>
        </p:xfrm>
        <a:graphic>
          <a:graphicData uri="http://schemas.openxmlformats.org/drawingml/2006/table">
            <a:tbl>
              <a:tblPr firstRow="1">
                <a:tableStyleId>{793D81CF-94F2-401A-BA57-92F5A7B2D0C5}</a:tableStyleId>
              </a:tblPr>
              <a:tblGrid>
                <a:gridCol w="986972">
                  <a:extLst>
                    <a:ext uri="{9D8B030D-6E8A-4147-A177-3AD203B41FA5}">
                      <a16:colId xmlns:a16="http://schemas.microsoft.com/office/drawing/2014/main" val="3552680415"/>
                    </a:ext>
                  </a:extLst>
                </a:gridCol>
                <a:gridCol w="2061599">
                  <a:extLst>
                    <a:ext uri="{9D8B030D-6E8A-4147-A177-3AD203B41FA5}">
                      <a16:colId xmlns:a16="http://schemas.microsoft.com/office/drawing/2014/main" val="3657934505"/>
                    </a:ext>
                  </a:extLst>
                </a:gridCol>
                <a:gridCol w="2365631">
                  <a:extLst>
                    <a:ext uri="{9D8B030D-6E8A-4147-A177-3AD203B41FA5}">
                      <a16:colId xmlns:a16="http://schemas.microsoft.com/office/drawing/2014/main" val="2258128157"/>
                    </a:ext>
                  </a:extLst>
                </a:gridCol>
                <a:gridCol w="2837171">
                  <a:extLst>
                    <a:ext uri="{9D8B030D-6E8A-4147-A177-3AD203B41FA5}">
                      <a16:colId xmlns:a16="http://schemas.microsoft.com/office/drawing/2014/main" val="1591257218"/>
                    </a:ext>
                  </a:extLst>
                </a:gridCol>
              </a:tblGrid>
              <a:tr h="549198">
                <a:tc>
                  <a:txBody>
                    <a:bodyPr/>
                    <a:lstStyle/>
                    <a:p>
                      <a:r>
                        <a:rPr lang="en-IN" sz="1600">
                          <a:effectLst/>
                        </a:rPr>
                        <a:t>Bond</a:t>
                      </a:r>
                    </a:p>
                  </a:txBody>
                  <a:tcPr marL="42246" marR="42246" marT="21123" marB="21123">
                    <a:solidFill>
                      <a:schemeClr val="tx1">
                        <a:lumMod val="85000"/>
                        <a:lumOff val="15000"/>
                      </a:schemeClr>
                    </a:solidFill>
                  </a:tcPr>
                </a:tc>
                <a:tc>
                  <a:txBody>
                    <a:bodyPr/>
                    <a:lstStyle/>
                    <a:p>
                      <a:r>
                        <a:rPr lang="en-IN" sz="1600" dirty="0">
                          <a:effectLst/>
                        </a:rPr>
                        <a:t>Bond type</a:t>
                      </a:r>
                    </a:p>
                  </a:txBody>
                  <a:tcPr marL="42246" marR="42246" marT="21123" marB="21123">
                    <a:solidFill>
                      <a:schemeClr val="tx1">
                        <a:lumMod val="85000"/>
                        <a:lumOff val="15000"/>
                      </a:schemeClr>
                    </a:solidFill>
                  </a:tcPr>
                </a:tc>
                <a:tc>
                  <a:txBody>
                    <a:bodyPr/>
                    <a:lstStyle/>
                    <a:p>
                      <a:r>
                        <a:rPr lang="en-IN" sz="1600">
                          <a:effectLst/>
                        </a:rPr>
                        <a:t>Bond Length (Å)</a:t>
                      </a:r>
                    </a:p>
                  </a:txBody>
                  <a:tcPr marL="42246" marR="42246" marT="21123" marB="21123">
                    <a:solidFill>
                      <a:schemeClr val="tx1">
                        <a:lumMod val="85000"/>
                        <a:lumOff val="15000"/>
                      </a:schemeClr>
                    </a:solidFill>
                  </a:tcPr>
                </a:tc>
                <a:tc>
                  <a:txBody>
                    <a:bodyPr/>
                    <a:lstStyle/>
                    <a:p>
                      <a:r>
                        <a:rPr lang="en-IN" sz="1600" dirty="0">
                          <a:effectLst/>
                        </a:rPr>
                        <a:t>Bond Energy (kJ/mol)</a:t>
                      </a:r>
                    </a:p>
                  </a:txBody>
                  <a:tcPr marL="42246" marR="42246" marT="21123" marB="21123">
                    <a:solidFill>
                      <a:schemeClr val="tx1">
                        <a:lumMod val="85000"/>
                        <a:lumOff val="15000"/>
                      </a:schemeClr>
                    </a:solidFill>
                  </a:tcPr>
                </a:tc>
                <a:extLst>
                  <a:ext uri="{0D108BD9-81ED-4DB2-BD59-A6C34878D82A}">
                    <a16:rowId xmlns:a16="http://schemas.microsoft.com/office/drawing/2014/main" val="2239592534"/>
                  </a:ext>
                </a:extLst>
              </a:tr>
              <a:tr h="422460">
                <a:tc>
                  <a:txBody>
                    <a:bodyPr/>
                    <a:lstStyle/>
                    <a:p>
                      <a:r>
                        <a:rPr lang="en-IN" sz="1600">
                          <a:effectLst/>
                        </a:rPr>
                        <a:t>C–C</a:t>
                      </a:r>
                    </a:p>
                  </a:txBody>
                  <a:tcPr marL="42246" marR="42246" marT="21123" marB="21123"/>
                </a:tc>
                <a:tc>
                  <a:txBody>
                    <a:bodyPr/>
                    <a:lstStyle/>
                    <a:p>
                      <a:r>
                        <a:rPr lang="en-IN" sz="1600" dirty="0">
                          <a:effectLst/>
                        </a:rPr>
                        <a:t>single</a:t>
                      </a:r>
                    </a:p>
                  </a:txBody>
                  <a:tcPr marL="42246" marR="42246" marT="21123" marB="21123"/>
                </a:tc>
                <a:tc>
                  <a:txBody>
                    <a:bodyPr/>
                    <a:lstStyle/>
                    <a:p>
                      <a:r>
                        <a:rPr lang="en-IN" sz="1600">
                          <a:effectLst/>
                        </a:rPr>
                        <a:t>1.54</a:t>
                      </a:r>
                    </a:p>
                  </a:txBody>
                  <a:tcPr marL="42246" marR="42246" marT="21123" marB="21123"/>
                </a:tc>
                <a:tc>
                  <a:txBody>
                    <a:bodyPr/>
                    <a:lstStyle/>
                    <a:p>
                      <a:r>
                        <a:rPr lang="en-IN" sz="1600">
                          <a:effectLst/>
                        </a:rPr>
                        <a:t>345</a:t>
                      </a:r>
                    </a:p>
                  </a:txBody>
                  <a:tcPr marL="42246" marR="42246" marT="21123" marB="21123"/>
                </a:tc>
                <a:extLst>
                  <a:ext uri="{0D108BD9-81ED-4DB2-BD59-A6C34878D82A}">
                    <a16:rowId xmlns:a16="http://schemas.microsoft.com/office/drawing/2014/main" val="661220829"/>
                  </a:ext>
                </a:extLst>
              </a:tr>
              <a:tr h="422460">
                <a:tc>
                  <a:txBody>
                    <a:bodyPr/>
                    <a:lstStyle/>
                    <a:p>
                      <a:r>
                        <a:rPr lang="en-IN" sz="1600">
                          <a:effectLst/>
                        </a:rPr>
                        <a:t>C=C</a:t>
                      </a:r>
                    </a:p>
                  </a:txBody>
                  <a:tcPr marL="42246" marR="42246" marT="21123" marB="21123"/>
                </a:tc>
                <a:tc>
                  <a:txBody>
                    <a:bodyPr/>
                    <a:lstStyle/>
                    <a:p>
                      <a:r>
                        <a:rPr lang="en-IN" sz="1600">
                          <a:effectLst/>
                        </a:rPr>
                        <a:t>double</a:t>
                      </a:r>
                    </a:p>
                  </a:txBody>
                  <a:tcPr marL="42246" marR="42246" marT="21123" marB="21123"/>
                </a:tc>
                <a:tc>
                  <a:txBody>
                    <a:bodyPr/>
                    <a:lstStyle/>
                    <a:p>
                      <a:r>
                        <a:rPr lang="en-IN" sz="1600">
                          <a:effectLst/>
                        </a:rPr>
                        <a:t>1.34</a:t>
                      </a:r>
                    </a:p>
                  </a:txBody>
                  <a:tcPr marL="42246" marR="42246" marT="21123" marB="21123"/>
                </a:tc>
                <a:tc>
                  <a:txBody>
                    <a:bodyPr/>
                    <a:lstStyle/>
                    <a:p>
                      <a:r>
                        <a:rPr lang="en-IN" sz="1600">
                          <a:effectLst/>
                        </a:rPr>
                        <a:t>611</a:t>
                      </a:r>
                    </a:p>
                  </a:txBody>
                  <a:tcPr marL="42246" marR="42246" marT="21123" marB="21123"/>
                </a:tc>
                <a:extLst>
                  <a:ext uri="{0D108BD9-81ED-4DB2-BD59-A6C34878D82A}">
                    <a16:rowId xmlns:a16="http://schemas.microsoft.com/office/drawing/2014/main" val="1592399530"/>
                  </a:ext>
                </a:extLst>
              </a:tr>
              <a:tr h="422460">
                <a:tc>
                  <a:txBody>
                    <a:bodyPr/>
                    <a:lstStyle/>
                    <a:p>
                      <a:r>
                        <a:rPr lang="en-IN" sz="1600">
                          <a:effectLst/>
                        </a:rPr>
                        <a:t>C≡C</a:t>
                      </a:r>
                    </a:p>
                  </a:txBody>
                  <a:tcPr marL="42246" marR="42246" marT="21123" marB="21123"/>
                </a:tc>
                <a:tc>
                  <a:txBody>
                    <a:bodyPr/>
                    <a:lstStyle/>
                    <a:p>
                      <a:r>
                        <a:rPr lang="en-IN" sz="1600">
                          <a:effectLst/>
                        </a:rPr>
                        <a:t>triple</a:t>
                      </a:r>
                    </a:p>
                  </a:txBody>
                  <a:tcPr marL="42246" marR="42246" marT="21123" marB="21123"/>
                </a:tc>
                <a:tc>
                  <a:txBody>
                    <a:bodyPr/>
                    <a:lstStyle/>
                    <a:p>
                      <a:r>
                        <a:rPr lang="en-IN" sz="1600">
                          <a:effectLst/>
                        </a:rPr>
                        <a:t>1.20</a:t>
                      </a:r>
                    </a:p>
                  </a:txBody>
                  <a:tcPr marL="42246" marR="42246" marT="21123" marB="21123"/>
                </a:tc>
                <a:tc>
                  <a:txBody>
                    <a:bodyPr/>
                    <a:lstStyle/>
                    <a:p>
                      <a:r>
                        <a:rPr lang="en-IN" sz="1600">
                          <a:effectLst/>
                        </a:rPr>
                        <a:t>837</a:t>
                      </a:r>
                    </a:p>
                  </a:txBody>
                  <a:tcPr marL="42246" marR="42246" marT="21123" marB="21123"/>
                </a:tc>
                <a:extLst>
                  <a:ext uri="{0D108BD9-81ED-4DB2-BD59-A6C34878D82A}">
                    <a16:rowId xmlns:a16="http://schemas.microsoft.com/office/drawing/2014/main" val="3683019865"/>
                  </a:ext>
                </a:extLst>
              </a:tr>
              <a:tr h="422460">
                <a:tc>
                  <a:txBody>
                    <a:bodyPr/>
                    <a:lstStyle/>
                    <a:p>
                      <a:r>
                        <a:rPr lang="en-IN" sz="1600">
                          <a:effectLst/>
                        </a:rPr>
                        <a:t>C–N</a:t>
                      </a:r>
                    </a:p>
                  </a:txBody>
                  <a:tcPr marL="42246" marR="42246" marT="21123" marB="21123"/>
                </a:tc>
                <a:tc>
                  <a:txBody>
                    <a:bodyPr/>
                    <a:lstStyle/>
                    <a:p>
                      <a:r>
                        <a:rPr lang="en-IN" sz="1600">
                          <a:effectLst/>
                        </a:rPr>
                        <a:t>single</a:t>
                      </a:r>
                    </a:p>
                  </a:txBody>
                  <a:tcPr marL="42246" marR="42246" marT="21123" marB="21123"/>
                </a:tc>
                <a:tc>
                  <a:txBody>
                    <a:bodyPr/>
                    <a:lstStyle/>
                    <a:p>
                      <a:r>
                        <a:rPr lang="en-IN" sz="1600">
                          <a:effectLst/>
                        </a:rPr>
                        <a:t>1.43</a:t>
                      </a:r>
                    </a:p>
                  </a:txBody>
                  <a:tcPr marL="42246" marR="42246" marT="21123" marB="21123"/>
                </a:tc>
                <a:tc>
                  <a:txBody>
                    <a:bodyPr/>
                    <a:lstStyle/>
                    <a:p>
                      <a:r>
                        <a:rPr lang="en-IN" sz="1600">
                          <a:effectLst/>
                        </a:rPr>
                        <a:t>290</a:t>
                      </a:r>
                    </a:p>
                  </a:txBody>
                  <a:tcPr marL="42246" marR="42246" marT="21123" marB="21123"/>
                </a:tc>
                <a:extLst>
                  <a:ext uri="{0D108BD9-81ED-4DB2-BD59-A6C34878D82A}">
                    <a16:rowId xmlns:a16="http://schemas.microsoft.com/office/drawing/2014/main" val="1726842528"/>
                  </a:ext>
                </a:extLst>
              </a:tr>
              <a:tr h="422460">
                <a:tc>
                  <a:txBody>
                    <a:bodyPr/>
                    <a:lstStyle/>
                    <a:p>
                      <a:r>
                        <a:rPr lang="en-IN" sz="1600">
                          <a:effectLst/>
                        </a:rPr>
                        <a:t>C=N</a:t>
                      </a:r>
                    </a:p>
                  </a:txBody>
                  <a:tcPr marL="42246" marR="42246" marT="21123" marB="21123"/>
                </a:tc>
                <a:tc>
                  <a:txBody>
                    <a:bodyPr/>
                    <a:lstStyle/>
                    <a:p>
                      <a:r>
                        <a:rPr lang="en-IN" sz="1600">
                          <a:effectLst/>
                        </a:rPr>
                        <a:t>double</a:t>
                      </a:r>
                    </a:p>
                  </a:txBody>
                  <a:tcPr marL="42246" marR="42246" marT="21123" marB="21123"/>
                </a:tc>
                <a:tc>
                  <a:txBody>
                    <a:bodyPr/>
                    <a:lstStyle/>
                    <a:p>
                      <a:r>
                        <a:rPr lang="en-IN" sz="1600">
                          <a:effectLst/>
                        </a:rPr>
                        <a:t>1.38</a:t>
                      </a:r>
                    </a:p>
                  </a:txBody>
                  <a:tcPr marL="42246" marR="42246" marT="21123" marB="21123"/>
                </a:tc>
                <a:tc>
                  <a:txBody>
                    <a:bodyPr/>
                    <a:lstStyle/>
                    <a:p>
                      <a:r>
                        <a:rPr lang="en-IN" sz="1600">
                          <a:effectLst/>
                        </a:rPr>
                        <a:t>615</a:t>
                      </a:r>
                    </a:p>
                  </a:txBody>
                  <a:tcPr marL="42246" marR="42246" marT="21123" marB="21123"/>
                </a:tc>
                <a:extLst>
                  <a:ext uri="{0D108BD9-81ED-4DB2-BD59-A6C34878D82A}">
                    <a16:rowId xmlns:a16="http://schemas.microsoft.com/office/drawing/2014/main" val="2941126806"/>
                  </a:ext>
                </a:extLst>
              </a:tr>
              <a:tr h="422460">
                <a:tc>
                  <a:txBody>
                    <a:bodyPr/>
                    <a:lstStyle/>
                    <a:p>
                      <a:r>
                        <a:rPr lang="en-IN" sz="1600">
                          <a:effectLst/>
                        </a:rPr>
                        <a:t>C≡N</a:t>
                      </a:r>
                    </a:p>
                  </a:txBody>
                  <a:tcPr marL="42246" marR="42246" marT="21123" marB="21123"/>
                </a:tc>
                <a:tc>
                  <a:txBody>
                    <a:bodyPr/>
                    <a:lstStyle/>
                    <a:p>
                      <a:r>
                        <a:rPr lang="en-IN" sz="1600">
                          <a:effectLst/>
                        </a:rPr>
                        <a:t>triple</a:t>
                      </a:r>
                    </a:p>
                  </a:txBody>
                  <a:tcPr marL="42246" marR="42246" marT="21123" marB="21123"/>
                </a:tc>
                <a:tc>
                  <a:txBody>
                    <a:bodyPr/>
                    <a:lstStyle/>
                    <a:p>
                      <a:r>
                        <a:rPr lang="en-IN" sz="1600">
                          <a:effectLst/>
                        </a:rPr>
                        <a:t>1.16</a:t>
                      </a:r>
                    </a:p>
                  </a:txBody>
                  <a:tcPr marL="42246" marR="42246" marT="21123" marB="21123"/>
                </a:tc>
                <a:tc>
                  <a:txBody>
                    <a:bodyPr/>
                    <a:lstStyle/>
                    <a:p>
                      <a:r>
                        <a:rPr lang="en-IN" sz="1600">
                          <a:effectLst/>
                        </a:rPr>
                        <a:t>891</a:t>
                      </a:r>
                    </a:p>
                  </a:txBody>
                  <a:tcPr marL="42246" marR="42246" marT="21123" marB="21123"/>
                </a:tc>
                <a:extLst>
                  <a:ext uri="{0D108BD9-81ED-4DB2-BD59-A6C34878D82A}">
                    <a16:rowId xmlns:a16="http://schemas.microsoft.com/office/drawing/2014/main" val="449409669"/>
                  </a:ext>
                </a:extLst>
              </a:tr>
              <a:tr h="422460">
                <a:tc>
                  <a:txBody>
                    <a:bodyPr/>
                    <a:lstStyle/>
                    <a:p>
                      <a:r>
                        <a:rPr lang="en-IN" sz="1600">
                          <a:effectLst/>
                        </a:rPr>
                        <a:t>C–O</a:t>
                      </a:r>
                    </a:p>
                  </a:txBody>
                  <a:tcPr marL="42246" marR="42246" marT="21123" marB="21123"/>
                </a:tc>
                <a:tc>
                  <a:txBody>
                    <a:bodyPr/>
                    <a:lstStyle/>
                    <a:p>
                      <a:r>
                        <a:rPr lang="en-IN" sz="1600">
                          <a:effectLst/>
                        </a:rPr>
                        <a:t>single</a:t>
                      </a:r>
                    </a:p>
                  </a:txBody>
                  <a:tcPr marL="42246" marR="42246" marT="21123" marB="21123"/>
                </a:tc>
                <a:tc>
                  <a:txBody>
                    <a:bodyPr/>
                    <a:lstStyle/>
                    <a:p>
                      <a:r>
                        <a:rPr lang="en-IN" sz="1600">
                          <a:effectLst/>
                        </a:rPr>
                        <a:t>1.43</a:t>
                      </a:r>
                    </a:p>
                  </a:txBody>
                  <a:tcPr marL="42246" marR="42246" marT="21123" marB="21123"/>
                </a:tc>
                <a:tc>
                  <a:txBody>
                    <a:bodyPr/>
                    <a:lstStyle/>
                    <a:p>
                      <a:r>
                        <a:rPr lang="en-IN" sz="1600">
                          <a:effectLst/>
                        </a:rPr>
                        <a:t>350</a:t>
                      </a:r>
                    </a:p>
                  </a:txBody>
                  <a:tcPr marL="42246" marR="42246" marT="21123" marB="21123"/>
                </a:tc>
                <a:extLst>
                  <a:ext uri="{0D108BD9-81ED-4DB2-BD59-A6C34878D82A}">
                    <a16:rowId xmlns:a16="http://schemas.microsoft.com/office/drawing/2014/main" val="2777556694"/>
                  </a:ext>
                </a:extLst>
              </a:tr>
              <a:tr h="422460">
                <a:tc>
                  <a:txBody>
                    <a:bodyPr/>
                    <a:lstStyle/>
                    <a:p>
                      <a:r>
                        <a:rPr lang="en-IN" sz="1600">
                          <a:effectLst/>
                        </a:rPr>
                        <a:t>C=O</a:t>
                      </a:r>
                    </a:p>
                  </a:txBody>
                  <a:tcPr marL="42246" marR="42246" marT="21123" marB="21123"/>
                </a:tc>
                <a:tc>
                  <a:txBody>
                    <a:bodyPr/>
                    <a:lstStyle/>
                    <a:p>
                      <a:r>
                        <a:rPr lang="en-IN" sz="1600">
                          <a:effectLst/>
                        </a:rPr>
                        <a:t>double</a:t>
                      </a:r>
                    </a:p>
                  </a:txBody>
                  <a:tcPr marL="42246" marR="42246" marT="21123" marB="21123"/>
                </a:tc>
                <a:tc>
                  <a:txBody>
                    <a:bodyPr/>
                    <a:lstStyle/>
                    <a:p>
                      <a:r>
                        <a:rPr lang="en-IN" sz="1600">
                          <a:effectLst/>
                        </a:rPr>
                        <a:t>1.23</a:t>
                      </a:r>
                    </a:p>
                  </a:txBody>
                  <a:tcPr marL="42246" marR="42246" marT="21123" marB="21123"/>
                </a:tc>
                <a:tc>
                  <a:txBody>
                    <a:bodyPr/>
                    <a:lstStyle/>
                    <a:p>
                      <a:r>
                        <a:rPr lang="en-IN" sz="1600">
                          <a:effectLst/>
                        </a:rPr>
                        <a:t>741</a:t>
                      </a:r>
                    </a:p>
                  </a:txBody>
                  <a:tcPr marL="42246" marR="42246" marT="21123" marB="21123"/>
                </a:tc>
                <a:extLst>
                  <a:ext uri="{0D108BD9-81ED-4DB2-BD59-A6C34878D82A}">
                    <a16:rowId xmlns:a16="http://schemas.microsoft.com/office/drawing/2014/main" val="2979800158"/>
                  </a:ext>
                </a:extLst>
              </a:tr>
              <a:tr h="422460">
                <a:tc>
                  <a:txBody>
                    <a:bodyPr/>
                    <a:lstStyle/>
                    <a:p>
                      <a:r>
                        <a:rPr lang="en-IN" sz="1600">
                          <a:effectLst/>
                        </a:rPr>
                        <a:t>C≡O</a:t>
                      </a:r>
                    </a:p>
                  </a:txBody>
                  <a:tcPr marL="42246" marR="42246" marT="21123" marB="21123"/>
                </a:tc>
                <a:tc>
                  <a:txBody>
                    <a:bodyPr/>
                    <a:lstStyle/>
                    <a:p>
                      <a:r>
                        <a:rPr lang="en-IN" sz="1600">
                          <a:effectLst/>
                        </a:rPr>
                        <a:t>triple</a:t>
                      </a:r>
                    </a:p>
                  </a:txBody>
                  <a:tcPr marL="42246" marR="42246" marT="21123" marB="21123"/>
                </a:tc>
                <a:tc>
                  <a:txBody>
                    <a:bodyPr/>
                    <a:lstStyle/>
                    <a:p>
                      <a:r>
                        <a:rPr lang="en-IN" sz="1600">
                          <a:effectLst/>
                        </a:rPr>
                        <a:t>1.13</a:t>
                      </a:r>
                    </a:p>
                  </a:txBody>
                  <a:tcPr marL="42246" marR="42246" marT="21123" marB="21123"/>
                </a:tc>
                <a:tc>
                  <a:txBody>
                    <a:bodyPr/>
                    <a:lstStyle/>
                    <a:p>
                      <a:r>
                        <a:rPr lang="en-IN" sz="1600" dirty="0">
                          <a:effectLst/>
                        </a:rPr>
                        <a:t>1080</a:t>
                      </a:r>
                    </a:p>
                  </a:txBody>
                  <a:tcPr marL="42246" marR="42246" marT="21123" marB="21123"/>
                </a:tc>
                <a:extLst>
                  <a:ext uri="{0D108BD9-81ED-4DB2-BD59-A6C34878D82A}">
                    <a16:rowId xmlns:a16="http://schemas.microsoft.com/office/drawing/2014/main" val="3679945695"/>
                  </a:ext>
                </a:extLst>
              </a:tr>
            </a:tbl>
          </a:graphicData>
        </a:graphic>
      </p:graphicFrame>
      <p:sp>
        <p:nvSpPr>
          <p:cNvPr id="3" name="TextBox 2">
            <a:extLst>
              <a:ext uri="{FF2B5EF4-FFF2-40B4-BE49-F238E27FC236}">
                <a16:creationId xmlns:a16="http://schemas.microsoft.com/office/drawing/2014/main" id="{925D59E0-F439-D2F5-6E78-A8CD8233B3A0}"/>
              </a:ext>
            </a:extLst>
          </p:cNvPr>
          <p:cNvSpPr txBox="1"/>
          <p:nvPr/>
        </p:nvSpPr>
        <p:spPr>
          <a:xfrm>
            <a:off x="4288539" y="597663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05378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11.5e</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050" name="Picture 2" descr="A diagram is shown. An upward facing arrow is drawn to the far left of the chart and is labeled “H increasing.” A horizontal line is drawn at the bottom of the chart. A downward-facing, vertical arrow to the left side of this line is labeled, “Overall change.” Beside this arrow is another label, “capital delta H subscript f, equals negative 553.5 k J per mol, ( Enthalpy of formation ).” Three horizontal lines, one above the other, and all above the bottom line, are labeled, from bottom to top, as: “C s ( s ), plus sign, one half F subscript 2, ( g ),” “C s ( g ), plus sign, one half F subscript 2, ( g ),” and “C s, superscript positive sign, ( g ), plus sign, one half F subscript 2, ( g ).” Each of these lines is connected by an upward-facing vertical arrow. Each arrow is labeled, “capital delta H subscript 1, equals 76.5 k J per mol, ( Enthalpy of sublimation ),” “capital delta H subscript 2, equals 375.7 k J per mol, ( ionization energy ),” and “capital delta H subscript 3 equals 79.4 k J / mol ( one half dissociation energy ).” Another horizontal line is drawn in the center top portion of the diagram and is labeled “C s, superscript positive sign, ( g ), plus sign, F, ( g ).” There is one more horizontal line drawn to the right of the overall diagram and located halfway down the image. An arrow connects the top line to this line and is labeled, “capital delta H equals negative 328.2 k J / mol ( electron affinity ).” The line is labeled, “C s superscript positive sign ( g ) plus F superscript negative sign ( g ).” The arrow connecting this line to the bottom line is labeled, “negative capital delta H subscript lattice equals negative 756.9 k J / mol.” The arrow points to a label on the bottom line which reads, “C s F ( s ).”">
            <a:extLst>
              <a:ext uri="{FF2B5EF4-FFF2-40B4-BE49-F238E27FC236}">
                <a16:creationId xmlns:a16="http://schemas.microsoft.com/office/drawing/2014/main" id="{ED41733D-15D2-1388-C2C5-A730BC805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249" y="1181100"/>
            <a:ext cx="7598352"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74134" y="5381625"/>
            <a:ext cx="9043707" cy="899885"/>
          </a:xfrm>
        </p:spPr>
        <p:txBody>
          <a:bodyPr>
            <a:noAutofit/>
          </a:bodyPr>
          <a:lstStyle/>
          <a:p>
            <a:pPr>
              <a:lnSpc>
                <a:spcPct val="100000"/>
              </a:lnSpc>
            </a:pPr>
            <a:r>
              <a:rPr lang="en-US" b="1" dirty="0"/>
              <a:t>Figure 11.5a</a:t>
            </a:r>
            <a:r>
              <a:rPr lang="en-US" dirty="0"/>
              <a:t> The Born-Haber cycle shows the relative energies of each step involved in the formation of an ionic solid from the necessary elements in their reference states.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3297980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E5120C7E-0F69-5198-B857-D6085050954C}"/>
              </a:ext>
            </a:extLst>
          </p:cNvPr>
          <p:cNvSpPr>
            <a:spLocks noGrp="1"/>
          </p:cNvSpPr>
          <p:nvPr>
            <p:ph type="title"/>
          </p:nvPr>
        </p:nvSpPr>
        <p:spPr>
          <a:xfrm>
            <a:off x="3373438" y="180573"/>
            <a:ext cx="3932237" cy="643812"/>
          </a:xfrm>
        </p:spPr>
        <p:txBody>
          <a:bodyPr/>
          <a:lstStyle/>
          <a:p>
            <a:r>
              <a:rPr lang="en-US" dirty="0"/>
              <a:t>Table 11.5c</a:t>
            </a:r>
            <a:endParaRPr lang="en-US" sz="2000" dirty="0"/>
          </a:p>
        </p:txBody>
      </p:sp>
      <p:sp>
        <p:nvSpPr>
          <p:cNvPr id="13" name="TextBox 12">
            <a:extLst>
              <a:ext uri="{FF2B5EF4-FFF2-40B4-BE49-F238E27FC236}">
                <a16:creationId xmlns:a16="http://schemas.microsoft.com/office/drawing/2014/main" id="{18F90ED2-EB94-41FE-B9D8-4361AE33D9B2}"/>
              </a:ext>
            </a:extLst>
          </p:cNvPr>
          <p:cNvSpPr txBox="1"/>
          <p:nvPr/>
        </p:nvSpPr>
        <p:spPr>
          <a:xfrm>
            <a:off x="2046515" y="1215469"/>
            <a:ext cx="7990115" cy="338554"/>
          </a:xfrm>
          <a:prstGeom prst="rect">
            <a:avLst/>
          </a:prstGeom>
          <a:noFill/>
        </p:spPr>
        <p:txBody>
          <a:bodyPr wrap="square">
            <a:spAutoFit/>
          </a:bodyPr>
          <a:lstStyle/>
          <a:p>
            <a:r>
              <a:rPr lang="en-US" sz="1600" b="1" dirty="0"/>
              <a:t>Table 11.5c </a:t>
            </a:r>
            <a:r>
              <a:rPr lang="en-US" sz="1600" dirty="0"/>
              <a:t>Enthalpies and enthalpy formation for Cesium chloride, CsCl2</a:t>
            </a:r>
          </a:p>
        </p:txBody>
      </p:sp>
      <p:graphicFrame>
        <p:nvGraphicFramePr>
          <p:cNvPr id="3" name="Table 2">
            <a:extLst>
              <a:ext uri="{FF2B5EF4-FFF2-40B4-BE49-F238E27FC236}">
                <a16:creationId xmlns:a16="http://schemas.microsoft.com/office/drawing/2014/main" id="{7CB195BF-37A8-FC70-EE2F-1C37CC5C66AD}"/>
              </a:ext>
            </a:extLst>
          </p:cNvPr>
          <p:cNvGraphicFramePr>
            <a:graphicFrameLocks noGrp="1"/>
          </p:cNvGraphicFramePr>
          <p:nvPr>
            <p:extLst>
              <p:ext uri="{D42A27DB-BD31-4B8C-83A1-F6EECF244321}">
                <p14:modId xmlns:p14="http://schemas.microsoft.com/office/powerpoint/2010/main" val="965319485"/>
              </p:ext>
            </p:extLst>
          </p:nvPr>
        </p:nvGraphicFramePr>
        <p:xfrm>
          <a:off x="2059161" y="1706591"/>
          <a:ext cx="8668660" cy="4066671"/>
        </p:xfrm>
        <a:graphic>
          <a:graphicData uri="http://schemas.openxmlformats.org/drawingml/2006/table">
            <a:tbl>
              <a:tblPr firstRow="1">
                <a:tableStyleId>{793D81CF-94F2-401A-BA57-92F5A7B2D0C5}</a:tableStyleId>
              </a:tblPr>
              <a:tblGrid>
                <a:gridCol w="4334330">
                  <a:extLst>
                    <a:ext uri="{9D8B030D-6E8A-4147-A177-3AD203B41FA5}">
                      <a16:colId xmlns:a16="http://schemas.microsoft.com/office/drawing/2014/main" val="1641465111"/>
                    </a:ext>
                  </a:extLst>
                </a:gridCol>
                <a:gridCol w="4334330">
                  <a:extLst>
                    <a:ext uri="{9D8B030D-6E8A-4147-A177-3AD203B41FA5}">
                      <a16:colId xmlns:a16="http://schemas.microsoft.com/office/drawing/2014/main" val="3653137994"/>
                    </a:ext>
                  </a:extLst>
                </a:gridCol>
              </a:tblGrid>
              <a:tr h="580953">
                <a:tc>
                  <a:txBody>
                    <a:bodyPr/>
                    <a:lstStyle/>
                    <a:p>
                      <a:pPr algn="l" fontAlgn="ctr"/>
                      <a:r>
                        <a:rPr lang="en-IN" sz="1600" dirty="0">
                          <a:effectLst/>
                        </a:rPr>
                        <a:t>Steps in Formation Process</a:t>
                      </a:r>
                    </a:p>
                  </a:txBody>
                  <a:tcPr marL="40667" marR="40667" marT="20333" marB="20333" anchor="ctr"/>
                </a:tc>
                <a:tc>
                  <a:txBody>
                    <a:bodyPr/>
                    <a:lstStyle/>
                    <a:p>
                      <a:pPr algn="l" fontAlgn="ctr"/>
                      <a:r>
                        <a:rPr lang="en-IN" sz="1600" dirty="0">
                          <a:effectLst/>
                        </a:rPr>
                        <a:t>Enthalpy Equations</a:t>
                      </a:r>
                    </a:p>
                  </a:txBody>
                  <a:tcPr marL="40667" marR="40667" marT="20333" marB="20333" anchor="ctr"/>
                </a:tc>
                <a:extLst>
                  <a:ext uri="{0D108BD9-81ED-4DB2-BD59-A6C34878D82A}">
                    <a16:rowId xmlns:a16="http://schemas.microsoft.com/office/drawing/2014/main" val="2663977395"/>
                  </a:ext>
                </a:extLst>
              </a:tr>
              <a:tr h="580953">
                <a:tc>
                  <a:txBody>
                    <a:bodyPr/>
                    <a:lstStyle/>
                    <a:p>
                      <a:pPr algn="l" fontAlgn="ctr"/>
                      <a:r>
                        <a:rPr lang="en-US" sz="1600">
                          <a:effectLst/>
                        </a:rPr>
                        <a:t>Enthalpy of sublimation of Cs(s)</a:t>
                      </a:r>
                    </a:p>
                  </a:txBody>
                  <a:tcPr marL="40667" marR="40667" marT="20333" marB="20333" anchor="ctr"/>
                </a:tc>
                <a:tc>
                  <a:txBody>
                    <a:bodyPr/>
                    <a:lstStyle/>
                    <a:p>
                      <a:pPr algn="l" fontAlgn="ctr"/>
                      <a:r>
                        <a:rPr lang="en-IN" sz="1600" b="0" dirty="0">
                          <a:solidFill>
                            <a:srgbClr val="000000"/>
                          </a:solidFill>
                          <a:effectLst/>
                        </a:rPr>
                        <a:t>Cs(s)⟶Cs(g)  </a:t>
                      </a:r>
                      <a:r>
                        <a:rPr lang="el-GR" sz="1600" b="0" dirty="0">
                          <a:solidFill>
                            <a:srgbClr val="000000"/>
                          </a:solidFill>
                          <a:effectLst/>
                        </a:rPr>
                        <a:t>Δ</a:t>
                      </a:r>
                      <a:r>
                        <a:rPr lang="en-IN" sz="1600" b="0" dirty="0">
                          <a:solidFill>
                            <a:srgbClr val="000000"/>
                          </a:solidFill>
                          <a:effectLst/>
                        </a:rPr>
                        <a:t>H = </a:t>
                      </a:r>
                      <a:r>
                        <a:rPr lang="el-GR" sz="1600" b="0" dirty="0">
                          <a:solidFill>
                            <a:srgbClr val="000000"/>
                          </a:solidFill>
                          <a:effectLst/>
                        </a:rPr>
                        <a:t>Δ</a:t>
                      </a:r>
                      <a:r>
                        <a:rPr lang="en-IN" sz="1600" b="0" dirty="0">
                          <a:solidFill>
                            <a:srgbClr val="000000"/>
                          </a:solidFill>
                          <a:effectLst/>
                        </a:rPr>
                        <a:t>H</a:t>
                      </a:r>
                      <a:r>
                        <a:rPr lang="en-IN" sz="1600" b="0" baseline="30000" dirty="0">
                          <a:solidFill>
                            <a:srgbClr val="000000"/>
                          </a:solidFill>
                          <a:effectLst/>
                        </a:rPr>
                        <a:t>∘</a:t>
                      </a:r>
                      <a:r>
                        <a:rPr lang="en-IN" sz="1600" b="0" baseline="-25000" dirty="0">
                          <a:solidFill>
                            <a:srgbClr val="000000"/>
                          </a:solidFill>
                          <a:effectLst/>
                        </a:rPr>
                        <a:t>s </a:t>
                      </a:r>
                      <a:r>
                        <a:rPr lang="en-IN" sz="1600" b="0" dirty="0">
                          <a:solidFill>
                            <a:srgbClr val="000000"/>
                          </a:solidFill>
                          <a:effectLst/>
                        </a:rPr>
                        <a:t>= 76.5kJ</a:t>
                      </a:r>
                      <a:endParaRPr lang="en-IN" sz="1600" dirty="0">
                        <a:effectLst/>
                      </a:endParaRPr>
                    </a:p>
                  </a:txBody>
                  <a:tcPr marL="40667" marR="40667" marT="20333" marB="20333" anchor="ctr"/>
                </a:tc>
                <a:extLst>
                  <a:ext uri="{0D108BD9-81ED-4DB2-BD59-A6C34878D82A}">
                    <a16:rowId xmlns:a16="http://schemas.microsoft.com/office/drawing/2014/main" val="3042997224"/>
                  </a:ext>
                </a:extLst>
              </a:tr>
              <a:tr h="580953">
                <a:tc>
                  <a:txBody>
                    <a:bodyPr/>
                    <a:lstStyle/>
                    <a:p>
                      <a:pPr algn="l" fontAlgn="ctr"/>
                      <a:r>
                        <a:rPr lang="en-US" sz="1600">
                          <a:effectLst/>
                        </a:rPr>
                        <a:t>One-half of the bond energy of Cl</a:t>
                      </a:r>
                      <a:r>
                        <a:rPr lang="en-US" sz="1600" baseline="-25000">
                          <a:effectLst/>
                        </a:rPr>
                        <a:t>2</a:t>
                      </a:r>
                      <a:endParaRPr lang="en-US" sz="1600">
                        <a:effectLst/>
                      </a:endParaRPr>
                    </a:p>
                  </a:txBody>
                  <a:tcPr marL="40667" marR="40667" marT="20333" marB="20333" anchor="ctr"/>
                </a:tc>
                <a:tc>
                  <a:txBody>
                    <a:bodyPr/>
                    <a:lstStyle/>
                    <a:p>
                      <a:pPr algn="l" fontAlgn="ctr"/>
                      <a:r>
                        <a:rPr lang="en-IN" sz="1600" b="0" dirty="0">
                          <a:solidFill>
                            <a:srgbClr val="000000"/>
                          </a:solidFill>
                          <a:effectLst/>
                        </a:rPr>
                        <a:t>½ Cl</a:t>
                      </a:r>
                      <a:r>
                        <a:rPr lang="en-IN" sz="1600" b="0" baseline="-25000" dirty="0">
                          <a:solidFill>
                            <a:srgbClr val="000000"/>
                          </a:solidFill>
                          <a:effectLst/>
                        </a:rPr>
                        <a:t>2</a:t>
                      </a:r>
                      <a:r>
                        <a:rPr lang="en-IN" sz="1600" b="0" dirty="0">
                          <a:solidFill>
                            <a:srgbClr val="000000"/>
                          </a:solidFill>
                          <a:effectLst/>
                        </a:rPr>
                        <a:t>(g)⟶Cl(g)  </a:t>
                      </a:r>
                      <a:r>
                        <a:rPr lang="el-GR" sz="1600" b="0" dirty="0">
                          <a:solidFill>
                            <a:srgbClr val="000000"/>
                          </a:solidFill>
                          <a:effectLst/>
                        </a:rPr>
                        <a:t>Δ</a:t>
                      </a:r>
                      <a:r>
                        <a:rPr lang="en-IN" sz="1600" b="0" dirty="0">
                          <a:solidFill>
                            <a:srgbClr val="000000"/>
                          </a:solidFill>
                          <a:effectLst/>
                        </a:rPr>
                        <a:t>H = ½ D = 122kJ</a:t>
                      </a:r>
                      <a:endParaRPr lang="en-IN" sz="1600" dirty="0">
                        <a:effectLst/>
                      </a:endParaRPr>
                    </a:p>
                  </a:txBody>
                  <a:tcPr marL="40667" marR="40667" marT="20333" marB="20333" anchor="ctr"/>
                </a:tc>
                <a:extLst>
                  <a:ext uri="{0D108BD9-81ED-4DB2-BD59-A6C34878D82A}">
                    <a16:rowId xmlns:a16="http://schemas.microsoft.com/office/drawing/2014/main" val="99465885"/>
                  </a:ext>
                </a:extLst>
              </a:tr>
              <a:tr h="580953">
                <a:tc>
                  <a:txBody>
                    <a:bodyPr/>
                    <a:lstStyle/>
                    <a:p>
                      <a:pPr algn="l" fontAlgn="ctr"/>
                      <a:r>
                        <a:rPr lang="en-US" sz="1600">
                          <a:effectLst/>
                        </a:rPr>
                        <a:t>Ionization energy of Na(g)</a:t>
                      </a:r>
                    </a:p>
                  </a:txBody>
                  <a:tcPr marL="40667" marR="40667" marT="20333" marB="20333" anchor="ctr"/>
                </a:tc>
                <a:tc>
                  <a:txBody>
                    <a:bodyPr/>
                    <a:lstStyle/>
                    <a:p>
                      <a:pPr algn="l" fontAlgn="ctr"/>
                      <a:r>
                        <a:rPr lang="en-IN" sz="1600" b="0" dirty="0">
                          <a:solidFill>
                            <a:srgbClr val="000000"/>
                          </a:solidFill>
                          <a:effectLst/>
                        </a:rPr>
                        <a:t>Na(g)⟶Na</a:t>
                      </a:r>
                      <a:r>
                        <a:rPr lang="en-IN" sz="1600" b="0" baseline="30000" dirty="0">
                          <a:solidFill>
                            <a:srgbClr val="000000"/>
                          </a:solidFill>
                          <a:effectLst/>
                        </a:rPr>
                        <a:t>+</a:t>
                      </a:r>
                      <a:r>
                        <a:rPr lang="en-IN" sz="1600" b="0" dirty="0">
                          <a:solidFill>
                            <a:srgbClr val="000000"/>
                          </a:solidFill>
                          <a:effectLst/>
                        </a:rPr>
                        <a:t>(g) + e</a:t>
                      </a:r>
                      <a:r>
                        <a:rPr lang="en-IN" sz="1600" b="0" baseline="30000" dirty="0">
                          <a:solidFill>
                            <a:srgbClr val="000000"/>
                          </a:solidFill>
                          <a:effectLst/>
                        </a:rPr>
                        <a:t>−</a:t>
                      </a:r>
                      <a:r>
                        <a:rPr lang="en-IN" sz="1600" b="0" dirty="0">
                          <a:solidFill>
                            <a:srgbClr val="000000"/>
                          </a:solidFill>
                          <a:effectLst/>
                        </a:rPr>
                        <a:t>   </a:t>
                      </a:r>
                      <a:r>
                        <a:rPr lang="el-GR" sz="1600" b="0" dirty="0">
                          <a:solidFill>
                            <a:srgbClr val="000000"/>
                          </a:solidFill>
                          <a:effectLst/>
                        </a:rPr>
                        <a:t>Δ</a:t>
                      </a:r>
                      <a:r>
                        <a:rPr lang="en-IN" sz="1600" b="0" dirty="0">
                          <a:solidFill>
                            <a:srgbClr val="000000"/>
                          </a:solidFill>
                          <a:effectLst/>
                        </a:rPr>
                        <a:t>H = IE = 496kJ</a:t>
                      </a:r>
                      <a:endParaRPr lang="en-IN" sz="1600" dirty="0">
                        <a:effectLst/>
                      </a:endParaRPr>
                    </a:p>
                  </a:txBody>
                  <a:tcPr marL="40667" marR="40667" marT="20333" marB="20333" anchor="ctr"/>
                </a:tc>
                <a:extLst>
                  <a:ext uri="{0D108BD9-81ED-4DB2-BD59-A6C34878D82A}">
                    <a16:rowId xmlns:a16="http://schemas.microsoft.com/office/drawing/2014/main" val="1899863818"/>
                  </a:ext>
                </a:extLst>
              </a:tr>
              <a:tr h="580953">
                <a:tc>
                  <a:txBody>
                    <a:bodyPr/>
                    <a:lstStyle/>
                    <a:p>
                      <a:pPr algn="l" fontAlgn="ctr"/>
                      <a:r>
                        <a:rPr lang="en-US" sz="1600">
                          <a:effectLst/>
                        </a:rPr>
                        <a:t>Negative of the electron affinity of Cl</a:t>
                      </a:r>
                    </a:p>
                  </a:txBody>
                  <a:tcPr marL="40667" marR="40667" marT="20333" marB="20333" anchor="ctr"/>
                </a:tc>
                <a:tc>
                  <a:txBody>
                    <a:bodyPr/>
                    <a:lstStyle/>
                    <a:p>
                      <a:pPr algn="l" fontAlgn="ctr"/>
                      <a:r>
                        <a:rPr lang="en-IN" sz="1600" b="0" dirty="0">
                          <a:solidFill>
                            <a:srgbClr val="000000"/>
                          </a:solidFill>
                          <a:effectLst/>
                        </a:rPr>
                        <a:t>Cl(g) + e</a:t>
                      </a:r>
                      <a:r>
                        <a:rPr lang="en-IN" sz="1600" b="0" baseline="30000" dirty="0">
                          <a:solidFill>
                            <a:srgbClr val="000000"/>
                          </a:solidFill>
                          <a:effectLst/>
                        </a:rPr>
                        <a:t>−</a:t>
                      </a:r>
                      <a:r>
                        <a:rPr lang="en-IN" sz="1600" b="0" dirty="0">
                          <a:solidFill>
                            <a:srgbClr val="000000"/>
                          </a:solidFill>
                          <a:effectLst/>
                        </a:rPr>
                        <a:t>⟶Cl</a:t>
                      </a:r>
                      <a:r>
                        <a:rPr lang="en-IN" sz="1600" b="0" baseline="30000" dirty="0">
                          <a:solidFill>
                            <a:srgbClr val="000000"/>
                          </a:solidFill>
                          <a:effectLst/>
                        </a:rPr>
                        <a:t>−</a:t>
                      </a:r>
                      <a:r>
                        <a:rPr lang="en-IN" sz="1600" b="0" dirty="0">
                          <a:solidFill>
                            <a:srgbClr val="000000"/>
                          </a:solidFill>
                          <a:effectLst/>
                        </a:rPr>
                        <a:t>(g)  </a:t>
                      </a:r>
                      <a:r>
                        <a:rPr lang="el-GR" sz="1600" b="0" dirty="0">
                          <a:solidFill>
                            <a:srgbClr val="000000"/>
                          </a:solidFill>
                          <a:effectLst/>
                        </a:rPr>
                        <a:t>Δ</a:t>
                      </a:r>
                      <a:r>
                        <a:rPr lang="en-IN" sz="1600" b="0" dirty="0">
                          <a:solidFill>
                            <a:srgbClr val="000000"/>
                          </a:solidFill>
                          <a:effectLst/>
                        </a:rPr>
                        <a:t>H = −EA = −368kJ</a:t>
                      </a:r>
                      <a:endParaRPr lang="en-IN" sz="1600" dirty="0">
                        <a:effectLst/>
                      </a:endParaRPr>
                    </a:p>
                  </a:txBody>
                  <a:tcPr marL="40667" marR="40667" marT="20333" marB="20333" anchor="ctr"/>
                </a:tc>
                <a:extLst>
                  <a:ext uri="{0D108BD9-81ED-4DB2-BD59-A6C34878D82A}">
                    <a16:rowId xmlns:a16="http://schemas.microsoft.com/office/drawing/2014/main" val="571740986"/>
                  </a:ext>
                </a:extLst>
              </a:tr>
              <a:tr h="580953">
                <a:tc>
                  <a:txBody>
                    <a:bodyPr/>
                    <a:lstStyle/>
                    <a:p>
                      <a:pPr algn="l" fontAlgn="ctr"/>
                      <a:r>
                        <a:rPr lang="en-US" sz="1600">
                          <a:effectLst/>
                        </a:rPr>
                        <a:t>Negative of the lattice energy of NaCl(s)</a:t>
                      </a:r>
                    </a:p>
                  </a:txBody>
                  <a:tcPr marL="40667" marR="40667" marT="20333" marB="20333" anchor="ctr"/>
                </a:tc>
                <a:tc>
                  <a:txBody>
                    <a:bodyPr/>
                    <a:lstStyle/>
                    <a:p>
                      <a:pPr algn="l" fontAlgn="ctr"/>
                      <a:r>
                        <a:rPr lang="en-IN" sz="1600" b="0" dirty="0">
                          <a:solidFill>
                            <a:srgbClr val="000000"/>
                          </a:solidFill>
                          <a:effectLst/>
                        </a:rPr>
                        <a:t>Na</a:t>
                      </a:r>
                      <a:r>
                        <a:rPr lang="en-IN" sz="1600" b="0" baseline="30000" dirty="0">
                          <a:solidFill>
                            <a:srgbClr val="000000"/>
                          </a:solidFill>
                          <a:effectLst/>
                        </a:rPr>
                        <a:t>+</a:t>
                      </a:r>
                      <a:r>
                        <a:rPr lang="en-IN" sz="1600" b="0" dirty="0">
                          <a:solidFill>
                            <a:srgbClr val="000000"/>
                          </a:solidFill>
                          <a:effectLst/>
                        </a:rPr>
                        <a:t>(g) + Cl</a:t>
                      </a:r>
                      <a:r>
                        <a:rPr lang="en-IN" sz="1600" b="0" baseline="30000" dirty="0">
                          <a:solidFill>
                            <a:srgbClr val="000000"/>
                          </a:solidFill>
                          <a:effectLst/>
                        </a:rPr>
                        <a:t>−</a:t>
                      </a:r>
                      <a:r>
                        <a:rPr lang="en-IN" sz="1600" b="0" dirty="0">
                          <a:solidFill>
                            <a:srgbClr val="000000"/>
                          </a:solidFill>
                          <a:effectLst/>
                        </a:rPr>
                        <a:t>(g)⟶NaCl(s)  </a:t>
                      </a:r>
                      <a:r>
                        <a:rPr lang="el-GR" sz="1600" b="0" dirty="0">
                          <a:solidFill>
                            <a:srgbClr val="000000"/>
                          </a:solidFill>
                          <a:effectLst/>
                        </a:rPr>
                        <a:t>Δ</a:t>
                      </a:r>
                      <a:r>
                        <a:rPr lang="en-IN" sz="1600" b="0" dirty="0">
                          <a:solidFill>
                            <a:srgbClr val="000000"/>
                          </a:solidFill>
                          <a:effectLst/>
                        </a:rPr>
                        <a:t>H = −</a:t>
                      </a:r>
                      <a:r>
                        <a:rPr lang="el-GR" sz="1600" b="0" dirty="0">
                          <a:solidFill>
                            <a:srgbClr val="000000"/>
                          </a:solidFill>
                          <a:effectLst/>
                        </a:rPr>
                        <a:t>Δ</a:t>
                      </a:r>
                      <a:r>
                        <a:rPr lang="en-US" sz="1600" b="0" dirty="0">
                          <a:solidFill>
                            <a:srgbClr val="000000"/>
                          </a:solidFill>
                          <a:effectLst/>
                        </a:rPr>
                        <a:t>H</a:t>
                      </a:r>
                      <a:r>
                        <a:rPr lang="en-IN" sz="1600" b="0" baseline="-25000" dirty="0">
                          <a:solidFill>
                            <a:srgbClr val="000000"/>
                          </a:solidFill>
                          <a:effectLst/>
                        </a:rPr>
                        <a:t>lattice </a:t>
                      </a:r>
                      <a:r>
                        <a:rPr lang="en-IN" sz="1600" b="0" dirty="0">
                          <a:solidFill>
                            <a:srgbClr val="000000"/>
                          </a:solidFill>
                          <a:effectLst/>
                        </a:rPr>
                        <a:t>= ?</a:t>
                      </a:r>
                      <a:endParaRPr lang="en-IN" sz="1600" dirty="0">
                        <a:effectLst/>
                      </a:endParaRPr>
                    </a:p>
                  </a:txBody>
                  <a:tcPr marL="40667" marR="40667" marT="20333" marB="20333" anchor="ctr"/>
                </a:tc>
                <a:extLst>
                  <a:ext uri="{0D108BD9-81ED-4DB2-BD59-A6C34878D82A}">
                    <a16:rowId xmlns:a16="http://schemas.microsoft.com/office/drawing/2014/main" val="3740874895"/>
                  </a:ext>
                </a:extLst>
              </a:tr>
              <a:tr h="580953">
                <a:tc>
                  <a:txBody>
                    <a:bodyPr/>
                    <a:lstStyle/>
                    <a:p>
                      <a:pPr algn="l" fontAlgn="ctr"/>
                      <a:r>
                        <a:rPr lang="en-US" sz="1600">
                          <a:effectLst/>
                        </a:rPr>
                        <a:t>Enthalpy of formation of NaCl(s), add steps 1–5</a:t>
                      </a:r>
                    </a:p>
                  </a:txBody>
                  <a:tcPr marL="40667" marR="40667" marT="20333" marB="20333" anchor="ctr"/>
                </a:tc>
                <a:tc>
                  <a:txBody>
                    <a:bodyPr/>
                    <a:lstStyle/>
                    <a:p>
                      <a:pPr algn="l" fontAlgn="ctr"/>
                      <a:r>
                        <a:rPr lang="el-GR" sz="1600" b="0" dirty="0">
                          <a:solidFill>
                            <a:srgbClr val="000000"/>
                          </a:solidFill>
                          <a:effectLst/>
                        </a:rPr>
                        <a:t>Δ</a:t>
                      </a:r>
                      <a:r>
                        <a:rPr lang="en-IN" sz="1600" b="0" dirty="0">
                          <a:solidFill>
                            <a:srgbClr val="000000"/>
                          </a:solidFill>
                          <a:effectLst/>
                        </a:rPr>
                        <a:t>H = </a:t>
                      </a:r>
                      <a:r>
                        <a:rPr lang="el-GR" sz="1600" b="0" dirty="0">
                          <a:solidFill>
                            <a:srgbClr val="000000"/>
                          </a:solidFill>
                          <a:effectLst/>
                        </a:rPr>
                        <a:t>Δ</a:t>
                      </a:r>
                      <a:r>
                        <a:rPr lang="en-IN" sz="1600" b="0" dirty="0" err="1">
                          <a:solidFill>
                            <a:srgbClr val="000000"/>
                          </a:solidFill>
                          <a:effectLst/>
                        </a:rPr>
                        <a:t>H</a:t>
                      </a:r>
                      <a:r>
                        <a:rPr lang="en-IN" sz="1600" b="0" baseline="30000" dirty="0" err="1">
                          <a:solidFill>
                            <a:srgbClr val="000000"/>
                          </a:solidFill>
                          <a:effectLst/>
                        </a:rPr>
                        <a:t>∘</a:t>
                      </a:r>
                      <a:r>
                        <a:rPr lang="en-IN" sz="1600" b="0" baseline="-25000" dirty="0" err="1">
                          <a:solidFill>
                            <a:srgbClr val="000000"/>
                          </a:solidFill>
                          <a:effectLst/>
                        </a:rPr>
                        <a:t>f</a:t>
                      </a:r>
                      <a:r>
                        <a:rPr lang="en-IN" sz="1600" b="0" baseline="-25000" dirty="0">
                          <a:solidFill>
                            <a:srgbClr val="000000"/>
                          </a:solidFill>
                          <a:effectLst/>
                        </a:rPr>
                        <a:t> </a:t>
                      </a:r>
                      <a:r>
                        <a:rPr lang="en-IN" sz="1600" b="0" dirty="0">
                          <a:solidFill>
                            <a:srgbClr val="000000"/>
                          </a:solidFill>
                          <a:effectLst/>
                        </a:rPr>
                        <a:t>= </a:t>
                      </a:r>
                      <a:r>
                        <a:rPr lang="el-GR" sz="1600" b="0" dirty="0">
                          <a:solidFill>
                            <a:srgbClr val="000000"/>
                          </a:solidFill>
                          <a:effectLst/>
                        </a:rPr>
                        <a:t>Δ</a:t>
                      </a:r>
                      <a:r>
                        <a:rPr lang="en-IN" sz="1600" b="0" dirty="0">
                          <a:solidFill>
                            <a:srgbClr val="000000"/>
                          </a:solidFill>
                          <a:effectLst/>
                        </a:rPr>
                        <a:t>H</a:t>
                      </a:r>
                      <a:r>
                        <a:rPr lang="en-IN" sz="1600" b="0" baseline="30000" dirty="0">
                          <a:solidFill>
                            <a:srgbClr val="000000"/>
                          </a:solidFill>
                          <a:effectLst/>
                        </a:rPr>
                        <a:t>∘</a:t>
                      </a:r>
                      <a:r>
                        <a:rPr lang="en-IN" sz="1600" b="0" baseline="-25000" dirty="0">
                          <a:solidFill>
                            <a:srgbClr val="000000"/>
                          </a:solidFill>
                          <a:effectLst/>
                        </a:rPr>
                        <a:t>s </a:t>
                      </a:r>
                      <a:r>
                        <a:rPr lang="en-IN" sz="1600" b="0" dirty="0">
                          <a:solidFill>
                            <a:srgbClr val="000000"/>
                          </a:solidFill>
                          <a:effectLst/>
                        </a:rPr>
                        <a:t>+ ½ D + IE + (−EA) + (−</a:t>
                      </a:r>
                      <a:r>
                        <a:rPr lang="el-GR" sz="1600" b="0" dirty="0">
                          <a:solidFill>
                            <a:srgbClr val="000000"/>
                          </a:solidFill>
                          <a:effectLst/>
                        </a:rPr>
                        <a:t>Δ</a:t>
                      </a:r>
                      <a:r>
                        <a:rPr lang="en-IN" sz="1600" b="0" dirty="0" err="1">
                          <a:solidFill>
                            <a:srgbClr val="000000"/>
                          </a:solidFill>
                          <a:effectLst/>
                        </a:rPr>
                        <a:t>H</a:t>
                      </a:r>
                      <a:r>
                        <a:rPr lang="en-IN" sz="1600" b="0" baseline="-25000" dirty="0" err="1">
                          <a:solidFill>
                            <a:srgbClr val="000000"/>
                          </a:solidFill>
                          <a:effectLst/>
                        </a:rPr>
                        <a:t>lattice</a:t>
                      </a:r>
                      <a:r>
                        <a:rPr lang="en-IN" sz="1600" b="0" dirty="0">
                          <a:solidFill>
                            <a:srgbClr val="000000"/>
                          </a:solidFill>
                          <a:effectLst/>
                        </a:rPr>
                        <a:t>)</a:t>
                      </a:r>
                      <a:br>
                        <a:rPr lang="en-IN" sz="1600" dirty="0">
                          <a:effectLst/>
                        </a:rPr>
                      </a:br>
                      <a:r>
                        <a:rPr lang="en-IN" sz="1600" b="0" dirty="0">
                          <a:solidFill>
                            <a:srgbClr val="000000"/>
                          </a:solidFill>
                          <a:effectLst/>
                        </a:rPr>
                        <a:t>Na(s) + ½ Cl</a:t>
                      </a:r>
                      <a:r>
                        <a:rPr lang="en-IN" sz="1600" b="0" baseline="-25000" dirty="0">
                          <a:solidFill>
                            <a:srgbClr val="000000"/>
                          </a:solidFill>
                          <a:effectLst/>
                        </a:rPr>
                        <a:t>2</a:t>
                      </a:r>
                      <a:r>
                        <a:rPr lang="en-IN" sz="1600" b="0" dirty="0">
                          <a:solidFill>
                            <a:srgbClr val="000000"/>
                          </a:solidFill>
                          <a:effectLst/>
                        </a:rPr>
                        <a:t>(g)⟶NaCl(s) = −411kJ</a:t>
                      </a:r>
                      <a:endParaRPr lang="en-IN" sz="1600" dirty="0">
                        <a:effectLst/>
                      </a:endParaRPr>
                    </a:p>
                  </a:txBody>
                  <a:tcPr marL="40667" marR="40667" marT="20333" marB="20333" anchor="ctr"/>
                </a:tc>
                <a:extLst>
                  <a:ext uri="{0D108BD9-81ED-4DB2-BD59-A6C34878D82A}">
                    <a16:rowId xmlns:a16="http://schemas.microsoft.com/office/drawing/2014/main" val="1971507158"/>
                  </a:ext>
                </a:extLst>
              </a:tr>
            </a:tbl>
          </a:graphicData>
        </a:graphic>
      </p:graphicFrame>
      <p:sp>
        <p:nvSpPr>
          <p:cNvPr id="2" name="TextBox 1">
            <a:extLst>
              <a:ext uri="{FF2B5EF4-FFF2-40B4-BE49-F238E27FC236}">
                <a16:creationId xmlns:a16="http://schemas.microsoft.com/office/drawing/2014/main" id="{54C5304B-E7E5-9A43-3320-DAF75BFFAADE}"/>
              </a:ext>
            </a:extLst>
          </p:cNvPr>
          <p:cNvSpPr txBox="1"/>
          <p:nvPr/>
        </p:nvSpPr>
        <p:spPr>
          <a:xfrm>
            <a:off x="4339339" y="5925831"/>
            <a:ext cx="4108304" cy="338554"/>
          </a:xfrm>
          <a:prstGeom prst="rect">
            <a:avLst/>
          </a:prstGeom>
          <a:noFill/>
        </p:spPr>
        <p:txBody>
          <a:bodyPr wrap="none" rtlCol="0">
            <a:spAutoFit/>
          </a:bodyPr>
          <a:lstStyle/>
          <a:p>
            <a:pPr>
              <a:lnSpc>
                <a:spcPct val="100000"/>
              </a:lnSpc>
            </a:pPr>
            <a:r>
              <a:rPr lang="en-US" sz="1600" dirty="0">
                <a:effectLst/>
                <a:latin typeface="Arial" panose="020B0604020202020204" pitchFamily="34" charset="0"/>
                <a:ea typeface="Calibri" panose="020F0502020204030204" pitchFamily="34" charset="0"/>
              </a:rPr>
              <a:t>(credit: </a:t>
            </a:r>
            <a:r>
              <a:rPr lang="en-US" sz="1600" i="1" u="sng" dirty="0">
                <a:solidFill>
                  <a:srgbClr val="0563C1"/>
                </a:solidFill>
                <a:effectLst/>
                <a:latin typeface="Arial" panose="020B0604020202020204" pitchFamily="34" charset="0"/>
                <a:ea typeface="Calibri" panose="020F0502020204030204" pitchFamily="34" charset="0"/>
                <a:hlinkClick r:id="rId3"/>
              </a:rPr>
              <a:t>Chemistry (OpenStax)</a:t>
            </a:r>
            <a:r>
              <a:rPr lang="en-US" sz="1600" dirty="0">
                <a:effectLst/>
                <a:latin typeface="Arial" panose="020B0604020202020204" pitchFamily="34" charset="0"/>
                <a:ea typeface="Calibri" panose="020F0502020204030204" pitchFamily="34" charset="0"/>
              </a:rPr>
              <a:t>, </a:t>
            </a:r>
            <a:r>
              <a:rPr lang="en-US" sz="1600" u="sng" dirty="0">
                <a:solidFill>
                  <a:srgbClr val="0563C1"/>
                </a:solidFill>
                <a:effectLst/>
                <a:latin typeface="Arial" panose="020B0604020202020204" pitchFamily="34" charset="0"/>
                <a:ea typeface="Calibri" panose="020F0502020204030204" pitchFamily="34" charset="0"/>
                <a:hlinkClick r:id="rId4"/>
              </a:rPr>
              <a:t>CC BY 4.0</a:t>
            </a:r>
            <a:r>
              <a:rPr lang="en-US" sz="1600" dirty="0">
                <a:effectLst/>
                <a:latin typeface="Arial" panose="020B0604020202020204" pitchFamily="34" charset="0"/>
                <a:ea typeface="Calibri" panose="020F0502020204030204" pitchFamily="34" charset="0"/>
              </a:rPr>
              <a:t>.)</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62020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4098" name="Picture 2" descr="A pair of images are shown. The left image shows a carbon atom with three atoms bonded in a triangular arrangement around it. There are two hydrogen atoms bonded on the left side of the carbon and the angle between them is labeled, “118 degrees” and, “Bond angle.” The carbon is also double bonded to an oxygen atom. The double bond is shaded and there is a bracket which labels the bond, “Bond length ( angstrom ), ( center to center ),” and, “1.21 angstrom.” The right image shows a ball-and-stick model of the same elements. The hydrogen atoms are white, the carbon atom is black, and the oxygen atom is red.">
            <a:extLst>
              <a:ext uri="{FF2B5EF4-FFF2-40B4-BE49-F238E27FC236}">
                <a16:creationId xmlns:a16="http://schemas.microsoft.com/office/drawing/2014/main" id="{69F0ABC7-B12B-2684-C6DA-D53C4DDA9B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194" y="1629000"/>
            <a:ext cx="10477612" cy="360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6984" y="5486400"/>
            <a:ext cx="9824757" cy="899885"/>
          </a:xfrm>
        </p:spPr>
        <p:txBody>
          <a:bodyPr>
            <a:noAutofit/>
          </a:bodyPr>
          <a:lstStyle/>
          <a:p>
            <a:pPr>
              <a:lnSpc>
                <a:spcPct val="100000"/>
              </a:lnSpc>
            </a:pPr>
            <a:r>
              <a:rPr lang="en-US" b="1" dirty="0"/>
              <a:t>Figure 11.6a</a:t>
            </a:r>
            <a:r>
              <a:rPr lang="en-US" dirty="0"/>
              <a:t> Bond distances (lengths) and angles are shown for the formaldehyde molecule, H</a:t>
            </a:r>
            <a:r>
              <a:rPr lang="en-US" baseline="-25000" dirty="0"/>
              <a:t>2</a:t>
            </a:r>
            <a:r>
              <a:rPr lang="en-US" dirty="0"/>
              <a:t>CO.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4520242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11.6b</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5122" name="Picture 2" descr="A Lewis structure is shown. A fluorine atom with three lone pairs of electrons is single bonded to a beryllium atom which is single bonded to a fluorine atom with three lone pairs of electrons. The angle of the bonds between the two fluorine atoms and the beryllium atom is labeled, “180 degrees.”">
            <a:extLst>
              <a:ext uri="{FF2B5EF4-FFF2-40B4-BE49-F238E27FC236}">
                <a16:creationId xmlns:a16="http://schemas.microsoft.com/office/drawing/2014/main" id="{5AE6D5FC-E8EE-835E-A3B2-4A77AADF6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000" y="2169000"/>
            <a:ext cx="9212000" cy="25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90000" y="5486400"/>
            <a:ext cx="9212000" cy="899885"/>
          </a:xfrm>
        </p:spPr>
        <p:txBody>
          <a:bodyPr>
            <a:noAutofit/>
          </a:bodyPr>
          <a:lstStyle/>
          <a:p>
            <a:pPr>
              <a:lnSpc>
                <a:spcPct val="100000"/>
              </a:lnSpc>
            </a:pPr>
            <a:r>
              <a:rPr lang="en-US" b="1" dirty="0"/>
              <a:t>Figure 11.6b</a:t>
            </a:r>
            <a:r>
              <a:rPr lang="en-US" dirty="0"/>
              <a:t> The BeF</a:t>
            </a:r>
            <a:r>
              <a:rPr lang="en-US" baseline="-25000" dirty="0"/>
              <a:t>2</a:t>
            </a:r>
            <a:r>
              <a:rPr lang="en-US" dirty="0"/>
              <a:t> molecule adopts a linear structure in which the two bonds are as far apart as possible, on opposite sides of the Be atom.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4242760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11.6c</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6146" name="Picture 2" descr="A table with four rows and six columns is shown. The header column contains the phrases, “Number of regions,” “Spatial arrangement,” “Wedge/dash Notation,” and “Electron pair Geometry.” The first row reads: “Two regions of high electron density ( bonds and/or unshared pairs )”, “Three regions of high electron density ( bonds and/or unshared pairs ),” “Four regions of high electron density ( bonds and/or unshared pairs ),” “Five regions of high electron density ( bonds and/or unshared pairs ),” and “Six regions of high electron density ( bonds and/or unshared pairs ).” The second row shows diagrams of orbitals. The first image shows two oval-shaped orbs with an arrow indicating an angle of 180 degrees. The second image shows three oval-shaped orbs with an arrow indicating an angle of 120 degrees. The third image shows four oval-shaped orbs with an arrow indicating an angle of 109.5 degrees. The fourth image shows five oval-shaped orbs with an arrow indicating an angle of 90 and 120 degrees. The fifth image shows six oval-shaped orbs with an arrow indicating an angle of 90 degrees. The third row contains Lewis structures. The first structure shows a beryllium atom single bonded to two hydrogen atoms. The second structure shows a boron atom single bonded to three hydrogen atoms. The third structure shows a carbon atom single bonded to four hydrogen atoms. The fourth structure shows a phosphorus atom single bonded to five fluorine atoms. The fifth structure shows a sulfur atom single bonded to six fluorine atoms. The fourth row contains the phrases “Linear; 180 degree angle,” Trigonal Planar; all angles 120 degrees,” “Tetrahedral; all angles 109.5 degrees,” “Trigonal bipyramidal; angles of 90 degrees and 120 degrees. An attached atom may be equatorial, ( in the plane of the triangle ), or axial, ( above the plane of the triangle ),” and “Octahedral; 90 degrees or 180 degrees.”">
            <a:extLst>
              <a:ext uri="{FF2B5EF4-FFF2-40B4-BE49-F238E27FC236}">
                <a16:creationId xmlns:a16="http://schemas.microsoft.com/office/drawing/2014/main" id="{38E62A06-5BE3-9165-15BF-258C0E666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129" y="833635"/>
            <a:ext cx="5249565" cy="48463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95080" y="5710827"/>
            <a:ext cx="9212000" cy="899885"/>
          </a:xfrm>
        </p:spPr>
        <p:txBody>
          <a:bodyPr>
            <a:noAutofit/>
          </a:bodyPr>
          <a:lstStyle/>
          <a:p>
            <a:pPr>
              <a:lnSpc>
                <a:spcPct val="100000"/>
              </a:lnSpc>
            </a:pPr>
            <a:r>
              <a:rPr lang="en-US" b="1" dirty="0"/>
              <a:t>Figure 11.6c</a:t>
            </a:r>
            <a:r>
              <a:rPr lang="en-US" dirty="0"/>
              <a:t> The basic electron-pair geometries predicted by VSEPR theory maximize the space around any region of electron density (bonds or lone pairs).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220427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11.6d</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7170" name="Picture 2" descr="A Lewis structure shows a carbon atom single bonded to four hydrogen atoms. This structure uses wedges and dashes to give it a three dimensional appearance.">
            <a:extLst>
              <a:ext uri="{FF2B5EF4-FFF2-40B4-BE49-F238E27FC236}">
                <a16:creationId xmlns:a16="http://schemas.microsoft.com/office/drawing/2014/main" id="{7D19B2E9-0877-E4E3-F130-B37140C3E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12" y="1371600"/>
            <a:ext cx="4371975"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90000" y="5486400"/>
            <a:ext cx="9212000" cy="899885"/>
          </a:xfrm>
        </p:spPr>
        <p:txBody>
          <a:bodyPr vert="horz" lIns="91440" tIns="45720" rIns="91440" bIns="45720" rtlCol="0" anchor="t">
            <a:noAutofit/>
          </a:bodyPr>
          <a:lstStyle/>
          <a:p>
            <a:pPr>
              <a:lnSpc>
                <a:spcPct val="100000"/>
              </a:lnSpc>
            </a:pPr>
            <a:r>
              <a:rPr lang="en-US" b="1" dirty="0"/>
              <a:t>Figure 11.6d</a:t>
            </a:r>
            <a:r>
              <a:rPr lang="en-US" dirty="0"/>
              <a:t> Tetrahedral structure of methane, CH</a:t>
            </a:r>
            <a:r>
              <a:rPr lang="en-US" baseline="-25000" dirty="0"/>
              <a:t>4</a:t>
            </a:r>
            <a:r>
              <a:rPr lang="en-US" dirty="0"/>
              <a: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735501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11.6e</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8194" name="Picture 2" descr="Three images are shown and labeled, “a,” “b,” and “c.” Image a shows a nitrogen atom single bonded to three hydrogen atoms. There are four oval-shaped orbs that surround each hydrogen and one facing away from the rest of the molecule. These orbs are located in a tetrahedral arrangement. Image b shows a ball-and-stick model of the nitrogen single bonded to the three hydrogen atoms. Image c is the same as image a, but there are four curved, double headed arrows that circle the molecule and are labeled, “106.8 degrees.”">
            <a:extLst>
              <a:ext uri="{FF2B5EF4-FFF2-40B4-BE49-F238E27FC236}">
                <a16:creationId xmlns:a16="http://schemas.microsoft.com/office/drawing/2014/main" id="{F7E2499B-4310-A518-5EFD-8D7426BDE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40" y="1428000"/>
            <a:ext cx="10781570" cy="324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57690" y="4841027"/>
            <a:ext cx="9571895" cy="1290410"/>
          </a:xfrm>
        </p:spPr>
        <p:txBody>
          <a:bodyPr>
            <a:noAutofit/>
          </a:bodyPr>
          <a:lstStyle/>
          <a:p>
            <a:pPr>
              <a:lnSpc>
                <a:spcPct val="100000"/>
              </a:lnSpc>
            </a:pPr>
            <a:r>
              <a:rPr lang="en-US" b="1" dirty="0"/>
              <a:t>Figure 11.6e</a:t>
            </a:r>
            <a:r>
              <a:rPr lang="en-US" dirty="0"/>
              <a:t> (a) The electron-pair geometry for the ammonia molecule is tetrahedral with one lone pair and three single bonds. (b) The trigonal pyramidal molecular structure is determined from the electron-pair geometry. (c) The actual bond angles deviate slightly from the idealized angles because the lone pair takes up a larger region of space than do the single bonds, causing the HNH angle to be slightly smaller than 109.5°.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3193131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11.6f</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9218" name="Picture 2" descr="A table is shown that is comprised of six rows and six columns. The header row reads: “Number of Electron Pairs,” “Electron pair geometries; 0 lone pair,” “1 lone pair,” “2 lone pairs,” “3 lone pairs,” and “4 lone pairs.” The first column contains the numbers 2, 3, 4, 5, and 6. The first space in the second column contains a structure in which the letter E is single bonded to the letter X on each side. The angle of the bonds is labeled with a curved, double headed arrow and the value, “180 degrees.” The structure is labeled, “Linear.” The second space in the second column contains a structure in which the letter E is single bonded to the letter X on three sides. The angle between the bonds is labeled with a curved, double headed arrow and the value, “120 degrees.” The structure is labeled, “Trigonal planar.” The third space in the second column contains a structure in which the letter E is single bonded to the letter X four times. The angle between the bonds is labeled with a curved, double headed arrow and the value, “109 degrees.” The structure is labeled, “Tetrahedral.” The fourth space in the second column contains a structure in which the letter E is single bonded to the letter X on five sides. The angle between the bonds is labeled with a curved, double headed arrow and the values “90 and 120 degrees.” The structure is labeled, “Trigonal bipyramid.” The fifth space in the second column contains a structure in which the letter E is single bonded to the letter X on six sides. The angle between the bonds is labeled with a curved, double headed arrow and the value, “90 degrees.” The structure is labeled, “Octahedral.” The first space in the third column is empty while the second contains a structure in which the letter E is single bonded to the letter X on each side and has a lone pair of electrons. The angle between the bonds is labeled with a curved, double headed arrow and the value, “less than 120 degrees.” The structure is labeled, “Bent or angular.” The third space in the third column contains a structure in which the letter E is single bonded to the letter X three times and to a lone pair of electrons. It is labeled with a curved, double headed arrow and the value, “less than 109 degrees.” The structure is labeled, “Trigonal pyramid.” The fourth space in the third column contains a structure in which the letter E is single bonded to the letter X on four sides and has a lone pair of electrons. The bond angle is labeled with a curved, double headed arrow and the values, “less than 90 and less than 120 degrees.” The structure is labeled, “Sawhorse or seesaw.” The fifth space in the third column contains a structure in which the letter E is single bonded to the letter X on five sides and has a lone pair of electrons. The bond angle is labeled with a curved, double headed arrow and the value, “less than 90 degrees.” The structure is labeled, “Square pyramidal.” The first and second spaces in the fourth column are empty while the third contains a structure in which the letter E is single bonded to the letter X on each side and has two lone pairs of electrons. The bond angle is labeled with a curved, double headed arrow and the value, “less than less than 109 degrees.” The structure is labeled, “Bent or angular.” The fourth space in the fourth column contains a structure in which the letter E is single bonded to the letter X three times and to two lone pairs of electrons. The bond angle is labeled with a curved, double headed arrow and the value, “less than 90 degrees.” The structure is labeled, “T - shape.” The fifth space in the fourth column contains a structure in which the letter E is single bonded to the letter X on four sides and has two lone pairs of electrons. The bond angle is labeled with a curved, double headed arrow and the value “90 degrees.” The structure is labeled, “Square planar.” The first, second and third spaces in the fifth column are empty while the fourth contains a structure in which the letter E is single bonded to the letter X on each side and has three lone pairs of electrons. The bond angle is labeled with a curved, double headed arrow and the value, “180 degrees.” The structure is labeled, “Linear.” The fifth space in the fifth column contains a structure in which the letter E is single bonded to the letter X three times and to three lone pairs of electrons. The bond angle is labeled with a curved, double headed arrow and the value, “less than 90 degrees.” The structure is labeled, “T - shape.” The first, second, third, and fourth spaces in the sixth column are empty while the fifth contains a structure in which the letter E is single bonded to the letter X on each side and has four lone pairs of electrons. The bond angle is labeled with a curved, double headed arrow and the value “180 degrees.” The structure is labeled, “Linear.” All the structures use wedges and dashes to give them three dimensional appearances.">
            <a:extLst>
              <a:ext uri="{FF2B5EF4-FFF2-40B4-BE49-F238E27FC236}">
                <a16:creationId xmlns:a16="http://schemas.microsoft.com/office/drawing/2014/main" id="{A3E3DD62-7E14-BE90-885C-C39B2FB1D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0822" y="742950"/>
            <a:ext cx="5475306" cy="457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540" y="5334000"/>
            <a:ext cx="9476645" cy="899885"/>
          </a:xfrm>
        </p:spPr>
        <p:txBody>
          <a:bodyPr>
            <a:noAutofit/>
          </a:bodyPr>
          <a:lstStyle/>
          <a:p>
            <a:pPr>
              <a:lnSpc>
                <a:spcPct val="100000"/>
              </a:lnSpc>
            </a:pPr>
            <a:r>
              <a:rPr lang="en-US" b="1" dirty="0"/>
              <a:t>Figure 11.6f</a:t>
            </a:r>
            <a:r>
              <a:rPr lang="en-US" dirty="0"/>
              <a:t> The molecular structures are identical to the electron-pair geometries when there is no lone pairs present (first column). For a particular number of electron pairs (row), the molecular structures for one or more lone pairs are determined based on modifications of the corresponding electron-pair geometry.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590078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11.6g</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0242" name="Picture 2" descr="Four sets of images are shown and labeled, “a,” “b,” “c,” and “d.” Each image is separated by a dashed vertical line. Image a shows a six-faced, bi-pyramidal structure where the central vertical axis is labeled, “Axial,” and the horizontal plane is labeled, “Equatorial.” Image b shows a pair of diagrams in the same shape as image a, but in these diagrams, the left has a chlorine atom in the center while the right has a chlorine atom in the center, two fluorine atoms on the upper and lower ends, and one fluorine in the left horizontal position. Image c shows a pair of diagrams in the same shape as image a, but in these diagrams, the left has a chlorine atom in the center while the right has a chlorine atom in the center and three fluorine atoms in each horizontal position. Image d shows a pair of diagrams in the same shape as image a, but in these diagrams, the left has a chlorine atom in the center while the right has a chlorine atom in the center, two fluorine atoms in the horizontal positions, and one in the axial bottom position.">
            <a:extLst>
              <a:ext uri="{FF2B5EF4-FFF2-40B4-BE49-F238E27FC236}">
                <a16:creationId xmlns:a16="http://schemas.microsoft.com/office/drawing/2014/main" id="{C61FACF7-8F22-B11A-7615-F06DEA1F3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43" y="1893750"/>
            <a:ext cx="11556114" cy="28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2440" y="4917862"/>
            <a:ext cx="9476645" cy="899885"/>
          </a:xfrm>
        </p:spPr>
        <p:txBody>
          <a:bodyPr>
            <a:noAutofit/>
          </a:bodyPr>
          <a:lstStyle/>
          <a:p>
            <a:pPr>
              <a:lnSpc>
                <a:spcPct val="100000"/>
              </a:lnSpc>
            </a:pPr>
            <a:r>
              <a:rPr lang="en-US" b="1" dirty="0"/>
              <a:t>Figure 11.6g</a:t>
            </a:r>
            <a:r>
              <a:rPr lang="en-US" dirty="0"/>
              <a:t> (a) In a trigonal bipyramid, the two axial positions are located directly across from one another, whereas the three equatorial positions are located in a triangular arrangement. (b–d) The two lone pairs (red lines) in ClF</a:t>
            </a:r>
            <a:r>
              <a:rPr lang="en-US" baseline="-25000" dirty="0"/>
              <a:t>3</a:t>
            </a:r>
            <a:r>
              <a:rPr lang="en-US" dirty="0"/>
              <a:t> have several possible arrangements, but the T-shaped molecular structure (b) is the one actually observed, consistent with the larger lone pairs both occupying equatorial positions.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1990225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11.2a</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026" name="Picture 2" descr="The structure of a covalently bonded water molecule has an imbalanced appearance compared to potassium fluoride with a consistent matrix structure.">
            <a:extLst>
              <a:ext uri="{FF2B5EF4-FFF2-40B4-BE49-F238E27FC236}">
                <a16:creationId xmlns:a16="http://schemas.microsoft.com/office/drawing/2014/main" id="{1C557F15-1641-8192-24CA-146C0B088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459" y="1058606"/>
            <a:ext cx="6355080"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0480" y="5486400"/>
            <a:ext cx="9732988" cy="899885"/>
          </a:xfrm>
        </p:spPr>
        <p:txBody>
          <a:bodyPr>
            <a:noAutofit/>
          </a:bodyPr>
          <a:lstStyle/>
          <a:p>
            <a:pPr>
              <a:lnSpc>
                <a:spcPct val="100000"/>
              </a:lnSpc>
            </a:pPr>
            <a:r>
              <a:rPr lang="en-US" b="1" dirty="0"/>
              <a:t>Figure 11.2a </a:t>
            </a:r>
            <a:r>
              <a:rPr lang="en-US" dirty="0"/>
              <a:t>The figure shows the structure of a water molecule and potassium fluoride. (credit: graphic by </a:t>
            </a:r>
            <a:r>
              <a:rPr lang="en-US" dirty="0">
                <a:hlinkClick r:id="rId4"/>
              </a:rPr>
              <a:t>Revathi Mahadevan</a:t>
            </a:r>
            <a:r>
              <a:rPr lang="en-US" dirty="0"/>
              <a:t>, </a:t>
            </a:r>
            <a:r>
              <a:rPr lang="en-US" dirty="0">
                <a:hlinkClick r:id="rId5"/>
              </a:rPr>
              <a:t>CC BY 4.0</a:t>
            </a:r>
            <a:r>
              <a:rPr lang="en-US" dirty="0"/>
              <a:t>.)</a:t>
            </a:r>
            <a:endParaRPr lang="en-US" sz="1200" dirty="0"/>
          </a:p>
        </p:txBody>
      </p:sp>
    </p:spTree>
    <p:extLst>
      <p:ext uri="{BB962C8B-B14F-4D97-AF65-F5344CB8AC3E}">
        <p14:creationId xmlns:p14="http://schemas.microsoft.com/office/powerpoint/2010/main" val="15906699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11.6i</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1266" name="Picture 2" descr="A Lewis structure depicts a nitrogen atom that is single bonded to four hydrogen atoms. The structure is surrounded by brackets and has a superscripted positive sign. This figure uses dashes and wedges to displays its three planes in a tetrahedral shape.">
            <a:extLst>
              <a:ext uri="{FF2B5EF4-FFF2-40B4-BE49-F238E27FC236}">
                <a16:creationId xmlns:a16="http://schemas.microsoft.com/office/drawing/2014/main" id="{9070011E-3CE9-1D3B-3FA6-3F4EF381E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5990" y="921657"/>
            <a:ext cx="448001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0065" y="5212502"/>
            <a:ext cx="10076720" cy="899885"/>
          </a:xfrm>
        </p:spPr>
        <p:txBody>
          <a:bodyPr>
            <a:noAutofit/>
          </a:bodyPr>
          <a:lstStyle/>
          <a:p>
            <a:pPr>
              <a:lnSpc>
                <a:spcPct val="100000"/>
              </a:lnSpc>
            </a:pPr>
            <a:r>
              <a:rPr lang="en-US" b="1" dirty="0"/>
              <a:t>Figure 11.6i</a:t>
            </a:r>
            <a:r>
              <a:rPr lang="en-US" dirty="0"/>
              <a:t> The ammonium ion displays a tetrahedral electron-pair geometry as well as a tetrahedral molecular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1103095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11.6j</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2290" name="Picture 2" descr="Two diagrams are shown and labeled, “a” and “b.” Diagram a shows an oxygen atom in the center of a four-sided pyramid shape. Diagram b shows the same image as diagram a, but this time there are hydrogen atoms located at two corners of the pyramid shape.">
            <a:extLst>
              <a:ext uri="{FF2B5EF4-FFF2-40B4-BE49-F238E27FC236}">
                <a16:creationId xmlns:a16="http://schemas.microsoft.com/office/drawing/2014/main" id="{4E382051-AB35-D799-CB2D-1F56BCCA7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9621" y="1266825"/>
            <a:ext cx="793655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10065" y="5486400"/>
            <a:ext cx="9400445" cy="899885"/>
          </a:xfrm>
        </p:spPr>
        <p:txBody>
          <a:bodyPr>
            <a:noAutofit/>
          </a:bodyPr>
          <a:lstStyle/>
          <a:p>
            <a:pPr>
              <a:lnSpc>
                <a:spcPct val="100000"/>
              </a:lnSpc>
            </a:pPr>
            <a:r>
              <a:rPr lang="en-US" b="1" dirty="0"/>
              <a:t>Figure 11.6j</a:t>
            </a:r>
            <a:r>
              <a:rPr lang="en-US" dirty="0"/>
              <a:t> (a) H</a:t>
            </a:r>
            <a:r>
              <a:rPr lang="en-US" baseline="-25000" dirty="0"/>
              <a:t>2</a:t>
            </a:r>
            <a:r>
              <a:rPr lang="en-US" dirty="0"/>
              <a:t>O has four regions of electron density around the central atom, so it has a tetrahedral electron-pair geometry. (b) Two of the electron regions are lone pairs, so the molecular structure is bent.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7391136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11.6k</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3314" name="Picture 2" descr="Two diagrams are shown and labeled, “a” and “b.” Diagram a shows a sulfur atom in the center of a six-sided bi-pyramidal shape. Diagram b shows the same image as diagram a, but this time there are fluorine atoms located at four corners of the pyramid shape and they are connected to the sulfur atom by single lines.">
            <a:extLst>
              <a:ext uri="{FF2B5EF4-FFF2-40B4-BE49-F238E27FC236}">
                <a16:creationId xmlns:a16="http://schemas.microsoft.com/office/drawing/2014/main" id="{91DEB19E-1130-4D32-B39B-B9ACEDD94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1374" y="1058606"/>
            <a:ext cx="6929252"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57690" y="5334000"/>
            <a:ext cx="9209945" cy="899885"/>
          </a:xfrm>
        </p:spPr>
        <p:txBody>
          <a:bodyPr>
            <a:noAutofit/>
          </a:bodyPr>
          <a:lstStyle/>
          <a:p>
            <a:pPr>
              <a:lnSpc>
                <a:spcPct val="100000"/>
              </a:lnSpc>
            </a:pPr>
            <a:r>
              <a:rPr lang="en-US" b="1" dirty="0"/>
              <a:t>Figure 11.6k</a:t>
            </a:r>
            <a:r>
              <a:rPr lang="en-US" dirty="0"/>
              <a:t> (a) SF</a:t>
            </a:r>
            <a:r>
              <a:rPr lang="en-US" baseline="-25000" dirty="0"/>
              <a:t>4</a:t>
            </a:r>
            <a:r>
              <a:rPr lang="en-US" dirty="0"/>
              <a:t> has a trigonal bipyramidal arrangement of the five regions of electron density. (b) One of the regions is a lone pair, which results in a seesaw-shaped molecular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4979367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11.6l</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4338" name="Picture 2" descr="Two diagrams are shown and labeled, “a” and “b.” Diagram a shows a xenon atom in the center of an eight-sided octahedral shape. Diagram b shows the same image as diagram a, but this time there are fluorine atoms located at the four corners of the shape in the horizontal plane. They are connected to the xenon by single lines.">
            <a:extLst>
              <a:ext uri="{FF2B5EF4-FFF2-40B4-BE49-F238E27FC236}">
                <a16:creationId xmlns:a16="http://schemas.microsoft.com/office/drawing/2014/main" id="{493EC33A-216B-A4C1-9689-D419D092D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604" y="1133475"/>
            <a:ext cx="891899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2440" y="5419725"/>
            <a:ext cx="9467120" cy="899885"/>
          </a:xfrm>
        </p:spPr>
        <p:txBody>
          <a:bodyPr>
            <a:noAutofit/>
          </a:bodyPr>
          <a:lstStyle/>
          <a:p>
            <a:pPr>
              <a:lnSpc>
                <a:spcPct val="100000"/>
              </a:lnSpc>
            </a:pPr>
            <a:r>
              <a:rPr lang="en-US" b="1" dirty="0"/>
              <a:t>Figure 11.6l</a:t>
            </a:r>
            <a:r>
              <a:rPr lang="en-US" dirty="0"/>
              <a:t> (a) XeF</a:t>
            </a:r>
            <a:r>
              <a:rPr lang="en-US" baseline="-25000" dirty="0"/>
              <a:t>4</a:t>
            </a:r>
            <a:r>
              <a:rPr lang="en-US" dirty="0"/>
              <a:t> adopts an octahedral arrangement with two lone pairs (red lines) and four bonds in the electron-pair geometry. (b) The molecular structure is square planar with the lone pairs directly across from one another.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1082032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11.6m</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5362" name="Picture 2" descr="Two images are shown and labeled, “a” and “b.” Image a shows a large sphere labeled, “C,” a left-facing arrow with a crossed end, and a smaller sphere labeled “H.” Image b shows a large sphere labeled, “B,” a right-facing arrow with a crossed end, and a smaller sphere labeled “F.”">
            <a:extLst>
              <a:ext uri="{FF2B5EF4-FFF2-40B4-BE49-F238E27FC236}">
                <a16:creationId xmlns:a16="http://schemas.microsoft.com/office/drawing/2014/main" id="{8455501E-76A9-A731-8D18-9EAB5D291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372" y="2169000"/>
            <a:ext cx="9523256" cy="252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1015" y="5276850"/>
            <a:ext cx="8962295" cy="899885"/>
          </a:xfrm>
        </p:spPr>
        <p:txBody>
          <a:bodyPr>
            <a:noAutofit/>
          </a:bodyPr>
          <a:lstStyle/>
          <a:p>
            <a:pPr>
              <a:lnSpc>
                <a:spcPct val="100000"/>
              </a:lnSpc>
            </a:pPr>
            <a:r>
              <a:rPr lang="en-US" b="1" dirty="0"/>
              <a:t>Figure 11.6m</a:t>
            </a:r>
            <a:r>
              <a:rPr lang="en-US" dirty="0"/>
              <a:t> (a) There is a small difference in electronegativity between C and H, represented as a short vector. (b) The electronegativity difference between B and F is much larger, so the vector representing the bond moment is much longer.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5231727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11.6n</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6386" name="Picture 2" descr="Two images are shown and labeled, “a” and “b.” Image a shows a carbon atom bonded to two oxygen atoms in a ball-and-stick representation. Two arrows face away from the center of the molecule in opposite directions and are drawn horizontally like the molecule. These arrows are labeled, “Bond moments,” and the image is labeled, “Overall dipole moment equals 0.” Image b shows an oxygen atom bonded to two hydrogen atoms in a downward-facing v-shaped arrangement. An upward-facing, vertical arrow is drawn below the molecule while two upward and inward facing arrows are drawn above the molecule. The upper arrows are labeled, “Bond moments,” while the image is labeled, “Overall dipole moment.”">
            <a:extLst>
              <a:ext uri="{FF2B5EF4-FFF2-40B4-BE49-F238E27FC236}">
                <a16:creationId xmlns:a16="http://schemas.microsoft.com/office/drawing/2014/main" id="{7198462E-0B98-D572-3B18-9FC9E8607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954" y="955675"/>
            <a:ext cx="675409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514840" y="5165090"/>
            <a:ext cx="8962295" cy="890360"/>
          </a:xfrm>
        </p:spPr>
        <p:txBody>
          <a:bodyPr>
            <a:noAutofit/>
          </a:bodyPr>
          <a:lstStyle/>
          <a:p>
            <a:pPr>
              <a:lnSpc>
                <a:spcPct val="100000"/>
              </a:lnSpc>
            </a:pPr>
            <a:r>
              <a:rPr lang="en-US" b="1" dirty="0"/>
              <a:t>Figure 11.6n</a:t>
            </a:r>
            <a:r>
              <a:rPr lang="en-US" dirty="0"/>
              <a:t> The overall dipole moment of a molecule depends on the individual bond dipole moments and how they are arranged. (a) Each CO bond has a bond dipole moment, but they point in opposite directions so that the net CO</a:t>
            </a:r>
            <a:r>
              <a:rPr lang="en-US" baseline="-25000" dirty="0"/>
              <a:t>2</a:t>
            </a:r>
            <a:r>
              <a:rPr lang="en-US" dirty="0"/>
              <a:t> molecule is nonpolar. (b) In contrast, water is polar because the OH bond moments do not cancel out.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817802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11.6o</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7410" name="Picture 2" descr="An image shows a carbon atom double bonded to a sulfur atom and an oxygen atom which are arranged in a horizontal plane. Two arrows face away from the center of the molecule in opposite directions and are drawn horizontally like the molecule. The left-facing arrow is larger than the right-facing arrow. These arrows are labeled, “Bond moments,” and a left-facing arrow below the molecule is labeled, “Overall dipole moment.”">
            <a:extLst>
              <a:ext uri="{FF2B5EF4-FFF2-40B4-BE49-F238E27FC236}">
                <a16:creationId xmlns:a16="http://schemas.microsoft.com/office/drawing/2014/main" id="{F6D7907B-9773-8E5D-63B5-2776F4BFD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547" y="1371600"/>
            <a:ext cx="5996906"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705215" y="5486400"/>
            <a:ext cx="10781570" cy="899885"/>
          </a:xfrm>
        </p:spPr>
        <p:txBody>
          <a:bodyPr>
            <a:noAutofit/>
          </a:bodyPr>
          <a:lstStyle/>
          <a:p>
            <a:pPr algn="ctr">
              <a:lnSpc>
                <a:spcPct val="100000"/>
              </a:lnSpc>
            </a:pPr>
            <a:r>
              <a:rPr lang="en-US" b="1" dirty="0"/>
              <a:t>Figure 11.6o </a:t>
            </a:r>
            <a:r>
              <a:rPr lang="en-US" dirty="0"/>
              <a:t>The OCS molecule is shown to have a linear structure.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5235783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11.6p</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8434" name="Picture 2" descr="An image shows a carbon atom single bonded to three hydrogen atoms and a chlorine atom. There are arrows with crossed ends pointing from the hydrogen to the carbon near each bond, and one pointing from the carbon to the chlorine along that bond. The carbon and chlorine arrow is longer. This image uses dashes and wedges to give it a three-dimensional appearance.">
            <a:extLst>
              <a:ext uri="{FF2B5EF4-FFF2-40B4-BE49-F238E27FC236}">
                <a16:creationId xmlns:a16="http://schemas.microsoft.com/office/drawing/2014/main" id="{041AD377-5F2B-7F8F-8954-AEFF6B2C8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9154" y="1371600"/>
            <a:ext cx="3553691"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540" y="5486400"/>
            <a:ext cx="9209945" cy="899885"/>
          </a:xfrm>
        </p:spPr>
        <p:txBody>
          <a:bodyPr vert="horz" lIns="91440" tIns="45720" rIns="91440" bIns="45720" rtlCol="0" anchor="t">
            <a:noAutofit/>
          </a:bodyPr>
          <a:lstStyle/>
          <a:p>
            <a:pPr>
              <a:lnSpc>
                <a:spcPct val="100000"/>
              </a:lnSpc>
            </a:pPr>
            <a:r>
              <a:rPr lang="en-US" b="1" dirty="0"/>
              <a:t>Figure 11.6p</a:t>
            </a:r>
            <a:r>
              <a:rPr lang="en-US" dirty="0"/>
              <a:t> The CH</a:t>
            </a:r>
            <a:r>
              <a:rPr lang="en-US" baseline="-25000" dirty="0"/>
              <a:t>3</a:t>
            </a:r>
            <a:r>
              <a:rPr lang="en-US" dirty="0"/>
              <a:t>Cl structure has a tetrahedral shape and represents a polar molecule.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85950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11.6q</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19458" name="Picture 2" descr="Two Lewis structures are shown. The left structure shows a sulfur atom with two lone pairs of electrons single bonded to two hydrogen atoms. Near the sulfur is a dipole symbol with a superscripted negative sign. Near each hydrogen is a dipole symbol with a superscripted positive sign. The right structure shows a nitrogen atom with one lone pair of electrons single bonded to three hydrogen atoms. Near the nitrogen is a dipole symbol with a superscripted negative sign. Near each hydrogen is a dipole symbol with a superscripted positive sign.">
            <a:extLst>
              <a:ext uri="{FF2B5EF4-FFF2-40B4-BE49-F238E27FC236}">
                <a16:creationId xmlns:a16="http://schemas.microsoft.com/office/drawing/2014/main" id="{B0ACF302-F00F-206B-18A5-6B395B10B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571" y="2349000"/>
            <a:ext cx="11142857" cy="216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1015" y="5486400"/>
            <a:ext cx="10095770" cy="899885"/>
          </a:xfrm>
        </p:spPr>
        <p:txBody>
          <a:bodyPr vert="horz" lIns="91440" tIns="45720" rIns="91440" bIns="45720" rtlCol="0" anchor="t">
            <a:noAutofit/>
          </a:bodyPr>
          <a:lstStyle/>
          <a:p>
            <a:pPr>
              <a:lnSpc>
                <a:spcPct val="100000"/>
              </a:lnSpc>
            </a:pPr>
            <a:r>
              <a:rPr lang="en-US" b="1" dirty="0"/>
              <a:t>Figure 11.6q</a:t>
            </a:r>
            <a:r>
              <a:rPr lang="en-US" dirty="0"/>
              <a:t> H</a:t>
            </a:r>
            <a:r>
              <a:rPr lang="en-US" baseline="-25000" dirty="0"/>
              <a:t>2</a:t>
            </a:r>
            <a:r>
              <a:rPr lang="en-US" dirty="0"/>
              <a:t>S and NH</a:t>
            </a:r>
            <a:r>
              <a:rPr lang="en-US" baseline="-25000" dirty="0"/>
              <a:t>3</a:t>
            </a:r>
            <a:r>
              <a:rPr lang="en-US" dirty="0"/>
              <a:t> represent structures where the dipoles do not cancel due to the lone pair of electrons.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14105049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11.6r</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20482" name="Picture 2" descr="Two diagrams are shown and labeled, “a” and “b.” Diagram &quot;a&quot; shows two vertical, black lines. The left line is labeled with a negative sign and the right with a positive sign. There are five molecules in between. The molecules are separate from one another and are composed of a hydrogen atom bonded to a fluorine atom. The fluorine atom is labeled with a dipole symbol and a superscripted negative sign while the hydrogen atom is labeled with a dipole symbol and a superscripted positive sign. The molecules are randomly oriented in the space. The right diagram labeled ( b ) is also bracketed by two vertical lines; the left line is labeled with a negative sign and the right with a positive sign. The same molecules are present, but this time they are all facing horizontally, with the hydrogen-end of each molecule facing toward the negative line and fluorine-end facing toward the positive line.">
            <a:extLst>
              <a:ext uri="{FF2B5EF4-FFF2-40B4-BE49-F238E27FC236}">
                <a16:creationId xmlns:a16="http://schemas.microsoft.com/office/drawing/2014/main" id="{40FAE930-76CE-06B8-D052-16A0D06AE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310" y="1095375"/>
            <a:ext cx="6697579"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71965" y="5400675"/>
            <a:ext cx="9438545" cy="899885"/>
          </a:xfrm>
        </p:spPr>
        <p:txBody>
          <a:bodyPr>
            <a:noAutofit/>
          </a:bodyPr>
          <a:lstStyle/>
          <a:p>
            <a:pPr>
              <a:lnSpc>
                <a:spcPct val="100000"/>
              </a:lnSpc>
            </a:pPr>
            <a:r>
              <a:rPr lang="en-US" b="1" dirty="0"/>
              <a:t>Figure 11.6r</a:t>
            </a:r>
            <a:r>
              <a:rPr lang="en-US" dirty="0"/>
              <a:t> (a) Molecules are always randomly distributed in the liquid state in the absence of an electric field. (b) When an electric field is applied, polar molecules like HF will align to the dipoles with the field direction.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401186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11.2b</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6146" name="Picture 2" descr="A graph is shown with the x-axis labeled, “Internuclear distance ( p m )” while the y-axis is labeled, “Energy ( J ).” One value, “0,” is labeled midway up the y-axis and two values: “0” at the far left and “0.74” to the left, are labeled on the x-axis. The point “0.74” is labeled, “H bond H distance.” A line is graphed that begins near the top of the y-axis and to the far left on the x-axis and drops steeply to a point labeled, “negative 7.24 times 10 superscript negative 19 J” on the y-axis and 0.74 on the x-axis. This low point on the graph corresponds to a drawing of two spheres that overlap considerably. The line then rises to zero on the y-axis and levels out. The point where it almost reaches zero corresponds to two spheres that overlap slightly. The line at zero on the y-axis corresponds to two spheres that are far from one another.">
            <a:extLst>
              <a:ext uri="{FF2B5EF4-FFF2-40B4-BE49-F238E27FC236}">
                <a16:creationId xmlns:a16="http://schemas.microsoft.com/office/drawing/2014/main" id="{72359CE3-A694-DBDE-836D-5A85BB416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765" y="981075"/>
            <a:ext cx="419676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91430" y="5305425"/>
            <a:ext cx="9323413" cy="899885"/>
          </a:xfrm>
        </p:spPr>
        <p:txBody>
          <a:bodyPr>
            <a:noAutofit/>
          </a:bodyPr>
          <a:lstStyle/>
          <a:p>
            <a:pPr>
              <a:lnSpc>
                <a:spcPct val="100000"/>
              </a:lnSpc>
            </a:pPr>
            <a:r>
              <a:rPr lang="en-US" b="1" dirty="0"/>
              <a:t>Figure 11.2b</a:t>
            </a:r>
            <a:r>
              <a:rPr lang="en-US" dirty="0"/>
              <a:t> The potential energy of two separate hydrogen atoms (right) decreases as they approach each other, and the single electrons on each atom are shared to form a covalent bond. The bond length is the internuclear distance at which the lowest potential energy is achieved.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226807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11.2c</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7170" name="Picture 2" descr="A diagram labeled ( a ) shows a small sphere labeled, “H” and a larger sphere labeled, “C l” that overlap slightly. Both spheres have a small dot in the center. To the right, a diagram labeled ( b ) shows an H bonded to a C l with a single bond, which is represented by a horizontal straight line between the H and C l. A dipole and a positive sign are written above the H and a dipole and negative sign are written above the C l. An arrow points toward the C l with a plus sign on the end furthest from the arrow’s head near the H.">
            <a:extLst>
              <a:ext uri="{FF2B5EF4-FFF2-40B4-BE49-F238E27FC236}">
                <a16:creationId xmlns:a16="http://schemas.microsoft.com/office/drawing/2014/main" id="{771AEEBD-9CD3-248C-A661-EC4B693AE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000" y="1057275"/>
            <a:ext cx="5999148"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400955" y="5267325"/>
            <a:ext cx="9447238" cy="899885"/>
          </a:xfrm>
        </p:spPr>
        <p:txBody>
          <a:bodyPr>
            <a:noAutofit/>
          </a:bodyPr>
          <a:lstStyle/>
          <a:p>
            <a:pPr>
              <a:lnSpc>
                <a:spcPct val="100000"/>
              </a:lnSpc>
            </a:pPr>
            <a:r>
              <a:rPr lang="en-US" b="1" dirty="0"/>
              <a:t>Figure 11.2c </a:t>
            </a:r>
            <a:r>
              <a:rPr lang="en-US" dirty="0"/>
              <a:t>(a) The distribution of electron density in the HCl molecule is uneven. The electron density is greater around the chlorine nucleus. The small, black dots indicate the location of the hydrogen and chlorine nuclei in the molecule. (b) Symbols δ+ and δ– indicate the polarity of the H–Cl bond.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4"/>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5"/>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372925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6C403E79-9166-3EC0-86A1-2807964189FC}"/>
              </a:ext>
            </a:extLst>
          </p:cNvPr>
          <p:cNvSpPr txBox="1">
            <a:spLocks noGrp="1"/>
          </p:cNvSpPr>
          <p:nvPr>
            <p:ph type="title" idx="4294967295"/>
          </p:nvPr>
        </p:nvSpPr>
        <p:spPr>
          <a:xfrm>
            <a:off x="3390318" y="101801"/>
            <a:ext cx="3932237" cy="6438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2800" kern="1200">
                <a:solidFill>
                  <a:srgbClr val="354849"/>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rPr>
              <a:t>Figure </a:t>
            </a:r>
            <a:r>
              <a:rPr lang="en-US" dirty="0"/>
              <a:t>11.2d</a:t>
            </a:r>
            <a:endParaRPr kumimoji="0" lang="en-US" sz="2800" b="0" i="0" u="none" strike="noStrike" kern="1200" cap="none" spc="0" normalizeH="0" baseline="0" noProof="0" dirty="0">
              <a:ln>
                <a:noFill/>
              </a:ln>
              <a:solidFill>
                <a:srgbClr val="354849"/>
              </a:solidFill>
              <a:effectLst/>
              <a:uLnTx/>
              <a:uFillTx/>
              <a:latin typeface="Arial" panose="020B0604020202020204" pitchFamily="34" charset="0"/>
              <a:ea typeface="+mj-ea"/>
              <a:cs typeface="Arial" panose="020B0604020202020204" pitchFamily="34" charset="0"/>
            </a:endParaRPr>
          </a:p>
        </p:txBody>
      </p:sp>
      <p:pic>
        <p:nvPicPr>
          <p:cNvPr id="8194" name="Picture 2" descr="Part of the periodic table is shown. A downward-facing arrow is drawn to the left of the table and labeled, “Decreasing electronegativity,” while a right-facing arrow is drawn above the table and labeled “Increasing electronegativity.” The electronegativity for almost all the elements is given.">
            <a:extLst>
              <a:ext uri="{FF2B5EF4-FFF2-40B4-BE49-F238E27FC236}">
                <a16:creationId xmlns:a16="http://schemas.microsoft.com/office/drawing/2014/main" id="{434B0AB2-52D6-F412-9BB4-835B9A08F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512" y="1171575"/>
            <a:ext cx="9589273" cy="4114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13">
            <a:extLst>
              <a:ext uri="{FF2B5EF4-FFF2-40B4-BE49-F238E27FC236}">
                <a16:creationId xmlns:a16="http://schemas.microsoft.com/office/drawing/2014/main" id="{99BC38D5-BEB5-4873-AD32-2E8E14B9A313}"/>
              </a:ext>
            </a:extLst>
          </p:cNvPr>
          <p:cNvSpPr>
            <a:spLocks noGrp="1"/>
          </p:cNvSpPr>
          <p:nvPr>
            <p:ph type="body" sz="half" idx="2"/>
          </p:nvPr>
        </p:nvSpPr>
        <p:spPr>
          <a:xfrm>
            <a:off x="1362855" y="5381625"/>
            <a:ext cx="9580588" cy="899885"/>
          </a:xfrm>
        </p:spPr>
        <p:txBody>
          <a:bodyPr>
            <a:noAutofit/>
          </a:bodyPr>
          <a:lstStyle/>
          <a:p>
            <a:pPr>
              <a:lnSpc>
                <a:spcPct val="100000"/>
              </a:lnSpc>
            </a:pPr>
            <a:r>
              <a:rPr lang="en-US" b="1" dirty="0"/>
              <a:t>Figure 11.2d</a:t>
            </a:r>
            <a:r>
              <a:rPr lang="en-US" dirty="0"/>
              <a:t> The electronegativity values derived by Pauling follow predictable periodic trends with higher electronegativities toward the upper right of the periodic table. Review the </a:t>
            </a:r>
            <a:r>
              <a:rPr lang="en-US" dirty="0">
                <a:hlinkClick r:id="rId4"/>
              </a:rPr>
              <a:t>Periodic Table of the Elements in other formats</a:t>
            </a:r>
            <a:r>
              <a:rPr lang="en-US" dirty="0"/>
              <a:t> in Appendix A. </a:t>
            </a:r>
            <a:r>
              <a:rPr lang="en-US" dirty="0">
                <a:effectLst/>
                <a:latin typeface="Arial" panose="020B0604020202020204" pitchFamily="34" charset="0"/>
                <a:ea typeface="Calibri" panose="020F0502020204030204" pitchFamily="34" charset="0"/>
              </a:rPr>
              <a:t>(credit: </a:t>
            </a:r>
            <a:r>
              <a:rPr lang="en-US" i="1" u="sng" dirty="0">
                <a:solidFill>
                  <a:srgbClr val="0563C1"/>
                </a:solidFill>
                <a:effectLst/>
                <a:latin typeface="Arial" panose="020B0604020202020204" pitchFamily="34" charset="0"/>
                <a:ea typeface="Calibri" panose="020F0502020204030204" pitchFamily="34" charset="0"/>
                <a:hlinkClick r:id="rId5"/>
              </a:rPr>
              <a:t>Chemistry (OpenStax)</a:t>
            </a:r>
            <a:r>
              <a:rPr lang="en-US" dirty="0">
                <a:effectLst/>
                <a:latin typeface="Arial" panose="020B0604020202020204" pitchFamily="34" charset="0"/>
                <a:ea typeface="Calibri" panose="020F0502020204030204" pitchFamily="34" charset="0"/>
              </a:rPr>
              <a:t>, </a:t>
            </a:r>
            <a:r>
              <a:rPr lang="en-US" u="sng" dirty="0">
                <a:solidFill>
                  <a:srgbClr val="0563C1"/>
                </a:solidFill>
                <a:effectLst/>
                <a:latin typeface="Arial" panose="020B0604020202020204" pitchFamily="34" charset="0"/>
                <a:ea typeface="Calibri" panose="020F0502020204030204" pitchFamily="34" charset="0"/>
                <a:hlinkClick r:id="rId6"/>
              </a:rPr>
              <a:t>CC BY 4.0</a:t>
            </a:r>
            <a:r>
              <a:rPr lang="en-US" dirty="0">
                <a:effectLst/>
                <a:latin typeface="Arial" panose="020B0604020202020204" pitchFamily="34" charset="0"/>
                <a:ea typeface="Calibri" panose="020F0502020204030204" pitchFamily="34" charset="0"/>
              </a:rPr>
              <a:t>.)</a:t>
            </a:r>
            <a:endParaRPr lang="en-US" sz="1200" dirty="0"/>
          </a:p>
        </p:txBody>
      </p:sp>
    </p:spTree>
    <p:extLst>
      <p:ext uri="{BB962C8B-B14F-4D97-AF65-F5344CB8AC3E}">
        <p14:creationId xmlns:p14="http://schemas.microsoft.com/office/powerpoint/2010/main" val="706417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966276881B104C93581CE0E966CA06" ma:contentTypeVersion="16" ma:contentTypeDescription="Create a new document." ma:contentTypeScope="" ma:versionID="9e67d439c7d4db3b754a742f823ac3b1">
  <xsd:schema xmlns:xsd="http://www.w3.org/2001/XMLSchema" xmlns:xs="http://www.w3.org/2001/XMLSchema" xmlns:p="http://schemas.microsoft.com/office/2006/metadata/properties" xmlns:ns3="dd613c2f-ec96-4a26-b230-097ac645d2df" xmlns:ns4="36d4da47-f79c-4ed6-a65a-415e2f572cf4" targetNamespace="http://schemas.microsoft.com/office/2006/metadata/properties" ma:root="true" ma:fieldsID="2099407a7fa1b25f294a6b31c29b5c21" ns3:_="" ns4:_="">
    <xsd:import namespace="dd613c2f-ec96-4a26-b230-097ac645d2df"/>
    <xsd:import namespace="36d4da47-f79c-4ed6-a65a-415e2f572cf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MediaServiceSearchPropertie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13c2f-ec96-4a26-b230-097ac645d2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d4da47-f79c-4ed6-a65a-415e2f572cf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dd613c2f-ec96-4a26-b230-097ac645d2df" xsi:nil="true"/>
  </documentManagement>
</p:properties>
</file>

<file path=customXml/itemProps1.xml><?xml version="1.0" encoding="utf-8"?>
<ds:datastoreItem xmlns:ds="http://schemas.openxmlformats.org/officeDocument/2006/customXml" ds:itemID="{E7F1DB5A-3E7E-4431-878A-F567BD4044DD}">
  <ds:schemaRefs>
    <ds:schemaRef ds:uri="http://schemas.microsoft.com/sharepoint/v3/contenttype/forms"/>
  </ds:schemaRefs>
</ds:datastoreItem>
</file>

<file path=customXml/itemProps2.xml><?xml version="1.0" encoding="utf-8"?>
<ds:datastoreItem xmlns:ds="http://schemas.openxmlformats.org/officeDocument/2006/customXml" ds:itemID="{901DDA6C-0ADB-478A-9817-9D5CE479E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13c2f-ec96-4a26-b230-097ac645d2df"/>
    <ds:schemaRef ds:uri="36d4da47-f79c-4ed6-a65a-415e2f572c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97DC09-E341-4E90-9E4B-39E04F86C789}">
  <ds:schemaRefs>
    <ds:schemaRef ds:uri="http://schemas.microsoft.com/office/infopath/2007/PartnerControl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36d4da47-f79c-4ed6-a65a-415e2f572cf4"/>
    <ds:schemaRef ds:uri="dd613c2f-ec96-4a26-b230-097ac645d2df"/>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2266</TotalTime>
  <Words>3678</Words>
  <Application>Microsoft Office PowerPoint</Application>
  <PresentationFormat>Widescreen</PresentationFormat>
  <Paragraphs>512</Paragraphs>
  <Slides>69</Slides>
  <Notes>69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Arial Narrow</vt:lpstr>
      <vt:lpstr>Calibri</vt:lpstr>
      <vt:lpstr>Office Theme</vt:lpstr>
      <vt:lpstr>Chapter 11 Chemical Bonding</vt:lpstr>
      <vt:lpstr>Figure 11a</vt:lpstr>
      <vt:lpstr>Figure 11b</vt:lpstr>
      <vt:lpstr>Figure 11.1a</vt:lpstr>
      <vt:lpstr>Figure 11.1b</vt:lpstr>
      <vt:lpstr>Figure 11.2a</vt:lpstr>
      <vt:lpstr>Figure 11.2b</vt:lpstr>
      <vt:lpstr>Figure 11.2c</vt:lpstr>
      <vt:lpstr>Figure 11.2d</vt:lpstr>
      <vt:lpstr>Figure 11.2e</vt:lpstr>
      <vt:lpstr>Figure 11.2f</vt:lpstr>
      <vt:lpstr>Table 11.2a</vt:lpstr>
      <vt:lpstr>Figure 11.3a</vt:lpstr>
      <vt:lpstr>Figure 11.3b</vt:lpstr>
      <vt:lpstr>Figure 11.3c</vt:lpstr>
      <vt:lpstr>Figure 11.3d</vt:lpstr>
      <vt:lpstr>Figure 11.3e</vt:lpstr>
      <vt:lpstr>Figure 11.3f</vt:lpstr>
      <vt:lpstr>Figure 11.3g</vt:lpstr>
      <vt:lpstr>Figure 11.3h</vt:lpstr>
      <vt:lpstr>Figure 11.3i</vt:lpstr>
      <vt:lpstr>Figure 11.3j</vt:lpstr>
      <vt:lpstr>Figure 11.3k</vt:lpstr>
      <vt:lpstr>Figure 11.3l</vt:lpstr>
      <vt:lpstr>Figure 11.3m</vt:lpstr>
      <vt:lpstr>Figure 11.3n</vt:lpstr>
      <vt:lpstr>Figure 11.3o</vt:lpstr>
      <vt:lpstr>Figure 11.3p</vt:lpstr>
      <vt:lpstr>Figure 11.3q</vt:lpstr>
      <vt:lpstr>Figure 11.3r</vt:lpstr>
      <vt:lpstr>Figure 11.3s</vt:lpstr>
      <vt:lpstr>Figure 11.3t</vt:lpstr>
      <vt:lpstr>Figure 11.3u</vt:lpstr>
      <vt:lpstr>Figure 11.3v</vt:lpstr>
      <vt:lpstr>Figure 11.3w</vt:lpstr>
      <vt:lpstr>Figure 11.3x</vt:lpstr>
      <vt:lpstr>Figure 11.3y</vt:lpstr>
      <vt:lpstr>Figure 11.3z</vt:lpstr>
      <vt:lpstr>Figure 11.3aa</vt:lpstr>
      <vt:lpstr>Figure 11.4a</vt:lpstr>
      <vt:lpstr>Figure 11.4b</vt:lpstr>
      <vt:lpstr>Figure 11.4c</vt:lpstr>
      <vt:lpstr>Figure 11.4d</vt:lpstr>
      <vt:lpstr>Figure 11.4e</vt:lpstr>
      <vt:lpstr>Table 11.5a</vt:lpstr>
      <vt:lpstr>Table 11.5a (Continued 1)</vt:lpstr>
      <vt:lpstr>Table 11.5a (Continued 2)</vt:lpstr>
      <vt:lpstr>Table 11.5a (Continued 3)</vt:lpstr>
      <vt:lpstr>Table 11.5a (Continued 4)</vt:lpstr>
      <vt:lpstr>Table 11.5b</vt:lpstr>
      <vt:lpstr>Figure 11.5e</vt:lpstr>
      <vt:lpstr>Table 11.5c</vt:lpstr>
      <vt:lpstr>Figure 11.6a</vt:lpstr>
      <vt:lpstr>Figure 11.6b</vt:lpstr>
      <vt:lpstr>Figure 11.6c</vt:lpstr>
      <vt:lpstr>Figure 11.6d</vt:lpstr>
      <vt:lpstr>Figure 11.6e</vt:lpstr>
      <vt:lpstr>Figure 11.6f</vt:lpstr>
      <vt:lpstr>Figure 11.6g</vt:lpstr>
      <vt:lpstr>Figure 11.6i</vt:lpstr>
      <vt:lpstr>Figure 11.6j</vt:lpstr>
      <vt:lpstr>Figure 11.6k</vt:lpstr>
      <vt:lpstr>Figure 11.6l</vt:lpstr>
      <vt:lpstr>Figure 11.6m</vt:lpstr>
      <vt:lpstr>Figure 11.6n</vt:lpstr>
      <vt:lpstr>Figure 11.6o</vt:lpstr>
      <vt:lpstr>Figure 11.6p</vt:lpstr>
      <vt:lpstr>Figure 11.6q</vt:lpstr>
      <vt:lpstr>Figure 11.6r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Revathi Mahadevan</dc:creator>
  <cp:lastModifiedBy>Gregory Anderson</cp:lastModifiedBy>
  <cp:revision>171</cp:revision>
  <dcterms:created xsi:type="dcterms:W3CDTF">2022-10-20T03:16:15Z</dcterms:created>
  <dcterms:modified xsi:type="dcterms:W3CDTF">2023-12-20T20:41:52Z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0x01010053966276881B104C93581CE0E966CA06</vt:lpwstr>
  </property>
</Properties>
</file>