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62" r:id="rId6"/>
    <p:sldId id="284" r:id="rId7"/>
    <p:sldId id="263" r:id="rId8"/>
    <p:sldId id="264" r:id="rId9"/>
    <p:sldId id="285" r:id="rId10"/>
    <p:sldId id="265" r:id="rId11"/>
    <p:sldId id="268" r:id="rId12"/>
    <p:sldId id="269" r:id="rId13"/>
    <p:sldId id="266" r:id="rId14"/>
    <p:sldId id="270" r:id="rId15"/>
    <p:sldId id="271" r:id="rId16"/>
    <p:sldId id="272" r:id="rId17"/>
    <p:sldId id="273" r:id="rId18"/>
    <p:sldId id="274" r:id="rId19"/>
    <p:sldId id="275" r:id="rId20"/>
    <p:sldId id="276" r:id="rId21"/>
    <p:sldId id="278" r:id="rId22"/>
    <p:sldId id="281" r:id="rId23"/>
    <p:sldId id="280" r:id="rId24"/>
    <p:sldId id="282" r:id="rId25"/>
    <p:sldId id="2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849"/>
    <a:srgbClr val="567375"/>
    <a:srgbClr val="4D6F58"/>
    <a:srgbClr val="6F2817"/>
    <a:srgbClr val="BC4326"/>
    <a:srgbClr val="9DAEAF"/>
    <a:srgbClr val="F7F7E8"/>
    <a:srgbClr val="94B49F"/>
    <a:srgbClr val="DF78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75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ory Anderson" userId="d98b4a58-ef3f-4ebd-aa15-1c25405a0c8f" providerId="ADAL" clId="{1B089D60-A132-4824-9E71-C5298A3BCC5B}"/>
    <pc:docChg chg="modSld sldOrd">
      <pc:chgData name="Gregory Anderson" userId="d98b4a58-ef3f-4ebd-aa15-1c25405a0c8f" providerId="ADAL" clId="{1B089D60-A132-4824-9E71-C5298A3BCC5B}" dt="2023-12-20T20:22:12.291" v="5" actId="20577"/>
      <pc:docMkLst>
        <pc:docMk/>
      </pc:docMkLst>
      <pc:sldChg chg="modSp mod">
        <pc:chgData name="Gregory Anderson" userId="d98b4a58-ef3f-4ebd-aa15-1c25405a0c8f" providerId="ADAL" clId="{1B089D60-A132-4824-9E71-C5298A3BCC5B}" dt="2023-12-20T20:22:12.291" v="5" actId="20577"/>
        <pc:sldMkLst>
          <pc:docMk/>
          <pc:sldMk cId="510373205" sldId="265"/>
        </pc:sldMkLst>
        <pc:spChg chg="mod">
          <ac:chgData name="Gregory Anderson" userId="d98b4a58-ef3f-4ebd-aa15-1c25405a0c8f" providerId="ADAL" clId="{1B089D60-A132-4824-9E71-C5298A3BCC5B}" dt="2023-12-20T20:22:12.291" v="5" actId="20577"/>
          <ac:spMkLst>
            <pc:docMk/>
            <pc:sldMk cId="510373205" sldId="265"/>
            <ac:spMk id="14" creationId="{99BC38D5-BEB5-4873-AD32-2E8E14B9A313}"/>
          </ac:spMkLst>
        </pc:spChg>
      </pc:sldChg>
      <pc:sldChg chg="modSp mod ord">
        <pc:chgData name="Gregory Anderson" userId="d98b4a58-ef3f-4ebd-aa15-1c25405a0c8f" providerId="ADAL" clId="{1B089D60-A132-4824-9E71-C5298A3BCC5B}" dt="2023-12-20T20:22:08.312" v="3" actId="20577"/>
        <pc:sldMkLst>
          <pc:docMk/>
          <pc:sldMk cId="718182097" sldId="285"/>
        </pc:sldMkLst>
        <pc:spChg chg="mod">
          <ac:chgData name="Gregory Anderson" userId="d98b4a58-ef3f-4ebd-aa15-1c25405a0c8f" providerId="ADAL" clId="{1B089D60-A132-4824-9E71-C5298A3BCC5B}" dt="2023-12-20T20:22:08.312" v="3" actId="20577"/>
          <ac:spMkLst>
            <pc:docMk/>
            <pc:sldMk cId="718182097" sldId="285"/>
            <ac:spMk id="14" creationId="{99BC38D5-BEB5-4873-AD32-2E8E14B9A31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18961-3F57-4AD7-A4F1-CE0EA086B893}" type="datetimeFigureOut">
              <a:rPr lang="en-IN" smtClean="0"/>
              <a:t>20-12-2023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89829-898D-4FA4-B24C-D0967E53D331}" type="slidenum">
              <a:rPr lang="en-IN" smtClean="0"/>
              <a:t>‹#›</a:t>
            </a:fld>
            <a:endParaRPr lang="en-IN"/>
          </a:p>
        </p:txBody>
      </p:sp>
    </p:spTree>
    <p:extLst>
      <p:ext uri="{BB962C8B-B14F-4D97-AF65-F5344CB8AC3E}">
        <p14:creationId xmlns:p14="http://schemas.microsoft.com/office/powerpoint/2010/main" val="73528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a:t>
            </a:fld>
            <a:endParaRPr lang="en-IN"/>
          </a:p>
        </p:txBody>
      </p:sp>
    </p:spTree>
    <p:extLst>
      <p:ext uri="{BB962C8B-B14F-4D97-AF65-F5344CB8AC3E}">
        <p14:creationId xmlns:p14="http://schemas.microsoft.com/office/powerpoint/2010/main" val="3771655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10</a:t>
            </a:fld>
            <a:endParaRPr lang="en-IN"/>
          </a:p>
        </p:txBody>
      </p:sp>
    </p:spTree>
    <p:extLst>
      <p:ext uri="{BB962C8B-B14F-4D97-AF65-F5344CB8AC3E}">
        <p14:creationId xmlns:p14="http://schemas.microsoft.com/office/powerpoint/2010/main" val="2420294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11</a:t>
            </a:fld>
            <a:endParaRPr lang="en-IN"/>
          </a:p>
        </p:txBody>
      </p:sp>
    </p:spTree>
    <p:extLst>
      <p:ext uri="{BB962C8B-B14F-4D97-AF65-F5344CB8AC3E}">
        <p14:creationId xmlns:p14="http://schemas.microsoft.com/office/powerpoint/2010/main" val="1624312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12</a:t>
            </a:fld>
            <a:endParaRPr lang="en-IN"/>
          </a:p>
        </p:txBody>
      </p:sp>
    </p:spTree>
    <p:extLst>
      <p:ext uri="{BB962C8B-B14F-4D97-AF65-F5344CB8AC3E}">
        <p14:creationId xmlns:p14="http://schemas.microsoft.com/office/powerpoint/2010/main" val="2666085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13</a:t>
            </a:fld>
            <a:endParaRPr lang="en-IN"/>
          </a:p>
        </p:txBody>
      </p:sp>
    </p:spTree>
    <p:extLst>
      <p:ext uri="{BB962C8B-B14F-4D97-AF65-F5344CB8AC3E}">
        <p14:creationId xmlns:p14="http://schemas.microsoft.com/office/powerpoint/2010/main" val="1709816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14</a:t>
            </a:fld>
            <a:endParaRPr lang="en-IN"/>
          </a:p>
        </p:txBody>
      </p:sp>
    </p:spTree>
    <p:extLst>
      <p:ext uri="{BB962C8B-B14F-4D97-AF65-F5344CB8AC3E}">
        <p14:creationId xmlns:p14="http://schemas.microsoft.com/office/powerpoint/2010/main" val="4267410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15</a:t>
            </a:fld>
            <a:endParaRPr lang="en-IN"/>
          </a:p>
        </p:txBody>
      </p:sp>
    </p:spTree>
    <p:extLst>
      <p:ext uri="{BB962C8B-B14F-4D97-AF65-F5344CB8AC3E}">
        <p14:creationId xmlns:p14="http://schemas.microsoft.com/office/powerpoint/2010/main" val="1414028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16</a:t>
            </a:fld>
            <a:endParaRPr lang="en-IN"/>
          </a:p>
        </p:txBody>
      </p:sp>
    </p:spTree>
    <p:extLst>
      <p:ext uri="{BB962C8B-B14F-4D97-AF65-F5344CB8AC3E}">
        <p14:creationId xmlns:p14="http://schemas.microsoft.com/office/powerpoint/2010/main" val="3959154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18</a:t>
            </a:fld>
            <a:endParaRPr lang="en-IN"/>
          </a:p>
        </p:txBody>
      </p:sp>
    </p:spTree>
    <p:extLst>
      <p:ext uri="{BB962C8B-B14F-4D97-AF65-F5344CB8AC3E}">
        <p14:creationId xmlns:p14="http://schemas.microsoft.com/office/powerpoint/2010/main" val="1550095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19</a:t>
            </a:fld>
            <a:endParaRPr lang="en-IN"/>
          </a:p>
        </p:txBody>
      </p:sp>
    </p:spTree>
    <p:extLst>
      <p:ext uri="{BB962C8B-B14F-4D97-AF65-F5344CB8AC3E}">
        <p14:creationId xmlns:p14="http://schemas.microsoft.com/office/powerpoint/2010/main" val="3660248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20</a:t>
            </a:fld>
            <a:endParaRPr lang="en-IN"/>
          </a:p>
        </p:txBody>
      </p:sp>
    </p:spTree>
    <p:extLst>
      <p:ext uri="{BB962C8B-B14F-4D97-AF65-F5344CB8AC3E}">
        <p14:creationId xmlns:p14="http://schemas.microsoft.com/office/powerpoint/2010/main" val="2058742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a:t>
            </a:fld>
            <a:endParaRPr lang="en-IN"/>
          </a:p>
        </p:txBody>
      </p:sp>
    </p:spTree>
    <p:extLst>
      <p:ext uri="{BB962C8B-B14F-4D97-AF65-F5344CB8AC3E}">
        <p14:creationId xmlns:p14="http://schemas.microsoft.com/office/powerpoint/2010/main" val="3238333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21</a:t>
            </a:fld>
            <a:endParaRPr lang="en-IN"/>
          </a:p>
        </p:txBody>
      </p:sp>
    </p:spTree>
    <p:extLst>
      <p:ext uri="{BB962C8B-B14F-4D97-AF65-F5344CB8AC3E}">
        <p14:creationId xmlns:p14="http://schemas.microsoft.com/office/powerpoint/2010/main" val="486333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22</a:t>
            </a:fld>
            <a:endParaRPr lang="en-IN"/>
          </a:p>
        </p:txBody>
      </p:sp>
    </p:spTree>
    <p:extLst>
      <p:ext uri="{BB962C8B-B14F-4D97-AF65-F5344CB8AC3E}">
        <p14:creationId xmlns:p14="http://schemas.microsoft.com/office/powerpoint/2010/main" val="3141231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a:t>
            </a:fld>
            <a:endParaRPr lang="en-IN"/>
          </a:p>
        </p:txBody>
      </p:sp>
    </p:spTree>
    <p:extLst>
      <p:ext uri="{BB962C8B-B14F-4D97-AF65-F5344CB8AC3E}">
        <p14:creationId xmlns:p14="http://schemas.microsoft.com/office/powerpoint/2010/main" val="601727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4</a:t>
            </a:fld>
            <a:endParaRPr lang="en-IN"/>
          </a:p>
        </p:txBody>
      </p:sp>
    </p:spTree>
    <p:extLst>
      <p:ext uri="{BB962C8B-B14F-4D97-AF65-F5344CB8AC3E}">
        <p14:creationId xmlns:p14="http://schemas.microsoft.com/office/powerpoint/2010/main" val="1281379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5</a:t>
            </a:fld>
            <a:endParaRPr lang="en-IN"/>
          </a:p>
        </p:txBody>
      </p:sp>
    </p:spTree>
    <p:extLst>
      <p:ext uri="{BB962C8B-B14F-4D97-AF65-F5344CB8AC3E}">
        <p14:creationId xmlns:p14="http://schemas.microsoft.com/office/powerpoint/2010/main" val="1749903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6</a:t>
            </a:fld>
            <a:endParaRPr lang="en-IN"/>
          </a:p>
        </p:txBody>
      </p:sp>
    </p:spTree>
    <p:extLst>
      <p:ext uri="{BB962C8B-B14F-4D97-AF65-F5344CB8AC3E}">
        <p14:creationId xmlns:p14="http://schemas.microsoft.com/office/powerpoint/2010/main" val="2818979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7</a:t>
            </a:fld>
            <a:endParaRPr lang="en-IN"/>
          </a:p>
        </p:txBody>
      </p:sp>
    </p:spTree>
    <p:extLst>
      <p:ext uri="{BB962C8B-B14F-4D97-AF65-F5344CB8AC3E}">
        <p14:creationId xmlns:p14="http://schemas.microsoft.com/office/powerpoint/2010/main" val="1096865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8</a:t>
            </a:fld>
            <a:endParaRPr lang="en-IN"/>
          </a:p>
        </p:txBody>
      </p:sp>
    </p:spTree>
    <p:extLst>
      <p:ext uri="{BB962C8B-B14F-4D97-AF65-F5344CB8AC3E}">
        <p14:creationId xmlns:p14="http://schemas.microsoft.com/office/powerpoint/2010/main" val="2704277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9</a:t>
            </a:fld>
            <a:endParaRPr lang="en-IN"/>
          </a:p>
        </p:txBody>
      </p:sp>
    </p:spTree>
    <p:extLst>
      <p:ext uri="{BB962C8B-B14F-4D97-AF65-F5344CB8AC3E}">
        <p14:creationId xmlns:p14="http://schemas.microsoft.com/office/powerpoint/2010/main" val="3392433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A292-76B5-41B4-AFAC-DF00BE7DFD71}"/>
              </a:ext>
            </a:extLst>
          </p:cNvPr>
          <p:cNvSpPr>
            <a:spLocks noGrp="1"/>
          </p:cNvSpPr>
          <p:nvPr>
            <p:ph type="ctrTitle" hasCustomPrompt="1"/>
          </p:nvPr>
        </p:nvSpPr>
        <p:spPr>
          <a:xfrm>
            <a:off x="3102426" y="2240188"/>
            <a:ext cx="5987143" cy="1683657"/>
          </a:xfrm>
          <a:custGeom>
            <a:avLst/>
            <a:gdLst>
              <a:gd name="connsiteX0" fmla="*/ 0 w 5987143"/>
              <a:gd name="connsiteY0" fmla="*/ 0 h 1683657"/>
              <a:gd name="connsiteX1" fmla="*/ 784981 w 5987143"/>
              <a:gd name="connsiteY1" fmla="*/ 0 h 1683657"/>
              <a:gd name="connsiteX2" fmla="*/ 1330476 w 5987143"/>
              <a:gd name="connsiteY2" fmla="*/ 0 h 1683657"/>
              <a:gd name="connsiteX3" fmla="*/ 2055586 w 5987143"/>
              <a:gd name="connsiteY3" fmla="*/ 0 h 1683657"/>
              <a:gd name="connsiteX4" fmla="*/ 2780695 w 5987143"/>
              <a:gd name="connsiteY4" fmla="*/ 0 h 1683657"/>
              <a:gd name="connsiteX5" fmla="*/ 3326191 w 5987143"/>
              <a:gd name="connsiteY5" fmla="*/ 0 h 1683657"/>
              <a:gd name="connsiteX6" fmla="*/ 3991429 w 5987143"/>
              <a:gd name="connsiteY6" fmla="*/ 0 h 1683657"/>
              <a:gd name="connsiteX7" fmla="*/ 4716538 w 5987143"/>
              <a:gd name="connsiteY7" fmla="*/ 0 h 1683657"/>
              <a:gd name="connsiteX8" fmla="*/ 5381776 w 5987143"/>
              <a:gd name="connsiteY8" fmla="*/ 0 h 1683657"/>
              <a:gd name="connsiteX9" fmla="*/ 5987143 w 5987143"/>
              <a:gd name="connsiteY9" fmla="*/ 0 h 1683657"/>
              <a:gd name="connsiteX10" fmla="*/ 5987143 w 5987143"/>
              <a:gd name="connsiteY10" fmla="*/ 510709 h 1683657"/>
              <a:gd name="connsiteX11" fmla="*/ 5987143 w 5987143"/>
              <a:gd name="connsiteY11" fmla="*/ 1088765 h 1683657"/>
              <a:gd name="connsiteX12" fmla="*/ 5987143 w 5987143"/>
              <a:gd name="connsiteY12" fmla="*/ 1683657 h 1683657"/>
              <a:gd name="connsiteX13" fmla="*/ 5321905 w 5987143"/>
              <a:gd name="connsiteY13" fmla="*/ 1683657 h 1683657"/>
              <a:gd name="connsiteX14" fmla="*/ 4776410 w 5987143"/>
              <a:gd name="connsiteY14" fmla="*/ 1683657 h 1683657"/>
              <a:gd name="connsiteX15" fmla="*/ 4051300 w 5987143"/>
              <a:gd name="connsiteY15" fmla="*/ 1683657 h 1683657"/>
              <a:gd name="connsiteX16" fmla="*/ 3266319 w 5987143"/>
              <a:gd name="connsiteY16" fmla="*/ 1683657 h 1683657"/>
              <a:gd name="connsiteX17" fmla="*/ 2541210 w 5987143"/>
              <a:gd name="connsiteY17" fmla="*/ 1683657 h 1683657"/>
              <a:gd name="connsiteX18" fmla="*/ 1816100 w 5987143"/>
              <a:gd name="connsiteY18" fmla="*/ 1683657 h 1683657"/>
              <a:gd name="connsiteX19" fmla="*/ 1031119 w 5987143"/>
              <a:gd name="connsiteY19" fmla="*/ 1683657 h 1683657"/>
              <a:gd name="connsiteX20" fmla="*/ 0 w 5987143"/>
              <a:gd name="connsiteY20" fmla="*/ 1683657 h 1683657"/>
              <a:gd name="connsiteX21" fmla="*/ 0 w 5987143"/>
              <a:gd name="connsiteY21" fmla="*/ 1088765 h 1683657"/>
              <a:gd name="connsiteX22" fmla="*/ 0 w 5987143"/>
              <a:gd name="connsiteY22" fmla="*/ 578056 h 1683657"/>
              <a:gd name="connsiteX23" fmla="*/ 0 w 5987143"/>
              <a:gd name="connsiteY23" fmla="*/ 0 h 168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43" h="1683657" fill="none" extrusionOk="0">
                <a:moveTo>
                  <a:pt x="0" y="0"/>
                </a:moveTo>
                <a:cubicBezTo>
                  <a:pt x="163170" y="17061"/>
                  <a:pt x="570996" y="-38895"/>
                  <a:pt x="784981" y="0"/>
                </a:cubicBezTo>
                <a:cubicBezTo>
                  <a:pt x="998966" y="38895"/>
                  <a:pt x="1189394" y="13495"/>
                  <a:pt x="1330476" y="0"/>
                </a:cubicBezTo>
                <a:cubicBezTo>
                  <a:pt x="1471559" y="-13495"/>
                  <a:pt x="1867224" y="-12625"/>
                  <a:pt x="2055586" y="0"/>
                </a:cubicBezTo>
                <a:cubicBezTo>
                  <a:pt x="2243948" y="12625"/>
                  <a:pt x="2530392" y="-19505"/>
                  <a:pt x="2780695" y="0"/>
                </a:cubicBezTo>
                <a:cubicBezTo>
                  <a:pt x="3030998" y="19505"/>
                  <a:pt x="3172287" y="15401"/>
                  <a:pt x="3326191" y="0"/>
                </a:cubicBezTo>
                <a:cubicBezTo>
                  <a:pt x="3480095" y="-15401"/>
                  <a:pt x="3670712" y="1267"/>
                  <a:pt x="3991429" y="0"/>
                </a:cubicBezTo>
                <a:cubicBezTo>
                  <a:pt x="4312146" y="-1267"/>
                  <a:pt x="4533818" y="-19997"/>
                  <a:pt x="4716538" y="0"/>
                </a:cubicBezTo>
                <a:cubicBezTo>
                  <a:pt x="4899258" y="19997"/>
                  <a:pt x="5107672" y="20852"/>
                  <a:pt x="5381776" y="0"/>
                </a:cubicBezTo>
                <a:cubicBezTo>
                  <a:pt x="5655880" y="-20852"/>
                  <a:pt x="5755378" y="440"/>
                  <a:pt x="5987143" y="0"/>
                </a:cubicBezTo>
                <a:cubicBezTo>
                  <a:pt x="5995359" y="121986"/>
                  <a:pt x="5993707" y="329470"/>
                  <a:pt x="5987143" y="510709"/>
                </a:cubicBezTo>
                <a:cubicBezTo>
                  <a:pt x="5980579" y="691948"/>
                  <a:pt x="6006449" y="821647"/>
                  <a:pt x="5987143" y="1088765"/>
                </a:cubicBezTo>
                <a:cubicBezTo>
                  <a:pt x="5967837" y="1355883"/>
                  <a:pt x="6009080" y="1538051"/>
                  <a:pt x="5987143" y="1683657"/>
                </a:cubicBezTo>
                <a:cubicBezTo>
                  <a:pt x="5811513" y="1650902"/>
                  <a:pt x="5605917" y="1699353"/>
                  <a:pt x="5321905" y="1683657"/>
                </a:cubicBezTo>
                <a:cubicBezTo>
                  <a:pt x="5037893" y="1667961"/>
                  <a:pt x="4964463" y="1658480"/>
                  <a:pt x="4776410" y="1683657"/>
                </a:cubicBezTo>
                <a:cubicBezTo>
                  <a:pt x="4588358" y="1708834"/>
                  <a:pt x="4346707" y="1692372"/>
                  <a:pt x="4051300" y="1683657"/>
                </a:cubicBezTo>
                <a:cubicBezTo>
                  <a:pt x="3755893" y="1674943"/>
                  <a:pt x="3481238" y="1711333"/>
                  <a:pt x="3266319" y="1683657"/>
                </a:cubicBezTo>
                <a:cubicBezTo>
                  <a:pt x="3051400" y="1655981"/>
                  <a:pt x="2774036" y="1660386"/>
                  <a:pt x="2541210" y="1683657"/>
                </a:cubicBezTo>
                <a:cubicBezTo>
                  <a:pt x="2308384" y="1706928"/>
                  <a:pt x="2022455" y="1670725"/>
                  <a:pt x="1816100" y="1683657"/>
                </a:cubicBezTo>
                <a:cubicBezTo>
                  <a:pt x="1609745" y="1696590"/>
                  <a:pt x="1406610" y="1714918"/>
                  <a:pt x="1031119" y="1683657"/>
                </a:cubicBezTo>
                <a:cubicBezTo>
                  <a:pt x="655628" y="1652396"/>
                  <a:pt x="400049" y="1641116"/>
                  <a:pt x="0" y="1683657"/>
                </a:cubicBezTo>
                <a:cubicBezTo>
                  <a:pt x="-13230" y="1487010"/>
                  <a:pt x="8154" y="1209075"/>
                  <a:pt x="0" y="1088765"/>
                </a:cubicBezTo>
                <a:cubicBezTo>
                  <a:pt x="-8154" y="968455"/>
                  <a:pt x="-13888" y="742501"/>
                  <a:pt x="0" y="578056"/>
                </a:cubicBezTo>
                <a:cubicBezTo>
                  <a:pt x="13888" y="413611"/>
                  <a:pt x="20721" y="217675"/>
                  <a:pt x="0" y="0"/>
                </a:cubicBezTo>
                <a:close/>
              </a:path>
              <a:path w="5987143" h="1683657" stroke="0" extrusionOk="0">
                <a:moveTo>
                  <a:pt x="0" y="0"/>
                </a:moveTo>
                <a:cubicBezTo>
                  <a:pt x="213355" y="22296"/>
                  <a:pt x="466402" y="-21389"/>
                  <a:pt x="605367" y="0"/>
                </a:cubicBezTo>
                <a:cubicBezTo>
                  <a:pt x="744332" y="21389"/>
                  <a:pt x="897790" y="53"/>
                  <a:pt x="1090991" y="0"/>
                </a:cubicBezTo>
                <a:cubicBezTo>
                  <a:pt x="1284192" y="-53"/>
                  <a:pt x="1436959" y="31499"/>
                  <a:pt x="1756229" y="0"/>
                </a:cubicBezTo>
                <a:cubicBezTo>
                  <a:pt x="2075499" y="-31499"/>
                  <a:pt x="2116917" y="-18024"/>
                  <a:pt x="2241852" y="0"/>
                </a:cubicBezTo>
                <a:cubicBezTo>
                  <a:pt x="2366787" y="18024"/>
                  <a:pt x="2545096" y="751"/>
                  <a:pt x="2727476" y="0"/>
                </a:cubicBezTo>
                <a:cubicBezTo>
                  <a:pt x="2909856" y="-751"/>
                  <a:pt x="3348607" y="30677"/>
                  <a:pt x="3512457" y="0"/>
                </a:cubicBezTo>
                <a:cubicBezTo>
                  <a:pt x="3676307" y="-30677"/>
                  <a:pt x="3899862" y="-775"/>
                  <a:pt x="4177695" y="0"/>
                </a:cubicBezTo>
                <a:cubicBezTo>
                  <a:pt x="4455528" y="775"/>
                  <a:pt x="4522376" y="16361"/>
                  <a:pt x="4783062" y="0"/>
                </a:cubicBezTo>
                <a:cubicBezTo>
                  <a:pt x="5043748" y="-16361"/>
                  <a:pt x="5505877" y="-46290"/>
                  <a:pt x="5987143" y="0"/>
                </a:cubicBezTo>
                <a:cubicBezTo>
                  <a:pt x="6011720" y="177280"/>
                  <a:pt x="5962388" y="407901"/>
                  <a:pt x="5987143" y="561219"/>
                </a:cubicBezTo>
                <a:cubicBezTo>
                  <a:pt x="6011898" y="714537"/>
                  <a:pt x="5993979" y="844667"/>
                  <a:pt x="5987143" y="1071928"/>
                </a:cubicBezTo>
                <a:cubicBezTo>
                  <a:pt x="5980307" y="1299189"/>
                  <a:pt x="5965156" y="1519892"/>
                  <a:pt x="5987143" y="1683657"/>
                </a:cubicBezTo>
                <a:cubicBezTo>
                  <a:pt x="5760927" y="1666681"/>
                  <a:pt x="5686091" y="1668119"/>
                  <a:pt x="5501519" y="1683657"/>
                </a:cubicBezTo>
                <a:cubicBezTo>
                  <a:pt x="5316947" y="1699195"/>
                  <a:pt x="4950339" y="1662639"/>
                  <a:pt x="4776410" y="1683657"/>
                </a:cubicBezTo>
                <a:cubicBezTo>
                  <a:pt x="4602481" y="1704675"/>
                  <a:pt x="4311953" y="1659438"/>
                  <a:pt x="4111172" y="1683657"/>
                </a:cubicBezTo>
                <a:cubicBezTo>
                  <a:pt x="3910391" y="1707876"/>
                  <a:pt x="3721043" y="1665641"/>
                  <a:pt x="3505805" y="1683657"/>
                </a:cubicBezTo>
                <a:cubicBezTo>
                  <a:pt x="3290567" y="1701673"/>
                  <a:pt x="3149648" y="1697733"/>
                  <a:pt x="3020181" y="1683657"/>
                </a:cubicBezTo>
                <a:cubicBezTo>
                  <a:pt x="2890714" y="1669581"/>
                  <a:pt x="2504095" y="1663833"/>
                  <a:pt x="2295071" y="1683657"/>
                </a:cubicBezTo>
                <a:cubicBezTo>
                  <a:pt x="2086047" y="1703482"/>
                  <a:pt x="2022112" y="1669479"/>
                  <a:pt x="1809448" y="1683657"/>
                </a:cubicBezTo>
                <a:cubicBezTo>
                  <a:pt x="1596784" y="1697835"/>
                  <a:pt x="1516262" y="1705222"/>
                  <a:pt x="1323824" y="1683657"/>
                </a:cubicBezTo>
                <a:cubicBezTo>
                  <a:pt x="1131386" y="1662092"/>
                  <a:pt x="911993" y="1694448"/>
                  <a:pt x="778329" y="1683657"/>
                </a:cubicBezTo>
                <a:cubicBezTo>
                  <a:pt x="644665" y="1672866"/>
                  <a:pt x="219202" y="1656864"/>
                  <a:pt x="0" y="1683657"/>
                </a:cubicBezTo>
                <a:cubicBezTo>
                  <a:pt x="19575" y="1484374"/>
                  <a:pt x="-23500" y="1354994"/>
                  <a:pt x="0" y="1122438"/>
                </a:cubicBezTo>
                <a:cubicBezTo>
                  <a:pt x="23500" y="889882"/>
                  <a:pt x="-18183" y="788003"/>
                  <a:pt x="0" y="527546"/>
                </a:cubicBezTo>
                <a:cubicBezTo>
                  <a:pt x="18183" y="267089"/>
                  <a:pt x="17326" y="236711"/>
                  <a:pt x="0" y="0"/>
                </a:cubicBezTo>
                <a:close/>
              </a:path>
            </a:pathLst>
          </a:custGeom>
          <a:ln w="12700">
            <a:solidFill>
              <a:srgbClr val="9DAEAF"/>
            </a:solidFill>
            <a:extLst>
              <a:ext uri="{C807C97D-BFC1-408E-A445-0C87EB9F89A2}">
                <ask:lineSketchStyleProps xmlns:ask="http://schemas.microsoft.com/office/drawing/2018/sketchyshapes" sd="2692463655">
                  <ask:type>
                    <ask:lineSketchFreehand/>
                  </ask:type>
                </ask:lineSketchStyleProps>
              </a:ext>
            </a:extLst>
          </a:ln>
        </p:spPr>
        <p:txBody>
          <a:bodyPr anchor="ctr">
            <a:normAutofit/>
          </a:bodyPr>
          <a:lstStyle>
            <a:lvl1pPr algn="ctr">
              <a:defRPr sz="4400">
                <a:ln>
                  <a:noFill/>
                </a:ln>
                <a:solidFill>
                  <a:schemeClr val="tx1">
                    <a:lumMod val="75000"/>
                    <a:lumOff val="25000"/>
                  </a:schemeClr>
                </a:solidFill>
              </a:defRPr>
            </a:lvl1pPr>
          </a:lstStyle>
          <a:p>
            <a:r>
              <a:rPr lang="en-US"/>
              <a:t>Chapter Name</a:t>
            </a:r>
            <a:endParaRPr lang="en-IN"/>
          </a:p>
        </p:txBody>
      </p:sp>
      <p:sp>
        <p:nvSpPr>
          <p:cNvPr id="3" name="Subtitle 2">
            <a:extLst>
              <a:ext uri="{FF2B5EF4-FFF2-40B4-BE49-F238E27FC236}">
                <a16:creationId xmlns:a16="http://schemas.microsoft.com/office/drawing/2014/main" id="{3337AF5F-D9EA-FBDD-2C7C-320744CF6F6E}"/>
              </a:ext>
            </a:extLst>
          </p:cNvPr>
          <p:cNvSpPr>
            <a:spLocks noGrp="1"/>
          </p:cNvSpPr>
          <p:nvPr>
            <p:ph type="subTitle" idx="1" hasCustomPrompt="1"/>
          </p:nvPr>
        </p:nvSpPr>
        <p:spPr>
          <a:xfrm>
            <a:off x="2251525" y="4338182"/>
            <a:ext cx="7688943" cy="1603830"/>
          </a:xfrm>
        </p:spPr>
        <p:txBody>
          <a:bodyPr>
            <a:noAutofit/>
          </a:bodyPr>
          <a:lstStyle>
            <a:lvl1pPr marL="0" indent="0" algn="ctr">
              <a:buNone/>
              <a:defRPr sz="1400" i="1" u="none">
                <a:solidFill>
                  <a:srgbClr val="6F2817"/>
                </a:solidFill>
                <a:latin typeface="Arial Narrow" panose="020B060602020203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Slides to accompany Enhanced Chemistry by Adrienne Richards, Samantha Sullivan Sauer, J.R. van Haarlem, Gregory Anderson, David Wegman, </a:t>
            </a:r>
            <a:r>
              <a:rPr lang="en-US" err="1"/>
              <a:t>cfahey</a:t>
            </a:r>
            <a:r>
              <a:rPr lang="en-US"/>
              <a:t>, and Jackie MacDonald</a:t>
            </a:r>
          </a:p>
          <a:p>
            <a:r>
              <a:rPr lang="en-US"/>
              <a:t>Slide design and template by Revathi Mahadevan</a:t>
            </a:r>
          </a:p>
          <a:p>
            <a:r>
              <a:rPr lang="en-US"/>
              <a:t>Funded by VLS </a:t>
            </a:r>
            <a:r>
              <a:rPr lang="en-US" err="1"/>
              <a:t>ecampus</a:t>
            </a:r>
            <a:r>
              <a:rPr lang="en-US"/>
              <a:t> Ontario</a:t>
            </a:r>
          </a:p>
          <a:p>
            <a:r>
              <a:rPr lang="en-US"/>
              <a:t>Licensed under CC-BY 4.0, Except while otherwise noted</a:t>
            </a:r>
            <a:endParaRPr lang="en-IN"/>
          </a:p>
        </p:txBody>
      </p:sp>
    </p:spTree>
    <p:extLst>
      <p:ext uri="{BB962C8B-B14F-4D97-AF65-F5344CB8AC3E}">
        <p14:creationId xmlns:p14="http://schemas.microsoft.com/office/powerpoint/2010/main" val="228282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FAD1-2645-F329-9075-6C32A93E407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6D1FF83-7550-49A9-7B75-2B7D6FF7E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748802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9D39DB-DCC8-0298-1B59-6F9A0E5B9B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735B93-EB6E-61B9-8A57-AB709BC698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80533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23AC-385D-E9CA-169D-19033411B02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1A3825F-75C5-B93E-FEBC-65945674E1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761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BCB32-E85B-0FDE-11D0-B0A6F47F0B85}"/>
              </a:ext>
            </a:extLst>
          </p:cNvPr>
          <p:cNvSpPr>
            <a:spLocks noGrp="1"/>
          </p:cNvSpPr>
          <p:nvPr>
            <p:ph type="title"/>
          </p:nvPr>
        </p:nvSpPr>
        <p:spPr>
          <a:xfrm>
            <a:off x="1936377" y="1709738"/>
            <a:ext cx="9411073" cy="2852737"/>
          </a:xfrm>
        </p:spPr>
        <p:txBody>
          <a:bodyPr anchor="b">
            <a:normAutofit/>
          </a:bodyPr>
          <a:lstStyle>
            <a:lvl1pPr>
              <a:defRPr sz="4400">
                <a:solidFill>
                  <a:srgbClr val="567375"/>
                </a:solidFill>
              </a:defRPr>
            </a:lvl1pPr>
          </a:lstStyle>
          <a:p>
            <a:r>
              <a:rPr lang="en-US"/>
              <a:t>Click to edit Master title style</a:t>
            </a:r>
            <a:endParaRPr lang="en-IN"/>
          </a:p>
        </p:txBody>
      </p:sp>
      <p:cxnSp>
        <p:nvCxnSpPr>
          <p:cNvPr id="9" name="Straight Connector 8">
            <a:extLst>
              <a:ext uri="{FF2B5EF4-FFF2-40B4-BE49-F238E27FC236}">
                <a16:creationId xmlns:a16="http://schemas.microsoft.com/office/drawing/2014/main" id="{CBAE23C2-3054-9198-9120-CCBEEAF77112}"/>
              </a:ext>
            </a:extLst>
          </p:cNvPr>
          <p:cNvCxnSpPr/>
          <p:nvPr userDrawn="1"/>
        </p:nvCxnSpPr>
        <p:spPr>
          <a:xfrm>
            <a:off x="1667435" y="2030506"/>
            <a:ext cx="0" cy="2595600"/>
          </a:xfrm>
          <a:prstGeom prst="line">
            <a:avLst/>
          </a:prstGeom>
          <a:ln w="28575">
            <a:solidFill>
              <a:srgbClr val="DF78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9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3744-8ED3-C668-196D-EA9CD19228C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748413C-BBD0-05FC-7AD3-6089A00B67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3C98835-8B38-CEAF-454F-6749D60743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a:extLst>
              <a:ext uri="{FF2B5EF4-FFF2-40B4-BE49-F238E27FC236}">
                <a16:creationId xmlns:a16="http://schemas.microsoft.com/office/drawing/2014/main" id="{0C89768D-D58C-7734-FD83-358AEB490259}"/>
              </a:ext>
            </a:extLst>
          </p:cNvPr>
          <p:cNvSpPr>
            <a:spLocks noGrp="1"/>
          </p:cNvSpPr>
          <p:nvPr>
            <p:ph type="ftr" sz="quarter" idx="11"/>
          </p:nvPr>
        </p:nvSpPr>
        <p:spPr>
          <a:xfrm>
            <a:off x="4038600" y="6356350"/>
            <a:ext cx="4114800" cy="365125"/>
          </a:xfrm>
          <a:prstGeom prst="rect">
            <a:avLst/>
          </a:prstGeom>
        </p:spPr>
        <p:txBody>
          <a:bodyPr/>
          <a:lstStyle/>
          <a:p>
            <a:r>
              <a:rPr lang="en-US"/>
              <a:t>Enhanced Chemistry, Licensed under CC-BY 4.0</a:t>
            </a:r>
            <a:endParaRPr lang="en-IN"/>
          </a:p>
        </p:txBody>
      </p:sp>
    </p:spTree>
    <p:extLst>
      <p:ext uri="{BB962C8B-B14F-4D97-AF65-F5344CB8AC3E}">
        <p14:creationId xmlns:p14="http://schemas.microsoft.com/office/powerpoint/2010/main" val="415103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5801-08DD-81BE-59A0-75BFFABF45C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449E895-EFFB-C61E-80BB-D08C869AF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41A8E1-C7CE-E6EE-A745-1E8F9BA859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64B9E10-6980-C5AA-D5C2-6DCAFF79CF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2CA52-E223-A0B6-E005-1E525F21BA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40110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268C-0055-DBA4-1795-950BEC815134}"/>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484248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76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9606-9E2E-0C85-ED49-87D3A12FE2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2E7935-2B0D-B87B-1A74-D49757587F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61B5914-3344-009B-2947-D4C478E66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0522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E8C4-0A57-F4C0-4FC1-067BA962158E}"/>
              </a:ext>
            </a:extLst>
          </p:cNvPr>
          <p:cNvSpPr>
            <a:spLocks noGrp="1"/>
          </p:cNvSpPr>
          <p:nvPr>
            <p:ph type="title"/>
          </p:nvPr>
        </p:nvSpPr>
        <p:spPr>
          <a:xfrm>
            <a:off x="839788" y="457200"/>
            <a:ext cx="3932237" cy="578224"/>
          </a:xfrm>
        </p:spPr>
        <p:txBody>
          <a:bodyPr anchor="b">
            <a:noAutofit/>
          </a:bodyPr>
          <a:lstStyle>
            <a:lvl1pPr>
              <a:defRPr sz="2800">
                <a:solidFill>
                  <a:srgbClr val="354849"/>
                </a:solidFill>
              </a:defRPr>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B372D7A-B6D5-714F-F6E4-B42131E5A0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EE19483-B51A-EEE1-3454-820BF9D63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94515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creativecommons.org/licenses/by/4.0/"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ecampusontario.pressbooks.pub/enhancedchemistry/"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135C62-7980-05A4-0E3A-58F7CAE0D744}"/>
              </a:ext>
            </a:extLst>
          </p:cNvPr>
          <p:cNvSpPr>
            <a:spLocks noGrp="1"/>
          </p:cNvSpPr>
          <p:nvPr>
            <p:ph type="title"/>
          </p:nvPr>
        </p:nvSpPr>
        <p:spPr>
          <a:xfrm>
            <a:off x="1821544" y="681036"/>
            <a:ext cx="8926286" cy="1009651"/>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1BBC695-46BB-6F7D-E4EA-CBBC6E75264B}"/>
              </a:ext>
            </a:extLst>
          </p:cNvPr>
          <p:cNvSpPr>
            <a:spLocks noGrp="1"/>
          </p:cNvSpPr>
          <p:nvPr>
            <p:ph type="body" idx="1"/>
          </p:nvPr>
        </p:nvSpPr>
        <p:spPr>
          <a:xfrm>
            <a:off x="1821542" y="1825625"/>
            <a:ext cx="892628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3">
            <a:extLst>
              <a:ext uri="{FF2B5EF4-FFF2-40B4-BE49-F238E27FC236}">
                <a16:creationId xmlns:a16="http://schemas.microsoft.com/office/drawing/2014/main" id="{C45C905C-7421-4E4B-ADAE-706AB9252ADA}"/>
              </a:ext>
            </a:extLst>
          </p:cNvPr>
          <p:cNvSpPr txBox="1">
            <a:spLocks/>
          </p:cNvSpPr>
          <p:nvPr userDrawn="1"/>
        </p:nvSpPr>
        <p:spPr>
          <a:xfrm>
            <a:off x="3594017" y="6350324"/>
            <a:ext cx="6461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hlinkClick r:id="rId14"/>
              </a:rPr>
              <a:t>Enhanced Introductory College Chemistry</a:t>
            </a:r>
            <a:r>
              <a:rPr lang="en-US" sz="1100"/>
              <a:t>, </a:t>
            </a:r>
            <a:r>
              <a:rPr lang="en-US" sz="1100">
                <a:hlinkClick r:id="rId15"/>
              </a:rPr>
              <a:t>CC BY 4.0</a:t>
            </a:r>
            <a:r>
              <a:rPr lang="en-US" sz="1100"/>
              <a:t>, except where otherwise noted.</a:t>
            </a:r>
          </a:p>
        </p:txBody>
      </p:sp>
    </p:spTree>
    <p:extLst>
      <p:ext uri="{BB962C8B-B14F-4D97-AF65-F5344CB8AC3E}">
        <p14:creationId xmlns:p14="http://schemas.microsoft.com/office/powerpoint/2010/main" val="3293984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creativecommons.org/licenses/by/4.0/" TargetMode="External"/><Relationship Id="rId5" Type="http://schemas.openxmlformats.org/officeDocument/2006/relationships/hyperlink" Target="https://openstax.org/books/chemistry/pages/1-introduction" TargetMode="External"/><Relationship Id="rId4" Type="http://schemas.openxmlformats.org/officeDocument/2006/relationships/hyperlink" Target="https://ecampusontario.pressbooks.pub/enhancedchemistry/"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ecampusontario.pressbooks.pub/enhancedchemistry/"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hyperlink" Target="https://en.m.wikipedia.org/wiki/File:TorchCuttingCloseup.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User:Erwinrossen" TargetMode="External"/><Relationship Id="rId3" Type="http://schemas.openxmlformats.org/officeDocument/2006/relationships/image" Target="../media/image14.png"/><Relationship Id="rId7" Type="http://schemas.openxmlformats.org/officeDocument/2006/relationships/hyperlink" Target="https://commons.wikimedia.org/wiki/File:Atomic_resolution_Au100.JPG"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hyperlink" Target="https://creativecommons.org/licenses/by/3.0/deed.en" TargetMode="External"/><Relationship Id="rId5" Type="http://schemas.openxmlformats.org/officeDocument/2006/relationships/hyperlink" Target="https://www.scienceimage.csiro.au/image/10458" TargetMode="External"/><Relationship Id="rId4" Type="http://schemas.openxmlformats.org/officeDocument/2006/relationships/hyperlink" Target="https://commons.wikimedia.org/wiki/File:CSIRO_ScienceImage_10458_An_8_kg_nugget_from_Victoria_that_was_cut_in_two_and_had_a_thin_slice.jpg" TargetMode="External"/><Relationship Id="rId9" Type="http://schemas.openxmlformats.org/officeDocument/2006/relationships/hyperlink" Target="https://en.wikipedia.org/wiki/en:public_domain"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commons.wikimedia.org/w/index.php?title=User:Featheredtar&amp;action=edit&amp;redlink=1" TargetMode="External"/><Relationship Id="rId3" Type="http://schemas.openxmlformats.org/officeDocument/2006/relationships/image" Target="../media/image15.jpeg"/><Relationship Id="rId7" Type="http://schemas.openxmlformats.org/officeDocument/2006/relationships/hyperlink" Target="https://commons.wikimedia.org/wiki/File:C21a.jpg"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hyperlink" Target="https://en.wikipedia.org/wiki/en:public_domain" TargetMode="External"/><Relationship Id="rId11" Type="http://schemas.openxmlformats.org/officeDocument/2006/relationships/hyperlink" Target="https://creativecommons.org/licenses/by/4.0/" TargetMode="External"/><Relationship Id="rId5" Type="http://schemas.openxmlformats.org/officeDocument/2006/relationships/hyperlink" Target="https://commons.wikimedia.org/wiki/User:KoS" TargetMode="External"/><Relationship Id="rId10" Type="http://schemas.openxmlformats.org/officeDocument/2006/relationships/hyperlink" Target="https://openstax.org/books/chemistry/pages/preface" TargetMode="External"/><Relationship Id="rId4" Type="http://schemas.openxmlformats.org/officeDocument/2006/relationships/hyperlink" Target="https://commons.wikimedia.org/wiki/File:Cotton.JPG" TargetMode="External"/><Relationship Id="rId9" Type="http://schemas.openxmlformats.org/officeDocument/2006/relationships/hyperlink" Target="https://creativecommons.org/licenses/by/3.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openstax.org/books/chemistry/pages/preface" TargetMode="External"/><Relationship Id="rId3" Type="http://schemas.openxmlformats.org/officeDocument/2006/relationships/hyperlink" Target="https://www.flickr.com/photos/johnmichaelmayer/4030592695" TargetMode="External"/><Relationship Id="rId7" Type="http://schemas.openxmlformats.org/officeDocument/2006/relationships/hyperlink" Target="https://www.flickr.com/photos/kaibara/" TargetMode="External"/><Relationship Id="rId2" Type="http://schemas.openxmlformats.org/officeDocument/2006/relationships/image" Target="../media/image18.jpeg"/><Relationship Id="rId1" Type="http://schemas.openxmlformats.org/officeDocument/2006/relationships/slideLayout" Target="../slideLayouts/slideLayout9.xml"/><Relationship Id="rId6" Type="http://schemas.openxmlformats.org/officeDocument/2006/relationships/hyperlink" Target="https://www.flickr.com/photos/kaibara/5028615575" TargetMode="External"/><Relationship Id="rId5" Type="http://schemas.openxmlformats.org/officeDocument/2006/relationships/hyperlink" Target="https://creativecommons.org/licenses/by/2.0/" TargetMode="External"/><Relationship Id="rId4" Type="http://schemas.openxmlformats.org/officeDocument/2006/relationships/hyperlink" Target="https://www.flickr.com/photos/johnmichaelmayer/" TargetMode="External"/><Relationship Id="rId9" Type="http://schemas.openxmlformats.org/officeDocument/2006/relationships/hyperlink" Target="https://creativecommons.org/licenses/by/4.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creativecommons.org/licenses/by/4.0/" TargetMode="External"/><Relationship Id="rId5" Type="http://schemas.openxmlformats.org/officeDocument/2006/relationships/hyperlink" Target="https://ecampusontario.pressbooks.pub/enhancedchemistry/" TargetMode="External"/><Relationship Id="rId4" Type="http://schemas.openxmlformats.org/officeDocument/2006/relationships/hyperlink" Target="https://www.torontozoo.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22.jpeg"/><Relationship Id="rId7" Type="http://schemas.openxmlformats.org/officeDocument/2006/relationships/hyperlink" Target="https://openstax.org/books/chemistry/pages/preface"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jbtaylor/" TargetMode="External"/><Relationship Id="rId4" Type="http://schemas.openxmlformats.org/officeDocument/2006/relationships/hyperlink" Target="https://www.flickr.com/photos/jbtaylor/532414152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s://en.wikipedia.org/wiki/public_domain" TargetMode="External"/><Relationship Id="rId5" Type="http://schemas.openxmlformats.org/officeDocument/2006/relationships/hyperlink" Target="https://en.wikipedia.org/wiki/Science_History_Institute" TargetMode="External"/><Relationship Id="rId4" Type="http://schemas.openxmlformats.org/officeDocument/2006/relationships/hyperlink" Target="https://commons.wikimedia.org/wiki/File:Alchemists_Workshop_detail_from_Title_Page_AQ24_(3).ti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hyperlink" Target="https://en.wikipedia.org/wiki/public_domain" TargetMode="External"/><Relationship Id="rId5" Type="http://schemas.openxmlformats.org/officeDocument/2006/relationships/hyperlink" Target="https://commons.wikimedia.org/wiki/User:Adam_Cuerden" TargetMode="External"/><Relationship Id="rId4" Type="http://schemas.openxmlformats.org/officeDocument/2006/relationships/hyperlink" Target="https://en.wikipedia.org/wiki/File:George_Washington_Carver_c1910_-_Restoration.jpg"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9.jpeg"/><Relationship Id="rId7" Type="http://schemas.openxmlformats.org/officeDocument/2006/relationships/hyperlink" Target="https://openstax.org/books/chemistry/pages/preface"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hyperlink" Target="https://creativecommons.org/licenses/by/3.0/" TargetMode="External"/><Relationship Id="rId5" Type="http://schemas.openxmlformats.org/officeDocument/2006/relationships/hyperlink" Target="https://commons.wikimedia.org/wiki/User:Gorkaazk" TargetMode="External"/><Relationship Id="rId4" Type="http://schemas.openxmlformats.org/officeDocument/2006/relationships/hyperlink" Target="https://commons.wikimedia.org/wiki/File:Iceberg_bat.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hyperlink" Target="https://creativecommons.org/licenses/by/4.0/" TargetMode="External"/><Relationship Id="rId5" Type="http://schemas.openxmlformats.org/officeDocument/2006/relationships/hyperlink" Target="https://ecampusontario.pressbooks.pub/enhancedchemistry/" TargetMode="External"/><Relationship Id="rId4" Type="http://schemas.openxmlformats.org/officeDocument/2006/relationships/hyperlink" Target="https://openstax.org/books/chemistry/pages/prefa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B5B1E-B1FF-4974-987F-4B07EDA86B60}"/>
              </a:ext>
            </a:extLst>
          </p:cNvPr>
          <p:cNvSpPr>
            <a:spLocks noGrp="1"/>
          </p:cNvSpPr>
          <p:nvPr>
            <p:ph type="ctrTitle"/>
          </p:nvPr>
        </p:nvSpPr>
        <p:spPr>
          <a:xfrm>
            <a:off x="2717074" y="1410832"/>
            <a:ext cx="7916089" cy="1687242"/>
          </a:xfrm>
          <a:ln>
            <a:noFill/>
          </a:ln>
        </p:spPr>
        <p:txBody>
          <a:bodyPr>
            <a:normAutofit/>
          </a:bodyPr>
          <a:lstStyle/>
          <a:p>
            <a:pPr algn="l"/>
            <a:r>
              <a:rPr lang="en-IN" sz="5400" spc="300">
                <a:solidFill>
                  <a:srgbClr val="354849"/>
                </a:solidFill>
              </a:rPr>
              <a:t>Chapter 1</a:t>
            </a:r>
            <a:br>
              <a:rPr lang="en-IN" sz="4800" spc="300">
                <a:solidFill>
                  <a:srgbClr val="354849"/>
                </a:solidFill>
              </a:rPr>
            </a:br>
            <a:r>
              <a:rPr lang="en-IN" spc="300">
                <a:solidFill>
                  <a:srgbClr val="354849"/>
                </a:solidFill>
              </a:rPr>
              <a:t>Welcome to Chemistry</a:t>
            </a:r>
            <a:endParaRPr lang="en-IN" sz="4800" spc="300">
              <a:solidFill>
                <a:srgbClr val="354849"/>
              </a:solidFill>
            </a:endParaRPr>
          </a:p>
        </p:txBody>
      </p:sp>
      <p:sp>
        <p:nvSpPr>
          <p:cNvPr id="3" name="Subtitle 2">
            <a:extLst>
              <a:ext uri="{FF2B5EF4-FFF2-40B4-BE49-F238E27FC236}">
                <a16:creationId xmlns:a16="http://schemas.microsoft.com/office/drawing/2014/main" id="{31F137CD-49BF-D51B-00D1-5497F31C37AB}"/>
              </a:ext>
            </a:extLst>
          </p:cNvPr>
          <p:cNvSpPr>
            <a:spLocks noGrp="1"/>
          </p:cNvSpPr>
          <p:nvPr>
            <p:ph type="subTitle" idx="1"/>
          </p:nvPr>
        </p:nvSpPr>
        <p:spPr>
          <a:xfrm>
            <a:off x="2717074" y="3429000"/>
            <a:ext cx="8098971" cy="2018168"/>
          </a:xfrm>
        </p:spPr>
        <p:txBody>
          <a:bodyPr>
            <a:normAutofit lnSpcReduction="10000"/>
          </a:bodyPr>
          <a:lstStyle/>
          <a:p>
            <a:pPr algn="l">
              <a:lnSpc>
                <a:spcPct val="120000"/>
              </a:lnSpc>
            </a:pPr>
            <a:r>
              <a:rPr lang="en-US" sz="1300" i="0">
                <a:solidFill>
                  <a:srgbClr val="354849"/>
                </a:solidFill>
                <a:latin typeface="Arial" panose="020B0604020202020204" pitchFamily="34" charset="0"/>
              </a:rPr>
              <a:t>Slides to accompany Enhanced Introductory College Chemistry by Gregory Anderson, Caryn Fahey, J.R. van Haarlem, Jackie MacDonald, Adrienne Richards, Samantha Sullivan Sauer, and David Wegman</a:t>
            </a:r>
          </a:p>
          <a:p>
            <a:pPr algn="l">
              <a:lnSpc>
                <a:spcPct val="120000"/>
              </a:lnSpc>
            </a:pPr>
            <a:r>
              <a:rPr lang="en-US" sz="1300" i="0">
                <a:solidFill>
                  <a:srgbClr val="354849"/>
                </a:solidFill>
                <a:latin typeface="Arial" panose="020B0604020202020204" pitchFamily="34" charset="0"/>
              </a:rPr>
              <a:t>Slide design and template by Revathi Mahadevan</a:t>
            </a:r>
          </a:p>
          <a:p>
            <a:pPr algn="l">
              <a:lnSpc>
                <a:spcPct val="120000"/>
              </a:lnSpc>
            </a:pPr>
            <a:r>
              <a:rPr lang="en-US" sz="1300" i="0">
                <a:solidFill>
                  <a:srgbClr val="354849"/>
                </a:solidFill>
                <a:latin typeface="Arial" panose="020B0604020202020204" pitchFamily="34" charset="0"/>
              </a:rPr>
              <a:t>Except where otherwise noted, images, tables &amp; diagrams are reused from </a:t>
            </a:r>
            <a:r>
              <a:rPr lang="en-US" sz="1300" i="0">
                <a:solidFill>
                  <a:srgbClr val="354849"/>
                </a:solidFill>
                <a:latin typeface="Arial" panose="020B0604020202020204" pitchFamily="34" charset="0"/>
                <a:hlinkClick r:id="rId4">
                  <a:extLst>
                    <a:ext uri="{A12FA001-AC4F-418D-AE19-62706E023703}">
                      <ahyp:hlinkClr xmlns:ahyp="http://schemas.microsoft.com/office/drawing/2018/hyperlinkcolor" val="tx"/>
                    </a:ext>
                  </a:extLst>
                </a:hlinkClick>
              </a:rPr>
              <a:t>Enhanced Introductory College Chemistry</a:t>
            </a:r>
            <a:r>
              <a:rPr lang="en-US" sz="1300" i="0">
                <a:solidFill>
                  <a:srgbClr val="354849"/>
                </a:solidFill>
                <a:latin typeface="Arial" panose="020B0604020202020204" pitchFamily="34" charset="0"/>
              </a:rPr>
              <a:t>, a derivative of </a:t>
            </a:r>
            <a:r>
              <a:rPr lang="en-US" sz="1300" i="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Chemistry (Open </a:t>
            </a:r>
            <a:r>
              <a:rPr lang="en-US" sz="1300" i="0" err="1">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Stax</a:t>
            </a:r>
            <a:r>
              <a:rPr lang="en-US" sz="1300" i="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a:t>
            </a:r>
            <a:r>
              <a:rPr lang="en-US" sz="1300" i="0">
                <a:solidFill>
                  <a:srgbClr val="354849"/>
                </a:solidFill>
                <a:latin typeface="Arial" panose="020B0604020202020204" pitchFamily="34" charset="0"/>
              </a:rPr>
              <a:t> by Paul Flowers, Klaus </a:t>
            </a:r>
            <a:r>
              <a:rPr lang="en-US" sz="1300" i="0" err="1">
                <a:solidFill>
                  <a:srgbClr val="354849"/>
                </a:solidFill>
                <a:latin typeface="Arial" panose="020B0604020202020204" pitchFamily="34" charset="0"/>
              </a:rPr>
              <a:t>Theopold</a:t>
            </a:r>
            <a:r>
              <a:rPr lang="en-US" sz="1300" i="0">
                <a:solidFill>
                  <a:srgbClr val="354849"/>
                </a:solidFill>
                <a:latin typeface="Arial" panose="020B0604020202020204" pitchFamily="34" charset="0"/>
              </a:rPr>
              <a:t>, Richard Langley &amp; William R. Robinson and is licensed under </a:t>
            </a:r>
            <a:r>
              <a:rPr lang="en-US" sz="1300" i="0">
                <a:solidFill>
                  <a:srgbClr val="354849"/>
                </a:solidFill>
                <a:latin typeface="Arial" panose="020B0604020202020204" pitchFamily="34" charset="0"/>
                <a:hlinkClick r:id="rId6">
                  <a:extLst>
                    <a:ext uri="{A12FA001-AC4F-418D-AE19-62706E023703}">
                      <ahyp:hlinkClr xmlns:ahyp="http://schemas.microsoft.com/office/drawing/2018/hyperlinkcolor" val="tx"/>
                    </a:ext>
                  </a:extLst>
                </a:hlinkClick>
              </a:rPr>
              <a:t>CC BY 4.0</a:t>
            </a:r>
            <a:r>
              <a:rPr lang="en-US" sz="1300" i="0">
                <a:solidFill>
                  <a:srgbClr val="354849"/>
                </a:solidFill>
                <a:latin typeface="Arial" panose="020B0604020202020204" pitchFamily="34" charset="0"/>
              </a:rPr>
              <a:t>. ​Access for free at </a:t>
            </a:r>
            <a:r>
              <a:rPr lang="en-US" sz="1300" i="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Chemistry (OpenStax)</a:t>
            </a:r>
            <a:r>
              <a:rPr lang="en-US" sz="1300" i="0">
                <a:solidFill>
                  <a:srgbClr val="354849"/>
                </a:solidFill>
                <a:latin typeface="Arial" panose="020B0604020202020204" pitchFamily="34" charset="0"/>
              </a:rPr>
              <a:t>​</a:t>
            </a:r>
          </a:p>
          <a:p>
            <a:pPr algn="l">
              <a:lnSpc>
                <a:spcPct val="120000"/>
              </a:lnSpc>
            </a:pPr>
            <a:r>
              <a:rPr lang="en-US" sz="1300" i="0">
                <a:solidFill>
                  <a:srgbClr val="354849"/>
                </a:solidFill>
                <a:latin typeface="Arial" panose="020B0604020202020204" pitchFamily="34" charset="0"/>
              </a:rPr>
              <a:t>Slides are licensed under CC-BY 4.0, Except while otherwise noted</a:t>
            </a:r>
            <a:endParaRPr lang="en-IN" sz="1300" i="0">
              <a:solidFill>
                <a:srgbClr val="354849"/>
              </a:solidFill>
              <a:latin typeface="Arial" panose="020B0604020202020204" pitchFamily="34" charset="0"/>
            </a:endParaRPr>
          </a:p>
          <a:p>
            <a:pPr algn="l"/>
            <a:endParaRPr lang="en-IN">
              <a:solidFill>
                <a:srgbClr val="354849"/>
              </a:solidFill>
            </a:endParaRPr>
          </a:p>
        </p:txBody>
      </p:sp>
      <p:cxnSp>
        <p:nvCxnSpPr>
          <p:cNvPr id="6" name="Straight Connector 5">
            <a:extLst>
              <a:ext uri="{FF2B5EF4-FFF2-40B4-BE49-F238E27FC236}">
                <a16:creationId xmlns:a16="http://schemas.microsoft.com/office/drawing/2014/main" id="{ED914AB6-07F4-CE81-3DFC-510298744853}"/>
              </a:ext>
              <a:ext uri="{C183D7F6-B498-43B3-948B-1728B52AA6E4}">
                <adec:decorative xmlns:adec="http://schemas.microsoft.com/office/drawing/2017/decorative" val="1"/>
              </a:ext>
            </a:extLst>
          </p:cNvPr>
          <p:cNvCxnSpPr>
            <a:cxnSpLocks/>
          </p:cNvCxnSpPr>
          <p:nvPr/>
        </p:nvCxnSpPr>
        <p:spPr>
          <a:xfrm>
            <a:off x="2560321" y="1809205"/>
            <a:ext cx="0" cy="3344092"/>
          </a:xfrm>
          <a:prstGeom prst="line">
            <a:avLst/>
          </a:prstGeom>
          <a:ln w="28575">
            <a:solidFill>
              <a:srgbClr val="567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073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73438" y="180573"/>
            <a:ext cx="3932237" cy="643812"/>
          </a:xfrm>
        </p:spPr>
        <p:txBody>
          <a:bodyPr/>
          <a:lstStyle/>
          <a:p>
            <a:r>
              <a:rPr lang="en-US"/>
              <a:t>Table 1.2a</a:t>
            </a:r>
          </a:p>
        </p:txBody>
      </p:sp>
      <p:sp>
        <p:nvSpPr>
          <p:cNvPr id="13" name="TextBox 12">
            <a:extLst>
              <a:ext uri="{FF2B5EF4-FFF2-40B4-BE49-F238E27FC236}">
                <a16:creationId xmlns:a16="http://schemas.microsoft.com/office/drawing/2014/main" id="{18F90ED2-EB94-41FE-B9D8-4361AE33D9B2}"/>
              </a:ext>
            </a:extLst>
          </p:cNvPr>
          <p:cNvSpPr txBox="1"/>
          <p:nvPr/>
        </p:nvSpPr>
        <p:spPr>
          <a:xfrm>
            <a:off x="3181350" y="1073376"/>
            <a:ext cx="6096000" cy="369332"/>
          </a:xfrm>
          <a:prstGeom prst="rect">
            <a:avLst/>
          </a:prstGeom>
          <a:noFill/>
        </p:spPr>
        <p:txBody>
          <a:bodyPr wrap="square">
            <a:spAutoFit/>
          </a:bodyPr>
          <a:lstStyle/>
          <a:p>
            <a:r>
              <a:rPr lang="en-US" b="1"/>
              <a:t>Table 1.2a</a:t>
            </a:r>
            <a:r>
              <a:rPr lang="en-US"/>
              <a:t> Summary characteristics of the states of matter</a:t>
            </a:r>
          </a:p>
        </p:txBody>
      </p:sp>
      <p:graphicFrame>
        <p:nvGraphicFramePr>
          <p:cNvPr id="7" name="Table 6">
            <a:extLst>
              <a:ext uri="{FF2B5EF4-FFF2-40B4-BE49-F238E27FC236}">
                <a16:creationId xmlns:a16="http://schemas.microsoft.com/office/drawing/2014/main" id="{61F78056-ED13-41F9-A70B-72215A94402E}"/>
              </a:ext>
            </a:extLst>
          </p:cNvPr>
          <p:cNvGraphicFramePr>
            <a:graphicFrameLocks noGrp="1"/>
          </p:cNvGraphicFramePr>
          <p:nvPr>
            <p:extLst>
              <p:ext uri="{D42A27DB-BD31-4B8C-83A1-F6EECF244321}">
                <p14:modId xmlns:p14="http://schemas.microsoft.com/office/powerpoint/2010/main" val="73810074"/>
              </p:ext>
            </p:extLst>
          </p:nvPr>
        </p:nvGraphicFramePr>
        <p:xfrm>
          <a:off x="1243012" y="1507033"/>
          <a:ext cx="9705975" cy="4351335"/>
        </p:xfrm>
        <a:graphic>
          <a:graphicData uri="http://schemas.openxmlformats.org/drawingml/2006/table">
            <a:tbl>
              <a:tblPr firstRow="1">
                <a:tableStyleId>{793D81CF-94F2-401A-BA57-92F5A7B2D0C5}</a:tableStyleId>
              </a:tblPr>
              <a:tblGrid>
                <a:gridCol w="2217371">
                  <a:extLst>
                    <a:ext uri="{9D8B030D-6E8A-4147-A177-3AD203B41FA5}">
                      <a16:colId xmlns:a16="http://schemas.microsoft.com/office/drawing/2014/main" val="635068530"/>
                    </a:ext>
                  </a:extLst>
                </a:gridCol>
                <a:gridCol w="2044760">
                  <a:extLst>
                    <a:ext uri="{9D8B030D-6E8A-4147-A177-3AD203B41FA5}">
                      <a16:colId xmlns:a16="http://schemas.microsoft.com/office/drawing/2014/main" val="1208104169"/>
                    </a:ext>
                  </a:extLst>
                </a:gridCol>
                <a:gridCol w="2721922">
                  <a:extLst>
                    <a:ext uri="{9D8B030D-6E8A-4147-A177-3AD203B41FA5}">
                      <a16:colId xmlns:a16="http://schemas.microsoft.com/office/drawing/2014/main" val="1690373684"/>
                    </a:ext>
                  </a:extLst>
                </a:gridCol>
                <a:gridCol w="2721922">
                  <a:extLst>
                    <a:ext uri="{9D8B030D-6E8A-4147-A177-3AD203B41FA5}">
                      <a16:colId xmlns:a16="http://schemas.microsoft.com/office/drawing/2014/main" val="2795731415"/>
                    </a:ext>
                  </a:extLst>
                </a:gridCol>
              </a:tblGrid>
              <a:tr h="454617">
                <a:tc>
                  <a:txBody>
                    <a:bodyPr/>
                    <a:lstStyle/>
                    <a:p>
                      <a:r>
                        <a:rPr lang="en-US" sz="1300" b="1">
                          <a:effectLst/>
                        </a:rPr>
                        <a:t>Characteristic</a:t>
                      </a:r>
                      <a:endParaRPr lang="en-US" sz="1300">
                        <a:effectLst/>
                      </a:endParaRPr>
                    </a:p>
                  </a:txBody>
                  <a:tcPr marL="64945" marR="64945" marT="32473" marB="32473" anchor="ctr">
                    <a:solidFill>
                      <a:schemeClr val="tx1">
                        <a:lumMod val="85000"/>
                        <a:lumOff val="15000"/>
                      </a:schemeClr>
                    </a:solidFill>
                  </a:tcPr>
                </a:tc>
                <a:tc>
                  <a:txBody>
                    <a:bodyPr/>
                    <a:lstStyle/>
                    <a:p>
                      <a:r>
                        <a:rPr lang="en-US" sz="1300" b="1">
                          <a:effectLst/>
                        </a:rPr>
                        <a:t>Solid</a:t>
                      </a:r>
                      <a:endParaRPr lang="en-US" sz="1300">
                        <a:effectLst/>
                      </a:endParaRPr>
                    </a:p>
                  </a:txBody>
                  <a:tcPr marL="64945" marR="64945" marT="32473" marB="32473" anchor="ctr">
                    <a:solidFill>
                      <a:schemeClr val="tx1">
                        <a:lumMod val="85000"/>
                        <a:lumOff val="15000"/>
                      </a:schemeClr>
                    </a:solidFill>
                  </a:tcPr>
                </a:tc>
                <a:tc>
                  <a:txBody>
                    <a:bodyPr/>
                    <a:lstStyle/>
                    <a:p>
                      <a:r>
                        <a:rPr lang="en-US" sz="1300" b="1">
                          <a:effectLst/>
                        </a:rPr>
                        <a:t>Liquid</a:t>
                      </a:r>
                      <a:endParaRPr lang="en-US" sz="1300">
                        <a:effectLst/>
                      </a:endParaRPr>
                    </a:p>
                  </a:txBody>
                  <a:tcPr marL="64945" marR="64945" marT="32473" marB="32473" anchor="ctr">
                    <a:solidFill>
                      <a:schemeClr val="tx1">
                        <a:lumMod val="85000"/>
                        <a:lumOff val="15000"/>
                      </a:schemeClr>
                    </a:solidFill>
                  </a:tcPr>
                </a:tc>
                <a:tc>
                  <a:txBody>
                    <a:bodyPr/>
                    <a:lstStyle/>
                    <a:p>
                      <a:r>
                        <a:rPr lang="en-US" sz="1300" b="1">
                          <a:effectLst/>
                        </a:rPr>
                        <a:t>Gas</a:t>
                      </a:r>
                      <a:endParaRPr lang="en-US" sz="1300">
                        <a:effectLst/>
                      </a:endParaRPr>
                    </a:p>
                  </a:txBody>
                  <a:tcPr marL="64945" marR="64945" marT="32473" marB="32473" anchor="ctr">
                    <a:solidFill>
                      <a:schemeClr val="tx1">
                        <a:lumMod val="85000"/>
                        <a:lumOff val="15000"/>
                      </a:schemeClr>
                    </a:solidFill>
                  </a:tcPr>
                </a:tc>
                <a:extLst>
                  <a:ext uri="{0D108BD9-81ED-4DB2-BD59-A6C34878D82A}">
                    <a16:rowId xmlns:a16="http://schemas.microsoft.com/office/drawing/2014/main" val="2116916361"/>
                  </a:ext>
                </a:extLst>
              </a:tr>
              <a:tr h="649453">
                <a:tc>
                  <a:txBody>
                    <a:bodyPr/>
                    <a:lstStyle/>
                    <a:p>
                      <a:r>
                        <a:rPr lang="en-US" sz="1300" b="1">
                          <a:effectLst/>
                        </a:rPr>
                        <a:t>Shape</a:t>
                      </a:r>
                      <a:endParaRPr lang="en-US" sz="1300">
                        <a:effectLst/>
                      </a:endParaRPr>
                    </a:p>
                  </a:txBody>
                  <a:tcPr marL="64945" marR="64945" marT="32473" marB="32473" anchor="ctr"/>
                </a:tc>
                <a:tc>
                  <a:txBody>
                    <a:bodyPr/>
                    <a:lstStyle/>
                    <a:p>
                      <a:r>
                        <a:rPr lang="en-US" sz="1300">
                          <a:effectLst/>
                        </a:rPr>
                        <a:t>definite shape</a:t>
                      </a:r>
                    </a:p>
                  </a:txBody>
                  <a:tcPr marL="64945" marR="64945" marT="32473" marB="32473" anchor="ctr"/>
                </a:tc>
                <a:tc>
                  <a:txBody>
                    <a:bodyPr/>
                    <a:lstStyle/>
                    <a:p>
                      <a:r>
                        <a:rPr lang="en-US" sz="1300">
                          <a:effectLst/>
                        </a:rPr>
                        <a:t>Takes the shape of the container</a:t>
                      </a:r>
                    </a:p>
                  </a:txBody>
                  <a:tcPr marL="64945" marR="64945" marT="32473" marB="32473" anchor="ctr"/>
                </a:tc>
                <a:tc>
                  <a:txBody>
                    <a:bodyPr/>
                    <a:lstStyle/>
                    <a:p>
                      <a:r>
                        <a:rPr lang="en-US" sz="1300">
                          <a:effectLst/>
                        </a:rPr>
                        <a:t>Takes the shape of the container</a:t>
                      </a:r>
                    </a:p>
                  </a:txBody>
                  <a:tcPr marL="64945" marR="64945" marT="32473" marB="32473" anchor="ctr"/>
                </a:tc>
                <a:extLst>
                  <a:ext uri="{0D108BD9-81ED-4DB2-BD59-A6C34878D82A}">
                    <a16:rowId xmlns:a16="http://schemas.microsoft.com/office/drawing/2014/main" val="1687217002"/>
                  </a:ext>
                </a:extLst>
              </a:tr>
              <a:tr h="649453">
                <a:tc>
                  <a:txBody>
                    <a:bodyPr/>
                    <a:lstStyle/>
                    <a:p>
                      <a:r>
                        <a:rPr lang="en-US" sz="1300" b="1">
                          <a:effectLst/>
                        </a:rPr>
                        <a:t>Volume</a:t>
                      </a:r>
                      <a:endParaRPr lang="en-US" sz="1300">
                        <a:effectLst/>
                      </a:endParaRPr>
                    </a:p>
                  </a:txBody>
                  <a:tcPr marL="64945" marR="64945" marT="32473" marB="32473" anchor="ctr"/>
                </a:tc>
                <a:tc>
                  <a:txBody>
                    <a:bodyPr/>
                    <a:lstStyle/>
                    <a:p>
                      <a:r>
                        <a:rPr lang="en-US" sz="1300">
                          <a:effectLst/>
                        </a:rPr>
                        <a:t>Has a definite volume</a:t>
                      </a:r>
                    </a:p>
                  </a:txBody>
                  <a:tcPr marL="64945" marR="64945" marT="32473" marB="32473" anchor="ctr"/>
                </a:tc>
                <a:tc>
                  <a:txBody>
                    <a:bodyPr/>
                    <a:lstStyle/>
                    <a:p>
                      <a:r>
                        <a:rPr lang="en-US" sz="1300">
                          <a:effectLst/>
                        </a:rPr>
                        <a:t>Has a definite volume</a:t>
                      </a:r>
                    </a:p>
                  </a:txBody>
                  <a:tcPr marL="64945" marR="64945" marT="32473" marB="32473" anchor="ctr"/>
                </a:tc>
                <a:tc>
                  <a:txBody>
                    <a:bodyPr/>
                    <a:lstStyle/>
                    <a:p>
                      <a:r>
                        <a:rPr lang="en-US" sz="1300">
                          <a:effectLst/>
                        </a:rPr>
                        <a:t>Fills the volume of the container</a:t>
                      </a:r>
                    </a:p>
                  </a:txBody>
                  <a:tcPr marL="64945" marR="64945" marT="32473" marB="32473" anchor="ctr"/>
                </a:tc>
                <a:extLst>
                  <a:ext uri="{0D108BD9-81ED-4DB2-BD59-A6C34878D82A}">
                    <a16:rowId xmlns:a16="http://schemas.microsoft.com/office/drawing/2014/main" val="2787314907"/>
                  </a:ext>
                </a:extLst>
              </a:tr>
              <a:tr h="844289">
                <a:tc>
                  <a:txBody>
                    <a:bodyPr/>
                    <a:lstStyle/>
                    <a:p>
                      <a:r>
                        <a:rPr lang="en-US" sz="1300" b="1">
                          <a:effectLst/>
                        </a:rPr>
                        <a:t>Particle Arrangement</a:t>
                      </a:r>
                      <a:endParaRPr lang="en-US" sz="1300">
                        <a:effectLst/>
                      </a:endParaRPr>
                    </a:p>
                  </a:txBody>
                  <a:tcPr marL="64945" marR="64945" marT="32473" marB="32473" anchor="ctr"/>
                </a:tc>
                <a:tc>
                  <a:txBody>
                    <a:bodyPr/>
                    <a:lstStyle/>
                    <a:p>
                      <a:r>
                        <a:rPr lang="en-US" sz="1300">
                          <a:effectLst/>
                        </a:rPr>
                        <a:t>Very close, fixed positions</a:t>
                      </a:r>
                    </a:p>
                  </a:txBody>
                  <a:tcPr marL="64945" marR="64945" marT="32473" marB="32473" anchor="ctr"/>
                </a:tc>
                <a:tc>
                  <a:txBody>
                    <a:bodyPr/>
                    <a:lstStyle/>
                    <a:p>
                      <a:r>
                        <a:rPr lang="en-US" sz="1300">
                          <a:effectLst/>
                        </a:rPr>
                        <a:t>Close, random motion</a:t>
                      </a:r>
                    </a:p>
                  </a:txBody>
                  <a:tcPr marL="64945" marR="64945" marT="32473" marB="32473" anchor="ctr"/>
                </a:tc>
                <a:tc>
                  <a:txBody>
                    <a:bodyPr/>
                    <a:lstStyle/>
                    <a:p>
                      <a:r>
                        <a:rPr lang="en-US" sz="1300">
                          <a:effectLst/>
                        </a:rPr>
                        <a:t>Far apart, random motion</a:t>
                      </a:r>
                    </a:p>
                  </a:txBody>
                  <a:tcPr marL="64945" marR="64945" marT="32473" marB="32473" anchor="ctr"/>
                </a:tc>
                <a:extLst>
                  <a:ext uri="{0D108BD9-81ED-4DB2-BD59-A6C34878D82A}">
                    <a16:rowId xmlns:a16="http://schemas.microsoft.com/office/drawing/2014/main" val="1190661815"/>
                  </a:ext>
                </a:extLst>
              </a:tr>
              <a:tr h="454617">
                <a:tc>
                  <a:txBody>
                    <a:bodyPr/>
                    <a:lstStyle/>
                    <a:p>
                      <a:r>
                        <a:rPr lang="en-US" sz="1300" b="1">
                          <a:effectLst/>
                        </a:rPr>
                        <a:t>Particle Interaction</a:t>
                      </a:r>
                      <a:endParaRPr lang="en-US" sz="1300">
                        <a:effectLst/>
                      </a:endParaRPr>
                    </a:p>
                  </a:txBody>
                  <a:tcPr marL="64945" marR="64945" marT="32473" marB="32473" anchor="ctr"/>
                </a:tc>
                <a:tc>
                  <a:txBody>
                    <a:bodyPr/>
                    <a:lstStyle/>
                    <a:p>
                      <a:r>
                        <a:rPr lang="en-US" sz="1300">
                          <a:effectLst/>
                        </a:rPr>
                        <a:t>Very strong</a:t>
                      </a:r>
                    </a:p>
                  </a:txBody>
                  <a:tcPr marL="64945" marR="64945" marT="32473" marB="32473" anchor="ctr"/>
                </a:tc>
                <a:tc>
                  <a:txBody>
                    <a:bodyPr/>
                    <a:lstStyle/>
                    <a:p>
                      <a:r>
                        <a:rPr lang="en-US" sz="1300">
                          <a:effectLst/>
                        </a:rPr>
                        <a:t>Strong</a:t>
                      </a:r>
                    </a:p>
                  </a:txBody>
                  <a:tcPr marL="64945" marR="64945" marT="32473" marB="32473" anchor="ctr"/>
                </a:tc>
                <a:tc>
                  <a:txBody>
                    <a:bodyPr/>
                    <a:lstStyle/>
                    <a:p>
                      <a:r>
                        <a:rPr lang="en-US" sz="1300">
                          <a:effectLst/>
                        </a:rPr>
                        <a:t>Essentially none</a:t>
                      </a:r>
                    </a:p>
                  </a:txBody>
                  <a:tcPr marL="64945" marR="64945" marT="32473" marB="32473" anchor="ctr"/>
                </a:tc>
                <a:extLst>
                  <a:ext uri="{0D108BD9-81ED-4DB2-BD59-A6C34878D82A}">
                    <a16:rowId xmlns:a16="http://schemas.microsoft.com/office/drawing/2014/main" val="1217715554"/>
                  </a:ext>
                </a:extLst>
              </a:tr>
              <a:tr h="649453">
                <a:tc>
                  <a:txBody>
                    <a:bodyPr/>
                    <a:lstStyle/>
                    <a:p>
                      <a:r>
                        <a:rPr lang="en-US" sz="1300" b="1">
                          <a:effectLst/>
                        </a:rPr>
                        <a:t>Particle Movement </a:t>
                      </a:r>
                      <a:endParaRPr lang="en-US" sz="1300">
                        <a:effectLst/>
                      </a:endParaRPr>
                    </a:p>
                  </a:txBody>
                  <a:tcPr marL="64945" marR="64945" marT="32473" marB="32473" anchor="ctr"/>
                </a:tc>
                <a:tc>
                  <a:txBody>
                    <a:bodyPr/>
                    <a:lstStyle/>
                    <a:p>
                      <a:r>
                        <a:rPr lang="en-US" sz="1300">
                          <a:effectLst/>
                        </a:rPr>
                        <a:t>Very slow</a:t>
                      </a:r>
                    </a:p>
                  </a:txBody>
                  <a:tcPr marL="64945" marR="64945" marT="32473" marB="32473" anchor="ctr"/>
                </a:tc>
                <a:tc>
                  <a:txBody>
                    <a:bodyPr/>
                    <a:lstStyle/>
                    <a:p>
                      <a:r>
                        <a:rPr lang="en-US" sz="1300">
                          <a:effectLst/>
                        </a:rPr>
                        <a:t>Moderate</a:t>
                      </a:r>
                    </a:p>
                  </a:txBody>
                  <a:tcPr marL="64945" marR="64945" marT="32473" marB="32473" anchor="ctr"/>
                </a:tc>
                <a:tc>
                  <a:txBody>
                    <a:bodyPr/>
                    <a:lstStyle/>
                    <a:p>
                      <a:r>
                        <a:rPr lang="en-US" sz="1300">
                          <a:effectLst/>
                        </a:rPr>
                        <a:t>Very fast</a:t>
                      </a:r>
                    </a:p>
                  </a:txBody>
                  <a:tcPr marL="64945" marR="64945" marT="32473" marB="32473" anchor="ctr"/>
                </a:tc>
                <a:extLst>
                  <a:ext uri="{0D108BD9-81ED-4DB2-BD59-A6C34878D82A}">
                    <a16:rowId xmlns:a16="http://schemas.microsoft.com/office/drawing/2014/main" val="156328495"/>
                  </a:ext>
                </a:extLst>
              </a:tr>
              <a:tr h="649453">
                <a:tc>
                  <a:txBody>
                    <a:bodyPr/>
                    <a:lstStyle/>
                    <a:p>
                      <a:r>
                        <a:rPr lang="en-US" sz="1300" b="1">
                          <a:effectLst/>
                        </a:rPr>
                        <a:t>Examples</a:t>
                      </a:r>
                      <a:endParaRPr lang="en-US" sz="1300">
                        <a:effectLst/>
                      </a:endParaRPr>
                    </a:p>
                  </a:txBody>
                  <a:tcPr marL="64945" marR="64945" marT="32473" marB="32473" anchor="ctr"/>
                </a:tc>
                <a:tc>
                  <a:txBody>
                    <a:bodyPr/>
                    <a:lstStyle/>
                    <a:p>
                      <a:r>
                        <a:rPr lang="en-US" sz="1300">
                          <a:effectLst/>
                        </a:rPr>
                        <a:t>Ice, sugar, copper</a:t>
                      </a:r>
                    </a:p>
                  </a:txBody>
                  <a:tcPr marL="64945" marR="64945" marT="32473" marB="32473" anchor="ctr"/>
                </a:tc>
                <a:tc>
                  <a:txBody>
                    <a:bodyPr/>
                    <a:lstStyle/>
                    <a:p>
                      <a:r>
                        <a:rPr lang="en-US" sz="1300">
                          <a:effectLst/>
                        </a:rPr>
                        <a:t>Water, mercury, ethanol</a:t>
                      </a:r>
                    </a:p>
                  </a:txBody>
                  <a:tcPr marL="64945" marR="64945" marT="32473" marB="32473" anchor="ctr"/>
                </a:tc>
                <a:tc>
                  <a:txBody>
                    <a:bodyPr/>
                    <a:lstStyle/>
                    <a:p>
                      <a:r>
                        <a:rPr lang="en-US" sz="1300">
                          <a:effectLst/>
                        </a:rPr>
                        <a:t>Water </a:t>
                      </a:r>
                      <a:r>
                        <a:rPr lang="en-US" sz="1300" err="1">
                          <a:effectLst/>
                        </a:rPr>
                        <a:t>vapour</a:t>
                      </a:r>
                      <a:r>
                        <a:rPr lang="en-US" sz="1300">
                          <a:effectLst/>
                        </a:rPr>
                        <a:t>, hydrogen, air</a:t>
                      </a:r>
                    </a:p>
                  </a:txBody>
                  <a:tcPr marL="64945" marR="64945" marT="32473" marB="32473" anchor="ctr"/>
                </a:tc>
                <a:extLst>
                  <a:ext uri="{0D108BD9-81ED-4DB2-BD59-A6C34878D82A}">
                    <a16:rowId xmlns:a16="http://schemas.microsoft.com/office/drawing/2014/main" val="279788095"/>
                  </a:ext>
                </a:extLst>
              </a:tr>
            </a:tbl>
          </a:graphicData>
        </a:graphic>
      </p:graphicFrame>
      <p:sp>
        <p:nvSpPr>
          <p:cNvPr id="2" name="TextBox 1">
            <a:extLst>
              <a:ext uri="{FF2B5EF4-FFF2-40B4-BE49-F238E27FC236}">
                <a16:creationId xmlns:a16="http://schemas.microsoft.com/office/drawing/2014/main" id="{D1F2F0DC-85C3-D31C-7938-E21318D86891}"/>
              </a:ext>
            </a:extLst>
          </p:cNvPr>
          <p:cNvSpPr txBox="1"/>
          <p:nvPr/>
        </p:nvSpPr>
        <p:spPr>
          <a:xfrm>
            <a:off x="2791838" y="5982511"/>
            <a:ext cx="6124882" cy="338554"/>
          </a:xfrm>
          <a:prstGeom prst="rect">
            <a:avLst/>
          </a:prstGeom>
          <a:noFill/>
        </p:spPr>
        <p:txBody>
          <a:bodyPr wrap="none" rtlCol="0">
            <a:spAutoFit/>
          </a:bodyPr>
          <a:lstStyle/>
          <a:p>
            <a:r>
              <a:rPr lang="en-US" sz="1600" dirty="0">
                <a:effectLst/>
                <a:latin typeface="Arial" panose="020B0604020202020204" pitchFamily="34" charset="0"/>
                <a:ea typeface="Calibri" panose="020F0502020204030204" pitchFamily="34" charset="0"/>
                <a:cs typeface="Arial" panose="020B0604020202020204" pitchFamily="34" charset="0"/>
              </a:rPr>
              <a:t>(credit: table data summarized by </a:t>
            </a:r>
            <a:r>
              <a:rPr lang="en-US" sz="16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JR van Haarlem</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CC BY 4.0</a:t>
            </a:r>
            <a:r>
              <a:rPr lang="en-US" sz="1600" dirty="0">
                <a:effectLst/>
                <a:latin typeface="Arial" panose="020B0604020202020204" pitchFamily="34" charset="0"/>
                <a:ea typeface="Calibri" panose="020F050202020403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596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9B980E1-5ABE-4B05-A59A-600977214299}"/>
              </a:ext>
            </a:extLst>
          </p:cNvPr>
          <p:cNvSpPr>
            <a:spLocks noGrp="1"/>
          </p:cNvSpPr>
          <p:nvPr>
            <p:ph type="title"/>
          </p:nvPr>
        </p:nvSpPr>
        <p:spPr>
          <a:xfrm>
            <a:off x="3478956" y="136525"/>
            <a:ext cx="3932237" cy="643812"/>
          </a:xfrm>
        </p:spPr>
        <p:txBody>
          <a:bodyPr/>
          <a:lstStyle/>
          <a:p>
            <a:r>
              <a:rPr lang="en-US"/>
              <a:t>Figure 1.2c</a:t>
            </a:r>
          </a:p>
        </p:txBody>
      </p:sp>
      <p:pic>
        <p:nvPicPr>
          <p:cNvPr id="4" name="Picture 3" descr="A torch cutting metal is pictured. Bright, white colored plasma is shown near the tip of a torch where it is contacting the metal.">
            <a:extLst>
              <a:ext uri="{FF2B5EF4-FFF2-40B4-BE49-F238E27FC236}">
                <a16:creationId xmlns:a16="http://schemas.microsoft.com/office/drawing/2014/main" id="{7A1DF23C-B636-0093-9E99-A6AAE786A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8956" y="1371600"/>
            <a:ext cx="5234088"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877600" y="5732191"/>
            <a:ext cx="6436800" cy="643812"/>
          </a:xfrm>
        </p:spPr>
        <p:txBody>
          <a:bodyPr vert="horz" lIns="91440" tIns="45720" rIns="91440" bIns="45720" rtlCol="0" anchor="t">
            <a:noAutofit/>
          </a:bodyPr>
          <a:lstStyle/>
          <a:p>
            <a:pPr>
              <a:lnSpc>
                <a:spcPct val="100000"/>
              </a:lnSpc>
            </a:pPr>
            <a:r>
              <a:rPr lang="en-US" b="1" dirty="0">
                <a:latin typeface="Arial"/>
                <a:cs typeface="Arial"/>
              </a:rPr>
              <a:t>Figure 1.2c</a:t>
            </a:r>
            <a:r>
              <a:rPr lang="en-US" dirty="0">
                <a:latin typeface="Arial"/>
                <a:cs typeface="Arial"/>
              </a:rPr>
              <a:t> A plasma torch can be used to cut metal. (credit: </a:t>
            </a:r>
            <a:r>
              <a:rPr lang="en-US" dirty="0">
                <a:latin typeface="Arial"/>
                <a:cs typeface="Arial"/>
                <a:hlinkClick r:id="rId4"/>
              </a:rPr>
              <a:t>work</a:t>
            </a:r>
            <a:r>
              <a:rPr lang="en-US" dirty="0">
                <a:latin typeface="Arial"/>
                <a:cs typeface="Arial"/>
              </a:rPr>
              <a:t> by Hypertherm, undeclared license)</a:t>
            </a:r>
          </a:p>
        </p:txBody>
      </p:sp>
    </p:spTree>
    <p:extLst>
      <p:ext uri="{BB962C8B-B14F-4D97-AF65-F5344CB8AC3E}">
        <p14:creationId xmlns:p14="http://schemas.microsoft.com/office/powerpoint/2010/main" val="2969550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9B980E1-5ABE-4B05-A59A-600977214299}"/>
              </a:ext>
            </a:extLst>
          </p:cNvPr>
          <p:cNvSpPr>
            <a:spLocks noGrp="1"/>
          </p:cNvSpPr>
          <p:nvPr>
            <p:ph type="title"/>
          </p:nvPr>
        </p:nvSpPr>
        <p:spPr>
          <a:xfrm>
            <a:off x="3400308" y="136513"/>
            <a:ext cx="3932237" cy="643812"/>
          </a:xfrm>
        </p:spPr>
        <p:txBody>
          <a:bodyPr/>
          <a:lstStyle/>
          <a:p>
            <a:r>
              <a:rPr lang="en-US"/>
              <a:t>Figure 1.2d</a:t>
            </a:r>
          </a:p>
        </p:txBody>
      </p:sp>
      <p:pic>
        <p:nvPicPr>
          <p:cNvPr id="3" name="Picture 2" descr="A beer bottle containing pre-beer and sugar has an arrow that points to a second bottle that has the same volume but has formed beer is pictured. A second image of a car battery that contains sheets of P b and P b O subscript 2 and H subscript 2 S O subscript 4 has a gray arrow that points to another image of a battery after it has been used, which now contains P b S O subscript 4 and H subscript 2 O.">
            <a:extLst>
              <a:ext uri="{FF2B5EF4-FFF2-40B4-BE49-F238E27FC236}">
                <a16:creationId xmlns:a16="http://schemas.microsoft.com/office/drawing/2014/main" id="{8C3F7D13-847B-0BC6-3FDE-2D61BE7DB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169" y="1003300"/>
            <a:ext cx="8712118"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511300" y="5315675"/>
            <a:ext cx="9849756" cy="1405812"/>
          </a:xfrm>
        </p:spPr>
        <p:txBody>
          <a:bodyPr>
            <a:noAutofit/>
          </a:bodyPr>
          <a:lstStyle/>
          <a:p>
            <a:pPr>
              <a:lnSpc>
                <a:spcPct val="100000"/>
              </a:lnSpc>
            </a:pPr>
            <a:r>
              <a:rPr lang="en-US" b="1"/>
              <a:t>Figure 1.2d</a:t>
            </a:r>
            <a:r>
              <a:rPr lang="en-US"/>
              <a:t> (a) The mass of beer precursor materials is the same as the mass of beer produced: Sugar has become alcohol and carbonation. (b) The mass of the lead, lead oxide plates, and sulfuric acid that goes into the production of electricity is exactly equal to the mass of lead sulfate and water that is formed.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75036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9B980E1-5ABE-4B05-A59A-600977214299}"/>
              </a:ext>
            </a:extLst>
          </p:cNvPr>
          <p:cNvSpPr>
            <a:spLocks noGrp="1"/>
          </p:cNvSpPr>
          <p:nvPr>
            <p:ph type="title"/>
          </p:nvPr>
        </p:nvSpPr>
        <p:spPr>
          <a:xfrm>
            <a:off x="3424238" y="136525"/>
            <a:ext cx="3932237" cy="643812"/>
          </a:xfrm>
        </p:spPr>
        <p:txBody>
          <a:bodyPr/>
          <a:lstStyle/>
          <a:p>
            <a:r>
              <a:rPr lang="en-US"/>
              <a:t>Figure 1.2e</a:t>
            </a:r>
          </a:p>
        </p:txBody>
      </p:sp>
      <p:pic>
        <p:nvPicPr>
          <p:cNvPr id="4" name="Picture 3" descr="A gold nugget, as it would appear to the naked eye, is very irregular, with many sharp edges. The microscope image of a gold crystal shows many similarly sized gold stripes that are separated by dark areas. Looking closely, one can see that the gold stripes are made of many, tiny, circular atoms.">
            <a:extLst>
              <a:ext uri="{FF2B5EF4-FFF2-40B4-BE49-F238E27FC236}">
                <a16:creationId xmlns:a16="http://schemas.microsoft.com/office/drawing/2014/main" id="{49B487DE-4534-5C47-2A9B-3C2BA9C6D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214" y="987917"/>
            <a:ext cx="9825571"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47799" y="5140817"/>
            <a:ext cx="9691999" cy="736110"/>
          </a:xfrm>
        </p:spPr>
        <p:txBody>
          <a:bodyPr vert="horz" lIns="91440" tIns="45720" rIns="91440" bIns="45720" rtlCol="0" anchor="t">
            <a:noAutofit/>
          </a:bodyPr>
          <a:lstStyle/>
          <a:p>
            <a:pPr>
              <a:lnSpc>
                <a:spcPct val="100000"/>
              </a:lnSpc>
            </a:pPr>
            <a:r>
              <a:rPr lang="en-US" b="1" dirty="0">
                <a:latin typeface="Arial"/>
                <a:cs typeface="Arial"/>
              </a:rPr>
              <a:t>Figure 1.2e</a:t>
            </a:r>
            <a:r>
              <a:rPr lang="en-US" dirty="0">
                <a:latin typeface="Arial"/>
                <a:cs typeface="Arial"/>
              </a:rPr>
              <a:t> (a) This photograph shows a gold nugget. (b) A scanning-tunneling microscope (STM) can generate views of the surfaces of solids, such as this image of a gold crystal. Each sphere represents one gold atom. (credit a: modification of </a:t>
            </a:r>
            <a:r>
              <a:rPr lang="en-US" dirty="0">
                <a:latin typeface="Arial"/>
                <a:cs typeface="Arial"/>
                <a:hlinkClick r:id="rId4"/>
              </a:rPr>
              <a:t>work</a:t>
            </a:r>
            <a:r>
              <a:rPr lang="en-US" dirty="0">
                <a:latin typeface="Arial"/>
                <a:cs typeface="Arial"/>
              </a:rPr>
              <a:t> by </a:t>
            </a:r>
            <a:r>
              <a:rPr lang="en-US" dirty="0">
                <a:latin typeface="Arial"/>
                <a:cs typeface="Arial"/>
                <a:hlinkClick r:id="rId5"/>
              </a:rPr>
              <a:t>CSIRO</a:t>
            </a:r>
            <a:r>
              <a:rPr lang="en-US" dirty="0">
                <a:latin typeface="Arial"/>
                <a:cs typeface="Arial"/>
              </a:rPr>
              <a:t>,, </a:t>
            </a:r>
            <a:r>
              <a:rPr lang="en-US" dirty="0">
                <a:latin typeface="Arial"/>
                <a:cs typeface="Arial"/>
                <a:hlinkClick r:id="rId6"/>
              </a:rPr>
              <a:t>CC BY 3.0</a:t>
            </a:r>
            <a:r>
              <a:rPr lang="en-US" dirty="0">
                <a:latin typeface="Arial"/>
                <a:cs typeface="Arial"/>
              </a:rPr>
              <a:t>; credit b: modification of </a:t>
            </a:r>
            <a:r>
              <a:rPr lang="en-US" dirty="0">
                <a:latin typeface="Arial"/>
                <a:cs typeface="Arial"/>
                <a:hlinkClick r:id="rId7"/>
              </a:rPr>
              <a:t>work</a:t>
            </a:r>
            <a:r>
              <a:rPr lang="en-US" dirty="0">
                <a:latin typeface="Arial"/>
                <a:cs typeface="Arial"/>
              </a:rPr>
              <a:t> by </a:t>
            </a:r>
            <a:r>
              <a:rPr lang="en-US" dirty="0">
                <a:latin typeface="Arial"/>
                <a:cs typeface="Arial"/>
                <a:hlinkClick r:id="rId8"/>
              </a:rPr>
              <a:t>Erwinrossen</a:t>
            </a:r>
            <a:r>
              <a:rPr lang="en-US" dirty="0">
                <a:latin typeface="Arial"/>
                <a:cs typeface="Arial"/>
              </a:rPr>
              <a:t>, </a:t>
            </a:r>
            <a:r>
              <a:rPr lang="en-US" dirty="0">
                <a:latin typeface="Arial"/>
                <a:cs typeface="Arial"/>
                <a:hlinkClick r:id="rId9"/>
              </a:rPr>
              <a:t>PD</a:t>
            </a:r>
            <a:r>
              <a:rPr lang="en-US" dirty="0">
                <a:latin typeface="Arial"/>
                <a:cs typeface="Arial"/>
              </a:rPr>
              <a:t>.)</a:t>
            </a:r>
          </a:p>
        </p:txBody>
      </p:sp>
    </p:spTree>
    <p:extLst>
      <p:ext uri="{BB962C8B-B14F-4D97-AF65-F5344CB8AC3E}">
        <p14:creationId xmlns:p14="http://schemas.microsoft.com/office/powerpoint/2010/main" val="1167714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9B980E1-5ABE-4B05-A59A-600977214299}"/>
              </a:ext>
            </a:extLst>
          </p:cNvPr>
          <p:cNvSpPr>
            <a:spLocks noGrp="1"/>
          </p:cNvSpPr>
          <p:nvPr>
            <p:ph type="title"/>
          </p:nvPr>
        </p:nvSpPr>
        <p:spPr>
          <a:xfrm>
            <a:off x="3419558" y="246807"/>
            <a:ext cx="3932237" cy="643812"/>
          </a:xfrm>
        </p:spPr>
        <p:txBody>
          <a:bodyPr/>
          <a:lstStyle/>
          <a:p>
            <a:r>
              <a:rPr lang="en-US"/>
              <a:t>Figure 1.2f</a:t>
            </a:r>
          </a:p>
        </p:txBody>
      </p:sp>
      <p:pic>
        <p:nvPicPr>
          <p:cNvPr id="3" name="Picture 2" descr="A puffy white cotton ball growing on a brown twig, a magnified cotton strand that appears transparent but contains dark areas within its interior, the surface of several crisscrossing and overlapping cotton fibers whose surface is rough along the edges but smooth near the center of each strand, three strands of molecules connected into three vertical chains each containing about five molecules, and a cotton molecule containing about a dozen atoms is pictured. The black carbon atoms form rings that are connected by red oxygen atoms. Many of the carbon atoms are also bonded to hydrogen atoms, shown as white balls, or other oxygen atoms.">
            <a:extLst>
              <a:ext uri="{FF2B5EF4-FFF2-40B4-BE49-F238E27FC236}">
                <a16:creationId xmlns:a16="http://schemas.microsoft.com/office/drawing/2014/main" id="{96F49D04-EF73-BEA3-A98A-63F93EE22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1" y="1633423"/>
            <a:ext cx="12028998" cy="29772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22401" y="4856522"/>
            <a:ext cx="9906000" cy="736110"/>
          </a:xfrm>
        </p:spPr>
        <p:txBody>
          <a:bodyPr vert="horz" lIns="91440" tIns="45720" rIns="91440" bIns="45720" rtlCol="0" anchor="t">
            <a:noAutofit/>
          </a:bodyPr>
          <a:lstStyle/>
          <a:p>
            <a:pPr>
              <a:lnSpc>
                <a:spcPct val="100000"/>
              </a:lnSpc>
            </a:pPr>
            <a:r>
              <a:rPr lang="en-US" b="1" dirty="0">
                <a:latin typeface="Arial"/>
                <a:cs typeface="Arial"/>
              </a:rPr>
              <a:t>Figure 1.2f</a:t>
            </a:r>
            <a:r>
              <a:rPr lang="en-US" dirty="0">
                <a:latin typeface="Arial"/>
                <a:cs typeface="Arial"/>
              </a:rPr>
              <a:t> These images provide an increasingly closer view: (a) a cotton boll, (b) a single cotton </a:t>
            </a:r>
            <a:r>
              <a:rPr lang="en-US" dirty="0" err="1">
                <a:latin typeface="Arial"/>
                <a:cs typeface="Arial"/>
              </a:rPr>
              <a:t>fibre</a:t>
            </a:r>
            <a:r>
              <a:rPr lang="en-US" dirty="0">
                <a:latin typeface="Arial"/>
                <a:cs typeface="Arial"/>
              </a:rPr>
              <a:t> viewed under an optical microscope (magnified 40 times), (c) an image of a cotton </a:t>
            </a:r>
            <a:r>
              <a:rPr lang="en-US" dirty="0" err="1">
                <a:latin typeface="Arial"/>
                <a:cs typeface="Arial"/>
              </a:rPr>
              <a:t>fibre</a:t>
            </a:r>
            <a:r>
              <a:rPr lang="en-US" dirty="0">
                <a:latin typeface="Arial"/>
                <a:cs typeface="Arial"/>
              </a:rPr>
              <a:t> obtained with an electron microscope (much higher magnification than with the optical microscope); and (d and e) atomic-level models of the </a:t>
            </a:r>
            <a:r>
              <a:rPr lang="en-US" dirty="0" err="1">
                <a:latin typeface="Arial"/>
                <a:cs typeface="Arial"/>
              </a:rPr>
              <a:t>fibre</a:t>
            </a:r>
            <a:r>
              <a:rPr lang="en-US" dirty="0">
                <a:latin typeface="Arial"/>
                <a:cs typeface="Arial"/>
              </a:rPr>
              <a:t> (spheres of different </a:t>
            </a:r>
            <a:r>
              <a:rPr lang="en-US" dirty="0" err="1">
                <a:latin typeface="Arial"/>
                <a:cs typeface="Arial"/>
              </a:rPr>
              <a:t>colours</a:t>
            </a:r>
            <a:r>
              <a:rPr lang="en-US" dirty="0">
                <a:latin typeface="Arial"/>
                <a:cs typeface="Arial"/>
              </a:rPr>
              <a:t> represent atoms of different elements). (credit a: </a:t>
            </a:r>
            <a:r>
              <a:rPr lang="en-US" dirty="0">
                <a:latin typeface="Arial"/>
                <a:cs typeface="Arial"/>
                <a:hlinkClick r:id="rId4"/>
              </a:rPr>
              <a:t>work</a:t>
            </a:r>
            <a:r>
              <a:rPr lang="en-US" dirty="0">
                <a:latin typeface="Arial"/>
                <a:cs typeface="Arial"/>
              </a:rPr>
              <a:t> by </a:t>
            </a:r>
            <a:r>
              <a:rPr lang="en-US" dirty="0">
                <a:latin typeface="Arial"/>
                <a:cs typeface="Arial"/>
                <a:hlinkClick r:id="rId5" tooltip="User:KoS"/>
              </a:rPr>
              <a:t>KoS</a:t>
            </a:r>
            <a:r>
              <a:rPr lang="en-US" dirty="0">
                <a:latin typeface="Arial"/>
                <a:cs typeface="Arial"/>
              </a:rPr>
              <a:t>, </a:t>
            </a:r>
            <a:r>
              <a:rPr lang="en-US" dirty="0">
                <a:latin typeface="Arial"/>
                <a:cs typeface="Arial"/>
                <a:hlinkClick r:id="rId6"/>
              </a:rPr>
              <a:t>PD</a:t>
            </a:r>
            <a:r>
              <a:rPr lang="en-US" dirty="0">
                <a:latin typeface="Arial"/>
                <a:cs typeface="Arial"/>
              </a:rPr>
              <a:t>; credit c: modification of </a:t>
            </a:r>
            <a:r>
              <a:rPr lang="en-US" dirty="0">
                <a:latin typeface="Arial"/>
                <a:cs typeface="Arial"/>
                <a:hlinkClick r:id="rId7"/>
              </a:rPr>
              <a:t>work</a:t>
            </a:r>
            <a:r>
              <a:rPr lang="en-US" dirty="0">
                <a:latin typeface="Arial"/>
                <a:cs typeface="Arial"/>
              </a:rPr>
              <a:t> by </a:t>
            </a:r>
            <a:r>
              <a:rPr lang="en-US" dirty="0">
                <a:latin typeface="Arial"/>
                <a:cs typeface="Arial"/>
                <a:hlinkClick r:id="rId8"/>
              </a:rPr>
              <a:t>Featheredtar</a:t>
            </a:r>
            <a:r>
              <a:rPr lang="en-US" dirty="0">
                <a:latin typeface="Arial"/>
                <a:cs typeface="Arial"/>
              </a:rPr>
              <a:t>, </a:t>
            </a:r>
            <a:r>
              <a:rPr lang="en-US" dirty="0">
                <a:latin typeface="Arial"/>
                <a:cs typeface="Arial"/>
                <a:hlinkClick r:id="rId9"/>
              </a:rPr>
              <a:t>CC BY 3.0</a:t>
            </a:r>
            <a:r>
              <a:rPr lang="en-US" dirty="0">
                <a:latin typeface="Arial"/>
                <a:cs typeface="Arial"/>
              </a:rPr>
              <a:t>) </a:t>
            </a:r>
            <a:r>
              <a:rPr lang="en-US" dirty="0">
                <a:effectLst/>
                <a:latin typeface="Arial"/>
                <a:ea typeface="Calibri" panose="020F0502020204030204" pitchFamily="34" charset="0"/>
                <a:cs typeface="Arial"/>
              </a:rPr>
              <a:t>(credit b, d, e: </a:t>
            </a:r>
            <a:r>
              <a:rPr lang="en-US" i="1" u="sng" dirty="0">
                <a:solidFill>
                  <a:srgbClr val="0563C1"/>
                </a:solidFill>
                <a:effectLst/>
                <a:latin typeface="Arial"/>
                <a:ea typeface="Calibri" panose="020F0502020204030204" pitchFamily="34" charset="0"/>
                <a:cs typeface="Arial"/>
                <a:hlinkClick r:id="rId10"/>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11"/>
              </a:rPr>
              <a:t>CC BY 4.0</a:t>
            </a:r>
            <a:r>
              <a:rPr lang="en-US" dirty="0">
                <a:effectLst/>
                <a:latin typeface="Arial"/>
                <a:ea typeface="Calibri" panose="020F0502020204030204" pitchFamily="34" charset="0"/>
                <a:cs typeface="Arial"/>
              </a:rPr>
              <a:t>.)</a:t>
            </a:r>
            <a:endParaRPr lang="en-US" sz="1800" dirty="0">
              <a:effectLst/>
              <a:latin typeface="Arial"/>
              <a:ea typeface="Calibri" panose="020F0502020204030204" pitchFamily="34" charset="0"/>
              <a:cs typeface="Arial"/>
            </a:endParaRPr>
          </a:p>
          <a:p>
            <a:pPr>
              <a:lnSpc>
                <a:spcPct val="100000"/>
              </a:lnSpc>
            </a:pPr>
            <a:endParaRPr lang="en-US"/>
          </a:p>
        </p:txBody>
      </p:sp>
    </p:spTree>
    <p:extLst>
      <p:ext uri="{BB962C8B-B14F-4D97-AF65-F5344CB8AC3E}">
        <p14:creationId xmlns:p14="http://schemas.microsoft.com/office/powerpoint/2010/main" val="505754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9B980E1-5ABE-4B05-A59A-600977214299}"/>
              </a:ext>
            </a:extLst>
          </p:cNvPr>
          <p:cNvSpPr>
            <a:spLocks noGrp="1"/>
          </p:cNvSpPr>
          <p:nvPr>
            <p:ph type="title"/>
          </p:nvPr>
        </p:nvSpPr>
        <p:spPr>
          <a:xfrm>
            <a:off x="3434933" y="136525"/>
            <a:ext cx="3932237" cy="643812"/>
          </a:xfrm>
        </p:spPr>
        <p:txBody>
          <a:bodyPr/>
          <a:lstStyle/>
          <a:p>
            <a:r>
              <a:rPr lang="en-US"/>
              <a:t>Figure 1.2g</a:t>
            </a:r>
          </a:p>
        </p:txBody>
      </p:sp>
      <p:pic>
        <p:nvPicPr>
          <p:cNvPr id="4" name="Picture 3" descr="The hydrogen molecule, H subscript 2, is shown as two small, white balls bonded together. The oxygen molecule O subscript 2, is shown as two red balls bonded together. The phosphorous molecule, P subscript 4, is shown as four orange balls bonded tightly together. The sulfur molecule, S subscript 8, is shown as 8 yellow balls linked together. Water molecules, H subscript 2 O, consist of one red oxygen atom bonded to two smaller white hydrogen atoms. The hydrogen atoms are at an angle on the oxygen molecule. Carbon dioxide, C O subscript 2, consists of one carbon atom and two oxygen atoms. One oxygen atom is bonded to the carbon’s right side and the other oxygen is bonded to the carbon’s left side. Glucose, C subscript 6 H subscript 12 O subscript 6, contains a chain of carbon atoms that have attached oxygen or hydrogen atoms.&#10;">
            <a:extLst>
              <a:ext uri="{FF2B5EF4-FFF2-40B4-BE49-F238E27FC236}">
                <a16:creationId xmlns:a16="http://schemas.microsoft.com/office/drawing/2014/main" id="{DC969EB3-2DCF-DF43-8A60-246B321CF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92" y="1431316"/>
            <a:ext cx="11845816" cy="3389726"/>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625600" y="5103966"/>
            <a:ext cx="9450700" cy="736110"/>
          </a:xfrm>
        </p:spPr>
        <p:txBody>
          <a:bodyPr>
            <a:noAutofit/>
          </a:bodyPr>
          <a:lstStyle/>
          <a:p>
            <a:pPr>
              <a:lnSpc>
                <a:spcPct val="100000"/>
              </a:lnSpc>
            </a:pPr>
            <a:r>
              <a:rPr lang="en-US" b="1"/>
              <a:t>Figure 1.2g</a:t>
            </a:r>
            <a:r>
              <a:rPr lang="en-US"/>
              <a:t> The elements hydrogen, oxygen, phosphorus, and sulfur form molecules consisting of two or more atoms of the same element. The compounds water, carbon dioxide, and glucose consist of combinations of atoms of different elements.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effectLst/>
              <a:latin typeface="Calibri" panose="020F0502020204030204" pitchFamily="34" charset="0"/>
              <a:ea typeface="Calibri" panose="020F0502020204030204" pitchFamily="34" charset="0"/>
            </a:endParaRPr>
          </a:p>
          <a:p>
            <a:pPr>
              <a:lnSpc>
                <a:spcPct val="100000"/>
              </a:lnSpc>
            </a:pPr>
            <a:endParaRPr lang="en-US"/>
          </a:p>
        </p:txBody>
      </p:sp>
    </p:spTree>
    <p:extLst>
      <p:ext uri="{BB962C8B-B14F-4D97-AF65-F5344CB8AC3E}">
        <p14:creationId xmlns:p14="http://schemas.microsoft.com/office/powerpoint/2010/main" val="2533733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9B980E1-5ABE-4B05-A59A-600977214299}"/>
              </a:ext>
            </a:extLst>
          </p:cNvPr>
          <p:cNvSpPr>
            <a:spLocks noGrp="1"/>
          </p:cNvSpPr>
          <p:nvPr>
            <p:ph type="title"/>
          </p:nvPr>
        </p:nvSpPr>
        <p:spPr>
          <a:xfrm>
            <a:off x="3530383" y="136525"/>
            <a:ext cx="3932237" cy="643812"/>
          </a:xfrm>
        </p:spPr>
        <p:txBody>
          <a:bodyPr/>
          <a:lstStyle/>
          <a:p>
            <a:r>
              <a:rPr lang="en-US"/>
              <a:t>Figure 1.2h</a:t>
            </a:r>
          </a:p>
        </p:txBody>
      </p:sp>
      <p:pic>
        <p:nvPicPr>
          <p:cNvPr id="3" name="Picture 2" descr="This figure shows a series of three photos labeled a, b, and c. Photo A shows the bottom of a test tube that is filled with an orange-red substance. A slight amount of a silver substance is also visible. Photo B shows the substance in the test tube being heated over a flame. Photo C shows a test tube that is not longer being heated. The orange-red substance is almost completely gone, and small, silver droplets of a substance are left.&#10;">
            <a:extLst>
              <a:ext uri="{FF2B5EF4-FFF2-40B4-BE49-F238E27FC236}">
                <a16:creationId xmlns:a16="http://schemas.microsoft.com/office/drawing/2014/main" id="{931D7C04-71DD-078C-21D3-581D130EE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00" y="1599704"/>
            <a:ext cx="11208000" cy="3379644"/>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574800" y="5258296"/>
            <a:ext cx="9552300" cy="736110"/>
          </a:xfrm>
        </p:spPr>
        <p:txBody>
          <a:bodyPr vert="horz" lIns="91440" tIns="45720" rIns="91440" bIns="45720" rtlCol="0" anchor="t">
            <a:noAutofit/>
          </a:bodyPr>
          <a:lstStyle/>
          <a:p>
            <a:pPr>
              <a:lnSpc>
                <a:spcPct val="100000"/>
              </a:lnSpc>
            </a:pPr>
            <a:r>
              <a:rPr lang="en-US" b="1" dirty="0">
                <a:latin typeface="Arial"/>
                <a:cs typeface="Arial"/>
              </a:rPr>
              <a:t>Figure 1.2h</a:t>
            </a:r>
            <a:r>
              <a:rPr lang="en-US" dirty="0">
                <a:latin typeface="Arial"/>
                <a:cs typeface="Arial"/>
              </a:rPr>
              <a:t> (a) The compound mercury(II) oxide, (b) when heated, (c) decomposes into silvery droplets of liquid mercury and invisible oxygen gas. (credit: modification of work by Paul Flowers in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3239372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9B980E1-5ABE-4B05-A59A-600977214299}"/>
              </a:ext>
            </a:extLst>
          </p:cNvPr>
          <p:cNvSpPr>
            <a:spLocks noGrp="1"/>
          </p:cNvSpPr>
          <p:nvPr>
            <p:ph type="title"/>
          </p:nvPr>
        </p:nvSpPr>
        <p:spPr>
          <a:xfrm>
            <a:off x="3398838" y="94510"/>
            <a:ext cx="3932237" cy="643812"/>
          </a:xfrm>
        </p:spPr>
        <p:txBody>
          <a:bodyPr/>
          <a:lstStyle/>
          <a:p>
            <a:r>
              <a:rPr lang="en-US"/>
              <a:t>Figure 1.2i</a:t>
            </a:r>
          </a:p>
        </p:txBody>
      </p:sp>
      <p:pic>
        <p:nvPicPr>
          <p:cNvPr id="4" name="Picture 3" descr="A glass containing a red liquid with a layer of yellow oil floating on the surface of the red liquid is pictured with a zoom in box magnifying a portion of the red liquid that contains some of the yellow oil. The zoomed in image shows that oil is forming round droplets within the red liquid. A photo of Gatorade G 2 is also pictured. A zoom in box is magnifying a portion of the Gatorade, which is uniformly red.">
            <a:extLst>
              <a:ext uri="{FF2B5EF4-FFF2-40B4-BE49-F238E27FC236}">
                <a16:creationId xmlns:a16="http://schemas.microsoft.com/office/drawing/2014/main" id="{031594B9-ED7F-19E0-2DF0-EDC33C3747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207" y="1326627"/>
            <a:ext cx="11151586" cy="3316882"/>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524000" y="4863759"/>
            <a:ext cx="9438000" cy="1365588"/>
          </a:xfrm>
        </p:spPr>
        <p:txBody>
          <a:bodyPr vert="horz" lIns="91440" tIns="45720" rIns="91440" bIns="45720" rtlCol="0" anchor="t">
            <a:noAutofit/>
          </a:bodyPr>
          <a:lstStyle/>
          <a:p>
            <a:pPr>
              <a:lnSpc>
                <a:spcPct val="100000"/>
              </a:lnSpc>
            </a:pPr>
            <a:r>
              <a:rPr lang="en-US" b="1" dirty="0">
                <a:latin typeface="Arial"/>
                <a:cs typeface="Arial"/>
              </a:rPr>
              <a:t>Figure 1.2i</a:t>
            </a:r>
            <a:r>
              <a:rPr lang="en-US" dirty="0">
                <a:latin typeface="Arial"/>
                <a:cs typeface="Arial"/>
              </a:rPr>
              <a:t> (a) Oil and vinegar salad dressing is a heterogeneous mixture because its composition is not uniform throughout. (b) A commercial sports drink is a homogeneous mixture because its composition is uniform throughout. (credit a “left”: modification of </a:t>
            </a:r>
            <a:r>
              <a:rPr lang="en-US" dirty="0">
                <a:latin typeface="Arial"/>
                <a:cs typeface="Arial"/>
                <a:hlinkClick r:id="rId3"/>
              </a:rPr>
              <a:t>work</a:t>
            </a:r>
            <a:r>
              <a:rPr lang="en-US" dirty="0">
                <a:latin typeface="Arial"/>
                <a:cs typeface="Arial"/>
              </a:rPr>
              <a:t> by </a:t>
            </a:r>
            <a:r>
              <a:rPr lang="en-US" dirty="0">
                <a:latin typeface="Arial"/>
                <a:cs typeface="Arial"/>
                <a:hlinkClick r:id="rId4"/>
              </a:rPr>
              <a:t>John Mayer</a:t>
            </a:r>
            <a:r>
              <a:rPr lang="en-US" dirty="0">
                <a:latin typeface="Arial"/>
                <a:cs typeface="Arial"/>
              </a:rPr>
              <a:t>, </a:t>
            </a:r>
            <a:r>
              <a:rPr lang="en-US" dirty="0">
                <a:latin typeface="Arial"/>
                <a:cs typeface="Arial"/>
                <a:hlinkClick r:id="rId5"/>
              </a:rPr>
              <a:t>CC BY 2.0</a:t>
            </a:r>
            <a:r>
              <a:rPr lang="en-US" dirty="0">
                <a:latin typeface="Arial"/>
                <a:cs typeface="Arial"/>
              </a:rPr>
              <a:t>; credit a “right”: modification of </a:t>
            </a:r>
            <a:r>
              <a:rPr lang="en-US" dirty="0">
                <a:latin typeface="Arial"/>
                <a:cs typeface="Arial"/>
                <a:hlinkClick r:id="rId6"/>
              </a:rPr>
              <a:t>work</a:t>
            </a:r>
            <a:r>
              <a:rPr lang="en-US" dirty="0">
                <a:latin typeface="Arial"/>
                <a:cs typeface="Arial"/>
              </a:rPr>
              <a:t> by </a:t>
            </a:r>
            <a:r>
              <a:rPr lang="en-US" dirty="0">
                <a:latin typeface="Arial"/>
                <a:cs typeface="Arial"/>
                <a:hlinkClick r:id="rId7"/>
              </a:rPr>
              <a:t>Umberto Salvagnin</a:t>
            </a:r>
            <a:r>
              <a:rPr lang="en-US" dirty="0">
                <a:latin typeface="Arial"/>
                <a:cs typeface="Arial"/>
              </a:rPr>
              <a:t>, </a:t>
            </a:r>
            <a:r>
              <a:rPr lang="en-US" dirty="0">
                <a:latin typeface="Arial"/>
                <a:cs typeface="Arial"/>
                <a:hlinkClick r:id="rId5"/>
              </a:rPr>
              <a:t>CC BY 2.0</a:t>
            </a:r>
            <a:r>
              <a:rPr lang="en-US" dirty="0">
                <a:latin typeface="Arial"/>
                <a:cs typeface="Arial"/>
              </a:rPr>
              <a:t>; credit b “left: modification of work by Jeff Bedford; </a:t>
            </a:r>
            <a:r>
              <a:rPr lang="en-US" dirty="0">
                <a:effectLst/>
                <a:latin typeface="Arial"/>
                <a:ea typeface="Calibri" panose="020F0502020204030204" pitchFamily="34" charset="0"/>
                <a:cs typeface="Arial"/>
              </a:rPr>
              <a:t>credit a and b “right”: </a:t>
            </a:r>
            <a:r>
              <a:rPr lang="en-US" i="1" u="sng" dirty="0">
                <a:solidFill>
                  <a:srgbClr val="0563C1"/>
                </a:solidFill>
                <a:effectLst/>
                <a:latin typeface="Arial"/>
                <a:ea typeface="Calibri" panose="020F0502020204030204" pitchFamily="34" charset="0"/>
                <a:cs typeface="Arial"/>
                <a:hlinkClick r:id="rId8"/>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9"/>
              </a:rPr>
              <a:t>CC BY 4.0</a:t>
            </a:r>
            <a:r>
              <a:rPr lang="en-US" dirty="0">
                <a:effectLst/>
                <a:latin typeface="Arial"/>
                <a:ea typeface="Calibri" panose="020F0502020204030204" pitchFamily="34" charset="0"/>
                <a:cs typeface="Arial"/>
              </a:rPr>
              <a:t>.)</a:t>
            </a:r>
          </a:p>
          <a:p>
            <a:pPr>
              <a:lnSpc>
                <a:spcPct val="100000"/>
              </a:lnSpc>
            </a:pPr>
            <a:endParaRPr lang="en-US"/>
          </a:p>
        </p:txBody>
      </p:sp>
    </p:spTree>
    <p:extLst>
      <p:ext uri="{BB962C8B-B14F-4D97-AF65-F5344CB8AC3E}">
        <p14:creationId xmlns:p14="http://schemas.microsoft.com/office/powerpoint/2010/main" val="2288012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3D4B6269-8C84-A127-2A6C-61ED4A0BA824}"/>
              </a:ext>
            </a:extLst>
          </p:cNvPr>
          <p:cNvSpPr>
            <a:spLocks noGrp="1"/>
          </p:cNvSpPr>
          <p:nvPr>
            <p:ph type="title"/>
          </p:nvPr>
        </p:nvSpPr>
        <p:spPr>
          <a:xfrm>
            <a:off x="3536532" y="136525"/>
            <a:ext cx="3932237" cy="643812"/>
          </a:xfrm>
        </p:spPr>
        <p:txBody>
          <a:bodyPr/>
          <a:lstStyle/>
          <a:p>
            <a:r>
              <a:rPr lang="en-US"/>
              <a:t>Figure 1.2j</a:t>
            </a:r>
          </a:p>
        </p:txBody>
      </p:sp>
      <p:pic>
        <p:nvPicPr>
          <p:cNvPr id="3" name="Picture 2" descr="This flow chart begins with matter at the top and the question: does the matter have constant properties and composition? If no, then it is a mixture. This leads to the next question: is it uniform throughout? If no, it is heterogeneous. If yes, it is homogenous. If the matter does have constant properties and composition, it is a pure substance. This leads to the next question: can it be simplified chemically? If no, it is an element. If yes, then it is a compound.&#10;">
            <a:extLst>
              <a:ext uri="{FF2B5EF4-FFF2-40B4-BE49-F238E27FC236}">
                <a16:creationId xmlns:a16="http://schemas.microsoft.com/office/drawing/2014/main" id="{111AFB12-E16E-9672-44DD-072B440A0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64" y="1221287"/>
            <a:ext cx="11346872" cy="384048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78000" y="5317136"/>
            <a:ext cx="9339300" cy="801276"/>
          </a:xfrm>
        </p:spPr>
        <p:txBody>
          <a:bodyPr>
            <a:normAutofit/>
          </a:bodyPr>
          <a:lstStyle/>
          <a:p>
            <a:r>
              <a:rPr lang="en-US" b="1"/>
              <a:t>Figure 1.2j</a:t>
            </a:r>
            <a:r>
              <a:rPr lang="en-US"/>
              <a:t> Depending on its properties, a given substance can be classified as a homogeneous mixture, a heterogeneous mixture, a compound, or an element.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effectLst/>
              <a:latin typeface="Calibri" panose="020F0502020204030204" pitchFamily="34" charset="0"/>
              <a:ea typeface="Calibri" panose="020F0502020204030204" pitchFamily="34" charset="0"/>
            </a:endParaRPr>
          </a:p>
          <a:p>
            <a:endParaRPr lang="en-US" sz="1100"/>
          </a:p>
        </p:txBody>
      </p:sp>
    </p:spTree>
    <p:extLst>
      <p:ext uri="{BB962C8B-B14F-4D97-AF65-F5344CB8AC3E}">
        <p14:creationId xmlns:p14="http://schemas.microsoft.com/office/powerpoint/2010/main" val="3409801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B5437376-E4A4-1E84-A148-90C1C9D107C3}"/>
              </a:ext>
            </a:extLst>
          </p:cNvPr>
          <p:cNvSpPr>
            <a:spLocks noGrp="1"/>
          </p:cNvSpPr>
          <p:nvPr>
            <p:ph type="title"/>
          </p:nvPr>
        </p:nvSpPr>
        <p:spPr>
          <a:xfrm>
            <a:off x="3561075" y="96594"/>
            <a:ext cx="3932237" cy="643812"/>
          </a:xfrm>
        </p:spPr>
        <p:txBody>
          <a:bodyPr/>
          <a:lstStyle/>
          <a:p>
            <a:r>
              <a:rPr lang="en-US"/>
              <a:t>Table 1.2b</a:t>
            </a:r>
          </a:p>
        </p:txBody>
      </p:sp>
      <p:sp>
        <p:nvSpPr>
          <p:cNvPr id="13" name="TextBox 12">
            <a:extLst>
              <a:ext uri="{FF2B5EF4-FFF2-40B4-BE49-F238E27FC236}">
                <a16:creationId xmlns:a16="http://schemas.microsoft.com/office/drawing/2014/main" id="{18F90ED2-EB94-41FE-B9D8-4361AE33D9B2}"/>
              </a:ext>
            </a:extLst>
          </p:cNvPr>
          <p:cNvSpPr txBox="1"/>
          <p:nvPr/>
        </p:nvSpPr>
        <p:spPr>
          <a:xfrm>
            <a:off x="3561075" y="613076"/>
            <a:ext cx="5069850" cy="369332"/>
          </a:xfrm>
          <a:prstGeom prst="rect">
            <a:avLst/>
          </a:prstGeom>
          <a:noFill/>
        </p:spPr>
        <p:txBody>
          <a:bodyPr wrap="square">
            <a:spAutoFit/>
          </a:bodyPr>
          <a:lstStyle/>
          <a:p>
            <a:pPr algn="ctr"/>
            <a:r>
              <a:rPr lang="en-US" b="1" dirty="0"/>
              <a:t>Table 1.2b</a:t>
            </a:r>
            <a:r>
              <a:rPr lang="en-US" dirty="0"/>
              <a:t> Elemental Composition of Earth</a:t>
            </a:r>
          </a:p>
        </p:txBody>
      </p:sp>
      <p:graphicFrame>
        <p:nvGraphicFramePr>
          <p:cNvPr id="3" name="Table 2">
            <a:extLst>
              <a:ext uri="{FF2B5EF4-FFF2-40B4-BE49-F238E27FC236}">
                <a16:creationId xmlns:a16="http://schemas.microsoft.com/office/drawing/2014/main" id="{480B57B4-2F62-B940-6346-D123CC77BAC5}"/>
              </a:ext>
            </a:extLst>
          </p:cNvPr>
          <p:cNvGraphicFramePr>
            <a:graphicFrameLocks noGrp="1"/>
          </p:cNvGraphicFramePr>
          <p:nvPr>
            <p:extLst>
              <p:ext uri="{D42A27DB-BD31-4B8C-83A1-F6EECF244321}">
                <p14:modId xmlns:p14="http://schemas.microsoft.com/office/powerpoint/2010/main" val="91930607"/>
              </p:ext>
            </p:extLst>
          </p:nvPr>
        </p:nvGraphicFramePr>
        <p:xfrm>
          <a:off x="3906625" y="982408"/>
          <a:ext cx="5162561" cy="4870698"/>
        </p:xfrm>
        <a:graphic>
          <a:graphicData uri="http://schemas.openxmlformats.org/drawingml/2006/table">
            <a:tbl>
              <a:tblPr firstRow="1">
                <a:tableStyleId>{793D81CF-94F2-401A-BA57-92F5A7B2D0C5}</a:tableStyleId>
              </a:tblPr>
              <a:tblGrid>
                <a:gridCol w="1859799">
                  <a:extLst>
                    <a:ext uri="{9D8B030D-6E8A-4147-A177-3AD203B41FA5}">
                      <a16:colId xmlns:a16="http://schemas.microsoft.com/office/drawing/2014/main" val="1648801033"/>
                    </a:ext>
                  </a:extLst>
                </a:gridCol>
                <a:gridCol w="1513602">
                  <a:extLst>
                    <a:ext uri="{9D8B030D-6E8A-4147-A177-3AD203B41FA5}">
                      <a16:colId xmlns:a16="http://schemas.microsoft.com/office/drawing/2014/main" val="1501404313"/>
                    </a:ext>
                  </a:extLst>
                </a:gridCol>
                <a:gridCol w="1789160">
                  <a:extLst>
                    <a:ext uri="{9D8B030D-6E8A-4147-A177-3AD203B41FA5}">
                      <a16:colId xmlns:a16="http://schemas.microsoft.com/office/drawing/2014/main" val="4028845597"/>
                    </a:ext>
                  </a:extLst>
                </a:gridCol>
              </a:tblGrid>
              <a:tr h="296581">
                <a:tc>
                  <a:txBody>
                    <a:bodyPr/>
                    <a:lstStyle/>
                    <a:p>
                      <a:r>
                        <a:rPr lang="en-IN" sz="1400" b="1">
                          <a:effectLst/>
                        </a:rPr>
                        <a:t>Element</a:t>
                      </a:r>
                    </a:p>
                  </a:txBody>
                  <a:tcPr marL="13902" marR="13902" marT="6951" marB="6951">
                    <a:solidFill>
                      <a:schemeClr val="tx1">
                        <a:lumMod val="85000"/>
                        <a:lumOff val="15000"/>
                      </a:schemeClr>
                    </a:solidFill>
                  </a:tcPr>
                </a:tc>
                <a:tc>
                  <a:txBody>
                    <a:bodyPr/>
                    <a:lstStyle/>
                    <a:p>
                      <a:r>
                        <a:rPr lang="en-IN" sz="1400" b="1">
                          <a:effectLst/>
                        </a:rPr>
                        <a:t>Symbol</a:t>
                      </a:r>
                    </a:p>
                  </a:txBody>
                  <a:tcPr marL="13902" marR="13902" marT="6951" marB="6951">
                    <a:solidFill>
                      <a:schemeClr val="tx1">
                        <a:lumMod val="85000"/>
                        <a:lumOff val="15000"/>
                      </a:schemeClr>
                    </a:solidFill>
                  </a:tcPr>
                </a:tc>
                <a:tc>
                  <a:txBody>
                    <a:bodyPr/>
                    <a:lstStyle/>
                    <a:p>
                      <a:r>
                        <a:rPr lang="en-IN" sz="1400" b="1">
                          <a:effectLst/>
                        </a:rPr>
                        <a:t>Percent Mass</a:t>
                      </a:r>
                    </a:p>
                  </a:txBody>
                  <a:tcPr marL="13902" marR="13902" marT="6951" marB="6951">
                    <a:solidFill>
                      <a:schemeClr val="tx1">
                        <a:lumMod val="85000"/>
                        <a:lumOff val="15000"/>
                      </a:schemeClr>
                    </a:solidFill>
                  </a:tcPr>
                </a:tc>
                <a:extLst>
                  <a:ext uri="{0D108BD9-81ED-4DB2-BD59-A6C34878D82A}">
                    <a16:rowId xmlns:a16="http://schemas.microsoft.com/office/drawing/2014/main" val="719941093"/>
                  </a:ext>
                </a:extLst>
              </a:tr>
              <a:tr h="175252">
                <a:tc>
                  <a:txBody>
                    <a:bodyPr/>
                    <a:lstStyle/>
                    <a:p>
                      <a:r>
                        <a:rPr lang="en-IN" sz="1400">
                          <a:effectLst/>
                        </a:rPr>
                        <a:t>oxygen</a:t>
                      </a:r>
                    </a:p>
                  </a:txBody>
                  <a:tcPr marL="13902" marR="13902" marT="6951" marB="6951"/>
                </a:tc>
                <a:tc>
                  <a:txBody>
                    <a:bodyPr/>
                    <a:lstStyle/>
                    <a:p>
                      <a:r>
                        <a:rPr lang="en-IN" sz="1400">
                          <a:effectLst/>
                        </a:rPr>
                        <a:t>O</a:t>
                      </a:r>
                    </a:p>
                  </a:txBody>
                  <a:tcPr marL="13902" marR="13902" marT="6951" marB="6951"/>
                </a:tc>
                <a:tc>
                  <a:txBody>
                    <a:bodyPr/>
                    <a:lstStyle/>
                    <a:p>
                      <a:r>
                        <a:rPr lang="en-IN" sz="1400">
                          <a:effectLst/>
                        </a:rPr>
                        <a:t>49.20</a:t>
                      </a:r>
                    </a:p>
                  </a:txBody>
                  <a:tcPr marL="13902" marR="13902" marT="6951" marB="6951"/>
                </a:tc>
                <a:extLst>
                  <a:ext uri="{0D108BD9-81ED-4DB2-BD59-A6C34878D82A}">
                    <a16:rowId xmlns:a16="http://schemas.microsoft.com/office/drawing/2014/main" val="3951892737"/>
                  </a:ext>
                </a:extLst>
              </a:tr>
              <a:tr h="175252">
                <a:tc>
                  <a:txBody>
                    <a:bodyPr/>
                    <a:lstStyle/>
                    <a:p>
                      <a:r>
                        <a:rPr lang="en-IN" sz="1400">
                          <a:effectLst/>
                        </a:rPr>
                        <a:t>silicon</a:t>
                      </a:r>
                    </a:p>
                  </a:txBody>
                  <a:tcPr marL="13902" marR="13902" marT="6951" marB="6951"/>
                </a:tc>
                <a:tc>
                  <a:txBody>
                    <a:bodyPr/>
                    <a:lstStyle/>
                    <a:p>
                      <a:r>
                        <a:rPr lang="en-IN" sz="1400">
                          <a:effectLst/>
                        </a:rPr>
                        <a:t>Si</a:t>
                      </a:r>
                    </a:p>
                  </a:txBody>
                  <a:tcPr marL="13902" marR="13902" marT="6951" marB="6951"/>
                </a:tc>
                <a:tc>
                  <a:txBody>
                    <a:bodyPr/>
                    <a:lstStyle/>
                    <a:p>
                      <a:r>
                        <a:rPr lang="en-IN" sz="1400">
                          <a:effectLst/>
                        </a:rPr>
                        <a:t>25.67</a:t>
                      </a:r>
                    </a:p>
                  </a:txBody>
                  <a:tcPr marL="13902" marR="13902" marT="6951" marB="6951"/>
                </a:tc>
                <a:extLst>
                  <a:ext uri="{0D108BD9-81ED-4DB2-BD59-A6C34878D82A}">
                    <a16:rowId xmlns:a16="http://schemas.microsoft.com/office/drawing/2014/main" val="2945823728"/>
                  </a:ext>
                </a:extLst>
              </a:tr>
              <a:tr h="215696">
                <a:tc>
                  <a:txBody>
                    <a:bodyPr/>
                    <a:lstStyle/>
                    <a:p>
                      <a:r>
                        <a:rPr lang="en-IN" sz="1400">
                          <a:effectLst/>
                        </a:rPr>
                        <a:t>aluminum</a:t>
                      </a:r>
                    </a:p>
                  </a:txBody>
                  <a:tcPr marL="13902" marR="13902" marT="6951" marB="6951"/>
                </a:tc>
                <a:tc>
                  <a:txBody>
                    <a:bodyPr/>
                    <a:lstStyle/>
                    <a:p>
                      <a:r>
                        <a:rPr lang="en-IN" sz="1400">
                          <a:effectLst/>
                        </a:rPr>
                        <a:t>Al</a:t>
                      </a:r>
                    </a:p>
                  </a:txBody>
                  <a:tcPr marL="13902" marR="13902" marT="6951" marB="6951"/>
                </a:tc>
                <a:tc>
                  <a:txBody>
                    <a:bodyPr/>
                    <a:lstStyle/>
                    <a:p>
                      <a:r>
                        <a:rPr lang="en-IN" sz="1400">
                          <a:effectLst/>
                        </a:rPr>
                        <a:t>7.50</a:t>
                      </a:r>
                    </a:p>
                  </a:txBody>
                  <a:tcPr marL="13902" marR="13902" marT="6951" marB="6951"/>
                </a:tc>
                <a:extLst>
                  <a:ext uri="{0D108BD9-81ED-4DB2-BD59-A6C34878D82A}">
                    <a16:rowId xmlns:a16="http://schemas.microsoft.com/office/drawing/2014/main" val="2709849600"/>
                  </a:ext>
                </a:extLst>
              </a:tr>
              <a:tr h="134809">
                <a:tc>
                  <a:txBody>
                    <a:bodyPr/>
                    <a:lstStyle/>
                    <a:p>
                      <a:r>
                        <a:rPr lang="en-IN" sz="1400">
                          <a:effectLst/>
                        </a:rPr>
                        <a:t>iron</a:t>
                      </a:r>
                    </a:p>
                  </a:txBody>
                  <a:tcPr marL="13902" marR="13902" marT="6951" marB="6951"/>
                </a:tc>
                <a:tc>
                  <a:txBody>
                    <a:bodyPr/>
                    <a:lstStyle/>
                    <a:p>
                      <a:r>
                        <a:rPr lang="en-IN" sz="1400">
                          <a:effectLst/>
                        </a:rPr>
                        <a:t>Fe</a:t>
                      </a:r>
                    </a:p>
                  </a:txBody>
                  <a:tcPr marL="13902" marR="13902" marT="6951" marB="6951"/>
                </a:tc>
                <a:tc>
                  <a:txBody>
                    <a:bodyPr/>
                    <a:lstStyle/>
                    <a:p>
                      <a:r>
                        <a:rPr lang="en-IN" sz="1400">
                          <a:effectLst/>
                        </a:rPr>
                        <a:t>4.71</a:t>
                      </a:r>
                    </a:p>
                  </a:txBody>
                  <a:tcPr marL="13902" marR="13902" marT="6951" marB="6951"/>
                </a:tc>
                <a:extLst>
                  <a:ext uri="{0D108BD9-81ED-4DB2-BD59-A6C34878D82A}">
                    <a16:rowId xmlns:a16="http://schemas.microsoft.com/office/drawing/2014/main" val="1147627615"/>
                  </a:ext>
                </a:extLst>
              </a:tr>
              <a:tr h="175252">
                <a:tc>
                  <a:txBody>
                    <a:bodyPr/>
                    <a:lstStyle/>
                    <a:p>
                      <a:r>
                        <a:rPr lang="en-IN" sz="1400">
                          <a:effectLst/>
                        </a:rPr>
                        <a:t>calcium</a:t>
                      </a:r>
                    </a:p>
                  </a:txBody>
                  <a:tcPr marL="13902" marR="13902" marT="6951" marB="6951"/>
                </a:tc>
                <a:tc>
                  <a:txBody>
                    <a:bodyPr/>
                    <a:lstStyle/>
                    <a:p>
                      <a:r>
                        <a:rPr lang="en-IN" sz="1400">
                          <a:effectLst/>
                        </a:rPr>
                        <a:t>Ca</a:t>
                      </a:r>
                    </a:p>
                  </a:txBody>
                  <a:tcPr marL="13902" marR="13902" marT="6951" marB="6951"/>
                </a:tc>
                <a:tc>
                  <a:txBody>
                    <a:bodyPr/>
                    <a:lstStyle/>
                    <a:p>
                      <a:r>
                        <a:rPr lang="en-IN" sz="1400">
                          <a:effectLst/>
                        </a:rPr>
                        <a:t>3.39</a:t>
                      </a:r>
                    </a:p>
                  </a:txBody>
                  <a:tcPr marL="13902" marR="13902" marT="6951" marB="6951"/>
                </a:tc>
                <a:extLst>
                  <a:ext uri="{0D108BD9-81ED-4DB2-BD59-A6C34878D82A}">
                    <a16:rowId xmlns:a16="http://schemas.microsoft.com/office/drawing/2014/main" val="1326215760"/>
                  </a:ext>
                </a:extLst>
              </a:tr>
              <a:tr h="175252">
                <a:tc>
                  <a:txBody>
                    <a:bodyPr/>
                    <a:lstStyle/>
                    <a:p>
                      <a:r>
                        <a:rPr lang="en-IN" sz="1400">
                          <a:effectLst/>
                        </a:rPr>
                        <a:t>sodium</a:t>
                      </a:r>
                    </a:p>
                  </a:txBody>
                  <a:tcPr marL="13902" marR="13902" marT="6951" marB="6951"/>
                </a:tc>
                <a:tc>
                  <a:txBody>
                    <a:bodyPr/>
                    <a:lstStyle/>
                    <a:p>
                      <a:r>
                        <a:rPr lang="en-IN" sz="1400">
                          <a:effectLst/>
                        </a:rPr>
                        <a:t>Na</a:t>
                      </a:r>
                    </a:p>
                  </a:txBody>
                  <a:tcPr marL="13902" marR="13902" marT="6951" marB="6951"/>
                </a:tc>
                <a:tc>
                  <a:txBody>
                    <a:bodyPr/>
                    <a:lstStyle/>
                    <a:p>
                      <a:r>
                        <a:rPr lang="en-IN" sz="1400">
                          <a:effectLst/>
                        </a:rPr>
                        <a:t>2.63</a:t>
                      </a:r>
                    </a:p>
                  </a:txBody>
                  <a:tcPr marL="13902" marR="13902" marT="6951" marB="6951"/>
                </a:tc>
                <a:extLst>
                  <a:ext uri="{0D108BD9-81ED-4DB2-BD59-A6C34878D82A}">
                    <a16:rowId xmlns:a16="http://schemas.microsoft.com/office/drawing/2014/main" val="1330135692"/>
                  </a:ext>
                </a:extLst>
              </a:tr>
              <a:tr h="215696">
                <a:tc>
                  <a:txBody>
                    <a:bodyPr/>
                    <a:lstStyle/>
                    <a:p>
                      <a:r>
                        <a:rPr lang="en-IN" sz="1400">
                          <a:effectLst/>
                        </a:rPr>
                        <a:t>potassium</a:t>
                      </a:r>
                    </a:p>
                  </a:txBody>
                  <a:tcPr marL="13902" marR="13902" marT="6951" marB="6951"/>
                </a:tc>
                <a:tc>
                  <a:txBody>
                    <a:bodyPr/>
                    <a:lstStyle/>
                    <a:p>
                      <a:r>
                        <a:rPr lang="en-IN" sz="1400">
                          <a:effectLst/>
                        </a:rPr>
                        <a:t>K</a:t>
                      </a:r>
                    </a:p>
                  </a:txBody>
                  <a:tcPr marL="13902" marR="13902" marT="6951" marB="6951"/>
                </a:tc>
                <a:tc>
                  <a:txBody>
                    <a:bodyPr/>
                    <a:lstStyle/>
                    <a:p>
                      <a:r>
                        <a:rPr lang="en-IN" sz="1400">
                          <a:effectLst/>
                        </a:rPr>
                        <a:t>2.40</a:t>
                      </a:r>
                    </a:p>
                  </a:txBody>
                  <a:tcPr marL="13902" marR="13902" marT="6951" marB="6951"/>
                </a:tc>
                <a:extLst>
                  <a:ext uri="{0D108BD9-81ED-4DB2-BD59-A6C34878D82A}">
                    <a16:rowId xmlns:a16="http://schemas.microsoft.com/office/drawing/2014/main" val="394903131"/>
                  </a:ext>
                </a:extLst>
              </a:tr>
              <a:tr h="256139">
                <a:tc>
                  <a:txBody>
                    <a:bodyPr/>
                    <a:lstStyle/>
                    <a:p>
                      <a:r>
                        <a:rPr lang="en-IN" sz="1400">
                          <a:effectLst/>
                        </a:rPr>
                        <a:t>magnesium</a:t>
                      </a:r>
                    </a:p>
                  </a:txBody>
                  <a:tcPr marL="13902" marR="13902" marT="6951" marB="6951"/>
                </a:tc>
                <a:tc>
                  <a:txBody>
                    <a:bodyPr/>
                    <a:lstStyle/>
                    <a:p>
                      <a:r>
                        <a:rPr lang="en-IN" sz="1400">
                          <a:effectLst/>
                        </a:rPr>
                        <a:t>Mg</a:t>
                      </a:r>
                    </a:p>
                  </a:txBody>
                  <a:tcPr marL="13902" marR="13902" marT="6951" marB="6951"/>
                </a:tc>
                <a:tc>
                  <a:txBody>
                    <a:bodyPr/>
                    <a:lstStyle/>
                    <a:p>
                      <a:r>
                        <a:rPr lang="en-IN" sz="1400">
                          <a:effectLst/>
                        </a:rPr>
                        <a:t>1.93</a:t>
                      </a:r>
                    </a:p>
                  </a:txBody>
                  <a:tcPr marL="13902" marR="13902" marT="6951" marB="6951"/>
                </a:tc>
                <a:extLst>
                  <a:ext uri="{0D108BD9-81ED-4DB2-BD59-A6C34878D82A}">
                    <a16:rowId xmlns:a16="http://schemas.microsoft.com/office/drawing/2014/main" val="1742457167"/>
                  </a:ext>
                </a:extLst>
              </a:tr>
              <a:tr h="175252">
                <a:tc>
                  <a:txBody>
                    <a:bodyPr/>
                    <a:lstStyle/>
                    <a:p>
                      <a:r>
                        <a:rPr lang="en-IN" sz="1400">
                          <a:effectLst/>
                        </a:rPr>
                        <a:t>hydrogen</a:t>
                      </a:r>
                    </a:p>
                  </a:txBody>
                  <a:tcPr marL="13902" marR="13902" marT="6951" marB="6951"/>
                </a:tc>
                <a:tc>
                  <a:txBody>
                    <a:bodyPr/>
                    <a:lstStyle/>
                    <a:p>
                      <a:r>
                        <a:rPr lang="en-IN" sz="1400">
                          <a:effectLst/>
                        </a:rPr>
                        <a:t>H</a:t>
                      </a:r>
                    </a:p>
                  </a:txBody>
                  <a:tcPr marL="13902" marR="13902" marT="6951" marB="6951"/>
                </a:tc>
                <a:tc>
                  <a:txBody>
                    <a:bodyPr/>
                    <a:lstStyle/>
                    <a:p>
                      <a:r>
                        <a:rPr lang="en-IN" sz="1400">
                          <a:effectLst/>
                        </a:rPr>
                        <a:t>0.87</a:t>
                      </a:r>
                    </a:p>
                  </a:txBody>
                  <a:tcPr marL="13902" marR="13902" marT="6951" marB="6951"/>
                </a:tc>
                <a:extLst>
                  <a:ext uri="{0D108BD9-81ED-4DB2-BD59-A6C34878D82A}">
                    <a16:rowId xmlns:a16="http://schemas.microsoft.com/office/drawing/2014/main" val="1365101727"/>
                  </a:ext>
                </a:extLst>
              </a:tr>
              <a:tr h="175252">
                <a:tc>
                  <a:txBody>
                    <a:bodyPr/>
                    <a:lstStyle/>
                    <a:p>
                      <a:r>
                        <a:rPr lang="en-IN" sz="1400">
                          <a:effectLst/>
                        </a:rPr>
                        <a:t>titanium</a:t>
                      </a:r>
                    </a:p>
                  </a:txBody>
                  <a:tcPr marL="13902" marR="13902" marT="6951" marB="6951"/>
                </a:tc>
                <a:tc>
                  <a:txBody>
                    <a:bodyPr/>
                    <a:lstStyle/>
                    <a:p>
                      <a:r>
                        <a:rPr lang="en-IN" sz="1400">
                          <a:effectLst/>
                        </a:rPr>
                        <a:t>Ti</a:t>
                      </a:r>
                    </a:p>
                  </a:txBody>
                  <a:tcPr marL="13902" marR="13902" marT="6951" marB="6951"/>
                </a:tc>
                <a:tc>
                  <a:txBody>
                    <a:bodyPr/>
                    <a:lstStyle/>
                    <a:p>
                      <a:r>
                        <a:rPr lang="en-IN" sz="1400">
                          <a:effectLst/>
                        </a:rPr>
                        <a:t>0.58</a:t>
                      </a:r>
                    </a:p>
                  </a:txBody>
                  <a:tcPr marL="13902" marR="13902" marT="6951" marB="6951"/>
                </a:tc>
                <a:extLst>
                  <a:ext uri="{0D108BD9-81ED-4DB2-BD59-A6C34878D82A}">
                    <a16:rowId xmlns:a16="http://schemas.microsoft.com/office/drawing/2014/main" val="235228803"/>
                  </a:ext>
                </a:extLst>
              </a:tr>
              <a:tr h="175252">
                <a:tc>
                  <a:txBody>
                    <a:bodyPr/>
                    <a:lstStyle/>
                    <a:p>
                      <a:r>
                        <a:rPr lang="en-IN" sz="1400">
                          <a:effectLst/>
                        </a:rPr>
                        <a:t>chlorine</a:t>
                      </a:r>
                    </a:p>
                  </a:txBody>
                  <a:tcPr marL="13902" marR="13902" marT="6951" marB="6951"/>
                </a:tc>
                <a:tc>
                  <a:txBody>
                    <a:bodyPr/>
                    <a:lstStyle/>
                    <a:p>
                      <a:r>
                        <a:rPr lang="en-IN" sz="1400">
                          <a:effectLst/>
                        </a:rPr>
                        <a:t>Cl</a:t>
                      </a:r>
                    </a:p>
                  </a:txBody>
                  <a:tcPr marL="13902" marR="13902" marT="6951" marB="6951"/>
                </a:tc>
                <a:tc>
                  <a:txBody>
                    <a:bodyPr/>
                    <a:lstStyle/>
                    <a:p>
                      <a:r>
                        <a:rPr lang="en-IN" sz="1400">
                          <a:effectLst/>
                        </a:rPr>
                        <a:t>0.19</a:t>
                      </a:r>
                    </a:p>
                  </a:txBody>
                  <a:tcPr marL="13902" marR="13902" marT="6951" marB="6951"/>
                </a:tc>
                <a:extLst>
                  <a:ext uri="{0D108BD9-81ED-4DB2-BD59-A6C34878D82A}">
                    <a16:rowId xmlns:a16="http://schemas.microsoft.com/office/drawing/2014/main" val="1974066040"/>
                  </a:ext>
                </a:extLst>
              </a:tr>
              <a:tr h="215696">
                <a:tc>
                  <a:txBody>
                    <a:bodyPr/>
                    <a:lstStyle/>
                    <a:p>
                      <a:r>
                        <a:rPr lang="en-IN" sz="1400">
                          <a:effectLst/>
                        </a:rPr>
                        <a:t>phosphorus</a:t>
                      </a:r>
                    </a:p>
                  </a:txBody>
                  <a:tcPr marL="13902" marR="13902" marT="6951" marB="6951"/>
                </a:tc>
                <a:tc>
                  <a:txBody>
                    <a:bodyPr/>
                    <a:lstStyle/>
                    <a:p>
                      <a:r>
                        <a:rPr lang="en-IN" sz="1400">
                          <a:effectLst/>
                        </a:rPr>
                        <a:t>P</a:t>
                      </a:r>
                    </a:p>
                  </a:txBody>
                  <a:tcPr marL="13902" marR="13902" marT="6951" marB="6951"/>
                </a:tc>
                <a:tc>
                  <a:txBody>
                    <a:bodyPr/>
                    <a:lstStyle/>
                    <a:p>
                      <a:r>
                        <a:rPr lang="en-IN" sz="1400">
                          <a:effectLst/>
                        </a:rPr>
                        <a:t>0.11</a:t>
                      </a:r>
                    </a:p>
                  </a:txBody>
                  <a:tcPr marL="13902" marR="13902" marT="6951" marB="6951"/>
                </a:tc>
                <a:extLst>
                  <a:ext uri="{0D108BD9-81ED-4DB2-BD59-A6C34878D82A}">
                    <a16:rowId xmlns:a16="http://schemas.microsoft.com/office/drawing/2014/main" val="2711298292"/>
                  </a:ext>
                </a:extLst>
              </a:tr>
              <a:tr h="215696">
                <a:tc>
                  <a:txBody>
                    <a:bodyPr/>
                    <a:lstStyle/>
                    <a:p>
                      <a:r>
                        <a:rPr lang="en-IN" sz="1400">
                          <a:effectLst/>
                        </a:rPr>
                        <a:t>manganese</a:t>
                      </a:r>
                    </a:p>
                  </a:txBody>
                  <a:tcPr marL="13902" marR="13902" marT="6951" marB="6951"/>
                </a:tc>
                <a:tc>
                  <a:txBody>
                    <a:bodyPr/>
                    <a:lstStyle/>
                    <a:p>
                      <a:r>
                        <a:rPr lang="en-IN" sz="1400">
                          <a:effectLst/>
                        </a:rPr>
                        <a:t>Mn</a:t>
                      </a:r>
                    </a:p>
                  </a:txBody>
                  <a:tcPr marL="13902" marR="13902" marT="6951" marB="6951"/>
                </a:tc>
                <a:tc>
                  <a:txBody>
                    <a:bodyPr/>
                    <a:lstStyle/>
                    <a:p>
                      <a:r>
                        <a:rPr lang="en-IN" sz="1400">
                          <a:effectLst/>
                        </a:rPr>
                        <a:t>0.09</a:t>
                      </a:r>
                    </a:p>
                  </a:txBody>
                  <a:tcPr marL="13902" marR="13902" marT="6951" marB="6951"/>
                </a:tc>
                <a:extLst>
                  <a:ext uri="{0D108BD9-81ED-4DB2-BD59-A6C34878D82A}">
                    <a16:rowId xmlns:a16="http://schemas.microsoft.com/office/drawing/2014/main" val="1700684205"/>
                  </a:ext>
                </a:extLst>
              </a:tr>
              <a:tr h="134809">
                <a:tc>
                  <a:txBody>
                    <a:bodyPr/>
                    <a:lstStyle/>
                    <a:p>
                      <a:r>
                        <a:rPr lang="en-IN" sz="1400">
                          <a:effectLst/>
                        </a:rPr>
                        <a:t>carbon</a:t>
                      </a:r>
                    </a:p>
                  </a:txBody>
                  <a:tcPr marL="13902" marR="13902" marT="6951" marB="6951"/>
                </a:tc>
                <a:tc>
                  <a:txBody>
                    <a:bodyPr/>
                    <a:lstStyle/>
                    <a:p>
                      <a:r>
                        <a:rPr lang="en-IN" sz="1400">
                          <a:effectLst/>
                        </a:rPr>
                        <a:t>C</a:t>
                      </a:r>
                    </a:p>
                  </a:txBody>
                  <a:tcPr marL="13902" marR="13902" marT="6951" marB="6951"/>
                </a:tc>
                <a:tc>
                  <a:txBody>
                    <a:bodyPr/>
                    <a:lstStyle/>
                    <a:p>
                      <a:r>
                        <a:rPr lang="en-IN" sz="1400">
                          <a:effectLst/>
                        </a:rPr>
                        <a:t>0.08</a:t>
                      </a:r>
                    </a:p>
                  </a:txBody>
                  <a:tcPr marL="13902" marR="13902" marT="6951" marB="6951"/>
                </a:tc>
                <a:extLst>
                  <a:ext uri="{0D108BD9-81ED-4DB2-BD59-A6C34878D82A}">
                    <a16:rowId xmlns:a16="http://schemas.microsoft.com/office/drawing/2014/main" val="219195655"/>
                  </a:ext>
                </a:extLst>
              </a:tr>
              <a:tr h="134809">
                <a:tc>
                  <a:txBody>
                    <a:bodyPr/>
                    <a:lstStyle/>
                    <a:p>
                      <a:r>
                        <a:rPr lang="en-IN" sz="1400">
                          <a:effectLst/>
                        </a:rPr>
                        <a:t>sulfur</a:t>
                      </a:r>
                    </a:p>
                  </a:txBody>
                  <a:tcPr marL="13902" marR="13902" marT="6951" marB="6951"/>
                </a:tc>
                <a:tc>
                  <a:txBody>
                    <a:bodyPr/>
                    <a:lstStyle/>
                    <a:p>
                      <a:r>
                        <a:rPr lang="en-IN" sz="1400">
                          <a:effectLst/>
                        </a:rPr>
                        <a:t>S</a:t>
                      </a:r>
                    </a:p>
                  </a:txBody>
                  <a:tcPr marL="13902" marR="13902" marT="6951" marB="6951"/>
                </a:tc>
                <a:tc>
                  <a:txBody>
                    <a:bodyPr/>
                    <a:lstStyle/>
                    <a:p>
                      <a:r>
                        <a:rPr lang="en-IN" sz="1400">
                          <a:effectLst/>
                        </a:rPr>
                        <a:t>0.06</a:t>
                      </a:r>
                    </a:p>
                  </a:txBody>
                  <a:tcPr marL="13902" marR="13902" marT="6951" marB="6951"/>
                </a:tc>
                <a:extLst>
                  <a:ext uri="{0D108BD9-81ED-4DB2-BD59-A6C34878D82A}">
                    <a16:rowId xmlns:a16="http://schemas.microsoft.com/office/drawing/2014/main" val="2515720232"/>
                  </a:ext>
                </a:extLst>
              </a:tr>
              <a:tr h="175252">
                <a:tc>
                  <a:txBody>
                    <a:bodyPr/>
                    <a:lstStyle/>
                    <a:p>
                      <a:r>
                        <a:rPr lang="en-IN" sz="1400">
                          <a:effectLst/>
                        </a:rPr>
                        <a:t>barium</a:t>
                      </a:r>
                    </a:p>
                  </a:txBody>
                  <a:tcPr marL="13902" marR="13902" marT="6951" marB="6951"/>
                </a:tc>
                <a:tc>
                  <a:txBody>
                    <a:bodyPr/>
                    <a:lstStyle/>
                    <a:p>
                      <a:r>
                        <a:rPr lang="en-IN" sz="1400">
                          <a:effectLst/>
                        </a:rPr>
                        <a:t>Ba</a:t>
                      </a:r>
                    </a:p>
                  </a:txBody>
                  <a:tcPr marL="13902" marR="13902" marT="6951" marB="6951"/>
                </a:tc>
                <a:tc>
                  <a:txBody>
                    <a:bodyPr/>
                    <a:lstStyle/>
                    <a:p>
                      <a:r>
                        <a:rPr lang="en-IN" sz="1400">
                          <a:effectLst/>
                        </a:rPr>
                        <a:t>0.04</a:t>
                      </a:r>
                    </a:p>
                  </a:txBody>
                  <a:tcPr marL="13902" marR="13902" marT="6951" marB="6951"/>
                </a:tc>
                <a:extLst>
                  <a:ext uri="{0D108BD9-81ED-4DB2-BD59-A6C34878D82A}">
                    <a16:rowId xmlns:a16="http://schemas.microsoft.com/office/drawing/2014/main" val="2379778853"/>
                  </a:ext>
                </a:extLst>
              </a:tr>
              <a:tr h="175252">
                <a:tc>
                  <a:txBody>
                    <a:bodyPr/>
                    <a:lstStyle/>
                    <a:p>
                      <a:r>
                        <a:rPr lang="en-IN" sz="1400">
                          <a:effectLst/>
                        </a:rPr>
                        <a:t>nitrogen</a:t>
                      </a:r>
                    </a:p>
                  </a:txBody>
                  <a:tcPr marL="13902" marR="13902" marT="6951" marB="6951"/>
                </a:tc>
                <a:tc>
                  <a:txBody>
                    <a:bodyPr/>
                    <a:lstStyle/>
                    <a:p>
                      <a:r>
                        <a:rPr lang="en-IN" sz="1400">
                          <a:effectLst/>
                        </a:rPr>
                        <a:t>N</a:t>
                      </a:r>
                    </a:p>
                  </a:txBody>
                  <a:tcPr marL="13902" marR="13902" marT="6951" marB="6951"/>
                </a:tc>
                <a:tc>
                  <a:txBody>
                    <a:bodyPr/>
                    <a:lstStyle/>
                    <a:p>
                      <a:r>
                        <a:rPr lang="en-IN" sz="1400">
                          <a:effectLst/>
                        </a:rPr>
                        <a:t>0.03</a:t>
                      </a:r>
                    </a:p>
                  </a:txBody>
                  <a:tcPr marL="13902" marR="13902" marT="6951" marB="6951"/>
                </a:tc>
                <a:extLst>
                  <a:ext uri="{0D108BD9-81ED-4DB2-BD59-A6C34878D82A}">
                    <a16:rowId xmlns:a16="http://schemas.microsoft.com/office/drawing/2014/main" val="1549879768"/>
                  </a:ext>
                </a:extLst>
              </a:tr>
              <a:tr h="175252">
                <a:tc>
                  <a:txBody>
                    <a:bodyPr/>
                    <a:lstStyle/>
                    <a:p>
                      <a:r>
                        <a:rPr lang="en-IN" sz="1400">
                          <a:effectLst/>
                        </a:rPr>
                        <a:t>fluorine</a:t>
                      </a:r>
                    </a:p>
                  </a:txBody>
                  <a:tcPr marL="13902" marR="13902" marT="6951" marB="6951"/>
                </a:tc>
                <a:tc>
                  <a:txBody>
                    <a:bodyPr/>
                    <a:lstStyle/>
                    <a:p>
                      <a:r>
                        <a:rPr lang="en-IN" sz="1400">
                          <a:effectLst/>
                        </a:rPr>
                        <a:t>F</a:t>
                      </a:r>
                    </a:p>
                  </a:txBody>
                  <a:tcPr marL="13902" marR="13902" marT="6951" marB="6951"/>
                </a:tc>
                <a:tc>
                  <a:txBody>
                    <a:bodyPr/>
                    <a:lstStyle/>
                    <a:p>
                      <a:r>
                        <a:rPr lang="en-IN" sz="1400">
                          <a:effectLst/>
                        </a:rPr>
                        <a:t>0.03</a:t>
                      </a:r>
                    </a:p>
                  </a:txBody>
                  <a:tcPr marL="13902" marR="13902" marT="6951" marB="6951"/>
                </a:tc>
                <a:extLst>
                  <a:ext uri="{0D108BD9-81ED-4DB2-BD59-A6C34878D82A}">
                    <a16:rowId xmlns:a16="http://schemas.microsoft.com/office/drawing/2014/main" val="855013931"/>
                  </a:ext>
                </a:extLst>
              </a:tr>
              <a:tr h="215696">
                <a:tc>
                  <a:txBody>
                    <a:bodyPr/>
                    <a:lstStyle/>
                    <a:p>
                      <a:r>
                        <a:rPr lang="en-IN" sz="1400">
                          <a:effectLst/>
                        </a:rPr>
                        <a:t>strontium</a:t>
                      </a:r>
                    </a:p>
                  </a:txBody>
                  <a:tcPr marL="13902" marR="13902" marT="6951" marB="6951"/>
                </a:tc>
                <a:tc>
                  <a:txBody>
                    <a:bodyPr/>
                    <a:lstStyle/>
                    <a:p>
                      <a:r>
                        <a:rPr lang="en-IN" sz="1400">
                          <a:effectLst/>
                        </a:rPr>
                        <a:t>Sr</a:t>
                      </a:r>
                    </a:p>
                  </a:txBody>
                  <a:tcPr marL="13902" marR="13902" marT="6951" marB="6951"/>
                </a:tc>
                <a:tc>
                  <a:txBody>
                    <a:bodyPr/>
                    <a:lstStyle/>
                    <a:p>
                      <a:r>
                        <a:rPr lang="en-IN" sz="1400">
                          <a:effectLst/>
                        </a:rPr>
                        <a:t>0.02</a:t>
                      </a:r>
                    </a:p>
                  </a:txBody>
                  <a:tcPr marL="13902" marR="13902" marT="6951" marB="6951"/>
                </a:tc>
                <a:extLst>
                  <a:ext uri="{0D108BD9-81ED-4DB2-BD59-A6C34878D82A}">
                    <a16:rowId xmlns:a16="http://schemas.microsoft.com/office/drawing/2014/main" val="1168233097"/>
                  </a:ext>
                </a:extLst>
              </a:tr>
              <a:tr h="175252">
                <a:tc>
                  <a:txBody>
                    <a:bodyPr/>
                    <a:lstStyle/>
                    <a:p>
                      <a:r>
                        <a:rPr lang="en-IN" sz="1400">
                          <a:effectLst/>
                        </a:rPr>
                        <a:t>all others</a:t>
                      </a:r>
                    </a:p>
                  </a:txBody>
                  <a:tcPr marL="13902" marR="13902" marT="6951" marB="6951"/>
                </a:tc>
                <a:tc>
                  <a:txBody>
                    <a:bodyPr/>
                    <a:lstStyle/>
                    <a:p>
                      <a:r>
                        <a:rPr lang="en-IN" sz="1400">
                          <a:effectLst/>
                        </a:rPr>
                        <a:t>-</a:t>
                      </a:r>
                    </a:p>
                  </a:txBody>
                  <a:tcPr marL="13902" marR="13902" marT="6951" marB="6951"/>
                </a:tc>
                <a:tc>
                  <a:txBody>
                    <a:bodyPr/>
                    <a:lstStyle/>
                    <a:p>
                      <a:r>
                        <a:rPr lang="en-IN" sz="1400" dirty="0">
                          <a:effectLst/>
                        </a:rPr>
                        <a:t>0.47</a:t>
                      </a:r>
                    </a:p>
                  </a:txBody>
                  <a:tcPr marL="13902" marR="13902" marT="6951" marB="6951"/>
                </a:tc>
                <a:extLst>
                  <a:ext uri="{0D108BD9-81ED-4DB2-BD59-A6C34878D82A}">
                    <a16:rowId xmlns:a16="http://schemas.microsoft.com/office/drawing/2014/main" val="3697486675"/>
                  </a:ext>
                </a:extLst>
              </a:tr>
            </a:tbl>
          </a:graphicData>
        </a:graphic>
      </p:graphicFrame>
      <p:sp>
        <p:nvSpPr>
          <p:cNvPr id="4" name="TextBox 3">
            <a:extLst>
              <a:ext uri="{FF2B5EF4-FFF2-40B4-BE49-F238E27FC236}">
                <a16:creationId xmlns:a16="http://schemas.microsoft.com/office/drawing/2014/main" id="{E1050BDE-B985-65A1-6D20-AF90E0F93DDD}"/>
              </a:ext>
            </a:extLst>
          </p:cNvPr>
          <p:cNvSpPr txBox="1"/>
          <p:nvPr/>
        </p:nvSpPr>
        <p:spPr>
          <a:xfrm>
            <a:off x="4339339" y="5925831"/>
            <a:ext cx="4108304" cy="338554"/>
          </a:xfrm>
          <a:prstGeom prst="rect">
            <a:avLst/>
          </a:prstGeom>
          <a:noFill/>
        </p:spPr>
        <p:txBody>
          <a:bodyPr wrap="none" rtlCol="0">
            <a:spAutoFit/>
          </a:bodyPr>
          <a:lstStyle/>
          <a:p>
            <a:pPr>
              <a:lnSpc>
                <a:spcPct val="100000"/>
              </a:lnSpc>
            </a:pPr>
            <a:r>
              <a:rPr lang="en-US" sz="1600" dirty="0">
                <a:effectLst/>
                <a:latin typeface="Arial" panose="020B0604020202020204" pitchFamily="34" charset="0"/>
                <a:ea typeface="Calibri" panose="020F0502020204030204" pitchFamily="34" charset="0"/>
              </a:rPr>
              <a:t>(credit: </a:t>
            </a:r>
            <a:r>
              <a:rPr lang="en-US" sz="16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600" dirty="0">
                <a:effectLst/>
                <a:latin typeface="Arial" panose="020B0604020202020204" pitchFamily="34" charset="0"/>
                <a:ea typeface="Calibri" panose="020F0502020204030204" pitchFamily="34" charset="0"/>
              </a:rPr>
              <a:t>, </a:t>
            </a:r>
            <a:r>
              <a:rPr lang="en-US" sz="1600" u="sng" dirty="0">
                <a:solidFill>
                  <a:srgbClr val="0563C1"/>
                </a:solidFill>
                <a:effectLst/>
                <a:latin typeface="Arial" panose="020B0604020202020204" pitchFamily="34" charset="0"/>
                <a:ea typeface="Calibri" panose="020F0502020204030204" pitchFamily="34" charset="0"/>
                <a:hlinkClick r:id="rId4"/>
              </a:rPr>
              <a:t>CC BY 4.0</a:t>
            </a:r>
            <a:r>
              <a:rPr lang="en-US" sz="1600" dirty="0">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19588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1a</a:t>
            </a:r>
          </a:p>
        </p:txBody>
      </p:sp>
      <p:pic>
        <p:nvPicPr>
          <p:cNvPr id="6" name="Picture 5" descr="An Indigenous tipi featuring long poles or branches implanted in a circle and resting on each other at the top. The frame is covered in a white cloth to form a shelter.">
            <a:extLst>
              <a:ext uri="{FF2B5EF4-FFF2-40B4-BE49-F238E27FC236}">
                <a16:creationId xmlns:a16="http://schemas.microsoft.com/office/drawing/2014/main" id="{EF006A00-8B1C-CB58-8AF6-FA6A5AC10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950" y="1027130"/>
            <a:ext cx="3086100"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584133" y="5423447"/>
            <a:ext cx="7411901" cy="823297"/>
          </a:xfrm>
        </p:spPr>
        <p:txBody>
          <a:bodyPr>
            <a:normAutofit/>
          </a:bodyPr>
          <a:lstStyle/>
          <a:p>
            <a:r>
              <a:rPr lang="en-US" b="1"/>
              <a:t>Figure 1a</a:t>
            </a:r>
            <a:r>
              <a:rPr lang="en-US"/>
              <a:t> shows a Tipi at the Toronto </a:t>
            </a:r>
            <a:r>
              <a:rPr lang="en-US">
                <a:hlinkClick r:id="rId4"/>
              </a:rPr>
              <a:t>Zoo</a:t>
            </a:r>
            <a:r>
              <a:rPr lang="en-US"/>
              <a:t>. (credit: Photo by </a:t>
            </a:r>
            <a:r>
              <a:rPr lang="en-US">
                <a:hlinkClick r:id="rId5"/>
              </a:rPr>
              <a:t>Samantha Sullivan Sauer</a:t>
            </a:r>
            <a:r>
              <a:rPr lang="en-US"/>
              <a:t>, </a:t>
            </a:r>
            <a:r>
              <a:rPr lang="en-US">
                <a:hlinkClick r:id="rId6"/>
              </a:rPr>
              <a:t>CC BY 4.0</a:t>
            </a:r>
            <a:r>
              <a:rPr lang="en-US"/>
              <a:t>)</a:t>
            </a:r>
          </a:p>
        </p:txBody>
      </p:sp>
    </p:spTree>
    <p:extLst>
      <p:ext uri="{BB962C8B-B14F-4D97-AF65-F5344CB8AC3E}">
        <p14:creationId xmlns:p14="http://schemas.microsoft.com/office/powerpoint/2010/main" val="2981079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C6B2260-1EC6-2ED7-D161-503F3E2086F5}"/>
              </a:ext>
            </a:extLst>
          </p:cNvPr>
          <p:cNvSpPr txBox="1">
            <a:spLocks noGrp="1"/>
          </p:cNvSpPr>
          <p:nvPr>
            <p:ph type="title" idx="4294967295"/>
          </p:nvPr>
        </p:nvSpPr>
        <p:spPr>
          <a:xfrm>
            <a:off x="3381058" y="19367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1.2k</a:t>
            </a:r>
          </a:p>
        </p:txBody>
      </p:sp>
      <p:pic>
        <p:nvPicPr>
          <p:cNvPr id="3" name="Picture 2" descr="A rectangular battery is immersed in a beaker filled with liquid. Each of the battery terminals are covered by an overturned test tube. The test tubes each contain a bubbling liquid. Zoom in areas indicate that the liquid in the beaker is water, 2 H subscript 2 O liquid. The bubbles in the test tube over the negative terminal are hydrogen gas, 2 H subscript 2 gas. The bubbles in the test tube over the positive terminal are oxygen gas, O subscript 2 gas.">
            <a:extLst>
              <a:ext uri="{FF2B5EF4-FFF2-40B4-BE49-F238E27FC236}">
                <a16:creationId xmlns:a16="http://schemas.microsoft.com/office/drawing/2014/main" id="{5FE2521C-D8A6-6FDE-E03F-B4C55258A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632" y="885734"/>
            <a:ext cx="6346735"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86175" y="5062954"/>
            <a:ext cx="9512300" cy="1346031"/>
          </a:xfrm>
        </p:spPr>
        <p:txBody>
          <a:bodyPr vert="horz" lIns="91440" tIns="45720" rIns="91440" bIns="45720" rtlCol="0" anchor="t">
            <a:normAutofit/>
          </a:bodyPr>
          <a:lstStyle/>
          <a:p>
            <a:pPr>
              <a:lnSpc>
                <a:spcPct val="100000"/>
              </a:lnSpc>
            </a:pPr>
            <a:r>
              <a:rPr lang="en-US" b="1" dirty="0">
                <a:latin typeface="Arial"/>
                <a:cs typeface="Arial"/>
              </a:rPr>
              <a:t>Figure 1.2k</a:t>
            </a:r>
            <a:r>
              <a:rPr lang="en-US" dirty="0">
                <a:latin typeface="Arial"/>
                <a:cs typeface="Arial"/>
              </a:rPr>
              <a:t> The decomposition of water is shown at the macroscopic, microscopic, and symbolic levels. The battery provides an electric current (microscopic) that decomposes water. At the macroscopic level, the liquid separates into the gases hydrogen (on the left) and oxygen (on the right). Symbolically, this change is presented by showing how liquid H</a:t>
            </a:r>
            <a:r>
              <a:rPr lang="en-US" baseline="-25000" dirty="0">
                <a:latin typeface="Arial"/>
                <a:cs typeface="Arial"/>
              </a:rPr>
              <a:t>2</a:t>
            </a:r>
            <a:r>
              <a:rPr lang="en-US" dirty="0">
                <a:latin typeface="Arial"/>
                <a:cs typeface="Arial"/>
              </a:rPr>
              <a:t>O separates into H</a:t>
            </a:r>
            <a:r>
              <a:rPr lang="en-US" baseline="-25000" dirty="0">
                <a:latin typeface="Arial"/>
                <a:cs typeface="Arial"/>
              </a:rPr>
              <a:t>2</a:t>
            </a:r>
            <a:r>
              <a:rPr lang="en-US" dirty="0">
                <a:latin typeface="Arial"/>
                <a:cs typeface="Arial"/>
              </a:rPr>
              <a:t> and O</a:t>
            </a:r>
            <a:r>
              <a:rPr lang="en-US" baseline="-25000" dirty="0">
                <a:latin typeface="Arial"/>
                <a:cs typeface="Arial"/>
              </a:rPr>
              <a:t>2</a:t>
            </a:r>
            <a:r>
              <a:rPr lang="en-US" dirty="0">
                <a:latin typeface="Arial"/>
                <a:cs typeface="Arial"/>
              </a:rPr>
              <a:t> gases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latin typeface="Arial"/>
                <a:ea typeface="Calibri" panose="020F0502020204030204" pitchFamily="34" charset="0"/>
                <a:cs typeface="Arial"/>
              </a:rPr>
              <a:t>).</a:t>
            </a:r>
            <a:endParaRPr lang="en-US" dirty="0">
              <a:effectLst/>
              <a:latin typeface="Arial"/>
              <a:ea typeface="Calibri" panose="020F0502020204030204" pitchFamily="34" charset="0"/>
              <a:cs typeface="Arial"/>
            </a:endParaRPr>
          </a:p>
          <a:p>
            <a:pPr>
              <a:lnSpc>
                <a:spcPct val="100000"/>
              </a:lnSpc>
            </a:pPr>
            <a:endParaRPr lang="en-US" sz="1100"/>
          </a:p>
        </p:txBody>
      </p:sp>
    </p:spTree>
    <p:extLst>
      <p:ext uri="{BB962C8B-B14F-4D97-AF65-F5344CB8AC3E}">
        <p14:creationId xmlns:p14="http://schemas.microsoft.com/office/powerpoint/2010/main" val="2900701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651EBE8A-E31B-2B98-F9E0-8067D5F8D598}"/>
              </a:ext>
            </a:extLst>
          </p:cNvPr>
          <p:cNvSpPr>
            <a:spLocks noGrp="1"/>
          </p:cNvSpPr>
          <p:nvPr>
            <p:ph type="title"/>
          </p:nvPr>
        </p:nvSpPr>
        <p:spPr>
          <a:xfrm>
            <a:off x="3622938" y="136525"/>
            <a:ext cx="3932237" cy="643812"/>
          </a:xfrm>
        </p:spPr>
        <p:txBody>
          <a:bodyPr/>
          <a:lstStyle/>
          <a:p>
            <a:r>
              <a:rPr lang="en-US"/>
              <a:t>Figure 1.2l</a:t>
            </a:r>
          </a:p>
        </p:txBody>
      </p:sp>
      <p:pic>
        <p:nvPicPr>
          <p:cNvPr id="3" name="Picture 2" descr="The fuel cell consists of a proton exchange membrane sandwiched between an anode and a cathode. Hydrogen gas enters the battery near the anode. Oxygen gas enters the battery near the cathode. The entering hydrogen gas is broken up into single white spheres that each have a positive charge. These are protons. The protons repel negatively-charged electrons within the anode. These electrons travel through a circuit, providing electricity to anything attached to the battery. The protons continue through the proton exchange membrane and through the cathode to reach the oxygen gas molecules at the opposite end of the battery. There, the oxygen atoms split up into single red spheres. Each oxygen atom takes on two of the incoming protons to form a water molecule.&#10;">
            <a:extLst>
              <a:ext uri="{FF2B5EF4-FFF2-40B4-BE49-F238E27FC236}">
                <a16:creationId xmlns:a16="http://schemas.microsoft.com/office/drawing/2014/main" id="{11E4C093-0013-B1E1-C0F2-EFDCB0CD7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7038" y="939800"/>
            <a:ext cx="5377923"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603500" y="5458649"/>
            <a:ext cx="8647738" cy="586551"/>
          </a:xfrm>
        </p:spPr>
        <p:txBody>
          <a:bodyPr>
            <a:noAutofit/>
          </a:bodyPr>
          <a:lstStyle/>
          <a:p>
            <a:pPr>
              <a:lnSpc>
                <a:spcPct val="100000"/>
              </a:lnSpc>
            </a:pPr>
            <a:r>
              <a:rPr lang="en-US" b="1"/>
              <a:t>Figure 1.2l</a:t>
            </a:r>
            <a:r>
              <a:rPr lang="en-US"/>
              <a:t> A fuel cell generates electrical energy from hydrogen and oxygen via an electrochemical process and produces only water as the waste product.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effectLst/>
              <a:latin typeface="Calibri" panose="020F0502020204030204" pitchFamily="34" charset="0"/>
              <a:ea typeface="Calibri" panose="020F0502020204030204" pitchFamily="34" charset="0"/>
            </a:endParaRPr>
          </a:p>
          <a:p>
            <a:pPr>
              <a:lnSpc>
                <a:spcPct val="100000"/>
              </a:lnSpc>
            </a:pPr>
            <a:endParaRPr lang="en-US"/>
          </a:p>
        </p:txBody>
      </p:sp>
    </p:spTree>
    <p:extLst>
      <p:ext uri="{BB962C8B-B14F-4D97-AF65-F5344CB8AC3E}">
        <p14:creationId xmlns:p14="http://schemas.microsoft.com/office/powerpoint/2010/main" val="4174599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19080752-82B5-DA32-3133-304912BF197A}"/>
              </a:ext>
            </a:extLst>
          </p:cNvPr>
          <p:cNvSpPr>
            <a:spLocks noGrp="1"/>
          </p:cNvSpPr>
          <p:nvPr>
            <p:ph type="title"/>
          </p:nvPr>
        </p:nvSpPr>
        <p:spPr>
          <a:xfrm>
            <a:off x="3549233" y="136525"/>
            <a:ext cx="3932237" cy="643812"/>
          </a:xfrm>
        </p:spPr>
        <p:txBody>
          <a:bodyPr/>
          <a:lstStyle/>
          <a:p>
            <a:r>
              <a:rPr lang="en-US"/>
              <a:t>Figure 1.2m</a:t>
            </a:r>
          </a:p>
        </p:txBody>
      </p:sp>
      <p:pic>
        <p:nvPicPr>
          <p:cNvPr id="3" name="Picture 2" descr="A cell phone is labeled to show what its components are made of. The case components are made of polymers such as A B S and or metals such as aluminum, iron, and magnesium. The processor components are made of silicon, common metals such as copper, tin and gold, and uncommon elements such as yttrium and gadolinium. The screen components are made of silicon oxide, also known as glass. The glass is strengthened by the addition of aluminum, sodium, and potassium. The battery components contain lithium combined with other metals such as cobalt, iron, and copper.&#10;">
            <a:extLst>
              <a:ext uri="{FF2B5EF4-FFF2-40B4-BE49-F238E27FC236}">
                <a16:creationId xmlns:a16="http://schemas.microsoft.com/office/drawing/2014/main" id="{7A92796F-6621-9360-BCC0-5E6B0C29D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738" y="1219200"/>
            <a:ext cx="7718524"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476500" y="5558193"/>
            <a:ext cx="8002100" cy="643813"/>
          </a:xfrm>
        </p:spPr>
        <p:txBody>
          <a:bodyPr vert="horz" lIns="91440" tIns="45720" rIns="91440" bIns="45720" rtlCol="0" anchor="t">
            <a:normAutofit fontScale="92500" lnSpcReduction="20000"/>
          </a:bodyPr>
          <a:lstStyle/>
          <a:p>
            <a:pPr>
              <a:lnSpc>
                <a:spcPct val="100000"/>
              </a:lnSpc>
            </a:pPr>
            <a:r>
              <a:rPr lang="en-US" b="1" dirty="0">
                <a:latin typeface="Arial"/>
                <a:cs typeface="Arial"/>
              </a:rPr>
              <a:t>Figure 1.2m</a:t>
            </a:r>
            <a:r>
              <a:rPr lang="en-US" dirty="0">
                <a:latin typeface="Arial"/>
                <a:cs typeface="Arial"/>
              </a:rPr>
              <a:t> Almost one-third of naturally occurring elements are used to make a cell phone. (credit: modification of </a:t>
            </a:r>
            <a:r>
              <a:rPr lang="en-US" dirty="0">
                <a:latin typeface="Arial"/>
                <a:cs typeface="Arial"/>
                <a:hlinkClick r:id="rId4"/>
              </a:rPr>
              <a:t>work</a:t>
            </a:r>
            <a:r>
              <a:rPr lang="en-US" dirty="0">
                <a:latin typeface="Arial"/>
                <a:cs typeface="Arial"/>
              </a:rPr>
              <a:t> by </a:t>
            </a:r>
            <a:r>
              <a:rPr lang="en-US" dirty="0">
                <a:latin typeface="Arial"/>
                <a:cs typeface="Arial"/>
                <a:hlinkClick r:id="rId5"/>
              </a:rPr>
              <a:t>John Taylor</a:t>
            </a:r>
            <a:r>
              <a:rPr lang="en-US" dirty="0">
                <a:latin typeface="Arial"/>
                <a:cs typeface="Arial"/>
              </a:rPr>
              <a:t>, </a:t>
            </a:r>
            <a:r>
              <a:rPr lang="en-US" dirty="0">
                <a:latin typeface="Arial"/>
                <a:cs typeface="Arial"/>
                <a:hlinkClick r:id="rId6"/>
              </a:rPr>
              <a:t>CC BY 2.0</a:t>
            </a:r>
            <a:r>
              <a:rPr lang="en-US" dirty="0">
                <a:latin typeface="Arial"/>
                <a:cs typeface="Arial"/>
              </a:rPr>
              <a:t> ; in </a:t>
            </a:r>
            <a:r>
              <a:rPr lang="en-US" i="1" dirty="0">
                <a:latin typeface="Arial"/>
                <a:cs typeface="Arial"/>
                <a:hlinkClick r:id="rId7"/>
              </a:rPr>
              <a:t>Chemistry (OpenStax)</a:t>
            </a:r>
            <a:r>
              <a:rPr lang="en-US" i="1" dirty="0">
                <a:latin typeface="Arial"/>
                <a:cs typeface="Arial"/>
              </a:rPr>
              <a:t>,</a:t>
            </a:r>
            <a:r>
              <a:rPr lang="en-US" dirty="0">
                <a:latin typeface="Arial"/>
                <a:cs typeface="Arial"/>
              </a:rPr>
              <a:t> </a:t>
            </a:r>
            <a:r>
              <a:rPr lang="en-US" dirty="0">
                <a:latin typeface="Arial"/>
                <a:cs typeface="Arial"/>
                <a:hlinkClick r:id="rId8"/>
              </a:rPr>
              <a:t>CC BY 4.0</a:t>
            </a:r>
            <a:r>
              <a:rPr lang="en-US" dirty="0">
                <a:latin typeface="Arial"/>
                <a:cs typeface="Arial"/>
              </a:rPr>
              <a:t>).</a:t>
            </a:r>
            <a:endParaRPr lang="en-US" sz="1100" dirty="0">
              <a:latin typeface="Arial"/>
              <a:cs typeface="Arial"/>
            </a:endParaRPr>
          </a:p>
        </p:txBody>
      </p:sp>
    </p:spTree>
    <p:extLst>
      <p:ext uri="{BB962C8B-B14F-4D97-AF65-F5344CB8AC3E}">
        <p14:creationId xmlns:p14="http://schemas.microsoft.com/office/powerpoint/2010/main" val="1153507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1.1a</a:t>
            </a:r>
          </a:p>
        </p:txBody>
      </p:sp>
      <p:pic>
        <p:nvPicPr>
          <p:cNvPr id="9" name="Picture 8" descr="A sketch depicts 4 people stirring and handling chemicals. The chemicals are held in a variety of barrels and large cylinders. Several of the containers are being heated over burning embers. A large stove in the laboratory is filled with burning embers. There is also a large chest in the corner that is producing steam.">
            <a:extLst>
              <a:ext uri="{FF2B5EF4-FFF2-40B4-BE49-F238E27FC236}">
                <a16:creationId xmlns:a16="http://schemas.microsoft.com/office/drawing/2014/main" id="{4B40DBAE-52CE-4EEB-BC1C-FBB0B4620F26}"/>
              </a:ext>
            </a:extLst>
          </p:cNvPr>
          <p:cNvPicPr>
            <a:picLocks noChangeAspect="1"/>
          </p:cNvPicPr>
          <p:nvPr/>
        </p:nvPicPr>
        <p:blipFill>
          <a:blip r:embed="rId3"/>
          <a:stretch>
            <a:fillRect/>
          </a:stretch>
        </p:blipFill>
        <p:spPr>
          <a:xfrm>
            <a:off x="3214687" y="1003300"/>
            <a:ext cx="5762625"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831415" y="5248787"/>
            <a:ext cx="8529168" cy="823297"/>
          </a:xfrm>
        </p:spPr>
        <p:txBody>
          <a:bodyPr>
            <a:normAutofit fontScale="92500"/>
          </a:bodyPr>
          <a:lstStyle/>
          <a:p>
            <a:r>
              <a:rPr lang="en-US" b="1"/>
              <a:t>Figure 1.1a</a:t>
            </a:r>
            <a:r>
              <a:rPr lang="en-US"/>
              <a:t> This portrayal shows an alchemist’s workshop circa 1580. Although alchemy made some useful contributions to how to manipulate matter, it was not scientific by modern standards. (credit: </a:t>
            </a:r>
            <a:r>
              <a:rPr lang="en-US">
                <a:hlinkClick r:id="rId4"/>
              </a:rPr>
              <a:t>“Alchemist’s workshop</a:t>
            </a:r>
            <a:r>
              <a:rPr lang="en-US"/>
              <a:t>” by Lazarus </a:t>
            </a:r>
            <a:r>
              <a:rPr lang="en-US" err="1"/>
              <a:t>Ercker</a:t>
            </a:r>
            <a:r>
              <a:rPr lang="en-US"/>
              <a:t> provided by the </a:t>
            </a:r>
            <a:r>
              <a:rPr lang="en-US">
                <a:hlinkClick r:id="rId5"/>
              </a:rPr>
              <a:t>Science History Institute</a:t>
            </a:r>
            <a:r>
              <a:rPr lang="en-US"/>
              <a:t>, </a:t>
            </a:r>
            <a:r>
              <a:rPr lang="en-US">
                <a:hlinkClick r:id="rId6"/>
              </a:rPr>
              <a:t>PD</a:t>
            </a:r>
            <a:r>
              <a:rPr lang="en-US"/>
              <a:t>)</a:t>
            </a:r>
          </a:p>
        </p:txBody>
      </p:sp>
    </p:spTree>
    <p:extLst>
      <p:ext uri="{BB962C8B-B14F-4D97-AF65-F5344CB8AC3E}">
        <p14:creationId xmlns:p14="http://schemas.microsoft.com/office/powerpoint/2010/main" val="3813546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a:t>Figure 1.1b</a:t>
            </a:r>
          </a:p>
        </p:txBody>
      </p:sp>
      <p:pic>
        <p:nvPicPr>
          <p:cNvPr id="3" name="Picture 2" descr="A flowchart shows a box containing chemistry at its center. Chemistry is connected to geochemistry, nuclear chemistry, chemical physics, nanoscience and nanotechnology, materials science, chemical engineering, biochemistry and molecular biology, environmental science, agriculture, and mathematics. Each of these disciplines is further connected to other related fields including medicine, biology, food science, geology earth sciences, toxicology, physics, and computer science.">
            <a:extLst>
              <a:ext uri="{FF2B5EF4-FFF2-40B4-BE49-F238E27FC236}">
                <a16:creationId xmlns:a16="http://schemas.microsoft.com/office/drawing/2014/main" id="{B6D50B2D-9F77-42DE-88F5-A8430EA5D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363" y="1219200"/>
            <a:ext cx="9542462" cy="413996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644650" y="5575300"/>
            <a:ext cx="8902700" cy="876541"/>
          </a:xfrm>
        </p:spPr>
        <p:txBody>
          <a:bodyPr vert="horz" lIns="91440" tIns="45720" rIns="91440" bIns="45720" rtlCol="0" anchor="t">
            <a:normAutofit/>
          </a:bodyPr>
          <a:lstStyle/>
          <a:p>
            <a:r>
              <a:rPr lang="en-US" b="1" dirty="0">
                <a:latin typeface="Arial"/>
                <a:cs typeface="Arial"/>
              </a:rPr>
              <a:t>Figure 1.1b </a:t>
            </a:r>
            <a:r>
              <a:rPr lang="en-US" dirty="0">
                <a:latin typeface="Arial"/>
                <a:cs typeface="Arial"/>
              </a:rPr>
              <a:t>Knowledge of chemistry is central to understanding a wide range of scientific disciplines. This diagram shows just some of the interrelationships between chemistry and other fields.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effectLst/>
              <a:latin typeface="Calibri"/>
              <a:ea typeface="Calibri" panose="020F0502020204030204" pitchFamily="34" charset="0"/>
              <a:cs typeface="Arial"/>
            </a:endParaRPr>
          </a:p>
          <a:p>
            <a:endParaRPr lang="en-US"/>
          </a:p>
        </p:txBody>
      </p:sp>
    </p:spTree>
    <p:extLst>
      <p:ext uri="{BB962C8B-B14F-4D97-AF65-F5344CB8AC3E}">
        <p14:creationId xmlns:p14="http://schemas.microsoft.com/office/powerpoint/2010/main" val="2153808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B43C1D5E-1D83-6F49-1C1C-DD85237EF3CE}"/>
              </a:ext>
            </a:extLst>
          </p:cNvPr>
          <p:cNvSpPr>
            <a:spLocks noGrp="1"/>
          </p:cNvSpPr>
          <p:nvPr>
            <p:ph type="title"/>
          </p:nvPr>
        </p:nvSpPr>
        <p:spPr>
          <a:xfrm>
            <a:off x="3436938" y="136525"/>
            <a:ext cx="3932237" cy="643812"/>
          </a:xfrm>
        </p:spPr>
        <p:txBody>
          <a:bodyPr/>
          <a:lstStyle/>
          <a:p>
            <a:r>
              <a:rPr lang="en-US"/>
              <a:t>Figure 1.1c</a:t>
            </a:r>
          </a:p>
        </p:txBody>
      </p:sp>
      <p:pic>
        <p:nvPicPr>
          <p:cNvPr id="4" name="Picture 3" descr="In this flowchart, the observation and curiosity box has an arrow pointing to a box labeled form hypothesis; make prediction. A curved arrow labeled next connects this box to a box labeled perform experiment; make more observations. Another arrow points back to the box that says form hypothesis; make prediction. This arrow is labeled results not consistent with prediction. Another arrow, labeled results are consistent with prediction points from the perform experiment box to a box labeled contributes to body of knowledge. However, an arrow also points from contributes to body of knowledge back to the form hypothesis; make prediction box. This arrow is labeled further testing does not support hypothesis. There are also two other arrows leading out from contributes to body of knowledge. One arrow is labeled much additional testing yields constant observations. This leads to the observation becomes law box. The other arrow is labeled much additional testing supports hypothesis. This arrow leads to the hypothesis becomes theory box.&#10;">
            <a:extLst>
              <a:ext uri="{FF2B5EF4-FFF2-40B4-BE49-F238E27FC236}">
                <a16:creationId xmlns:a16="http://schemas.microsoft.com/office/drawing/2014/main" id="{0F775FCE-A35E-403F-9EEA-70C52BA5F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329" y="965200"/>
            <a:ext cx="6983342"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52600" y="5264863"/>
            <a:ext cx="8890000" cy="876541"/>
          </a:xfrm>
        </p:spPr>
        <p:txBody>
          <a:bodyPr>
            <a:normAutofit lnSpcReduction="10000"/>
          </a:bodyPr>
          <a:lstStyle/>
          <a:p>
            <a:r>
              <a:rPr lang="en-US" b="1"/>
              <a:t>Figure 1.1c</a:t>
            </a:r>
            <a:r>
              <a:rPr lang="en-US"/>
              <a:t> The scientific method follows a process similar to the one shown in this diagram. All the key components are shown, in roughly the right order. Scientific progress is seldom neat and clean: It requires open inquiry and the reworking of questions and ideas in response to findings.</a:t>
            </a:r>
            <a:r>
              <a:rPr lang="en-US">
                <a:effectLst/>
                <a:latin typeface="Arial" panose="020B0604020202020204" pitchFamily="34" charset="0"/>
                <a:ea typeface="Calibri" panose="020F0502020204030204" pitchFamily="34" charset="0"/>
              </a:rPr>
              <a:t> (credit: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effectLst/>
              <a:latin typeface="Calibri" panose="020F0502020204030204" pitchFamily="34" charset="0"/>
              <a:ea typeface="Calibri" panose="020F0502020204030204" pitchFamily="34" charset="0"/>
            </a:endParaRPr>
          </a:p>
          <a:p>
            <a:endParaRPr lang="en-US"/>
          </a:p>
        </p:txBody>
      </p:sp>
    </p:spTree>
    <p:extLst>
      <p:ext uri="{BB962C8B-B14F-4D97-AF65-F5344CB8AC3E}">
        <p14:creationId xmlns:p14="http://schemas.microsoft.com/office/powerpoint/2010/main" val="1692468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9B980E1-5ABE-4B05-A59A-600977214299}"/>
              </a:ext>
            </a:extLst>
          </p:cNvPr>
          <p:cNvSpPr>
            <a:spLocks noGrp="1"/>
          </p:cNvSpPr>
          <p:nvPr>
            <p:ph type="title"/>
          </p:nvPr>
        </p:nvSpPr>
        <p:spPr>
          <a:xfrm>
            <a:off x="3352182" y="98223"/>
            <a:ext cx="3932237" cy="643812"/>
          </a:xfrm>
        </p:spPr>
        <p:txBody>
          <a:bodyPr/>
          <a:lstStyle/>
          <a:p>
            <a:r>
              <a:rPr lang="en-US"/>
              <a:t>Figure 1.1e</a:t>
            </a:r>
          </a:p>
        </p:txBody>
      </p:sp>
      <p:pic>
        <p:nvPicPr>
          <p:cNvPr id="1026" name="Picture 2" descr="Headshot of George Washington Carver c1910 (Restoration)">
            <a:extLst>
              <a:ext uri="{FF2B5EF4-FFF2-40B4-BE49-F238E27FC236}">
                <a16:creationId xmlns:a16="http://schemas.microsoft.com/office/drawing/2014/main" id="{3EE355B7-358E-2A12-DD5E-CDCA8BDDB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767" y="742035"/>
            <a:ext cx="3290466"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130300" y="5181599"/>
            <a:ext cx="10401300" cy="1425575"/>
          </a:xfrm>
        </p:spPr>
        <p:txBody>
          <a:bodyPr>
            <a:normAutofit/>
          </a:bodyPr>
          <a:lstStyle/>
          <a:p>
            <a:r>
              <a:rPr lang="en-US" b="1" dirty="0">
                <a:solidFill>
                  <a:srgbClr val="000000"/>
                </a:solidFill>
                <a:effectLst/>
              </a:rPr>
              <a:t>Figure 1.1d</a:t>
            </a:r>
            <a:r>
              <a:rPr lang="en-US" b="0" dirty="0">
                <a:solidFill>
                  <a:srgbClr val="000000"/>
                </a:solidFill>
                <a:effectLst/>
              </a:rPr>
              <a:t> George Washington Carver (credit:</a:t>
            </a:r>
            <a:r>
              <a:rPr lang="en-US" b="0" dirty="0">
                <a:solidFill>
                  <a:srgbClr val="003180"/>
                </a:solidFill>
                <a:effectLst/>
              </a:rPr>
              <a:t> </a:t>
            </a:r>
            <a:r>
              <a:rPr lang="en-US" b="0" u="sng" dirty="0">
                <a:effectLst/>
                <a:hlinkClick r:id="rId4"/>
              </a:rPr>
              <a:t>Photo</a:t>
            </a:r>
            <a:r>
              <a:rPr lang="en-US" b="0" dirty="0">
                <a:solidFill>
                  <a:srgbClr val="003180"/>
                </a:solidFill>
                <a:effectLst/>
              </a:rPr>
              <a:t> </a:t>
            </a:r>
            <a:r>
              <a:rPr lang="en-US" b="0" dirty="0">
                <a:solidFill>
                  <a:srgbClr val="000000"/>
                </a:solidFill>
                <a:effectLst/>
              </a:rPr>
              <a:t>by Unknown, restored by</a:t>
            </a:r>
            <a:r>
              <a:rPr lang="en-US" b="0" dirty="0">
                <a:solidFill>
                  <a:srgbClr val="003180"/>
                </a:solidFill>
                <a:effectLst/>
              </a:rPr>
              <a:t> </a:t>
            </a:r>
            <a:r>
              <a:rPr lang="en-US" b="0" u="sng" dirty="0">
                <a:effectLst/>
                <a:hlinkClick r:id="rId5"/>
              </a:rPr>
              <a:t>Adam </a:t>
            </a:r>
            <a:r>
              <a:rPr lang="en-US" b="0" u="sng" dirty="0" err="1">
                <a:effectLst/>
                <a:hlinkClick r:id="rId5"/>
              </a:rPr>
              <a:t>Cuerden</a:t>
            </a:r>
            <a:r>
              <a:rPr lang="en-US" b="0" dirty="0">
                <a:solidFill>
                  <a:srgbClr val="000000"/>
                </a:solidFill>
                <a:effectLst/>
              </a:rPr>
              <a:t>,</a:t>
            </a:r>
            <a:r>
              <a:rPr lang="en-US" b="0" dirty="0">
                <a:solidFill>
                  <a:srgbClr val="003180"/>
                </a:solidFill>
                <a:effectLst/>
              </a:rPr>
              <a:t> </a:t>
            </a:r>
            <a:r>
              <a:rPr lang="en-US" b="0" u="sng" dirty="0">
                <a:effectLst/>
                <a:hlinkClick r:id="rId6"/>
              </a:rPr>
              <a:t>PD</a:t>
            </a:r>
            <a:r>
              <a:rPr lang="en-US" b="0" dirty="0">
                <a:solidFill>
                  <a:srgbClr val="000000"/>
                </a:solidFill>
                <a:effectLst/>
              </a:rPr>
              <a:t>)</a:t>
            </a:r>
            <a:endParaRPr lang="en-US" dirty="0"/>
          </a:p>
        </p:txBody>
      </p:sp>
    </p:spTree>
    <p:extLst>
      <p:ext uri="{BB962C8B-B14F-4D97-AF65-F5344CB8AC3E}">
        <p14:creationId xmlns:p14="http://schemas.microsoft.com/office/powerpoint/2010/main" val="718182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9B980E1-5ABE-4B05-A59A-600977214299}"/>
              </a:ext>
            </a:extLst>
          </p:cNvPr>
          <p:cNvSpPr>
            <a:spLocks noGrp="1"/>
          </p:cNvSpPr>
          <p:nvPr>
            <p:ph type="title"/>
          </p:nvPr>
        </p:nvSpPr>
        <p:spPr>
          <a:xfrm>
            <a:off x="3352182" y="98223"/>
            <a:ext cx="3932237" cy="643812"/>
          </a:xfrm>
        </p:spPr>
        <p:txBody>
          <a:bodyPr/>
          <a:lstStyle/>
          <a:p>
            <a:r>
              <a:rPr lang="en-US"/>
              <a:t>Figure 1.1d</a:t>
            </a:r>
          </a:p>
        </p:txBody>
      </p:sp>
      <p:pic>
        <p:nvPicPr>
          <p:cNvPr id="3" name="Picture 2" descr="An iceberg floating in a sea with sky above it is pictured. It has three right pointing arrows that are arranged vertically. The top arrow, middle, and bottom arrows each point to a molecular image of how the water molecules are organized in the air, ice, and sea, respectively. One water molecule contains 1 central oxygen represented by a red circle that is connected to two hydrogen atoms, each is represented as a white circle. In air, five water molecules are disconnected and widely spaced. In ice, the water molecules are bonded together into three connected rings, with each ring containing six water molecules. In the sea, the water molecules are very densely packed but are not bonded together. To the right of each molecular image (top to bottom), the symbol for water is given as H, subscript 2, O followed by its phase, ( g ), or ( s ) or ( l ), respectively.">
            <a:extLst>
              <a:ext uri="{FF2B5EF4-FFF2-40B4-BE49-F238E27FC236}">
                <a16:creationId xmlns:a16="http://schemas.microsoft.com/office/drawing/2014/main" id="{786C4A99-8730-48A2-A23C-ABEB52C48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350" y="744782"/>
            <a:ext cx="7429500"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130300" y="4903177"/>
            <a:ext cx="10401300" cy="1703998"/>
          </a:xfrm>
        </p:spPr>
        <p:txBody>
          <a:bodyPr vert="horz" lIns="91440" tIns="45720" rIns="91440" bIns="45720" rtlCol="0" anchor="t">
            <a:normAutofit/>
          </a:bodyPr>
          <a:lstStyle/>
          <a:p>
            <a:r>
              <a:rPr lang="en-US" b="1">
                <a:latin typeface="Arial"/>
                <a:cs typeface="Arial"/>
              </a:rPr>
              <a:t>Figure 1.1e </a:t>
            </a:r>
            <a:r>
              <a:rPr lang="en-US" dirty="0">
                <a:latin typeface="Arial"/>
                <a:cs typeface="Arial"/>
              </a:rPr>
              <a:t>(a) Moisture in the air, icebergs and the ocean represent water in the macroscopic domain. (b) At the molecular level (microscopic domain), gas molecules are far apart and disorganized, solid water molecules are close together and organized, and liquid molecules are close together and disorganized. (c) The formula H2O symbolizes water, and (g), (s), and (l) symbolize its phases. Note that clouds are actually comprised of either very small liquid water droplets or solid water crystals; gaseous water in our atmosphere is not visible to the naked eye, although it may be sensed as humidity. (credit: modification of </a:t>
            </a:r>
            <a:r>
              <a:rPr lang="en-US" dirty="0">
                <a:latin typeface="Arial"/>
                <a:cs typeface="Arial"/>
                <a:hlinkClick r:id="rId4"/>
              </a:rPr>
              <a:t>work</a:t>
            </a:r>
            <a:r>
              <a:rPr lang="en-US" dirty="0">
                <a:latin typeface="Arial"/>
                <a:cs typeface="Arial"/>
              </a:rPr>
              <a:t> by </a:t>
            </a:r>
            <a:r>
              <a:rPr lang="en-US" dirty="0">
                <a:latin typeface="Arial"/>
                <a:cs typeface="Arial"/>
                <a:hlinkClick r:id="rId5"/>
              </a:rPr>
              <a:t>Gorkaazk</a:t>
            </a:r>
            <a:r>
              <a:rPr lang="en-US" dirty="0">
                <a:latin typeface="Arial"/>
                <a:cs typeface="Arial"/>
              </a:rPr>
              <a:t>, </a:t>
            </a:r>
            <a:r>
              <a:rPr lang="en-US" dirty="0">
                <a:latin typeface="Arial"/>
                <a:cs typeface="Arial"/>
                <a:hlinkClick r:id="rId6"/>
              </a:rPr>
              <a:t>CC BY 3.0</a:t>
            </a:r>
            <a:r>
              <a:rPr lang="en-US" dirty="0">
                <a:latin typeface="Arial"/>
                <a:cs typeface="Arial"/>
              </a:rPr>
              <a:t>; in </a:t>
            </a:r>
            <a:r>
              <a:rPr lang="en-US" i="1" dirty="0">
                <a:latin typeface="Arial"/>
                <a:cs typeface="Arial"/>
                <a:hlinkClick r:id="rId7"/>
              </a:rPr>
              <a:t>Chemistry (OpenStax)</a:t>
            </a:r>
            <a:r>
              <a:rPr lang="en-US" i="1" dirty="0">
                <a:latin typeface="Arial"/>
                <a:cs typeface="Arial"/>
              </a:rPr>
              <a:t>,</a:t>
            </a:r>
            <a:r>
              <a:rPr lang="en-US" dirty="0">
                <a:latin typeface="Arial"/>
                <a:cs typeface="Arial"/>
              </a:rPr>
              <a:t> </a:t>
            </a:r>
            <a:r>
              <a:rPr lang="en-US" dirty="0">
                <a:latin typeface="Arial"/>
                <a:cs typeface="Arial"/>
                <a:hlinkClick r:id="rId8"/>
              </a:rPr>
              <a:t>CC BY 4.0</a:t>
            </a:r>
            <a:r>
              <a:rPr lang="en-US" dirty="0">
                <a:latin typeface="Arial"/>
                <a:cs typeface="Arial"/>
              </a:rPr>
              <a:t>).)</a:t>
            </a:r>
            <a:endParaRPr lang="en-US" dirty="0"/>
          </a:p>
        </p:txBody>
      </p:sp>
    </p:spTree>
    <p:extLst>
      <p:ext uri="{BB962C8B-B14F-4D97-AF65-F5344CB8AC3E}">
        <p14:creationId xmlns:p14="http://schemas.microsoft.com/office/powerpoint/2010/main" val="510373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9B980E1-5ABE-4B05-A59A-600977214299}"/>
              </a:ext>
            </a:extLst>
          </p:cNvPr>
          <p:cNvSpPr>
            <a:spLocks noGrp="1"/>
          </p:cNvSpPr>
          <p:nvPr>
            <p:ph type="title"/>
          </p:nvPr>
        </p:nvSpPr>
        <p:spPr>
          <a:xfrm>
            <a:off x="3381058" y="142240"/>
            <a:ext cx="3932237" cy="643812"/>
          </a:xfrm>
        </p:spPr>
        <p:txBody>
          <a:bodyPr/>
          <a:lstStyle/>
          <a:p>
            <a:r>
              <a:rPr lang="en-US"/>
              <a:t>Figure 1.2a</a:t>
            </a:r>
          </a:p>
        </p:txBody>
      </p:sp>
      <p:pic>
        <p:nvPicPr>
          <p:cNvPr id="4" name="Picture 3" descr="A flask labeled solid contains a cube of red matter and says has fixed shape and volume. A flask labeled liquid contains a brownish-red colored liquid and says takes shape of container, forms horizontal surfaces, has fixed volume. The flask labeled gas is filled with a light brown gas and says expands to fill container. ">
            <a:extLst>
              <a:ext uri="{FF2B5EF4-FFF2-40B4-BE49-F238E27FC236}">
                <a16:creationId xmlns:a16="http://schemas.microsoft.com/office/drawing/2014/main" id="{9A87DA33-7940-8EF5-C20A-C5DBB9B3A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099" y="1371600"/>
            <a:ext cx="8627802"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09998" y="5706822"/>
            <a:ext cx="9624000" cy="667084"/>
          </a:xfrm>
        </p:spPr>
        <p:txBody>
          <a:bodyPr>
            <a:normAutofit/>
          </a:bodyPr>
          <a:lstStyle/>
          <a:p>
            <a:pPr>
              <a:lnSpc>
                <a:spcPct val="100000"/>
              </a:lnSpc>
            </a:pPr>
            <a:r>
              <a:rPr lang="en-US" b="1"/>
              <a:t>Figure 1.2a</a:t>
            </a:r>
            <a:r>
              <a:rPr lang="en-US"/>
              <a:t> The three most common states or phases of matter are solid, liquid, and gas.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12808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9B980E1-5ABE-4B05-A59A-600977214299}"/>
              </a:ext>
            </a:extLst>
          </p:cNvPr>
          <p:cNvSpPr>
            <a:spLocks noGrp="1"/>
          </p:cNvSpPr>
          <p:nvPr>
            <p:ph type="title"/>
          </p:nvPr>
        </p:nvSpPr>
        <p:spPr>
          <a:xfrm>
            <a:off x="3367554" y="232036"/>
            <a:ext cx="3932237" cy="643812"/>
          </a:xfrm>
        </p:spPr>
        <p:txBody>
          <a:bodyPr/>
          <a:lstStyle/>
          <a:p>
            <a:r>
              <a:rPr lang="en-US"/>
              <a:t>Figure 1.2b</a:t>
            </a:r>
          </a:p>
        </p:txBody>
      </p:sp>
      <p:pic>
        <p:nvPicPr>
          <p:cNvPr id="3" name="Picture 2" descr="Three Erlenmeyer / Conical flasks containing either solid, liquid or gas matter. Below each flask the molecular structure of each is pictured. Below, the molecular structure of each is illustrated. The solid shows more dense molecular structure, with molecules closer together. The liquid shows molecular structure with more space between them. The gas has the most space between molecules.">
            <a:extLst>
              <a:ext uri="{FF2B5EF4-FFF2-40B4-BE49-F238E27FC236}">
                <a16:creationId xmlns:a16="http://schemas.microsoft.com/office/drawing/2014/main" id="{8D189179-DCF4-71E6-3897-12FF8357D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554" y="1270000"/>
            <a:ext cx="5456892"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057400" y="5557012"/>
            <a:ext cx="8753202" cy="643812"/>
          </a:xfrm>
        </p:spPr>
        <p:txBody>
          <a:bodyPr>
            <a:noAutofit/>
          </a:bodyPr>
          <a:lstStyle/>
          <a:p>
            <a:pPr>
              <a:lnSpc>
                <a:spcPct val="110000"/>
              </a:lnSpc>
            </a:pPr>
            <a:r>
              <a:rPr lang="en-US" b="1" dirty="0"/>
              <a:t>Figure 1.2b</a:t>
            </a:r>
            <a:r>
              <a:rPr lang="en-US" dirty="0"/>
              <a:t> States of matter illustrated with the molecular structure of each. (credit: </a:t>
            </a:r>
            <a:r>
              <a:rPr lang="en-US" i="1" dirty="0">
                <a:hlinkClick r:id="rId4"/>
              </a:rPr>
              <a:t>Chemistry (Open </a:t>
            </a:r>
            <a:r>
              <a:rPr lang="en-US" i="1" dirty="0" err="1">
                <a:hlinkClick r:id="rId4"/>
              </a:rPr>
              <a:t>Stax</a:t>
            </a:r>
            <a:r>
              <a:rPr lang="en-US" i="1" dirty="0">
                <a:hlinkClick r:id="rId4"/>
              </a:rPr>
              <a:t>)</a:t>
            </a:r>
            <a:r>
              <a:rPr lang="en-US" dirty="0"/>
              <a:t>, adapted by </a:t>
            </a:r>
            <a:r>
              <a:rPr lang="en-US" dirty="0">
                <a:hlinkClick r:id="rId5"/>
              </a:rPr>
              <a:t>Revathi Mahadevan</a:t>
            </a:r>
            <a:r>
              <a:rPr lang="en-US" dirty="0"/>
              <a:t>, </a:t>
            </a:r>
            <a:r>
              <a:rPr lang="en-US" dirty="0">
                <a:hlinkClick r:id="rId6"/>
              </a:rPr>
              <a:t>CC BY 4.0</a:t>
            </a:r>
            <a:r>
              <a:rPr lang="en-US" dirty="0"/>
              <a:t>)</a:t>
            </a:r>
          </a:p>
        </p:txBody>
      </p:sp>
    </p:spTree>
    <p:extLst>
      <p:ext uri="{BB962C8B-B14F-4D97-AF65-F5344CB8AC3E}">
        <p14:creationId xmlns:p14="http://schemas.microsoft.com/office/powerpoint/2010/main" val="321499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3966276881B104C93581CE0E966CA06" ma:contentTypeVersion="16" ma:contentTypeDescription="Create a new document." ma:contentTypeScope="" ma:versionID="9e67d439c7d4db3b754a742f823ac3b1">
  <xsd:schema xmlns:xsd="http://www.w3.org/2001/XMLSchema" xmlns:xs="http://www.w3.org/2001/XMLSchema" xmlns:p="http://schemas.microsoft.com/office/2006/metadata/properties" xmlns:ns3="dd613c2f-ec96-4a26-b230-097ac645d2df" xmlns:ns4="36d4da47-f79c-4ed6-a65a-415e2f572cf4" targetNamespace="http://schemas.microsoft.com/office/2006/metadata/properties" ma:root="true" ma:fieldsID="2099407a7fa1b25f294a6b31c29b5c21" ns3:_="" ns4:_="">
    <xsd:import namespace="dd613c2f-ec96-4a26-b230-097ac645d2df"/>
    <xsd:import namespace="36d4da47-f79c-4ed6-a65a-415e2f572cf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613c2f-ec96-4a26-b230-097ac645d2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d4da47-f79c-4ed6-a65a-415e2f572cf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d613c2f-ec96-4a26-b230-097ac645d2df" xsi:nil="true"/>
  </documentManagement>
</p:properties>
</file>

<file path=customXml/itemProps1.xml><?xml version="1.0" encoding="utf-8"?>
<ds:datastoreItem xmlns:ds="http://schemas.openxmlformats.org/officeDocument/2006/customXml" ds:itemID="{E7F1DB5A-3E7E-4431-878A-F567BD4044DD}">
  <ds:schemaRefs>
    <ds:schemaRef ds:uri="http://schemas.microsoft.com/sharepoint/v3/contenttype/forms"/>
  </ds:schemaRefs>
</ds:datastoreItem>
</file>

<file path=customXml/itemProps2.xml><?xml version="1.0" encoding="utf-8"?>
<ds:datastoreItem xmlns:ds="http://schemas.openxmlformats.org/officeDocument/2006/customXml" ds:itemID="{901DDA6C-0ADB-478A-9817-9D5CE479EA96}">
  <ds:schemaRefs>
    <ds:schemaRef ds:uri="36d4da47-f79c-4ed6-a65a-415e2f572cf4"/>
    <ds:schemaRef ds:uri="dd613c2f-ec96-4a26-b230-097ac645d2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997DC09-E341-4E90-9E4B-39E04F86C789}">
  <ds:schemaRefs>
    <ds:schemaRef ds:uri="36d4da47-f79c-4ed6-a65a-415e2f572cf4"/>
    <ds:schemaRef ds:uri="dd613c2f-ec96-4a26-b230-097ac645d2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1460</Words>
  <Application>Microsoft Office PowerPoint</Application>
  <PresentationFormat>Widescreen</PresentationFormat>
  <Paragraphs>161</Paragraphs>
  <Slides>22</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Arial Narrow</vt:lpstr>
      <vt:lpstr>Calibri</vt:lpstr>
      <vt:lpstr>Office Theme</vt:lpstr>
      <vt:lpstr>Chapter 1 Welcome to Chemistry</vt:lpstr>
      <vt:lpstr>Figure 1a</vt:lpstr>
      <vt:lpstr>Figure 1.1a</vt:lpstr>
      <vt:lpstr>Figure 1.1b</vt:lpstr>
      <vt:lpstr>Figure 1.1c</vt:lpstr>
      <vt:lpstr>Figure 1.1e</vt:lpstr>
      <vt:lpstr>Figure 1.1d</vt:lpstr>
      <vt:lpstr>Figure 1.2a</vt:lpstr>
      <vt:lpstr>Figure 1.2b</vt:lpstr>
      <vt:lpstr>Table 1.2a</vt:lpstr>
      <vt:lpstr>Figure 1.2c</vt:lpstr>
      <vt:lpstr>Figure 1.2d</vt:lpstr>
      <vt:lpstr>Figure 1.2e</vt:lpstr>
      <vt:lpstr>Figure 1.2f</vt:lpstr>
      <vt:lpstr>Figure 1.2g</vt:lpstr>
      <vt:lpstr>Figure 1.2h</vt:lpstr>
      <vt:lpstr>Figure 1.2i</vt:lpstr>
      <vt:lpstr>Figure 1.2j</vt:lpstr>
      <vt:lpstr>Table 1.2b</vt:lpstr>
      <vt:lpstr>Figure 1.2k</vt:lpstr>
      <vt:lpstr>Figure 1.2l</vt:lpstr>
      <vt:lpstr>Figure 1.2m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Revathi Mahadevan</dc:creator>
  <cp:lastModifiedBy>Gregory Anderson</cp:lastModifiedBy>
  <cp:revision>35</cp:revision>
  <dcterms:created xsi:type="dcterms:W3CDTF">2022-10-20T03:16:15Z</dcterms:created>
  <dcterms:modified xsi:type="dcterms:W3CDTF">2023-12-20T20:22:14Z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0x01010053966276881B104C93581CE0E966CA06</vt:lpwstr>
  </property>
</Properties>
</file>