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4" r:id="rId2"/>
  </p:sldMasterIdLst>
  <p:notesMasterIdLst>
    <p:notesMasterId r:id="rId16"/>
  </p:notesMasterIdLst>
  <p:sldIdLst>
    <p:sldId id="282" r:id="rId3"/>
    <p:sldId id="258" r:id="rId4"/>
    <p:sldId id="283" r:id="rId5"/>
    <p:sldId id="284" r:id="rId6"/>
    <p:sldId id="285" r:id="rId7"/>
    <p:sldId id="286" r:id="rId8"/>
    <p:sldId id="287" r:id="rId9"/>
    <p:sldId id="288" r:id="rId10"/>
    <p:sldId id="289" r:id="rId11"/>
    <p:sldId id="290" r:id="rId12"/>
    <p:sldId id="291"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4" autoAdjust="0"/>
    <p:restoredTop sz="81958" autoAdjust="0"/>
  </p:normalViewPr>
  <p:slideViewPr>
    <p:cSldViewPr snapToGrid="0">
      <p:cViewPr varScale="1">
        <p:scale>
          <a:sx n="59" d="100"/>
          <a:sy n="59" d="100"/>
        </p:scale>
        <p:origin x="-498"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rPr lang="en-US"/>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rPr/>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152396" lvl="0" indent="0" rtl="0">
              <a:spcBef>
                <a:spcPts val="0"/>
              </a:spcBef>
              <a:spcAft>
                <a:spcPts val="0"/>
              </a:spcAft>
              <a:buClr>
                <a:schemeClr val="bg1"/>
              </a:buClr>
              <a:buSzPts val="1800"/>
              <a:buFont typeface="Arial" panose="020B0604020202020204" pitchFamily="34" charset="0"/>
              <a:buNone/>
              <a:defRPr>
                <a:solidFill>
                  <a:srgbClr val="080808"/>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nl/users/ractapopulous-24766/?utm_source=link-attribution&amp;utm_medium=referral&amp;utm_campaign=image&amp;utm_content=2051646" TargetMode="External"/><Relationship Id="rId2" Type="http://schemas.openxmlformats.org/officeDocument/2006/relationships/hyperlink" Target="https://pixabay.com/nl/illustrations/alfabet-brief-voorletter-2051646/" TargetMode="Externa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hyperlink" Target="https://pixabay.com/no/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nl/users/ractapopulous-24766/?utm_source=link-attribution&amp;utm_medium=referral&amp;utm_campaign=image&amp;utm_content=2051646" TargetMode="External"/><Relationship Id="rId2" Type="http://schemas.openxmlformats.org/officeDocument/2006/relationships/hyperlink" Target="https://pixabay.com/nl/illustrations/alfabet-brief-voorletter-2051645/" TargetMode="Externa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hyperlink" Target="https://pixabay.com/no/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nl/users/ractapopulous-24766/?utm_source=link-attribution&amp;utm_medium=referral&amp;utm_campaign=image&amp;utm_content=2051646" TargetMode="External"/><Relationship Id="rId2" Type="http://schemas.openxmlformats.org/officeDocument/2006/relationships/hyperlink" Target="https://pixabay.com/nl/illustrations/alfabet-brief-voorletter-2051643/" TargetMode="Externa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hyperlink" Target="https://pixabay.com/no/service/license-summa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no/users/geralt-9301/" TargetMode="External"/><Relationship Id="rId2" Type="http://schemas.openxmlformats.org/officeDocument/2006/relationships/hyperlink" Target="https://pixabay.com/no/photos/mennesker-nettverk-sosiale-medier-3139194/" TargetMode="Externa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nl/users/paligraficas-6638487/?utm_source=link-attribution&amp;utm_medium=referral&amp;utm_campaign=image&amp;utm_content=4386216" TargetMode="External"/><Relationship Id="rId2" Type="http://schemas.openxmlformats.org/officeDocument/2006/relationships/hyperlink" Target="https://pixabay.com/nl/vectors/ontmoeting-tafel-functie-team-4386216/" TargetMode="Externa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hyperlink" Target="https://pixabay.com/no/service/license-summa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nl/users/geralt-9301/?utm_source=link-attribution&amp;utm_medium=referral&amp;utm_campaign=image&amp;utm_content=195960" TargetMode="External"/><Relationship Id="rId2" Type="http://schemas.openxmlformats.org/officeDocument/2006/relationships/hyperlink" Target="https://pixabay.com/nl/illustrations/kantoor-bedrijf-business-195960/" TargetMode="Externa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hyperlink" Target="https://pixabay.com/no/service/license-summar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campusontario.pressbooks.pub/talkingbusiness/chapter/3-4-international-communication-and-the-global-marketplace/"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nl/users/geralt-9301/?utm_source=link-attribution&amp;utm_medium=referral&amp;utm_campaign=image&amp;utm_content=4051664" TargetMode="External"/><Relationship Id="rId2" Type="http://schemas.openxmlformats.org/officeDocument/2006/relationships/hyperlink" Target="https://pixabay.com/nl/illustrations/netwerk-aarde-blockchain-wereldbol-4051664/" TargetMode="Externa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hyperlink" Target="https://pixabay.com/no/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r>
              <a:rPr lang="en" dirty="0"/>
              <a:t>Talking Business</a:t>
            </a:r>
            <a:endParaRPr dirty="0"/>
          </a:p>
        </p:txBody>
      </p:sp>
      <p:sp>
        <p:nvSpPr>
          <p:cNvPr id="81" name="Google Shape;81;p13"/>
          <p:cNvSpPr txBox="1">
            <a:spLocks noGrp="1"/>
          </p:cNvSpPr>
          <p:nvPr>
            <p:ph type="subTitle" idx="1"/>
          </p:nvPr>
        </p:nvSpPr>
        <p:spPr>
          <a:xfrm>
            <a:off x="797451" y="3621216"/>
            <a:ext cx="10962800" cy="1475440"/>
          </a:xfrm>
          <a:prstGeom prst="rect">
            <a:avLst/>
          </a:prstGeom>
        </p:spPr>
        <p:txBody>
          <a:bodyPr spcFirstLastPara="1" wrap="square" lIns="121900" tIns="121900" rIns="121900" bIns="121900" anchor="t" anchorCtr="0">
            <a:noAutofit/>
          </a:bodyPr>
          <a:lstStyle/>
          <a:p>
            <a:pPr marL="0" indent="0">
              <a:lnSpc>
                <a:spcPct val="80000"/>
              </a:lnSpc>
              <a:buSzPts val="1018"/>
            </a:pPr>
            <a:r>
              <a:rPr lang="en" sz="4000" dirty="0"/>
              <a:t>Chapter 3: </a:t>
            </a:r>
            <a:r>
              <a:rPr lang="en-US" sz="4000" dirty="0"/>
              <a:t>Intercultural and International Communication</a:t>
            </a:r>
            <a:endParaRPr lang="en-CA" sz="40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232985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1FC0-6110-0F57-9253-4D3713DF8B11}"/>
              </a:ext>
            </a:extLst>
          </p:cNvPr>
          <p:cNvSpPr>
            <a:spLocks noGrp="1"/>
          </p:cNvSpPr>
          <p:nvPr>
            <p:ph type="title"/>
          </p:nvPr>
        </p:nvSpPr>
        <p:spPr/>
        <p:txBody>
          <a:bodyPr/>
          <a:lstStyle/>
          <a:p>
            <a:r>
              <a:rPr lang="en-US"/>
              <a:t>3.5 Styles of Management</a:t>
            </a:r>
          </a:p>
        </p:txBody>
      </p:sp>
      <p:sp>
        <p:nvSpPr>
          <p:cNvPr id="3" name="Text Placeholder 2">
            <a:extLst>
              <a:ext uri="{FF2B5EF4-FFF2-40B4-BE49-F238E27FC236}">
                <a16:creationId xmlns:a16="http://schemas.microsoft.com/office/drawing/2014/main" id="{6131496F-AC55-F0EB-BE05-51AC033920D7}"/>
              </a:ext>
            </a:extLst>
          </p:cNvPr>
          <p:cNvSpPr>
            <a:spLocks noGrp="1"/>
          </p:cNvSpPr>
          <p:nvPr>
            <p:ph type="body" idx="1"/>
          </p:nvPr>
        </p:nvSpPr>
        <p:spPr>
          <a:xfrm>
            <a:off x="415600" y="1639833"/>
            <a:ext cx="6760704" cy="4452000"/>
          </a:xfrm>
        </p:spPr>
        <p:txBody>
          <a:bodyPr>
            <a:normAutofit/>
          </a:bodyPr>
          <a:lstStyle/>
          <a:p>
            <a:r>
              <a:rPr lang="en-US" sz="2000" b="1">
                <a:latin typeface="+mn-lt"/>
              </a:rPr>
              <a:t>Theory X</a:t>
            </a:r>
          </a:p>
          <a:p>
            <a:endParaRPr lang="en-US" sz="2000" b="1">
              <a:latin typeface="+mn-lt"/>
            </a:endParaRPr>
          </a:p>
          <a:p>
            <a:r>
              <a:rPr lang="en-US" sz="2000">
                <a:latin typeface="+mn-lt"/>
              </a:rPr>
              <a:t>Workers:  </a:t>
            </a:r>
          </a:p>
          <a:p>
            <a:r>
              <a:rPr lang="en-US" sz="2000">
                <a:latin typeface="+mn-lt"/>
              </a:rPr>
              <a:t>Are motivated by basic needs. </a:t>
            </a:r>
          </a:p>
          <a:p>
            <a:r>
              <a:rPr lang="en-US" sz="2000">
                <a:latin typeface="+mn-lt"/>
              </a:rPr>
              <a:t>Have a general disposition against </a:t>
            </a:r>
            <a:r>
              <a:rPr lang="en-US" sz="2000" err="1">
                <a:latin typeface="+mn-lt"/>
              </a:rPr>
              <a:t>labour</a:t>
            </a:r>
            <a:r>
              <a:rPr lang="en-US" sz="2000">
                <a:latin typeface="+mn-lt"/>
              </a:rPr>
              <a:t>.</a:t>
            </a:r>
          </a:p>
          <a:p>
            <a:r>
              <a:rPr lang="en-US" sz="2000">
                <a:latin typeface="+mn-lt"/>
              </a:rPr>
              <a:t>Need constant, direct supervision</a:t>
            </a:r>
          </a:p>
          <a:p>
            <a:endParaRPr lang="en-US" sz="2000">
              <a:latin typeface="+mn-lt"/>
            </a:endParaRPr>
          </a:p>
          <a:p>
            <a:r>
              <a:rPr lang="en-US" sz="2000">
                <a:latin typeface="+mn-lt"/>
              </a:rPr>
              <a:t>Managers: </a:t>
            </a:r>
          </a:p>
          <a:p>
            <a:r>
              <a:rPr lang="en-US" sz="2000">
                <a:latin typeface="+mn-lt"/>
              </a:rPr>
              <a:t>Are authoritarian, autocratic.</a:t>
            </a:r>
          </a:p>
          <a:p>
            <a:r>
              <a:rPr lang="en-US" sz="2000">
                <a:latin typeface="+mn-lt"/>
              </a:rPr>
              <a:t>Do no seek input/feedback from employees.</a:t>
            </a:r>
          </a:p>
          <a:p>
            <a:r>
              <a:rPr lang="en-US" sz="2000">
                <a:latin typeface="+mn-lt"/>
              </a:rPr>
              <a:t>Use control and incentive programs to provide punishment and reward.</a:t>
            </a:r>
          </a:p>
          <a:p>
            <a:endParaRPr lang="en-US" sz="2000" b="1">
              <a:latin typeface="+mn-lt"/>
            </a:endParaRPr>
          </a:p>
        </p:txBody>
      </p:sp>
      <p:sp>
        <p:nvSpPr>
          <p:cNvPr id="5" name="TextBox 4">
            <a:extLst>
              <a:ext uri="{FF2B5EF4-FFF2-40B4-BE49-F238E27FC236}">
                <a16:creationId xmlns:a16="http://schemas.microsoft.com/office/drawing/2014/main" id="{F95E6A0C-09B5-CB9C-2388-1434F5290168}"/>
              </a:ext>
            </a:extLst>
          </p:cNvPr>
          <p:cNvSpPr txBox="1"/>
          <p:nvPr/>
        </p:nvSpPr>
        <p:spPr>
          <a:xfrm>
            <a:off x="7769508" y="5701068"/>
            <a:ext cx="6094070" cy="276999"/>
          </a:xfrm>
          <a:prstGeom prst="rect">
            <a:avLst/>
          </a:prstGeom>
          <a:noFill/>
        </p:spPr>
        <p:txBody>
          <a:bodyPr wrap="square">
            <a:spAutoFit/>
          </a:bodyPr>
          <a:lstStyle/>
          <a:p>
            <a:r>
              <a:rPr lang="en-US" sz="1200" b="0" i="0">
                <a:solidFill>
                  <a:srgbClr val="191B26"/>
                </a:solidFill>
                <a:effectLst/>
                <a:latin typeface="Open Sans" panose="020B0606030504020204" pitchFamily="34" charset="0"/>
                <a:hlinkClick r:id="rId2"/>
              </a:rPr>
              <a:t>Photo</a:t>
            </a:r>
            <a:r>
              <a:rPr lang="en-US" sz="1200" b="0" i="0">
                <a:solidFill>
                  <a:srgbClr val="191B26"/>
                </a:solidFill>
                <a:effectLst/>
                <a:latin typeface="Open Sans" panose="020B0606030504020204" pitchFamily="34" charset="0"/>
              </a:rPr>
              <a:t> by </a:t>
            </a:r>
            <a:r>
              <a:rPr lang="en-US" sz="1200" b="0" i="0" u="sng">
                <a:solidFill>
                  <a:srgbClr val="191B26"/>
                </a:solidFill>
                <a:effectLst/>
                <a:latin typeface="Open Sans" panose="020B0606030504020204" pitchFamily="34" charset="0"/>
                <a:hlinkClick r:id="rId3"/>
              </a:rPr>
              <a:t>JL G</a:t>
            </a:r>
            <a:r>
              <a:rPr lang="en-US" sz="1200" u="sng">
                <a:solidFill>
                  <a:srgbClr val="191B26"/>
                </a:solidFill>
                <a:latin typeface="Open Sans" panose="020B0606030504020204" pitchFamily="34" charset="0"/>
              </a:rPr>
              <a:t>,</a:t>
            </a:r>
            <a:r>
              <a:rPr lang="en-US" sz="1200" b="0" i="0">
                <a:solidFill>
                  <a:srgbClr val="191B26"/>
                </a:solidFill>
                <a:effectLst/>
                <a:latin typeface="Open Sans" panose="020B0606030504020204" pitchFamily="34" charset="0"/>
              </a:rPr>
              <a:t> </a:t>
            </a:r>
            <a:r>
              <a:rPr lang="en-US" sz="1200" i="0" err="1">
                <a:solidFill>
                  <a:srgbClr val="191B26"/>
                </a:solidFill>
                <a:effectLst/>
                <a:latin typeface="Open Sans" panose="020B0606030504020204" pitchFamily="34" charset="0"/>
                <a:hlinkClick r:id="rId4"/>
              </a:rPr>
              <a:t>Pixabay</a:t>
            </a:r>
            <a:r>
              <a:rPr lang="en-US" sz="1200" b="1" i="0" u="sng">
                <a:solidFill>
                  <a:srgbClr val="191B26"/>
                </a:solidFill>
                <a:effectLst/>
                <a:latin typeface="Open Sans" panose="020B0606030504020204" pitchFamily="34" charset="0"/>
                <a:hlinkClick r:id="rId4"/>
              </a:rPr>
              <a:t> </a:t>
            </a:r>
            <a:r>
              <a:rPr lang="en-US" sz="1200" i="0">
                <a:solidFill>
                  <a:srgbClr val="191B26"/>
                </a:solidFill>
                <a:effectLst/>
                <a:latin typeface="Open Sans" panose="020B0606030504020204" pitchFamily="34" charset="0"/>
                <a:hlinkClick r:id="rId4"/>
              </a:rPr>
              <a:t>License</a:t>
            </a:r>
            <a:endParaRPr lang="en-US" sz="1200"/>
          </a:p>
        </p:txBody>
      </p:sp>
      <p:pic>
        <p:nvPicPr>
          <p:cNvPr id="7" name="Picture 6" descr="A wooden letter 'X'">
            <a:extLst>
              <a:ext uri="{FF2B5EF4-FFF2-40B4-BE49-F238E27FC236}">
                <a16:creationId xmlns:a16="http://schemas.microsoft.com/office/drawing/2014/main" id="{B5C269E0-0541-01F6-DF40-F3AE75B5C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2921" y="1278869"/>
            <a:ext cx="4556568" cy="4300261"/>
          </a:xfrm>
          <a:prstGeom prst="rect">
            <a:avLst/>
          </a:prstGeom>
        </p:spPr>
      </p:pic>
    </p:spTree>
    <p:extLst>
      <p:ext uri="{BB962C8B-B14F-4D97-AF65-F5344CB8AC3E}">
        <p14:creationId xmlns:p14="http://schemas.microsoft.com/office/powerpoint/2010/main" val="208779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B303-9421-CF6C-F1DE-1EB2F0AFA950}"/>
              </a:ext>
            </a:extLst>
          </p:cNvPr>
          <p:cNvSpPr>
            <a:spLocks noGrp="1"/>
          </p:cNvSpPr>
          <p:nvPr>
            <p:ph type="title"/>
          </p:nvPr>
        </p:nvSpPr>
        <p:spPr/>
        <p:txBody>
          <a:bodyPr/>
          <a:lstStyle/>
          <a:p>
            <a:r>
              <a:rPr lang="en-US" dirty="0"/>
              <a:t>3.5 Styles of Management </a:t>
            </a:r>
          </a:p>
        </p:txBody>
      </p:sp>
      <p:sp>
        <p:nvSpPr>
          <p:cNvPr id="3" name="Text Placeholder 2">
            <a:extLst>
              <a:ext uri="{FF2B5EF4-FFF2-40B4-BE49-F238E27FC236}">
                <a16:creationId xmlns:a16="http://schemas.microsoft.com/office/drawing/2014/main" id="{8F715C3C-B97D-9C14-20AD-6615A251231F}"/>
              </a:ext>
            </a:extLst>
          </p:cNvPr>
          <p:cNvSpPr>
            <a:spLocks noGrp="1"/>
          </p:cNvSpPr>
          <p:nvPr>
            <p:ph type="body" idx="1"/>
          </p:nvPr>
        </p:nvSpPr>
        <p:spPr/>
        <p:txBody>
          <a:bodyPr>
            <a:normAutofit/>
          </a:bodyPr>
          <a:lstStyle/>
          <a:p>
            <a:r>
              <a:rPr lang="en-US" altLang="en-US" sz="2000" b="1" dirty="0">
                <a:latin typeface="+mn-lt"/>
              </a:rPr>
              <a:t>Theory Y</a:t>
            </a:r>
          </a:p>
          <a:p>
            <a:endParaRPr lang="en-US" sz="2000" b="1" dirty="0">
              <a:latin typeface="+mn-lt"/>
            </a:endParaRPr>
          </a:p>
          <a:p>
            <a:r>
              <a:rPr lang="en-US" sz="2000" dirty="0">
                <a:latin typeface="+mn-lt"/>
              </a:rPr>
              <a:t>Workers:  </a:t>
            </a:r>
          </a:p>
          <a:p>
            <a:r>
              <a:rPr lang="en-US" sz="2000" dirty="0">
                <a:latin typeface="+mn-lt"/>
              </a:rPr>
              <a:t>Are ambitious, self-directed, capable of self </a:t>
            </a:r>
          </a:p>
          <a:p>
            <a:r>
              <a:rPr lang="en-US" sz="2000" dirty="0">
                <a:latin typeface="+mn-lt"/>
              </a:rPr>
              <a:t>motivation.</a:t>
            </a:r>
          </a:p>
          <a:p>
            <a:endParaRPr lang="en-US" sz="2000" dirty="0">
              <a:latin typeface="+mn-lt"/>
            </a:endParaRPr>
          </a:p>
          <a:p>
            <a:r>
              <a:rPr lang="en-US" sz="2000" dirty="0">
                <a:latin typeface="+mn-lt"/>
              </a:rPr>
              <a:t>Managers: </a:t>
            </a:r>
          </a:p>
          <a:p>
            <a:r>
              <a:rPr lang="en-US" sz="2000" dirty="0">
                <a:latin typeface="+mn-lt"/>
              </a:rPr>
              <a:t>Think that a job well done is a reward.</a:t>
            </a:r>
          </a:p>
          <a:p>
            <a:r>
              <a:rPr lang="en-US" sz="2000" dirty="0">
                <a:latin typeface="+mn-lt"/>
              </a:rPr>
              <a:t>View employees as a valuable source of feedback.</a:t>
            </a:r>
          </a:p>
          <a:p>
            <a:r>
              <a:rPr lang="en-US" sz="2000" dirty="0">
                <a:latin typeface="+mn-lt"/>
              </a:rPr>
              <a:t>Value collaboration.</a:t>
            </a:r>
          </a:p>
          <a:p>
            <a:r>
              <a:rPr lang="en-US" sz="2000" dirty="0">
                <a:latin typeface="+mn-lt"/>
              </a:rPr>
              <a:t>Believe workers need little supervision.</a:t>
            </a:r>
          </a:p>
          <a:p>
            <a:endParaRPr lang="en-US" sz="2000" b="1" dirty="0">
              <a:latin typeface="+mn-lt"/>
            </a:endParaRPr>
          </a:p>
        </p:txBody>
      </p:sp>
      <p:sp>
        <p:nvSpPr>
          <p:cNvPr id="4" name="TextBox 3">
            <a:extLst>
              <a:ext uri="{FF2B5EF4-FFF2-40B4-BE49-F238E27FC236}">
                <a16:creationId xmlns:a16="http://schemas.microsoft.com/office/drawing/2014/main" id="{DA3DFADF-ECC3-BC95-AA1B-95A986AE2BA2}"/>
              </a:ext>
            </a:extLst>
          </p:cNvPr>
          <p:cNvSpPr txBox="1"/>
          <p:nvPr/>
        </p:nvSpPr>
        <p:spPr>
          <a:xfrm>
            <a:off x="7873680" y="5608472"/>
            <a:ext cx="6094070" cy="276999"/>
          </a:xfrm>
          <a:prstGeom prst="rect">
            <a:avLst/>
          </a:prstGeom>
          <a:noFill/>
        </p:spPr>
        <p:txBody>
          <a:bodyPr wrap="square">
            <a:spAutoFit/>
          </a:bodyPr>
          <a:lstStyle/>
          <a:p>
            <a:r>
              <a:rPr lang="en-US" sz="1200" b="0" i="0">
                <a:solidFill>
                  <a:srgbClr val="191B26"/>
                </a:solidFill>
                <a:effectLst/>
                <a:latin typeface="Open Sans" panose="020B0606030504020204" pitchFamily="34" charset="0"/>
                <a:hlinkClick r:id="rId2"/>
              </a:rPr>
              <a:t>Photo</a:t>
            </a:r>
            <a:r>
              <a:rPr lang="en-US" sz="1200" b="0" i="0">
                <a:solidFill>
                  <a:srgbClr val="191B26"/>
                </a:solidFill>
                <a:effectLst/>
                <a:latin typeface="Open Sans" panose="020B0606030504020204" pitchFamily="34" charset="0"/>
              </a:rPr>
              <a:t> by </a:t>
            </a:r>
            <a:r>
              <a:rPr lang="en-US" sz="1200" b="0" i="0" u="sng">
                <a:solidFill>
                  <a:srgbClr val="191B26"/>
                </a:solidFill>
                <a:effectLst/>
                <a:latin typeface="Open Sans" panose="020B0606030504020204" pitchFamily="34" charset="0"/>
                <a:hlinkClick r:id="rId3"/>
              </a:rPr>
              <a:t>JL G</a:t>
            </a:r>
            <a:r>
              <a:rPr lang="en-US" sz="1200" u="sng">
                <a:solidFill>
                  <a:srgbClr val="191B26"/>
                </a:solidFill>
                <a:latin typeface="Open Sans" panose="020B0606030504020204" pitchFamily="34" charset="0"/>
              </a:rPr>
              <a:t>,</a:t>
            </a:r>
            <a:r>
              <a:rPr lang="en-US" sz="1200" b="0" i="0">
                <a:solidFill>
                  <a:srgbClr val="191B26"/>
                </a:solidFill>
                <a:effectLst/>
                <a:latin typeface="Open Sans" panose="020B0606030504020204" pitchFamily="34" charset="0"/>
              </a:rPr>
              <a:t> </a:t>
            </a:r>
            <a:r>
              <a:rPr lang="en-US" sz="1200" i="0" err="1">
                <a:solidFill>
                  <a:srgbClr val="191B26"/>
                </a:solidFill>
                <a:effectLst/>
                <a:latin typeface="Open Sans" panose="020B0606030504020204" pitchFamily="34" charset="0"/>
                <a:hlinkClick r:id="rId4"/>
              </a:rPr>
              <a:t>Pixabay</a:t>
            </a:r>
            <a:r>
              <a:rPr lang="en-US" sz="1200" b="1" i="0" u="sng">
                <a:solidFill>
                  <a:srgbClr val="191B26"/>
                </a:solidFill>
                <a:effectLst/>
                <a:latin typeface="Open Sans" panose="020B0606030504020204" pitchFamily="34" charset="0"/>
                <a:hlinkClick r:id="rId4"/>
              </a:rPr>
              <a:t> </a:t>
            </a:r>
            <a:r>
              <a:rPr lang="en-US" sz="1200" i="0">
                <a:solidFill>
                  <a:srgbClr val="191B26"/>
                </a:solidFill>
                <a:effectLst/>
                <a:latin typeface="Open Sans" panose="020B0606030504020204" pitchFamily="34" charset="0"/>
                <a:hlinkClick r:id="rId4"/>
              </a:rPr>
              <a:t>License</a:t>
            </a:r>
            <a:endParaRPr lang="en-US" sz="1200"/>
          </a:p>
        </p:txBody>
      </p:sp>
      <p:pic>
        <p:nvPicPr>
          <p:cNvPr id="6" name="Picture 5">
            <a:extLst>
              <a:ext uri="{FF2B5EF4-FFF2-40B4-BE49-F238E27FC236}">
                <a16:creationId xmlns:a16="http://schemas.microsoft.com/office/drawing/2014/main" id="{053DA5FF-221E-AE69-782C-01B9A91009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380" y="951867"/>
            <a:ext cx="4616607" cy="4573326"/>
          </a:xfrm>
          <a:prstGeom prst="rect">
            <a:avLst/>
          </a:prstGeom>
        </p:spPr>
      </p:pic>
    </p:spTree>
    <p:extLst>
      <p:ext uri="{BB962C8B-B14F-4D97-AF65-F5344CB8AC3E}">
        <p14:creationId xmlns:p14="http://schemas.microsoft.com/office/powerpoint/2010/main" val="280149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6568-2C30-9D6B-1AF1-DB99F5B92567}"/>
              </a:ext>
            </a:extLst>
          </p:cNvPr>
          <p:cNvSpPr>
            <a:spLocks noGrp="1"/>
          </p:cNvSpPr>
          <p:nvPr>
            <p:ph type="title"/>
          </p:nvPr>
        </p:nvSpPr>
        <p:spPr/>
        <p:txBody>
          <a:bodyPr/>
          <a:lstStyle/>
          <a:p>
            <a:r>
              <a:rPr lang="en-US" dirty="0"/>
              <a:t>3.5 Styles of Management  </a:t>
            </a:r>
          </a:p>
        </p:txBody>
      </p:sp>
      <p:sp>
        <p:nvSpPr>
          <p:cNvPr id="3" name="Text Placeholder 2">
            <a:extLst>
              <a:ext uri="{FF2B5EF4-FFF2-40B4-BE49-F238E27FC236}">
                <a16:creationId xmlns:a16="http://schemas.microsoft.com/office/drawing/2014/main" id="{44BDED7E-54CF-3977-3814-87A6B6F34320}"/>
              </a:ext>
            </a:extLst>
          </p:cNvPr>
          <p:cNvSpPr>
            <a:spLocks noGrp="1"/>
          </p:cNvSpPr>
          <p:nvPr>
            <p:ph type="body" idx="1"/>
          </p:nvPr>
        </p:nvSpPr>
        <p:spPr/>
        <p:txBody>
          <a:bodyPr>
            <a:normAutofit/>
          </a:bodyPr>
          <a:lstStyle/>
          <a:p>
            <a:r>
              <a:rPr lang="en-US" sz="2000" b="1">
                <a:latin typeface="+mn-lt"/>
              </a:rPr>
              <a:t>Theory Z</a:t>
            </a:r>
          </a:p>
          <a:p>
            <a:endParaRPr lang="en-US" sz="2000">
              <a:latin typeface="+mn-lt"/>
            </a:endParaRPr>
          </a:p>
          <a:p>
            <a:r>
              <a:rPr lang="en-US" sz="2000">
                <a:latin typeface="+mn-lt"/>
              </a:rPr>
              <a:t>Workers:  </a:t>
            </a:r>
          </a:p>
          <a:p>
            <a:r>
              <a:rPr lang="en-US" sz="2000">
                <a:latin typeface="+mn-lt"/>
              </a:rPr>
              <a:t>Have a high need for reinforcement.</a:t>
            </a:r>
          </a:p>
          <a:p>
            <a:r>
              <a:rPr lang="en-US" sz="2000">
                <a:latin typeface="+mn-lt"/>
              </a:rPr>
              <a:t>Emphasize belonging.</a:t>
            </a:r>
          </a:p>
          <a:p>
            <a:r>
              <a:rPr lang="en-US" sz="2000">
                <a:latin typeface="+mn-lt"/>
              </a:rPr>
              <a:t>Are trusted to do their jobs with excellence.</a:t>
            </a:r>
          </a:p>
          <a:p>
            <a:endParaRPr lang="en-US" sz="2000">
              <a:latin typeface="+mn-lt"/>
            </a:endParaRPr>
          </a:p>
          <a:p>
            <a:r>
              <a:rPr lang="en-US" sz="2000">
                <a:latin typeface="+mn-lt"/>
              </a:rPr>
              <a:t>Managers: </a:t>
            </a:r>
          </a:p>
          <a:p>
            <a:r>
              <a:rPr lang="en-US" sz="2000">
                <a:latin typeface="+mn-lt"/>
              </a:rPr>
              <a:t>Are trusted to support their workers.</a:t>
            </a:r>
          </a:p>
          <a:p>
            <a:endParaRPr lang="en-US" sz="2000">
              <a:latin typeface="+mn-lt"/>
            </a:endParaRPr>
          </a:p>
        </p:txBody>
      </p:sp>
      <p:sp>
        <p:nvSpPr>
          <p:cNvPr id="4" name="TextBox 3">
            <a:extLst>
              <a:ext uri="{FF2B5EF4-FFF2-40B4-BE49-F238E27FC236}">
                <a16:creationId xmlns:a16="http://schemas.microsoft.com/office/drawing/2014/main" id="{AE63CCA0-3E3E-87B7-BCC9-99C9AEA2E365}"/>
              </a:ext>
            </a:extLst>
          </p:cNvPr>
          <p:cNvSpPr txBox="1"/>
          <p:nvPr/>
        </p:nvSpPr>
        <p:spPr>
          <a:xfrm>
            <a:off x="7873680" y="5608472"/>
            <a:ext cx="6094070" cy="276999"/>
          </a:xfrm>
          <a:prstGeom prst="rect">
            <a:avLst/>
          </a:prstGeom>
          <a:noFill/>
        </p:spPr>
        <p:txBody>
          <a:bodyPr wrap="square">
            <a:spAutoFit/>
          </a:bodyPr>
          <a:lstStyle/>
          <a:p>
            <a:r>
              <a:rPr lang="en-US" sz="1200" b="0" i="0">
                <a:solidFill>
                  <a:srgbClr val="191B26"/>
                </a:solidFill>
                <a:effectLst/>
                <a:latin typeface="Open Sans" panose="020B0606030504020204" pitchFamily="34" charset="0"/>
                <a:hlinkClick r:id="rId2"/>
              </a:rPr>
              <a:t>Photo</a:t>
            </a:r>
            <a:r>
              <a:rPr lang="en-US" sz="1200" b="0" i="0">
                <a:solidFill>
                  <a:srgbClr val="191B26"/>
                </a:solidFill>
                <a:effectLst/>
                <a:latin typeface="Open Sans" panose="020B0606030504020204" pitchFamily="34" charset="0"/>
              </a:rPr>
              <a:t> by </a:t>
            </a:r>
            <a:r>
              <a:rPr lang="en-US" sz="1200" b="0" i="0" u="sng">
                <a:solidFill>
                  <a:srgbClr val="191B26"/>
                </a:solidFill>
                <a:effectLst/>
                <a:latin typeface="Open Sans" panose="020B0606030504020204" pitchFamily="34" charset="0"/>
                <a:hlinkClick r:id="rId3"/>
              </a:rPr>
              <a:t>JL G</a:t>
            </a:r>
            <a:r>
              <a:rPr lang="en-US" sz="1200" u="sng">
                <a:solidFill>
                  <a:srgbClr val="191B26"/>
                </a:solidFill>
                <a:latin typeface="Open Sans" panose="020B0606030504020204" pitchFamily="34" charset="0"/>
              </a:rPr>
              <a:t>,</a:t>
            </a:r>
            <a:r>
              <a:rPr lang="en-US" sz="1200" b="0" i="0">
                <a:solidFill>
                  <a:srgbClr val="191B26"/>
                </a:solidFill>
                <a:effectLst/>
                <a:latin typeface="Open Sans" panose="020B0606030504020204" pitchFamily="34" charset="0"/>
              </a:rPr>
              <a:t> </a:t>
            </a:r>
            <a:r>
              <a:rPr lang="en-US" sz="1200" i="0" err="1">
                <a:solidFill>
                  <a:srgbClr val="191B26"/>
                </a:solidFill>
                <a:effectLst/>
                <a:latin typeface="Open Sans" panose="020B0606030504020204" pitchFamily="34" charset="0"/>
                <a:hlinkClick r:id="rId4"/>
              </a:rPr>
              <a:t>Pixabay</a:t>
            </a:r>
            <a:r>
              <a:rPr lang="en-US" sz="1200" b="1" i="0" u="sng">
                <a:solidFill>
                  <a:srgbClr val="191B26"/>
                </a:solidFill>
                <a:effectLst/>
                <a:latin typeface="Open Sans" panose="020B0606030504020204" pitchFamily="34" charset="0"/>
                <a:hlinkClick r:id="rId4"/>
              </a:rPr>
              <a:t> </a:t>
            </a:r>
            <a:r>
              <a:rPr lang="en-US" sz="1200" i="0">
                <a:solidFill>
                  <a:srgbClr val="191B26"/>
                </a:solidFill>
                <a:effectLst/>
                <a:latin typeface="Open Sans" panose="020B0606030504020204" pitchFamily="34" charset="0"/>
                <a:hlinkClick r:id="rId4"/>
              </a:rPr>
              <a:t>License</a:t>
            </a:r>
            <a:endParaRPr lang="en-US" sz="1200"/>
          </a:p>
        </p:txBody>
      </p:sp>
      <p:pic>
        <p:nvPicPr>
          <p:cNvPr id="6" name="Picture 5">
            <a:extLst>
              <a:ext uri="{FF2B5EF4-FFF2-40B4-BE49-F238E27FC236}">
                <a16:creationId xmlns:a16="http://schemas.microsoft.com/office/drawing/2014/main" id="{9A4F8178-9F2C-EFF7-6BE5-5B883032F16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898" y="873705"/>
            <a:ext cx="3978976" cy="4452001"/>
          </a:xfrm>
          <a:prstGeom prst="rect">
            <a:avLst/>
          </a:prstGeom>
        </p:spPr>
      </p:pic>
    </p:spTree>
    <p:extLst>
      <p:ext uri="{BB962C8B-B14F-4D97-AF65-F5344CB8AC3E}">
        <p14:creationId xmlns:p14="http://schemas.microsoft.com/office/powerpoint/2010/main" val="347373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C472-5971-FD6C-C720-8CEAF174A554}"/>
              </a:ext>
            </a:extLst>
          </p:cNvPr>
          <p:cNvSpPr>
            <a:spLocks noGrp="1"/>
          </p:cNvSpPr>
          <p:nvPr>
            <p:ph type="title"/>
          </p:nvPr>
        </p:nvSpPr>
        <p:spPr/>
        <p:txBody>
          <a:bodyPr/>
          <a:lstStyle/>
          <a:p>
            <a:r>
              <a:rPr lang="en-US"/>
              <a:t>Reflection Activity</a:t>
            </a:r>
          </a:p>
        </p:txBody>
      </p:sp>
      <p:sp>
        <p:nvSpPr>
          <p:cNvPr id="3" name="Text Placeholder 2">
            <a:extLst>
              <a:ext uri="{FF2B5EF4-FFF2-40B4-BE49-F238E27FC236}">
                <a16:creationId xmlns:a16="http://schemas.microsoft.com/office/drawing/2014/main" id="{CA41CB5B-0CA5-630B-6869-CE3C9425704F}"/>
              </a:ext>
            </a:extLst>
          </p:cNvPr>
          <p:cNvSpPr>
            <a:spLocks noGrp="1"/>
          </p:cNvSpPr>
          <p:nvPr>
            <p:ph type="body" idx="1"/>
          </p:nvPr>
        </p:nvSpPr>
        <p:spPr/>
        <p:txBody>
          <a:bodyPr>
            <a:normAutofit/>
          </a:bodyPr>
          <a:lstStyle/>
          <a:p>
            <a:r>
              <a:rPr lang="en-US" sz="2000">
                <a:latin typeface="+mn-lt"/>
              </a:rPr>
              <a:t>After learning more about cultural differences in business contexts, what advice do you have for Abe, where her country of origin culture and customs are different from the new Canadian customs she encounters? Should she assimilate and just shake hands with male colleagues? If it’s important for her to maintain some of her customs, how might she communicate about that with her new colleagues?</a:t>
            </a:r>
          </a:p>
        </p:txBody>
      </p:sp>
    </p:spTree>
    <p:extLst>
      <p:ext uri="{BB962C8B-B14F-4D97-AF65-F5344CB8AC3E}">
        <p14:creationId xmlns:p14="http://schemas.microsoft.com/office/powerpoint/2010/main" val="281079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cs typeface="Arial"/>
              </a:rPr>
              <a:t>At the end of this chapter, learners will be able to:</a:t>
            </a:r>
          </a:p>
          <a:p>
            <a:endParaRPr lang="en-US" sz="2000" dirty="0">
              <a:solidFill>
                <a:srgbClr val="000000"/>
              </a:solidFill>
              <a:cs typeface="Arial"/>
            </a:endParaRPr>
          </a:p>
          <a:p>
            <a:pPr marL="457200" indent="-457200">
              <a:buFont typeface="Arial" panose="020B0604020202020204" pitchFamily="34" charset="0"/>
              <a:buChar char="•"/>
            </a:pPr>
            <a:r>
              <a:rPr lang="en-US" sz="2000" dirty="0">
                <a:solidFill>
                  <a:srgbClr val="000000"/>
                </a:solidFill>
                <a:cs typeface="Arial"/>
              </a:rPr>
              <a:t>Define Culture</a:t>
            </a:r>
          </a:p>
          <a:p>
            <a:pPr marL="457200" indent="-457200">
              <a:buFont typeface="Arial" panose="020B0604020202020204" pitchFamily="34" charset="0"/>
              <a:buChar char="•"/>
            </a:pPr>
            <a:r>
              <a:rPr lang="en-US" sz="2000" dirty="0">
                <a:solidFill>
                  <a:srgbClr val="000000"/>
                </a:solidFill>
                <a:cs typeface="Arial"/>
              </a:rPr>
              <a:t>Define intercultural communication</a:t>
            </a:r>
          </a:p>
          <a:p>
            <a:pPr marL="457200" indent="-457200">
              <a:buFont typeface="Arial" panose="020B0604020202020204" pitchFamily="34" charset="0"/>
              <a:buChar char="•"/>
            </a:pPr>
            <a:r>
              <a:rPr lang="en-US" sz="2000" dirty="0">
                <a:solidFill>
                  <a:srgbClr val="000000"/>
                </a:solidFill>
                <a:cs typeface="Arial"/>
              </a:rPr>
              <a:t>Discuss the effects of ethnocentrism.</a:t>
            </a:r>
          </a:p>
          <a:p>
            <a:pPr marL="457200" indent="-457200">
              <a:buFont typeface="Arial" panose="020B0604020202020204" pitchFamily="34" charset="0"/>
              <a:buChar char="•"/>
            </a:pPr>
            <a:r>
              <a:rPr lang="en-US" sz="2000" dirty="0">
                <a:solidFill>
                  <a:srgbClr val="000000"/>
                </a:solidFill>
                <a:cs typeface="Arial"/>
              </a:rPr>
              <a:t>List several examples of common cultural characteristics.</a:t>
            </a:r>
          </a:p>
          <a:p>
            <a:pPr marL="457200" indent="-457200">
              <a:buFont typeface="Arial" panose="020B0604020202020204" pitchFamily="34" charset="0"/>
              <a:buChar char="•"/>
            </a:pPr>
            <a:r>
              <a:rPr lang="en-US" sz="2000" dirty="0">
                <a:solidFill>
                  <a:srgbClr val="000000"/>
                </a:solidFill>
                <a:cs typeface="Arial"/>
              </a:rPr>
              <a:t>Describe international communication and the global marketplace</a:t>
            </a:r>
          </a:p>
          <a:p>
            <a:pPr marL="457200" indent="-457200">
              <a:buFont typeface="Arial" panose="020B0604020202020204" pitchFamily="34" charset="0"/>
              <a:buChar char="•"/>
            </a:pPr>
            <a:r>
              <a:rPr lang="en-US" sz="2000" dirty="0">
                <a:solidFill>
                  <a:srgbClr val="000000"/>
                </a:solidFill>
                <a:cs typeface="Arial"/>
              </a:rPr>
              <a:t>Give examples of various styles of management, including Theory X, Y, and Z.</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lstStyle/>
          <a:p>
            <a:r>
              <a:rPr lang="en-US" dirty="0"/>
              <a:t>3.1 Intercultural Communication</a:t>
            </a:r>
          </a:p>
        </p:txBody>
      </p:sp>
      <p:sp>
        <p:nvSpPr>
          <p:cNvPr id="5" name="Text Placeholder 4">
            <a:extLst>
              <a:ext uri="{FF2B5EF4-FFF2-40B4-BE49-F238E27FC236}">
                <a16:creationId xmlns:a16="http://schemas.microsoft.com/office/drawing/2014/main" id="{6B239B3F-09B4-C9A0-DA2E-31B036AF3723}"/>
              </a:ext>
            </a:extLst>
          </p:cNvPr>
          <p:cNvSpPr>
            <a:spLocks noGrp="1"/>
          </p:cNvSpPr>
          <p:nvPr>
            <p:ph type="body" idx="1"/>
          </p:nvPr>
        </p:nvSpPr>
        <p:spPr>
          <a:xfrm>
            <a:off x="415600" y="1639833"/>
            <a:ext cx="4422618" cy="4452000"/>
          </a:xfrm>
        </p:spPr>
        <p:txBody>
          <a:bodyPr>
            <a:normAutofit/>
          </a:bodyPr>
          <a:lstStyle/>
          <a:p>
            <a:r>
              <a:rPr lang="en-US" sz="2000" b="1" dirty="0">
                <a:solidFill>
                  <a:srgbClr val="000000"/>
                </a:solidFill>
                <a:latin typeface="+mn-lt"/>
              </a:rPr>
              <a:t>Culture</a:t>
            </a:r>
            <a:r>
              <a:rPr lang="en-US" sz="2000" dirty="0">
                <a:solidFill>
                  <a:srgbClr val="000000"/>
                </a:solidFill>
                <a:latin typeface="+mn-lt"/>
              </a:rPr>
              <a:t> is the ongoing negotiation of learned and patterned:</a:t>
            </a:r>
          </a:p>
          <a:p>
            <a:pPr marL="495296" indent="-342900">
              <a:buClrTx/>
              <a:buFont typeface="Arial" panose="020B0604020202020204" pitchFamily="34" charset="0"/>
              <a:buChar char="•"/>
            </a:pPr>
            <a:r>
              <a:rPr lang="en-US" sz="2000" dirty="0">
                <a:solidFill>
                  <a:srgbClr val="000000"/>
                </a:solidFill>
                <a:latin typeface="+mn-lt"/>
              </a:rPr>
              <a:t>Beliefs</a:t>
            </a:r>
          </a:p>
          <a:p>
            <a:pPr marL="495296" indent="-342900">
              <a:buClrTx/>
              <a:buFont typeface="Arial" panose="020B0604020202020204" pitchFamily="34" charset="0"/>
              <a:buChar char="•"/>
            </a:pPr>
            <a:r>
              <a:rPr lang="en-US" sz="2000" dirty="0">
                <a:solidFill>
                  <a:srgbClr val="000000"/>
                </a:solidFill>
                <a:latin typeface="+mn-lt"/>
              </a:rPr>
              <a:t>Attitudes</a:t>
            </a:r>
          </a:p>
          <a:p>
            <a:pPr marL="495296" indent="-342900">
              <a:buClrTx/>
              <a:buFont typeface="Arial" panose="020B0604020202020204" pitchFamily="34" charset="0"/>
              <a:buChar char="•"/>
            </a:pPr>
            <a:r>
              <a:rPr lang="en-US" sz="2000" dirty="0">
                <a:solidFill>
                  <a:srgbClr val="000000"/>
                </a:solidFill>
                <a:latin typeface="+mn-lt"/>
              </a:rPr>
              <a:t>Values</a:t>
            </a:r>
          </a:p>
          <a:p>
            <a:pPr marL="495296" indent="-342900">
              <a:buClrTx/>
              <a:buFont typeface="Arial" panose="020B0604020202020204" pitchFamily="34" charset="0"/>
              <a:buChar char="•"/>
            </a:pPr>
            <a:r>
              <a:rPr lang="en-US" sz="2000" dirty="0" err="1">
                <a:solidFill>
                  <a:srgbClr val="000000"/>
                </a:solidFill>
                <a:latin typeface="+mn-lt"/>
              </a:rPr>
              <a:t>Behaviours</a:t>
            </a:r>
            <a:endParaRPr lang="en-US" sz="2000" dirty="0">
              <a:solidFill>
                <a:srgbClr val="000000"/>
              </a:solidFill>
              <a:latin typeface="+mn-lt"/>
            </a:endParaRPr>
          </a:p>
        </p:txBody>
      </p:sp>
      <p:sp>
        <p:nvSpPr>
          <p:cNvPr id="7" name="TextBox 6">
            <a:extLst>
              <a:ext uri="{FF2B5EF4-FFF2-40B4-BE49-F238E27FC236}">
                <a16:creationId xmlns:a16="http://schemas.microsoft.com/office/drawing/2014/main" id="{02E9DB71-C650-8008-A15B-32FEF8283D98}"/>
              </a:ext>
            </a:extLst>
          </p:cNvPr>
          <p:cNvSpPr txBox="1"/>
          <p:nvPr/>
        </p:nvSpPr>
        <p:spPr>
          <a:xfrm>
            <a:off x="5918523" y="5907167"/>
            <a:ext cx="6094070" cy="276999"/>
          </a:xfrm>
          <a:prstGeom prst="rect">
            <a:avLst/>
          </a:prstGeom>
          <a:noFill/>
        </p:spPr>
        <p:txBody>
          <a:bodyPr wrap="square">
            <a:spAutoFit/>
          </a:bodyPr>
          <a:lstStyle/>
          <a:p>
            <a:r>
              <a:rPr lang="en-US" sz="1200" b="0" i="1" u="sng">
                <a:effectLst/>
                <a:latin typeface="Open Sans" panose="020B0606030504020204" pitchFamily="34" charset="0"/>
                <a:hlinkClick r:id="rId2"/>
              </a:rPr>
              <a:t>Photo</a:t>
            </a:r>
            <a:r>
              <a:rPr lang="en-US" sz="1200" b="0" i="1">
                <a:solidFill>
                  <a:srgbClr val="373D3F"/>
                </a:solidFill>
                <a:effectLst/>
                <a:latin typeface="Open Sans" panose="020B0606030504020204" pitchFamily="34" charset="0"/>
              </a:rPr>
              <a:t> by</a:t>
            </a:r>
            <a:r>
              <a:rPr lang="en-US" sz="1200" b="0" i="1" u="sng">
                <a:effectLst/>
                <a:latin typeface="Open Sans" panose="020B0606030504020204" pitchFamily="34" charset="0"/>
                <a:hlinkClick r:id="rId3"/>
              </a:rPr>
              <a:t> </a:t>
            </a:r>
            <a:r>
              <a:rPr lang="en-US" sz="1200" b="0" i="1" u="sng" err="1">
                <a:effectLst/>
                <a:latin typeface="Open Sans" panose="020B0606030504020204" pitchFamily="34" charset="0"/>
                <a:hlinkClick r:id="rId3"/>
              </a:rPr>
              <a:t>geralt</a:t>
            </a:r>
            <a:r>
              <a:rPr lang="en-US" sz="1200" b="0" i="1">
                <a:solidFill>
                  <a:srgbClr val="373D3F"/>
                </a:solidFill>
                <a:effectLst/>
                <a:latin typeface="Open Sans" panose="020B0606030504020204" pitchFamily="34" charset="0"/>
              </a:rPr>
              <a:t>, </a:t>
            </a:r>
            <a:r>
              <a:rPr lang="en-US" sz="1200" b="0" i="1" u="sng" err="1">
                <a:effectLst/>
                <a:latin typeface="Open Sans" panose="020B0606030504020204" pitchFamily="34" charset="0"/>
                <a:hlinkClick r:id="rId4"/>
              </a:rPr>
              <a:t>Pixabay</a:t>
            </a:r>
            <a:r>
              <a:rPr lang="en-US" sz="1200" b="0" i="1" u="sng">
                <a:effectLst/>
                <a:latin typeface="Open Sans" panose="020B0606030504020204" pitchFamily="34" charset="0"/>
                <a:hlinkClick r:id="rId4"/>
              </a:rPr>
              <a:t> License</a:t>
            </a:r>
            <a:endParaRPr lang="en-US" sz="1200"/>
          </a:p>
        </p:txBody>
      </p:sp>
      <p:pic>
        <p:nvPicPr>
          <p:cNvPr id="9" name="Picture 8" descr="A collage of portraits of different people.">
            <a:extLst>
              <a:ext uri="{FF2B5EF4-FFF2-40B4-BE49-F238E27FC236}">
                <a16:creationId xmlns:a16="http://schemas.microsoft.com/office/drawing/2014/main" id="{99110465-30A9-12A6-9663-0E9E6635A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247" y="2808877"/>
            <a:ext cx="8871154" cy="2938570"/>
          </a:xfrm>
          <a:prstGeom prst="rect">
            <a:avLst/>
          </a:prstGeom>
        </p:spPr>
      </p:pic>
    </p:spTree>
    <p:extLst>
      <p:ext uri="{BB962C8B-B14F-4D97-AF65-F5344CB8AC3E}">
        <p14:creationId xmlns:p14="http://schemas.microsoft.com/office/powerpoint/2010/main" val="172642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BE26-543F-4BD2-CC6E-DC524EC05FA8}"/>
              </a:ext>
            </a:extLst>
          </p:cNvPr>
          <p:cNvSpPr>
            <a:spLocks noGrp="1"/>
          </p:cNvSpPr>
          <p:nvPr>
            <p:ph type="title"/>
          </p:nvPr>
        </p:nvSpPr>
        <p:spPr/>
        <p:txBody>
          <a:bodyPr/>
          <a:lstStyle/>
          <a:p>
            <a:r>
              <a:rPr lang="en-US" dirty="0"/>
              <a:t>3.1 Intercultural Communication </a:t>
            </a:r>
          </a:p>
        </p:txBody>
      </p:sp>
      <p:sp>
        <p:nvSpPr>
          <p:cNvPr id="3" name="Text Placeholder 2">
            <a:extLst>
              <a:ext uri="{FF2B5EF4-FFF2-40B4-BE49-F238E27FC236}">
                <a16:creationId xmlns:a16="http://schemas.microsoft.com/office/drawing/2014/main" id="{055C5C23-A051-03B3-99CF-081923D4E58A}"/>
              </a:ext>
            </a:extLst>
          </p:cNvPr>
          <p:cNvSpPr>
            <a:spLocks noGrp="1"/>
          </p:cNvSpPr>
          <p:nvPr>
            <p:ph type="body" idx="1"/>
          </p:nvPr>
        </p:nvSpPr>
        <p:spPr>
          <a:xfrm>
            <a:off x="415600" y="1639833"/>
            <a:ext cx="4387894" cy="4452000"/>
          </a:xfrm>
        </p:spPr>
        <p:txBody>
          <a:bodyPr>
            <a:normAutofit/>
          </a:bodyPr>
          <a:lstStyle/>
          <a:p>
            <a:r>
              <a:rPr lang="en-US" sz="2000" b="1" dirty="0">
                <a:solidFill>
                  <a:srgbClr val="000000"/>
                </a:solidFill>
                <a:latin typeface="+mn-lt"/>
              </a:rPr>
              <a:t>Ethnocentrism</a:t>
            </a:r>
            <a:r>
              <a:rPr lang="en-US" sz="2000" dirty="0">
                <a:solidFill>
                  <a:srgbClr val="000000"/>
                </a:solidFill>
                <a:latin typeface="+mn-lt"/>
              </a:rPr>
              <a:t> prevents you from bridging the gap with others and increases intolerance of difference.</a:t>
            </a:r>
          </a:p>
          <a:p>
            <a:endParaRPr lang="en-US" sz="2000" dirty="0">
              <a:solidFill>
                <a:srgbClr val="000000"/>
              </a:solidFill>
              <a:latin typeface="+mn-lt"/>
            </a:endParaRPr>
          </a:p>
          <a:p>
            <a:endParaRPr lang="en-US" sz="2000" dirty="0">
              <a:solidFill>
                <a:srgbClr val="000000"/>
              </a:solidFill>
              <a:latin typeface="+mn-lt"/>
            </a:endParaRPr>
          </a:p>
          <a:p>
            <a:r>
              <a:rPr lang="en-US" sz="2000" dirty="0">
                <a:solidFill>
                  <a:srgbClr val="000000"/>
                </a:solidFill>
                <a:latin typeface="+mn-lt"/>
              </a:rPr>
              <a:t>In business and industry, you need:</a:t>
            </a:r>
          </a:p>
          <a:p>
            <a:pPr marL="495296" indent="-342900">
              <a:buClrTx/>
              <a:buFont typeface="Arial" panose="020B0604020202020204" pitchFamily="34" charset="0"/>
              <a:buChar char="•"/>
            </a:pPr>
            <a:r>
              <a:rPr lang="en-US" sz="2000" dirty="0">
                <a:solidFill>
                  <a:srgbClr val="000000"/>
                </a:solidFill>
                <a:latin typeface="+mn-lt"/>
              </a:rPr>
              <a:t>Tolerance</a:t>
            </a:r>
          </a:p>
          <a:p>
            <a:pPr marL="495296" indent="-342900">
              <a:buClrTx/>
              <a:buFont typeface="Arial" panose="020B0604020202020204" pitchFamily="34" charset="0"/>
              <a:buChar char="•"/>
            </a:pPr>
            <a:r>
              <a:rPr lang="en-US" sz="2000" dirty="0">
                <a:solidFill>
                  <a:srgbClr val="000000"/>
                </a:solidFill>
                <a:latin typeface="+mn-lt"/>
              </a:rPr>
              <a:t>Understanding</a:t>
            </a:r>
          </a:p>
          <a:p>
            <a:pPr marL="495296" indent="-342900">
              <a:buClrTx/>
              <a:buFont typeface="Arial" panose="020B0604020202020204" pitchFamily="34" charset="0"/>
              <a:buChar char="•"/>
            </a:pPr>
            <a:r>
              <a:rPr lang="en-US" sz="2000" dirty="0">
                <a:solidFill>
                  <a:srgbClr val="000000"/>
                </a:solidFill>
                <a:latin typeface="+mn-lt"/>
              </a:rPr>
              <a:t>Patience</a:t>
            </a:r>
          </a:p>
          <a:p>
            <a:pPr marL="495296" indent="-342900">
              <a:buClrTx/>
              <a:buFont typeface="Arial" panose="020B0604020202020204" pitchFamily="34" charset="0"/>
              <a:buChar char="•"/>
            </a:pPr>
            <a:r>
              <a:rPr lang="en-US" sz="2000" dirty="0">
                <a:solidFill>
                  <a:srgbClr val="000000"/>
                </a:solidFill>
                <a:latin typeface="+mn-lt"/>
              </a:rPr>
              <a:t>Openness to difference</a:t>
            </a:r>
          </a:p>
        </p:txBody>
      </p:sp>
      <p:sp>
        <p:nvSpPr>
          <p:cNvPr id="5" name="TextBox 4">
            <a:extLst>
              <a:ext uri="{FF2B5EF4-FFF2-40B4-BE49-F238E27FC236}">
                <a16:creationId xmlns:a16="http://schemas.microsoft.com/office/drawing/2014/main" id="{A1C30613-5BAE-1F27-425E-68DE63953A67}"/>
              </a:ext>
            </a:extLst>
          </p:cNvPr>
          <p:cNvSpPr txBox="1"/>
          <p:nvPr/>
        </p:nvSpPr>
        <p:spPr>
          <a:xfrm>
            <a:off x="6785659" y="5824625"/>
            <a:ext cx="6094070" cy="276999"/>
          </a:xfrm>
          <a:prstGeom prst="rect">
            <a:avLst/>
          </a:prstGeom>
          <a:noFill/>
        </p:spPr>
        <p:txBody>
          <a:bodyPr wrap="square">
            <a:spAutoFit/>
          </a:bodyPr>
          <a:lstStyle/>
          <a:p>
            <a:r>
              <a:rPr lang="en-US" sz="1200" b="0" i="0">
                <a:solidFill>
                  <a:srgbClr val="191B26"/>
                </a:solidFill>
                <a:effectLst/>
                <a:latin typeface="Open Sans" panose="020B0606030504020204" pitchFamily="34" charset="0"/>
                <a:hlinkClick r:id="rId2"/>
              </a:rPr>
              <a:t>Image </a:t>
            </a:r>
            <a:r>
              <a:rPr lang="en-US" sz="1200" b="0" i="0">
                <a:solidFill>
                  <a:srgbClr val="191B26"/>
                </a:solidFill>
                <a:effectLst/>
                <a:latin typeface="Open Sans" panose="020B0606030504020204" pitchFamily="34" charset="0"/>
              </a:rPr>
              <a:t>by </a:t>
            </a:r>
            <a:r>
              <a:rPr lang="en-US" sz="1200" b="0" i="0" u="sng">
                <a:solidFill>
                  <a:srgbClr val="191B26"/>
                </a:solidFill>
                <a:effectLst/>
                <a:latin typeface="Open Sans" panose="020B0606030504020204" pitchFamily="34" charset="0"/>
                <a:hlinkClick r:id="rId3"/>
              </a:rPr>
              <a:t>Augusto </a:t>
            </a:r>
            <a:r>
              <a:rPr lang="en-US" sz="1200" b="0" i="0" u="sng" err="1">
                <a:solidFill>
                  <a:srgbClr val="191B26"/>
                </a:solidFill>
                <a:effectLst/>
                <a:latin typeface="Open Sans" panose="020B0606030504020204" pitchFamily="34" charset="0"/>
                <a:hlinkClick r:id="rId3"/>
              </a:rPr>
              <a:t>Ordóñez</a:t>
            </a:r>
            <a:r>
              <a:rPr lang="en-US" sz="1200" b="0" i="0" u="sng">
                <a:solidFill>
                  <a:srgbClr val="191B26"/>
                </a:solidFill>
                <a:effectLst/>
                <a:latin typeface="Open Sans" panose="020B0606030504020204" pitchFamily="34" charset="0"/>
              </a:rPr>
              <a:t>,</a:t>
            </a:r>
            <a:r>
              <a:rPr lang="en-US" sz="1200" b="0" i="0">
                <a:solidFill>
                  <a:srgbClr val="191B26"/>
                </a:solidFill>
                <a:effectLst/>
                <a:latin typeface="Open Sans" panose="020B0606030504020204" pitchFamily="34" charset="0"/>
              </a:rPr>
              <a:t> </a:t>
            </a:r>
            <a:r>
              <a:rPr lang="en-US" sz="1200" b="0" i="0" u="sng" err="1">
                <a:solidFill>
                  <a:srgbClr val="191B26"/>
                </a:solidFill>
                <a:effectLst/>
                <a:latin typeface="Open Sans" panose="020B0606030504020204" pitchFamily="34" charset="0"/>
                <a:hlinkClick r:id="rId4"/>
              </a:rPr>
              <a:t>Pixabay</a:t>
            </a:r>
            <a:r>
              <a:rPr lang="en-US" sz="1200" b="0" i="0" u="sng">
                <a:solidFill>
                  <a:srgbClr val="191B26"/>
                </a:solidFill>
                <a:effectLst/>
                <a:latin typeface="Open Sans" panose="020B0606030504020204" pitchFamily="34" charset="0"/>
                <a:hlinkClick r:id="rId4"/>
              </a:rPr>
              <a:t> License</a:t>
            </a:r>
            <a:endParaRPr lang="en-US" sz="1200"/>
          </a:p>
        </p:txBody>
      </p:sp>
      <p:pic>
        <p:nvPicPr>
          <p:cNvPr id="7" name="Picture 6" descr="A line drawing of business people at a table together.">
            <a:extLst>
              <a:ext uri="{FF2B5EF4-FFF2-40B4-BE49-F238E27FC236}">
                <a16:creationId xmlns:a16="http://schemas.microsoft.com/office/drawing/2014/main" id="{F185AD70-2378-A30D-726B-42A74E084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1443" y="1466248"/>
            <a:ext cx="6096000" cy="4133850"/>
          </a:xfrm>
          <a:prstGeom prst="rect">
            <a:avLst/>
          </a:prstGeom>
        </p:spPr>
      </p:pic>
    </p:spTree>
    <p:extLst>
      <p:ext uri="{BB962C8B-B14F-4D97-AF65-F5344CB8AC3E}">
        <p14:creationId xmlns:p14="http://schemas.microsoft.com/office/powerpoint/2010/main" val="14779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795F-81DA-6F3F-F64B-A64AEE3F841A}"/>
              </a:ext>
            </a:extLst>
          </p:cNvPr>
          <p:cNvSpPr>
            <a:spLocks noGrp="1"/>
          </p:cNvSpPr>
          <p:nvPr>
            <p:ph type="title"/>
          </p:nvPr>
        </p:nvSpPr>
        <p:spPr/>
        <p:txBody>
          <a:bodyPr/>
          <a:lstStyle/>
          <a:p>
            <a:r>
              <a:rPr lang="en-US" dirty="0"/>
              <a:t>3.1 Intercultural Communication  </a:t>
            </a:r>
          </a:p>
        </p:txBody>
      </p:sp>
      <p:sp>
        <p:nvSpPr>
          <p:cNvPr id="3" name="Text Placeholder 2">
            <a:extLst>
              <a:ext uri="{FF2B5EF4-FFF2-40B4-BE49-F238E27FC236}">
                <a16:creationId xmlns:a16="http://schemas.microsoft.com/office/drawing/2014/main" id="{70BF1D19-8B13-89EF-D08D-BAB6D503E91A}"/>
              </a:ext>
            </a:extLst>
          </p:cNvPr>
          <p:cNvSpPr>
            <a:spLocks noGrp="1"/>
          </p:cNvSpPr>
          <p:nvPr>
            <p:ph type="body" idx="1"/>
          </p:nvPr>
        </p:nvSpPr>
        <p:spPr/>
        <p:txBody>
          <a:bodyPr>
            <a:normAutofit/>
          </a:bodyPr>
          <a:lstStyle/>
          <a:p>
            <a:pPr marL="0" indent="0" eaLnBrk="1" fontAlgn="auto" hangingPunct="1">
              <a:spcAft>
                <a:spcPts val="0"/>
              </a:spcAft>
              <a:buFont typeface="Arial" panose="020B0604020202020204" pitchFamily="34" charset="0"/>
              <a:buNone/>
              <a:defRPr/>
            </a:pPr>
            <a:r>
              <a:rPr lang="en-US" sz="2000" b="1" dirty="0">
                <a:solidFill>
                  <a:srgbClr val="000000"/>
                </a:solidFill>
                <a:latin typeface="+mn-lt"/>
                <a:ea typeface="+mn-ea"/>
              </a:rPr>
              <a:t>Intercultural communication </a:t>
            </a:r>
            <a:r>
              <a:rPr lang="en-US" sz="2000" dirty="0">
                <a:solidFill>
                  <a:srgbClr val="000000"/>
                </a:solidFill>
                <a:latin typeface="+mn-lt"/>
                <a:ea typeface="+mn-ea"/>
              </a:rPr>
              <a:t>is communication between people with differing cultural identities. </a:t>
            </a:r>
          </a:p>
          <a:p>
            <a:pPr marL="0" indent="0" eaLnBrk="1" fontAlgn="auto" hangingPunct="1">
              <a:spcAft>
                <a:spcPts val="0"/>
              </a:spcAft>
              <a:buFont typeface="Arial" panose="020B0604020202020204" pitchFamily="34" charset="0"/>
              <a:buNone/>
              <a:defRPr/>
            </a:pPr>
            <a:endParaRPr lang="en-US" sz="2000" dirty="0">
              <a:solidFill>
                <a:srgbClr val="000000"/>
              </a:solidFill>
              <a:latin typeface="+mn-lt"/>
              <a:ea typeface="+mn-ea"/>
            </a:endParaRPr>
          </a:p>
          <a:p>
            <a:pPr marL="0" indent="0" eaLnBrk="1" fontAlgn="auto" hangingPunct="1">
              <a:spcAft>
                <a:spcPts val="0"/>
              </a:spcAft>
              <a:buFont typeface="Arial" panose="020B0604020202020204" pitchFamily="34" charset="0"/>
              <a:buNone/>
              <a:defRPr/>
            </a:pPr>
            <a:r>
              <a:rPr lang="en-US" sz="2000" b="1" dirty="0">
                <a:solidFill>
                  <a:srgbClr val="000000"/>
                </a:solidFill>
                <a:latin typeface="+mn-lt"/>
                <a:ea typeface="+mn-ea"/>
              </a:rPr>
              <a:t>Understand Intercultural communication:</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Compare cultures</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Shift to local perspective</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You don’t have to know everything to know something</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There are rules we can learn</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Experience counts</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Perspectives can differ</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Intercultural communication can be applied to international business</a:t>
            </a:r>
          </a:p>
          <a:p>
            <a:pPr marL="342900" indent="-342900" eaLnBrk="1" fontAlgn="auto" hangingPunct="1">
              <a:spcAft>
                <a:spcPts val="0"/>
              </a:spcAft>
              <a:buClrTx/>
              <a:buFont typeface="Arial" panose="020B0604020202020204" pitchFamily="34" charset="0"/>
              <a:buChar char="•"/>
              <a:defRPr/>
            </a:pPr>
            <a:r>
              <a:rPr lang="en-US" sz="2000" dirty="0">
                <a:solidFill>
                  <a:srgbClr val="000000"/>
                </a:solidFill>
                <a:latin typeface="+mn-lt"/>
                <a:ea typeface="+mn-ea"/>
              </a:rPr>
              <a:t>Intercultural communication integrates disciplines</a:t>
            </a:r>
          </a:p>
        </p:txBody>
      </p:sp>
    </p:spTree>
    <p:extLst>
      <p:ext uri="{BB962C8B-B14F-4D97-AF65-F5344CB8AC3E}">
        <p14:creationId xmlns:p14="http://schemas.microsoft.com/office/powerpoint/2010/main" val="52863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A862-68D0-4137-B8D1-D2D93CA57F80}"/>
              </a:ext>
            </a:extLst>
          </p:cNvPr>
          <p:cNvSpPr>
            <a:spLocks noGrp="1"/>
          </p:cNvSpPr>
          <p:nvPr>
            <p:ph type="title"/>
          </p:nvPr>
        </p:nvSpPr>
        <p:spPr/>
        <p:txBody>
          <a:bodyPr/>
          <a:lstStyle/>
          <a:p>
            <a:r>
              <a:rPr lang="en-US"/>
              <a:t>3.2 Common Cultural Characteristics</a:t>
            </a:r>
          </a:p>
        </p:txBody>
      </p:sp>
      <p:sp>
        <p:nvSpPr>
          <p:cNvPr id="3" name="Text Placeholder 2">
            <a:extLst>
              <a:ext uri="{FF2B5EF4-FFF2-40B4-BE49-F238E27FC236}">
                <a16:creationId xmlns:a16="http://schemas.microsoft.com/office/drawing/2014/main" id="{54A666A9-2798-9738-2731-AD5D690BBA86}"/>
              </a:ext>
            </a:extLst>
          </p:cNvPr>
          <p:cNvSpPr>
            <a:spLocks noGrp="1"/>
          </p:cNvSpPr>
          <p:nvPr>
            <p:ph type="body" idx="1"/>
          </p:nvPr>
        </p:nvSpPr>
        <p:spPr/>
        <p:txBody>
          <a:bodyPr>
            <a:normAutofit/>
          </a:bodyPr>
          <a:lstStyle/>
          <a:p>
            <a:r>
              <a:rPr lang="en-US" altLang="zh-CN" sz="2000" b="1" dirty="0">
                <a:solidFill>
                  <a:srgbClr val="000000"/>
                </a:solidFill>
                <a:latin typeface="+mn-lt"/>
              </a:rPr>
              <a:t>F</a:t>
            </a:r>
            <a:r>
              <a:rPr lang="en-US" sz="2000" b="1" dirty="0">
                <a:solidFill>
                  <a:srgbClr val="000000"/>
                </a:solidFill>
                <a:latin typeface="+mn-lt"/>
              </a:rPr>
              <a:t>ive common cultural characteristics</a:t>
            </a:r>
            <a:r>
              <a:rPr lang="en-US" sz="2000" dirty="0">
                <a:solidFill>
                  <a:srgbClr val="000000"/>
                </a:solidFill>
                <a:latin typeface="+mn-lt"/>
              </a:rPr>
              <a:t>:</a:t>
            </a:r>
          </a:p>
          <a:p>
            <a:pPr marL="495296" indent="-342900">
              <a:buClrTx/>
              <a:buFont typeface="Arial" panose="020B0604020202020204" pitchFamily="34" charset="0"/>
              <a:buChar char="•"/>
            </a:pPr>
            <a:r>
              <a:rPr lang="en-US" sz="2000" dirty="0">
                <a:solidFill>
                  <a:srgbClr val="000000"/>
                </a:solidFill>
                <a:latin typeface="+mn-lt"/>
              </a:rPr>
              <a:t>Rites of initiation</a:t>
            </a:r>
          </a:p>
          <a:p>
            <a:pPr marL="495296" indent="-342900">
              <a:buClrTx/>
              <a:buFont typeface="Arial" panose="020B0604020202020204" pitchFamily="34" charset="0"/>
              <a:buChar char="•"/>
            </a:pPr>
            <a:r>
              <a:rPr lang="en-US" sz="2000" dirty="0">
                <a:solidFill>
                  <a:srgbClr val="000000"/>
                </a:solidFill>
                <a:latin typeface="+mn-lt"/>
              </a:rPr>
              <a:t>Common history and traditions</a:t>
            </a:r>
          </a:p>
          <a:p>
            <a:pPr marL="495296" indent="-342900">
              <a:buClrTx/>
              <a:buFont typeface="Arial" panose="020B0604020202020204" pitchFamily="34" charset="0"/>
              <a:buChar char="•"/>
            </a:pPr>
            <a:r>
              <a:rPr lang="en-US" sz="2000" dirty="0">
                <a:solidFill>
                  <a:srgbClr val="000000"/>
                </a:solidFill>
                <a:latin typeface="+mn-lt"/>
              </a:rPr>
              <a:t>Common values and principles</a:t>
            </a:r>
          </a:p>
          <a:p>
            <a:pPr marL="495296" indent="-342900">
              <a:buClrTx/>
              <a:buFont typeface="Arial" panose="020B0604020202020204" pitchFamily="34" charset="0"/>
              <a:buChar char="•"/>
            </a:pPr>
            <a:r>
              <a:rPr lang="en-US" sz="2000" dirty="0">
                <a:solidFill>
                  <a:srgbClr val="000000"/>
                </a:solidFill>
                <a:latin typeface="+mn-lt"/>
              </a:rPr>
              <a:t>Common purpose and sense of mission</a:t>
            </a:r>
          </a:p>
          <a:p>
            <a:pPr marL="495296" indent="-342900">
              <a:buClrTx/>
              <a:buFont typeface="Arial" panose="020B0604020202020204" pitchFamily="34" charset="0"/>
              <a:buChar char="•"/>
            </a:pPr>
            <a:r>
              <a:rPr lang="en-US" sz="2000" dirty="0">
                <a:solidFill>
                  <a:srgbClr val="000000"/>
                </a:solidFill>
                <a:latin typeface="+mn-lt"/>
              </a:rPr>
              <a:t>Common symbols, boundaries, status, language, and rituals</a:t>
            </a:r>
          </a:p>
        </p:txBody>
      </p:sp>
    </p:spTree>
    <p:extLst>
      <p:ext uri="{BB962C8B-B14F-4D97-AF65-F5344CB8AC3E}">
        <p14:creationId xmlns:p14="http://schemas.microsoft.com/office/powerpoint/2010/main" val="18331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398-2EB7-5266-A73B-25F215DC4642}"/>
              </a:ext>
            </a:extLst>
          </p:cNvPr>
          <p:cNvSpPr>
            <a:spLocks noGrp="1"/>
          </p:cNvSpPr>
          <p:nvPr>
            <p:ph type="title"/>
          </p:nvPr>
        </p:nvSpPr>
        <p:spPr/>
        <p:txBody>
          <a:bodyPr/>
          <a:lstStyle/>
          <a:p>
            <a:r>
              <a:rPr lang="en-US"/>
              <a:t>3.3 Divergent Cultural Characteristics</a:t>
            </a:r>
          </a:p>
        </p:txBody>
      </p:sp>
      <p:sp>
        <p:nvSpPr>
          <p:cNvPr id="3" name="Text Placeholder 2">
            <a:extLst>
              <a:ext uri="{FF2B5EF4-FFF2-40B4-BE49-F238E27FC236}">
                <a16:creationId xmlns:a16="http://schemas.microsoft.com/office/drawing/2014/main" id="{6662AA52-BB70-673E-84B6-0980B0680103}"/>
              </a:ext>
            </a:extLst>
          </p:cNvPr>
          <p:cNvSpPr>
            <a:spLocks noGrp="1"/>
          </p:cNvSpPr>
          <p:nvPr>
            <p:ph type="body" idx="1"/>
          </p:nvPr>
        </p:nvSpPr>
        <p:spPr>
          <a:xfrm>
            <a:off x="415600" y="1639833"/>
            <a:ext cx="4989777" cy="4452000"/>
          </a:xfrm>
        </p:spPr>
        <p:txBody>
          <a:bodyPr>
            <a:normAutofit/>
          </a:bodyPr>
          <a:lstStyle/>
          <a:p>
            <a:r>
              <a:rPr lang="en-US" sz="2000" b="1" dirty="0">
                <a:solidFill>
                  <a:srgbClr val="000000"/>
                </a:solidFill>
                <a:latin typeface="+mn-lt"/>
              </a:rPr>
              <a:t>Cultures are distinct when it comes to</a:t>
            </a:r>
            <a:r>
              <a:rPr lang="en-US" sz="2000" dirty="0">
                <a:solidFill>
                  <a:srgbClr val="000000"/>
                </a:solidFill>
                <a:latin typeface="+mn-lt"/>
              </a:rPr>
              <a:t>:</a:t>
            </a:r>
          </a:p>
          <a:p>
            <a:pPr marL="438146" indent="-285750">
              <a:buClrTx/>
              <a:buFont typeface="Arial" panose="020B0604020202020204" pitchFamily="34" charset="0"/>
              <a:buChar char="•"/>
            </a:pPr>
            <a:r>
              <a:rPr lang="en-US" sz="2000" dirty="0">
                <a:solidFill>
                  <a:srgbClr val="000000"/>
                </a:solidFill>
                <a:latin typeface="+mn-lt"/>
              </a:rPr>
              <a:t>Rules</a:t>
            </a:r>
          </a:p>
          <a:p>
            <a:pPr marL="438146" indent="-285750">
              <a:buClrTx/>
              <a:buFont typeface="Arial" panose="020B0604020202020204" pitchFamily="34" charset="0"/>
              <a:buChar char="•"/>
            </a:pPr>
            <a:r>
              <a:rPr lang="en-US" sz="2000" dirty="0">
                <a:solidFill>
                  <a:srgbClr val="000000"/>
                </a:solidFill>
                <a:latin typeface="+mn-lt"/>
              </a:rPr>
              <a:t>Uncertainty</a:t>
            </a:r>
          </a:p>
          <a:p>
            <a:pPr marL="438146" indent="-285750">
              <a:buClrTx/>
              <a:buFont typeface="Arial" panose="020B0604020202020204" pitchFamily="34" charset="0"/>
              <a:buChar char="•"/>
            </a:pPr>
            <a:r>
              <a:rPr lang="en-US" sz="2000" dirty="0">
                <a:solidFill>
                  <a:srgbClr val="000000"/>
                </a:solidFill>
                <a:latin typeface="+mn-lt"/>
              </a:rPr>
              <a:t>Time and time horizons</a:t>
            </a:r>
          </a:p>
          <a:p>
            <a:pPr marL="438146" indent="-285750">
              <a:buClrTx/>
              <a:buFont typeface="Arial" panose="020B0604020202020204" pitchFamily="34" charset="0"/>
              <a:buChar char="•"/>
            </a:pPr>
            <a:r>
              <a:rPr lang="en-US" sz="2000" dirty="0">
                <a:solidFill>
                  <a:srgbClr val="000000"/>
                </a:solidFill>
                <a:latin typeface="+mn-lt"/>
              </a:rPr>
              <a:t>Directness</a:t>
            </a:r>
          </a:p>
          <a:p>
            <a:pPr marL="438146" indent="-285750">
              <a:buClrTx/>
              <a:buFont typeface="Arial" panose="020B0604020202020204" pitchFamily="34" charset="0"/>
              <a:buChar char="•"/>
            </a:pPr>
            <a:r>
              <a:rPr lang="en-US" sz="2000" dirty="0">
                <a:solidFill>
                  <a:srgbClr val="000000"/>
                </a:solidFill>
                <a:latin typeface="+mn-lt"/>
              </a:rPr>
              <a:t>Materialism </a:t>
            </a:r>
          </a:p>
          <a:p>
            <a:pPr marL="438146" indent="-285750">
              <a:buClrTx/>
              <a:buFont typeface="Arial" panose="020B0604020202020204" pitchFamily="34" charset="0"/>
              <a:buChar char="•"/>
            </a:pPr>
            <a:r>
              <a:rPr lang="en-US" sz="2000" dirty="0">
                <a:solidFill>
                  <a:srgbClr val="000000"/>
                </a:solidFill>
                <a:latin typeface="+mn-lt"/>
              </a:rPr>
              <a:t>Power distance</a:t>
            </a:r>
          </a:p>
        </p:txBody>
      </p:sp>
      <p:sp>
        <p:nvSpPr>
          <p:cNvPr id="5" name="TextBox 4">
            <a:extLst>
              <a:ext uri="{FF2B5EF4-FFF2-40B4-BE49-F238E27FC236}">
                <a16:creationId xmlns:a16="http://schemas.microsoft.com/office/drawing/2014/main" id="{145CC37D-73C0-D228-7068-D1C9E8ACD836}"/>
              </a:ext>
            </a:extLst>
          </p:cNvPr>
          <p:cNvSpPr txBox="1"/>
          <p:nvPr/>
        </p:nvSpPr>
        <p:spPr>
          <a:xfrm>
            <a:off x="7028728" y="6114983"/>
            <a:ext cx="6094070" cy="276999"/>
          </a:xfrm>
          <a:prstGeom prst="rect">
            <a:avLst/>
          </a:prstGeom>
          <a:noFill/>
        </p:spPr>
        <p:txBody>
          <a:bodyPr wrap="square">
            <a:spAutoFit/>
          </a:bodyPr>
          <a:lstStyle/>
          <a:p>
            <a:r>
              <a:rPr lang="en-US" sz="1200" b="0" i="0">
                <a:solidFill>
                  <a:srgbClr val="191B26"/>
                </a:solidFill>
                <a:effectLst/>
                <a:latin typeface="Open Sans" panose="020B0606030504020204" pitchFamily="34" charset="0"/>
                <a:hlinkClick r:id="rId2"/>
              </a:rPr>
              <a:t>Photo</a:t>
            </a:r>
            <a:r>
              <a:rPr lang="en-US" sz="1200" b="0" i="0">
                <a:solidFill>
                  <a:srgbClr val="191B26"/>
                </a:solidFill>
                <a:effectLst/>
                <a:latin typeface="Open Sans" panose="020B0606030504020204" pitchFamily="34" charset="0"/>
              </a:rPr>
              <a:t> by </a:t>
            </a:r>
            <a:r>
              <a:rPr lang="en-US" sz="1200" b="0" i="0" u="sng">
                <a:solidFill>
                  <a:srgbClr val="191B26"/>
                </a:solidFill>
                <a:effectLst/>
                <a:latin typeface="Open Sans" panose="020B0606030504020204" pitchFamily="34" charset="0"/>
                <a:hlinkClick r:id="rId3"/>
              </a:rPr>
              <a:t>Gerd Altmann</a:t>
            </a:r>
            <a:r>
              <a:rPr lang="en-US" sz="1200" u="sng">
                <a:solidFill>
                  <a:srgbClr val="191B26"/>
                </a:solidFill>
                <a:latin typeface="Open Sans" panose="020B0606030504020204" pitchFamily="34" charset="0"/>
              </a:rPr>
              <a:t>,</a:t>
            </a:r>
            <a:r>
              <a:rPr lang="en-US" sz="1200" b="0" i="0">
                <a:solidFill>
                  <a:srgbClr val="191B26"/>
                </a:solidFill>
                <a:effectLst/>
                <a:latin typeface="Open Sans" panose="020B0606030504020204" pitchFamily="34" charset="0"/>
              </a:rPr>
              <a:t> </a:t>
            </a:r>
            <a:r>
              <a:rPr lang="en-US" sz="1200" b="0" i="0" u="sng" err="1">
                <a:solidFill>
                  <a:srgbClr val="191B26"/>
                </a:solidFill>
                <a:effectLst/>
                <a:latin typeface="Open Sans" panose="020B0606030504020204" pitchFamily="34" charset="0"/>
                <a:hlinkClick r:id="rId4"/>
              </a:rPr>
              <a:t>Pixabay</a:t>
            </a:r>
            <a:r>
              <a:rPr lang="en-US" sz="1200" b="0" i="0" u="sng">
                <a:solidFill>
                  <a:srgbClr val="191B26"/>
                </a:solidFill>
                <a:effectLst/>
                <a:latin typeface="Open Sans" panose="020B0606030504020204" pitchFamily="34" charset="0"/>
                <a:hlinkClick r:id="rId4"/>
              </a:rPr>
              <a:t> License</a:t>
            </a:r>
            <a:endParaRPr lang="en-US" sz="1200"/>
          </a:p>
        </p:txBody>
      </p:sp>
      <p:pic>
        <p:nvPicPr>
          <p:cNvPr id="7" name="Picture 6" descr="A group of people shaking hands.">
            <a:extLst>
              <a:ext uri="{FF2B5EF4-FFF2-40B4-BE49-F238E27FC236}">
                <a16:creationId xmlns:a16="http://schemas.microsoft.com/office/drawing/2014/main" id="{07409A9F-0514-9086-1D08-E2E08136F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173" y="1357067"/>
            <a:ext cx="4654111" cy="4654111"/>
          </a:xfrm>
          <a:prstGeom prst="rect">
            <a:avLst/>
          </a:prstGeom>
        </p:spPr>
      </p:pic>
    </p:spTree>
    <p:extLst>
      <p:ext uri="{BB962C8B-B14F-4D97-AF65-F5344CB8AC3E}">
        <p14:creationId xmlns:p14="http://schemas.microsoft.com/office/powerpoint/2010/main" val="109306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912A-0605-4BE9-9F80-937364B55E81}"/>
              </a:ext>
            </a:extLst>
          </p:cNvPr>
          <p:cNvSpPr>
            <a:spLocks noGrp="1"/>
          </p:cNvSpPr>
          <p:nvPr>
            <p:ph type="title"/>
          </p:nvPr>
        </p:nvSpPr>
        <p:spPr>
          <a:xfrm>
            <a:off x="415600" y="500367"/>
            <a:ext cx="11360800" cy="810400"/>
          </a:xfrm>
        </p:spPr>
        <p:txBody>
          <a:bodyPr/>
          <a:lstStyle/>
          <a:p>
            <a:r>
              <a:rPr lang="en-US"/>
              <a:t>3.4 International Communication and the Global Marketplace</a:t>
            </a:r>
          </a:p>
        </p:txBody>
      </p:sp>
      <p:sp>
        <p:nvSpPr>
          <p:cNvPr id="3" name="Text Placeholder 2">
            <a:extLst>
              <a:ext uri="{FF2B5EF4-FFF2-40B4-BE49-F238E27FC236}">
                <a16:creationId xmlns:a16="http://schemas.microsoft.com/office/drawing/2014/main" id="{408D9B8E-C61C-6647-9CB8-8FE32F6AF14D}"/>
              </a:ext>
            </a:extLst>
          </p:cNvPr>
          <p:cNvSpPr>
            <a:spLocks noGrp="1"/>
          </p:cNvSpPr>
          <p:nvPr>
            <p:ph type="body" idx="1"/>
          </p:nvPr>
        </p:nvSpPr>
        <p:spPr>
          <a:xfrm>
            <a:off x="415600" y="1639833"/>
            <a:ext cx="4052228" cy="4452000"/>
          </a:xfrm>
        </p:spPr>
        <p:txBody>
          <a:bodyPr>
            <a:normAutofit/>
          </a:bodyPr>
          <a:lstStyle/>
          <a:p>
            <a:endParaRPr lang="en-US" sz="2000" b="1" dirty="0">
              <a:solidFill>
                <a:srgbClr val="000000"/>
              </a:solidFill>
              <a:latin typeface="+mn-lt"/>
            </a:endParaRPr>
          </a:p>
          <a:p>
            <a:endParaRPr lang="en-US" sz="2000" b="1" dirty="0">
              <a:solidFill>
                <a:srgbClr val="000000"/>
              </a:solidFill>
              <a:latin typeface="+mn-lt"/>
            </a:endParaRPr>
          </a:p>
          <a:p>
            <a:endParaRPr lang="en-US" sz="2000" b="1" dirty="0">
              <a:solidFill>
                <a:srgbClr val="000000"/>
              </a:solidFill>
              <a:latin typeface="+mn-lt"/>
            </a:endParaRPr>
          </a:p>
          <a:p>
            <a:endParaRPr lang="en-US" sz="2000" b="1" dirty="0">
              <a:solidFill>
                <a:srgbClr val="000000"/>
              </a:solidFill>
              <a:latin typeface="+mn-lt"/>
            </a:endParaRPr>
          </a:p>
          <a:p>
            <a:r>
              <a:rPr lang="en-US" sz="2000" b="1" dirty="0">
                <a:solidFill>
                  <a:srgbClr val="000000"/>
                </a:solidFill>
                <a:latin typeface="+mn-lt"/>
              </a:rPr>
              <a:t>International Communication and the Global Marketplace</a:t>
            </a:r>
          </a:p>
        </p:txBody>
      </p:sp>
      <p:pic>
        <p:nvPicPr>
          <p:cNvPr id="4" name="Picture 2" descr="A graphic with the term &quot;Global Village&quot; in the centre, with circles surrounding it that state, 1) Political, 2) Legal, 3) Economic, and 4) Ethical">
            <a:extLst>
              <a:ext uri="{FF2B5EF4-FFF2-40B4-BE49-F238E27FC236}">
                <a16:creationId xmlns:a16="http://schemas.microsoft.com/office/drawing/2014/main" id="{8FEDA1CE-860D-69D4-F3DF-45C59ED36C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828" y="1020064"/>
            <a:ext cx="6782764" cy="543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20B293-56F1-F92E-D208-24FAAAA3A9DB}"/>
              </a:ext>
            </a:extLst>
          </p:cNvPr>
          <p:cNvSpPr txBox="1"/>
          <p:nvPr/>
        </p:nvSpPr>
        <p:spPr>
          <a:xfrm>
            <a:off x="8255644" y="6138134"/>
            <a:ext cx="6094070" cy="276999"/>
          </a:xfrm>
          <a:prstGeom prst="rect">
            <a:avLst/>
          </a:prstGeom>
          <a:noFill/>
        </p:spPr>
        <p:txBody>
          <a:bodyPr wrap="square">
            <a:spAutoFit/>
          </a:bodyPr>
          <a:lstStyle/>
          <a:p>
            <a:r>
              <a:rPr lang="en-US" sz="1200" b="0" i="1">
                <a:solidFill>
                  <a:srgbClr val="373D3F"/>
                </a:solidFill>
                <a:effectLst/>
                <a:latin typeface="Open Sans" panose="020B0606030504020204" pitchFamily="34" charset="0"/>
              </a:rPr>
              <a:t>Fig 3.1 </a:t>
            </a:r>
            <a:r>
              <a:rPr lang="en-US" sz="1200" b="0" i="1">
                <a:solidFill>
                  <a:srgbClr val="373D3F"/>
                </a:solidFill>
                <a:effectLst/>
                <a:latin typeface="Open Sans" panose="020B0606030504020204" pitchFamily="34" charset="0"/>
                <a:hlinkClick r:id="rId3"/>
              </a:rPr>
              <a:t>Components of the  Global Village</a:t>
            </a:r>
            <a:endParaRPr lang="en-US" sz="1200"/>
          </a:p>
        </p:txBody>
      </p:sp>
    </p:spTree>
    <p:extLst>
      <p:ext uri="{BB962C8B-B14F-4D97-AF65-F5344CB8AC3E}">
        <p14:creationId xmlns:p14="http://schemas.microsoft.com/office/powerpoint/2010/main" val="217916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914-7C86-A8B8-6C86-67B95F3B92C3}"/>
              </a:ext>
            </a:extLst>
          </p:cNvPr>
          <p:cNvSpPr>
            <a:spLocks noGrp="1"/>
          </p:cNvSpPr>
          <p:nvPr>
            <p:ph type="title"/>
          </p:nvPr>
        </p:nvSpPr>
        <p:spPr/>
        <p:txBody>
          <a:bodyPr/>
          <a:lstStyle/>
          <a:p>
            <a:r>
              <a:rPr lang="en-US" dirty="0"/>
              <a:t>3.4 International Communication and the Global Marketplace </a:t>
            </a:r>
          </a:p>
        </p:txBody>
      </p:sp>
      <p:sp>
        <p:nvSpPr>
          <p:cNvPr id="3" name="Text Placeholder 2">
            <a:extLst>
              <a:ext uri="{FF2B5EF4-FFF2-40B4-BE49-F238E27FC236}">
                <a16:creationId xmlns:a16="http://schemas.microsoft.com/office/drawing/2014/main" id="{234835C4-6DFD-3370-7669-D71690703025}"/>
              </a:ext>
            </a:extLst>
          </p:cNvPr>
          <p:cNvSpPr>
            <a:spLocks noGrp="1"/>
          </p:cNvSpPr>
          <p:nvPr>
            <p:ph type="body" idx="1"/>
          </p:nvPr>
        </p:nvSpPr>
        <p:spPr>
          <a:xfrm>
            <a:off x="415600" y="1639833"/>
            <a:ext cx="3890182" cy="4452000"/>
          </a:xfrm>
        </p:spPr>
        <p:txBody>
          <a:bodyPr>
            <a:normAutofit/>
          </a:bodyPr>
          <a:lstStyle/>
          <a:p>
            <a:r>
              <a:rPr lang="en-US" sz="2000" b="1" dirty="0">
                <a:solidFill>
                  <a:srgbClr val="000000"/>
                </a:solidFill>
                <a:latin typeface="+mn-lt"/>
              </a:rPr>
              <a:t>What is the Global Village?</a:t>
            </a:r>
          </a:p>
          <a:p>
            <a:r>
              <a:rPr lang="en-US" sz="2000" dirty="0">
                <a:solidFill>
                  <a:srgbClr val="000000"/>
                </a:solidFill>
                <a:latin typeface="+mn-lt"/>
              </a:rPr>
              <a:t>Information and transportation technologies reduce the time and space required to interact. </a:t>
            </a:r>
          </a:p>
          <a:p>
            <a:endParaRPr lang="en-US" sz="2000" dirty="0">
              <a:solidFill>
                <a:srgbClr val="000000"/>
              </a:solidFill>
              <a:latin typeface="+mn-lt"/>
            </a:endParaRPr>
          </a:p>
        </p:txBody>
      </p:sp>
      <p:sp>
        <p:nvSpPr>
          <p:cNvPr id="5" name="TextBox 4">
            <a:extLst>
              <a:ext uri="{FF2B5EF4-FFF2-40B4-BE49-F238E27FC236}">
                <a16:creationId xmlns:a16="http://schemas.microsoft.com/office/drawing/2014/main" id="{0FC5D484-10FD-082E-45FC-815597C41103}"/>
              </a:ext>
            </a:extLst>
          </p:cNvPr>
          <p:cNvSpPr txBox="1"/>
          <p:nvPr/>
        </p:nvSpPr>
        <p:spPr>
          <a:xfrm>
            <a:off x="6600465" y="5849824"/>
            <a:ext cx="6094070" cy="276999"/>
          </a:xfrm>
          <a:prstGeom prst="rect">
            <a:avLst/>
          </a:prstGeom>
          <a:noFill/>
        </p:spPr>
        <p:txBody>
          <a:bodyPr wrap="square">
            <a:spAutoFit/>
          </a:bodyPr>
          <a:lstStyle/>
          <a:p>
            <a:r>
              <a:rPr lang="en-US" sz="1200" b="0" i="0">
                <a:solidFill>
                  <a:srgbClr val="191B26"/>
                </a:solidFill>
                <a:effectLst/>
                <a:latin typeface="Open Sans" panose="020B0606030504020204" pitchFamily="34" charset="0"/>
                <a:hlinkClick r:id="rId2"/>
              </a:rPr>
              <a:t>Photo</a:t>
            </a:r>
            <a:r>
              <a:rPr lang="en-US" sz="1200" b="0" i="0">
                <a:solidFill>
                  <a:srgbClr val="191B26"/>
                </a:solidFill>
                <a:effectLst/>
                <a:latin typeface="Open Sans" panose="020B0606030504020204" pitchFamily="34" charset="0"/>
              </a:rPr>
              <a:t> by </a:t>
            </a:r>
            <a:r>
              <a:rPr lang="en-US" sz="1200" b="0" i="0" u="sng">
                <a:solidFill>
                  <a:srgbClr val="191B26"/>
                </a:solidFill>
                <a:effectLst/>
                <a:latin typeface="Open Sans" panose="020B0606030504020204" pitchFamily="34" charset="0"/>
                <a:hlinkClick r:id="rId3"/>
              </a:rPr>
              <a:t>Gerd Altmann</a:t>
            </a:r>
            <a:r>
              <a:rPr lang="en-US" sz="1200" u="sng">
                <a:solidFill>
                  <a:srgbClr val="191B26"/>
                </a:solidFill>
                <a:latin typeface="Open Sans" panose="020B0606030504020204" pitchFamily="34" charset="0"/>
              </a:rPr>
              <a:t>,</a:t>
            </a:r>
            <a:r>
              <a:rPr lang="en-US" sz="1200" b="0" i="0">
                <a:solidFill>
                  <a:srgbClr val="191B26"/>
                </a:solidFill>
                <a:effectLst/>
                <a:latin typeface="Open Sans" panose="020B0606030504020204" pitchFamily="34" charset="0"/>
              </a:rPr>
              <a:t> </a:t>
            </a:r>
            <a:r>
              <a:rPr lang="en-US" sz="1200" b="0" i="0" u="sng" err="1">
                <a:solidFill>
                  <a:srgbClr val="191B26"/>
                </a:solidFill>
                <a:effectLst/>
                <a:latin typeface="Open Sans" panose="020B0606030504020204" pitchFamily="34" charset="0"/>
                <a:hlinkClick r:id="rId4"/>
              </a:rPr>
              <a:t>Pixabay</a:t>
            </a:r>
            <a:r>
              <a:rPr lang="en-US" sz="1200" b="0" i="0" u="sng">
                <a:solidFill>
                  <a:srgbClr val="191B26"/>
                </a:solidFill>
                <a:effectLst/>
                <a:latin typeface="Open Sans" panose="020B0606030504020204" pitchFamily="34" charset="0"/>
                <a:hlinkClick r:id="rId4"/>
              </a:rPr>
              <a:t> License</a:t>
            </a:r>
            <a:endParaRPr lang="en-US" sz="1200"/>
          </a:p>
        </p:txBody>
      </p:sp>
      <p:pic>
        <p:nvPicPr>
          <p:cNvPr id="7" name="Picture 6" descr="The earth covered in interconnecting dots and lines between cities.">
            <a:extLst>
              <a:ext uri="{FF2B5EF4-FFF2-40B4-BE49-F238E27FC236}">
                <a16:creationId xmlns:a16="http://schemas.microsoft.com/office/drawing/2014/main" id="{01B1A225-F9C7-049B-A8FD-6E1527A04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4024" y="1639833"/>
            <a:ext cx="5995021" cy="3990436"/>
          </a:xfrm>
          <a:prstGeom prst="rect">
            <a:avLst/>
          </a:prstGeom>
        </p:spPr>
      </p:pic>
    </p:spTree>
    <p:extLst>
      <p:ext uri="{BB962C8B-B14F-4D97-AF65-F5344CB8AC3E}">
        <p14:creationId xmlns:p14="http://schemas.microsoft.com/office/powerpoint/2010/main" val="338686687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TotalTime>
  <Words>572</Words>
  <Application>Microsoft Office PowerPoint</Application>
  <PresentationFormat>Widescreen</PresentationFormat>
  <Paragraphs>107</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Frutiger LT Std 55 Roman</vt:lpstr>
      <vt:lpstr>Open Sans</vt:lpstr>
      <vt:lpstr>Roboto</vt:lpstr>
      <vt:lpstr>Geometric</vt:lpstr>
      <vt:lpstr>Geometric</vt:lpstr>
      <vt:lpstr>Talking Business</vt:lpstr>
      <vt:lpstr>Learning Outcomes</vt:lpstr>
      <vt:lpstr>3.1 Intercultural Communication</vt:lpstr>
      <vt:lpstr>3.1 Intercultural Communication </vt:lpstr>
      <vt:lpstr>3.1 Intercultural Communication  </vt:lpstr>
      <vt:lpstr>3.2 Common Cultural Characteristics</vt:lpstr>
      <vt:lpstr>3.3 Divergent Cultural Characteristics</vt:lpstr>
      <vt:lpstr>3.4 International Communication and the Global Marketplace</vt:lpstr>
      <vt:lpstr>3.4 International Communication and the Global Marketplace </vt:lpstr>
      <vt:lpstr>3.5 Styles of Management</vt:lpstr>
      <vt:lpstr>3.5 Styles of Management </vt:lpstr>
      <vt:lpstr>3.5 Styles of Management  </vt:lpstr>
      <vt:lpstr>Reflection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164</cp:revision>
  <dcterms:created xsi:type="dcterms:W3CDTF">2023-05-25T13:46:06Z</dcterms:created>
  <dcterms:modified xsi:type="dcterms:W3CDTF">2023-08-02T13:52:13Z</dcterms:modified>
</cp:coreProperties>
</file>