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77" r:id="rId8"/>
    <p:sldId id="264" r:id="rId9"/>
    <p:sldId id="262" r:id="rId10"/>
    <p:sldId id="278" r:id="rId11"/>
    <p:sldId id="265" r:id="rId12"/>
    <p:sldId id="268" r:id="rId13"/>
    <p:sldId id="269" r:id="rId14"/>
    <p:sldId id="270" r:id="rId15"/>
    <p:sldId id="273" r:id="rId16"/>
    <p:sldId id="275" r:id="rId17"/>
    <p:sldId id="276" r:id="rId18"/>
    <p:sldId id="274" r:id="rId19"/>
    <p:sldId id="271" r:id="rId20"/>
    <p:sldId id="272"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0ADB3-FE33-C632-F8DA-2DAFA5EE0F7B}" v="171" dt="2022-07-28T18:06:1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86" d="100"/>
          <a:sy n="86" d="100"/>
        </p:scale>
        <p:origin x="960" y="-1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r, Aman" userId="S::akaur@fanshawec.ca::5c2035bd-19ed-4e42-8c0a-8cf848a6b67f" providerId="AD" clId="Web-{95A0ADB3-FE33-C632-F8DA-2DAFA5EE0F7B}"/>
    <pc:docChg chg="modSld">
      <pc:chgData name="Kaur, Aman" userId="S::akaur@fanshawec.ca::5c2035bd-19ed-4e42-8c0a-8cf848a6b67f" providerId="AD" clId="Web-{95A0ADB3-FE33-C632-F8DA-2DAFA5EE0F7B}" dt="2022-07-28T18:06:10.393" v="130" actId="20577"/>
      <pc:docMkLst>
        <pc:docMk/>
      </pc:docMkLst>
      <pc:sldChg chg="addSp modSp">
        <pc:chgData name="Kaur, Aman" userId="S::akaur@fanshawec.ca::5c2035bd-19ed-4e42-8c0a-8cf848a6b67f" providerId="AD" clId="Web-{95A0ADB3-FE33-C632-F8DA-2DAFA5EE0F7B}" dt="2022-07-28T18:06:10.393" v="130" actId="20577"/>
        <pc:sldMkLst>
          <pc:docMk/>
          <pc:sldMk cId="1995379362" sldId="259"/>
        </pc:sldMkLst>
        <pc:spChg chg="add mod">
          <ac:chgData name="Kaur, Aman" userId="S::akaur@fanshawec.ca::5c2035bd-19ed-4e42-8c0a-8cf848a6b67f" providerId="AD" clId="Web-{95A0ADB3-FE33-C632-F8DA-2DAFA5EE0F7B}" dt="2022-07-28T18:06:10.393" v="130" actId="20577"/>
          <ac:spMkLst>
            <pc:docMk/>
            <pc:sldMk cId="1995379362" sldId="259"/>
            <ac:spMk id="4" creationId="{EFE28489-D10F-1176-BF0C-EF20457C634A}"/>
          </ac:spMkLst>
        </pc:spChg>
        <pc:picChg chg="mod">
          <ac:chgData name="Kaur, Aman" userId="S::akaur@fanshawec.ca::5c2035bd-19ed-4e42-8c0a-8cf848a6b67f" providerId="AD" clId="Web-{95A0ADB3-FE33-C632-F8DA-2DAFA5EE0F7B}" dt="2022-07-28T17:50:10.515" v="111"/>
          <ac:picMkLst>
            <pc:docMk/>
            <pc:sldMk cId="1995379362" sldId="259"/>
            <ac:picMk id="5" creationId="{B6ED01F6-A385-13EA-F7B3-FB94DC6AE473}"/>
          </ac:picMkLst>
        </pc:picChg>
      </pc:sldChg>
      <pc:sldChg chg="modSp">
        <pc:chgData name="Kaur, Aman" userId="S::akaur@fanshawec.ca::5c2035bd-19ed-4e42-8c0a-8cf848a6b67f" providerId="AD" clId="Web-{95A0ADB3-FE33-C632-F8DA-2DAFA5EE0F7B}" dt="2022-07-28T17:54:27.297" v="112"/>
        <pc:sldMkLst>
          <pc:docMk/>
          <pc:sldMk cId="1882764814" sldId="266"/>
        </pc:sldMkLst>
        <pc:spChg chg="mod">
          <ac:chgData name="Kaur, Aman" userId="S::akaur@fanshawec.ca::5c2035bd-19ed-4e42-8c0a-8cf848a6b67f" providerId="AD" clId="Web-{95A0ADB3-FE33-C632-F8DA-2DAFA5EE0F7B}" dt="2022-07-28T17:11:15.331" v="22" actId="14100"/>
          <ac:spMkLst>
            <pc:docMk/>
            <pc:sldMk cId="1882764814" sldId="266"/>
            <ac:spMk id="5" creationId="{861AD26E-AB19-B497-2C35-F4796CD9BE3A}"/>
          </ac:spMkLst>
        </pc:spChg>
        <pc:picChg chg="mod">
          <ac:chgData name="Kaur, Aman" userId="S::akaur@fanshawec.ca::5c2035bd-19ed-4e42-8c0a-8cf848a6b67f" providerId="AD" clId="Web-{95A0ADB3-FE33-C632-F8DA-2DAFA5EE0F7B}" dt="2022-07-28T17:54:27.297" v="112"/>
          <ac:picMkLst>
            <pc:docMk/>
            <pc:sldMk cId="1882764814" sldId="266"/>
            <ac:picMk id="7" creationId="{B28EBB15-7BFB-AB82-E641-347D6AAE9688}"/>
          </ac:picMkLst>
        </pc:picChg>
      </pc:sldChg>
      <pc:sldChg chg="modSp">
        <pc:chgData name="Kaur, Aman" userId="S::akaur@fanshawec.ca::5c2035bd-19ed-4e42-8c0a-8cf848a6b67f" providerId="AD" clId="Web-{95A0ADB3-FE33-C632-F8DA-2DAFA5EE0F7B}" dt="2022-07-28T17:55:39.454" v="114"/>
        <pc:sldMkLst>
          <pc:docMk/>
          <pc:sldMk cId="4118129935" sldId="267"/>
        </pc:sldMkLst>
        <pc:spChg chg="mod">
          <ac:chgData name="Kaur, Aman" userId="S::akaur@fanshawec.ca::5c2035bd-19ed-4e42-8c0a-8cf848a6b67f" providerId="AD" clId="Web-{95A0ADB3-FE33-C632-F8DA-2DAFA5EE0F7B}" dt="2022-07-28T17:12:35.361" v="38" actId="1076"/>
          <ac:spMkLst>
            <pc:docMk/>
            <pc:sldMk cId="4118129935" sldId="267"/>
            <ac:spMk id="7" creationId="{F3092907-3B15-3F72-7E15-65A478A9E781}"/>
          </ac:spMkLst>
        </pc:spChg>
        <pc:picChg chg="mod">
          <ac:chgData name="Kaur, Aman" userId="S::akaur@fanshawec.ca::5c2035bd-19ed-4e42-8c0a-8cf848a6b67f" providerId="AD" clId="Web-{95A0ADB3-FE33-C632-F8DA-2DAFA5EE0F7B}" dt="2022-07-28T17:55:39.454" v="114"/>
          <ac:picMkLst>
            <pc:docMk/>
            <pc:sldMk cId="4118129935" sldId="267"/>
            <ac:picMk id="9" creationId="{D571A75A-BBE2-E580-11B3-2508FCEC0025}"/>
          </ac:picMkLst>
        </pc:picChg>
      </pc:sldChg>
      <pc:sldChg chg="modSp">
        <pc:chgData name="Kaur, Aman" userId="S::akaur@fanshawec.ca::5c2035bd-19ed-4e42-8c0a-8cf848a6b67f" providerId="AD" clId="Web-{95A0ADB3-FE33-C632-F8DA-2DAFA5EE0F7B}" dt="2022-07-28T17:57:12.985" v="115"/>
        <pc:sldMkLst>
          <pc:docMk/>
          <pc:sldMk cId="2713954206" sldId="268"/>
        </pc:sldMkLst>
        <pc:spChg chg="mod">
          <ac:chgData name="Kaur, Aman" userId="S::akaur@fanshawec.ca::5c2035bd-19ed-4e42-8c0a-8cf848a6b67f" providerId="AD" clId="Web-{95A0ADB3-FE33-C632-F8DA-2DAFA5EE0F7B}" dt="2022-07-28T17:13:19.516" v="47" actId="1076"/>
          <ac:spMkLst>
            <pc:docMk/>
            <pc:sldMk cId="2713954206" sldId="268"/>
            <ac:spMk id="5" creationId="{47BD99C8-BD42-2C8C-5EBC-11E0F4EBCE85}"/>
          </ac:spMkLst>
        </pc:spChg>
        <pc:picChg chg="mod">
          <ac:chgData name="Kaur, Aman" userId="S::akaur@fanshawec.ca::5c2035bd-19ed-4e42-8c0a-8cf848a6b67f" providerId="AD" clId="Web-{95A0ADB3-FE33-C632-F8DA-2DAFA5EE0F7B}" dt="2022-07-28T17:57:12.985" v="115"/>
          <ac:picMkLst>
            <pc:docMk/>
            <pc:sldMk cId="2713954206" sldId="268"/>
            <ac:picMk id="7" creationId="{CF723FC1-5F68-55B3-720A-7E3E9A33E635}"/>
          </ac:picMkLst>
        </pc:picChg>
      </pc:sldChg>
      <pc:sldChg chg="addSp modSp">
        <pc:chgData name="Kaur, Aman" userId="S::akaur@fanshawec.ca::5c2035bd-19ed-4e42-8c0a-8cf848a6b67f" providerId="AD" clId="Web-{95A0ADB3-FE33-C632-F8DA-2DAFA5EE0F7B}" dt="2022-07-28T18:05:12.346" v="126"/>
        <pc:sldMkLst>
          <pc:docMk/>
          <pc:sldMk cId="2109285961" sldId="273"/>
        </pc:sldMkLst>
        <pc:spChg chg="add mod">
          <ac:chgData name="Kaur, Aman" userId="S::akaur@fanshawec.ca::5c2035bd-19ed-4e42-8c0a-8cf848a6b67f" providerId="AD" clId="Web-{95A0ADB3-FE33-C632-F8DA-2DAFA5EE0F7B}" dt="2022-07-28T17:15:16.201" v="63" actId="20577"/>
          <ac:spMkLst>
            <pc:docMk/>
            <pc:sldMk cId="2109285961" sldId="273"/>
            <ac:spMk id="4" creationId="{44C60BEF-4DF1-894D-CADD-09A8FEB8E1EA}"/>
          </ac:spMkLst>
        </pc:spChg>
        <pc:picChg chg="mod">
          <ac:chgData name="Kaur, Aman" userId="S::akaur@fanshawec.ca::5c2035bd-19ed-4e42-8c0a-8cf848a6b67f" providerId="AD" clId="Web-{95A0ADB3-FE33-C632-F8DA-2DAFA5EE0F7B}" dt="2022-07-28T18:05:12.346" v="126"/>
          <ac:picMkLst>
            <pc:docMk/>
            <pc:sldMk cId="2109285961" sldId="273"/>
            <ac:picMk id="5" creationId="{186DA7A8-6E8D-A48C-4B49-659B6C7D31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social situations, highly narcissistic individuals strive to be the center of attention. Narcissists tend to agree with statements such as the following:</a:t>
            </a:r>
          </a:p>
          <a:p>
            <a:endParaRPr lang="en-CA" sz="1100" b="0" i="0" u="none" strike="noStrike" cap="none" dirty="0">
              <a:solidFill>
                <a:srgbClr val="000000"/>
              </a:solidFill>
              <a:effectLst/>
              <a:latin typeface="Arial"/>
              <a:ea typeface="Arial"/>
              <a:cs typeface="Arial"/>
              <a:sym typeface="Arial"/>
            </a:endParaRPr>
          </a:p>
          <a:p>
            <a:r>
              <a:rPr lang="en-CA" b="0" dirty="0">
                <a:effectLst/>
              </a:rPr>
              <a:t>“I know that I am good because everybody keeps telling me so.”</a:t>
            </a:r>
            <a:br>
              <a:rPr lang="en-CA" b="0" dirty="0">
                <a:effectLst/>
              </a:rPr>
            </a:br>
            <a:r>
              <a:rPr lang="en-CA" b="0" dirty="0">
                <a:effectLst/>
              </a:rPr>
              <a:t>“I can usually talk my way out of anything.”</a:t>
            </a:r>
            <a:br>
              <a:rPr lang="en-CA" b="0" dirty="0">
                <a:effectLst/>
              </a:rPr>
            </a:br>
            <a:r>
              <a:rPr lang="en-CA" b="0" dirty="0">
                <a:effectLst/>
              </a:rPr>
              <a:t>“I like to be the center of attention.”</a:t>
            </a:r>
            <a:br>
              <a:rPr lang="en-CA" b="0" dirty="0">
                <a:effectLst/>
              </a:rPr>
            </a:br>
            <a:r>
              <a:rPr lang="en-CA" b="0" dirty="0">
                <a:effectLst/>
              </a:rPr>
              <a:t>“I have a natural talent for influencing people.”</a:t>
            </a:r>
          </a:p>
          <a:p>
            <a:endParaRPr lang="en-US" dirty="0"/>
          </a:p>
        </p:txBody>
      </p:sp>
    </p:spTree>
    <p:extLst>
      <p:ext uri="{BB962C8B-B14F-4D97-AF65-F5344CB8AC3E}">
        <p14:creationId xmlns:p14="http://schemas.microsoft.com/office/powerpoint/2010/main" val="117921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Eventually, everyone is going to run into someone within the workplace that is going to annoy them. There are many out there designed to help you deal with difficult people, toxic people, workplace vampires, energy drainers, etc.… Some of these people are just irritants while other problem people can be more egregious (e.g., aggressive, bullying, deviating from work norms, overly cynical about everything, etc.).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We view these people as problem people because they ultimately take more of our resources to deal with them.</a:t>
            </a:r>
            <a:endParaRPr lang="en-US" dirty="0"/>
          </a:p>
        </p:txBody>
      </p:sp>
    </p:spTree>
    <p:extLst>
      <p:ext uri="{BB962C8B-B14F-4D97-AF65-F5344CB8AC3E}">
        <p14:creationId xmlns:p14="http://schemas.microsoft.com/office/powerpoint/2010/main" val="164999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Problem Bosses- Through Harden Fritz’s research into bosses, she found that there are six common types of problematic bosses: different, okay good old boy/girl, toxic, self-centered taskmaster, and intrusive harasser.</a:t>
            </a:r>
          </a:p>
          <a:p>
            <a:endParaRPr lang="en-CA" dirty="0"/>
          </a:p>
          <a:p>
            <a:r>
              <a:rPr lang="en-CA" sz="1100" b="0" i="1" u="none" strike="noStrike" cap="none" dirty="0">
                <a:solidFill>
                  <a:srgbClr val="000000"/>
                </a:solidFill>
                <a:effectLst/>
                <a:latin typeface="Arial"/>
                <a:ea typeface="Arial"/>
                <a:cs typeface="Arial"/>
                <a:sym typeface="Arial"/>
              </a:rPr>
              <a:t>The Different Boss- </a:t>
            </a:r>
            <a:r>
              <a:rPr lang="en-CA" sz="1100" b="0" i="0" u="none" strike="noStrike" cap="none" dirty="0">
                <a:solidFill>
                  <a:srgbClr val="000000"/>
                </a:solidFill>
                <a:effectLst/>
                <a:latin typeface="Arial"/>
                <a:ea typeface="Arial"/>
                <a:cs typeface="Arial"/>
                <a:sym typeface="Arial"/>
              </a:rPr>
              <a:t>First, </a:t>
            </a:r>
            <a:r>
              <a:rPr lang="en-CA" sz="1100" b="1" i="0" u="none" strike="noStrike" cap="none" dirty="0">
                <a:solidFill>
                  <a:srgbClr val="000000"/>
                </a:solidFill>
                <a:effectLst/>
                <a:latin typeface="Arial"/>
                <a:ea typeface="Arial"/>
                <a:cs typeface="Arial"/>
                <a:sym typeface="Arial"/>
              </a:rPr>
              <a:t>The Different Boss</a:t>
            </a:r>
            <a:r>
              <a:rPr lang="en-CA" sz="1100" b="0" i="0" u="none" strike="noStrike" cap="none" dirty="0">
                <a:solidFill>
                  <a:srgbClr val="000000"/>
                </a:solidFill>
                <a:effectLst/>
                <a:latin typeface="Arial"/>
                <a:ea typeface="Arial"/>
                <a:cs typeface="Arial"/>
                <a:sym typeface="Arial"/>
              </a:rPr>
              <a:t> is someone a subordinate sees as distractingly different from them as a person. Different subordinates are going to view what is “distractingly different” in a wide range of different ways. </a:t>
            </a:r>
          </a:p>
          <a:p>
            <a:endParaRPr lang="en-CA" dirty="0"/>
          </a:p>
          <a:p>
            <a:r>
              <a:rPr lang="en-CA" sz="1100" b="0" i="1" u="none" strike="noStrike" cap="none" dirty="0">
                <a:solidFill>
                  <a:srgbClr val="000000"/>
                </a:solidFill>
                <a:effectLst/>
                <a:latin typeface="Arial"/>
                <a:ea typeface="Arial"/>
                <a:cs typeface="Arial"/>
                <a:sym typeface="Arial"/>
              </a:rPr>
              <a:t>Good Old Boy or Good Old Girl Boss- </a:t>
            </a:r>
            <a:r>
              <a:rPr lang="en-CA" sz="1100" b="0" i="0" u="none" strike="noStrike" cap="none" dirty="0">
                <a:solidFill>
                  <a:srgbClr val="000000"/>
                </a:solidFill>
                <a:effectLst/>
                <a:latin typeface="Arial"/>
                <a:ea typeface="Arial"/>
                <a:cs typeface="Arial"/>
                <a:sym typeface="Arial"/>
              </a:rPr>
              <a:t>Second, is </a:t>
            </a:r>
            <a:r>
              <a:rPr lang="en-CA" sz="1100" b="1" i="0" u="none" strike="noStrike" cap="none" dirty="0">
                <a:solidFill>
                  <a:srgbClr val="000000"/>
                </a:solidFill>
                <a:effectLst/>
                <a:latin typeface="Arial"/>
                <a:ea typeface="Arial"/>
                <a:cs typeface="Arial"/>
                <a:sym typeface="Arial"/>
              </a:rPr>
              <a:t>the Good Old Boy or Good Old Girl Boss</a:t>
            </a:r>
            <a:r>
              <a:rPr lang="en-CA" sz="1100" b="0" i="0" u="none" strike="noStrike" cap="none" dirty="0">
                <a:solidFill>
                  <a:srgbClr val="000000"/>
                </a:solidFill>
                <a:effectLst/>
                <a:latin typeface="Arial"/>
                <a:ea typeface="Arial"/>
                <a:cs typeface="Arial"/>
                <a:sym typeface="Arial"/>
              </a:rPr>
              <a:t>. This type of boss is someone who probably hasn’t progressed along with the modern world of corporate thinking. This person may be gregarious and outgoing, but this person tends to see the “old ways of doing things” as best – even when they’re problematic.</a:t>
            </a:r>
          </a:p>
          <a:p>
            <a:endParaRPr lang="en-CA" dirty="0"/>
          </a:p>
          <a:p>
            <a:r>
              <a:rPr lang="en-CA" sz="1100" b="0" i="1" u="none" strike="noStrike" cap="none" dirty="0">
                <a:solidFill>
                  <a:srgbClr val="000000"/>
                </a:solidFill>
                <a:effectLst/>
                <a:latin typeface="Arial"/>
                <a:ea typeface="Arial"/>
                <a:cs typeface="Arial"/>
                <a:sym typeface="Arial"/>
              </a:rPr>
              <a:t>Okay Boss- </a:t>
            </a:r>
            <a:r>
              <a:rPr lang="en-CA" sz="1100" b="0" i="0" u="none" strike="noStrike" cap="none" dirty="0">
                <a:solidFill>
                  <a:srgbClr val="000000"/>
                </a:solidFill>
                <a:effectLst/>
                <a:latin typeface="Arial"/>
                <a:ea typeface="Arial"/>
                <a:cs typeface="Arial"/>
                <a:sym typeface="Arial"/>
              </a:rPr>
              <a:t>The third type of boss is the </a:t>
            </a:r>
            <a:r>
              <a:rPr lang="en-CA" sz="1100" b="1" i="0" u="none" strike="noStrike" cap="none" dirty="0">
                <a:solidFill>
                  <a:srgbClr val="000000"/>
                </a:solidFill>
                <a:effectLst/>
                <a:latin typeface="Arial"/>
                <a:ea typeface="Arial"/>
                <a:cs typeface="Arial"/>
                <a:sym typeface="Arial"/>
              </a:rPr>
              <a:t>Okay Boss</a:t>
            </a:r>
            <a:r>
              <a:rPr lang="en-CA" sz="1100" b="0" i="0" u="none" strike="noStrike" cap="none" dirty="0">
                <a:solidFill>
                  <a:srgbClr val="000000"/>
                </a:solidFill>
                <a:effectLst/>
                <a:latin typeface="Arial"/>
                <a:ea typeface="Arial"/>
                <a:cs typeface="Arial"/>
                <a:sym typeface="Arial"/>
              </a:rPr>
              <a:t>. This person is exactly like the name says, okay and average in just about every way possible. These individuals are, in many ways, coasting towards retirement. </a:t>
            </a:r>
          </a:p>
          <a:p>
            <a:endParaRPr lang="en-CA" dirty="0"/>
          </a:p>
          <a:p>
            <a:r>
              <a:rPr lang="en-CA" sz="1100" b="0" i="1" u="none" strike="noStrike" cap="none" dirty="0">
                <a:solidFill>
                  <a:srgbClr val="000000"/>
                </a:solidFill>
                <a:effectLst/>
                <a:latin typeface="Arial"/>
                <a:ea typeface="Arial"/>
                <a:cs typeface="Arial"/>
                <a:sym typeface="Arial"/>
              </a:rPr>
              <a:t>The Toxic Boss- </a:t>
            </a:r>
            <a:r>
              <a:rPr lang="en-CA" sz="1100" b="0" i="0" u="none" strike="noStrike" cap="none" dirty="0">
                <a:solidFill>
                  <a:srgbClr val="000000"/>
                </a:solidFill>
                <a:effectLst/>
                <a:latin typeface="Arial"/>
                <a:ea typeface="Arial"/>
                <a:cs typeface="Arial"/>
                <a:sym typeface="Arial"/>
              </a:rPr>
              <a:t>Fourth, we have the </a:t>
            </a:r>
            <a:r>
              <a:rPr lang="en-CA" sz="1100" b="1" i="0" u="none" strike="noStrike" cap="none" dirty="0">
                <a:solidFill>
                  <a:srgbClr val="000000"/>
                </a:solidFill>
                <a:effectLst/>
                <a:latin typeface="Arial"/>
                <a:ea typeface="Arial"/>
                <a:cs typeface="Arial"/>
                <a:sym typeface="Arial"/>
              </a:rPr>
              <a:t>Toxic Boss</a:t>
            </a:r>
            <a:r>
              <a:rPr lang="en-CA" sz="1100" b="0" i="0" u="none" strike="noStrike" cap="none" dirty="0">
                <a:solidFill>
                  <a:srgbClr val="000000"/>
                </a:solidFill>
                <a:effectLst/>
                <a:latin typeface="Arial"/>
                <a:ea typeface="Arial"/>
                <a:cs typeface="Arial"/>
                <a:sym typeface="Arial"/>
              </a:rPr>
              <a:t>. These bosses are just all-around problematic in the workplace. These people are often seen as unethical, obnoxious, and unprofessional by their subordinates. </a:t>
            </a:r>
          </a:p>
          <a:p>
            <a:endParaRPr lang="en-CA" dirty="0"/>
          </a:p>
          <a:p>
            <a:r>
              <a:rPr lang="en-CA" sz="1100" b="0" i="1" u="none" strike="noStrike" cap="none" dirty="0">
                <a:solidFill>
                  <a:srgbClr val="000000"/>
                </a:solidFill>
                <a:effectLst/>
                <a:latin typeface="Arial"/>
                <a:ea typeface="Arial"/>
                <a:cs typeface="Arial"/>
                <a:sym typeface="Arial"/>
              </a:rPr>
              <a:t>Self-Centered Taskmaster- </a:t>
            </a:r>
            <a:r>
              <a:rPr lang="en-CA" sz="1100" b="0" i="0" u="none" strike="noStrike" cap="none" dirty="0">
                <a:solidFill>
                  <a:srgbClr val="000000"/>
                </a:solidFill>
                <a:effectLst/>
                <a:latin typeface="Arial"/>
                <a:ea typeface="Arial"/>
                <a:cs typeface="Arial"/>
                <a:sym typeface="Arial"/>
              </a:rPr>
              <a:t>The fifth type of problematic boss is the </a:t>
            </a:r>
            <a:r>
              <a:rPr lang="en-CA" sz="1100" b="1" i="0" u="none" strike="noStrike" cap="none" dirty="0">
                <a:solidFill>
                  <a:srgbClr val="000000"/>
                </a:solidFill>
                <a:effectLst/>
                <a:latin typeface="Arial"/>
                <a:ea typeface="Arial"/>
                <a:cs typeface="Arial"/>
                <a:sym typeface="Arial"/>
              </a:rPr>
              <a:t>Self-Centered Taskmaster</a:t>
            </a:r>
            <a:r>
              <a:rPr lang="en-CA" sz="1100" b="0" i="0" u="none" strike="noStrike" cap="none" dirty="0">
                <a:solidFill>
                  <a:srgbClr val="000000"/>
                </a:solidFill>
                <a:effectLst/>
                <a:latin typeface="Arial"/>
                <a:ea typeface="Arial"/>
                <a:cs typeface="Arial"/>
                <a:sym typeface="Arial"/>
              </a:rPr>
              <a:t>. The self-centered taskmaster is ultimately “focused on getting the job done to advance his/her own goals, without concern for others” (Harden Fritz, 2009, p. 31). This type of boss is purely focused on getting work done.</a:t>
            </a:r>
          </a:p>
          <a:p>
            <a:endParaRPr lang="en-CA" dirty="0"/>
          </a:p>
          <a:p>
            <a:r>
              <a:rPr lang="en-CA" sz="1100" b="0" i="1" u="none" strike="noStrike" cap="none" dirty="0">
                <a:solidFill>
                  <a:srgbClr val="000000"/>
                </a:solidFill>
                <a:effectLst/>
                <a:latin typeface="Arial"/>
                <a:ea typeface="Arial"/>
                <a:cs typeface="Arial"/>
                <a:sym typeface="Arial"/>
              </a:rPr>
              <a:t>The Intrusive Harasser Boss- </a:t>
            </a:r>
            <a:r>
              <a:rPr lang="en-CA" sz="1100" b="0" i="0" u="none" strike="noStrike" cap="none" dirty="0">
                <a:solidFill>
                  <a:srgbClr val="000000"/>
                </a:solidFill>
                <a:effectLst/>
                <a:latin typeface="Arial"/>
                <a:ea typeface="Arial"/>
                <a:cs typeface="Arial"/>
                <a:sym typeface="Arial"/>
              </a:rPr>
              <a:t>Sixth, we have the </a:t>
            </a:r>
            <a:r>
              <a:rPr lang="en-CA" sz="1100" b="1" i="0" u="none" strike="noStrike" cap="none" dirty="0">
                <a:solidFill>
                  <a:srgbClr val="000000"/>
                </a:solidFill>
                <a:effectLst/>
                <a:latin typeface="Arial"/>
                <a:ea typeface="Arial"/>
                <a:cs typeface="Arial"/>
                <a:sym typeface="Arial"/>
              </a:rPr>
              <a:t>Intrusive Harasser Boss</a:t>
            </a:r>
            <a:r>
              <a:rPr lang="en-CA" sz="1100" b="0" i="0" u="none" strike="noStrike" cap="none" dirty="0">
                <a:solidFill>
                  <a:srgbClr val="000000"/>
                </a:solidFill>
                <a:effectLst/>
                <a:latin typeface="Arial"/>
                <a:ea typeface="Arial"/>
                <a:cs typeface="Arial"/>
                <a:sym typeface="Arial"/>
              </a:rPr>
              <a:t>. This individual tends to be highly interfering and often wants to get caught up in their subordinates’ personal and professional lives.</a:t>
            </a:r>
          </a:p>
          <a:p>
            <a:endParaRPr lang="en-CA" dirty="0"/>
          </a:p>
          <a:p>
            <a:br>
              <a:rPr lang="en-CA" dirty="0"/>
            </a:br>
            <a:endParaRPr lang="en-US" dirty="0"/>
          </a:p>
        </p:txBody>
      </p:sp>
    </p:spTree>
    <p:extLst>
      <p:ext uri="{BB962C8B-B14F-4D97-AF65-F5344CB8AC3E}">
        <p14:creationId xmlns:p14="http://schemas.microsoft.com/office/powerpoint/2010/main" val="210062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Adolescent- </a:t>
            </a:r>
            <a:r>
              <a:rPr lang="en-CA" sz="1100" b="0" i="0" u="none" strike="noStrike" cap="none" dirty="0">
                <a:solidFill>
                  <a:srgbClr val="000000"/>
                </a:solidFill>
                <a:effectLst/>
                <a:latin typeface="Arial"/>
                <a:ea typeface="Arial"/>
                <a:cs typeface="Arial"/>
                <a:sym typeface="Arial"/>
              </a:rPr>
              <a:t>The first common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you can have is the </a:t>
            </a:r>
            <a:r>
              <a:rPr lang="en-CA" sz="1100" b="1" i="0" u="none" strike="noStrike" cap="none" dirty="0">
                <a:solidFill>
                  <a:srgbClr val="000000"/>
                </a:solidFill>
                <a:effectLst/>
                <a:latin typeface="Arial"/>
                <a:ea typeface="Arial"/>
                <a:cs typeface="Arial"/>
                <a:sym typeface="Arial"/>
              </a:rPr>
              <a:t>Adolescent</a:t>
            </a:r>
            <a:r>
              <a:rPr lang="en-CA" sz="1100" b="0" i="0" u="none" strike="noStrike" cap="none" dirty="0">
                <a:solidFill>
                  <a:srgbClr val="000000"/>
                </a:solidFill>
                <a:effectLst/>
                <a:latin typeface="Arial"/>
                <a:ea typeface="Arial"/>
                <a:cs typeface="Arial"/>
                <a:sym typeface="Arial"/>
              </a:rPr>
              <a:t>. The adolescent is the Peter Pan of the business world, they don’t want to grow up. These people tend to want to be the center of attention and will be the first to let everyone know when they’ve accomplished something. </a:t>
            </a:r>
          </a:p>
          <a:p>
            <a:endParaRPr lang="en-US" dirty="0"/>
          </a:p>
          <a:p>
            <a:r>
              <a:rPr lang="en-CA" sz="1100" b="0" i="1" u="none" strike="noStrike" cap="none" dirty="0">
                <a:solidFill>
                  <a:srgbClr val="000000"/>
                </a:solidFill>
                <a:effectLst/>
                <a:latin typeface="Arial"/>
                <a:ea typeface="Arial"/>
                <a:cs typeface="Arial"/>
                <a:sym typeface="Arial"/>
              </a:rPr>
              <a:t>Bully- </a:t>
            </a:r>
            <a:r>
              <a:rPr lang="en-CA" sz="1100" b="0" i="0" u="none" strike="noStrike" cap="none" dirty="0">
                <a:solidFill>
                  <a:srgbClr val="000000"/>
                </a:solidFill>
                <a:effectLst/>
                <a:latin typeface="Arial"/>
                <a:ea typeface="Arial"/>
                <a:cs typeface="Arial"/>
                <a:sym typeface="Arial"/>
              </a:rPr>
              <a:t>Second, we have the </a:t>
            </a:r>
            <a:r>
              <a:rPr lang="en-CA" sz="1100" b="1" i="0" u="none" strike="noStrike" cap="none" dirty="0">
                <a:solidFill>
                  <a:srgbClr val="000000"/>
                </a:solidFill>
                <a:effectLst/>
                <a:latin typeface="Arial"/>
                <a:ea typeface="Arial"/>
                <a:cs typeface="Arial"/>
                <a:sym typeface="Arial"/>
              </a:rPr>
              <a:t>Bully</a:t>
            </a:r>
            <a:r>
              <a:rPr lang="en-CA" sz="1100" b="0" i="0" u="none" strike="noStrike" cap="none" dirty="0">
                <a:solidFill>
                  <a:srgbClr val="000000"/>
                </a:solidFill>
                <a:effectLst/>
                <a:latin typeface="Arial"/>
                <a:ea typeface="Arial"/>
                <a:cs typeface="Arial"/>
                <a:sym typeface="Arial"/>
              </a:rPr>
              <a:t>. As we have previously discussed, bully is still common in many Canadian workplaces. This individual has a knack of being overly demanding on their peers, but then dares to take credit for their peers’ work when the time comes.</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Mild Annoyance- </a:t>
            </a:r>
            <a:r>
              <a:rPr lang="en-CA" sz="1100" b="0" i="0" u="none" strike="noStrike" cap="none" dirty="0">
                <a:solidFill>
                  <a:srgbClr val="000000"/>
                </a:solidFill>
                <a:effectLst/>
                <a:latin typeface="Arial"/>
                <a:ea typeface="Arial"/>
                <a:cs typeface="Arial"/>
                <a:sym typeface="Arial"/>
              </a:rPr>
              <a:t>The third type of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is the </a:t>
            </a:r>
            <a:r>
              <a:rPr lang="en-CA" sz="1100" b="1" i="0" u="none" strike="noStrike" cap="none" dirty="0">
                <a:solidFill>
                  <a:srgbClr val="000000"/>
                </a:solidFill>
                <a:effectLst/>
                <a:latin typeface="Arial"/>
                <a:ea typeface="Arial"/>
                <a:cs typeface="Arial"/>
                <a:sym typeface="Arial"/>
              </a:rPr>
              <a:t>Mild Annoyance</a:t>
            </a:r>
            <a:r>
              <a:rPr lang="en-CA" sz="1100" b="0" i="0" u="none" strike="noStrike" cap="none" dirty="0">
                <a:solidFill>
                  <a:srgbClr val="000000"/>
                </a:solidFill>
                <a:effectLst/>
                <a:latin typeface="Arial"/>
                <a:ea typeface="Arial"/>
                <a:cs typeface="Arial"/>
                <a:sym typeface="Arial"/>
              </a:rPr>
              <a:t>. When it comes down to it, this person isn’t going to ruin your day, but they are mildly annoying and tend to be so on a routine basis. Maybe it’s a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who wants to come in every morning and talk to you about what they watched on television the night before while you’re trying to catch up on email.</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Independent Self-Promoter- </a:t>
            </a:r>
            <a:r>
              <a:rPr lang="en-CA" sz="1100" b="0" i="0" u="none" strike="noStrike" cap="none" dirty="0">
                <a:solidFill>
                  <a:srgbClr val="000000"/>
                </a:solidFill>
                <a:effectLst/>
                <a:latin typeface="Arial"/>
                <a:ea typeface="Arial"/>
                <a:cs typeface="Arial"/>
                <a:sym typeface="Arial"/>
              </a:rPr>
              <a:t>Fourth, we have the </a:t>
            </a:r>
            <a:r>
              <a:rPr lang="en-CA" sz="1100" b="1" i="0" u="none" strike="noStrike" cap="none" dirty="0">
                <a:solidFill>
                  <a:srgbClr val="000000"/>
                </a:solidFill>
                <a:effectLst/>
                <a:latin typeface="Arial"/>
                <a:ea typeface="Arial"/>
                <a:cs typeface="Arial"/>
                <a:sym typeface="Arial"/>
              </a:rPr>
              <a:t>Independent Self-Promoter</a:t>
            </a:r>
            <a:r>
              <a:rPr lang="en-CA" sz="1100" b="0" i="0" u="none" strike="noStrike" cap="none" dirty="0">
                <a:solidFill>
                  <a:srgbClr val="000000"/>
                </a:solidFill>
                <a:effectLst/>
                <a:latin typeface="Arial"/>
                <a:ea typeface="Arial"/>
                <a:cs typeface="Arial"/>
                <a:sym typeface="Arial"/>
              </a:rPr>
              <a:t>. The independent self-promoter is someone who likes to toot their own horn at work. This individual tends to be slight to extremely narcissistic and thinks the world revolves around them.</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Pushy Playboy/Playgirl- </a:t>
            </a:r>
            <a:r>
              <a:rPr lang="en-CA" sz="1100" b="0" i="0" u="none" strike="noStrike" cap="none" dirty="0">
                <a:solidFill>
                  <a:srgbClr val="000000"/>
                </a:solidFill>
                <a:effectLst/>
                <a:latin typeface="Arial"/>
                <a:ea typeface="Arial"/>
                <a:cs typeface="Arial"/>
                <a:sym typeface="Arial"/>
              </a:rPr>
              <a:t>The fifth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is t</a:t>
            </a:r>
            <a:r>
              <a:rPr lang="en-CA" sz="1100" b="1" i="0" u="none" strike="noStrike" cap="none" dirty="0">
                <a:solidFill>
                  <a:srgbClr val="000000"/>
                </a:solidFill>
                <a:effectLst/>
                <a:latin typeface="Arial"/>
                <a:ea typeface="Arial"/>
                <a:cs typeface="Arial"/>
                <a:sym typeface="Arial"/>
              </a:rPr>
              <a:t>he Pushy Playboy/Playgirl</a:t>
            </a:r>
            <a:r>
              <a:rPr lang="en-CA" sz="1100" b="0" i="0" u="none" strike="noStrike" cap="none" dirty="0">
                <a:solidFill>
                  <a:srgbClr val="000000"/>
                </a:solidFill>
                <a:effectLst/>
                <a:latin typeface="Arial"/>
                <a:ea typeface="Arial"/>
                <a:cs typeface="Arial"/>
                <a:sym typeface="Arial"/>
              </a:rPr>
              <a:t>. The pushy playboy/playgirl is an individual marked by their tendency to push other coworkers into doing things for them. Often these tasks have nothing to do with work at all. For example, the pushy playboy/playgirl would be the type of person to demand that a younger or more submissive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run down the street for a Starbucks run.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Independent Other- </a:t>
            </a:r>
            <a:r>
              <a:rPr lang="en-CA" sz="1100" b="0" i="0" u="none" strike="noStrike" cap="none" dirty="0">
                <a:solidFill>
                  <a:srgbClr val="000000"/>
                </a:solidFill>
                <a:effectLst/>
                <a:latin typeface="Arial"/>
                <a:ea typeface="Arial"/>
                <a:cs typeface="Arial"/>
                <a:sym typeface="Arial"/>
              </a:rPr>
              <a:t>The sixth common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is the </a:t>
            </a:r>
            <a:r>
              <a:rPr lang="en-CA" sz="1100" b="1" i="0" u="none" strike="noStrike" cap="none" dirty="0">
                <a:solidFill>
                  <a:srgbClr val="000000"/>
                </a:solidFill>
                <a:effectLst/>
                <a:latin typeface="Arial"/>
                <a:ea typeface="Arial"/>
                <a:cs typeface="Arial"/>
                <a:sym typeface="Arial"/>
              </a:rPr>
              <a:t>Independent Other</a:t>
            </a:r>
            <a:r>
              <a:rPr lang="en-CA" sz="1100" b="0" i="0" u="none" strike="noStrike" cap="none" dirty="0">
                <a:solidFill>
                  <a:srgbClr val="000000"/>
                </a:solidFill>
                <a:effectLst/>
                <a:latin typeface="Arial"/>
                <a:ea typeface="Arial"/>
                <a:cs typeface="Arial"/>
                <a:sym typeface="Arial"/>
              </a:rPr>
              <a:t>. In many ways, the independent other is similar to the different bosses discussed earlier. These people tend to be perceived as uniquely different from their coworkers.</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Soap Opera Star- </a:t>
            </a:r>
            <a:r>
              <a:rPr lang="en-CA" sz="1100" b="0" i="0" u="none" strike="noStrike" cap="none" dirty="0">
                <a:solidFill>
                  <a:srgbClr val="000000"/>
                </a:solidFill>
                <a:effectLst/>
                <a:latin typeface="Arial"/>
                <a:ea typeface="Arial"/>
                <a:cs typeface="Arial"/>
                <a:sym typeface="Arial"/>
              </a:rPr>
              <a:t>The seventh common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identified by Harden Fritz (2009) is the </a:t>
            </a:r>
            <a:r>
              <a:rPr lang="en-CA" sz="1100" b="1" i="0" u="none" strike="noStrike" cap="none" dirty="0">
                <a:solidFill>
                  <a:srgbClr val="000000"/>
                </a:solidFill>
                <a:effectLst/>
                <a:latin typeface="Arial"/>
                <a:ea typeface="Arial"/>
                <a:cs typeface="Arial"/>
                <a:sym typeface="Arial"/>
              </a:rPr>
              <a:t>Soap Opera Star</a:t>
            </a:r>
            <a:r>
              <a:rPr lang="en-CA" sz="1100" b="0" i="0" u="none" strike="noStrike" cap="none" dirty="0">
                <a:solidFill>
                  <a:srgbClr val="000000"/>
                </a:solidFill>
                <a:effectLst/>
                <a:latin typeface="Arial"/>
                <a:ea typeface="Arial"/>
                <a:cs typeface="Arial"/>
                <a:sym typeface="Arial"/>
              </a:rPr>
              <a:t>. The soap opera star lives for drama in the workplace. New rumors of office romances? This person tends to be a busybody and will be all up in everyone’s business both at work and in their personal lives.</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Abrasive, Incompetent Harasser- </a:t>
            </a:r>
            <a:r>
              <a:rPr lang="en-CA" sz="1100" b="0" i="0" u="none" strike="noStrike" cap="none" dirty="0">
                <a:solidFill>
                  <a:srgbClr val="000000"/>
                </a:solidFill>
                <a:effectLst/>
                <a:latin typeface="Arial"/>
                <a:ea typeface="Arial"/>
                <a:cs typeface="Arial"/>
                <a:sym typeface="Arial"/>
              </a:rPr>
              <a:t>The final type of problematic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is the </a:t>
            </a:r>
            <a:r>
              <a:rPr lang="en-CA" sz="1100" b="1" i="0" u="none" strike="noStrike" cap="none" dirty="0">
                <a:solidFill>
                  <a:srgbClr val="000000"/>
                </a:solidFill>
                <a:effectLst/>
                <a:latin typeface="Arial"/>
                <a:ea typeface="Arial"/>
                <a:cs typeface="Arial"/>
                <a:sym typeface="Arial"/>
              </a:rPr>
              <a:t>Abrasive, Incompetent Harasser</a:t>
            </a:r>
            <a:r>
              <a:rPr lang="en-CA" sz="1100" b="0" i="0" u="none" strike="noStrike" cap="none" dirty="0">
                <a:solidFill>
                  <a:srgbClr val="000000"/>
                </a:solidFill>
                <a:effectLst/>
                <a:latin typeface="Arial"/>
                <a:ea typeface="Arial"/>
                <a:cs typeface="Arial"/>
                <a:sym typeface="Arial"/>
              </a:rPr>
              <a:t>, which is an individual who tends to be highly uncivil in the workplace with a particular emphasis on sexually harassing behavior. This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is very similar to the intrusive harasser boss discussed earlier.</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26003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First, we have the </a:t>
            </a:r>
            <a:r>
              <a:rPr lang="en-CA" sz="1100" b="1" i="0" u="none" strike="noStrike" cap="none" dirty="0">
                <a:solidFill>
                  <a:srgbClr val="000000"/>
                </a:solidFill>
                <a:effectLst/>
                <a:latin typeface="Arial"/>
                <a:ea typeface="Arial"/>
                <a:cs typeface="Arial"/>
                <a:sym typeface="Arial"/>
              </a:rPr>
              <a:t>Okay Subordinate</a:t>
            </a:r>
            <a:r>
              <a:rPr lang="en-CA" sz="1100" b="0" i="0" u="none" strike="noStrike" cap="none" dirty="0">
                <a:solidFill>
                  <a:srgbClr val="000000"/>
                </a:solidFill>
                <a:effectLst/>
                <a:latin typeface="Arial"/>
                <a:ea typeface="Arial"/>
                <a:cs typeface="Arial"/>
                <a:sym typeface="Arial"/>
              </a:rPr>
              <a:t>. Just like the name sounds, this person is not stellar, nor is this person awful; this person is just OK. This person does tend towards being a mildly annoying busybody at work.</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Second, we have the </a:t>
            </a:r>
            <a:r>
              <a:rPr lang="en-CA" sz="1100" b="1" i="0" u="none" strike="noStrike" cap="none" dirty="0">
                <a:solidFill>
                  <a:srgbClr val="000000"/>
                </a:solidFill>
                <a:effectLst/>
                <a:latin typeface="Arial"/>
                <a:ea typeface="Arial"/>
                <a:cs typeface="Arial"/>
                <a:sym typeface="Arial"/>
              </a:rPr>
              <a:t>Abrasive Harasser</a:t>
            </a:r>
            <a:r>
              <a:rPr lang="en-CA" sz="1100" b="0" i="0" u="none" strike="noStrike" cap="none" dirty="0">
                <a:solidFill>
                  <a:srgbClr val="000000"/>
                </a:solidFill>
                <a:effectLst/>
                <a:latin typeface="Arial"/>
                <a:ea typeface="Arial"/>
                <a:cs typeface="Arial"/>
                <a:sym typeface="Arial"/>
              </a:rPr>
              <a:t>. The abrasive harasser is an individual who tends to be someone who needs counseling regularly about what constitutes sexual harassment. They may not even always realize what types of behavior are appropriate in the workplace.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next common problem subordinate is the </a:t>
            </a:r>
            <a:r>
              <a:rPr lang="en-CA" sz="1100" b="1" i="0" u="none" strike="noStrike" cap="none" dirty="0">
                <a:solidFill>
                  <a:srgbClr val="000000"/>
                </a:solidFill>
                <a:effectLst/>
                <a:latin typeface="Arial"/>
                <a:ea typeface="Arial"/>
                <a:cs typeface="Arial"/>
                <a:sym typeface="Arial"/>
              </a:rPr>
              <a:t>Bully</a:t>
            </a:r>
            <a:r>
              <a:rPr lang="en-CA" sz="1100" b="0" i="0" u="none" strike="noStrike" cap="none" dirty="0">
                <a:solidFill>
                  <a:srgbClr val="000000"/>
                </a:solidFill>
                <a:effectLst/>
                <a:latin typeface="Arial"/>
                <a:ea typeface="Arial"/>
                <a:cs typeface="Arial"/>
                <a:sym typeface="Arial"/>
              </a:rPr>
              <a:t>. According to Harden Fritz, this subordinate is one “who bosses others, usurps authority, is competitive and is at the same time insecure” (Harden Fritz, 2009, p. 40).</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fourth common problem subordinate is the </a:t>
            </a:r>
            <a:r>
              <a:rPr lang="en-CA" sz="1100" b="1" i="0" u="none" strike="noStrike" cap="none" dirty="0">
                <a:solidFill>
                  <a:srgbClr val="000000"/>
                </a:solidFill>
                <a:effectLst/>
                <a:latin typeface="Arial"/>
                <a:ea typeface="Arial"/>
                <a:cs typeface="Arial"/>
                <a:sym typeface="Arial"/>
              </a:rPr>
              <a:t>Different Other</a:t>
            </a:r>
            <a:r>
              <a:rPr lang="en-CA" sz="1100" b="0" i="0" u="none" strike="noStrike" cap="none" dirty="0">
                <a:solidFill>
                  <a:srgbClr val="000000"/>
                </a:solidFill>
                <a:effectLst/>
                <a:latin typeface="Arial"/>
                <a:ea typeface="Arial"/>
                <a:cs typeface="Arial"/>
                <a:sym typeface="Arial"/>
              </a:rPr>
              <a:t>. Just like the two previous versions of “difference” discussed for bosses and coworkers, the different other is a subordinate who is perceived as distinctly different from their supervisor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Finally, we have the </a:t>
            </a:r>
            <a:r>
              <a:rPr lang="en-CA" sz="1100" b="1" i="0" u="none" strike="noStrike" cap="none" dirty="0">
                <a:solidFill>
                  <a:srgbClr val="000000"/>
                </a:solidFill>
                <a:effectLst/>
                <a:latin typeface="Arial"/>
                <a:ea typeface="Arial"/>
                <a:cs typeface="Arial"/>
                <a:sym typeface="Arial"/>
              </a:rPr>
              <a:t>Incompetent Renegade</a:t>
            </a:r>
            <a:r>
              <a:rPr lang="en-CA" sz="1100" b="0" i="0" u="none" strike="noStrike" cap="none" dirty="0">
                <a:solidFill>
                  <a:srgbClr val="000000"/>
                </a:solidFill>
                <a:effectLst/>
                <a:latin typeface="Arial"/>
                <a:ea typeface="Arial"/>
                <a:cs typeface="Arial"/>
                <a:sym typeface="Arial"/>
              </a:rPr>
              <a:t>. This individual tends to be ethically incompetent and views themself as above the law within the organization. This individual may view themself as better than the organization to begin with, which causes a lot of problems around the office.</a:t>
            </a:r>
            <a:endParaRPr lang="en-US" dirty="0"/>
          </a:p>
        </p:txBody>
      </p:sp>
    </p:spTree>
    <p:extLst>
      <p:ext uri="{BB962C8B-B14F-4D97-AF65-F5344CB8AC3E}">
        <p14:creationId xmlns:p14="http://schemas.microsoft.com/office/powerpoint/2010/main" val="92461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Avoiders--Alan Sillars, Stephen, </a:t>
            </a:r>
            <a:r>
              <a:rPr lang="en-CA" sz="1100" b="0" i="0" u="none" strike="noStrike" cap="none" dirty="0" err="1">
                <a:solidFill>
                  <a:srgbClr val="000000"/>
                </a:solidFill>
                <a:effectLst/>
                <a:latin typeface="Arial"/>
                <a:ea typeface="Arial"/>
                <a:cs typeface="Arial"/>
                <a:sym typeface="Arial"/>
              </a:rPr>
              <a:t>Coletti</a:t>
            </a:r>
            <a:r>
              <a:rPr lang="en-CA" sz="1100" b="0" i="0" u="none" strike="noStrike" cap="none" dirty="0">
                <a:solidFill>
                  <a:srgbClr val="000000"/>
                </a:solidFill>
                <a:effectLst/>
                <a:latin typeface="Arial"/>
                <a:ea typeface="Arial"/>
                <a:cs typeface="Arial"/>
                <a:sym typeface="Arial"/>
              </a:rPr>
              <a:t>, Doug Parry, and Mark Rogers (1982) created a taxonomy of different types of strategies that people can use when avoiding conflict. </a:t>
            </a:r>
            <a:r>
              <a:rPr lang="en-US" sz="1100" b="0" i="0" u="none" strike="noStrike" cap="none" dirty="0">
                <a:solidFill>
                  <a:srgbClr val="000000"/>
                </a:solidFill>
                <a:effectLst/>
                <a:latin typeface="Arial"/>
                <a:ea typeface="Arial"/>
                <a:cs typeface="Arial"/>
                <a:sym typeface="Arial"/>
              </a:rPr>
              <a:t>   EG- </a:t>
            </a:r>
          </a:p>
          <a:p>
            <a:endParaRPr lang="en-US"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Battlers- For our purposes, we have opted to describe those who engage in distributive conflict as battlers because they often see going into a conflict as heading off to war, which is most appropriately aligned with the distributive conflict management strategies. Battlers believe that conflict should take on an approach where the battler must win the conflict at all costs without regard to the damage they might cause along the way.</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Collaborators- The last type of conflicting partners are collaborators. There are a range of collaborating choices, from being completely collaborative in an attempt to find a mutually agreed upon solution, to being compromising when you realize that both sides will need to win and lose a little to come to a satisfactory solution. </a:t>
            </a:r>
          </a:p>
          <a:p>
            <a:r>
              <a:rPr lang="en-US" sz="1100" b="0" i="0" u="none" strike="noStrike" cap="none" dirty="0">
                <a:solidFill>
                  <a:srgbClr val="000000"/>
                </a:solidFill>
                <a:effectLst/>
                <a:latin typeface="Arial"/>
                <a:ea typeface="Arial"/>
                <a:cs typeface="Arial"/>
                <a:sym typeface="Arial"/>
              </a:rPr>
              <a:t>             </a:t>
            </a: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1990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Each of us has a unique personality that differentiates us from other people, and understanding someone’s personality gives us clues about how that person is likely to act and feel in a variety of situations. To manage conflict effectively, it is helpful to understand the personalities of different employees. Having this knowledge is also useful for placing people into jobs and organizations.</a:t>
            </a:r>
          </a:p>
          <a:p>
            <a:endParaRPr lang="en-US" dirty="0"/>
          </a:p>
        </p:txBody>
      </p:sp>
    </p:spTree>
    <p:extLst>
      <p:ext uri="{BB962C8B-B14F-4D97-AF65-F5344CB8AC3E}">
        <p14:creationId xmlns:p14="http://schemas.microsoft.com/office/powerpoint/2010/main" val="306110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How many personality traits are there? How do we even know? In every language, there are many words describing a person’s personality. In fact, in the English language, more than 15,000 words describing personality have been identified.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Big Five dimensions are </a:t>
            </a:r>
            <a:r>
              <a:rPr lang="en-CA" sz="1100" b="1" i="0" u="none" strike="noStrike" cap="none" dirty="0">
                <a:solidFill>
                  <a:srgbClr val="000000"/>
                </a:solidFill>
                <a:effectLst/>
                <a:latin typeface="Arial"/>
                <a:ea typeface="Arial"/>
                <a:cs typeface="Arial"/>
                <a:sym typeface="Arial"/>
              </a:rPr>
              <a:t>openness, conscientiousness, extraversion, agreeableness, and neuroticism</a:t>
            </a:r>
            <a:r>
              <a:rPr lang="en-CA" sz="1100" b="0" i="0" u="none" strike="noStrike" cap="none" dirty="0">
                <a:solidFill>
                  <a:srgbClr val="000000"/>
                </a:solidFill>
                <a:effectLst/>
                <a:latin typeface="Arial"/>
                <a:ea typeface="Arial"/>
                <a:cs typeface="Arial"/>
                <a:sym typeface="Arial"/>
              </a:rPr>
              <a:t>—if you put the initials together, you get the acronym OCEAN. Everyone has some degree of each of these traits; it is the unique configuration of how high a person rates on some traits and how low on others that produces the individual quality we call personality. Let’s talk about each of these traits in more detail.</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Openness</a:t>
            </a:r>
            <a:r>
              <a:rPr lang="en-CA" sz="1100" b="0" i="0" u="none" strike="noStrike" cap="none" dirty="0">
                <a:solidFill>
                  <a:srgbClr val="000000"/>
                </a:solidFill>
                <a:effectLst/>
                <a:latin typeface="Arial"/>
                <a:ea typeface="Arial"/>
                <a:cs typeface="Arial"/>
                <a:sym typeface="Arial"/>
              </a:rPr>
              <a:t> is the degree to which a person is curious, original, intellectual, creative, and open to new ideas. People high in openness seem to thrive in situations that require flexibility and learning new things.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Conscientiousness</a:t>
            </a:r>
            <a:r>
              <a:rPr lang="en-CA" sz="1100" b="0" i="0" u="none" strike="noStrike" cap="none" dirty="0">
                <a:solidFill>
                  <a:srgbClr val="000000"/>
                </a:solidFill>
                <a:effectLst/>
                <a:latin typeface="Arial"/>
                <a:ea typeface="Arial"/>
                <a:cs typeface="Arial"/>
                <a:sym typeface="Arial"/>
              </a:rPr>
              <a:t> refers to the degree to which a person is organized, systematic, punctual, achievement-oriented, and dependable. Conscientiousness is the one personality trait that uniformly predicts how high a person’s performance will be across a variety of occupations and jobs (Barrick &amp; Mount, 1991).</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Extraversion</a:t>
            </a:r>
            <a:r>
              <a:rPr lang="en-CA" sz="1100" b="0" i="0" u="none" strike="noStrike" cap="none" dirty="0">
                <a:solidFill>
                  <a:srgbClr val="000000"/>
                </a:solidFill>
                <a:effectLst/>
                <a:latin typeface="Arial"/>
                <a:ea typeface="Arial"/>
                <a:cs typeface="Arial"/>
                <a:sym typeface="Arial"/>
              </a:rPr>
              <a:t> is the degree to which a person is outgoing, talkative, sociable, and enjoys socializing. One of the established findings is that they tend to be effective in jobs involving sales (Barrick &amp; Mount, 1991; </a:t>
            </a:r>
            <a:r>
              <a:rPr lang="en-CA" sz="1100" b="0" i="0" u="none" strike="noStrike" cap="none" dirty="0" err="1">
                <a:solidFill>
                  <a:srgbClr val="000000"/>
                </a:solidFill>
                <a:effectLst/>
                <a:latin typeface="Arial"/>
                <a:ea typeface="Arial"/>
                <a:cs typeface="Arial"/>
                <a:sym typeface="Arial"/>
              </a:rPr>
              <a:t>Vinchur</a:t>
            </a:r>
            <a:r>
              <a:rPr lang="en-CA" sz="1100" b="0" i="0" u="none" strike="noStrike" cap="none" dirty="0">
                <a:solidFill>
                  <a:srgbClr val="000000"/>
                </a:solidFill>
                <a:effectLst/>
                <a:latin typeface="Arial"/>
                <a:ea typeface="Arial"/>
                <a:cs typeface="Arial"/>
                <a:sym typeface="Arial"/>
              </a:rPr>
              <a:t>, et al., 1998).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Agreeableness</a:t>
            </a:r>
            <a:r>
              <a:rPr lang="en-CA" sz="1100" b="0" i="0" u="none" strike="noStrike" cap="none" dirty="0">
                <a:solidFill>
                  <a:srgbClr val="000000"/>
                </a:solidFill>
                <a:effectLst/>
                <a:latin typeface="Arial"/>
                <a:ea typeface="Arial"/>
                <a:cs typeface="Arial"/>
                <a:sym typeface="Arial"/>
              </a:rPr>
              <a:t> is the degree to which a person is affable, tolerant, sensitive, trusting, kind, and warm. In other words, people who are high in agreeableness are likeable people who get along with others.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Neuroticism </a:t>
            </a:r>
            <a:r>
              <a:rPr lang="en-CA" sz="1100" b="0" i="0" u="none" strike="noStrike" cap="none" dirty="0">
                <a:solidFill>
                  <a:srgbClr val="000000"/>
                </a:solidFill>
                <a:effectLst/>
                <a:latin typeface="Arial"/>
                <a:ea typeface="Arial"/>
                <a:cs typeface="Arial"/>
                <a:sym typeface="Arial"/>
              </a:rPr>
              <a:t>refers to the degree to which a person is anxious, irritable, temperamental, and moody. It is perhaps the only Big Five dimension where scoring high is undesirable. Neurotic people have a tendency to have emotional adjustment problems and habitually experience stress and depression.</a:t>
            </a:r>
            <a:endParaRPr lang="en-US" dirty="0"/>
          </a:p>
        </p:txBody>
      </p:sp>
    </p:spTree>
    <p:extLst>
      <p:ext uri="{BB962C8B-B14F-4D97-AF65-F5344CB8AC3E}">
        <p14:creationId xmlns:p14="http://schemas.microsoft.com/office/powerpoint/2010/main" val="326952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example, introverts gain and gather energy through alone time. At work, they may prefer to work alone and need some time to themselves after team activities.  Extroverts on the other hand gain and gather energy through interactions with other people and might prefer group work and an open office floor plan (Cain, 2012).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These difference in how we gain and gather energy could very well be the cause of the above conflict. Instead of taking each other behaviors, one wanting some alone time and one wanting to talk, personally (being hurt or annoyed with each other), we can use this understand to set up clear expectations and personal boundaries with others.</a:t>
            </a:r>
            <a:br>
              <a:rPr lang="en-CA" dirty="0"/>
            </a:br>
            <a:endParaRPr lang="en-US" dirty="0"/>
          </a:p>
        </p:txBody>
      </p:sp>
    </p:spTree>
    <p:extLst>
      <p:ext uri="{BB962C8B-B14F-4D97-AF65-F5344CB8AC3E}">
        <p14:creationId xmlns:p14="http://schemas.microsoft.com/office/powerpoint/2010/main" val="162694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opposite is an external locus of control, or the belief that an individual’s behavior and circumstances exist because of forces outside the individual’s control. An individual with an external locus of control might believe that their career is a matter of luck or divine intervention. This individual would also be more likely to blame outside forces if their work life isn’t going as desired.</a:t>
            </a:r>
            <a:endParaRPr lang="en-US" dirty="0"/>
          </a:p>
        </p:txBody>
      </p:sp>
    </p:spTree>
    <p:extLst>
      <p:ext uri="{BB962C8B-B14F-4D97-AF65-F5344CB8AC3E}">
        <p14:creationId xmlns:p14="http://schemas.microsoft.com/office/powerpoint/2010/main" val="310146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By differentiation, we are talking about the number of distinctions or separate elements an individual can utilize to recognize and interpret an event. For example, in the world of communication, someone who can attend to another individual’s body language to a great degree can differentiate large amounts of nonverbal data in a way to understand how another person is thinking or feeling. Someone low in differentiation may only be able to understand a small number of pronounced nonverbal behaviors.</a:t>
            </a:r>
            <a:endParaRPr lang="en-US" dirty="0"/>
          </a:p>
        </p:txBody>
      </p:sp>
    </p:spTree>
    <p:extLst>
      <p:ext uri="{BB962C8B-B14F-4D97-AF65-F5344CB8AC3E}">
        <p14:creationId xmlns:p14="http://schemas.microsoft.com/office/powerpoint/2010/main" val="115061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Jason Wrench, James C. McCroskey, and Virginia Richmond (2008), two personality characteristics that commonly impact interpersonal communication are authoritarianism and dogmatism.</a:t>
            </a:r>
            <a:endParaRPr lang="en-US" dirty="0"/>
          </a:p>
        </p:txBody>
      </p:sp>
    </p:spTree>
    <p:extLst>
      <p:ext uri="{BB962C8B-B14F-4D97-AF65-F5344CB8AC3E}">
        <p14:creationId xmlns:p14="http://schemas.microsoft.com/office/powerpoint/2010/main" val="192706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Not surprisingly, individuals with low self-esteem tend to have more problematic interpersonal relationships and may have difficulty asserting their needs and boundaries.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Our self-esteem is determined by many factors, including how well we view our own performance and appearance, and how satisfied we are with our relationships with other people (</a:t>
            </a:r>
            <a:r>
              <a:rPr lang="en-CA" sz="1100" b="0" i="0" u="none" strike="noStrike" cap="none" dirty="0" err="1">
                <a:solidFill>
                  <a:srgbClr val="000000"/>
                </a:solidFill>
                <a:effectLst/>
                <a:latin typeface="Arial"/>
                <a:ea typeface="Arial"/>
                <a:cs typeface="Arial"/>
                <a:sym typeface="Arial"/>
              </a:rPr>
              <a:t>Tafarodi</a:t>
            </a:r>
            <a:r>
              <a:rPr lang="en-CA" sz="1100" b="0" i="0" u="none" strike="noStrike" cap="none" dirty="0">
                <a:solidFill>
                  <a:srgbClr val="000000"/>
                </a:solidFill>
                <a:effectLst/>
                <a:latin typeface="Arial"/>
                <a:ea typeface="Arial"/>
                <a:cs typeface="Arial"/>
                <a:sym typeface="Arial"/>
              </a:rPr>
              <a:t> &amp; Swann, 1995). Self-esteem is in part a trait that is stable over time, with some people having relatively high self-esteem and others having lower self-esteem.</a:t>
            </a:r>
          </a:p>
          <a:p>
            <a:endParaRPr lang="en-US" dirty="0"/>
          </a:p>
        </p:txBody>
      </p:sp>
    </p:spTree>
    <p:extLst>
      <p:ext uri="{BB962C8B-B14F-4D97-AF65-F5344CB8AC3E}">
        <p14:creationId xmlns:p14="http://schemas.microsoft.com/office/powerpoint/2010/main" val="389785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pawel_czerwinski?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unsplash.com/s/photos/self-esteem?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milnepublishing.geneseo.edu/interpersonalcommunication/chapter/13/#sdfootnote67sy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stax.org/books/psychology-2e/pages/11-7-trait-theorists#Figure_11_04_Quadra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Autofit/>
          </a:bodyPr>
          <a:lstStyle/>
          <a:p>
            <a:pPr marL="0" indent="0"/>
            <a:r>
              <a:rPr lang="en-US" sz="2500" b="1" dirty="0">
                <a:latin typeface="Arial" panose="020B0604020202020204" pitchFamily="34" charset="0"/>
                <a:cs typeface="Arial" panose="020B0604020202020204" pitchFamily="34" charset="0"/>
              </a:rPr>
              <a:t>CHAPTER 9: PERSONALITY AND CONFLICT STYLES</a:t>
            </a:r>
          </a:p>
          <a:p>
            <a:pPr marL="0" indent="0"/>
            <a:endParaRPr lang="en-US" sz="2500" b="1" dirty="0">
              <a:latin typeface="Arial" panose="020B0604020202020204" pitchFamily="34" charset="0"/>
              <a:cs typeface="Arial" panose="020B0604020202020204" pitchFamily="34" charset="0"/>
            </a:endParaRPr>
          </a:p>
          <a:p>
            <a:pPr marL="0" indent="0"/>
            <a:endParaRPr sz="25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D516-4A31-938C-AB0D-B7BA599DFE54}"/>
              </a:ext>
            </a:extLst>
          </p:cNvPr>
          <p:cNvSpPr>
            <a:spLocks noGrp="1"/>
          </p:cNvSpPr>
          <p:nvPr>
            <p:ph type="title"/>
          </p:nvPr>
        </p:nvSpPr>
        <p:spPr>
          <a:xfrm>
            <a:off x="311700" y="410000"/>
            <a:ext cx="8700098" cy="607800"/>
          </a:xfrm>
        </p:spPr>
        <p:txBody>
          <a:bodyPr>
            <a:noAutofit/>
          </a:bodyPr>
          <a:lstStyle/>
          <a:p>
            <a:r>
              <a:rPr lang="en-CA" sz="2400" dirty="0">
                <a:latin typeface="Arial" panose="020B0604020202020204" pitchFamily="34" charset="0"/>
                <a:cs typeface="Arial" panose="020B0604020202020204" pitchFamily="34" charset="0"/>
              </a:rPr>
              <a:t>9.2 COGNITIVE AND PERSONAL-SOCIAL DISPOSITIONS V</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p>
        </p:txBody>
      </p:sp>
      <p:sp>
        <p:nvSpPr>
          <p:cNvPr id="3" name="Text Placeholder 2">
            <a:extLst>
              <a:ext uri="{FF2B5EF4-FFF2-40B4-BE49-F238E27FC236}">
                <a16:creationId xmlns:a16="http://schemas.microsoft.com/office/drawing/2014/main" id="{993D35AE-B8E5-2030-4E11-E4EE23BDDFD0}"/>
              </a:ext>
            </a:extLst>
          </p:cNvPr>
          <p:cNvSpPr>
            <a:spLocks noGrp="1"/>
          </p:cNvSpPr>
          <p:nvPr>
            <p:ph type="body" idx="1"/>
          </p:nvPr>
        </p:nvSpPr>
        <p:spPr/>
        <p:txBody>
          <a:bodyPr>
            <a:normAutofit/>
          </a:bodyPr>
          <a:lstStyle/>
          <a:p>
            <a:pPr marL="114300" indent="0">
              <a:buNone/>
            </a:pPr>
            <a:r>
              <a:rPr lang="en-CA" sz="2000" b="1" dirty="0"/>
              <a:t>Emotional Intelligence</a:t>
            </a:r>
          </a:p>
          <a:p>
            <a:endParaRPr lang="en-CA" sz="2000" dirty="0"/>
          </a:p>
          <a:p>
            <a:pPr marL="114300" indent="0">
              <a:buNone/>
            </a:pPr>
            <a:r>
              <a:rPr lang="en-CA" sz="2000" dirty="0"/>
              <a:t>Emotional intelligence (EQ) is important for interpersonal communication because individuals who are higher in EQ tend to be more sociable and less socially anxious. As a result of both sociability and lowered anxiety, high EQ individuals tend to be more socially skilled and have higher quality interpersonal relationships.</a:t>
            </a:r>
            <a:endParaRPr lang="en-US" sz="2000" dirty="0"/>
          </a:p>
        </p:txBody>
      </p:sp>
    </p:spTree>
    <p:extLst>
      <p:ext uri="{BB962C8B-B14F-4D97-AF65-F5344CB8AC3E}">
        <p14:creationId xmlns:p14="http://schemas.microsoft.com/office/powerpoint/2010/main" val="287084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EC48-AFDB-754E-FB94-F3C2F5F8CF37}"/>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9.2 COGNITIVE AND PERSONAL-SOCIAL DISPOSITIONS VI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38DCA87-3D13-0E2E-B416-6C54E4005DE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Personal-Social Dispositions</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Social-personal dispositions</a:t>
            </a:r>
            <a:r>
              <a:rPr lang="en-CA" sz="2000" dirty="0">
                <a:latin typeface="Arial" panose="020B0604020202020204" pitchFamily="34" charset="0"/>
                <a:cs typeface="Arial" panose="020B0604020202020204" pitchFamily="34" charset="0"/>
              </a:rPr>
              <a:t> refer to general patterns of mental processes that impact how people socially relate to others or view themselves. All of the following dispositions impact how people interact with others, but they do so from very different places. Without going into too much detail, we are going to examine the seven personal-social dispositions identified by John Daly (2011).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59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3391-5990-6879-9E92-8D2DE8ECE5EB}"/>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9.2 COGNITIVE AND PERSONAL-SOCIAL DISPOSITIONS VII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A95D12E-41A3-0563-191A-8F6667E51702}"/>
              </a:ext>
            </a:extLst>
          </p:cNvPr>
          <p:cNvSpPr>
            <a:spLocks noGrp="1"/>
          </p:cNvSpPr>
          <p:nvPr>
            <p:ph type="body" idx="1"/>
          </p:nvPr>
        </p:nvSpPr>
        <p:spPr>
          <a:xfrm>
            <a:off x="311700" y="1229875"/>
            <a:ext cx="4822160" cy="3339000"/>
          </a:xfrm>
        </p:spPr>
        <p:txBody>
          <a:bodyPr/>
          <a:lstStyle/>
          <a:p>
            <a:pPr marL="114300" indent="0">
              <a:buNone/>
            </a:pPr>
            <a:r>
              <a:rPr lang="en-CA" b="1" dirty="0"/>
              <a:t>Self-Esteem</a:t>
            </a:r>
          </a:p>
          <a:p>
            <a:endParaRPr lang="en-CA" dirty="0"/>
          </a:p>
          <a:p>
            <a:pPr marL="114300" indent="0">
              <a:buNone/>
            </a:pPr>
            <a:r>
              <a:rPr lang="en-CA" b="1" dirty="0"/>
              <a:t>Self-esteem</a:t>
            </a:r>
            <a:r>
              <a:rPr lang="en-CA" dirty="0"/>
              <a:t> consists of your sense of </a:t>
            </a:r>
          </a:p>
          <a:p>
            <a:pPr marL="114300" indent="0">
              <a:buNone/>
            </a:pPr>
            <a:r>
              <a:rPr lang="en-CA" dirty="0"/>
              <a:t>self-worth and the level of satisfaction you have with yourself; it is how you feel about yourself. A good self-image raises your self-esteem; a poor self-image often results in poor self-esteem, lack of confidence, and insecurity. </a:t>
            </a:r>
            <a:br>
              <a:rPr lang="en-CA" dirty="0"/>
            </a:br>
            <a:endParaRPr lang="en-US" dirty="0"/>
          </a:p>
        </p:txBody>
      </p:sp>
      <p:sp>
        <p:nvSpPr>
          <p:cNvPr id="5" name="TextBox 4">
            <a:extLst>
              <a:ext uri="{FF2B5EF4-FFF2-40B4-BE49-F238E27FC236}">
                <a16:creationId xmlns:a16="http://schemas.microsoft.com/office/drawing/2014/main" id="{47BD99C8-BD42-2C8C-5EBC-11E0F4EBCE85}"/>
              </a:ext>
            </a:extLst>
          </p:cNvPr>
          <p:cNvSpPr txBox="1"/>
          <p:nvPr/>
        </p:nvSpPr>
        <p:spPr>
          <a:xfrm>
            <a:off x="5321459" y="4568875"/>
            <a:ext cx="4572000" cy="692497"/>
          </a:xfrm>
          <a:prstGeom prst="rect">
            <a:avLst/>
          </a:prstGeom>
          <a:noFill/>
        </p:spPr>
        <p:txBody>
          <a:bodyPr wrap="square" lIns="91440" tIns="45720" rIns="91440" bIns="45720" anchor="t">
            <a:spAutoFit/>
          </a:bodyPr>
          <a:lstStyle/>
          <a:p>
            <a:r>
              <a:rPr lang="en-CA" sz="1100" b="0" i="0" u="none" strike="noStrike" dirty="0">
                <a:solidFill>
                  <a:srgbClr val="111111"/>
                </a:solidFill>
                <a:effectLst/>
              </a:rPr>
              <a:t>Photo by </a:t>
            </a:r>
            <a:r>
              <a:rPr lang="en-CA" sz="1100" b="0" i="0" u="none" strike="noStrike" dirty="0">
                <a:solidFill>
                  <a:srgbClr val="767676"/>
                </a:solidFill>
                <a:effectLst/>
                <a:hlinkClick r:id="rId3"/>
              </a:rPr>
              <a:t>Pawel Czerwinski</a:t>
            </a:r>
            <a:r>
              <a:rPr lang="en-CA" sz="1100" b="0" i="0" u="none" strike="noStrike" dirty="0">
                <a:solidFill>
                  <a:srgbClr val="111111"/>
                </a:solidFill>
                <a:effectLst/>
              </a:rPr>
              <a:t> </a:t>
            </a:r>
            <a:r>
              <a:rPr lang="en-CA" sz="1100" dirty="0">
                <a:solidFill>
                  <a:srgbClr val="111111"/>
                </a:solidFill>
              </a:rPr>
              <a:t>licensed by </a:t>
            </a:r>
            <a:r>
              <a:rPr lang="en-CA" sz="1100" dirty="0">
                <a:solidFill>
                  <a:srgbClr val="767676"/>
                </a:solidFill>
                <a:hlinkClick r:id="rId4"/>
              </a:rPr>
              <a:t>Unsplash</a:t>
            </a:r>
            <a:endParaRPr lang="en-CA" sz="1100" b="0" i="0" u="none" strike="noStrike" dirty="0">
              <a:solidFill>
                <a:srgbClr val="111111"/>
              </a:solidFill>
              <a:effectLst/>
            </a:endParaRPr>
          </a:p>
          <a:p>
            <a:br>
              <a:rPr lang="en-CA" dirty="0"/>
            </a:br>
            <a:endParaRPr lang="en-US" dirty="0"/>
          </a:p>
        </p:txBody>
      </p:sp>
      <p:pic>
        <p:nvPicPr>
          <p:cNvPr id="7" name="Picture 6" descr="An image of word self-esteem">
            <a:extLst>
              <a:ext uri="{FF2B5EF4-FFF2-40B4-BE49-F238E27FC236}">
                <a16:creationId xmlns:a16="http://schemas.microsoft.com/office/drawing/2014/main" id="{CF723FC1-5F68-55B3-720A-7E3E9A33E6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964500" y="1524063"/>
            <a:ext cx="4093236" cy="2904952"/>
          </a:xfrm>
          <a:prstGeom prst="rect">
            <a:avLst/>
          </a:prstGeom>
        </p:spPr>
      </p:pic>
    </p:spTree>
    <p:extLst>
      <p:ext uri="{BB962C8B-B14F-4D97-AF65-F5344CB8AC3E}">
        <p14:creationId xmlns:p14="http://schemas.microsoft.com/office/powerpoint/2010/main" val="271395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0142-351E-591F-A3D8-42E471E6C3F4}"/>
              </a:ext>
            </a:extLst>
          </p:cNvPr>
          <p:cNvSpPr>
            <a:spLocks noGrp="1"/>
          </p:cNvSpPr>
          <p:nvPr>
            <p:ph type="title"/>
          </p:nvPr>
        </p:nvSpPr>
        <p:spPr>
          <a:xfrm>
            <a:off x="311700" y="410000"/>
            <a:ext cx="8574848" cy="607800"/>
          </a:xfrm>
        </p:spPr>
        <p:txBody>
          <a:bodyPr>
            <a:noAutofit/>
          </a:bodyPr>
          <a:lstStyle/>
          <a:p>
            <a:r>
              <a:rPr lang="en-CA" sz="2300" dirty="0">
                <a:latin typeface="Arial" panose="020B0604020202020204" pitchFamily="34" charset="0"/>
                <a:cs typeface="Arial" panose="020B0604020202020204" pitchFamily="34" charset="0"/>
              </a:rPr>
              <a:t>9.2 COGNITIVE AND PERSONAL-SOCIAL DISPOSITIONS VIII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171EBE-E3F0-0CDB-AE9B-86DCF77805B3}"/>
              </a:ext>
            </a:extLst>
          </p:cNvPr>
          <p:cNvSpPr>
            <a:spLocks noGrp="1"/>
          </p:cNvSpPr>
          <p:nvPr>
            <p:ph type="body" idx="1"/>
          </p:nvPr>
        </p:nvSpPr>
        <p:spPr>
          <a:xfrm>
            <a:off x="311700" y="1229875"/>
            <a:ext cx="8369592"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Narcissism</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modern times, </a:t>
            </a:r>
            <a:r>
              <a:rPr lang="en-CA" sz="2000" b="1" dirty="0">
                <a:latin typeface="Arial" panose="020B0604020202020204" pitchFamily="34" charset="0"/>
                <a:cs typeface="Arial" panose="020B0604020202020204" pitchFamily="34" charset="0"/>
              </a:rPr>
              <a:t>narcissism </a:t>
            </a:r>
            <a:r>
              <a:rPr lang="en-CA" sz="2000" dirty="0">
                <a:latin typeface="Arial" panose="020B0604020202020204" pitchFamily="34" charset="0"/>
                <a:cs typeface="Arial" panose="020B0604020202020204" pitchFamily="34" charset="0"/>
              </a:rPr>
              <a:t>is defined a personality trait characterized by overly high self-esteem, self-admiration, and self-centeredness. Highly narcissistic individuals are completely self-focused and tend to ignore the communicative needs and emotions of others.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15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458C-15B3-3510-B33F-FF3EEF88EEDA}"/>
              </a:ext>
            </a:extLst>
          </p:cNvPr>
          <p:cNvSpPr>
            <a:spLocks noGrp="1"/>
          </p:cNvSpPr>
          <p:nvPr>
            <p:ph type="title"/>
          </p:nvPr>
        </p:nvSpPr>
        <p:spPr/>
        <p:txBody>
          <a:bodyPr>
            <a:noAutofit/>
          </a:bodyPr>
          <a:lstStyle/>
          <a:p>
            <a:r>
              <a:rPr lang="en-CA" sz="2600" dirty="0">
                <a:latin typeface="Arial" panose="020B0604020202020204" pitchFamily="34" charset="0"/>
                <a:cs typeface="Arial" panose="020B0604020202020204" pitchFamily="34" charset="0"/>
              </a:rPr>
              <a:t>9.3 TYPES OF DEVIANT WORKPLACE BEHAVIOUR I</a:t>
            </a: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0F65C69-C170-38F3-1A88-07B816DBA8FC}"/>
              </a:ext>
            </a:extLst>
          </p:cNvPr>
          <p:cNvSpPr txBox="1">
            <a:spLocks noGrp="1"/>
          </p:cNvSpPr>
          <p:nvPr>
            <p:ph type="body" idx="1"/>
          </p:nvPr>
        </p:nvSpPr>
        <p:spPr>
          <a:xfrm>
            <a:off x="388818" y="2111224"/>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sz="2000" b="1" dirty="0">
                <a:latin typeface="Arial" panose="020B0604020202020204" pitchFamily="34" charset="0"/>
                <a:cs typeface="Arial" panose="020B0604020202020204" pitchFamily="34" charset="0"/>
              </a:rPr>
              <a:t>Deviant workplace behaviour</a:t>
            </a:r>
            <a:r>
              <a:rPr lang="en-CA" sz="2000" dirty="0">
                <a:latin typeface="Arial" panose="020B0604020202020204" pitchFamily="34" charset="0"/>
                <a:cs typeface="Arial" panose="020B0604020202020204" pitchFamily="34" charset="0"/>
              </a:rPr>
              <a:t> is defined as voluntary behavior of organizational members that violates significant organizational norms and practices or threatens the wellbeing of the organization and its members.</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9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BE88-56D6-2BE6-C819-10B88A443730}"/>
              </a:ext>
            </a:extLst>
          </p:cNvPr>
          <p:cNvSpPr>
            <a:spLocks noGrp="1"/>
          </p:cNvSpPr>
          <p:nvPr>
            <p:ph type="title"/>
          </p:nvPr>
        </p:nvSpPr>
        <p:spPr>
          <a:xfrm>
            <a:off x="311700" y="79494"/>
            <a:ext cx="8520600" cy="607800"/>
          </a:xfrm>
        </p:spPr>
        <p:txBody>
          <a:bodyPr>
            <a:noAutofit/>
          </a:bodyPr>
          <a:lstStyle/>
          <a:p>
            <a:r>
              <a:rPr lang="en-CA" sz="2300" dirty="0">
                <a:latin typeface="Arial" panose="020B0604020202020204" pitchFamily="34" charset="0"/>
                <a:cs typeface="Arial" panose="020B0604020202020204" pitchFamily="34" charset="0"/>
              </a:rPr>
              <a:t>9.3 TYPES OF DEVIANT WORKPLACE BEHAVIOUR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C429616-4094-9D77-5AC2-BC4A04B9997B}"/>
              </a:ext>
            </a:extLst>
          </p:cNvPr>
          <p:cNvSpPr>
            <a:spLocks noGrp="1"/>
          </p:cNvSpPr>
          <p:nvPr>
            <p:ph type="body" idx="1"/>
          </p:nvPr>
        </p:nvSpPr>
        <p:spPr>
          <a:xfrm>
            <a:off x="311700" y="2122241"/>
            <a:ext cx="4095009" cy="3339000"/>
          </a:xfrm>
        </p:spPr>
        <p:txBody>
          <a:bodyPr>
            <a:normAutofit/>
          </a:bodyPr>
          <a:lstStyle/>
          <a:p>
            <a:pPr marL="114300" indent="0">
              <a:buNone/>
            </a:pPr>
            <a:r>
              <a:rPr lang="en-CA" sz="2000" b="1" i="1" dirty="0">
                <a:latin typeface="Arial" panose="020B0604020202020204" pitchFamily="34" charset="0"/>
                <a:cs typeface="Arial" panose="020B0604020202020204" pitchFamily="34" charset="0"/>
              </a:rPr>
              <a:t>Problematic People in the Workplace</a:t>
            </a:r>
            <a:endParaRPr lang="en-US" sz="2000" b="1" dirty="0">
              <a:latin typeface="Arial" panose="020B0604020202020204" pitchFamily="34" charset="0"/>
              <a:cs typeface="Arial" panose="020B0604020202020204" pitchFamily="34" charset="0"/>
            </a:endParaRPr>
          </a:p>
        </p:txBody>
      </p:sp>
      <p:pic>
        <p:nvPicPr>
          <p:cNvPr id="5" name="Picture 4" descr="Problems people in the Workplace&#10;&#10;Bosses&#10;The Different Boss&#10;The Good Old Boy/Girl Boss&#10;The Okay Boss&#10;The Toxic Boss&#10;The Self-Centered Taskmaster&#10;The Intrusive Harasser&#10;&#10;Coworkers&#10;The Adolescent&#10;The Mild Annoyance &#10;The Bully&#10;The Independent Self-Promoter&#10;The Independent Other&#10;The Soap Opera Star&#10;The Abrasive Incompetent Harasser&#10;&#10;Subordinates&#10;The Okay Subordinate&#10;The Abrasive Harasser&#10;The Bully&#10;The Different Other&#10;The Incompetent Renegade&#10;">
            <a:extLst>
              <a:ext uri="{FF2B5EF4-FFF2-40B4-BE49-F238E27FC236}">
                <a16:creationId xmlns:a16="http://schemas.microsoft.com/office/drawing/2014/main" id="{186DA7A8-6E8D-A48C-4B49-659B6C7D31C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60105" y="698077"/>
            <a:ext cx="3760736" cy="3780644"/>
          </a:xfrm>
          <a:prstGeom prst="rect">
            <a:avLst/>
          </a:prstGeom>
        </p:spPr>
      </p:pic>
      <p:sp>
        <p:nvSpPr>
          <p:cNvPr id="4" name="TextBox 3">
            <a:extLst>
              <a:ext uri="{FF2B5EF4-FFF2-40B4-BE49-F238E27FC236}">
                <a16:creationId xmlns:a16="http://schemas.microsoft.com/office/drawing/2014/main" id="{44C60BEF-4DF1-894D-CADD-09A8FEB8E1EA}"/>
              </a:ext>
            </a:extLst>
          </p:cNvPr>
          <p:cNvSpPr txBox="1"/>
          <p:nvPr/>
        </p:nvSpPr>
        <p:spPr>
          <a:xfrm>
            <a:off x="3265784" y="4521515"/>
            <a:ext cx="58304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Jason S. Wrench, </a:t>
            </a:r>
            <a:r>
              <a:rPr lang="en-US" sz="1100" dirty="0" err="1"/>
              <a:t>Narissra</a:t>
            </a:r>
            <a:r>
              <a:rPr lang="en-US" sz="1100" dirty="0"/>
              <a:t> M. </a:t>
            </a:r>
            <a:r>
              <a:rPr lang="en-US" sz="1100" dirty="0" err="1"/>
              <a:t>Punyanunt</a:t>
            </a:r>
            <a:r>
              <a:rPr lang="en-US" sz="1100" dirty="0"/>
              <a:t>-Carter, and Katherine S. Thweatt, </a:t>
            </a:r>
            <a:r>
              <a:rPr lang="en-US" sz="1100" u="sng" dirty="0">
                <a:hlinkClick r:id="rId4"/>
              </a:rPr>
              <a:t>Interpersonal Communication</a:t>
            </a:r>
            <a:r>
              <a:rPr lang="en-US" sz="1100" dirty="0"/>
              <a:t>, </a:t>
            </a:r>
            <a:r>
              <a:rPr lang="en-US" sz="1100" u="sng" dirty="0">
                <a:hlinkClick r:id="rId5"/>
              </a:rPr>
              <a:t>CC BY-NC-SA 4.0</a:t>
            </a:r>
            <a:r>
              <a:rPr lang="en-US" sz="1100" dirty="0"/>
              <a:t>. Color altered from the original.</a:t>
            </a:r>
          </a:p>
        </p:txBody>
      </p:sp>
    </p:spTree>
    <p:extLst>
      <p:ext uri="{BB962C8B-B14F-4D97-AF65-F5344CB8AC3E}">
        <p14:creationId xmlns:p14="http://schemas.microsoft.com/office/powerpoint/2010/main" val="210928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7D1C-028C-54EE-67B1-545E59460E74}"/>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9.3 TYPES OF DEVIANT WORKPLACE BEHAVIOUR III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D955396-0B9B-5D24-3CCE-8B5A8C0DA67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Problem Coworkers</a:t>
            </a:r>
          </a:p>
          <a:p>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Through Harden Fritz’s research into coworkers, she found that there are eight common types of problematic coworkers: </a:t>
            </a:r>
            <a:r>
              <a:rPr lang="en-CA" sz="2000" b="1" dirty="0">
                <a:latin typeface="Arial" panose="020B0604020202020204" pitchFamily="34" charset="0"/>
                <a:cs typeface="Arial" panose="020B0604020202020204" pitchFamily="34" charset="0"/>
              </a:rPr>
              <a:t>adolescent, bully, mild annoyance, independent self-promoter, pushy playboy/playgirl, independent other, soap opera star, and the abrasive, incompetent harasser.</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73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F167-8120-D5B4-C909-B149C1277DC7}"/>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9.3 TYPES OF DEVIANT WORKPLACE BEHAVIOUR IV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96EFFA-B102-910A-36AF-CB58DF158DC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Problem Subordinates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the two previous sections, we’ve looked at problematic bosses and coworkers, but subordinates can also be a bit of a problem in the workplace. For this reason, Harden Fritz (2009) identified five clear troublesome subordinates: the okay subordinate, the abrasive harasser, the bully, the different other, and the incompetent renegade.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35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5BFA-2391-C4B9-2823-886153721F5B}"/>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9.3 TYPES OF DEVIANT WORKPLACE BEHAVIOUR 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27B6197-B871-5EC6-310C-CEDEEAB5EEA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Dealing with Deviant Behaviour in the Workplace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While we can’t control other people and what they do and say, we can control our own perspectives and actions. We can also be aware of our own triggers and why another person poses a challenge to us. Sometimes it has nothing to do with them at all!  When we encounter deviant behaviour, we can also assert and reinforce our boundaries using assertive language</a:t>
            </a:r>
            <a:endParaRPr lang="en-US"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63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A026-2681-9BE6-127D-B62D33F480A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9.4 ABCS OF CONFLICT</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1EB7552-4A72-C4A3-4EF0-90213C2CBA3E}"/>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Over the years, a number of different patterns for handling conflict have arisen in the literature, but most of them agree with the first two proposed by Walton and </a:t>
            </a:r>
            <a:r>
              <a:rPr lang="en-CA" sz="2000" dirty="0" err="1">
                <a:latin typeface="Arial" panose="020B0604020202020204" pitchFamily="34" charset="0"/>
                <a:cs typeface="Arial" panose="020B0604020202020204" pitchFamily="34" charset="0"/>
              </a:rPr>
              <a:t>McKersie</a:t>
            </a:r>
            <a:r>
              <a:rPr lang="en-CA" sz="2000" dirty="0">
                <a:latin typeface="Arial" panose="020B0604020202020204" pitchFamily="34" charset="0"/>
                <a:cs typeface="Arial" panose="020B0604020202020204" pitchFamily="34" charset="0"/>
              </a:rPr>
              <a:t>, but they generally add a third dimension of conflict: avoidance. In this framework, there are three conflict management styles that form the acronym ABC. They are:</a:t>
            </a:r>
            <a:endParaRPr lang="en-CA" sz="2000" b="1" dirty="0">
              <a:latin typeface="Arial" panose="020B0604020202020204" pitchFamily="34" charset="0"/>
              <a:cs typeface="Arial" panose="020B0604020202020204" pitchFamily="34" charset="0"/>
            </a:endParaRPr>
          </a:p>
          <a:p>
            <a:endParaRPr lang="en-CA" sz="2000" b="1"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A</a:t>
            </a:r>
            <a:r>
              <a:rPr lang="en-CA" sz="2000" dirty="0">
                <a:latin typeface="Arial" panose="020B0604020202020204" pitchFamily="34" charset="0"/>
                <a:cs typeface="Arial" panose="020B0604020202020204" pitchFamily="34" charset="0"/>
              </a:rPr>
              <a:t>voiders,</a:t>
            </a:r>
          </a:p>
          <a:p>
            <a:r>
              <a:rPr lang="en-CA" sz="2000" b="1" dirty="0">
                <a:latin typeface="Arial" panose="020B0604020202020204" pitchFamily="34" charset="0"/>
                <a:cs typeface="Arial" panose="020B0604020202020204" pitchFamily="34" charset="0"/>
              </a:rPr>
              <a:t>B</a:t>
            </a:r>
            <a:r>
              <a:rPr lang="en-CA" sz="2000" dirty="0">
                <a:latin typeface="Arial" panose="020B0604020202020204" pitchFamily="34" charset="0"/>
                <a:cs typeface="Arial" panose="020B0604020202020204" pitchFamily="34" charset="0"/>
              </a:rPr>
              <a:t>attlers, and</a:t>
            </a:r>
          </a:p>
          <a:p>
            <a:r>
              <a:rPr lang="en-CA" sz="2000" b="1" dirty="0">
                <a:latin typeface="Arial" panose="020B0604020202020204" pitchFamily="34" charset="0"/>
                <a:cs typeface="Arial" panose="020B0604020202020204" pitchFamily="34" charset="0"/>
              </a:rPr>
              <a:t>C</a:t>
            </a:r>
            <a:r>
              <a:rPr lang="en-CA" sz="2000" dirty="0">
                <a:latin typeface="Arial" panose="020B0604020202020204" pitchFamily="34" charset="0"/>
                <a:cs typeface="Arial" panose="020B0604020202020204" pitchFamily="34" charset="0"/>
              </a:rPr>
              <a:t>ollaborators.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Define personality.</a:t>
            </a:r>
          </a:p>
          <a:p>
            <a:r>
              <a:rPr lang="en-CA" sz="2000" dirty="0">
                <a:latin typeface="Arial" panose="020B0604020202020204" pitchFamily="34" charset="0"/>
                <a:cs typeface="Arial" panose="020B0604020202020204" pitchFamily="34" charset="0"/>
              </a:rPr>
              <a:t>Identify components of the Big 5 Personality Trait theory.</a:t>
            </a:r>
          </a:p>
          <a:p>
            <a:r>
              <a:rPr lang="en-CA" sz="2000" dirty="0">
                <a:latin typeface="Arial" panose="020B0604020202020204" pitchFamily="34" charset="0"/>
                <a:cs typeface="Arial" panose="020B0604020202020204" pitchFamily="34" charset="0"/>
              </a:rPr>
              <a:t>Recognize the relationship between personality traits and approaches to conflict.</a:t>
            </a:r>
          </a:p>
          <a:p>
            <a:r>
              <a:rPr lang="en-CA" sz="2000" dirty="0">
                <a:latin typeface="Arial" panose="020B0604020202020204" pitchFamily="34" charset="0"/>
                <a:cs typeface="Arial" panose="020B0604020202020204" pitchFamily="34" charset="0"/>
              </a:rPr>
              <a:t>Review cognitive and personal-social dimensions that impact our perceptions and relationships.</a:t>
            </a:r>
          </a:p>
          <a:p>
            <a:r>
              <a:rPr lang="en-CA" sz="2000" dirty="0">
                <a:latin typeface="Arial" panose="020B0604020202020204" pitchFamily="34" charset="0"/>
                <a:cs typeface="Arial" panose="020B0604020202020204" pitchFamily="34" charset="0"/>
              </a:rPr>
              <a:t>Summarize Janie Harden Fritz’s types of problematic bosses, coworkers, and subordinates.</a:t>
            </a:r>
          </a:p>
          <a:p>
            <a:r>
              <a:rPr lang="en-CA" sz="2000" dirty="0">
                <a:latin typeface="Arial" panose="020B0604020202020204" pitchFamily="34" charset="0"/>
                <a:cs typeface="Arial" panose="020B0604020202020204" pitchFamily="34" charset="0"/>
              </a:rPr>
              <a:t>Compare the ABC styles of conflict management.</a:t>
            </a:r>
          </a:p>
          <a:p>
            <a:pPr marL="114300" indent="0">
              <a:lnSpc>
                <a:spcPct val="120000"/>
              </a:lnSpc>
              <a:buNone/>
            </a:pP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EA9D-32BF-9091-AC61-1601B511BDCC}"/>
              </a:ext>
            </a:extLst>
          </p:cNvPr>
          <p:cNvSpPr>
            <a:spLocks noGrp="1"/>
          </p:cNvSpPr>
          <p:nvPr>
            <p:ph type="title"/>
          </p:nvPr>
        </p:nvSpPr>
        <p:spPr>
          <a:xfrm>
            <a:off x="311700" y="106100"/>
            <a:ext cx="8520600" cy="607800"/>
          </a:xfrm>
        </p:spPr>
        <p:txBody>
          <a:bodyPr>
            <a:noAutofit/>
          </a:bodyPr>
          <a:lstStyle/>
          <a:p>
            <a:r>
              <a:rPr lang="en-CA" dirty="0">
                <a:latin typeface="Arial" panose="020B0604020202020204" pitchFamily="34" charset="0"/>
                <a:cs typeface="Arial" panose="020B0604020202020204" pitchFamily="34" charset="0"/>
              </a:rPr>
              <a:t>9.5 KEY TAKEAWAYS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39AB9A7-9186-63D5-3173-1825E79AB96E}"/>
              </a:ext>
            </a:extLst>
          </p:cNvPr>
          <p:cNvSpPr>
            <a:spLocks noGrp="1"/>
          </p:cNvSpPr>
          <p:nvPr>
            <p:ph type="body" idx="1"/>
          </p:nvPr>
        </p:nvSpPr>
        <p:spPr>
          <a:xfrm>
            <a:off x="311700" y="713900"/>
            <a:ext cx="8520600" cy="3339000"/>
          </a:xfrm>
        </p:spPr>
        <p:txBody>
          <a:bodyPr>
            <a:noAutofit/>
          </a:bodyPr>
          <a:lstStyle/>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Personality encompasses a person’s</a:t>
            </a:r>
            <a:r>
              <a:rPr lang="en-CA" sz="1200" dirty="0">
                <a:latin typeface="Arial" panose="020B0604020202020204" pitchFamily="34" charset="0"/>
                <a:cs typeface="Arial" panose="020B0604020202020204" pitchFamily="34" charset="0"/>
              </a:rPr>
              <a:t> relatively stable feelings, thoughts, and behavioral patterns.</a:t>
            </a:r>
            <a:br>
              <a:rPr lang="en-CA" sz="1200" dirty="0">
                <a:latin typeface="Arial" panose="020B0604020202020204" pitchFamily="34" charset="0"/>
                <a:cs typeface="Arial" panose="020B0604020202020204" pitchFamily="34" charset="0"/>
              </a:rPr>
            </a:br>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The Big 5 personality traits are</a:t>
            </a:r>
            <a:r>
              <a:rPr lang="en-CA" sz="1200" dirty="0">
                <a:latin typeface="Arial" panose="020B0604020202020204" pitchFamily="34" charset="0"/>
                <a:cs typeface="Arial" panose="020B0604020202020204" pitchFamily="34" charset="0"/>
              </a:rPr>
              <a:t> summarized by the acronym OCEAN. They are Openness, Contentiousness, Extraversion, Agreeableness, and Neuroticism. Neuroticism is associated with poor emotion regulation while individuals who score high in contentiousness, openness and agreeableness may be more likely to engage in positive conflict.</a:t>
            </a:r>
          </a:p>
          <a:p>
            <a:r>
              <a:rPr lang="en-CA" sz="1200" b="1" dirty="0">
                <a:latin typeface="Arial" panose="020B0604020202020204" pitchFamily="34" charset="0"/>
                <a:cs typeface="Arial" panose="020B0604020202020204" pitchFamily="34" charset="0"/>
              </a:rPr>
              <a:t>Cognitive dispositions </a:t>
            </a:r>
            <a:r>
              <a:rPr lang="en-CA" sz="1200" dirty="0">
                <a:latin typeface="Arial" panose="020B0604020202020204" pitchFamily="34" charset="0"/>
                <a:cs typeface="Arial" panose="020B0604020202020204" pitchFamily="34" charset="0"/>
              </a:rPr>
              <a:t>(general patterns of mental processes that impact how people respond and react to the world around them) discussed in this chapter were locus of control, cognitive complexity, authoritarianism, dogmatism, emotional intelligence, and AO.  </a:t>
            </a:r>
          </a:p>
          <a:p>
            <a:r>
              <a:rPr lang="en-CA" sz="1200" b="1" dirty="0">
                <a:latin typeface="Arial" panose="020B0604020202020204" pitchFamily="34" charset="0"/>
                <a:cs typeface="Arial" panose="020B0604020202020204" pitchFamily="34" charset="0"/>
              </a:rPr>
              <a:t>Social-personal dispositions </a:t>
            </a:r>
            <a:r>
              <a:rPr lang="en-CA" sz="1200" dirty="0">
                <a:latin typeface="Arial" panose="020B0604020202020204" pitchFamily="34" charset="0"/>
                <a:cs typeface="Arial" panose="020B0604020202020204" pitchFamily="34" charset="0"/>
              </a:rPr>
              <a:t>(general patterns of mental processes that impact how people socially relate to others or view themselves) discussed in this chapter were loneliness, depression, self-esteem, narcissism, Machiavellianism, empathy, and self-monitoring. These ways of being impact our relationships and ability to engage in conflict management.</a:t>
            </a:r>
          </a:p>
          <a:p>
            <a:r>
              <a:rPr lang="en-CA" sz="1200" b="1" dirty="0">
                <a:latin typeface="Arial" panose="020B0604020202020204" pitchFamily="34" charset="0"/>
                <a:cs typeface="Arial" panose="020B0604020202020204" pitchFamily="34" charset="0"/>
              </a:rPr>
              <a:t>Workplace deviance involves</a:t>
            </a:r>
            <a:r>
              <a:rPr lang="en-CA" sz="1200" dirty="0">
                <a:latin typeface="Arial" panose="020B0604020202020204" pitchFamily="34" charset="0"/>
                <a:cs typeface="Arial" panose="020B0604020202020204" pitchFamily="34" charset="0"/>
              </a:rPr>
              <a:t> the voluntary behavior of organizational members that violates significant organizational norms and practices or threatens the wellbeing of the organization and its members.</a:t>
            </a:r>
          </a:p>
          <a:p>
            <a:r>
              <a:rPr lang="en-CA" sz="1200" b="1" dirty="0">
                <a:latin typeface="Arial" panose="020B0604020202020204" pitchFamily="34" charset="0"/>
                <a:cs typeface="Arial" panose="020B0604020202020204" pitchFamily="34" charset="0"/>
              </a:rPr>
              <a:t>Harden Fritz categorized six types of problematic bosses</a:t>
            </a:r>
            <a:r>
              <a:rPr lang="en-CA" sz="1200" dirty="0">
                <a:latin typeface="Arial" panose="020B0604020202020204" pitchFamily="34" charset="0"/>
                <a:cs typeface="Arial" panose="020B0604020202020204" pitchFamily="34" charset="0"/>
              </a:rPr>
              <a:t>: different, okay good old boy/girl, toxic, self-centered taskmaster, and intrusive harasser.</a:t>
            </a:r>
          </a:p>
          <a:p>
            <a:r>
              <a:rPr lang="en-CA" sz="1200" b="1" dirty="0">
                <a:latin typeface="Arial" panose="020B0604020202020204" pitchFamily="34" charset="0"/>
                <a:cs typeface="Arial" panose="020B0604020202020204" pitchFamily="34" charset="0"/>
              </a:rPr>
              <a:t>Harden Fritz categorized eight types of problematic coworkers</a:t>
            </a:r>
            <a:r>
              <a:rPr lang="en-CA" sz="1200" dirty="0">
                <a:latin typeface="Arial" panose="020B0604020202020204" pitchFamily="34" charset="0"/>
                <a:cs typeface="Arial" panose="020B0604020202020204" pitchFamily="34" charset="0"/>
              </a:rPr>
              <a:t>:</a:t>
            </a:r>
          </a:p>
          <a:p>
            <a:r>
              <a:rPr lang="en-CA" sz="1200" b="1" dirty="0">
                <a:latin typeface="Arial" panose="020B0604020202020204" pitchFamily="34" charset="0"/>
                <a:cs typeface="Arial" panose="020B0604020202020204" pitchFamily="34" charset="0"/>
              </a:rPr>
              <a:t>Harden Fritz categorized five types of problematic subordinates</a:t>
            </a:r>
            <a:r>
              <a:rPr lang="en-CA" sz="1200" dirty="0">
                <a:latin typeface="Arial" panose="020B0604020202020204" pitchFamily="34" charset="0"/>
                <a:cs typeface="Arial" panose="020B0604020202020204" pitchFamily="34" charset="0"/>
              </a:rPr>
              <a:t>: the okay subordinate, the abrasive harasser, the bully, the different other, and the incompetent renegade.</a:t>
            </a:r>
          </a:p>
          <a:p>
            <a:r>
              <a:rPr lang="en-CA" sz="1200" b="1" dirty="0">
                <a:latin typeface="Arial" panose="020B0604020202020204" pitchFamily="34" charset="0"/>
                <a:cs typeface="Arial" panose="020B0604020202020204" pitchFamily="34" charset="0"/>
              </a:rPr>
              <a:t>Using the ABC model, we discussed three basic forms of conflict management</a:t>
            </a:r>
            <a:r>
              <a:rPr lang="en-CA" sz="1200" dirty="0">
                <a:latin typeface="Arial" panose="020B0604020202020204" pitchFamily="34" charset="0"/>
                <a:cs typeface="Arial" panose="020B0604020202020204" pitchFamily="34" charset="0"/>
              </a:rPr>
              <a:t>:</a:t>
            </a:r>
            <a:br>
              <a:rPr lang="en-CA"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1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DECF-A9F9-B6F1-9CFE-9116A5CEE9D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9.1 PERSONALITY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BE5C011-F689-6D81-3AB6-E50D5896F19C}"/>
              </a:ext>
            </a:extLst>
          </p:cNvPr>
          <p:cNvSpPr txBox="1">
            <a:spLocks noGrp="1"/>
          </p:cNvSpPr>
          <p:nvPr>
            <p:ph type="body" idx="1"/>
          </p:nvPr>
        </p:nvSpPr>
        <p:spPr>
          <a:xfrm>
            <a:off x="311700" y="2191270"/>
            <a:ext cx="8520600" cy="760959"/>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buNone/>
            </a:pPr>
            <a:r>
              <a:rPr lang="en-CA" sz="2000" b="1" dirty="0">
                <a:latin typeface="Arial" panose="020B0604020202020204" pitchFamily="34" charset="0"/>
                <a:cs typeface="Arial" panose="020B0604020202020204" pitchFamily="34" charset="0"/>
              </a:rPr>
              <a:t>Personality</a:t>
            </a:r>
            <a:r>
              <a:rPr lang="en-CA" sz="2000" dirty="0">
                <a:latin typeface="Arial" panose="020B0604020202020204" pitchFamily="34" charset="0"/>
                <a:cs typeface="Arial" panose="020B0604020202020204" pitchFamily="34" charset="0"/>
              </a:rPr>
              <a:t> encompasses a person’s relatively stable feelings, thoughts, and behavioral patterns.</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45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BD36-AC14-FDD8-0FB7-EDF731AAFB7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9.1 PERSONALITY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650F99F-2351-46EF-6454-9F7F73C1EA86}"/>
              </a:ext>
            </a:extLst>
          </p:cNvPr>
          <p:cNvSpPr>
            <a:spLocks noGrp="1"/>
          </p:cNvSpPr>
          <p:nvPr>
            <p:ph type="body" idx="1"/>
          </p:nvPr>
        </p:nvSpPr>
        <p:spPr>
          <a:xfrm>
            <a:off x="311700" y="2291575"/>
            <a:ext cx="2585736"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Five Factor Model </a:t>
            </a:r>
          </a:p>
        </p:txBody>
      </p:sp>
      <p:pic>
        <p:nvPicPr>
          <p:cNvPr id="5" name="Picture 4" descr="Five-Factor Model&#10;&#10;Low Score: Practical, conventional, prefers routine&#10;Factor: Openness&#10;High Score: Curious, wide range of interests, independent&#10;&#10;Low Score: Impulsive, careless, disorganized&#10;Factor: Conscientiousness&#10;High Score: Hardworking, dependable, organized&#10;&#10;Low Score: Quiet, deserved, withdrawn&#10;Factor: Extroversion&#10;High Score: Outgoing, warm, seeks adventure&#10;&#10;Low Score: Critical, uncooperative, suspicious&#10;Factor: Agreeableness&#10;High Score: Helpful, trusting, empathetic&#10;&#10;Low Score: Calm, even-tempered, secure&#10;Factor: Neuroticism&#10;High Score: Anxious, unhappy, prone to negative emotions">
            <a:extLst>
              <a:ext uri="{FF2B5EF4-FFF2-40B4-BE49-F238E27FC236}">
                <a16:creationId xmlns:a16="http://schemas.microsoft.com/office/drawing/2014/main" id="{B6ED01F6-A385-13EA-F7B3-FB94DC6AE47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61008" y="539828"/>
            <a:ext cx="3806598" cy="4030803"/>
          </a:xfrm>
          <a:prstGeom prst="rect">
            <a:avLst/>
          </a:prstGeom>
        </p:spPr>
      </p:pic>
      <p:sp>
        <p:nvSpPr>
          <p:cNvPr id="4" name="TextBox 3">
            <a:extLst>
              <a:ext uri="{FF2B5EF4-FFF2-40B4-BE49-F238E27FC236}">
                <a16:creationId xmlns:a16="http://schemas.microsoft.com/office/drawing/2014/main" id="{EFE28489-D10F-1176-BF0C-EF20457C634A}"/>
              </a:ext>
            </a:extLst>
          </p:cNvPr>
          <p:cNvSpPr txBox="1"/>
          <p:nvPr/>
        </p:nvSpPr>
        <p:spPr>
          <a:xfrm>
            <a:off x="4222288" y="4569304"/>
            <a:ext cx="436565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Image in </a:t>
            </a:r>
            <a:r>
              <a:rPr lang="en-US" sz="1100" u="sng" dirty="0">
                <a:hlinkClick r:id="rId4"/>
              </a:rPr>
              <a:t>Psychology, 2nd edition</a:t>
            </a:r>
            <a:r>
              <a:rPr lang="en-US" sz="1100" dirty="0"/>
              <a:t> by Rice University, </a:t>
            </a:r>
            <a:r>
              <a:rPr lang="en-US" sz="1100" u="sng" dirty="0">
                <a:hlinkClick r:id="rId5"/>
              </a:rPr>
              <a:t>CC BY-NC-SA 4.0</a:t>
            </a:r>
            <a:r>
              <a:rPr lang="en-US" sz="1100" dirty="0"/>
              <a:t>.</a:t>
            </a:r>
          </a:p>
        </p:txBody>
      </p:sp>
    </p:spTree>
    <p:extLst>
      <p:ext uri="{BB962C8B-B14F-4D97-AF65-F5344CB8AC3E}">
        <p14:creationId xmlns:p14="http://schemas.microsoft.com/office/powerpoint/2010/main" val="199537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4E4-7061-4EDB-ACDB-3643BAAC28CC}"/>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9.1 PERSONALITY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FBB63AC-BDE4-2E67-88D6-3788A2991530}"/>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Personality and Conflict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Studying personality gives us the chance to understand ourselves and others needs and preferences, which may be very different from one another.  In previous chapters, we talked about Type A personality and conflict. We can also think about the Big 5 personality traits and conflict.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97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AD8D-A579-91A9-F28A-9AC7B6A9E703}"/>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9.2 COGNITIVE AND PERSONAL-SOCIAL DISPOSITIONS 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71BF6F7-F41C-D8CA-7F5E-F72B60BD20E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Cognitive Dispositions</a:t>
            </a:r>
          </a:p>
          <a:p>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Cognitive dispositions</a:t>
            </a:r>
            <a:r>
              <a:rPr lang="en-CA" sz="2000" dirty="0">
                <a:latin typeface="Arial" panose="020B0604020202020204" pitchFamily="34" charset="0"/>
                <a:cs typeface="Arial" panose="020B0604020202020204" pitchFamily="34" charset="0"/>
              </a:rPr>
              <a:t> refer to general patterns of mental processes that impact how people respond and react to the world around them. These dispositions (or one’s natural mental or emotional outlook) take on several different forms. For our purposes, we’ll briefly examine the four identified by John Daly (2011): </a:t>
            </a:r>
            <a:r>
              <a:rPr lang="en-CA" sz="2000" b="1" dirty="0">
                <a:latin typeface="Arial" panose="020B0604020202020204" pitchFamily="34" charset="0"/>
                <a:cs typeface="Arial" panose="020B0604020202020204" pitchFamily="34" charset="0"/>
              </a:rPr>
              <a:t>locus of control, cognitive complexity, authoritarianism/dogmatism, and emotional intelligence.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91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67E-1C22-956D-3B6E-85517C40BA89}"/>
              </a:ext>
            </a:extLst>
          </p:cNvPr>
          <p:cNvSpPr>
            <a:spLocks noGrp="1"/>
          </p:cNvSpPr>
          <p:nvPr>
            <p:ph type="title"/>
          </p:nvPr>
        </p:nvSpPr>
        <p:spPr>
          <a:xfrm>
            <a:off x="311700" y="410000"/>
            <a:ext cx="8832300" cy="607800"/>
          </a:xfrm>
        </p:spPr>
        <p:txBody>
          <a:bodyPr>
            <a:noAutofit/>
          </a:bodyPr>
          <a:lstStyle/>
          <a:p>
            <a:r>
              <a:rPr lang="en-CA" sz="2400" dirty="0">
                <a:latin typeface="Arial" panose="020B0604020202020204" pitchFamily="34" charset="0"/>
                <a:cs typeface="Arial" panose="020B0604020202020204" pitchFamily="34" charset="0"/>
              </a:rPr>
              <a:t>9.2 COGNITIVE AND PERSONAL-SOCIAL DISPOSITIONS II</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p>
        </p:txBody>
      </p:sp>
      <p:sp>
        <p:nvSpPr>
          <p:cNvPr id="3" name="Text Placeholder 2">
            <a:extLst>
              <a:ext uri="{FF2B5EF4-FFF2-40B4-BE49-F238E27FC236}">
                <a16:creationId xmlns:a16="http://schemas.microsoft.com/office/drawing/2014/main" id="{C1A43B6D-C3E3-67C7-A147-7300422B757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Locus of Control</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As we have previous learned, individuals differ with respect to how much control they perceive they have over their behaviour and life circumstances. People with an internal locus of control believe that they can control their behavior and life circumstances. For example, people with an internal locus of control would believe that their careers and choice of job are ultimately a product of their behaviors and decisions.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31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1835-1F38-3A03-9E0C-FF96AD1D9D59}"/>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9.2 COGNITIVE AND PERSONAL-SOCIAL DISPOSITIONS 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54BDC14-630F-D0B2-ADEE-4CBF79F9D1A0}"/>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Cognitive Complexity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According to John Daly (2002), “</a:t>
            </a:r>
            <a:r>
              <a:rPr lang="en-CA" sz="2000" b="1" dirty="0">
                <a:latin typeface="Arial" panose="020B0604020202020204" pitchFamily="34" charset="0"/>
                <a:cs typeface="Arial" panose="020B0604020202020204" pitchFamily="34" charset="0"/>
              </a:rPr>
              <a:t>cognitive complexity</a:t>
            </a:r>
            <a:r>
              <a:rPr lang="en-CA" sz="2000" dirty="0">
                <a:latin typeface="Arial" panose="020B0604020202020204" pitchFamily="34" charset="0"/>
                <a:cs typeface="Arial" panose="020B0604020202020204" pitchFamily="34" charset="0"/>
              </a:rPr>
              <a:t> has been defined in terms of the number of different constructs an individual has to describe others (differentiation), the degree to which those constructs cohere (integration), and the level of abstraction of the constructs (</a:t>
            </a:r>
            <a:r>
              <a:rPr lang="en-CA" sz="2000" dirty="0" err="1">
                <a:latin typeface="Arial" panose="020B0604020202020204" pitchFamily="34" charset="0"/>
                <a:cs typeface="Arial" panose="020B0604020202020204" pitchFamily="34" charset="0"/>
              </a:rPr>
              <a:t>abstractiveness</a:t>
            </a:r>
            <a:r>
              <a:rPr lang="en-CA"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28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1F83-CA77-F362-F1D8-A263AD21762A}"/>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9.2 COGNITIVE AND PERSONAL-SOCIAL DISPOSITIONS IV</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6C8B938-2D12-774F-9D22-886584D9BA48}"/>
              </a:ext>
            </a:extLst>
          </p:cNvPr>
          <p:cNvSpPr>
            <a:spLocks noGrp="1"/>
          </p:cNvSpPr>
          <p:nvPr>
            <p:ph type="body" idx="1"/>
          </p:nvPr>
        </p:nvSpPr>
        <p:spPr>
          <a:xfrm>
            <a:off x="311700" y="1119706"/>
            <a:ext cx="8520600" cy="3339000"/>
          </a:xfrm>
        </p:spPr>
        <p:txBody>
          <a:bodyPr/>
          <a:lstStyle/>
          <a:p>
            <a:pPr marL="114300" indent="0">
              <a:buNone/>
            </a:pPr>
            <a:r>
              <a:rPr lang="en-CA" sz="2000" b="1" dirty="0"/>
              <a:t>Authoritarianism/Dogmatism</a:t>
            </a:r>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C137A36E-65EA-E0D3-6D86-C9CD0E35E2C4}"/>
              </a:ext>
            </a:extLst>
          </p:cNvPr>
          <p:cNvSpPr txBox="1">
            <a:spLocks/>
          </p:cNvSpPr>
          <p:nvPr/>
        </p:nvSpPr>
        <p:spPr>
          <a:xfrm>
            <a:off x="311700" y="1690571"/>
            <a:ext cx="8520600" cy="1253402"/>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b="1" dirty="0"/>
              <a:t>Authoritarianism</a:t>
            </a:r>
            <a:r>
              <a:rPr lang="en-CA" dirty="0"/>
              <a:t> is a form of social organization where individuals favor absolute obedience to authority (or authorities) as opposed to individual freedom. The highly authoritarian individual believes that individuals should just knowingly submit to their power. </a:t>
            </a:r>
            <a:endParaRPr lang="en-US" sz="2000" i="1" dirty="0">
              <a:solidFill>
                <a:schemeClr val="bg2"/>
              </a:solidFill>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D82DE6CB-7692-692F-0988-C4A065C0B8CC}"/>
              </a:ext>
            </a:extLst>
          </p:cNvPr>
          <p:cNvSpPr txBox="1">
            <a:spLocks/>
          </p:cNvSpPr>
          <p:nvPr/>
        </p:nvSpPr>
        <p:spPr>
          <a:xfrm>
            <a:off x="311700" y="3323567"/>
            <a:ext cx="8520600" cy="1253402"/>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b="1" dirty="0"/>
              <a:t>Dogmatism,</a:t>
            </a:r>
            <a:r>
              <a:rPr lang="en-CA" dirty="0"/>
              <a:t> although closely related, is not the same thing as authoritarianism. Dogmatism is defined as the inclination to believe one’s point-of-view as undeniably true based on faulty premises and without consideration of evidence and the opinions of others</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73948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40194</TotalTime>
  <Words>3636</Words>
  <PresentationFormat>On-screen Show (16:9)</PresentationFormat>
  <Paragraphs>168</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Roboto</vt:lpstr>
      <vt:lpstr>Arial</vt:lpstr>
      <vt:lpstr>Calibri</vt:lpstr>
      <vt:lpstr>Geometric</vt:lpstr>
      <vt:lpstr>CONFLICT MANAGEMENT</vt:lpstr>
      <vt:lpstr>Learning Outcomes </vt:lpstr>
      <vt:lpstr>9.1 PERSONALITY I   </vt:lpstr>
      <vt:lpstr>9.1 PERSONALITY II   </vt:lpstr>
      <vt:lpstr>9.1 PERSONALITY III   </vt:lpstr>
      <vt:lpstr>9.2 COGNITIVE AND PERSONAL-SOCIAL DISPOSITIONS I   </vt:lpstr>
      <vt:lpstr>9.2 COGNITIVE AND PERSONAL-SOCIAL DISPOSITIONS II   </vt:lpstr>
      <vt:lpstr>9.2 COGNITIVE AND PERSONAL-SOCIAL DISPOSITIONS III   </vt:lpstr>
      <vt:lpstr>9.2 COGNITIVE AND PERSONAL-SOCIAL DISPOSITIONS IV   </vt:lpstr>
      <vt:lpstr>9.2 COGNITIVE AND PERSONAL-SOCIAL DISPOSITIONS V   </vt:lpstr>
      <vt:lpstr>9.2 COGNITIVE AND PERSONAL-SOCIAL DISPOSITIONS VI   </vt:lpstr>
      <vt:lpstr>9.2 COGNITIVE AND PERSONAL-SOCIAL DISPOSITIONS VII   </vt:lpstr>
      <vt:lpstr>9.2 COGNITIVE AND PERSONAL-SOCIAL DISPOSITIONS VIII   </vt:lpstr>
      <vt:lpstr>9.3 TYPES OF DEVIANT WORKPLACE BEHAVIOUR I   </vt:lpstr>
      <vt:lpstr>9.3 TYPES OF DEVIANT WORKPLACE BEHAVIOUR II   </vt:lpstr>
      <vt:lpstr>9.3 TYPES OF DEVIANT WORKPLACE BEHAVIOUR III   </vt:lpstr>
      <vt:lpstr>9.3 TYPES OF DEVIANT WORKPLACE BEHAVIOUR IV   </vt:lpstr>
      <vt:lpstr>9.3 TYPES OF DEVIANT WORKPLACE BEHAVIOUR V   </vt:lpstr>
      <vt:lpstr>9.4 ABCS OF CONFLICT  </vt:lpstr>
      <vt:lpstr>9.5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Personality and Conflict Styles</dc:title>
  <dcterms:modified xsi:type="dcterms:W3CDTF">2023-12-12T00:14:42Z</dcterms:modified>
</cp:coreProperties>
</file>