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300" r:id="rId4"/>
    <p:sldId id="310" r:id="rId5"/>
    <p:sldId id="301" r:id="rId6"/>
    <p:sldId id="303" r:id="rId7"/>
    <p:sldId id="304" r:id="rId8"/>
    <p:sldId id="311" r:id="rId9"/>
    <p:sldId id="312" r:id="rId10"/>
    <p:sldId id="305" r:id="rId11"/>
    <p:sldId id="313" r:id="rId12"/>
    <p:sldId id="314" r:id="rId13"/>
    <p:sldId id="315" r:id="rId14"/>
    <p:sldId id="308" r:id="rId15"/>
    <p:sldId id="309" r:id="rId16"/>
    <p:sldId id="30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68129" autoAdjust="0"/>
  </p:normalViewPr>
  <p:slideViewPr>
    <p:cSldViewPr snapToGrid="0">
      <p:cViewPr varScale="1">
        <p:scale>
          <a:sx n="75" d="100"/>
          <a:sy n="75" d="100"/>
        </p:scale>
        <p:origin x="1272"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instance, perhaps you consider yourself to be a very open-minded, liberal person who would never use pejorative language about any group of people, but you would still quickly cross the street when you see this group. Or, maybe when providing anecdotes to friends and family regarding people who have annoyed or irritated you in some way, you make sure to mention the race or ethnicity of those who are different from that of your own.</a:t>
            </a:r>
            <a:endParaRPr lang="en-US" dirty="0"/>
          </a:p>
        </p:txBody>
      </p:sp>
    </p:spTree>
    <p:extLst>
      <p:ext uri="{BB962C8B-B14F-4D97-AF65-F5344CB8AC3E}">
        <p14:creationId xmlns:p14="http://schemas.microsoft.com/office/powerpoint/2010/main" val="148459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Through </a:t>
            </a:r>
            <a:r>
              <a:rPr lang="en-CA" sz="1100" b="1" i="0" u="none" strike="noStrike" cap="none" dirty="0">
                <a:solidFill>
                  <a:srgbClr val="000000"/>
                </a:solidFill>
                <a:effectLst/>
                <a:latin typeface="Arial"/>
                <a:ea typeface="Arial"/>
                <a:cs typeface="Arial"/>
                <a:sym typeface="Arial"/>
              </a:rPr>
              <a:t>perceptual defense</a:t>
            </a:r>
            <a:r>
              <a:rPr lang="en-CA" sz="1100" b="0" i="0" u="none" strike="noStrike" cap="none" dirty="0">
                <a:solidFill>
                  <a:srgbClr val="000000"/>
                </a:solidFill>
                <a:effectLst/>
                <a:latin typeface="Arial"/>
                <a:ea typeface="Arial"/>
                <a:cs typeface="Arial"/>
                <a:sym typeface="Arial"/>
              </a:rPr>
              <a:t> we tend to distort or ignore information that is either personally threatening or culturally unacceptable. Because emotionally disturbing stimuli have a higher recognition threshold, people are less likely to fully confront or acknowledge the threat.</a:t>
            </a:r>
            <a:endParaRPr lang="en-US" dirty="0"/>
          </a:p>
        </p:txBody>
      </p:sp>
    </p:spTree>
    <p:extLst>
      <p:ext uri="{BB962C8B-B14F-4D97-AF65-F5344CB8AC3E}">
        <p14:creationId xmlns:p14="http://schemas.microsoft.com/office/powerpoint/2010/main" val="206093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Brookfield and </a:t>
            </a:r>
            <a:r>
              <a:rPr lang="en-CA" sz="1100" b="0" i="0" u="none" strike="noStrike" cap="none" dirty="0" err="1">
                <a:solidFill>
                  <a:srgbClr val="000000"/>
                </a:solidFill>
                <a:effectLst/>
                <a:latin typeface="Arial"/>
                <a:ea typeface="Arial"/>
                <a:cs typeface="Arial"/>
                <a:sym typeface="Arial"/>
              </a:rPr>
              <a:t>Preskill</a:t>
            </a:r>
            <a:r>
              <a:rPr lang="en-CA" sz="1100" b="0" i="0" u="none" strike="noStrike" cap="none" dirty="0">
                <a:solidFill>
                  <a:srgbClr val="000000"/>
                </a:solidFill>
                <a:effectLst/>
                <a:latin typeface="Arial"/>
                <a:ea typeface="Arial"/>
                <a:cs typeface="Arial"/>
                <a:sym typeface="Arial"/>
              </a:rPr>
              <a:t> (2005), perception checks send the valuable message that you truly want to listen, observe, and then understand their communication, verbal or nonverbal. This process is valuable in everyday interactions and during both formal and informal conflicts.</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05531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Perception-checking is vital to making sure that all involved are interpreting the meaning and message fully and accurately. Importantly, this process gives those whose voice is habitually misunderstood and are victims of miscommunication, for a number of reasons. Such a process, then, allows individuals who may feel persecuted or misunderstood to express their narrative or story in a dignified, humane fashion, thus giving them an opportunity to express their felt human experience.</a:t>
            </a:r>
            <a:endParaRPr lang="en-US" dirty="0"/>
          </a:p>
        </p:txBody>
      </p:sp>
    </p:spTree>
    <p:extLst>
      <p:ext uri="{BB962C8B-B14F-4D97-AF65-F5344CB8AC3E}">
        <p14:creationId xmlns:p14="http://schemas.microsoft.com/office/powerpoint/2010/main" val="183901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other words, a value represents a judgment by an individual that certain things are “good” or “bad,” “important” or “unimportant,” and so forth. As such, values serve a useful function in providing guidelines or standards for choosing one’s own behavior and for evaluating the behavior of others.</a:t>
            </a:r>
            <a:endParaRPr lang="en-US" dirty="0"/>
          </a:p>
        </p:txBody>
      </p:sp>
    </p:spTree>
    <p:extLst>
      <p:ext uri="{BB962C8B-B14F-4D97-AF65-F5344CB8AC3E}">
        <p14:creationId xmlns:p14="http://schemas.microsoft.com/office/powerpoint/2010/main" val="71850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instance, we may be taught that lying or stealing is always unacceptable. Few people are taught that such behavior is acceptable in some circumstances but not in others. Hence, this definitive quality of learned values tends to secure them firmly in our belief systems. </a:t>
            </a:r>
            <a:endParaRPr lang="en-US" dirty="0"/>
          </a:p>
        </p:txBody>
      </p:sp>
    </p:spTree>
    <p:extLst>
      <p:ext uri="{BB962C8B-B14F-4D97-AF65-F5344CB8AC3E}">
        <p14:creationId xmlns:p14="http://schemas.microsoft.com/office/powerpoint/2010/main" val="92333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Value attainment is one reason people stay in a company. When a job does not help them attain their values, they are likely to decide to leave if they are also dissatisfied with the job (George &amp; Jones, 1996).</a:t>
            </a:r>
          </a:p>
          <a:p>
            <a:br>
              <a:rPr lang="en-CA" dirty="0"/>
            </a:br>
            <a:endParaRPr lang="en-US" dirty="0"/>
          </a:p>
        </p:txBody>
      </p:sp>
    </p:spTree>
    <p:extLst>
      <p:ext uri="{BB962C8B-B14F-4D97-AF65-F5344CB8AC3E}">
        <p14:creationId xmlns:p14="http://schemas.microsoft.com/office/powerpoint/2010/main" val="264775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Our behavior is not only a function of our personality, values, and preferences, but also of the situation. We interpret our environment, formulate responses, and act accordingly.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What makes human perception so interesting is that we do not solely respond to the stimuli in our environment.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We go beyond the information that is present in our environment, pay selective attention to some aspects of the environment, and ignore other elements that may be immediately apparent to other people.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Our perception of the environment is not entirely rational.</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Selection</a:t>
            </a:r>
            <a:r>
              <a:rPr lang="en-CA" sz="1100" b="0" i="0" u="none" strike="noStrike" cap="none" dirty="0">
                <a:solidFill>
                  <a:srgbClr val="000000"/>
                </a:solidFill>
                <a:effectLst/>
                <a:latin typeface="Arial"/>
                <a:ea typeface="Arial"/>
                <a:cs typeface="Arial"/>
                <a:sym typeface="Arial"/>
              </a:rPr>
              <a:t> is the first part of the perception process, in which we focus our attention on certain incoming sensory information.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Organizing</a:t>
            </a:r>
            <a:r>
              <a:rPr lang="en-CA" sz="1100" b="0" i="0" u="none" strike="noStrike" cap="none" dirty="0">
                <a:solidFill>
                  <a:srgbClr val="000000"/>
                </a:solidFill>
                <a:effectLst/>
                <a:latin typeface="Arial"/>
                <a:ea typeface="Arial"/>
                <a:cs typeface="Arial"/>
                <a:sym typeface="Arial"/>
              </a:rPr>
              <a:t> is the second part of the perception process, in which we sort and categorize information that we perceive based on innate and learned cognitive patterns. Three ways we sort things into patterns are by using proximity, similarity, and differences (</a:t>
            </a:r>
            <a:r>
              <a:rPr lang="en-CA" sz="1100" b="0" i="0" u="none" strike="noStrike" cap="none" dirty="0" err="1">
                <a:solidFill>
                  <a:srgbClr val="000000"/>
                </a:solidFill>
                <a:effectLst/>
                <a:latin typeface="Arial"/>
                <a:ea typeface="Arial"/>
                <a:cs typeface="Arial"/>
                <a:sym typeface="Arial"/>
              </a:rPr>
              <a:t>Coren</a:t>
            </a:r>
            <a:r>
              <a:rPr lang="en-CA" sz="1100" b="0" i="0" u="none" strike="noStrike" cap="none" dirty="0">
                <a:solidFill>
                  <a:srgbClr val="000000"/>
                </a:solidFill>
                <a:effectLst/>
                <a:latin typeface="Arial"/>
                <a:ea typeface="Arial"/>
                <a:cs typeface="Arial"/>
                <a:sym typeface="Arial"/>
              </a:rPr>
              <a:t>, 1980).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Interpretation</a:t>
            </a:r>
            <a:r>
              <a:rPr lang="en-CA" sz="1100" b="0" i="0" u="none" strike="noStrike" cap="none" dirty="0">
                <a:solidFill>
                  <a:srgbClr val="000000"/>
                </a:solidFill>
                <a:effectLst/>
                <a:latin typeface="Arial"/>
                <a:ea typeface="Arial"/>
                <a:cs typeface="Arial"/>
                <a:sym typeface="Arial"/>
              </a:rPr>
              <a:t> the third part of the perception process, in which we assign meaning to our experiences using mental structures known as schemata. </a:t>
            </a:r>
            <a:r>
              <a:rPr lang="en-CA" sz="1100" b="1" i="0" u="none" strike="noStrike" cap="none" dirty="0">
                <a:solidFill>
                  <a:srgbClr val="000000"/>
                </a:solidFill>
                <a:effectLst/>
                <a:latin typeface="Arial"/>
                <a:ea typeface="Arial"/>
                <a:cs typeface="Arial"/>
                <a:sym typeface="Arial"/>
              </a:rPr>
              <a:t>Schemata</a:t>
            </a:r>
            <a:r>
              <a:rPr lang="en-CA" sz="1100" b="0" i="0" u="none" strike="noStrike" cap="none" dirty="0">
                <a:solidFill>
                  <a:srgbClr val="000000"/>
                </a:solidFill>
                <a:effectLst/>
                <a:latin typeface="Arial"/>
                <a:ea typeface="Arial"/>
                <a:cs typeface="Arial"/>
                <a:sym typeface="Arial"/>
              </a:rPr>
              <a:t> are like databases of stored, related information that we use to interpret new experiences. </a:t>
            </a:r>
          </a:p>
          <a:p>
            <a:endParaRPr lang="en-CA" sz="1100" b="0" i="0" u="none" strike="noStrike" cap="none" dirty="0">
              <a:solidFill>
                <a:srgbClr val="000000"/>
              </a:solidFill>
              <a:effectLst/>
              <a:latin typeface="Arial"/>
              <a:cs typeface="Arial"/>
              <a:sym typeface="Arial"/>
            </a:endParaRP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74436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cognitive process by which people interpret the reasons or causes for their behavior is described by attribution theory (Kelley, 1980; Fosterling, 1985; Weiner, 1980).</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Attribution theory is based largely on the work of Fritz Heider. Heider argues that behavior is determined by a combination of internal forces (e.g., abilities or effort) and external forces (e.g., task difficulty or luck). </a:t>
            </a:r>
            <a:endParaRPr lang="en-US" dirty="0"/>
          </a:p>
        </p:txBody>
      </p:sp>
    </p:spTree>
    <p:extLst>
      <p:ext uri="{BB962C8B-B14F-4D97-AF65-F5344CB8AC3E}">
        <p14:creationId xmlns:p14="http://schemas.microsoft.com/office/powerpoint/2010/main" val="410881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underlying assumption of attribution theory is that people are motivated to understand their environment and the causes of particular events. If individuals can understand these causes, they will then be in a better position to influence or control the sequence of future events.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Specifically, attribution theory suggests that particular behavioral events (e.g., the receipt of a promotion) are analyzed by individuals to determine their causes. This process may lead to the conclusion that the promotion resulted from the individual’s own effort or, alternatively, from some other cause, such as luck.</a:t>
            </a:r>
            <a:endParaRPr lang="en-US" dirty="0"/>
          </a:p>
        </p:txBody>
      </p:sp>
    </p:spTree>
    <p:extLst>
      <p:ext uri="{BB962C8B-B14F-4D97-AF65-F5344CB8AC3E}">
        <p14:creationId xmlns:p14="http://schemas.microsoft.com/office/powerpoint/2010/main" val="412937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Building upon the work of Heider, Harold Kelley attempted to identify the major antecedents of internal and external attributions. He examined how people determine—or, rather, how they actually perceive—whether the behavior of another person results from internal or external causes. Internal causes include ability and effort, whereas external causes include luck and task ease or difficulty.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Kelley’s conclusion, illustrated in this figure, is that people actually focus on three factors when making causal attributions:</a:t>
            </a:r>
            <a:br>
              <a:rPr lang="en-CA" dirty="0"/>
            </a:br>
            <a:endParaRPr lang="en-US" dirty="0"/>
          </a:p>
        </p:txBody>
      </p:sp>
    </p:spTree>
    <p:extLst>
      <p:ext uri="{BB962C8B-B14F-4D97-AF65-F5344CB8AC3E}">
        <p14:creationId xmlns:p14="http://schemas.microsoft.com/office/powerpoint/2010/main" val="205767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intercultural/part/unconscious-bias-visio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3208596" TargetMode="External"/><Relationship Id="rId4" Type="http://schemas.openxmlformats.org/officeDocument/2006/relationships/hyperlink" Target="https://pixabay.com/users/thedigitalartist-202249/?utm_source=link-attribution&amp;utm_medium=referral&amp;utm_campaign=image&amp;utm_content=320859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2400" b="1" dirty="0">
                <a:latin typeface="Arial" panose="020B0604020202020204" pitchFamily="34" charset="0"/>
                <a:cs typeface="Arial" panose="020B0604020202020204" pitchFamily="34" charset="0"/>
              </a:rPr>
              <a:t>CHAPTER 6: VALUES, PERCEPTIONS AND ATTRIBUTIONS</a:t>
            </a:r>
          </a:p>
          <a:p>
            <a:pPr marL="0" indent="0"/>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AF16-89C7-50C6-7E0A-9068728AE31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6.4 Examining our Perceptions in Conflict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6886A9C-11A0-F624-E040-E72FAC486D17}"/>
              </a:ext>
            </a:extLst>
          </p:cNvPr>
          <p:cNvSpPr>
            <a:spLocks noGrp="1"/>
          </p:cNvSpPr>
          <p:nvPr>
            <p:ph type="body" idx="1"/>
          </p:nvPr>
        </p:nvSpPr>
        <p:spPr>
          <a:xfrm>
            <a:off x="311700" y="1804500"/>
            <a:ext cx="8520600" cy="3339000"/>
          </a:xfrm>
        </p:spPr>
        <p:txBody>
          <a:bodyPr/>
          <a:lstStyle/>
          <a:p>
            <a:pPr marL="114300" indent="0">
              <a:buNone/>
            </a:pPr>
            <a:r>
              <a:rPr lang="en-CA" sz="2000" dirty="0">
                <a:latin typeface="Arial" panose="020B0604020202020204" pitchFamily="34" charset="0"/>
                <a:cs typeface="Arial" panose="020B0604020202020204" pitchFamily="34" charset="0"/>
              </a:rPr>
              <a:t>In the perceptual process, several barriers can be identified that inhibit the accuracy of our perception. These barriers are </a:t>
            </a:r>
            <a:r>
              <a:rPr lang="en-CA" sz="2000" b="1" dirty="0">
                <a:latin typeface="Arial" panose="020B0604020202020204" pitchFamily="34" charset="0"/>
                <a:cs typeface="Arial" panose="020B0604020202020204" pitchFamily="34" charset="0"/>
              </a:rPr>
              <a:t>biases</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selective perception</a:t>
            </a:r>
            <a:r>
              <a:rPr lang="en-CA" sz="2000" dirty="0">
                <a:latin typeface="Arial" panose="020B0604020202020204" pitchFamily="34" charset="0"/>
                <a:cs typeface="Arial" panose="020B0604020202020204" pitchFamily="34" charset="0"/>
              </a:rPr>
              <a:t>, and </a:t>
            </a:r>
            <a:r>
              <a:rPr lang="en-CA" sz="2000" b="1" dirty="0">
                <a:latin typeface="Arial" panose="020B0604020202020204" pitchFamily="34" charset="0"/>
                <a:cs typeface="Arial" panose="020B0604020202020204" pitchFamily="34" charset="0"/>
              </a:rPr>
              <a:t>perceptual defense</a:t>
            </a:r>
            <a:r>
              <a:rPr lang="en-CA" sz="2000" dirty="0">
                <a:latin typeface="Arial" panose="020B0604020202020204" pitchFamily="34" charset="0"/>
                <a:cs typeface="Arial" panose="020B0604020202020204" pitchFamily="34" charset="0"/>
              </a:rPr>
              <a:t>. These barriers to accurate perceptions can be present in many situations, including conflict. Being aware of our own biases can help us to critically examine our own perceptions .</a:t>
            </a:r>
          </a:p>
          <a:p>
            <a:endParaRPr lang="en-US" dirty="0"/>
          </a:p>
        </p:txBody>
      </p:sp>
    </p:spTree>
    <p:extLst>
      <p:ext uri="{BB962C8B-B14F-4D97-AF65-F5344CB8AC3E}">
        <p14:creationId xmlns:p14="http://schemas.microsoft.com/office/powerpoint/2010/main" val="42139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4D15-BD70-60F2-EF5E-BA65C4B386B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6.4 Examining our Perceptions in Conflict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3B8D501-4521-08F6-EA27-367F0B6C7E7D}"/>
              </a:ext>
            </a:extLst>
          </p:cNvPr>
          <p:cNvSpPr>
            <a:spLocks noGrp="1"/>
          </p:cNvSpPr>
          <p:nvPr>
            <p:ph type="body" idx="1"/>
          </p:nvPr>
        </p:nvSpPr>
        <p:spPr>
          <a:xfrm>
            <a:off x="311700" y="1229875"/>
            <a:ext cx="4059409"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Biases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Biases are shortcuts our brain forms based on culture, our own experiences, things other people tell us, and institutional influences. Often, unconscious bias can be difficult to spot because it is not the same as explicit bias or blatant bigotry.</a:t>
            </a:r>
            <a:endParaRPr lang="en-US" sz="2000" dirty="0">
              <a:latin typeface="Arial" panose="020B0604020202020204" pitchFamily="34" charset="0"/>
              <a:cs typeface="Arial" panose="020B0604020202020204" pitchFamily="34" charset="0"/>
            </a:endParaRPr>
          </a:p>
        </p:txBody>
      </p:sp>
      <p:pic>
        <p:nvPicPr>
          <p:cNvPr id="5" name="Picture 4" descr="Biases are formed by social media, socialization, culture, experiences, and institutional influences.">
            <a:extLst>
              <a:ext uri="{FF2B5EF4-FFF2-40B4-BE49-F238E27FC236}">
                <a16:creationId xmlns:a16="http://schemas.microsoft.com/office/drawing/2014/main" id="{FC6D7751-CE22-F2DC-22A5-D3CC3539DD37}"/>
              </a:ext>
            </a:extLst>
          </p:cNvPr>
          <p:cNvPicPr>
            <a:picLocks noChangeAspect="1"/>
          </p:cNvPicPr>
          <p:nvPr/>
        </p:nvPicPr>
        <p:blipFill>
          <a:blip r:embed="rId3"/>
          <a:stretch>
            <a:fillRect/>
          </a:stretch>
        </p:blipFill>
        <p:spPr>
          <a:xfrm>
            <a:off x="4475017" y="1370867"/>
            <a:ext cx="4433455" cy="2684116"/>
          </a:xfrm>
          <a:prstGeom prst="rect">
            <a:avLst/>
          </a:prstGeom>
        </p:spPr>
      </p:pic>
      <p:sp>
        <p:nvSpPr>
          <p:cNvPr id="6" name="TextBox 5">
            <a:extLst>
              <a:ext uri="{FF2B5EF4-FFF2-40B4-BE49-F238E27FC236}">
                <a16:creationId xmlns:a16="http://schemas.microsoft.com/office/drawing/2014/main" id="{9407E8EE-17D0-EEAC-057E-FA9BA90E9591}"/>
              </a:ext>
            </a:extLst>
          </p:cNvPr>
          <p:cNvSpPr txBox="1"/>
          <p:nvPr/>
        </p:nvSpPr>
        <p:spPr>
          <a:xfrm>
            <a:off x="4572000" y="4303868"/>
            <a:ext cx="4260300" cy="400110"/>
          </a:xfrm>
          <a:prstGeom prst="rect">
            <a:avLst/>
          </a:prstGeom>
          <a:noFill/>
        </p:spPr>
        <p:txBody>
          <a:bodyPr wrap="square" rtlCol="0">
            <a:spAutoFit/>
          </a:bodyPr>
          <a:lstStyle/>
          <a:p>
            <a:r>
              <a:rPr lang="en-CA" sz="1000" i="1" dirty="0"/>
              <a:t>Image: </a:t>
            </a:r>
            <a:r>
              <a:rPr lang="en-CA" sz="1000" i="1" dirty="0" err="1"/>
              <a:t>Trecia</a:t>
            </a:r>
            <a:r>
              <a:rPr lang="en-CA" sz="1000" i="1" dirty="0"/>
              <a:t> </a:t>
            </a:r>
            <a:r>
              <a:rPr lang="en-CA" sz="1000" i="1" dirty="0" err="1"/>
              <a:t>McLennon</a:t>
            </a:r>
            <a:r>
              <a:rPr lang="en-CA" sz="1000" i="1" dirty="0"/>
              <a:t>. </a:t>
            </a:r>
            <a:r>
              <a:rPr lang="en-CA" sz="1000" i="1" dirty="0">
                <a:hlinkClick r:id="rId4"/>
              </a:rPr>
              <a:t>Intercultural Awareness and Competence</a:t>
            </a:r>
            <a:r>
              <a:rPr lang="en-CA" sz="1000" i="1" dirty="0"/>
              <a:t>, 2021. </a:t>
            </a:r>
            <a:r>
              <a:rPr lang="en-CA" sz="1000" i="1" dirty="0">
                <a:hlinkClick r:id="rId5"/>
              </a:rPr>
              <a:t>CC BY 4.0</a:t>
            </a:r>
            <a:r>
              <a:rPr lang="en-CA" sz="1000" i="1" dirty="0"/>
              <a:t>. </a:t>
            </a:r>
            <a:endParaRPr lang="en-CA" sz="1000" dirty="0"/>
          </a:p>
        </p:txBody>
      </p:sp>
    </p:spTree>
    <p:extLst>
      <p:ext uri="{BB962C8B-B14F-4D97-AF65-F5344CB8AC3E}">
        <p14:creationId xmlns:p14="http://schemas.microsoft.com/office/powerpoint/2010/main" val="191075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5AD2-8076-A7D4-DE78-21B119657CC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6.4 Examining our Perceptions in Conflict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0D40868-4A4F-C109-3467-9DC1A1B393A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Selective Perception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Selective perception is the process by which we systematically screen out information we don’t wish to hear, focusing instead on more salient information. Saliency here is obviously a function of our own experiences, needs, and orientations.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26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35BE-8A97-3FDF-78B0-DEBDEC23D72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6.4 Examining our Perceptions in Conflict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78EFC94-5A66-6781-483E-520F2E1F8A3F}"/>
              </a:ext>
            </a:extLst>
          </p:cNvPr>
          <p:cNvSpPr>
            <a:spLocks noGrp="1"/>
          </p:cNvSpPr>
          <p:nvPr>
            <p:ph type="body" idx="1"/>
          </p:nvPr>
        </p:nvSpPr>
        <p:spPr/>
        <p:txBody>
          <a:bodyPr>
            <a:normAutofit fontScale="92500" lnSpcReduction="20000"/>
          </a:bodyPr>
          <a:lstStyle/>
          <a:p>
            <a:pPr marL="114300" indent="0">
              <a:buNone/>
            </a:pPr>
            <a:r>
              <a:rPr lang="en-CA" sz="2200" b="1" dirty="0">
                <a:latin typeface="Arial" panose="020B0604020202020204" pitchFamily="34" charset="0"/>
                <a:cs typeface="Arial" panose="020B0604020202020204" pitchFamily="34" charset="0"/>
              </a:rPr>
              <a:t>Perceptual Defense</a:t>
            </a:r>
          </a:p>
          <a:p>
            <a:pPr marL="114300" indent="0">
              <a:buNone/>
            </a:pPr>
            <a:endParaRPr lang="en-CA" sz="2200" b="1" dirty="0">
              <a:latin typeface="Arial" panose="020B0604020202020204" pitchFamily="34" charset="0"/>
              <a:cs typeface="Arial" panose="020B0604020202020204" pitchFamily="34" charset="0"/>
            </a:endParaRPr>
          </a:p>
          <a:p>
            <a:pPr marL="114300" indent="0">
              <a:buNone/>
            </a:pPr>
            <a:r>
              <a:rPr lang="en-CA" sz="2200" b="1" dirty="0">
                <a:latin typeface="Arial" panose="020B0604020202020204" pitchFamily="34" charset="0"/>
                <a:cs typeface="Arial" panose="020B0604020202020204" pitchFamily="34" charset="0"/>
              </a:rPr>
              <a:t>Perceptual defense is founded on three related principles:</a:t>
            </a:r>
          </a:p>
          <a:p>
            <a:pPr marL="114300" indent="0">
              <a:buNone/>
            </a:pPr>
            <a:endParaRPr lang="en-CA" sz="2200" b="1" dirty="0">
              <a:latin typeface="Arial" panose="020B0604020202020204" pitchFamily="34" charset="0"/>
              <a:cs typeface="Arial" panose="020B0604020202020204" pitchFamily="34" charset="0"/>
            </a:endParaRPr>
          </a:p>
          <a:p>
            <a:pPr>
              <a:buFont typeface="+mj-lt"/>
              <a:buAutoNum type="arabicPeriod"/>
            </a:pPr>
            <a:r>
              <a:rPr lang="en-CA" sz="2200" dirty="0">
                <a:latin typeface="Arial" panose="020B0604020202020204" pitchFamily="34" charset="0"/>
                <a:cs typeface="Arial" panose="020B0604020202020204" pitchFamily="34" charset="0"/>
              </a:rPr>
              <a:t>Emotionally disturbing or threatening stimuli have a higher recognition threshold than neutral stimuli.</a:t>
            </a:r>
          </a:p>
          <a:p>
            <a:pPr>
              <a:buFont typeface="+mj-lt"/>
              <a:buAutoNum type="arabicPeriod"/>
            </a:pPr>
            <a:endParaRPr lang="en-CA" sz="2200" dirty="0">
              <a:latin typeface="Arial" panose="020B0604020202020204" pitchFamily="34" charset="0"/>
              <a:cs typeface="Arial" panose="020B0604020202020204" pitchFamily="34" charset="0"/>
            </a:endParaRPr>
          </a:p>
          <a:p>
            <a:pPr>
              <a:buFont typeface="+mj-lt"/>
              <a:buAutoNum type="arabicPeriod"/>
            </a:pPr>
            <a:r>
              <a:rPr lang="en-CA" sz="2200" dirty="0">
                <a:latin typeface="Arial" panose="020B0604020202020204" pitchFamily="34" charset="0"/>
                <a:cs typeface="Arial" panose="020B0604020202020204" pitchFamily="34" charset="0"/>
              </a:rPr>
              <a:t>Such stimuli are likely to elicit substitute perceptions that are radically altered so as to prevent recognition of the presented stimuli.</a:t>
            </a:r>
          </a:p>
          <a:p>
            <a:pPr>
              <a:buFont typeface="+mj-lt"/>
              <a:buAutoNum type="arabicPeriod"/>
            </a:pPr>
            <a:endParaRPr lang="en-CA" sz="2200" dirty="0">
              <a:latin typeface="Arial" panose="020B0604020202020204" pitchFamily="34" charset="0"/>
              <a:cs typeface="Arial" panose="020B0604020202020204" pitchFamily="34" charset="0"/>
            </a:endParaRPr>
          </a:p>
          <a:p>
            <a:pPr>
              <a:buFont typeface="+mj-lt"/>
              <a:buAutoNum type="arabicPeriod"/>
            </a:pPr>
            <a:r>
              <a:rPr lang="en-CA" sz="2200" dirty="0">
                <a:latin typeface="Arial" panose="020B0604020202020204" pitchFamily="34" charset="0"/>
                <a:cs typeface="Arial" panose="020B0604020202020204" pitchFamily="34" charset="0"/>
              </a:rPr>
              <a:t>These critical stimuli arouse emotional reactions even though the stimuli are not recognized.</a:t>
            </a:r>
          </a:p>
          <a:p>
            <a:endParaRPr lang="en-US" dirty="0"/>
          </a:p>
        </p:txBody>
      </p:sp>
    </p:spTree>
    <p:extLst>
      <p:ext uri="{BB962C8B-B14F-4D97-AF65-F5344CB8AC3E}">
        <p14:creationId xmlns:p14="http://schemas.microsoft.com/office/powerpoint/2010/main" val="96485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4812-A110-8E58-67E6-ACB29F8836B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6.4 Examining our Perceptions in Conflict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5C9640F-808D-FCA8-D5AA-4A79F7B1F57E}"/>
              </a:ext>
            </a:extLst>
          </p:cNvPr>
          <p:cNvSpPr>
            <a:spLocks noGrp="1"/>
          </p:cNvSpPr>
          <p:nvPr>
            <p:ph type="body" idx="1"/>
          </p:nvPr>
        </p:nvSpPr>
        <p:spPr/>
        <p:txBody>
          <a:bodyPr/>
          <a:lstStyle/>
          <a:p>
            <a:pPr marL="114300" indent="0">
              <a:buNone/>
            </a:pPr>
            <a:r>
              <a:rPr lang="en-CA" b="1" dirty="0"/>
              <a:t>Perception Checking</a:t>
            </a:r>
          </a:p>
          <a:p>
            <a:pPr marL="114300" indent="0">
              <a:buNone/>
            </a:pPr>
            <a:endParaRPr lang="en-CA" b="1" dirty="0"/>
          </a:p>
          <a:p>
            <a:pPr marL="114300" indent="0">
              <a:buNone/>
            </a:pPr>
            <a:r>
              <a:rPr lang="en-CA" dirty="0"/>
              <a:t>Through </a:t>
            </a:r>
            <a:r>
              <a:rPr lang="en-CA" b="1" dirty="0"/>
              <a:t>perception checking</a:t>
            </a:r>
            <a:r>
              <a:rPr lang="en-CA" dirty="0"/>
              <a:t>, we describe what we perceive the other person to be thinking or feeling and then request clearly and in a non-threatening manner that the other person confirms or corrects our perception. </a:t>
            </a:r>
            <a:endParaRPr lang="en-CA" b="1" dirty="0"/>
          </a:p>
          <a:p>
            <a:endParaRPr lang="en-US" dirty="0"/>
          </a:p>
        </p:txBody>
      </p:sp>
    </p:spTree>
    <p:extLst>
      <p:ext uri="{BB962C8B-B14F-4D97-AF65-F5344CB8AC3E}">
        <p14:creationId xmlns:p14="http://schemas.microsoft.com/office/powerpoint/2010/main" val="69055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5CB0-A484-9E69-E2FD-69AF7DA2DD4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6.4 Examining our Perceptions in Conflict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15E8C25-24AC-402F-AD8B-852F94DF1CCC}"/>
              </a:ext>
            </a:extLst>
          </p:cNvPr>
          <p:cNvSpPr>
            <a:spLocks noGrp="1"/>
          </p:cNvSpPr>
          <p:nvPr>
            <p:ph type="body" idx="1"/>
          </p:nvPr>
        </p:nvSpPr>
        <p:spPr/>
        <p:txBody>
          <a:bodyPr>
            <a:normAutofit fontScale="92500" lnSpcReduction="20000"/>
          </a:bodyPr>
          <a:lstStyle/>
          <a:p>
            <a:pPr marL="114300" indent="0">
              <a:buNone/>
            </a:pPr>
            <a:r>
              <a:rPr lang="en-US" sz="2200" b="1" dirty="0">
                <a:latin typeface="Arial" panose="020B0604020202020204" pitchFamily="34" charset="0"/>
                <a:cs typeface="Arial" panose="020B0604020202020204" pitchFamily="34" charset="0"/>
              </a:rPr>
              <a:t>Steps in Perception Checking</a:t>
            </a:r>
          </a:p>
          <a:p>
            <a:pPr marL="114300" indent="0">
              <a:buNone/>
            </a:pPr>
            <a:endParaRPr lang="en-US" dirty="0"/>
          </a:p>
          <a:p>
            <a:r>
              <a:rPr lang="en-CA" b="1" dirty="0"/>
              <a:t>Step 1:</a:t>
            </a:r>
            <a:r>
              <a:rPr lang="en-CA" dirty="0"/>
              <a:t> Describe the behavior or situation without evaluating or judging it. Perception checks include “I” language and a clearly stated observation or fact: </a:t>
            </a:r>
            <a:r>
              <a:rPr lang="en-CA" i="1" dirty="0"/>
              <a:t>“I heard you mention ____.</a:t>
            </a:r>
          </a:p>
          <a:p>
            <a:endParaRPr lang="en-CA" dirty="0"/>
          </a:p>
          <a:p>
            <a:r>
              <a:rPr lang="en-CA" b="1" dirty="0"/>
              <a:t>Step 2:</a:t>
            </a:r>
            <a:r>
              <a:rPr lang="en-CA" dirty="0"/>
              <a:t> Think of some possible interpretations of the behavior, being aware of attributions and other influences on the perception process. This is followed by 2 possible interpretations: “</a:t>
            </a:r>
            <a:r>
              <a:rPr lang="en-CA" i="1" dirty="0"/>
              <a:t>I am wondering if ___ or ___ is the case for you?”</a:t>
            </a:r>
          </a:p>
          <a:p>
            <a:endParaRPr lang="en-CA" dirty="0"/>
          </a:p>
          <a:p>
            <a:r>
              <a:rPr lang="en-CA" b="1" dirty="0"/>
              <a:t>Step 3:</a:t>
            </a:r>
            <a:r>
              <a:rPr lang="en-CA" dirty="0"/>
              <a:t> Verify what happened and ask for clarification from the other person’s perspective. Be aware of punctuation, since the other person likely experienced the event differently than you.</a:t>
            </a:r>
          </a:p>
          <a:p>
            <a:r>
              <a:rPr lang="en-CA" dirty="0"/>
              <a:t>The perception check is completed with a clarification request: </a:t>
            </a:r>
            <a:r>
              <a:rPr lang="en-CA" i="1" dirty="0"/>
              <a:t>“Can you clarify?”</a:t>
            </a:r>
            <a:endParaRPr lang="en-CA"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84331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B0F1-3029-F200-7E42-602D81A31D9A}"/>
              </a:ext>
            </a:extLst>
          </p:cNvPr>
          <p:cNvSpPr>
            <a:spLocks noGrp="1"/>
          </p:cNvSpPr>
          <p:nvPr>
            <p:ph type="title"/>
          </p:nvPr>
        </p:nvSpPr>
        <p:spPr>
          <a:xfrm>
            <a:off x="311700" y="294450"/>
            <a:ext cx="8520600" cy="607800"/>
          </a:xfrm>
        </p:spPr>
        <p:txBody>
          <a:bodyPr>
            <a:noAutofit/>
          </a:bodyPr>
          <a:lstStyle/>
          <a:p>
            <a:r>
              <a:rPr lang="en-CA" dirty="0">
                <a:latin typeface="Arial" panose="020B0604020202020204" pitchFamily="34" charset="0"/>
                <a:cs typeface="Arial" panose="020B0604020202020204" pitchFamily="34" charset="0"/>
              </a:rPr>
              <a:t>6.5 Key Takeaways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17D3B86-1536-9B9A-8A02-9802BF05A798}"/>
              </a:ext>
            </a:extLst>
          </p:cNvPr>
          <p:cNvSpPr>
            <a:spLocks noGrp="1"/>
          </p:cNvSpPr>
          <p:nvPr>
            <p:ph type="body" idx="1"/>
          </p:nvPr>
        </p:nvSpPr>
        <p:spPr>
          <a:xfrm>
            <a:off x="311700" y="902250"/>
            <a:ext cx="8520600" cy="3339000"/>
          </a:xfrm>
        </p:spPr>
        <p:txBody>
          <a:bodyPr>
            <a:noAutofit/>
          </a:bodyPr>
          <a:lstStyle/>
          <a:p>
            <a:r>
              <a:rPr lang="en-CA" sz="1500" dirty="0">
                <a:latin typeface="Arial" panose="020B0604020202020204" pitchFamily="34" charset="0"/>
                <a:cs typeface="Arial" panose="020B0604020202020204" pitchFamily="34" charset="0"/>
              </a:rPr>
              <a:t>Values are relatively stable over time and guide our behaviour.</a:t>
            </a:r>
          </a:p>
          <a:p>
            <a:r>
              <a:rPr lang="en-CA" sz="1500" dirty="0">
                <a:latin typeface="Arial" panose="020B0604020202020204" pitchFamily="34" charset="0"/>
                <a:cs typeface="Arial" panose="020B0604020202020204" pitchFamily="34" charset="0"/>
              </a:rPr>
              <a:t>Perception is the process of selecting, organizing, and interpreting information.</a:t>
            </a:r>
          </a:p>
          <a:p>
            <a:r>
              <a:rPr lang="en-CA" sz="1500" dirty="0">
                <a:latin typeface="Arial" panose="020B0604020202020204" pitchFamily="34" charset="0"/>
                <a:cs typeface="Arial" panose="020B0604020202020204" pitchFamily="34" charset="0"/>
              </a:rPr>
              <a:t>Given the massive amounts of stimuli taken in by our senses, we only select a portion of the incoming information to organize and interpret.</a:t>
            </a:r>
          </a:p>
          <a:p>
            <a:r>
              <a:rPr lang="en-CA" sz="1500" dirty="0">
                <a:latin typeface="Arial" panose="020B0604020202020204" pitchFamily="34" charset="0"/>
                <a:cs typeface="Arial" panose="020B0604020202020204" pitchFamily="34" charset="0"/>
              </a:rPr>
              <a:t>We organize information that we select into patterns based on proximity, similarity, and difference.</a:t>
            </a:r>
          </a:p>
          <a:p>
            <a:r>
              <a:rPr lang="en-CA" sz="1500" dirty="0">
                <a:latin typeface="Arial" panose="020B0604020202020204" pitchFamily="34" charset="0"/>
                <a:cs typeface="Arial" panose="020B0604020202020204" pitchFamily="34" charset="0"/>
              </a:rPr>
              <a:t>We interpret information using schemata, which allow us to assign meaning to information based on accumulated knowledge and previous experience.</a:t>
            </a:r>
          </a:p>
          <a:p>
            <a:r>
              <a:rPr lang="en-CA" sz="1500" dirty="0">
                <a:latin typeface="Arial" panose="020B0604020202020204" pitchFamily="34" charset="0"/>
                <a:cs typeface="Arial" panose="020B0604020202020204" pitchFamily="34" charset="0"/>
              </a:rPr>
              <a:t>We use attributions to interpret perceptual information, specifically, people’s behavior. </a:t>
            </a:r>
          </a:p>
          <a:p>
            <a:r>
              <a:rPr lang="en-CA" sz="1500" dirty="0">
                <a:latin typeface="Arial" panose="020B0604020202020204" pitchFamily="34" charset="0"/>
                <a:cs typeface="Arial" panose="020B0604020202020204" pitchFamily="34" charset="0"/>
              </a:rPr>
              <a:t>Two common perceptual errors that occur in the process of attribution are the fundamental attribution error and the self-serving bias. </a:t>
            </a:r>
          </a:p>
          <a:p>
            <a:r>
              <a:rPr lang="en-CA" sz="1500" dirty="0">
                <a:latin typeface="Arial" panose="020B0604020202020204" pitchFamily="34" charset="0"/>
                <a:cs typeface="Arial" panose="020B0604020202020204" pitchFamily="34" charset="0"/>
              </a:rPr>
              <a:t>Barriers to accurate perception include stereotyping, selective perception and perceptual defense.</a:t>
            </a:r>
          </a:p>
          <a:p>
            <a:r>
              <a:rPr lang="en-CA" sz="1500" dirty="0">
                <a:latin typeface="Arial" panose="020B0604020202020204" pitchFamily="34" charset="0"/>
                <a:cs typeface="Arial" panose="020B0604020202020204" pitchFamily="34" charset="0"/>
              </a:rPr>
              <a:t>Perception checking is a strategy that allows us to monitor our perceptions of and reactions to others and communication.</a:t>
            </a:r>
          </a:p>
          <a:p>
            <a:r>
              <a:rPr lang="en-CA" sz="1500" dirty="0">
                <a:latin typeface="Arial" panose="020B0604020202020204" pitchFamily="34" charset="0"/>
                <a:cs typeface="Arial" panose="020B0604020202020204" pitchFamily="34" charset="0"/>
              </a:rPr>
              <a:t>We can improve our perceptions using a number of suggestions</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3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fontScale="85000" lnSpcReduction="20000"/>
          </a:bodyPr>
          <a:lstStyle/>
          <a:p>
            <a:pPr marL="114300" indent="0">
              <a:lnSpc>
                <a:spcPct val="120000"/>
              </a:lnSpc>
              <a:buNone/>
            </a:pPr>
            <a:r>
              <a:rPr lang="en-CA" sz="22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200" dirty="0">
              <a:latin typeface="Arial" panose="020B0604020202020204" pitchFamily="34" charset="0"/>
              <a:cs typeface="Arial" panose="020B0604020202020204" pitchFamily="34" charset="0"/>
            </a:endParaRPr>
          </a:p>
          <a:p>
            <a:r>
              <a:rPr lang="en-CA" sz="2200" dirty="0">
                <a:latin typeface="Arial" panose="020B0604020202020204" pitchFamily="34" charset="0"/>
                <a:cs typeface="Arial" panose="020B0604020202020204" pitchFamily="34" charset="0"/>
              </a:rPr>
              <a:t>Define values.</a:t>
            </a:r>
          </a:p>
          <a:p>
            <a:r>
              <a:rPr lang="en-CA" sz="2200" dirty="0">
                <a:latin typeface="Arial" panose="020B0604020202020204" pitchFamily="34" charset="0"/>
                <a:cs typeface="Arial" panose="020B0604020202020204" pitchFamily="34" charset="0"/>
              </a:rPr>
              <a:t>Describe how values influence our behaviours.</a:t>
            </a:r>
          </a:p>
          <a:p>
            <a:r>
              <a:rPr lang="en-CA" sz="2200" dirty="0">
                <a:latin typeface="Arial" panose="020B0604020202020204" pitchFamily="34" charset="0"/>
                <a:cs typeface="Arial" panose="020B0604020202020204" pitchFamily="34" charset="0"/>
              </a:rPr>
              <a:t>Define perception.</a:t>
            </a:r>
          </a:p>
          <a:p>
            <a:r>
              <a:rPr lang="en-CA" sz="2200" dirty="0">
                <a:latin typeface="Arial" panose="020B0604020202020204" pitchFamily="34" charset="0"/>
                <a:cs typeface="Arial" panose="020B0604020202020204" pitchFamily="34" charset="0"/>
              </a:rPr>
              <a:t>Identify how salience influences the selection of perceptual information.</a:t>
            </a:r>
          </a:p>
          <a:p>
            <a:r>
              <a:rPr lang="en-CA" sz="2200" dirty="0">
                <a:latin typeface="Arial" panose="020B0604020202020204" pitchFamily="34" charset="0"/>
                <a:cs typeface="Arial" panose="020B0604020202020204" pitchFamily="34" charset="0"/>
              </a:rPr>
              <a:t>Recognize ways in which we organize perceptual information.</a:t>
            </a:r>
          </a:p>
          <a:p>
            <a:r>
              <a:rPr lang="en-CA" sz="2200" dirty="0">
                <a:latin typeface="Arial" panose="020B0604020202020204" pitchFamily="34" charset="0"/>
                <a:cs typeface="Arial" panose="020B0604020202020204" pitchFamily="34" charset="0"/>
              </a:rPr>
              <a:t>Describe the role of schemata in the interpretation of perceptual information.</a:t>
            </a:r>
          </a:p>
          <a:p>
            <a:r>
              <a:rPr lang="en-CA" sz="2200" dirty="0">
                <a:latin typeface="Arial" panose="020B0604020202020204" pitchFamily="34" charset="0"/>
                <a:cs typeface="Arial" panose="020B0604020202020204" pitchFamily="34" charset="0"/>
              </a:rPr>
              <a:t>Define attribution.</a:t>
            </a:r>
          </a:p>
          <a:p>
            <a:r>
              <a:rPr lang="en-CA" sz="2200" dirty="0">
                <a:latin typeface="Arial" panose="020B0604020202020204" pitchFamily="34" charset="0"/>
                <a:cs typeface="Arial" panose="020B0604020202020204" pitchFamily="34" charset="0"/>
              </a:rPr>
              <a:t>Compare between internal and external attributions.</a:t>
            </a:r>
          </a:p>
          <a:p>
            <a:r>
              <a:rPr lang="en-CA" sz="2200" dirty="0">
                <a:latin typeface="Arial" panose="020B0604020202020204" pitchFamily="34" charset="0"/>
                <a:cs typeface="Arial" panose="020B0604020202020204" pitchFamily="34" charset="0"/>
              </a:rPr>
              <a:t>Explain the fundamental attribution error and the self-serving bias.</a:t>
            </a:r>
          </a:p>
          <a:p>
            <a:r>
              <a:rPr lang="en-CA" sz="2200" dirty="0">
                <a:latin typeface="Arial" panose="020B0604020202020204" pitchFamily="34" charset="0"/>
                <a:cs typeface="Arial" panose="020B0604020202020204" pitchFamily="34" charset="0"/>
              </a:rPr>
              <a:t>Identify the influence that our values have on our behaviours.</a:t>
            </a:r>
          </a:p>
          <a:p>
            <a:r>
              <a:rPr lang="en-CA" sz="2200" dirty="0">
                <a:latin typeface="Arial" panose="020B0604020202020204" pitchFamily="34" charset="0"/>
                <a:cs typeface="Arial" panose="020B0604020202020204" pitchFamily="34" charset="0"/>
              </a:rPr>
              <a:t>Review strategies for perceiving the self and others more accurately.</a:t>
            </a:r>
          </a:p>
          <a:p>
            <a:r>
              <a:rPr lang="en-CA" sz="2200" dirty="0">
                <a:latin typeface="Arial" panose="020B0604020202020204" pitchFamily="34" charset="0"/>
                <a:cs typeface="Arial" panose="020B0604020202020204" pitchFamily="34" charset="0"/>
              </a:rPr>
              <a:t>Use perception checking to improve perception of self and others.</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A252-5A85-5692-6735-1CFCA077429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6.1 Values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1A7754D-304C-4E04-4E69-E27602DECEB5}"/>
              </a:ext>
            </a:extLst>
          </p:cNvPr>
          <p:cNvSpPr txBox="1">
            <a:spLocks noGrp="1"/>
          </p:cNvSpPr>
          <p:nvPr>
            <p:ph type="body" idx="1"/>
          </p:nvPr>
        </p:nvSpPr>
        <p:spPr>
          <a:xfrm>
            <a:off x="311700" y="1883493"/>
            <a:ext cx="8520600" cy="1376513"/>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value </a:t>
            </a:r>
            <a:r>
              <a:rPr lang="en-CA" sz="2000" dirty="0">
                <a:latin typeface="Arial" panose="020B0604020202020204" pitchFamily="34" charset="0"/>
                <a:cs typeface="Arial" panose="020B0604020202020204" pitchFamily="34" charset="0"/>
              </a:rPr>
              <a:t>may be defined as “an enduring belief that a specific mode of conduct or end-state of existence is personally or socially preferable to an opposite or converse mode of conduct or end-state of existence.” (Rokeach, 1973, p. 5).</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07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04A2-5965-A7C9-B8BC-C03582C9C01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6.1 Values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AFECA13-AFFC-7644-D48B-637BE7216CDE}"/>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The values people have tend to be relatively stable over time. The reason for this lies in the manner in which values are acquired in the first place. That is, when we first learn a value (usually at a young age), we are taught that such-and-such behavior is always good or always bad. </a:t>
            </a: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1CAC295-F3EE-F661-AAE6-9947A80A35F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2770" y="1918915"/>
            <a:ext cx="3739530" cy="2487600"/>
          </a:xfrm>
          <a:prstGeom prst="rect">
            <a:avLst/>
          </a:prstGeom>
        </p:spPr>
      </p:pic>
      <p:sp>
        <p:nvSpPr>
          <p:cNvPr id="5" name="TextBox 4">
            <a:extLst>
              <a:ext uri="{FF2B5EF4-FFF2-40B4-BE49-F238E27FC236}">
                <a16:creationId xmlns:a16="http://schemas.microsoft.com/office/drawing/2014/main" id="{FD09E267-BD85-9B63-50FE-155753E917D7}"/>
              </a:ext>
            </a:extLst>
          </p:cNvPr>
          <p:cNvSpPr txBox="1"/>
          <p:nvPr/>
        </p:nvSpPr>
        <p:spPr>
          <a:xfrm>
            <a:off x="6546300" y="4602695"/>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4"/>
              </a:rPr>
              <a:t>Pete Linforth</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5"/>
              </a:rPr>
              <a:t>Pixabay</a:t>
            </a:r>
            <a:r>
              <a:rPr lang="en-CA" sz="1100" b="0" i="0" u="none" strike="noStrike" dirty="0">
                <a:solidFill>
                  <a:srgbClr val="191B26"/>
                </a:solidFill>
                <a:effectLst/>
                <a:latin typeface="Open Sans" panose="020B0606030504020204" pitchFamily="34" charset="0"/>
              </a:rPr>
              <a:t> </a:t>
            </a:r>
            <a:endParaRPr lang="en-US" sz="1100" dirty="0"/>
          </a:p>
        </p:txBody>
      </p:sp>
    </p:spTree>
    <p:extLst>
      <p:ext uri="{BB962C8B-B14F-4D97-AF65-F5344CB8AC3E}">
        <p14:creationId xmlns:p14="http://schemas.microsoft.com/office/powerpoint/2010/main" val="165137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357C-9FE4-24ED-9305-CD519F11DBC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6.1 Values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3EE25C4-A2EC-76CF-5307-D65DA275B6AD}"/>
              </a:ext>
            </a:extLst>
          </p:cNvPr>
          <p:cNvSpPr>
            <a:spLocks noGrp="1"/>
          </p:cNvSpPr>
          <p:nvPr>
            <p:ph type="body" idx="1"/>
          </p:nvPr>
        </p:nvSpPr>
        <p:spPr/>
        <p:txBody>
          <a:bodyPr/>
          <a:lstStyle/>
          <a:p>
            <a:pPr marL="114300" indent="0">
              <a:buNone/>
            </a:pPr>
            <a:r>
              <a:rPr lang="en-CA" b="1" dirty="0"/>
              <a:t>Values and Workplace Behaviour</a:t>
            </a:r>
          </a:p>
          <a:p>
            <a:pPr marL="114300" indent="0">
              <a:buNone/>
            </a:pPr>
            <a:br>
              <a:rPr lang="en-CA" dirty="0"/>
            </a:br>
            <a:r>
              <a:rPr lang="en-CA" dirty="0"/>
              <a:t>The values a person holds will affect their employment. </a:t>
            </a:r>
          </a:p>
          <a:p>
            <a:pPr marL="114300" indent="0">
              <a:buNone/>
            </a:pPr>
            <a:endParaRPr lang="en-CA" dirty="0"/>
          </a:p>
          <a:p>
            <a:pPr marL="114300" indent="0">
              <a:buNone/>
            </a:pPr>
            <a:r>
              <a:rPr lang="en-CA" dirty="0"/>
              <a:t>In terms of work behaviors, a person is more likely to accept a job offer when the company possesses the values he or she cares about. A firm’s values are often described in the company’s mission and vision statements, an element of the Planning function (Judge &amp; </a:t>
            </a:r>
            <a:r>
              <a:rPr lang="en-CA" dirty="0" err="1"/>
              <a:t>Bretz</a:t>
            </a:r>
            <a:r>
              <a:rPr lang="en-CA" dirty="0"/>
              <a:t>, 1992; </a:t>
            </a:r>
            <a:r>
              <a:rPr lang="en-CA" dirty="0" err="1"/>
              <a:t>Ravlin</a:t>
            </a:r>
            <a:r>
              <a:rPr lang="en-CA" dirty="0"/>
              <a:t> &amp; </a:t>
            </a:r>
            <a:r>
              <a:rPr lang="en-CA" dirty="0" err="1"/>
              <a:t>Meglino</a:t>
            </a:r>
            <a:r>
              <a:rPr lang="en-CA" dirty="0"/>
              <a:t>, 1987). </a:t>
            </a:r>
            <a:endParaRPr lang="en-US" dirty="0"/>
          </a:p>
        </p:txBody>
      </p:sp>
    </p:spTree>
    <p:extLst>
      <p:ext uri="{BB962C8B-B14F-4D97-AF65-F5344CB8AC3E}">
        <p14:creationId xmlns:p14="http://schemas.microsoft.com/office/powerpoint/2010/main" val="194756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833A-8615-E64E-641D-46B5CE97EB6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6.2 Perceptions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68A7A974-9952-EC58-B35C-7E19542FCE83}"/>
              </a:ext>
            </a:extLst>
          </p:cNvPr>
          <p:cNvSpPr>
            <a:spLocks noGrp="1"/>
          </p:cNvSpPr>
          <p:nvPr>
            <p:ph type="body" idx="1"/>
          </p:nvPr>
        </p:nvSpPr>
        <p:spPr/>
        <p:txBody>
          <a:bodyPr/>
          <a:lstStyle/>
          <a:p>
            <a:pPr marL="114300" indent="0">
              <a:buNone/>
            </a:pPr>
            <a:r>
              <a:rPr lang="en-CA" b="1" dirty="0"/>
              <a:t>Perception</a:t>
            </a:r>
            <a:r>
              <a:rPr lang="en-CA" dirty="0"/>
              <a:t> is the process of selecting, organizing, and interpreting information.</a:t>
            </a:r>
          </a:p>
          <a:p>
            <a:pPr marL="114300" indent="0">
              <a:buNone/>
            </a:pPr>
            <a:endParaRPr lang="en-CA" dirty="0"/>
          </a:p>
        </p:txBody>
      </p:sp>
      <p:pic>
        <p:nvPicPr>
          <p:cNvPr id="8" name="Picture 7" descr="Perception process&#10;&#10;Selection&#10;Organization&#10;Interpretation">
            <a:extLst>
              <a:ext uri="{FF2B5EF4-FFF2-40B4-BE49-F238E27FC236}">
                <a16:creationId xmlns:a16="http://schemas.microsoft.com/office/drawing/2014/main" id="{72B04FB4-CBFB-D484-53A3-BE3AA1172AC9}"/>
              </a:ext>
            </a:extLst>
          </p:cNvPr>
          <p:cNvPicPr>
            <a:picLocks noChangeAspect="1"/>
          </p:cNvPicPr>
          <p:nvPr/>
        </p:nvPicPr>
        <p:blipFill>
          <a:blip r:embed="rId3"/>
          <a:stretch>
            <a:fillRect/>
          </a:stretch>
        </p:blipFill>
        <p:spPr>
          <a:xfrm>
            <a:off x="2223265" y="2028400"/>
            <a:ext cx="4521200" cy="2705100"/>
          </a:xfrm>
          <a:prstGeom prst="rect">
            <a:avLst/>
          </a:prstGeom>
        </p:spPr>
      </p:pic>
    </p:spTree>
    <p:extLst>
      <p:ext uri="{BB962C8B-B14F-4D97-AF65-F5344CB8AC3E}">
        <p14:creationId xmlns:p14="http://schemas.microsoft.com/office/powerpoint/2010/main" val="257666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90C2-0B67-5CD6-E30D-B586A8AED67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6.3 Attributions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0138E14-9474-FF9B-A003-CC4D5F726FDE}"/>
              </a:ext>
            </a:extLst>
          </p:cNvPr>
          <p:cNvSpPr txBox="1">
            <a:spLocks noGrp="1"/>
          </p:cNvSpPr>
          <p:nvPr>
            <p:ph type="body" idx="1"/>
          </p:nvPr>
        </p:nvSpPr>
        <p:spPr>
          <a:xfrm>
            <a:off x="311700" y="2083548"/>
            <a:ext cx="8520600" cy="976403"/>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dirty="0"/>
              <a:t>“</a:t>
            </a:r>
            <a:r>
              <a:rPr lang="en-CA" b="1" dirty="0"/>
              <a:t>Attribution theory</a:t>
            </a:r>
            <a:r>
              <a:rPr lang="en-CA" dirty="0"/>
              <a:t> concerns the process by which an individual interprets events as being caused by a particular part of a relatively stable environment” (Kelly, 1980, p. 193).</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19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52D5-60E4-BBA4-8DDD-838ED7D8763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6.3 Attributions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10CEAE2-79B2-4F70-4F69-36D81A3AD680}"/>
              </a:ext>
            </a:extLst>
          </p:cNvPr>
          <p:cNvSpPr>
            <a:spLocks noGrp="1"/>
          </p:cNvSpPr>
          <p:nvPr>
            <p:ph type="body" idx="1"/>
          </p:nvPr>
        </p:nvSpPr>
        <p:spPr>
          <a:xfrm>
            <a:off x="311700" y="902250"/>
            <a:ext cx="8520600" cy="3339000"/>
          </a:xfrm>
        </p:spPr>
        <p:txBody>
          <a:bodyPr/>
          <a:lstStyle/>
          <a:p>
            <a:pPr marL="114300" indent="0">
              <a:buNone/>
            </a:pPr>
            <a:r>
              <a:rPr lang="en-CA" b="1" dirty="0"/>
              <a:t>The Attribution Process</a:t>
            </a:r>
          </a:p>
          <a:p>
            <a:pPr marL="114300" indent="0">
              <a:buNone/>
            </a:pPr>
            <a:br>
              <a:rPr lang="en-CA" dirty="0"/>
            </a:br>
            <a:endParaRPr lang="en-US" dirty="0"/>
          </a:p>
        </p:txBody>
      </p:sp>
      <p:pic>
        <p:nvPicPr>
          <p:cNvPr id="5" name="Picture 4">
            <a:extLst>
              <a:ext uri="{FF2B5EF4-FFF2-40B4-BE49-F238E27FC236}">
                <a16:creationId xmlns:a16="http://schemas.microsoft.com/office/drawing/2014/main" id="{DEDC8453-F04D-9895-9D0D-33BD0177BC0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00" y="1368000"/>
            <a:ext cx="5892800" cy="3365500"/>
          </a:xfrm>
          <a:prstGeom prst="rect">
            <a:avLst/>
          </a:prstGeom>
        </p:spPr>
      </p:pic>
    </p:spTree>
    <p:extLst>
      <p:ext uri="{BB962C8B-B14F-4D97-AF65-F5344CB8AC3E}">
        <p14:creationId xmlns:p14="http://schemas.microsoft.com/office/powerpoint/2010/main" val="24810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4AA0-671E-DC6A-5D21-DCDD7CA2F860}"/>
              </a:ext>
            </a:extLst>
          </p:cNvPr>
          <p:cNvSpPr>
            <a:spLocks noGrp="1"/>
          </p:cNvSpPr>
          <p:nvPr>
            <p:ph type="title"/>
          </p:nvPr>
        </p:nvSpPr>
        <p:spPr>
          <a:xfrm>
            <a:off x="311700" y="170030"/>
            <a:ext cx="8520600" cy="607800"/>
          </a:xfrm>
        </p:spPr>
        <p:txBody>
          <a:bodyPr>
            <a:normAutofit fontScale="90000"/>
          </a:bodyPr>
          <a:lstStyle/>
          <a:p>
            <a:r>
              <a:rPr lang="en-CA" dirty="0">
                <a:latin typeface="Arial" panose="020B0604020202020204" pitchFamily="34" charset="0"/>
                <a:cs typeface="Arial" panose="020B0604020202020204" pitchFamily="34" charset="0"/>
              </a:rPr>
              <a:t>6.3 Attributions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EAF8AE4-AC1E-AE2A-30A4-5D72935858AE}"/>
              </a:ext>
            </a:extLst>
          </p:cNvPr>
          <p:cNvSpPr>
            <a:spLocks noGrp="1"/>
          </p:cNvSpPr>
          <p:nvPr>
            <p:ph type="body" idx="1"/>
          </p:nvPr>
        </p:nvSpPr>
        <p:spPr>
          <a:xfrm>
            <a:off x="157463" y="2111225"/>
            <a:ext cx="2872263" cy="2622275"/>
          </a:xfrm>
        </p:spPr>
        <p:txBody>
          <a:bodyPr/>
          <a:lstStyle/>
          <a:p>
            <a:pPr marL="114300" indent="0">
              <a:buNone/>
            </a:pPr>
            <a:r>
              <a:rPr lang="en-CA" sz="2000" b="1" dirty="0">
                <a:latin typeface="Arial" panose="020B0604020202020204" pitchFamily="34" charset="0"/>
                <a:cs typeface="Arial" panose="020B0604020202020204" pitchFamily="34" charset="0"/>
              </a:rPr>
              <a:t>Internal and External Causes of Behavior</a:t>
            </a:r>
          </a:p>
          <a:p>
            <a:pPr marL="114300" indent="0">
              <a:buNone/>
            </a:pPr>
            <a:endParaRPr lang="en-CA" dirty="0"/>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29557351-5BF9-0A51-7392-B7B68F5466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4042" y="765395"/>
            <a:ext cx="5428179" cy="3968105"/>
          </a:xfrm>
          <a:prstGeom prst="rect">
            <a:avLst/>
          </a:prstGeom>
        </p:spPr>
      </p:pic>
    </p:spTree>
    <p:extLst>
      <p:ext uri="{BB962C8B-B14F-4D97-AF65-F5344CB8AC3E}">
        <p14:creationId xmlns:p14="http://schemas.microsoft.com/office/powerpoint/2010/main" val="4095576234"/>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19695</TotalTime>
  <Words>1964</Words>
  <PresentationFormat>On-screen Show (16:9)</PresentationFormat>
  <Paragraphs>117</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Roboto</vt:lpstr>
      <vt:lpstr>Arial</vt:lpstr>
      <vt:lpstr>Calibri</vt:lpstr>
      <vt:lpstr>Open Sans</vt:lpstr>
      <vt:lpstr>Geometric</vt:lpstr>
      <vt:lpstr>CONFLICT MANAGEMENT</vt:lpstr>
      <vt:lpstr>Learning Outcomes </vt:lpstr>
      <vt:lpstr>6.1 Values I   </vt:lpstr>
      <vt:lpstr>6.1 Values II   </vt:lpstr>
      <vt:lpstr>6.1 Values III   </vt:lpstr>
      <vt:lpstr>6.2 Perceptions    </vt:lpstr>
      <vt:lpstr>6.3 Attributions I  </vt:lpstr>
      <vt:lpstr>6.3 Attributions II  </vt:lpstr>
      <vt:lpstr>6.3 Attributions III  </vt:lpstr>
      <vt:lpstr>6.4 Examining our Perceptions in Conflict I   </vt:lpstr>
      <vt:lpstr>6.4 Examining our Perceptions in Conflict II   </vt:lpstr>
      <vt:lpstr>6.4 Examining our Perceptions in Conflict III   </vt:lpstr>
      <vt:lpstr>6.4 Examining our Perceptions in Conflict IV   </vt:lpstr>
      <vt:lpstr>6.4 Examining our Perceptions in Conflict V   </vt:lpstr>
      <vt:lpstr>6.4 Examining our Perceptions in Conflict VI   </vt:lpstr>
      <vt:lpstr>6.5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Conflict Management</dc:title>
  <dcterms:modified xsi:type="dcterms:W3CDTF">2023-12-11T21:02:09Z</dcterms:modified>
</cp:coreProperties>
</file>