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300" r:id="rId4"/>
    <p:sldId id="301" r:id="rId5"/>
    <p:sldId id="302" r:id="rId6"/>
    <p:sldId id="308" r:id="rId7"/>
    <p:sldId id="309" r:id="rId8"/>
    <p:sldId id="311" r:id="rId9"/>
    <p:sldId id="312" r:id="rId10"/>
    <p:sldId id="313" r:id="rId11"/>
    <p:sldId id="314" r:id="rId12"/>
    <p:sldId id="320" r:id="rId13"/>
    <p:sldId id="317" r:id="rId14"/>
    <p:sldId id="318" r:id="rId15"/>
    <p:sldId id="319" r:id="rId16"/>
    <p:sldId id="306" r:id="rId17"/>
    <p:sldId id="307" r:id="rId18"/>
    <p:sldId id="303" r:id="rId19"/>
    <p:sldId id="304" r:id="rId20"/>
    <p:sldId id="305" r:id="rId21"/>
    <p:sldId id="29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95" autoAdjust="0"/>
    <p:restoredTop sz="94249" autoAdjust="0"/>
  </p:normalViewPr>
  <p:slideViewPr>
    <p:cSldViewPr snapToGrid="0">
      <p:cViewPr varScale="1">
        <p:scale>
          <a:sx n="68" d="100"/>
          <a:sy n="68" d="100"/>
        </p:scale>
        <p:origin x="4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FF0C5B-05D5-4452-9DF3-9BB8AF6D1FEE}" type="datetimeFigureOut">
              <a:rPr lang="en-US" smtClean="0"/>
              <a:t>6/27/2022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E0B69-B558-46CB-92BE-4929F274FD9B}" type="slidenum">
              <a:rPr lang="en-US" smtClean="0"/>
              <a:t>‹#›</a:t>
            </a:fld>
            <a:endParaRPr lang="en-US"/>
          </a:p>
        </p:txBody>
      </p:sp>
    </p:spTree>
    <p:extLst>
      <p:ext uri="{BB962C8B-B14F-4D97-AF65-F5344CB8AC3E}">
        <p14:creationId xmlns:p14="http://schemas.microsoft.com/office/powerpoint/2010/main" val="2591931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laws-lois.justice.gc.ca/PDF/L-2.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1. Suggests new ideas or new ways of looking at the problem</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2. </a:t>
            </a:r>
            <a:r>
              <a:rPr lang="en-CA" sz="1100" b="0" i="0" u="none" strike="noStrike" cap="none" dirty="0">
                <a:solidFill>
                  <a:srgbClr val="000000"/>
                </a:solidFill>
                <a:effectLst/>
                <a:latin typeface="Arial"/>
                <a:ea typeface="Arial"/>
                <a:cs typeface="Arial"/>
                <a:sym typeface="Arial"/>
              </a:rPr>
              <a:t>Builds on ideas and provides examples</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3. </a:t>
            </a:r>
            <a:r>
              <a:rPr lang="en-CA" sz="1100" b="0" i="0" u="none" strike="noStrike" cap="none" dirty="0">
                <a:solidFill>
                  <a:srgbClr val="000000"/>
                </a:solidFill>
                <a:effectLst/>
                <a:latin typeface="Arial"/>
                <a:ea typeface="Arial"/>
                <a:cs typeface="Arial"/>
                <a:sym typeface="Arial"/>
              </a:rPr>
              <a:t>Brings ideas, information, and suggestions together</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4. </a:t>
            </a:r>
            <a:r>
              <a:rPr lang="en-CA" sz="1100" b="0" i="0" u="none" strike="noStrike" cap="none" dirty="0">
                <a:solidFill>
                  <a:srgbClr val="000000"/>
                </a:solidFill>
                <a:effectLst/>
                <a:latin typeface="Arial"/>
                <a:ea typeface="Arial"/>
                <a:cs typeface="Arial"/>
                <a:sym typeface="Arial"/>
              </a:rPr>
              <a:t>Evaluates ideas and provides constructive criticism</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5. </a:t>
            </a:r>
            <a:r>
              <a:rPr lang="en-CA" sz="1100" b="0" i="0" u="none" strike="noStrike" cap="none" dirty="0">
                <a:solidFill>
                  <a:srgbClr val="000000"/>
                </a:solidFill>
                <a:effectLst/>
                <a:latin typeface="Arial"/>
                <a:ea typeface="Arial"/>
                <a:cs typeface="Arial"/>
                <a:sym typeface="Arial"/>
              </a:rPr>
              <a:t>Records ideas, examples, suggestions, and critiques</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6. </a:t>
            </a:r>
            <a:r>
              <a:rPr lang="en-CA" sz="1100" b="0" i="0" u="none" strike="noStrike" cap="none" dirty="0">
                <a:solidFill>
                  <a:srgbClr val="000000"/>
                </a:solidFill>
                <a:effectLst/>
                <a:latin typeface="Arial"/>
                <a:ea typeface="Arial"/>
                <a:cs typeface="Arial"/>
                <a:sym typeface="Arial"/>
              </a:rPr>
              <a:t>Uses humour to keep the team happy</a:t>
            </a:r>
            <a:endParaRPr lang="en-US" dirty="0"/>
          </a:p>
        </p:txBody>
      </p:sp>
    </p:spTree>
    <p:extLst>
      <p:ext uri="{BB962C8B-B14F-4D97-AF65-F5344CB8AC3E}">
        <p14:creationId xmlns:p14="http://schemas.microsoft.com/office/powerpoint/2010/main" val="1528649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1. Dominates discussion so others can’t take their turn</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2. </a:t>
            </a:r>
            <a:r>
              <a:rPr lang="en-CA" sz="1100" b="0" i="0" u="none" strike="noStrike" cap="none" dirty="0">
                <a:solidFill>
                  <a:srgbClr val="000000"/>
                </a:solidFill>
                <a:effectLst/>
                <a:latin typeface="Arial"/>
                <a:ea typeface="Arial"/>
                <a:cs typeface="Arial"/>
                <a:sym typeface="Arial"/>
              </a:rPr>
              <a:t>Seeks attention by relating discussion to their actions</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3. </a:t>
            </a:r>
            <a:r>
              <a:rPr lang="en-CA" sz="1100" b="0" i="0" u="none" strike="noStrike" cap="none" dirty="0">
                <a:solidFill>
                  <a:srgbClr val="000000"/>
                </a:solidFill>
                <a:effectLst/>
                <a:latin typeface="Arial"/>
                <a:ea typeface="Arial"/>
                <a:cs typeface="Arial"/>
                <a:sym typeface="Arial"/>
              </a:rPr>
              <a:t>Relates discussion to special interests or personal agenda</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4. </a:t>
            </a:r>
            <a:r>
              <a:rPr lang="en-CA" sz="1100" b="0" i="0" u="none" strike="noStrike" cap="none" dirty="0">
                <a:solidFill>
                  <a:srgbClr val="000000"/>
                </a:solidFill>
                <a:effectLst/>
                <a:latin typeface="Arial"/>
                <a:ea typeface="Arial"/>
                <a:cs typeface="Arial"/>
                <a:sym typeface="Arial"/>
              </a:rPr>
              <a:t>Blocks attempts at consensus consistently</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5. </a:t>
            </a:r>
            <a:r>
              <a:rPr lang="en-CA" sz="1100" b="0" i="0" u="none" strike="noStrike" cap="none" dirty="0">
                <a:solidFill>
                  <a:srgbClr val="000000"/>
                </a:solidFill>
                <a:effectLst/>
                <a:latin typeface="Arial"/>
                <a:ea typeface="Arial"/>
                <a:cs typeface="Arial"/>
                <a:sym typeface="Arial"/>
              </a:rPr>
              <a:t>Does little-to-no work, forcing others to pick up the slack</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6. </a:t>
            </a:r>
            <a:r>
              <a:rPr lang="en-CA" sz="1100" b="0" i="0" u="none" strike="noStrike" cap="none" dirty="0">
                <a:solidFill>
                  <a:srgbClr val="000000"/>
                </a:solidFill>
                <a:effectLst/>
                <a:latin typeface="Arial"/>
                <a:ea typeface="Arial"/>
                <a:cs typeface="Arial"/>
                <a:sym typeface="Arial"/>
              </a:rPr>
              <a:t>Seeks attention through humour and distracting members</a:t>
            </a:r>
            <a:endParaRPr lang="en-US" dirty="0"/>
          </a:p>
        </p:txBody>
      </p:sp>
    </p:spTree>
    <p:extLst>
      <p:ext uri="{BB962C8B-B14F-4D97-AF65-F5344CB8AC3E}">
        <p14:creationId xmlns:p14="http://schemas.microsoft.com/office/powerpoint/2010/main" val="3643769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If the mismanagement is severe—especially if it is physically or emotionally abusive—the best way of dealing with the situation is to leave it. A person at work who makes you feel unsafe may suffer from a personality disorder that makes them dangerous, and there’s no fixing that. If you’re in immediate danger, of course you must leave immediately. From there, figure out your options.</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If the toxicity is relatively minor, perhaps the result of some nasty things said here and bad moves there, using internal procedures required of employers by law to address managerial misconduct is the most ethical course of action.</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cs typeface="Arial"/>
                <a:sym typeface="Arial"/>
              </a:rPr>
              <a:t>NB--</a:t>
            </a:r>
            <a:r>
              <a:rPr lang="en-CA" sz="1100" b="1" i="0" u="none" strike="noStrike" cap="none" dirty="0">
                <a:solidFill>
                  <a:srgbClr val="000000"/>
                </a:solidFill>
                <a:effectLst/>
                <a:latin typeface="Arial"/>
                <a:ea typeface="Arial"/>
                <a:cs typeface="Arial"/>
                <a:sym typeface="Arial"/>
              </a:rPr>
              <a:t>It is ultimately the employer’s responsibility to ensure a non-toxic work environment, and if that means disciplinary action going up the chain of command, then it’s worth it to have people doing their best work without hating the people they’re working for.</a:t>
            </a:r>
            <a:endParaRPr lang="en-US" b="1" dirty="0"/>
          </a:p>
        </p:txBody>
      </p:sp>
    </p:spTree>
    <p:extLst>
      <p:ext uri="{BB962C8B-B14F-4D97-AF65-F5344CB8AC3E}">
        <p14:creationId xmlns:p14="http://schemas.microsoft.com/office/powerpoint/2010/main" val="253431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Appropriate levels of group cohesion usually create a positive group climate, since group climate is affected by members’ satisfaction with the group. Climate has also been described as group morale. </a:t>
            </a:r>
          </a:p>
          <a:p>
            <a:endParaRPr lang="en-CA" sz="1100" b="0" i="0" u="none" strike="noStrike" cap="none" dirty="0">
              <a:solidFill>
                <a:srgbClr val="000000"/>
              </a:solidFill>
              <a:effectLst/>
              <a:latin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dirty="0"/>
              <a:t>1. Group members feel better when they feel included in the discussion and a part of the functioning of the group.</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dirty="0"/>
              <a:t>2. Confirming messages help build relational dimensions within a group, and clear, organized, and relevant messages help build task dimensions within a group.</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dirty="0"/>
              <a:t>3. Positive, constructive, and relevant feedback contribute to the group climate.</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dirty="0"/>
              <a:t>4. Aside from individual participation, group members also like to feel as if participation is managed equally within the group and that appropriate turn-taking is used.</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dirty="0"/>
              <a:t>5. Group members like to know how status and hierarchy operate within a group. Knowing the roles isn’t enough to lead to satisfaction, though—members must also be comfortable with and accept those roles.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p>
          <a:p>
            <a:r>
              <a:rPr lang="en-CA" dirty="0"/>
              <a:t>6. Member motivation is activated by perceived connection to and relevance of the group’s goals or purpose.</a:t>
            </a:r>
          </a:p>
          <a:p>
            <a:br>
              <a:rPr lang="en-CA" dirty="0"/>
            </a:br>
            <a:endParaRPr lang="en-CA"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dirty="0"/>
          </a:p>
          <a:p>
            <a:endParaRPr lang="en-US" dirty="0"/>
          </a:p>
        </p:txBody>
      </p:sp>
    </p:spTree>
    <p:extLst>
      <p:ext uri="{BB962C8B-B14F-4D97-AF65-F5344CB8AC3E}">
        <p14:creationId xmlns:p14="http://schemas.microsoft.com/office/powerpoint/2010/main" val="21136695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When it comes to how groups work, they can be cooperative, collaborative, or a combination of both. What is the difference between cooperation and collaboration? The two terms are often used interchangeably but the distinction between them can be important.</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If a group works collaboratively, everyone shares ideas and contributes to all aspects of the project. The advantage of this is that everyone can have input, have a chance to point out weaknesses, and make the end result better. The disadvantages of this are that it can take more time because the group has to make decisions together which can be chaotic and lead to interpersonal conflicts</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Collaboration is inherently messy. Great ideas need some tension; otherwise, they would be easy to make. And ultimately, members need to be respectful of other people’s roles, thoughts and what they bring to the table. And there also needs to be trusted.--Lynn Power (2016)</a:t>
            </a:r>
            <a:endParaRPr lang="en-US" dirty="0"/>
          </a:p>
        </p:txBody>
      </p:sp>
    </p:spTree>
    <p:extLst>
      <p:ext uri="{BB962C8B-B14F-4D97-AF65-F5344CB8AC3E}">
        <p14:creationId xmlns:p14="http://schemas.microsoft.com/office/powerpoint/2010/main" val="1168193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Once a group encounters a problem, questions that come up range from “Where do we start?” to “How do we solve it?” While there are many approaches to a problem, the steps in the rational decision-making model are a good start.</a:t>
            </a:r>
            <a:endParaRPr lang="en-CA" sz="1100" b="0" i="1" u="none" strike="noStrike" cap="none" dirty="0">
              <a:solidFill>
                <a:srgbClr val="000000"/>
              </a:solidFill>
              <a:effectLst/>
              <a:latin typeface="Arial"/>
              <a:ea typeface="Arial"/>
              <a:cs typeface="Arial"/>
              <a:sym typeface="Arial"/>
            </a:endParaRPr>
          </a:p>
          <a:p>
            <a:endParaRPr lang="en-CA" sz="1100" b="0" i="1" u="none" strike="noStrike" cap="none" dirty="0">
              <a:solidFill>
                <a:srgbClr val="000000"/>
              </a:solidFill>
              <a:effectLst/>
              <a:latin typeface="Arial"/>
              <a:ea typeface="Arial"/>
              <a:cs typeface="Arial"/>
              <a:sym typeface="Arial"/>
            </a:endParaRPr>
          </a:p>
          <a:p>
            <a:r>
              <a:rPr lang="en-CA" sz="1100" b="0" i="0" u="none" strike="noStrike" cap="none" dirty="0">
                <a:solidFill>
                  <a:srgbClr val="000000"/>
                </a:solidFill>
                <a:effectLst/>
                <a:latin typeface="Arial"/>
                <a:ea typeface="Arial"/>
                <a:cs typeface="Arial"/>
                <a:sym typeface="Arial"/>
              </a:rPr>
              <a:t>While decision makers can get off track during any of these steps, research shows that searching for alternatives in the fourth step can be the most challenging and often leads to failure. </a:t>
            </a:r>
            <a:endParaRPr lang="en-US" i="0" dirty="0"/>
          </a:p>
        </p:txBody>
      </p:sp>
    </p:spTree>
    <p:extLst>
      <p:ext uri="{BB962C8B-B14F-4D97-AF65-F5344CB8AC3E}">
        <p14:creationId xmlns:p14="http://schemas.microsoft.com/office/powerpoint/2010/main" val="715109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NB- </a:t>
            </a:r>
            <a:r>
              <a:rPr lang="en-CA" sz="1100" b="0" i="0" u="none" strike="noStrike" cap="none" dirty="0">
                <a:solidFill>
                  <a:srgbClr val="000000"/>
                </a:solidFill>
                <a:effectLst/>
                <a:latin typeface="Arial"/>
                <a:ea typeface="Arial"/>
                <a:cs typeface="Arial"/>
                <a:sym typeface="Arial"/>
              </a:rPr>
              <a:t>working in diverse teams can be challenging given different identities, cultures, beliefs, and experiences.</a:t>
            </a:r>
            <a:endParaRPr lang="en-US" dirty="0"/>
          </a:p>
        </p:txBody>
      </p:sp>
    </p:spTree>
    <p:extLst>
      <p:ext uri="{BB962C8B-B14F-4D97-AF65-F5344CB8AC3E}">
        <p14:creationId xmlns:p14="http://schemas.microsoft.com/office/powerpoint/2010/main" val="3373884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In the </a:t>
            </a:r>
            <a:r>
              <a:rPr lang="en-CA" sz="1100" b="0" i="1" u="none" strike="noStrike" cap="none" dirty="0">
                <a:solidFill>
                  <a:srgbClr val="000000"/>
                </a:solidFill>
                <a:effectLst/>
                <a:latin typeface="Arial"/>
                <a:ea typeface="Arial"/>
                <a:cs typeface="Arial"/>
                <a:sym typeface="Arial"/>
              </a:rPr>
              <a:t>Harvard Business Review</a:t>
            </a:r>
            <a:r>
              <a:rPr lang="en-CA" sz="1100" b="0" i="0" u="none" strike="noStrike" cap="none" dirty="0">
                <a:solidFill>
                  <a:srgbClr val="000000"/>
                </a:solidFill>
                <a:effectLst/>
                <a:latin typeface="Arial"/>
                <a:ea typeface="Arial"/>
                <a:cs typeface="Arial"/>
                <a:sym typeface="Arial"/>
              </a:rPr>
              <a:t> article “Why Diverse Teams are Smarter,” David Rock and Heidi Grant (2016) support the idea that increasing workplace diversity is a good business decision.</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A 2015 McKinsey report on 366 public companies found that those in the top quartile for ethnic and racial diversity in management were 35% more likely to have financial returns above their industry mean, and those in the top quartile for gender diversity were 15% more likely to have returns above the industry mean.</a:t>
            </a:r>
            <a:endParaRPr lang="en-US" dirty="0"/>
          </a:p>
        </p:txBody>
      </p:sp>
    </p:spTree>
    <p:extLst>
      <p:ext uri="{BB962C8B-B14F-4D97-AF65-F5344CB8AC3E}">
        <p14:creationId xmlns:p14="http://schemas.microsoft.com/office/powerpoint/2010/main" val="3203928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Conflict, when properly handled, can lead a group to have a better understanding of the issues they face</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Conflict that goes on for too long or is poorly handled can lead to decreased cohesiveness. Group members who try to avoid a conflict can still feel anger or frustration when the conflict drags on. </a:t>
            </a:r>
          </a:p>
          <a:p>
            <a:endParaRPr lang="en-CA" sz="1100" b="0" i="0" u="none" strike="noStrike" cap="none" dirty="0">
              <a:solidFill>
                <a:srgbClr val="000000"/>
              </a:solidFill>
              <a:effectLst/>
              <a:latin typeface="Arial"/>
              <a:ea typeface="Arial"/>
              <a:cs typeface="Arial"/>
              <a:sym typeface="Arial"/>
            </a:endParaRPr>
          </a:p>
          <a:p>
            <a:r>
              <a:rPr lang="en-CA" sz="1100" b="0" i="0" u="none" strike="noStrike" cap="none" dirty="0">
                <a:solidFill>
                  <a:srgbClr val="000000"/>
                </a:solidFill>
                <a:effectLst/>
                <a:latin typeface="Arial"/>
                <a:ea typeface="Arial"/>
                <a:cs typeface="Arial"/>
                <a:sym typeface="Arial"/>
              </a:rPr>
              <a:t>Members who consistently take task-oriented conflict personally and escalate procedural or substantive conflict to interpersonal conflict are especially unpopular with other group members. </a:t>
            </a:r>
            <a:endParaRPr lang="en-US" dirty="0"/>
          </a:p>
        </p:txBody>
      </p:sp>
    </p:spTree>
    <p:extLst>
      <p:ext uri="{BB962C8B-B14F-4D97-AF65-F5344CB8AC3E}">
        <p14:creationId xmlns:p14="http://schemas.microsoft.com/office/powerpoint/2010/main" val="4203676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Dealing with conflict immediately – avoid the temptation to ignore it.</a:t>
            </a:r>
          </a:p>
          <a:p>
            <a:r>
              <a:rPr lang="en-CA" sz="1100" b="0" i="0" u="none" strike="noStrike" cap="none" dirty="0">
                <a:solidFill>
                  <a:srgbClr val="000000"/>
                </a:solidFill>
                <a:effectLst/>
                <a:latin typeface="Arial"/>
                <a:ea typeface="Arial"/>
                <a:cs typeface="Arial"/>
                <a:sym typeface="Arial"/>
              </a:rPr>
              <a:t>Being open – if people have issues, they need to be expressed immediately and not allowed to fester.</a:t>
            </a:r>
          </a:p>
          <a:p>
            <a:r>
              <a:rPr lang="en-CA" sz="1100" b="0" i="0" u="none" strike="noStrike" cap="none" dirty="0">
                <a:solidFill>
                  <a:srgbClr val="000000"/>
                </a:solidFill>
                <a:effectLst/>
                <a:latin typeface="Arial"/>
                <a:ea typeface="Arial"/>
                <a:cs typeface="Arial"/>
                <a:sym typeface="Arial"/>
              </a:rPr>
              <a:t>Practicing clear communication – articulate thoughts and ideas clearly.</a:t>
            </a:r>
          </a:p>
          <a:p>
            <a:r>
              <a:rPr lang="en-CA" sz="1100" b="0" i="0" u="none" strike="noStrike" cap="none" dirty="0">
                <a:solidFill>
                  <a:srgbClr val="000000"/>
                </a:solidFill>
                <a:effectLst/>
                <a:latin typeface="Arial"/>
                <a:ea typeface="Arial"/>
                <a:cs typeface="Arial"/>
                <a:sym typeface="Arial"/>
              </a:rPr>
              <a:t>Practicing active listening – paraphrasing, clarifying, questioning.</a:t>
            </a:r>
          </a:p>
          <a:p>
            <a:r>
              <a:rPr lang="en-CA" sz="1100" b="0" i="0" u="none" strike="noStrike" cap="none" dirty="0">
                <a:solidFill>
                  <a:srgbClr val="000000"/>
                </a:solidFill>
                <a:effectLst/>
                <a:latin typeface="Arial"/>
                <a:ea typeface="Arial"/>
                <a:cs typeface="Arial"/>
                <a:sym typeface="Arial"/>
              </a:rPr>
              <a:t>Practicing identifying assumptions – asking yourself “why” on a regular basis.</a:t>
            </a:r>
          </a:p>
          <a:p>
            <a:r>
              <a:rPr lang="en-CA" sz="1100" b="0" i="0" u="none" strike="noStrike" cap="none" dirty="0">
                <a:solidFill>
                  <a:srgbClr val="000000"/>
                </a:solidFill>
                <a:effectLst/>
                <a:latin typeface="Arial"/>
                <a:ea typeface="Arial"/>
                <a:cs typeface="Arial"/>
                <a:sym typeface="Arial"/>
              </a:rPr>
              <a:t>Not letting conflict get personal – stick to facts and issues, not personalities.</a:t>
            </a:r>
          </a:p>
          <a:p>
            <a:r>
              <a:rPr lang="en-CA" sz="1100" b="0" i="0" u="none" strike="noStrike" cap="none" dirty="0">
                <a:solidFill>
                  <a:srgbClr val="000000"/>
                </a:solidFill>
                <a:effectLst/>
                <a:latin typeface="Arial"/>
                <a:ea typeface="Arial"/>
                <a:cs typeface="Arial"/>
                <a:sym typeface="Arial"/>
              </a:rPr>
              <a:t>Focusing on actionable solutions – don’t belabor what can’t be changed.</a:t>
            </a:r>
          </a:p>
          <a:p>
            <a:endParaRPr lang="en-US" dirty="0"/>
          </a:p>
        </p:txBody>
      </p:sp>
    </p:spTree>
    <p:extLst>
      <p:ext uri="{BB962C8B-B14F-4D97-AF65-F5344CB8AC3E}">
        <p14:creationId xmlns:p14="http://schemas.microsoft.com/office/powerpoint/2010/main" val="2395867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182b5943d7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182b5943d7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Televisions shows like </a:t>
            </a:r>
            <a:r>
              <a:rPr lang="en-CA" sz="1100" b="0" i="1" u="none" strike="noStrike" cap="none" dirty="0">
                <a:solidFill>
                  <a:srgbClr val="000000"/>
                </a:solidFill>
                <a:effectLst/>
                <a:latin typeface="Arial"/>
                <a:ea typeface="Arial"/>
                <a:cs typeface="Arial"/>
                <a:sym typeface="Arial"/>
              </a:rPr>
              <a:t>The Office</a:t>
            </a:r>
            <a:r>
              <a:rPr lang="en-CA" sz="1100" b="0" i="0" u="none" strike="noStrike" cap="none" dirty="0">
                <a:solidFill>
                  <a:srgbClr val="000000"/>
                </a:solidFill>
                <a:effectLst/>
                <a:latin typeface="Arial"/>
                <a:ea typeface="Arial"/>
                <a:cs typeface="Arial"/>
                <a:sym typeface="Arial"/>
              </a:rPr>
              <a:t> offer glimpses into the world of workplace relationships. These humorous examples often highlight the dysfunction that can occur within a workplace. Since many people spend as much time at work as they do with their family and friends, the workplace becomes a key site for relation development.</a:t>
            </a:r>
            <a:endParaRPr lang="en-US" dirty="0"/>
          </a:p>
        </p:txBody>
      </p:sp>
    </p:spTree>
    <p:extLst>
      <p:ext uri="{BB962C8B-B14F-4D97-AF65-F5344CB8AC3E}">
        <p14:creationId xmlns:p14="http://schemas.microsoft.com/office/powerpoint/2010/main" val="2760249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Given that most workplaces are based on hierarchy, it is not surprising that relationships between supervisors and their subordinates develop (</a:t>
            </a:r>
            <a:r>
              <a:rPr lang="en-CA" sz="1100" b="0" i="0" u="none" strike="noStrike" cap="none" dirty="0" err="1">
                <a:solidFill>
                  <a:srgbClr val="000000"/>
                </a:solidFill>
                <a:effectLst/>
                <a:latin typeface="Arial"/>
                <a:ea typeface="Arial"/>
                <a:cs typeface="Arial"/>
                <a:sym typeface="Arial"/>
              </a:rPr>
              <a:t>Sias</a:t>
            </a:r>
            <a:r>
              <a:rPr lang="en-CA" sz="1100" b="0" i="0" u="none" strike="noStrike" cap="none" dirty="0">
                <a:solidFill>
                  <a:srgbClr val="000000"/>
                </a:solidFill>
                <a:effectLst/>
                <a:latin typeface="Arial"/>
                <a:ea typeface="Arial"/>
                <a:cs typeface="Arial"/>
                <a:sym typeface="Arial"/>
              </a:rPr>
              <a:t>, 2009)</a:t>
            </a:r>
          </a:p>
          <a:p>
            <a:endParaRPr lang="en-CA" sz="1100" b="0" i="0" u="none" strike="noStrike" cap="none" dirty="0">
              <a:solidFill>
                <a:srgbClr val="000000"/>
              </a:solidFill>
              <a:effectLst/>
              <a:latin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dirty="0">
                <a:latin typeface="Arial" panose="020B0604020202020204" pitchFamily="34" charset="0"/>
                <a:cs typeface="Arial" panose="020B0604020202020204" pitchFamily="34" charset="0"/>
              </a:rPr>
              <a:t>In any case, these relationships involve some communication challenges and rewards that are distinct from other workplace relationships.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CA" sz="1100" dirty="0">
              <a:latin typeface="Arial" panose="020B0604020202020204" pitchFamily="34" charset="0"/>
              <a:cs typeface="Arial" panose="020B0604020202020204" pitchFamily="34" charset="0"/>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CA" sz="1100" b="0" i="0" u="none" strike="noStrike" cap="none" dirty="0">
                <a:solidFill>
                  <a:srgbClr val="000000"/>
                </a:solidFill>
                <a:effectLst/>
                <a:latin typeface="Arial"/>
                <a:ea typeface="Arial"/>
                <a:cs typeface="Arial"/>
                <a:sym typeface="Arial"/>
              </a:rPr>
              <a:t>Information exchange is an important part of any relationship, whether it is self-disclosure about personal issues or disclosing information about a workplace to a new employee. Supervisors are key providers of information, especially for newly hired employees who have to negotiate through much uncertainty as they are getting oriented.</a:t>
            </a:r>
            <a:endParaRPr lang="en-CA" sz="11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1809278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According to </a:t>
            </a:r>
            <a:r>
              <a:rPr lang="en-CA" sz="1100" b="0" i="0" u="none" strike="noStrike" cap="none" dirty="0" err="1">
                <a:solidFill>
                  <a:srgbClr val="000000"/>
                </a:solidFill>
                <a:effectLst/>
                <a:latin typeface="Arial"/>
                <a:ea typeface="Arial"/>
                <a:cs typeface="Arial"/>
                <a:sym typeface="Arial"/>
              </a:rPr>
              <a:t>Sias</a:t>
            </a:r>
            <a:r>
              <a:rPr lang="en-CA" sz="1100" b="0" i="0" u="none" strike="noStrike" cap="none" dirty="0">
                <a:solidFill>
                  <a:srgbClr val="000000"/>
                </a:solidFill>
                <a:effectLst/>
                <a:latin typeface="Arial"/>
                <a:ea typeface="Arial"/>
                <a:cs typeface="Arial"/>
                <a:sym typeface="Arial"/>
              </a:rPr>
              <a:t>, we engage in these </a:t>
            </a:r>
            <a:r>
              <a:rPr lang="en-CA" sz="1100" b="0" i="0" u="none" strike="noStrike" cap="none" dirty="0" err="1">
                <a:solidFill>
                  <a:srgbClr val="000000"/>
                </a:solidFill>
                <a:effectLst/>
                <a:latin typeface="Arial"/>
                <a:ea typeface="Arial"/>
                <a:cs typeface="Arial"/>
                <a:sym typeface="Arial"/>
              </a:rPr>
              <a:t>coworker</a:t>
            </a:r>
            <a:r>
              <a:rPr lang="en-CA" sz="1100" b="0" i="0" u="none" strike="noStrike" cap="none" dirty="0">
                <a:solidFill>
                  <a:srgbClr val="000000"/>
                </a:solidFill>
                <a:effectLst/>
                <a:latin typeface="Arial"/>
                <a:ea typeface="Arial"/>
                <a:cs typeface="Arial"/>
                <a:sym typeface="Arial"/>
              </a:rPr>
              <a:t> relationships because they provide us with mentoring, information, power, and support. Let’s look at all four of these reasons for workplace relationships further.</a:t>
            </a:r>
            <a:endParaRPr lang="en-US" dirty="0"/>
          </a:p>
        </p:txBody>
      </p:sp>
    </p:spTree>
    <p:extLst>
      <p:ext uri="{BB962C8B-B14F-4D97-AF65-F5344CB8AC3E}">
        <p14:creationId xmlns:p14="http://schemas.microsoft.com/office/powerpoint/2010/main" val="4152715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Relationships with coworkers in a workplace can range from someone you say hello to almost daily without knowing their name, to an acquaintance in another department, to your best friend that you go on vacations with.</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A </a:t>
            </a:r>
            <a:r>
              <a:rPr lang="en-CA" sz="1100" b="0" i="0" u="sng" strike="noStrike" cap="none" dirty="0">
                <a:solidFill>
                  <a:srgbClr val="000000"/>
                </a:solidFill>
                <a:effectLst/>
                <a:latin typeface="Arial"/>
                <a:ea typeface="Arial"/>
                <a:cs typeface="Arial"/>
                <a:sym typeface="Arial"/>
              </a:rPr>
              <a:t>peer </a:t>
            </a:r>
            <a:r>
              <a:rPr lang="en-CA" sz="1100" b="0" i="0" u="sng" strike="noStrike" cap="none" dirty="0" err="1">
                <a:solidFill>
                  <a:srgbClr val="000000"/>
                </a:solidFill>
                <a:effectLst/>
                <a:latin typeface="Arial"/>
                <a:ea typeface="Arial"/>
                <a:cs typeface="Arial"/>
                <a:sym typeface="Arial"/>
              </a:rPr>
              <a:t>coworker</a:t>
            </a:r>
            <a:r>
              <a:rPr lang="en-CA" sz="1100" b="0" i="0" u="sng" strike="noStrike" cap="none" dirty="0">
                <a:solidFill>
                  <a:srgbClr val="000000"/>
                </a:solidFill>
                <a:effectLst/>
                <a:latin typeface="Arial"/>
                <a:ea typeface="Arial"/>
                <a:cs typeface="Arial"/>
                <a:sym typeface="Arial"/>
              </a:rPr>
              <a:t> relationship</a:t>
            </a:r>
            <a:r>
              <a:rPr lang="en-CA" sz="1100" b="0" i="0" u="none" strike="noStrike" cap="none" dirty="0">
                <a:solidFill>
                  <a:srgbClr val="000000"/>
                </a:solidFill>
                <a:effectLst/>
                <a:latin typeface="Arial"/>
                <a:ea typeface="Arial"/>
                <a:cs typeface="Arial"/>
                <a:sym typeface="Arial"/>
              </a:rPr>
              <a:t> refers to a workplace relationship between two people who have no formal authority over the other and are interdependent in some way. This is the most common type of interpersonal workplace relationship, given that most of us have many people we would consider peer coworkers and only one supervisor (</a:t>
            </a:r>
            <a:r>
              <a:rPr lang="en-CA" sz="1100" b="0" i="0" u="none" strike="noStrike" cap="none" dirty="0" err="1">
                <a:solidFill>
                  <a:srgbClr val="000000"/>
                </a:solidFill>
                <a:effectLst/>
                <a:latin typeface="Arial"/>
                <a:ea typeface="Arial"/>
                <a:cs typeface="Arial"/>
                <a:sym typeface="Arial"/>
              </a:rPr>
              <a:t>Sias</a:t>
            </a:r>
            <a:r>
              <a:rPr lang="en-CA" sz="1100" b="0" i="0" u="none" strike="noStrike" cap="none" dirty="0">
                <a:solidFill>
                  <a:srgbClr val="000000"/>
                </a:solidFill>
                <a:effectLst/>
                <a:latin typeface="Arial"/>
                <a:ea typeface="Arial"/>
                <a:cs typeface="Arial"/>
                <a:sym typeface="Arial"/>
              </a:rPr>
              <a:t>, 2005).</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Friendships between peer coworkers have many benefits, including making a workplace more intrinsically rewarding, helping manage job-related stress, and reducing employee turnover. Peer friendships may also supplement or take the place of more formal mentoring relationships (</a:t>
            </a:r>
            <a:r>
              <a:rPr lang="en-CA" sz="1100" b="0" i="0" u="none" strike="noStrike" cap="none" dirty="0" err="1">
                <a:solidFill>
                  <a:srgbClr val="000000"/>
                </a:solidFill>
                <a:effectLst/>
                <a:latin typeface="Arial"/>
                <a:ea typeface="Arial"/>
                <a:cs typeface="Arial"/>
                <a:sym typeface="Arial"/>
              </a:rPr>
              <a:t>Sias</a:t>
            </a:r>
            <a:r>
              <a:rPr lang="en-CA" sz="1100" b="0" i="0" u="none" strike="noStrike" cap="none" dirty="0">
                <a:solidFill>
                  <a:srgbClr val="000000"/>
                </a:solidFill>
                <a:effectLst/>
                <a:latin typeface="Arial"/>
                <a:ea typeface="Arial"/>
                <a:cs typeface="Arial"/>
                <a:sym typeface="Arial"/>
              </a:rPr>
              <a:t> &amp; Cahill, 1998). </a:t>
            </a:r>
          </a:p>
          <a:p>
            <a:endParaRPr lang="en-CA" sz="1100" b="0" i="0" u="none" strike="noStrike" cap="none" dirty="0">
              <a:solidFill>
                <a:srgbClr val="000000"/>
              </a:solidFill>
              <a:effectLst/>
              <a:latin typeface="Arial"/>
              <a:cs typeface="Arial"/>
              <a:sym typeface="Arial"/>
            </a:endParaRPr>
          </a:p>
          <a:p>
            <a:r>
              <a:rPr lang="en-CA" sz="1100" b="1" i="0" u="none" strike="noStrike" cap="none" dirty="0">
                <a:solidFill>
                  <a:srgbClr val="000000"/>
                </a:solidFill>
                <a:effectLst/>
                <a:latin typeface="Arial"/>
                <a:ea typeface="Arial"/>
                <a:cs typeface="Arial"/>
                <a:sym typeface="Arial"/>
              </a:rPr>
              <a:t>Information peers </a:t>
            </a:r>
            <a:r>
              <a:rPr lang="en-CA" sz="1100" b="0" i="0" u="none" strike="noStrike" cap="none" dirty="0">
                <a:solidFill>
                  <a:srgbClr val="000000"/>
                </a:solidFill>
                <a:effectLst/>
                <a:latin typeface="Arial"/>
                <a:ea typeface="Arial"/>
                <a:cs typeface="Arial"/>
                <a:sym typeface="Arial"/>
              </a:rPr>
              <a:t>are so-called because we rely on these individuals for information about job tasks and the organization itself. </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The second class of relationships we’ll have in the workplace are </a:t>
            </a:r>
            <a:r>
              <a:rPr lang="en-CA" sz="1100" b="1" i="0" u="none" strike="noStrike" cap="none" dirty="0">
                <a:solidFill>
                  <a:srgbClr val="000000"/>
                </a:solidFill>
                <a:effectLst/>
                <a:latin typeface="Arial"/>
                <a:ea typeface="Arial"/>
                <a:cs typeface="Arial"/>
                <a:sym typeface="Arial"/>
              </a:rPr>
              <a:t>collegial peers </a:t>
            </a:r>
            <a:r>
              <a:rPr lang="en-CA" sz="1100" b="0" i="0" u="none" strike="noStrike" cap="none" dirty="0">
                <a:solidFill>
                  <a:srgbClr val="000000"/>
                </a:solidFill>
                <a:effectLst/>
                <a:latin typeface="Arial"/>
                <a:ea typeface="Arial"/>
                <a:cs typeface="Arial"/>
                <a:sym typeface="Arial"/>
              </a:rPr>
              <a:t>or relationships that have moderate levels of trust and self-disclosure and is different from information peers because of the more openness that is shared between two individuals. Collegial peers may not be your best friends, but they are people that you enjoy working with. </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The final group of peers we work with are called </a:t>
            </a:r>
            <a:r>
              <a:rPr lang="en-CA" sz="1100" b="1" i="0" u="none" strike="noStrike" cap="none" dirty="0">
                <a:solidFill>
                  <a:srgbClr val="000000"/>
                </a:solidFill>
                <a:effectLst/>
                <a:latin typeface="Arial"/>
                <a:ea typeface="Arial"/>
                <a:cs typeface="Arial"/>
                <a:sym typeface="Arial"/>
              </a:rPr>
              <a:t>special peers</a:t>
            </a:r>
            <a:r>
              <a:rPr lang="en-CA" sz="1100" b="0" i="0" u="none" strike="noStrike" cap="none" dirty="0">
                <a:solidFill>
                  <a:srgbClr val="000000"/>
                </a:solidFill>
                <a:effectLst/>
                <a:latin typeface="Arial"/>
                <a:ea typeface="Arial"/>
                <a:cs typeface="Arial"/>
                <a:sym typeface="Arial"/>
              </a:rPr>
              <a:t>. </a:t>
            </a:r>
            <a:r>
              <a:rPr lang="en-CA" sz="1100" b="0" i="0" u="none" strike="noStrike" cap="none" dirty="0" err="1">
                <a:solidFill>
                  <a:srgbClr val="000000"/>
                </a:solidFill>
                <a:effectLst/>
                <a:latin typeface="Arial"/>
                <a:ea typeface="Arial"/>
                <a:cs typeface="Arial"/>
                <a:sym typeface="Arial"/>
              </a:rPr>
              <a:t>Kram</a:t>
            </a:r>
            <a:r>
              <a:rPr lang="en-CA" sz="1100" b="0" i="0" u="none" strike="noStrike" cap="none" dirty="0">
                <a:solidFill>
                  <a:srgbClr val="000000"/>
                </a:solidFill>
                <a:effectLst/>
                <a:latin typeface="Arial"/>
                <a:ea typeface="Arial"/>
                <a:cs typeface="Arial"/>
                <a:sym typeface="Arial"/>
              </a:rPr>
              <a:t> and Isabella (1985)note that special peer relationships “involves revealing central ambivalences and personal dilemmas in work and family realms.</a:t>
            </a:r>
            <a:endParaRPr lang="en-CA" sz="1100" b="0" i="0" u="none" strike="noStrike" cap="none" dirty="0">
              <a:solidFill>
                <a:srgbClr val="000000"/>
              </a:solidFill>
              <a:effectLst/>
              <a:latin typeface="Arial"/>
              <a:cs typeface="Arial"/>
              <a:sym typeface="Arial"/>
            </a:endParaRPr>
          </a:p>
        </p:txBody>
      </p:sp>
    </p:spTree>
    <p:extLst>
      <p:ext uri="{BB962C8B-B14F-4D97-AF65-F5344CB8AC3E}">
        <p14:creationId xmlns:p14="http://schemas.microsoft.com/office/powerpoint/2010/main" val="3645823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(Government of Canada, 1985, p. 214)The </a:t>
            </a:r>
            <a:r>
              <a:rPr lang="en-CA" sz="1100" b="0" i="1" u="none" strike="noStrike" cap="none" dirty="0">
                <a:solidFill>
                  <a:srgbClr val="000000"/>
                </a:solidFill>
                <a:effectLst/>
                <a:latin typeface="Arial"/>
                <a:ea typeface="Arial"/>
                <a:cs typeface="Arial"/>
                <a:sym typeface="Arial"/>
              </a:rPr>
              <a:t>Code</a:t>
            </a:r>
            <a:r>
              <a:rPr lang="en-CA" sz="1100" b="0" i="0" u="none" strike="noStrike" cap="none" dirty="0">
                <a:solidFill>
                  <a:srgbClr val="000000"/>
                </a:solidFill>
                <a:effectLst/>
                <a:latin typeface="Arial"/>
                <a:ea typeface="Arial"/>
                <a:cs typeface="Arial"/>
                <a:sym typeface="Arial"/>
              </a:rPr>
              <a:t> clarifies that all employees have a right to conduct their work without being harassed (241.2), but what does that look like in practice?</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It is also important to acknowledge the fact that many romantic advances that occur in the workplace are unsolicited and unwanted. It is important for everyone to be aware of what sexual harassment is, what types of behaviours that it entails, and what to do you if you are the subject of unwanted advances at work or if you witness an incidence of sexual harassment against another individual in your place of work.</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Though the </a:t>
            </a:r>
            <a:r>
              <a:rPr lang="en-CA" sz="1100" b="0" i="1" u="sng" strike="noStrike" cap="none" dirty="0">
                <a:solidFill>
                  <a:srgbClr val="000000"/>
                </a:solidFill>
                <a:effectLst/>
                <a:latin typeface="Arial"/>
                <a:ea typeface="Arial"/>
                <a:cs typeface="Arial"/>
                <a:sym typeface="Arial"/>
                <a:hlinkClick r:id="rId3"/>
              </a:rPr>
              <a:t>Canada Labour Code</a:t>
            </a:r>
            <a:r>
              <a:rPr lang="en-CA" sz="1100" b="0" i="0" u="none" strike="noStrike" cap="none" dirty="0">
                <a:solidFill>
                  <a:srgbClr val="000000"/>
                </a:solidFill>
                <a:effectLst/>
                <a:latin typeface="Arial"/>
                <a:ea typeface="Arial"/>
                <a:cs typeface="Arial"/>
                <a:sym typeface="Arial"/>
              </a:rPr>
              <a:t> places the responsibility of ensuring a harassment-free workplace squarely on the employer (Provision 247.3), all employees must do their part to uphold one another’s right to work free of harassment.</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Employees everywhere should be held to a higher standard, however, which the HRPA advocates in the following recommendations:</a:t>
            </a:r>
          </a:p>
          <a:p>
            <a:endParaRPr lang="en-CA" sz="1100" b="0" i="0" u="none" strike="noStrike" cap="none" dirty="0">
              <a:solidFill>
                <a:srgbClr val="000000"/>
              </a:solidFill>
              <a:effectLst/>
              <a:latin typeface="Arial"/>
              <a:ea typeface="Arial"/>
              <a:cs typeface="Arial"/>
              <a:sym typeface="Arial"/>
            </a:endParaRPr>
          </a:p>
          <a:p>
            <a:r>
              <a:rPr lang="en-CA" sz="1100" b="1" i="0" u="none" strike="noStrike" cap="none" dirty="0">
                <a:solidFill>
                  <a:srgbClr val="000000"/>
                </a:solidFill>
                <a:effectLst/>
                <a:latin typeface="Arial"/>
                <a:ea typeface="Arial"/>
                <a:cs typeface="Arial"/>
                <a:sym typeface="Arial"/>
              </a:rPr>
              <a:t>All companies must have a stand-alone sexual harassment and assault policy,</a:t>
            </a:r>
            <a:r>
              <a:rPr lang="en-CA" sz="1100" b="0" i="0" u="none" strike="noStrike" cap="none" dirty="0">
                <a:solidFill>
                  <a:srgbClr val="000000"/>
                </a:solidFill>
                <a:effectLst/>
                <a:latin typeface="Arial"/>
                <a:ea typeface="Arial"/>
                <a:cs typeface="Arial"/>
                <a:sym typeface="Arial"/>
              </a:rPr>
              <a:t> as required by the </a:t>
            </a:r>
            <a:r>
              <a:rPr lang="en-CA" sz="1100" b="0" i="1" u="none" strike="noStrike" cap="none" dirty="0">
                <a:solidFill>
                  <a:srgbClr val="000000"/>
                </a:solidFill>
                <a:effectLst/>
                <a:latin typeface="Arial"/>
                <a:ea typeface="Arial"/>
                <a:cs typeface="Arial"/>
                <a:sym typeface="Arial"/>
              </a:rPr>
              <a:t>Labour Code</a:t>
            </a:r>
            <a:r>
              <a:rPr lang="en-CA" sz="1100" b="0" i="0" u="none" strike="noStrike" cap="none" dirty="0">
                <a:solidFill>
                  <a:srgbClr val="000000"/>
                </a:solidFill>
                <a:effectLst/>
                <a:latin typeface="Arial"/>
                <a:ea typeface="Arial"/>
                <a:cs typeface="Arial"/>
                <a:sym typeface="Arial"/>
              </a:rPr>
              <a:t>.</a:t>
            </a:r>
          </a:p>
          <a:p>
            <a:endParaRPr lang="en-CA" sz="1100" b="0" i="0" u="none" strike="noStrike" cap="none" dirty="0">
              <a:solidFill>
                <a:srgbClr val="000000"/>
              </a:solidFill>
              <a:effectLst/>
              <a:latin typeface="Arial"/>
              <a:ea typeface="Arial"/>
              <a:cs typeface="Arial"/>
              <a:sym typeface="Arial"/>
            </a:endParaRPr>
          </a:p>
          <a:p>
            <a:r>
              <a:rPr lang="en-CA" sz="1100" b="1" i="0" u="none" strike="noStrike" cap="none" dirty="0">
                <a:solidFill>
                  <a:srgbClr val="000000"/>
                </a:solidFill>
                <a:effectLst/>
                <a:latin typeface="Arial"/>
                <a:ea typeface="Arial"/>
                <a:cs typeface="Arial"/>
                <a:sym typeface="Arial"/>
              </a:rPr>
              <a:t>All employees must familiarize themselves with their company’s sexual harassment policy</a:t>
            </a:r>
            <a:r>
              <a:rPr lang="en-CA" sz="1100" b="0" i="0" u="none" strike="noStrike" cap="none" dirty="0">
                <a:solidFill>
                  <a:srgbClr val="000000"/>
                </a:solidFill>
                <a:effectLst/>
                <a:latin typeface="Arial"/>
                <a:ea typeface="Arial"/>
                <a:cs typeface="Arial"/>
                <a:sym typeface="Arial"/>
              </a:rPr>
              <a:t>, which should include guidance on how to report instances of harassment.</a:t>
            </a:r>
          </a:p>
          <a:p>
            <a:endParaRPr lang="en-CA" sz="1100" b="0" i="0" u="none" strike="noStrike" cap="none" dirty="0">
              <a:solidFill>
                <a:srgbClr val="000000"/>
              </a:solidFill>
              <a:effectLst/>
              <a:latin typeface="Arial"/>
              <a:ea typeface="Arial"/>
              <a:cs typeface="Arial"/>
              <a:sym typeface="Arial"/>
            </a:endParaRPr>
          </a:p>
          <a:p>
            <a:r>
              <a:rPr lang="en-CA" sz="1100" b="1" i="0" u="none" strike="noStrike" cap="none" dirty="0">
                <a:solidFill>
                  <a:srgbClr val="000000"/>
                </a:solidFill>
                <a:effectLst/>
                <a:latin typeface="Arial"/>
                <a:ea typeface="Arial"/>
                <a:cs typeface="Arial"/>
                <a:sym typeface="Arial"/>
              </a:rPr>
              <a:t>All companies must conduct training sessions on their sexual harassment </a:t>
            </a:r>
            <a:r>
              <a:rPr lang="en-CA" sz="1100" b="1" i="0" u="none" strike="noStrike" cap="none" dirty="0" err="1">
                <a:solidFill>
                  <a:srgbClr val="000000"/>
                </a:solidFill>
                <a:effectLst/>
                <a:latin typeface="Arial"/>
                <a:ea typeface="Arial"/>
                <a:cs typeface="Arial"/>
                <a:sym typeface="Arial"/>
              </a:rPr>
              <a:t>policy,</a:t>
            </a:r>
            <a:r>
              <a:rPr lang="en-CA" sz="1100" b="0" i="0" u="none" strike="noStrike" cap="none" dirty="0" err="1">
                <a:solidFill>
                  <a:srgbClr val="000000"/>
                </a:solidFill>
                <a:effectLst/>
                <a:latin typeface="Arial"/>
                <a:ea typeface="Arial"/>
                <a:cs typeface="Arial"/>
                <a:sym typeface="Arial"/>
              </a:rPr>
              <a:t>including</a:t>
            </a:r>
            <a:r>
              <a:rPr lang="en-CA" sz="1100" b="0" i="0" u="none" strike="noStrike" cap="none" dirty="0">
                <a:solidFill>
                  <a:srgbClr val="000000"/>
                </a:solidFill>
                <a:effectLst/>
                <a:latin typeface="Arial"/>
                <a:ea typeface="Arial"/>
                <a:cs typeface="Arial"/>
                <a:sym typeface="Arial"/>
              </a:rPr>
              <a:t> instruction on what to do when harassed or witnessing harassment, and all employees must participate.</a:t>
            </a:r>
          </a:p>
          <a:p>
            <a:endParaRPr lang="en-US" dirty="0"/>
          </a:p>
        </p:txBody>
      </p:sp>
    </p:spTree>
    <p:extLst>
      <p:ext uri="{BB962C8B-B14F-4D97-AF65-F5344CB8AC3E}">
        <p14:creationId xmlns:p14="http://schemas.microsoft.com/office/powerpoint/2010/main" val="2515609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Compared with several people working independently, teams maximize productivity through collaborative problem solving. When each member brings a unique combination of skills, talents, experience, and education, their combined efforts make the team synergistic</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Collaboration can motivate and result in creative solutions not possible in single-contractor projects. The range of views and diversity can energize the process, helping address creative blocks and stalemates.</a:t>
            </a:r>
          </a:p>
          <a:p>
            <a:endParaRPr lang="en-CA" sz="1100" b="0" i="0" u="none" strike="noStrike" cap="none" dirty="0">
              <a:solidFill>
                <a:srgbClr val="000000"/>
              </a:solidFill>
              <a:effectLst/>
              <a:latin typeface="Arial"/>
              <a:ea typeface="Arial"/>
              <a:cs typeface="Arial"/>
              <a:sym typeface="Arial"/>
            </a:endParaRPr>
          </a:p>
          <a:p>
            <a:r>
              <a:rPr lang="en-CA" sz="1100" b="0" i="0" u="none" strike="noStrike" cap="none" dirty="0">
                <a:solidFill>
                  <a:srgbClr val="000000"/>
                </a:solidFill>
                <a:effectLst/>
                <a:latin typeface="Arial"/>
                <a:ea typeface="Arial"/>
                <a:cs typeface="Arial"/>
                <a:sym typeface="Arial"/>
              </a:rPr>
              <a:t>NB- Teamwork is NOT without its challenges. The work itself may prove to be difficult as members juggle competing assignments and personal commitments. The work may also be compromised if team members are expected to conform and pressured to follow a plan, perform a procedure, or use a product that they themselves have not developed or don’t support. </a:t>
            </a:r>
          </a:p>
          <a:p>
            <a:endParaRPr lang="en-CA" sz="1100" b="0" i="0" u="none" strike="noStrike" cap="none" dirty="0">
              <a:solidFill>
                <a:srgbClr val="000000"/>
              </a:solidFill>
              <a:effectLst/>
              <a:latin typeface="Arial"/>
              <a:cs typeface="Arial"/>
              <a:sym typeface="Arial"/>
            </a:endParaRPr>
          </a:p>
          <a:p>
            <a:endParaRPr lang="en-US" dirty="0"/>
          </a:p>
        </p:txBody>
      </p:sp>
    </p:spTree>
    <p:extLst>
      <p:ext uri="{BB962C8B-B14F-4D97-AF65-F5344CB8AC3E}">
        <p14:creationId xmlns:p14="http://schemas.microsoft.com/office/powerpoint/2010/main" val="3672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CA" sz="1100" b="0" i="0" u="none" strike="noStrike" cap="none" dirty="0">
                <a:solidFill>
                  <a:srgbClr val="000000"/>
                </a:solidFill>
                <a:effectLst/>
                <a:latin typeface="Arial"/>
                <a:ea typeface="Arial"/>
                <a:cs typeface="Arial"/>
                <a:sym typeface="Arial"/>
              </a:rPr>
              <a:t>Whether a team member has a positive or negative effect often depends on context. Just as the class clown can provide some much-needed comic relief when the timing’s right, they can also impede productivity when they merely distract members during work periods</a:t>
            </a:r>
          </a:p>
          <a:p>
            <a:endParaRPr lang="en-CA" sz="1100" b="0" i="0" u="none" strike="noStrike" cap="none" dirty="0">
              <a:solidFill>
                <a:srgbClr val="000000"/>
              </a:solidFill>
              <a:effectLst/>
              <a:latin typeface="Arial"/>
              <a:cs typeface="Arial"/>
              <a:sym typeface="Arial"/>
            </a:endParaRPr>
          </a:p>
          <a:p>
            <a:r>
              <a:rPr lang="en-CA" sz="1100" b="0" i="0" u="none" strike="noStrike" cap="none" dirty="0">
                <a:solidFill>
                  <a:srgbClr val="000000"/>
                </a:solidFill>
                <a:effectLst/>
                <a:latin typeface="Arial"/>
                <a:ea typeface="Arial"/>
                <a:cs typeface="Arial"/>
                <a:sym typeface="Arial"/>
              </a:rPr>
              <a:t>A good manager must therefore be a good psychologist in building a team with diverse personality types and talents.</a:t>
            </a:r>
            <a:endParaRPr lang="en-US" dirty="0"/>
          </a:p>
        </p:txBody>
      </p:sp>
    </p:spTree>
    <p:extLst>
      <p:ext uri="{BB962C8B-B14F-4D97-AF65-F5344CB8AC3E}">
        <p14:creationId xmlns:p14="http://schemas.microsoft.com/office/powerpoint/2010/main" val="572352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8131172" y="7"/>
            <a:ext cx="4060833" cy="2707427"/>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latin typeface="+mj-lt"/>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latin typeface="+mn-lt"/>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3217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2"/>
        <p:cNvGrpSpPr/>
        <p:nvPr/>
      </p:nvGrpSpPr>
      <p:grpSpPr>
        <a:xfrm>
          <a:off x="0" y="0"/>
          <a:ext cx="0" cy="0"/>
          <a:chOff x="0" y="0"/>
          <a:chExt cx="0" cy="0"/>
        </a:xfrm>
      </p:grpSpPr>
      <p:sp>
        <p:nvSpPr>
          <p:cNvPr id="63" name="Google Shape;63;p11"/>
          <p:cNvSpPr txBox="1">
            <a:spLocks noGrp="1"/>
          </p:cNvSpPr>
          <p:nvPr>
            <p:ph type="body" idx="1"/>
          </p:nvPr>
        </p:nvSpPr>
        <p:spPr>
          <a:xfrm>
            <a:off x="426000" y="5640767"/>
            <a:ext cx="7998400" cy="798400"/>
          </a:xfrm>
          <a:prstGeom prst="rect">
            <a:avLst/>
          </a:prstGeom>
        </p:spPr>
        <p:txBody>
          <a:bodyPr spcFirstLastPara="1" wrap="square" lIns="91425" tIns="91425" rIns="91425" bIns="91425" anchor="ctr" anchorCtr="0">
            <a:normAutofit/>
          </a:bodyPr>
          <a:lstStyle>
            <a:lvl1pPr marL="609585" lvl="0" indent="-304792">
              <a:lnSpc>
                <a:spcPct val="100000"/>
              </a:lnSpc>
              <a:spcBef>
                <a:spcPts val="0"/>
              </a:spcBef>
              <a:spcAft>
                <a:spcPts val="0"/>
              </a:spcAft>
              <a:buSzPts val="1800"/>
              <a:buNone/>
              <a:defRPr>
                <a:latin typeface="+mn-lt"/>
              </a:defRPr>
            </a:lvl1pPr>
          </a:lstStyle>
          <a:p>
            <a:endParaRPr/>
          </a:p>
        </p:txBody>
      </p:sp>
      <p:sp>
        <p:nvSpPr>
          <p:cNvPr id="64" name="Google Shape;64;p11"/>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584574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dk1"/>
        </a:solidFill>
        <a:effectLst/>
      </p:bgPr>
    </p:bg>
    <p:spTree>
      <p:nvGrpSpPr>
        <p:cNvPr id="1" name="Shape 65"/>
        <p:cNvGrpSpPr/>
        <p:nvPr/>
      </p:nvGrpSpPr>
      <p:grpSpPr>
        <a:xfrm>
          <a:off x="0" y="0"/>
          <a:ext cx="0" cy="0"/>
          <a:chOff x="0" y="0"/>
          <a:chExt cx="0" cy="0"/>
        </a:xfrm>
      </p:grpSpPr>
      <p:grpSp>
        <p:nvGrpSpPr>
          <p:cNvPr id="66" name="Google Shape;66;p12"/>
          <p:cNvGrpSpPr/>
          <p:nvPr/>
        </p:nvGrpSpPr>
        <p:grpSpPr>
          <a:xfrm>
            <a:off x="8131172" y="7"/>
            <a:ext cx="4060833" cy="2707427"/>
            <a:chOff x="6098378" y="5"/>
            <a:chExt cx="3045625" cy="2030570"/>
          </a:xfrm>
        </p:grpSpPr>
        <p:sp>
          <p:nvSpPr>
            <p:cNvPr id="67" name="Google Shape;67;p1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8" name="Google Shape;68;p1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9" name="Google Shape;69;p1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0" name="Google Shape;70;p1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1" name="Google Shape;71;p1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2" name="Google Shape;72;p12"/>
          <p:cNvSpPr txBox="1">
            <a:spLocks noGrp="1"/>
          </p:cNvSpPr>
          <p:nvPr>
            <p:ph type="title" hasCustomPrompt="1"/>
          </p:nvPr>
        </p:nvSpPr>
        <p:spPr>
          <a:xfrm>
            <a:off x="415600" y="1674733"/>
            <a:ext cx="11360800" cy="27076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6000">
                <a:solidFill>
                  <a:schemeClr val="lt1"/>
                </a:solidFill>
                <a:latin typeface="+mj-lt"/>
              </a:defRPr>
            </a:lvl1pPr>
            <a:lvl2pPr lvl="1" algn="ctr">
              <a:spcBef>
                <a:spcPts val="0"/>
              </a:spcBef>
              <a:spcAft>
                <a:spcPts val="0"/>
              </a:spcAft>
              <a:buClr>
                <a:schemeClr val="lt1"/>
              </a:buClr>
              <a:buSzPts val="12000"/>
              <a:buNone/>
              <a:defRPr sz="16000">
                <a:solidFill>
                  <a:schemeClr val="lt1"/>
                </a:solidFill>
              </a:defRPr>
            </a:lvl2pPr>
            <a:lvl3pPr lvl="2" algn="ctr">
              <a:spcBef>
                <a:spcPts val="0"/>
              </a:spcBef>
              <a:spcAft>
                <a:spcPts val="0"/>
              </a:spcAft>
              <a:buClr>
                <a:schemeClr val="lt1"/>
              </a:buClr>
              <a:buSzPts val="12000"/>
              <a:buNone/>
              <a:defRPr sz="16000">
                <a:solidFill>
                  <a:schemeClr val="lt1"/>
                </a:solidFill>
              </a:defRPr>
            </a:lvl3pPr>
            <a:lvl4pPr lvl="3" algn="ctr">
              <a:spcBef>
                <a:spcPts val="0"/>
              </a:spcBef>
              <a:spcAft>
                <a:spcPts val="0"/>
              </a:spcAft>
              <a:buClr>
                <a:schemeClr val="lt1"/>
              </a:buClr>
              <a:buSzPts val="12000"/>
              <a:buNone/>
              <a:defRPr sz="16000">
                <a:solidFill>
                  <a:schemeClr val="lt1"/>
                </a:solidFill>
              </a:defRPr>
            </a:lvl4pPr>
            <a:lvl5pPr lvl="4" algn="ctr">
              <a:spcBef>
                <a:spcPts val="0"/>
              </a:spcBef>
              <a:spcAft>
                <a:spcPts val="0"/>
              </a:spcAft>
              <a:buClr>
                <a:schemeClr val="lt1"/>
              </a:buClr>
              <a:buSzPts val="12000"/>
              <a:buNone/>
              <a:defRPr sz="16000">
                <a:solidFill>
                  <a:schemeClr val="lt1"/>
                </a:solidFill>
              </a:defRPr>
            </a:lvl5pPr>
            <a:lvl6pPr lvl="5" algn="ctr">
              <a:spcBef>
                <a:spcPts val="0"/>
              </a:spcBef>
              <a:spcAft>
                <a:spcPts val="0"/>
              </a:spcAft>
              <a:buClr>
                <a:schemeClr val="lt1"/>
              </a:buClr>
              <a:buSzPts val="12000"/>
              <a:buNone/>
              <a:defRPr sz="16000">
                <a:solidFill>
                  <a:schemeClr val="lt1"/>
                </a:solidFill>
              </a:defRPr>
            </a:lvl6pPr>
            <a:lvl7pPr lvl="6" algn="ctr">
              <a:spcBef>
                <a:spcPts val="0"/>
              </a:spcBef>
              <a:spcAft>
                <a:spcPts val="0"/>
              </a:spcAft>
              <a:buClr>
                <a:schemeClr val="lt1"/>
              </a:buClr>
              <a:buSzPts val="12000"/>
              <a:buNone/>
              <a:defRPr sz="16000">
                <a:solidFill>
                  <a:schemeClr val="lt1"/>
                </a:solidFill>
              </a:defRPr>
            </a:lvl7pPr>
            <a:lvl8pPr lvl="7" algn="ctr">
              <a:spcBef>
                <a:spcPts val="0"/>
              </a:spcBef>
              <a:spcAft>
                <a:spcPts val="0"/>
              </a:spcAft>
              <a:buClr>
                <a:schemeClr val="lt1"/>
              </a:buClr>
              <a:buSzPts val="12000"/>
              <a:buNone/>
              <a:defRPr sz="16000">
                <a:solidFill>
                  <a:schemeClr val="lt1"/>
                </a:solidFill>
              </a:defRPr>
            </a:lvl8pPr>
            <a:lvl9pPr lvl="8" algn="ctr">
              <a:spcBef>
                <a:spcPts val="0"/>
              </a:spcBef>
              <a:spcAft>
                <a:spcPts val="0"/>
              </a:spcAft>
              <a:buClr>
                <a:schemeClr val="lt1"/>
              </a:buClr>
              <a:buSzPts val="12000"/>
              <a:buNone/>
              <a:defRPr sz="16000">
                <a:solidFill>
                  <a:schemeClr val="lt1"/>
                </a:solidFill>
              </a:defRPr>
            </a:lvl9pPr>
          </a:lstStyle>
          <a:p>
            <a:r>
              <a:t>xx%</a:t>
            </a:r>
          </a:p>
        </p:txBody>
      </p:sp>
      <p:sp>
        <p:nvSpPr>
          <p:cNvPr id="73" name="Google Shape;73;p12"/>
          <p:cNvSpPr txBox="1">
            <a:spLocks noGrp="1"/>
          </p:cNvSpPr>
          <p:nvPr>
            <p:ph type="body" idx="1"/>
          </p:nvPr>
        </p:nvSpPr>
        <p:spPr>
          <a:xfrm>
            <a:off x="415600" y="4492300"/>
            <a:ext cx="11360800" cy="1709200"/>
          </a:xfrm>
          <a:prstGeom prst="rect">
            <a:avLst/>
          </a:prstGeom>
        </p:spPr>
        <p:txBody>
          <a:bodyPr spcFirstLastPara="1" wrap="square" lIns="91425" tIns="91425" rIns="91425" bIns="91425" anchor="t" anchorCtr="0">
            <a:normAutofit/>
          </a:bodyPr>
          <a:lstStyle>
            <a:lvl1pPr marL="609585" lvl="0" indent="-457189" algn="ctr">
              <a:spcBef>
                <a:spcPts val="0"/>
              </a:spcBef>
              <a:spcAft>
                <a:spcPts val="0"/>
              </a:spcAft>
              <a:buClr>
                <a:schemeClr val="lt1"/>
              </a:buClr>
              <a:buSzPts val="1800"/>
              <a:buChar char="●"/>
              <a:defRPr>
                <a:solidFill>
                  <a:schemeClr val="lt1"/>
                </a:solidFill>
                <a:latin typeface="+mn-lt"/>
              </a:defRPr>
            </a:lvl1pPr>
            <a:lvl2pPr marL="1219170" lvl="1" indent="-423323" algn="ctr">
              <a:spcBef>
                <a:spcPts val="0"/>
              </a:spcBef>
              <a:spcAft>
                <a:spcPts val="0"/>
              </a:spcAft>
              <a:buClr>
                <a:schemeClr val="lt1"/>
              </a:buClr>
              <a:buSzPts val="1400"/>
              <a:buChar char="○"/>
              <a:defRPr>
                <a:solidFill>
                  <a:schemeClr val="lt1"/>
                </a:solidFill>
              </a:defRPr>
            </a:lvl2pPr>
            <a:lvl3pPr marL="1828754" lvl="2" indent="-423323" algn="ctr">
              <a:spcBef>
                <a:spcPts val="0"/>
              </a:spcBef>
              <a:spcAft>
                <a:spcPts val="0"/>
              </a:spcAft>
              <a:buClr>
                <a:schemeClr val="lt1"/>
              </a:buClr>
              <a:buSzPts val="1400"/>
              <a:buChar char="■"/>
              <a:defRPr>
                <a:solidFill>
                  <a:schemeClr val="lt1"/>
                </a:solidFill>
              </a:defRPr>
            </a:lvl3pPr>
            <a:lvl4pPr marL="2438339" lvl="3" indent="-423323" algn="ctr">
              <a:spcBef>
                <a:spcPts val="0"/>
              </a:spcBef>
              <a:spcAft>
                <a:spcPts val="0"/>
              </a:spcAft>
              <a:buClr>
                <a:schemeClr val="lt1"/>
              </a:buClr>
              <a:buSzPts val="1400"/>
              <a:buChar char="●"/>
              <a:defRPr>
                <a:solidFill>
                  <a:schemeClr val="lt1"/>
                </a:solidFill>
              </a:defRPr>
            </a:lvl4pPr>
            <a:lvl5pPr marL="3047924" lvl="4" indent="-423323" algn="ctr">
              <a:spcBef>
                <a:spcPts val="0"/>
              </a:spcBef>
              <a:spcAft>
                <a:spcPts val="0"/>
              </a:spcAft>
              <a:buClr>
                <a:schemeClr val="lt1"/>
              </a:buClr>
              <a:buSzPts val="1400"/>
              <a:buChar char="○"/>
              <a:defRPr>
                <a:solidFill>
                  <a:schemeClr val="lt1"/>
                </a:solidFill>
              </a:defRPr>
            </a:lvl5pPr>
            <a:lvl6pPr marL="3657509" lvl="5" indent="-423323" algn="ctr">
              <a:spcBef>
                <a:spcPts val="0"/>
              </a:spcBef>
              <a:spcAft>
                <a:spcPts val="0"/>
              </a:spcAft>
              <a:buClr>
                <a:schemeClr val="lt1"/>
              </a:buClr>
              <a:buSzPts val="1400"/>
              <a:buChar char="■"/>
              <a:defRPr>
                <a:solidFill>
                  <a:schemeClr val="lt1"/>
                </a:solidFill>
              </a:defRPr>
            </a:lvl6pPr>
            <a:lvl7pPr marL="4267093" lvl="6" indent="-423323" algn="ctr">
              <a:spcBef>
                <a:spcPts val="0"/>
              </a:spcBef>
              <a:spcAft>
                <a:spcPts val="0"/>
              </a:spcAft>
              <a:buClr>
                <a:schemeClr val="lt1"/>
              </a:buClr>
              <a:buSzPts val="1400"/>
              <a:buChar char="●"/>
              <a:defRPr>
                <a:solidFill>
                  <a:schemeClr val="lt1"/>
                </a:solidFill>
              </a:defRPr>
            </a:lvl7pPr>
            <a:lvl8pPr marL="4876678" lvl="7" indent="-423323" algn="ctr">
              <a:spcBef>
                <a:spcPts val="0"/>
              </a:spcBef>
              <a:spcAft>
                <a:spcPts val="0"/>
              </a:spcAft>
              <a:buClr>
                <a:schemeClr val="lt1"/>
              </a:buClr>
              <a:buSzPts val="1400"/>
              <a:buChar char="○"/>
              <a:defRPr>
                <a:solidFill>
                  <a:schemeClr val="lt1"/>
                </a:solidFill>
              </a:defRPr>
            </a:lvl8pPr>
            <a:lvl9pPr marL="5486263" lvl="8" indent="-423323" algn="ctr">
              <a:spcBef>
                <a:spcPts val="0"/>
              </a:spcBef>
              <a:spcAft>
                <a:spcPts val="0"/>
              </a:spcAft>
              <a:buClr>
                <a:schemeClr val="lt1"/>
              </a:buClr>
              <a:buSzPts val="1400"/>
              <a:buChar char="■"/>
              <a:defRPr>
                <a:solidFill>
                  <a:schemeClr val="lt1"/>
                </a:solidFill>
              </a:defRPr>
            </a:lvl9pPr>
          </a:lstStyle>
          <a:p>
            <a:endParaRPr/>
          </a:p>
        </p:txBody>
      </p:sp>
      <p:sp>
        <p:nvSpPr>
          <p:cNvPr id="74" name="Google Shape;74;p1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3568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
        <p:nvSpPr>
          <p:cNvPr id="76" name="Google Shape;76;p13"/>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solidFill>
                  <a:schemeClr val="dk2"/>
                </a:solidFill>
                <a:latin typeface="+mn-lt"/>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652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8131172" y="7"/>
            <a:ext cx="4060833" cy="2707427"/>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6" name="Google Shape;26;p3"/>
          <p:cNvSpPr txBox="1">
            <a:spLocks noGrp="1"/>
          </p:cNvSpPr>
          <p:nvPr>
            <p:ph type="title"/>
          </p:nvPr>
        </p:nvSpPr>
        <p:spPr>
          <a:xfrm>
            <a:off x="797467" y="2869796"/>
            <a:ext cx="10962800" cy="11184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5600">
                <a:solidFill>
                  <a:schemeClr val="lt1"/>
                </a:solidFill>
                <a:latin typeface="+mj-lt"/>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endParaRPr/>
          </a:p>
        </p:txBody>
      </p:sp>
      <p:sp>
        <p:nvSpPr>
          <p:cNvPr id="27" name="Google Shape;27;p3"/>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4991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8"/>
        <p:cNvGrpSpPr/>
        <p:nvPr/>
      </p:nvGrpSpPr>
      <p:grpSpPr>
        <a:xfrm>
          <a:off x="0" y="0"/>
          <a:ext cx="0" cy="0"/>
          <a:chOff x="0" y="0"/>
          <a:chExt cx="0" cy="0"/>
        </a:xfrm>
      </p:grpSpPr>
      <p:sp>
        <p:nvSpPr>
          <p:cNvPr id="29" name="Google Shape;29;p4"/>
          <p:cNvSpPr/>
          <p:nvPr/>
        </p:nvSpPr>
        <p:spPr>
          <a:xfrm>
            <a:off x="0" y="6522125"/>
            <a:ext cx="12192000" cy="336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0" name="Google Shape;30;p4"/>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atin typeface="+mj-l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dirty="0"/>
          </a:p>
        </p:txBody>
      </p:sp>
      <p:sp>
        <p:nvSpPr>
          <p:cNvPr id="31" name="Google Shape;31;p4"/>
          <p:cNvSpPr txBox="1">
            <a:spLocks noGrp="1"/>
          </p:cNvSpPr>
          <p:nvPr>
            <p:ph type="body" idx="1"/>
          </p:nvPr>
        </p:nvSpPr>
        <p:spPr>
          <a:xfrm>
            <a:off x="415600" y="1639833"/>
            <a:ext cx="11360800" cy="4452000"/>
          </a:xfrm>
          <a:prstGeom prst="rect">
            <a:avLst/>
          </a:prstGeom>
        </p:spPr>
        <p:txBody>
          <a:bodyPr spcFirstLastPara="1" wrap="square" lIns="91425" tIns="91425" rIns="91425" bIns="91425" anchor="t" anchorCtr="0">
            <a:normAutofit/>
          </a:bodyPr>
          <a:lstStyle>
            <a:lvl1pPr marL="609585" lvl="0" indent="-457189" rtl="0">
              <a:lnSpc>
                <a:spcPct val="100000"/>
              </a:lnSpc>
              <a:spcBef>
                <a:spcPts val="0"/>
              </a:spcBef>
              <a:spcAft>
                <a:spcPts val="0"/>
              </a:spcAft>
              <a:buSzPts val="1800"/>
              <a:buChar char="●"/>
              <a:defRPr>
                <a:latin typeface="+mn-lt"/>
              </a:defRPr>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0"/>
              </a:spcBef>
              <a:spcAft>
                <a:spcPts val="0"/>
              </a:spcAft>
              <a:buSzPts val="1400"/>
              <a:buChar char="○"/>
              <a:defRPr/>
            </a:lvl5pPr>
            <a:lvl6pPr marL="3657509" lvl="5" indent="-423323" rtl="0">
              <a:spcBef>
                <a:spcPts val="0"/>
              </a:spcBef>
              <a:spcAft>
                <a:spcPts val="0"/>
              </a:spcAft>
              <a:buSzPts val="1400"/>
              <a:buChar char="■"/>
              <a:defRPr/>
            </a:lvl6pPr>
            <a:lvl7pPr marL="4267093" lvl="6" indent="-423323" rtl="0">
              <a:spcBef>
                <a:spcPts val="0"/>
              </a:spcBef>
              <a:spcAft>
                <a:spcPts val="0"/>
              </a:spcAft>
              <a:buSzPts val="1400"/>
              <a:buChar char="●"/>
              <a:defRPr/>
            </a:lvl7pPr>
            <a:lvl8pPr marL="4876678" lvl="7" indent="-423323" rtl="0">
              <a:spcBef>
                <a:spcPts val="0"/>
              </a:spcBef>
              <a:spcAft>
                <a:spcPts val="0"/>
              </a:spcAft>
              <a:buSzPts val="1400"/>
              <a:buChar char="○"/>
              <a:defRPr/>
            </a:lvl8pPr>
            <a:lvl9pPr marL="5486263" lvl="8" indent="-423323" rtl="0">
              <a:spcBef>
                <a:spcPts val="0"/>
              </a:spcBef>
              <a:spcAft>
                <a:spcPts val="0"/>
              </a:spcAft>
              <a:buSzPts val="1400"/>
              <a:buChar char="■"/>
              <a:defRPr/>
            </a:lvl9pPr>
          </a:lstStyle>
          <a:p>
            <a:endParaRPr dirty="0"/>
          </a:p>
        </p:txBody>
      </p:sp>
    </p:spTree>
    <p:extLst>
      <p:ext uri="{BB962C8B-B14F-4D97-AF65-F5344CB8AC3E}">
        <p14:creationId xmlns:p14="http://schemas.microsoft.com/office/powerpoint/2010/main" val="488998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1">
  <p:cSld name="Custom Layout 1">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atin typeface="+mj-l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dirty="0"/>
          </a:p>
        </p:txBody>
      </p:sp>
    </p:spTree>
    <p:extLst>
      <p:ext uri="{BB962C8B-B14F-4D97-AF65-F5344CB8AC3E}">
        <p14:creationId xmlns:p14="http://schemas.microsoft.com/office/powerpoint/2010/main" val="287096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atin typeface="+mj-l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dirty="0"/>
          </a:p>
        </p:txBody>
      </p:sp>
      <p:sp>
        <p:nvSpPr>
          <p:cNvPr id="36" name="Google Shape;36;p6"/>
          <p:cNvSpPr txBox="1">
            <a:spLocks noGrp="1"/>
          </p:cNvSpPr>
          <p:nvPr>
            <p:ph type="body" idx="1"/>
          </p:nvPr>
        </p:nvSpPr>
        <p:spPr>
          <a:xfrm>
            <a:off x="415600" y="1639967"/>
            <a:ext cx="5333200" cy="4452000"/>
          </a:xfrm>
          <a:prstGeom prst="rect">
            <a:avLst/>
          </a:prstGeom>
        </p:spPr>
        <p:txBody>
          <a:bodyPr spcFirstLastPara="1" wrap="square" lIns="91425" tIns="91425" rIns="91425" bIns="91425" anchor="t" anchorCtr="0">
            <a:normAutofit/>
          </a:bodyPr>
          <a:lstStyle>
            <a:lvl1pPr marL="609585" lvl="0" indent="-423323">
              <a:lnSpc>
                <a:spcPct val="100000"/>
              </a:lnSpc>
              <a:spcBef>
                <a:spcPts val="0"/>
              </a:spcBef>
              <a:spcAft>
                <a:spcPts val="0"/>
              </a:spcAft>
              <a:buSzPts val="1400"/>
              <a:buChar char="●"/>
              <a:defRPr sz="1867">
                <a:latin typeface="+mn-lt"/>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37" name="Google Shape;37;p6"/>
          <p:cNvSpPr txBox="1">
            <a:spLocks noGrp="1"/>
          </p:cNvSpPr>
          <p:nvPr>
            <p:ph type="body" idx="2"/>
          </p:nvPr>
        </p:nvSpPr>
        <p:spPr>
          <a:xfrm>
            <a:off x="6443200" y="1639967"/>
            <a:ext cx="5333200" cy="4452000"/>
          </a:xfrm>
          <a:prstGeom prst="rect">
            <a:avLst/>
          </a:prstGeom>
        </p:spPr>
        <p:txBody>
          <a:bodyPr spcFirstLastPara="1" wrap="square" lIns="91425" tIns="91425" rIns="91425" bIns="91425" anchor="t" anchorCtr="0">
            <a:normAutofit/>
          </a:bodyPr>
          <a:lstStyle>
            <a:lvl1pPr marL="609585" lvl="0" indent="-423323">
              <a:lnSpc>
                <a:spcPct val="100000"/>
              </a:lnSpc>
              <a:spcBef>
                <a:spcPts val="0"/>
              </a:spcBef>
              <a:spcAft>
                <a:spcPts val="0"/>
              </a:spcAft>
              <a:buSzPts val="1400"/>
              <a:buChar char="●"/>
              <a:defRPr sz="1867">
                <a:latin typeface="+mn-lt"/>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38" name="Google Shape;38;p6"/>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9594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15600" y="546667"/>
            <a:ext cx="11360800" cy="810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atin typeface="+mj-lt"/>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dirty="0"/>
          </a:p>
        </p:txBody>
      </p:sp>
      <p:sp>
        <p:nvSpPr>
          <p:cNvPr id="41" name="Google Shape;41;p7"/>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60666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atin typeface="+mj-lt"/>
              </a:defRPr>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dirty="0"/>
          </a:p>
        </p:txBody>
      </p:sp>
      <p:sp>
        <p:nvSpPr>
          <p:cNvPr id="44" name="Google Shape;44;p8"/>
          <p:cNvSpPr txBox="1">
            <a:spLocks noGrp="1"/>
          </p:cNvSpPr>
          <p:nvPr>
            <p:ph type="body" idx="1"/>
          </p:nvPr>
        </p:nvSpPr>
        <p:spPr>
          <a:xfrm>
            <a:off x="415600" y="1954405"/>
            <a:ext cx="3744000" cy="41376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atin typeface="+mn-lt"/>
              </a:defRPr>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45" name="Google Shape;45;p8"/>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0436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 point">
    <p:bg>
      <p:bgRef idx="1001">
        <a:schemeClr val="bg1"/>
      </p:bgRef>
    </p:bg>
    <p:spTree>
      <p:nvGrpSpPr>
        <p:cNvPr id="1" name="Shape 46"/>
        <p:cNvGrpSpPr/>
        <p:nvPr/>
      </p:nvGrpSpPr>
      <p:grpSpPr>
        <a:xfrm>
          <a:off x="0" y="0"/>
          <a:ext cx="0" cy="0"/>
          <a:chOff x="0" y="0"/>
          <a:chExt cx="0" cy="0"/>
        </a:xfrm>
      </p:grpSpPr>
      <p:grpSp>
        <p:nvGrpSpPr>
          <p:cNvPr id="47" name="Google Shape;47;p9"/>
          <p:cNvGrpSpPr/>
          <p:nvPr/>
        </p:nvGrpSpPr>
        <p:grpSpPr>
          <a:xfrm>
            <a:off x="8131172" y="7"/>
            <a:ext cx="4060833" cy="2707427"/>
            <a:chOff x="6098378" y="5"/>
            <a:chExt cx="3045625" cy="2030570"/>
          </a:xfrm>
        </p:grpSpPr>
        <p:sp>
          <p:nvSpPr>
            <p:cNvPr id="48" name="Google Shape;48;p9"/>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9" name="Google Shape;49;p9"/>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0" name="Google Shape;50;p9"/>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1" name="Google Shape;51;p9"/>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2" name="Google Shape;52;p9"/>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53" name="Google Shape;53;p9"/>
          <p:cNvSpPr txBox="1">
            <a:spLocks noGrp="1"/>
          </p:cNvSpPr>
          <p:nvPr>
            <p:ph type="title"/>
          </p:nvPr>
        </p:nvSpPr>
        <p:spPr>
          <a:xfrm>
            <a:off x="653667" y="701800"/>
            <a:ext cx="7491600" cy="54544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6400">
                <a:solidFill>
                  <a:schemeClr val="lt1"/>
                </a:solidFill>
              </a:defRPr>
            </a:lvl1pPr>
            <a:lvl2pPr lvl="1">
              <a:spcBef>
                <a:spcPts val="0"/>
              </a:spcBef>
              <a:spcAft>
                <a:spcPts val="0"/>
              </a:spcAft>
              <a:buClr>
                <a:schemeClr val="lt1"/>
              </a:buClr>
              <a:buSzPts val="4800"/>
              <a:buNone/>
              <a:defRPr sz="6400">
                <a:solidFill>
                  <a:schemeClr val="lt1"/>
                </a:solidFill>
              </a:defRPr>
            </a:lvl2pPr>
            <a:lvl3pPr lvl="2">
              <a:spcBef>
                <a:spcPts val="0"/>
              </a:spcBef>
              <a:spcAft>
                <a:spcPts val="0"/>
              </a:spcAft>
              <a:buClr>
                <a:schemeClr val="lt1"/>
              </a:buClr>
              <a:buSzPts val="4800"/>
              <a:buNone/>
              <a:defRPr sz="6400">
                <a:solidFill>
                  <a:schemeClr val="lt1"/>
                </a:solidFill>
              </a:defRPr>
            </a:lvl3pPr>
            <a:lvl4pPr lvl="3">
              <a:spcBef>
                <a:spcPts val="0"/>
              </a:spcBef>
              <a:spcAft>
                <a:spcPts val="0"/>
              </a:spcAft>
              <a:buClr>
                <a:schemeClr val="lt1"/>
              </a:buClr>
              <a:buSzPts val="4800"/>
              <a:buNone/>
              <a:defRPr sz="6400">
                <a:solidFill>
                  <a:schemeClr val="lt1"/>
                </a:solidFill>
              </a:defRPr>
            </a:lvl4pPr>
            <a:lvl5pPr lvl="4">
              <a:spcBef>
                <a:spcPts val="0"/>
              </a:spcBef>
              <a:spcAft>
                <a:spcPts val="0"/>
              </a:spcAft>
              <a:buClr>
                <a:schemeClr val="lt1"/>
              </a:buClr>
              <a:buSzPts val="4800"/>
              <a:buNone/>
              <a:defRPr sz="6400">
                <a:solidFill>
                  <a:schemeClr val="lt1"/>
                </a:solidFill>
              </a:defRPr>
            </a:lvl5pPr>
            <a:lvl6pPr lvl="5">
              <a:spcBef>
                <a:spcPts val="0"/>
              </a:spcBef>
              <a:spcAft>
                <a:spcPts val="0"/>
              </a:spcAft>
              <a:buClr>
                <a:schemeClr val="lt1"/>
              </a:buClr>
              <a:buSzPts val="4800"/>
              <a:buNone/>
              <a:defRPr sz="6400">
                <a:solidFill>
                  <a:schemeClr val="lt1"/>
                </a:solidFill>
              </a:defRPr>
            </a:lvl6pPr>
            <a:lvl7pPr lvl="6">
              <a:spcBef>
                <a:spcPts val="0"/>
              </a:spcBef>
              <a:spcAft>
                <a:spcPts val="0"/>
              </a:spcAft>
              <a:buClr>
                <a:schemeClr val="lt1"/>
              </a:buClr>
              <a:buSzPts val="4800"/>
              <a:buNone/>
              <a:defRPr sz="6400">
                <a:solidFill>
                  <a:schemeClr val="lt1"/>
                </a:solidFill>
              </a:defRPr>
            </a:lvl7pPr>
            <a:lvl8pPr lvl="7">
              <a:spcBef>
                <a:spcPts val="0"/>
              </a:spcBef>
              <a:spcAft>
                <a:spcPts val="0"/>
              </a:spcAft>
              <a:buClr>
                <a:schemeClr val="lt1"/>
              </a:buClr>
              <a:buSzPts val="4800"/>
              <a:buNone/>
              <a:defRPr sz="6400">
                <a:solidFill>
                  <a:schemeClr val="lt1"/>
                </a:solidFill>
              </a:defRPr>
            </a:lvl8pPr>
            <a:lvl9pPr lvl="8">
              <a:spcBef>
                <a:spcPts val="0"/>
              </a:spcBef>
              <a:spcAft>
                <a:spcPts val="0"/>
              </a:spcAft>
              <a:buClr>
                <a:schemeClr val="lt1"/>
              </a:buClr>
              <a:buSzPts val="4800"/>
              <a:buNone/>
              <a:defRPr sz="6400">
                <a:solidFill>
                  <a:schemeClr val="lt1"/>
                </a:solidFill>
              </a:defRPr>
            </a:lvl9pPr>
          </a:lstStyle>
          <a:p>
            <a:endParaRPr/>
          </a:p>
        </p:txBody>
      </p:sp>
      <p:sp>
        <p:nvSpPr>
          <p:cNvPr id="54" name="Google Shape;54;p9"/>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1966736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5"/>
        <p:cNvGrpSpPr/>
        <p:nvPr/>
      </p:nvGrpSpPr>
      <p:grpSpPr>
        <a:xfrm>
          <a:off x="0" y="0"/>
          <a:ext cx="0" cy="0"/>
          <a:chOff x="0" y="0"/>
          <a:chExt cx="0" cy="0"/>
        </a:xfrm>
      </p:grpSpPr>
      <p:sp>
        <p:nvSpPr>
          <p:cNvPr id="56" name="Google Shape;56;p10"/>
          <p:cNvSpPr/>
          <p:nvPr/>
        </p:nvSpPr>
        <p:spPr>
          <a:xfrm>
            <a:off x="6096000" y="-233"/>
            <a:ext cx="6096000" cy="68580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cxnSp>
        <p:nvCxnSpPr>
          <p:cNvPr id="57" name="Google Shape;57;p10"/>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58" name="Google Shape;58;p10"/>
          <p:cNvSpPr txBox="1">
            <a:spLocks noGrp="1"/>
          </p:cNvSpPr>
          <p:nvPr>
            <p:ph type="title"/>
          </p:nvPr>
        </p:nvSpPr>
        <p:spPr>
          <a:xfrm>
            <a:off x="354000" y="1534800"/>
            <a:ext cx="5393600" cy="20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5600">
                <a:latin typeface="+mn-lt"/>
              </a:defRPr>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dirty="0"/>
          </a:p>
        </p:txBody>
      </p:sp>
      <p:sp>
        <p:nvSpPr>
          <p:cNvPr id="59" name="Google Shape;59;p10"/>
          <p:cNvSpPr txBox="1">
            <a:spLocks noGrp="1"/>
          </p:cNvSpPr>
          <p:nvPr>
            <p:ph type="subTitle" idx="1"/>
          </p:nvPr>
        </p:nvSpPr>
        <p:spPr>
          <a:xfrm>
            <a:off x="354000" y="3692001"/>
            <a:ext cx="5393600" cy="16924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800">
                <a:latin typeface="+mn-lt"/>
              </a:defRPr>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60" name="Google Shape;60;p10"/>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rmAutofit/>
          </a:bodyPr>
          <a:lstStyle>
            <a:lvl1pPr marL="609585" lvl="0" indent="-457189">
              <a:spcBef>
                <a:spcPts val="0"/>
              </a:spcBef>
              <a:spcAft>
                <a:spcPts val="0"/>
              </a:spcAft>
              <a:buClr>
                <a:schemeClr val="lt1"/>
              </a:buClr>
              <a:buSzPts val="1800"/>
              <a:buChar char="●"/>
              <a:defRPr>
                <a:solidFill>
                  <a:schemeClr val="lt1"/>
                </a:solidFill>
                <a:latin typeface="+mn-lt"/>
              </a:defRPr>
            </a:lvl1pPr>
            <a:lvl2pPr marL="1219170" lvl="1" indent="-423323">
              <a:spcBef>
                <a:spcPts val="0"/>
              </a:spcBef>
              <a:spcAft>
                <a:spcPts val="0"/>
              </a:spcAft>
              <a:buClr>
                <a:schemeClr val="lt1"/>
              </a:buClr>
              <a:buSzPts val="1400"/>
              <a:buChar char="○"/>
              <a:defRPr>
                <a:solidFill>
                  <a:schemeClr val="lt1"/>
                </a:solidFill>
              </a:defRPr>
            </a:lvl2pPr>
            <a:lvl3pPr marL="1828754" lvl="2" indent="-423323">
              <a:spcBef>
                <a:spcPts val="0"/>
              </a:spcBef>
              <a:spcAft>
                <a:spcPts val="0"/>
              </a:spcAft>
              <a:buClr>
                <a:schemeClr val="lt1"/>
              </a:buClr>
              <a:buSzPts val="1400"/>
              <a:buChar char="■"/>
              <a:defRPr>
                <a:solidFill>
                  <a:schemeClr val="lt1"/>
                </a:solidFill>
              </a:defRPr>
            </a:lvl3pPr>
            <a:lvl4pPr marL="2438339" lvl="3" indent="-423323">
              <a:spcBef>
                <a:spcPts val="0"/>
              </a:spcBef>
              <a:spcAft>
                <a:spcPts val="0"/>
              </a:spcAft>
              <a:buClr>
                <a:schemeClr val="lt1"/>
              </a:buClr>
              <a:buSzPts val="1400"/>
              <a:buChar char="●"/>
              <a:defRPr>
                <a:solidFill>
                  <a:schemeClr val="lt1"/>
                </a:solidFill>
              </a:defRPr>
            </a:lvl4pPr>
            <a:lvl5pPr marL="3047924" lvl="4" indent="-423323">
              <a:spcBef>
                <a:spcPts val="0"/>
              </a:spcBef>
              <a:spcAft>
                <a:spcPts val="0"/>
              </a:spcAft>
              <a:buClr>
                <a:schemeClr val="lt1"/>
              </a:buClr>
              <a:buSzPts val="1400"/>
              <a:buChar char="○"/>
              <a:defRPr>
                <a:solidFill>
                  <a:schemeClr val="lt1"/>
                </a:solidFill>
              </a:defRPr>
            </a:lvl5pPr>
            <a:lvl6pPr marL="3657509" lvl="5" indent="-423323">
              <a:spcBef>
                <a:spcPts val="0"/>
              </a:spcBef>
              <a:spcAft>
                <a:spcPts val="0"/>
              </a:spcAft>
              <a:buClr>
                <a:schemeClr val="lt1"/>
              </a:buClr>
              <a:buSzPts val="1400"/>
              <a:buChar char="■"/>
              <a:defRPr>
                <a:solidFill>
                  <a:schemeClr val="lt1"/>
                </a:solidFill>
              </a:defRPr>
            </a:lvl6pPr>
            <a:lvl7pPr marL="4267093" lvl="6" indent="-423323">
              <a:spcBef>
                <a:spcPts val="0"/>
              </a:spcBef>
              <a:spcAft>
                <a:spcPts val="0"/>
              </a:spcAft>
              <a:buClr>
                <a:schemeClr val="lt1"/>
              </a:buClr>
              <a:buSzPts val="1400"/>
              <a:buChar char="●"/>
              <a:defRPr>
                <a:solidFill>
                  <a:schemeClr val="lt1"/>
                </a:solidFill>
              </a:defRPr>
            </a:lvl7pPr>
            <a:lvl8pPr marL="4876678" lvl="7" indent="-423323">
              <a:spcBef>
                <a:spcPts val="0"/>
              </a:spcBef>
              <a:spcAft>
                <a:spcPts val="0"/>
              </a:spcAft>
              <a:buClr>
                <a:schemeClr val="lt1"/>
              </a:buClr>
              <a:buSzPts val="1400"/>
              <a:buChar char="○"/>
              <a:defRPr>
                <a:solidFill>
                  <a:schemeClr val="lt1"/>
                </a:solidFill>
              </a:defRPr>
            </a:lvl8pPr>
            <a:lvl9pPr marL="5486263" lvl="8" indent="-423323">
              <a:spcBef>
                <a:spcPts val="0"/>
              </a:spcBef>
              <a:spcAft>
                <a:spcPts val="0"/>
              </a:spcAft>
              <a:buClr>
                <a:schemeClr val="lt1"/>
              </a:buClr>
              <a:buSzPts val="1400"/>
              <a:buChar char="■"/>
              <a:defRPr>
                <a:solidFill>
                  <a:schemeClr val="lt1"/>
                </a:solidFill>
              </a:defRPr>
            </a:lvl9pPr>
          </a:lstStyle>
          <a:p>
            <a:endParaRPr/>
          </a:p>
        </p:txBody>
      </p:sp>
      <p:sp>
        <p:nvSpPr>
          <p:cNvPr id="61" name="Google Shape;61;p10"/>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667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46667"/>
            <a:ext cx="11360800" cy="810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dirty="0"/>
          </a:p>
        </p:txBody>
      </p:sp>
      <p:sp>
        <p:nvSpPr>
          <p:cNvPr id="7" name="Google Shape;7;p1"/>
          <p:cNvSpPr txBox="1">
            <a:spLocks noGrp="1"/>
          </p:cNvSpPr>
          <p:nvPr>
            <p:ph type="body" idx="1"/>
          </p:nvPr>
        </p:nvSpPr>
        <p:spPr>
          <a:xfrm>
            <a:off x="415600" y="1639833"/>
            <a:ext cx="11360800" cy="4452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dirty="0"/>
          </a:p>
        </p:txBody>
      </p:sp>
      <p:sp>
        <p:nvSpPr>
          <p:cNvPr id="8" name="Google Shape;8;p1"/>
          <p:cNvSpPr txBox="1">
            <a:spLocks noGrp="1"/>
          </p:cNvSpPr>
          <p:nvPr>
            <p:ph type="sldNum" idx="12"/>
          </p:nvPr>
        </p:nvSpPr>
        <p:spPr>
          <a:xfrm>
            <a:off x="11280575" y="6201587"/>
            <a:ext cx="731600" cy="524800"/>
          </a:xfrm>
          <a:prstGeom prst="rect">
            <a:avLst/>
          </a:prstGeom>
          <a:noFill/>
          <a:ln>
            <a:noFill/>
          </a:ln>
        </p:spPr>
        <p:txBody>
          <a:bodyPr spcFirstLastPara="1" wrap="square" lIns="91425" tIns="91425" rIns="91425" bIns="91425" anchor="ctr" anchorCtr="0">
            <a:normAutofit/>
          </a:bodyPr>
          <a:lstStyle>
            <a:lvl1pPr lvl="0" algn="r">
              <a:buNone/>
              <a:defRPr sz="1333">
                <a:solidFill>
                  <a:schemeClr val="lt1"/>
                </a:solidFill>
                <a:latin typeface="Roboto"/>
                <a:ea typeface="Roboto"/>
                <a:cs typeface="Roboto"/>
                <a:sym typeface="Roboto"/>
              </a:defRPr>
            </a:lvl1pPr>
            <a:lvl2pPr lvl="1" algn="r">
              <a:buNone/>
              <a:defRPr sz="1333">
                <a:solidFill>
                  <a:schemeClr val="lt1"/>
                </a:solidFill>
                <a:latin typeface="Roboto"/>
                <a:ea typeface="Roboto"/>
                <a:cs typeface="Roboto"/>
                <a:sym typeface="Roboto"/>
              </a:defRPr>
            </a:lvl2pPr>
            <a:lvl3pPr lvl="2" algn="r">
              <a:buNone/>
              <a:defRPr sz="1333">
                <a:solidFill>
                  <a:schemeClr val="lt1"/>
                </a:solidFill>
                <a:latin typeface="Roboto"/>
                <a:ea typeface="Roboto"/>
                <a:cs typeface="Roboto"/>
                <a:sym typeface="Roboto"/>
              </a:defRPr>
            </a:lvl3pPr>
            <a:lvl4pPr lvl="3" algn="r">
              <a:buNone/>
              <a:defRPr sz="1333">
                <a:solidFill>
                  <a:schemeClr val="lt1"/>
                </a:solidFill>
                <a:latin typeface="Roboto"/>
                <a:ea typeface="Roboto"/>
                <a:cs typeface="Roboto"/>
                <a:sym typeface="Roboto"/>
              </a:defRPr>
            </a:lvl4pPr>
            <a:lvl5pPr lvl="4" algn="r">
              <a:buNone/>
              <a:defRPr sz="1333">
                <a:solidFill>
                  <a:schemeClr val="lt1"/>
                </a:solidFill>
                <a:latin typeface="Roboto"/>
                <a:ea typeface="Roboto"/>
                <a:cs typeface="Roboto"/>
                <a:sym typeface="Roboto"/>
              </a:defRPr>
            </a:lvl5pPr>
            <a:lvl6pPr lvl="5" algn="r">
              <a:buNone/>
              <a:defRPr sz="1333">
                <a:solidFill>
                  <a:schemeClr val="lt1"/>
                </a:solidFill>
                <a:latin typeface="Roboto"/>
                <a:ea typeface="Roboto"/>
                <a:cs typeface="Roboto"/>
                <a:sym typeface="Roboto"/>
              </a:defRPr>
            </a:lvl6pPr>
            <a:lvl7pPr lvl="6" algn="r">
              <a:buNone/>
              <a:defRPr sz="1333">
                <a:solidFill>
                  <a:schemeClr val="lt1"/>
                </a:solidFill>
                <a:latin typeface="Roboto"/>
                <a:ea typeface="Roboto"/>
                <a:cs typeface="Roboto"/>
                <a:sym typeface="Roboto"/>
              </a:defRPr>
            </a:lvl7pPr>
            <a:lvl8pPr lvl="7" algn="r">
              <a:buNone/>
              <a:defRPr sz="1333">
                <a:solidFill>
                  <a:schemeClr val="lt1"/>
                </a:solidFill>
                <a:latin typeface="Roboto"/>
                <a:ea typeface="Roboto"/>
                <a:cs typeface="Roboto"/>
                <a:sym typeface="Roboto"/>
              </a:defRPr>
            </a:lvl8pPr>
            <a:lvl9pPr lvl="8" algn="r">
              <a:buNone/>
              <a:defRPr sz="1333">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27350842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1"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hyperlink" Target="https://creativecommons.org/licenses/by/2.0/" TargetMode="External"/><Relationship Id="rId4" Type="http://schemas.openxmlformats.org/officeDocument/2006/relationships/hyperlink" Target="https://www.flickr.com/photos/wocintechchat/2572098261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nsplash.com/@javaistan?utm_source=unsplash&amp;utm_medium=referral&amp;utm_content=creditCopyText"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hyperlink" Target="https://unsplash.com/s/photos/conflict?utm_source=unsplash&amp;utm_medium=referral&amp;utm_content=creditCopyTex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hyperlink" Target="https://pixabay.com/?utm_source=link-attribution&amp;utm_medium=referral&amp;utm_campaign=image&amp;utm_content=4121138" TargetMode="External"/><Relationship Id="rId4" Type="http://schemas.openxmlformats.org/officeDocument/2006/relationships/hyperlink" Target="https://pixabay.com/users/tumisu-148124/?utm_source=link-attribution&amp;utm_medium=referral&amp;utm_campaign=image&amp;utm_content=412113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users/startupstockphotos-690514/?utm_source=link-attribution&amp;utm_medium=referral&amp;utm_campaign=image&amp;utm_content=593362"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hyperlink" Target="https://pixabay.com/?utm_source=link-attribution&amp;utm_medium=referral&amp;utm_campaign=image&amp;utm_content=59336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s://unsplash.com/s/photos/work-team?utm_source=unsplash&amp;utm_medium=referral&amp;utm_content=creditCopyText" TargetMode="External"/><Relationship Id="rId4" Type="http://schemas.openxmlformats.org/officeDocument/2006/relationships/hyperlink" Target="https://unsplash.com/@brookecagle?utm_source=unsplash&amp;utm_medium=referral&amp;utm_content=creditCopyTex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unsplash.com/@jasongoodman_youxventures?utm_source=unsplash&amp;utm_medium=referral&amp;utm_content=creditCopyTex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hyperlink" Target="https://unsplash.com/s/photos/small-group?utm_source=unsplash&amp;utm_medium=referral&amp;utm_content=creditCopyText"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4"/>
          <p:cNvSpPr txBox="1">
            <a:spLocks noGrp="1"/>
          </p:cNvSpPr>
          <p:nvPr>
            <p:ph type="ctrTitle"/>
          </p:nvPr>
        </p:nvSpPr>
        <p:spPr>
          <a:xfrm>
            <a:off x="415961" y="2366967"/>
            <a:ext cx="11344439" cy="1118400"/>
          </a:xfrm>
          <a:prstGeom prst="rect">
            <a:avLst/>
          </a:prstGeom>
        </p:spPr>
        <p:txBody>
          <a:bodyPr spcFirstLastPara="1" wrap="square" lIns="121900" tIns="121900" rIns="121900" bIns="121900" anchor="b" anchorCtr="0">
            <a:noAutofit/>
          </a:bodyPr>
          <a:lstStyle/>
          <a:p>
            <a:r>
              <a:rPr lang="en-US" sz="4267" dirty="0">
                <a:latin typeface="Arial" panose="020B0604020202020204" pitchFamily="34" charset="0"/>
                <a:cs typeface="Arial" panose="020B0604020202020204" pitchFamily="34" charset="0"/>
              </a:rPr>
              <a:t>CONFLICT MANAGEMENT</a:t>
            </a:r>
          </a:p>
        </p:txBody>
      </p:sp>
      <p:sp>
        <p:nvSpPr>
          <p:cNvPr id="82" name="Google Shape;82;p14"/>
          <p:cNvSpPr txBox="1">
            <a:spLocks noGrp="1"/>
          </p:cNvSpPr>
          <p:nvPr>
            <p:ph type="subTitle" idx="1"/>
          </p:nvPr>
        </p:nvSpPr>
        <p:spPr>
          <a:xfrm>
            <a:off x="415962" y="3621217"/>
            <a:ext cx="11890785" cy="1241239"/>
          </a:xfrm>
          <a:prstGeom prst="rect">
            <a:avLst/>
          </a:prstGeom>
        </p:spPr>
        <p:txBody>
          <a:bodyPr spcFirstLastPara="1" wrap="square" lIns="121900" tIns="121900" rIns="121900" bIns="121900" anchor="t" anchorCtr="0">
            <a:normAutofit/>
          </a:bodyPr>
          <a:lstStyle/>
          <a:p>
            <a:pPr marL="0" indent="0"/>
            <a:r>
              <a:rPr lang="en-US" sz="3200" b="1" dirty="0">
                <a:latin typeface="Arial" panose="020B0604020202020204" pitchFamily="34" charset="0"/>
                <a:cs typeface="Arial" panose="020B0604020202020204" pitchFamily="34" charset="0"/>
              </a:rPr>
              <a:t>CHAPTER 5: INTERPERSONAL RELATIONSHIPS AND GROUP DYNAMICS</a:t>
            </a:r>
          </a:p>
          <a:p>
            <a:pPr marL="0" indent="0"/>
            <a:endParaRPr sz="800" dirty="0"/>
          </a:p>
        </p:txBody>
      </p:sp>
      <p:pic>
        <p:nvPicPr>
          <p:cNvPr id="6" name="Google Shape;92;p23" descr="CC BY-NC-SA 4.0 License Logo">
            <a:extLst>
              <a:ext uri="{FF2B5EF4-FFF2-40B4-BE49-F238E27FC236}">
                <a16:creationId xmlns:a16="http://schemas.microsoft.com/office/drawing/2014/main" id="{BFDC65B2-6F7C-A64A-ABCD-3E02C7FE5333}"/>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306800" y="6211439"/>
            <a:ext cx="1262907" cy="441860"/>
          </a:xfrm>
          <a:prstGeom prst="rect">
            <a:avLst/>
          </a:prstGeom>
          <a:noFill/>
          <a:ln>
            <a:noFill/>
          </a:ln>
        </p:spPr>
      </p:pic>
      <p:sp>
        <p:nvSpPr>
          <p:cNvPr id="5" name="TextBox 4">
            <a:extLst>
              <a:ext uri="{FF2B5EF4-FFF2-40B4-BE49-F238E27FC236}">
                <a16:creationId xmlns:a16="http://schemas.microsoft.com/office/drawing/2014/main" id="{66997767-6F9A-8642-9168-B4A4E58C258A}"/>
              </a:ext>
            </a:extLst>
          </p:cNvPr>
          <p:cNvSpPr txBox="1"/>
          <p:nvPr/>
        </p:nvSpPr>
        <p:spPr>
          <a:xfrm>
            <a:off x="1569708" y="6145112"/>
            <a:ext cx="10507545" cy="543867"/>
          </a:xfrm>
          <a:prstGeom prst="rect">
            <a:avLst/>
          </a:prstGeom>
          <a:noFill/>
        </p:spPr>
        <p:txBody>
          <a:bodyPr wrap="square">
            <a:spAutoFit/>
          </a:bodyPr>
          <a:lstStyle/>
          <a:p>
            <a:pPr defTabSz="1219170">
              <a:buClr>
                <a:srgbClr val="000000"/>
              </a:buClr>
            </a:pPr>
            <a:r>
              <a:rPr lang="en-CA" sz="1467" kern="0" dirty="0">
                <a:solidFill>
                  <a:srgbClr val="FFFFFF"/>
                </a:solidFill>
                <a:latin typeface="Calibri"/>
                <a:ea typeface="Calibri"/>
                <a:cs typeface="Calibri"/>
                <a:sym typeface="Calibri"/>
              </a:rPr>
              <a:t>Unless otherwise noted, this work is licensed under a </a:t>
            </a:r>
            <a:r>
              <a:rPr lang="en-CA" sz="1467" kern="0" dirty="0">
                <a:solidFill>
                  <a:srgbClr val="FFFFFF"/>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Creative Commons Attribution-NonCommercial-ShareAlike 4.0 International (CC BY-NC-SA 4.0)</a:t>
            </a:r>
            <a:r>
              <a:rPr lang="en-CA" sz="1467" kern="0" dirty="0">
                <a:solidFill>
                  <a:srgbClr val="FFFFFF"/>
                </a:solidFill>
                <a:latin typeface="Calibri"/>
                <a:ea typeface="Calibri"/>
                <a:cs typeface="Calibri"/>
                <a:sym typeface="Calibri"/>
              </a:rPr>
              <a:t> license. Feel free to use, modify, reuse or redistribute any portion of this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96130-3164-EB04-A97C-A0199E9696AB}"/>
              </a:ext>
            </a:extLst>
          </p:cNvPr>
          <p:cNvSpPr>
            <a:spLocks noGrp="1"/>
          </p:cNvSpPr>
          <p:nvPr>
            <p:ph type="title"/>
          </p:nvPr>
        </p:nvSpPr>
        <p:spPr/>
        <p:txBody>
          <a:bodyPr>
            <a:noAutofit/>
          </a:bodyPr>
          <a:lstStyle/>
          <a:p>
            <a:r>
              <a:rPr lang="en-CA" sz="3200" dirty="0">
                <a:latin typeface="Arial" panose="020B0604020202020204" pitchFamily="34" charset="0"/>
                <a:cs typeface="Arial" panose="020B0604020202020204" pitchFamily="34" charset="0"/>
              </a:rPr>
              <a:t>5.2 Small Group Dynamics III</a:t>
            </a: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endParaRPr lang="en-US" sz="3200" dirty="0"/>
          </a:p>
        </p:txBody>
      </p:sp>
      <p:sp>
        <p:nvSpPr>
          <p:cNvPr id="3" name="Text Placeholder 2">
            <a:extLst>
              <a:ext uri="{FF2B5EF4-FFF2-40B4-BE49-F238E27FC236}">
                <a16:creationId xmlns:a16="http://schemas.microsoft.com/office/drawing/2014/main" id="{256859DC-D3BB-BED8-A6F9-DA259A3A5D2D}"/>
              </a:ext>
            </a:extLst>
          </p:cNvPr>
          <p:cNvSpPr>
            <a:spLocks noGrp="1"/>
          </p:cNvSpPr>
          <p:nvPr>
            <p:ph type="body" idx="1"/>
          </p:nvPr>
        </p:nvSpPr>
        <p:spPr/>
        <p:txBody>
          <a:bodyPr>
            <a:normAutofit/>
          </a:bodyPr>
          <a:lstStyle/>
          <a:p>
            <a:pPr marL="152396" indent="0">
              <a:buNone/>
            </a:pPr>
            <a:r>
              <a:rPr lang="en-CA" sz="3200" b="1" dirty="0"/>
              <a:t>Positive Group Roles</a:t>
            </a:r>
          </a:p>
          <a:p>
            <a:pPr marL="152396" indent="0">
              <a:buNone/>
            </a:pPr>
            <a:endParaRPr lang="en-CA" sz="3200" b="1" dirty="0"/>
          </a:p>
          <a:p>
            <a:pPr>
              <a:buFont typeface="+mj-lt"/>
              <a:buAutoNum type="arabicPeriod"/>
            </a:pPr>
            <a:r>
              <a:rPr lang="en-CA" sz="3200" dirty="0"/>
              <a:t>Initiator</a:t>
            </a:r>
          </a:p>
          <a:p>
            <a:pPr>
              <a:buFont typeface="+mj-lt"/>
              <a:buAutoNum type="arabicPeriod"/>
            </a:pPr>
            <a:r>
              <a:rPr lang="en-CA" sz="3200" dirty="0"/>
              <a:t>Elaborator</a:t>
            </a:r>
          </a:p>
          <a:p>
            <a:pPr>
              <a:buFont typeface="+mj-lt"/>
              <a:buAutoNum type="arabicPeriod"/>
            </a:pPr>
            <a:r>
              <a:rPr lang="en-CA" sz="3200" dirty="0"/>
              <a:t>Coordinator</a:t>
            </a:r>
          </a:p>
          <a:p>
            <a:pPr>
              <a:buFont typeface="+mj-lt"/>
              <a:buAutoNum type="arabicPeriod"/>
            </a:pPr>
            <a:r>
              <a:rPr lang="en-CA" sz="3200" dirty="0"/>
              <a:t>Evaluator-critic</a:t>
            </a:r>
          </a:p>
          <a:p>
            <a:pPr>
              <a:buFont typeface="+mj-lt"/>
              <a:buAutoNum type="arabicPeriod"/>
            </a:pPr>
            <a:r>
              <a:rPr lang="en-CA" sz="3200" dirty="0"/>
              <a:t>Reorder</a:t>
            </a:r>
          </a:p>
          <a:p>
            <a:pPr>
              <a:buFont typeface="+mj-lt"/>
              <a:buAutoNum type="arabicPeriod"/>
            </a:pPr>
            <a:r>
              <a:rPr lang="en-CA" sz="3200" dirty="0"/>
              <a:t>Comic Relief</a:t>
            </a:r>
          </a:p>
          <a:p>
            <a:pPr>
              <a:buFont typeface="+mj-lt"/>
              <a:buAutoNum type="arabicPeriod"/>
            </a:pPr>
            <a:endParaRPr lang="en-CA" sz="2400" dirty="0"/>
          </a:p>
          <a:p>
            <a:pPr>
              <a:buFont typeface="+mj-lt"/>
              <a:buAutoNum type="arabicPeriod"/>
            </a:pPr>
            <a:endParaRPr lang="en-CA" sz="2400" dirty="0"/>
          </a:p>
          <a:p>
            <a:endParaRPr lang="en-US" sz="2400" dirty="0"/>
          </a:p>
        </p:txBody>
      </p:sp>
    </p:spTree>
    <p:extLst>
      <p:ext uri="{BB962C8B-B14F-4D97-AF65-F5344CB8AC3E}">
        <p14:creationId xmlns:p14="http://schemas.microsoft.com/office/powerpoint/2010/main" val="1367078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939E-117B-1856-5C74-1F0615567EFC}"/>
              </a:ext>
            </a:extLst>
          </p:cNvPr>
          <p:cNvSpPr>
            <a:spLocks noGrp="1"/>
          </p:cNvSpPr>
          <p:nvPr>
            <p:ph type="title"/>
          </p:nvPr>
        </p:nvSpPr>
        <p:spPr/>
        <p:txBody>
          <a:bodyPr>
            <a:noAutofit/>
          </a:bodyPr>
          <a:lstStyle/>
          <a:p>
            <a:r>
              <a:rPr lang="en-CA" sz="3200" dirty="0">
                <a:latin typeface="Arial" panose="020B0604020202020204" pitchFamily="34" charset="0"/>
                <a:cs typeface="Arial" panose="020B0604020202020204" pitchFamily="34" charset="0"/>
              </a:rPr>
              <a:t>5.2 Small Group Dynamics IV</a:t>
            </a: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endParaRPr lang="en-US" sz="3200" dirty="0"/>
          </a:p>
        </p:txBody>
      </p:sp>
      <p:sp>
        <p:nvSpPr>
          <p:cNvPr id="3" name="Text Placeholder 2">
            <a:extLst>
              <a:ext uri="{FF2B5EF4-FFF2-40B4-BE49-F238E27FC236}">
                <a16:creationId xmlns:a16="http://schemas.microsoft.com/office/drawing/2014/main" id="{CEE8F24F-BA65-80D1-7657-DD4373E70F0F}"/>
              </a:ext>
            </a:extLst>
          </p:cNvPr>
          <p:cNvSpPr>
            <a:spLocks noGrp="1"/>
          </p:cNvSpPr>
          <p:nvPr>
            <p:ph type="body" idx="1"/>
          </p:nvPr>
        </p:nvSpPr>
        <p:spPr/>
        <p:txBody>
          <a:bodyPr>
            <a:normAutofit/>
          </a:bodyPr>
          <a:lstStyle/>
          <a:p>
            <a:pPr marL="152396" indent="0">
              <a:buNone/>
            </a:pPr>
            <a:r>
              <a:rPr lang="en-CA" sz="3200" b="1" dirty="0"/>
              <a:t>Negative Group Roles</a:t>
            </a:r>
          </a:p>
          <a:p>
            <a:endParaRPr lang="en-US" sz="3200" dirty="0"/>
          </a:p>
          <a:p>
            <a:pPr>
              <a:buFont typeface="+mj-lt"/>
              <a:buAutoNum type="arabicPeriod"/>
            </a:pPr>
            <a:r>
              <a:rPr lang="en-US" sz="3200" dirty="0"/>
              <a:t>Dominator</a:t>
            </a:r>
          </a:p>
          <a:p>
            <a:pPr>
              <a:buFont typeface="+mj-lt"/>
              <a:buAutoNum type="arabicPeriod"/>
            </a:pPr>
            <a:r>
              <a:rPr lang="en-US" sz="3200" dirty="0"/>
              <a:t>Recognition Seeker</a:t>
            </a:r>
          </a:p>
          <a:p>
            <a:pPr>
              <a:buFont typeface="+mj-lt"/>
              <a:buAutoNum type="arabicPeriod"/>
            </a:pPr>
            <a:r>
              <a:rPr lang="en-US" sz="3200" dirty="0"/>
              <a:t>Special interest-pleader</a:t>
            </a:r>
          </a:p>
          <a:p>
            <a:pPr>
              <a:buFont typeface="+mj-lt"/>
              <a:buAutoNum type="arabicPeriod"/>
            </a:pPr>
            <a:r>
              <a:rPr lang="en-US" sz="3200" dirty="0"/>
              <a:t>Blocker</a:t>
            </a:r>
          </a:p>
          <a:p>
            <a:pPr>
              <a:buFont typeface="+mj-lt"/>
              <a:buAutoNum type="arabicPeriod"/>
            </a:pPr>
            <a:r>
              <a:rPr lang="en-US" sz="3200" dirty="0"/>
              <a:t>Slacker</a:t>
            </a:r>
          </a:p>
          <a:p>
            <a:pPr>
              <a:buFont typeface="+mj-lt"/>
              <a:buAutoNum type="arabicPeriod"/>
            </a:pPr>
            <a:r>
              <a:rPr lang="en-US" sz="3200" dirty="0"/>
              <a:t>Joker or clown</a:t>
            </a:r>
          </a:p>
        </p:txBody>
      </p:sp>
    </p:spTree>
    <p:extLst>
      <p:ext uri="{BB962C8B-B14F-4D97-AF65-F5344CB8AC3E}">
        <p14:creationId xmlns:p14="http://schemas.microsoft.com/office/powerpoint/2010/main" val="2104186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390E9-BB17-6FB9-A113-A32CB61A9F67}"/>
              </a:ext>
            </a:extLst>
          </p:cNvPr>
          <p:cNvSpPr>
            <a:spLocks noGrp="1"/>
          </p:cNvSpPr>
          <p:nvPr>
            <p:ph type="title"/>
          </p:nvPr>
        </p:nvSpPr>
        <p:spPr/>
        <p:txBody>
          <a:bodyPr>
            <a:noAutofit/>
          </a:bodyPr>
          <a:lstStyle/>
          <a:p>
            <a:r>
              <a:rPr lang="en-CA" sz="3200" dirty="0">
                <a:latin typeface="Arial" panose="020B0604020202020204" pitchFamily="34" charset="0"/>
                <a:cs typeface="Arial" panose="020B0604020202020204" pitchFamily="34" charset="0"/>
              </a:rPr>
              <a:t>5.2 Small Group Dynamics V</a:t>
            </a: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endParaRPr lang="en-US" sz="3200" dirty="0"/>
          </a:p>
        </p:txBody>
      </p:sp>
      <p:sp>
        <p:nvSpPr>
          <p:cNvPr id="3" name="Text Placeholder 2">
            <a:extLst>
              <a:ext uri="{FF2B5EF4-FFF2-40B4-BE49-F238E27FC236}">
                <a16:creationId xmlns:a16="http://schemas.microsoft.com/office/drawing/2014/main" id="{14C882E1-B3FD-7F54-F535-F5958DD154C4}"/>
              </a:ext>
            </a:extLst>
          </p:cNvPr>
          <p:cNvSpPr>
            <a:spLocks noGrp="1"/>
          </p:cNvSpPr>
          <p:nvPr>
            <p:ph type="body" idx="1"/>
          </p:nvPr>
        </p:nvSpPr>
        <p:spPr/>
        <p:txBody>
          <a:bodyPr>
            <a:normAutofit/>
          </a:bodyPr>
          <a:lstStyle/>
          <a:p>
            <a:pPr marL="152396" indent="0">
              <a:buNone/>
            </a:pPr>
            <a:r>
              <a:rPr lang="en-CA" sz="3200" b="1" dirty="0">
                <a:latin typeface="Arial" panose="020B0604020202020204" pitchFamily="34" charset="0"/>
                <a:cs typeface="Arial" panose="020B0604020202020204" pitchFamily="34" charset="0"/>
              </a:rPr>
              <a:t>Toxic Leadership in Groups</a:t>
            </a:r>
          </a:p>
          <a:p>
            <a:pPr marL="152396" indent="0">
              <a:buNone/>
            </a:pPr>
            <a:endParaRPr lang="en-CA" sz="3200" dirty="0">
              <a:latin typeface="Arial" panose="020B0604020202020204" pitchFamily="34" charset="0"/>
              <a:cs typeface="Arial" panose="020B0604020202020204" pitchFamily="34" charset="0"/>
            </a:endParaRPr>
          </a:p>
          <a:p>
            <a:pPr marL="152396" indent="0">
              <a:buNone/>
            </a:pPr>
            <a:r>
              <a:rPr lang="en-CA" sz="3200" dirty="0">
                <a:latin typeface="Arial" panose="020B0604020202020204" pitchFamily="34" charset="0"/>
                <a:cs typeface="Arial" panose="020B0604020202020204" pitchFamily="34" charset="0"/>
              </a:rPr>
              <a:t>Nothing good comes of toxic leadership. Employees just aren’t productive when fearing abuse from their managers or worrying about the their leadership running the operation into the ground.</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749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BE07A-0577-A1C7-DE5D-16FF9E5B0F82}"/>
              </a:ext>
            </a:extLst>
          </p:cNvPr>
          <p:cNvSpPr>
            <a:spLocks noGrp="1"/>
          </p:cNvSpPr>
          <p:nvPr>
            <p:ph type="title"/>
          </p:nvPr>
        </p:nvSpPr>
        <p:spPr/>
        <p:txBody>
          <a:bodyPr>
            <a:noAutofit/>
          </a:bodyPr>
          <a:lstStyle/>
          <a:p>
            <a:r>
              <a:rPr lang="en-CA" sz="3200" dirty="0">
                <a:latin typeface="Arial" panose="020B0604020202020204" pitchFamily="34" charset="0"/>
                <a:cs typeface="Arial" panose="020B0604020202020204" pitchFamily="34" charset="0"/>
              </a:rPr>
              <a:t>5.2 Small Group Dynamics VI</a:t>
            </a: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br>
              <a:rPr lang="en-CA" sz="3200" dirty="0">
                <a:latin typeface="Arial" panose="020B0604020202020204" pitchFamily="34" charset="0"/>
                <a:cs typeface="Arial" panose="020B0604020202020204" pitchFamily="34" charset="0"/>
              </a:rPr>
            </a:br>
            <a:endParaRPr lang="en-US" sz="3200" dirty="0"/>
          </a:p>
        </p:txBody>
      </p:sp>
      <p:sp>
        <p:nvSpPr>
          <p:cNvPr id="3" name="Text Placeholder 2">
            <a:extLst>
              <a:ext uri="{FF2B5EF4-FFF2-40B4-BE49-F238E27FC236}">
                <a16:creationId xmlns:a16="http://schemas.microsoft.com/office/drawing/2014/main" id="{95202761-74DB-F617-5D92-4E10A30A5805}"/>
              </a:ext>
            </a:extLst>
          </p:cNvPr>
          <p:cNvSpPr>
            <a:spLocks noGrp="1"/>
          </p:cNvSpPr>
          <p:nvPr>
            <p:ph type="body" idx="1"/>
          </p:nvPr>
        </p:nvSpPr>
        <p:spPr/>
        <p:txBody>
          <a:bodyPr>
            <a:normAutofit/>
          </a:bodyPr>
          <a:lstStyle/>
          <a:p>
            <a:pPr marL="152396" indent="0">
              <a:buNone/>
            </a:pPr>
            <a:r>
              <a:rPr lang="en-CA" sz="2800" b="1" dirty="0">
                <a:latin typeface="Arial" panose="020B0604020202020204" pitchFamily="34" charset="0"/>
                <a:cs typeface="Arial" panose="020B0604020202020204" pitchFamily="34" charset="0"/>
              </a:rPr>
              <a:t>Cultivating a Supportive Group Climate</a:t>
            </a:r>
          </a:p>
          <a:p>
            <a:pPr marL="152396" indent="0">
              <a:buNone/>
            </a:pPr>
            <a:endParaRPr lang="en-CA" sz="2800" dirty="0">
              <a:latin typeface="Arial" panose="020B0604020202020204" pitchFamily="34" charset="0"/>
              <a:cs typeface="Arial" panose="020B0604020202020204" pitchFamily="34" charset="0"/>
            </a:endParaRPr>
          </a:p>
          <a:p>
            <a:pPr marL="152396" indent="0">
              <a:buNone/>
            </a:pPr>
            <a:r>
              <a:rPr lang="en-CA" sz="2800" b="1" dirty="0">
                <a:latin typeface="Arial" panose="020B0604020202020204" pitchFamily="34" charset="0"/>
                <a:cs typeface="Arial" panose="020B0604020202020204" pitchFamily="34" charset="0"/>
              </a:rPr>
              <a:t>Qualities that contribute to a positive group climate. </a:t>
            </a:r>
          </a:p>
          <a:p>
            <a:pPr marL="152396" indent="0">
              <a:buNone/>
            </a:pPr>
            <a:endParaRPr lang="en-CA" sz="2800" b="1" dirty="0">
              <a:latin typeface="Arial" panose="020B0604020202020204" pitchFamily="34" charset="0"/>
              <a:cs typeface="Arial" panose="020B0604020202020204" pitchFamily="34" charset="0"/>
            </a:endParaRPr>
          </a:p>
          <a:p>
            <a:pPr marL="761981" indent="-609585">
              <a:buFont typeface="+mj-lt"/>
              <a:buAutoNum type="arabicPeriod"/>
            </a:pPr>
            <a:r>
              <a:rPr lang="en-CA" sz="2800" dirty="0">
                <a:latin typeface="Arial" panose="020B0604020202020204" pitchFamily="34" charset="0"/>
                <a:cs typeface="Arial" panose="020B0604020202020204" pitchFamily="34" charset="0"/>
              </a:rPr>
              <a:t>Participation. </a:t>
            </a:r>
          </a:p>
          <a:p>
            <a:pPr marL="761981" indent="-609585">
              <a:buFont typeface="+mj-lt"/>
              <a:buAutoNum type="arabicPeriod"/>
            </a:pPr>
            <a:r>
              <a:rPr lang="en-CA" sz="2800" dirty="0">
                <a:latin typeface="Arial" panose="020B0604020202020204" pitchFamily="34" charset="0"/>
                <a:cs typeface="Arial" panose="020B0604020202020204" pitchFamily="34" charset="0"/>
              </a:rPr>
              <a:t>Messages. </a:t>
            </a:r>
          </a:p>
          <a:p>
            <a:pPr marL="761981" indent="-609585">
              <a:buFont typeface="+mj-lt"/>
              <a:buAutoNum type="arabicPeriod"/>
            </a:pPr>
            <a:r>
              <a:rPr lang="en-CA" sz="2800" dirty="0">
                <a:latin typeface="Arial" panose="020B0604020202020204" pitchFamily="34" charset="0"/>
                <a:cs typeface="Arial" panose="020B0604020202020204" pitchFamily="34" charset="0"/>
              </a:rPr>
              <a:t>Feedback. </a:t>
            </a:r>
          </a:p>
          <a:p>
            <a:pPr marL="761981" indent="-609585">
              <a:buFont typeface="+mj-lt"/>
              <a:buAutoNum type="arabicPeriod"/>
            </a:pPr>
            <a:r>
              <a:rPr lang="en-CA" sz="2800" dirty="0">
                <a:latin typeface="Arial" panose="020B0604020202020204" pitchFamily="34" charset="0"/>
                <a:cs typeface="Arial" panose="020B0604020202020204" pitchFamily="34" charset="0"/>
              </a:rPr>
              <a:t>Equity. </a:t>
            </a:r>
          </a:p>
          <a:p>
            <a:pPr marL="761981" indent="-609585">
              <a:buFont typeface="+mj-lt"/>
              <a:buAutoNum type="arabicPeriod"/>
            </a:pPr>
            <a:r>
              <a:rPr lang="en-CA" sz="2800" dirty="0">
                <a:latin typeface="Arial" panose="020B0604020202020204" pitchFamily="34" charset="0"/>
                <a:cs typeface="Arial" panose="020B0604020202020204" pitchFamily="34" charset="0"/>
              </a:rPr>
              <a:t>Clear and accepted roles. </a:t>
            </a:r>
          </a:p>
          <a:p>
            <a:pPr marL="761981" indent="-609585">
              <a:buFont typeface="+mj-lt"/>
              <a:buAutoNum type="arabicPeriod"/>
            </a:pPr>
            <a:r>
              <a:rPr lang="en-CA" sz="2800" dirty="0">
                <a:latin typeface="Arial" panose="020B0604020202020204" pitchFamily="34" charset="0"/>
                <a:cs typeface="Arial" panose="020B0604020202020204" pitchFamily="34" charset="0"/>
              </a:rPr>
              <a:t>Motivation.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361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0161-B0CF-BD2A-B10D-911F4E6ACBE7}"/>
              </a:ext>
            </a:extLst>
          </p:cNvPr>
          <p:cNvSpPr>
            <a:spLocks noGrp="1"/>
          </p:cNvSpPr>
          <p:nvPr>
            <p:ph type="title"/>
          </p:nvPr>
        </p:nvSpPr>
        <p:spPr>
          <a:xfrm>
            <a:off x="415600" y="360967"/>
            <a:ext cx="11776400" cy="810400"/>
          </a:xfrm>
        </p:spPr>
        <p:txBody>
          <a:bodyPr>
            <a:noAutofit/>
          </a:bodyPr>
          <a:lstStyle/>
          <a:p>
            <a:r>
              <a:rPr lang="en-CA" sz="2800" dirty="0">
                <a:latin typeface="Arial" panose="020B0604020202020204" pitchFamily="34" charset="0"/>
                <a:cs typeface="Arial" panose="020B0604020202020204" pitchFamily="34" charset="0"/>
              </a:rPr>
              <a:t>5.3 Collaboration, Decision-Making and Problem Solving in Groups I</a:t>
            </a:r>
            <a:br>
              <a:rPr lang="en-CA" sz="2800" dirty="0">
                <a:latin typeface="Arial" panose="020B0604020202020204" pitchFamily="34" charset="0"/>
                <a:cs typeface="Arial" panose="020B0604020202020204" pitchFamily="34" charset="0"/>
              </a:rPr>
            </a:br>
            <a:br>
              <a:rPr lang="en-CA" sz="2800" dirty="0">
                <a:latin typeface="Arial" panose="020B0604020202020204" pitchFamily="34" charset="0"/>
                <a:cs typeface="Arial" panose="020B0604020202020204" pitchFamily="34" charset="0"/>
              </a:rPr>
            </a:br>
            <a:br>
              <a:rPr lang="en-CA"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308A4B98-BC90-EC25-342F-AECDDAEAFD71}"/>
              </a:ext>
            </a:extLst>
          </p:cNvPr>
          <p:cNvSpPr>
            <a:spLocks noGrp="1"/>
          </p:cNvSpPr>
          <p:nvPr>
            <p:ph type="body" idx="1"/>
          </p:nvPr>
        </p:nvSpPr>
        <p:spPr/>
        <p:txBody>
          <a:bodyPr/>
          <a:lstStyle/>
          <a:p>
            <a:pPr marL="152396" indent="0">
              <a:buNone/>
            </a:pPr>
            <a:r>
              <a:rPr lang="en-CA" sz="2800" b="1" dirty="0"/>
              <a:t>Cooperation and Collaboration</a:t>
            </a:r>
          </a:p>
          <a:p>
            <a:pPr marL="152396" indent="0">
              <a:buNone/>
            </a:pPr>
            <a:endParaRPr lang="en-CA" dirty="0"/>
          </a:p>
          <a:p>
            <a:pPr marL="152396" indent="0">
              <a:buNone/>
            </a:pPr>
            <a:br>
              <a:rPr lang="en-CA" dirty="0"/>
            </a:br>
            <a:endParaRPr lang="en-US" dirty="0"/>
          </a:p>
        </p:txBody>
      </p:sp>
      <p:sp>
        <p:nvSpPr>
          <p:cNvPr id="4" name="Text Placeholder 3">
            <a:extLst>
              <a:ext uri="{FF2B5EF4-FFF2-40B4-BE49-F238E27FC236}">
                <a16:creationId xmlns:a16="http://schemas.microsoft.com/office/drawing/2014/main" id="{188ACE3D-1364-741B-998B-571928D1F638}"/>
              </a:ext>
            </a:extLst>
          </p:cNvPr>
          <p:cNvSpPr txBox="1">
            <a:spLocks/>
          </p:cNvSpPr>
          <p:nvPr/>
        </p:nvSpPr>
        <p:spPr>
          <a:xfrm>
            <a:off x="611752" y="2882592"/>
            <a:ext cx="10968496" cy="2409866"/>
          </a:xfrm>
          <a:prstGeom prst="rect">
            <a:avLst/>
          </a:prstGeom>
          <a:solidFill>
            <a:schemeClr val="bg1">
              <a:lumMod val="95000"/>
            </a:schemeClr>
          </a:solidFill>
          <a:ln w="57150">
            <a:solidFill>
              <a:schemeClr val="tx1"/>
            </a:solidFill>
          </a:ln>
        </p:spPr>
        <p:txBody>
          <a:bodyPr spcFirstLastPara="1" wrap="square" lIns="144000" tIns="96000" rIns="144000" bIns="96000" anchor="t" anchorCtr="0">
            <a:sp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800"/>
              <a:buFont typeface="Roboto"/>
              <a:buChar char="●"/>
              <a:defRPr sz="1800" b="0" i="0" u="none" strike="noStrike" cap="none">
                <a:solidFill>
                  <a:schemeClr val="dk2"/>
                </a:solidFill>
                <a:latin typeface="+mn-lt"/>
                <a:ea typeface="Roboto"/>
                <a:cs typeface="Roboto"/>
                <a:sym typeface="Roboto"/>
              </a:defRPr>
            </a:lvl1pPr>
            <a:lvl2pPr marL="914400" marR="0" lvl="1"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2pPr>
            <a:lvl3pPr marL="1371600" marR="0" lvl="2"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3pPr>
            <a:lvl4pPr marL="1828800" marR="0" lvl="3"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4pPr>
            <a:lvl5pPr marL="2286000" marR="0" lvl="4"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5pPr>
            <a:lvl6pPr marL="2743200" marR="0" lvl="5"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6pPr>
            <a:lvl7pPr marL="3200400" marR="0" lvl="6"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7pPr>
            <a:lvl8pPr marL="3657600" marR="0" lvl="7"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8pPr>
            <a:lvl9pPr marL="4114800" marR="0" lvl="8"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pPr marL="152396" indent="0" defTabSz="1219170">
              <a:buClr>
                <a:srgbClr val="434343"/>
              </a:buClr>
              <a:buNone/>
            </a:pPr>
            <a:r>
              <a:rPr lang="en-CA" sz="2400" kern="0" dirty="0">
                <a:solidFill>
                  <a:srgbClr val="434343"/>
                </a:solidFill>
                <a:latin typeface="Arial"/>
              </a:rPr>
              <a:t>In </a:t>
            </a:r>
            <a:r>
              <a:rPr lang="en-CA" sz="2400" i="1" kern="0" dirty="0">
                <a:solidFill>
                  <a:srgbClr val="434343"/>
                </a:solidFill>
                <a:latin typeface="Arial"/>
              </a:rPr>
              <a:t>The Construction of Shared Knowledge in Collaborative Problem Solving</a:t>
            </a:r>
            <a:r>
              <a:rPr lang="en-CA" sz="2400" kern="0" dirty="0">
                <a:solidFill>
                  <a:srgbClr val="434343"/>
                </a:solidFill>
                <a:latin typeface="Arial"/>
              </a:rPr>
              <a:t>, </a:t>
            </a:r>
            <a:r>
              <a:rPr lang="en-CA" sz="2400" kern="0" dirty="0" err="1">
                <a:solidFill>
                  <a:srgbClr val="434343"/>
                </a:solidFill>
                <a:latin typeface="Arial"/>
              </a:rPr>
              <a:t>Roschelle</a:t>
            </a:r>
            <a:r>
              <a:rPr lang="en-CA" sz="2400" kern="0" dirty="0">
                <a:solidFill>
                  <a:srgbClr val="434343"/>
                </a:solidFill>
                <a:latin typeface="Arial"/>
              </a:rPr>
              <a:t> and Teasley define </a:t>
            </a:r>
            <a:r>
              <a:rPr lang="en-CA" sz="2400" b="1" kern="0" dirty="0">
                <a:solidFill>
                  <a:srgbClr val="434343"/>
                </a:solidFill>
                <a:latin typeface="Arial"/>
              </a:rPr>
              <a:t>cooperative group work</a:t>
            </a:r>
            <a:r>
              <a:rPr lang="en-CA" sz="2400" kern="0" dirty="0">
                <a:solidFill>
                  <a:srgbClr val="434343"/>
                </a:solidFill>
                <a:latin typeface="Arial"/>
              </a:rPr>
              <a:t> as “the division of labour among participants, as an activity where each person is responsible for a portion of the problem solving” and </a:t>
            </a:r>
            <a:r>
              <a:rPr lang="en-CA" sz="2400" b="1" kern="0" dirty="0">
                <a:solidFill>
                  <a:srgbClr val="434343"/>
                </a:solidFill>
                <a:latin typeface="Arial"/>
              </a:rPr>
              <a:t>collaborative work</a:t>
            </a:r>
            <a:r>
              <a:rPr lang="en-CA" sz="2400" kern="0" dirty="0">
                <a:solidFill>
                  <a:srgbClr val="434343"/>
                </a:solidFill>
                <a:latin typeface="Arial"/>
              </a:rPr>
              <a:t> is “a coordinated, synchronous activity that is the result of a continued attempt to construct and maintain a shared conception of a problem” (1995, p. 70).</a:t>
            </a:r>
            <a:endParaRPr lang="en-US" sz="2667" i="1" kern="0" dirty="0">
              <a:solidFill>
                <a:srgbClr val="434343"/>
              </a:solidFill>
              <a:latin typeface="Arial"/>
            </a:endParaRPr>
          </a:p>
        </p:txBody>
      </p:sp>
    </p:spTree>
    <p:extLst>
      <p:ext uri="{BB962C8B-B14F-4D97-AF65-F5344CB8AC3E}">
        <p14:creationId xmlns:p14="http://schemas.microsoft.com/office/powerpoint/2010/main" val="3002112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eps in the decision-making process&#10;&#10;1. Identify the problem&#10;&#10;2. Establish decision criteria&#10;&#10;3. Weigh decision criteria&#10;&#10;4. Generate alternatives&#10;&#10;5. Evaluate the alternatives &#10;&#10;6. Choose the best alternative&#10;&#10;7. Implement the decision&#10;&#10;8. Evaluate the decision. &#10;">
            <a:extLst>
              <a:ext uri="{FF2B5EF4-FFF2-40B4-BE49-F238E27FC236}">
                <a16:creationId xmlns:a16="http://schemas.microsoft.com/office/drawing/2014/main" id="{07BC4329-587A-6F27-9F3B-62D7077F937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705082" y="1177833"/>
            <a:ext cx="5886844" cy="5228448"/>
          </a:xfrm>
          <a:prstGeom prst="rect">
            <a:avLst/>
          </a:prstGeom>
        </p:spPr>
      </p:pic>
      <p:sp>
        <p:nvSpPr>
          <p:cNvPr id="2" name="Title 1">
            <a:extLst>
              <a:ext uri="{FF2B5EF4-FFF2-40B4-BE49-F238E27FC236}">
                <a16:creationId xmlns:a16="http://schemas.microsoft.com/office/drawing/2014/main" id="{8AB860E4-96C2-1635-7C00-3393302F1D52}"/>
              </a:ext>
            </a:extLst>
          </p:cNvPr>
          <p:cNvSpPr>
            <a:spLocks noGrp="1"/>
          </p:cNvSpPr>
          <p:nvPr>
            <p:ph type="title"/>
          </p:nvPr>
        </p:nvSpPr>
        <p:spPr/>
        <p:txBody>
          <a:bodyPr>
            <a:noAutofit/>
          </a:bodyPr>
          <a:lstStyle/>
          <a:p>
            <a:r>
              <a:rPr lang="en-CA" sz="2667" dirty="0">
                <a:latin typeface="Arial" panose="020B0604020202020204" pitchFamily="34" charset="0"/>
                <a:cs typeface="Arial" panose="020B0604020202020204" pitchFamily="34" charset="0"/>
              </a:rPr>
              <a:t>5.3 Collaboration, Decision-Making and Problem Solving in Groups II</a:t>
            </a:r>
            <a:br>
              <a:rPr lang="en-CA" sz="2667" dirty="0">
                <a:latin typeface="Arial" panose="020B0604020202020204" pitchFamily="34" charset="0"/>
                <a:cs typeface="Arial" panose="020B0604020202020204" pitchFamily="34" charset="0"/>
              </a:rPr>
            </a:br>
            <a:br>
              <a:rPr lang="en-CA" sz="2667" dirty="0">
                <a:latin typeface="Arial" panose="020B0604020202020204" pitchFamily="34" charset="0"/>
                <a:cs typeface="Arial" panose="020B0604020202020204" pitchFamily="34" charset="0"/>
              </a:rPr>
            </a:br>
            <a:br>
              <a:rPr lang="en-CA" sz="2667" dirty="0">
                <a:latin typeface="Arial" panose="020B0604020202020204" pitchFamily="34" charset="0"/>
                <a:cs typeface="Arial" panose="020B0604020202020204" pitchFamily="34" charset="0"/>
              </a:rPr>
            </a:br>
            <a:endParaRPr lang="en-US" sz="2667" dirty="0"/>
          </a:p>
        </p:txBody>
      </p:sp>
      <p:sp>
        <p:nvSpPr>
          <p:cNvPr id="3" name="Text Placeholder 2">
            <a:extLst>
              <a:ext uri="{FF2B5EF4-FFF2-40B4-BE49-F238E27FC236}">
                <a16:creationId xmlns:a16="http://schemas.microsoft.com/office/drawing/2014/main" id="{4515C2A8-3F1E-17A4-B850-1BE1D4370035}"/>
              </a:ext>
            </a:extLst>
          </p:cNvPr>
          <p:cNvSpPr>
            <a:spLocks noGrp="1"/>
          </p:cNvSpPr>
          <p:nvPr>
            <p:ph type="body" idx="1"/>
          </p:nvPr>
        </p:nvSpPr>
        <p:spPr>
          <a:xfrm>
            <a:off x="415601" y="3154297"/>
            <a:ext cx="4123348" cy="1121488"/>
          </a:xfrm>
        </p:spPr>
        <p:txBody>
          <a:bodyPr>
            <a:normAutofit/>
          </a:bodyPr>
          <a:lstStyle/>
          <a:p>
            <a:pPr marL="152396" indent="0">
              <a:buNone/>
            </a:pPr>
            <a:r>
              <a:rPr lang="en-US" sz="2667" b="1" dirty="0">
                <a:latin typeface="Arial" panose="020B0604020202020204" pitchFamily="34" charset="0"/>
                <a:cs typeface="Arial" panose="020B0604020202020204" pitchFamily="34" charset="0"/>
              </a:rPr>
              <a:t>Steps in the decision-making process</a:t>
            </a:r>
          </a:p>
        </p:txBody>
      </p:sp>
    </p:spTree>
    <p:extLst>
      <p:ext uri="{BB962C8B-B14F-4D97-AF65-F5344CB8AC3E}">
        <p14:creationId xmlns:p14="http://schemas.microsoft.com/office/powerpoint/2010/main" val="2833674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5458B-2D5F-4E8A-F7C9-19E08579F99B}"/>
              </a:ext>
            </a:extLst>
          </p:cNvPr>
          <p:cNvSpPr>
            <a:spLocks noGrp="1"/>
          </p:cNvSpPr>
          <p:nvPr>
            <p:ph type="title"/>
          </p:nvPr>
        </p:nvSpPr>
        <p:spPr/>
        <p:txBody>
          <a:bodyPr>
            <a:noAutofit/>
          </a:bodyPr>
          <a:lstStyle/>
          <a:p>
            <a:r>
              <a:rPr lang="en-CA" dirty="0"/>
              <a:t>5.4 Working in Diverse Teams I</a:t>
            </a:r>
            <a:br>
              <a:rPr lang="en-CA" dirty="0"/>
            </a:br>
            <a:br>
              <a:rPr lang="en-CA" dirty="0"/>
            </a:br>
            <a:br>
              <a:rPr lang="en-CA" dirty="0"/>
            </a:br>
            <a:endParaRPr lang="en-US" dirty="0"/>
          </a:p>
        </p:txBody>
      </p:sp>
      <p:sp>
        <p:nvSpPr>
          <p:cNvPr id="3" name="Text Placeholder 2">
            <a:extLst>
              <a:ext uri="{FF2B5EF4-FFF2-40B4-BE49-F238E27FC236}">
                <a16:creationId xmlns:a16="http://schemas.microsoft.com/office/drawing/2014/main" id="{751089B5-F16E-C36B-45D9-E7E971708F66}"/>
              </a:ext>
            </a:extLst>
          </p:cNvPr>
          <p:cNvSpPr>
            <a:spLocks noGrp="1"/>
          </p:cNvSpPr>
          <p:nvPr>
            <p:ph type="body" idx="1"/>
          </p:nvPr>
        </p:nvSpPr>
        <p:spPr>
          <a:xfrm>
            <a:off x="415600" y="1357067"/>
            <a:ext cx="11360800" cy="4452000"/>
          </a:xfrm>
        </p:spPr>
        <p:txBody>
          <a:bodyPr>
            <a:normAutofit/>
          </a:bodyPr>
          <a:lstStyle/>
          <a:p>
            <a:pPr marL="152396" indent="0">
              <a:buNone/>
            </a:pPr>
            <a:r>
              <a:rPr lang="en-CA" sz="3200" b="1" dirty="0">
                <a:latin typeface="Arial" panose="020B0604020202020204" pitchFamily="34" charset="0"/>
                <a:cs typeface="Arial" panose="020B0604020202020204" pitchFamily="34" charset="0"/>
              </a:rPr>
              <a:t>Decision-making</a:t>
            </a:r>
            <a:r>
              <a:rPr lang="en-CA" sz="3200" dirty="0">
                <a:latin typeface="Arial" panose="020B0604020202020204" pitchFamily="34" charset="0"/>
                <a:cs typeface="Arial" panose="020B0604020202020204" pitchFamily="34" charset="0"/>
              </a:rPr>
              <a:t> and problem-solving can be much more dynamic and successful when performed in a diverse team environment. The multiple diverse perspectives can enhance both the understanding of the problem and the quality of the solution.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221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3858-4664-28CE-49AE-55B64F8A85D8}"/>
              </a:ext>
            </a:extLst>
          </p:cNvPr>
          <p:cNvSpPr>
            <a:spLocks noGrp="1"/>
          </p:cNvSpPr>
          <p:nvPr>
            <p:ph type="title"/>
          </p:nvPr>
        </p:nvSpPr>
        <p:spPr/>
        <p:txBody>
          <a:bodyPr>
            <a:noAutofit/>
          </a:bodyPr>
          <a:lstStyle/>
          <a:p>
            <a:r>
              <a:rPr lang="en-CA" sz="3200" dirty="0"/>
              <a:t>5.4 Working in Diverse Teams II</a:t>
            </a:r>
            <a:br>
              <a:rPr lang="en-CA" sz="3200" dirty="0"/>
            </a:br>
            <a:br>
              <a:rPr lang="en-CA" sz="3200" dirty="0"/>
            </a:br>
            <a:br>
              <a:rPr lang="en-CA" sz="3200" dirty="0"/>
            </a:br>
            <a:endParaRPr lang="en-US" sz="3200" dirty="0"/>
          </a:p>
        </p:txBody>
      </p:sp>
      <p:sp>
        <p:nvSpPr>
          <p:cNvPr id="3" name="Text Placeholder 2">
            <a:extLst>
              <a:ext uri="{FF2B5EF4-FFF2-40B4-BE49-F238E27FC236}">
                <a16:creationId xmlns:a16="http://schemas.microsoft.com/office/drawing/2014/main" id="{62EE0274-1B59-BCAC-0593-F8617EDC821B}"/>
              </a:ext>
            </a:extLst>
          </p:cNvPr>
          <p:cNvSpPr>
            <a:spLocks noGrp="1"/>
          </p:cNvSpPr>
          <p:nvPr>
            <p:ph type="body" idx="1"/>
          </p:nvPr>
        </p:nvSpPr>
        <p:spPr>
          <a:xfrm>
            <a:off x="415601" y="1639833"/>
            <a:ext cx="4475889" cy="4452000"/>
          </a:xfrm>
        </p:spPr>
        <p:txBody>
          <a:bodyPr>
            <a:normAutofit/>
          </a:bodyPr>
          <a:lstStyle/>
          <a:p>
            <a:pPr marL="152396" indent="0">
              <a:buNone/>
            </a:pPr>
            <a:r>
              <a:rPr lang="en-CA" sz="2800" b="1" dirty="0"/>
              <a:t>The Benefits of Team Diversity</a:t>
            </a:r>
          </a:p>
          <a:p>
            <a:pPr marL="152396" indent="0">
              <a:buNone/>
            </a:pPr>
            <a:endParaRPr lang="en-CA" sz="2800" dirty="0"/>
          </a:p>
          <a:p>
            <a:pPr marL="152396" indent="0">
              <a:buNone/>
            </a:pPr>
            <a:r>
              <a:rPr lang="en-CA" sz="2800" dirty="0"/>
              <a:t>Teams made up of diverse members tend to perform better than teams of similar backgrounds. </a:t>
            </a:r>
            <a:br>
              <a:rPr lang="en-CA" sz="2800" dirty="0"/>
            </a:br>
            <a:endParaRPr lang="en-US" sz="2800" dirty="0"/>
          </a:p>
        </p:txBody>
      </p:sp>
      <p:pic>
        <p:nvPicPr>
          <p:cNvPr id="5" name="Picture 4">
            <a:extLst>
              <a:ext uri="{FF2B5EF4-FFF2-40B4-BE49-F238E27FC236}">
                <a16:creationId xmlns:a16="http://schemas.microsoft.com/office/drawing/2014/main" id="{9706607A-897C-949B-8E78-360362B3CB8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84345" y="1567899"/>
            <a:ext cx="6888423" cy="4595869"/>
          </a:xfrm>
          <a:prstGeom prst="rect">
            <a:avLst/>
          </a:prstGeom>
        </p:spPr>
      </p:pic>
      <p:sp>
        <p:nvSpPr>
          <p:cNvPr id="7" name="TextBox 6">
            <a:extLst>
              <a:ext uri="{FF2B5EF4-FFF2-40B4-BE49-F238E27FC236}">
                <a16:creationId xmlns:a16="http://schemas.microsoft.com/office/drawing/2014/main" id="{E5C1716F-1BF1-F861-C921-C6A9072B17A5}"/>
              </a:ext>
            </a:extLst>
          </p:cNvPr>
          <p:cNvSpPr txBox="1"/>
          <p:nvPr/>
        </p:nvSpPr>
        <p:spPr>
          <a:xfrm>
            <a:off x="6786391" y="6163768"/>
            <a:ext cx="7616327" cy="318100"/>
          </a:xfrm>
          <a:prstGeom prst="rect">
            <a:avLst/>
          </a:prstGeom>
          <a:noFill/>
        </p:spPr>
        <p:txBody>
          <a:bodyPr wrap="square">
            <a:spAutoFit/>
          </a:bodyPr>
          <a:lstStyle/>
          <a:p>
            <a:pPr defTabSz="1219170">
              <a:buClr>
                <a:srgbClr val="000000"/>
              </a:buClr>
            </a:pPr>
            <a:r>
              <a:rPr lang="en-CA" sz="1467" kern="0" dirty="0">
                <a:solidFill>
                  <a:srgbClr val="373D3F"/>
                </a:solidFill>
                <a:latin typeface="Arial" panose="020B0604020202020204" pitchFamily="34" charset="0"/>
                <a:cs typeface="Arial" panose="020B0604020202020204" pitchFamily="34" charset="0"/>
                <a:sym typeface="Arial"/>
              </a:rPr>
              <a:t>Image: </a:t>
            </a:r>
            <a:r>
              <a:rPr lang="en-CA" sz="1467" kern="0" dirty="0" err="1">
                <a:solidFill>
                  <a:srgbClr val="373D3F"/>
                </a:solidFill>
                <a:latin typeface="Arial" panose="020B0604020202020204" pitchFamily="34" charset="0"/>
                <a:cs typeface="Arial" panose="020B0604020202020204" pitchFamily="34" charset="0"/>
                <a:sym typeface="Arial"/>
              </a:rPr>
              <a:t>wocintech</a:t>
            </a:r>
            <a:r>
              <a:rPr lang="en-CA" sz="1467" kern="0" dirty="0">
                <a:solidFill>
                  <a:srgbClr val="373D3F"/>
                </a:solidFill>
                <a:latin typeface="Arial" panose="020B0604020202020204" pitchFamily="34" charset="0"/>
                <a:cs typeface="Arial" panose="020B0604020202020204" pitchFamily="34" charset="0"/>
                <a:sym typeface="Arial"/>
              </a:rPr>
              <a:t>, Women of Color in Tech, </a:t>
            </a:r>
            <a:r>
              <a:rPr lang="en-CA" sz="1467" u="sng" kern="0" dirty="0">
                <a:solidFill>
                  <a:srgbClr val="373D3F"/>
                </a:solidFill>
                <a:latin typeface="Arial" panose="020B0604020202020204" pitchFamily="34" charset="0"/>
                <a:cs typeface="Arial" panose="020B0604020202020204" pitchFamily="34" charset="0"/>
                <a:sym typeface="Arial"/>
                <a:hlinkClick r:id="rId4"/>
              </a:rPr>
              <a:t>Flickr</a:t>
            </a:r>
            <a:r>
              <a:rPr lang="en-CA" sz="1467" kern="0" dirty="0">
                <a:solidFill>
                  <a:srgbClr val="373D3F"/>
                </a:solidFill>
                <a:latin typeface="Arial" panose="020B0604020202020204" pitchFamily="34" charset="0"/>
                <a:cs typeface="Arial" panose="020B0604020202020204" pitchFamily="34" charset="0"/>
                <a:sym typeface="Arial"/>
              </a:rPr>
              <a:t>, </a:t>
            </a:r>
            <a:r>
              <a:rPr lang="en-CA" sz="1467" u="sng" kern="0" dirty="0">
                <a:solidFill>
                  <a:srgbClr val="373D3F"/>
                </a:solidFill>
                <a:latin typeface="Arial" panose="020B0604020202020204" pitchFamily="34" charset="0"/>
                <a:cs typeface="Arial" panose="020B0604020202020204" pitchFamily="34" charset="0"/>
                <a:sym typeface="Arial"/>
                <a:hlinkClick r:id="rId5"/>
              </a:rPr>
              <a:t>CC BY 2.0</a:t>
            </a:r>
            <a:r>
              <a:rPr lang="en-CA" sz="1467" kern="0" dirty="0">
                <a:solidFill>
                  <a:srgbClr val="373D3F"/>
                </a:solidFill>
                <a:latin typeface="Arial" panose="020B0604020202020204" pitchFamily="34" charset="0"/>
                <a:cs typeface="Arial" panose="020B0604020202020204" pitchFamily="34" charset="0"/>
                <a:sym typeface="Arial"/>
              </a:rPr>
              <a:t>.</a:t>
            </a:r>
            <a:endParaRPr lang="en-US" sz="1467" kern="0" dirty="0">
              <a:solidFill>
                <a:srgbClr val="000000"/>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1547081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5C46D-BA8C-98B7-7768-0B29E361B255}"/>
              </a:ext>
            </a:extLst>
          </p:cNvPr>
          <p:cNvSpPr>
            <a:spLocks noGrp="1"/>
          </p:cNvSpPr>
          <p:nvPr>
            <p:ph type="title"/>
          </p:nvPr>
        </p:nvSpPr>
        <p:spPr>
          <a:xfrm>
            <a:off x="415599" y="546667"/>
            <a:ext cx="11629508" cy="810400"/>
          </a:xfrm>
        </p:spPr>
        <p:txBody>
          <a:bodyPr>
            <a:noAutofit/>
          </a:bodyPr>
          <a:lstStyle/>
          <a:p>
            <a:r>
              <a:rPr lang="en-CA" sz="3067" dirty="0">
                <a:latin typeface="Arial" panose="020B0604020202020204" pitchFamily="34" charset="0"/>
                <a:cs typeface="Arial" panose="020B0604020202020204" pitchFamily="34" charset="0"/>
              </a:rPr>
              <a:t>5.5 Conflict Management Strategies for Groups and Teams I</a:t>
            </a:r>
            <a:br>
              <a:rPr lang="en-CA" sz="3067" dirty="0">
                <a:latin typeface="Arial" panose="020B0604020202020204" pitchFamily="34" charset="0"/>
                <a:cs typeface="Arial" panose="020B0604020202020204" pitchFamily="34" charset="0"/>
              </a:rPr>
            </a:br>
            <a:br>
              <a:rPr lang="en-CA" sz="3067" dirty="0">
                <a:latin typeface="Arial" panose="020B0604020202020204" pitchFamily="34" charset="0"/>
                <a:cs typeface="Arial" panose="020B0604020202020204" pitchFamily="34" charset="0"/>
              </a:rPr>
            </a:br>
            <a:br>
              <a:rPr lang="en-CA" sz="3067" dirty="0">
                <a:latin typeface="Arial" panose="020B0604020202020204" pitchFamily="34" charset="0"/>
                <a:cs typeface="Arial" panose="020B0604020202020204" pitchFamily="34" charset="0"/>
              </a:rPr>
            </a:br>
            <a:endParaRPr lang="en-US" sz="3067"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0E1F14E7-1CF2-1FB0-4098-8B2225C2A986}"/>
              </a:ext>
            </a:extLst>
          </p:cNvPr>
          <p:cNvSpPr>
            <a:spLocks noGrp="1"/>
          </p:cNvSpPr>
          <p:nvPr>
            <p:ph type="body" idx="1"/>
          </p:nvPr>
        </p:nvSpPr>
        <p:spPr>
          <a:xfrm>
            <a:off x="289640" y="1534996"/>
            <a:ext cx="5533508" cy="4452000"/>
          </a:xfrm>
        </p:spPr>
        <p:txBody>
          <a:bodyPr>
            <a:normAutofit fontScale="92500" lnSpcReduction="20000"/>
          </a:bodyPr>
          <a:lstStyle/>
          <a:p>
            <a:pPr marL="152396" indent="0">
              <a:buNone/>
            </a:pPr>
            <a:r>
              <a:rPr lang="en-CA" sz="3200" b="1" dirty="0"/>
              <a:t>Conflict in Groups and Teams</a:t>
            </a:r>
          </a:p>
          <a:p>
            <a:pPr marL="152396" indent="0">
              <a:buNone/>
            </a:pPr>
            <a:endParaRPr lang="en-CA" sz="3200" dirty="0"/>
          </a:p>
          <a:p>
            <a:pPr marL="152396" indent="0">
              <a:buNone/>
            </a:pPr>
            <a:r>
              <a:rPr lang="en-CA" sz="3200" dirty="0"/>
              <a:t>Remember that a complete lack of conflict in a group is a bad sign, as it indicates either a lack of activity or a lack of commitment on the part of the members (Ellis &amp; Fisher, 1994). </a:t>
            </a:r>
            <a:br>
              <a:rPr lang="en-CA" sz="3200" dirty="0"/>
            </a:br>
            <a:endParaRPr lang="en-US" sz="3200" dirty="0"/>
          </a:p>
        </p:txBody>
      </p:sp>
      <p:sp>
        <p:nvSpPr>
          <p:cNvPr id="5" name="TextBox 4">
            <a:extLst>
              <a:ext uri="{FF2B5EF4-FFF2-40B4-BE49-F238E27FC236}">
                <a16:creationId xmlns:a16="http://schemas.microsoft.com/office/drawing/2014/main" id="{B42ADF98-7771-C650-76BF-9449C15F4477}"/>
              </a:ext>
            </a:extLst>
          </p:cNvPr>
          <p:cNvSpPr txBox="1"/>
          <p:nvPr/>
        </p:nvSpPr>
        <p:spPr>
          <a:xfrm>
            <a:off x="8233272" y="5882158"/>
            <a:ext cx="6096000" cy="892745"/>
          </a:xfrm>
          <a:prstGeom prst="rect">
            <a:avLst/>
          </a:prstGeom>
          <a:noFill/>
        </p:spPr>
        <p:txBody>
          <a:bodyPr wrap="square">
            <a:spAutoFit/>
          </a:bodyPr>
          <a:lstStyle/>
          <a:p>
            <a:pPr defTabSz="1219170">
              <a:buClr>
                <a:srgbClr val="000000"/>
              </a:buClr>
            </a:pPr>
            <a:r>
              <a:rPr lang="en-CA" sz="1467" kern="0" dirty="0">
                <a:solidFill>
                  <a:srgbClr val="000000"/>
                </a:solidFill>
                <a:latin typeface="Arial"/>
                <a:cs typeface="Arial"/>
                <a:sym typeface="Arial"/>
              </a:rPr>
              <a:t>Photo by </a:t>
            </a:r>
            <a:r>
              <a:rPr lang="en-CA" sz="1467" kern="0" dirty="0">
                <a:solidFill>
                  <a:srgbClr val="767676"/>
                </a:solidFill>
                <a:latin typeface="Arial"/>
                <a:cs typeface="Arial"/>
                <a:sym typeface="Arial"/>
                <a:hlinkClick r:id="rId3"/>
              </a:rPr>
              <a:t>Afif Kusuma</a:t>
            </a:r>
            <a:r>
              <a:rPr lang="en-CA" sz="1467" kern="0" dirty="0">
                <a:solidFill>
                  <a:srgbClr val="000000"/>
                </a:solidFill>
                <a:latin typeface="Arial"/>
                <a:cs typeface="Arial"/>
                <a:sym typeface="Arial"/>
              </a:rPr>
              <a:t> on </a:t>
            </a:r>
            <a:r>
              <a:rPr lang="en-CA" sz="1467" kern="0" dirty="0">
                <a:solidFill>
                  <a:srgbClr val="767676"/>
                </a:solidFill>
                <a:latin typeface="Arial"/>
                <a:cs typeface="Arial"/>
                <a:sym typeface="Arial"/>
                <a:hlinkClick r:id="rId4"/>
              </a:rPr>
              <a:t>Unsplash</a:t>
            </a:r>
            <a:endParaRPr lang="en-CA" sz="1467" kern="0" dirty="0">
              <a:solidFill>
                <a:srgbClr val="000000"/>
              </a:solidFill>
              <a:latin typeface="Arial"/>
              <a:cs typeface="Arial"/>
              <a:sym typeface="Arial"/>
            </a:endParaRPr>
          </a:p>
          <a:p>
            <a:pPr defTabSz="1219170">
              <a:buClr>
                <a:srgbClr val="000000"/>
              </a:buClr>
            </a:pPr>
            <a:br>
              <a:rPr lang="en-CA" sz="1867" kern="0" dirty="0">
                <a:solidFill>
                  <a:srgbClr val="000000"/>
                </a:solidFill>
                <a:latin typeface="Arial"/>
                <a:cs typeface="Arial"/>
                <a:sym typeface="Arial"/>
              </a:rPr>
            </a:br>
            <a:endParaRPr lang="en-CA" sz="1867" kern="0" dirty="0">
              <a:solidFill>
                <a:srgbClr val="000000"/>
              </a:solidFill>
              <a:latin typeface="Arial"/>
              <a:cs typeface="Arial"/>
              <a:sym typeface="Arial"/>
            </a:endParaRPr>
          </a:p>
        </p:txBody>
      </p:sp>
      <p:pic>
        <p:nvPicPr>
          <p:cNvPr id="8" name="Picture 7">
            <a:extLst>
              <a:ext uri="{FF2B5EF4-FFF2-40B4-BE49-F238E27FC236}">
                <a16:creationId xmlns:a16="http://schemas.microsoft.com/office/drawing/2014/main" id="{D9D3C983-B067-AD57-563B-77A2CECEE8AB}"/>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949109" y="1639834"/>
            <a:ext cx="6093929" cy="4242324"/>
          </a:xfrm>
          <a:prstGeom prst="rect">
            <a:avLst/>
          </a:prstGeom>
        </p:spPr>
      </p:pic>
    </p:spTree>
    <p:extLst>
      <p:ext uri="{BB962C8B-B14F-4D97-AF65-F5344CB8AC3E}">
        <p14:creationId xmlns:p14="http://schemas.microsoft.com/office/powerpoint/2010/main" val="3063802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1D07448-D2D3-2ADA-DC5E-7FE94F6EC04E}"/>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09574" y="2098118"/>
            <a:ext cx="5740967" cy="3993716"/>
          </a:xfrm>
          <a:prstGeom prst="rect">
            <a:avLst/>
          </a:prstGeom>
        </p:spPr>
      </p:pic>
      <p:sp>
        <p:nvSpPr>
          <p:cNvPr id="2" name="Title 1">
            <a:extLst>
              <a:ext uri="{FF2B5EF4-FFF2-40B4-BE49-F238E27FC236}">
                <a16:creationId xmlns:a16="http://schemas.microsoft.com/office/drawing/2014/main" id="{C737A2F5-204E-9435-8858-65B73201AD96}"/>
              </a:ext>
            </a:extLst>
          </p:cNvPr>
          <p:cNvSpPr>
            <a:spLocks noGrp="1"/>
          </p:cNvSpPr>
          <p:nvPr>
            <p:ph type="title"/>
          </p:nvPr>
        </p:nvSpPr>
        <p:spPr>
          <a:xfrm>
            <a:off x="415600" y="546667"/>
            <a:ext cx="11614819" cy="810400"/>
          </a:xfrm>
        </p:spPr>
        <p:txBody>
          <a:bodyPr>
            <a:noAutofit/>
          </a:bodyPr>
          <a:lstStyle/>
          <a:p>
            <a:r>
              <a:rPr lang="en-CA" sz="3067" dirty="0">
                <a:latin typeface="Arial" panose="020B0604020202020204" pitchFamily="34" charset="0"/>
                <a:cs typeface="Arial" panose="020B0604020202020204" pitchFamily="34" charset="0"/>
              </a:rPr>
              <a:t>5.5 Conflict Management Strategies for Groups and Teams II</a:t>
            </a:r>
            <a:br>
              <a:rPr lang="en-CA" sz="3067" dirty="0">
                <a:latin typeface="Arial" panose="020B0604020202020204" pitchFamily="34" charset="0"/>
                <a:cs typeface="Arial" panose="020B0604020202020204" pitchFamily="34" charset="0"/>
              </a:rPr>
            </a:br>
            <a:br>
              <a:rPr lang="en-CA" sz="3067" dirty="0">
                <a:latin typeface="Arial" panose="020B0604020202020204" pitchFamily="34" charset="0"/>
                <a:cs typeface="Arial" panose="020B0604020202020204" pitchFamily="34" charset="0"/>
              </a:rPr>
            </a:br>
            <a:br>
              <a:rPr lang="en-CA" sz="3067" dirty="0">
                <a:latin typeface="Arial" panose="020B0604020202020204" pitchFamily="34" charset="0"/>
                <a:cs typeface="Arial" panose="020B0604020202020204" pitchFamily="34" charset="0"/>
              </a:rPr>
            </a:br>
            <a:endParaRPr lang="en-US" sz="3067" dirty="0"/>
          </a:p>
        </p:txBody>
      </p:sp>
      <p:sp>
        <p:nvSpPr>
          <p:cNvPr id="3" name="Text Placeholder 2">
            <a:extLst>
              <a:ext uri="{FF2B5EF4-FFF2-40B4-BE49-F238E27FC236}">
                <a16:creationId xmlns:a16="http://schemas.microsoft.com/office/drawing/2014/main" id="{3AD360CC-A581-96DC-4E9F-0D0F775366C2}"/>
              </a:ext>
            </a:extLst>
          </p:cNvPr>
          <p:cNvSpPr>
            <a:spLocks noGrp="1"/>
          </p:cNvSpPr>
          <p:nvPr>
            <p:ph type="body" idx="1"/>
          </p:nvPr>
        </p:nvSpPr>
        <p:spPr/>
        <p:txBody>
          <a:bodyPr>
            <a:normAutofit/>
          </a:bodyPr>
          <a:lstStyle/>
          <a:p>
            <a:pPr marL="152396" indent="0">
              <a:buNone/>
            </a:pPr>
            <a:r>
              <a:rPr lang="en-CA" sz="2400" b="1" dirty="0"/>
              <a:t>Preventing Conflict in Groups</a:t>
            </a:r>
          </a:p>
          <a:p>
            <a:pPr marL="152396" indent="0">
              <a:buNone/>
            </a:pPr>
            <a:endParaRPr lang="en-CA" sz="2400" dirty="0"/>
          </a:p>
          <a:p>
            <a:pPr marL="152396" indent="0">
              <a:buNone/>
            </a:pPr>
            <a:r>
              <a:rPr lang="en-CA" sz="2400" dirty="0"/>
              <a:t>As well as being able to handle conflict when it arises, teams need to develop ways of preventing conflict from becoming damaging. Team members can learn skills and behavior to help this. </a:t>
            </a:r>
            <a:br>
              <a:rPr lang="en-CA" sz="2400" dirty="0"/>
            </a:br>
            <a:endParaRPr lang="en-US" sz="2400" dirty="0"/>
          </a:p>
        </p:txBody>
      </p:sp>
      <p:sp>
        <p:nvSpPr>
          <p:cNvPr id="5" name="TextBox 4">
            <a:extLst>
              <a:ext uri="{FF2B5EF4-FFF2-40B4-BE49-F238E27FC236}">
                <a16:creationId xmlns:a16="http://schemas.microsoft.com/office/drawing/2014/main" id="{FAE23ABF-4BC7-9D02-FDDE-AF085D944EC2}"/>
              </a:ext>
            </a:extLst>
          </p:cNvPr>
          <p:cNvSpPr txBox="1"/>
          <p:nvPr/>
        </p:nvSpPr>
        <p:spPr>
          <a:xfrm>
            <a:off x="8350784" y="5962521"/>
            <a:ext cx="3679635" cy="584775"/>
          </a:xfrm>
          <a:prstGeom prst="rect">
            <a:avLst/>
          </a:prstGeom>
          <a:noFill/>
        </p:spPr>
        <p:txBody>
          <a:bodyPr wrap="square">
            <a:spAutoFit/>
          </a:bodyPr>
          <a:lstStyle/>
          <a:p>
            <a:pPr defTabSz="1219170">
              <a:buClr>
                <a:srgbClr val="000000"/>
              </a:buClr>
            </a:pPr>
            <a:r>
              <a:rPr lang="en-CA" sz="1600" kern="0" dirty="0">
                <a:solidFill>
                  <a:srgbClr val="191B26"/>
                </a:solidFill>
                <a:latin typeface="Arial"/>
                <a:cs typeface="Arial"/>
                <a:sym typeface="Arial"/>
              </a:rPr>
              <a:t>Image by </a:t>
            </a:r>
            <a:r>
              <a:rPr lang="en-CA" sz="1600" u="sng" kern="0" dirty="0">
                <a:solidFill>
                  <a:srgbClr val="191B26"/>
                </a:solidFill>
                <a:latin typeface="Arial"/>
                <a:cs typeface="Arial"/>
                <a:sym typeface="Arial"/>
                <a:hlinkClick r:id="rId4"/>
              </a:rPr>
              <a:t>Tumisu</a:t>
            </a:r>
            <a:r>
              <a:rPr lang="en-CA" sz="1600" kern="0" dirty="0">
                <a:solidFill>
                  <a:srgbClr val="191B26"/>
                </a:solidFill>
                <a:latin typeface="Arial"/>
                <a:cs typeface="Arial"/>
                <a:sym typeface="Arial"/>
              </a:rPr>
              <a:t> from </a:t>
            </a:r>
            <a:r>
              <a:rPr lang="en-CA" sz="1600" u="sng" kern="0" dirty="0">
                <a:solidFill>
                  <a:srgbClr val="191B26"/>
                </a:solidFill>
                <a:latin typeface="Arial"/>
                <a:cs typeface="Arial"/>
                <a:sym typeface="Arial"/>
                <a:hlinkClick r:id="rId5"/>
              </a:rPr>
              <a:t>Pixabay</a:t>
            </a:r>
            <a:r>
              <a:rPr lang="en-CA" sz="1600" kern="0" dirty="0">
                <a:solidFill>
                  <a:srgbClr val="191B26"/>
                </a:solidFill>
                <a:latin typeface="Arial"/>
                <a:cs typeface="Arial"/>
                <a:sym typeface="Arial"/>
              </a:rPr>
              <a:t> </a:t>
            </a:r>
            <a:br>
              <a:rPr lang="en-CA" sz="1600" kern="0" dirty="0">
                <a:solidFill>
                  <a:srgbClr val="000000"/>
                </a:solidFill>
                <a:latin typeface="Arial"/>
                <a:cs typeface="Arial"/>
                <a:sym typeface="Arial"/>
              </a:rPr>
            </a:br>
            <a:endParaRPr lang="en-US" sz="1600" kern="0" dirty="0">
              <a:solidFill>
                <a:srgbClr val="000000"/>
              </a:solidFill>
              <a:latin typeface="Arial"/>
              <a:cs typeface="Arial"/>
              <a:sym typeface="Arial"/>
            </a:endParaRPr>
          </a:p>
        </p:txBody>
      </p:sp>
    </p:spTree>
    <p:extLst>
      <p:ext uri="{BB962C8B-B14F-4D97-AF65-F5344CB8AC3E}">
        <p14:creationId xmlns:p14="http://schemas.microsoft.com/office/powerpoint/2010/main" val="2191860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5"/>
          <p:cNvSpPr txBox="1">
            <a:spLocks noGrp="1"/>
          </p:cNvSpPr>
          <p:nvPr>
            <p:ph type="title"/>
          </p:nvPr>
        </p:nvSpPr>
        <p:spPr>
          <a:xfrm>
            <a:off x="415600" y="360967"/>
            <a:ext cx="11360800" cy="810400"/>
          </a:xfrm>
          <a:prstGeom prst="rect">
            <a:avLst/>
          </a:prstGeom>
        </p:spPr>
        <p:txBody>
          <a:bodyPr spcFirstLastPara="1" wrap="square" lIns="121900" tIns="121900" rIns="121900" bIns="121900" anchor="t" anchorCtr="0">
            <a:noAutofit/>
          </a:bodyPr>
          <a:lstStyle/>
          <a:p>
            <a:r>
              <a:rPr lang="en-CA" b="1" dirty="0">
                <a:latin typeface="Arial" panose="020B0604020202020204" pitchFamily="34" charset="0"/>
                <a:cs typeface="Arial" panose="020B0604020202020204" pitchFamily="34" charset="0"/>
              </a:rPr>
              <a:t>Learning Outcomes </a:t>
            </a:r>
            <a:endParaRPr b="1" dirty="0">
              <a:latin typeface="Arial" panose="020B0604020202020204" pitchFamily="34" charset="0"/>
              <a:cs typeface="Arial" panose="020B0604020202020204" pitchFamily="34" charset="0"/>
            </a:endParaRPr>
          </a:p>
        </p:txBody>
      </p:sp>
      <p:sp>
        <p:nvSpPr>
          <p:cNvPr id="88" name="Google Shape;88;p15"/>
          <p:cNvSpPr txBox="1">
            <a:spLocks noGrp="1"/>
          </p:cNvSpPr>
          <p:nvPr>
            <p:ph type="body" idx="1"/>
          </p:nvPr>
        </p:nvSpPr>
        <p:spPr>
          <a:xfrm>
            <a:off x="415600" y="1171367"/>
            <a:ext cx="11360800" cy="5152396"/>
          </a:xfrm>
          <a:prstGeom prst="rect">
            <a:avLst/>
          </a:prstGeom>
        </p:spPr>
        <p:txBody>
          <a:bodyPr spcFirstLastPara="1" wrap="square" lIns="121900" tIns="121900" rIns="121900" bIns="121900" anchor="t" anchorCtr="0">
            <a:normAutofit fontScale="70000" lnSpcReduction="20000"/>
          </a:bodyPr>
          <a:lstStyle/>
          <a:p>
            <a:pPr marL="152396" indent="0">
              <a:lnSpc>
                <a:spcPct val="120000"/>
              </a:lnSpc>
              <a:buNone/>
            </a:pPr>
            <a:r>
              <a:rPr lang="en-CA" sz="3200" dirty="0">
                <a:latin typeface="Arial" panose="020B0604020202020204" pitchFamily="34" charset="0"/>
                <a:cs typeface="Arial" panose="020B0604020202020204" pitchFamily="34" charset="0"/>
              </a:rPr>
              <a:t>Upon successful completion of this chapter, you will be able to:</a:t>
            </a:r>
          </a:p>
          <a:p>
            <a:pPr marL="152396" indent="0">
              <a:lnSpc>
                <a:spcPct val="120000"/>
              </a:lnSpc>
              <a:buNone/>
            </a:pPr>
            <a:endParaRPr lang="en-CA" sz="3200" dirty="0">
              <a:latin typeface="Arial" panose="020B0604020202020204" pitchFamily="34" charset="0"/>
              <a:cs typeface="Arial" panose="020B0604020202020204" pitchFamily="34" charset="0"/>
            </a:endParaRPr>
          </a:p>
          <a:p>
            <a:r>
              <a:rPr lang="en-CA" sz="3200" dirty="0">
                <a:latin typeface="Arial" panose="020B0604020202020204" pitchFamily="34" charset="0"/>
                <a:cs typeface="Arial" panose="020B0604020202020204" pitchFamily="34" charset="0"/>
              </a:rPr>
              <a:t>Identify the communication patterns in the supervisor-subordinate relationship.</a:t>
            </a:r>
          </a:p>
          <a:p>
            <a:r>
              <a:rPr lang="en-CA" sz="3200" dirty="0">
                <a:latin typeface="Arial" panose="020B0604020202020204" pitchFamily="34" charset="0"/>
                <a:cs typeface="Arial" panose="020B0604020202020204" pitchFamily="34" charset="0"/>
              </a:rPr>
              <a:t>Describe the function and types of peer co-worker relationships.</a:t>
            </a:r>
          </a:p>
          <a:p>
            <a:r>
              <a:rPr lang="en-CA" sz="3200" dirty="0">
                <a:latin typeface="Arial" panose="020B0604020202020204" pitchFamily="34" charset="0"/>
                <a:cs typeface="Arial" panose="020B0604020202020204" pitchFamily="34" charset="0"/>
              </a:rPr>
              <a:t>Explain the process of friendship development and strategies for disengagement.</a:t>
            </a:r>
          </a:p>
          <a:p>
            <a:r>
              <a:rPr lang="en-CA" sz="3200" dirty="0">
                <a:latin typeface="Arial" panose="020B0604020202020204" pitchFamily="34" charset="0"/>
                <a:cs typeface="Arial" panose="020B0604020202020204" pitchFamily="34" charset="0"/>
              </a:rPr>
              <a:t>Define and provide examples of sexual harassment in the workplace, as well as strategies for how to eliminate it.</a:t>
            </a:r>
          </a:p>
          <a:p>
            <a:r>
              <a:rPr lang="en-CA" sz="3200" dirty="0">
                <a:latin typeface="Arial" panose="020B0604020202020204" pitchFamily="34" charset="0"/>
                <a:cs typeface="Arial" panose="020B0604020202020204" pitchFamily="34" charset="0"/>
              </a:rPr>
              <a:t>Recognize the potential challenges and benefits of work in teams compared to as individuals.</a:t>
            </a:r>
          </a:p>
          <a:p>
            <a:r>
              <a:rPr lang="en-CA" sz="3200" dirty="0">
                <a:latin typeface="Arial" panose="020B0604020202020204" pitchFamily="34" charset="0"/>
                <a:cs typeface="Arial" panose="020B0604020202020204" pitchFamily="34" charset="0"/>
              </a:rPr>
              <a:t>Describe different positive and negative team roles.</a:t>
            </a:r>
          </a:p>
          <a:p>
            <a:r>
              <a:rPr lang="en-CA" sz="3200" dirty="0">
                <a:latin typeface="Arial" panose="020B0604020202020204" pitchFamily="34" charset="0"/>
                <a:cs typeface="Arial" panose="020B0604020202020204" pitchFamily="34" charset="0"/>
              </a:rPr>
              <a:t>Explain the relationship between status and power in groups.</a:t>
            </a:r>
          </a:p>
          <a:p>
            <a:r>
              <a:rPr lang="en-CA" sz="3200" dirty="0">
                <a:latin typeface="Arial" panose="020B0604020202020204" pitchFamily="34" charset="0"/>
                <a:cs typeface="Arial" panose="020B0604020202020204" pitchFamily="34" charset="0"/>
              </a:rPr>
              <a:t>Review qualities of toxic leadership and strategies to handle working with a toxic leader.</a:t>
            </a:r>
          </a:p>
          <a:p>
            <a:r>
              <a:rPr lang="en-CA" sz="3200" dirty="0">
                <a:latin typeface="Arial" panose="020B0604020202020204" pitchFamily="34" charset="0"/>
                <a:cs typeface="Arial" panose="020B0604020202020204" pitchFamily="34" charset="0"/>
              </a:rPr>
              <a:t>Explore strategies for cultivating a positive group climate.</a:t>
            </a:r>
          </a:p>
          <a:p>
            <a:r>
              <a:rPr lang="en-CA" sz="3200" dirty="0">
                <a:latin typeface="Arial" panose="020B0604020202020204" pitchFamily="34" charset="0"/>
                <a:cs typeface="Arial" panose="020B0604020202020204" pitchFamily="34" charset="0"/>
              </a:rPr>
              <a:t>Compare cooperative and collaborative group work.</a:t>
            </a:r>
          </a:p>
          <a:p>
            <a:r>
              <a:rPr lang="en-CA" sz="3200" dirty="0">
                <a:latin typeface="Arial" panose="020B0604020202020204" pitchFamily="34" charset="0"/>
                <a:cs typeface="Arial" panose="020B0604020202020204" pitchFamily="34" charset="0"/>
              </a:rPr>
              <a:t>List the process of problem solving in teams.</a:t>
            </a:r>
          </a:p>
          <a:p>
            <a:r>
              <a:rPr lang="en-CA" sz="3200" dirty="0">
                <a:latin typeface="Arial" panose="020B0604020202020204" pitchFamily="34" charset="0"/>
                <a:cs typeface="Arial" panose="020B0604020202020204" pitchFamily="34" charset="0"/>
              </a:rPr>
              <a:t>Summarize strategies for improving group decisions.</a:t>
            </a:r>
          </a:p>
          <a:p>
            <a:pPr marL="152396" indent="0">
              <a:lnSpc>
                <a:spcPct val="120000"/>
              </a:lnSpc>
              <a:buNone/>
            </a:pPr>
            <a:endParaRPr lang="en-CA" dirty="0">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A4104-437D-7529-1337-66268D66A13E}"/>
              </a:ext>
            </a:extLst>
          </p:cNvPr>
          <p:cNvSpPr>
            <a:spLocks noGrp="1"/>
          </p:cNvSpPr>
          <p:nvPr>
            <p:ph type="title"/>
          </p:nvPr>
        </p:nvSpPr>
        <p:spPr>
          <a:xfrm>
            <a:off x="415600" y="546667"/>
            <a:ext cx="11585441" cy="810400"/>
          </a:xfrm>
        </p:spPr>
        <p:txBody>
          <a:bodyPr>
            <a:noAutofit/>
          </a:bodyPr>
          <a:lstStyle/>
          <a:p>
            <a:r>
              <a:rPr lang="en-CA" sz="3067" dirty="0">
                <a:latin typeface="Arial" panose="020B0604020202020204" pitchFamily="34" charset="0"/>
                <a:cs typeface="Arial" panose="020B0604020202020204" pitchFamily="34" charset="0"/>
              </a:rPr>
              <a:t>5.5 Conflict Management Strategies for Groups and Teams III</a:t>
            </a:r>
            <a:br>
              <a:rPr lang="en-CA" sz="3067" dirty="0">
                <a:latin typeface="Arial" panose="020B0604020202020204" pitchFamily="34" charset="0"/>
                <a:cs typeface="Arial" panose="020B0604020202020204" pitchFamily="34" charset="0"/>
              </a:rPr>
            </a:br>
            <a:br>
              <a:rPr lang="en-CA" sz="3067" dirty="0">
                <a:latin typeface="Arial" panose="020B0604020202020204" pitchFamily="34" charset="0"/>
                <a:cs typeface="Arial" panose="020B0604020202020204" pitchFamily="34" charset="0"/>
              </a:rPr>
            </a:br>
            <a:br>
              <a:rPr lang="en-CA" sz="3067" dirty="0">
                <a:latin typeface="Arial" panose="020B0604020202020204" pitchFamily="34" charset="0"/>
                <a:cs typeface="Arial" panose="020B0604020202020204" pitchFamily="34" charset="0"/>
              </a:rPr>
            </a:br>
            <a:endParaRPr lang="en-US" sz="3067" dirty="0"/>
          </a:p>
        </p:txBody>
      </p:sp>
      <p:sp>
        <p:nvSpPr>
          <p:cNvPr id="3" name="Text Placeholder 2">
            <a:extLst>
              <a:ext uri="{FF2B5EF4-FFF2-40B4-BE49-F238E27FC236}">
                <a16:creationId xmlns:a16="http://schemas.microsoft.com/office/drawing/2014/main" id="{0426084B-9542-3A97-EE01-6C3AF469AA12}"/>
              </a:ext>
            </a:extLst>
          </p:cNvPr>
          <p:cNvSpPr>
            <a:spLocks noGrp="1"/>
          </p:cNvSpPr>
          <p:nvPr>
            <p:ph type="body" idx="1"/>
          </p:nvPr>
        </p:nvSpPr>
        <p:spPr>
          <a:xfrm>
            <a:off x="415600" y="1456953"/>
            <a:ext cx="11360800" cy="4854380"/>
          </a:xfrm>
        </p:spPr>
        <p:txBody>
          <a:bodyPr>
            <a:normAutofit fontScale="92500" lnSpcReduction="10000"/>
          </a:bodyPr>
          <a:lstStyle/>
          <a:p>
            <a:pPr marL="152396" indent="0">
              <a:buNone/>
            </a:pPr>
            <a:r>
              <a:rPr lang="en-CA" sz="2400" b="1" dirty="0">
                <a:cs typeface="Arial" panose="020B0604020202020204" pitchFamily="34" charset="0"/>
              </a:rPr>
              <a:t>Managing Conflict in Groups</a:t>
            </a:r>
          </a:p>
          <a:p>
            <a:pPr marL="152396" indent="0">
              <a:buNone/>
            </a:pPr>
            <a:endParaRPr lang="en-CA" sz="2400" dirty="0"/>
          </a:p>
          <a:p>
            <a:pPr marL="152396" indent="0">
              <a:buNone/>
            </a:pPr>
            <a:r>
              <a:rPr lang="en-CA" sz="2400" dirty="0"/>
              <a:t>When conflict does arise, here are some techniques for managing conflict in group interactions:</a:t>
            </a:r>
          </a:p>
          <a:p>
            <a:pPr marL="152396" indent="0">
              <a:buNone/>
            </a:pPr>
            <a:endParaRPr lang="en-CA" sz="2400" dirty="0"/>
          </a:p>
          <a:p>
            <a:r>
              <a:rPr lang="en-CA" sz="2400" dirty="0"/>
              <a:t>“Test the waters” for new ideas without making it seem that you’re so attached to them that you’ll fight to impose them on others.</a:t>
            </a:r>
          </a:p>
          <a:p>
            <a:r>
              <a:rPr lang="en-CA" sz="2400" dirty="0"/>
              <a:t>If an ego clash erupts, see if you can identify something that the disagreeing individuals </a:t>
            </a:r>
            <a:r>
              <a:rPr lang="en-CA" sz="2400" i="1" dirty="0"/>
              <a:t>can</a:t>
            </a:r>
            <a:r>
              <a:rPr lang="en-CA" sz="2400" dirty="0"/>
              <a:t> agree on. Perhaps this will be a superordinate goal. It could also be a common opposing force, since the idea that “my enemy’s enemy is my friend” can serve to bind people together.</a:t>
            </a:r>
          </a:p>
          <a:p>
            <a:r>
              <a:rPr lang="en-CA" sz="2400" dirty="0"/>
              <a:t>Employ active listening. Strive to fully understand other people’s viewpoints before stating your own.</a:t>
            </a:r>
          </a:p>
          <a:p>
            <a:r>
              <a:rPr lang="en-CA" sz="2400" dirty="0"/>
              <a:t>If people’s comments meander to topics that aren’t germane, steer the discussion back to the key issues under discussion.</a:t>
            </a:r>
          </a:p>
          <a:p>
            <a:pPr marL="152396" indent="0">
              <a:buNone/>
            </a:pPr>
            <a:endParaRPr lang="en-US" sz="2400" dirty="0"/>
          </a:p>
        </p:txBody>
      </p:sp>
    </p:spTree>
    <p:extLst>
      <p:ext uri="{BB962C8B-B14F-4D97-AF65-F5344CB8AC3E}">
        <p14:creationId xmlns:p14="http://schemas.microsoft.com/office/powerpoint/2010/main" val="736638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468EE-7F1B-1E1A-BACF-D4589C99650A}"/>
              </a:ext>
            </a:extLst>
          </p:cNvPr>
          <p:cNvSpPr>
            <a:spLocks noGrp="1"/>
          </p:cNvSpPr>
          <p:nvPr>
            <p:ph type="title"/>
          </p:nvPr>
        </p:nvSpPr>
        <p:spPr/>
        <p:txBody>
          <a:bodyPr>
            <a:noAutofit/>
          </a:bodyPr>
          <a:lstStyle/>
          <a:p>
            <a:r>
              <a:rPr lang="en-US" dirty="0"/>
              <a:t>5.6 Key Takeaways</a:t>
            </a:r>
          </a:p>
        </p:txBody>
      </p:sp>
      <p:sp>
        <p:nvSpPr>
          <p:cNvPr id="3" name="Text Placeholder 2">
            <a:extLst>
              <a:ext uri="{FF2B5EF4-FFF2-40B4-BE49-F238E27FC236}">
                <a16:creationId xmlns:a16="http://schemas.microsoft.com/office/drawing/2014/main" id="{9C00BF4E-2A72-EC6F-E5CE-1050320E8236}"/>
              </a:ext>
            </a:extLst>
          </p:cNvPr>
          <p:cNvSpPr>
            <a:spLocks noGrp="1"/>
          </p:cNvSpPr>
          <p:nvPr>
            <p:ph type="body" idx="1"/>
          </p:nvPr>
        </p:nvSpPr>
        <p:spPr/>
        <p:txBody>
          <a:bodyPr>
            <a:normAutofit fontScale="77500" lnSpcReduction="20000"/>
          </a:bodyPr>
          <a:lstStyle/>
          <a:p>
            <a:r>
              <a:rPr lang="en-CA" sz="2533" dirty="0">
                <a:latin typeface="Arial" panose="020B0604020202020204" pitchFamily="34" charset="0"/>
                <a:cs typeface="Arial" panose="020B0604020202020204" pitchFamily="34" charset="0"/>
              </a:rPr>
              <a:t>The supervisor-subordinate relationship includes much information exchange that usually benefits the subordinate.</a:t>
            </a:r>
          </a:p>
          <a:p>
            <a:r>
              <a:rPr lang="en-CA" sz="2533" dirty="0">
                <a:latin typeface="Arial" panose="020B0604020202020204" pitchFamily="34" charset="0"/>
                <a:cs typeface="Arial" panose="020B0604020202020204" pitchFamily="34" charset="0"/>
              </a:rPr>
              <a:t>People engage in workplace relationships for several reasons:</a:t>
            </a:r>
          </a:p>
          <a:p>
            <a:r>
              <a:rPr lang="en-CA" sz="2533" dirty="0">
                <a:latin typeface="Arial" panose="020B0604020202020204" pitchFamily="34" charset="0"/>
                <a:cs typeface="Arial" panose="020B0604020202020204" pitchFamily="34" charset="0"/>
              </a:rPr>
              <a:t>There are three different types of workplace relationships</a:t>
            </a:r>
          </a:p>
          <a:p>
            <a:r>
              <a:rPr lang="en-CA" sz="2533" dirty="0">
                <a:latin typeface="Arial" panose="020B0604020202020204" pitchFamily="34" charset="0"/>
                <a:cs typeface="Arial" panose="020B0604020202020204" pitchFamily="34" charset="0"/>
              </a:rPr>
              <a:t>Workplace relationships can transform into friendships.</a:t>
            </a:r>
          </a:p>
          <a:p>
            <a:r>
              <a:rPr lang="en-CA" sz="2533" dirty="0">
                <a:latin typeface="Arial" panose="020B0604020202020204" pitchFamily="34" charset="0"/>
                <a:cs typeface="Arial" panose="020B0604020202020204" pitchFamily="34" charset="0"/>
              </a:rPr>
              <a:t>Group members can occupy a number of roles</a:t>
            </a:r>
          </a:p>
          <a:p>
            <a:r>
              <a:rPr lang="en-CA" sz="2533" dirty="0">
                <a:latin typeface="Arial" panose="020B0604020202020204" pitchFamily="34" charset="0"/>
                <a:cs typeface="Arial" panose="020B0604020202020204" pitchFamily="34" charset="0"/>
              </a:rPr>
              <a:t>Toxic leadership can impair team effectiveness.</a:t>
            </a:r>
          </a:p>
          <a:p>
            <a:r>
              <a:rPr lang="en-CA" sz="2533" dirty="0">
                <a:latin typeface="Arial" panose="020B0604020202020204" pitchFamily="34" charset="0"/>
                <a:cs typeface="Arial" panose="020B0604020202020204" pitchFamily="34" charset="0"/>
              </a:rPr>
              <a:t>Status can be defined as a person’s perceived level of importance or significance within a particular context.</a:t>
            </a:r>
          </a:p>
          <a:p>
            <a:r>
              <a:rPr lang="en-CA" sz="2533" dirty="0">
                <a:latin typeface="Arial" panose="020B0604020202020204" pitchFamily="34" charset="0"/>
                <a:cs typeface="Arial" panose="020B0604020202020204" pitchFamily="34" charset="0"/>
              </a:rPr>
              <a:t>Group climate refers to the relatively enduring tone and quality of group interaction that is experienced similarly by group members.</a:t>
            </a:r>
          </a:p>
          <a:p>
            <a:r>
              <a:rPr lang="en-CA" sz="2533" dirty="0">
                <a:latin typeface="Arial" panose="020B0604020202020204" pitchFamily="34" charset="0"/>
                <a:cs typeface="Arial" panose="020B0604020202020204" pitchFamily="34" charset="0"/>
              </a:rPr>
              <a:t>Cooperation occurs when each group member completes their assigned tasks.</a:t>
            </a:r>
          </a:p>
          <a:p>
            <a:r>
              <a:rPr lang="en-CA" sz="2533" dirty="0">
                <a:latin typeface="Arial" panose="020B0604020202020204" pitchFamily="34" charset="0"/>
                <a:cs typeface="Arial" panose="020B0604020202020204" pitchFamily="34" charset="0"/>
              </a:rPr>
              <a:t>There are many ways for groups to approach problem solving and decision-making</a:t>
            </a:r>
          </a:p>
          <a:p>
            <a:r>
              <a:rPr lang="en-CA" sz="2533" dirty="0">
                <a:latin typeface="Arial" panose="020B0604020202020204" pitchFamily="34" charset="0"/>
                <a:cs typeface="Arial" panose="020B0604020202020204" pitchFamily="34" charset="0"/>
              </a:rPr>
              <a:t>Groups can make better decisions than individuals because group members can contribute more knowledge and a diversity of perspectives.</a:t>
            </a:r>
          </a:p>
          <a:p>
            <a:r>
              <a:rPr lang="en-CA" sz="2533" dirty="0">
                <a:latin typeface="Arial" panose="020B0604020202020204" pitchFamily="34" charset="0"/>
                <a:cs typeface="Arial" panose="020B0604020202020204" pitchFamily="34" charset="0"/>
              </a:rPr>
              <a:t>Developing cultural intelligence skills can help individuals manage cultural differences when working in diverse teams.</a:t>
            </a:r>
          </a:p>
          <a:p>
            <a:endParaRPr lang="en-US" dirty="0"/>
          </a:p>
          <a:p>
            <a:endParaRPr lang="en-US" dirty="0"/>
          </a:p>
          <a:p>
            <a:endParaRPr lang="en-US" dirty="0"/>
          </a:p>
        </p:txBody>
      </p:sp>
    </p:spTree>
    <p:extLst>
      <p:ext uri="{BB962C8B-B14F-4D97-AF65-F5344CB8AC3E}">
        <p14:creationId xmlns:p14="http://schemas.microsoft.com/office/powerpoint/2010/main" val="2883367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CC3A-310B-AB1A-E193-B3D163148A8E}"/>
              </a:ext>
            </a:extLst>
          </p:cNvPr>
          <p:cNvSpPr>
            <a:spLocks noGrp="1"/>
          </p:cNvSpPr>
          <p:nvPr>
            <p:ph type="title"/>
          </p:nvPr>
        </p:nvSpPr>
        <p:spPr/>
        <p:txBody>
          <a:bodyPr>
            <a:noAutofit/>
          </a:bodyPr>
          <a:lstStyle/>
          <a:p>
            <a:r>
              <a:rPr lang="en-CA" dirty="0">
                <a:latin typeface="Arial" panose="020B0604020202020204" pitchFamily="34" charset="0"/>
                <a:cs typeface="Arial" panose="020B0604020202020204" pitchFamily="34" charset="0"/>
              </a:rPr>
              <a:t>5.1 Interpersonal Relationships at Work I</a:t>
            </a:r>
            <a:endParaRPr lang="en-US"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840BE28E-942C-AAC1-5CD1-D8470E9AAD08}"/>
              </a:ext>
            </a:extLst>
          </p:cNvPr>
          <p:cNvSpPr txBox="1">
            <a:spLocks noGrp="1"/>
          </p:cNvSpPr>
          <p:nvPr>
            <p:ph type="body" idx="1"/>
          </p:nvPr>
        </p:nvSpPr>
        <p:spPr>
          <a:xfrm>
            <a:off x="611752" y="2548143"/>
            <a:ext cx="10968496" cy="1425174"/>
          </a:xfrm>
          <a:prstGeom prst="rect">
            <a:avLst/>
          </a:prstGeom>
          <a:solidFill>
            <a:schemeClr val="bg1">
              <a:lumMod val="95000"/>
            </a:schemeClr>
          </a:solidFill>
          <a:ln w="57150">
            <a:solidFill>
              <a:schemeClr val="tx1"/>
            </a:solidFill>
          </a:ln>
        </p:spPr>
        <p:txBody>
          <a:bodyPr spcFirstLastPara="1" wrap="square" lIns="144000" tIns="96000" rIns="144000" bIns="96000" anchor="t" anchorCtr="0">
            <a:spAutoFit/>
          </a:bodyPr>
          <a:lstStyle/>
          <a:p>
            <a:pPr marL="152396" indent="0" algn="ctr">
              <a:buNone/>
            </a:pPr>
            <a:r>
              <a:rPr lang="en-CA" sz="2667" dirty="0">
                <a:solidFill>
                  <a:srgbClr val="000000"/>
                </a:solidFill>
                <a:latin typeface="Arial" panose="020B0604020202020204" pitchFamily="34" charset="0"/>
                <a:ea typeface="Arial"/>
                <a:cs typeface="Arial" panose="020B0604020202020204" pitchFamily="34" charset="0"/>
                <a:sym typeface="Arial"/>
              </a:rPr>
              <a:t>Although some careers require less interaction than others, all jobs require interpersonal communication skills.</a:t>
            </a:r>
            <a:endParaRPr lang="en-US" sz="2667" dirty="0">
              <a:latin typeface="Arial" panose="020B0604020202020204" pitchFamily="34" charset="0"/>
              <a:cs typeface="Arial" panose="020B0604020202020204" pitchFamily="34" charset="0"/>
            </a:endParaRPr>
          </a:p>
          <a:p>
            <a:pPr algn="ctr"/>
            <a:endParaRPr lang="en-US" sz="2667" i="1" dirty="0">
              <a:solidFill>
                <a:schemeClr val="bg2"/>
              </a:solidFill>
            </a:endParaRPr>
          </a:p>
        </p:txBody>
      </p:sp>
    </p:spTree>
    <p:extLst>
      <p:ext uri="{BB962C8B-B14F-4D97-AF65-F5344CB8AC3E}">
        <p14:creationId xmlns:p14="http://schemas.microsoft.com/office/powerpoint/2010/main" val="31651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C2252-9D38-FFD9-A1DE-1639819B829C}"/>
              </a:ext>
            </a:extLst>
          </p:cNvPr>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5.1 Interpersonal Relationships at Work II</a:t>
            </a:r>
            <a:endParaRPr lang="en-US" dirty="0"/>
          </a:p>
        </p:txBody>
      </p:sp>
      <p:sp>
        <p:nvSpPr>
          <p:cNvPr id="3" name="Text Placeholder 2">
            <a:extLst>
              <a:ext uri="{FF2B5EF4-FFF2-40B4-BE49-F238E27FC236}">
                <a16:creationId xmlns:a16="http://schemas.microsoft.com/office/drawing/2014/main" id="{52B99E8F-0359-C520-11C8-97DE50222DFB}"/>
              </a:ext>
            </a:extLst>
          </p:cNvPr>
          <p:cNvSpPr>
            <a:spLocks noGrp="1"/>
          </p:cNvSpPr>
          <p:nvPr>
            <p:ph type="body" idx="1"/>
          </p:nvPr>
        </p:nvSpPr>
        <p:spPr>
          <a:xfrm>
            <a:off x="254242" y="1566387"/>
            <a:ext cx="5841759" cy="5469720"/>
          </a:xfrm>
        </p:spPr>
        <p:txBody>
          <a:bodyPr>
            <a:normAutofit/>
          </a:bodyPr>
          <a:lstStyle/>
          <a:p>
            <a:pPr marL="152396" indent="0">
              <a:buNone/>
            </a:pPr>
            <a:r>
              <a:rPr lang="en-CA" sz="2667" b="1" dirty="0">
                <a:latin typeface="Arial" panose="020B0604020202020204" pitchFamily="34" charset="0"/>
                <a:cs typeface="Arial" panose="020B0604020202020204" pitchFamily="34" charset="0"/>
              </a:rPr>
              <a:t>Supervisor-Subordinate Relationships</a:t>
            </a:r>
          </a:p>
          <a:p>
            <a:pPr marL="152396" indent="0">
              <a:buNone/>
            </a:pPr>
            <a:endParaRPr lang="en-CA" sz="2667" b="1" dirty="0">
              <a:latin typeface="Arial" panose="020B0604020202020204" pitchFamily="34" charset="0"/>
              <a:cs typeface="Arial" panose="020B0604020202020204" pitchFamily="34" charset="0"/>
            </a:endParaRPr>
          </a:p>
          <a:p>
            <a:pPr marL="152396" indent="0">
              <a:buNone/>
            </a:pPr>
            <a:r>
              <a:rPr lang="en-CA" sz="2667" dirty="0">
                <a:latin typeface="Arial" panose="020B0604020202020204" pitchFamily="34" charset="0"/>
                <a:cs typeface="Arial" panose="020B0604020202020204" pitchFamily="34" charset="0"/>
              </a:rPr>
              <a:t>The supervisor-subordinate relationships can be primarily based in mentoring, friendship, or romance and includes two people, one of whom has formal authority over the other. </a:t>
            </a:r>
            <a:endParaRPr lang="en-CA" sz="2667" b="1" dirty="0">
              <a:latin typeface="Arial" panose="020B0604020202020204" pitchFamily="34" charset="0"/>
              <a:cs typeface="Arial" panose="020B0604020202020204" pitchFamily="34" charset="0"/>
            </a:endParaRPr>
          </a:p>
          <a:p>
            <a:pPr marL="152396" indent="0">
              <a:buNone/>
            </a:pPr>
            <a:endParaRPr lang="en-CA" dirty="0"/>
          </a:p>
          <a:p>
            <a:pPr marL="152396" indent="0">
              <a:buNone/>
            </a:pPr>
            <a:br>
              <a:rPr lang="en-CA" dirty="0"/>
            </a:br>
            <a:endParaRPr lang="en-US" dirty="0"/>
          </a:p>
        </p:txBody>
      </p:sp>
      <p:sp>
        <p:nvSpPr>
          <p:cNvPr id="6" name="TextBox 5">
            <a:extLst>
              <a:ext uri="{FF2B5EF4-FFF2-40B4-BE49-F238E27FC236}">
                <a16:creationId xmlns:a16="http://schemas.microsoft.com/office/drawing/2014/main" id="{A29BDC9C-EF5C-4F84-28F9-3A6AA7397D03}"/>
              </a:ext>
            </a:extLst>
          </p:cNvPr>
          <p:cNvSpPr txBox="1"/>
          <p:nvPr/>
        </p:nvSpPr>
        <p:spPr>
          <a:xfrm>
            <a:off x="8409540" y="6136927"/>
            <a:ext cx="6096000" cy="318100"/>
          </a:xfrm>
          <a:prstGeom prst="rect">
            <a:avLst/>
          </a:prstGeom>
          <a:noFill/>
        </p:spPr>
        <p:txBody>
          <a:bodyPr wrap="square">
            <a:spAutoFit/>
          </a:bodyPr>
          <a:lstStyle/>
          <a:p>
            <a:r>
              <a:rPr lang="en-CA" sz="1467" dirty="0"/>
              <a:t>Image by </a:t>
            </a:r>
            <a:r>
              <a:rPr lang="en-CA" sz="1467" u="sng" dirty="0">
                <a:hlinkClick r:id="rId3"/>
              </a:rPr>
              <a:t>StartupStockPhotos</a:t>
            </a:r>
            <a:r>
              <a:rPr lang="en-CA" sz="1467" dirty="0"/>
              <a:t> from </a:t>
            </a:r>
            <a:r>
              <a:rPr lang="en-CA" sz="1467" u="sng" dirty="0">
                <a:hlinkClick r:id="rId4"/>
              </a:rPr>
              <a:t>Pixabay</a:t>
            </a:r>
            <a:r>
              <a:rPr lang="en-CA" sz="1467" dirty="0"/>
              <a:t> </a:t>
            </a:r>
            <a:endParaRPr lang="en-US" sz="1467" dirty="0"/>
          </a:p>
        </p:txBody>
      </p:sp>
      <p:pic>
        <p:nvPicPr>
          <p:cNvPr id="10" name="Picture 9">
            <a:extLst>
              <a:ext uri="{FF2B5EF4-FFF2-40B4-BE49-F238E27FC236}">
                <a16:creationId xmlns:a16="http://schemas.microsoft.com/office/drawing/2014/main" id="{019483FA-DE70-DA54-453B-D0920329B8AD}"/>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963797" y="1806768"/>
            <a:ext cx="6104211" cy="4037681"/>
          </a:xfrm>
          <a:prstGeom prst="rect">
            <a:avLst/>
          </a:prstGeom>
        </p:spPr>
      </p:pic>
    </p:spTree>
    <p:extLst>
      <p:ext uri="{BB962C8B-B14F-4D97-AF65-F5344CB8AC3E}">
        <p14:creationId xmlns:p14="http://schemas.microsoft.com/office/powerpoint/2010/main" val="2684090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3F50-22C2-344F-4B8A-4594CAE20B27}"/>
              </a:ext>
            </a:extLst>
          </p:cNvPr>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5.1 Interpersonal Relationships at Work III</a:t>
            </a:r>
            <a:endParaRPr lang="en-US" dirty="0"/>
          </a:p>
        </p:txBody>
      </p:sp>
      <p:sp>
        <p:nvSpPr>
          <p:cNvPr id="3" name="Text Placeholder 2">
            <a:extLst>
              <a:ext uri="{FF2B5EF4-FFF2-40B4-BE49-F238E27FC236}">
                <a16:creationId xmlns:a16="http://schemas.microsoft.com/office/drawing/2014/main" id="{13A800F1-F54E-E119-FE9B-C63839417DB0}"/>
              </a:ext>
            </a:extLst>
          </p:cNvPr>
          <p:cNvSpPr>
            <a:spLocks noGrp="1"/>
          </p:cNvSpPr>
          <p:nvPr>
            <p:ph type="body" idx="1"/>
          </p:nvPr>
        </p:nvSpPr>
        <p:spPr>
          <a:xfrm>
            <a:off x="415601" y="1639833"/>
            <a:ext cx="5269104" cy="4452000"/>
          </a:xfrm>
        </p:spPr>
        <p:txBody>
          <a:bodyPr>
            <a:normAutofit lnSpcReduction="10000"/>
          </a:bodyPr>
          <a:lstStyle/>
          <a:p>
            <a:pPr marL="152396" indent="0">
              <a:buNone/>
            </a:pPr>
            <a:r>
              <a:rPr lang="en-CA" sz="2800" b="1" dirty="0"/>
              <a:t>Co-worker Relationships</a:t>
            </a:r>
          </a:p>
          <a:p>
            <a:pPr marL="152396" indent="0">
              <a:buNone/>
            </a:pPr>
            <a:endParaRPr lang="en-CA" sz="2800" dirty="0"/>
          </a:p>
          <a:p>
            <a:pPr marL="152396" indent="0">
              <a:buNone/>
            </a:pPr>
            <a:r>
              <a:rPr lang="en-CA" sz="2800" dirty="0"/>
              <a:t>According to organizational workplace relationship expert Patricia </a:t>
            </a:r>
            <a:r>
              <a:rPr lang="en-CA" sz="2800" dirty="0" err="1"/>
              <a:t>Sias</a:t>
            </a:r>
            <a:r>
              <a:rPr lang="en-CA" sz="2800" dirty="0"/>
              <a:t> (2009), </a:t>
            </a:r>
            <a:r>
              <a:rPr lang="en-CA" sz="2800" b="1" dirty="0"/>
              <a:t>peer co-worker relationships</a:t>
            </a:r>
            <a:r>
              <a:rPr lang="en-CA" sz="2800" dirty="0"/>
              <a:t> exist between individuals who exist at the same level within an organizational hierarchy and have no formal authority over each other.</a:t>
            </a:r>
            <a:endParaRPr lang="en-US" sz="2800" dirty="0"/>
          </a:p>
        </p:txBody>
      </p:sp>
      <p:pic>
        <p:nvPicPr>
          <p:cNvPr id="5" name="Picture 4">
            <a:extLst>
              <a:ext uri="{FF2B5EF4-FFF2-40B4-BE49-F238E27FC236}">
                <a16:creationId xmlns:a16="http://schemas.microsoft.com/office/drawing/2014/main" id="{465F6575-4A64-C3B2-2C95-1C31B88E09A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96001" y="1664727"/>
            <a:ext cx="5677169" cy="4214671"/>
          </a:xfrm>
          <a:prstGeom prst="rect">
            <a:avLst/>
          </a:prstGeom>
        </p:spPr>
      </p:pic>
      <p:sp>
        <p:nvSpPr>
          <p:cNvPr id="7" name="TextBox 6">
            <a:extLst>
              <a:ext uri="{FF2B5EF4-FFF2-40B4-BE49-F238E27FC236}">
                <a16:creationId xmlns:a16="http://schemas.microsoft.com/office/drawing/2014/main" id="{1FBE9EF6-1E50-FB42-F254-515AA4710571}"/>
              </a:ext>
            </a:extLst>
          </p:cNvPr>
          <p:cNvSpPr txBox="1"/>
          <p:nvPr/>
        </p:nvSpPr>
        <p:spPr>
          <a:xfrm>
            <a:off x="9305580" y="6091834"/>
            <a:ext cx="6096000" cy="318100"/>
          </a:xfrm>
          <a:prstGeom prst="rect">
            <a:avLst/>
          </a:prstGeom>
          <a:noFill/>
        </p:spPr>
        <p:txBody>
          <a:bodyPr wrap="square">
            <a:spAutoFit/>
          </a:bodyPr>
          <a:lstStyle/>
          <a:p>
            <a:r>
              <a:rPr lang="en-CA" sz="1467" dirty="0">
                <a:solidFill>
                  <a:srgbClr val="111111"/>
                </a:solidFill>
              </a:rPr>
              <a:t>Photo</a:t>
            </a:r>
            <a:r>
              <a:rPr lang="en-CA" sz="1467" dirty="0">
                <a:solidFill>
                  <a:srgbClr val="111111"/>
                </a:solidFill>
                <a:latin typeface="-apple-system"/>
              </a:rPr>
              <a:t> by </a:t>
            </a:r>
            <a:r>
              <a:rPr lang="en-CA" sz="1467" dirty="0">
                <a:solidFill>
                  <a:srgbClr val="767676"/>
                </a:solidFill>
                <a:latin typeface="-apple-system"/>
                <a:hlinkClick r:id="rId4"/>
              </a:rPr>
              <a:t>Brooke Cagle</a:t>
            </a:r>
            <a:r>
              <a:rPr lang="en-CA" sz="1467" dirty="0">
                <a:solidFill>
                  <a:srgbClr val="111111"/>
                </a:solidFill>
                <a:latin typeface="-apple-system"/>
              </a:rPr>
              <a:t> on </a:t>
            </a:r>
            <a:r>
              <a:rPr lang="en-CA" sz="1467" dirty="0">
                <a:solidFill>
                  <a:srgbClr val="767676"/>
                </a:solidFill>
                <a:latin typeface="-apple-system"/>
                <a:hlinkClick r:id="rId5"/>
              </a:rPr>
              <a:t>Unsplash</a:t>
            </a:r>
            <a:endParaRPr lang="en-US" sz="1467" dirty="0"/>
          </a:p>
        </p:txBody>
      </p:sp>
    </p:spTree>
    <p:extLst>
      <p:ext uri="{BB962C8B-B14F-4D97-AF65-F5344CB8AC3E}">
        <p14:creationId xmlns:p14="http://schemas.microsoft.com/office/powerpoint/2010/main" val="100084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0036D-59BE-6D57-0AF4-7BCA89589BF9}"/>
              </a:ext>
            </a:extLst>
          </p:cNvPr>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5.1 Interpersonal Relationships at Work IV</a:t>
            </a:r>
            <a:endParaRPr lang="en-US" dirty="0"/>
          </a:p>
        </p:txBody>
      </p:sp>
      <p:sp>
        <p:nvSpPr>
          <p:cNvPr id="3" name="Text Placeholder 2">
            <a:extLst>
              <a:ext uri="{FF2B5EF4-FFF2-40B4-BE49-F238E27FC236}">
                <a16:creationId xmlns:a16="http://schemas.microsoft.com/office/drawing/2014/main" id="{D0354517-CE3E-E03D-E453-1C26A4D2C376}"/>
              </a:ext>
            </a:extLst>
          </p:cNvPr>
          <p:cNvSpPr>
            <a:spLocks noGrp="1"/>
          </p:cNvSpPr>
          <p:nvPr>
            <p:ph type="body" idx="1"/>
          </p:nvPr>
        </p:nvSpPr>
        <p:spPr/>
        <p:txBody>
          <a:bodyPr/>
          <a:lstStyle/>
          <a:p>
            <a:pPr marL="152396" indent="0">
              <a:buNone/>
            </a:pPr>
            <a:r>
              <a:rPr lang="en-CA" sz="2800" b="1" dirty="0"/>
              <a:t>Types of Co-worker Relationships</a:t>
            </a:r>
          </a:p>
          <a:p>
            <a:pPr marL="152396" indent="0">
              <a:buNone/>
            </a:pPr>
            <a:endParaRPr lang="en-CA" dirty="0"/>
          </a:p>
          <a:p>
            <a:pPr marL="152396" indent="0">
              <a:buNone/>
            </a:pPr>
            <a:endParaRPr lang="en-CA" dirty="0"/>
          </a:p>
          <a:p>
            <a:pPr marL="152396" indent="0">
              <a:buNone/>
            </a:pPr>
            <a:br>
              <a:rPr lang="en-CA" dirty="0"/>
            </a:br>
            <a:endParaRPr lang="en-US" dirty="0"/>
          </a:p>
        </p:txBody>
      </p:sp>
      <p:pic>
        <p:nvPicPr>
          <p:cNvPr id="5" name="Picture 4">
            <a:extLst>
              <a:ext uri="{FF2B5EF4-FFF2-40B4-BE49-F238E27FC236}">
                <a16:creationId xmlns:a16="http://schemas.microsoft.com/office/drawing/2014/main" id="{4B8A0D0C-9BD8-2298-A8B6-44EC13DAECAC}"/>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4067" y="2470125"/>
            <a:ext cx="11463867" cy="3386667"/>
          </a:xfrm>
          <a:prstGeom prst="rect">
            <a:avLst/>
          </a:prstGeom>
        </p:spPr>
      </p:pic>
    </p:spTree>
    <p:extLst>
      <p:ext uri="{BB962C8B-B14F-4D97-AF65-F5344CB8AC3E}">
        <p14:creationId xmlns:p14="http://schemas.microsoft.com/office/powerpoint/2010/main" val="1163875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19E2E-326E-0894-FEDC-C0DA700D1841}"/>
              </a:ext>
            </a:extLst>
          </p:cNvPr>
          <p:cNvSpPr>
            <a:spLocks noGrp="1"/>
          </p:cNvSpPr>
          <p:nvPr>
            <p:ph type="title"/>
          </p:nvPr>
        </p:nvSpPr>
        <p:spPr/>
        <p:txBody>
          <a:bodyPr>
            <a:normAutofit/>
          </a:bodyPr>
          <a:lstStyle/>
          <a:p>
            <a:r>
              <a:rPr lang="en-CA" dirty="0">
                <a:latin typeface="Arial" panose="020B0604020202020204" pitchFamily="34" charset="0"/>
                <a:cs typeface="Arial" panose="020B0604020202020204" pitchFamily="34" charset="0"/>
              </a:rPr>
              <a:t>5.1 Interpersonal Relationships at Work V</a:t>
            </a:r>
            <a:endParaRPr lang="en-US" dirty="0"/>
          </a:p>
        </p:txBody>
      </p:sp>
      <p:sp>
        <p:nvSpPr>
          <p:cNvPr id="3" name="Text Placeholder 2">
            <a:extLst>
              <a:ext uri="{FF2B5EF4-FFF2-40B4-BE49-F238E27FC236}">
                <a16:creationId xmlns:a16="http://schemas.microsoft.com/office/drawing/2014/main" id="{8929228F-B0E1-A1C6-AE82-09BF7C356FCB}"/>
              </a:ext>
            </a:extLst>
          </p:cNvPr>
          <p:cNvSpPr>
            <a:spLocks noGrp="1"/>
          </p:cNvSpPr>
          <p:nvPr>
            <p:ph type="body" idx="1"/>
          </p:nvPr>
        </p:nvSpPr>
        <p:spPr/>
        <p:txBody>
          <a:bodyPr/>
          <a:lstStyle/>
          <a:p>
            <a:pPr marL="152396" indent="0">
              <a:buNone/>
            </a:pPr>
            <a:r>
              <a:rPr lang="en-CA" sz="3200" b="1" dirty="0"/>
              <a:t>Sexual Harassment</a:t>
            </a:r>
          </a:p>
          <a:p>
            <a:pPr marL="152396" indent="0">
              <a:buNone/>
            </a:pPr>
            <a:br>
              <a:rPr lang="en-CA" dirty="0"/>
            </a:br>
            <a:endParaRPr lang="en-US" dirty="0"/>
          </a:p>
        </p:txBody>
      </p:sp>
      <p:sp>
        <p:nvSpPr>
          <p:cNvPr id="4" name="Text Placeholder 3">
            <a:extLst>
              <a:ext uri="{FF2B5EF4-FFF2-40B4-BE49-F238E27FC236}">
                <a16:creationId xmlns:a16="http://schemas.microsoft.com/office/drawing/2014/main" id="{98092407-257D-4B10-832F-DA07B6B31F59}"/>
              </a:ext>
            </a:extLst>
          </p:cNvPr>
          <p:cNvSpPr txBox="1">
            <a:spLocks/>
          </p:cNvSpPr>
          <p:nvPr/>
        </p:nvSpPr>
        <p:spPr>
          <a:xfrm>
            <a:off x="611752" y="2882592"/>
            <a:ext cx="10968496" cy="2656472"/>
          </a:xfrm>
          <a:prstGeom prst="rect">
            <a:avLst/>
          </a:prstGeom>
          <a:solidFill>
            <a:schemeClr val="bg1">
              <a:lumMod val="95000"/>
            </a:schemeClr>
          </a:solidFill>
          <a:ln w="57150">
            <a:solidFill>
              <a:schemeClr val="tx1"/>
            </a:solidFill>
          </a:ln>
        </p:spPr>
        <p:txBody>
          <a:bodyPr spcFirstLastPara="1" wrap="square" lIns="144000" tIns="96000" rIns="144000" bIns="96000" anchor="t" anchorCtr="0">
            <a:sp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2"/>
              </a:buClr>
              <a:buSzPts val="1800"/>
              <a:buFont typeface="Roboto"/>
              <a:buChar char="●"/>
              <a:defRPr sz="1800" b="0" i="0" u="none" strike="noStrike" cap="none">
                <a:solidFill>
                  <a:schemeClr val="dk2"/>
                </a:solidFill>
                <a:latin typeface="+mn-lt"/>
                <a:ea typeface="Roboto"/>
                <a:cs typeface="Roboto"/>
                <a:sym typeface="Roboto"/>
              </a:defRPr>
            </a:lvl1pPr>
            <a:lvl2pPr marL="914400" marR="0" lvl="1"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2pPr>
            <a:lvl3pPr marL="1371600" marR="0" lvl="2"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3pPr>
            <a:lvl4pPr marL="1828800" marR="0" lvl="3"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4pPr>
            <a:lvl5pPr marL="2286000" marR="0" lvl="4"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5pPr>
            <a:lvl6pPr marL="2743200" marR="0" lvl="5"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6pPr>
            <a:lvl7pPr marL="3200400" marR="0" lvl="6"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7pPr>
            <a:lvl8pPr marL="3657600" marR="0" lvl="7"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8pPr>
            <a:lvl9pPr marL="4114800" marR="0" lvl="8" indent="-317500" algn="l" rtl="0">
              <a:lnSpc>
                <a:spcPct val="115000"/>
              </a:lnSpc>
              <a:spcBef>
                <a:spcPts val="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pPr marL="152396" indent="0" defTabSz="1219170">
              <a:buClr>
                <a:srgbClr val="434343"/>
              </a:buClr>
              <a:buNone/>
            </a:pPr>
            <a:r>
              <a:rPr lang="en-CA" sz="2667" kern="0" dirty="0">
                <a:solidFill>
                  <a:srgbClr val="434343"/>
                </a:solidFill>
                <a:latin typeface="Arial"/>
              </a:rPr>
              <a:t>According to Provision 241.1 of the </a:t>
            </a:r>
            <a:r>
              <a:rPr lang="en-CA" sz="2667" i="1" kern="0" dirty="0">
                <a:solidFill>
                  <a:srgbClr val="434343"/>
                </a:solidFill>
                <a:latin typeface="Arial"/>
              </a:rPr>
              <a:t>Code</a:t>
            </a:r>
            <a:r>
              <a:rPr lang="en-CA" sz="2667" kern="0" dirty="0">
                <a:solidFill>
                  <a:srgbClr val="434343"/>
                </a:solidFill>
                <a:latin typeface="Arial"/>
              </a:rPr>
              <a:t>, </a:t>
            </a:r>
            <a:r>
              <a:rPr lang="en-CA" sz="2667" b="1" kern="0" dirty="0">
                <a:solidFill>
                  <a:srgbClr val="434343"/>
                </a:solidFill>
                <a:latin typeface="Arial"/>
              </a:rPr>
              <a:t>sexual harassment </a:t>
            </a:r>
            <a:r>
              <a:rPr lang="en-CA" sz="2667" kern="0" dirty="0">
                <a:solidFill>
                  <a:srgbClr val="434343"/>
                </a:solidFill>
                <a:latin typeface="Arial"/>
              </a:rPr>
              <a:t>means any conduct, comment, gesture or contact of a sexual nature that is likely to cause offence or humiliation to any employee, or that might, on reasonable grounds, be perceived by that employee as placing a condition of a sexual nature on employment or on any opportunity for training or promotion. </a:t>
            </a:r>
            <a:endParaRPr lang="en-US" sz="2667" i="1" kern="0" dirty="0">
              <a:solidFill>
                <a:srgbClr val="434343"/>
              </a:solidFill>
              <a:latin typeface="Arial"/>
            </a:endParaRPr>
          </a:p>
        </p:txBody>
      </p:sp>
    </p:spTree>
    <p:extLst>
      <p:ext uri="{BB962C8B-B14F-4D97-AF65-F5344CB8AC3E}">
        <p14:creationId xmlns:p14="http://schemas.microsoft.com/office/powerpoint/2010/main" val="262865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070C7-39ED-B167-EAD9-CF7E5FB814DC}"/>
              </a:ext>
            </a:extLst>
          </p:cNvPr>
          <p:cNvSpPr>
            <a:spLocks noGrp="1"/>
          </p:cNvSpPr>
          <p:nvPr>
            <p:ph type="title"/>
          </p:nvPr>
        </p:nvSpPr>
        <p:spPr/>
        <p:txBody>
          <a:bodyPr>
            <a:noAutofit/>
          </a:bodyPr>
          <a:lstStyle/>
          <a:p>
            <a:r>
              <a:rPr lang="en-CA" dirty="0">
                <a:latin typeface="Arial" panose="020B0604020202020204" pitchFamily="34" charset="0"/>
                <a:cs typeface="Arial" panose="020B0604020202020204" pitchFamily="34" charset="0"/>
              </a:rPr>
              <a:t>5.2 Small Group Dynamics I</a:t>
            </a:r>
            <a:br>
              <a:rPr lang="en-CA" dirty="0">
                <a:latin typeface="Arial" panose="020B0604020202020204" pitchFamily="34" charset="0"/>
                <a:cs typeface="Arial" panose="020B0604020202020204" pitchFamily="34" charset="0"/>
              </a:rPr>
            </a:br>
            <a:br>
              <a:rPr lang="en-CA"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0B5317A-C571-6EF0-629A-23FFD71082B9}"/>
              </a:ext>
            </a:extLst>
          </p:cNvPr>
          <p:cNvSpPr>
            <a:spLocks noGrp="1"/>
          </p:cNvSpPr>
          <p:nvPr>
            <p:ph type="body" idx="1"/>
          </p:nvPr>
        </p:nvSpPr>
        <p:spPr>
          <a:xfrm>
            <a:off x="415601" y="1639833"/>
            <a:ext cx="4990009" cy="4452000"/>
          </a:xfrm>
        </p:spPr>
        <p:txBody>
          <a:bodyPr>
            <a:normAutofit/>
          </a:bodyPr>
          <a:lstStyle/>
          <a:p>
            <a:pPr marL="152396" indent="0">
              <a:buNone/>
            </a:pPr>
            <a:r>
              <a:rPr lang="en-CA" sz="2667" dirty="0">
                <a:latin typeface="Arial" panose="020B0604020202020204" pitchFamily="34" charset="0"/>
                <a:cs typeface="Arial" panose="020B0604020202020204" pitchFamily="34" charset="0"/>
              </a:rPr>
              <a:t>A high-functioning, cohesive, and efficient team is </a:t>
            </a:r>
            <a:r>
              <a:rPr lang="en-CA" sz="2667" b="1" dirty="0">
                <a:latin typeface="Arial" panose="020B0604020202020204" pitchFamily="34" charset="0"/>
                <a:cs typeface="Arial" panose="020B0604020202020204" pitchFamily="34" charset="0"/>
              </a:rPr>
              <a:t>essential </a:t>
            </a:r>
            <a:r>
              <a:rPr lang="en-CA" sz="2667" dirty="0">
                <a:latin typeface="Arial" panose="020B0604020202020204" pitchFamily="34" charset="0"/>
                <a:cs typeface="Arial" panose="020B0604020202020204" pitchFamily="34" charset="0"/>
              </a:rPr>
              <a:t>to workplace </a:t>
            </a:r>
            <a:r>
              <a:rPr lang="en-CA" sz="2667" b="1" dirty="0">
                <a:latin typeface="Arial" panose="020B0604020202020204" pitchFamily="34" charset="0"/>
                <a:cs typeface="Arial" panose="020B0604020202020204" pitchFamily="34" charset="0"/>
              </a:rPr>
              <a:t>productivity</a:t>
            </a:r>
            <a:r>
              <a:rPr lang="en-CA" sz="2667" dirty="0">
                <a:latin typeface="Arial" panose="020B0604020202020204" pitchFamily="34" charset="0"/>
                <a:cs typeface="Arial" panose="020B0604020202020204" pitchFamily="34" charset="0"/>
              </a:rPr>
              <a:t> anywhere you have three or more people working together. Effective teamwork means working together toward a common goal guided by a common vision, and it’s a mighty force.</a:t>
            </a:r>
            <a:endParaRPr lang="en-US" sz="2667"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91523FD-2BAB-59FC-745F-A37621353CC0}"/>
              </a:ext>
            </a:extLst>
          </p:cNvPr>
          <p:cNvSpPr txBox="1"/>
          <p:nvPr/>
        </p:nvSpPr>
        <p:spPr>
          <a:xfrm>
            <a:off x="8728400" y="6091834"/>
            <a:ext cx="6096000" cy="892745"/>
          </a:xfrm>
          <a:prstGeom prst="rect">
            <a:avLst/>
          </a:prstGeom>
          <a:noFill/>
        </p:spPr>
        <p:txBody>
          <a:bodyPr wrap="square">
            <a:spAutoFit/>
          </a:bodyPr>
          <a:lstStyle/>
          <a:p>
            <a:pPr defTabSz="1219170">
              <a:buClr>
                <a:srgbClr val="000000"/>
              </a:buClr>
            </a:pPr>
            <a:r>
              <a:rPr lang="en-CA" sz="1467" kern="0" dirty="0">
                <a:solidFill>
                  <a:srgbClr val="000000"/>
                </a:solidFill>
                <a:latin typeface="Arial"/>
                <a:cs typeface="Arial"/>
                <a:sym typeface="Arial"/>
              </a:rPr>
              <a:t>Photo by </a:t>
            </a:r>
            <a:r>
              <a:rPr lang="en-CA" sz="1467" kern="0" dirty="0">
                <a:solidFill>
                  <a:srgbClr val="767676"/>
                </a:solidFill>
                <a:latin typeface="Arial"/>
                <a:cs typeface="Arial"/>
                <a:sym typeface="Arial"/>
                <a:hlinkClick r:id="rId3"/>
              </a:rPr>
              <a:t>Jason Goodman</a:t>
            </a:r>
            <a:r>
              <a:rPr lang="en-CA" sz="1467" kern="0" dirty="0">
                <a:solidFill>
                  <a:srgbClr val="000000"/>
                </a:solidFill>
                <a:latin typeface="Arial"/>
                <a:cs typeface="Arial"/>
                <a:sym typeface="Arial"/>
              </a:rPr>
              <a:t> on </a:t>
            </a:r>
            <a:r>
              <a:rPr lang="en-CA" sz="1467" kern="0" dirty="0">
                <a:solidFill>
                  <a:srgbClr val="767676"/>
                </a:solidFill>
                <a:latin typeface="Arial"/>
                <a:cs typeface="Arial"/>
                <a:sym typeface="Arial"/>
                <a:hlinkClick r:id="rId4"/>
              </a:rPr>
              <a:t>Unsplash</a:t>
            </a:r>
            <a:endParaRPr lang="en-CA" sz="1467" kern="0" dirty="0">
              <a:solidFill>
                <a:srgbClr val="000000"/>
              </a:solidFill>
              <a:latin typeface="Arial"/>
              <a:cs typeface="Arial"/>
              <a:sym typeface="Arial"/>
            </a:endParaRPr>
          </a:p>
          <a:p>
            <a:pPr defTabSz="1219170">
              <a:buClr>
                <a:srgbClr val="000000"/>
              </a:buClr>
            </a:pPr>
            <a:br>
              <a:rPr lang="en-CA" sz="1867" kern="0" dirty="0">
                <a:solidFill>
                  <a:srgbClr val="000000"/>
                </a:solidFill>
                <a:latin typeface="Arial"/>
                <a:cs typeface="Arial"/>
                <a:sym typeface="Arial"/>
              </a:rPr>
            </a:br>
            <a:endParaRPr lang="en-CA" sz="1867" kern="0" dirty="0">
              <a:solidFill>
                <a:srgbClr val="000000"/>
              </a:solidFill>
              <a:latin typeface="Arial"/>
              <a:cs typeface="Arial"/>
              <a:sym typeface="Arial"/>
            </a:endParaRPr>
          </a:p>
        </p:txBody>
      </p:sp>
      <p:pic>
        <p:nvPicPr>
          <p:cNvPr id="7" name="Picture 6">
            <a:extLst>
              <a:ext uri="{FF2B5EF4-FFF2-40B4-BE49-F238E27FC236}">
                <a16:creationId xmlns:a16="http://schemas.microsoft.com/office/drawing/2014/main" id="{36D4576B-2B50-9D63-B31F-68E206714319}"/>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007869" y="1897833"/>
            <a:ext cx="5904001" cy="3936000"/>
          </a:xfrm>
          <a:prstGeom prst="rect">
            <a:avLst/>
          </a:prstGeom>
        </p:spPr>
      </p:pic>
    </p:spTree>
    <p:extLst>
      <p:ext uri="{BB962C8B-B14F-4D97-AF65-F5344CB8AC3E}">
        <p14:creationId xmlns:p14="http://schemas.microsoft.com/office/powerpoint/2010/main" val="3949670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D28D4-E11F-77B2-C1F5-CB7A4DE950DD}"/>
              </a:ext>
            </a:extLst>
          </p:cNvPr>
          <p:cNvSpPr>
            <a:spLocks noGrp="1"/>
          </p:cNvSpPr>
          <p:nvPr>
            <p:ph type="title"/>
          </p:nvPr>
        </p:nvSpPr>
        <p:spPr/>
        <p:txBody>
          <a:bodyPr>
            <a:normAutofit fontScale="90000"/>
          </a:bodyPr>
          <a:lstStyle/>
          <a:p>
            <a:r>
              <a:rPr lang="en-CA" dirty="0">
                <a:latin typeface="Arial" panose="020B0604020202020204" pitchFamily="34" charset="0"/>
                <a:cs typeface="Arial" panose="020B0604020202020204" pitchFamily="34" charset="0"/>
              </a:rPr>
              <a:t>5.2 Small Group Dynamics II</a:t>
            </a:r>
            <a:br>
              <a:rPr lang="en-CA" dirty="0">
                <a:latin typeface="Arial" panose="020B0604020202020204" pitchFamily="34" charset="0"/>
                <a:cs typeface="Arial" panose="020B0604020202020204" pitchFamily="34" charset="0"/>
              </a:rPr>
            </a:br>
            <a:br>
              <a:rPr lang="en-CA" dirty="0">
                <a:latin typeface="Arial" panose="020B0604020202020204" pitchFamily="34" charset="0"/>
                <a:cs typeface="Arial" panose="020B0604020202020204" pitchFamily="34" charset="0"/>
              </a:rPr>
            </a:br>
            <a:endParaRPr lang="en-US" dirty="0"/>
          </a:p>
        </p:txBody>
      </p:sp>
      <p:sp>
        <p:nvSpPr>
          <p:cNvPr id="3" name="Text Placeholder 2">
            <a:extLst>
              <a:ext uri="{FF2B5EF4-FFF2-40B4-BE49-F238E27FC236}">
                <a16:creationId xmlns:a16="http://schemas.microsoft.com/office/drawing/2014/main" id="{463B7E42-BF05-7548-642E-2F05921D12D0}"/>
              </a:ext>
            </a:extLst>
          </p:cNvPr>
          <p:cNvSpPr>
            <a:spLocks noGrp="1"/>
          </p:cNvSpPr>
          <p:nvPr>
            <p:ph type="body" idx="1"/>
          </p:nvPr>
        </p:nvSpPr>
        <p:spPr>
          <a:xfrm>
            <a:off x="415599" y="1639833"/>
            <a:ext cx="11556063" cy="4452000"/>
          </a:xfrm>
        </p:spPr>
        <p:txBody>
          <a:bodyPr>
            <a:normAutofit/>
          </a:bodyPr>
          <a:lstStyle/>
          <a:p>
            <a:pPr marL="152396" indent="0">
              <a:buNone/>
            </a:pPr>
            <a:r>
              <a:rPr lang="en-CA" sz="3200" b="1" dirty="0">
                <a:latin typeface="Arial" panose="020B0604020202020204" pitchFamily="34" charset="0"/>
                <a:cs typeface="Arial" panose="020B0604020202020204" pitchFamily="34" charset="0"/>
              </a:rPr>
              <a:t>Positive and Negative Team Roles</a:t>
            </a:r>
          </a:p>
          <a:p>
            <a:pPr marL="152396" indent="0">
              <a:buNone/>
            </a:pPr>
            <a:br>
              <a:rPr lang="en-CA" sz="3200" dirty="0">
                <a:latin typeface="Arial" panose="020B0604020202020204" pitchFamily="34" charset="0"/>
                <a:cs typeface="Arial" panose="020B0604020202020204" pitchFamily="34" charset="0"/>
              </a:rPr>
            </a:br>
            <a:r>
              <a:rPr lang="en-CA" sz="3200" dirty="0">
                <a:latin typeface="Arial" panose="020B0604020202020204" pitchFamily="34" charset="0"/>
                <a:cs typeface="Arial" panose="020B0604020202020204" pitchFamily="34" charset="0"/>
              </a:rPr>
              <a:t>When a manager selects a team for a particular project, its success depends on its members filling various positive roles. There are a few standard roles that must be represented to achieve the team’s goals, but diversity is also key.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9641056"/>
      </p:ext>
    </p:extLst>
  </p:cSld>
  <p:clrMapOvr>
    <a:masterClrMapping/>
  </p:clrMapOvr>
</p:sld>
</file>

<file path=ppt/theme/theme1.xml><?xml version="1.0" encoding="utf-8"?>
<a:theme xmlns:a="http://schemas.openxmlformats.org/drawingml/2006/main" name="Geometric">
  <a:themeElements>
    <a:clrScheme name="Custom 31">
      <a:dk1>
        <a:srgbClr val="006A83"/>
      </a:dk1>
      <a:lt1>
        <a:srgbClr val="FFFFFF"/>
      </a:lt1>
      <a:dk2>
        <a:srgbClr val="434343"/>
      </a:dk2>
      <a:lt2>
        <a:srgbClr val="999999"/>
      </a:lt2>
      <a:accent1>
        <a:srgbClr val="68DBF7"/>
      </a:accent1>
      <a:accent2>
        <a:srgbClr val="52AEC4"/>
      </a:accent2>
      <a:accent3>
        <a:srgbClr val="1BD3FF"/>
      </a:accent3>
      <a:accent4>
        <a:srgbClr val="434343"/>
      </a:accent4>
      <a:accent5>
        <a:srgbClr val="7BA1AB"/>
      </a:accent5>
      <a:accent6>
        <a:srgbClr val="B3EBF9"/>
      </a:accent6>
      <a:hlink>
        <a:srgbClr val="0070C0"/>
      </a:hlink>
      <a:folHlink>
        <a:srgbClr val="00B0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3176</Words>
  <PresentationFormat>Widescreen</PresentationFormat>
  <Paragraphs>235</Paragraphs>
  <Slides>21</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-apple-system</vt:lpstr>
      <vt:lpstr>Arial</vt:lpstr>
      <vt:lpstr>Calibri</vt:lpstr>
      <vt:lpstr>Roboto</vt:lpstr>
      <vt:lpstr>Geometric</vt:lpstr>
      <vt:lpstr>CONFLICT MANAGEMENT</vt:lpstr>
      <vt:lpstr>Learning Outcomes </vt:lpstr>
      <vt:lpstr>5.1 Interpersonal Relationships at Work I</vt:lpstr>
      <vt:lpstr>5.1 Interpersonal Relationships at Work II</vt:lpstr>
      <vt:lpstr>5.1 Interpersonal Relationships at Work III</vt:lpstr>
      <vt:lpstr>5.1 Interpersonal Relationships at Work IV</vt:lpstr>
      <vt:lpstr>5.1 Interpersonal Relationships at Work V</vt:lpstr>
      <vt:lpstr>5.2 Small Group Dynamics I  </vt:lpstr>
      <vt:lpstr>5.2 Small Group Dynamics II  </vt:lpstr>
      <vt:lpstr>5.2 Small Group Dynamics III   </vt:lpstr>
      <vt:lpstr>5.2 Small Group Dynamics IV   </vt:lpstr>
      <vt:lpstr>5.2 Small Group Dynamics V   </vt:lpstr>
      <vt:lpstr>5.2 Small Group Dynamics VI   </vt:lpstr>
      <vt:lpstr>5.3 Collaboration, Decision-Making and Problem Solving in Groups I   </vt:lpstr>
      <vt:lpstr>5.3 Collaboration, Decision-Making and Problem Solving in Groups II   </vt:lpstr>
      <vt:lpstr>5.4 Working in Diverse Teams I   </vt:lpstr>
      <vt:lpstr>5.4 Working in Diverse Teams II   </vt:lpstr>
      <vt:lpstr>5.5 Conflict Management Strategies for Groups and Teams I   </vt:lpstr>
      <vt:lpstr>5.5 Conflict Management Strategies for Groups and Teams II   </vt:lpstr>
      <vt:lpstr>5.5 Conflict Management Strategies for Groups and Teams III   </vt:lpstr>
      <vt:lpstr>5.6 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 Conflict Management </dc:title>
  <dc:creator>Fanshawe College</dc:creator>
  <dcterms:created xsi:type="dcterms:W3CDTF">2022-06-27T18:25:24Z</dcterms:created>
  <dcterms:modified xsi:type="dcterms:W3CDTF">2022-06-27T18:35:28Z</dcterms:modified>
</cp:coreProperties>
</file>