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5"/>
  </p:notesMasterIdLst>
  <p:sldIdLst>
    <p:sldId id="256" r:id="rId2"/>
    <p:sldId id="257" r:id="rId3"/>
    <p:sldId id="300" r:id="rId4"/>
    <p:sldId id="301" r:id="rId5"/>
    <p:sldId id="302" r:id="rId6"/>
    <p:sldId id="303" r:id="rId7"/>
    <p:sldId id="304" r:id="rId8"/>
    <p:sldId id="305" r:id="rId9"/>
    <p:sldId id="306" r:id="rId10"/>
    <p:sldId id="316" r:id="rId11"/>
    <p:sldId id="317" r:id="rId12"/>
    <p:sldId id="318" r:id="rId13"/>
    <p:sldId id="319" r:id="rId14"/>
    <p:sldId id="307" r:id="rId15"/>
    <p:sldId id="314" r:id="rId16"/>
    <p:sldId id="308" r:id="rId17"/>
    <p:sldId id="315" r:id="rId18"/>
    <p:sldId id="309" r:id="rId19"/>
    <p:sldId id="311" r:id="rId20"/>
    <p:sldId id="310" r:id="rId21"/>
    <p:sldId id="312" r:id="rId22"/>
    <p:sldId id="313" r:id="rId23"/>
    <p:sldId id="291"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3" autoAdjust="0"/>
    <p:restoredTop sz="77930" autoAdjust="0"/>
  </p:normalViewPr>
  <p:slideViewPr>
    <p:cSldViewPr snapToGrid="0">
      <p:cViewPr varScale="1">
        <p:scale>
          <a:sx n="74" d="100"/>
          <a:sy n="74" d="100"/>
        </p:scale>
        <p:origin x="900"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Rational persuasion</a:t>
            </a:r>
            <a:r>
              <a:rPr lang="en-CA" sz="1100" b="0" i="0" u="none" strike="noStrike" cap="none" dirty="0">
                <a:solidFill>
                  <a:srgbClr val="000000"/>
                </a:solidFill>
                <a:effectLst/>
                <a:latin typeface="Arial"/>
                <a:ea typeface="Arial"/>
                <a:cs typeface="Arial"/>
                <a:sym typeface="Arial"/>
              </a:rPr>
              <a:t> includes using facts, data, and logical arguments to try to convince others that your point of view is the best alternative. This is the most commonly applied influence tactic.</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Inspirational </a:t>
            </a:r>
            <a:r>
              <a:rPr lang="en-CA" sz="1100" b="1" i="0" u="none" strike="noStrike" cap="none" dirty="0" err="1">
                <a:solidFill>
                  <a:srgbClr val="000000"/>
                </a:solidFill>
                <a:effectLst/>
                <a:latin typeface="Arial"/>
                <a:ea typeface="Arial"/>
                <a:cs typeface="Arial"/>
                <a:sym typeface="Arial"/>
              </a:rPr>
              <a:t>appeals</a:t>
            </a:r>
            <a:r>
              <a:rPr lang="en-CA" sz="1100" b="0" i="0" u="none" strike="noStrike" cap="none" dirty="0" err="1">
                <a:solidFill>
                  <a:srgbClr val="000000"/>
                </a:solidFill>
                <a:effectLst/>
                <a:latin typeface="Arial"/>
                <a:ea typeface="Arial"/>
                <a:cs typeface="Arial"/>
                <a:sym typeface="Arial"/>
              </a:rPr>
              <a:t>seek</a:t>
            </a:r>
            <a:r>
              <a:rPr lang="en-CA" sz="1100" b="0" i="0" u="none" strike="noStrike" cap="none" dirty="0">
                <a:solidFill>
                  <a:srgbClr val="000000"/>
                </a:solidFill>
                <a:effectLst/>
                <a:latin typeface="Arial"/>
                <a:ea typeface="Arial"/>
                <a:cs typeface="Arial"/>
                <a:sym typeface="Arial"/>
              </a:rPr>
              <a:t> to tap into our values, emotions, and beliefs to gain support for a request or course of action.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Consultation</a:t>
            </a:r>
            <a:r>
              <a:rPr lang="en-CA" sz="1100" b="0" i="0" u="none" strike="noStrike" cap="none" dirty="0">
                <a:solidFill>
                  <a:srgbClr val="000000"/>
                </a:solidFill>
                <a:effectLst/>
                <a:latin typeface="Arial"/>
                <a:ea typeface="Arial"/>
                <a:cs typeface="Arial"/>
                <a:sym typeface="Arial"/>
              </a:rPr>
              <a:t> refers to the influence agent’s asking others for help in directly influencing or planning to influence another person or group.</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Ingratiation r</a:t>
            </a:r>
            <a:r>
              <a:rPr lang="en-CA" sz="1100" b="0" i="0" u="none" strike="noStrike" cap="none" dirty="0">
                <a:solidFill>
                  <a:srgbClr val="000000"/>
                </a:solidFill>
                <a:effectLst/>
                <a:latin typeface="Arial"/>
                <a:ea typeface="Arial"/>
                <a:cs typeface="Arial"/>
                <a:sym typeface="Arial"/>
              </a:rPr>
              <a:t>efers to different forms of making others feel good about themselves. Ingratiation includes any form of flattery done either before or during the influence attempt.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Personal appeals </a:t>
            </a:r>
            <a:r>
              <a:rPr lang="en-CA" sz="1100" b="0" i="0" u="none" strike="noStrike" cap="none" dirty="0">
                <a:solidFill>
                  <a:srgbClr val="000000"/>
                </a:solidFill>
                <a:effectLst/>
                <a:latin typeface="Arial"/>
                <a:ea typeface="Arial"/>
                <a:cs typeface="Arial"/>
                <a:sym typeface="Arial"/>
              </a:rPr>
              <a:t>refers to helping another person because you like them and they asked for your help.</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Exchange </a:t>
            </a:r>
            <a:r>
              <a:rPr lang="en-CA" sz="1100" b="0" i="0" u="none" strike="noStrike" cap="none" dirty="0">
                <a:solidFill>
                  <a:srgbClr val="000000"/>
                </a:solidFill>
                <a:effectLst/>
                <a:latin typeface="Arial"/>
                <a:ea typeface="Arial"/>
                <a:cs typeface="Arial"/>
                <a:sym typeface="Arial"/>
              </a:rPr>
              <a:t>refers to give-and-take in which someone does something for you, and you do something for them in return.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Coalition </a:t>
            </a:r>
            <a:r>
              <a:rPr lang="en-CA" sz="1100" b="1" i="0" u="none" strike="noStrike" cap="none" dirty="0" err="1">
                <a:solidFill>
                  <a:srgbClr val="000000"/>
                </a:solidFill>
                <a:effectLst/>
                <a:latin typeface="Arial"/>
                <a:ea typeface="Arial"/>
                <a:cs typeface="Arial"/>
                <a:sym typeface="Arial"/>
              </a:rPr>
              <a:t>tactics</a:t>
            </a:r>
            <a:r>
              <a:rPr lang="en-CA" sz="1100" b="0" i="0" u="none" strike="noStrike" cap="none" dirty="0" err="1">
                <a:solidFill>
                  <a:srgbClr val="000000"/>
                </a:solidFill>
                <a:effectLst/>
                <a:latin typeface="Arial"/>
                <a:ea typeface="Arial"/>
                <a:cs typeface="Arial"/>
                <a:sym typeface="Arial"/>
              </a:rPr>
              <a:t>refer</a:t>
            </a:r>
            <a:r>
              <a:rPr lang="en-CA" sz="1100" b="0" i="0" u="none" strike="noStrike" cap="none" dirty="0">
                <a:solidFill>
                  <a:srgbClr val="000000"/>
                </a:solidFill>
                <a:effectLst/>
                <a:latin typeface="Arial"/>
                <a:ea typeface="Arial"/>
                <a:cs typeface="Arial"/>
                <a:sym typeface="Arial"/>
              </a:rPr>
              <a:t> to a group of individuals working together toward a common goal to influence others.</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Pressure</a:t>
            </a:r>
            <a:r>
              <a:rPr lang="en-CA" sz="1100" b="0" i="0" u="none" strike="noStrike" cap="none" dirty="0">
                <a:solidFill>
                  <a:srgbClr val="000000"/>
                </a:solidFill>
                <a:effectLst/>
                <a:latin typeface="Arial"/>
                <a:ea typeface="Arial"/>
                <a:cs typeface="Arial"/>
                <a:sym typeface="Arial"/>
              </a:rPr>
              <a:t> refers to exerting undue influence on someone to do what you want or else something undesirable will occur.</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Legitimating tactics</a:t>
            </a:r>
            <a:r>
              <a:rPr lang="en-CA" sz="1100" b="0" i="0" u="none" strike="noStrike" cap="none" dirty="0">
                <a:solidFill>
                  <a:srgbClr val="000000"/>
                </a:solidFill>
                <a:effectLst/>
                <a:latin typeface="Arial"/>
                <a:ea typeface="Arial"/>
                <a:cs typeface="Arial"/>
                <a:sym typeface="Arial"/>
              </a:rPr>
              <a:t> occur when the appeal is based on legitimate or position power. This tactic relies upon compliance with rules, laws, and regulations. It is not intended to motivate people but to align them behind a direction.</a:t>
            </a:r>
            <a:endParaRPr lang="en-US" dirty="0"/>
          </a:p>
        </p:txBody>
      </p:sp>
    </p:spTree>
    <p:extLst>
      <p:ext uri="{BB962C8B-B14F-4D97-AF65-F5344CB8AC3E}">
        <p14:creationId xmlns:p14="http://schemas.microsoft.com/office/powerpoint/2010/main" val="3168240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Upward influence can also take the form of an alliance with a higher status person (or with the perception that there is such an alliance) (Farmer &amp; </a:t>
            </a:r>
            <a:r>
              <a:rPr lang="en-CA" sz="1100" b="0" i="0" u="none" strike="noStrike" cap="none" dirty="0" err="1">
                <a:solidFill>
                  <a:srgbClr val="000000"/>
                </a:solidFill>
                <a:effectLst/>
                <a:latin typeface="Arial"/>
                <a:ea typeface="Arial"/>
                <a:cs typeface="Arial"/>
                <a:sym typeface="Arial"/>
              </a:rPr>
              <a:t>Maslyn</a:t>
            </a:r>
            <a:r>
              <a:rPr lang="en-CA" sz="1100" b="0" i="0" u="none" strike="noStrike" cap="none" dirty="0">
                <a:solidFill>
                  <a:srgbClr val="000000"/>
                </a:solidFill>
                <a:effectLst/>
                <a:latin typeface="Arial"/>
                <a:ea typeface="Arial"/>
                <a:cs typeface="Arial"/>
                <a:sym typeface="Arial"/>
              </a:rPr>
              <a:t>, 1999; Farmer et al., 1997).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As complexity grows, the need for this upward influence grows as well—the ability of one person at the top to know enough to make all the decisions becomes less likely.</a:t>
            </a:r>
            <a:endParaRPr lang="en-US" dirty="0"/>
          </a:p>
        </p:txBody>
      </p:sp>
    </p:spTree>
    <p:extLst>
      <p:ext uri="{BB962C8B-B14F-4D97-AF65-F5344CB8AC3E}">
        <p14:creationId xmlns:p14="http://schemas.microsoft.com/office/powerpoint/2010/main" val="2517724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You often don’t need to specify exactly what needs to be done to get there—people will be able to figure it out on their own.</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 An inspiring vision builds buy-in and gets people moving in the same direction.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Research conducted within large savings banks shows that managers can learn to be more effective at influence attempts. </a:t>
            </a:r>
            <a:endParaRPr lang="en-US" dirty="0"/>
          </a:p>
        </p:txBody>
      </p:sp>
    </p:spTree>
    <p:extLst>
      <p:ext uri="{BB962C8B-B14F-4D97-AF65-F5344CB8AC3E}">
        <p14:creationId xmlns:p14="http://schemas.microsoft.com/office/powerpoint/2010/main" val="339925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Referent Power- </a:t>
            </a:r>
            <a:r>
              <a:rPr lang="en-CA" dirty="0">
                <a:effectLst/>
              </a:rPr>
              <a:t>Treat subordinates fairly, Defend subordinates interests, Be sensitive to subordinates needs, feelings</a:t>
            </a:r>
          </a:p>
          <a:p>
            <a:endParaRPr lang="en-CA" dirty="0">
              <a:effectLst/>
            </a:endParaRPr>
          </a:p>
          <a:p>
            <a:r>
              <a:rPr lang="en-CA" dirty="0">
                <a:effectLst/>
              </a:rPr>
              <a:t>Expert Power- Promote image of expertise, Maintain credibility, Act confident and decisive, Keep informed</a:t>
            </a:r>
          </a:p>
          <a:p>
            <a:endParaRPr lang="en-CA" dirty="0">
              <a:effectLst/>
            </a:endParaRPr>
          </a:p>
          <a:p>
            <a:r>
              <a:rPr lang="en-CA" dirty="0">
                <a:effectLst/>
              </a:rPr>
              <a:t>Legitimate Power- Be cordial and polite, Be confident, Be clear and follow up to verify understanding</a:t>
            </a:r>
          </a:p>
          <a:p>
            <a:endParaRPr lang="en-CA" dirty="0">
              <a:effectLst/>
            </a:endParaRPr>
          </a:p>
          <a:p>
            <a:r>
              <a:rPr lang="en-CA" dirty="0">
                <a:effectLst/>
              </a:rPr>
              <a:t>Reward Power- Verify compliance, Make feasible, reasonable requests, Make only ethical, proper requests</a:t>
            </a:r>
          </a:p>
          <a:p>
            <a:endParaRPr lang="en-CA" dirty="0">
              <a:effectLst/>
            </a:endParaRPr>
          </a:p>
          <a:p>
            <a:r>
              <a:rPr lang="en-CA" dirty="0">
                <a:effectLst/>
              </a:rPr>
              <a:t>Coercive Power- Inform subordinates of rules and penalties, Warn before punishing, Administer punishment consistently and uniformly</a:t>
            </a:r>
            <a:endParaRPr lang="en-US" dirty="0"/>
          </a:p>
        </p:txBody>
      </p:sp>
    </p:spTree>
    <p:extLst>
      <p:ext uri="{BB962C8B-B14F-4D97-AF65-F5344CB8AC3E}">
        <p14:creationId xmlns:p14="http://schemas.microsoft.com/office/powerpoint/2010/main" val="2818293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dirty="0"/>
              <a:t>Reduce System Uncertainty- </a:t>
            </a:r>
            <a:r>
              <a:rPr lang="en-CA" dirty="0">
                <a:effectLst/>
              </a:rPr>
              <a:t>Make clear what are the bases and processes for evaluation. Differentiate rewards among high and low performers.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1"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dirty="0"/>
              <a:t>Reduce Competition- </a:t>
            </a:r>
            <a:r>
              <a:rPr lang="en-CA" dirty="0">
                <a:effectLst/>
              </a:rPr>
              <a:t>Try to minimize resource competition among managers. Replace resource competition with externally oriented goals and objectives.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dirty="0"/>
              <a:t>Break Existing Political Empires/Coalitions- </a:t>
            </a:r>
            <a:r>
              <a:rPr lang="en-CA" sz="1100" b="0" i="0" u="none" strike="noStrike" cap="none" dirty="0">
                <a:solidFill>
                  <a:srgbClr val="000000"/>
                </a:solidFill>
                <a:effectLst/>
                <a:latin typeface="Arial"/>
                <a:ea typeface="Arial"/>
                <a:cs typeface="Arial"/>
                <a:sym typeface="Arial"/>
              </a:rPr>
              <a:t>Where highly cohesive political empires exist, break them apart by removing or splitting the most dysfunctional subgroups.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dirty="0"/>
              <a:t>Prevent Future Political Empires/Coalitions-  </a:t>
            </a:r>
            <a:r>
              <a:rPr lang="en-CA" sz="1100" b="0" i="0" u="none" strike="noStrike" cap="none" dirty="0">
                <a:solidFill>
                  <a:srgbClr val="000000"/>
                </a:solidFill>
                <a:effectLst/>
                <a:latin typeface="Arial"/>
                <a:ea typeface="Arial"/>
                <a:cs typeface="Arial"/>
                <a:sym typeface="Arial"/>
              </a:rPr>
              <a:t>Make one of the most important criteria for promotion an apolitical attitude that puts organizational ends ahead of personal power ends.</a:t>
            </a: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1"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1"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1"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1" dirty="0"/>
          </a:p>
          <a:p>
            <a:endParaRPr lang="en-US" dirty="0"/>
          </a:p>
        </p:txBody>
      </p:sp>
    </p:spTree>
    <p:extLst>
      <p:ext uri="{BB962C8B-B14F-4D97-AF65-F5344CB8AC3E}">
        <p14:creationId xmlns:p14="http://schemas.microsoft.com/office/powerpoint/2010/main" val="844100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Harassment and bullying can involve physical contact but are distinguished from violence in that the purpose is not physical harm but emotional and psychological harm.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Harassment and bullying can also include acts that indirectly affect the targeted worker(s), such as undesirable shift scheduling, unreasonable workloads, spreading rumours, or denying leave requests.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Harassment, bullying, and violence can occur concurrently.</a:t>
            </a:r>
            <a:endParaRPr lang="en-US" dirty="0"/>
          </a:p>
        </p:txBody>
      </p:sp>
    </p:spTree>
    <p:extLst>
      <p:ext uri="{BB962C8B-B14F-4D97-AF65-F5344CB8AC3E}">
        <p14:creationId xmlns:p14="http://schemas.microsoft.com/office/powerpoint/2010/main" val="2750778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This can include actions (e.g., unwanted touching) or words (e.g., insults, jokes) that have the effect of causing psychological harm to victim(s). Harassment can take a variety of forms, including racial/ethnic harassment, sexual harassment, and general workplace harassment.</a:t>
            </a:r>
            <a:endParaRPr lang="en-US" dirty="0"/>
          </a:p>
        </p:txBody>
      </p:sp>
    </p:spTree>
    <p:extLst>
      <p:ext uri="{BB962C8B-B14F-4D97-AF65-F5344CB8AC3E}">
        <p14:creationId xmlns:p14="http://schemas.microsoft.com/office/powerpoint/2010/main" val="2500110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Often harassment and bullying are used interchangeably and, indeed, the definitions are highly similar.</a:t>
            </a:r>
            <a:endParaRPr lang="en-US" dirty="0"/>
          </a:p>
        </p:txBody>
      </p:sp>
    </p:spTree>
    <p:extLst>
      <p:ext uri="{BB962C8B-B14F-4D97-AF65-F5344CB8AC3E}">
        <p14:creationId xmlns:p14="http://schemas.microsoft.com/office/powerpoint/2010/main" val="1699114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There is no clear profile of who might be a harasser. The range of tactics, behaviours, and approaches used by bullies and harassers is extensive and reflective of specific contexts.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Some researchers suggest that employers may overtly or covertly encourage bullying by managers as a way to maximize the work the employer can extract from its workers (Beale, 2011).</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Isolation&amp; exclusion: Tactic- </a:t>
            </a:r>
            <a:r>
              <a:rPr lang="en-CA" dirty="0">
                <a:effectLst/>
              </a:rPr>
              <a:t>Being ignored/Being excluded from conversation</a:t>
            </a:r>
          </a:p>
          <a:p>
            <a:endParaRPr lang="en-CA" dirty="0">
              <a:effectLst/>
            </a:endParaRPr>
          </a:p>
          <a:p>
            <a:r>
              <a:rPr lang="en-CA" dirty="0">
                <a:effectLst/>
              </a:rPr>
              <a:t>Intimidation and threats: Tactic- Raised voices or raised hands/Being stared at, watched and followed</a:t>
            </a:r>
          </a:p>
          <a:p>
            <a:endParaRPr lang="en-CA" dirty="0">
              <a:effectLst/>
            </a:endParaRPr>
          </a:p>
          <a:p>
            <a:r>
              <a:rPr lang="en-CA" dirty="0">
                <a:effectLst/>
              </a:rPr>
              <a:t>Verbal Threats- Tactic- Being singled out, scrutinized and monitored/Being yelled at or verbally abused</a:t>
            </a:r>
          </a:p>
          <a:p>
            <a:endParaRPr lang="en-CA" dirty="0">
              <a:effectLst/>
            </a:endParaRPr>
          </a:p>
          <a:p>
            <a:r>
              <a:rPr lang="en-CA" dirty="0">
                <a:effectLst/>
              </a:rPr>
              <a:t>Damaging professional Identity: Tactic- Public denigration of ability or achievements/Questioning skills and ability</a:t>
            </a:r>
          </a:p>
          <a:p>
            <a:endParaRPr lang="en-CA" dirty="0">
              <a:effectLst/>
            </a:endParaRPr>
          </a:p>
          <a:p>
            <a:r>
              <a:rPr lang="en-CA" dirty="0">
                <a:effectLst/>
              </a:rPr>
              <a:t>Limiting Career Opportunities: Tactics- Denial of opportunities that lead to promotion/Being overlooked for promotion</a:t>
            </a:r>
          </a:p>
          <a:p>
            <a:endParaRPr lang="en-CA" dirty="0">
              <a:effectLst/>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Obstructing work or making work-life difficult: Tactics- </a:t>
            </a:r>
            <a:r>
              <a:rPr lang="en-CA" dirty="0">
                <a:effectLst/>
              </a:rPr>
              <a:t>Relocation to make job difficult/Removal of administrative support</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dirty="0">
              <a:effectLst/>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Denial of due process and natural justice: Tactics- </a:t>
            </a:r>
            <a:r>
              <a:rPr lang="en-CA" dirty="0">
                <a:effectLst/>
              </a:rPr>
              <a:t>Denial of due process in meetings/Denial of meal breaks</a:t>
            </a:r>
            <a:endParaRPr lang="en-US" dirty="0"/>
          </a:p>
        </p:txBody>
      </p:sp>
    </p:spTree>
    <p:extLst>
      <p:ext uri="{BB962C8B-B14F-4D97-AF65-F5344CB8AC3E}">
        <p14:creationId xmlns:p14="http://schemas.microsoft.com/office/powerpoint/2010/main" val="2548423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Exit- </a:t>
            </a:r>
            <a:r>
              <a:rPr lang="en-CA" sz="1100" b="0" i="0" u="none" strike="noStrike" cap="none" dirty="0">
                <a:solidFill>
                  <a:srgbClr val="000000"/>
                </a:solidFill>
                <a:effectLst/>
                <a:latin typeface="Arial"/>
                <a:ea typeface="Arial"/>
                <a:cs typeface="Arial"/>
                <a:sym typeface="Arial"/>
              </a:rPr>
              <a:t>The worker decides to get away from the undesired situation, either by quitting the employer or transferring to another location or job within the same employer.</a:t>
            </a:r>
            <a:endParaRPr lang="en-US" dirty="0"/>
          </a:p>
          <a:p>
            <a:endParaRPr lang="en-US" dirty="0"/>
          </a:p>
          <a:p>
            <a:r>
              <a:rPr lang="en-US" dirty="0"/>
              <a:t>Voice- </a:t>
            </a:r>
            <a:r>
              <a:rPr lang="en-CA" sz="1100" b="0" i="0" u="none" strike="noStrike" cap="none" dirty="0">
                <a:solidFill>
                  <a:srgbClr val="000000"/>
                </a:solidFill>
                <a:effectLst/>
                <a:latin typeface="Arial"/>
                <a:ea typeface="Arial"/>
                <a:cs typeface="Arial"/>
                <a:sym typeface="Arial"/>
              </a:rPr>
              <a:t>The worker decides to speak up in an attempt to change the situation. Voice can take a number of forms, including attempting to repair the situation directly, lodging a complaint, filing a grievance or, less constructively, retaliating with their own inappropriate behaviour.</a:t>
            </a:r>
            <a:endParaRPr lang="en-US" dirty="0"/>
          </a:p>
          <a:p>
            <a:endParaRPr lang="en-US" dirty="0"/>
          </a:p>
          <a:p>
            <a:r>
              <a:rPr lang="en-US" dirty="0"/>
              <a:t>Patience- </a:t>
            </a:r>
            <a:r>
              <a:rPr lang="en-CA" sz="1100" b="0" i="0" u="none" strike="noStrike" cap="none" dirty="0">
                <a:solidFill>
                  <a:srgbClr val="000000"/>
                </a:solidFill>
                <a:effectLst/>
                <a:latin typeface="Arial"/>
                <a:ea typeface="Arial"/>
                <a:cs typeface="Arial"/>
                <a:sym typeface="Arial"/>
              </a:rPr>
              <a:t>The worker decides to do nothing in the hopes that the situation will eventually improve.</a:t>
            </a:r>
            <a:endParaRPr lang="en-US" dirty="0"/>
          </a:p>
          <a:p>
            <a:endParaRPr lang="en-US" dirty="0"/>
          </a:p>
          <a:p>
            <a:r>
              <a:rPr lang="en-US" dirty="0"/>
              <a:t>Neglect- </a:t>
            </a:r>
            <a:r>
              <a:rPr lang="en-CA" sz="1100" b="0" i="0" u="none" strike="noStrike" cap="none" dirty="0">
                <a:solidFill>
                  <a:srgbClr val="000000"/>
                </a:solidFill>
                <a:effectLst/>
                <a:latin typeface="Arial"/>
                <a:cs typeface="Arial"/>
                <a:sym typeface="Arial"/>
              </a:rPr>
              <a:t>T</a:t>
            </a:r>
            <a:r>
              <a:rPr lang="en-CA" sz="1100" b="0" i="0" u="none" strike="noStrike" cap="none" dirty="0">
                <a:solidFill>
                  <a:srgbClr val="000000"/>
                </a:solidFill>
                <a:effectLst/>
                <a:latin typeface="Arial"/>
                <a:ea typeface="Arial"/>
                <a:cs typeface="Arial"/>
                <a:sym typeface="Arial"/>
              </a:rPr>
              <a:t>he worker does nothing, based on the belief that the situation will not change or might grow worse.</a:t>
            </a:r>
            <a:endParaRPr lang="en-US" dirty="0"/>
          </a:p>
        </p:txBody>
      </p:sp>
    </p:spTree>
    <p:extLst>
      <p:ext uri="{BB962C8B-B14F-4D97-AF65-F5344CB8AC3E}">
        <p14:creationId xmlns:p14="http://schemas.microsoft.com/office/powerpoint/2010/main" val="221986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other words, power involves one person changing the behavior of another.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NB---It is important to note that in most organizational situations, we are talking about implied force to comply, not necessarily actual force. That is, person A has power over person B if person B believes that person A can, in fact, force person B to comply.</a:t>
            </a:r>
          </a:p>
          <a:p>
            <a:br>
              <a:rPr lang="en-CA" dirty="0"/>
            </a:br>
            <a:endParaRPr lang="en-US" dirty="0"/>
          </a:p>
        </p:txBody>
      </p:sp>
    </p:spTree>
    <p:extLst>
      <p:ext uri="{BB962C8B-B14F-4D97-AF65-F5344CB8AC3E}">
        <p14:creationId xmlns:p14="http://schemas.microsoft.com/office/powerpoint/2010/main" val="69411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Power has been referred to by some as “informal authority,” whereas authority has been called “legitimate power.” However, these three concepts are not the same, and important differences among the three should be noted (Mintzberg, 1983; House, 1988).</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As stated previously, </a:t>
            </a:r>
            <a:r>
              <a:rPr lang="en-CA" sz="1100" b="1" i="0" u="none" strike="noStrike" cap="none" dirty="0">
                <a:solidFill>
                  <a:srgbClr val="000000"/>
                </a:solidFill>
                <a:effectLst/>
                <a:latin typeface="Arial"/>
                <a:ea typeface="Arial"/>
                <a:cs typeface="Arial"/>
                <a:sym typeface="Arial"/>
              </a:rPr>
              <a:t>power</a:t>
            </a:r>
            <a:r>
              <a:rPr lang="en-CA" sz="1100" b="0" i="0" u="none" strike="noStrike" cap="none" dirty="0">
                <a:solidFill>
                  <a:srgbClr val="000000"/>
                </a:solidFill>
                <a:effectLst/>
                <a:latin typeface="Arial"/>
                <a:ea typeface="Arial"/>
                <a:cs typeface="Arial"/>
                <a:sym typeface="Arial"/>
              </a:rPr>
              <a:t> represents the capacity of one person or group to secure compliance from another person or group. Nothing is said here about the right to secure compliance—only the ability.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In contrast, </a:t>
            </a:r>
            <a:r>
              <a:rPr lang="en-CA" sz="1100" b="1" i="0" u="none" strike="noStrike" cap="none" dirty="0">
                <a:solidFill>
                  <a:srgbClr val="000000"/>
                </a:solidFill>
                <a:effectLst/>
                <a:latin typeface="Arial"/>
                <a:ea typeface="Arial"/>
                <a:cs typeface="Arial"/>
                <a:sym typeface="Arial"/>
              </a:rPr>
              <a:t>authority</a:t>
            </a:r>
            <a:r>
              <a:rPr lang="en-CA" sz="1100" b="0" i="0" u="none" strike="noStrike" cap="none" dirty="0">
                <a:solidFill>
                  <a:srgbClr val="000000"/>
                </a:solidFill>
                <a:effectLst/>
                <a:latin typeface="Arial"/>
                <a:ea typeface="Arial"/>
                <a:cs typeface="Arial"/>
                <a:sym typeface="Arial"/>
              </a:rPr>
              <a:t> represents the right to seek compliance by others; the exercise of authority is backed by legitimacy.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Leadership</a:t>
            </a:r>
            <a:r>
              <a:rPr lang="en-CA" sz="1100" b="0" i="0" u="none" strike="noStrike" cap="none" dirty="0">
                <a:solidFill>
                  <a:srgbClr val="000000"/>
                </a:solidFill>
                <a:effectLst/>
                <a:latin typeface="Arial"/>
                <a:ea typeface="Arial"/>
                <a:cs typeface="Arial"/>
                <a:sym typeface="Arial"/>
              </a:rPr>
              <a:t> is the ability of one individual to elicit responses from another person that go beyond required or mechanical compliance. It is this voluntary aspect of leadership that sets it apart from power and authority.</a:t>
            </a:r>
          </a:p>
          <a:p>
            <a:endParaRPr lang="en-US" dirty="0"/>
          </a:p>
        </p:txBody>
      </p:sp>
    </p:spTree>
    <p:extLst>
      <p:ext uri="{BB962C8B-B14F-4D97-AF65-F5344CB8AC3E}">
        <p14:creationId xmlns:p14="http://schemas.microsoft.com/office/powerpoint/2010/main" val="322857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dirty="0">
                <a:latin typeface="Arial" panose="020B0604020202020204" pitchFamily="34" charset="0"/>
                <a:cs typeface="Arial" panose="020B0604020202020204" pitchFamily="34" charset="0"/>
              </a:rPr>
              <a:t>Managers have power to the extent that they can intercede favorably on behalf of someone in trouble with the organization. </a:t>
            </a:r>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Managers have power when they can get a desirable placement for a talented subordinate or get approval for expenditures beyond their budget. Other manifestations of power include the ability to secure above-average salary increases for subordinates and the ability to get items on the agenda at policy meetings.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And we can see the extent of managerial power when someone can gain quick access to top decision makers or can get early information about decisions and policy shifts. In other words, who can get through to the boss, and who cannot? Who is “connected,” and who is not?</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Finally, power is evident when top decision makers seek out the opinions of a particular manager on important questions. Who gets invited to important meetings, and who does not? Who does the boss say “hello” to when they enter the room? Through such actions, the organization sends clear signals concerning who has power and who does not. In this way, the organization reinforces or at least condones the power structure in existence.</a:t>
            </a:r>
          </a:p>
          <a:p>
            <a:endParaRPr lang="en-US" dirty="0"/>
          </a:p>
        </p:txBody>
      </p:sp>
    </p:spTree>
    <p:extLst>
      <p:ext uri="{BB962C8B-B14F-4D97-AF65-F5344CB8AC3E}">
        <p14:creationId xmlns:p14="http://schemas.microsoft.com/office/powerpoint/2010/main" val="247644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Dependency is directly related to power. The more that a person or unit is dependent on you, the more power you have.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 strategic contingencies model provides a good description of how dependency works. </a:t>
            </a:r>
            <a:r>
              <a:rPr lang="en-CA" sz="1100" b="1" i="0" u="none" strike="noStrike" cap="none" dirty="0">
                <a:solidFill>
                  <a:srgbClr val="000000"/>
                </a:solidFill>
                <a:effectLst/>
                <a:latin typeface="Arial"/>
                <a:ea typeface="Arial"/>
                <a:cs typeface="Arial"/>
                <a:sym typeface="Arial"/>
              </a:rPr>
              <a:t>According to the model, dependency is power that a person or unit gains from their ability to handle actual or potential problems facing the organization (Saunders, 1990). You know how dependent you are on someone when you answer three key questions surrounding scarcity, importance, and substitutability.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1. Scarcity- </a:t>
            </a:r>
            <a:r>
              <a:rPr lang="en-CA" sz="1100" b="0" i="0" u="none" strike="noStrike" cap="none" dirty="0">
                <a:solidFill>
                  <a:srgbClr val="000000"/>
                </a:solidFill>
                <a:effectLst/>
                <a:latin typeface="Arial"/>
                <a:ea typeface="Arial"/>
                <a:cs typeface="Arial"/>
                <a:sym typeface="Arial"/>
              </a:rPr>
              <a:t>Scarcity (actual or perceived) is often involved in conflict. In the context of dependency, scarcity refers to the uniqueness of a resource. The more difficult something is to obtain, the more valuable it tends to be.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2. </a:t>
            </a:r>
            <a:r>
              <a:rPr lang="en-CA" sz="1100" b="0" i="0" u="none" strike="noStrike" cap="none" dirty="0">
                <a:solidFill>
                  <a:srgbClr val="000000"/>
                </a:solidFill>
                <a:effectLst/>
                <a:latin typeface="Arial"/>
                <a:ea typeface="Arial"/>
                <a:cs typeface="Arial"/>
                <a:sym typeface="Arial"/>
              </a:rPr>
              <a:t>Importance refers to the value of the resource. The key question here is “</a:t>
            </a:r>
            <a:r>
              <a:rPr lang="en-CA" sz="1100" b="1" i="0" u="none" strike="noStrike" cap="none" dirty="0">
                <a:solidFill>
                  <a:srgbClr val="000000"/>
                </a:solidFill>
                <a:effectLst/>
                <a:latin typeface="Arial"/>
                <a:ea typeface="Arial"/>
                <a:cs typeface="Arial"/>
                <a:sym typeface="Arial"/>
              </a:rPr>
              <a:t>How important is this</a:t>
            </a:r>
            <a:r>
              <a:rPr lang="en-CA" sz="1100" b="0" i="0" u="none" strike="noStrike" cap="none" dirty="0">
                <a:solidFill>
                  <a:srgbClr val="000000"/>
                </a:solidFill>
                <a:effectLst/>
                <a:latin typeface="Arial"/>
                <a:ea typeface="Arial"/>
                <a:cs typeface="Arial"/>
                <a:sym typeface="Arial"/>
              </a:rPr>
              <a:t>?” If the resources or skills you control are vital to the organization, you will gain some power.</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3. S</a:t>
            </a:r>
            <a:r>
              <a:rPr lang="en-CA" sz="1100" b="0" i="0" u="none" strike="noStrike" cap="none" dirty="0">
                <a:solidFill>
                  <a:srgbClr val="000000"/>
                </a:solidFill>
                <a:effectLst/>
                <a:latin typeface="Arial"/>
                <a:ea typeface="Arial"/>
                <a:cs typeface="Arial"/>
                <a:sym typeface="Arial"/>
              </a:rPr>
              <a:t>ubstitutability refers to one’s ability to find another option that works as well as the one offered. The question around whether something is substitutable is “</a:t>
            </a:r>
            <a:r>
              <a:rPr lang="en-CA" sz="1100" b="1" i="0" u="none" strike="noStrike" cap="none" dirty="0">
                <a:solidFill>
                  <a:srgbClr val="000000"/>
                </a:solidFill>
                <a:effectLst/>
                <a:latin typeface="Arial"/>
                <a:ea typeface="Arial"/>
                <a:cs typeface="Arial"/>
                <a:sym typeface="Arial"/>
              </a:rPr>
              <a:t>How difficult would it be for me to find another way to this</a:t>
            </a:r>
            <a:r>
              <a:rPr lang="en-CA" sz="1100" b="0" i="0" u="none" strike="noStrike" cap="none" dirty="0">
                <a:solidFill>
                  <a:srgbClr val="000000"/>
                </a:solidFill>
                <a:effectLst/>
                <a:latin typeface="Arial"/>
                <a:ea typeface="Arial"/>
                <a:cs typeface="Arial"/>
                <a:sym typeface="Arial"/>
              </a:rPr>
              <a:t>?” The harder it is to find a substitute, the more dependent the person becomes and the more power someone else has over them.</a:t>
            </a:r>
            <a:endParaRPr lang="en-US" dirty="0"/>
          </a:p>
        </p:txBody>
      </p:sp>
    </p:spTree>
    <p:extLst>
      <p:ext uri="{BB962C8B-B14F-4D97-AF65-F5344CB8AC3E}">
        <p14:creationId xmlns:p14="http://schemas.microsoft.com/office/powerpoint/2010/main" val="1383258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Legitimate power</a:t>
            </a:r>
            <a:r>
              <a:rPr lang="en-CA" sz="1100" b="0" i="0" u="none" strike="noStrike" cap="none" dirty="0">
                <a:solidFill>
                  <a:srgbClr val="000000"/>
                </a:solidFill>
                <a:effectLst/>
                <a:latin typeface="Arial"/>
                <a:ea typeface="Arial"/>
                <a:cs typeface="Arial"/>
                <a:sym typeface="Arial"/>
              </a:rPr>
              <a:t> is power that comes from one’s organizational role or position. It is synonymous with authority.</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Reward power</a:t>
            </a:r>
            <a:r>
              <a:rPr lang="en-CA" sz="1100" b="0" i="0" u="none" strike="noStrike" cap="none" dirty="0">
                <a:solidFill>
                  <a:srgbClr val="000000"/>
                </a:solidFill>
                <a:effectLst/>
                <a:latin typeface="Arial"/>
                <a:ea typeface="Arial"/>
                <a:cs typeface="Arial"/>
                <a:sym typeface="Arial"/>
              </a:rPr>
              <a:t> is the ability to grant a reward, such as an increase in pay, a perk, or an attractive job assignment. Reward power tends to accompany legitimate power and is highest when the reward is scarce.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Coercive power</a:t>
            </a:r>
            <a:r>
              <a:rPr lang="en-CA" sz="1100" b="0" i="0" u="none" strike="noStrike" cap="none" dirty="0">
                <a:solidFill>
                  <a:srgbClr val="000000"/>
                </a:solidFill>
                <a:effectLst/>
                <a:latin typeface="Arial"/>
                <a:ea typeface="Arial"/>
                <a:cs typeface="Arial"/>
                <a:sym typeface="Arial"/>
              </a:rPr>
              <a:t> is the ability to take something away or punish someone for noncompliance. Coercive power often works through fear, and it forces people to do something that ordinarily they would not choose to do.</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Expert power</a:t>
            </a:r>
            <a:r>
              <a:rPr lang="en-CA" sz="1100" b="0" i="0" u="none" strike="noStrike" cap="none" dirty="0">
                <a:solidFill>
                  <a:srgbClr val="000000"/>
                </a:solidFill>
                <a:effectLst/>
                <a:latin typeface="Arial"/>
                <a:ea typeface="Arial"/>
                <a:cs typeface="Arial"/>
                <a:sym typeface="Arial"/>
              </a:rPr>
              <a:t> comes from knowledge and skill. In an organization include long-time employees, such as a steelworker who knows the temperature combinations and length of time to get the best yields have expert power.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Information power</a:t>
            </a:r>
            <a:r>
              <a:rPr lang="en-CA" sz="1100" b="0" i="0" u="none" strike="noStrike" cap="none" dirty="0">
                <a:solidFill>
                  <a:srgbClr val="000000"/>
                </a:solidFill>
                <a:effectLst/>
                <a:latin typeface="Arial"/>
                <a:ea typeface="Arial"/>
                <a:cs typeface="Arial"/>
                <a:sym typeface="Arial"/>
              </a:rPr>
              <a:t> is similar to expert power but differs in its source. Experts tend to have a vast amount of knowledge or skill, whereas information power is distinguished by access to specific information.</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Referent power</a:t>
            </a:r>
            <a:r>
              <a:rPr lang="en-CA" sz="1100" b="0" i="0" u="none" strike="noStrike" cap="none" dirty="0">
                <a:solidFill>
                  <a:srgbClr val="000000"/>
                </a:solidFill>
                <a:effectLst/>
                <a:latin typeface="Arial"/>
                <a:ea typeface="Arial"/>
                <a:cs typeface="Arial"/>
                <a:sym typeface="Arial"/>
              </a:rPr>
              <a:t> stems from the personal characteristics of the person such as the degree to which we like, respect, and want to be like them. Referent power is often called charisma—the ability to attract others, win their admiration, and hold them spellbound.</a:t>
            </a:r>
            <a:endParaRPr lang="en-US" dirty="0"/>
          </a:p>
        </p:txBody>
      </p:sp>
    </p:spTree>
    <p:extLst>
      <p:ext uri="{BB962C8B-B14F-4D97-AF65-F5344CB8AC3E}">
        <p14:creationId xmlns:p14="http://schemas.microsoft.com/office/powerpoint/2010/main" val="1524153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Politics has been around for millennia. Aristotle wrote that politics stems from a diversity of interests, and those competing interests must be resolved in some way. “Rational” decision making alone may not work when interests are fundamentally incongruent, so political behaviors and influence tactics arise.</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Another definition of politics was offered by </a:t>
            </a:r>
            <a:r>
              <a:rPr lang="en-CA" sz="1100" b="0" i="0" u="none" strike="noStrike" cap="none" dirty="0" err="1">
                <a:solidFill>
                  <a:srgbClr val="000000"/>
                </a:solidFill>
                <a:effectLst/>
                <a:latin typeface="Arial"/>
                <a:ea typeface="Arial"/>
                <a:cs typeface="Arial"/>
                <a:sym typeface="Arial"/>
              </a:rPr>
              <a:t>Lasswell</a:t>
            </a:r>
            <a:r>
              <a:rPr lang="en-CA" sz="1100" b="0" i="0" u="none" strike="noStrike" cap="none" dirty="0">
                <a:solidFill>
                  <a:srgbClr val="000000"/>
                </a:solidFill>
                <a:effectLst/>
                <a:latin typeface="Arial"/>
                <a:ea typeface="Arial"/>
                <a:cs typeface="Arial"/>
                <a:sym typeface="Arial"/>
              </a:rPr>
              <a:t> (1936), who described it as who gets what, when, and how. Even from this simple definition, one can see that politics involves the resolution of differing preferences in conflicts over the allocation of scarce and valued resources. Politics represents one mechanism to solve allocation problems when other mechanisms, such as the introduction of new information or the use of a simple majority rule, fail to apply.</a:t>
            </a:r>
            <a:endParaRPr lang="en-US" dirty="0"/>
          </a:p>
        </p:txBody>
      </p:sp>
    </p:spTree>
    <p:extLst>
      <p:ext uri="{BB962C8B-B14F-4D97-AF65-F5344CB8AC3E}">
        <p14:creationId xmlns:p14="http://schemas.microsoft.com/office/powerpoint/2010/main" val="73668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We can trace the source of political behaviour back to a number of </a:t>
            </a:r>
            <a:r>
              <a:rPr lang="en-CA" sz="1100" b="0" i="0" u="none" strike="noStrike" cap="none" dirty="0" err="1">
                <a:solidFill>
                  <a:srgbClr val="000000"/>
                </a:solidFill>
                <a:effectLst/>
                <a:latin typeface="Arial"/>
                <a:ea typeface="Arial"/>
                <a:cs typeface="Arial"/>
                <a:sym typeface="Arial"/>
              </a:rPr>
              <a:t>ancedents</a:t>
            </a:r>
            <a:r>
              <a:rPr lang="en-CA" sz="1100" b="0" i="0" u="none" strike="noStrike" cap="none" dirty="0">
                <a:solidFill>
                  <a:srgbClr val="000000"/>
                </a:solidFill>
                <a:effectLst/>
                <a:latin typeface="Arial"/>
                <a:ea typeface="Arial"/>
                <a:cs typeface="Arial"/>
                <a:sym typeface="Arial"/>
              </a:rPr>
              <a:t>. We will broadly define these as individual factors and organizational factors.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Individual antecedents of political behaviour include </a:t>
            </a:r>
            <a:r>
              <a:rPr lang="en-CA" sz="1100" b="1" i="0" u="none" strike="noStrike" cap="none" dirty="0">
                <a:solidFill>
                  <a:srgbClr val="000000"/>
                </a:solidFill>
                <a:effectLst/>
                <a:latin typeface="Arial"/>
                <a:ea typeface="Arial"/>
                <a:cs typeface="Arial"/>
                <a:sym typeface="Arial"/>
              </a:rPr>
              <a:t>political skills, locus of control, investment in the organization and expectation of success</a:t>
            </a:r>
            <a:r>
              <a:rPr lang="en-CA" sz="1100" b="0" i="0" u="none" strike="noStrike" cap="none" dirty="0">
                <a:solidFill>
                  <a:srgbClr val="000000"/>
                </a:solidFill>
                <a:effectLst/>
                <a:latin typeface="Arial"/>
                <a:ea typeface="Arial"/>
                <a:cs typeface="Arial"/>
                <a:sym typeface="Arial"/>
              </a:rPr>
              <a:t>.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1. Political skill</a:t>
            </a:r>
            <a:r>
              <a:rPr lang="en-CA" sz="1100" b="0" i="0" u="none" strike="noStrike" cap="none" dirty="0">
                <a:solidFill>
                  <a:srgbClr val="000000"/>
                </a:solidFill>
                <a:effectLst/>
                <a:latin typeface="Arial"/>
                <a:ea typeface="Arial"/>
                <a:cs typeface="Arial"/>
                <a:sym typeface="Arial"/>
              </a:rPr>
              <a:t> refers to peoples’ interpersonal style, including their ability to relate well to others, self-monitor, alter their reactions depending upon the situation they are in, and inspire confidence and trust (Ferris et al., 2000).</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2. </a:t>
            </a:r>
            <a:r>
              <a:rPr lang="en-CA" sz="1100" b="0" i="0" u="none" strike="noStrike" cap="none" dirty="0">
                <a:solidFill>
                  <a:srgbClr val="000000"/>
                </a:solidFill>
                <a:effectLst/>
                <a:latin typeface="Arial"/>
                <a:ea typeface="Arial"/>
                <a:cs typeface="Arial"/>
                <a:sym typeface="Arial"/>
              </a:rPr>
              <a:t>Individuals who are high in </a:t>
            </a:r>
            <a:r>
              <a:rPr lang="en-CA" sz="1100" b="1" i="0" u="none" strike="noStrike" cap="none" dirty="0">
                <a:solidFill>
                  <a:srgbClr val="000000"/>
                </a:solidFill>
                <a:effectLst/>
                <a:latin typeface="Arial"/>
                <a:ea typeface="Arial"/>
                <a:cs typeface="Arial"/>
                <a:sym typeface="Arial"/>
              </a:rPr>
              <a:t>internal locus </a:t>
            </a:r>
            <a:r>
              <a:rPr lang="en-CA" sz="1100" b="0" i="0" u="none" strike="noStrike" cap="none" dirty="0">
                <a:solidFill>
                  <a:srgbClr val="000000"/>
                </a:solidFill>
                <a:effectLst/>
                <a:latin typeface="Arial"/>
                <a:ea typeface="Arial"/>
                <a:cs typeface="Arial"/>
                <a:sym typeface="Arial"/>
              </a:rPr>
              <a:t>of control believe that they can make a difference in organizational outcomes. They do not leave things to fate.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3.</a:t>
            </a:r>
            <a:r>
              <a:rPr lang="en-CA" sz="1100" b="0" i="0" u="none" strike="noStrike" cap="none" dirty="0">
                <a:solidFill>
                  <a:srgbClr val="000000"/>
                </a:solidFill>
                <a:effectLst/>
                <a:latin typeface="Arial"/>
                <a:ea typeface="Arial"/>
                <a:cs typeface="Arial"/>
                <a:sym typeface="Arial"/>
              </a:rPr>
              <a:t> </a:t>
            </a:r>
            <a:r>
              <a:rPr lang="en-CA" sz="1100" b="1" i="0" u="none" strike="noStrike" cap="none" dirty="0">
                <a:solidFill>
                  <a:srgbClr val="000000"/>
                </a:solidFill>
                <a:effectLst/>
                <a:latin typeface="Arial"/>
                <a:ea typeface="Arial"/>
                <a:cs typeface="Arial"/>
                <a:sym typeface="Arial"/>
              </a:rPr>
              <a:t>Investment in the organization </a:t>
            </a:r>
            <a:r>
              <a:rPr lang="en-CA" sz="1100" b="0" i="0" u="none" strike="noStrike" cap="none" dirty="0">
                <a:solidFill>
                  <a:srgbClr val="000000"/>
                </a:solidFill>
                <a:effectLst/>
                <a:latin typeface="Arial"/>
                <a:ea typeface="Arial"/>
                <a:cs typeface="Arial"/>
                <a:sym typeface="Arial"/>
              </a:rPr>
              <a:t>is also related to political behavior. If a person is highly invested in an organization either financially or emotionally, they will be more likely to engage in political behavior because they care deeply about the fate of the organization.</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4. </a:t>
            </a:r>
            <a:r>
              <a:rPr lang="en-CA" sz="1100" b="1" i="0" u="none" strike="noStrike" cap="none" dirty="0">
                <a:solidFill>
                  <a:srgbClr val="000000"/>
                </a:solidFill>
                <a:effectLst/>
                <a:latin typeface="Arial"/>
                <a:cs typeface="Arial"/>
                <a:sym typeface="Arial"/>
              </a:rPr>
              <a:t>E</a:t>
            </a:r>
            <a:r>
              <a:rPr lang="en-CA" sz="1100" b="1" i="0" u="none" strike="noStrike" cap="none" dirty="0">
                <a:solidFill>
                  <a:srgbClr val="000000"/>
                </a:solidFill>
                <a:effectLst/>
                <a:latin typeface="Arial"/>
                <a:ea typeface="Arial"/>
                <a:cs typeface="Arial"/>
                <a:sym typeface="Arial"/>
              </a:rPr>
              <a:t>xpectations of success</a:t>
            </a:r>
            <a:r>
              <a:rPr lang="en-CA" sz="1100" b="0" i="0" u="none" strike="noStrike" cap="none" dirty="0">
                <a:solidFill>
                  <a:srgbClr val="000000"/>
                </a:solidFill>
                <a:effectLst/>
                <a:latin typeface="Arial"/>
                <a:ea typeface="Arial"/>
                <a:cs typeface="Arial"/>
                <a:sym typeface="Arial"/>
              </a:rPr>
              <a:t> also matter. When a person expects that they will be successful in changing an outcome, they are more likely to engage in political behavior. </a:t>
            </a:r>
          </a:p>
          <a:p>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ea typeface="Arial"/>
                <a:cs typeface="Arial"/>
                <a:sym typeface="Arial"/>
              </a:rPr>
              <a:t>Organizational Antecedents- Relevant factors include scarcity of resources, role ambiguity, performance evaluations, promotions, and democratic decision making.</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ea typeface="Arial"/>
                <a:cs typeface="Arial"/>
                <a:sym typeface="Arial"/>
              </a:rPr>
              <a:t>1. </a:t>
            </a:r>
            <a:r>
              <a:rPr lang="en-CA" sz="1100" b="1" i="0" u="none" strike="noStrike" cap="none" dirty="0">
                <a:solidFill>
                  <a:srgbClr val="000000"/>
                </a:solidFill>
                <a:effectLst/>
                <a:latin typeface="Arial"/>
                <a:ea typeface="Arial"/>
                <a:cs typeface="Arial"/>
                <a:sym typeface="Arial"/>
              </a:rPr>
              <a:t>Scarcity of resources </a:t>
            </a:r>
            <a:r>
              <a:rPr lang="en-CA" sz="1100" b="0" i="0" u="none" strike="noStrike" cap="none" dirty="0">
                <a:solidFill>
                  <a:srgbClr val="000000"/>
                </a:solidFill>
                <a:effectLst/>
                <a:latin typeface="Arial"/>
                <a:ea typeface="Arial"/>
                <a:cs typeface="Arial"/>
                <a:sym typeface="Arial"/>
              </a:rPr>
              <a:t>breeds politics. When resources such as monetary incentives or promotions are limited, people see the organization as more political.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ea typeface="Arial"/>
                <a:cs typeface="Arial"/>
                <a:sym typeface="Arial"/>
              </a:rPr>
              <a:t>2. Any type of </a:t>
            </a:r>
            <a:r>
              <a:rPr lang="en-CA" sz="1100" b="1" i="0" u="none" strike="noStrike" cap="none" dirty="0">
                <a:solidFill>
                  <a:srgbClr val="000000"/>
                </a:solidFill>
                <a:effectLst/>
                <a:latin typeface="Arial"/>
                <a:ea typeface="Arial"/>
                <a:cs typeface="Arial"/>
                <a:sym typeface="Arial"/>
              </a:rPr>
              <a:t>ambiguity </a:t>
            </a:r>
            <a:r>
              <a:rPr lang="en-CA" sz="1100" b="0" i="0" u="none" strike="noStrike" cap="none" dirty="0">
                <a:solidFill>
                  <a:srgbClr val="000000"/>
                </a:solidFill>
                <a:effectLst/>
                <a:latin typeface="Arial"/>
                <a:ea typeface="Arial"/>
                <a:cs typeface="Arial"/>
                <a:sym typeface="Arial"/>
              </a:rPr>
              <a:t>can relate to greater organizational politics. When the goals of a department or organization are ambiguous, more room is available for politics.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ea typeface="Arial"/>
                <a:cs typeface="Arial"/>
                <a:sym typeface="Arial"/>
              </a:rPr>
              <a:t>3. Ambiguity also exists around </a:t>
            </a:r>
            <a:r>
              <a:rPr lang="en-CA" sz="1100" b="1" i="0" u="none" strike="noStrike" cap="none" dirty="0">
                <a:solidFill>
                  <a:srgbClr val="000000"/>
                </a:solidFill>
                <a:effectLst/>
                <a:latin typeface="Arial"/>
                <a:ea typeface="Arial"/>
                <a:cs typeface="Arial"/>
                <a:sym typeface="Arial"/>
              </a:rPr>
              <a:t>performance evaluations </a:t>
            </a:r>
            <a:r>
              <a:rPr lang="en-CA" sz="1100" b="0" i="0" u="none" strike="noStrike" cap="none" dirty="0">
                <a:solidFill>
                  <a:srgbClr val="000000"/>
                </a:solidFill>
                <a:effectLst/>
                <a:latin typeface="Arial"/>
                <a:ea typeface="Arial"/>
                <a:cs typeface="Arial"/>
                <a:sym typeface="Arial"/>
              </a:rPr>
              <a:t>and promotions. These human resource practices can lead to greater political behavior, such as impression management, throughout the organization.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4.  </a:t>
            </a:r>
            <a:r>
              <a:rPr lang="en-CA" sz="1100" b="1" i="0" u="none" strike="noStrike" cap="none" dirty="0">
                <a:solidFill>
                  <a:srgbClr val="000000"/>
                </a:solidFill>
                <a:effectLst/>
                <a:latin typeface="Arial"/>
                <a:ea typeface="Arial"/>
                <a:cs typeface="Arial"/>
                <a:sym typeface="Arial"/>
              </a:rPr>
              <a:t>Democratic decision-making </a:t>
            </a:r>
            <a:r>
              <a:rPr lang="en-CA" sz="1100" b="0" i="0" u="none" strike="noStrike" cap="none" dirty="0">
                <a:solidFill>
                  <a:srgbClr val="000000"/>
                </a:solidFill>
                <a:effectLst/>
                <a:latin typeface="Arial"/>
                <a:ea typeface="Arial"/>
                <a:cs typeface="Arial"/>
                <a:sym typeface="Arial"/>
              </a:rPr>
              <a:t>leads to more political behavior. Since many people have a say in the process of making decisions, there are more people available to be influenced.</a:t>
            </a:r>
            <a:br>
              <a:rPr lang="en-CA" dirty="0"/>
            </a:br>
            <a:endParaRPr lang="en-CA" sz="1100" b="0" i="0" u="none" strike="noStrike" cap="none" dirty="0">
              <a:solidFill>
                <a:srgbClr val="000000"/>
              </a:solidFill>
              <a:effectLst/>
              <a:latin typeface="Arial"/>
              <a:ea typeface="Arial"/>
              <a:cs typeface="Arial"/>
              <a:sym typeface="Arial"/>
            </a:endParaRPr>
          </a:p>
          <a:p>
            <a:br>
              <a:rPr lang="en-CA" dirty="0"/>
            </a:br>
            <a:endParaRPr lang="en-US" dirty="0"/>
          </a:p>
        </p:txBody>
      </p:sp>
    </p:spTree>
    <p:extLst>
      <p:ext uri="{BB962C8B-B14F-4D97-AF65-F5344CB8AC3E}">
        <p14:creationId xmlns:p14="http://schemas.microsoft.com/office/powerpoint/2010/main" val="3177628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users/tuktukdesign-3181967/?utm_source=link-attribution&amp;utm_medium=referral&amp;utm_campaign=image&amp;utm_content=1646212"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pixabay.com/?utm_source=link-attribution&amp;utm_medium=referral&amp;utm_campaign=image&amp;utm_content=164621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users/tuktukdesign-3181967/?utm_source=link-attribution&amp;utm_medium=referral&amp;utm_campaign=image&amp;utm_content=1646211"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pixabay.com/?utm_source=link-attribution&amp;utm_medium=referral&amp;utm_campaign=image&amp;utm_content=164621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3233568" TargetMode="External"/><Relationship Id="rId4" Type="http://schemas.openxmlformats.org/officeDocument/2006/relationships/hyperlink" Target="https://pixabay.com/users/mohamed_hassan-5229782/?utm_source=link-attribution&amp;utm_medium=referral&amp;utm_campaign=image&amp;utm_content=323356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users/geralt-9301/?utm_source=link-attribution&amp;utm_medium=referral&amp;utm_campaign=image&amp;utm_content=2775271"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hyperlink" Target="https://pixabay.com/?utm_source=link-attribution&amp;utm_medium=referral&amp;utm_campaign=image&amp;utm_content=2775271"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users/tumisu-148124/?utm_source=link-attribution&amp;utm_medium=referral&amp;utm_campaign=image&amp;utm_content=210312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pixabay.com/?utm_source=link-attribution&amp;utm_medium=referral&amp;utm_campaign=image&amp;utm_content=21031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11970" y="1775225"/>
            <a:ext cx="8508329"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Arial" panose="020B0604020202020204" pitchFamily="34" charset="0"/>
                <a:cs typeface="Arial" panose="020B0604020202020204" pitchFamily="34" charset="0"/>
              </a:rPr>
              <a:t>CONFLICT MANAGEMENT</a:t>
            </a:r>
          </a:p>
        </p:txBody>
      </p:sp>
      <p:sp>
        <p:nvSpPr>
          <p:cNvPr id="82" name="Google Shape;82;p14"/>
          <p:cNvSpPr txBox="1">
            <a:spLocks noGrp="1"/>
          </p:cNvSpPr>
          <p:nvPr>
            <p:ph type="subTitle" idx="1"/>
          </p:nvPr>
        </p:nvSpPr>
        <p:spPr>
          <a:xfrm>
            <a:off x="311971" y="2715912"/>
            <a:ext cx="8918089" cy="930929"/>
          </a:xfrm>
          <a:prstGeom prst="rect">
            <a:avLst/>
          </a:prstGeom>
        </p:spPr>
        <p:txBody>
          <a:bodyPr spcFirstLastPara="1" wrap="square" lIns="91425" tIns="91425" rIns="91425" bIns="91425" anchor="t" anchorCtr="0">
            <a:normAutofit fontScale="70000" lnSpcReduction="20000"/>
          </a:bodyPr>
          <a:lstStyle/>
          <a:p>
            <a:pPr marL="0" indent="0"/>
            <a:r>
              <a:rPr lang="en-US" sz="3800" b="1" dirty="0">
                <a:latin typeface="Arial" panose="020B0604020202020204" pitchFamily="34" charset="0"/>
                <a:cs typeface="Arial" panose="020B0604020202020204" pitchFamily="34" charset="0"/>
              </a:rPr>
              <a:t>CHAPTER 4: POWER AND POLITICS</a:t>
            </a:r>
          </a:p>
          <a:p>
            <a:pPr marL="0" indent="0"/>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a:p>
            <a:pPr marL="0" indent="0"/>
            <a:endParaRPr lang="en-CA" sz="2400" b="1" cap="all" dirty="0">
              <a:latin typeface="Arial" panose="020B0604020202020204" pitchFamily="34" charset="0"/>
              <a:cs typeface="Arial" panose="020B0604020202020204" pitchFamily="34" charset="0"/>
            </a:endParaRPr>
          </a:p>
          <a:p>
            <a:pPr marL="0" indent="0"/>
            <a:endParaRPr sz="600" dirty="0"/>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4CE95-58B5-F1A7-D776-ADD10B4FBF07}"/>
              </a:ext>
            </a:extLst>
          </p:cNvPr>
          <p:cNvSpPr>
            <a:spLocks noGrp="1"/>
          </p:cNvSpPr>
          <p:nvPr>
            <p:ph type="title"/>
          </p:nvPr>
        </p:nvSpPr>
        <p:spPr/>
        <p:txBody>
          <a:bodyPr>
            <a:noAutofit/>
          </a:bodyPr>
          <a:lstStyle/>
          <a:p>
            <a:r>
              <a:rPr lang="en-CA" sz="3200" dirty="0">
                <a:latin typeface="Arial" panose="020B0604020202020204" pitchFamily="34" charset="0"/>
                <a:cs typeface="Arial" panose="020B0604020202020204" pitchFamily="34" charset="0"/>
              </a:rPr>
              <a:t>4.2 Politics and Influence III</a:t>
            </a: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endParaRPr lang="en-US" sz="3200" dirty="0"/>
          </a:p>
        </p:txBody>
      </p:sp>
      <p:sp>
        <p:nvSpPr>
          <p:cNvPr id="3" name="Text Placeholder 2">
            <a:extLst>
              <a:ext uri="{FF2B5EF4-FFF2-40B4-BE49-F238E27FC236}">
                <a16:creationId xmlns:a16="http://schemas.microsoft.com/office/drawing/2014/main" id="{6388E386-089D-7FB1-3B34-37049685754D}"/>
              </a:ext>
            </a:extLst>
          </p:cNvPr>
          <p:cNvSpPr>
            <a:spLocks noGrp="1"/>
          </p:cNvSpPr>
          <p:nvPr>
            <p:ph type="body" idx="1"/>
          </p:nvPr>
        </p:nvSpPr>
        <p:spPr>
          <a:xfrm>
            <a:off x="311700" y="1017800"/>
            <a:ext cx="8520600" cy="3715700"/>
          </a:xfrm>
        </p:spPr>
        <p:txBody>
          <a:bodyPr>
            <a:normAutofit fontScale="25000" lnSpcReduction="20000"/>
          </a:bodyPr>
          <a:lstStyle/>
          <a:p>
            <a:pPr marL="114300" indent="0">
              <a:buNone/>
            </a:pPr>
            <a:r>
              <a:rPr lang="en-CA" sz="8000" b="1" dirty="0">
                <a:latin typeface="Arial" panose="020B0604020202020204" pitchFamily="34" charset="0"/>
                <a:cs typeface="Arial" panose="020B0604020202020204" pitchFamily="34" charset="0"/>
              </a:rPr>
              <a:t>Commonly Used Influence Tactics</a:t>
            </a:r>
          </a:p>
          <a:p>
            <a:pPr marL="114300" indent="0">
              <a:buNone/>
            </a:pPr>
            <a:endParaRPr lang="en-CA" sz="8000" b="1" dirty="0">
              <a:latin typeface="Arial" panose="020B0604020202020204" pitchFamily="34" charset="0"/>
              <a:cs typeface="Arial" panose="020B0604020202020204" pitchFamily="34" charset="0"/>
            </a:endParaRPr>
          </a:p>
          <a:p>
            <a:pPr marL="114300" indent="0">
              <a:buNone/>
            </a:pPr>
            <a:endParaRPr lang="en-CA" sz="3300" b="1" dirty="0">
              <a:latin typeface="Arial" panose="020B0604020202020204" pitchFamily="34" charset="0"/>
              <a:cs typeface="Arial" panose="020B0604020202020204" pitchFamily="34" charset="0"/>
            </a:endParaRPr>
          </a:p>
          <a:p>
            <a:pPr marL="114300" indent="0">
              <a:buNone/>
            </a:pPr>
            <a:r>
              <a:rPr lang="en-CA" sz="7200" dirty="0">
                <a:latin typeface="Arial" panose="020B0604020202020204" pitchFamily="34" charset="0"/>
                <a:cs typeface="Arial" panose="020B0604020202020204" pitchFamily="34" charset="0"/>
              </a:rPr>
              <a:t>Researchers have identified distinct influence tactics and discovered that there are few differences between the way managers, subordinates, and peers use them.</a:t>
            </a:r>
          </a:p>
          <a:p>
            <a:pPr marL="114300" indent="0">
              <a:buNone/>
            </a:pPr>
            <a:endParaRPr lang="en-CA" sz="3300" b="1" dirty="0">
              <a:latin typeface="Arial" panose="020B0604020202020204" pitchFamily="34" charset="0"/>
              <a:cs typeface="Arial" panose="020B0604020202020204" pitchFamily="34" charset="0"/>
            </a:endParaRPr>
          </a:p>
          <a:p>
            <a:r>
              <a:rPr lang="en-CA" sz="7200" dirty="0">
                <a:latin typeface="Arial" panose="020B0604020202020204" pitchFamily="34" charset="0"/>
                <a:cs typeface="Arial" panose="020B0604020202020204" pitchFamily="34" charset="0"/>
              </a:rPr>
              <a:t>Rational Persuasion</a:t>
            </a:r>
          </a:p>
          <a:p>
            <a:r>
              <a:rPr lang="en-CA" sz="7200" dirty="0">
                <a:latin typeface="Arial" panose="020B0604020202020204" pitchFamily="34" charset="0"/>
                <a:cs typeface="Arial" panose="020B0604020202020204" pitchFamily="34" charset="0"/>
              </a:rPr>
              <a:t>Inspirational Appeals</a:t>
            </a:r>
          </a:p>
          <a:p>
            <a:r>
              <a:rPr lang="en-CA" sz="7200" dirty="0">
                <a:latin typeface="Arial" panose="020B0604020202020204" pitchFamily="34" charset="0"/>
                <a:cs typeface="Arial" panose="020B0604020202020204" pitchFamily="34" charset="0"/>
              </a:rPr>
              <a:t>Consultation</a:t>
            </a:r>
          </a:p>
          <a:p>
            <a:r>
              <a:rPr lang="en-CA" sz="7200" dirty="0">
                <a:latin typeface="Arial" panose="020B0604020202020204" pitchFamily="34" charset="0"/>
                <a:cs typeface="Arial" panose="020B0604020202020204" pitchFamily="34" charset="0"/>
              </a:rPr>
              <a:t>Ingratiation</a:t>
            </a:r>
          </a:p>
          <a:p>
            <a:r>
              <a:rPr lang="en-CA" sz="7200" dirty="0">
                <a:latin typeface="Arial" panose="020B0604020202020204" pitchFamily="34" charset="0"/>
                <a:cs typeface="Arial" panose="020B0604020202020204" pitchFamily="34" charset="0"/>
              </a:rPr>
              <a:t>Personal Appeals</a:t>
            </a:r>
          </a:p>
          <a:p>
            <a:r>
              <a:rPr lang="en-CA" sz="7200" dirty="0">
                <a:latin typeface="Arial" panose="020B0604020202020204" pitchFamily="34" charset="0"/>
                <a:cs typeface="Arial" panose="020B0604020202020204" pitchFamily="34" charset="0"/>
              </a:rPr>
              <a:t>Exchange</a:t>
            </a:r>
          </a:p>
          <a:p>
            <a:r>
              <a:rPr lang="en-CA" sz="7200" dirty="0">
                <a:latin typeface="Arial" panose="020B0604020202020204" pitchFamily="34" charset="0"/>
                <a:cs typeface="Arial" panose="020B0604020202020204" pitchFamily="34" charset="0"/>
              </a:rPr>
              <a:t>Coalition Tactics</a:t>
            </a:r>
          </a:p>
          <a:p>
            <a:r>
              <a:rPr lang="en-CA" sz="7200" dirty="0">
                <a:latin typeface="Arial" panose="020B0604020202020204" pitchFamily="34" charset="0"/>
                <a:cs typeface="Arial" panose="020B0604020202020204" pitchFamily="34" charset="0"/>
              </a:rPr>
              <a:t>Pressure</a:t>
            </a:r>
          </a:p>
          <a:p>
            <a:r>
              <a:rPr lang="en-CA" sz="7200" dirty="0">
                <a:latin typeface="Arial" panose="020B0604020202020204" pitchFamily="34" charset="0"/>
                <a:cs typeface="Arial" panose="020B0604020202020204" pitchFamily="34" charset="0"/>
              </a:rPr>
              <a:t>Legitimating</a:t>
            </a:r>
          </a:p>
          <a:p>
            <a:pPr marL="114300" indent="0">
              <a:buNone/>
            </a:pPr>
            <a:br>
              <a:rPr lang="en-CA" sz="7200" dirty="0">
                <a:latin typeface="Arial" panose="020B0604020202020204" pitchFamily="34" charset="0"/>
                <a:cs typeface="Arial" panose="020B0604020202020204" pitchFamily="34" charset="0"/>
              </a:rPr>
            </a:br>
            <a:br>
              <a:rPr lang="en-CA" sz="3300" dirty="0">
                <a:latin typeface="Arial" panose="020B0604020202020204" pitchFamily="34" charset="0"/>
                <a:cs typeface="Arial" panose="020B0604020202020204" pitchFamily="34" charset="0"/>
              </a:rPr>
            </a:br>
            <a:br>
              <a:rPr lang="en-CA" sz="2000" dirty="0"/>
            </a:br>
            <a:br>
              <a:rPr lang="en-CA" sz="2000" dirty="0"/>
            </a:br>
            <a:endParaRPr lang="en-CA" sz="2000" b="1" dirty="0">
              <a:latin typeface="Arial" panose="020B0604020202020204" pitchFamily="34" charset="0"/>
              <a:cs typeface="Arial" panose="020B0604020202020204" pitchFamily="34" charset="0"/>
            </a:endParaRPr>
          </a:p>
          <a:p>
            <a:pPr marL="114300" indent="0">
              <a:buNone/>
            </a:pPr>
            <a:br>
              <a:rPr lang="en-CA" dirty="0"/>
            </a:br>
            <a:endParaRPr lang="en-US" dirty="0"/>
          </a:p>
        </p:txBody>
      </p:sp>
    </p:spTree>
    <p:extLst>
      <p:ext uri="{BB962C8B-B14F-4D97-AF65-F5344CB8AC3E}">
        <p14:creationId xmlns:p14="http://schemas.microsoft.com/office/powerpoint/2010/main" val="3322734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E6C6C-1E40-89F1-EEA9-68D827CD09C7}"/>
              </a:ext>
            </a:extLst>
          </p:cNvPr>
          <p:cNvSpPr>
            <a:spLocks noGrp="1"/>
          </p:cNvSpPr>
          <p:nvPr>
            <p:ph type="title"/>
          </p:nvPr>
        </p:nvSpPr>
        <p:spPr/>
        <p:txBody>
          <a:bodyPr>
            <a:normAutofit fontScale="90000"/>
          </a:bodyPr>
          <a:lstStyle/>
          <a:p>
            <a:r>
              <a:rPr lang="en-CA" sz="3200" dirty="0">
                <a:latin typeface="Arial" panose="020B0604020202020204" pitchFamily="34" charset="0"/>
                <a:cs typeface="Arial" panose="020B0604020202020204" pitchFamily="34" charset="0"/>
              </a:rPr>
              <a:t>4.2 Politics and Influence IV</a:t>
            </a: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7065DACB-29B9-3138-10C2-9498CB8A24EB}"/>
              </a:ext>
            </a:extLst>
          </p:cNvPr>
          <p:cNvSpPr>
            <a:spLocks noGrp="1"/>
          </p:cNvSpPr>
          <p:nvPr>
            <p:ph type="body" idx="1"/>
          </p:nvPr>
        </p:nvSpPr>
        <p:spPr/>
        <p:txBody>
          <a:bodyPr/>
          <a:lstStyle/>
          <a:p>
            <a:pPr marL="114300" indent="0">
              <a:buNone/>
            </a:pPr>
            <a:r>
              <a:rPr lang="en-US" sz="2000" b="1" dirty="0"/>
              <a:t>Direction of Influence</a:t>
            </a:r>
          </a:p>
          <a:p>
            <a:pPr marL="114300" indent="0">
              <a:buNone/>
            </a:pPr>
            <a:endParaRPr lang="en-US" sz="2000" dirty="0"/>
          </a:p>
          <a:p>
            <a:pPr marL="114300" indent="0">
              <a:buNone/>
            </a:pPr>
            <a:r>
              <a:rPr lang="en-CA" sz="2000" dirty="0"/>
              <a:t>The type of influence tactic used tends to vary based on the target. For example, you would probably use different influence tactics with your boss, with employees working under you, or with a peer.</a:t>
            </a:r>
          </a:p>
          <a:p>
            <a:pPr marL="114300" indent="0">
              <a:buNone/>
            </a:pPr>
            <a:endParaRPr lang="en-CA" sz="2000" dirty="0"/>
          </a:p>
          <a:p>
            <a:pPr marL="114300" indent="0">
              <a:buNone/>
            </a:pPr>
            <a:br>
              <a:rPr lang="en-CA" dirty="0"/>
            </a:br>
            <a:endParaRPr lang="en-US" dirty="0"/>
          </a:p>
        </p:txBody>
      </p:sp>
    </p:spTree>
    <p:extLst>
      <p:ext uri="{BB962C8B-B14F-4D97-AF65-F5344CB8AC3E}">
        <p14:creationId xmlns:p14="http://schemas.microsoft.com/office/powerpoint/2010/main" val="475259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4FC4-EBCC-5696-EE48-4637330815F4}"/>
              </a:ext>
            </a:extLst>
          </p:cNvPr>
          <p:cNvSpPr>
            <a:spLocks noGrp="1"/>
          </p:cNvSpPr>
          <p:nvPr>
            <p:ph type="title"/>
          </p:nvPr>
        </p:nvSpPr>
        <p:spPr/>
        <p:txBody>
          <a:bodyPr>
            <a:normAutofit fontScale="90000"/>
          </a:bodyPr>
          <a:lstStyle/>
          <a:p>
            <a:r>
              <a:rPr lang="en-CA" sz="2800" dirty="0">
                <a:latin typeface="Arial" panose="020B0604020202020204" pitchFamily="34" charset="0"/>
                <a:cs typeface="Arial" panose="020B0604020202020204" pitchFamily="34" charset="0"/>
              </a:rPr>
              <a:t>4.2 Politics and Influence V</a:t>
            </a: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69AD62F8-7D68-82F5-C804-7623BDE0C268}"/>
              </a:ext>
            </a:extLst>
          </p:cNvPr>
          <p:cNvSpPr>
            <a:spLocks noGrp="1"/>
          </p:cNvSpPr>
          <p:nvPr>
            <p:ph type="body" idx="1"/>
          </p:nvPr>
        </p:nvSpPr>
        <p:spPr>
          <a:xfrm>
            <a:off x="311700" y="1229875"/>
            <a:ext cx="5527240" cy="3339000"/>
          </a:xfrm>
        </p:spPr>
        <p:txBody>
          <a:bodyPr/>
          <a:lstStyle/>
          <a:p>
            <a:endParaRPr lang="en-US" b="1" dirty="0"/>
          </a:p>
          <a:p>
            <a:pPr marL="114300" indent="0">
              <a:buNone/>
            </a:pPr>
            <a:r>
              <a:rPr lang="en-CA" sz="2000" i="1" dirty="0"/>
              <a:t>Upward Influence</a:t>
            </a:r>
          </a:p>
          <a:p>
            <a:pPr marL="114300" indent="0">
              <a:buNone/>
            </a:pPr>
            <a:endParaRPr lang="en-CA" sz="2000" b="1" dirty="0"/>
          </a:p>
          <a:p>
            <a:pPr marL="114300" indent="0">
              <a:buNone/>
            </a:pPr>
            <a:r>
              <a:rPr lang="en-CA" sz="2000" b="1" dirty="0"/>
              <a:t>Upward influence</a:t>
            </a:r>
            <a:r>
              <a:rPr lang="en-CA" sz="2000" dirty="0"/>
              <a:t>, as its name implies, is the ability to influence your manager and others in positions higher than yours. Upward influence may include appealing to a higher authority or citing the firm’s goals as an overarching reason for others to follow your cause.</a:t>
            </a:r>
          </a:p>
          <a:p>
            <a:endParaRPr lang="en-US" b="1" dirty="0"/>
          </a:p>
          <a:p>
            <a:endParaRPr lang="en-US" dirty="0"/>
          </a:p>
          <a:p>
            <a:endParaRPr lang="en-US" dirty="0"/>
          </a:p>
        </p:txBody>
      </p:sp>
      <p:sp>
        <p:nvSpPr>
          <p:cNvPr id="5" name="TextBox 4">
            <a:extLst>
              <a:ext uri="{FF2B5EF4-FFF2-40B4-BE49-F238E27FC236}">
                <a16:creationId xmlns:a16="http://schemas.microsoft.com/office/drawing/2014/main" id="{EF7A236A-2A02-4B07-AAB7-F734C304A480}"/>
              </a:ext>
            </a:extLst>
          </p:cNvPr>
          <p:cNvSpPr txBox="1"/>
          <p:nvPr/>
        </p:nvSpPr>
        <p:spPr>
          <a:xfrm>
            <a:off x="6461393" y="4602695"/>
            <a:ext cx="4572000" cy="261610"/>
          </a:xfrm>
          <a:prstGeom prst="rect">
            <a:avLst/>
          </a:prstGeom>
          <a:noFill/>
        </p:spPr>
        <p:txBody>
          <a:bodyPr wrap="square">
            <a:spAutoFit/>
          </a:bodyPr>
          <a:lstStyle/>
          <a:p>
            <a:r>
              <a:rPr lang="en-CA" sz="1100" b="0" i="0" u="none" strike="noStrike" dirty="0">
                <a:solidFill>
                  <a:srgbClr val="191B26"/>
                </a:solidFill>
                <a:effectLst/>
                <a:latin typeface="Open Sans" panose="020B0606030504020204" pitchFamily="34" charset="0"/>
              </a:rPr>
              <a:t>Image by </a:t>
            </a:r>
            <a:r>
              <a:rPr lang="en-CA" sz="1100" b="0" i="0" u="sng" strike="noStrike" dirty="0">
                <a:solidFill>
                  <a:srgbClr val="191B26"/>
                </a:solidFill>
                <a:effectLst/>
                <a:latin typeface="Open Sans" panose="020B0606030504020204" pitchFamily="34" charset="0"/>
                <a:hlinkClick r:id="rId3"/>
              </a:rPr>
              <a:t>Wilson Joseph</a:t>
            </a:r>
            <a:r>
              <a:rPr lang="en-CA" sz="1100" b="0" i="0" u="none" strike="noStrike" dirty="0">
                <a:solidFill>
                  <a:srgbClr val="191B26"/>
                </a:solidFill>
                <a:effectLst/>
                <a:latin typeface="Open Sans" panose="020B0606030504020204" pitchFamily="34" charset="0"/>
              </a:rPr>
              <a:t> from </a:t>
            </a:r>
            <a:r>
              <a:rPr lang="en-CA" sz="1100" b="0" i="0" u="sng" strike="noStrike" dirty="0">
                <a:solidFill>
                  <a:srgbClr val="191B26"/>
                </a:solidFill>
                <a:effectLst/>
                <a:latin typeface="Open Sans" panose="020B0606030504020204" pitchFamily="34" charset="0"/>
                <a:hlinkClick r:id="rId4"/>
              </a:rPr>
              <a:t>Pixabay</a:t>
            </a:r>
            <a:r>
              <a:rPr lang="en-CA" sz="1100" b="0" i="0" u="none" strike="noStrike" dirty="0">
                <a:solidFill>
                  <a:srgbClr val="191B26"/>
                </a:solidFill>
                <a:effectLst/>
                <a:latin typeface="Open Sans" panose="020B0606030504020204" pitchFamily="34" charset="0"/>
              </a:rPr>
              <a:t> </a:t>
            </a:r>
            <a:endParaRPr lang="en-US" sz="1100" dirty="0"/>
          </a:p>
        </p:txBody>
      </p:sp>
      <p:pic>
        <p:nvPicPr>
          <p:cNvPr id="7" name="Picture 6">
            <a:extLst>
              <a:ext uri="{FF2B5EF4-FFF2-40B4-BE49-F238E27FC236}">
                <a16:creationId xmlns:a16="http://schemas.microsoft.com/office/drawing/2014/main" id="{CFA34D43-C523-4F39-87D9-CCC8F13FBBA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6398" y="1134173"/>
            <a:ext cx="3339000" cy="3339000"/>
          </a:xfrm>
          <a:prstGeom prst="rect">
            <a:avLst/>
          </a:prstGeom>
        </p:spPr>
      </p:pic>
    </p:spTree>
    <p:extLst>
      <p:ext uri="{BB962C8B-B14F-4D97-AF65-F5344CB8AC3E}">
        <p14:creationId xmlns:p14="http://schemas.microsoft.com/office/powerpoint/2010/main" val="3881935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550F-D102-38FE-2650-68CA7E24ADF5}"/>
              </a:ext>
            </a:extLst>
          </p:cNvPr>
          <p:cNvSpPr>
            <a:spLocks noGrp="1"/>
          </p:cNvSpPr>
          <p:nvPr>
            <p:ph type="title"/>
          </p:nvPr>
        </p:nvSpPr>
        <p:spPr/>
        <p:txBody>
          <a:bodyPr>
            <a:normAutofit fontScale="90000"/>
          </a:bodyPr>
          <a:lstStyle/>
          <a:p>
            <a:r>
              <a:rPr lang="en-CA" sz="2800" dirty="0">
                <a:latin typeface="Arial" panose="020B0604020202020204" pitchFamily="34" charset="0"/>
                <a:cs typeface="Arial" panose="020B0604020202020204" pitchFamily="34" charset="0"/>
              </a:rPr>
              <a:t>4.2 Politics and Influence VI</a:t>
            </a: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C91D980-D988-EF6B-D249-D57356D4F43C}"/>
              </a:ext>
            </a:extLst>
          </p:cNvPr>
          <p:cNvSpPr>
            <a:spLocks noGrp="1"/>
          </p:cNvSpPr>
          <p:nvPr>
            <p:ph type="body" idx="1"/>
          </p:nvPr>
        </p:nvSpPr>
        <p:spPr>
          <a:xfrm>
            <a:off x="311700" y="1229875"/>
            <a:ext cx="5152666" cy="3339000"/>
          </a:xfrm>
        </p:spPr>
        <p:txBody>
          <a:bodyPr/>
          <a:lstStyle/>
          <a:p>
            <a:pPr marL="114300" indent="0">
              <a:buNone/>
            </a:pPr>
            <a:r>
              <a:rPr lang="en-CA" sz="2000" i="1" dirty="0"/>
              <a:t>Downward Influence</a:t>
            </a:r>
          </a:p>
          <a:p>
            <a:pPr marL="114300" indent="0">
              <a:buNone/>
            </a:pPr>
            <a:endParaRPr lang="en-CA" sz="2000" i="1" dirty="0"/>
          </a:p>
          <a:p>
            <a:pPr marL="114300" indent="0">
              <a:buNone/>
            </a:pPr>
            <a:r>
              <a:rPr lang="en-CA" sz="2000" b="1" dirty="0"/>
              <a:t>Downward influence </a:t>
            </a:r>
            <a:r>
              <a:rPr lang="en-CA" sz="2000" dirty="0"/>
              <a:t>is the ability to influence employees lower than you in the institutional hierarchy. This is best achieved through an inspiring vision. By articulating a clear vision, you help people see the end goal and move toward it.</a:t>
            </a:r>
          </a:p>
          <a:p>
            <a:endParaRPr lang="en-US" dirty="0"/>
          </a:p>
        </p:txBody>
      </p:sp>
      <p:sp>
        <p:nvSpPr>
          <p:cNvPr id="5" name="TextBox 4">
            <a:extLst>
              <a:ext uri="{FF2B5EF4-FFF2-40B4-BE49-F238E27FC236}">
                <a16:creationId xmlns:a16="http://schemas.microsoft.com/office/drawing/2014/main" id="{3ACBEF01-E568-9F9B-03D7-0869FC163B53}"/>
              </a:ext>
            </a:extLst>
          </p:cNvPr>
          <p:cNvSpPr txBox="1"/>
          <p:nvPr/>
        </p:nvSpPr>
        <p:spPr>
          <a:xfrm>
            <a:off x="6373257" y="4602695"/>
            <a:ext cx="4572000" cy="261610"/>
          </a:xfrm>
          <a:prstGeom prst="rect">
            <a:avLst/>
          </a:prstGeom>
          <a:noFill/>
        </p:spPr>
        <p:txBody>
          <a:bodyPr wrap="square">
            <a:spAutoFit/>
          </a:bodyPr>
          <a:lstStyle/>
          <a:p>
            <a:r>
              <a:rPr lang="en-CA" sz="1100" b="0" i="0" u="none" strike="noStrike" dirty="0">
                <a:solidFill>
                  <a:srgbClr val="191B26"/>
                </a:solidFill>
                <a:effectLst/>
                <a:latin typeface="Open Sans" panose="020B0606030504020204" pitchFamily="34" charset="0"/>
              </a:rPr>
              <a:t>Image by </a:t>
            </a:r>
            <a:r>
              <a:rPr lang="en-CA" sz="1100" b="0" i="0" u="sng" strike="noStrike" dirty="0">
                <a:solidFill>
                  <a:srgbClr val="191B26"/>
                </a:solidFill>
                <a:effectLst/>
                <a:latin typeface="Open Sans" panose="020B0606030504020204" pitchFamily="34" charset="0"/>
                <a:hlinkClick r:id="rId3"/>
              </a:rPr>
              <a:t>Wilson Joseph</a:t>
            </a:r>
            <a:r>
              <a:rPr lang="en-CA" sz="1100" b="0" i="0" u="none" strike="noStrike" dirty="0">
                <a:solidFill>
                  <a:srgbClr val="191B26"/>
                </a:solidFill>
                <a:effectLst/>
                <a:latin typeface="Open Sans" panose="020B0606030504020204" pitchFamily="34" charset="0"/>
              </a:rPr>
              <a:t> from </a:t>
            </a:r>
            <a:r>
              <a:rPr lang="en-CA" sz="1100" b="0" i="0" u="sng" strike="noStrike" dirty="0">
                <a:solidFill>
                  <a:srgbClr val="191B26"/>
                </a:solidFill>
                <a:effectLst/>
                <a:latin typeface="Open Sans" panose="020B0606030504020204" pitchFamily="34" charset="0"/>
                <a:hlinkClick r:id="rId4"/>
              </a:rPr>
              <a:t>Pixabay</a:t>
            </a:r>
            <a:r>
              <a:rPr lang="en-CA" sz="1100" b="0" i="0" u="none" strike="noStrike" dirty="0">
                <a:solidFill>
                  <a:srgbClr val="191B26"/>
                </a:solidFill>
                <a:effectLst/>
                <a:latin typeface="Open Sans" panose="020B0606030504020204" pitchFamily="34" charset="0"/>
              </a:rPr>
              <a:t> </a:t>
            </a:r>
            <a:endParaRPr lang="en-US" sz="1100" dirty="0"/>
          </a:p>
        </p:txBody>
      </p:sp>
      <p:pic>
        <p:nvPicPr>
          <p:cNvPr id="7" name="Picture 6">
            <a:extLst>
              <a:ext uri="{FF2B5EF4-FFF2-40B4-BE49-F238E27FC236}">
                <a16:creationId xmlns:a16="http://schemas.microsoft.com/office/drawing/2014/main" id="{7F1581B7-A210-B353-BA44-117E5F08E5E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45296" y="1123838"/>
            <a:ext cx="3339000" cy="3339000"/>
          </a:xfrm>
          <a:prstGeom prst="rect">
            <a:avLst/>
          </a:prstGeom>
        </p:spPr>
      </p:pic>
    </p:spTree>
    <p:extLst>
      <p:ext uri="{BB962C8B-B14F-4D97-AF65-F5344CB8AC3E}">
        <p14:creationId xmlns:p14="http://schemas.microsoft.com/office/powerpoint/2010/main" val="2861740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22A20-8B0F-BEC4-9367-10F2AD76C127}"/>
              </a:ext>
            </a:extLst>
          </p:cNvPr>
          <p:cNvSpPr>
            <a:spLocks noGrp="1"/>
          </p:cNvSpPr>
          <p:nvPr>
            <p:ph type="title"/>
          </p:nvPr>
        </p:nvSpPr>
        <p:spPr/>
        <p:txBody>
          <a:bodyPr>
            <a:noAutofit/>
          </a:bodyPr>
          <a:lstStyle/>
          <a:p>
            <a:r>
              <a:rPr lang="en-CA" sz="3200" dirty="0">
                <a:latin typeface="Arial" panose="020B0604020202020204" pitchFamily="34" charset="0"/>
                <a:cs typeface="Arial" panose="020B0604020202020204" pitchFamily="34" charset="0"/>
              </a:rPr>
              <a:t>4.3 Ethical Use of Power and Politics I</a:t>
            </a: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057154E-6297-404C-4A18-B1912582269D}"/>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The Ethical Use of Power</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People are often uncomfortable discussing the topic of power, which implies that somehow they see the exercise of power as unseemly. On the contrary, the question is not </a:t>
            </a:r>
            <a:r>
              <a:rPr lang="en-CA" sz="2000" b="1" dirty="0">
                <a:latin typeface="Arial" panose="020B0604020202020204" pitchFamily="34" charset="0"/>
                <a:cs typeface="Arial" panose="020B0604020202020204" pitchFamily="34" charset="0"/>
              </a:rPr>
              <a:t>whether power tactics are or are not ethical</a:t>
            </a:r>
            <a:r>
              <a:rPr lang="en-CA" sz="2000" dirty="0">
                <a:latin typeface="Arial" panose="020B0604020202020204" pitchFamily="34" charset="0"/>
                <a:cs typeface="Arial" panose="020B0604020202020204" pitchFamily="34" charset="0"/>
              </a:rPr>
              <a:t>; rather, the question is </a:t>
            </a:r>
            <a:r>
              <a:rPr lang="en-CA" sz="2000" b="1" dirty="0">
                <a:latin typeface="Arial" panose="020B0604020202020204" pitchFamily="34" charset="0"/>
                <a:cs typeface="Arial" panose="020B0604020202020204" pitchFamily="34" charset="0"/>
              </a:rPr>
              <a:t>which tactics are appropriate and which are not.</a:t>
            </a:r>
          </a:p>
          <a:p>
            <a:pPr marL="114300" indent="0">
              <a:buNone/>
            </a:pP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622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F7E5-3F2B-254D-C433-087AE5793266}"/>
              </a:ext>
            </a:extLst>
          </p:cNvPr>
          <p:cNvSpPr>
            <a:spLocks noGrp="1"/>
          </p:cNvSpPr>
          <p:nvPr>
            <p:ph type="title"/>
          </p:nvPr>
        </p:nvSpPr>
        <p:spPr/>
        <p:txBody>
          <a:bodyPr>
            <a:noAutofit/>
          </a:bodyPr>
          <a:lstStyle/>
          <a:p>
            <a:r>
              <a:rPr lang="en-CA" sz="3200" dirty="0">
                <a:latin typeface="Arial" panose="020B0604020202020204" pitchFamily="34" charset="0"/>
                <a:cs typeface="Arial" panose="020B0604020202020204" pitchFamily="34" charset="0"/>
              </a:rPr>
              <a:t>4.3 Ethical Use of Power and Politics II</a:t>
            </a: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endParaRPr lang="en-US" sz="3200" dirty="0"/>
          </a:p>
        </p:txBody>
      </p:sp>
      <p:sp>
        <p:nvSpPr>
          <p:cNvPr id="3" name="Text Placeholder 2">
            <a:extLst>
              <a:ext uri="{FF2B5EF4-FFF2-40B4-BE49-F238E27FC236}">
                <a16:creationId xmlns:a16="http://schemas.microsoft.com/office/drawing/2014/main" id="{2BCA8614-23F6-D642-2713-47FD292B877B}"/>
              </a:ext>
            </a:extLst>
          </p:cNvPr>
          <p:cNvSpPr>
            <a:spLocks noGrp="1"/>
          </p:cNvSpPr>
          <p:nvPr>
            <p:ph type="body" idx="1"/>
          </p:nvPr>
        </p:nvSpPr>
        <p:spPr/>
        <p:txBody>
          <a:bodyPr/>
          <a:lstStyle/>
          <a:p>
            <a:pPr marL="114300" indent="0">
              <a:buNone/>
            </a:pPr>
            <a:r>
              <a:rPr lang="en-CA" dirty="0"/>
              <a:t>Several guidelines for the ethical use of power can be identified. </a:t>
            </a:r>
          </a:p>
          <a:p>
            <a:pPr marL="114300" indent="0">
              <a:buNone/>
            </a:pPr>
            <a:endParaRPr lang="en-CA" dirty="0"/>
          </a:p>
          <a:p>
            <a:r>
              <a:rPr lang="en-CA" b="1" dirty="0"/>
              <a:t>Referent power</a:t>
            </a:r>
          </a:p>
          <a:p>
            <a:r>
              <a:rPr lang="en-CA" b="1" dirty="0"/>
              <a:t>Expert power</a:t>
            </a:r>
          </a:p>
          <a:p>
            <a:r>
              <a:rPr lang="en-CA" b="1" dirty="0"/>
              <a:t>Legitimate power</a:t>
            </a:r>
          </a:p>
          <a:p>
            <a:r>
              <a:rPr lang="en-CA" b="1" dirty="0"/>
              <a:t>Reward power</a:t>
            </a:r>
          </a:p>
          <a:p>
            <a:r>
              <a:rPr lang="en-CA" b="1" dirty="0"/>
              <a:t>Coercive power</a:t>
            </a:r>
            <a:endParaRPr lang="en-US" dirty="0"/>
          </a:p>
        </p:txBody>
      </p:sp>
    </p:spTree>
    <p:extLst>
      <p:ext uri="{BB962C8B-B14F-4D97-AF65-F5344CB8AC3E}">
        <p14:creationId xmlns:p14="http://schemas.microsoft.com/office/powerpoint/2010/main" val="2340268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CED2-3D6F-CB9F-30AE-675E3E9293DA}"/>
              </a:ext>
            </a:extLst>
          </p:cNvPr>
          <p:cNvSpPr>
            <a:spLocks noGrp="1"/>
          </p:cNvSpPr>
          <p:nvPr>
            <p:ph type="title"/>
          </p:nvPr>
        </p:nvSpPr>
        <p:spPr/>
        <p:txBody>
          <a:bodyPr>
            <a:noAutofit/>
          </a:bodyPr>
          <a:lstStyle/>
          <a:p>
            <a:r>
              <a:rPr lang="en-CA" sz="3200" dirty="0">
                <a:latin typeface="Arial" panose="020B0604020202020204" pitchFamily="34" charset="0"/>
                <a:cs typeface="Arial" panose="020B0604020202020204" pitchFamily="34" charset="0"/>
              </a:rPr>
              <a:t>4.3 Ethical Use of Power and Politics III</a:t>
            </a: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endParaRPr lang="en-US" sz="3200" dirty="0"/>
          </a:p>
        </p:txBody>
      </p:sp>
      <p:sp>
        <p:nvSpPr>
          <p:cNvPr id="3" name="Text Placeholder 2">
            <a:extLst>
              <a:ext uri="{FF2B5EF4-FFF2-40B4-BE49-F238E27FC236}">
                <a16:creationId xmlns:a16="http://schemas.microsoft.com/office/drawing/2014/main" id="{EA1EA00A-42E1-6806-F003-7721C7545CB5}"/>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The Ethical Use of Politics</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Similar to power, there is not </a:t>
            </a:r>
            <a:r>
              <a:rPr lang="en-CA" sz="2000" b="1" dirty="0">
                <a:latin typeface="Arial" panose="020B0604020202020204" pitchFamily="34" charset="0"/>
                <a:cs typeface="Arial" panose="020B0604020202020204" pitchFamily="34" charset="0"/>
              </a:rPr>
              <a:t>inherent good or bad </a:t>
            </a:r>
            <a:r>
              <a:rPr lang="en-CA" sz="2000" dirty="0">
                <a:latin typeface="Arial" panose="020B0604020202020204" pitchFamily="34" charset="0"/>
                <a:cs typeface="Arial" panose="020B0604020202020204" pitchFamily="34" charset="0"/>
              </a:rPr>
              <a:t>in politics. Politics in organizations cannot be eliminated. Yet to some extent, the negative aspects of it can be neutralized if managers carefully monitor the work environment and take remedial action where necessary.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530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B6081-A47D-1090-E605-30570A3CF6D4}"/>
              </a:ext>
            </a:extLst>
          </p:cNvPr>
          <p:cNvSpPr>
            <a:spLocks noGrp="1"/>
          </p:cNvSpPr>
          <p:nvPr>
            <p:ph type="title"/>
          </p:nvPr>
        </p:nvSpPr>
        <p:spPr/>
        <p:txBody>
          <a:bodyPr>
            <a:noAutofit/>
          </a:bodyPr>
          <a:lstStyle/>
          <a:p>
            <a:r>
              <a:rPr lang="en-CA" sz="3200" dirty="0">
                <a:latin typeface="Arial" panose="020B0604020202020204" pitchFamily="34" charset="0"/>
                <a:cs typeface="Arial" panose="020B0604020202020204" pitchFamily="34" charset="0"/>
              </a:rPr>
              <a:t>4.3 Ethical Use of Power and Politics IV</a:t>
            </a: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endParaRPr lang="en-US" sz="3200" dirty="0"/>
          </a:p>
        </p:txBody>
      </p:sp>
      <p:sp>
        <p:nvSpPr>
          <p:cNvPr id="3" name="Text Placeholder 2">
            <a:extLst>
              <a:ext uri="{FF2B5EF4-FFF2-40B4-BE49-F238E27FC236}">
                <a16:creationId xmlns:a16="http://schemas.microsoft.com/office/drawing/2014/main" id="{E725DEE2-C185-43E2-9154-444A8C221829}"/>
              </a:ext>
            </a:extLst>
          </p:cNvPr>
          <p:cNvSpPr>
            <a:spLocks noGrp="1"/>
          </p:cNvSpPr>
          <p:nvPr>
            <p:ph type="body" idx="1"/>
          </p:nvPr>
        </p:nvSpPr>
        <p:spPr/>
        <p:txBody>
          <a:bodyPr/>
          <a:lstStyle/>
          <a:p>
            <a:pPr marL="114300" indent="0">
              <a:buNone/>
            </a:pPr>
            <a:r>
              <a:rPr lang="en-CA" dirty="0">
                <a:latin typeface="Arial" panose="020B0604020202020204" pitchFamily="34" charset="0"/>
                <a:cs typeface="Arial" panose="020B0604020202020204" pitchFamily="34" charset="0"/>
              </a:rPr>
              <a:t>Several strategies can be identified that can help manage organizational politics. Four basic strategies that can be used are: </a:t>
            </a:r>
          </a:p>
          <a:p>
            <a:pPr marL="114300" indent="0">
              <a:buNone/>
            </a:pPr>
            <a:endParaRPr lang="en-CA" dirty="0">
              <a:latin typeface="Arial" panose="020B0604020202020204" pitchFamily="34" charset="0"/>
              <a:cs typeface="Arial" panose="020B0604020202020204" pitchFamily="34" charset="0"/>
            </a:endParaRPr>
          </a:p>
          <a:p>
            <a:r>
              <a:rPr lang="en-CA" sz="2000" b="1" dirty="0">
                <a:latin typeface="Arial" panose="020B0604020202020204" pitchFamily="34" charset="0"/>
                <a:cs typeface="Arial" panose="020B0604020202020204" pitchFamily="34" charset="0"/>
              </a:rPr>
              <a:t>Reduce System Uncertainty</a:t>
            </a:r>
          </a:p>
          <a:p>
            <a:r>
              <a:rPr lang="en-CA" sz="2000" b="1" dirty="0">
                <a:latin typeface="Arial" panose="020B0604020202020204" pitchFamily="34" charset="0"/>
                <a:cs typeface="Arial" panose="020B0604020202020204" pitchFamily="34" charset="0"/>
              </a:rPr>
              <a:t>Reduce Competition</a:t>
            </a:r>
          </a:p>
          <a:p>
            <a:r>
              <a:rPr lang="en-CA" sz="2000" b="1" dirty="0">
                <a:latin typeface="Arial" panose="020B0604020202020204" pitchFamily="34" charset="0"/>
                <a:cs typeface="Arial" panose="020B0604020202020204" pitchFamily="34" charset="0"/>
              </a:rPr>
              <a:t>Break Existing Political Empires/Coalitions</a:t>
            </a:r>
          </a:p>
          <a:p>
            <a:r>
              <a:rPr lang="en-CA" sz="2000" b="1" dirty="0">
                <a:latin typeface="Arial" panose="020B0604020202020204" pitchFamily="34" charset="0"/>
                <a:cs typeface="Arial" panose="020B0604020202020204" pitchFamily="34" charset="0"/>
              </a:rPr>
              <a:t>Prevent Future Political Empires/Coalitions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7488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55E3-5BEC-88C6-06A1-685F34D8428B}"/>
              </a:ext>
            </a:extLst>
          </p:cNvPr>
          <p:cNvSpPr>
            <a:spLocks noGrp="1"/>
          </p:cNvSpPr>
          <p:nvPr>
            <p:ph type="title"/>
          </p:nvPr>
        </p:nvSpPr>
        <p:spPr/>
        <p:txBody>
          <a:bodyPr>
            <a:noAutofit/>
          </a:bodyPr>
          <a:lstStyle/>
          <a:p>
            <a:r>
              <a:rPr lang="en-CA" sz="3200" dirty="0">
                <a:latin typeface="Arial" panose="020B0604020202020204" pitchFamily="34" charset="0"/>
                <a:cs typeface="Arial" panose="020B0604020202020204" pitchFamily="34" charset="0"/>
              </a:rPr>
              <a:t>4.4 Bullying, Violence, and Harassment I</a:t>
            </a: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549AA1C-BB59-DA17-E5F2-D7616BE3B0C9}"/>
              </a:ext>
            </a:extLst>
          </p:cNvPr>
          <p:cNvSpPr txBox="1">
            <a:spLocks noGrp="1"/>
          </p:cNvSpPr>
          <p:nvPr>
            <p:ph type="body" idx="1"/>
          </p:nvPr>
        </p:nvSpPr>
        <p:spPr>
          <a:xfrm>
            <a:off x="311700" y="1824786"/>
            <a:ext cx="8520600" cy="1684289"/>
          </a:xfrm>
          <a:prstGeom prst="rect">
            <a:avLst/>
          </a:prstGeom>
          <a:solidFill>
            <a:schemeClr val="bg1">
              <a:lumMod val="95000"/>
            </a:schemeClr>
          </a:solidFill>
          <a:ln w="57150">
            <a:solidFill>
              <a:schemeClr val="tx1"/>
            </a:solidFill>
          </a:ln>
        </p:spPr>
        <p:txBody>
          <a:bodyPr wrap="square" lIns="108000" tIns="72000" rIns="108000" bIns="72000">
            <a:spAutoFit/>
          </a:bodyPr>
          <a:lstStyle/>
          <a:p>
            <a:pPr marL="114300" indent="0" algn="ctr">
              <a:buNone/>
            </a:pPr>
            <a:r>
              <a:rPr lang="en-CA" sz="2000" b="1" dirty="0"/>
              <a:t>Harassment</a:t>
            </a:r>
            <a:r>
              <a:rPr lang="en-CA" sz="2000" dirty="0"/>
              <a:t>, </a:t>
            </a:r>
            <a:r>
              <a:rPr lang="en-CA" sz="2000" b="1" dirty="0"/>
              <a:t>bullying</a:t>
            </a:r>
            <a:r>
              <a:rPr lang="en-CA" sz="2000" dirty="0"/>
              <a:t>, and </a:t>
            </a:r>
            <a:r>
              <a:rPr lang="en-CA" sz="2000" b="1" dirty="0"/>
              <a:t>violence</a:t>
            </a:r>
            <a:r>
              <a:rPr lang="en-CA" sz="2000" dirty="0"/>
              <a:t> are examples of psychosocial hazards that negatively affect worker health and safety. These behaviours are unacceptable and illegal, but nonetheless, still occur. These abuses are often grounded in misuse of power and are often visible during dysfunctional and escalating conflicts.</a:t>
            </a:r>
            <a:endParaRPr lang="en-US" sz="2000" i="1" dirty="0">
              <a:solidFill>
                <a:schemeClr val="bg2"/>
              </a:solidFill>
            </a:endParaRPr>
          </a:p>
        </p:txBody>
      </p:sp>
    </p:spTree>
    <p:extLst>
      <p:ext uri="{BB962C8B-B14F-4D97-AF65-F5344CB8AC3E}">
        <p14:creationId xmlns:p14="http://schemas.microsoft.com/office/powerpoint/2010/main" val="425205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00C9-1010-5EE0-A656-BE51B8C9107F}"/>
              </a:ext>
            </a:extLst>
          </p:cNvPr>
          <p:cNvSpPr>
            <a:spLocks noGrp="1"/>
          </p:cNvSpPr>
          <p:nvPr>
            <p:ph type="title"/>
          </p:nvPr>
        </p:nvSpPr>
        <p:spPr/>
        <p:txBody>
          <a:bodyPr>
            <a:noAutofit/>
          </a:bodyPr>
          <a:lstStyle/>
          <a:p>
            <a:r>
              <a:rPr lang="en-CA" sz="3200" dirty="0">
                <a:latin typeface="Arial" panose="020B0604020202020204" pitchFamily="34" charset="0"/>
                <a:cs typeface="Arial" panose="020B0604020202020204" pitchFamily="34" charset="0"/>
              </a:rPr>
              <a:t>4.4 Bullying, Violence, and Harassment II</a:t>
            </a: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endParaRPr lang="en-US" sz="3200" dirty="0"/>
          </a:p>
        </p:txBody>
      </p:sp>
      <p:sp>
        <p:nvSpPr>
          <p:cNvPr id="3" name="Text Placeholder 2">
            <a:extLst>
              <a:ext uri="{FF2B5EF4-FFF2-40B4-BE49-F238E27FC236}">
                <a16:creationId xmlns:a16="http://schemas.microsoft.com/office/drawing/2014/main" id="{D16857BC-C2FE-A4FC-707A-4EB1EB1CA98D}"/>
              </a:ext>
            </a:extLst>
          </p:cNvPr>
          <p:cNvSpPr>
            <a:spLocks noGrp="1"/>
          </p:cNvSpPr>
          <p:nvPr>
            <p:ph type="body" idx="1"/>
          </p:nvPr>
        </p:nvSpPr>
        <p:spPr>
          <a:xfrm>
            <a:off x="210614" y="1804500"/>
            <a:ext cx="42603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Workplace harassment</a:t>
            </a:r>
            <a:r>
              <a:rPr lang="en-CA" sz="2000" dirty="0">
                <a:latin typeface="Arial" panose="020B0604020202020204" pitchFamily="34" charset="0"/>
                <a:cs typeface="Arial" panose="020B0604020202020204" pitchFamily="34" charset="0"/>
              </a:rPr>
              <a:t> is behaviour aimed at an individual (or group) that is belittling or threatening in nature. </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2E34238-CAA6-6B81-62F8-F713F6CD50F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849" y="1153890"/>
            <a:ext cx="3856537" cy="3490970"/>
          </a:xfrm>
          <a:prstGeom prst="rect">
            <a:avLst/>
          </a:prstGeom>
        </p:spPr>
      </p:pic>
      <p:sp>
        <p:nvSpPr>
          <p:cNvPr id="7" name="TextBox 6">
            <a:extLst>
              <a:ext uri="{FF2B5EF4-FFF2-40B4-BE49-F238E27FC236}">
                <a16:creationId xmlns:a16="http://schemas.microsoft.com/office/drawing/2014/main" id="{902098B5-6015-50F5-6694-1D710E536B09}"/>
              </a:ext>
            </a:extLst>
          </p:cNvPr>
          <p:cNvSpPr txBox="1"/>
          <p:nvPr/>
        </p:nvSpPr>
        <p:spPr>
          <a:xfrm>
            <a:off x="6241055" y="4644860"/>
            <a:ext cx="4572000" cy="261610"/>
          </a:xfrm>
          <a:prstGeom prst="rect">
            <a:avLst/>
          </a:prstGeom>
          <a:noFill/>
        </p:spPr>
        <p:txBody>
          <a:bodyPr wrap="square">
            <a:spAutoFit/>
          </a:bodyPr>
          <a:lstStyle/>
          <a:p>
            <a:r>
              <a:rPr lang="en-CA" sz="1100" b="0" i="0" u="none" strike="noStrike" dirty="0">
                <a:solidFill>
                  <a:srgbClr val="191B26"/>
                </a:solidFill>
                <a:effectLst/>
                <a:latin typeface="Open Sans" panose="020B0606030504020204" pitchFamily="34" charset="0"/>
              </a:rPr>
              <a:t>Image by </a:t>
            </a:r>
            <a:r>
              <a:rPr lang="en-CA" sz="1100" b="0" i="0" u="sng" strike="noStrike" dirty="0">
                <a:solidFill>
                  <a:srgbClr val="191B26"/>
                </a:solidFill>
                <a:effectLst/>
                <a:latin typeface="Open Sans" panose="020B0606030504020204" pitchFamily="34" charset="0"/>
                <a:hlinkClick r:id="rId4"/>
              </a:rPr>
              <a:t>mohamed Hassan</a:t>
            </a:r>
            <a:r>
              <a:rPr lang="en-CA" sz="1100" b="0" i="0" u="none" strike="noStrike" dirty="0">
                <a:solidFill>
                  <a:srgbClr val="191B26"/>
                </a:solidFill>
                <a:effectLst/>
                <a:latin typeface="Open Sans" panose="020B0606030504020204" pitchFamily="34" charset="0"/>
              </a:rPr>
              <a:t> from </a:t>
            </a:r>
            <a:r>
              <a:rPr lang="en-CA" sz="1100" b="0" i="0" u="sng" strike="noStrike" dirty="0">
                <a:solidFill>
                  <a:srgbClr val="191B26"/>
                </a:solidFill>
                <a:effectLst/>
                <a:latin typeface="Open Sans" panose="020B0606030504020204" pitchFamily="34" charset="0"/>
                <a:hlinkClick r:id="rId5"/>
              </a:rPr>
              <a:t>Pixabay</a:t>
            </a:r>
            <a:r>
              <a:rPr lang="en-CA" sz="1100" b="0" i="0" u="none" strike="noStrike" dirty="0">
                <a:solidFill>
                  <a:srgbClr val="191B26"/>
                </a:solidFill>
                <a:effectLst/>
                <a:latin typeface="Open Sans" panose="020B0606030504020204" pitchFamily="34" charset="0"/>
              </a:rPr>
              <a:t> </a:t>
            </a:r>
            <a:endParaRPr lang="en-US" sz="1100" dirty="0"/>
          </a:p>
        </p:txBody>
      </p:sp>
    </p:spTree>
    <p:extLst>
      <p:ext uri="{BB962C8B-B14F-4D97-AF65-F5344CB8AC3E}">
        <p14:creationId xmlns:p14="http://schemas.microsoft.com/office/powerpoint/2010/main" val="183423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rmAutofit fontScale="77500" lnSpcReduction="20000"/>
          </a:bodyPr>
          <a:lstStyle/>
          <a:p>
            <a:pPr marL="114300" indent="0">
              <a:lnSpc>
                <a:spcPct val="120000"/>
              </a:lnSpc>
              <a:buNone/>
            </a:pPr>
            <a:r>
              <a:rPr lang="en-CA" sz="2200"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200" dirty="0">
              <a:latin typeface="Arial" panose="020B0604020202020204" pitchFamily="34" charset="0"/>
              <a:cs typeface="Arial" panose="020B0604020202020204" pitchFamily="34" charset="0"/>
            </a:endParaRPr>
          </a:p>
          <a:p>
            <a:r>
              <a:rPr lang="en-CA" dirty="0"/>
              <a:t>Define power.</a:t>
            </a:r>
          </a:p>
          <a:p>
            <a:r>
              <a:rPr lang="en-CA" dirty="0"/>
              <a:t>Contrast power, leadership, and authority.</a:t>
            </a:r>
          </a:p>
          <a:p>
            <a:r>
              <a:rPr lang="en-CA" dirty="0"/>
              <a:t>Recognize symbols of managerial power.</a:t>
            </a:r>
          </a:p>
          <a:p>
            <a:r>
              <a:rPr lang="en-CA" dirty="0"/>
              <a:t>Explain the relationship between power and dependency.</a:t>
            </a:r>
          </a:p>
          <a:p>
            <a:r>
              <a:rPr lang="en-CA" dirty="0"/>
              <a:t>Review the bases of power.</a:t>
            </a:r>
          </a:p>
          <a:p>
            <a:r>
              <a:rPr lang="en-CA" dirty="0"/>
              <a:t>Compare the different use of power bases and the likelihood that they will result in resistance, compliance, or commitment.</a:t>
            </a:r>
          </a:p>
          <a:p>
            <a:r>
              <a:rPr lang="en-CA" dirty="0"/>
              <a:t>Summarize common power tactics used in the workplace.</a:t>
            </a:r>
          </a:p>
          <a:p>
            <a:r>
              <a:rPr lang="en-CA" dirty="0"/>
              <a:t>Define politics.</a:t>
            </a:r>
          </a:p>
          <a:p>
            <a:r>
              <a:rPr lang="en-CA" dirty="0"/>
              <a:t>Identify individual and organizational antecedents of political behaviour,</a:t>
            </a:r>
          </a:p>
          <a:p>
            <a:r>
              <a:rPr lang="en-CA" dirty="0"/>
              <a:t>Recognize common influence tactics and their outcomes.</a:t>
            </a:r>
          </a:p>
          <a:p>
            <a:r>
              <a:rPr lang="en-CA" dirty="0"/>
              <a:t>Describe potential directions of influence.</a:t>
            </a:r>
          </a:p>
          <a:p>
            <a:r>
              <a:rPr lang="en-CA" dirty="0"/>
              <a:t>Explore suggestions for how-to use power and politics ethically in the workplace.</a:t>
            </a:r>
          </a:p>
          <a:p>
            <a:r>
              <a:rPr lang="en-CA" dirty="0"/>
              <a:t>Define bullying, harassment, and violence.</a:t>
            </a:r>
          </a:p>
          <a:p>
            <a:r>
              <a:rPr lang="en-CA" dirty="0"/>
              <a:t>Recognize that bullying and harassment disproportionally impact some groups more than others.</a:t>
            </a:r>
          </a:p>
          <a:p>
            <a:r>
              <a:rPr lang="en-CA" dirty="0"/>
              <a:t>Review types of bullying.</a:t>
            </a:r>
          </a:p>
          <a:p>
            <a:r>
              <a:rPr lang="en-CA" dirty="0"/>
              <a:t>Compare response to bullying and harassment.</a:t>
            </a:r>
          </a:p>
          <a:p>
            <a:r>
              <a:rPr lang="en-CA" dirty="0"/>
              <a:t>Identify the role or organizations in reducing and addressing bullying and harassment</a:t>
            </a:r>
          </a:p>
          <a:p>
            <a:pPr marL="114300" indent="0">
              <a:lnSpc>
                <a:spcPct val="120000"/>
              </a:lnSpc>
              <a:buNone/>
            </a:pPr>
            <a:endParaRPr lang="en-CA"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E620-E19A-9B6A-A163-4BDAB30E8C4C}"/>
              </a:ext>
            </a:extLst>
          </p:cNvPr>
          <p:cNvSpPr>
            <a:spLocks noGrp="1"/>
          </p:cNvSpPr>
          <p:nvPr>
            <p:ph type="title"/>
          </p:nvPr>
        </p:nvSpPr>
        <p:spPr/>
        <p:txBody>
          <a:bodyPr>
            <a:noAutofit/>
          </a:bodyPr>
          <a:lstStyle/>
          <a:p>
            <a:r>
              <a:rPr lang="en-CA" sz="3200" dirty="0">
                <a:latin typeface="Arial" panose="020B0604020202020204" pitchFamily="34" charset="0"/>
                <a:cs typeface="Arial" panose="020B0604020202020204" pitchFamily="34" charset="0"/>
              </a:rPr>
              <a:t>4.4 Bullying, Violence, and Harassment III</a:t>
            </a: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endParaRPr lang="en-US" sz="3200" dirty="0"/>
          </a:p>
        </p:txBody>
      </p:sp>
      <p:sp>
        <p:nvSpPr>
          <p:cNvPr id="3" name="Text Placeholder 2">
            <a:extLst>
              <a:ext uri="{FF2B5EF4-FFF2-40B4-BE49-F238E27FC236}">
                <a16:creationId xmlns:a16="http://schemas.microsoft.com/office/drawing/2014/main" id="{33389C78-7042-9A69-4F80-1302A26243F8}"/>
              </a:ext>
            </a:extLst>
          </p:cNvPr>
          <p:cNvSpPr>
            <a:spLocks noGrp="1"/>
          </p:cNvSpPr>
          <p:nvPr>
            <p:ph type="body" idx="1"/>
          </p:nvPr>
        </p:nvSpPr>
        <p:spPr>
          <a:xfrm>
            <a:off x="177626" y="1491485"/>
            <a:ext cx="4095047"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Bullying</a:t>
            </a:r>
            <a:r>
              <a:rPr lang="en-CA" sz="2000" dirty="0">
                <a:latin typeface="Arial" panose="020B0604020202020204" pitchFamily="34" charset="0"/>
                <a:cs typeface="Arial" panose="020B0604020202020204" pitchFamily="34" charset="0"/>
              </a:rPr>
              <a:t> is similar to harassment and comprises repeated actions or verbal comments that lead to mental harm, isolation, or humiliation of a worker (or group), often with the intent to wield power over them. </a:t>
            </a: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FDA5A1E-42AA-DF93-9966-41ECD1AAF0B2}"/>
              </a:ext>
            </a:extLst>
          </p:cNvPr>
          <p:cNvSpPr txBox="1"/>
          <p:nvPr/>
        </p:nvSpPr>
        <p:spPr>
          <a:xfrm>
            <a:off x="6428343" y="4568875"/>
            <a:ext cx="4572000" cy="261610"/>
          </a:xfrm>
          <a:prstGeom prst="rect">
            <a:avLst/>
          </a:prstGeom>
          <a:noFill/>
        </p:spPr>
        <p:txBody>
          <a:bodyPr wrap="square">
            <a:spAutoFit/>
          </a:bodyPr>
          <a:lstStyle/>
          <a:p>
            <a:r>
              <a:rPr lang="en-CA" sz="1100" b="0" i="0" u="none" strike="noStrike" dirty="0">
                <a:solidFill>
                  <a:srgbClr val="191B26"/>
                </a:solidFill>
                <a:effectLst/>
                <a:latin typeface="Open Sans" panose="020B0606030504020204" pitchFamily="34" charset="0"/>
              </a:rPr>
              <a:t>Image by </a:t>
            </a:r>
            <a:r>
              <a:rPr lang="en-CA" sz="1100" b="0" i="0" u="sng" strike="noStrike" dirty="0">
                <a:solidFill>
                  <a:srgbClr val="191B26"/>
                </a:solidFill>
                <a:effectLst/>
                <a:latin typeface="Open Sans" panose="020B0606030504020204" pitchFamily="34" charset="0"/>
                <a:hlinkClick r:id="rId3"/>
              </a:rPr>
              <a:t>Gerd Altmann</a:t>
            </a:r>
            <a:r>
              <a:rPr lang="en-CA" sz="1100" b="0" i="0" u="none" strike="noStrike" dirty="0">
                <a:solidFill>
                  <a:srgbClr val="191B26"/>
                </a:solidFill>
                <a:effectLst/>
                <a:latin typeface="Open Sans" panose="020B0606030504020204" pitchFamily="34" charset="0"/>
              </a:rPr>
              <a:t> from </a:t>
            </a:r>
            <a:r>
              <a:rPr lang="en-CA" sz="1100" b="0" i="0" u="sng" strike="noStrike" dirty="0">
                <a:solidFill>
                  <a:srgbClr val="191B26"/>
                </a:solidFill>
                <a:effectLst/>
                <a:latin typeface="Open Sans" panose="020B0606030504020204" pitchFamily="34" charset="0"/>
                <a:hlinkClick r:id="rId4"/>
              </a:rPr>
              <a:t>Pixabay</a:t>
            </a:r>
            <a:r>
              <a:rPr lang="en-CA" sz="1100" b="0" i="0" u="none" strike="noStrike" dirty="0">
                <a:solidFill>
                  <a:srgbClr val="191B26"/>
                </a:solidFill>
                <a:effectLst/>
                <a:latin typeface="Open Sans" panose="020B0606030504020204" pitchFamily="34" charset="0"/>
              </a:rPr>
              <a:t> </a:t>
            </a:r>
            <a:endParaRPr lang="en-US" sz="1100" dirty="0"/>
          </a:p>
        </p:txBody>
      </p:sp>
      <p:pic>
        <p:nvPicPr>
          <p:cNvPr id="7" name="Picture 6">
            <a:extLst>
              <a:ext uri="{FF2B5EF4-FFF2-40B4-BE49-F238E27FC236}">
                <a16:creationId xmlns:a16="http://schemas.microsoft.com/office/drawing/2014/main" id="{F6733AE2-0C47-73B5-AC1D-8630A12E844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2500" y="1222872"/>
            <a:ext cx="4019800" cy="2934276"/>
          </a:xfrm>
          <a:prstGeom prst="rect">
            <a:avLst/>
          </a:prstGeom>
        </p:spPr>
      </p:pic>
    </p:spTree>
    <p:extLst>
      <p:ext uri="{BB962C8B-B14F-4D97-AF65-F5344CB8AC3E}">
        <p14:creationId xmlns:p14="http://schemas.microsoft.com/office/powerpoint/2010/main" val="1634658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2F94-644A-B648-7C56-E2A41171E8E4}"/>
              </a:ext>
            </a:extLst>
          </p:cNvPr>
          <p:cNvSpPr>
            <a:spLocks noGrp="1"/>
          </p:cNvSpPr>
          <p:nvPr>
            <p:ph type="title"/>
          </p:nvPr>
        </p:nvSpPr>
        <p:spPr/>
        <p:txBody>
          <a:bodyPr>
            <a:noAutofit/>
          </a:bodyPr>
          <a:lstStyle/>
          <a:p>
            <a:r>
              <a:rPr lang="en-CA" sz="3200" dirty="0">
                <a:latin typeface="Arial" panose="020B0604020202020204" pitchFamily="34" charset="0"/>
                <a:cs typeface="Arial" panose="020B0604020202020204" pitchFamily="34" charset="0"/>
              </a:rPr>
              <a:t>4.4 Bullying, Violence, and Harassment IV</a:t>
            </a: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endParaRPr lang="en-US" sz="3200" dirty="0"/>
          </a:p>
        </p:txBody>
      </p:sp>
      <p:sp>
        <p:nvSpPr>
          <p:cNvPr id="3" name="Text Placeholder 2">
            <a:extLst>
              <a:ext uri="{FF2B5EF4-FFF2-40B4-BE49-F238E27FC236}">
                <a16:creationId xmlns:a16="http://schemas.microsoft.com/office/drawing/2014/main" id="{C5165374-A1AD-D359-2D82-D591F6093E21}"/>
              </a:ext>
            </a:extLst>
          </p:cNvPr>
          <p:cNvSpPr>
            <a:spLocks noGrp="1"/>
          </p:cNvSpPr>
          <p:nvPr>
            <p:ph type="body" idx="1"/>
          </p:nvPr>
        </p:nvSpPr>
        <p:spPr/>
        <p:txBody>
          <a:bodyPr>
            <a:normAutofit lnSpcReduction="10000"/>
          </a:bodyPr>
          <a:lstStyle/>
          <a:p>
            <a:pPr marL="114300" indent="0">
              <a:buNone/>
            </a:pPr>
            <a:r>
              <a:rPr lang="en-CA" sz="2000" b="1" dirty="0">
                <a:latin typeface="Arial" panose="020B0604020202020204" pitchFamily="34" charset="0"/>
                <a:cs typeface="Arial" panose="020B0604020202020204" pitchFamily="34" charset="0"/>
              </a:rPr>
              <a:t>Types of Bullying Behaviours</a:t>
            </a:r>
          </a:p>
          <a:p>
            <a:pPr marL="11430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Isolation and exclusion</a:t>
            </a:r>
          </a:p>
          <a:p>
            <a:r>
              <a:rPr lang="en-CA" sz="2000" dirty="0">
                <a:latin typeface="Arial" panose="020B0604020202020204" pitchFamily="34" charset="0"/>
                <a:cs typeface="Arial" panose="020B0604020202020204" pitchFamily="34" charset="0"/>
              </a:rPr>
              <a:t>Intimidation and threats</a:t>
            </a:r>
          </a:p>
          <a:p>
            <a:r>
              <a:rPr lang="en-CA" sz="2000" dirty="0">
                <a:latin typeface="Arial" panose="020B0604020202020204" pitchFamily="34" charset="0"/>
                <a:cs typeface="Arial" panose="020B0604020202020204" pitchFamily="34" charset="0"/>
              </a:rPr>
              <a:t>Verbal threats</a:t>
            </a:r>
          </a:p>
          <a:p>
            <a:r>
              <a:rPr lang="en-CA" sz="2000" dirty="0">
                <a:latin typeface="Arial" panose="020B0604020202020204" pitchFamily="34" charset="0"/>
                <a:cs typeface="Arial" panose="020B0604020202020204" pitchFamily="34" charset="0"/>
              </a:rPr>
              <a:t>Damaging professional identity</a:t>
            </a:r>
          </a:p>
          <a:p>
            <a:r>
              <a:rPr lang="en-CA" sz="2000" dirty="0">
                <a:latin typeface="Arial" panose="020B0604020202020204" pitchFamily="34" charset="0"/>
                <a:cs typeface="Arial" panose="020B0604020202020204" pitchFamily="34" charset="0"/>
              </a:rPr>
              <a:t>Limiting career opportunities</a:t>
            </a:r>
          </a:p>
          <a:p>
            <a:r>
              <a:rPr lang="en-CA" sz="2000" dirty="0">
                <a:latin typeface="Arial" panose="020B0604020202020204" pitchFamily="34" charset="0"/>
                <a:cs typeface="Arial" panose="020B0604020202020204" pitchFamily="34" charset="0"/>
              </a:rPr>
              <a:t>Obstructing work or making work-life difficult</a:t>
            </a:r>
          </a:p>
          <a:p>
            <a:r>
              <a:rPr lang="en-CA" sz="2000" dirty="0">
                <a:latin typeface="Arial" panose="020B0604020202020204" pitchFamily="34" charset="0"/>
                <a:cs typeface="Arial" panose="020B0604020202020204" pitchFamily="34" charset="0"/>
              </a:rPr>
              <a:t>Denial of due process and natural justice</a:t>
            </a:r>
          </a:p>
          <a:p>
            <a:pPr marL="114300" indent="0">
              <a:buNone/>
            </a:pPr>
            <a:br>
              <a:rPr lang="en-CA" dirty="0"/>
            </a:br>
            <a:endParaRPr lang="en-US" dirty="0"/>
          </a:p>
        </p:txBody>
      </p:sp>
    </p:spTree>
    <p:extLst>
      <p:ext uri="{BB962C8B-B14F-4D97-AF65-F5344CB8AC3E}">
        <p14:creationId xmlns:p14="http://schemas.microsoft.com/office/powerpoint/2010/main" val="3508969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AC74-BAF2-EA62-ED34-099F95F8EF20}"/>
              </a:ext>
            </a:extLst>
          </p:cNvPr>
          <p:cNvSpPr>
            <a:spLocks noGrp="1"/>
          </p:cNvSpPr>
          <p:nvPr>
            <p:ph type="title"/>
          </p:nvPr>
        </p:nvSpPr>
        <p:spPr/>
        <p:txBody>
          <a:bodyPr>
            <a:noAutofit/>
          </a:bodyPr>
          <a:lstStyle/>
          <a:p>
            <a:r>
              <a:rPr lang="en-CA" sz="3200" dirty="0">
                <a:latin typeface="Arial" panose="020B0604020202020204" pitchFamily="34" charset="0"/>
                <a:cs typeface="Arial" panose="020B0604020202020204" pitchFamily="34" charset="0"/>
              </a:rPr>
              <a:t>4.4 Bullying, Violence, and Harassment V</a:t>
            </a: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endParaRPr lang="en-US" sz="3200" dirty="0"/>
          </a:p>
        </p:txBody>
      </p:sp>
      <p:sp>
        <p:nvSpPr>
          <p:cNvPr id="3" name="Text Placeholder 2">
            <a:extLst>
              <a:ext uri="{FF2B5EF4-FFF2-40B4-BE49-F238E27FC236}">
                <a16:creationId xmlns:a16="http://schemas.microsoft.com/office/drawing/2014/main" id="{6915D454-2416-B767-0EB1-31C9F20D82F5}"/>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Responses to Bullying and Harassment</a:t>
            </a:r>
          </a:p>
          <a:p>
            <a:pPr marL="114300" indent="0">
              <a:buNone/>
            </a:pPr>
            <a:endParaRPr lang="en-CA" dirty="0"/>
          </a:p>
          <a:p>
            <a:pPr marL="114300" indent="0">
              <a:buNone/>
            </a:pPr>
            <a:endParaRPr lang="en-CA" dirty="0"/>
          </a:p>
          <a:p>
            <a:pPr marL="114300" indent="0">
              <a:buNone/>
            </a:pPr>
            <a:r>
              <a:rPr lang="en-CA" dirty="0"/>
              <a:t>Workers respond to threats such as bullying with a range of behaviours that include:</a:t>
            </a:r>
          </a:p>
          <a:p>
            <a:pPr marL="114300" indent="0">
              <a:buNone/>
            </a:pPr>
            <a:endParaRPr lang="en-CA" dirty="0"/>
          </a:p>
          <a:p>
            <a:r>
              <a:rPr lang="en-CA" dirty="0"/>
              <a:t> </a:t>
            </a:r>
            <a:r>
              <a:rPr lang="en-CA" b="1" dirty="0"/>
              <a:t>Exit</a:t>
            </a:r>
          </a:p>
          <a:p>
            <a:r>
              <a:rPr lang="en-CA" b="1" dirty="0"/>
              <a:t> Voice</a:t>
            </a:r>
          </a:p>
          <a:p>
            <a:r>
              <a:rPr lang="en-CA" b="1" dirty="0"/>
              <a:t> Patience </a:t>
            </a:r>
          </a:p>
          <a:p>
            <a:r>
              <a:rPr lang="en-CA" b="1" dirty="0"/>
              <a:t> Neglect</a:t>
            </a:r>
            <a:r>
              <a:rPr lang="en-CA" dirty="0"/>
              <a:t>.</a:t>
            </a:r>
            <a:br>
              <a:rPr lang="en-CA" dirty="0"/>
            </a:br>
            <a:endParaRPr lang="en-US" dirty="0"/>
          </a:p>
        </p:txBody>
      </p:sp>
    </p:spTree>
    <p:extLst>
      <p:ext uri="{BB962C8B-B14F-4D97-AF65-F5344CB8AC3E}">
        <p14:creationId xmlns:p14="http://schemas.microsoft.com/office/powerpoint/2010/main" val="1404028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468EE-7F1B-1E1A-BACF-D4589C99650A}"/>
              </a:ext>
            </a:extLst>
          </p:cNvPr>
          <p:cNvSpPr>
            <a:spLocks noGrp="1"/>
          </p:cNvSpPr>
          <p:nvPr>
            <p:ph type="title"/>
          </p:nvPr>
        </p:nvSpPr>
        <p:spPr/>
        <p:txBody>
          <a:bodyPr>
            <a:noAutofit/>
          </a:bodyPr>
          <a:lstStyle/>
          <a:p>
            <a:r>
              <a:rPr lang="en-CA" sz="3200" dirty="0">
                <a:latin typeface="Arial" panose="020B0604020202020204" pitchFamily="34" charset="0"/>
                <a:cs typeface="Arial" panose="020B0604020202020204" pitchFamily="34" charset="0"/>
              </a:rPr>
              <a:t>4.5 Key Takeaways</a:t>
            </a:r>
            <a:endParaRPr lang="en-US" sz="3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C00BF4E-2A72-EC6F-E5CE-1050320E8236}"/>
              </a:ext>
            </a:extLst>
          </p:cNvPr>
          <p:cNvSpPr>
            <a:spLocks noGrp="1"/>
          </p:cNvSpPr>
          <p:nvPr>
            <p:ph type="body" idx="1"/>
          </p:nvPr>
        </p:nvSpPr>
        <p:spPr/>
        <p:txBody>
          <a:bodyPr>
            <a:normAutofit fontScale="32500" lnSpcReduction="20000"/>
          </a:bodyPr>
          <a:lstStyle/>
          <a:p>
            <a:endParaRPr lang="en-US" sz="3300" dirty="0">
              <a:latin typeface="Arial" panose="020B0604020202020204" pitchFamily="34" charset="0"/>
              <a:cs typeface="Arial" panose="020B0604020202020204" pitchFamily="34" charset="0"/>
            </a:endParaRPr>
          </a:p>
          <a:p>
            <a:r>
              <a:rPr lang="en-CA" sz="3300" dirty="0"/>
              <a:t>Power is the ability to influence the behavior of others to get what you want.</a:t>
            </a:r>
          </a:p>
          <a:p>
            <a:r>
              <a:rPr lang="en-CA" sz="3300" dirty="0"/>
              <a:t>Power is distinct from both leadership and authority.</a:t>
            </a:r>
          </a:p>
          <a:p>
            <a:r>
              <a:rPr lang="en-CA" sz="3300" dirty="0"/>
              <a:t>Symbols of managerial power include access to key people and resources within an organization.</a:t>
            </a:r>
          </a:p>
          <a:p>
            <a:r>
              <a:rPr lang="en-CA" sz="3300" dirty="0"/>
              <a:t>Power is closely tied to dependency. </a:t>
            </a:r>
          </a:p>
          <a:p>
            <a:r>
              <a:rPr lang="en-CA" sz="3300" dirty="0"/>
              <a:t>There are many bases of power</a:t>
            </a:r>
          </a:p>
          <a:p>
            <a:r>
              <a:rPr lang="en-CA" sz="3300" dirty="0"/>
              <a:t>Depending upon which kind of power is employed, the recipient of a power effort can respond with commitment, compliance, or resistance.</a:t>
            </a:r>
          </a:p>
          <a:p>
            <a:r>
              <a:rPr lang="en-CA" sz="3300" dirty="0"/>
              <a:t>Common power tactics include controlling access to information, controlling access to persons, the selective use of objective criteria, controlling the agenda and using outside experts.</a:t>
            </a:r>
          </a:p>
          <a:p>
            <a:r>
              <a:rPr lang="en-CA" sz="3300" dirty="0"/>
              <a:t>Organizational politics is a natural part of organizational life.</a:t>
            </a:r>
          </a:p>
          <a:p>
            <a:r>
              <a:rPr lang="en-CA" sz="3300" dirty="0"/>
              <a:t>Individual antecedents of political behavior include political skill, internal locus of control, high investment in the organization, and expectations of success.</a:t>
            </a:r>
          </a:p>
          <a:p>
            <a:r>
              <a:rPr lang="en-CA" sz="3300" dirty="0"/>
              <a:t>Organizational antecedents include scarcity of resources, role ambiguity, frequent performance evaluations and promotions, and democratic decision making.</a:t>
            </a:r>
          </a:p>
          <a:p>
            <a:r>
              <a:rPr lang="en-CA" sz="3300" dirty="0"/>
              <a:t>Political behavior is more likely to occur when there are scarce resources, ambiguity, performance evaluations/promotions, and democratic and/or nonprogrammed decisions.</a:t>
            </a:r>
          </a:p>
          <a:p>
            <a:r>
              <a:rPr lang="en-CA" sz="3300" dirty="0"/>
              <a:t>Influence tactics are the way that individuals attempt to influence one another in organizations. Influence attempts may be upward, downward, or lateral in nature.</a:t>
            </a:r>
          </a:p>
          <a:p>
            <a:r>
              <a:rPr lang="en-CA" sz="3300" dirty="0"/>
              <a:t>Workplace harassment is behaviour aimed at an individual (or group) that is belittling or threatening in nature. </a:t>
            </a:r>
          </a:p>
          <a:p>
            <a:r>
              <a:rPr lang="en-CA" sz="3300" dirty="0"/>
              <a:t>Bullying is similar to harassment and comprises repeated actions or verbal comments that lead to mental harm, isolation, or humiliation of a worker (or group), often with the intent to wield power over them.</a:t>
            </a:r>
          </a:p>
          <a:p>
            <a:endParaRPr lang="en-CA" dirty="0"/>
          </a:p>
          <a:p>
            <a:endParaRPr lang="en-US" dirty="0"/>
          </a:p>
          <a:p>
            <a:endParaRPr lang="en-US" dirty="0"/>
          </a:p>
          <a:p>
            <a:endParaRPr lang="en-US" dirty="0"/>
          </a:p>
        </p:txBody>
      </p:sp>
    </p:spTree>
    <p:extLst>
      <p:ext uri="{BB962C8B-B14F-4D97-AF65-F5344CB8AC3E}">
        <p14:creationId xmlns:p14="http://schemas.microsoft.com/office/powerpoint/2010/main" val="288336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A06D-75A3-40FC-67A4-660C6295A907}"/>
              </a:ext>
            </a:extLst>
          </p:cNvPr>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4.1 Power I</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A3E2118-1AA8-ABE5-FA21-F4D65855A25A}"/>
              </a:ext>
            </a:extLst>
          </p:cNvPr>
          <p:cNvSpPr txBox="1"/>
          <p:nvPr/>
        </p:nvSpPr>
        <p:spPr>
          <a:xfrm>
            <a:off x="809740" y="1883493"/>
            <a:ext cx="7524520" cy="1376513"/>
          </a:xfrm>
          <a:prstGeom prst="rect">
            <a:avLst/>
          </a:prstGeom>
          <a:solidFill>
            <a:schemeClr val="bg1">
              <a:lumMod val="95000"/>
            </a:schemeClr>
          </a:solidFill>
          <a:ln w="57150">
            <a:solidFill>
              <a:schemeClr val="tx1"/>
            </a:solidFill>
          </a:ln>
        </p:spPr>
        <p:txBody>
          <a:bodyPr wrap="square" lIns="108000" tIns="72000" rIns="108000" bIns="72000">
            <a:spAutoFit/>
          </a:bodyPr>
          <a:lstStyle/>
          <a:p>
            <a:pPr algn="ctr"/>
            <a:r>
              <a:rPr lang="en-CA" sz="2000" b="1" dirty="0"/>
              <a:t>Power</a:t>
            </a:r>
            <a:r>
              <a:rPr lang="en-CA" sz="2000" dirty="0"/>
              <a:t> can be defined as an interpersonal relationship in which one individual (or group) has the ability to cause another individual (or group) to take an action that would not be taken otherwise.</a:t>
            </a:r>
            <a:endParaRPr lang="en-US" sz="2000" i="1" dirty="0">
              <a:solidFill>
                <a:schemeClr val="bg2"/>
              </a:solidFill>
            </a:endParaRPr>
          </a:p>
        </p:txBody>
      </p:sp>
    </p:spTree>
    <p:extLst>
      <p:ext uri="{BB962C8B-B14F-4D97-AF65-F5344CB8AC3E}">
        <p14:creationId xmlns:p14="http://schemas.microsoft.com/office/powerpoint/2010/main" val="84816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42F3-2F91-A54E-3784-F584B6C0329C}"/>
              </a:ext>
            </a:extLst>
          </p:cNvPr>
          <p:cNvSpPr>
            <a:spLocks noGrp="1"/>
          </p:cNvSpPr>
          <p:nvPr>
            <p:ph type="title"/>
          </p:nvPr>
        </p:nvSpPr>
        <p:spPr/>
        <p:txBody>
          <a:bodyPr>
            <a:noAutofit/>
          </a:bodyPr>
          <a:lstStyle/>
          <a:p>
            <a:r>
              <a:rPr lang="en-US" sz="3200" dirty="0"/>
              <a:t>4.1 Power II</a:t>
            </a:r>
            <a:br>
              <a:rPr lang="en-US" sz="3200" dirty="0"/>
            </a:br>
            <a:br>
              <a:rPr lang="en-US" sz="3200" dirty="0"/>
            </a:br>
            <a:br>
              <a:rPr lang="en-US" sz="3200" dirty="0"/>
            </a:br>
            <a:endParaRPr lang="en-US" sz="3200" dirty="0"/>
          </a:p>
        </p:txBody>
      </p:sp>
      <p:sp>
        <p:nvSpPr>
          <p:cNvPr id="3" name="Text Placeholder 2">
            <a:extLst>
              <a:ext uri="{FF2B5EF4-FFF2-40B4-BE49-F238E27FC236}">
                <a16:creationId xmlns:a16="http://schemas.microsoft.com/office/drawing/2014/main" id="{50566367-367B-AE98-597F-E32AF360EDFE}"/>
              </a:ext>
            </a:extLst>
          </p:cNvPr>
          <p:cNvSpPr>
            <a:spLocks noGrp="1"/>
          </p:cNvSpPr>
          <p:nvPr>
            <p:ph type="body" idx="1"/>
          </p:nvPr>
        </p:nvSpPr>
        <p:spPr/>
        <p:txBody>
          <a:bodyPr>
            <a:normAutofit/>
          </a:bodyPr>
          <a:lstStyle/>
          <a:p>
            <a:pPr marL="114300" indent="0">
              <a:buNone/>
            </a:pPr>
            <a:r>
              <a:rPr lang="en-CA" sz="2000" dirty="0">
                <a:latin typeface="Arial" panose="020B0604020202020204" pitchFamily="34" charset="0"/>
                <a:cs typeface="Arial" panose="020B0604020202020204" pitchFamily="34" charset="0"/>
              </a:rPr>
              <a:t>The concept of </a:t>
            </a:r>
            <a:r>
              <a:rPr lang="en-CA" sz="2000" b="1" dirty="0">
                <a:latin typeface="Arial" panose="020B0604020202020204" pitchFamily="34" charset="0"/>
                <a:cs typeface="Arial" panose="020B0604020202020204" pitchFamily="34" charset="0"/>
              </a:rPr>
              <a:t>power</a:t>
            </a:r>
            <a:r>
              <a:rPr lang="en-CA" sz="2000" dirty="0">
                <a:latin typeface="Arial" panose="020B0604020202020204" pitchFamily="34" charset="0"/>
                <a:cs typeface="Arial" panose="020B0604020202020204" pitchFamily="34" charset="0"/>
              </a:rPr>
              <a:t> is closely related to the concepts of </a:t>
            </a:r>
            <a:r>
              <a:rPr lang="en-CA" sz="2000" b="1" dirty="0">
                <a:latin typeface="Arial" panose="020B0604020202020204" pitchFamily="34" charset="0"/>
                <a:cs typeface="Arial" panose="020B0604020202020204" pitchFamily="34" charset="0"/>
              </a:rPr>
              <a:t>authority</a:t>
            </a:r>
            <a:r>
              <a:rPr lang="en-CA" sz="2000" dirty="0">
                <a:latin typeface="Arial" panose="020B0604020202020204" pitchFamily="34" charset="0"/>
                <a:cs typeface="Arial" panose="020B0604020202020204" pitchFamily="34" charset="0"/>
              </a:rPr>
              <a:t> and </a:t>
            </a:r>
            <a:r>
              <a:rPr lang="en-CA" sz="2000" b="1" dirty="0">
                <a:latin typeface="Arial" panose="020B0604020202020204" pitchFamily="34" charset="0"/>
                <a:cs typeface="Arial" panose="020B0604020202020204" pitchFamily="34" charset="0"/>
              </a:rPr>
              <a:t>leadership </a:t>
            </a:r>
            <a:endParaRPr lang="en-US" sz="2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047F190-7957-5B2F-F52E-4797AACA9F6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1586" y="2081492"/>
            <a:ext cx="6318018" cy="2652008"/>
          </a:xfrm>
          <a:prstGeom prst="rect">
            <a:avLst/>
          </a:prstGeom>
        </p:spPr>
      </p:pic>
    </p:spTree>
    <p:extLst>
      <p:ext uri="{BB962C8B-B14F-4D97-AF65-F5344CB8AC3E}">
        <p14:creationId xmlns:p14="http://schemas.microsoft.com/office/powerpoint/2010/main" val="315277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54277-5AB1-F0DD-2B89-0567FD310D15}"/>
              </a:ext>
            </a:extLst>
          </p:cNvPr>
          <p:cNvSpPr>
            <a:spLocks noGrp="1"/>
          </p:cNvSpPr>
          <p:nvPr>
            <p:ph type="title"/>
          </p:nvPr>
        </p:nvSpPr>
        <p:spPr>
          <a:xfrm>
            <a:off x="311700" y="217206"/>
            <a:ext cx="8520600" cy="607800"/>
          </a:xfrm>
        </p:spPr>
        <p:txBody>
          <a:bodyPr>
            <a:normAutofit fontScale="90000"/>
          </a:bodyPr>
          <a:lstStyle/>
          <a:p>
            <a:r>
              <a:rPr lang="en-US" sz="2800" dirty="0"/>
              <a:t>4.1 Power III</a:t>
            </a:r>
            <a:br>
              <a:rPr lang="en-US" sz="2800" dirty="0"/>
            </a:br>
            <a:br>
              <a:rPr lang="en-US" sz="2800" dirty="0"/>
            </a:br>
            <a:br>
              <a:rPr lang="en-US" sz="2800" dirty="0"/>
            </a:br>
            <a:endParaRPr lang="en-US" dirty="0"/>
          </a:p>
        </p:txBody>
      </p:sp>
      <p:sp>
        <p:nvSpPr>
          <p:cNvPr id="3" name="Text Placeholder 2">
            <a:extLst>
              <a:ext uri="{FF2B5EF4-FFF2-40B4-BE49-F238E27FC236}">
                <a16:creationId xmlns:a16="http://schemas.microsoft.com/office/drawing/2014/main" id="{7F2CD6D8-D15D-4136-FF95-3061C6B9505B}"/>
              </a:ext>
            </a:extLst>
          </p:cNvPr>
          <p:cNvSpPr>
            <a:spLocks noGrp="1"/>
          </p:cNvSpPr>
          <p:nvPr>
            <p:ph type="body" idx="1"/>
          </p:nvPr>
        </p:nvSpPr>
        <p:spPr>
          <a:xfrm>
            <a:off x="311700" y="1075986"/>
            <a:ext cx="4260300" cy="3339000"/>
          </a:xfrm>
        </p:spPr>
        <p:txBody>
          <a:bodyPr/>
          <a:lstStyle/>
          <a:p>
            <a:pPr marL="114300" indent="0">
              <a:buNone/>
            </a:pPr>
            <a:r>
              <a:rPr lang="en-CA" sz="2000" b="1" dirty="0"/>
              <a:t>Symbols of Managerial Power</a:t>
            </a:r>
          </a:p>
          <a:p>
            <a:pPr marL="114300" indent="0">
              <a:buNone/>
            </a:pPr>
            <a:endParaRPr lang="en-CA" sz="2000" b="1" dirty="0"/>
          </a:p>
          <a:p>
            <a:pPr marL="114300" indent="0">
              <a:buNone/>
            </a:pPr>
            <a:r>
              <a:rPr lang="en-CA" dirty="0"/>
              <a:t>How do we know when a manager has power in an organizational setting? </a:t>
            </a:r>
          </a:p>
          <a:p>
            <a:pPr marL="114300" indent="0">
              <a:buNone/>
            </a:pPr>
            <a:endParaRPr lang="en-CA" dirty="0"/>
          </a:p>
          <a:p>
            <a:pPr marL="114300" indent="0">
              <a:buNone/>
            </a:pPr>
            <a:r>
              <a:rPr lang="en-CA" dirty="0"/>
              <a:t>Harvard professor </a:t>
            </a:r>
            <a:r>
              <a:rPr lang="en-CA" dirty="0" err="1"/>
              <a:t>Rosabeth</a:t>
            </a:r>
            <a:r>
              <a:rPr lang="en-CA" dirty="0"/>
              <a:t> Moss Kanter (2004) has identified several of the more common symbols of managerial power. </a:t>
            </a:r>
            <a:endParaRPr lang="en-CA" sz="2000" b="1" dirty="0"/>
          </a:p>
        </p:txBody>
      </p:sp>
      <p:sp>
        <p:nvSpPr>
          <p:cNvPr id="5" name="TextBox 4">
            <a:extLst>
              <a:ext uri="{FF2B5EF4-FFF2-40B4-BE49-F238E27FC236}">
                <a16:creationId xmlns:a16="http://schemas.microsoft.com/office/drawing/2014/main" id="{957D2917-014B-5818-28FA-9EB5C48DD6C5}"/>
              </a:ext>
            </a:extLst>
          </p:cNvPr>
          <p:cNvSpPr txBox="1"/>
          <p:nvPr/>
        </p:nvSpPr>
        <p:spPr>
          <a:xfrm>
            <a:off x="6984128" y="4536172"/>
            <a:ext cx="4572000" cy="261610"/>
          </a:xfrm>
          <a:prstGeom prst="rect">
            <a:avLst/>
          </a:prstGeom>
          <a:noFill/>
        </p:spPr>
        <p:txBody>
          <a:bodyPr wrap="square">
            <a:spAutoFit/>
          </a:bodyPr>
          <a:lstStyle/>
          <a:p>
            <a:r>
              <a:rPr lang="en-CA" sz="1100" b="0" i="0" u="none" strike="noStrike" dirty="0">
                <a:solidFill>
                  <a:srgbClr val="191B26"/>
                </a:solidFill>
                <a:effectLst/>
                <a:latin typeface="Arial" panose="020B0604020202020204" pitchFamily="34" charset="0"/>
                <a:cs typeface="Arial" panose="020B0604020202020204" pitchFamily="34" charset="0"/>
              </a:rPr>
              <a:t>Image by </a:t>
            </a:r>
            <a:r>
              <a:rPr lang="en-CA" sz="1100" b="0" i="0" u="sng" strike="noStrike" dirty="0">
                <a:solidFill>
                  <a:srgbClr val="191B26"/>
                </a:solidFill>
                <a:effectLst/>
                <a:latin typeface="Arial" panose="020B0604020202020204" pitchFamily="34" charset="0"/>
                <a:cs typeface="Arial" panose="020B0604020202020204" pitchFamily="34" charset="0"/>
                <a:hlinkClick r:id="rId3"/>
              </a:rPr>
              <a:t>Tumisu</a:t>
            </a:r>
            <a:r>
              <a:rPr lang="en-CA" sz="1100" b="0" i="0" u="none" strike="noStrike" dirty="0">
                <a:solidFill>
                  <a:srgbClr val="191B26"/>
                </a:solidFill>
                <a:effectLst/>
                <a:latin typeface="Arial" panose="020B0604020202020204" pitchFamily="34" charset="0"/>
                <a:cs typeface="Arial" panose="020B0604020202020204" pitchFamily="34" charset="0"/>
              </a:rPr>
              <a:t> from </a:t>
            </a:r>
            <a:r>
              <a:rPr lang="en-CA" sz="1100" b="0" i="0" u="sng" strike="noStrike" dirty="0">
                <a:solidFill>
                  <a:srgbClr val="191B26"/>
                </a:solidFill>
                <a:effectLst/>
                <a:latin typeface="Arial" panose="020B0604020202020204" pitchFamily="34" charset="0"/>
                <a:cs typeface="Arial" panose="020B0604020202020204" pitchFamily="34" charset="0"/>
                <a:hlinkClick r:id="rId4"/>
              </a:rPr>
              <a:t>Pixabay</a:t>
            </a:r>
            <a:r>
              <a:rPr lang="en-CA" sz="1100" b="0" i="0" u="none" strike="noStrike" dirty="0">
                <a:solidFill>
                  <a:srgbClr val="191B26"/>
                </a:solidFill>
                <a:effectLst/>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BFF3992-9974-B106-2B4B-DB01DADD995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32870" y="220336"/>
            <a:ext cx="5102517" cy="3787025"/>
          </a:xfrm>
          <a:prstGeom prst="rect">
            <a:avLst/>
          </a:prstGeom>
        </p:spPr>
      </p:pic>
    </p:spTree>
    <p:extLst>
      <p:ext uri="{BB962C8B-B14F-4D97-AF65-F5344CB8AC3E}">
        <p14:creationId xmlns:p14="http://schemas.microsoft.com/office/powerpoint/2010/main" val="250500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B60F-6121-CA36-8480-436F838DE46D}"/>
              </a:ext>
            </a:extLst>
          </p:cNvPr>
          <p:cNvSpPr>
            <a:spLocks noGrp="1"/>
          </p:cNvSpPr>
          <p:nvPr>
            <p:ph type="title"/>
          </p:nvPr>
        </p:nvSpPr>
        <p:spPr/>
        <p:txBody>
          <a:bodyPr>
            <a:normAutofit fontScale="90000"/>
          </a:bodyPr>
          <a:lstStyle/>
          <a:p>
            <a:r>
              <a:rPr lang="en-US" sz="3200" dirty="0"/>
              <a:t>4.1 Power IV</a:t>
            </a:r>
            <a:br>
              <a:rPr lang="en-US" sz="3200" dirty="0"/>
            </a:br>
            <a:br>
              <a:rPr lang="en-US" sz="3200" dirty="0"/>
            </a:br>
            <a:br>
              <a:rPr lang="en-US" sz="3200" dirty="0"/>
            </a:br>
            <a:endParaRPr lang="en-US" dirty="0"/>
          </a:p>
        </p:txBody>
      </p:sp>
      <p:sp>
        <p:nvSpPr>
          <p:cNvPr id="3" name="Text Placeholder 2">
            <a:extLst>
              <a:ext uri="{FF2B5EF4-FFF2-40B4-BE49-F238E27FC236}">
                <a16:creationId xmlns:a16="http://schemas.microsoft.com/office/drawing/2014/main" id="{0EB21F13-70BB-2766-A97E-0E77D6957BF3}"/>
              </a:ext>
            </a:extLst>
          </p:cNvPr>
          <p:cNvSpPr>
            <a:spLocks noGrp="1"/>
          </p:cNvSpPr>
          <p:nvPr>
            <p:ph type="body" idx="1"/>
          </p:nvPr>
        </p:nvSpPr>
        <p:spPr>
          <a:xfrm>
            <a:off x="179498" y="2011445"/>
            <a:ext cx="3312849" cy="3339000"/>
          </a:xfrm>
        </p:spPr>
        <p:txBody>
          <a:bodyPr/>
          <a:lstStyle/>
          <a:p>
            <a:pPr marL="114300" indent="0">
              <a:buNone/>
            </a:pPr>
            <a:r>
              <a:rPr lang="en-CA" sz="2000" b="1" dirty="0">
                <a:latin typeface="Arial" panose="020B0604020202020204" pitchFamily="34" charset="0"/>
                <a:cs typeface="Arial" panose="020B0604020202020204" pitchFamily="34" charset="0"/>
              </a:rPr>
              <a:t>Relationship Between Dependency &amp; Power</a:t>
            </a:r>
          </a:p>
          <a:p>
            <a:pPr marL="114300" indent="0">
              <a:buNone/>
            </a:pPr>
            <a:endParaRPr lang="en-US" dirty="0"/>
          </a:p>
        </p:txBody>
      </p:sp>
      <p:pic>
        <p:nvPicPr>
          <p:cNvPr id="5" name="Picture 4">
            <a:extLst>
              <a:ext uri="{FF2B5EF4-FFF2-40B4-BE49-F238E27FC236}">
                <a16:creationId xmlns:a16="http://schemas.microsoft.com/office/drawing/2014/main" id="{D9AA04C5-6411-29C1-B5CC-9DA62BD7D28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6988" y="230649"/>
            <a:ext cx="4965312" cy="4682202"/>
          </a:xfrm>
          <a:prstGeom prst="rect">
            <a:avLst/>
          </a:prstGeom>
        </p:spPr>
      </p:pic>
    </p:spTree>
    <p:extLst>
      <p:ext uri="{BB962C8B-B14F-4D97-AF65-F5344CB8AC3E}">
        <p14:creationId xmlns:p14="http://schemas.microsoft.com/office/powerpoint/2010/main" val="403503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E65B-2385-87C3-0315-BBAC23530170}"/>
              </a:ext>
            </a:extLst>
          </p:cNvPr>
          <p:cNvSpPr>
            <a:spLocks noGrp="1"/>
          </p:cNvSpPr>
          <p:nvPr>
            <p:ph type="title"/>
          </p:nvPr>
        </p:nvSpPr>
        <p:spPr/>
        <p:txBody>
          <a:bodyPr>
            <a:normAutofit fontScale="90000"/>
          </a:bodyPr>
          <a:lstStyle/>
          <a:p>
            <a:r>
              <a:rPr lang="en-US" sz="2800" dirty="0"/>
              <a:t>4.1 Power V</a:t>
            </a:r>
            <a:br>
              <a:rPr lang="en-US" sz="2800" dirty="0"/>
            </a:br>
            <a:br>
              <a:rPr lang="en-US" sz="2800" dirty="0"/>
            </a:br>
            <a:br>
              <a:rPr lang="en-US" sz="2800" dirty="0"/>
            </a:br>
            <a:endParaRPr lang="en-US" dirty="0"/>
          </a:p>
        </p:txBody>
      </p:sp>
      <p:sp>
        <p:nvSpPr>
          <p:cNvPr id="3" name="Text Placeholder 2">
            <a:extLst>
              <a:ext uri="{FF2B5EF4-FFF2-40B4-BE49-F238E27FC236}">
                <a16:creationId xmlns:a16="http://schemas.microsoft.com/office/drawing/2014/main" id="{935AA18B-BF05-CEF8-261D-64C918DE63A5}"/>
              </a:ext>
            </a:extLst>
          </p:cNvPr>
          <p:cNvSpPr>
            <a:spLocks noGrp="1"/>
          </p:cNvSpPr>
          <p:nvPr>
            <p:ph type="body" idx="1"/>
          </p:nvPr>
        </p:nvSpPr>
        <p:spPr/>
        <p:txBody>
          <a:bodyPr/>
          <a:lstStyle/>
          <a:p>
            <a:pPr marL="114300" indent="0">
              <a:buNone/>
            </a:pPr>
            <a:r>
              <a:rPr lang="en-CA" b="1" dirty="0"/>
              <a:t>Bases of Power</a:t>
            </a:r>
          </a:p>
          <a:p>
            <a:pPr marL="114300" indent="0">
              <a:buNone/>
            </a:pPr>
            <a:endParaRPr lang="en-CA" b="1" dirty="0"/>
          </a:p>
          <a:p>
            <a:pPr marL="114300" indent="0">
              <a:buNone/>
            </a:pPr>
            <a:r>
              <a:rPr lang="en-CA" dirty="0"/>
              <a:t>Having power and using power are two different things. What are the sources of one’s power over others? Researchers identified six sources of power, which include </a:t>
            </a:r>
            <a:r>
              <a:rPr lang="en-CA" b="1" dirty="0"/>
              <a:t>legitimate, reward, coercive, expert, information, and referent. </a:t>
            </a:r>
            <a:r>
              <a:rPr lang="en-CA" dirty="0"/>
              <a:t>(French &amp; Raven, 1960).</a:t>
            </a:r>
          </a:p>
          <a:p>
            <a:pPr marL="114300" indent="0">
              <a:buNone/>
            </a:pPr>
            <a:br>
              <a:rPr lang="en-CA" dirty="0"/>
            </a:br>
            <a:endParaRPr lang="en-CA" b="1" dirty="0"/>
          </a:p>
          <a:p>
            <a:pPr marL="114300" indent="0">
              <a:buNone/>
            </a:pPr>
            <a:br>
              <a:rPr lang="en-CA" dirty="0"/>
            </a:br>
            <a:endParaRPr lang="en-US" dirty="0"/>
          </a:p>
        </p:txBody>
      </p:sp>
    </p:spTree>
    <p:extLst>
      <p:ext uri="{BB962C8B-B14F-4D97-AF65-F5344CB8AC3E}">
        <p14:creationId xmlns:p14="http://schemas.microsoft.com/office/powerpoint/2010/main" val="3985816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1318E57-E3BE-699D-D751-E347EA2627EF}"/>
              </a:ext>
            </a:extLst>
          </p:cNvPr>
          <p:cNvSpPr txBox="1">
            <a:spLocks noGrp="1"/>
          </p:cNvSpPr>
          <p:nvPr>
            <p:ph type="body" idx="1"/>
          </p:nvPr>
        </p:nvSpPr>
        <p:spPr>
          <a:xfrm>
            <a:off x="5816907" y="410000"/>
            <a:ext cx="2908452" cy="4300390"/>
          </a:xfrm>
          <a:prstGeom prst="rect">
            <a:avLst/>
          </a:prstGeom>
          <a:solidFill>
            <a:schemeClr val="bg1">
              <a:lumMod val="95000"/>
            </a:schemeClr>
          </a:solidFill>
          <a:ln w="57150">
            <a:solidFill>
              <a:schemeClr val="tx1"/>
            </a:solidFill>
          </a:ln>
        </p:spPr>
        <p:txBody>
          <a:bodyPr wrap="square" lIns="108000" tIns="72000" rIns="108000" bIns="72000">
            <a:spAutoFit/>
          </a:bodyPr>
          <a:lstStyle/>
          <a:p>
            <a:pPr marL="114300" indent="0" algn="ctr">
              <a:buNone/>
            </a:pPr>
            <a:r>
              <a:rPr lang="en-CA" dirty="0"/>
              <a:t>For our purposes here, we will adopt Pfeffer’s (2011) definition of </a:t>
            </a:r>
            <a:r>
              <a:rPr lang="en-CA" b="1" dirty="0"/>
              <a:t>politics</a:t>
            </a:r>
            <a:r>
              <a:rPr lang="en-CA" dirty="0"/>
              <a:t> as involving </a:t>
            </a:r>
            <a:r>
              <a:rPr lang="en-CA" b="1" dirty="0"/>
              <a:t>“those activities taken within organizations to acquire, develop, and use power and other resources to obtain one’s preferred outcomes in a situation in which there is uncertainty or dissensus about choices” </a:t>
            </a:r>
            <a:r>
              <a:rPr lang="en-CA" dirty="0"/>
              <a:t>(p. 8).</a:t>
            </a:r>
            <a:endParaRPr lang="en-US" sz="2000" i="1" dirty="0">
              <a:solidFill>
                <a:schemeClr val="bg2"/>
              </a:solidFill>
            </a:endParaRPr>
          </a:p>
        </p:txBody>
      </p:sp>
      <p:sp>
        <p:nvSpPr>
          <p:cNvPr id="2" name="Title 1">
            <a:extLst>
              <a:ext uri="{FF2B5EF4-FFF2-40B4-BE49-F238E27FC236}">
                <a16:creationId xmlns:a16="http://schemas.microsoft.com/office/drawing/2014/main" id="{E20BB90B-1E0E-0A76-D8E8-47F6D4D992F3}"/>
              </a:ext>
            </a:extLst>
          </p:cNvPr>
          <p:cNvSpPr>
            <a:spLocks noGrp="1"/>
          </p:cNvSpPr>
          <p:nvPr>
            <p:ph type="title"/>
          </p:nvPr>
        </p:nvSpPr>
        <p:spPr/>
        <p:txBody>
          <a:bodyPr>
            <a:noAutofit/>
          </a:bodyPr>
          <a:lstStyle/>
          <a:p>
            <a:r>
              <a:rPr lang="en-CA" sz="3200" dirty="0">
                <a:latin typeface="Arial" panose="020B0604020202020204" pitchFamily="34" charset="0"/>
                <a:cs typeface="Arial" panose="020B0604020202020204" pitchFamily="34" charset="0"/>
              </a:rPr>
              <a:t>4.2 Politics and Influence I</a:t>
            </a: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E2098F4-0BFE-EE0E-4A4A-407A3C7A64B7}"/>
              </a:ext>
            </a:extLst>
          </p:cNvPr>
          <p:cNvSpPr txBox="1"/>
          <p:nvPr/>
        </p:nvSpPr>
        <p:spPr>
          <a:xfrm>
            <a:off x="165252" y="1894599"/>
            <a:ext cx="5431315" cy="1938992"/>
          </a:xfrm>
          <a:prstGeom prst="rect">
            <a:avLst/>
          </a:prstGeom>
          <a:noFill/>
        </p:spPr>
        <p:txBody>
          <a:bodyPr wrap="square" rtlCol="0">
            <a:spAutoFit/>
          </a:bodyPr>
          <a:lstStyle/>
          <a:p>
            <a:r>
              <a:rPr lang="en-CA" sz="2000" dirty="0">
                <a:latin typeface="Arial" panose="020B0604020202020204" pitchFamily="34" charset="0"/>
                <a:cs typeface="Arial" panose="020B0604020202020204" pitchFamily="34" charset="0"/>
              </a:rPr>
              <a:t>Organizational politics are </a:t>
            </a:r>
            <a:r>
              <a:rPr lang="en-CA" sz="2000" b="1" dirty="0">
                <a:latin typeface="Arial" panose="020B0604020202020204" pitchFamily="34" charset="0"/>
                <a:cs typeface="Arial" panose="020B0604020202020204" pitchFamily="34" charset="0"/>
              </a:rPr>
              <a:t>informal</a:t>
            </a:r>
            <a:r>
              <a:rPr lang="en-CA" sz="2000" dirty="0">
                <a:latin typeface="Arial" panose="020B0604020202020204" pitchFamily="34" charset="0"/>
                <a:cs typeface="Arial" panose="020B0604020202020204" pitchFamily="34" charset="0"/>
              </a:rPr>
              <a:t>, </a:t>
            </a:r>
            <a:r>
              <a:rPr lang="en-CA" sz="2000" b="1" dirty="0">
                <a:latin typeface="Arial" panose="020B0604020202020204" pitchFamily="34" charset="0"/>
                <a:cs typeface="Arial" panose="020B0604020202020204" pitchFamily="34" charset="0"/>
              </a:rPr>
              <a:t>unofficial</a:t>
            </a:r>
            <a:r>
              <a:rPr lang="en-CA" sz="2000" dirty="0">
                <a:latin typeface="Arial" panose="020B0604020202020204" pitchFamily="34" charset="0"/>
                <a:cs typeface="Arial" panose="020B0604020202020204" pitchFamily="34" charset="0"/>
              </a:rPr>
              <a:t>, and sometimes </a:t>
            </a:r>
          </a:p>
          <a:p>
            <a:r>
              <a:rPr lang="en-CA" sz="2000" b="1" dirty="0">
                <a:latin typeface="Arial" panose="020B0604020202020204" pitchFamily="34" charset="0"/>
                <a:cs typeface="Arial" panose="020B0604020202020204" pitchFamily="34" charset="0"/>
              </a:rPr>
              <a:t>behind-the-scenes</a:t>
            </a:r>
            <a:r>
              <a:rPr lang="en-CA" sz="2000" dirty="0">
                <a:latin typeface="Arial" panose="020B0604020202020204" pitchFamily="34" charset="0"/>
                <a:cs typeface="Arial" panose="020B0604020202020204" pitchFamily="34" charset="0"/>
              </a:rPr>
              <a:t> efforts to sell ideas, influence an organization, increase power, or achieve other targeted objectives (Brandon &amp; </a:t>
            </a:r>
            <a:r>
              <a:rPr lang="en-CA" sz="2000" dirty="0" err="1">
                <a:latin typeface="Arial" panose="020B0604020202020204" pitchFamily="34" charset="0"/>
                <a:cs typeface="Arial" panose="020B0604020202020204" pitchFamily="34" charset="0"/>
              </a:rPr>
              <a:t>Seldman</a:t>
            </a:r>
            <a:r>
              <a:rPr lang="en-CA" sz="2000" dirty="0">
                <a:latin typeface="Arial" panose="020B0604020202020204" pitchFamily="34" charset="0"/>
                <a:cs typeface="Arial" panose="020B0604020202020204" pitchFamily="34" charset="0"/>
              </a:rPr>
              <a:t>, 2004: </a:t>
            </a:r>
            <a:r>
              <a:rPr lang="en-CA" sz="2000" dirty="0" err="1">
                <a:latin typeface="Arial" panose="020B0604020202020204" pitchFamily="34" charset="0"/>
                <a:cs typeface="Arial" panose="020B0604020202020204" pitchFamily="34" charset="0"/>
              </a:rPr>
              <a:t>Hochwarter</a:t>
            </a:r>
            <a:r>
              <a:rPr lang="en-CA" sz="2000" dirty="0">
                <a:latin typeface="Arial" panose="020B0604020202020204" pitchFamily="34" charset="0"/>
                <a:cs typeface="Arial" panose="020B0604020202020204" pitchFamily="34" charset="0"/>
              </a:rPr>
              <a:t> et al., 2000).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17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ACAE-2B3C-7D51-6562-AACB01CD2F42}"/>
              </a:ext>
            </a:extLst>
          </p:cNvPr>
          <p:cNvSpPr>
            <a:spLocks noGrp="1"/>
          </p:cNvSpPr>
          <p:nvPr>
            <p:ph type="title"/>
          </p:nvPr>
        </p:nvSpPr>
        <p:spPr/>
        <p:txBody>
          <a:bodyPr>
            <a:noAutofit/>
          </a:bodyPr>
          <a:lstStyle/>
          <a:p>
            <a:r>
              <a:rPr lang="en-CA" sz="3200" dirty="0">
                <a:latin typeface="Arial" panose="020B0604020202020204" pitchFamily="34" charset="0"/>
                <a:cs typeface="Arial" panose="020B0604020202020204" pitchFamily="34" charset="0"/>
              </a:rPr>
              <a:t>4.2 Politics and Influence II</a:t>
            </a: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endParaRPr lang="en-US" sz="3200" dirty="0"/>
          </a:p>
        </p:txBody>
      </p:sp>
      <p:sp>
        <p:nvSpPr>
          <p:cNvPr id="3" name="Text Placeholder 2">
            <a:extLst>
              <a:ext uri="{FF2B5EF4-FFF2-40B4-BE49-F238E27FC236}">
                <a16:creationId xmlns:a16="http://schemas.microsoft.com/office/drawing/2014/main" id="{CF551EB4-82B2-E861-1ED5-4796871AEEDE}"/>
              </a:ext>
            </a:extLst>
          </p:cNvPr>
          <p:cNvSpPr>
            <a:spLocks noGrp="1"/>
          </p:cNvSpPr>
          <p:nvPr>
            <p:ph type="body" idx="1"/>
          </p:nvPr>
        </p:nvSpPr>
        <p:spPr>
          <a:xfrm>
            <a:off x="311700" y="1017800"/>
            <a:ext cx="8520600" cy="3339000"/>
          </a:xfrm>
        </p:spPr>
        <p:txBody>
          <a:bodyPr/>
          <a:lstStyle/>
          <a:p>
            <a:pPr marL="114300" indent="0">
              <a:buNone/>
            </a:pPr>
            <a:r>
              <a:rPr lang="en-CA" b="1" dirty="0"/>
              <a:t>Reasons for Political Behaviour</a:t>
            </a:r>
          </a:p>
          <a:p>
            <a:pPr marL="114300" indent="0">
              <a:buNone/>
            </a:pPr>
            <a:br>
              <a:rPr lang="en-CA" dirty="0"/>
            </a:br>
            <a:endParaRPr lang="en-US" dirty="0"/>
          </a:p>
        </p:txBody>
      </p:sp>
      <p:pic>
        <p:nvPicPr>
          <p:cNvPr id="5" name="Picture 4">
            <a:extLst>
              <a:ext uri="{FF2B5EF4-FFF2-40B4-BE49-F238E27FC236}">
                <a16:creationId xmlns:a16="http://schemas.microsoft.com/office/drawing/2014/main" id="{1DE13D8D-5019-5873-83A3-0471C57A37B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1688" y="1509635"/>
            <a:ext cx="6698254" cy="3004155"/>
          </a:xfrm>
          <a:prstGeom prst="rect">
            <a:avLst/>
          </a:prstGeom>
        </p:spPr>
      </p:pic>
    </p:spTree>
    <p:extLst>
      <p:ext uri="{BB962C8B-B14F-4D97-AF65-F5344CB8AC3E}">
        <p14:creationId xmlns:p14="http://schemas.microsoft.com/office/powerpoint/2010/main" val="3522728302"/>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15328</TotalTime>
  <Words>3838</Words>
  <PresentationFormat>On-screen Show (16:9)</PresentationFormat>
  <Paragraphs>297</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Roboto</vt:lpstr>
      <vt:lpstr>Calibri</vt:lpstr>
      <vt:lpstr>Arial</vt:lpstr>
      <vt:lpstr>Open Sans</vt:lpstr>
      <vt:lpstr>Geometric</vt:lpstr>
      <vt:lpstr>CONFLICT MANAGEMENT</vt:lpstr>
      <vt:lpstr>Learning Outcomes </vt:lpstr>
      <vt:lpstr>4.1 Power I   </vt:lpstr>
      <vt:lpstr>4.1 Power II   </vt:lpstr>
      <vt:lpstr>4.1 Power III   </vt:lpstr>
      <vt:lpstr>4.1 Power IV   </vt:lpstr>
      <vt:lpstr>4.1 Power V   </vt:lpstr>
      <vt:lpstr>4.2 Politics and Influence I   </vt:lpstr>
      <vt:lpstr>4.2 Politics and Influence II   </vt:lpstr>
      <vt:lpstr>4.2 Politics and Influence III   </vt:lpstr>
      <vt:lpstr>4.2 Politics and Influence IV   </vt:lpstr>
      <vt:lpstr>4.2 Politics and Influence V   </vt:lpstr>
      <vt:lpstr>4.2 Politics and Influence VI   </vt:lpstr>
      <vt:lpstr>4.3 Ethical Use of Power and Politics I   </vt:lpstr>
      <vt:lpstr>4.3 Ethical Use of Power and Politics II   </vt:lpstr>
      <vt:lpstr>4.3 Ethical Use of Power and Politics III   </vt:lpstr>
      <vt:lpstr>4.3 Ethical Use of Power and Politics IV   </vt:lpstr>
      <vt:lpstr>4.4 Bullying, Violence, and Harassment I  </vt:lpstr>
      <vt:lpstr>4.4 Bullying, Violence, and Harassment II  </vt:lpstr>
      <vt:lpstr>4.4 Bullying, Violence, and Harassment III  </vt:lpstr>
      <vt:lpstr>4.4 Bullying, Violence, and Harassment IV  </vt:lpstr>
      <vt:lpstr>4.4 Bullying, Violence, and Harassment V  </vt:lpstr>
      <vt:lpstr>4.5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 Conflict Management</dc:title>
  <dc:creator>Fanshawe College</dc:creator>
  <dcterms:modified xsi:type="dcterms:W3CDTF">2022-06-24T17:42:02Z</dcterms:modified>
</cp:coreProperties>
</file>