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92" r:id="rId5"/>
    <p:sldId id="293" r:id="rId6"/>
    <p:sldId id="294" r:id="rId7"/>
    <p:sldId id="295" r:id="rId8"/>
    <p:sldId id="305" r:id="rId9"/>
    <p:sldId id="306" r:id="rId10"/>
    <p:sldId id="307" r:id="rId11"/>
    <p:sldId id="297" r:id="rId12"/>
    <p:sldId id="308" r:id="rId13"/>
    <p:sldId id="298" r:id="rId14"/>
    <p:sldId id="309" r:id="rId15"/>
    <p:sldId id="300" r:id="rId16"/>
    <p:sldId id="302" r:id="rId17"/>
    <p:sldId id="303" r:id="rId18"/>
    <p:sldId id="304" r:id="rId19"/>
    <p:sldId id="310" r:id="rId20"/>
    <p:sldId id="281"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81507" autoAdjust="0"/>
  </p:normalViewPr>
  <p:slideViewPr>
    <p:cSldViewPr snapToGrid="0">
      <p:cViewPr varScale="1">
        <p:scale>
          <a:sx n="77" d="100"/>
          <a:sy n="77" d="100"/>
        </p:scale>
        <p:origin x="84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Active resistance is the most negative reaction to a proposed change attempt. Those who engage in active resistance may sabotage the change effort and be outspoken objectors to the new procedures.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 contrast, passive resistance involves being disturbed by changes without necessarily voicing these opinions.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Compliance, on the other hand, involves going along with proposed changes with little enthusiasm.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Those who show enthusiastic support are defenders of the new way and actually encourage others around them to give support to the change effort as well.</a:t>
            </a:r>
            <a:endParaRPr lang="en-US" dirty="0"/>
          </a:p>
        </p:txBody>
      </p:sp>
    </p:spTree>
    <p:extLst>
      <p:ext uri="{BB962C8B-B14F-4D97-AF65-F5344CB8AC3E}">
        <p14:creationId xmlns:p14="http://schemas.microsoft.com/office/powerpoint/2010/main" val="1660135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Disrupted Habits- </a:t>
            </a:r>
            <a:r>
              <a:rPr lang="en-CA" sz="1100" b="0" i="0" u="none" strike="noStrike" cap="none" dirty="0">
                <a:solidFill>
                  <a:srgbClr val="000000"/>
                </a:solidFill>
                <a:effectLst/>
                <a:latin typeface="Arial"/>
                <a:ea typeface="Arial"/>
                <a:cs typeface="Arial"/>
                <a:sym typeface="Arial"/>
              </a:rPr>
              <a:t>People often resist change for the simple reason that change disrupts our habits.</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Personality- </a:t>
            </a:r>
            <a:r>
              <a:rPr lang="en-CA" sz="1100" b="0" i="0" u="none" strike="noStrike" cap="none" dirty="0">
                <a:solidFill>
                  <a:srgbClr val="000000"/>
                </a:solidFill>
                <a:effectLst/>
                <a:latin typeface="Arial"/>
                <a:ea typeface="Arial"/>
                <a:cs typeface="Arial"/>
                <a:sym typeface="Arial"/>
              </a:rPr>
              <a:t>Some people are more resistant to change than others. Research shows that people who have a positive self-concept are better at coping with change, probably because those who have high self-esteem may feel that whatever the changes are, they are likely to adjust to it well and be successful in the new system</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Feelings of Uncertainty- </a:t>
            </a:r>
            <a:r>
              <a:rPr lang="en-CA" sz="1100" b="0" i="0" u="none" strike="noStrike" cap="none" dirty="0">
                <a:solidFill>
                  <a:srgbClr val="000000"/>
                </a:solidFill>
                <a:effectLst/>
                <a:latin typeface="Arial"/>
                <a:ea typeface="Arial"/>
                <a:cs typeface="Arial"/>
                <a:sym typeface="Arial"/>
              </a:rPr>
              <a:t>Change inevitably brings feelings of uncertainty. You have just heard that your company is merging with another. What would be your reaction?</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Fear of Failure- </a:t>
            </a:r>
            <a:r>
              <a:rPr lang="en-CA" sz="1100" b="0" i="0" u="none" strike="noStrike" cap="none" dirty="0">
                <a:solidFill>
                  <a:srgbClr val="000000"/>
                </a:solidFill>
                <a:effectLst/>
                <a:latin typeface="Arial"/>
                <a:ea typeface="Arial"/>
                <a:cs typeface="Arial"/>
                <a:sym typeface="Arial"/>
              </a:rPr>
              <a:t>People also resist change when they feel that their performance may be affected under the new system. People who are experts in their jobs may be less than welcoming of the changes, because they may be unsure whether their success would last under the new system. </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Personal Impact of Change- </a:t>
            </a:r>
            <a:r>
              <a:rPr lang="en-CA" sz="1100" b="0" i="0" u="none" strike="noStrike" cap="none" dirty="0">
                <a:solidFill>
                  <a:srgbClr val="000000"/>
                </a:solidFill>
                <a:effectLst/>
                <a:latin typeface="Arial"/>
                <a:ea typeface="Arial"/>
                <a:cs typeface="Arial"/>
                <a:sym typeface="Arial"/>
              </a:rPr>
              <a:t>It would be too simplistic to argue that people resist all change, regardless of its form. In fact, people tend to be more welcoming of change that is favorable to them on a personal level (such as giving them more power over others, or change that improves quality of life such as bigger and nicer offices). </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Prevalence of Change- </a:t>
            </a:r>
            <a:r>
              <a:rPr lang="en-CA" sz="1100" b="0" i="0" u="none" strike="noStrike" cap="none" dirty="0">
                <a:solidFill>
                  <a:srgbClr val="000000"/>
                </a:solidFill>
                <a:effectLst/>
                <a:latin typeface="Arial"/>
                <a:ea typeface="Arial"/>
                <a:cs typeface="Arial"/>
                <a:sym typeface="Arial"/>
              </a:rPr>
              <a:t>Any change effort should be considered within the context of all the other changes that are introduced in a company. </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Perceived Loss of Power- </a:t>
            </a:r>
            <a:r>
              <a:rPr lang="en-CA" sz="1100" b="0" i="0" u="none" strike="noStrike" cap="none" dirty="0">
                <a:solidFill>
                  <a:srgbClr val="000000"/>
                </a:solidFill>
                <a:effectLst/>
                <a:latin typeface="Arial"/>
                <a:ea typeface="Arial"/>
                <a:cs typeface="Arial"/>
                <a:sym typeface="Arial"/>
              </a:rPr>
              <a:t>One other reason why people may resist change is that change may affect their power and influence in the organization. </a:t>
            </a:r>
            <a:endParaRPr lang="en-CA" sz="11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75940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a:solidFill>
                  <a:srgbClr val="000000"/>
                </a:solidFill>
                <a:latin typeface="Arial" panose="020B0604020202020204" pitchFamily="34" charset="0"/>
                <a:ea typeface="Arial"/>
                <a:cs typeface="Arial" panose="020B0604020202020204" pitchFamily="34" charset="0"/>
                <a:sym typeface="Arial"/>
              </a:rPr>
              <a:t>One typology that has received a lot of research attention is the Organizational Culture Profile (OCP), in which culture is represented by seven distinct values (Chatman &amp; </a:t>
            </a:r>
            <a:r>
              <a:rPr lang="en-CA" sz="1100" b="1" dirty="0" err="1">
                <a:solidFill>
                  <a:srgbClr val="000000"/>
                </a:solidFill>
                <a:latin typeface="Arial" panose="020B0604020202020204" pitchFamily="34" charset="0"/>
                <a:ea typeface="Arial"/>
                <a:cs typeface="Arial" panose="020B0604020202020204" pitchFamily="34" charset="0"/>
                <a:sym typeface="Arial"/>
              </a:rPr>
              <a:t>Jehn</a:t>
            </a:r>
            <a:r>
              <a:rPr lang="en-CA" sz="1100" b="1" dirty="0">
                <a:solidFill>
                  <a:srgbClr val="000000"/>
                </a:solidFill>
                <a:latin typeface="Arial" panose="020B0604020202020204" pitchFamily="34" charset="0"/>
                <a:ea typeface="Arial"/>
                <a:cs typeface="Arial" panose="020B0604020202020204" pitchFamily="34" charset="0"/>
                <a:sym typeface="Arial"/>
              </a:rPr>
              <a:t>, 1991; O’Reilly, Chatman, &amp; Caldwell, 1991).</a:t>
            </a:r>
            <a:endParaRPr lang="en-US" sz="1100" b="1" dirty="0">
              <a:latin typeface="Arial" panose="020B0604020202020204" pitchFamily="34" charset="0"/>
              <a:cs typeface="Arial" panose="020B0604020202020204" pitchFamily="34" charset="0"/>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Dimensions of Organizational Culture Profile: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Detail-oriented</a:t>
            </a:r>
            <a:r>
              <a:rPr lang="en-CA" sz="1100" b="0" i="0" u="none" strike="noStrike" cap="none" dirty="0">
                <a:solidFill>
                  <a:srgbClr val="000000"/>
                </a:solidFill>
                <a:effectLst/>
                <a:latin typeface="Arial"/>
                <a:ea typeface="Arial"/>
                <a:cs typeface="Arial"/>
                <a:sym typeface="Arial"/>
              </a:rPr>
              <a:t>- Organizations with detail-oriented cultures are characterized in the OCP framework as emphasizing precision and paying attention to details.</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Innovative</a:t>
            </a:r>
            <a:r>
              <a:rPr lang="en-CA" sz="1100" b="0" i="0" u="none" strike="noStrike" cap="none" dirty="0">
                <a:solidFill>
                  <a:srgbClr val="000000"/>
                </a:solidFill>
                <a:effectLst/>
                <a:latin typeface="Arial"/>
                <a:ea typeface="Arial"/>
                <a:cs typeface="Arial"/>
                <a:sym typeface="Arial"/>
              </a:rPr>
              <a:t>- According to the OCP framework, companies that have innovative cultures are flexible and adaptable, and experiment with new ideas.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Aggressive</a:t>
            </a:r>
            <a:r>
              <a:rPr lang="en-CA" sz="1100" b="0" i="0" u="none" strike="noStrike" cap="none" dirty="0">
                <a:solidFill>
                  <a:srgbClr val="000000"/>
                </a:solidFill>
                <a:effectLst/>
                <a:latin typeface="Arial"/>
                <a:ea typeface="Arial"/>
                <a:cs typeface="Arial"/>
                <a:sym typeface="Arial"/>
              </a:rPr>
              <a:t>- Companies with aggressive cultures value competitiveness and outperforming competitors: By emphasizing this, they may fall short in the area of corporate social responsibility.</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Outcome-oriented</a:t>
            </a:r>
            <a:r>
              <a:rPr lang="en-CA" sz="1100" b="0" i="0" u="none" strike="noStrike" cap="none" dirty="0">
                <a:solidFill>
                  <a:srgbClr val="000000"/>
                </a:solidFill>
                <a:effectLst/>
                <a:latin typeface="Arial"/>
                <a:ea typeface="Arial"/>
                <a:cs typeface="Arial"/>
                <a:sym typeface="Arial"/>
              </a:rPr>
              <a:t>- The OCP framework describes outcome-oriented cultures as those that emphasize achievement, results, and action as important values.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Stable</a:t>
            </a:r>
            <a:r>
              <a:rPr lang="en-CA" sz="1100" b="0" i="0" u="none" strike="noStrike" cap="none" dirty="0">
                <a:solidFill>
                  <a:srgbClr val="000000"/>
                </a:solidFill>
                <a:effectLst/>
                <a:latin typeface="Arial"/>
                <a:ea typeface="Arial"/>
                <a:cs typeface="Arial"/>
                <a:sym typeface="Arial"/>
              </a:rPr>
              <a:t>- Stable cultures are predictable, rule-oriented, and bureaucratic. These organizations aim to coordinate and align individual effort for greatest levels of efficiency.</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People-oriented- </a:t>
            </a:r>
            <a:r>
              <a:rPr lang="en-CA" sz="1100" b="0" i="0" u="none" strike="noStrike" cap="none" dirty="0">
                <a:solidFill>
                  <a:srgbClr val="000000"/>
                </a:solidFill>
                <a:effectLst/>
                <a:latin typeface="Arial"/>
                <a:ea typeface="Arial"/>
                <a:cs typeface="Arial"/>
                <a:sym typeface="Arial"/>
              </a:rPr>
              <a:t>People-oriented cultures value fairness, supportiveness, and respect for individual rights. These organizations truly live the mantra that “people are their greatest asset.”</a:t>
            </a:r>
            <a:endParaRPr lang="en-CA" sz="1100" b="1"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Team-oriented- </a:t>
            </a:r>
            <a:r>
              <a:rPr lang="en-CA" sz="1100" b="0" i="0" u="none" strike="noStrike" cap="none" dirty="0">
                <a:solidFill>
                  <a:srgbClr val="000000"/>
                </a:solidFill>
                <a:effectLst/>
                <a:latin typeface="Arial"/>
                <a:ea typeface="Arial"/>
                <a:cs typeface="Arial"/>
                <a:sym typeface="Arial"/>
              </a:rPr>
              <a:t>Companies with team-oriented cultures are collaborative and emphasize cooperation among employees.</a:t>
            </a:r>
            <a:endParaRPr lang="en-CA" sz="1100" b="1" i="0" u="none" strike="noStrike" cap="none" dirty="0">
              <a:solidFill>
                <a:srgbClr val="000000"/>
              </a:solidFill>
              <a:effectLst/>
              <a:latin typeface="Arial"/>
              <a:ea typeface="Arial"/>
              <a:cs typeface="Arial"/>
              <a:sym typeface="Arial"/>
            </a:endParaRPr>
          </a:p>
          <a:p>
            <a:br>
              <a:rPr lang="en-CA" dirty="0"/>
            </a:br>
            <a:endParaRPr lang="en-US" dirty="0"/>
          </a:p>
        </p:txBody>
      </p:sp>
    </p:spTree>
    <p:extLst>
      <p:ext uri="{BB962C8B-B14F-4D97-AF65-F5344CB8AC3E}">
        <p14:creationId xmlns:p14="http://schemas.microsoft.com/office/powerpoint/2010/main" val="2264989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CVF, shown in this figure, has been tested for over 30 years; the effectiveness criteria offered in the framework were discovered to have made a difference in identifying organizational cultures that fit with particular characteristics of external environments (Cameron et al., 2004; Cameron &amp; Quinn, 2006).</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two axes in the framework, external focus versus internal focus, indicate whether or not the organization’s culture is externally or internally oriented. The other two axes, flexibility versus stability and control, determine whether a culture functions better in a stable, controlled environment or a flexible, fast-paced environment.</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adhocracy culture</a:t>
            </a:r>
            <a:r>
              <a:rPr lang="en-CA" sz="1100" b="0" i="0" u="none" strike="noStrike" cap="none" dirty="0">
                <a:solidFill>
                  <a:srgbClr val="000000"/>
                </a:solidFill>
                <a:effectLst/>
                <a:latin typeface="Arial"/>
                <a:ea typeface="Arial"/>
                <a:cs typeface="Arial"/>
                <a:sym typeface="Arial"/>
              </a:rPr>
              <a:t> profile of an organization emphasizes creating, innovating, visioning the future, managing change, risk-taking, rule-breaking, experimentation, entrepreneurship, and uncertainty.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Clan Culture</a:t>
            </a:r>
            <a:r>
              <a:rPr lang="en-CA" sz="1100" b="0" i="0" u="none" strike="noStrike" cap="none" dirty="0">
                <a:solidFill>
                  <a:srgbClr val="000000"/>
                </a:solidFill>
                <a:effectLst/>
                <a:latin typeface="Arial"/>
                <a:ea typeface="Arial"/>
                <a:cs typeface="Arial"/>
                <a:sym typeface="Arial"/>
              </a:rPr>
              <a:t> type focuses on relationships, team building, commitment, empowering human development, engagement, mentoring, and coaching.</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a:t>
            </a:r>
            <a:r>
              <a:rPr lang="en-CA" sz="1100" b="1" i="0" u="none" strike="noStrike" cap="none" dirty="0">
                <a:solidFill>
                  <a:srgbClr val="000000"/>
                </a:solidFill>
                <a:effectLst/>
                <a:latin typeface="Arial"/>
                <a:ea typeface="Arial"/>
                <a:cs typeface="Arial"/>
                <a:sym typeface="Arial"/>
              </a:rPr>
              <a:t> Hierarchy Culture</a:t>
            </a:r>
            <a:r>
              <a:rPr lang="en-CA" sz="1100" b="0" i="0" u="none" strike="noStrike" cap="none" dirty="0">
                <a:solidFill>
                  <a:srgbClr val="000000"/>
                </a:solidFill>
                <a:effectLst/>
                <a:latin typeface="Arial"/>
                <a:ea typeface="Arial"/>
                <a:cs typeface="Arial"/>
                <a:sym typeface="Arial"/>
              </a:rPr>
              <a:t> emphasizes efficiency, process and cost control, organizational improvement, technical expertise, precision, problem solving, elimination of errors, logical, cautious and conservative, management and operational analysis, and careful decision-making.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Market Culture</a:t>
            </a:r>
            <a:r>
              <a:rPr lang="en-CA" sz="1100" b="0" i="0" u="none" strike="noStrike" cap="none" dirty="0">
                <a:solidFill>
                  <a:srgbClr val="000000"/>
                </a:solidFill>
                <a:effectLst/>
                <a:latin typeface="Arial"/>
                <a:ea typeface="Arial"/>
                <a:cs typeface="Arial"/>
                <a:sym typeface="Arial"/>
              </a:rPr>
              <a:t> focuses on delivering value, competing, delivering shareholder value, goal achievement, driving and delivering results, speedy decisions, hard driving through barriers, directive, commanding, and getting things done. </a:t>
            </a:r>
            <a:br>
              <a:rPr lang="en-CA" dirty="0"/>
            </a:br>
            <a:endParaRPr lang="en-US" dirty="0"/>
          </a:p>
        </p:txBody>
      </p:sp>
    </p:spTree>
    <p:extLst>
      <p:ext uri="{BB962C8B-B14F-4D97-AF65-F5344CB8AC3E}">
        <p14:creationId xmlns:p14="http://schemas.microsoft.com/office/powerpoint/2010/main" val="371534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other words, formalized structures are those in which there are many written rules and regulations. These structures control employee behavior using written rules, and employees have little autonomy to make decisions on a case-by-case basis. </a:t>
            </a:r>
          </a:p>
          <a:p>
            <a:r>
              <a:rPr lang="en-CA" sz="1100" b="0" i="0" u="none" strike="noStrike" cap="none" dirty="0">
                <a:solidFill>
                  <a:srgbClr val="000000"/>
                </a:solidFill>
                <a:effectLst/>
                <a:latin typeface="Arial"/>
                <a:ea typeface="Arial"/>
                <a:cs typeface="Arial"/>
                <a:sym typeface="Arial"/>
              </a:rPr>
              <a:t>Formalization makes employee behavior more predictable. Whenever a problem at work arises, employees know to turn to a handbook or a procedure guideline. Therefore, employees respond to problems in a similar way across the organization, which leads to consistency of behavior.</a:t>
            </a:r>
          </a:p>
          <a:p>
            <a:br>
              <a:rPr lang="en-CA" dirty="0"/>
            </a:br>
            <a:endParaRPr lang="en-US" dirty="0"/>
          </a:p>
        </p:txBody>
      </p:sp>
    </p:spTree>
    <p:extLst>
      <p:ext uri="{BB962C8B-B14F-4D97-AF65-F5344CB8AC3E}">
        <p14:creationId xmlns:p14="http://schemas.microsoft.com/office/powerpoint/2010/main" val="183315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1. Professions such as engineering and accounting have developed codes of ethics. These set forth the ideals of the profession as well as more mundane challenges faced by members.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2. </a:t>
            </a:r>
            <a:r>
              <a:rPr lang="en-CA" sz="1100" b="0" i="0" u="none" strike="noStrike" cap="none" dirty="0">
                <a:solidFill>
                  <a:srgbClr val="000000"/>
                </a:solidFill>
                <a:effectLst/>
                <a:latin typeface="Arial"/>
                <a:ea typeface="Arial"/>
                <a:cs typeface="Arial"/>
                <a:sym typeface="Arial"/>
              </a:rPr>
              <a:t>Corporate codes are adopted by many companies to provide guidelines on particularly sticky issues (</a:t>
            </a:r>
            <a:r>
              <a:rPr lang="en-CA" sz="1200" b="1" i="0" u="none" strike="noStrike" cap="none" dirty="0">
                <a:solidFill>
                  <a:srgbClr val="000000"/>
                </a:solidFill>
                <a:effectLst/>
                <a:latin typeface="Arial"/>
                <a:ea typeface="Arial"/>
                <a:cs typeface="Arial"/>
                <a:sym typeface="Arial"/>
              </a:rPr>
              <a:t>When does a gift become a bribe</a:t>
            </a:r>
            <a:r>
              <a:rPr lang="en-CA" sz="1100" b="0" i="0" u="none" strike="noStrike" cap="none" dirty="0">
                <a:solidFill>
                  <a:srgbClr val="000000"/>
                </a:solidFill>
                <a:effectLst/>
                <a:latin typeface="Arial"/>
                <a:ea typeface="Arial"/>
                <a:cs typeface="Arial"/>
                <a:sym typeface="Arial"/>
              </a:rPr>
              <a:t>?) They also set forth provisions that express the core values of the corporation.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3. </a:t>
            </a:r>
            <a:r>
              <a:rPr lang="en-CA" sz="1100" b="0" i="0" u="none" strike="noStrike" cap="none" dirty="0">
                <a:solidFill>
                  <a:srgbClr val="000000"/>
                </a:solidFill>
                <a:effectLst/>
                <a:latin typeface="Arial"/>
                <a:ea typeface="Arial"/>
                <a:cs typeface="Arial"/>
                <a:sym typeface="Arial"/>
              </a:rPr>
              <a:t>Some companies have shortened their lengthy codes into a few general provisions that form a creed.</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4. </a:t>
            </a:r>
            <a:r>
              <a:rPr lang="en-CA" sz="1100" b="0" i="0" u="none" strike="noStrike" cap="none" dirty="0">
                <a:solidFill>
                  <a:srgbClr val="000000"/>
                </a:solidFill>
                <a:effectLst/>
                <a:latin typeface="Arial"/>
                <a:ea typeface="Arial"/>
                <a:cs typeface="Arial"/>
                <a:sym typeface="Arial"/>
              </a:rPr>
              <a:t>Some companies express their core value commitments in Statements of Values. These form the basis of values-based decision-making. While codes of ethics clearly establish minimum standards of acceptable conduct, Statements of Values outline the aspirations that can drive companies toward continuous improvement.</a:t>
            </a:r>
            <a:endParaRPr lang="en-US" dirty="0"/>
          </a:p>
        </p:txBody>
      </p:sp>
    </p:spTree>
    <p:extLst>
      <p:ext uri="{BB962C8B-B14F-4D97-AF65-F5344CB8AC3E}">
        <p14:creationId xmlns:p14="http://schemas.microsoft.com/office/powerpoint/2010/main" val="3242524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Discipline</a:t>
            </a:r>
            <a:r>
              <a:rPr lang="en-CA" sz="1100" b="0" i="0" u="none" strike="noStrike" cap="none" dirty="0">
                <a:solidFill>
                  <a:srgbClr val="000000"/>
                </a:solidFill>
                <a:effectLst/>
                <a:latin typeface="Arial"/>
                <a:ea typeface="Arial"/>
                <a:cs typeface="Arial"/>
                <a:sym typeface="Arial"/>
              </a:rPr>
              <a:t>. This function gets all the attention. Most codes are set forth to establish clearly and forcefully an organization’s standards, especially its minimum standards of acceptable conduct.</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Educate</a:t>
            </a:r>
            <a:r>
              <a:rPr lang="en-CA" sz="1100" b="0" i="0" u="none" strike="noStrike" cap="none" dirty="0">
                <a:solidFill>
                  <a:srgbClr val="000000"/>
                </a:solidFill>
                <a:effectLst/>
                <a:latin typeface="Arial"/>
                <a:ea typeface="Arial"/>
                <a:cs typeface="Arial"/>
                <a:sym typeface="Arial"/>
              </a:rPr>
              <a:t>. This can range from disseminating standards to enlightening members.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Inspire-</a:t>
            </a:r>
            <a:r>
              <a:rPr lang="en-CA" sz="1100" b="0" i="0" u="none" strike="noStrike" cap="none" dirty="0">
                <a:solidFill>
                  <a:srgbClr val="000000"/>
                </a:solidFill>
                <a:effectLst/>
                <a:latin typeface="Arial"/>
                <a:ea typeface="Arial"/>
                <a:cs typeface="Arial"/>
                <a:sym typeface="Arial"/>
              </a:rPr>
              <a:t> Codes can set forth ideals in a way that inspires a community’s members to strive for excellence.</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Stimulate Dialogue</a:t>
            </a:r>
            <a:r>
              <a:rPr lang="en-CA" sz="1100" b="0" i="0" u="none" strike="noStrike" cap="none" dirty="0">
                <a:solidFill>
                  <a:srgbClr val="000000"/>
                </a:solidFill>
                <a:effectLst/>
                <a:latin typeface="Arial"/>
                <a:ea typeface="Arial"/>
                <a:cs typeface="Arial"/>
                <a:sym typeface="Arial"/>
              </a:rPr>
              <a:t>. Engineering professional codes of ethics have changed greatly over the last 150 years.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Empower and Protect</a:t>
            </a:r>
            <a:r>
              <a:rPr lang="en-CA" sz="1100" b="0" i="0" u="none" strike="noStrike" cap="none" dirty="0">
                <a:solidFill>
                  <a:srgbClr val="000000"/>
                </a:solidFill>
                <a:effectLst/>
                <a:latin typeface="Arial"/>
                <a:ea typeface="Arial"/>
                <a:cs typeface="Arial"/>
                <a:sym typeface="Arial"/>
              </a:rPr>
              <a:t>. Codes empower and protect those who are committed to doing the right thing.</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Codes capture or express a community’s identity</a:t>
            </a:r>
            <a:r>
              <a:rPr lang="en-CA" sz="1100" b="0" i="0" u="none" strike="noStrike" cap="none" dirty="0">
                <a:solidFill>
                  <a:srgbClr val="000000"/>
                </a:solidFill>
                <a:effectLst/>
                <a:latin typeface="Arial"/>
                <a:ea typeface="Arial"/>
                <a:cs typeface="Arial"/>
                <a:sym typeface="Arial"/>
              </a:rPr>
              <a:t>. They provide the occasion to identify, foster commitment, and disseminate the values with which an organization wants to be identified publicly. </a:t>
            </a:r>
            <a:endParaRPr lang="en-US" dirty="0"/>
          </a:p>
        </p:txBody>
      </p:sp>
    </p:spTree>
    <p:extLst>
      <p:ext uri="{BB962C8B-B14F-4D97-AF65-F5344CB8AC3E}">
        <p14:creationId xmlns:p14="http://schemas.microsoft.com/office/powerpoint/2010/main" val="337381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Develop clear, fair rules and consequences.</a:t>
            </a:r>
          </a:p>
          <a:p>
            <a:r>
              <a:rPr lang="en-CA" sz="1100" b="0" i="0" u="none" strike="noStrike" cap="none" dirty="0">
                <a:solidFill>
                  <a:srgbClr val="000000"/>
                </a:solidFill>
                <a:effectLst/>
                <a:latin typeface="Arial"/>
                <a:ea typeface="Arial"/>
                <a:cs typeface="Arial"/>
                <a:sym typeface="Arial"/>
              </a:rPr>
              <a:t>Clearly communicate policies.</a:t>
            </a:r>
          </a:p>
          <a:p>
            <a:r>
              <a:rPr lang="en-CA" sz="1100" b="0" i="0" u="none" strike="noStrike" cap="none" dirty="0">
                <a:solidFill>
                  <a:srgbClr val="000000"/>
                </a:solidFill>
                <a:effectLst/>
                <a:latin typeface="Arial"/>
                <a:ea typeface="Arial"/>
                <a:cs typeface="Arial"/>
                <a:sym typeface="Arial"/>
              </a:rPr>
              <a:t>Conduct a fair investigation.</a:t>
            </a:r>
          </a:p>
          <a:p>
            <a:r>
              <a:rPr lang="en-CA" sz="1100" b="0" i="0" u="none" strike="noStrike" cap="none" dirty="0">
                <a:solidFill>
                  <a:srgbClr val="000000"/>
                </a:solidFill>
                <a:effectLst/>
                <a:latin typeface="Arial"/>
                <a:ea typeface="Arial"/>
                <a:cs typeface="Arial"/>
                <a:sym typeface="Arial"/>
              </a:rPr>
              <a:t>Balance consistency with flexibility.</a:t>
            </a:r>
          </a:p>
          <a:p>
            <a:r>
              <a:rPr lang="en-CA" sz="1100" b="0" i="0" u="none" strike="noStrike" cap="none" dirty="0">
                <a:solidFill>
                  <a:srgbClr val="000000"/>
                </a:solidFill>
                <a:effectLst/>
                <a:latin typeface="Arial"/>
                <a:ea typeface="Arial"/>
                <a:cs typeface="Arial"/>
                <a:sym typeface="Arial"/>
              </a:rPr>
              <a:t>Use corrective action, not punishment.</a:t>
            </a:r>
          </a:p>
          <a:p>
            <a:br>
              <a:rPr lang="en-CA" dirty="0"/>
            </a:br>
            <a:endParaRPr lang="en-US" dirty="0"/>
          </a:p>
        </p:txBody>
      </p:sp>
    </p:spTree>
    <p:extLst>
      <p:ext uri="{BB962C8B-B14F-4D97-AF65-F5344CB8AC3E}">
        <p14:creationId xmlns:p14="http://schemas.microsoft.com/office/powerpoint/2010/main" val="130976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Verbal counselling is usually the initial step. Verbal counselling sessions are used to bring a problem to the attention of the employee before it becomes so serious that it has to become part of a written warning and placed in the employee’s file.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If the problem is not resolved, you will need to prepare the written warning. Include in the warning information, responses, and commitments already made in the verbal counselling session. The written warning has three parts: </a:t>
            </a:r>
            <a:r>
              <a:rPr lang="en-CA" sz="1100" b="1" i="0" u="none" strike="noStrike" cap="none" dirty="0">
                <a:solidFill>
                  <a:srgbClr val="000000"/>
                </a:solidFill>
                <a:effectLst/>
                <a:latin typeface="Arial"/>
                <a:ea typeface="Arial"/>
                <a:cs typeface="Arial"/>
                <a:sym typeface="Arial"/>
              </a:rPr>
              <a:t>A statement that the verbal discussion has occurred, a statement about the present, including a description of the current situation and including the employee’s explanation or response and a statement of the future, describing your expectations and the consequences of continued failure to correct the problem.</a:t>
            </a:r>
          </a:p>
          <a:p>
            <a:endParaRPr lang="en-CA" sz="1100" b="1"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Depending on the situation there are times when it is appropriate to suspend an employee and times when it is not.</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If a problem is not resolved after appropriate warning, you may have to terminate an employee.</a:t>
            </a:r>
            <a:endParaRPr lang="en-CA" sz="1100" b="1"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86304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82b5943d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82b5943d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These values have a strong influence on employee behavior as well as organizational performance. In fact, the term organizational culture was made popular in the 1980s when Peters and Waterman’s best-selling book</a:t>
            </a:r>
            <a:r>
              <a:rPr lang="en-CA" sz="1100" b="0" i="1" u="none" strike="noStrike" cap="none" dirty="0">
                <a:solidFill>
                  <a:srgbClr val="000000"/>
                </a:solidFill>
                <a:effectLst/>
                <a:latin typeface="Arial"/>
                <a:ea typeface="Arial"/>
                <a:cs typeface="Arial"/>
                <a:sym typeface="Arial"/>
              </a:rPr>
              <a:t> In Search of Excellence</a:t>
            </a:r>
            <a:r>
              <a:rPr lang="en-CA" sz="1100" b="0" i="0" u="none" strike="noStrike" cap="none" dirty="0">
                <a:solidFill>
                  <a:srgbClr val="000000"/>
                </a:solidFill>
                <a:effectLst/>
                <a:latin typeface="Arial"/>
                <a:ea typeface="Arial"/>
                <a:cs typeface="Arial"/>
                <a:sym typeface="Arial"/>
              </a:rPr>
              <a:t> made the argument that company success could be attributed to an organizational culture that was decisive, customer oriented, empowering, and people oriented. </a:t>
            </a:r>
          </a:p>
          <a:p>
            <a:pPr marL="0" lvl="0" indent="0" algn="l" rtl="0">
              <a:spcBef>
                <a:spcPts val="0"/>
              </a:spcBef>
              <a:spcAft>
                <a:spcPts val="0"/>
              </a:spcAft>
              <a:buNone/>
            </a:pPr>
            <a:endParaRPr lang="en-CA"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Culture is by and large invisible to individuals. Even though it affects all employee behaviors, thinking, and behavioral patterns, individuals tend to become more aware of their organization’s culture when they have the opportunity to compare it to other organizations.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Organizational culture consists of some aspects that are relatively more visible, as well as aspects that may lie below one’s conscious awareness. Organizational culture can be thought of as consisting of three interrelated levels (Schein, 1992).</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At the deepest level, below our awareness lie basic assumptions. </a:t>
            </a:r>
            <a:r>
              <a:rPr lang="en-CA" sz="1100" b="1" i="0" u="none" strike="noStrike" cap="none" dirty="0">
                <a:solidFill>
                  <a:srgbClr val="000000"/>
                </a:solidFill>
                <a:effectLst/>
                <a:latin typeface="Arial"/>
                <a:ea typeface="Arial"/>
                <a:cs typeface="Arial"/>
                <a:sym typeface="Arial"/>
              </a:rPr>
              <a:t>Assumptions</a:t>
            </a:r>
            <a:r>
              <a:rPr lang="en-CA" sz="1100" b="0" i="0" u="none" strike="noStrike" cap="none" dirty="0">
                <a:solidFill>
                  <a:srgbClr val="000000"/>
                </a:solidFill>
                <a:effectLst/>
                <a:latin typeface="Arial"/>
                <a:ea typeface="Arial"/>
                <a:cs typeface="Arial"/>
                <a:sym typeface="Arial"/>
              </a:rPr>
              <a:t> are taken for granted, and they reflect beliefs about human nature and reality.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At the second level, values exist. </a:t>
            </a:r>
            <a:r>
              <a:rPr lang="en-CA" sz="1100" b="1" i="0" u="none" strike="noStrike" cap="none" dirty="0">
                <a:solidFill>
                  <a:srgbClr val="000000"/>
                </a:solidFill>
                <a:effectLst/>
                <a:latin typeface="Arial"/>
                <a:ea typeface="Arial"/>
                <a:cs typeface="Arial"/>
                <a:sym typeface="Arial"/>
              </a:rPr>
              <a:t>Values</a:t>
            </a:r>
            <a:r>
              <a:rPr lang="en-CA" sz="1100" b="0" i="0" u="none" strike="noStrike" cap="none" dirty="0">
                <a:solidFill>
                  <a:srgbClr val="000000"/>
                </a:solidFill>
                <a:effectLst/>
                <a:latin typeface="Arial"/>
                <a:ea typeface="Arial"/>
                <a:cs typeface="Arial"/>
                <a:sym typeface="Arial"/>
              </a:rPr>
              <a:t> are shared principles, standards, and goals.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Finally, at the surface we have </a:t>
            </a:r>
            <a:r>
              <a:rPr lang="en-CA" sz="1100" b="1" i="0" u="none" strike="noStrike" cap="none" dirty="0">
                <a:solidFill>
                  <a:srgbClr val="000000"/>
                </a:solidFill>
                <a:effectLst/>
                <a:latin typeface="Arial"/>
                <a:ea typeface="Arial"/>
                <a:cs typeface="Arial"/>
                <a:sym typeface="Arial"/>
              </a:rPr>
              <a:t>artifacts</a:t>
            </a:r>
            <a:r>
              <a:rPr lang="en-CA" sz="1100" b="0" i="0" u="none" strike="noStrike" cap="none" dirty="0">
                <a:solidFill>
                  <a:srgbClr val="000000"/>
                </a:solidFill>
                <a:effectLst/>
                <a:latin typeface="Arial"/>
                <a:ea typeface="Arial"/>
                <a:cs typeface="Arial"/>
                <a:sym typeface="Arial"/>
              </a:rPr>
              <a:t>, or visible, tangible aspects of organizational culture. If assumptions and values are not shared by everyone or there are basic differences in assumptions between departments or subcultures, this may be a source of conflict within the organization. </a:t>
            </a:r>
            <a:endParaRPr lang="en-US" dirty="0"/>
          </a:p>
        </p:txBody>
      </p:sp>
    </p:spTree>
    <p:extLst>
      <p:ext uri="{BB962C8B-B14F-4D97-AF65-F5344CB8AC3E}">
        <p14:creationId xmlns:p14="http://schemas.microsoft.com/office/powerpoint/2010/main" val="53970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err="1">
                <a:solidFill>
                  <a:srgbClr val="000000"/>
                </a:solidFill>
                <a:effectLst/>
                <a:latin typeface="Arial"/>
                <a:ea typeface="Arial"/>
                <a:cs typeface="Arial"/>
                <a:sym typeface="Arial"/>
              </a:rPr>
              <a:t>Kihlstrom</a:t>
            </a:r>
            <a:r>
              <a:rPr lang="en-CA" sz="1100" b="0" i="0" u="none" strike="noStrike" cap="none" dirty="0">
                <a:solidFill>
                  <a:srgbClr val="000000"/>
                </a:solidFill>
                <a:effectLst/>
                <a:latin typeface="Arial"/>
                <a:ea typeface="Arial"/>
                <a:cs typeface="Arial"/>
                <a:sym typeface="Arial"/>
              </a:rPr>
              <a:t> goes as far to assert that culture is an important as strategy when it comes to organizational performance.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Company performance may benefit from the benefits of shared values provided by culture when they have a match to the company and the industry at large (</a:t>
            </a:r>
            <a:r>
              <a:rPr lang="en-CA" sz="1100" b="0" i="0" u="none" strike="noStrike" cap="none" dirty="0" err="1">
                <a:solidFill>
                  <a:srgbClr val="000000"/>
                </a:solidFill>
                <a:effectLst/>
                <a:latin typeface="Arial"/>
                <a:ea typeface="Arial"/>
                <a:cs typeface="Arial"/>
                <a:sym typeface="Arial"/>
              </a:rPr>
              <a:t>Arogyaswamy</a:t>
            </a:r>
            <a:r>
              <a:rPr lang="en-CA" sz="1100" b="0" i="0" u="none" strike="noStrike" cap="none" dirty="0">
                <a:solidFill>
                  <a:srgbClr val="000000"/>
                </a:solidFill>
                <a:effectLst/>
                <a:latin typeface="Arial"/>
                <a:ea typeface="Arial"/>
                <a:cs typeface="Arial"/>
                <a:sym typeface="Arial"/>
              </a:rPr>
              <a:t> &amp; Byles, 1987)</a:t>
            </a:r>
            <a:endParaRPr lang="en-US" dirty="0"/>
          </a:p>
        </p:txBody>
      </p:sp>
    </p:spTree>
    <p:extLst>
      <p:ext uri="{BB962C8B-B14F-4D97-AF65-F5344CB8AC3E}">
        <p14:creationId xmlns:p14="http://schemas.microsoft.com/office/powerpoint/2010/main" val="308787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Where do cultures come from?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Understanding this question is important so that you know how they can be maintained or changed.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An organization’s culture is shaped as the organization faces external and internal challenges and learns how to deal with them. When the organization’s way of doing business provides a successful adaptation to environmental challenges and ensures success, those values are retained. These values and ways of doing business are taught to new members as the way to do business (Schein, 1992).</a:t>
            </a:r>
          </a:p>
          <a:p>
            <a:br>
              <a:rPr lang="en-CA" b="1" dirty="0"/>
            </a:br>
            <a:endParaRPr lang="en-US" b="1" dirty="0"/>
          </a:p>
        </p:txBody>
      </p:sp>
    </p:spTree>
    <p:extLst>
      <p:ext uri="{BB962C8B-B14F-4D97-AF65-F5344CB8AC3E}">
        <p14:creationId xmlns:p14="http://schemas.microsoft.com/office/powerpoint/2010/main" val="424915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Founders Values- </a:t>
            </a:r>
            <a:r>
              <a:rPr lang="en-CA" sz="1100" b="0" i="0" u="none" strike="noStrike" cap="none" dirty="0">
                <a:solidFill>
                  <a:srgbClr val="000000"/>
                </a:solidFill>
                <a:effectLst/>
                <a:latin typeface="Arial"/>
                <a:ea typeface="Arial"/>
                <a:cs typeface="Arial"/>
                <a:sym typeface="Arial"/>
              </a:rPr>
              <a:t>A company’s culture, particularly during its early years, is inevitably tied to the personality, background, and values of its founder or founders, as well as their vision for the future of the organization. This explains one reason why culture is so hard to change: It is shaped in the early days of a company’s history.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While founders undoubtedly exert a powerful influence over corporate cultures, the industry characteristics also play a role. Industry characteristics and demands act as a force to create similarities among organizational cultures. For example, despite some differences, many companies in the insurance and banking industries are stable and rule oriented, many companies in the high-tech industry have innovative cultures, and companies in the </a:t>
            </a:r>
            <a:r>
              <a:rPr lang="en-CA" sz="1100" b="0" i="0" u="none" strike="noStrike" cap="none" dirty="0" err="1">
                <a:solidFill>
                  <a:srgbClr val="000000"/>
                </a:solidFill>
                <a:effectLst/>
                <a:latin typeface="Arial"/>
                <a:ea typeface="Arial"/>
                <a:cs typeface="Arial"/>
                <a:sym typeface="Arial"/>
              </a:rPr>
              <a:t>nonprofit</a:t>
            </a:r>
            <a:r>
              <a:rPr lang="en-CA" sz="1100" b="0" i="0" u="none" strike="noStrike" cap="none" dirty="0">
                <a:solidFill>
                  <a:srgbClr val="000000"/>
                </a:solidFill>
                <a:effectLst/>
                <a:latin typeface="Arial"/>
                <a:ea typeface="Arial"/>
                <a:cs typeface="Arial"/>
                <a:sym typeface="Arial"/>
              </a:rPr>
              <a:t> industry tend to be people oriented.</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368126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figure here illustrates types of general macro environments and forces that are interrelated and affect organizations: sociocultural, technological, economic, government and political, natural disasters, and human-induced problems that affect industries and organizations.</a:t>
            </a:r>
            <a:endParaRPr lang="en-US" dirty="0"/>
          </a:p>
        </p:txBody>
      </p:sp>
    </p:spTree>
    <p:extLst>
      <p:ext uri="{BB962C8B-B14F-4D97-AF65-F5344CB8AC3E}">
        <p14:creationId xmlns:p14="http://schemas.microsoft.com/office/powerpoint/2010/main" val="29506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Culture is often deeply ingrained and resistant to change efforts. Unfortunately, many organizations may not even realize that their current culture constitutes a barrier against organizational productivity and performance.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Changing company culture may be the key to the company turnaround when there is a mismatch between an organization’s values and the demands of its environment.</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1. </a:t>
            </a:r>
            <a:r>
              <a:rPr lang="en-CA" sz="1100" b="1" i="0" u="none" strike="noStrike" cap="none" dirty="0">
                <a:solidFill>
                  <a:srgbClr val="000000"/>
                </a:solidFill>
                <a:effectLst/>
                <a:latin typeface="Arial"/>
                <a:cs typeface="Arial"/>
                <a:sym typeface="Arial"/>
              </a:rPr>
              <a:t>Create a sense of urgency- </a:t>
            </a:r>
            <a:r>
              <a:rPr lang="en-CA" sz="1100" b="0" i="0" u="none" strike="noStrike" cap="none" dirty="0">
                <a:solidFill>
                  <a:srgbClr val="000000"/>
                </a:solidFill>
                <a:effectLst/>
                <a:latin typeface="Arial"/>
                <a:ea typeface="Arial"/>
                <a:cs typeface="Arial"/>
                <a:sym typeface="Arial"/>
              </a:rPr>
              <a:t>In order for the change effort to be successful, it is important to communicate the need for change to employees. One way of doing this is to create a sense of urgency on the part of employees and explain to them why changing the fundamental way in which business is done is so important.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2</a:t>
            </a:r>
            <a:r>
              <a:rPr lang="en-CA" sz="1100" b="1" i="0" u="none" strike="noStrike" cap="none" dirty="0">
                <a:solidFill>
                  <a:srgbClr val="000000"/>
                </a:solidFill>
                <a:effectLst/>
                <a:latin typeface="Arial"/>
                <a:cs typeface="Arial"/>
                <a:sym typeface="Arial"/>
              </a:rPr>
              <a:t>. Change leaders and other key players- </a:t>
            </a:r>
            <a:r>
              <a:rPr lang="en-CA" sz="1100" b="0" i="0" u="none" strike="noStrike" cap="none" dirty="0">
                <a:solidFill>
                  <a:srgbClr val="000000"/>
                </a:solidFill>
                <a:effectLst/>
                <a:latin typeface="Arial"/>
                <a:ea typeface="Arial"/>
                <a:cs typeface="Arial"/>
                <a:sym typeface="Arial"/>
              </a:rPr>
              <a:t>A leader’s vision is an important factor that influences how things are done in an organization. Thus, culture change often follows changes at the highest levels of the organization.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3. </a:t>
            </a:r>
            <a:r>
              <a:rPr lang="en-CA" sz="1100" b="1" i="0" u="none" strike="noStrike" cap="none" dirty="0">
                <a:solidFill>
                  <a:srgbClr val="000000"/>
                </a:solidFill>
                <a:effectLst/>
                <a:latin typeface="Arial"/>
                <a:cs typeface="Arial"/>
                <a:sym typeface="Arial"/>
              </a:rPr>
              <a:t>Role Model- </a:t>
            </a:r>
            <a:r>
              <a:rPr lang="en-CA" sz="1100" b="0" i="0" u="none" strike="noStrike" cap="none" dirty="0">
                <a:solidFill>
                  <a:srgbClr val="000000"/>
                </a:solidFill>
                <a:effectLst/>
                <a:latin typeface="Arial"/>
                <a:ea typeface="Arial"/>
                <a:cs typeface="Arial"/>
                <a:sym typeface="Arial"/>
              </a:rPr>
              <a:t>Role modeling is the process by which employees modify their own beliefs and behaviors to reflect those of the leader (</a:t>
            </a:r>
            <a:r>
              <a:rPr lang="en-CA" sz="1100" b="0" i="0" u="none" strike="noStrike" cap="none" dirty="0" err="1">
                <a:solidFill>
                  <a:srgbClr val="000000"/>
                </a:solidFill>
                <a:effectLst/>
                <a:latin typeface="Arial"/>
                <a:ea typeface="Arial"/>
                <a:cs typeface="Arial"/>
                <a:sym typeface="Arial"/>
              </a:rPr>
              <a:t>Kark</a:t>
            </a:r>
            <a:r>
              <a:rPr lang="en-CA" sz="1100" b="0" i="0" u="none" strike="noStrike" cap="none" dirty="0">
                <a:solidFill>
                  <a:srgbClr val="000000"/>
                </a:solidFill>
                <a:effectLst/>
                <a:latin typeface="Arial"/>
                <a:ea typeface="Arial"/>
                <a:cs typeface="Arial"/>
                <a:sym typeface="Arial"/>
              </a:rPr>
              <a:t> &amp; Dijk, 2007).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4. </a:t>
            </a:r>
            <a:r>
              <a:rPr lang="en-CA" sz="1100" b="1" i="0" u="none" strike="noStrike" cap="none" dirty="0">
                <a:solidFill>
                  <a:srgbClr val="000000"/>
                </a:solidFill>
                <a:effectLst/>
                <a:latin typeface="Arial"/>
                <a:cs typeface="Arial"/>
                <a:sym typeface="Arial"/>
              </a:rPr>
              <a:t>Train-</a:t>
            </a:r>
            <a:r>
              <a:rPr lang="en-CA" sz="1100" b="0" i="0" u="none" strike="noStrike" cap="none" dirty="0">
                <a:solidFill>
                  <a:srgbClr val="000000"/>
                </a:solidFill>
                <a:effectLst/>
                <a:latin typeface="Arial"/>
                <a:cs typeface="Arial"/>
                <a:sym typeface="Arial"/>
              </a:rPr>
              <a:t> </a:t>
            </a:r>
            <a:r>
              <a:rPr lang="en-CA" sz="1100" b="0" i="0" u="none" strike="noStrike" cap="none" dirty="0">
                <a:solidFill>
                  <a:srgbClr val="000000"/>
                </a:solidFill>
                <a:effectLst/>
                <a:latin typeface="Arial"/>
                <a:ea typeface="Arial"/>
                <a:cs typeface="Arial"/>
                <a:sym typeface="Arial"/>
              </a:rPr>
              <a:t>Well-crafted training programs may be instrumental in bringing about culture change by teaching employees the new norms and behavioral styles.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5. </a:t>
            </a:r>
            <a:r>
              <a:rPr lang="en-CA" sz="1100" b="1" i="0" u="none" strike="noStrike" cap="none" dirty="0">
                <a:solidFill>
                  <a:srgbClr val="000000"/>
                </a:solidFill>
                <a:effectLst/>
                <a:latin typeface="Arial"/>
                <a:cs typeface="Arial"/>
                <a:sym typeface="Arial"/>
              </a:rPr>
              <a:t>Changing the reward system- </a:t>
            </a:r>
            <a:r>
              <a:rPr lang="en-CA" sz="1100" b="0" i="0" u="none" strike="noStrike" cap="none" dirty="0">
                <a:solidFill>
                  <a:srgbClr val="000000"/>
                </a:solidFill>
                <a:effectLst/>
                <a:latin typeface="Arial"/>
                <a:ea typeface="Arial"/>
                <a:cs typeface="Arial"/>
                <a:sym typeface="Arial"/>
              </a:rPr>
              <a:t>The criteria with which employees are rewarded and punished have a powerful role in determining the cultural values in existence. Switching from a commission-based incentive structure to a straight salary system may be instrumental in bringing about customer focus among sales employees. </a:t>
            </a:r>
            <a:endParaRPr lang="en-CA" sz="1100" b="0" i="0" u="none" strike="noStrike" cap="none" dirty="0">
              <a:solidFill>
                <a:srgbClr val="000000"/>
              </a:solidFill>
              <a:effectLst/>
              <a:latin typeface="Arial"/>
              <a:cs typeface="Arial"/>
              <a:sym typeface="Arial"/>
            </a:endParaRP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6. </a:t>
            </a:r>
            <a:r>
              <a:rPr lang="en-CA" sz="1100" b="1" i="0" u="none" strike="noStrike" cap="none" dirty="0">
                <a:solidFill>
                  <a:srgbClr val="000000"/>
                </a:solidFill>
                <a:effectLst/>
                <a:latin typeface="Arial"/>
                <a:cs typeface="Arial"/>
                <a:sym typeface="Arial"/>
              </a:rPr>
              <a:t>Create new stories and symbols- </a:t>
            </a:r>
            <a:r>
              <a:rPr lang="en-CA" sz="1100" b="0" i="0" u="none" strike="noStrike" cap="none" dirty="0">
                <a:solidFill>
                  <a:srgbClr val="000000"/>
                </a:solidFill>
                <a:effectLst/>
                <a:latin typeface="Arial"/>
                <a:ea typeface="Arial"/>
                <a:cs typeface="Arial"/>
                <a:sym typeface="Arial"/>
              </a:rPr>
              <a:t>the success of the culture change effort may be increased by developing new rituals, symbols, and stories.</a:t>
            </a:r>
            <a:endParaRPr lang="en-US" dirty="0"/>
          </a:p>
        </p:txBody>
      </p:sp>
    </p:spTree>
    <p:extLst>
      <p:ext uri="{BB962C8B-B14F-4D97-AF65-F5344CB8AC3E}">
        <p14:creationId xmlns:p14="http://schemas.microsoft.com/office/powerpoint/2010/main" val="107240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11970" y="1775225"/>
            <a:ext cx="8508329"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panose="020B0604020202020204" pitchFamily="34" charset="0"/>
                <a:cs typeface="Arial" panose="020B0604020202020204" pitchFamily="34" charset="0"/>
              </a:rPr>
              <a:t>Conflict Management</a:t>
            </a:r>
            <a:endParaRPr sz="32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39850" y="2705372"/>
            <a:ext cx="8918089" cy="930929"/>
          </a:xfrm>
          <a:prstGeom prst="rect">
            <a:avLst/>
          </a:prstGeom>
        </p:spPr>
        <p:txBody>
          <a:bodyPr spcFirstLastPara="1" wrap="square" lIns="91425" tIns="91425" rIns="91425" bIns="91425" anchor="t" anchorCtr="0">
            <a:normAutofit fontScale="32500" lnSpcReduction="20000"/>
          </a:bodyPr>
          <a:lstStyle/>
          <a:p>
            <a:r>
              <a:rPr lang="en-US" sz="7500" b="1" dirty="0">
                <a:latin typeface="Arial" panose="020B0604020202020204" pitchFamily="34" charset="0"/>
                <a:cs typeface="Arial" panose="020B0604020202020204" pitchFamily="34" charset="0"/>
              </a:rPr>
              <a:t>CHAPTER 3: </a:t>
            </a:r>
            <a:r>
              <a:rPr lang="en-CA" sz="7500" b="1" cap="all" dirty="0">
                <a:latin typeface="Arial" panose="020B0604020202020204" pitchFamily="34" charset="0"/>
                <a:cs typeface="Arial" panose="020B0604020202020204" pitchFamily="34" charset="0"/>
              </a:rPr>
              <a:t>ORGANIZATIONAL CULTURE AND POLICIES</a:t>
            </a:r>
          </a:p>
          <a:p>
            <a:br>
              <a:rPr lang="en-CA" dirty="0"/>
            </a:br>
            <a:endParaRPr lang="en-CA" dirty="0"/>
          </a:p>
          <a:p>
            <a:pPr marL="0" indent="0"/>
            <a:endParaRPr sz="11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600" dirty="0"/>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69A9-86AB-5171-4E37-4CC520BBC3C2}"/>
              </a:ext>
            </a:extLst>
          </p:cNvPr>
          <p:cNvSpPr>
            <a:spLocks noGrp="1"/>
          </p:cNvSpPr>
          <p:nvPr>
            <p:ph type="title"/>
          </p:nvPr>
        </p:nvSpPr>
        <p:spPr>
          <a:xfrm>
            <a:off x="311700" y="236675"/>
            <a:ext cx="8520600" cy="607800"/>
          </a:xfrm>
        </p:spPr>
        <p:txBody>
          <a:bodyPr>
            <a:normAutofit fontScale="90000"/>
          </a:bodyPr>
          <a:lstStyle/>
          <a:p>
            <a:r>
              <a:rPr lang="en-CA" dirty="0">
                <a:latin typeface="Arial" panose="020B0604020202020204" pitchFamily="34" charset="0"/>
                <a:cs typeface="Arial" panose="020B0604020202020204" pitchFamily="34" charset="0"/>
              </a:rPr>
              <a:t>3.2 Creating, Maintaining, and Changing Culture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354D78E-F3AE-9B36-31A3-9CE8B5D165CD}"/>
              </a:ext>
            </a:extLst>
          </p:cNvPr>
          <p:cNvSpPr>
            <a:spLocks noGrp="1"/>
          </p:cNvSpPr>
          <p:nvPr>
            <p:ph type="body" idx="1"/>
          </p:nvPr>
        </p:nvSpPr>
        <p:spPr>
          <a:xfrm>
            <a:off x="311700" y="844475"/>
            <a:ext cx="8520600" cy="3339000"/>
          </a:xfrm>
        </p:spPr>
        <p:txBody>
          <a:bodyPr/>
          <a:lstStyle/>
          <a:p>
            <a:pPr marL="114300" indent="0">
              <a:buNone/>
            </a:pPr>
            <a:r>
              <a:rPr lang="en-CA" b="1" dirty="0"/>
              <a:t>Changing Organizational Culture</a:t>
            </a:r>
          </a:p>
          <a:p>
            <a:pPr marL="114300" indent="0">
              <a:buNone/>
            </a:pPr>
            <a:br>
              <a:rPr lang="en-CA" dirty="0"/>
            </a:br>
            <a:endParaRPr lang="en-US" dirty="0"/>
          </a:p>
        </p:txBody>
      </p:sp>
      <p:pic>
        <p:nvPicPr>
          <p:cNvPr id="5" name="Picture 4">
            <a:extLst>
              <a:ext uri="{FF2B5EF4-FFF2-40B4-BE49-F238E27FC236}">
                <a16:creationId xmlns:a16="http://schemas.microsoft.com/office/drawing/2014/main" id="{A0AA2997-308F-9CFC-CF79-CE390C9C8F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59481" y="1394499"/>
            <a:ext cx="4025038" cy="3339001"/>
          </a:xfrm>
          <a:prstGeom prst="rect">
            <a:avLst/>
          </a:prstGeom>
        </p:spPr>
      </p:pic>
    </p:spTree>
    <p:extLst>
      <p:ext uri="{BB962C8B-B14F-4D97-AF65-F5344CB8AC3E}">
        <p14:creationId xmlns:p14="http://schemas.microsoft.com/office/powerpoint/2010/main" val="380859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F51E-3627-FA6B-8256-F13191815537}"/>
              </a:ext>
            </a:extLst>
          </p:cNvPr>
          <p:cNvSpPr>
            <a:spLocks noGrp="1"/>
          </p:cNvSpPr>
          <p:nvPr>
            <p:ph type="title"/>
          </p:nvPr>
        </p:nvSpPr>
        <p:spPr>
          <a:xfrm>
            <a:off x="165253" y="410000"/>
            <a:ext cx="8978747" cy="607800"/>
          </a:xfrm>
        </p:spPr>
        <p:txBody>
          <a:bodyPr>
            <a:normAutofit fontScale="90000"/>
          </a:bodyPr>
          <a:lstStyle/>
          <a:p>
            <a:r>
              <a:rPr lang="en-CA" dirty="0">
                <a:latin typeface="Arial" panose="020B0604020202020204" pitchFamily="34" charset="0"/>
                <a:cs typeface="Arial" panose="020B0604020202020204" pitchFamily="34" charset="0"/>
              </a:rPr>
              <a:t>3.2 Creating, Maintaining, and Changing Culture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91AF9B4-FD69-318E-1166-85FAB4053A3E}"/>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Reactions to Change</a:t>
            </a:r>
          </a:p>
          <a:p>
            <a:pPr marL="114300" indent="0">
              <a:buNone/>
            </a:pPr>
            <a:br>
              <a:rPr lang="en-CA" dirty="0"/>
            </a:br>
            <a:br>
              <a:rPr lang="en-CA" dirty="0"/>
            </a:br>
            <a:endParaRPr lang="en-US" dirty="0"/>
          </a:p>
        </p:txBody>
      </p:sp>
      <p:pic>
        <p:nvPicPr>
          <p:cNvPr id="5" name="Picture 4" descr="Reactions to change &#10;&#10;Active Resistance&#10;&#10;Passive Resistance&#10;&#10;Compliance&#10;&#10;Enthusiastic Support">
            <a:extLst>
              <a:ext uri="{FF2B5EF4-FFF2-40B4-BE49-F238E27FC236}">
                <a16:creationId xmlns:a16="http://schemas.microsoft.com/office/drawing/2014/main" id="{36628842-D955-356E-76B7-5C8A488816BC}"/>
              </a:ext>
            </a:extLst>
          </p:cNvPr>
          <p:cNvPicPr>
            <a:picLocks noChangeAspect="1"/>
          </p:cNvPicPr>
          <p:nvPr/>
        </p:nvPicPr>
        <p:blipFill>
          <a:blip r:embed="rId3"/>
          <a:stretch>
            <a:fillRect/>
          </a:stretch>
        </p:blipFill>
        <p:spPr>
          <a:xfrm>
            <a:off x="608143" y="2023272"/>
            <a:ext cx="8092966" cy="2299478"/>
          </a:xfrm>
          <a:prstGeom prst="rect">
            <a:avLst/>
          </a:prstGeom>
        </p:spPr>
      </p:pic>
    </p:spTree>
    <p:extLst>
      <p:ext uri="{BB962C8B-B14F-4D97-AF65-F5344CB8AC3E}">
        <p14:creationId xmlns:p14="http://schemas.microsoft.com/office/powerpoint/2010/main" val="58076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F9AF-D996-D001-2E84-6C891DC3DAD7}"/>
              </a:ext>
            </a:extLst>
          </p:cNvPr>
          <p:cNvSpPr>
            <a:spLocks noGrp="1"/>
          </p:cNvSpPr>
          <p:nvPr>
            <p:ph type="title"/>
          </p:nvPr>
        </p:nvSpPr>
        <p:spPr/>
        <p:txBody>
          <a:bodyPr>
            <a:noAutofit/>
          </a:bodyPr>
          <a:lstStyle/>
          <a:p>
            <a:r>
              <a:rPr lang="en-CA" sz="2600" dirty="0">
                <a:latin typeface="Arial" panose="020B0604020202020204" pitchFamily="34" charset="0"/>
                <a:cs typeface="Arial" panose="020B0604020202020204" pitchFamily="34" charset="0"/>
              </a:rPr>
              <a:t>3.2 Creating, Maintaining, and Changing Culture VII</a:t>
            </a:r>
            <a:br>
              <a:rPr lang="en-CA" sz="2600" dirty="0">
                <a:latin typeface="Arial" panose="020B0604020202020204" pitchFamily="34" charset="0"/>
                <a:cs typeface="Arial" panose="020B0604020202020204" pitchFamily="34" charset="0"/>
              </a:rPr>
            </a:br>
            <a:br>
              <a:rPr lang="en-CA" sz="2600" dirty="0">
                <a:latin typeface="Arial" panose="020B0604020202020204" pitchFamily="34" charset="0"/>
                <a:cs typeface="Arial" panose="020B0604020202020204" pitchFamily="34" charset="0"/>
              </a:rPr>
            </a:br>
            <a:br>
              <a:rPr lang="en-CA" sz="2600" dirty="0">
                <a:latin typeface="Arial" panose="020B0604020202020204" pitchFamily="34" charset="0"/>
                <a:cs typeface="Arial" panose="020B0604020202020204" pitchFamily="34" charset="0"/>
              </a:rPr>
            </a:br>
            <a:endParaRPr lang="en-US" sz="2600" dirty="0"/>
          </a:p>
        </p:txBody>
      </p:sp>
      <p:sp>
        <p:nvSpPr>
          <p:cNvPr id="3" name="Text Placeholder 2">
            <a:extLst>
              <a:ext uri="{FF2B5EF4-FFF2-40B4-BE49-F238E27FC236}">
                <a16:creationId xmlns:a16="http://schemas.microsoft.com/office/drawing/2014/main" id="{C362A890-8287-3492-3083-34F7B63706CF}"/>
              </a:ext>
            </a:extLst>
          </p:cNvPr>
          <p:cNvSpPr>
            <a:spLocks noGrp="1"/>
          </p:cNvSpPr>
          <p:nvPr>
            <p:ph type="body" idx="1"/>
          </p:nvPr>
        </p:nvSpPr>
        <p:spPr/>
        <p:txBody>
          <a:bodyPr>
            <a:normAutofit fontScale="25000" lnSpcReduction="20000"/>
          </a:bodyPr>
          <a:lstStyle/>
          <a:p>
            <a:pPr marL="114300" indent="0">
              <a:buNone/>
            </a:pPr>
            <a:r>
              <a:rPr lang="en-CA" sz="8000" b="1" dirty="0">
                <a:latin typeface="Arial" panose="020B0604020202020204" pitchFamily="34" charset="0"/>
                <a:cs typeface="Arial" panose="020B0604020202020204" pitchFamily="34" charset="0"/>
              </a:rPr>
              <a:t>Common Reasons for Resisting Change</a:t>
            </a:r>
          </a:p>
          <a:p>
            <a:pPr marL="114300" indent="0">
              <a:buNone/>
            </a:pPr>
            <a:endParaRPr lang="en-CA" sz="8000" dirty="0">
              <a:latin typeface="Arial" panose="020B0604020202020204" pitchFamily="34" charset="0"/>
              <a:cs typeface="Arial" panose="020B0604020202020204" pitchFamily="34" charset="0"/>
            </a:endParaRPr>
          </a:p>
          <a:p>
            <a:pPr marL="114300" indent="0">
              <a:buNone/>
            </a:pPr>
            <a:r>
              <a:rPr lang="en-CA" sz="8000" dirty="0">
                <a:latin typeface="Arial" panose="020B0604020202020204" pitchFamily="34" charset="0"/>
                <a:cs typeface="Arial" panose="020B0604020202020204" pitchFamily="34" charset="0"/>
              </a:rPr>
              <a:t>Resisting change can be a source of conflict in the workplace. Some of the common reasons that people are resistant to change are:</a:t>
            </a:r>
          </a:p>
          <a:p>
            <a:pPr marL="114300" indent="0">
              <a:buNone/>
            </a:pPr>
            <a:endParaRPr lang="en-CA" sz="8000" dirty="0">
              <a:latin typeface="Arial" panose="020B0604020202020204" pitchFamily="34" charset="0"/>
              <a:cs typeface="Arial" panose="020B0604020202020204" pitchFamily="34" charset="0"/>
            </a:endParaRPr>
          </a:p>
          <a:p>
            <a:r>
              <a:rPr lang="en-CA" sz="8000" dirty="0">
                <a:latin typeface="Arial" panose="020B0604020202020204" pitchFamily="34" charset="0"/>
                <a:cs typeface="Arial" panose="020B0604020202020204" pitchFamily="34" charset="0"/>
              </a:rPr>
              <a:t>Disrupted Habits</a:t>
            </a:r>
          </a:p>
          <a:p>
            <a:r>
              <a:rPr lang="en-CA" sz="8000" dirty="0">
                <a:latin typeface="Arial" panose="020B0604020202020204" pitchFamily="34" charset="0"/>
                <a:cs typeface="Arial" panose="020B0604020202020204" pitchFamily="34" charset="0"/>
              </a:rPr>
              <a:t>Personality</a:t>
            </a:r>
          </a:p>
          <a:p>
            <a:r>
              <a:rPr lang="en-CA" sz="8000" dirty="0">
                <a:latin typeface="Arial" panose="020B0604020202020204" pitchFamily="34" charset="0"/>
                <a:cs typeface="Arial" panose="020B0604020202020204" pitchFamily="34" charset="0"/>
              </a:rPr>
              <a:t>Feelings of Uncertainty</a:t>
            </a:r>
          </a:p>
          <a:p>
            <a:r>
              <a:rPr lang="en-CA" sz="8000" dirty="0">
                <a:latin typeface="Arial" panose="020B0604020202020204" pitchFamily="34" charset="0"/>
                <a:cs typeface="Arial" panose="020B0604020202020204" pitchFamily="34" charset="0"/>
              </a:rPr>
              <a:t>Fear of Failure</a:t>
            </a:r>
          </a:p>
          <a:p>
            <a:r>
              <a:rPr lang="en-CA" sz="8000" dirty="0">
                <a:latin typeface="Arial" panose="020B0604020202020204" pitchFamily="34" charset="0"/>
                <a:cs typeface="Arial" panose="020B0604020202020204" pitchFamily="34" charset="0"/>
              </a:rPr>
              <a:t>Personal Impact of Change</a:t>
            </a:r>
          </a:p>
          <a:p>
            <a:r>
              <a:rPr lang="en-CA" sz="8000" dirty="0">
                <a:latin typeface="Arial" panose="020B0604020202020204" pitchFamily="34" charset="0"/>
                <a:cs typeface="Arial" panose="020B0604020202020204" pitchFamily="34" charset="0"/>
              </a:rPr>
              <a:t>Prevalence of Change</a:t>
            </a:r>
          </a:p>
          <a:p>
            <a:r>
              <a:rPr lang="en-CA" sz="8000" dirty="0">
                <a:latin typeface="Arial" panose="020B0604020202020204" pitchFamily="34" charset="0"/>
                <a:cs typeface="Arial" panose="020B0604020202020204" pitchFamily="34" charset="0"/>
              </a:rPr>
              <a:t>Perceived Loss of Power</a:t>
            </a:r>
          </a:p>
          <a:p>
            <a:pPr marL="114300" indent="0">
              <a:buNone/>
            </a:pPr>
            <a:br>
              <a:rPr lang="en-CA" dirty="0"/>
            </a:br>
            <a:br>
              <a:rPr lang="en-CA" dirty="0"/>
            </a:br>
            <a:br>
              <a:rPr lang="en-CA" dirty="0"/>
            </a:br>
            <a:br>
              <a:rPr lang="en-CA" dirty="0"/>
            </a:br>
            <a:br>
              <a:rPr lang="en-CA" dirty="0"/>
            </a:br>
            <a:br>
              <a:rPr lang="en-CA" dirty="0"/>
            </a:br>
            <a:endParaRPr lang="en-CA" dirty="0"/>
          </a:p>
          <a:p>
            <a:pPr marL="114300" indent="0">
              <a:buNone/>
            </a:pPr>
            <a:br>
              <a:rPr lang="en-CA" dirty="0"/>
            </a:br>
            <a:endParaRPr lang="en-US" dirty="0"/>
          </a:p>
        </p:txBody>
      </p:sp>
    </p:spTree>
    <p:extLst>
      <p:ext uri="{BB962C8B-B14F-4D97-AF65-F5344CB8AC3E}">
        <p14:creationId xmlns:p14="http://schemas.microsoft.com/office/powerpoint/2010/main" val="32579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D6ED0A-5F7D-079B-FC84-DA2D043A6E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25408" y="861713"/>
            <a:ext cx="4004823" cy="3949200"/>
          </a:xfrm>
          <a:prstGeom prst="rect">
            <a:avLst/>
          </a:prstGeom>
        </p:spPr>
      </p:pic>
      <p:sp>
        <p:nvSpPr>
          <p:cNvPr id="2" name="Title 1">
            <a:extLst>
              <a:ext uri="{FF2B5EF4-FFF2-40B4-BE49-F238E27FC236}">
                <a16:creationId xmlns:a16="http://schemas.microsoft.com/office/drawing/2014/main" id="{D929FC5E-90C1-0619-4FC6-1003DAFD69B7}"/>
              </a:ext>
            </a:extLst>
          </p:cNvPr>
          <p:cNvSpPr>
            <a:spLocks noGrp="1"/>
          </p:cNvSpPr>
          <p:nvPr>
            <p:ph type="title"/>
          </p:nvPr>
        </p:nvSpPr>
        <p:spPr>
          <a:xfrm>
            <a:off x="165253" y="101528"/>
            <a:ext cx="8956713" cy="607800"/>
          </a:xfrm>
        </p:spPr>
        <p:txBody>
          <a:bodyPr>
            <a:noAutofit/>
          </a:bodyPr>
          <a:lstStyle/>
          <a:p>
            <a:r>
              <a:rPr lang="en-CA" sz="2500" dirty="0"/>
              <a:t>3.3 Frameworks for Assessing Organizational Culture I</a:t>
            </a:r>
            <a:br>
              <a:rPr lang="en-CA" sz="2500" dirty="0"/>
            </a:br>
            <a:br>
              <a:rPr lang="en-CA" sz="2500" dirty="0"/>
            </a:br>
            <a:endParaRPr lang="en-US" sz="2500" dirty="0"/>
          </a:p>
        </p:txBody>
      </p:sp>
      <p:sp>
        <p:nvSpPr>
          <p:cNvPr id="3" name="Text Placeholder 2">
            <a:extLst>
              <a:ext uri="{FF2B5EF4-FFF2-40B4-BE49-F238E27FC236}">
                <a16:creationId xmlns:a16="http://schemas.microsoft.com/office/drawing/2014/main" id="{A8F0B958-9FF6-9F65-C9E7-38F60CD13F36}"/>
              </a:ext>
            </a:extLst>
          </p:cNvPr>
          <p:cNvSpPr>
            <a:spLocks noGrp="1"/>
          </p:cNvSpPr>
          <p:nvPr>
            <p:ph type="body" idx="1"/>
          </p:nvPr>
        </p:nvSpPr>
        <p:spPr>
          <a:xfrm>
            <a:off x="165253" y="709328"/>
            <a:ext cx="5090617" cy="3339000"/>
          </a:xfrm>
        </p:spPr>
        <p:txBody>
          <a:bodyPr>
            <a:normAutofit/>
          </a:bodyPr>
          <a:lstStyle/>
          <a:p>
            <a:pPr marL="114300" indent="0">
              <a:buNone/>
            </a:pPr>
            <a:r>
              <a:rPr lang="en-CA" b="1" dirty="0">
                <a:solidFill>
                  <a:srgbClr val="000000"/>
                </a:solidFill>
                <a:latin typeface="Arial" panose="020B0604020202020204" pitchFamily="34" charset="0"/>
                <a:ea typeface="Arial"/>
                <a:cs typeface="Arial" panose="020B0604020202020204" pitchFamily="34" charset="0"/>
                <a:sym typeface="Arial"/>
              </a:rPr>
              <a:t>Organizational Culture Profile (OCP)</a:t>
            </a:r>
            <a:endParaRPr lang="en-US" dirty="0"/>
          </a:p>
        </p:txBody>
      </p:sp>
    </p:spTree>
    <p:extLst>
      <p:ext uri="{BB962C8B-B14F-4D97-AF65-F5344CB8AC3E}">
        <p14:creationId xmlns:p14="http://schemas.microsoft.com/office/powerpoint/2010/main" val="80089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FEC9-D93B-F344-7086-43568B54578F}"/>
              </a:ext>
            </a:extLst>
          </p:cNvPr>
          <p:cNvSpPr>
            <a:spLocks noGrp="1"/>
          </p:cNvSpPr>
          <p:nvPr>
            <p:ph type="title"/>
          </p:nvPr>
        </p:nvSpPr>
        <p:spPr>
          <a:xfrm>
            <a:off x="89338" y="270725"/>
            <a:ext cx="8965324" cy="607800"/>
          </a:xfrm>
        </p:spPr>
        <p:txBody>
          <a:bodyPr>
            <a:noAutofit/>
          </a:bodyPr>
          <a:lstStyle/>
          <a:p>
            <a:r>
              <a:rPr lang="en-CA" sz="2500" dirty="0"/>
              <a:t>3.3 Frameworks for Assessing Organizational Culture II</a:t>
            </a:r>
            <a:br>
              <a:rPr lang="en-CA" sz="2500" dirty="0"/>
            </a:br>
            <a:br>
              <a:rPr lang="en-CA" sz="2500" dirty="0"/>
            </a:br>
            <a:endParaRPr lang="en-US" sz="2500" dirty="0"/>
          </a:p>
        </p:txBody>
      </p:sp>
      <p:sp>
        <p:nvSpPr>
          <p:cNvPr id="3" name="Text Placeholder 2">
            <a:extLst>
              <a:ext uri="{FF2B5EF4-FFF2-40B4-BE49-F238E27FC236}">
                <a16:creationId xmlns:a16="http://schemas.microsoft.com/office/drawing/2014/main" id="{3CA81BC1-FE75-94E3-DB90-23DDB023A8DF}"/>
              </a:ext>
            </a:extLst>
          </p:cNvPr>
          <p:cNvSpPr>
            <a:spLocks noGrp="1"/>
          </p:cNvSpPr>
          <p:nvPr>
            <p:ph type="body" idx="1"/>
          </p:nvPr>
        </p:nvSpPr>
        <p:spPr>
          <a:xfrm>
            <a:off x="311700" y="1103751"/>
            <a:ext cx="3230286"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The Competing Values Framework (CVF) is one of the most cited and tested models for diagnosing an organization’s cultural effectiveness and examining its fit with its environment.</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85BFF94-3D11-B4F4-4728-D5E9DDB98E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35365" y="1021900"/>
            <a:ext cx="4058166" cy="3711600"/>
          </a:xfrm>
          <a:prstGeom prst="rect">
            <a:avLst/>
          </a:prstGeom>
        </p:spPr>
      </p:pic>
    </p:spTree>
    <p:extLst>
      <p:ext uri="{BB962C8B-B14F-4D97-AF65-F5344CB8AC3E}">
        <p14:creationId xmlns:p14="http://schemas.microsoft.com/office/powerpoint/2010/main" val="164695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E368-E99B-611E-7CED-84319F1750A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3.4 Organizational Codes and Discipline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043D47A-7FD5-6338-621B-6C67CF8D8258}"/>
              </a:ext>
            </a:extLst>
          </p:cNvPr>
          <p:cNvSpPr>
            <a:spLocks noGrp="1"/>
          </p:cNvSpPr>
          <p:nvPr>
            <p:ph type="body" idx="1"/>
          </p:nvPr>
        </p:nvSpPr>
        <p:spPr>
          <a:xfrm>
            <a:off x="311700" y="1892027"/>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While culture can be a powerful mechanism of behavioural control within organizations, often these standards are often outlined in company codes. </a:t>
            </a:r>
            <a:r>
              <a:rPr lang="en-CA" sz="2000" b="1" dirty="0">
                <a:latin typeface="Arial" panose="020B0604020202020204" pitchFamily="34" charset="0"/>
                <a:cs typeface="Arial" panose="020B0604020202020204" pitchFamily="34" charset="0"/>
              </a:rPr>
              <a:t>Formalization</a:t>
            </a:r>
            <a:r>
              <a:rPr lang="en-CA" sz="2000" dirty="0">
                <a:latin typeface="Arial" panose="020B0604020202020204" pitchFamily="34" charset="0"/>
                <a:cs typeface="Arial" panose="020B0604020202020204" pitchFamily="34" charset="0"/>
              </a:rPr>
              <a:t> is the extent to which policies, procedures, job descriptions, and rules are written and explicitly articulated.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59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5B51-B1BB-5DCD-1A7E-A791F10EE5E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3.4 Organizational Codes and Discipline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E70F8A2-FCE3-FF84-0C1A-78EECE27188D}"/>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Types of Codes</a:t>
            </a:r>
          </a:p>
          <a:p>
            <a:pPr marL="571500" indent="-457200">
              <a:buFont typeface="+mj-lt"/>
              <a:buAutoNum type="arabicPeriod"/>
            </a:pPr>
            <a:endParaRPr lang="en-US" sz="2000" dirty="0">
              <a:latin typeface="Arial" panose="020B0604020202020204" pitchFamily="34" charset="0"/>
              <a:cs typeface="Arial" panose="020B0604020202020204" pitchFamily="34" charset="0"/>
            </a:endParaRPr>
          </a:p>
          <a:p>
            <a:pPr marL="571500" indent="-457200">
              <a:buFont typeface="+mj-lt"/>
              <a:buAutoNum type="arabicPeriod"/>
            </a:pPr>
            <a:r>
              <a:rPr lang="en-CA" sz="2000" dirty="0">
                <a:latin typeface="Arial" panose="020B0604020202020204" pitchFamily="34" charset="0"/>
                <a:cs typeface="Arial" panose="020B0604020202020204" pitchFamily="34" charset="0"/>
              </a:rPr>
              <a:t>Professional Codes of Ethics</a:t>
            </a:r>
          </a:p>
          <a:p>
            <a:pPr marL="571500" indent="-457200">
              <a:buFont typeface="+mj-lt"/>
              <a:buAutoNum type="arabicPeriod"/>
            </a:pPr>
            <a:r>
              <a:rPr lang="en-CA" sz="2000" dirty="0">
                <a:latin typeface="Arial" panose="020B0604020202020204" pitchFamily="34" charset="0"/>
                <a:cs typeface="Arial" panose="020B0604020202020204" pitchFamily="34" charset="0"/>
              </a:rPr>
              <a:t>Corporate Codes of Ethics</a:t>
            </a:r>
          </a:p>
          <a:p>
            <a:pPr marL="571500" indent="-457200">
              <a:buFont typeface="+mj-lt"/>
              <a:buAutoNum type="arabicPeriod"/>
            </a:pPr>
            <a:r>
              <a:rPr lang="en-CA" sz="2000" dirty="0">
                <a:latin typeface="Arial" panose="020B0604020202020204" pitchFamily="34" charset="0"/>
                <a:cs typeface="Arial" panose="020B0604020202020204" pitchFamily="34" charset="0"/>
              </a:rPr>
              <a:t>Corporate Credos</a:t>
            </a:r>
          </a:p>
          <a:p>
            <a:pPr marL="571500" indent="-457200">
              <a:buFont typeface="+mj-lt"/>
              <a:buAutoNum type="arabicPeriod"/>
            </a:pPr>
            <a:r>
              <a:rPr lang="en-CA" sz="2000" dirty="0">
                <a:latin typeface="Arial" panose="020B0604020202020204" pitchFamily="34" charset="0"/>
                <a:cs typeface="Arial" panose="020B0604020202020204" pitchFamily="34" charset="0"/>
              </a:rPr>
              <a:t>Statements of Values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34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5A1C-CB0E-5489-B6FC-AB3ED3EA378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3.4 Organizational Codes and Discipline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89832EA-769A-FD38-FE07-C5EA12167B47}"/>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Codes and policies can serve a number of functions within the organization including the following:</a:t>
            </a:r>
          </a:p>
          <a:p>
            <a:pPr marL="114300" indent="0">
              <a:buNone/>
            </a:pPr>
            <a:endParaRPr lang="en-US" sz="2000" dirty="0">
              <a:latin typeface="Arial" panose="020B0604020202020204" pitchFamily="34" charset="0"/>
              <a:cs typeface="Arial" panose="020B0604020202020204" pitchFamily="34" charset="0"/>
            </a:endParaRPr>
          </a:p>
          <a:p>
            <a:pPr>
              <a:buAutoNum type="arabicPeriod"/>
            </a:pPr>
            <a:r>
              <a:rPr lang="en-CA" sz="2000" dirty="0">
                <a:latin typeface="Arial" panose="020B0604020202020204" pitchFamily="34" charset="0"/>
                <a:cs typeface="Arial" panose="020B0604020202020204" pitchFamily="34" charset="0"/>
              </a:rPr>
              <a:t>Discipline</a:t>
            </a:r>
          </a:p>
          <a:p>
            <a:pPr>
              <a:buAutoNum type="arabicPeriod"/>
            </a:pPr>
            <a:r>
              <a:rPr lang="en-CA" sz="2000" dirty="0">
                <a:latin typeface="Arial" panose="020B0604020202020204" pitchFamily="34" charset="0"/>
                <a:cs typeface="Arial" panose="020B0604020202020204" pitchFamily="34" charset="0"/>
              </a:rPr>
              <a:t>Educate</a:t>
            </a:r>
          </a:p>
          <a:p>
            <a:pPr>
              <a:buAutoNum type="arabicPeriod"/>
            </a:pPr>
            <a:r>
              <a:rPr lang="en-CA" sz="2000" dirty="0">
                <a:latin typeface="Arial" panose="020B0604020202020204" pitchFamily="34" charset="0"/>
                <a:cs typeface="Arial" panose="020B0604020202020204" pitchFamily="34" charset="0"/>
              </a:rPr>
              <a:t>Inspire </a:t>
            </a:r>
          </a:p>
          <a:p>
            <a:pPr>
              <a:buAutoNum type="arabicPeriod"/>
            </a:pPr>
            <a:r>
              <a:rPr lang="en-CA" sz="2000" dirty="0">
                <a:latin typeface="Arial" panose="020B0604020202020204" pitchFamily="34" charset="0"/>
                <a:cs typeface="Arial" panose="020B0604020202020204" pitchFamily="34" charset="0"/>
              </a:rPr>
              <a:t>Stimulate Dialogue</a:t>
            </a:r>
          </a:p>
          <a:p>
            <a:pPr>
              <a:buAutoNum type="arabicPeriod"/>
            </a:pPr>
            <a:r>
              <a:rPr lang="en-CA" sz="2000" dirty="0">
                <a:latin typeface="Arial" panose="020B0604020202020204" pitchFamily="34" charset="0"/>
                <a:cs typeface="Arial" panose="020B0604020202020204" pitchFamily="34" charset="0"/>
              </a:rPr>
              <a:t>Empower and Protect</a:t>
            </a:r>
          </a:p>
          <a:p>
            <a:pPr>
              <a:buAutoNum type="arabicPeriod"/>
            </a:pPr>
            <a:r>
              <a:rPr lang="en-CA" sz="2000" dirty="0">
                <a:latin typeface="Arial" panose="020B0604020202020204" pitchFamily="34" charset="0"/>
                <a:cs typeface="Arial" panose="020B0604020202020204" pitchFamily="34" charset="0"/>
              </a:rPr>
              <a:t>Codes capture or express a community’s identity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75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BAEF-45D2-F2D6-F097-4C1E2BFCFAF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3.4 Organizational Codes and Discipline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AD66DEF-1AB2-7308-7A62-218FF6B17F70}"/>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Appropriate Level of Discipline</a:t>
            </a:r>
          </a:p>
          <a:p>
            <a:endParaRPr lang="en-US" dirty="0"/>
          </a:p>
          <a:p>
            <a:endParaRPr lang="en-US" dirty="0"/>
          </a:p>
        </p:txBody>
      </p:sp>
      <p:sp>
        <p:nvSpPr>
          <p:cNvPr id="4" name="TextBox 3">
            <a:extLst>
              <a:ext uri="{FF2B5EF4-FFF2-40B4-BE49-F238E27FC236}">
                <a16:creationId xmlns:a16="http://schemas.microsoft.com/office/drawing/2014/main" id="{0E4731CE-AAA3-86D8-506B-9C8D8C5DDE7D}"/>
              </a:ext>
            </a:extLst>
          </p:cNvPr>
          <p:cNvSpPr txBox="1"/>
          <p:nvPr/>
        </p:nvSpPr>
        <p:spPr>
          <a:xfrm>
            <a:off x="169627" y="2228828"/>
            <a:ext cx="8662673" cy="1068736"/>
          </a:xfrm>
          <a:prstGeom prst="rect">
            <a:avLst/>
          </a:prstGeom>
          <a:solidFill>
            <a:schemeClr val="bg1">
              <a:lumMod val="95000"/>
            </a:schemeClr>
          </a:solidFill>
          <a:ln w="57150">
            <a:solidFill>
              <a:schemeClr val="tx1"/>
            </a:solidFill>
          </a:ln>
        </p:spPr>
        <p:txBody>
          <a:bodyPr wrap="square" lIns="108000" tIns="72000" rIns="108000" bIns="72000">
            <a:spAutoFit/>
          </a:bodyPr>
          <a:lstStyle/>
          <a:p>
            <a:pPr algn="ctr"/>
            <a:r>
              <a:rPr lang="en-CA" sz="2000" dirty="0"/>
              <a:t>It is important to determine the proper level of discipline in each situation. In other words, “the punishment must fit the crime.” Company policies on discipline should strive for fairness by adhering to certain criteria.</a:t>
            </a:r>
            <a:endParaRPr lang="en-US" sz="2000" i="1" dirty="0">
              <a:solidFill>
                <a:schemeClr val="bg2"/>
              </a:solidFill>
            </a:endParaRPr>
          </a:p>
        </p:txBody>
      </p:sp>
    </p:spTree>
    <p:extLst>
      <p:ext uri="{BB962C8B-B14F-4D97-AF65-F5344CB8AC3E}">
        <p14:creationId xmlns:p14="http://schemas.microsoft.com/office/powerpoint/2010/main" val="161841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FD45-CF9B-CB2C-7121-8D1B11EDE3D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3.4 Organizational Codes and Discipline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9135D372-AE2C-D79B-CB51-FE4E85F784DC}"/>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Steps of Progressive Discipline</a:t>
            </a:r>
          </a:p>
          <a:p>
            <a:pPr marL="114300" indent="0">
              <a:buNone/>
            </a:pPr>
            <a:br>
              <a:rPr lang="en-CA" dirty="0"/>
            </a:br>
            <a:endParaRPr lang="en-US" dirty="0"/>
          </a:p>
        </p:txBody>
      </p:sp>
      <p:pic>
        <p:nvPicPr>
          <p:cNvPr id="5" name="Picture 4" descr="Steps of progressive discipline&#10;&#10;Verbal Counselling&#10;&#10;Written warning &#10;&#10;Suspension without pay&#10;&#10;Termination">
            <a:extLst>
              <a:ext uri="{FF2B5EF4-FFF2-40B4-BE49-F238E27FC236}">
                <a16:creationId xmlns:a16="http://schemas.microsoft.com/office/drawing/2014/main" id="{962959DE-D7F8-358A-953D-C313ABC93492}"/>
              </a:ext>
            </a:extLst>
          </p:cNvPr>
          <p:cNvPicPr>
            <a:picLocks noChangeAspect="1"/>
          </p:cNvPicPr>
          <p:nvPr/>
        </p:nvPicPr>
        <p:blipFill>
          <a:blip r:embed="rId3"/>
          <a:stretch>
            <a:fillRect/>
          </a:stretch>
        </p:blipFill>
        <p:spPr>
          <a:xfrm>
            <a:off x="395027" y="2265689"/>
            <a:ext cx="8353945" cy="1267372"/>
          </a:xfrm>
          <a:prstGeom prst="rect">
            <a:avLst/>
          </a:prstGeom>
        </p:spPr>
      </p:pic>
    </p:spTree>
    <p:extLst>
      <p:ext uri="{BB962C8B-B14F-4D97-AF65-F5344CB8AC3E}">
        <p14:creationId xmlns:p14="http://schemas.microsoft.com/office/powerpoint/2010/main" val="186026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fontScale="92500" lnSpcReduction="10000"/>
          </a:bodyPr>
          <a:lstStyle/>
          <a:p>
            <a:pPr marL="114300" indent="0">
              <a:lnSpc>
                <a:spcPct val="120000"/>
              </a:lnSpc>
              <a:buNone/>
            </a:pPr>
            <a:r>
              <a:rPr lang="en-CA"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Define organizational culture.</a:t>
            </a:r>
          </a:p>
          <a:p>
            <a:r>
              <a:rPr lang="en-CA" dirty="0">
                <a:latin typeface="Arial" panose="020B0604020202020204" pitchFamily="34" charset="0"/>
                <a:cs typeface="Arial" panose="020B0604020202020204" pitchFamily="34" charset="0"/>
              </a:rPr>
              <a:t>Compare the three levels of organizational culture.</a:t>
            </a:r>
          </a:p>
          <a:p>
            <a:r>
              <a:rPr lang="en-CA" dirty="0">
                <a:latin typeface="Arial" panose="020B0604020202020204" pitchFamily="34" charset="0"/>
                <a:cs typeface="Arial" panose="020B0604020202020204" pitchFamily="34" charset="0"/>
              </a:rPr>
              <a:t>Recognize the importance of organizational culture on behaviours and outcomes.</a:t>
            </a:r>
          </a:p>
          <a:p>
            <a:r>
              <a:rPr lang="en-CA" dirty="0">
                <a:latin typeface="Arial" panose="020B0604020202020204" pitchFamily="34" charset="0"/>
                <a:cs typeface="Arial" panose="020B0604020202020204" pitchFamily="34" charset="0"/>
              </a:rPr>
              <a:t>Describe the process of creating and maintaining organizational culture.</a:t>
            </a:r>
          </a:p>
          <a:p>
            <a:r>
              <a:rPr lang="en-CA" dirty="0">
                <a:latin typeface="Arial" panose="020B0604020202020204" pitchFamily="34" charset="0"/>
                <a:cs typeface="Arial" panose="020B0604020202020204" pitchFamily="34" charset="0"/>
              </a:rPr>
              <a:t>Explain the influence of external factors on organizational culture.</a:t>
            </a:r>
          </a:p>
          <a:p>
            <a:r>
              <a:rPr lang="en-CA" dirty="0">
                <a:latin typeface="Arial" panose="020B0604020202020204" pitchFamily="34" charset="0"/>
                <a:cs typeface="Arial" panose="020B0604020202020204" pitchFamily="34" charset="0"/>
              </a:rPr>
              <a:t>Review the process for changing culture.</a:t>
            </a:r>
          </a:p>
          <a:p>
            <a:r>
              <a:rPr lang="en-CA" dirty="0">
                <a:latin typeface="Arial" panose="020B0604020202020204" pitchFamily="34" charset="0"/>
                <a:cs typeface="Arial" panose="020B0604020202020204" pitchFamily="34" charset="0"/>
              </a:rPr>
              <a:t>Explore common reactions to change.</a:t>
            </a:r>
          </a:p>
          <a:p>
            <a:r>
              <a:rPr lang="en-CA" dirty="0">
                <a:latin typeface="Arial" panose="020B0604020202020204" pitchFamily="34" charset="0"/>
                <a:cs typeface="Arial" panose="020B0604020202020204" pitchFamily="34" charset="0"/>
              </a:rPr>
              <a:t>List common reasons that employees are resistant to change in the workplace.</a:t>
            </a:r>
          </a:p>
          <a:p>
            <a:r>
              <a:rPr lang="en-CA" dirty="0">
                <a:latin typeface="Arial" panose="020B0604020202020204" pitchFamily="34" charset="0"/>
                <a:cs typeface="Arial" panose="020B0604020202020204" pitchFamily="34" charset="0"/>
              </a:rPr>
              <a:t>Describe strategies for effectively executing change.</a:t>
            </a:r>
          </a:p>
          <a:p>
            <a:r>
              <a:rPr lang="en-CA" dirty="0">
                <a:latin typeface="Arial" panose="020B0604020202020204" pitchFamily="34" charset="0"/>
                <a:cs typeface="Arial" panose="020B0604020202020204" pitchFamily="34" charset="0"/>
              </a:rPr>
              <a:t>Summarize popular frameworks for assessing organizational culture.</a:t>
            </a:r>
          </a:p>
          <a:p>
            <a:r>
              <a:rPr lang="en-CA" dirty="0">
                <a:latin typeface="Arial" panose="020B0604020202020204" pitchFamily="34" charset="0"/>
                <a:cs typeface="Arial" panose="020B0604020202020204" pitchFamily="34" charset="0"/>
              </a:rPr>
              <a:t>Analyze the role of codes in enacting workplace culture and behaviours.</a:t>
            </a:r>
          </a:p>
          <a:p>
            <a:r>
              <a:rPr lang="en-CA" dirty="0">
                <a:latin typeface="Arial" panose="020B0604020202020204" pitchFamily="34" charset="0"/>
                <a:cs typeface="Arial" panose="020B0604020202020204" pitchFamily="34" charset="0"/>
              </a:rPr>
              <a:t>Identify steps in the processive discipline and termination processes.</a:t>
            </a:r>
          </a:p>
          <a:p>
            <a:pPr marL="114300" indent="0">
              <a:lnSpc>
                <a:spcPct val="120000"/>
              </a:lnSpc>
              <a:buNone/>
            </a:pPr>
            <a:endParaRPr lang="en-CA"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F4C6B-3437-22F9-322D-5C25D25861C5}"/>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3.5 Key Takeaways</a:t>
            </a:r>
          </a:p>
        </p:txBody>
      </p:sp>
      <p:sp>
        <p:nvSpPr>
          <p:cNvPr id="3" name="Text Placeholder 2">
            <a:extLst>
              <a:ext uri="{FF2B5EF4-FFF2-40B4-BE49-F238E27FC236}">
                <a16:creationId xmlns:a16="http://schemas.microsoft.com/office/drawing/2014/main" id="{F3D9B16E-1CBE-4119-8524-33179BD0E93B}"/>
              </a:ext>
            </a:extLst>
          </p:cNvPr>
          <p:cNvSpPr>
            <a:spLocks noGrp="1"/>
          </p:cNvSpPr>
          <p:nvPr>
            <p:ph type="body" idx="1"/>
          </p:nvPr>
        </p:nvSpPr>
        <p:spPr/>
        <p:txBody>
          <a:bodyPr>
            <a:normAutofit fontScale="62500" lnSpcReduction="20000"/>
          </a:bodyPr>
          <a:lstStyle/>
          <a:p>
            <a:r>
              <a:rPr lang="en-CA" sz="2200" dirty="0">
                <a:latin typeface="Arial" panose="020B0604020202020204" pitchFamily="34" charset="0"/>
                <a:cs typeface="Arial" panose="020B0604020202020204" pitchFamily="34" charset="0"/>
              </a:rPr>
              <a:t>Organizational culture refers to a system of shared assumptions, values, and beliefs that show employees what is appropriate and inappropriate behavior</a:t>
            </a:r>
          </a:p>
          <a:p>
            <a:r>
              <a:rPr lang="en-CA" sz="2200" dirty="0">
                <a:latin typeface="Arial" panose="020B0604020202020204" pitchFamily="34" charset="0"/>
                <a:cs typeface="Arial" panose="020B0604020202020204" pitchFamily="34" charset="0"/>
              </a:rPr>
              <a:t>Organizational culture consists of three levels: assumptions, values, and artifacts.</a:t>
            </a:r>
          </a:p>
          <a:p>
            <a:r>
              <a:rPr lang="en-CA" sz="2200" dirty="0">
                <a:latin typeface="Arial" panose="020B0604020202020204" pitchFamily="34" charset="0"/>
                <a:cs typeface="Arial" panose="020B0604020202020204" pitchFamily="34" charset="0"/>
              </a:rPr>
              <a:t>Organizations vary in the strength of their culture. </a:t>
            </a:r>
          </a:p>
          <a:p>
            <a:r>
              <a:rPr lang="en-CA" sz="2200" dirty="0">
                <a:latin typeface="Arial" panose="020B0604020202020204" pitchFamily="34" charset="0"/>
                <a:cs typeface="Arial" panose="020B0604020202020204" pitchFamily="34" charset="0"/>
              </a:rPr>
              <a:t>Organization cultures are created by a variety of factors</a:t>
            </a:r>
          </a:p>
          <a:p>
            <a:r>
              <a:rPr lang="en-CA" sz="2200" dirty="0">
                <a:latin typeface="Arial" panose="020B0604020202020204" pitchFamily="34" charset="0"/>
                <a:cs typeface="Arial" panose="020B0604020202020204" pitchFamily="34" charset="0"/>
              </a:rPr>
              <a:t>Culture is maintained through attraction-selection-attrition, new employee onboarding, leadership, and organizational reward systems.</a:t>
            </a:r>
          </a:p>
          <a:p>
            <a:r>
              <a:rPr lang="en-CA" sz="2200" dirty="0">
                <a:latin typeface="Arial" panose="020B0604020202020204" pitchFamily="34" charset="0"/>
                <a:cs typeface="Arial" panose="020B0604020202020204" pitchFamily="34" charset="0"/>
              </a:rPr>
              <a:t>Organizations change in response to changes in the environment and in response to the way decision makers interpret these changes.</a:t>
            </a:r>
          </a:p>
          <a:p>
            <a:r>
              <a:rPr lang="en-CA" sz="2200" dirty="0">
                <a:latin typeface="Arial" panose="020B0604020202020204" pitchFamily="34" charset="0"/>
                <a:cs typeface="Arial" panose="020B0604020202020204" pitchFamily="34" charset="0"/>
              </a:rPr>
              <a:t>When it comes to organizational change, one of the biggest obstacles is resistance to change.</a:t>
            </a:r>
          </a:p>
          <a:p>
            <a:r>
              <a:rPr lang="en-CA" sz="2200" dirty="0">
                <a:latin typeface="Arial" panose="020B0604020202020204" pitchFamily="34" charset="0"/>
                <a:cs typeface="Arial" panose="020B0604020202020204" pitchFamily="34" charset="0"/>
              </a:rPr>
              <a:t>There are a number of frameworks that can be used to assess and understand organizational culture</a:t>
            </a:r>
          </a:p>
          <a:p>
            <a:r>
              <a:rPr lang="en-CA" sz="2200" dirty="0">
                <a:latin typeface="Arial" panose="020B0604020202020204" pitchFamily="34" charset="0"/>
                <a:cs typeface="Arial" panose="020B0604020202020204" pitchFamily="34" charset="0"/>
              </a:rPr>
              <a:t>In addition to organizational culture, codes and other policies can formalize the expectations for behaviour at work.</a:t>
            </a:r>
          </a:p>
          <a:p>
            <a:r>
              <a:rPr lang="en-CA" sz="2200" dirty="0">
                <a:latin typeface="Arial" panose="020B0604020202020204" pitchFamily="34" charset="0"/>
                <a:cs typeface="Arial" panose="020B0604020202020204" pitchFamily="34" charset="0"/>
              </a:rPr>
              <a:t>Performance issues and misconduct can result in disciplinary action at work.</a:t>
            </a:r>
          </a:p>
          <a:p>
            <a:r>
              <a:rPr lang="en-CA" sz="2200" dirty="0">
                <a:latin typeface="Arial" panose="020B0604020202020204" pitchFamily="34" charset="0"/>
                <a:cs typeface="Arial" panose="020B0604020202020204" pitchFamily="34" charset="0"/>
              </a:rPr>
              <a:t>Discipline should match the level of offense.</a:t>
            </a:r>
          </a:p>
          <a:p>
            <a:r>
              <a:rPr lang="en-CA" sz="2200" dirty="0">
                <a:latin typeface="Arial" panose="020B0604020202020204" pitchFamily="34" charset="0"/>
                <a:cs typeface="Arial" panose="020B0604020202020204" pitchFamily="34" charset="0"/>
              </a:rPr>
              <a:t>When designing and implementing codes in the workplace, it is important to be aware of various legislation which outlines human rights and employment standards.</a:t>
            </a:r>
          </a:p>
          <a:p>
            <a:endParaRPr lang="en-CA" dirty="0"/>
          </a:p>
          <a:p>
            <a:pPr marL="114300" indent="0">
              <a:buNone/>
            </a:pPr>
            <a:endParaRPr lang="en-US" dirty="0"/>
          </a:p>
        </p:txBody>
      </p:sp>
    </p:spTree>
    <p:extLst>
      <p:ext uri="{BB962C8B-B14F-4D97-AF65-F5344CB8AC3E}">
        <p14:creationId xmlns:p14="http://schemas.microsoft.com/office/powerpoint/2010/main" val="105156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94040" y="259275"/>
            <a:ext cx="8555920" cy="607800"/>
          </a:xfrm>
          <a:prstGeom prst="rect">
            <a:avLst/>
          </a:prstGeom>
        </p:spPr>
        <p:txBody>
          <a:bodyPr spcFirstLastPara="1" wrap="square" lIns="91425" tIns="91425" rIns="91425" bIns="91425" anchor="t" anchorCtr="0">
            <a:noAutofit/>
          </a:bodyPr>
          <a:lstStyle/>
          <a:p>
            <a:r>
              <a:rPr lang="en-CA" dirty="0">
                <a:latin typeface="Arial" panose="020B0604020202020204" pitchFamily="34" charset="0"/>
                <a:cs typeface="Arial" panose="020B0604020202020204" pitchFamily="34" charset="0"/>
              </a:rPr>
              <a:t>3.1 Organizational Culture I</a:t>
            </a:r>
            <a:endParaRPr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2C78997-EAC3-E03A-6324-2F6DE56C020C}"/>
              </a:ext>
            </a:extLst>
          </p:cNvPr>
          <p:cNvSpPr txBox="1"/>
          <p:nvPr/>
        </p:nvSpPr>
        <p:spPr>
          <a:xfrm>
            <a:off x="187287" y="1945049"/>
            <a:ext cx="8662673" cy="1068736"/>
          </a:xfrm>
          <a:prstGeom prst="rect">
            <a:avLst/>
          </a:prstGeom>
          <a:solidFill>
            <a:schemeClr val="bg1">
              <a:lumMod val="95000"/>
            </a:schemeClr>
          </a:solidFill>
          <a:ln w="57150">
            <a:solidFill>
              <a:schemeClr val="tx1"/>
            </a:solidFill>
          </a:ln>
        </p:spPr>
        <p:txBody>
          <a:bodyPr wrap="square" lIns="108000" tIns="72000" rIns="108000" bIns="72000">
            <a:spAutoFit/>
          </a:bodyPr>
          <a:lstStyle/>
          <a:p>
            <a:pPr algn="ctr"/>
            <a:r>
              <a:rPr lang="en-US" sz="2000" b="1" i="1" dirty="0">
                <a:solidFill>
                  <a:schemeClr val="bg2"/>
                </a:solidFill>
              </a:rPr>
              <a:t>Organizational culture </a:t>
            </a:r>
            <a:r>
              <a:rPr lang="en-US" sz="2000" i="1" dirty="0">
                <a:solidFill>
                  <a:schemeClr val="bg2"/>
                </a:solidFill>
              </a:rPr>
              <a:t>refers to a system of shared assumptions, values, and beliefs that show employees what is appropriate and inappropriate behavior (Chatman &amp; </a:t>
            </a:r>
            <a:r>
              <a:rPr lang="en-US" sz="2000" i="1" dirty="0" err="1">
                <a:solidFill>
                  <a:schemeClr val="bg2"/>
                </a:solidFill>
              </a:rPr>
              <a:t>Eunyoung</a:t>
            </a:r>
            <a:r>
              <a:rPr lang="en-US" sz="2000" i="1" dirty="0">
                <a:solidFill>
                  <a:schemeClr val="bg2"/>
                </a:solidFill>
              </a:rPr>
              <a:t>, 2003; Kerr &amp; Slocum Jr., 2005).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57CE-85AA-EB49-FEF0-4FBDDA373EB5}"/>
              </a:ext>
            </a:extLst>
          </p:cNvPr>
          <p:cNvSpPr>
            <a:spLocks noGrp="1"/>
          </p:cNvSpPr>
          <p:nvPr>
            <p:ph type="title"/>
          </p:nvPr>
        </p:nvSpPr>
        <p:spPr>
          <a:xfrm>
            <a:off x="311700" y="221280"/>
            <a:ext cx="8520600" cy="607800"/>
          </a:xfrm>
        </p:spPr>
        <p:txBody>
          <a:bodyPr>
            <a:noAutofit/>
          </a:bodyPr>
          <a:lstStyle/>
          <a:p>
            <a:r>
              <a:rPr lang="en-CA" dirty="0">
                <a:latin typeface="Arial" panose="020B0604020202020204" pitchFamily="34" charset="0"/>
                <a:cs typeface="Arial" panose="020B0604020202020204" pitchFamily="34" charset="0"/>
              </a:rPr>
              <a:t>3.1 Organizational Culture II</a:t>
            </a:r>
            <a:endParaRPr lang="en-US" dirty="0"/>
          </a:p>
        </p:txBody>
      </p:sp>
      <p:sp>
        <p:nvSpPr>
          <p:cNvPr id="3" name="Text Placeholder 2">
            <a:extLst>
              <a:ext uri="{FF2B5EF4-FFF2-40B4-BE49-F238E27FC236}">
                <a16:creationId xmlns:a16="http://schemas.microsoft.com/office/drawing/2014/main" id="{2BA8ABDD-AFD9-0399-9DE5-CB740856275B}"/>
              </a:ext>
            </a:extLst>
          </p:cNvPr>
          <p:cNvSpPr>
            <a:spLocks noGrp="1"/>
          </p:cNvSpPr>
          <p:nvPr>
            <p:ph type="body" idx="1"/>
          </p:nvPr>
        </p:nvSpPr>
        <p:spPr>
          <a:xfrm>
            <a:off x="311700" y="718911"/>
            <a:ext cx="5312766"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Levels of Organizational Culture </a:t>
            </a:r>
          </a:p>
        </p:txBody>
      </p:sp>
      <p:pic>
        <p:nvPicPr>
          <p:cNvPr id="5" name="Picture 4" descr="Levels of organizational culture&#10;&#10;Assumptions&#10;&#10;Values&#10;&#10;Artifacts">
            <a:extLst>
              <a:ext uri="{FF2B5EF4-FFF2-40B4-BE49-F238E27FC236}">
                <a16:creationId xmlns:a16="http://schemas.microsoft.com/office/drawing/2014/main" id="{9B39EF5B-B622-2F4B-E014-B5F334C11B91}"/>
              </a:ext>
            </a:extLst>
          </p:cNvPr>
          <p:cNvPicPr>
            <a:picLocks noChangeAspect="1"/>
          </p:cNvPicPr>
          <p:nvPr/>
        </p:nvPicPr>
        <p:blipFill>
          <a:blip r:embed="rId3"/>
          <a:stretch>
            <a:fillRect/>
          </a:stretch>
        </p:blipFill>
        <p:spPr>
          <a:xfrm>
            <a:off x="2013450" y="1196937"/>
            <a:ext cx="4927178" cy="3569359"/>
          </a:xfrm>
          <a:prstGeom prst="rect">
            <a:avLst/>
          </a:prstGeom>
        </p:spPr>
      </p:pic>
    </p:spTree>
    <p:extLst>
      <p:ext uri="{BB962C8B-B14F-4D97-AF65-F5344CB8AC3E}">
        <p14:creationId xmlns:p14="http://schemas.microsoft.com/office/powerpoint/2010/main" val="311355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94E8-7A48-F761-67BE-406E9E1D68C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3.1 Organizational Culture III</a:t>
            </a:r>
            <a:endParaRPr lang="en-US" dirty="0"/>
          </a:p>
        </p:txBody>
      </p:sp>
      <p:sp>
        <p:nvSpPr>
          <p:cNvPr id="3" name="Text Placeholder 2">
            <a:extLst>
              <a:ext uri="{FF2B5EF4-FFF2-40B4-BE49-F238E27FC236}">
                <a16:creationId xmlns:a16="http://schemas.microsoft.com/office/drawing/2014/main" id="{A5BF9A8A-278A-11A6-4E90-33FA8BEF668F}"/>
              </a:ext>
            </a:extLst>
          </p:cNvPr>
          <p:cNvSpPr>
            <a:spLocks noGrp="1"/>
          </p:cNvSpPr>
          <p:nvPr>
            <p:ph type="body" idx="1"/>
          </p:nvPr>
        </p:nvSpPr>
        <p:spPr/>
        <p:txBody>
          <a:bodyPr>
            <a:normAutofit/>
          </a:bodyPr>
          <a:lstStyle/>
          <a:p>
            <a:pPr marL="114300" indent="0">
              <a:buNone/>
            </a:pPr>
            <a:r>
              <a:rPr lang="en-CA" sz="2000" b="1" dirty="0"/>
              <a:t>The Importance of Organizational Culture</a:t>
            </a:r>
          </a:p>
          <a:p>
            <a:endParaRPr lang="en-US" sz="2000" dirty="0"/>
          </a:p>
          <a:p>
            <a:pPr marL="114300" indent="0">
              <a:buNone/>
            </a:pPr>
            <a:r>
              <a:rPr lang="en-CA" sz="2000" dirty="0"/>
              <a:t>An organization’s culture may be one of its </a:t>
            </a:r>
            <a:r>
              <a:rPr lang="en-CA" sz="2000" b="1" dirty="0"/>
              <a:t>strongest assets</a:t>
            </a:r>
            <a:r>
              <a:rPr lang="en-CA" sz="2000" dirty="0"/>
              <a:t>, as well as its </a:t>
            </a:r>
            <a:r>
              <a:rPr lang="en-CA" sz="2000" b="1" dirty="0"/>
              <a:t>biggest liability</a:t>
            </a:r>
            <a:r>
              <a:rPr lang="en-CA" sz="2000" dirty="0"/>
              <a:t>. In fact, it has been argued that organizations that have a rare and hard-to-imitate organizational culture benefit from it as a competitive advantage (Barney, 1986). </a:t>
            </a:r>
            <a:endParaRPr lang="en-US" sz="2000" dirty="0"/>
          </a:p>
        </p:txBody>
      </p:sp>
    </p:spTree>
    <p:extLst>
      <p:ext uri="{BB962C8B-B14F-4D97-AF65-F5344CB8AC3E}">
        <p14:creationId xmlns:p14="http://schemas.microsoft.com/office/powerpoint/2010/main" val="257350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5EA6-6429-FB8D-C9A3-717DE2BC0114}"/>
              </a:ext>
            </a:extLst>
          </p:cNvPr>
          <p:cNvSpPr>
            <a:spLocks noGrp="1"/>
          </p:cNvSpPr>
          <p:nvPr>
            <p:ph type="title"/>
          </p:nvPr>
        </p:nvSpPr>
        <p:spPr>
          <a:xfrm>
            <a:off x="99152" y="126296"/>
            <a:ext cx="9044848" cy="607800"/>
          </a:xfrm>
        </p:spPr>
        <p:txBody>
          <a:bodyPr>
            <a:noAutofit/>
          </a:bodyPr>
          <a:lstStyle/>
          <a:p>
            <a:r>
              <a:rPr lang="en-CA" sz="2800" dirty="0">
                <a:latin typeface="Arial" panose="020B0604020202020204" pitchFamily="34" charset="0"/>
                <a:cs typeface="Arial" panose="020B0604020202020204" pitchFamily="34" charset="0"/>
              </a:rPr>
              <a:t>3.2 Creating, Maintaining, and Changing Culture I</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75A0288-A959-3693-A799-C6F454B5A28F}"/>
              </a:ext>
            </a:extLst>
          </p:cNvPr>
          <p:cNvSpPr>
            <a:spLocks noGrp="1"/>
          </p:cNvSpPr>
          <p:nvPr>
            <p:ph type="body" idx="1"/>
          </p:nvPr>
        </p:nvSpPr>
        <p:spPr>
          <a:xfrm>
            <a:off x="311700" y="648862"/>
            <a:ext cx="8520600" cy="3339000"/>
          </a:xfrm>
        </p:spPr>
        <p:txBody>
          <a:bodyPr/>
          <a:lstStyle/>
          <a:p>
            <a:pPr marL="114300" indent="0">
              <a:buNone/>
            </a:pPr>
            <a:r>
              <a:rPr lang="en-CA" b="1" dirty="0"/>
              <a:t>Creating and Maintaining Organizational Culture</a:t>
            </a:r>
          </a:p>
          <a:p>
            <a:pPr marL="114300" indent="0">
              <a:buNone/>
            </a:pPr>
            <a:br>
              <a:rPr lang="en-CA" dirty="0"/>
            </a:br>
            <a:endParaRPr lang="en-US" dirty="0"/>
          </a:p>
        </p:txBody>
      </p:sp>
      <p:pic>
        <p:nvPicPr>
          <p:cNvPr id="5" name="Picture 4">
            <a:extLst>
              <a:ext uri="{FF2B5EF4-FFF2-40B4-BE49-F238E27FC236}">
                <a16:creationId xmlns:a16="http://schemas.microsoft.com/office/drawing/2014/main" id="{7381091D-0AAD-EEAD-179D-4CE85DEB2A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37273" y="1062288"/>
            <a:ext cx="5366837" cy="3628800"/>
          </a:xfrm>
          <a:prstGeom prst="rect">
            <a:avLst/>
          </a:prstGeom>
        </p:spPr>
      </p:pic>
    </p:spTree>
    <p:extLst>
      <p:ext uri="{BB962C8B-B14F-4D97-AF65-F5344CB8AC3E}">
        <p14:creationId xmlns:p14="http://schemas.microsoft.com/office/powerpoint/2010/main" val="345759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4669-7CB9-360F-2D00-10B0827F669D}"/>
              </a:ext>
            </a:extLst>
          </p:cNvPr>
          <p:cNvSpPr>
            <a:spLocks noGrp="1"/>
          </p:cNvSpPr>
          <p:nvPr>
            <p:ph type="title"/>
          </p:nvPr>
        </p:nvSpPr>
        <p:spPr/>
        <p:txBody>
          <a:bodyPr>
            <a:noAutofit/>
          </a:bodyPr>
          <a:lstStyle/>
          <a:p>
            <a:r>
              <a:rPr lang="en-CA" sz="2700" dirty="0">
                <a:latin typeface="Arial" panose="020B0604020202020204" pitchFamily="34" charset="0"/>
                <a:cs typeface="Arial" panose="020B0604020202020204" pitchFamily="34" charset="0"/>
              </a:rPr>
              <a:t>3.2 Creating, Maintaining, and Changing Culture II</a:t>
            </a: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endParaRPr lang="en-US" sz="2700" dirty="0"/>
          </a:p>
        </p:txBody>
      </p:sp>
      <p:sp>
        <p:nvSpPr>
          <p:cNvPr id="3" name="Text Placeholder 2">
            <a:extLst>
              <a:ext uri="{FF2B5EF4-FFF2-40B4-BE49-F238E27FC236}">
                <a16:creationId xmlns:a16="http://schemas.microsoft.com/office/drawing/2014/main" id="{286883AA-9C09-4F01-89C3-B5CFB872A27A}"/>
              </a:ext>
            </a:extLst>
          </p:cNvPr>
          <p:cNvSpPr>
            <a:spLocks noGrp="1"/>
          </p:cNvSpPr>
          <p:nvPr>
            <p:ph type="body" idx="1"/>
          </p:nvPr>
        </p:nvSpPr>
        <p:spPr/>
        <p:txBody>
          <a:bodyPr/>
          <a:lstStyle/>
          <a:p>
            <a:pPr marL="114300" indent="0">
              <a:buNone/>
            </a:pPr>
            <a:r>
              <a:rPr lang="en-CA" sz="2000" b="1" dirty="0"/>
              <a:t>Creating Organizational Culture</a:t>
            </a:r>
          </a:p>
          <a:p>
            <a:pPr marL="114300" indent="0">
              <a:buNone/>
            </a:pPr>
            <a:endParaRPr lang="en-CA" sz="2000" dirty="0"/>
          </a:p>
          <a:p>
            <a:pPr marL="114300" indent="0">
              <a:buNone/>
            </a:pPr>
            <a:r>
              <a:rPr lang="en-CA" sz="2000" dirty="0"/>
              <a:t>The factors that are most important in the creation of an organization’s culture include:</a:t>
            </a:r>
          </a:p>
          <a:p>
            <a:pPr marL="114300" indent="0">
              <a:buNone/>
            </a:pPr>
            <a:endParaRPr lang="en-CA" sz="2000" dirty="0"/>
          </a:p>
          <a:p>
            <a:r>
              <a:rPr lang="en-CA" sz="2000" dirty="0"/>
              <a:t> </a:t>
            </a:r>
            <a:r>
              <a:rPr lang="en-CA" sz="2000" b="1" dirty="0"/>
              <a:t>Founders’ values &amp; preferences</a:t>
            </a:r>
          </a:p>
          <a:p>
            <a:r>
              <a:rPr lang="en-CA" sz="2000" b="1" dirty="0"/>
              <a:t> Industry demands. </a:t>
            </a:r>
            <a:br>
              <a:rPr lang="en-CA" b="1" dirty="0"/>
            </a:br>
            <a:endParaRPr lang="en-US" b="1" dirty="0"/>
          </a:p>
        </p:txBody>
      </p:sp>
    </p:spTree>
    <p:extLst>
      <p:ext uri="{BB962C8B-B14F-4D97-AF65-F5344CB8AC3E}">
        <p14:creationId xmlns:p14="http://schemas.microsoft.com/office/powerpoint/2010/main" val="324541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F5121-69CF-4015-37FA-CDE739C00D0E}"/>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3.2 Creating, Maintaining, and Changing Culture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D8CB6AB3-1452-AF72-86DD-41B29CB04125}"/>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External Influences on Organizational Culture</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To succeed and thrive, organizations must adapt, exploit, and fit with the forces in their external environments. Organizations are groups of people deliberately formed together to serve a purpose through structured and coordinated goals and plans. As such, organizations operate in different external environments and are organized and structured internally to meet both external and internal demands and opportunities.</a:t>
            </a:r>
            <a:endParaRPr lang="en-CA" sz="2000" b="1" dirty="0">
              <a:latin typeface="Arial" panose="020B0604020202020204" pitchFamily="34" charset="0"/>
              <a:cs typeface="Arial" panose="020B0604020202020204" pitchFamily="34" charset="0"/>
            </a:endParaRPr>
          </a:p>
          <a:p>
            <a:pPr marL="114300" indent="0">
              <a:buNone/>
            </a:pPr>
            <a:br>
              <a:rPr lang="en-CA" dirty="0"/>
            </a:br>
            <a:endParaRPr lang="en-US" dirty="0"/>
          </a:p>
        </p:txBody>
      </p:sp>
    </p:spTree>
    <p:extLst>
      <p:ext uri="{BB962C8B-B14F-4D97-AF65-F5344CB8AC3E}">
        <p14:creationId xmlns:p14="http://schemas.microsoft.com/office/powerpoint/2010/main" val="172753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E708-70C2-3DDB-56DB-EED89158F3FB}"/>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3.2 Creating, Maintaining, and Changing Culture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877FC6F-FC4A-638D-2A16-D6188458245D}"/>
              </a:ext>
            </a:extLst>
          </p:cNvPr>
          <p:cNvSpPr>
            <a:spLocks noGrp="1"/>
          </p:cNvSpPr>
          <p:nvPr>
            <p:ph type="body" idx="1"/>
          </p:nvPr>
        </p:nvSpPr>
        <p:spPr>
          <a:xfrm>
            <a:off x="311700" y="1017800"/>
            <a:ext cx="8520600" cy="3339000"/>
          </a:xfrm>
        </p:spPr>
        <p:txBody>
          <a:bodyPr/>
          <a:lstStyle/>
          <a:p>
            <a:pPr marL="114300" indent="0">
              <a:buNone/>
            </a:pPr>
            <a:r>
              <a:rPr lang="en-CA" b="1" dirty="0">
                <a:latin typeface="Arial" panose="020B0604020202020204" pitchFamily="34" charset="0"/>
                <a:cs typeface="Arial" panose="020B0604020202020204" pitchFamily="34" charset="0"/>
              </a:rPr>
              <a:t>External Influences on Organizational Culture</a:t>
            </a:r>
          </a:p>
          <a:p>
            <a:pPr marL="114300" indent="0">
              <a:buNone/>
            </a:pPr>
            <a:endParaRPr lang="en-CA" b="1"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2A03FAAD-6DE6-9BD9-2FC4-A30116A7B7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1992" y="1625600"/>
            <a:ext cx="5360519" cy="3061478"/>
          </a:xfrm>
          <a:prstGeom prst="rect">
            <a:avLst/>
          </a:prstGeom>
        </p:spPr>
      </p:pic>
    </p:spTree>
    <p:extLst>
      <p:ext uri="{BB962C8B-B14F-4D97-AF65-F5344CB8AC3E}">
        <p14:creationId xmlns:p14="http://schemas.microsoft.com/office/powerpoint/2010/main" val="2833981098"/>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18963</TotalTime>
  <Words>3213</Words>
  <PresentationFormat>On-screen Show (16:9)</PresentationFormat>
  <Paragraphs>228</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Arial</vt:lpstr>
      <vt:lpstr>Roboto</vt:lpstr>
      <vt:lpstr>Geometric</vt:lpstr>
      <vt:lpstr>Conflict Management</vt:lpstr>
      <vt:lpstr>Learning Outcomes </vt:lpstr>
      <vt:lpstr>3.1 Organizational Culture I</vt:lpstr>
      <vt:lpstr>3.1 Organizational Culture II</vt:lpstr>
      <vt:lpstr>3.1 Organizational Culture III</vt:lpstr>
      <vt:lpstr>3.2 Creating, Maintaining, and Changing Culture I   </vt:lpstr>
      <vt:lpstr>3.2 Creating, Maintaining, and Changing Culture II   </vt:lpstr>
      <vt:lpstr>3.2 Creating, Maintaining, and Changing Culture III   </vt:lpstr>
      <vt:lpstr>3.2 Creating, Maintaining, and Changing Culture IV   </vt:lpstr>
      <vt:lpstr>3.2 Creating, Maintaining, and Changing Culture V   </vt:lpstr>
      <vt:lpstr>3.2 Creating, Maintaining, and Changing Culture VI   </vt:lpstr>
      <vt:lpstr>3.2 Creating, Maintaining, and Changing Culture VII   </vt:lpstr>
      <vt:lpstr>3.3 Frameworks for Assessing Organizational Culture I  </vt:lpstr>
      <vt:lpstr>3.3 Frameworks for Assessing Organizational Culture II  </vt:lpstr>
      <vt:lpstr>3.4 Organizational Codes and Discipline I   </vt:lpstr>
      <vt:lpstr>3.4 Organizational Codes and Discipline II   </vt:lpstr>
      <vt:lpstr>3.4 Organizational Codes and Discipline III   </vt:lpstr>
      <vt:lpstr>3.4 Organizational Codes and Discipline IV   </vt:lpstr>
      <vt:lpstr>3.4 Organizational Codes and Discipline V   </vt:lpstr>
      <vt:lpstr>3.5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 Conflict Management</dc:title>
  <dc:creator>Fanshawe College</dc:creator>
  <dcterms:modified xsi:type="dcterms:W3CDTF">2022-06-24T17:38:47Z</dcterms:modified>
</cp:coreProperties>
</file>