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87" r:id="rId6"/>
    <p:sldId id="292" r:id="rId7"/>
    <p:sldId id="288" r:id="rId8"/>
    <p:sldId id="293" r:id="rId9"/>
    <p:sldId id="294" r:id="rId10"/>
    <p:sldId id="289" r:id="rId11"/>
    <p:sldId id="295" r:id="rId12"/>
    <p:sldId id="296" r:id="rId13"/>
    <p:sldId id="290" r:id="rId14"/>
    <p:sldId id="298" r:id="rId15"/>
    <p:sldId id="299" r:id="rId16"/>
    <p:sldId id="29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3" autoAdjust="0"/>
    <p:restoredTop sz="77930" autoAdjust="0"/>
  </p:normalViewPr>
  <p:slideViewPr>
    <p:cSldViewPr snapToGrid="0">
      <p:cViewPr varScale="1">
        <p:scale>
          <a:sx n="74" d="100"/>
          <a:sy n="74" d="100"/>
        </p:scale>
        <p:origin x="900"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a negotiation, parties must select an approach to that they believe will assist them in the attainment of their objectives. In general, two rather distinct approaches to negotiation can be identified. These are distributive bargaining and integrative bargaining. Let’s compare these strategies.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Distributive Bargaining- With this type of bargaining, t</a:t>
            </a:r>
            <a:r>
              <a:rPr lang="en-CA" sz="1100" b="0" i="0" u="none" strike="noStrike" cap="none" dirty="0">
                <a:solidFill>
                  <a:srgbClr val="000000"/>
                </a:solidFill>
                <a:effectLst/>
                <a:latin typeface="Arial"/>
                <a:ea typeface="Arial"/>
                <a:cs typeface="Arial"/>
                <a:sym typeface="Arial"/>
              </a:rPr>
              <a:t>he goals of one party are in fundamental and direct conflict with those of the other party. Negotiators see the situation as a pie that they have to divide between them. Each tries to get more of the pie and “win.” Resources are fixed and limited, and each party wants to maximize their share of these resources.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In this approach, both parties look for ways to integrate their goals. That is, they look for ways to </a:t>
            </a:r>
            <a:r>
              <a:rPr lang="en-CA" sz="1100" b="0" i="1" u="none" strike="noStrike" cap="none" dirty="0">
                <a:solidFill>
                  <a:srgbClr val="000000"/>
                </a:solidFill>
                <a:effectLst/>
                <a:latin typeface="Arial"/>
                <a:ea typeface="Arial"/>
                <a:cs typeface="Arial"/>
                <a:sym typeface="Arial"/>
              </a:rPr>
              <a:t>expand</a:t>
            </a:r>
            <a:r>
              <a:rPr lang="en-CA" sz="1100" b="0" i="0" u="none" strike="noStrike" cap="none" dirty="0">
                <a:solidFill>
                  <a:srgbClr val="000000"/>
                </a:solidFill>
                <a:effectLst/>
                <a:latin typeface="Arial"/>
                <a:ea typeface="Arial"/>
                <a:cs typeface="Arial"/>
                <a:sym typeface="Arial"/>
              </a:rPr>
              <a:t> the pie, so that each party gets more. The first step of the integrative approach is to enter the negotiation from a cooperative rather than an adversarial stance. The second step is all about listening. Listening develops trust as each party learns what the other wants and everyone involved arrives at a mutual understanding.</a:t>
            </a:r>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21898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Investigation- The first step in negotiation is</a:t>
            </a:r>
            <a:r>
              <a:rPr lang="en-CA" sz="1100" b="1" i="0" u="none" strike="noStrike" cap="none" dirty="0">
                <a:solidFill>
                  <a:srgbClr val="000000"/>
                </a:solidFill>
                <a:effectLst/>
                <a:latin typeface="Arial"/>
                <a:ea typeface="Arial"/>
                <a:cs typeface="Arial"/>
                <a:sym typeface="Arial"/>
              </a:rPr>
              <a:t> investigation </a:t>
            </a:r>
            <a:r>
              <a:rPr lang="en-CA" sz="1100" b="0" i="0" u="none" strike="noStrike" cap="none" dirty="0">
                <a:solidFill>
                  <a:srgbClr val="000000"/>
                </a:solidFill>
                <a:effectLst/>
                <a:latin typeface="Arial"/>
                <a:ea typeface="Arial"/>
                <a:cs typeface="Arial"/>
                <a:sym typeface="Arial"/>
              </a:rPr>
              <a:t>or information gathering stage. This is a key stage that is often ignored.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Determine you BATNA- </a:t>
            </a:r>
            <a:r>
              <a:rPr lang="en-CA" sz="1100" b="0" i="0" u="none" strike="noStrike" cap="none" dirty="0">
                <a:solidFill>
                  <a:srgbClr val="000000"/>
                </a:solidFill>
                <a:effectLst/>
                <a:latin typeface="Arial"/>
                <a:ea typeface="Arial"/>
                <a:cs typeface="Arial"/>
                <a:sym typeface="Arial"/>
              </a:rPr>
              <a:t>One important part of the investigation and planning phase is to determine your </a:t>
            </a:r>
            <a:r>
              <a:rPr lang="en-CA" sz="1100" b="1" i="0" u="none" strike="noStrike" cap="none" dirty="0">
                <a:solidFill>
                  <a:srgbClr val="000000"/>
                </a:solidFill>
                <a:effectLst/>
                <a:latin typeface="Arial"/>
                <a:ea typeface="Arial"/>
                <a:cs typeface="Arial"/>
                <a:sym typeface="Arial"/>
              </a:rPr>
              <a:t>BATNA. </a:t>
            </a:r>
            <a:r>
              <a:rPr lang="en-CA" sz="1100" b="0" i="0" u="none" strike="noStrike" cap="none" dirty="0">
                <a:solidFill>
                  <a:srgbClr val="000000"/>
                </a:solidFill>
                <a:effectLst/>
                <a:latin typeface="Arial"/>
                <a:ea typeface="Arial"/>
                <a:cs typeface="Arial"/>
                <a:sym typeface="Arial"/>
              </a:rPr>
              <a:t>Thinking through your BATNA is important to helping you decide whether to accept an offer you receive during the negotiation. You need to know what your alternatives are.</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Presentation- </a:t>
            </a:r>
            <a:r>
              <a:rPr lang="en-CA" sz="1100" b="0" i="0" u="none" strike="noStrike" cap="none" dirty="0">
                <a:solidFill>
                  <a:srgbClr val="000000"/>
                </a:solidFill>
                <a:effectLst/>
                <a:latin typeface="Arial"/>
                <a:ea typeface="Arial"/>
                <a:cs typeface="Arial"/>
                <a:sym typeface="Arial"/>
              </a:rPr>
              <a:t>At this stage, they  do not focus directly on the task or issue of the negotiation. This is called </a:t>
            </a:r>
            <a:r>
              <a:rPr lang="en-CA" sz="1100" b="1" i="0" u="none" strike="noStrike" cap="none" dirty="0">
                <a:solidFill>
                  <a:srgbClr val="000000"/>
                </a:solidFill>
                <a:effectLst/>
                <a:latin typeface="Arial"/>
                <a:ea typeface="Arial"/>
                <a:cs typeface="Arial"/>
                <a:sym typeface="Arial"/>
              </a:rPr>
              <a:t>non-task time.</a:t>
            </a:r>
            <a:r>
              <a:rPr lang="en-CA" sz="1100" b="0" i="0" u="none" strike="noStrike" cap="none" dirty="0">
                <a:solidFill>
                  <a:srgbClr val="000000"/>
                </a:solidFill>
                <a:effectLst/>
                <a:latin typeface="Arial"/>
                <a:ea typeface="Arial"/>
                <a:cs typeface="Arial"/>
                <a:sym typeface="Arial"/>
              </a:rPr>
              <a:t> In Canadian culture, this stage is often filled with small talk. However, it is usually not very long and is not seen as important as other stages. As such, many Canadian textbooks (including this one) do not even include non-task time as a discrete phase in the negotiation process.</a:t>
            </a:r>
            <a:endParaRPr lang="en-CA" sz="1100" b="0" i="0" u="none" strike="noStrike" cap="none" dirty="0">
              <a:solidFill>
                <a:srgbClr val="000000"/>
              </a:solidFill>
              <a:effectLst/>
              <a:latin typeface="Arial"/>
              <a:cs typeface="Arial"/>
              <a:sym typeface="Arial"/>
            </a:endParaRPr>
          </a:p>
          <a:p>
            <a:endParaRPr lang="en-CA" sz="1100" b="0" i="0" u="none" strike="noStrike" cap="none" dirty="0">
              <a:solidFill>
                <a:srgbClr val="000000"/>
              </a:solidFill>
              <a:effectLst/>
              <a:latin typeface="Arial"/>
              <a:cs typeface="Arial"/>
              <a:sym typeface="Arial"/>
            </a:endParaRPr>
          </a:p>
          <a:p>
            <a:r>
              <a:rPr lang="en-CA" sz="1100" b="0" i="0" u="none" strike="noStrike" cap="none" dirty="0" err="1">
                <a:solidFill>
                  <a:srgbClr val="000000"/>
                </a:solidFill>
                <a:effectLst/>
                <a:latin typeface="Arial"/>
                <a:cs typeface="Arial"/>
                <a:sym typeface="Arial"/>
              </a:rPr>
              <a:t>Barganing</a:t>
            </a:r>
            <a:r>
              <a:rPr lang="en-CA" sz="1100" b="0" i="0" u="none" strike="noStrike" cap="none" dirty="0">
                <a:solidFill>
                  <a:srgbClr val="000000"/>
                </a:solidFill>
                <a:effectLst/>
                <a:latin typeface="Arial"/>
                <a:cs typeface="Arial"/>
                <a:sym typeface="Arial"/>
              </a:rPr>
              <a:t>- </a:t>
            </a:r>
            <a:r>
              <a:rPr lang="en-CA" sz="1100" b="0" i="0" u="none" strike="noStrike" cap="none" dirty="0">
                <a:solidFill>
                  <a:srgbClr val="000000"/>
                </a:solidFill>
                <a:effectLst/>
                <a:latin typeface="Arial"/>
                <a:ea typeface="Arial"/>
                <a:cs typeface="Arial"/>
                <a:sym typeface="Arial"/>
              </a:rPr>
              <a:t>During the bargaining phase, each party discusses their goals and seeks to get an agreement.</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Closure- </a:t>
            </a:r>
            <a:r>
              <a:rPr lang="en-CA" sz="1100" b="0" i="0" u="none" strike="noStrike" cap="none" dirty="0">
                <a:solidFill>
                  <a:srgbClr val="000000"/>
                </a:solidFill>
                <a:effectLst/>
                <a:latin typeface="Arial"/>
                <a:ea typeface="Arial"/>
                <a:cs typeface="Arial"/>
                <a:sym typeface="Arial"/>
              </a:rPr>
              <a:t>The final stage of any negotiation is the closing. The closing may result in an acceptable agreement between the parties involved or it may result in failure to reach an agreement. </a:t>
            </a:r>
            <a:r>
              <a:rPr lang="en-CA" sz="1100" b="0" i="0" u="none" strike="noStrike" cap="none" dirty="0">
                <a:solidFill>
                  <a:srgbClr val="000000"/>
                </a:solidFill>
                <a:effectLst/>
                <a:latin typeface="Arial"/>
                <a:cs typeface="Arial"/>
                <a:sym typeface="Arial"/>
              </a:rPr>
              <a:t> </a:t>
            </a:r>
            <a:endParaRPr lang="en-US" dirty="0"/>
          </a:p>
        </p:txBody>
      </p:sp>
    </p:spTree>
    <p:extLst>
      <p:ext uri="{BB962C8B-B14F-4D97-AF65-F5344CB8AC3E}">
        <p14:creationId xmlns:p14="http://schemas.microsoft.com/office/powerpoint/2010/main" val="3505158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At some time in your career in Canada, you may encounter labour relations/negotiations in a unionized work environment.. </a:t>
            </a:r>
          </a:p>
          <a:p>
            <a:r>
              <a:rPr lang="en-CA" sz="1100" b="0" i="0" u="none" strike="noStrike" cap="none" dirty="0">
                <a:solidFill>
                  <a:srgbClr val="000000"/>
                </a:solidFill>
                <a:effectLst/>
                <a:latin typeface="Arial"/>
                <a:ea typeface="Arial"/>
                <a:cs typeface="Arial"/>
                <a:sym typeface="Arial"/>
              </a:rPr>
              <a:t>Rates of unionized workplaces vary by industry and also by geographical region (Statistics Canada, 2019).</a:t>
            </a:r>
            <a:endParaRPr lang="en-US" dirty="0"/>
          </a:p>
        </p:txBody>
      </p:sp>
    </p:spTree>
    <p:extLst>
      <p:ext uri="{BB962C8B-B14F-4D97-AF65-F5344CB8AC3E}">
        <p14:creationId xmlns:p14="http://schemas.microsoft.com/office/powerpoint/2010/main" val="1158998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When employees of an organization vote to unionize, the process for collective bargaining begins.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Some examples of bargaining topics include: Pay rate and structure, Health benefits, Incentive programs, Job classification, Performance assessment procedure, Vacation time and sick leave, Health plans, Layoff procedures, Seniority, Training process, Severance pay, Tools provided to employees, Process for new applicants</a:t>
            </a:r>
          </a:p>
          <a:p>
            <a:endParaRPr lang="en-US" dirty="0"/>
          </a:p>
        </p:txBody>
      </p:sp>
    </p:spTree>
    <p:extLst>
      <p:ext uri="{BB962C8B-B14F-4D97-AF65-F5344CB8AC3E}">
        <p14:creationId xmlns:p14="http://schemas.microsoft.com/office/powerpoint/2010/main" val="99451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first step is the preparation of both parties. The negotiation team should consist of individuals with knowledge of the organization and the skills to be an effective negotiator.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second step of the process involves both parties agreeing on how the timelines will be set for the negotiations.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In the third step, each party comes to the table with proposals. It will likely involve initial opening statements and options that exist to resolve any situations that exist. The key to a successful proposal is to come to the table with a “let’s make this work” attitude.</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An initial discussion is had and then each party generally goes back to determine which requests it can honor and which it can’t. At this point, another meeting is generally set up to continue further discussion.</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Once the group comes to an agreement or settlement (which may take many months and proposals), a new contract is written and the union members vote on whether to accept the agreement. If the union doesn’t agree, then the process begins all over again.</a:t>
            </a:r>
          </a:p>
          <a:p>
            <a:br>
              <a:rPr lang="en-CA" dirty="0"/>
            </a:br>
            <a:endParaRPr lang="en-CA"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161446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82b5943d7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182b5943d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en-CA" dirty="0"/>
              <a:t>Frustration- </a:t>
            </a:r>
            <a:r>
              <a:rPr lang="en-CA" sz="1100" b="0" i="0" u="none" strike="noStrike" cap="none" dirty="0">
                <a:solidFill>
                  <a:srgbClr val="000000"/>
                </a:solidFill>
                <a:effectLst/>
                <a:latin typeface="Arial"/>
                <a:ea typeface="Arial"/>
                <a:cs typeface="Arial"/>
                <a:sym typeface="Arial"/>
              </a:rPr>
              <a:t>As we have seen, conflict situations originate when an individual or group feels frustration in the pursuit of important goals. This frustration may be caused by a wide variety of factors, including disagreement over performance goals, failure to get a promotion or pay raise, a fight over scarce economic resources, new rules or policies, and so forth.</a:t>
            </a:r>
          </a:p>
          <a:p>
            <a:pPr marL="228600" lvl="0" indent="-228600" algn="l" rtl="0">
              <a:spcBef>
                <a:spcPts val="0"/>
              </a:spcBef>
              <a:spcAft>
                <a:spcPts val="0"/>
              </a:spcAft>
              <a:buAutoNum type="arabicPeriod"/>
            </a:pPr>
            <a:endParaRPr lang="en-CA" sz="1100" b="0" i="0" u="none" strike="noStrike" cap="none" dirty="0">
              <a:solidFill>
                <a:srgbClr val="000000"/>
              </a:solidFill>
              <a:effectLst/>
              <a:latin typeface="Arial"/>
              <a:cs typeface="Arial"/>
              <a:sym typeface="Arial"/>
            </a:endParaRPr>
          </a:p>
          <a:p>
            <a:pPr marL="228600" lvl="0" indent="-228600" algn="l" rtl="0">
              <a:spcBef>
                <a:spcPts val="0"/>
              </a:spcBef>
              <a:spcAft>
                <a:spcPts val="0"/>
              </a:spcAft>
              <a:buAutoNum type="arabicPeriod"/>
            </a:pPr>
            <a:endParaRPr lang="en-CA" sz="1100" b="0" i="0" u="none" strike="noStrike" cap="none" dirty="0">
              <a:solidFill>
                <a:srgbClr val="000000"/>
              </a:solidFill>
              <a:effectLst/>
              <a:latin typeface="Arial"/>
              <a:cs typeface="Arial"/>
              <a:sym typeface="Arial"/>
            </a:endParaRPr>
          </a:p>
          <a:p>
            <a:pPr marL="228600" lvl="0" indent="-228600" algn="l" rtl="0">
              <a:spcBef>
                <a:spcPts val="0"/>
              </a:spcBef>
              <a:spcAft>
                <a:spcPts val="0"/>
              </a:spcAft>
              <a:buAutoNum type="arabicPeriod"/>
            </a:pPr>
            <a:r>
              <a:rPr lang="en-CA" sz="1100" b="0" i="0" u="none" strike="noStrike" cap="none" dirty="0">
                <a:solidFill>
                  <a:srgbClr val="000000"/>
                </a:solidFill>
                <a:effectLst/>
                <a:latin typeface="Arial"/>
                <a:cs typeface="Arial"/>
                <a:sym typeface="Arial"/>
              </a:rPr>
              <a:t>Conceptualization- In </a:t>
            </a:r>
            <a:r>
              <a:rPr lang="en-CA" sz="1100" b="0" i="0" u="none" strike="noStrike" cap="none" dirty="0">
                <a:solidFill>
                  <a:srgbClr val="000000"/>
                </a:solidFill>
                <a:effectLst/>
                <a:latin typeface="Arial"/>
                <a:ea typeface="Arial"/>
                <a:cs typeface="Arial"/>
                <a:sym typeface="Arial"/>
              </a:rPr>
              <a:t>the conceptualization stage of the model, parties to the conflict attempt to understand the nature of the problem, what they themselves want as a resolution, what they think their opponents want as a resolution, and various strategies they feel each side may employ in resolving the conflict. </a:t>
            </a:r>
          </a:p>
          <a:p>
            <a:pPr marL="228600" lvl="0" indent="-228600" algn="l" rtl="0">
              <a:spcBef>
                <a:spcPts val="0"/>
              </a:spcBef>
              <a:spcAft>
                <a:spcPts val="0"/>
              </a:spcAft>
              <a:buAutoNum type="arabicPeriod"/>
            </a:pPr>
            <a:endParaRPr lang="en-CA" sz="1100" b="0" i="0" u="none" strike="noStrike" cap="none" dirty="0">
              <a:solidFill>
                <a:srgbClr val="000000"/>
              </a:solidFill>
              <a:effectLst/>
              <a:latin typeface="Arial"/>
              <a:cs typeface="Arial"/>
              <a:sym typeface="Arial"/>
            </a:endParaRPr>
          </a:p>
          <a:p>
            <a:pPr marL="228600" lvl="0" indent="-228600" algn="l" rtl="0">
              <a:spcBef>
                <a:spcPts val="0"/>
              </a:spcBef>
              <a:spcAft>
                <a:spcPts val="0"/>
              </a:spcAft>
              <a:buAutoNum type="arabicPeriod"/>
            </a:pPr>
            <a:r>
              <a:rPr lang="en-CA" sz="1100" b="0" i="0" u="none" strike="noStrike" cap="none" dirty="0">
                <a:solidFill>
                  <a:srgbClr val="000000"/>
                </a:solidFill>
                <a:effectLst/>
                <a:latin typeface="Arial"/>
                <a:cs typeface="Arial"/>
                <a:sym typeface="Arial"/>
              </a:rPr>
              <a:t>Behavior- </a:t>
            </a:r>
            <a:r>
              <a:rPr lang="en-CA" sz="1100" b="0" i="0" u="none" strike="noStrike" cap="none" dirty="0">
                <a:solidFill>
                  <a:srgbClr val="000000"/>
                </a:solidFill>
                <a:effectLst/>
                <a:latin typeface="Arial"/>
                <a:ea typeface="Arial"/>
                <a:cs typeface="Arial"/>
                <a:sym typeface="Arial"/>
              </a:rPr>
              <a:t>As a result of the conceptualization process, parties to a conflict attempt to implement their resolution mode by competing or accommodating in the hope of resolving problems. A major task here is determining how best to proceed strategically.</a:t>
            </a:r>
          </a:p>
          <a:p>
            <a:pPr marL="228600" lvl="0" indent="-228600" algn="l" rtl="0">
              <a:spcBef>
                <a:spcPts val="0"/>
              </a:spcBef>
              <a:spcAft>
                <a:spcPts val="0"/>
              </a:spcAft>
              <a:buAutoNum type="arabicPeriod"/>
            </a:pPr>
            <a:endParaRPr lang="en-CA" sz="1100" b="0" i="0" u="none" strike="noStrike" cap="none" dirty="0">
              <a:solidFill>
                <a:srgbClr val="000000"/>
              </a:solidFill>
              <a:effectLst/>
              <a:latin typeface="Arial"/>
              <a:cs typeface="Arial"/>
              <a:sym typeface="Arial"/>
            </a:endParaRPr>
          </a:p>
          <a:p>
            <a:pPr marL="228600" lvl="0" indent="-228600" algn="l" rtl="0">
              <a:spcBef>
                <a:spcPts val="0"/>
              </a:spcBef>
              <a:spcAft>
                <a:spcPts val="0"/>
              </a:spcAft>
              <a:buAutoNum type="arabicPeriod"/>
            </a:pPr>
            <a:r>
              <a:rPr lang="en-CA" sz="1100" b="0" i="0" u="none" strike="noStrike" cap="none" dirty="0">
                <a:solidFill>
                  <a:srgbClr val="000000"/>
                </a:solidFill>
                <a:effectLst/>
                <a:latin typeface="Arial"/>
                <a:cs typeface="Arial"/>
                <a:sym typeface="Arial"/>
              </a:rPr>
              <a:t>Outcome- </a:t>
            </a:r>
            <a:r>
              <a:rPr lang="en-CA" sz="1100" b="0" i="0" u="none" strike="noStrike" cap="none" dirty="0">
                <a:solidFill>
                  <a:srgbClr val="000000"/>
                </a:solidFill>
                <a:effectLst/>
                <a:latin typeface="Arial"/>
                <a:ea typeface="Arial"/>
                <a:cs typeface="Arial"/>
                <a:sym typeface="Arial"/>
              </a:rPr>
              <a:t>as a result of efforts to resolve the conflict, both sides determine the extent to which a satisfactory resolution or outcome has been achieved. Where one party to the conflict does not feel satisfied or feels only partially satisfied, the seeds of discontent are sown for a later conflict.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82b5943d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82b5943d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100" b="0" i="0" u="none" strike="noStrike" cap="none" dirty="0">
                <a:solidFill>
                  <a:srgbClr val="000000"/>
                </a:solidFill>
                <a:effectLst/>
                <a:latin typeface="Arial"/>
                <a:ea typeface="Arial"/>
                <a:cs typeface="Arial"/>
                <a:sym typeface="Arial"/>
              </a:rPr>
              <a:t>Conflict is often discussed as though it is a separate entity, and in fact it is true that an escalating dispute may seem to take on a life of its own. </a:t>
            </a:r>
          </a:p>
          <a:p>
            <a:r>
              <a:rPr lang="en-CA" sz="1100" b="0" i="0" u="none" strike="noStrike" cap="none" dirty="0">
                <a:solidFill>
                  <a:srgbClr val="000000"/>
                </a:solidFill>
                <a:effectLst/>
                <a:latin typeface="Arial"/>
                <a:ea typeface="Arial"/>
                <a:cs typeface="Arial"/>
                <a:sym typeface="Arial"/>
              </a:rPr>
              <a:t>Conflict will often escalate beyond reason unless a conscious effort is made to end it.</a:t>
            </a:r>
          </a:p>
          <a:p>
            <a:pPr marL="114300" indent="0" algn="l">
              <a:lnSpc>
                <a:spcPct val="120000"/>
              </a:lnSpc>
              <a:spcAft>
                <a:spcPts val="600"/>
              </a:spcAft>
              <a:buNone/>
            </a:pPr>
            <a:endParaRPr lang="en-CA" sz="1100" b="0" i="0" u="none" strike="noStrike" cap="none" dirty="0">
              <a:solidFill>
                <a:srgbClr val="000000"/>
              </a:solidFill>
              <a:effectLst/>
              <a:latin typeface="Arial"/>
              <a:ea typeface="Arial"/>
              <a:cs typeface="Arial"/>
              <a:sym typeface="Arial"/>
            </a:endParaRPr>
          </a:p>
          <a:p>
            <a:pPr marL="285750" indent="-171450" algn="l">
              <a:lnSpc>
                <a:spcPct val="120000"/>
              </a:lnSpc>
              <a:spcAft>
                <a:spcPts val="600"/>
              </a:spcAft>
            </a:pPr>
            <a:r>
              <a:rPr lang="en-CA" sz="1100" b="0" i="0" u="none" strike="noStrike" cap="none" dirty="0">
                <a:solidFill>
                  <a:srgbClr val="000000"/>
                </a:solidFill>
                <a:effectLst/>
                <a:latin typeface="Arial"/>
                <a:ea typeface="Arial"/>
                <a:cs typeface="Arial"/>
                <a:sym typeface="Arial"/>
              </a:rPr>
              <a:t>This figure is called the conflict escalation tornado. It demonstrates how conflict can quickly escalate out of control.</a:t>
            </a:r>
          </a:p>
          <a:p>
            <a:pPr marL="285750" indent="-171450" algn="l">
              <a:lnSpc>
                <a:spcPct val="120000"/>
              </a:lnSpc>
              <a:spcAft>
                <a:spcPts val="600"/>
              </a:spcAft>
            </a:pPr>
            <a:endParaRPr lang="en-CA" sz="1100" b="0" i="0" u="none" strike="noStrike" cap="none" dirty="0">
              <a:solidFill>
                <a:srgbClr val="000000"/>
              </a:solidFill>
              <a:effectLst/>
              <a:latin typeface="Arial"/>
              <a:cs typeface="Arial"/>
              <a:sym typeface="Arial"/>
            </a:endParaRPr>
          </a:p>
          <a:p>
            <a:pPr marL="285750" indent="-171450" algn="l">
              <a:lnSpc>
                <a:spcPct val="120000"/>
              </a:lnSpc>
              <a:spcAft>
                <a:spcPts val="600"/>
              </a:spcAft>
            </a:pPr>
            <a:r>
              <a:rPr lang="en-CA" sz="1100" b="0" i="0" u="none" strike="noStrike" cap="none" dirty="0">
                <a:solidFill>
                  <a:srgbClr val="000000"/>
                </a:solidFill>
                <a:effectLst/>
                <a:latin typeface="Arial"/>
                <a:ea typeface="Arial"/>
                <a:cs typeface="Arial"/>
                <a:sym typeface="Arial"/>
              </a:rPr>
              <a:t>By observing and listening to individuals in dispute, it is often possible to determine where they are in the escalation process and anticipate what might occur next.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sz="1100" b="0" i="0" u="none" strike="noStrike" cap="none" dirty="0">
                <a:solidFill>
                  <a:srgbClr val="000000"/>
                </a:solidFill>
                <a:effectLst/>
                <a:latin typeface="Arial"/>
                <a:ea typeface="Arial"/>
                <a:cs typeface="Arial"/>
                <a:sym typeface="Arial"/>
              </a:rPr>
              <a:t>Thomas and Kilmann suggest that in a conflict situation, a person’s behaviour can be assessed on two factors:</a:t>
            </a:r>
          </a:p>
          <a:p>
            <a:pPr marL="158750" indent="0">
              <a:buNone/>
            </a:pPr>
            <a:endParaRPr lang="en-CA" sz="1100" b="0" i="0" u="none" strike="noStrike" cap="none" dirty="0">
              <a:solidFill>
                <a:srgbClr val="000000"/>
              </a:solidFill>
              <a:effectLst/>
              <a:latin typeface="Arial"/>
              <a:ea typeface="Arial"/>
              <a:cs typeface="Arial"/>
              <a:sym typeface="Arial"/>
            </a:endParaRPr>
          </a:p>
          <a:p>
            <a:pPr marL="387350" indent="-228600">
              <a:buAutoNum type="arabicPeriod"/>
            </a:pPr>
            <a:r>
              <a:rPr lang="en-CA" sz="1100" b="1" i="0" u="none" strike="noStrike" cap="none" dirty="0">
                <a:solidFill>
                  <a:srgbClr val="000000"/>
                </a:solidFill>
                <a:effectLst/>
                <a:latin typeface="Arial"/>
                <a:ea typeface="Arial"/>
                <a:cs typeface="Arial"/>
                <a:sym typeface="Arial"/>
              </a:rPr>
              <a:t>Commitment to goals or assertiveness</a:t>
            </a:r>
            <a:r>
              <a:rPr lang="en-CA" sz="1100" b="0" i="0" u="none" strike="noStrike" cap="none" dirty="0">
                <a:solidFill>
                  <a:srgbClr val="000000"/>
                </a:solidFill>
                <a:effectLst/>
                <a:latin typeface="Arial"/>
                <a:ea typeface="Arial"/>
                <a:cs typeface="Arial"/>
                <a:sym typeface="Arial"/>
              </a:rPr>
              <a:t>—the extent to which an individual (or a group) attempts to satisfy his or her own concerns or goals. A person may behaviour in behaviour that is not assertive or is highly assertive.</a:t>
            </a:r>
          </a:p>
          <a:p>
            <a:pPr marL="387350" indent="-228600">
              <a:buAutoNum type="arabicPeriod"/>
            </a:pPr>
            <a:endParaRPr lang="en-CA" sz="1100" b="0" i="0" u="none" strike="noStrike" cap="none" dirty="0">
              <a:solidFill>
                <a:srgbClr val="000000"/>
              </a:solidFill>
              <a:effectLst/>
              <a:latin typeface="Arial"/>
              <a:ea typeface="Arial"/>
              <a:cs typeface="Arial"/>
              <a:sym typeface="Arial"/>
            </a:endParaRPr>
          </a:p>
          <a:p>
            <a:pPr marL="158750" indent="0">
              <a:buNone/>
            </a:pPr>
            <a:r>
              <a:rPr lang="en-CA" sz="1100" b="1" i="0" u="none" strike="noStrike" cap="none" dirty="0">
                <a:solidFill>
                  <a:srgbClr val="000000"/>
                </a:solidFill>
                <a:effectLst/>
                <a:latin typeface="Arial"/>
                <a:ea typeface="Arial"/>
                <a:cs typeface="Arial"/>
                <a:sym typeface="Arial"/>
              </a:rPr>
              <a:t>2. Commitment to relationships or cooperation</a:t>
            </a:r>
            <a:r>
              <a:rPr lang="en-CA" sz="1100" b="0" i="0" u="none" strike="noStrike" cap="none" dirty="0">
                <a:solidFill>
                  <a:srgbClr val="000000"/>
                </a:solidFill>
                <a:effectLst/>
                <a:latin typeface="Arial"/>
                <a:ea typeface="Arial"/>
                <a:cs typeface="Arial"/>
                <a:sym typeface="Arial"/>
              </a:rPr>
              <a:t>—the extent to which an individual (or a group) attempts to satisfy the concerns of the other party, and the importance of the relationship with the other party. A person may behave in a may that is uncooperative or highly cooperative.</a:t>
            </a:r>
          </a:p>
          <a:p>
            <a:pPr marL="158750" indent="0">
              <a:buNone/>
            </a:pPr>
            <a:endParaRPr lang="en-CA" sz="1100" b="0" i="0" u="none" strike="noStrike" cap="none" dirty="0">
              <a:solidFill>
                <a:srgbClr val="000000"/>
              </a:solidFill>
              <a:effectLst/>
              <a:latin typeface="Arial"/>
              <a:ea typeface="Arial"/>
              <a:cs typeface="Arial"/>
              <a:sym typeface="Arial"/>
            </a:endParaRPr>
          </a:p>
          <a:p>
            <a:pPr marL="158750" indent="0">
              <a:buNone/>
            </a:pPr>
            <a:r>
              <a:rPr lang="en-CA" sz="1100" b="0" i="0" u="none" strike="noStrike" cap="none" dirty="0">
                <a:solidFill>
                  <a:srgbClr val="000000"/>
                </a:solidFill>
                <a:effectLst/>
                <a:latin typeface="Arial"/>
                <a:ea typeface="Arial"/>
                <a:cs typeface="Arial"/>
                <a:sym typeface="Arial"/>
              </a:rPr>
              <a:t>Thomas and Kilmann use these factors to explain the five different approaches to dealing with conflict: avoiding, competing, accommodating, compromising, and collaborating. </a:t>
            </a:r>
          </a:p>
          <a:p>
            <a:endParaRPr lang="en-US" dirty="0"/>
          </a:p>
        </p:txBody>
      </p:sp>
    </p:spTree>
    <p:extLst>
      <p:ext uri="{BB962C8B-B14F-4D97-AF65-F5344CB8AC3E}">
        <p14:creationId xmlns:p14="http://schemas.microsoft.com/office/powerpoint/2010/main" val="1536606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We have discovered that conflict is pervasive throughout organizations and that some conflict can be good for organizations. People often grow and learn from conflict, as long as the conflict is not dysfunctional. The challenge is to select a resolution strategy appropriate to the situation and individuals involved.</a:t>
            </a:r>
          </a:p>
          <a:p>
            <a:r>
              <a:rPr lang="en-CA" sz="1100" b="0" i="0" u="none" strike="noStrike" cap="none" dirty="0">
                <a:solidFill>
                  <a:srgbClr val="000000"/>
                </a:solidFill>
                <a:effectLst/>
                <a:latin typeface="Arial"/>
                <a:ea typeface="Arial"/>
                <a:cs typeface="Arial"/>
                <a:sym typeface="Arial"/>
              </a:rPr>
              <a:t> A review of past management practice in this regard reveals that managers often make poor strategy choices. At leave five conflict resolution techniques commonly found in organizations prove to be ineffective fairly consistently (Miles, 1980). Let’s review these strategies and why they are ineffective.</a:t>
            </a:r>
          </a:p>
          <a:p>
            <a:br>
              <a:rPr lang="en-CA" dirty="0"/>
            </a:br>
            <a:endParaRPr lang="en-US" dirty="0"/>
          </a:p>
        </p:txBody>
      </p:sp>
    </p:spTree>
    <p:extLst>
      <p:ext uri="{BB962C8B-B14F-4D97-AF65-F5344CB8AC3E}">
        <p14:creationId xmlns:p14="http://schemas.microsoft.com/office/powerpoint/2010/main" val="284447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On the more positive side, there are many things managers can do to reduce or actually solve dysfunctional conflict when it occurs. These fall into two categories: actions directed at conflict </a:t>
            </a:r>
            <a:r>
              <a:rPr lang="en-CA" sz="1100" b="0" i="1" u="none" strike="noStrike" cap="none" dirty="0">
                <a:solidFill>
                  <a:srgbClr val="000000"/>
                </a:solidFill>
                <a:effectLst/>
                <a:latin typeface="Arial"/>
                <a:ea typeface="Arial"/>
                <a:cs typeface="Arial"/>
                <a:sym typeface="Arial"/>
              </a:rPr>
              <a:t>prevention</a:t>
            </a:r>
            <a:r>
              <a:rPr lang="en-CA" sz="1100" b="0" i="0" u="none" strike="noStrike" cap="none" dirty="0">
                <a:solidFill>
                  <a:srgbClr val="000000"/>
                </a:solidFill>
                <a:effectLst/>
                <a:latin typeface="Arial"/>
                <a:ea typeface="Arial"/>
                <a:cs typeface="Arial"/>
                <a:sym typeface="Arial"/>
              </a:rPr>
              <a:t> and actions directed at conflict </a:t>
            </a:r>
            <a:r>
              <a:rPr lang="en-CA" sz="1100" b="0" i="1" u="none" strike="noStrike" cap="none" dirty="0">
                <a:solidFill>
                  <a:srgbClr val="000000"/>
                </a:solidFill>
                <a:effectLst/>
                <a:latin typeface="Arial"/>
                <a:ea typeface="Arial"/>
                <a:cs typeface="Arial"/>
                <a:sym typeface="Arial"/>
              </a:rPr>
              <a:t>reduction.</a:t>
            </a:r>
            <a:endParaRPr lang="en-CA" sz="1100" b="0" i="0" u="none" strike="noStrike" cap="none" dirty="0">
              <a:solidFill>
                <a:srgbClr val="000000"/>
              </a:solidFill>
              <a:effectLst/>
              <a:latin typeface="Arial"/>
              <a:ea typeface="Arial"/>
              <a:cs typeface="Arial"/>
              <a:sym typeface="Arial"/>
            </a:endParaRPr>
          </a:p>
          <a:p>
            <a:endParaRPr lang="en-CA" dirty="0"/>
          </a:p>
          <a:p>
            <a:r>
              <a:rPr lang="en-CA" dirty="0"/>
              <a:t>1. </a:t>
            </a:r>
            <a:r>
              <a:rPr lang="en-CA" sz="1100" b="0" i="0" u="none" strike="noStrike" cap="none" dirty="0">
                <a:solidFill>
                  <a:srgbClr val="000000"/>
                </a:solidFill>
                <a:effectLst/>
                <a:latin typeface="Arial"/>
                <a:ea typeface="Arial"/>
                <a:cs typeface="Arial"/>
                <a:sym typeface="Arial"/>
              </a:rPr>
              <a:t>Focusing on organization-wide goals and objectives should prevent goal conflict. If larger goals are emphasized, employees are more likely to see the big picture and work together to achieve corporate goals.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2.</a:t>
            </a:r>
            <a:r>
              <a:rPr lang="en-CA" sz="1100" b="0" i="0" u="none" strike="noStrike" cap="none" dirty="0">
                <a:solidFill>
                  <a:srgbClr val="000000"/>
                </a:solidFill>
                <a:effectLst/>
                <a:latin typeface="Arial"/>
                <a:ea typeface="Arial"/>
                <a:cs typeface="Arial"/>
                <a:sym typeface="Arial"/>
              </a:rPr>
              <a:t> When work activities are clearly defined, understood, and accepted by employees, conflict should be less likely to occur. Conflict is most likely to occur when task uncertainty is high; specifying or structuring jobs minimizes ambiguity</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3. </a:t>
            </a:r>
            <a:r>
              <a:rPr lang="en-CA" sz="1100" b="0" i="0" u="none" strike="noStrike" cap="none" dirty="0">
                <a:solidFill>
                  <a:srgbClr val="000000"/>
                </a:solidFill>
                <a:effectLst/>
                <a:latin typeface="Arial"/>
                <a:ea typeface="Arial"/>
                <a:cs typeface="Arial"/>
                <a:sym typeface="Arial"/>
              </a:rPr>
              <a:t>Misperception of the abilities, goals, and motivations of others often leads to conflict, so efforts to increase the dialogue among groups and to share information should help eliminate conflict. As groups come to know more about one another, suspicions often diminish, and greater intergroup teamwork becomes possible.</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4.</a:t>
            </a:r>
            <a:r>
              <a:rPr lang="en-CA" sz="1100" b="0" i="0" u="none" strike="noStrike" cap="none" dirty="0">
                <a:solidFill>
                  <a:srgbClr val="000000"/>
                </a:solidFill>
                <a:effectLst/>
                <a:latin typeface="Arial"/>
                <a:ea typeface="Arial"/>
                <a:cs typeface="Arial"/>
                <a:sym typeface="Arial"/>
              </a:rPr>
              <a:t> If win-lose situations are avoided, less potential for conflict exists. When resources are scarce, management can seek some form of resource sharing to achieve organizational effectiveness.</a:t>
            </a:r>
            <a:endParaRPr lang="en-US" dirty="0"/>
          </a:p>
        </p:txBody>
      </p:sp>
    </p:spTree>
    <p:extLst>
      <p:ext uri="{BB962C8B-B14F-4D97-AF65-F5344CB8AC3E}">
        <p14:creationId xmlns:p14="http://schemas.microsoft.com/office/powerpoint/2010/main" val="403583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Where dysfunctional conflict already exists, something must be done, and managers may pursue one of at least two general approaches: they can try to change employee </a:t>
            </a:r>
            <a:r>
              <a:rPr lang="en-CA" sz="1100" b="0" i="1" u="none" strike="noStrike" cap="none" dirty="0">
                <a:solidFill>
                  <a:srgbClr val="000000"/>
                </a:solidFill>
                <a:effectLst/>
                <a:latin typeface="Arial"/>
                <a:ea typeface="Arial"/>
                <a:cs typeface="Arial"/>
                <a:sym typeface="Arial"/>
              </a:rPr>
              <a:t>attitudes,</a:t>
            </a:r>
            <a:r>
              <a:rPr lang="en-CA" sz="1100" b="0" i="0" u="none" strike="noStrike" cap="none" dirty="0">
                <a:solidFill>
                  <a:srgbClr val="000000"/>
                </a:solidFill>
                <a:effectLst/>
                <a:latin typeface="Arial"/>
                <a:ea typeface="Arial"/>
                <a:cs typeface="Arial"/>
                <a:sym typeface="Arial"/>
              </a:rPr>
              <a:t> or they can try to change employee </a:t>
            </a:r>
            <a:r>
              <a:rPr lang="en-CA" sz="1100" b="0" i="1" u="none" strike="noStrike" cap="none" dirty="0">
                <a:solidFill>
                  <a:srgbClr val="000000"/>
                </a:solidFill>
                <a:effectLst/>
                <a:latin typeface="Arial"/>
                <a:ea typeface="Arial"/>
                <a:cs typeface="Arial"/>
                <a:sym typeface="Arial"/>
              </a:rPr>
              <a:t>behaviors</a:t>
            </a:r>
          </a:p>
          <a:p>
            <a:endParaRPr lang="en-CA" sz="1100" b="0" i="1"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Nine conflict reduction strategies are shown in this figure. The techniques should be viewed as a continuum, ranging from strategies that focus on changing behaviors near the top of the scale to strategies that focus on changing attitudes near the bottom of the scale.</a:t>
            </a:r>
          </a:p>
          <a:p>
            <a:endParaRPr lang="en-US" dirty="0"/>
          </a:p>
        </p:txBody>
      </p:sp>
    </p:spTree>
    <p:extLst>
      <p:ext uri="{BB962C8B-B14F-4D97-AF65-F5344CB8AC3E}">
        <p14:creationId xmlns:p14="http://schemas.microsoft.com/office/powerpoint/2010/main" val="394075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Where two people come in contact with one another, there is a potential for conflict. In this way, conflict can result in the need for negotiation. Alternatively, the need for negotiation can arise out of two parties’ willingness to exchange goods and services.</a:t>
            </a:r>
          </a:p>
          <a:p>
            <a:endParaRPr lang="en-CA" sz="1100" b="0" i="0" u="none" strike="noStrike" cap="none" dirty="0">
              <a:solidFill>
                <a:srgbClr val="000000"/>
              </a:solidFill>
              <a:effectLst/>
              <a:latin typeface="Arial"/>
              <a:cs typeface="Arial"/>
              <a:sym typeface="Arial"/>
            </a:endParaRPr>
          </a:p>
          <a:p>
            <a:r>
              <a:rPr lang="en-US" dirty="0"/>
              <a:t>All negotiations share four common characteristics:</a:t>
            </a:r>
          </a:p>
          <a:p>
            <a:pPr marL="158750" indent="0">
              <a:buNone/>
            </a:pPr>
            <a:endParaRPr lang="en-US" dirty="0"/>
          </a:p>
          <a:p>
            <a:pPr marL="158750" indent="0">
              <a:buNone/>
            </a:pPr>
            <a:r>
              <a:rPr lang="en-US" dirty="0"/>
              <a:t>1. The parties involved are somehow interdependent</a:t>
            </a:r>
          </a:p>
          <a:p>
            <a:pPr marL="158750" indent="0">
              <a:buNone/>
            </a:pPr>
            <a:r>
              <a:rPr lang="en-US" dirty="0"/>
              <a:t>2. The parties are each looking to achieve the best possible result in the interaction for themselves</a:t>
            </a:r>
          </a:p>
          <a:p>
            <a:pPr marL="158750" indent="0">
              <a:buNone/>
            </a:pPr>
            <a:r>
              <a:rPr lang="en-US" dirty="0"/>
              <a:t>3. The parties are motivated and capable of influencing one another</a:t>
            </a:r>
          </a:p>
          <a:p>
            <a:pPr marL="158750" indent="0">
              <a:buNone/>
            </a:pPr>
            <a:r>
              <a:rPr lang="en-US" dirty="0"/>
              <a:t>4. The parties believe they can reach an agreement</a:t>
            </a:r>
          </a:p>
          <a:p>
            <a:pPr marL="158750" indent="0">
              <a:buNone/>
            </a:pPr>
            <a:endParaRPr lang="en-US" dirty="0"/>
          </a:p>
          <a:p>
            <a:pPr marL="158750" indent="0">
              <a:buNone/>
            </a:pPr>
            <a:r>
              <a:rPr lang="en-US" b="1" dirty="0"/>
              <a:t>NB…</a:t>
            </a:r>
            <a:r>
              <a:rPr lang="en-CA" sz="1100" b="1" i="0" u="none" strike="noStrike" cap="none" dirty="0">
                <a:solidFill>
                  <a:srgbClr val="000000"/>
                </a:solidFill>
                <a:effectLst/>
                <a:latin typeface="Arial"/>
                <a:ea typeface="Arial"/>
                <a:cs typeface="Arial"/>
                <a:sym typeface="Arial"/>
              </a:rPr>
              <a:t>If these conditions don’t exist, neither can a negotiation.</a:t>
            </a:r>
            <a:endParaRPr lang="en-US" b="1" dirty="0"/>
          </a:p>
          <a:p>
            <a:endParaRPr lang="en-US" dirty="0"/>
          </a:p>
        </p:txBody>
      </p:sp>
    </p:spTree>
    <p:extLst>
      <p:ext uri="{BB962C8B-B14F-4D97-AF65-F5344CB8AC3E}">
        <p14:creationId xmlns:p14="http://schemas.microsoft.com/office/powerpoint/2010/main" val="381814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users/geralt-9301/?utm_source=link-attribution&amp;utm_medium=referral&amp;utm_campaign=image&amp;utm_content=2204252"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hyperlink" Target="https://pixabay.com/?utm_source=link-attribution&amp;utm_medium=referral&amp;utm_campaign=image&amp;utm_content=220425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11970" y="1775225"/>
            <a:ext cx="8508329"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Arial" panose="020B0604020202020204" pitchFamily="34" charset="0"/>
                <a:cs typeface="Arial" panose="020B0604020202020204" pitchFamily="34" charset="0"/>
              </a:rPr>
              <a:t>CONFLICT MANAGEMENT</a:t>
            </a:r>
          </a:p>
        </p:txBody>
      </p:sp>
      <p:sp>
        <p:nvSpPr>
          <p:cNvPr id="82" name="Google Shape;82;p14"/>
          <p:cNvSpPr txBox="1">
            <a:spLocks noGrp="1"/>
          </p:cNvSpPr>
          <p:nvPr>
            <p:ph type="subTitle" idx="1"/>
          </p:nvPr>
        </p:nvSpPr>
        <p:spPr>
          <a:xfrm>
            <a:off x="311971" y="2715912"/>
            <a:ext cx="8918089" cy="930929"/>
          </a:xfrm>
          <a:prstGeom prst="rect">
            <a:avLst/>
          </a:prstGeom>
        </p:spPr>
        <p:txBody>
          <a:bodyPr spcFirstLastPara="1" wrap="square" lIns="91425" tIns="91425" rIns="91425" bIns="91425" anchor="t" anchorCtr="0">
            <a:normAutofit/>
          </a:bodyPr>
          <a:lstStyle/>
          <a:p>
            <a:pPr marL="0" indent="0"/>
            <a:r>
              <a:rPr lang="en-US" sz="2400" b="1" dirty="0">
                <a:latin typeface="Arial" panose="020B0604020202020204" pitchFamily="34" charset="0"/>
                <a:cs typeface="Arial" panose="020B0604020202020204" pitchFamily="34" charset="0"/>
              </a:rPr>
              <a:t>CHAPTER 2: </a:t>
            </a:r>
            <a:r>
              <a:rPr lang="en-CA" sz="2400" b="1" cap="all" dirty="0">
                <a:latin typeface="Arial" panose="020B0604020202020204" pitchFamily="34" charset="0"/>
                <a:cs typeface="Arial" panose="020B0604020202020204" pitchFamily="34" charset="0"/>
              </a:rPr>
              <a:t>CONFLICT RESOLUTION, NEGOTIATIONS, AND LABOUR RELATIONS</a:t>
            </a:r>
          </a:p>
          <a:p>
            <a:pPr marL="0" indent="0"/>
            <a:endParaRPr sz="600" dirty="0"/>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AD95-CDA0-45B5-3D39-D3592E4A8F03}"/>
              </a:ext>
            </a:extLst>
          </p:cNvPr>
          <p:cNvSpPr>
            <a:spLocks noGrp="1"/>
          </p:cNvSpPr>
          <p:nvPr>
            <p:ph type="title"/>
          </p:nvPr>
        </p:nvSpPr>
        <p:spPr/>
        <p:txBody>
          <a:bodyPr>
            <a:noAutofit/>
          </a:bodyPr>
          <a:lstStyle/>
          <a:p>
            <a:r>
              <a:rPr lang="en-US" dirty="0"/>
              <a:t>2.4 Negotiation I</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91619BBB-CE1E-1A79-B2F3-1306B097AD48}"/>
              </a:ext>
            </a:extLst>
          </p:cNvPr>
          <p:cNvSpPr>
            <a:spLocks noGrp="1"/>
          </p:cNvSpPr>
          <p:nvPr>
            <p:ph type="body" idx="1"/>
          </p:nvPr>
        </p:nvSpPr>
        <p:spPr>
          <a:xfrm>
            <a:off x="311700" y="1525305"/>
            <a:ext cx="3478102"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Negotiation</a:t>
            </a:r>
            <a:r>
              <a:rPr lang="en-CA" sz="2000" dirty="0">
                <a:latin typeface="Arial" panose="020B0604020202020204" pitchFamily="34" charset="0"/>
                <a:cs typeface="Arial" panose="020B0604020202020204" pitchFamily="34" charset="0"/>
              </a:rPr>
              <a:t> is the process by which individuals or groups attempt to realize their goals by bargaining with another party who has at least some control over goal attainment.</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1B3E139-AB36-001E-4BD4-2B2CD5C9FD04}"/>
              </a:ext>
            </a:extLst>
          </p:cNvPr>
          <p:cNvSpPr txBox="1"/>
          <p:nvPr/>
        </p:nvSpPr>
        <p:spPr>
          <a:xfrm>
            <a:off x="6635651" y="4602695"/>
            <a:ext cx="4572000" cy="261610"/>
          </a:xfrm>
          <a:prstGeom prst="rect">
            <a:avLst/>
          </a:prstGeom>
          <a:noFill/>
        </p:spPr>
        <p:txBody>
          <a:bodyPr wrap="square">
            <a:spAutoFit/>
          </a:bodyPr>
          <a:lstStyle/>
          <a:p>
            <a:r>
              <a:rPr lang="en-CA" sz="1100" b="0" i="0" u="none" strike="noStrike" dirty="0">
                <a:solidFill>
                  <a:srgbClr val="191B26"/>
                </a:solidFill>
                <a:effectLst/>
                <a:latin typeface="Arial" panose="020B0604020202020204" pitchFamily="34" charset="0"/>
                <a:cs typeface="Arial" panose="020B0604020202020204" pitchFamily="34" charset="0"/>
              </a:rPr>
              <a:t>Image by </a:t>
            </a:r>
            <a:r>
              <a:rPr lang="en-CA" sz="1100" b="0" i="0" u="sng" strike="noStrike" dirty="0">
                <a:solidFill>
                  <a:srgbClr val="191B26"/>
                </a:solidFill>
                <a:effectLst/>
                <a:latin typeface="Arial" panose="020B0604020202020204" pitchFamily="34" charset="0"/>
                <a:cs typeface="Arial" panose="020B0604020202020204" pitchFamily="34" charset="0"/>
                <a:hlinkClick r:id="rId3"/>
              </a:rPr>
              <a:t>Gerd Altmann</a:t>
            </a:r>
            <a:r>
              <a:rPr lang="en-CA" sz="1100" b="0" i="0" u="none" strike="noStrike" dirty="0">
                <a:solidFill>
                  <a:srgbClr val="191B26"/>
                </a:solidFill>
                <a:effectLst/>
                <a:latin typeface="Arial" panose="020B0604020202020204" pitchFamily="34" charset="0"/>
                <a:cs typeface="Arial" panose="020B0604020202020204" pitchFamily="34" charset="0"/>
              </a:rPr>
              <a:t> from </a:t>
            </a:r>
            <a:r>
              <a:rPr lang="en-CA" sz="1100" b="0" i="0" u="sng" strike="noStrike" dirty="0">
                <a:solidFill>
                  <a:srgbClr val="191B26"/>
                </a:solidFill>
                <a:effectLst/>
                <a:latin typeface="Arial" panose="020B0604020202020204" pitchFamily="34" charset="0"/>
                <a:cs typeface="Arial" panose="020B0604020202020204" pitchFamily="34" charset="0"/>
                <a:hlinkClick r:id="rId4"/>
              </a:rPr>
              <a:t>Pixabay</a:t>
            </a:r>
            <a:r>
              <a:rPr lang="en-CA" sz="1100" b="0" i="0" u="none" strike="noStrike" dirty="0">
                <a:solidFill>
                  <a:srgbClr val="191B26"/>
                </a:solidFill>
                <a:effectLst/>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5292AE0-8CA4-6AFC-BC9B-27ECCA5D400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144362" y="1017800"/>
            <a:ext cx="4764262" cy="3179627"/>
          </a:xfrm>
          <a:prstGeom prst="rect">
            <a:avLst/>
          </a:prstGeom>
        </p:spPr>
      </p:pic>
    </p:spTree>
    <p:extLst>
      <p:ext uri="{BB962C8B-B14F-4D97-AF65-F5344CB8AC3E}">
        <p14:creationId xmlns:p14="http://schemas.microsoft.com/office/powerpoint/2010/main" val="167870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1187-8A8D-0A95-4B01-039D7E8F9306}"/>
              </a:ext>
            </a:extLst>
          </p:cNvPr>
          <p:cNvSpPr>
            <a:spLocks noGrp="1"/>
          </p:cNvSpPr>
          <p:nvPr>
            <p:ph type="title"/>
          </p:nvPr>
        </p:nvSpPr>
        <p:spPr/>
        <p:txBody>
          <a:bodyPr>
            <a:normAutofit fontScale="90000"/>
          </a:bodyPr>
          <a:lstStyle/>
          <a:p>
            <a:r>
              <a:rPr lang="en-US" dirty="0"/>
              <a:t>2.4 Negotiation II</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82B2C43E-2856-6F59-FF5F-5BD6F422780C}"/>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Approaches to Bargaining</a:t>
            </a:r>
          </a:p>
          <a:p>
            <a:endParaRPr lang="en-US" dirty="0"/>
          </a:p>
          <a:p>
            <a:endParaRPr lang="en-US" dirty="0"/>
          </a:p>
          <a:p>
            <a:pPr marL="114300" indent="0">
              <a:buNone/>
            </a:pP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46AD34B4-7FD2-95CC-D4C0-90F605BFFBB9}"/>
              </a:ext>
            </a:extLst>
          </p:cNvPr>
          <p:cNvSpPr txBox="1"/>
          <p:nvPr/>
        </p:nvSpPr>
        <p:spPr>
          <a:xfrm>
            <a:off x="813540" y="2391325"/>
            <a:ext cx="7516919" cy="453183"/>
          </a:xfrm>
          <a:prstGeom prst="rect">
            <a:avLst/>
          </a:prstGeom>
          <a:solidFill>
            <a:schemeClr val="bg1">
              <a:lumMod val="95000"/>
            </a:schemeClr>
          </a:solidFill>
          <a:ln w="57150">
            <a:solidFill>
              <a:schemeClr val="tx1"/>
            </a:solidFill>
          </a:ln>
        </p:spPr>
        <p:txBody>
          <a:bodyPr wrap="square" lIns="108000" tIns="72000" rIns="108000" bIns="72000">
            <a:spAutoFit/>
          </a:bodyPr>
          <a:lstStyle/>
          <a:p>
            <a:pPr algn="ctr"/>
            <a:r>
              <a:rPr lang="en-CA" sz="2000" b="1" dirty="0"/>
              <a:t>Distributive bargaining i</a:t>
            </a:r>
            <a:r>
              <a:rPr lang="en-CA" sz="2000" dirty="0"/>
              <a:t>s “win-lose” or fixed-pie bargaining.</a:t>
            </a:r>
            <a:endParaRPr lang="en-US" sz="2000" i="1" dirty="0">
              <a:solidFill>
                <a:schemeClr val="bg2"/>
              </a:solidFill>
            </a:endParaRPr>
          </a:p>
        </p:txBody>
      </p:sp>
      <p:sp>
        <p:nvSpPr>
          <p:cNvPr id="5" name="TextBox 4">
            <a:extLst>
              <a:ext uri="{FF2B5EF4-FFF2-40B4-BE49-F238E27FC236}">
                <a16:creationId xmlns:a16="http://schemas.microsoft.com/office/drawing/2014/main" id="{240A713D-A544-8AE6-E8CA-CE9B0228182E}"/>
              </a:ext>
            </a:extLst>
          </p:cNvPr>
          <p:cNvSpPr txBox="1"/>
          <p:nvPr/>
        </p:nvSpPr>
        <p:spPr>
          <a:xfrm>
            <a:off x="813540" y="3299675"/>
            <a:ext cx="7516919" cy="453183"/>
          </a:xfrm>
          <a:prstGeom prst="rect">
            <a:avLst/>
          </a:prstGeom>
          <a:solidFill>
            <a:schemeClr val="bg1">
              <a:lumMod val="95000"/>
            </a:schemeClr>
          </a:solidFill>
          <a:ln w="57150">
            <a:solidFill>
              <a:schemeClr val="tx1"/>
            </a:solidFill>
          </a:ln>
        </p:spPr>
        <p:txBody>
          <a:bodyPr wrap="square" lIns="108000" tIns="72000" rIns="108000" bIns="72000">
            <a:spAutoFit/>
          </a:bodyPr>
          <a:lstStyle/>
          <a:p>
            <a:pPr algn="ctr"/>
            <a:r>
              <a:rPr lang="en-CA" sz="2000" b="1" dirty="0"/>
              <a:t>Integrative bargaining, </a:t>
            </a:r>
            <a:r>
              <a:rPr lang="en-CA" sz="2000" dirty="0"/>
              <a:t>is referred to as a ‘win–win’ approach. </a:t>
            </a:r>
            <a:endParaRPr lang="en-US" sz="2000" i="1" dirty="0">
              <a:solidFill>
                <a:schemeClr val="bg2"/>
              </a:solidFill>
            </a:endParaRPr>
          </a:p>
        </p:txBody>
      </p:sp>
    </p:spTree>
    <p:extLst>
      <p:ext uri="{BB962C8B-B14F-4D97-AF65-F5344CB8AC3E}">
        <p14:creationId xmlns:p14="http://schemas.microsoft.com/office/powerpoint/2010/main" val="1595037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B599-2D06-1E86-DA22-7F3943F10184}"/>
              </a:ext>
            </a:extLst>
          </p:cNvPr>
          <p:cNvSpPr>
            <a:spLocks noGrp="1"/>
          </p:cNvSpPr>
          <p:nvPr>
            <p:ph type="title"/>
          </p:nvPr>
        </p:nvSpPr>
        <p:spPr/>
        <p:txBody>
          <a:bodyPr>
            <a:normAutofit fontScale="90000"/>
          </a:bodyPr>
          <a:lstStyle/>
          <a:p>
            <a:r>
              <a:rPr lang="en-US" dirty="0"/>
              <a:t>2.4 Negotiation III</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06ED02BC-06BC-294E-68C9-7AD03CA0721E}"/>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Phases of Negotiation</a:t>
            </a:r>
          </a:p>
          <a:p>
            <a:pPr marL="114300" indent="0">
              <a:buNone/>
            </a:pPr>
            <a:endParaRPr lang="en-US" dirty="0"/>
          </a:p>
          <a:p>
            <a:pPr marL="114300" indent="0">
              <a:buNone/>
            </a:pPr>
            <a:endParaRPr lang="en-US" dirty="0"/>
          </a:p>
        </p:txBody>
      </p:sp>
      <p:pic>
        <p:nvPicPr>
          <p:cNvPr id="5" name="Picture 4" descr="Phases of negotiation&#10;&#10;Investigation&#10;&#10;Determine your BATNA&#10;&#10;Presentation &#10;&#10;Bargaining&#10;&#10;Closure ">
            <a:extLst>
              <a:ext uri="{FF2B5EF4-FFF2-40B4-BE49-F238E27FC236}">
                <a16:creationId xmlns:a16="http://schemas.microsoft.com/office/drawing/2014/main" id="{A02D8271-8E20-DC5B-16D8-11AFF90E9AE2}"/>
              </a:ext>
            </a:extLst>
          </p:cNvPr>
          <p:cNvPicPr>
            <a:picLocks noChangeAspect="1"/>
          </p:cNvPicPr>
          <p:nvPr/>
        </p:nvPicPr>
        <p:blipFill>
          <a:blip r:embed="rId3"/>
          <a:stretch>
            <a:fillRect/>
          </a:stretch>
        </p:blipFill>
        <p:spPr>
          <a:xfrm>
            <a:off x="104834" y="2288480"/>
            <a:ext cx="8934332" cy="1221789"/>
          </a:xfrm>
          <a:prstGeom prst="rect">
            <a:avLst/>
          </a:prstGeom>
        </p:spPr>
      </p:pic>
    </p:spTree>
    <p:extLst>
      <p:ext uri="{BB962C8B-B14F-4D97-AF65-F5344CB8AC3E}">
        <p14:creationId xmlns:p14="http://schemas.microsoft.com/office/powerpoint/2010/main" val="2967164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4A10-316E-AB7E-3036-5AC89D28D91E}"/>
              </a:ext>
            </a:extLst>
          </p:cNvPr>
          <p:cNvSpPr>
            <a:spLocks noGrp="1"/>
          </p:cNvSpPr>
          <p:nvPr>
            <p:ph type="title"/>
          </p:nvPr>
        </p:nvSpPr>
        <p:spPr/>
        <p:txBody>
          <a:bodyPr>
            <a:noAutofit/>
          </a:bodyPr>
          <a:lstStyle/>
          <a:p>
            <a:r>
              <a:rPr lang="en-US" dirty="0"/>
              <a:t>2.5 </a:t>
            </a:r>
            <a:r>
              <a:rPr lang="en-US" dirty="0" err="1"/>
              <a:t>Labour</a:t>
            </a:r>
            <a:r>
              <a:rPr lang="en-US" dirty="0"/>
              <a:t> Relations I</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55C4940D-2062-923C-C1F2-6059C816056F}"/>
              </a:ext>
            </a:extLst>
          </p:cNvPr>
          <p:cNvSpPr>
            <a:spLocks noGrp="1"/>
          </p:cNvSpPr>
          <p:nvPr>
            <p:ph type="body" idx="1"/>
          </p:nvPr>
        </p:nvSpPr>
        <p:spPr>
          <a:xfrm>
            <a:off x="311700" y="1804500"/>
            <a:ext cx="5472155"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A </a:t>
            </a:r>
            <a:r>
              <a:rPr lang="en-CA" sz="2000" b="1" dirty="0">
                <a:latin typeface="Arial" panose="020B0604020202020204" pitchFamily="34" charset="0"/>
                <a:cs typeface="Arial" panose="020B0604020202020204" pitchFamily="34" charset="0"/>
              </a:rPr>
              <a:t>labour union</a:t>
            </a:r>
            <a:r>
              <a:rPr lang="en-CA" sz="2000" dirty="0">
                <a:latin typeface="Arial" panose="020B0604020202020204" pitchFamily="34" charset="0"/>
                <a:cs typeface="Arial" panose="020B0604020202020204" pitchFamily="34" charset="0"/>
              </a:rPr>
              <a:t>, or union, is defined as workers banding together to meet common goals, such as better pay, benefits, or promotion rules.</a:t>
            </a: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DCFE496-F8B1-E1AF-EDA9-C19B64E2AC24}"/>
              </a:ext>
            </a:extLst>
          </p:cNvPr>
          <p:cNvSpPr txBox="1"/>
          <p:nvPr/>
        </p:nvSpPr>
        <p:spPr>
          <a:xfrm>
            <a:off x="6180461" y="1114052"/>
            <a:ext cx="2148290" cy="2915395"/>
          </a:xfrm>
          <a:prstGeom prst="rect">
            <a:avLst/>
          </a:prstGeom>
          <a:solidFill>
            <a:schemeClr val="bg1">
              <a:lumMod val="95000"/>
            </a:schemeClr>
          </a:solidFill>
          <a:ln w="57150">
            <a:solidFill>
              <a:schemeClr val="tx1"/>
            </a:solidFill>
          </a:ln>
        </p:spPr>
        <p:txBody>
          <a:bodyPr wrap="square" lIns="108000" tIns="72000" rIns="108000" bIns="72000">
            <a:spAutoFit/>
          </a:bodyPr>
          <a:lstStyle/>
          <a:p>
            <a:pPr algn="ctr"/>
            <a:r>
              <a:rPr lang="en-CA" sz="2000" dirty="0"/>
              <a:t>According to Statistics Canada (2022), </a:t>
            </a:r>
            <a:r>
              <a:rPr lang="en-CA" sz="2000" b="1" dirty="0"/>
              <a:t>30.9%</a:t>
            </a:r>
            <a:r>
              <a:rPr lang="en-CA" sz="2000" dirty="0"/>
              <a:t> of employees in the Canadian workforce are unionized employees.</a:t>
            </a:r>
            <a:endParaRPr lang="en-US" sz="2000" i="1" dirty="0">
              <a:solidFill>
                <a:schemeClr val="bg2"/>
              </a:solidFill>
            </a:endParaRPr>
          </a:p>
        </p:txBody>
      </p:sp>
    </p:spTree>
    <p:extLst>
      <p:ext uri="{BB962C8B-B14F-4D97-AF65-F5344CB8AC3E}">
        <p14:creationId xmlns:p14="http://schemas.microsoft.com/office/powerpoint/2010/main" val="423695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845E9-EE65-FE1E-39F0-3BC52EADED7D}"/>
              </a:ext>
            </a:extLst>
          </p:cNvPr>
          <p:cNvSpPr>
            <a:spLocks noGrp="1"/>
          </p:cNvSpPr>
          <p:nvPr>
            <p:ph type="title"/>
          </p:nvPr>
        </p:nvSpPr>
        <p:spPr/>
        <p:txBody>
          <a:bodyPr>
            <a:noAutofit/>
          </a:bodyPr>
          <a:lstStyle/>
          <a:p>
            <a:r>
              <a:rPr lang="en-US" dirty="0"/>
              <a:t>2.5 </a:t>
            </a:r>
            <a:r>
              <a:rPr lang="en-US" dirty="0" err="1"/>
              <a:t>Labour</a:t>
            </a:r>
            <a:r>
              <a:rPr lang="en-US" dirty="0"/>
              <a:t> Relations II</a:t>
            </a:r>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37D8F458-4A89-B0F3-ED44-2FEEF07258E7}"/>
              </a:ext>
            </a:extLst>
          </p:cNvPr>
          <p:cNvSpPr>
            <a:spLocks noGrp="1"/>
          </p:cNvSpPr>
          <p:nvPr>
            <p:ph type="body" idx="1"/>
          </p:nvPr>
        </p:nvSpPr>
        <p:spPr/>
        <p:txBody>
          <a:bodyPr>
            <a:normAutofit/>
          </a:bodyPr>
          <a:lstStyle/>
          <a:p>
            <a:pPr marL="114300" indent="0">
              <a:buNone/>
            </a:pPr>
            <a:r>
              <a:rPr lang="en-CA" sz="2000" b="1" dirty="0"/>
              <a:t>Collective Bargaining</a:t>
            </a:r>
          </a:p>
          <a:p>
            <a:pPr marL="114300" indent="0">
              <a:buNone/>
            </a:pPr>
            <a:endParaRPr lang="en-CA" sz="2000" b="1" dirty="0"/>
          </a:p>
          <a:p>
            <a:pPr marL="114300" indent="0">
              <a:buNone/>
            </a:pPr>
            <a:r>
              <a:rPr lang="en-CA" sz="2000" dirty="0"/>
              <a:t>Collective bargaining is the process of </a:t>
            </a:r>
            <a:r>
              <a:rPr lang="en-CA" sz="2000" b="1" dirty="0"/>
              <a:t>negotiations</a:t>
            </a:r>
            <a:r>
              <a:rPr lang="en-CA" sz="2000" dirty="0"/>
              <a:t> between the company and representatives of the union. The goal is for management and the union to reach a </a:t>
            </a:r>
            <a:r>
              <a:rPr lang="en-CA" sz="2000" b="1" dirty="0"/>
              <a:t>contract agreement</a:t>
            </a:r>
            <a:r>
              <a:rPr lang="en-CA" sz="2000" dirty="0"/>
              <a:t>, which is put into place for a specified period of time. </a:t>
            </a:r>
          </a:p>
          <a:p>
            <a:pPr marL="114300" indent="0">
              <a:buNone/>
            </a:pPr>
            <a:br>
              <a:rPr lang="en-CA" sz="2000" dirty="0"/>
            </a:br>
            <a:endParaRPr lang="en-US" sz="2000" dirty="0"/>
          </a:p>
        </p:txBody>
      </p:sp>
    </p:spTree>
    <p:extLst>
      <p:ext uri="{BB962C8B-B14F-4D97-AF65-F5344CB8AC3E}">
        <p14:creationId xmlns:p14="http://schemas.microsoft.com/office/powerpoint/2010/main" val="302541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4CC0-20C4-8E5C-4D51-FBBF5336FBFC}"/>
              </a:ext>
            </a:extLst>
          </p:cNvPr>
          <p:cNvSpPr>
            <a:spLocks noGrp="1"/>
          </p:cNvSpPr>
          <p:nvPr>
            <p:ph type="title"/>
          </p:nvPr>
        </p:nvSpPr>
        <p:spPr/>
        <p:txBody>
          <a:bodyPr>
            <a:noAutofit/>
          </a:bodyPr>
          <a:lstStyle/>
          <a:p>
            <a:r>
              <a:rPr lang="en-US" dirty="0"/>
              <a:t>2.5 </a:t>
            </a:r>
            <a:r>
              <a:rPr lang="en-US" dirty="0" err="1"/>
              <a:t>Labour</a:t>
            </a:r>
            <a:r>
              <a:rPr lang="en-US" dirty="0"/>
              <a:t> Relations III</a:t>
            </a:r>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59D1CD1D-E5A4-50B7-8982-EE9221F89E0F}"/>
              </a:ext>
            </a:extLst>
          </p:cNvPr>
          <p:cNvSpPr>
            <a:spLocks noGrp="1"/>
          </p:cNvSpPr>
          <p:nvPr>
            <p:ph type="body" idx="1"/>
          </p:nvPr>
        </p:nvSpPr>
        <p:spPr>
          <a:xfrm>
            <a:off x="311700" y="1017800"/>
            <a:ext cx="8520600" cy="3339000"/>
          </a:xfrm>
        </p:spPr>
        <p:txBody>
          <a:bodyPr/>
          <a:lstStyle/>
          <a:p>
            <a:pPr marL="114300" indent="0">
              <a:buNone/>
            </a:pPr>
            <a:r>
              <a:rPr lang="en-CA" sz="2000" b="1" dirty="0"/>
              <a:t>The Collective Bargaining Process</a:t>
            </a:r>
          </a:p>
          <a:p>
            <a:pPr marL="114300" indent="0">
              <a:buNone/>
            </a:pPr>
            <a:endParaRPr lang="en-CA" dirty="0"/>
          </a:p>
          <a:p>
            <a:pPr marL="114300" indent="0">
              <a:buNone/>
            </a:pPr>
            <a:br>
              <a:rPr lang="en-CA" dirty="0"/>
            </a:br>
            <a:endParaRPr lang="en-US" dirty="0"/>
          </a:p>
        </p:txBody>
      </p:sp>
      <p:pic>
        <p:nvPicPr>
          <p:cNvPr id="5" name="Picture 4">
            <a:extLst>
              <a:ext uri="{FF2B5EF4-FFF2-40B4-BE49-F238E27FC236}">
                <a16:creationId xmlns:a16="http://schemas.microsoft.com/office/drawing/2014/main" id="{2133CE82-55E7-81D3-901C-ABF87803AC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5247" y="1524802"/>
            <a:ext cx="7448823" cy="3285547"/>
          </a:xfrm>
          <a:prstGeom prst="rect">
            <a:avLst/>
          </a:prstGeom>
        </p:spPr>
      </p:pic>
    </p:spTree>
    <p:extLst>
      <p:ext uri="{BB962C8B-B14F-4D97-AF65-F5344CB8AC3E}">
        <p14:creationId xmlns:p14="http://schemas.microsoft.com/office/powerpoint/2010/main" val="3821064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68EE-7F1B-1E1A-BACF-D4589C99650A}"/>
              </a:ext>
            </a:extLst>
          </p:cNvPr>
          <p:cNvSpPr>
            <a:spLocks noGrp="1"/>
          </p:cNvSpPr>
          <p:nvPr>
            <p:ph type="title"/>
          </p:nvPr>
        </p:nvSpPr>
        <p:spPr/>
        <p:txBody>
          <a:bodyPr>
            <a:normAutofit fontScale="90000"/>
          </a:bodyPr>
          <a:lstStyle/>
          <a:p>
            <a:r>
              <a:rPr lang="en-US" dirty="0"/>
              <a:t>2.6 Key Takeaways</a:t>
            </a:r>
          </a:p>
        </p:txBody>
      </p:sp>
      <p:sp>
        <p:nvSpPr>
          <p:cNvPr id="3" name="Text Placeholder 2">
            <a:extLst>
              <a:ext uri="{FF2B5EF4-FFF2-40B4-BE49-F238E27FC236}">
                <a16:creationId xmlns:a16="http://schemas.microsoft.com/office/drawing/2014/main" id="{9C00BF4E-2A72-EC6F-E5CE-1050320E8236}"/>
              </a:ext>
            </a:extLst>
          </p:cNvPr>
          <p:cNvSpPr>
            <a:spLocks noGrp="1"/>
          </p:cNvSpPr>
          <p:nvPr>
            <p:ph type="body" idx="1"/>
          </p:nvPr>
        </p:nvSpPr>
        <p:spPr/>
        <p:txBody>
          <a:bodyPr>
            <a:normAutofit fontScale="77500" lnSpcReduction="20000"/>
          </a:bodyPr>
          <a:lstStyle/>
          <a:p>
            <a:r>
              <a:rPr lang="en-US" sz="2300" dirty="0">
                <a:latin typeface="Arial" panose="020B0604020202020204" pitchFamily="34" charset="0"/>
                <a:cs typeface="Arial" panose="020B0604020202020204" pitchFamily="34" charset="0"/>
              </a:rPr>
              <a:t>The conflict process consists of four stages</a:t>
            </a:r>
          </a:p>
          <a:p>
            <a:r>
              <a:rPr lang="en-US" sz="2300" dirty="0">
                <a:latin typeface="Arial" panose="020B0604020202020204" pitchFamily="34" charset="0"/>
                <a:cs typeface="Arial" panose="020B0604020202020204" pitchFamily="34" charset="0"/>
              </a:rPr>
              <a:t>Conflict can often escalate in similar patterns.</a:t>
            </a:r>
          </a:p>
          <a:p>
            <a:r>
              <a:rPr lang="en-US" sz="2300" dirty="0">
                <a:latin typeface="Arial" panose="020B0604020202020204" pitchFamily="34" charset="0"/>
                <a:cs typeface="Arial" panose="020B0604020202020204" pitchFamily="34" charset="0"/>
              </a:rPr>
              <a:t>The Thomas and Kilmann model identifies five approaches to conflict </a:t>
            </a:r>
          </a:p>
          <a:p>
            <a:r>
              <a:rPr lang="en-US" sz="2300" dirty="0">
                <a:latin typeface="Arial" panose="020B0604020202020204" pitchFamily="34" charset="0"/>
                <a:cs typeface="Arial" panose="020B0604020202020204" pitchFamily="34" charset="0"/>
              </a:rPr>
              <a:t>Ineffective conflict resolution strategies include nonaction, administrative orbiting, due process nonaction, secrecy, and character assassination.</a:t>
            </a:r>
          </a:p>
          <a:p>
            <a:r>
              <a:rPr lang="en-US" sz="2300" dirty="0">
                <a:latin typeface="Arial" panose="020B0604020202020204" pitchFamily="34" charset="0"/>
                <a:cs typeface="Arial" panose="020B0604020202020204" pitchFamily="34" charset="0"/>
              </a:rPr>
              <a:t>Negotiation is the process by which individuals or groups attempt to realize their goals by bargaining with another party who has at least some control over goal attainment.</a:t>
            </a:r>
          </a:p>
          <a:p>
            <a:r>
              <a:rPr lang="en-US" sz="2300" dirty="0">
                <a:latin typeface="Arial" panose="020B0604020202020204" pitchFamily="34" charset="0"/>
                <a:cs typeface="Arial" panose="020B0604020202020204" pitchFamily="34" charset="0"/>
              </a:rPr>
              <a:t>Different negotiation strategies include the distributive approach and the integrative approach.</a:t>
            </a:r>
          </a:p>
          <a:p>
            <a:r>
              <a:rPr lang="en-US" sz="2300" dirty="0">
                <a:latin typeface="Arial" panose="020B0604020202020204" pitchFamily="34" charset="0"/>
                <a:cs typeface="Arial" panose="020B0604020202020204" pitchFamily="34" charset="0"/>
              </a:rPr>
              <a:t>Negotiation consists of five phases</a:t>
            </a:r>
          </a:p>
          <a:p>
            <a:r>
              <a:rPr lang="en-US" sz="2300" dirty="0">
                <a:latin typeface="Arial" panose="020B0604020202020204" pitchFamily="34" charset="0"/>
                <a:cs typeface="Arial" panose="020B0604020202020204" pitchFamily="34" charset="0"/>
              </a:rPr>
              <a:t>Collective bargaining is the process of negotiating the contact with union representatives. </a:t>
            </a:r>
          </a:p>
          <a:p>
            <a:r>
              <a:rPr lang="en-US" sz="2300" dirty="0">
                <a:latin typeface="Arial" panose="020B0604020202020204" pitchFamily="34" charset="0"/>
                <a:cs typeface="Arial" panose="020B0604020202020204" pitchFamily="34" charset="0"/>
              </a:rPr>
              <a:t>The collective bargaining process can take time.</a:t>
            </a:r>
          </a:p>
          <a:p>
            <a:endParaRPr lang="en-US" dirty="0"/>
          </a:p>
          <a:p>
            <a:endParaRPr lang="en-US" dirty="0"/>
          </a:p>
          <a:p>
            <a:endParaRPr lang="en-US" dirty="0"/>
          </a:p>
        </p:txBody>
      </p:sp>
    </p:spTree>
    <p:extLst>
      <p:ext uri="{BB962C8B-B14F-4D97-AF65-F5344CB8AC3E}">
        <p14:creationId xmlns:p14="http://schemas.microsoft.com/office/powerpoint/2010/main" val="288336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rmAutofit fontScale="92500" lnSpcReduction="20000"/>
          </a:bodyPr>
          <a:lstStyle/>
          <a:p>
            <a:pPr marL="114300" indent="0">
              <a:lnSpc>
                <a:spcPct val="120000"/>
              </a:lnSpc>
              <a:buNone/>
            </a:pPr>
            <a:r>
              <a:rPr lang="en-CA" sz="22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200" dirty="0">
              <a:latin typeface="Arial" panose="020B0604020202020204" pitchFamily="34" charset="0"/>
              <a:cs typeface="Arial" panose="020B0604020202020204" pitchFamily="34" charset="0"/>
            </a:endParaRPr>
          </a:p>
          <a:p>
            <a:r>
              <a:rPr lang="en-CA" sz="2200" dirty="0">
                <a:latin typeface="Arial" panose="020B0604020202020204" pitchFamily="34" charset="0"/>
                <a:cs typeface="Arial" panose="020B0604020202020204" pitchFamily="34" charset="0"/>
              </a:rPr>
              <a:t>Summarize stages in the conflict process.</a:t>
            </a:r>
          </a:p>
          <a:p>
            <a:r>
              <a:rPr lang="en-CA" sz="2200" dirty="0">
                <a:latin typeface="Arial" panose="020B0604020202020204" pitchFamily="34" charset="0"/>
                <a:cs typeface="Arial" panose="020B0604020202020204" pitchFamily="34" charset="0"/>
              </a:rPr>
              <a:t>Recognize characteristics of conflict escalation.</a:t>
            </a:r>
          </a:p>
          <a:p>
            <a:r>
              <a:rPr lang="en-CA" sz="2200" dirty="0">
                <a:latin typeface="Arial" panose="020B0604020202020204" pitchFamily="34" charset="0"/>
                <a:cs typeface="Arial" panose="020B0604020202020204" pitchFamily="34" charset="0"/>
              </a:rPr>
              <a:t>Describe common approaches to conflict and explain when to use them.</a:t>
            </a:r>
          </a:p>
          <a:p>
            <a:r>
              <a:rPr lang="en-CA" sz="2200" dirty="0">
                <a:latin typeface="Arial" panose="020B0604020202020204" pitchFamily="34" charset="0"/>
                <a:cs typeface="Arial" panose="020B0604020202020204" pitchFamily="34" charset="0"/>
              </a:rPr>
              <a:t>Explore common strategies for preventing and managing conflict at work.</a:t>
            </a:r>
          </a:p>
          <a:p>
            <a:r>
              <a:rPr lang="en-CA" sz="2200" dirty="0">
                <a:latin typeface="Arial" panose="020B0604020202020204" pitchFamily="34" charset="0"/>
                <a:cs typeface="Arial" panose="020B0604020202020204" pitchFamily="34" charset="0"/>
              </a:rPr>
              <a:t>Define negotiations.</a:t>
            </a:r>
          </a:p>
          <a:p>
            <a:r>
              <a:rPr lang="en-CA" sz="2200" dirty="0">
                <a:latin typeface="Arial" panose="020B0604020202020204" pitchFamily="34" charset="0"/>
                <a:cs typeface="Arial" panose="020B0604020202020204" pitchFamily="34" charset="0"/>
              </a:rPr>
              <a:t>Contrast distributive and integrated approaches to bargaining.</a:t>
            </a:r>
          </a:p>
          <a:p>
            <a:r>
              <a:rPr lang="en-CA" sz="2200" dirty="0">
                <a:latin typeface="Arial" panose="020B0604020202020204" pitchFamily="34" charset="0"/>
                <a:cs typeface="Arial" panose="020B0604020202020204" pitchFamily="34" charset="0"/>
              </a:rPr>
              <a:t>Summarize the steps in the negotiation process.</a:t>
            </a:r>
          </a:p>
          <a:p>
            <a:r>
              <a:rPr lang="en-CA" sz="2200" dirty="0">
                <a:latin typeface="Arial" panose="020B0604020202020204" pitchFamily="34" charset="0"/>
                <a:cs typeface="Arial" panose="020B0604020202020204" pitchFamily="34" charset="0"/>
              </a:rPr>
              <a:t>Demonstrate awareness of the history of labour relations in Canada.</a:t>
            </a:r>
          </a:p>
          <a:p>
            <a:r>
              <a:rPr lang="en-CA" sz="2200" dirty="0">
                <a:latin typeface="Arial" panose="020B0604020202020204" pitchFamily="34" charset="0"/>
                <a:cs typeface="Arial" panose="020B0604020202020204" pitchFamily="34" charset="0"/>
              </a:rPr>
              <a:t>Describe how the collective bargaining agreement impacts negotiation and conflict management in the workplace.</a:t>
            </a:r>
          </a:p>
          <a:p>
            <a:pPr marL="114300" indent="0">
              <a:lnSpc>
                <a:spcPct val="120000"/>
              </a:lnSpc>
              <a:buNone/>
            </a:pPr>
            <a:endParaRPr lang="en-CA"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94040" y="259275"/>
            <a:ext cx="4968495" cy="607800"/>
          </a:xfrm>
          <a:prstGeom prst="rect">
            <a:avLst/>
          </a:prstGeom>
        </p:spPr>
        <p:txBody>
          <a:bodyPr spcFirstLastPara="1" wrap="square" lIns="91425" tIns="91425" rIns="91425" bIns="91425" anchor="t" anchorCtr="0">
            <a:noAutofit/>
          </a:bodyPr>
          <a:lstStyle/>
          <a:p>
            <a:r>
              <a:rPr lang="en-CA" dirty="0">
                <a:latin typeface="Arial" panose="020B0604020202020204" pitchFamily="34" charset="0"/>
                <a:cs typeface="Arial" panose="020B0604020202020204" pitchFamily="34" charset="0"/>
              </a:rPr>
              <a:t>2.1 The Conflict Process I</a:t>
            </a:r>
            <a:endParaRPr b="1" dirty="0">
              <a:latin typeface="Arial" panose="020B0604020202020204" pitchFamily="34" charset="0"/>
              <a:cs typeface="Arial" panose="020B0604020202020204" pitchFamily="34" charset="0"/>
            </a:endParaRPr>
          </a:p>
        </p:txBody>
      </p:sp>
      <p:sp>
        <p:nvSpPr>
          <p:cNvPr id="94" name="Google Shape;94;p16"/>
          <p:cNvSpPr txBox="1">
            <a:spLocks noGrp="1"/>
          </p:cNvSpPr>
          <p:nvPr>
            <p:ph type="body" idx="1"/>
          </p:nvPr>
        </p:nvSpPr>
        <p:spPr>
          <a:xfrm>
            <a:off x="1487550" y="3510227"/>
            <a:ext cx="6830185" cy="799732"/>
          </a:xfrm>
          <a:prstGeom prst="rect">
            <a:avLst/>
          </a:prstGeom>
        </p:spPr>
        <p:txBody>
          <a:bodyPr spcFirstLastPara="1" wrap="square" lIns="91425" tIns="91425" rIns="91425" bIns="91425" anchor="t" anchorCtr="0">
            <a:noAutofit/>
          </a:bodyPr>
          <a:lstStyle/>
          <a:p>
            <a:pPr marL="0" indent="0">
              <a:spcAft>
                <a:spcPts val="1200"/>
              </a:spcAft>
              <a:buNone/>
            </a:pPr>
            <a:r>
              <a:rPr lang="en-CA" sz="2000" b="1" dirty="0">
                <a:latin typeface="Arial" panose="020B0604020202020204" pitchFamily="34" charset="0"/>
                <a:cs typeface="Arial" panose="020B0604020202020204" pitchFamily="34" charset="0"/>
              </a:rPr>
              <a:t>The most commonly accepted model of the conflict process was developed by Kenneth Thomas (1976). </a:t>
            </a:r>
            <a:endParaRPr sz="2000" dirty="0">
              <a:latin typeface="Arial" panose="020B0604020202020204" pitchFamily="34" charset="0"/>
              <a:cs typeface="Arial" panose="020B0604020202020204" pitchFamily="34" charset="0"/>
            </a:endParaRPr>
          </a:p>
        </p:txBody>
      </p:sp>
      <p:pic>
        <p:nvPicPr>
          <p:cNvPr id="3" name="Picture 2" descr="The Conflict Process:&#10;&#10;Frustration&#10;&#10;Conceptualization&#10;&#10;Behavior&#10;&#10;Outcome">
            <a:extLst>
              <a:ext uri="{FF2B5EF4-FFF2-40B4-BE49-F238E27FC236}">
                <a16:creationId xmlns:a16="http://schemas.microsoft.com/office/drawing/2014/main" id="{4C5B3D00-D394-04C7-B9AB-9093634DC44D}"/>
              </a:ext>
            </a:extLst>
          </p:cNvPr>
          <p:cNvPicPr>
            <a:picLocks noChangeAspect="1"/>
          </p:cNvPicPr>
          <p:nvPr/>
        </p:nvPicPr>
        <p:blipFill>
          <a:blip r:embed="rId3"/>
          <a:stretch>
            <a:fillRect/>
          </a:stretch>
        </p:blipFill>
        <p:spPr>
          <a:xfrm>
            <a:off x="0" y="1657784"/>
            <a:ext cx="9129995" cy="1461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311699" y="168840"/>
            <a:ext cx="5031481" cy="607800"/>
          </a:xfrm>
          <a:prstGeom prst="rect">
            <a:avLst/>
          </a:prstGeom>
        </p:spPr>
        <p:txBody>
          <a:bodyPr spcFirstLastPara="1" wrap="square" lIns="91425" tIns="91425" rIns="91425" bIns="91425" anchor="t" anchorCtr="0">
            <a:noAutofit/>
          </a:bodyPr>
          <a:lstStyle/>
          <a:p>
            <a:r>
              <a:rPr lang="en-CA" dirty="0">
                <a:latin typeface="Arial" panose="020B0604020202020204" pitchFamily="34" charset="0"/>
                <a:cs typeface="Arial" panose="020B0604020202020204" pitchFamily="34" charset="0"/>
              </a:rPr>
              <a:t>2</a:t>
            </a:r>
            <a:r>
              <a:rPr lang="en-CA" b="1" dirty="0">
                <a:latin typeface="Arial" panose="020B0604020202020204" pitchFamily="34" charset="0"/>
                <a:cs typeface="Arial" panose="020B0604020202020204" pitchFamily="34" charset="0"/>
              </a:rPr>
              <a:t>.1 The Conflict Process II</a:t>
            </a:r>
            <a:endParaRPr b="1" dirty="0">
              <a:latin typeface="Arial" panose="020B0604020202020204" pitchFamily="34" charset="0"/>
              <a:cs typeface="Arial" panose="020B0604020202020204" pitchFamily="34" charset="0"/>
            </a:endParaRPr>
          </a:p>
        </p:txBody>
      </p:sp>
      <p:sp>
        <p:nvSpPr>
          <p:cNvPr id="100" name="Google Shape;100;p17"/>
          <p:cNvSpPr txBox="1">
            <a:spLocks noGrp="1"/>
          </p:cNvSpPr>
          <p:nvPr>
            <p:ph type="body" idx="1"/>
          </p:nvPr>
        </p:nvSpPr>
        <p:spPr>
          <a:xfrm>
            <a:off x="370679" y="1871734"/>
            <a:ext cx="3830642" cy="3790330"/>
          </a:xfrm>
          <a:prstGeom prst="rect">
            <a:avLst/>
          </a:prstGeom>
        </p:spPr>
        <p:txBody>
          <a:bodyPr spcFirstLastPara="1" wrap="square" lIns="91425" tIns="91425" rIns="91425" bIns="91425" anchor="t" anchorCtr="0">
            <a:normAutofit/>
          </a:bodyPr>
          <a:lstStyle/>
          <a:p>
            <a:pPr marL="114300" indent="0">
              <a:buNone/>
            </a:pPr>
            <a:r>
              <a:rPr lang="en-CA" sz="3200" b="1" dirty="0">
                <a:latin typeface="Arial" panose="020B0604020202020204" pitchFamily="34" charset="0"/>
                <a:cs typeface="Arial" panose="020B0604020202020204" pitchFamily="34" charset="0"/>
              </a:rPr>
              <a:t>Conflict Escalation</a:t>
            </a:r>
          </a:p>
          <a:p>
            <a:pPr marL="114300" indent="0">
              <a:buNone/>
            </a:pPr>
            <a:br>
              <a:rPr lang="en-CA" sz="2000" dirty="0"/>
            </a:br>
            <a:endParaRPr lang="en-CA" dirty="0">
              <a:latin typeface="+mn-lt"/>
            </a:endParaRPr>
          </a:p>
        </p:txBody>
      </p:sp>
      <p:pic>
        <p:nvPicPr>
          <p:cNvPr id="3" name="Picture 2">
            <a:extLst>
              <a:ext uri="{FF2B5EF4-FFF2-40B4-BE49-F238E27FC236}">
                <a16:creationId xmlns:a16="http://schemas.microsoft.com/office/drawing/2014/main" id="{27CDC432-AD21-51D6-5C62-4ED9C9907C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54170" y="689632"/>
            <a:ext cx="4578130" cy="4107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D0A46-AB2A-9B4B-0EBF-5BD9F614B9D7}"/>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2.2 Approaches to Conflict I</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3F120D2-A00B-FC33-F430-C3D82B3DFA18}"/>
              </a:ext>
            </a:extLst>
          </p:cNvPr>
          <p:cNvSpPr>
            <a:spLocks noGrp="1"/>
          </p:cNvSpPr>
          <p:nvPr>
            <p:ph type="body" idx="1"/>
          </p:nvPr>
        </p:nvSpPr>
        <p:spPr>
          <a:xfrm>
            <a:off x="311700" y="1659533"/>
            <a:ext cx="8520600" cy="3339000"/>
          </a:xfrm>
        </p:spPr>
        <p:txBody>
          <a:bodyPr/>
          <a:lstStyle/>
          <a:p>
            <a:pPr marL="114300" indent="0">
              <a:buNone/>
            </a:pPr>
            <a:r>
              <a:rPr lang="en-CA" sz="2000" dirty="0">
                <a:latin typeface="Arial" panose="020B0604020202020204" pitchFamily="34" charset="0"/>
                <a:cs typeface="Arial" panose="020B0604020202020204" pitchFamily="34" charset="0"/>
              </a:rPr>
              <a:t>Every individual or group manages conflict differently. In the 1970s, consultants Kenneth W. Thomas and Ralph H. Kilmann developed a tool for analyzing the approaches to conflict resolution. This tool is called the </a:t>
            </a:r>
            <a:r>
              <a:rPr lang="en-CA" sz="2000" b="1" u="sng" dirty="0">
                <a:latin typeface="Arial" panose="020B0604020202020204" pitchFamily="34" charset="0"/>
                <a:cs typeface="Arial" panose="020B0604020202020204" pitchFamily="34" charset="0"/>
              </a:rPr>
              <a:t>Thomas-Kilmann Conflict Mode Instrument (TKI) (Kilmann Diagnostics, 2017).</a:t>
            </a:r>
          </a:p>
          <a:p>
            <a:pPr marL="114300" indent="0">
              <a:buNone/>
            </a:pPr>
            <a:endParaRPr lang="en-US" dirty="0"/>
          </a:p>
        </p:txBody>
      </p:sp>
    </p:spTree>
    <p:extLst>
      <p:ext uri="{BB962C8B-B14F-4D97-AF65-F5344CB8AC3E}">
        <p14:creationId xmlns:p14="http://schemas.microsoft.com/office/powerpoint/2010/main" val="279042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8EBA-46A2-9148-0F59-57B4DE5DC51A}"/>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2.2 Approaches to Conflict II</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p>
        </p:txBody>
      </p:sp>
      <p:pic>
        <p:nvPicPr>
          <p:cNvPr id="5" name="Picture 4">
            <a:extLst>
              <a:ext uri="{FF2B5EF4-FFF2-40B4-BE49-F238E27FC236}">
                <a16:creationId xmlns:a16="http://schemas.microsoft.com/office/drawing/2014/main" id="{71E11959-CF13-8152-CBC0-B95D033198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7443" y="1017800"/>
            <a:ext cx="4449795" cy="3779933"/>
          </a:xfrm>
          <a:prstGeom prst="rect">
            <a:avLst/>
          </a:prstGeom>
        </p:spPr>
      </p:pic>
    </p:spTree>
    <p:extLst>
      <p:ext uri="{BB962C8B-B14F-4D97-AF65-F5344CB8AC3E}">
        <p14:creationId xmlns:p14="http://schemas.microsoft.com/office/powerpoint/2010/main" val="245555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7D28-43D8-4C97-4FA5-6F003DC543F4}"/>
              </a:ext>
            </a:extLst>
          </p:cNvPr>
          <p:cNvSpPr>
            <a:spLocks noGrp="1"/>
          </p:cNvSpPr>
          <p:nvPr>
            <p:ph type="title"/>
          </p:nvPr>
        </p:nvSpPr>
        <p:spPr/>
        <p:txBody>
          <a:bodyPr>
            <a:noAutofit/>
          </a:bodyPr>
          <a:lstStyle/>
          <a:p>
            <a:r>
              <a:rPr lang="en-US" dirty="0"/>
              <a:t>2.3 Conflict Resolution Strategies I</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22A6DAA8-8D04-F62E-76C7-0C6D53658C4C}"/>
              </a:ext>
            </a:extLst>
          </p:cNvPr>
          <p:cNvSpPr>
            <a:spLocks noGrp="1"/>
          </p:cNvSpPr>
          <p:nvPr>
            <p:ph type="body" idx="1"/>
          </p:nvPr>
        </p:nvSpPr>
        <p:spPr/>
        <p:txBody>
          <a:bodyPr/>
          <a:lstStyle/>
          <a:p>
            <a:pPr marL="114300" indent="0">
              <a:buNone/>
            </a:pPr>
            <a:r>
              <a:rPr lang="en-CA" b="1" dirty="0"/>
              <a:t>Common Strategies that Seldom Work</a:t>
            </a:r>
          </a:p>
          <a:p>
            <a:endParaRPr lang="en-US" dirty="0"/>
          </a:p>
          <a:p>
            <a:r>
              <a:rPr lang="en-US" dirty="0"/>
              <a:t>Nonaction</a:t>
            </a:r>
          </a:p>
          <a:p>
            <a:r>
              <a:rPr lang="en-CA" dirty="0"/>
              <a:t>Administrative Orbiting</a:t>
            </a:r>
          </a:p>
          <a:p>
            <a:r>
              <a:rPr lang="en-CA" dirty="0"/>
              <a:t>Due Process Nonaction</a:t>
            </a:r>
          </a:p>
          <a:p>
            <a:r>
              <a:rPr lang="en-CA" dirty="0"/>
              <a:t>Secrecy</a:t>
            </a:r>
          </a:p>
          <a:p>
            <a:r>
              <a:rPr lang="en-CA" dirty="0"/>
              <a:t>Character Assassination</a:t>
            </a:r>
          </a:p>
          <a:p>
            <a:endParaRPr lang="en-US" dirty="0"/>
          </a:p>
        </p:txBody>
      </p:sp>
    </p:spTree>
    <p:extLst>
      <p:ext uri="{BB962C8B-B14F-4D97-AF65-F5344CB8AC3E}">
        <p14:creationId xmlns:p14="http://schemas.microsoft.com/office/powerpoint/2010/main" val="216330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DC92-D550-BF90-A79F-AC0633EBF7B9}"/>
              </a:ext>
            </a:extLst>
          </p:cNvPr>
          <p:cNvSpPr>
            <a:spLocks noGrp="1"/>
          </p:cNvSpPr>
          <p:nvPr>
            <p:ph type="title"/>
          </p:nvPr>
        </p:nvSpPr>
        <p:spPr/>
        <p:txBody>
          <a:bodyPr>
            <a:noAutofit/>
          </a:bodyPr>
          <a:lstStyle/>
          <a:p>
            <a:r>
              <a:rPr lang="en-US" dirty="0"/>
              <a:t>2.3 Conflict Resolution Strategies II</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FC8537E3-DB76-26F4-B9AF-AE737227194F}"/>
              </a:ext>
            </a:extLst>
          </p:cNvPr>
          <p:cNvSpPr>
            <a:spLocks noGrp="1"/>
          </p:cNvSpPr>
          <p:nvPr>
            <p:ph type="body" idx="1"/>
          </p:nvPr>
        </p:nvSpPr>
        <p:spPr/>
        <p:txBody>
          <a:bodyPr/>
          <a:lstStyle/>
          <a:p>
            <a:pPr marL="114300" indent="0">
              <a:buNone/>
            </a:pPr>
            <a:r>
              <a:rPr lang="en-CA" b="1" dirty="0"/>
              <a:t>Strategies for Preventing and Reducing Conflict</a:t>
            </a:r>
          </a:p>
          <a:p>
            <a:pPr marL="114300" indent="0">
              <a:buNone/>
            </a:pPr>
            <a:endParaRPr lang="en-CA" b="1" dirty="0"/>
          </a:p>
          <a:p>
            <a:pPr marL="114300" indent="0">
              <a:buNone/>
            </a:pPr>
            <a:r>
              <a:rPr lang="en-CA" b="1" dirty="0"/>
              <a:t>Strategies for Preventing Conflict</a:t>
            </a:r>
          </a:p>
          <a:p>
            <a:pPr marL="114300" indent="0">
              <a:buNone/>
            </a:pPr>
            <a:endParaRPr lang="en-CA" dirty="0"/>
          </a:p>
          <a:p>
            <a:r>
              <a:rPr lang="en-CA" dirty="0"/>
              <a:t>Emphasizing organization-wide goals and effectiveness</a:t>
            </a:r>
          </a:p>
          <a:p>
            <a:r>
              <a:rPr lang="en-CA" dirty="0"/>
              <a:t>Providing stable, well-structured tasks. </a:t>
            </a:r>
          </a:p>
          <a:p>
            <a:r>
              <a:rPr lang="en-CA" dirty="0"/>
              <a:t>Facilitating intergroup communication.</a:t>
            </a:r>
          </a:p>
          <a:p>
            <a:r>
              <a:rPr lang="en-CA" dirty="0"/>
              <a:t>Avoiding win-lose situations</a:t>
            </a:r>
          </a:p>
          <a:p>
            <a:endParaRPr lang="en-CA" dirty="0"/>
          </a:p>
          <a:p>
            <a:endParaRPr lang="en-CA" dirty="0"/>
          </a:p>
          <a:p>
            <a:endParaRPr lang="en-US" dirty="0"/>
          </a:p>
        </p:txBody>
      </p:sp>
    </p:spTree>
    <p:extLst>
      <p:ext uri="{BB962C8B-B14F-4D97-AF65-F5344CB8AC3E}">
        <p14:creationId xmlns:p14="http://schemas.microsoft.com/office/powerpoint/2010/main" val="39249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EDF23-EE2A-A1B3-63F9-E4B43D73BB22}"/>
              </a:ext>
            </a:extLst>
          </p:cNvPr>
          <p:cNvSpPr>
            <a:spLocks noGrp="1"/>
          </p:cNvSpPr>
          <p:nvPr>
            <p:ph type="title"/>
          </p:nvPr>
        </p:nvSpPr>
        <p:spPr/>
        <p:txBody>
          <a:bodyPr>
            <a:noAutofit/>
          </a:bodyPr>
          <a:lstStyle/>
          <a:p>
            <a:r>
              <a:rPr lang="en-US" dirty="0"/>
              <a:t>2.3 Conflict Resolution Strategies III</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99EFA122-21B6-D608-B483-431F3D907F84}"/>
              </a:ext>
            </a:extLst>
          </p:cNvPr>
          <p:cNvSpPr>
            <a:spLocks noGrp="1"/>
          </p:cNvSpPr>
          <p:nvPr>
            <p:ph type="body" idx="1"/>
          </p:nvPr>
        </p:nvSpPr>
        <p:spPr>
          <a:xfrm>
            <a:off x="311700" y="1017800"/>
            <a:ext cx="8520600" cy="3339000"/>
          </a:xfrm>
        </p:spPr>
        <p:txBody>
          <a:bodyPr/>
          <a:lstStyle/>
          <a:p>
            <a:pPr marL="114300" indent="0">
              <a:buNone/>
            </a:pPr>
            <a:r>
              <a:rPr lang="en-CA" b="1" dirty="0"/>
              <a:t>Strategies for Reducing Conflict</a:t>
            </a:r>
          </a:p>
          <a:p>
            <a:pPr marL="114300" indent="0">
              <a:buNone/>
            </a:pPr>
            <a:br>
              <a:rPr lang="en-CA" dirty="0"/>
            </a:br>
            <a:endParaRPr lang="en-US" dirty="0"/>
          </a:p>
        </p:txBody>
      </p:sp>
      <p:pic>
        <p:nvPicPr>
          <p:cNvPr id="5" name="Picture 4">
            <a:extLst>
              <a:ext uri="{FF2B5EF4-FFF2-40B4-BE49-F238E27FC236}">
                <a16:creationId xmlns:a16="http://schemas.microsoft.com/office/drawing/2014/main" id="{C1099531-2EB7-BFF6-0F55-977393AD61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49181" y="1483263"/>
            <a:ext cx="4412250" cy="3339000"/>
          </a:xfrm>
          <a:prstGeom prst="rect">
            <a:avLst/>
          </a:prstGeom>
        </p:spPr>
      </p:pic>
    </p:spTree>
    <p:extLst>
      <p:ext uri="{BB962C8B-B14F-4D97-AF65-F5344CB8AC3E}">
        <p14:creationId xmlns:p14="http://schemas.microsoft.com/office/powerpoint/2010/main" val="1124880996"/>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14563</TotalTime>
  <Words>2324</Words>
  <PresentationFormat>On-screen Show (16:9)</PresentationFormat>
  <Paragraphs>154</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Roboto</vt:lpstr>
      <vt:lpstr>Arial</vt:lpstr>
      <vt:lpstr>Calibri</vt:lpstr>
      <vt:lpstr>Geometric</vt:lpstr>
      <vt:lpstr>CONFLICT MANAGEMENT</vt:lpstr>
      <vt:lpstr>Learning Outcomes </vt:lpstr>
      <vt:lpstr>2.1 The Conflict Process I</vt:lpstr>
      <vt:lpstr>2.1 The Conflict Process II</vt:lpstr>
      <vt:lpstr>2.2 Approaches to Conflict I  </vt:lpstr>
      <vt:lpstr>2.2 Approaches to Conflict II  </vt:lpstr>
      <vt:lpstr>2.3 Conflict Resolution Strategies I   </vt:lpstr>
      <vt:lpstr>2.3 Conflict Resolution Strategies II   </vt:lpstr>
      <vt:lpstr>2.3 Conflict Resolution Strategies III   </vt:lpstr>
      <vt:lpstr>2.4 Negotiation I   </vt:lpstr>
      <vt:lpstr>2.4 Negotiation II   </vt:lpstr>
      <vt:lpstr>2.4 Negotiation III   </vt:lpstr>
      <vt:lpstr>2.5 Labour Relations I   </vt:lpstr>
      <vt:lpstr>2.5 Labour Relations II     </vt:lpstr>
      <vt:lpstr>2.5 Labour Relations III     </vt:lpstr>
      <vt:lpstr>2.6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Management - Chapter 12</dc:title>
  <dcterms:modified xsi:type="dcterms:W3CDTF">2022-06-15T21:46:53Z</dcterms:modified>
</cp:coreProperties>
</file>