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58" r:id="rId4"/>
    <p:sldId id="259" r:id="rId5"/>
    <p:sldId id="278" r:id="rId6"/>
    <p:sldId id="288" r:id="rId7"/>
    <p:sldId id="276" r:id="rId8"/>
    <p:sldId id="289" r:id="rId9"/>
    <p:sldId id="290" r:id="rId10"/>
    <p:sldId id="291" r:id="rId11"/>
    <p:sldId id="279" r:id="rId12"/>
    <p:sldId id="287" r:id="rId13"/>
    <p:sldId id="280" r:id="rId14"/>
    <p:sldId id="277" r:id="rId15"/>
    <p:sldId id="281"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25" autoAdjust="0"/>
    <p:restoredTop sz="77922" autoAdjust="0"/>
  </p:normalViewPr>
  <p:slideViewPr>
    <p:cSldViewPr snapToGrid="0">
      <p:cViewPr varScale="1">
        <p:scale>
          <a:sx n="86" d="100"/>
          <a:sy n="86" d="100"/>
        </p:scale>
        <p:origin x="960" y="6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Each of these types of conflict is usually triggered by different factors, and each can lead to very different responses by the individual or group. It is important to note that there are many types of conflict and that not all researchers use this same four-type classification.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1. Goal Conflict--- </a:t>
            </a:r>
            <a:r>
              <a:rPr lang="en-CA" sz="1100" b="0" i="0" u="none" strike="noStrike" cap="none" dirty="0">
                <a:solidFill>
                  <a:srgbClr val="000000"/>
                </a:solidFill>
                <a:effectLst/>
                <a:latin typeface="Arial"/>
                <a:ea typeface="Arial"/>
                <a:cs typeface="Arial"/>
                <a:sym typeface="Arial"/>
              </a:rPr>
              <a:t>can occur when one person or group desires a different outcome than others do. This is simply a clash over whose goals are going to be pursued.</a:t>
            </a:r>
          </a:p>
          <a:p>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cs typeface="Arial"/>
                <a:sym typeface="Arial"/>
              </a:rPr>
              <a:t>2. Cognitive conflict-- can result when one person or group holds ideas or opinions that are inconsistent with those of others. Often cognitive conflicts are rooted in differences in attitudes, beliefs, values, and worldviews, and ideas maybe tied to deeply held culture, politics, and religion. This type of conflict emerges when one person’s or group’s feelings or emotions (attitudes) are incompatible with those of others.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cs typeface="Arial"/>
                <a:sym typeface="Arial"/>
              </a:rPr>
              <a:t>3. Affective conflict is seen in situations where two individuals simply don’t get along with each other.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4. </a:t>
            </a:r>
            <a:r>
              <a:rPr lang="en-CA" sz="1100" b="0" i="0" u="none" strike="noStrike" cap="none" dirty="0">
                <a:solidFill>
                  <a:srgbClr val="000000"/>
                </a:solidFill>
                <a:effectLst/>
                <a:latin typeface="Arial"/>
                <a:ea typeface="Arial"/>
                <a:cs typeface="Arial"/>
                <a:sym typeface="Arial"/>
              </a:rPr>
              <a:t>Behavioral conflict-- exists when one person or group does something (i.e., behaves in a certain way) that is unacceptable to others. Dressing for work in a way that “offends” others and using profane language are examples of behavioral conflict.</a:t>
            </a:r>
          </a:p>
          <a:p>
            <a:br>
              <a:rPr lang="en-CA" dirty="0"/>
            </a:br>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2859866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Anything that leads to a disagreement can be a cause of conflict. Although conflict is common to organizations, some organizations have more than others. A number of factors are known to facilitate organizational conflict (Miles, 1980). We’ll go over six common sources of workplace conflict.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1. Organizational Structure- </a:t>
            </a:r>
            <a:r>
              <a:rPr lang="en-CA" sz="1100" b="0" i="0" u="none" strike="noStrike" cap="none" dirty="0">
                <a:solidFill>
                  <a:srgbClr val="000000"/>
                </a:solidFill>
                <a:effectLst/>
                <a:latin typeface="Arial"/>
                <a:ea typeface="Arial"/>
                <a:cs typeface="Arial"/>
                <a:sym typeface="Arial"/>
              </a:rPr>
              <a:t>Conflict tends to take different forms, depending upon the structure of an organization. For example, if a company uses a matrix structure as its organizational form, it will have decisional conflict built in because the structure specifies that each manager report to two bosses. For example, global company ABB Inc. is organized around a matrix structure based on the dimensions of country and industry. </a:t>
            </a:r>
          </a:p>
          <a:p>
            <a:endParaRPr lang="en-CA" sz="1100" b="0" i="0" u="none" strike="noStrike" cap="none" dirty="0">
              <a:solidFill>
                <a:srgbClr val="000000"/>
              </a:solidFill>
              <a:effectLst/>
              <a:latin typeface="Arial"/>
              <a:cs typeface="Arial"/>
              <a:sym typeface="Arial"/>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cs typeface="Arial"/>
                <a:sym typeface="Arial"/>
              </a:rPr>
              <a:t>2. Limited Resources- Another previously discussed factor that contributes to conflict is dependence on common resource pools. Resources such as money, time, and equipment are often scarce. Competition among people or departments for limited resources is a frequent cause for conflict.</a:t>
            </a:r>
          </a:p>
          <a:p>
            <a:endParaRPr lang="en-CA" sz="1100" b="0" i="0" u="none" strike="noStrike" cap="none" dirty="0">
              <a:solidFill>
                <a:srgbClr val="000000"/>
              </a:solidFill>
              <a:effectLst/>
              <a:latin typeface="Arial"/>
              <a:cs typeface="Arial"/>
              <a:sym typeface="Arial"/>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cs typeface="Arial"/>
                <a:sym typeface="Arial"/>
              </a:rPr>
              <a:t>3. Task Independence- Another cause of conflict is task interdependence; that is, when accomplishment of your goal requires reliance on others to perform their tasks the greater the extent of task interdependence among individuals or groups </a:t>
            </a:r>
          </a:p>
          <a:p>
            <a:endParaRPr lang="en-CA" sz="1100" b="0" i="0" u="none" strike="noStrike" cap="none" dirty="0">
              <a:solidFill>
                <a:srgbClr val="000000"/>
              </a:solidFill>
              <a:effectLst/>
              <a:latin typeface="Arial"/>
              <a:cs typeface="Arial"/>
              <a:sym typeface="Arial"/>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cs typeface="Arial"/>
                <a:sym typeface="Arial"/>
              </a:rPr>
              <a:t>4. Incompatible Goals- Sometimes conflict arises when two parties think that their goals are mutually exclusive. Within an organization, incompatible goals often arise because of the different ways department managers are compensated. </a:t>
            </a:r>
          </a:p>
          <a:p>
            <a:endParaRPr lang="en-CA" sz="1100" b="0" i="0" u="none" strike="noStrike" cap="none" dirty="0">
              <a:solidFill>
                <a:srgbClr val="000000"/>
              </a:solidFill>
              <a:effectLst/>
              <a:latin typeface="Arial"/>
              <a:cs typeface="Arial"/>
              <a:sym typeface="Arial"/>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cs typeface="Arial"/>
                <a:sym typeface="Arial"/>
              </a:rPr>
              <a:t>5. Personality Differences- Personality differences among coworkers are common. By understanding some fundamental differences among the way people think and act, we can better understand how others see the world.</a:t>
            </a:r>
          </a:p>
          <a:p>
            <a:endParaRPr lang="en-CA" sz="1100" b="0" i="0" u="none" strike="noStrike" cap="none" dirty="0">
              <a:solidFill>
                <a:srgbClr val="000000"/>
              </a:solidFill>
              <a:effectLst/>
              <a:latin typeface="Arial"/>
              <a:cs typeface="Arial"/>
              <a:sym typeface="Arial"/>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cs typeface="Arial"/>
                <a:sym typeface="Arial"/>
              </a:rPr>
              <a:t>6. Communication Problems- Various communication problems or ambiguities in the communication process can create a breeding ground for conflict. When one person misunderstands a message or when information is withheld, the person often responds with frustration and anger. </a:t>
            </a:r>
            <a:endParaRPr lang="en-US" dirty="0"/>
          </a:p>
        </p:txBody>
      </p:sp>
    </p:spTree>
    <p:extLst>
      <p:ext uri="{BB962C8B-B14F-4D97-AF65-F5344CB8AC3E}">
        <p14:creationId xmlns:p14="http://schemas.microsoft.com/office/powerpoint/2010/main" val="1619682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There are many possible responses to conflict that we will explore throughout this book. Some of these strategies try to end the conflict, </a:t>
            </a:r>
            <a:r>
              <a:rPr lang="en-CA" sz="1100" b="1" i="0" u="none" strike="noStrike" cap="none" dirty="0">
                <a:solidFill>
                  <a:srgbClr val="000000"/>
                </a:solidFill>
                <a:effectLst/>
                <a:latin typeface="Arial"/>
                <a:ea typeface="Arial"/>
                <a:cs typeface="Arial"/>
                <a:sym typeface="Arial"/>
              </a:rPr>
              <a:t>conflict resolution,</a:t>
            </a:r>
            <a:r>
              <a:rPr lang="en-CA" sz="1100" b="0" i="0" u="none" strike="noStrike" cap="none" dirty="0">
                <a:solidFill>
                  <a:srgbClr val="000000"/>
                </a:solidFill>
                <a:effectLst/>
                <a:latin typeface="Arial"/>
                <a:ea typeface="Arial"/>
                <a:cs typeface="Arial"/>
                <a:sym typeface="Arial"/>
              </a:rPr>
              <a:t> while other strategies merely seek to minimize the negative effects of a conflict on a on team performance, </a:t>
            </a:r>
            <a:r>
              <a:rPr lang="en-CA" sz="1100" b="1" i="0" u="none" strike="noStrike" cap="none" dirty="0">
                <a:solidFill>
                  <a:srgbClr val="000000"/>
                </a:solidFill>
                <a:effectLst/>
                <a:latin typeface="Arial"/>
                <a:ea typeface="Arial"/>
                <a:cs typeface="Arial"/>
                <a:sym typeface="Arial"/>
              </a:rPr>
              <a:t>conflict management.</a:t>
            </a:r>
          </a:p>
          <a:p>
            <a:endParaRPr lang="en-CA" sz="1100" b="1" i="0" u="none" strike="noStrike" cap="none" dirty="0">
              <a:solidFill>
                <a:srgbClr val="000000"/>
              </a:solidFill>
              <a:effectLst/>
              <a:latin typeface="Arial"/>
              <a:cs typeface="Arial"/>
              <a:sym typeface="Arial"/>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 Managing Conflict Dynamics: A Practical Approach, Capobianco et al. (2005) recognized that there are both constructive and destructive responses to conflict, as well as active and passive responses that we need to recognize. In the event of conflict, the goal is to have a constructive response in order to encourage dialogue, learning, and resolution (Capobianco et al., 2005). </a:t>
            </a:r>
          </a:p>
        </p:txBody>
      </p:sp>
    </p:spTree>
    <p:extLst>
      <p:ext uri="{BB962C8B-B14F-4D97-AF65-F5344CB8AC3E}">
        <p14:creationId xmlns:p14="http://schemas.microsoft.com/office/powerpoint/2010/main" val="189352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For instance, conflict can lead to the search for new ideas and new mechanisms as solutions to organizational problems. It can also facilitate employee motivation in cases where employees feel a need to excel and, as a result, push themselves in order to meet performance objectives.</a:t>
            </a:r>
          </a:p>
        </p:txBody>
      </p:sp>
    </p:spTree>
    <p:extLst>
      <p:ext uri="{BB962C8B-B14F-4D97-AF65-F5344CB8AC3E}">
        <p14:creationId xmlns:p14="http://schemas.microsoft.com/office/powerpoint/2010/main" val="2174693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Conflict can at times help individuals and group members grow, develop self-identities, and to create change and stability (Coser, 1954). Conflict can stimulate the conversations of important issues and spur change. Within a group, productive conflict can lead to consensus and group cohesiveness.</a:t>
            </a:r>
          </a:p>
          <a:p>
            <a:br>
              <a:rPr lang="en-CA" dirty="0"/>
            </a:br>
            <a:r>
              <a:rPr lang="en-CA" sz="1100" b="0" i="0" u="none" strike="noStrike" cap="none" dirty="0">
                <a:solidFill>
                  <a:srgbClr val="000000"/>
                </a:solidFill>
                <a:effectLst/>
                <a:latin typeface="Arial"/>
                <a:ea typeface="Arial"/>
                <a:cs typeface="Arial"/>
                <a:sym typeface="Arial"/>
              </a:rPr>
              <a:t>Conflict can, on the other hand, have negative consequences for both individuals and organizations when people divert energies away from performance and goal attainment and direct them toward resolving the conflict. During conflict, it can be easy for judgement to get clouded and to lose sight of end-goals.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Indeed, both too much and too little conflict can lead to a variety of negative outcomes, This is shown in the figure here. In such circumstances, a moderate amount of conflict may be the best course of action. The issue for management, therefore, is not how to eliminate conflict but rather how to manage and resolve it when it occurs.</a:t>
            </a:r>
          </a:p>
          <a:p>
            <a:br>
              <a:rPr lang="en-CA" dirty="0"/>
            </a:br>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390612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82b5943d7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82b5943d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Psychology is a common area of study for students, a popular topic in the public media, and a part of our everyday lives. Since we are frequently exposed to the work of psychologists in our everyday lives, most of us have an idea about what psychology is and type of work that psychologists perform.</a:t>
            </a:r>
          </a:p>
          <a:p>
            <a:pPr marL="0" lvl="0" indent="0" algn="l" rtl="0">
              <a:spcBef>
                <a:spcPts val="0"/>
              </a:spcBef>
              <a:spcAft>
                <a:spcPts val="0"/>
              </a:spcAft>
              <a:buNone/>
            </a:pPr>
            <a:endParaRPr lang="en-C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Throughout the course, I expect that you may find that at least some of your preconceptions about psychology will be challenged and changed, and you will learn that psychology is a field that will provide you with new ways of thinking about your own thoughts, feelings, and actions.</a:t>
            </a:r>
            <a:br>
              <a:rPr lang="en-CA" dirty="0"/>
            </a:b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82b5943d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82b5943d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indent="0" algn="l">
              <a:lnSpc>
                <a:spcPct val="120000"/>
              </a:lnSpc>
              <a:spcAft>
                <a:spcPts val="600"/>
              </a:spcAft>
              <a:buNone/>
            </a:pPr>
            <a:r>
              <a:rPr lang="en-US" sz="1100" b="0" i="0" u="none" strike="noStrike" cap="none" dirty="0">
                <a:solidFill>
                  <a:srgbClr val="373D3F"/>
                </a:solidFill>
                <a:effectLst/>
                <a:latin typeface="Arial"/>
                <a:ea typeface="Arial"/>
                <a:cs typeface="Arial"/>
                <a:sym typeface="Arial"/>
              </a:rPr>
              <a:t>There are six elements to a conflict described by Rice (2006). </a:t>
            </a:r>
          </a:p>
          <a:p>
            <a:pPr marL="114300" indent="0" algn="l">
              <a:lnSpc>
                <a:spcPct val="120000"/>
              </a:lnSpc>
              <a:spcAft>
                <a:spcPts val="600"/>
              </a:spcAft>
              <a:buNone/>
            </a:pPr>
            <a:endParaRPr lang="en-US" sz="1100" b="0" i="0" u="none" strike="noStrike" cap="none" dirty="0">
              <a:solidFill>
                <a:srgbClr val="373D3F"/>
              </a:solidFill>
              <a:effectLst/>
              <a:latin typeface="Arial"/>
              <a:ea typeface="Arial"/>
              <a:cs typeface="Arial"/>
              <a:sym typeface="Arial"/>
            </a:endParaRPr>
          </a:p>
          <a:p>
            <a:pPr marL="114300" indent="0" algn="l">
              <a:lnSpc>
                <a:spcPct val="120000"/>
              </a:lnSpc>
              <a:spcAft>
                <a:spcPts val="600"/>
              </a:spcAft>
              <a:buNone/>
            </a:pPr>
            <a:r>
              <a:rPr lang="en-US" sz="1100" b="0" i="0" u="none" strike="noStrike" cap="none" dirty="0">
                <a:solidFill>
                  <a:srgbClr val="373D3F"/>
                </a:solidFill>
                <a:effectLst/>
                <a:latin typeface="Arial"/>
                <a:ea typeface="Arial"/>
                <a:cs typeface="Arial"/>
                <a:sym typeface="Arial"/>
              </a:rPr>
              <a:t>1...Unless there is a way that we could be cloned or the same as everyone else, there WILL be disagreements.</a:t>
            </a:r>
          </a:p>
          <a:p>
            <a:pPr marL="114300" indent="0" algn="l">
              <a:lnSpc>
                <a:spcPct val="120000"/>
              </a:lnSpc>
              <a:spcAft>
                <a:spcPts val="600"/>
              </a:spcAft>
              <a:buNone/>
            </a:pPr>
            <a:endParaRPr lang="en-US" sz="1100" b="0" i="0" u="none" strike="noStrike" cap="none" dirty="0">
              <a:solidFill>
                <a:srgbClr val="373D3F"/>
              </a:solidFill>
              <a:effectLst/>
              <a:latin typeface="Arial"/>
              <a:ea typeface="Arial"/>
              <a:cs typeface="Arial"/>
              <a:sym typeface="Arial"/>
            </a:endParaRPr>
          </a:p>
          <a:p>
            <a:pPr marL="114300" indent="0" algn="l">
              <a:lnSpc>
                <a:spcPct val="120000"/>
              </a:lnSpc>
              <a:spcAft>
                <a:spcPts val="600"/>
              </a:spcAft>
              <a:buNone/>
            </a:pPr>
            <a:r>
              <a:rPr lang="en-US" sz="1100" b="0" i="0" u="none" strike="noStrike" cap="none" dirty="0">
                <a:solidFill>
                  <a:srgbClr val="373D3F"/>
                </a:solidFill>
                <a:effectLst/>
                <a:latin typeface="Arial"/>
                <a:ea typeface="Arial"/>
                <a:cs typeface="Arial"/>
                <a:sym typeface="Arial"/>
              </a:rPr>
              <a:t>2…</a:t>
            </a:r>
            <a:r>
              <a:rPr lang="en-CA" sz="1100" b="0" i="0" u="none" strike="noStrike" cap="none" dirty="0">
                <a:solidFill>
                  <a:srgbClr val="000000"/>
                </a:solidFill>
                <a:effectLst/>
                <a:latin typeface="Arial"/>
                <a:ea typeface="Arial"/>
                <a:cs typeface="Arial"/>
                <a:sym typeface="Arial"/>
              </a:rPr>
              <a:t>In Chinese writing, the characters for the word conflict are actually the characters for two other words–danger and opportunity. In essence, the danger of unresolved or ineffectively resolved conflict can lead to bad outcomes, and the opportunity of working through a conflict can lead to good outcomes.</a:t>
            </a:r>
          </a:p>
          <a:p>
            <a:pPr marL="114300" indent="0" algn="l">
              <a:lnSpc>
                <a:spcPct val="120000"/>
              </a:lnSpc>
              <a:spcAft>
                <a:spcPts val="600"/>
              </a:spcAft>
              <a:buNone/>
            </a:pPr>
            <a:endParaRPr lang="en-CA" sz="1100" b="0" i="0" u="none" strike="noStrike" cap="none" dirty="0">
              <a:solidFill>
                <a:srgbClr val="000000"/>
              </a:solidFill>
              <a:effectLst/>
              <a:latin typeface="Arial"/>
              <a:ea typeface="Arial"/>
              <a:cs typeface="Arial"/>
              <a:sym typeface="Arial"/>
            </a:endParaRPr>
          </a:p>
          <a:p>
            <a:pPr marL="114300" indent="0" algn="l">
              <a:lnSpc>
                <a:spcPct val="120000"/>
              </a:lnSpc>
              <a:spcAft>
                <a:spcPts val="600"/>
              </a:spcAft>
              <a:buNone/>
            </a:pPr>
            <a:r>
              <a:rPr lang="en-CA" sz="1100" b="0" i="0" u="none" strike="noStrike" cap="none" dirty="0">
                <a:solidFill>
                  <a:srgbClr val="000000"/>
                </a:solidFill>
                <a:effectLst/>
                <a:latin typeface="Arial"/>
                <a:ea typeface="Arial"/>
                <a:cs typeface="Arial"/>
                <a:sym typeface="Arial"/>
              </a:rPr>
              <a:t>3…We each make choices every time we respond to the other person in a conflict, and those choices dictate what happens next.</a:t>
            </a:r>
          </a:p>
          <a:p>
            <a:pPr marL="114300" indent="0" algn="l">
              <a:lnSpc>
                <a:spcPct val="120000"/>
              </a:lnSpc>
              <a:spcAft>
                <a:spcPts val="600"/>
              </a:spcAft>
              <a:buNone/>
            </a:pPr>
            <a:endParaRPr lang="en-CA" sz="1100" b="0" i="0" u="none" strike="noStrike" cap="none" dirty="0">
              <a:solidFill>
                <a:srgbClr val="000000"/>
              </a:solidFill>
              <a:effectLst/>
              <a:latin typeface="Arial"/>
              <a:ea typeface="Arial"/>
              <a:cs typeface="Arial"/>
              <a:sym typeface="Arial"/>
            </a:endParaRPr>
          </a:p>
          <a:p>
            <a:pPr marL="114300" indent="0" algn="l">
              <a:lnSpc>
                <a:spcPct val="120000"/>
              </a:lnSpc>
              <a:spcAft>
                <a:spcPts val="600"/>
              </a:spcAft>
              <a:buNone/>
            </a:pPr>
            <a:r>
              <a:rPr lang="en-CA" sz="1100" b="0" i="0" u="none" strike="noStrike" cap="none" dirty="0">
                <a:solidFill>
                  <a:srgbClr val="000000"/>
                </a:solidFill>
                <a:effectLst/>
                <a:latin typeface="Arial"/>
                <a:ea typeface="Arial"/>
                <a:cs typeface="Arial"/>
                <a:sym typeface="Arial"/>
              </a:rPr>
              <a:t>4… Most of us are familiar with that knot-in-the-stomach feeling that goes along with avoiding someone with whom one has an unresolved conflict.</a:t>
            </a:r>
          </a:p>
          <a:p>
            <a:pPr marL="114300" indent="0" algn="l">
              <a:lnSpc>
                <a:spcPct val="120000"/>
              </a:lnSpc>
              <a:spcAft>
                <a:spcPts val="600"/>
              </a:spcAft>
              <a:buNone/>
            </a:pPr>
            <a:endParaRPr lang="en-CA" sz="1100" b="0" i="0" u="none" strike="noStrike" cap="none" dirty="0">
              <a:solidFill>
                <a:srgbClr val="000000"/>
              </a:solidFill>
              <a:effectLst/>
              <a:latin typeface="Arial"/>
              <a:ea typeface="Arial"/>
              <a:cs typeface="Arial"/>
              <a:sym typeface="Arial"/>
            </a:endParaRPr>
          </a:p>
          <a:p>
            <a:pPr marL="114300" indent="0" algn="l">
              <a:lnSpc>
                <a:spcPct val="120000"/>
              </a:lnSpc>
              <a:spcAft>
                <a:spcPts val="600"/>
              </a:spcAft>
              <a:buNone/>
            </a:pPr>
            <a:r>
              <a:rPr lang="en-CA" sz="1100" b="0" i="0" u="none" strike="noStrike" cap="none" dirty="0">
                <a:solidFill>
                  <a:srgbClr val="000000"/>
                </a:solidFill>
                <a:effectLst/>
                <a:latin typeface="Arial"/>
                <a:ea typeface="Arial"/>
                <a:cs typeface="Arial"/>
                <a:sym typeface="Arial"/>
              </a:rPr>
              <a:t>5… A conflict is rarely just about what it is about (content); it usually has more to do with the feelings and state of the relationship underneath. For example, if two people repetitively argue about who takes out the trash, the argument is probably really about feeling respected and validated, rather than the garbage!</a:t>
            </a:r>
          </a:p>
          <a:p>
            <a:pPr marL="114300" indent="0" algn="l">
              <a:lnSpc>
                <a:spcPct val="120000"/>
              </a:lnSpc>
              <a:spcAft>
                <a:spcPts val="600"/>
              </a:spcAft>
              <a:buNone/>
            </a:pPr>
            <a:endParaRPr lang="en-CA" sz="1100" b="0" i="0" u="none" strike="noStrike" cap="none" dirty="0">
              <a:solidFill>
                <a:srgbClr val="000000"/>
              </a:solidFill>
              <a:effectLst/>
              <a:latin typeface="Arial"/>
              <a:ea typeface="Arial"/>
              <a:cs typeface="Arial"/>
              <a:sym typeface="Arial"/>
            </a:endParaRPr>
          </a:p>
          <a:p>
            <a:pPr marL="114300" indent="0" algn="l">
              <a:lnSpc>
                <a:spcPct val="120000"/>
              </a:lnSpc>
              <a:spcAft>
                <a:spcPts val="600"/>
              </a:spcAft>
              <a:buNone/>
            </a:pPr>
            <a:r>
              <a:rPr lang="en-CA" sz="1100" b="0" i="0" u="none" strike="noStrike" cap="none" dirty="0">
                <a:solidFill>
                  <a:srgbClr val="000000"/>
                </a:solidFill>
                <a:effectLst/>
                <a:latin typeface="Arial"/>
                <a:ea typeface="Arial"/>
                <a:cs typeface="Arial"/>
                <a:sym typeface="Arial"/>
              </a:rPr>
              <a:t>6…the more non-violent one chooses to be, the more proactive a person will become. The participant will learn to act when he/she senses conflict, so that it can be resolved before it festers and grows.</a:t>
            </a:r>
            <a:endParaRPr lang="en-US" sz="1100" b="0" i="0" u="none" strike="noStrike" cap="none" dirty="0">
              <a:solidFill>
                <a:srgbClr val="373D3F"/>
              </a:solidFill>
              <a:effectLst/>
              <a:latin typeface="Arial"/>
              <a:ea typeface="Arial"/>
              <a:cs typeface="Arial"/>
              <a:sym typeface="Arial"/>
            </a:endParaRPr>
          </a:p>
          <a:p>
            <a:pPr marL="228600" lvl="0" indent="-228600" algn="l" rtl="0">
              <a:spcBef>
                <a:spcPts val="0"/>
              </a:spcBef>
              <a:spcAft>
                <a:spcPts val="0"/>
              </a:spcAft>
              <a:buAutoNum type="arabicPeriod"/>
            </a:pPr>
            <a:endParaRPr lang="en-C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en-C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CA" sz="1100" b="1" i="0" u="none" strike="noStrike" cap="none" dirty="0">
                <a:solidFill>
                  <a:srgbClr val="000000"/>
                </a:solidFill>
                <a:effectLst/>
                <a:latin typeface="Arial"/>
                <a:ea typeface="Arial"/>
                <a:cs typeface="Arial"/>
                <a:sym typeface="Arial"/>
              </a:rPr>
              <a:t>***While this book uses a psychological lens to examine communication and other behaviours in the workplace, it is also important to acknowledge that OB draws from other disciplines to create a unique field.***</a:t>
            </a:r>
            <a:endParaRPr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addition to different views of conflict, there exist several different levels of conflict. By level of conflict, we are referring to the number of individuals involved in the conflict. </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143440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Another type of intrapersonal conflict involves </a:t>
            </a:r>
            <a:r>
              <a:rPr lang="en-CA" sz="1100" b="1" i="0" u="none" strike="noStrike" cap="none" dirty="0">
                <a:solidFill>
                  <a:srgbClr val="000000"/>
                </a:solidFill>
                <a:effectLst/>
                <a:latin typeface="Arial"/>
                <a:ea typeface="Arial"/>
                <a:cs typeface="Arial"/>
                <a:sym typeface="Arial"/>
              </a:rPr>
              <a:t>role ambiguity</a:t>
            </a:r>
            <a:r>
              <a:rPr lang="en-CA" sz="1100" b="0" i="0" u="none" strike="noStrike" cap="none" dirty="0">
                <a:solidFill>
                  <a:srgbClr val="000000"/>
                </a:solidFill>
                <a:effectLst/>
                <a:latin typeface="Arial"/>
                <a:ea typeface="Arial"/>
                <a:cs typeface="Arial"/>
                <a:sym typeface="Arial"/>
              </a:rPr>
              <a:t>. Perhaps you’ve been given the task of finding a trainer for a company’s business writing training program. You may feel unsure about what kind of person to hire—a well-known but expensive trainer or a local, unknown but low-priced trainer. If you haven’t been given guidelines about what’s expected, you may be wrestling with several options.</a:t>
            </a:r>
            <a:endParaRPr lang="en-US" dirty="0"/>
          </a:p>
        </p:txBody>
      </p:sp>
    </p:spTree>
    <p:extLst>
      <p:ext uri="{BB962C8B-B14F-4D97-AF65-F5344CB8AC3E}">
        <p14:creationId xmlns:p14="http://schemas.microsoft.com/office/powerpoint/2010/main" val="245069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According to one estimate, 31.9 percent of CEOs resigned from their jobs because they had conflict with the board of directors (Whitehouse, 2008). Such conflicts often tend to get highly personal because only two parties are involved and each person embodies the opposing position in the conflict. </a:t>
            </a:r>
            <a:endParaRPr lang="en-US" dirty="0"/>
          </a:p>
        </p:txBody>
      </p:sp>
    </p:spTree>
    <p:extLst>
      <p:ext uri="{BB962C8B-B14F-4D97-AF65-F5344CB8AC3E}">
        <p14:creationId xmlns:p14="http://schemas.microsoft.com/office/powerpoint/2010/main" val="170163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Departments may conflict over budget allocations, unions and management may disagree over work rules, and suppliers may conflict with each other on the quality of parts.</a:t>
            </a:r>
          </a:p>
          <a:p>
            <a:endParaRPr lang="en-CA" dirty="0"/>
          </a:p>
          <a:p>
            <a:r>
              <a:rPr lang="en-CA" sz="1100" b="0" i="0" u="none" strike="noStrike" cap="none" dirty="0">
                <a:solidFill>
                  <a:srgbClr val="000000"/>
                </a:solidFill>
                <a:effectLst/>
                <a:latin typeface="Arial"/>
                <a:ea typeface="Arial"/>
                <a:cs typeface="Arial"/>
                <a:sym typeface="Arial"/>
              </a:rPr>
              <a:t>Merging two groups together can lead to friction between the groups—especially if there are scarce resources to be divided among the group. For example, in what has been called “the most difficult and hard-fought labor issue in an airline merger,” Canadian Air and Air Canada pilots were locked into years of personal and legal conflict when the two airlines’ seniority lists were combined following the merger (</a:t>
            </a:r>
            <a:r>
              <a:rPr lang="en-CA" sz="1100" b="0" i="0" u="none" strike="noStrike" cap="none" dirty="0" err="1">
                <a:solidFill>
                  <a:srgbClr val="000000"/>
                </a:solidFill>
                <a:effectLst/>
                <a:latin typeface="Arial"/>
                <a:ea typeface="Arial"/>
                <a:cs typeface="Arial"/>
                <a:sym typeface="Arial"/>
              </a:rPr>
              <a:t>Stoykewch</a:t>
            </a:r>
            <a:r>
              <a:rPr lang="en-CA" sz="1100" b="0" i="0" u="none" strike="noStrike" cap="none" dirty="0">
                <a:solidFill>
                  <a:srgbClr val="000000"/>
                </a:solidFill>
                <a:effectLst/>
                <a:latin typeface="Arial"/>
                <a:ea typeface="Arial"/>
                <a:cs typeface="Arial"/>
                <a:sym typeface="Arial"/>
              </a:rPr>
              <a:t>, 2003).</a:t>
            </a:r>
            <a:endParaRPr lang="en-US" dirty="0"/>
          </a:p>
        </p:txBody>
      </p:sp>
    </p:spTree>
    <p:extLst>
      <p:ext uri="{BB962C8B-B14F-4D97-AF65-F5344CB8AC3E}">
        <p14:creationId xmlns:p14="http://schemas.microsoft.com/office/powerpoint/2010/main" val="70331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each case, both parties inevitably feel the pursuit of their goals is being frustrated by the other party.</a:t>
            </a:r>
          </a:p>
          <a:p>
            <a:br>
              <a:rPr lang="en-CA" dirty="0"/>
            </a:br>
            <a:endParaRPr lang="en-US" dirty="0"/>
          </a:p>
        </p:txBody>
      </p:sp>
    </p:spTree>
    <p:extLst>
      <p:ext uri="{BB962C8B-B14F-4D97-AF65-F5344CB8AC3E}">
        <p14:creationId xmlns:p14="http://schemas.microsoft.com/office/powerpoint/2010/main" val="272892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users/geralt-9301/?utm_source=link-attribution&amp;utm_medium=referral&amp;utm_campaign=image&amp;utm_content=141366"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pixabay.com/?utm_source=link-attribution&amp;utm_medium=referral&amp;utm_campaign=image&amp;utm_content=14136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11970" y="1775225"/>
            <a:ext cx="8508329"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Arial" panose="020B0604020202020204" pitchFamily="34" charset="0"/>
                <a:cs typeface="Arial" panose="020B0604020202020204" pitchFamily="34" charset="0"/>
              </a:rPr>
              <a:t>Conflict Management</a:t>
            </a:r>
            <a:endParaRPr sz="3200" b="1" dirty="0">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311971" y="2715912"/>
            <a:ext cx="8918089" cy="930929"/>
          </a:xfrm>
          <a:prstGeom prst="rect">
            <a:avLst/>
          </a:prstGeom>
        </p:spPr>
        <p:txBody>
          <a:bodyPr spcFirstLastPara="1" wrap="square" lIns="91425" tIns="91425" rIns="91425" bIns="91425" anchor="t" anchorCtr="0">
            <a:normAutofit/>
          </a:bodyPr>
          <a:lstStyle/>
          <a:p>
            <a:pPr marL="0" indent="0"/>
            <a:r>
              <a:rPr lang="en-US" sz="2400" b="1" dirty="0">
                <a:latin typeface="Arial" panose="020B0604020202020204" pitchFamily="34" charset="0"/>
                <a:cs typeface="Arial" panose="020B0604020202020204" pitchFamily="34" charset="0"/>
              </a:rPr>
              <a:t>CHAPTER 1: INTRODUCTION TO CONFLICT</a:t>
            </a:r>
            <a:endParaRPr sz="11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sz="600" dirty="0"/>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3CCB-44F0-67F4-70B5-D93DB25B4392}"/>
              </a:ext>
            </a:extLst>
          </p:cNvPr>
          <p:cNvSpPr>
            <a:spLocks noGrp="1"/>
          </p:cNvSpPr>
          <p:nvPr>
            <p:ph type="title"/>
          </p:nvPr>
        </p:nvSpPr>
        <p:spPr/>
        <p:txBody>
          <a:bodyPr>
            <a:normAutofit fontScale="90000"/>
          </a:bodyPr>
          <a:lstStyle/>
          <a:p>
            <a:r>
              <a:rPr lang="en-US" dirty="0"/>
              <a:t>1.2 Levels and Types of Conflict VI</a:t>
            </a:r>
            <a:br>
              <a:rPr lang="en-US" dirty="0"/>
            </a:br>
            <a:br>
              <a:rPr lang="en-US" dirty="0"/>
            </a:br>
            <a:endParaRPr lang="en-US" dirty="0"/>
          </a:p>
        </p:txBody>
      </p:sp>
      <p:sp>
        <p:nvSpPr>
          <p:cNvPr id="3" name="Text Placeholder 2">
            <a:extLst>
              <a:ext uri="{FF2B5EF4-FFF2-40B4-BE49-F238E27FC236}">
                <a16:creationId xmlns:a16="http://schemas.microsoft.com/office/drawing/2014/main" id="{831DC124-721F-A41B-961A-5233DC390DC9}"/>
              </a:ext>
            </a:extLst>
          </p:cNvPr>
          <p:cNvSpPr>
            <a:spLocks noGrp="1"/>
          </p:cNvSpPr>
          <p:nvPr>
            <p:ph type="body" idx="1"/>
          </p:nvPr>
        </p:nvSpPr>
        <p:spPr/>
        <p:txBody>
          <a:bodyPr/>
          <a:lstStyle/>
          <a:p>
            <a:pPr marL="114300" indent="0">
              <a:buNone/>
            </a:pPr>
            <a:r>
              <a:rPr lang="en-CA" sz="2000" b="1" dirty="0"/>
              <a:t>Types of Conflict</a:t>
            </a:r>
          </a:p>
          <a:p>
            <a:endParaRPr lang="en-US" sz="2000" dirty="0"/>
          </a:p>
          <a:p>
            <a:pPr marL="114300" indent="0">
              <a:buNone/>
            </a:pPr>
            <a:r>
              <a:rPr lang="en-CA" sz="2000" dirty="0"/>
              <a:t>If we are to try to understand conflict, we need to know what type of conflict is present. At least four types of conflict can be identified:</a:t>
            </a:r>
          </a:p>
          <a:p>
            <a:pPr marL="114300" indent="0">
              <a:buNone/>
            </a:pPr>
            <a:endParaRPr lang="en-CA" sz="2000" dirty="0"/>
          </a:p>
          <a:p>
            <a:pPr>
              <a:buAutoNum type="arabicPeriod"/>
            </a:pPr>
            <a:r>
              <a:rPr lang="en-CA" sz="2000" dirty="0"/>
              <a:t>Goal Conflict</a:t>
            </a:r>
          </a:p>
          <a:p>
            <a:pPr>
              <a:buAutoNum type="arabicPeriod"/>
            </a:pPr>
            <a:r>
              <a:rPr lang="en-CA" sz="2000" dirty="0"/>
              <a:t>Cognitive Conflict</a:t>
            </a:r>
          </a:p>
          <a:p>
            <a:pPr>
              <a:buAutoNum type="arabicPeriod"/>
            </a:pPr>
            <a:r>
              <a:rPr lang="en-CA" sz="2000" dirty="0"/>
              <a:t>Affective Conflict</a:t>
            </a:r>
          </a:p>
          <a:p>
            <a:pPr>
              <a:buAutoNum type="arabicPeriod"/>
            </a:pPr>
            <a:r>
              <a:rPr lang="en-CA" sz="2000" dirty="0"/>
              <a:t>Behavioral Conflict </a:t>
            </a:r>
            <a:br>
              <a:rPr lang="en-CA" sz="2000" dirty="0"/>
            </a:br>
            <a:endParaRPr lang="en-CA" sz="2000" dirty="0"/>
          </a:p>
          <a:p>
            <a:endParaRPr lang="en-US" dirty="0"/>
          </a:p>
        </p:txBody>
      </p:sp>
    </p:spTree>
    <p:extLst>
      <p:ext uri="{BB962C8B-B14F-4D97-AF65-F5344CB8AC3E}">
        <p14:creationId xmlns:p14="http://schemas.microsoft.com/office/powerpoint/2010/main" val="369833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6A1A-9BAF-CB62-58D4-B209B948B31D}"/>
              </a:ext>
            </a:extLst>
          </p:cNvPr>
          <p:cNvSpPr>
            <a:spLocks noGrp="1"/>
          </p:cNvSpPr>
          <p:nvPr>
            <p:ph type="title"/>
          </p:nvPr>
        </p:nvSpPr>
        <p:spPr/>
        <p:txBody>
          <a:bodyPr>
            <a:noAutofit/>
          </a:bodyPr>
          <a:lstStyle/>
          <a:p>
            <a:r>
              <a:rPr lang="en-CA" sz="2000" dirty="0">
                <a:latin typeface="Arial" panose="020B0604020202020204" pitchFamily="34" charset="0"/>
                <a:cs typeface="Arial" panose="020B0604020202020204" pitchFamily="34" charset="0"/>
              </a:rPr>
              <a:t>1.3 Common Sources of and Response to Conflict in the Workplace I</a:t>
            </a:r>
            <a:endParaRPr lang="en-US" sz="2000" dirty="0">
              <a:latin typeface="Arial" panose="020B0604020202020204" pitchFamily="34" charset="0"/>
              <a:cs typeface="Arial" panose="020B0604020202020204" pitchFamily="34" charset="0"/>
            </a:endParaRPr>
          </a:p>
        </p:txBody>
      </p:sp>
      <p:pic>
        <p:nvPicPr>
          <p:cNvPr id="5" name="Picture 4" descr="Six Common Sources of workplace conflict: &#10;&#10;Organizational Structure &#10;&#10;Limited Resources &#10;&#10;Task Interdependence&#10;&#10;Incompatible Goals&#10;&#10;Personality Differences&#10;&#10;Communication Problems">
            <a:extLst>
              <a:ext uri="{FF2B5EF4-FFF2-40B4-BE49-F238E27FC236}">
                <a16:creationId xmlns:a16="http://schemas.microsoft.com/office/drawing/2014/main" id="{74655F75-995A-CDCE-E8E7-180AB5027DA3}"/>
              </a:ext>
            </a:extLst>
          </p:cNvPr>
          <p:cNvPicPr>
            <a:picLocks noChangeAspect="1"/>
          </p:cNvPicPr>
          <p:nvPr/>
        </p:nvPicPr>
        <p:blipFill>
          <a:blip r:embed="rId3"/>
          <a:stretch>
            <a:fillRect/>
          </a:stretch>
        </p:blipFill>
        <p:spPr>
          <a:xfrm>
            <a:off x="991518" y="1268549"/>
            <a:ext cx="7446375" cy="3574589"/>
          </a:xfrm>
          <a:prstGeom prst="rect">
            <a:avLst/>
          </a:prstGeom>
        </p:spPr>
      </p:pic>
      <p:sp>
        <p:nvSpPr>
          <p:cNvPr id="7" name="TextBox 6">
            <a:extLst>
              <a:ext uri="{FF2B5EF4-FFF2-40B4-BE49-F238E27FC236}">
                <a16:creationId xmlns:a16="http://schemas.microsoft.com/office/drawing/2014/main" id="{9B9C7EC0-7D55-9641-CFAD-EFC9A6161246}"/>
              </a:ext>
            </a:extLst>
          </p:cNvPr>
          <p:cNvSpPr txBox="1"/>
          <p:nvPr/>
        </p:nvSpPr>
        <p:spPr>
          <a:xfrm>
            <a:off x="311700" y="911389"/>
            <a:ext cx="5692493" cy="400110"/>
          </a:xfrm>
          <a:prstGeom prst="rect">
            <a:avLst/>
          </a:prstGeom>
          <a:noFill/>
        </p:spPr>
        <p:txBody>
          <a:bodyPr wrap="square">
            <a:spAutoFit/>
          </a:bodyPr>
          <a:lstStyle/>
          <a:p>
            <a:pPr marL="114300" indent="0">
              <a:buNone/>
            </a:pPr>
            <a:r>
              <a:rPr lang="en-US" sz="2000" dirty="0">
                <a:latin typeface="Arial" panose="020B0604020202020204" pitchFamily="34" charset="0"/>
                <a:cs typeface="Arial" panose="020B0604020202020204" pitchFamily="34" charset="0"/>
              </a:rPr>
              <a:t>Six common sources of workplace conflict </a:t>
            </a:r>
          </a:p>
        </p:txBody>
      </p:sp>
    </p:spTree>
    <p:extLst>
      <p:ext uri="{BB962C8B-B14F-4D97-AF65-F5344CB8AC3E}">
        <p14:creationId xmlns:p14="http://schemas.microsoft.com/office/powerpoint/2010/main" val="82674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71AC-7DD8-7D90-681E-5DF35D05DF03}"/>
              </a:ext>
            </a:extLst>
          </p:cNvPr>
          <p:cNvSpPr>
            <a:spLocks noGrp="1"/>
          </p:cNvSpPr>
          <p:nvPr>
            <p:ph type="title"/>
          </p:nvPr>
        </p:nvSpPr>
        <p:spPr>
          <a:xfrm>
            <a:off x="311699" y="410000"/>
            <a:ext cx="8645013" cy="607800"/>
          </a:xfrm>
        </p:spPr>
        <p:txBody>
          <a:bodyPr>
            <a:noAutofit/>
          </a:bodyPr>
          <a:lstStyle/>
          <a:p>
            <a:r>
              <a:rPr lang="en-CA" sz="2000" dirty="0">
                <a:latin typeface="Arial" panose="020B0604020202020204" pitchFamily="34" charset="0"/>
                <a:cs typeface="Arial" panose="020B0604020202020204" pitchFamily="34" charset="0"/>
              </a:rPr>
              <a:t>1.3 Common Sources of and Response to Conflict in the Workplace II</a:t>
            </a:r>
            <a:endParaRPr lang="en-US" sz="2000" dirty="0"/>
          </a:p>
        </p:txBody>
      </p:sp>
      <p:sp>
        <p:nvSpPr>
          <p:cNvPr id="3" name="Text Placeholder 2">
            <a:extLst>
              <a:ext uri="{FF2B5EF4-FFF2-40B4-BE49-F238E27FC236}">
                <a16:creationId xmlns:a16="http://schemas.microsoft.com/office/drawing/2014/main" id="{FDA81B74-A4E1-E9A2-AB0E-6D9F82F2E7DC}"/>
              </a:ext>
            </a:extLst>
          </p:cNvPr>
          <p:cNvSpPr>
            <a:spLocks noGrp="1"/>
          </p:cNvSpPr>
          <p:nvPr>
            <p:ph type="body" idx="1"/>
          </p:nvPr>
        </p:nvSpPr>
        <p:spPr>
          <a:xfrm>
            <a:off x="102378" y="1171612"/>
            <a:ext cx="3896744"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Responses to Conflict </a:t>
            </a:r>
          </a:p>
          <a:p>
            <a:pPr marL="114300" indent="0">
              <a:buNone/>
            </a:pPr>
            <a:endParaRPr lang="en-US" sz="2000" b="1"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There are a variety of individual responses to conflict that you may see as a team member. Some people take the constructive and thoughtful path when conflicts arise, while others may jump immediately to destructive behaviors.</a:t>
            </a:r>
          </a:p>
        </p:txBody>
      </p:sp>
      <p:sp>
        <p:nvSpPr>
          <p:cNvPr id="9" name="TextBox 8">
            <a:extLst>
              <a:ext uri="{FF2B5EF4-FFF2-40B4-BE49-F238E27FC236}">
                <a16:creationId xmlns:a16="http://schemas.microsoft.com/office/drawing/2014/main" id="{677991A6-A9AB-EE63-22E5-0C6890880A51}"/>
              </a:ext>
            </a:extLst>
          </p:cNvPr>
          <p:cNvSpPr txBox="1"/>
          <p:nvPr/>
        </p:nvSpPr>
        <p:spPr>
          <a:xfrm>
            <a:off x="6546301" y="4592444"/>
            <a:ext cx="4572000" cy="261610"/>
          </a:xfrm>
          <a:prstGeom prst="rect">
            <a:avLst/>
          </a:prstGeom>
          <a:noFill/>
        </p:spPr>
        <p:txBody>
          <a:bodyPr wrap="square">
            <a:spAutoFit/>
          </a:bodyPr>
          <a:lstStyle/>
          <a:p>
            <a:r>
              <a:rPr lang="en-CA" sz="1100" dirty="0"/>
              <a:t>Image by </a:t>
            </a:r>
            <a:r>
              <a:rPr lang="en-CA" sz="1100" u="sng" dirty="0">
                <a:hlinkClick r:id="rId3"/>
              </a:rPr>
              <a:t>Gerd Altmann</a:t>
            </a:r>
            <a:r>
              <a:rPr lang="en-CA" sz="1100" dirty="0"/>
              <a:t> from </a:t>
            </a:r>
            <a:r>
              <a:rPr lang="en-CA" sz="1100" u="sng" dirty="0">
                <a:hlinkClick r:id="rId4"/>
              </a:rPr>
              <a:t>Pixabay</a:t>
            </a:r>
            <a:r>
              <a:rPr lang="en-CA" sz="1100" dirty="0"/>
              <a:t> </a:t>
            </a:r>
            <a:endParaRPr lang="en-US" sz="1100" dirty="0"/>
          </a:p>
        </p:txBody>
      </p:sp>
      <p:pic>
        <p:nvPicPr>
          <p:cNvPr id="13" name="Picture 12">
            <a:extLst>
              <a:ext uri="{FF2B5EF4-FFF2-40B4-BE49-F238E27FC236}">
                <a16:creationId xmlns:a16="http://schemas.microsoft.com/office/drawing/2014/main" id="{A731E179-61A3-1EA7-E632-9797F04E7C4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60660" y="1253444"/>
            <a:ext cx="4496052" cy="3175337"/>
          </a:xfrm>
          <a:prstGeom prst="rect">
            <a:avLst/>
          </a:prstGeom>
        </p:spPr>
      </p:pic>
    </p:spTree>
    <p:extLst>
      <p:ext uri="{BB962C8B-B14F-4D97-AF65-F5344CB8AC3E}">
        <p14:creationId xmlns:p14="http://schemas.microsoft.com/office/powerpoint/2010/main" val="335457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8682-1422-2DE7-F42E-9F53D4901678}"/>
              </a:ext>
            </a:extLst>
          </p:cNvPr>
          <p:cNvSpPr>
            <a:spLocks noGrp="1"/>
          </p:cNvSpPr>
          <p:nvPr>
            <p:ph type="title"/>
          </p:nvPr>
        </p:nvSpPr>
        <p:spPr>
          <a:xfrm>
            <a:off x="311700" y="269442"/>
            <a:ext cx="8520600" cy="607800"/>
          </a:xfrm>
        </p:spPr>
        <p:txBody>
          <a:bodyPr>
            <a:noAutofit/>
          </a:bodyPr>
          <a:lstStyle/>
          <a:p>
            <a:r>
              <a:rPr lang="en-US" dirty="0">
                <a:latin typeface="Arial" panose="020B0604020202020204" pitchFamily="34" charset="0"/>
                <a:cs typeface="Arial" panose="020B0604020202020204" pitchFamily="34" charset="0"/>
              </a:rPr>
              <a:t>1.4 Benefits and Challenges of Conflict I</a:t>
            </a:r>
          </a:p>
        </p:txBody>
      </p:sp>
      <p:sp>
        <p:nvSpPr>
          <p:cNvPr id="3" name="Text Placeholder 2">
            <a:extLst>
              <a:ext uri="{FF2B5EF4-FFF2-40B4-BE49-F238E27FC236}">
                <a16:creationId xmlns:a16="http://schemas.microsoft.com/office/drawing/2014/main" id="{C575D5CD-E828-3388-F066-05266308F688}"/>
              </a:ext>
            </a:extLst>
          </p:cNvPr>
          <p:cNvSpPr>
            <a:spLocks noGrp="1"/>
          </p:cNvSpPr>
          <p:nvPr>
            <p:ph type="body" idx="1"/>
          </p:nvPr>
        </p:nvSpPr>
        <p:spPr>
          <a:xfrm>
            <a:off x="311700" y="1207748"/>
            <a:ext cx="8314507" cy="3028787"/>
          </a:xfrm>
        </p:spPr>
        <p:txBody>
          <a:bodyPr>
            <a:normAutofit/>
          </a:bodyPr>
          <a:lstStyle/>
          <a:p>
            <a:pPr marL="114300" indent="0">
              <a:buNone/>
            </a:pPr>
            <a:r>
              <a:rPr lang="en-CA" sz="2000" b="1" dirty="0"/>
              <a:t>Benefits and Challenges of Conflict</a:t>
            </a:r>
          </a:p>
          <a:p>
            <a:pPr marL="114300" indent="0">
              <a:buNone/>
            </a:pPr>
            <a:endParaRPr lang="en-CA" sz="2000" dirty="0"/>
          </a:p>
          <a:p>
            <a:pPr marL="114300" indent="0">
              <a:buNone/>
            </a:pPr>
            <a:r>
              <a:rPr lang="en-CA" sz="2000" dirty="0">
                <a:latin typeface="Arial" panose="020B0604020202020204" pitchFamily="34" charset="0"/>
                <a:cs typeface="Arial" panose="020B0604020202020204" pitchFamily="34" charset="0"/>
              </a:rPr>
              <a:t>As we discussed with the traditional view of conflict, many people often assume that all conflict is necessarily bad and should be eliminated or avoided at all costs. On the contrary</a:t>
            </a:r>
            <a:r>
              <a:rPr lang="en-CA" sz="2000" b="1" dirty="0">
                <a:latin typeface="Arial" panose="020B0604020202020204" pitchFamily="34" charset="0"/>
                <a:cs typeface="Arial" panose="020B0604020202020204" pitchFamily="34" charset="0"/>
              </a:rPr>
              <a:t>, there are some circumstances in which a moderate amount of conflict can be helpful a bring energy and focus to a task.</a:t>
            </a:r>
            <a:br>
              <a:rPr lang="en-CA"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12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D7-534B-D147-4D38-6516E417D463}"/>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1.4 Benefits and Challenges of Conflict II</a:t>
            </a:r>
            <a:endParaRPr lang="en-US" dirty="0"/>
          </a:p>
        </p:txBody>
      </p:sp>
      <p:pic>
        <p:nvPicPr>
          <p:cNvPr id="6" name="Picture 5">
            <a:extLst>
              <a:ext uri="{FF2B5EF4-FFF2-40B4-BE49-F238E27FC236}">
                <a16:creationId xmlns:a16="http://schemas.microsoft.com/office/drawing/2014/main" id="{29BD1E06-3336-ACAA-512E-4CE887200D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59932" y="1098075"/>
            <a:ext cx="5382684" cy="3635425"/>
          </a:xfrm>
          <a:prstGeom prst="rect">
            <a:avLst/>
          </a:prstGeom>
        </p:spPr>
      </p:pic>
    </p:spTree>
    <p:extLst>
      <p:ext uri="{BB962C8B-B14F-4D97-AF65-F5344CB8AC3E}">
        <p14:creationId xmlns:p14="http://schemas.microsoft.com/office/powerpoint/2010/main" val="125966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F4C6B-3437-22F9-322D-5C25D25861C5}"/>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1.5 Key Takeaways</a:t>
            </a:r>
          </a:p>
        </p:txBody>
      </p:sp>
      <p:sp>
        <p:nvSpPr>
          <p:cNvPr id="3" name="Text Placeholder 2">
            <a:extLst>
              <a:ext uri="{FF2B5EF4-FFF2-40B4-BE49-F238E27FC236}">
                <a16:creationId xmlns:a16="http://schemas.microsoft.com/office/drawing/2014/main" id="{F3D9B16E-1CBE-4119-8524-33179BD0E93B}"/>
              </a:ext>
            </a:extLst>
          </p:cNvPr>
          <p:cNvSpPr>
            <a:spLocks noGrp="1"/>
          </p:cNvSpPr>
          <p:nvPr>
            <p:ph type="body" idx="1"/>
          </p:nvPr>
        </p:nvSpPr>
        <p:spPr/>
        <p:txBody>
          <a:bodyPr>
            <a:normAutofit lnSpcReduction="10000"/>
          </a:bodyPr>
          <a:lstStyle/>
          <a:p>
            <a:r>
              <a:rPr lang="en-CA" sz="2000" dirty="0">
                <a:latin typeface="Arial" panose="020B0604020202020204" pitchFamily="34" charset="0"/>
                <a:cs typeface="Arial" panose="020B0604020202020204" pitchFamily="34" charset="0"/>
              </a:rPr>
              <a:t>Conflict occurs in interactions </a:t>
            </a:r>
          </a:p>
          <a:p>
            <a:r>
              <a:rPr lang="en-CA" sz="2000" dirty="0">
                <a:latin typeface="Arial" panose="020B0604020202020204" pitchFamily="34" charset="0"/>
                <a:cs typeface="Arial" panose="020B0604020202020204" pitchFamily="34" charset="0"/>
              </a:rPr>
              <a:t>Conflict will inevitably occur and isn’t inherently good or bad.</a:t>
            </a:r>
          </a:p>
          <a:p>
            <a:r>
              <a:rPr lang="en-CA" sz="2000" dirty="0">
                <a:latin typeface="Arial" panose="020B0604020202020204" pitchFamily="34" charset="0"/>
                <a:cs typeface="Arial" panose="020B0604020202020204" pitchFamily="34" charset="0"/>
              </a:rPr>
              <a:t>Conflict may be marked by disputes, competitions, and/or interpersonal violence.</a:t>
            </a:r>
          </a:p>
          <a:p>
            <a:r>
              <a:rPr lang="en-CA" sz="2000" dirty="0">
                <a:latin typeface="Arial" panose="020B0604020202020204" pitchFamily="34" charset="0"/>
                <a:cs typeface="Arial" panose="020B0604020202020204" pitchFamily="34" charset="0"/>
              </a:rPr>
              <a:t>There are several views of conflict.</a:t>
            </a:r>
          </a:p>
          <a:p>
            <a:r>
              <a:rPr lang="en-CA" sz="2000" dirty="0">
                <a:latin typeface="Arial" panose="020B0604020202020204" pitchFamily="34" charset="0"/>
                <a:cs typeface="Arial" panose="020B0604020202020204" pitchFamily="34" charset="0"/>
              </a:rPr>
              <a:t>Conflict can occur at different levels. </a:t>
            </a:r>
          </a:p>
          <a:p>
            <a:r>
              <a:rPr lang="en-CA" sz="2000" dirty="0">
                <a:latin typeface="Arial" panose="020B0604020202020204" pitchFamily="34" charset="0"/>
                <a:cs typeface="Arial" panose="020B0604020202020204" pitchFamily="34" charset="0"/>
              </a:rPr>
              <a:t>There are four types of conflict.</a:t>
            </a:r>
          </a:p>
          <a:p>
            <a:r>
              <a:rPr lang="en-CA" sz="2000" dirty="0">
                <a:latin typeface="Arial" panose="020B0604020202020204" pitchFamily="34" charset="0"/>
                <a:cs typeface="Arial" panose="020B0604020202020204" pitchFamily="34" charset="0"/>
              </a:rPr>
              <a:t>There are many potential sources of conflict in the workplace.</a:t>
            </a:r>
          </a:p>
          <a:p>
            <a:r>
              <a:rPr lang="en-CA" sz="2000" dirty="0">
                <a:latin typeface="Arial" panose="020B0604020202020204" pitchFamily="34" charset="0"/>
                <a:cs typeface="Arial" panose="020B0604020202020204" pitchFamily="34" charset="0"/>
              </a:rPr>
              <a:t>When faced with conflict, we have many choices on how to respond. </a:t>
            </a:r>
          </a:p>
          <a:p>
            <a:r>
              <a:rPr lang="en-CA" sz="2000" dirty="0">
                <a:latin typeface="Arial" panose="020B0604020202020204" pitchFamily="34" charset="0"/>
                <a:cs typeface="Arial" panose="020B0604020202020204" pitchFamily="34" charset="0"/>
              </a:rPr>
              <a:t>Depending on its characteristics, a conflict in the workplace can provide benefits or challenges.</a:t>
            </a:r>
          </a:p>
          <a:p>
            <a:pPr marL="114300" indent="0">
              <a:buNone/>
            </a:pPr>
            <a:endParaRPr lang="en-US" dirty="0"/>
          </a:p>
        </p:txBody>
      </p:sp>
    </p:spTree>
    <p:extLst>
      <p:ext uri="{BB962C8B-B14F-4D97-AF65-F5344CB8AC3E}">
        <p14:creationId xmlns:p14="http://schemas.microsoft.com/office/powerpoint/2010/main" val="1051566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dirty="0">
                <a:latin typeface="Arial" panose="020B0604020202020204" pitchFamily="34" charset="0"/>
                <a:cs typeface="Arial" panose="020B0604020202020204" pitchFamily="34" charset="0"/>
              </a:rPr>
              <a:t>Upon successful completion of this chapter, you will be able to:</a:t>
            </a:r>
          </a:p>
          <a:p>
            <a:pPr>
              <a:lnSpc>
                <a:spcPct val="120000"/>
              </a:lnSpc>
            </a:pPr>
            <a:r>
              <a:rPr lang="en-US" b="1" dirty="0">
                <a:latin typeface="Arial" panose="020B0604020202020204" pitchFamily="34" charset="0"/>
                <a:cs typeface="Arial" panose="020B0604020202020204" pitchFamily="34" charset="0"/>
              </a:rPr>
              <a:t>Define</a:t>
            </a:r>
            <a:r>
              <a:rPr lang="en-US" dirty="0">
                <a:latin typeface="Arial" panose="020B0604020202020204" pitchFamily="34" charset="0"/>
                <a:cs typeface="Arial" panose="020B0604020202020204" pitchFamily="34" charset="0"/>
              </a:rPr>
              <a:t> conflict.</a:t>
            </a:r>
          </a:p>
          <a:p>
            <a:pPr>
              <a:lnSpc>
                <a:spcPct val="120000"/>
              </a:lnSpc>
            </a:pPr>
            <a:r>
              <a:rPr lang="en-US" b="1" dirty="0">
                <a:latin typeface="Arial" panose="020B0604020202020204" pitchFamily="34" charset="0"/>
                <a:cs typeface="Arial" panose="020B0604020202020204" pitchFamily="34" charset="0"/>
              </a:rPr>
              <a:t>Describe</a:t>
            </a:r>
            <a:r>
              <a:rPr lang="en-US" dirty="0">
                <a:latin typeface="Arial" panose="020B0604020202020204" pitchFamily="34" charset="0"/>
                <a:cs typeface="Arial" panose="020B0604020202020204" pitchFamily="34" charset="0"/>
              </a:rPr>
              <a:t> the key elements of conflict.</a:t>
            </a:r>
          </a:p>
          <a:p>
            <a:pPr>
              <a:lnSpc>
                <a:spcPct val="120000"/>
              </a:lnSpc>
            </a:pPr>
            <a:r>
              <a:rPr lang="en-US" b="1" dirty="0">
                <a:latin typeface="Arial" panose="020B0604020202020204" pitchFamily="34" charset="0"/>
                <a:cs typeface="Arial" panose="020B0604020202020204" pitchFamily="34" charset="0"/>
              </a:rPr>
              <a:t>Recognize</a:t>
            </a:r>
            <a:r>
              <a:rPr lang="en-US" dirty="0">
                <a:latin typeface="Arial" panose="020B0604020202020204" pitchFamily="34" charset="0"/>
                <a:cs typeface="Arial" panose="020B0604020202020204" pitchFamily="34" charset="0"/>
              </a:rPr>
              <a:t> how conflict can be differentiated from disputes, competitions, and interpersonal violence.</a:t>
            </a:r>
          </a:p>
          <a:p>
            <a:pPr>
              <a:lnSpc>
                <a:spcPct val="120000"/>
              </a:lnSpc>
            </a:pPr>
            <a:r>
              <a:rPr lang="en-US" b="1" dirty="0">
                <a:latin typeface="Arial" panose="020B0604020202020204" pitchFamily="34" charset="0"/>
                <a:cs typeface="Arial" panose="020B0604020202020204" pitchFamily="34" charset="0"/>
              </a:rPr>
              <a:t>Identify </a:t>
            </a:r>
            <a:r>
              <a:rPr lang="en-US" dirty="0">
                <a:latin typeface="Arial" panose="020B0604020202020204" pitchFamily="34" charset="0"/>
                <a:cs typeface="Arial" panose="020B0604020202020204" pitchFamily="34" charset="0"/>
              </a:rPr>
              <a:t>three views to understanding conflict in the workplace.</a:t>
            </a:r>
          </a:p>
          <a:p>
            <a:pPr>
              <a:lnSpc>
                <a:spcPct val="120000"/>
              </a:lnSpc>
            </a:pPr>
            <a:r>
              <a:rPr lang="en-US" b="1" dirty="0">
                <a:latin typeface="Arial" panose="020B0604020202020204" pitchFamily="34" charset="0"/>
                <a:cs typeface="Arial" panose="020B0604020202020204" pitchFamily="34" charset="0"/>
              </a:rPr>
              <a:t>Explain</a:t>
            </a:r>
            <a:r>
              <a:rPr lang="en-US" dirty="0">
                <a:latin typeface="Arial" panose="020B0604020202020204" pitchFamily="34" charset="0"/>
                <a:cs typeface="Arial" panose="020B0604020202020204" pitchFamily="34" charset="0"/>
              </a:rPr>
              <a:t> different levels at which conflict can occur.</a:t>
            </a:r>
          </a:p>
          <a:p>
            <a:pPr>
              <a:lnSpc>
                <a:spcPct val="120000"/>
              </a:lnSpc>
            </a:pPr>
            <a:r>
              <a:rPr lang="en-US" b="1" dirty="0">
                <a:latin typeface="Arial" panose="020B0604020202020204" pitchFamily="34" charset="0"/>
                <a:cs typeface="Arial" panose="020B0604020202020204" pitchFamily="34" charset="0"/>
              </a:rPr>
              <a:t>Review</a:t>
            </a:r>
            <a:r>
              <a:rPr lang="en-US" dirty="0">
                <a:latin typeface="Arial" panose="020B0604020202020204" pitchFamily="34" charset="0"/>
                <a:cs typeface="Arial" panose="020B0604020202020204" pitchFamily="34" charset="0"/>
              </a:rPr>
              <a:t> common sources of conflict in the workplace.</a:t>
            </a:r>
          </a:p>
          <a:p>
            <a:pPr>
              <a:lnSpc>
                <a:spcPct val="120000"/>
              </a:lnSpc>
            </a:pPr>
            <a:r>
              <a:rPr lang="en-US" b="1" dirty="0">
                <a:latin typeface="Arial" panose="020B0604020202020204" pitchFamily="34" charset="0"/>
                <a:cs typeface="Arial" panose="020B0604020202020204" pitchFamily="34" charset="0"/>
              </a:rPr>
              <a:t>Discuss</a:t>
            </a:r>
            <a:r>
              <a:rPr lang="en-US" dirty="0">
                <a:latin typeface="Arial" panose="020B0604020202020204" pitchFamily="34" charset="0"/>
                <a:cs typeface="Arial" panose="020B0604020202020204" pitchFamily="34" charset="0"/>
              </a:rPr>
              <a:t> the potential benefits and costs of conflict in the workplace.</a:t>
            </a:r>
          </a:p>
          <a:p>
            <a:pPr>
              <a:lnSpc>
                <a:spcPct val="120000"/>
              </a:lnSpc>
            </a:pPr>
            <a:r>
              <a:rPr lang="en-US" b="1" dirty="0">
                <a:latin typeface="Arial" panose="020B0604020202020204" pitchFamily="34" charset="0"/>
                <a:cs typeface="Arial" panose="020B0604020202020204" pitchFamily="34" charset="0"/>
              </a:rPr>
              <a:t>Recognize</a:t>
            </a:r>
            <a:r>
              <a:rPr lang="en-US" dirty="0">
                <a:latin typeface="Arial" panose="020B0604020202020204" pitchFamily="34" charset="0"/>
                <a:cs typeface="Arial" panose="020B0604020202020204" pitchFamily="34" charset="0"/>
              </a:rPr>
              <a:t> the importance of conflict management skills for success in your personal and professional relationships.</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94040" y="259275"/>
            <a:ext cx="4968495"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1.1 Conflict Defined</a:t>
            </a:r>
            <a:endParaRPr b="1" dirty="0">
              <a:latin typeface="Arial" panose="020B0604020202020204" pitchFamily="34" charset="0"/>
              <a:cs typeface="Arial" panose="020B0604020202020204" pitchFamily="34" charset="0"/>
            </a:endParaRPr>
          </a:p>
        </p:txBody>
      </p:sp>
      <p:sp>
        <p:nvSpPr>
          <p:cNvPr id="94" name="Google Shape;94;p16"/>
          <p:cNvSpPr txBox="1">
            <a:spLocks noGrp="1"/>
          </p:cNvSpPr>
          <p:nvPr>
            <p:ph type="body" idx="1"/>
          </p:nvPr>
        </p:nvSpPr>
        <p:spPr>
          <a:xfrm>
            <a:off x="294040" y="976116"/>
            <a:ext cx="4629652" cy="3586561"/>
          </a:xfrm>
          <a:prstGeom prst="rect">
            <a:avLst/>
          </a:prstGeom>
        </p:spPr>
        <p:txBody>
          <a:bodyPr spcFirstLastPara="1" wrap="square" lIns="91425" tIns="91425" rIns="91425" bIns="91425" anchor="t" anchorCtr="0">
            <a:normAutofit fontScale="92500" lnSpcReduction="10000"/>
          </a:bodyPr>
          <a:lstStyle/>
          <a:p>
            <a:pPr marL="342900">
              <a:lnSpc>
                <a:spcPct val="100000"/>
              </a:lnSpc>
              <a:spcAft>
                <a:spcPts val="1200"/>
              </a:spcAft>
            </a:pPr>
            <a:r>
              <a:rPr lang="en-US" sz="2400" dirty="0">
                <a:latin typeface="Arial" panose="020B0604020202020204" pitchFamily="34" charset="0"/>
                <a:cs typeface="Arial" panose="020B0604020202020204" pitchFamily="34" charset="0"/>
              </a:rPr>
              <a:t>There are many different definitions of conflict existing in the literature. </a:t>
            </a:r>
          </a:p>
          <a:p>
            <a:pPr marL="342900">
              <a:lnSpc>
                <a:spcPct val="100000"/>
              </a:lnSpc>
              <a:spcAft>
                <a:spcPts val="1200"/>
              </a:spcAft>
            </a:pPr>
            <a:r>
              <a:rPr lang="en-US" sz="2400" dirty="0">
                <a:latin typeface="Arial" panose="020B0604020202020204" pitchFamily="34" charset="0"/>
                <a:cs typeface="Arial" panose="020B0604020202020204" pitchFamily="34" charset="0"/>
              </a:rPr>
              <a:t>Conflict can vary in severity from mild to severe and can be expressed verbally or nonverbally along a continuum ranging from a nearly imperceptible cold shoulder to a very obvious blowout.</a:t>
            </a:r>
            <a:endParaRPr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2C78997-EAC3-E03A-6324-2F6DE56C020C}"/>
              </a:ext>
            </a:extLst>
          </p:cNvPr>
          <p:cNvSpPr txBox="1"/>
          <p:nvPr/>
        </p:nvSpPr>
        <p:spPr>
          <a:xfrm>
            <a:off x="5144918" y="1102294"/>
            <a:ext cx="3705042" cy="3100061"/>
          </a:xfrm>
          <a:prstGeom prst="rect">
            <a:avLst/>
          </a:prstGeom>
          <a:solidFill>
            <a:schemeClr val="bg1">
              <a:lumMod val="95000"/>
            </a:schemeClr>
          </a:solidFill>
          <a:ln w="57150">
            <a:solidFill>
              <a:schemeClr val="tx1"/>
            </a:solidFill>
          </a:ln>
        </p:spPr>
        <p:txBody>
          <a:bodyPr wrap="square" lIns="108000" tIns="72000" rIns="108000" bIns="72000">
            <a:spAutoFit/>
          </a:bodyPr>
          <a:lstStyle/>
          <a:p>
            <a:pPr algn="ctr"/>
            <a:r>
              <a:rPr lang="en-US" sz="2400" b="1" i="1" dirty="0">
                <a:solidFill>
                  <a:schemeClr val="bg2"/>
                </a:solidFill>
              </a:rPr>
              <a:t>For our purposes, Conflict occurs in interactions in which there are real or perceived incompatible goals, scare resources, or opposing viewpoints</a:t>
            </a:r>
            <a:r>
              <a:rPr lang="en-US" sz="2400" i="1" dirty="0">
                <a:solidFill>
                  <a:schemeClr val="bg2"/>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311700" y="168840"/>
            <a:ext cx="8520600" cy="607800"/>
          </a:xfrm>
          <a:prstGeom prst="rect">
            <a:avLst/>
          </a:prstGeom>
        </p:spPr>
        <p:txBody>
          <a:bodyPr spcFirstLastPara="1" wrap="square" lIns="91425" tIns="91425" rIns="91425" bIns="91425" anchor="t" anchorCtr="0">
            <a:noAutofit/>
          </a:bodyPr>
          <a:lstStyle/>
          <a:p>
            <a:r>
              <a:rPr lang="en-CA" b="1" dirty="0">
                <a:latin typeface="Arial" panose="020B0604020202020204" pitchFamily="34" charset="0"/>
                <a:cs typeface="Arial" panose="020B0604020202020204" pitchFamily="34" charset="0"/>
              </a:rPr>
              <a:t>1.1 Conflict Defined II</a:t>
            </a:r>
            <a:endParaRPr b="1" dirty="0">
              <a:latin typeface="Arial" panose="020B0604020202020204" pitchFamily="34" charset="0"/>
              <a:cs typeface="Arial" panose="020B0604020202020204" pitchFamily="34" charset="0"/>
            </a:endParaRPr>
          </a:p>
        </p:txBody>
      </p:sp>
      <p:sp>
        <p:nvSpPr>
          <p:cNvPr id="100" name="Google Shape;100;p17"/>
          <p:cNvSpPr txBox="1">
            <a:spLocks noGrp="1"/>
          </p:cNvSpPr>
          <p:nvPr>
            <p:ph type="body" idx="1"/>
          </p:nvPr>
        </p:nvSpPr>
        <p:spPr>
          <a:xfrm>
            <a:off x="311700" y="902250"/>
            <a:ext cx="8520600" cy="3790330"/>
          </a:xfrm>
          <a:prstGeom prst="rect">
            <a:avLst/>
          </a:prstGeom>
        </p:spPr>
        <p:txBody>
          <a:bodyPr spcFirstLastPara="1" wrap="square" lIns="91425" tIns="91425" rIns="91425" bIns="91425" anchor="t" anchorCtr="0">
            <a:normAutofit lnSpcReduction="10000"/>
          </a:bodyPr>
          <a:lstStyle/>
          <a:p>
            <a:pPr marL="114300" indent="0" algn="l">
              <a:lnSpc>
                <a:spcPct val="120000"/>
              </a:lnSpc>
              <a:spcAft>
                <a:spcPts val="600"/>
              </a:spcAft>
              <a:buNone/>
            </a:pPr>
            <a:r>
              <a:rPr lang="en-US" sz="2400" b="1" i="0" dirty="0">
                <a:solidFill>
                  <a:srgbClr val="373D3F"/>
                </a:solidFill>
                <a:effectLst/>
                <a:latin typeface="+mn-lt"/>
              </a:rPr>
              <a:t>Elements of conflict.</a:t>
            </a:r>
          </a:p>
          <a:p>
            <a:pPr marL="114300" indent="0" algn="l">
              <a:lnSpc>
                <a:spcPct val="120000"/>
              </a:lnSpc>
              <a:spcAft>
                <a:spcPts val="600"/>
              </a:spcAft>
              <a:buNone/>
            </a:pPr>
            <a:endParaRPr lang="en-US" sz="2000" b="1" dirty="0">
              <a:solidFill>
                <a:srgbClr val="373D3F"/>
              </a:solidFill>
              <a:ea typeface="Arial"/>
              <a:cs typeface="Arial"/>
              <a:sym typeface="Arial"/>
            </a:endParaRPr>
          </a:p>
          <a:p>
            <a:pPr marL="571500" indent="-457200">
              <a:lnSpc>
                <a:spcPct val="120000"/>
              </a:lnSpc>
              <a:spcAft>
                <a:spcPts val="600"/>
              </a:spcAft>
              <a:buAutoNum type="arabicPeriod"/>
            </a:pPr>
            <a:r>
              <a:rPr lang="en-US" sz="2000" dirty="0">
                <a:solidFill>
                  <a:srgbClr val="373D3F"/>
                </a:solidFill>
                <a:ea typeface="Arial"/>
                <a:cs typeface="Arial"/>
                <a:sym typeface="Arial"/>
              </a:rPr>
              <a:t>Conflict is </a:t>
            </a:r>
            <a:r>
              <a:rPr lang="en-US" sz="2000" b="1" dirty="0">
                <a:solidFill>
                  <a:srgbClr val="373D3F"/>
                </a:solidFill>
                <a:ea typeface="Arial"/>
                <a:cs typeface="Arial"/>
                <a:sym typeface="Arial"/>
              </a:rPr>
              <a:t>inevitable </a:t>
            </a:r>
          </a:p>
          <a:p>
            <a:pPr marL="571500" indent="-457200">
              <a:lnSpc>
                <a:spcPct val="120000"/>
              </a:lnSpc>
              <a:spcAft>
                <a:spcPts val="600"/>
              </a:spcAft>
              <a:buAutoNum type="arabicPeriod"/>
            </a:pPr>
            <a:r>
              <a:rPr lang="en-US" sz="2000" i="0" dirty="0">
                <a:solidFill>
                  <a:srgbClr val="373D3F"/>
                </a:solidFill>
                <a:effectLst/>
                <a:latin typeface="+mn-lt"/>
              </a:rPr>
              <a:t>Conflict by itself is neither </a:t>
            </a:r>
            <a:r>
              <a:rPr lang="en-US" sz="2000" b="1" i="0" dirty="0">
                <a:solidFill>
                  <a:srgbClr val="373D3F"/>
                </a:solidFill>
                <a:effectLst/>
                <a:latin typeface="+mn-lt"/>
              </a:rPr>
              <a:t>good nor bad</a:t>
            </a:r>
            <a:r>
              <a:rPr lang="en-US" sz="2000" i="0" dirty="0">
                <a:solidFill>
                  <a:srgbClr val="373D3F"/>
                </a:solidFill>
                <a:effectLst/>
                <a:latin typeface="+mn-lt"/>
              </a:rPr>
              <a:t>; it is what happens that has good or bad outcomes.</a:t>
            </a:r>
            <a:r>
              <a:rPr lang="en-US" sz="2000" dirty="0">
                <a:solidFill>
                  <a:srgbClr val="373D3F"/>
                </a:solidFill>
                <a:latin typeface="+mn-lt"/>
              </a:rPr>
              <a:t> </a:t>
            </a:r>
            <a:endParaRPr lang="en-US" sz="2000" i="0" dirty="0">
              <a:solidFill>
                <a:srgbClr val="373D3F"/>
              </a:solidFill>
              <a:effectLst/>
              <a:latin typeface="+mn-lt"/>
            </a:endParaRPr>
          </a:p>
          <a:p>
            <a:pPr marL="571500" indent="-457200" algn="l">
              <a:lnSpc>
                <a:spcPct val="120000"/>
              </a:lnSpc>
              <a:buAutoNum type="arabicPeriod" startAt="3"/>
            </a:pPr>
            <a:r>
              <a:rPr lang="en-US" sz="2000" i="0" dirty="0">
                <a:solidFill>
                  <a:srgbClr val="373D3F"/>
                </a:solidFill>
                <a:effectLst/>
                <a:latin typeface="+mn-lt"/>
              </a:rPr>
              <a:t>Conflict is a </a:t>
            </a:r>
            <a:r>
              <a:rPr lang="en-US" sz="2000" b="1" i="0" dirty="0">
                <a:solidFill>
                  <a:srgbClr val="373D3F"/>
                </a:solidFill>
                <a:effectLst/>
                <a:latin typeface="+mn-lt"/>
              </a:rPr>
              <a:t>process</a:t>
            </a:r>
            <a:r>
              <a:rPr lang="en-US" sz="2000" i="0" dirty="0">
                <a:solidFill>
                  <a:srgbClr val="373D3F"/>
                </a:solidFill>
                <a:effectLst/>
                <a:latin typeface="+mn-lt"/>
              </a:rPr>
              <a:t> (rather than a moment in time). </a:t>
            </a:r>
          </a:p>
          <a:p>
            <a:pPr marL="571500" indent="-457200">
              <a:lnSpc>
                <a:spcPct val="120000"/>
              </a:lnSpc>
              <a:buFont typeface="Roboto"/>
              <a:buAutoNum type="arabicPeriod" startAt="3"/>
            </a:pPr>
            <a:r>
              <a:rPr lang="en-US" sz="2000" dirty="0">
                <a:solidFill>
                  <a:srgbClr val="373D3F"/>
                </a:solidFill>
              </a:rPr>
              <a:t>Conflict consumes energy, but so does </a:t>
            </a:r>
            <a:r>
              <a:rPr lang="en-US" sz="2000" b="1" dirty="0">
                <a:solidFill>
                  <a:srgbClr val="373D3F"/>
                </a:solidFill>
              </a:rPr>
              <a:t>NOT</a:t>
            </a:r>
            <a:r>
              <a:rPr lang="en-US" sz="2000" dirty="0">
                <a:solidFill>
                  <a:srgbClr val="373D3F"/>
                </a:solidFill>
              </a:rPr>
              <a:t> dealing with conflict. </a:t>
            </a:r>
          </a:p>
          <a:p>
            <a:pPr marL="571500" indent="-457200">
              <a:lnSpc>
                <a:spcPct val="120000"/>
              </a:lnSpc>
              <a:buFont typeface="Roboto"/>
              <a:buAutoNum type="arabicPeriod" startAt="3"/>
            </a:pPr>
            <a:r>
              <a:rPr lang="en-US" sz="2000" dirty="0">
                <a:solidFill>
                  <a:srgbClr val="373D3F"/>
                </a:solidFill>
              </a:rPr>
              <a:t>Conflict has elements of both content and feeling/relationships.</a:t>
            </a:r>
          </a:p>
          <a:p>
            <a:pPr marL="571500" indent="-457200">
              <a:lnSpc>
                <a:spcPct val="120000"/>
              </a:lnSpc>
              <a:buFont typeface="Roboto"/>
              <a:buAutoNum type="arabicPeriod" startAt="3"/>
            </a:pPr>
            <a:r>
              <a:rPr lang="en-US" sz="2000" dirty="0">
                <a:solidFill>
                  <a:srgbClr val="373D3F"/>
                </a:solidFill>
              </a:rPr>
              <a:t>Finally, one has a choice in conflict to be </a:t>
            </a:r>
            <a:r>
              <a:rPr lang="en-US" sz="2000" b="1" dirty="0">
                <a:solidFill>
                  <a:srgbClr val="373D3F"/>
                </a:solidFill>
              </a:rPr>
              <a:t>proactive or reactive.</a:t>
            </a:r>
          </a:p>
          <a:p>
            <a:pPr marL="571500" indent="-457200">
              <a:lnSpc>
                <a:spcPct val="120000"/>
              </a:lnSpc>
              <a:buFont typeface="Roboto"/>
              <a:buAutoNum type="arabicPeriod" startAt="3"/>
            </a:pPr>
            <a:endParaRPr lang="en-US" sz="2000" dirty="0">
              <a:solidFill>
                <a:srgbClr val="373D3F"/>
              </a:solidFill>
            </a:endParaRPr>
          </a:p>
          <a:p>
            <a:pPr marL="571500" indent="-457200">
              <a:lnSpc>
                <a:spcPct val="120000"/>
              </a:lnSpc>
              <a:buFont typeface="Roboto"/>
              <a:buAutoNum type="arabicPeriod" startAt="3"/>
            </a:pPr>
            <a:endParaRPr lang="en-US" sz="2000" i="0" dirty="0">
              <a:solidFill>
                <a:srgbClr val="373D3F"/>
              </a:solidFill>
              <a:effectLst/>
              <a:latin typeface="+mn-lt"/>
            </a:endParaRPr>
          </a:p>
          <a:p>
            <a:pPr marL="571500" indent="-457200" algn="l">
              <a:lnSpc>
                <a:spcPct val="120000"/>
              </a:lnSpc>
              <a:buAutoNum type="arabicPeriod" startAt="3"/>
            </a:pPr>
            <a:endParaRPr lang="en-CA"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1DC7-228E-E707-56C8-87D9BB7105E3}"/>
              </a:ext>
            </a:extLst>
          </p:cNvPr>
          <p:cNvSpPr>
            <a:spLocks noGrp="1"/>
          </p:cNvSpPr>
          <p:nvPr>
            <p:ph type="title"/>
          </p:nvPr>
        </p:nvSpPr>
        <p:spPr>
          <a:xfrm>
            <a:off x="311700" y="207943"/>
            <a:ext cx="8520600" cy="607800"/>
          </a:xfrm>
        </p:spPr>
        <p:txBody>
          <a:bodyPr>
            <a:normAutofit fontScale="90000"/>
          </a:bodyPr>
          <a:lstStyle/>
          <a:p>
            <a:r>
              <a:rPr lang="en-US" dirty="0"/>
              <a:t>1.2 Levels and Types of Conflict I</a:t>
            </a:r>
            <a:br>
              <a:rPr lang="en-US" dirty="0"/>
            </a:br>
            <a:br>
              <a:rPr lang="en-US" dirty="0"/>
            </a:br>
            <a:endParaRPr lang="en-US" dirty="0"/>
          </a:p>
        </p:txBody>
      </p:sp>
      <p:pic>
        <p:nvPicPr>
          <p:cNvPr id="5" name="Picture 4" descr="Different levels of conflict&#10;&#10;Interpersonal Conflict &#10;&#10;Intrapersonal Conflict&#10;&#10;Intergroup Conflict&#10;&#10;Intraorganizational Conflict ">
            <a:extLst>
              <a:ext uri="{FF2B5EF4-FFF2-40B4-BE49-F238E27FC236}">
                <a16:creationId xmlns:a16="http://schemas.microsoft.com/office/drawing/2014/main" id="{CD15F3FF-6639-F929-637E-AEF5008755F4}"/>
              </a:ext>
            </a:extLst>
          </p:cNvPr>
          <p:cNvPicPr>
            <a:picLocks noChangeAspect="1"/>
          </p:cNvPicPr>
          <p:nvPr/>
        </p:nvPicPr>
        <p:blipFill>
          <a:blip r:embed="rId3"/>
          <a:srcRect/>
          <a:stretch/>
        </p:blipFill>
        <p:spPr>
          <a:xfrm>
            <a:off x="2576720" y="817157"/>
            <a:ext cx="4242434" cy="4023383"/>
          </a:xfrm>
          <a:prstGeom prst="rect">
            <a:avLst/>
          </a:prstGeom>
        </p:spPr>
      </p:pic>
    </p:spTree>
    <p:extLst>
      <p:ext uri="{BB962C8B-B14F-4D97-AF65-F5344CB8AC3E}">
        <p14:creationId xmlns:p14="http://schemas.microsoft.com/office/powerpoint/2010/main" val="163993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A0C9-6727-1AF4-425B-843B262D340F}"/>
              </a:ext>
            </a:extLst>
          </p:cNvPr>
          <p:cNvSpPr>
            <a:spLocks noGrp="1"/>
          </p:cNvSpPr>
          <p:nvPr>
            <p:ph type="title"/>
          </p:nvPr>
        </p:nvSpPr>
        <p:spPr/>
        <p:txBody>
          <a:bodyPr>
            <a:normAutofit fontScale="90000"/>
          </a:bodyPr>
          <a:lstStyle/>
          <a:p>
            <a:r>
              <a:rPr lang="en-US" dirty="0"/>
              <a:t>1.2 Levels and Types of Conflict II</a:t>
            </a:r>
            <a:br>
              <a:rPr lang="en-US" dirty="0"/>
            </a:br>
            <a:br>
              <a:rPr lang="en-US" dirty="0"/>
            </a:br>
            <a:endParaRPr lang="en-US" dirty="0"/>
          </a:p>
        </p:txBody>
      </p:sp>
      <p:sp>
        <p:nvSpPr>
          <p:cNvPr id="3" name="Text Placeholder 2">
            <a:extLst>
              <a:ext uri="{FF2B5EF4-FFF2-40B4-BE49-F238E27FC236}">
                <a16:creationId xmlns:a16="http://schemas.microsoft.com/office/drawing/2014/main" id="{CE96AA41-6B31-3671-438D-64AA1CCA1050}"/>
              </a:ext>
            </a:extLst>
          </p:cNvPr>
          <p:cNvSpPr>
            <a:spLocks noGrp="1"/>
          </p:cNvSpPr>
          <p:nvPr>
            <p:ph type="body" idx="1"/>
          </p:nvPr>
        </p:nvSpPr>
        <p:spPr>
          <a:xfrm>
            <a:off x="311699" y="1229875"/>
            <a:ext cx="5108599"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Intrapersonal Conflict </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Intrapersonal conflict arises within a person. In the workplace, this is often the result of competing motivations or roles. We often hear about someone who has an approach-avoidance conflict; that is, they are both attracted to and repelled by the same object. </a:t>
            </a:r>
          </a:p>
        </p:txBody>
      </p:sp>
      <p:pic>
        <p:nvPicPr>
          <p:cNvPr id="5" name="Picture 4">
            <a:extLst>
              <a:ext uri="{FF2B5EF4-FFF2-40B4-BE49-F238E27FC236}">
                <a16:creationId xmlns:a16="http://schemas.microsoft.com/office/drawing/2014/main" id="{5D76DCA5-14E3-4540-0C52-10DBBE165EA4}"/>
              </a:ext>
              <a:ext uri="{C183D7F6-B498-43B3-948B-1728B52AA6E4}">
                <adec:decorative xmlns:adec="http://schemas.microsoft.com/office/drawing/2017/decorative" val="1"/>
              </a:ext>
            </a:extLst>
          </p:cNvPr>
          <p:cNvPicPr>
            <a:picLocks noChangeAspect="1"/>
          </p:cNvPicPr>
          <p:nvPr/>
        </p:nvPicPr>
        <p:blipFill rotWithShape="1">
          <a:blip r:embed="rId3"/>
          <a:srcRect b="12188"/>
          <a:stretch/>
        </p:blipFill>
        <p:spPr>
          <a:xfrm>
            <a:off x="4957592" y="946375"/>
            <a:ext cx="4448119" cy="3906000"/>
          </a:xfrm>
          <a:prstGeom prst="rect">
            <a:avLst/>
          </a:prstGeom>
        </p:spPr>
      </p:pic>
      <p:sp>
        <p:nvSpPr>
          <p:cNvPr id="6" name="TextBox 5">
            <a:extLst>
              <a:ext uri="{FF2B5EF4-FFF2-40B4-BE49-F238E27FC236}">
                <a16:creationId xmlns:a16="http://schemas.microsoft.com/office/drawing/2014/main" id="{125F1ED8-A6E1-B0AF-9127-30DDE9235013}"/>
              </a:ext>
            </a:extLst>
          </p:cNvPr>
          <p:cNvSpPr txBox="1"/>
          <p:nvPr/>
        </p:nvSpPr>
        <p:spPr>
          <a:xfrm>
            <a:off x="6191480" y="4631794"/>
            <a:ext cx="3999123" cy="261610"/>
          </a:xfrm>
          <a:prstGeom prst="rect">
            <a:avLst/>
          </a:prstGeom>
          <a:noFill/>
        </p:spPr>
        <p:txBody>
          <a:bodyPr wrap="square" rtlCol="0">
            <a:spAutoFit/>
          </a:bodyPr>
          <a:lstStyle/>
          <a:p>
            <a:r>
              <a:rPr lang="en-US" sz="1100" dirty="0"/>
              <a:t>Photo by Alex Dirksen from </a:t>
            </a:r>
            <a:r>
              <a:rPr lang="en-US" sz="1100" dirty="0" err="1"/>
              <a:t>NounProject.com</a:t>
            </a:r>
            <a:endParaRPr lang="en-US" sz="1100" dirty="0"/>
          </a:p>
        </p:txBody>
      </p:sp>
    </p:spTree>
    <p:extLst>
      <p:ext uri="{BB962C8B-B14F-4D97-AF65-F5344CB8AC3E}">
        <p14:creationId xmlns:p14="http://schemas.microsoft.com/office/powerpoint/2010/main" val="4057827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EAFAF-D120-87A0-0129-6F1342D4FAA0}"/>
              </a:ext>
            </a:extLst>
          </p:cNvPr>
          <p:cNvSpPr>
            <a:spLocks noGrp="1"/>
          </p:cNvSpPr>
          <p:nvPr>
            <p:ph type="title"/>
          </p:nvPr>
        </p:nvSpPr>
        <p:spPr/>
        <p:txBody>
          <a:bodyPr>
            <a:normAutofit fontScale="90000"/>
          </a:bodyPr>
          <a:lstStyle/>
          <a:p>
            <a:r>
              <a:rPr lang="en-US" dirty="0"/>
              <a:t>1.2 Levels and Types of Conflict III</a:t>
            </a:r>
            <a:br>
              <a:rPr lang="en-US" dirty="0"/>
            </a:br>
            <a:br>
              <a:rPr lang="en-US" dirty="0"/>
            </a:br>
            <a:endParaRPr lang="en-US" dirty="0"/>
          </a:p>
        </p:txBody>
      </p:sp>
      <p:sp>
        <p:nvSpPr>
          <p:cNvPr id="3" name="Text Placeholder 2">
            <a:extLst>
              <a:ext uri="{FF2B5EF4-FFF2-40B4-BE49-F238E27FC236}">
                <a16:creationId xmlns:a16="http://schemas.microsoft.com/office/drawing/2014/main" id="{5B82FCC6-AC73-A2EB-7ADB-B2CE9FA7A39A}"/>
              </a:ext>
            </a:extLst>
          </p:cNvPr>
          <p:cNvSpPr>
            <a:spLocks noGrp="1"/>
          </p:cNvSpPr>
          <p:nvPr>
            <p:ph type="body" idx="1"/>
          </p:nvPr>
        </p:nvSpPr>
        <p:spPr>
          <a:xfrm>
            <a:off x="168481" y="1229875"/>
            <a:ext cx="42603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Interpersonal conflict</a:t>
            </a:r>
            <a:r>
              <a:rPr lang="en-CA" sz="2000" dirty="0">
                <a:latin typeface="Arial" panose="020B0604020202020204" pitchFamily="34" charset="0"/>
                <a:cs typeface="Arial" panose="020B0604020202020204" pitchFamily="34" charset="0"/>
              </a:rPr>
              <a:t>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Interpersonal conflict is among individuals such as coworkers, a manager and an employee, or CEOs and their staff. Many companies suffer because of interpersonal conflicts as it results in loss of productivity and employee turnover.</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2C591DE-9C16-9CEF-EA27-5F3EFC3997F7}"/>
              </a:ext>
              <a:ext uri="{C183D7F6-B498-43B3-948B-1728B52AA6E4}">
                <adec:decorative xmlns:adec="http://schemas.microsoft.com/office/drawing/2017/decorative" val="1"/>
              </a:ext>
            </a:extLst>
          </p:cNvPr>
          <p:cNvPicPr>
            <a:picLocks noChangeAspect="1"/>
          </p:cNvPicPr>
          <p:nvPr/>
        </p:nvPicPr>
        <p:blipFill rotWithShape="1">
          <a:blip r:embed="rId3"/>
          <a:srcRect b="10959"/>
          <a:stretch/>
        </p:blipFill>
        <p:spPr>
          <a:xfrm>
            <a:off x="4572000" y="1229875"/>
            <a:ext cx="4403519" cy="2989585"/>
          </a:xfrm>
          <a:prstGeom prst="rect">
            <a:avLst/>
          </a:prstGeom>
        </p:spPr>
      </p:pic>
      <p:sp>
        <p:nvSpPr>
          <p:cNvPr id="7" name="TextBox 6">
            <a:extLst>
              <a:ext uri="{FF2B5EF4-FFF2-40B4-BE49-F238E27FC236}">
                <a16:creationId xmlns:a16="http://schemas.microsoft.com/office/drawing/2014/main" id="{1F5B9FD7-1259-37A2-90A7-8ED1EA62C8C3}"/>
              </a:ext>
            </a:extLst>
          </p:cNvPr>
          <p:cNvSpPr txBox="1"/>
          <p:nvPr/>
        </p:nvSpPr>
        <p:spPr>
          <a:xfrm>
            <a:off x="6031735" y="4568875"/>
            <a:ext cx="4572000" cy="261610"/>
          </a:xfrm>
          <a:prstGeom prst="rect">
            <a:avLst/>
          </a:prstGeom>
          <a:noFill/>
        </p:spPr>
        <p:txBody>
          <a:bodyPr wrap="square">
            <a:spAutoFit/>
          </a:bodyPr>
          <a:lstStyle/>
          <a:p>
            <a:r>
              <a:rPr lang="en-US" sz="1100" dirty="0"/>
              <a:t>Photo by </a:t>
            </a:r>
            <a:r>
              <a:rPr lang="en-US" sz="1100" dirty="0" err="1"/>
              <a:t>winnievinzence</a:t>
            </a:r>
            <a:r>
              <a:rPr lang="en-US" sz="1100" dirty="0"/>
              <a:t> from </a:t>
            </a:r>
            <a:r>
              <a:rPr lang="en-US" sz="1100" dirty="0" err="1"/>
              <a:t>NounProject.com</a:t>
            </a:r>
            <a:endParaRPr lang="en-US" sz="1100" dirty="0"/>
          </a:p>
        </p:txBody>
      </p:sp>
    </p:spTree>
    <p:extLst>
      <p:ext uri="{BB962C8B-B14F-4D97-AF65-F5344CB8AC3E}">
        <p14:creationId xmlns:p14="http://schemas.microsoft.com/office/powerpoint/2010/main" val="83094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82E3-65FB-7368-5F52-7211C26BBC6D}"/>
              </a:ext>
            </a:extLst>
          </p:cNvPr>
          <p:cNvSpPr>
            <a:spLocks noGrp="1"/>
          </p:cNvSpPr>
          <p:nvPr>
            <p:ph type="title"/>
          </p:nvPr>
        </p:nvSpPr>
        <p:spPr/>
        <p:txBody>
          <a:bodyPr>
            <a:normAutofit fontScale="90000"/>
          </a:bodyPr>
          <a:lstStyle/>
          <a:p>
            <a:r>
              <a:rPr lang="en-US" dirty="0"/>
              <a:t>1.2 Levels and Types of Conflict IV</a:t>
            </a:r>
            <a:br>
              <a:rPr lang="en-US" dirty="0"/>
            </a:br>
            <a:br>
              <a:rPr lang="en-US" dirty="0"/>
            </a:br>
            <a:endParaRPr lang="en-US" dirty="0"/>
          </a:p>
        </p:txBody>
      </p:sp>
      <p:sp>
        <p:nvSpPr>
          <p:cNvPr id="3" name="Text Placeholder 2">
            <a:extLst>
              <a:ext uri="{FF2B5EF4-FFF2-40B4-BE49-F238E27FC236}">
                <a16:creationId xmlns:a16="http://schemas.microsoft.com/office/drawing/2014/main" id="{1DFADCBB-A462-4D0E-7162-F9949C230D95}"/>
              </a:ext>
            </a:extLst>
          </p:cNvPr>
          <p:cNvSpPr>
            <a:spLocks noGrp="1"/>
          </p:cNvSpPr>
          <p:nvPr>
            <p:ph type="body" idx="1"/>
          </p:nvPr>
        </p:nvSpPr>
        <p:spPr>
          <a:xfrm>
            <a:off x="157464" y="1199159"/>
            <a:ext cx="3698440" cy="3339000"/>
          </a:xfrm>
        </p:spPr>
        <p:txBody>
          <a:bodyPr>
            <a:noAutofit/>
          </a:bodyPr>
          <a:lstStyle/>
          <a:p>
            <a:pPr marL="114300" indent="0">
              <a:buNone/>
            </a:pPr>
            <a:r>
              <a:rPr lang="en-CA" sz="2000" b="1" dirty="0"/>
              <a:t>Intergroup Conflict</a:t>
            </a:r>
            <a:r>
              <a:rPr lang="en-CA" sz="2000" dirty="0"/>
              <a:t> </a:t>
            </a:r>
          </a:p>
          <a:p>
            <a:pPr marL="114300" indent="0">
              <a:buNone/>
            </a:pPr>
            <a:endParaRPr lang="en-CA" sz="2000" dirty="0"/>
          </a:p>
          <a:p>
            <a:pPr marL="114300" indent="0">
              <a:buNone/>
            </a:pPr>
            <a:r>
              <a:rPr lang="en-CA" sz="2000" dirty="0"/>
              <a:t>Intergroup conflict is conflict that takes place among different groups and often involves disagreement over goals, values, or resources. Types of groups may include different departments, employee unions, or management in a company.</a:t>
            </a:r>
            <a:endParaRPr lang="en-US" sz="2000" dirty="0"/>
          </a:p>
        </p:txBody>
      </p:sp>
      <p:pic>
        <p:nvPicPr>
          <p:cNvPr id="5" name="Picture 4">
            <a:extLst>
              <a:ext uri="{FF2B5EF4-FFF2-40B4-BE49-F238E27FC236}">
                <a16:creationId xmlns:a16="http://schemas.microsoft.com/office/drawing/2014/main" id="{EA01D01C-AD97-2E5D-6280-BC1EB8447B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13854" y="1380518"/>
            <a:ext cx="4518446" cy="2976281"/>
          </a:xfrm>
          <a:prstGeom prst="rect">
            <a:avLst/>
          </a:prstGeom>
        </p:spPr>
      </p:pic>
    </p:spTree>
    <p:extLst>
      <p:ext uri="{BB962C8B-B14F-4D97-AF65-F5344CB8AC3E}">
        <p14:creationId xmlns:p14="http://schemas.microsoft.com/office/powerpoint/2010/main" val="115253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08EA-E37F-82D9-3479-C31479EB24E5}"/>
              </a:ext>
            </a:extLst>
          </p:cNvPr>
          <p:cNvSpPr>
            <a:spLocks noGrp="1"/>
          </p:cNvSpPr>
          <p:nvPr>
            <p:ph type="title"/>
          </p:nvPr>
        </p:nvSpPr>
        <p:spPr/>
        <p:txBody>
          <a:bodyPr>
            <a:normAutofit fontScale="90000"/>
          </a:bodyPr>
          <a:lstStyle/>
          <a:p>
            <a:r>
              <a:rPr lang="en-US" dirty="0"/>
              <a:t>1.2 Levels and Types of Conflict V</a:t>
            </a:r>
            <a:br>
              <a:rPr lang="en-US" dirty="0"/>
            </a:br>
            <a:br>
              <a:rPr lang="en-US" dirty="0"/>
            </a:br>
            <a:endParaRPr lang="en-US" dirty="0"/>
          </a:p>
        </p:txBody>
      </p:sp>
      <p:sp>
        <p:nvSpPr>
          <p:cNvPr id="3" name="Text Placeholder 2">
            <a:extLst>
              <a:ext uri="{FF2B5EF4-FFF2-40B4-BE49-F238E27FC236}">
                <a16:creationId xmlns:a16="http://schemas.microsoft.com/office/drawing/2014/main" id="{551B9AB1-2748-3FCA-4EE3-869399E433F3}"/>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Interorganizational Conflict </a:t>
            </a:r>
          </a:p>
          <a:p>
            <a:endParaRPr lang="en-US"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We can see</a:t>
            </a:r>
            <a:r>
              <a:rPr lang="en-CA" sz="2000" b="1" dirty="0">
                <a:latin typeface="Arial" panose="020B0604020202020204" pitchFamily="34" charset="0"/>
                <a:cs typeface="Arial" panose="020B0604020202020204" pitchFamily="34" charset="0"/>
              </a:rPr>
              <a:t> interorganizational conflic</a:t>
            </a:r>
            <a:r>
              <a:rPr lang="en-CA" sz="2000" dirty="0">
                <a:latin typeface="Arial" panose="020B0604020202020204" pitchFamily="34" charset="0"/>
                <a:cs typeface="Arial" panose="020B0604020202020204" pitchFamily="34" charset="0"/>
              </a:rPr>
              <a:t>t in disputes between two companies in the same industry (for example, a disagreement between computer manufactures over computer standards), between two companies in different industries or economic sectors (for example, a conflict between real estate interests and environmentalists over land use planning).</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287146"/>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13681</TotalTime>
  <Words>2432</Words>
  <PresentationFormat>On-screen Show (16:9)</PresentationFormat>
  <Paragraphs>136</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Roboto</vt:lpstr>
      <vt:lpstr>Geometric</vt:lpstr>
      <vt:lpstr>Conflict Management</vt:lpstr>
      <vt:lpstr>Learning Outcomes </vt:lpstr>
      <vt:lpstr>1.1 Conflict Defined</vt:lpstr>
      <vt:lpstr>1.1 Conflict Defined II</vt:lpstr>
      <vt:lpstr>1.2 Levels and Types of Conflict I  </vt:lpstr>
      <vt:lpstr>1.2 Levels and Types of Conflict II  </vt:lpstr>
      <vt:lpstr>1.2 Levels and Types of Conflict III  </vt:lpstr>
      <vt:lpstr>1.2 Levels and Types of Conflict IV  </vt:lpstr>
      <vt:lpstr>1.2 Levels and Types of Conflict V  </vt:lpstr>
      <vt:lpstr>1.2 Levels and Types of Conflict VI  </vt:lpstr>
      <vt:lpstr>1.3 Common Sources of and Response to Conflict in the Workplace I</vt:lpstr>
      <vt:lpstr>1.3 Common Sources of and Response to Conflict in the Workplace II</vt:lpstr>
      <vt:lpstr>1.4 Benefits and Challenges of Conflict I</vt:lpstr>
      <vt:lpstr>1.4 Benefits and Challenges of Conflict II</vt:lpstr>
      <vt:lpstr>1.5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Management - Chapter 1 </dc:title>
  <dcterms:modified xsi:type="dcterms:W3CDTF">2023-12-11T17:24:00Z</dcterms:modified>
</cp:coreProperties>
</file>