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DC37C6-5949-1EE7-1B60-2FEA62952527}" v="134" dt="2022-07-28T17:07:59.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3" autoAdjust="0"/>
    <p:restoredTop sz="77930" autoAdjust="0"/>
  </p:normalViewPr>
  <p:slideViewPr>
    <p:cSldViewPr snapToGrid="0">
      <p:cViewPr varScale="1">
        <p:scale>
          <a:sx n="116" d="100"/>
          <a:sy n="116" d="100"/>
        </p:scale>
        <p:origin x="10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r, Aman" userId="S::akaur@fanshawec.ca::5c2035bd-19ed-4e42-8c0a-8cf848a6b67f" providerId="AD" clId="Web-{9ADC37C6-5949-1EE7-1B60-2FEA62952527}"/>
    <pc:docChg chg="modSld">
      <pc:chgData name="Kaur, Aman" userId="S::akaur@fanshawec.ca::5c2035bd-19ed-4e42-8c0a-8cf848a6b67f" providerId="AD" clId="Web-{9ADC37C6-5949-1EE7-1B60-2FEA62952527}" dt="2022-07-28T17:07:59.456" v="88" actId="20577"/>
      <pc:docMkLst>
        <pc:docMk/>
      </pc:docMkLst>
      <pc:sldChg chg="addSp modSp">
        <pc:chgData name="Kaur, Aman" userId="S::akaur@fanshawec.ca::5c2035bd-19ed-4e42-8c0a-8cf848a6b67f" providerId="AD" clId="Web-{9ADC37C6-5949-1EE7-1B60-2FEA62952527}" dt="2022-07-28T16:58:09.676" v="77"/>
        <pc:sldMkLst>
          <pc:docMk/>
          <pc:sldMk cId="2734814433" sldId="259"/>
        </pc:sldMkLst>
        <pc:spChg chg="add mod">
          <ac:chgData name="Kaur, Aman" userId="S::akaur@fanshawec.ca::5c2035bd-19ed-4e42-8c0a-8cf848a6b67f" providerId="AD" clId="Web-{9ADC37C6-5949-1EE7-1B60-2FEA62952527}" dt="2022-07-28T15:09:09.565" v="13" actId="20577"/>
          <ac:spMkLst>
            <pc:docMk/>
            <pc:sldMk cId="2734814433" sldId="259"/>
            <ac:spMk id="4" creationId="{48FB977F-DEFF-EECF-8B79-CECCCBB40B2F}"/>
          </ac:spMkLst>
        </pc:spChg>
        <pc:picChg chg="mod">
          <ac:chgData name="Kaur, Aman" userId="S::akaur@fanshawec.ca::5c2035bd-19ed-4e42-8c0a-8cf848a6b67f" providerId="AD" clId="Web-{9ADC37C6-5949-1EE7-1B60-2FEA62952527}" dt="2022-07-28T16:58:09.676" v="77"/>
          <ac:picMkLst>
            <pc:docMk/>
            <pc:sldMk cId="2734814433" sldId="259"/>
            <ac:picMk id="9" creationId="{E5E43481-776A-2BCA-D97E-89AC4F9346D3}"/>
          </ac:picMkLst>
        </pc:picChg>
      </pc:sldChg>
      <pc:sldChg chg="addSp modSp">
        <pc:chgData name="Kaur, Aman" userId="S::akaur@fanshawec.ca::5c2035bd-19ed-4e42-8c0a-8cf848a6b67f" providerId="AD" clId="Web-{9ADC37C6-5949-1EE7-1B60-2FEA62952527}" dt="2022-07-28T16:59:43.145" v="78"/>
        <pc:sldMkLst>
          <pc:docMk/>
          <pc:sldMk cId="4135521140" sldId="262"/>
        </pc:sldMkLst>
        <pc:spChg chg="add mod">
          <ac:chgData name="Kaur, Aman" userId="S::akaur@fanshawec.ca::5c2035bd-19ed-4e42-8c0a-8cf848a6b67f" providerId="AD" clId="Web-{9ADC37C6-5949-1EE7-1B60-2FEA62952527}" dt="2022-07-28T15:10:10.051" v="26" actId="1076"/>
          <ac:spMkLst>
            <pc:docMk/>
            <pc:sldMk cId="4135521140" sldId="262"/>
            <ac:spMk id="4" creationId="{49497ABD-1A91-2C53-91F1-43275F5F2297}"/>
          </ac:spMkLst>
        </pc:spChg>
        <pc:picChg chg="mod">
          <ac:chgData name="Kaur, Aman" userId="S::akaur@fanshawec.ca::5c2035bd-19ed-4e42-8c0a-8cf848a6b67f" providerId="AD" clId="Web-{9ADC37C6-5949-1EE7-1B60-2FEA62952527}" dt="2022-07-28T16:59:43.145" v="78"/>
          <ac:picMkLst>
            <pc:docMk/>
            <pc:sldMk cId="4135521140" sldId="262"/>
            <ac:picMk id="5" creationId="{D0434DEB-9091-0091-C9B2-846EF540D02A}"/>
          </ac:picMkLst>
        </pc:picChg>
      </pc:sldChg>
      <pc:sldChg chg="addSp modSp">
        <pc:chgData name="Kaur, Aman" userId="S::akaur@fanshawec.ca::5c2035bd-19ed-4e42-8c0a-8cf848a6b67f" providerId="AD" clId="Web-{9ADC37C6-5949-1EE7-1B60-2FEA62952527}" dt="2022-07-28T17:02:37.269" v="82"/>
        <pc:sldMkLst>
          <pc:docMk/>
          <pc:sldMk cId="1279641566" sldId="266"/>
        </pc:sldMkLst>
        <pc:spChg chg="add mod">
          <ac:chgData name="Kaur, Aman" userId="S::akaur@fanshawec.ca::5c2035bd-19ed-4e42-8c0a-8cf848a6b67f" providerId="AD" clId="Web-{9ADC37C6-5949-1EE7-1B60-2FEA62952527}" dt="2022-07-28T15:11:25.318" v="38" actId="20577"/>
          <ac:spMkLst>
            <pc:docMk/>
            <pc:sldMk cId="1279641566" sldId="266"/>
            <ac:spMk id="4" creationId="{20F0716E-85B7-FB75-9CAE-7AB7753D1D9B}"/>
          </ac:spMkLst>
        </pc:spChg>
        <pc:picChg chg="mod">
          <ac:chgData name="Kaur, Aman" userId="S::akaur@fanshawec.ca::5c2035bd-19ed-4e42-8c0a-8cf848a6b67f" providerId="AD" clId="Web-{9ADC37C6-5949-1EE7-1B60-2FEA62952527}" dt="2022-07-28T17:02:37.269" v="82"/>
          <ac:picMkLst>
            <pc:docMk/>
            <pc:sldMk cId="1279641566" sldId="266"/>
            <ac:picMk id="5" creationId="{8FEB59EC-C28D-3DA5-6EA8-A1B8CB3C1E41}"/>
          </ac:picMkLst>
        </pc:picChg>
      </pc:sldChg>
      <pc:sldChg chg="addSp modSp">
        <pc:chgData name="Kaur, Aman" userId="S::akaur@fanshawec.ca::5c2035bd-19ed-4e42-8c0a-8cf848a6b67f" providerId="AD" clId="Web-{9ADC37C6-5949-1EE7-1B60-2FEA62952527}" dt="2022-07-28T17:07:59.456" v="88" actId="20577"/>
        <pc:sldMkLst>
          <pc:docMk/>
          <pc:sldMk cId="3488768587" sldId="270"/>
        </pc:sldMkLst>
        <pc:spChg chg="add mod">
          <ac:chgData name="Kaur, Aman" userId="S::akaur@fanshawec.ca::5c2035bd-19ed-4e42-8c0a-8cf848a6b67f" providerId="AD" clId="Web-{9ADC37C6-5949-1EE7-1B60-2FEA62952527}" dt="2022-07-28T17:07:59.456" v="88" actId="20577"/>
          <ac:spMkLst>
            <pc:docMk/>
            <pc:sldMk cId="3488768587" sldId="270"/>
            <ac:spMk id="4" creationId="{AFF5B857-637E-48D4-3C5C-0D0C01D612B6}"/>
          </ac:spMkLst>
        </pc:spChg>
        <pc:picChg chg="mod">
          <ac:chgData name="Kaur, Aman" userId="S::akaur@fanshawec.ca::5c2035bd-19ed-4e42-8c0a-8cf848a6b67f" providerId="AD" clId="Web-{9ADC37C6-5949-1EE7-1B60-2FEA62952527}" dt="2022-07-28T17:04:49.503" v="84"/>
          <ac:picMkLst>
            <pc:docMk/>
            <pc:sldMk cId="3488768587" sldId="270"/>
            <ac:picMk id="5" creationId="{922B65B8-FB25-8D25-117C-69B23DF5CFF3}"/>
          </ac:picMkLst>
        </pc:picChg>
      </pc:sldChg>
      <pc:sldChg chg="addSp modSp">
        <pc:chgData name="Kaur, Aman" userId="S::akaur@fanshawec.ca::5c2035bd-19ed-4e42-8c0a-8cf848a6b67f" providerId="AD" clId="Web-{9ADC37C6-5949-1EE7-1B60-2FEA62952527}" dt="2022-07-28T17:07:47.096" v="87" actId="20577"/>
        <pc:sldMkLst>
          <pc:docMk/>
          <pc:sldMk cId="4240888953" sldId="274"/>
        </pc:sldMkLst>
        <pc:spChg chg="add mod">
          <ac:chgData name="Kaur, Aman" userId="S::akaur@fanshawec.ca::5c2035bd-19ed-4e42-8c0a-8cf848a6b67f" providerId="AD" clId="Web-{9ADC37C6-5949-1EE7-1B60-2FEA62952527}" dt="2022-07-28T17:07:47.096" v="87" actId="20577"/>
          <ac:spMkLst>
            <pc:docMk/>
            <pc:sldMk cId="4240888953" sldId="274"/>
            <ac:spMk id="4" creationId="{24B17EBD-FA30-D72B-A212-A2110BA9D2E6}"/>
          </ac:spMkLst>
        </pc:spChg>
        <pc:picChg chg="mod">
          <ac:chgData name="Kaur, Aman" userId="S::akaur@fanshawec.ca::5c2035bd-19ed-4e42-8c0a-8cf848a6b67f" providerId="AD" clId="Web-{9ADC37C6-5949-1EE7-1B60-2FEA62952527}" dt="2022-07-28T17:05:52.347" v="85"/>
          <ac:picMkLst>
            <pc:docMk/>
            <pc:sldMk cId="4240888953" sldId="274"/>
            <ac:picMk id="5" creationId="{CBD30F4D-CCAF-59D4-43AC-892B2ACDA8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Impervious response</a:t>
            </a:r>
            <a:r>
              <a:rPr lang="en-CA" sz="1100" b="0" i="0" u="none" strike="noStrike" cap="none" dirty="0">
                <a:solidFill>
                  <a:srgbClr val="000000"/>
                </a:solidFill>
                <a:effectLst/>
                <a:latin typeface="Arial"/>
                <a:ea typeface="Arial"/>
                <a:cs typeface="Arial"/>
                <a:sym typeface="Arial"/>
              </a:rPr>
              <a:t> fails to acknowledge another person’s communication attempt through either verbal or nonverbal channels. Failure to return phone calls, emails, and text messages are examples.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 an </a:t>
            </a:r>
            <a:r>
              <a:rPr lang="en-CA" sz="1100" b="1" i="0" u="none" strike="noStrike" cap="none" dirty="0">
                <a:solidFill>
                  <a:srgbClr val="000000"/>
                </a:solidFill>
                <a:effectLst/>
                <a:latin typeface="Arial"/>
                <a:ea typeface="Arial"/>
                <a:cs typeface="Arial"/>
                <a:sym typeface="Arial"/>
              </a:rPr>
              <a:t>interrupting response</a:t>
            </a:r>
            <a:r>
              <a:rPr lang="en-CA" sz="1100" b="0" i="0" u="none" strike="noStrike" cap="none" dirty="0">
                <a:solidFill>
                  <a:srgbClr val="000000"/>
                </a:solidFill>
                <a:effectLst/>
                <a:latin typeface="Arial"/>
                <a:ea typeface="Arial"/>
                <a:cs typeface="Arial"/>
                <a:sym typeface="Arial"/>
              </a:rPr>
              <a:t>, one person starts to speak before the other person is finished.</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Irrelevant responses</a:t>
            </a:r>
            <a:r>
              <a:rPr lang="en-CA" sz="1100" b="0" i="0" u="none" strike="noStrike" cap="none" dirty="0">
                <a:solidFill>
                  <a:srgbClr val="000000"/>
                </a:solidFill>
                <a:effectLst/>
                <a:latin typeface="Arial"/>
                <a:ea typeface="Arial"/>
                <a:cs typeface="Arial"/>
                <a:sym typeface="Arial"/>
              </a:rPr>
              <a:t> are comments completely unrelated to what the other person was just talking about. They indicate that the listener wasn’t really listening at all, and therefore doesn’t value with the speaker had to say.</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a </a:t>
            </a:r>
            <a:r>
              <a:rPr lang="en-CA" sz="1100" b="1" i="0" u="none" strike="noStrike" cap="none" dirty="0">
                <a:solidFill>
                  <a:srgbClr val="000000"/>
                </a:solidFill>
                <a:effectLst/>
                <a:latin typeface="Arial"/>
                <a:ea typeface="Arial"/>
                <a:cs typeface="Arial"/>
                <a:sym typeface="Arial"/>
              </a:rPr>
              <a:t>tangential response</a:t>
            </a:r>
            <a:r>
              <a:rPr lang="en-CA" sz="1100" b="0" i="0" u="none" strike="noStrike" cap="none" dirty="0">
                <a:solidFill>
                  <a:srgbClr val="000000"/>
                </a:solidFill>
                <a:effectLst/>
                <a:latin typeface="Arial"/>
                <a:ea typeface="Arial"/>
                <a:cs typeface="Arial"/>
                <a:sym typeface="Arial"/>
              </a:rPr>
              <a:t>, the speaker is acknowledged, but with a comment that is used to steer the conversation in a different direction.</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 an </a:t>
            </a:r>
            <a:r>
              <a:rPr lang="en-CA" sz="1100" b="1" i="0" u="none" strike="noStrike" cap="none" dirty="0">
                <a:solidFill>
                  <a:srgbClr val="000000"/>
                </a:solidFill>
                <a:effectLst/>
                <a:latin typeface="Arial"/>
                <a:ea typeface="Arial"/>
                <a:cs typeface="Arial"/>
                <a:sym typeface="Arial"/>
              </a:rPr>
              <a:t>impersonal response</a:t>
            </a:r>
            <a:r>
              <a:rPr lang="en-CA" sz="1100" b="0" i="0" u="none" strike="noStrike" cap="none" dirty="0">
                <a:solidFill>
                  <a:srgbClr val="000000"/>
                </a:solidFill>
                <a:effectLst/>
                <a:latin typeface="Arial"/>
                <a:ea typeface="Arial"/>
                <a:cs typeface="Arial"/>
                <a:sym typeface="Arial"/>
              </a:rPr>
              <a:t>, the speaker offers a monologue of impersonal, intellectualized, and generalized statements that trivializes the other’s comments (e.g., what doesn’t kill you makes you stronger).</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Ambiguous</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responses</a:t>
            </a:r>
            <a:r>
              <a:rPr lang="en-CA" sz="1100" b="0" i="0" u="none" strike="noStrike" cap="none" dirty="0">
                <a:solidFill>
                  <a:srgbClr val="000000"/>
                </a:solidFill>
                <a:effectLst/>
                <a:latin typeface="Arial"/>
                <a:ea typeface="Arial"/>
                <a:cs typeface="Arial"/>
                <a:sym typeface="Arial"/>
              </a:rPr>
              <a:t> are messages with multiple meanings, and these meanings are highly abstract, or are a private joke to the speaker alone.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a:t>
            </a:r>
            <a:r>
              <a:rPr lang="en-CA" sz="1100" b="1" i="0" u="none" strike="noStrike" cap="none" dirty="0">
                <a:solidFill>
                  <a:srgbClr val="000000"/>
                </a:solidFill>
                <a:effectLst/>
                <a:latin typeface="Arial"/>
                <a:ea typeface="Arial"/>
                <a:cs typeface="Arial"/>
                <a:sym typeface="Arial"/>
              </a:rPr>
              <a:t>ncongruous responses </a:t>
            </a:r>
            <a:r>
              <a:rPr lang="en-CA" sz="1100" b="0" i="0" u="none" strike="noStrike" cap="none" dirty="0">
                <a:solidFill>
                  <a:srgbClr val="000000"/>
                </a:solidFill>
                <a:effectLst/>
                <a:latin typeface="Arial"/>
                <a:ea typeface="Arial"/>
                <a:cs typeface="Arial"/>
                <a:sym typeface="Arial"/>
              </a:rPr>
              <a:t>communicate two messages that seem to conflict along the verbal and nonverbal channels. The verbal channel demonstrates support, while the nonverbal channel is disconfirming. An example might be complimenting someone’s cooking, while nonverbally indicating you are choking.</a:t>
            </a: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10221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Those who behave defensively, even though they also give some attention to the common task, devote an appreciable portion of energy to defending themselves. Besides talking about the topic, they think about how they appear to others, how they may be seen more favorably, how they may win, dominate, impress or escape punishment, and/or how they may avoid or mitigate a perceived attack.</a:t>
            </a:r>
            <a:endParaRPr lang="en-US" dirty="0"/>
          </a:p>
        </p:txBody>
      </p:sp>
    </p:spTree>
    <p:extLst>
      <p:ext uri="{BB962C8B-B14F-4D97-AF65-F5344CB8AC3E}">
        <p14:creationId xmlns:p14="http://schemas.microsoft.com/office/powerpoint/2010/main" val="23181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converse, moreover, also is true. The more “</a:t>
            </a:r>
            <a:r>
              <a:rPr lang="en-CA" sz="1100" b="1" i="0" u="none" strike="noStrike" cap="none" dirty="0">
                <a:solidFill>
                  <a:srgbClr val="000000"/>
                </a:solidFill>
                <a:effectLst/>
                <a:latin typeface="Arial"/>
                <a:ea typeface="Arial"/>
                <a:cs typeface="Arial"/>
                <a:sym typeface="Arial"/>
              </a:rPr>
              <a:t>supportive</a:t>
            </a:r>
            <a:r>
              <a:rPr lang="en-CA" sz="1100" b="0" i="0" u="none" strike="noStrike" cap="none" dirty="0">
                <a:solidFill>
                  <a:srgbClr val="000000"/>
                </a:solidFill>
                <a:effectLst/>
                <a:latin typeface="Arial"/>
                <a:ea typeface="Arial"/>
                <a:cs typeface="Arial"/>
                <a:sym typeface="Arial"/>
              </a:rPr>
              <a:t>” or defense-reductive the climate, the less the receiver reads into the communication distorted loadings that arise from projections of their own anxieties, motives, and concerns. As defenses are reduced, the receivers become better able to concentrate upon the structure, the content, and the cognitive meanings of the message.</a:t>
            </a:r>
          </a:p>
          <a:p>
            <a:br>
              <a:rPr lang="en-CA" dirty="0"/>
            </a:br>
            <a:r>
              <a:rPr lang="en-CA" sz="1100" b="0" i="0" u="none" strike="noStrike" cap="none" dirty="0">
                <a:solidFill>
                  <a:srgbClr val="000000"/>
                </a:solidFill>
                <a:effectLst/>
                <a:latin typeface="Arial"/>
                <a:ea typeface="Arial"/>
                <a:cs typeface="Arial"/>
                <a:sym typeface="Arial"/>
              </a:rPr>
              <a:t>Jack Gibb (1961) developed six pairs of defensive and supportive communication categories presented below. Behavior which a listener perceives as possessing any of the characteristics listed in the left-hand column arouses defensiveness, whereas that which he interprets as having any of the qualities designated as supportive reduces defensive feelings. The degree to which these reactions occur depends upon the person’s level of defensiveness and the general climate in the group at the time.</a:t>
            </a:r>
          </a:p>
          <a:p>
            <a:br>
              <a:rPr lang="en-CA" dirty="0"/>
            </a:br>
            <a:endParaRPr lang="en-US" dirty="0"/>
          </a:p>
        </p:txBody>
      </p:sp>
    </p:spTree>
    <p:extLst>
      <p:ext uri="{BB962C8B-B14F-4D97-AF65-F5344CB8AC3E}">
        <p14:creationId xmlns:p14="http://schemas.microsoft.com/office/powerpoint/2010/main" val="28133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People tend to relate to communicate their needs using one of three strategies:</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Passive communicators</a:t>
            </a:r>
            <a:r>
              <a:rPr lang="en-CA" sz="1100" b="0" i="0" u="none" strike="noStrike" cap="none" dirty="0">
                <a:solidFill>
                  <a:srgbClr val="000000"/>
                </a:solidFill>
                <a:effectLst/>
                <a:latin typeface="Arial"/>
                <a:ea typeface="Arial"/>
                <a:cs typeface="Arial"/>
                <a:sym typeface="Arial"/>
              </a:rPr>
              <a:t> tend to put the rights of others before their own. Passive communicators tend to be apologetic or sound tentative when they speak. They do not speak up if they feel like they are being wronged.</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Assertive communicators</a:t>
            </a:r>
            <a:r>
              <a:rPr lang="en-CA" sz="1100" b="0" i="0" u="none" strike="noStrike" cap="none" dirty="0">
                <a:solidFill>
                  <a:srgbClr val="000000"/>
                </a:solidFill>
                <a:effectLst/>
                <a:latin typeface="Arial"/>
                <a:ea typeface="Arial"/>
                <a:cs typeface="Arial"/>
                <a:sym typeface="Arial"/>
              </a:rPr>
              <a:t> respect their rights and the rights of others when communicating. This person tends to be direct but not insulting or offensive. The assertive communicator stands up for his or her own rights but makes sure the rights of others aren’t affected.</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Aggressive communicators</a:t>
            </a:r>
            <a:r>
              <a:rPr lang="en-CA" sz="1100" b="0" i="0" u="none" strike="noStrike" cap="none" dirty="0">
                <a:solidFill>
                  <a:srgbClr val="000000"/>
                </a:solidFill>
                <a:effectLst/>
                <a:latin typeface="Arial"/>
                <a:ea typeface="Arial"/>
                <a:cs typeface="Arial"/>
                <a:sym typeface="Arial"/>
              </a:rPr>
              <a:t>, on the other hand, will come across as standing up for their rights while possibly violating the rights of others. This person tends to communicate in a way that tells others they don’t matter or their feelings don’t matter.</a:t>
            </a:r>
          </a:p>
          <a:p>
            <a:br>
              <a:rPr lang="en-CA" dirty="0"/>
            </a:br>
            <a:endParaRPr lang="en-US" dirty="0"/>
          </a:p>
        </p:txBody>
      </p:sp>
    </p:spTree>
    <p:extLst>
      <p:ext uri="{BB962C8B-B14F-4D97-AF65-F5344CB8AC3E}">
        <p14:creationId xmlns:p14="http://schemas.microsoft.com/office/powerpoint/2010/main" val="31966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Preparation</a:t>
            </a:r>
            <a:r>
              <a:rPr lang="en-CA" sz="1100" b="0" i="0" u="none" strike="noStrike" cap="none" dirty="0">
                <a:solidFill>
                  <a:srgbClr val="000000"/>
                </a:solidFill>
                <a:effectLst/>
                <a:latin typeface="Arial"/>
                <a:ea typeface="Arial"/>
                <a:cs typeface="Arial"/>
                <a:sym typeface="Arial"/>
              </a:rPr>
              <a:t> – In the preparation stage you spend time, before you enter into a conversation with the other person, reflecting on what is important for you to convey, developing your framing (see below) and assertion message, and preparing yourself for this process and active listening.</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Deliver the Message</a:t>
            </a:r>
            <a:r>
              <a:rPr lang="en-CA" sz="1100" b="0" i="0" u="none" strike="noStrike" cap="none" dirty="0">
                <a:solidFill>
                  <a:srgbClr val="000000"/>
                </a:solidFill>
                <a:effectLst/>
                <a:latin typeface="Arial"/>
                <a:ea typeface="Arial"/>
                <a:cs typeface="Arial"/>
                <a:sym typeface="Arial"/>
              </a:rPr>
              <a:t> – Share your frame and your assertion message</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Silence </a:t>
            </a:r>
            <a:r>
              <a:rPr lang="en-CA" sz="1100" b="0" i="0" u="none" strike="noStrike" cap="none" dirty="0">
                <a:solidFill>
                  <a:srgbClr val="000000"/>
                </a:solidFill>
                <a:effectLst/>
                <a:latin typeface="Arial"/>
                <a:ea typeface="Arial"/>
                <a:cs typeface="Arial"/>
                <a:sym typeface="Arial"/>
              </a:rPr>
              <a:t>– Allow the other person time to process what you have just said.  Sometimes after we assert ourselves, we want to justify ourselves, or jump in when there is silence because it can be awkward and uncomfortable.  Take a deep breath while they consider what you have just said, they may have not considered this topic before this very moment.</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Active Listening</a:t>
            </a:r>
            <a:r>
              <a:rPr lang="en-CA" sz="1100" b="0" i="0" u="none" strike="noStrike" cap="none" dirty="0">
                <a:solidFill>
                  <a:srgbClr val="000000"/>
                </a:solidFill>
                <a:effectLst/>
                <a:latin typeface="Arial"/>
                <a:ea typeface="Arial"/>
                <a:cs typeface="Arial"/>
                <a:sym typeface="Arial"/>
              </a:rPr>
              <a:t> – Once the person responds to your assertion, your job is to reflect back what their response is.  This response could be defensive, it could be off track from your original topic, or they could shut down. Actively listening to the other person will likely be the last thing you want to do, so make sure to prepare for this part of the process as much as you can in the preparation step.</a:t>
            </a:r>
          </a:p>
          <a:p>
            <a:endParaRPr lang="en-CA" sz="1100" b="0" i="0" u="none" strike="noStrike" cap="none" dirty="0">
              <a:solidFill>
                <a:srgbClr val="000000"/>
              </a:solidFill>
              <a:effectLst/>
              <a:latin typeface="Arial"/>
              <a:ea typeface="Arial"/>
              <a:cs typeface="Arial"/>
              <a:sym typeface="Arial"/>
            </a:endParaRPr>
          </a:p>
          <a:p>
            <a:r>
              <a:rPr lang="en-CA" b="1" dirty="0">
                <a:effectLst/>
              </a:rPr>
              <a:t>Recycle Steps 2-4 (as necessary) –</a:t>
            </a:r>
            <a:r>
              <a:rPr lang="en-CA" b="0" dirty="0">
                <a:effectLst/>
              </a:rPr>
              <a:t> You will likely have to reassert yourself, provide more silence, and actively listen a few times, before you can move into the next step in the process.  This part of the process allow you and the other person to really understand each other and get on the same page.</a:t>
            </a:r>
          </a:p>
          <a:p>
            <a:endParaRPr lang="en-CA" b="0" dirty="0">
              <a:effectLst/>
            </a:endParaRPr>
          </a:p>
          <a:p>
            <a:r>
              <a:rPr lang="en-CA" b="1" dirty="0">
                <a:effectLst/>
              </a:rPr>
              <a:t>Focus on A Solution –</a:t>
            </a:r>
            <a:r>
              <a:rPr lang="en-CA" b="0" dirty="0">
                <a:effectLst/>
              </a:rPr>
              <a:t> Often times in conflict we jump to this step </a:t>
            </a:r>
            <a:r>
              <a:rPr lang="en-CA" b="0" i="1" dirty="0">
                <a:effectLst/>
              </a:rPr>
              <a:t>without</a:t>
            </a:r>
            <a:r>
              <a:rPr lang="en-CA" b="0" dirty="0">
                <a:effectLst/>
              </a:rPr>
              <a:t> taking the time to go through steps 1-5. Only focus on a solution after you have understood the other person, they have understood you, and you are both ready and capable of focusing on a solution.</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78024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you frame a conversation, you take out the need for the other person to assume what your intentions and motives are or why you are bringing this topic up right now.</a:t>
            </a:r>
          </a:p>
          <a:p>
            <a:r>
              <a:rPr lang="en-CA" sz="1100" b="0" i="0" u="none" strike="noStrike" cap="none" dirty="0">
                <a:solidFill>
                  <a:srgbClr val="000000"/>
                </a:solidFill>
                <a:effectLst/>
                <a:latin typeface="Arial"/>
                <a:ea typeface="Arial"/>
                <a:cs typeface="Arial"/>
                <a:sym typeface="Arial"/>
              </a:rPr>
              <a:t>There are many ways to frame a conversations, here are a few ideas for how to frame a conversation effectively.</a:t>
            </a:r>
          </a:p>
          <a:p>
            <a:br>
              <a:rPr lang="en-CA" dirty="0"/>
            </a:br>
            <a:endParaRPr lang="en-US" dirty="0"/>
          </a:p>
        </p:txBody>
      </p:sp>
    </p:spTree>
    <p:extLst>
      <p:ext uri="{BB962C8B-B14F-4D97-AF65-F5344CB8AC3E}">
        <p14:creationId xmlns:p14="http://schemas.microsoft.com/office/powerpoint/2010/main" val="381262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the center of the picture is a frame, that is only covering part of the ocean and cliff.  If we expanded that frame to surround the entire picture, that would be reframing.  Reframing, in a conversation, helps us see more of what is going on, helps us focus on the larger picture or our end goals, and helps defuse tense situations.  Reframing can be used for many things when managing conflict.</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Defusing inflammatory language</a:t>
            </a:r>
          </a:p>
          <a:p>
            <a:r>
              <a:rPr lang="en-CA" sz="1100" b="0" i="0" u="none" strike="noStrike" cap="none" dirty="0">
                <a:solidFill>
                  <a:srgbClr val="000000"/>
                </a:solidFill>
                <a:effectLst/>
                <a:latin typeface="Arial"/>
                <a:ea typeface="Arial"/>
                <a:cs typeface="Arial"/>
                <a:sym typeface="Arial"/>
              </a:rPr>
              <a:t>Recasting negatives into neutral or positive statements</a:t>
            </a:r>
          </a:p>
          <a:p>
            <a:r>
              <a:rPr lang="en-CA" sz="1100" b="0" i="0" u="none" strike="noStrike" cap="none" dirty="0">
                <a:solidFill>
                  <a:srgbClr val="000000"/>
                </a:solidFill>
                <a:effectLst/>
                <a:latin typeface="Arial"/>
                <a:ea typeface="Arial"/>
                <a:cs typeface="Arial"/>
                <a:sym typeface="Arial"/>
              </a:rPr>
              <a:t>Refocusing attention</a:t>
            </a:r>
          </a:p>
          <a:p>
            <a:r>
              <a:rPr lang="en-CA" sz="1100" b="0" i="0" u="none" strike="noStrike" cap="none" dirty="0">
                <a:solidFill>
                  <a:srgbClr val="000000"/>
                </a:solidFill>
                <a:effectLst/>
                <a:latin typeface="Arial"/>
                <a:ea typeface="Arial"/>
                <a:cs typeface="Arial"/>
                <a:sym typeface="Arial"/>
              </a:rPr>
              <a:t>Acknowledging strong emotions in a productive manner</a:t>
            </a:r>
          </a:p>
          <a:p>
            <a:r>
              <a:rPr lang="en-CA" sz="1100" b="0" i="0" u="none" strike="noStrike" cap="none" dirty="0">
                <a:solidFill>
                  <a:srgbClr val="000000"/>
                </a:solidFill>
                <a:effectLst/>
                <a:latin typeface="Arial"/>
                <a:ea typeface="Arial"/>
                <a:cs typeface="Arial"/>
                <a:sym typeface="Arial"/>
              </a:rPr>
              <a:t>Translating communication so that it is more likely to be heard and acknowledged by other parties</a:t>
            </a:r>
          </a:p>
          <a:p>
            <a:r>
              <a:rPr lang="en-CA" sz="1100" b="0" i="0" u="none" strike="noStrike" cap="none" dirty="0">
                <a:solidFill>
                  <a:srgbClr val="000000"/>
                </a:solidFill>
                <a:effectLst/>
                <a:latin typeface="Arial"/>
                <a:ea typeface="Arial"/>
                <a:cs typeface="Arial"/>
                <a:sym typeface="Arial"/>
              </a:rPr>
              <a:t>Recontextualizing the dispute, providing a broader perspective</a:t>
            </a:r>
          </a:p>
          <a:p>
            <a:br>
              <a:rPr lang="en-CA" dirty="0"/>
            </a:br>
            <a:endParaRPr lang="en-US" dirty="0"/>
          </a:p>
        </p:txBody>
      </p:sp>
    </p:spTree>
    <p:extLst>
      <p:ext uri="{BB962C8B-B14F-4D97-AF65-F5344CB8AC3E}">
        <p14:creationId xmlns:p14="http://schemas.microsoft.com/office/powerpoint/2010/main" val="198788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Substantive </a:t>
            </a:r>
            <a:r>
              <a:rPr lang="en-CA" sz="1100" b="0" i="0" u="none" strike="noStrike" cap="none" dirty="0">
                <a:solidFill>
                  <a:srgbClr val="000000"/>
                </a:solidFill>
                <a:effectLst/>
                <a:latin typeface="Arial"/>
                <a:ea typeface="Arial"/>
                <a:cs typeface="Arial"/>
                <a:sym typeface="Arial"/>
              </a:rPr>
              <a:t>Ability to secure tangible resources and/or something measurable/visible</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Process-</a:t>
            </a:r>
            <a:r>
              <a:rPr lang="en-CA" sz="1100" b="0" i="0" u="none" strike="noStrike" cap="none" dirty="0">
                <a:solidFill>
                  <a:srgbClr val="000000"/>
                </a:solidFill>
                <a:effectLst/>
                <a:latin typeface="Arial"/>
                <a:ea typeface="Arial"/>
                <a:cs typeface="Arial"/>
                <a:sym typeface="Arial"/>
              </a:rPr>
              <a:t>Desire to have events and processes unfold in a certain way, these processes include how decision are made and how/when communication happens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Relationship- </a:t>
            </a:r>
            <a:r>
              <a:rPr lang="en-CA" sz="1100" b="0" i="0" u="none" strike="noStrike" cap="none" dirty="0">
                <a:solidFill>
                  <a:srgbClr val="000000"/>
                </a:solidFill>
                <a:effectLst/>
                <a:latin typeface="Arial"/>
                <a:ea typeface="Arial"/>
                <a:cs typeface="Arial"/>
                <a:sym typeface="Arial"/>
              </a:rPr>
              <a:t>How we relate to one another, in any relationship setting</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Face- </a:t>
            </a:r>
            <a:r>
              <a:rPr lang="en-CA" sz="1100" b="0" i="0" u="none" strike="noStrike" cap="none" dirty="0">
                <a:solidFill>
                  <a:srgbClr val="000000"/>
                </a:solidFill>
                <a:effectLst/>
                <a:latin typeface="Arial"/>
                <a:ea typeface="Arial"/>
                <a:cs typeface="Arial"/>
                <a:sym typeface="Arial"/>
              </a:rPr>
              <a:t>Ability to uphold </a:t>
            </a:r>
            <a:r>
              <a:rPr lang="en-CA" sz="1100" b="0" i="0" u="none" strike="noStrike" cap="none" dirty="0" err="1">
                <a:solidFill>
                  <a:srgbClr val="000000"/>
                </a:solidFill>
                <a:effectLst/>
                <a:latin typeface="Arial"/>
                <a:ea typeface="Arial"/>
                <a:cs typeface="Arial"/>
                <a:sym typeface="Arial"/>
              </a:rPr>
              <a:t>ones</a:t>
            </a:r>
            <a:r>
              <a:rPr lang="en-CA" sz="1100" b="0" i="0" u="none" strike="noStrike" cap="none" dirty="0">
                <a:solidFill>
                  <a:srgbClr val="000000"/>
                </a:solidFill>
                <a:effectLst/>
                <a:latin typeface="Arial"/>
                <a:ea typeface="Arial"/>
                <a:cs typeface="Arial"/>
                <a:sym typeface="Arial"/>
              </a:rPr>
              <a:t> self-imagine as it is perceived in a social setting</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This framework allows us, first, to start understanding ourselves in a conflict situation.  Think about a conflict you are currently experiencing.  Ask yourself, which type of goals do you have? Which goals do you perceive some type of incompatibility or interference with? If you have more than one goal, which goal is most important?  Once you understand what goals you really have in a conflict, you can start addressing the real issue and move towards resolving the conflict you are experiencing.</a:t>
            </a:r>
            <a:endParaRPr lang="en-US" dirty="0"/>
          </a:p>
        </p:txBody>
      </p:sp>
    </p:spTree>
    <p:extLst>
      <p:ext uri="{BB962C8B-B14F-4D97-AF65-F5344CB8AC3E}">
        <p14:creationId xmlns:p14="http://schemas.microsoft.com/office/powerpoint/2010/main" val="189201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The SCARF model provides a framework to understand </a:t>
            </a:r>
            <a:r>
              <a:rPr lang="en-CA" b="1" dirty="0">
                <a:effectLst/>
              </a:rPr>
              <a:t>the five domains of human social experiences</a:t>
            </a:r>
            <a:r>
              <a:rPr lang="en-CA" b="0" dirty="0">
                <a:effectLst/>
              </a:rPr>
              <a:t>. David Rock and his team found that there are 5 areas of our brains that light up (via brain scan technology) during our social experiences.</a:t>
            </a:r>
          </a:p>
          <a:p>
            <a:endParaRPr lang="en-CA"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Status</a:t>
            </a:r>
            <a:r>
              <a:rPr lang="en-CA" dirty="0"/>
              <a:t> - Sense of respect and importance in relation to others. “I am respected by my family, friends, and colleagues.”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Certainty</a:t>
            </a:r>
            <a:r>
              <a:rPr lang="en-CA" dirty="0"/>
              <a:t>– Sense of clarity to predict future outcomes. “I am confident I know what is coming next in my life.”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Autonomy</a:t>
            </a:r>
            <a:r>
              <a:rPr lang="en-CA" dirty="0"/>
              <a:t> - Sense of control over events that impact the future. “I am the master of my own destiny.”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Relatedness</a:t>
            </a:r>
            <a:r>
              <a:rPr lang="en-CA" dirty="0"/>
              <a:t> - Sense of connection with others in your groups. “I am connected to those around 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Fairness</a:t>
            </a:r>
            <a:r>
              <a:rPr lang="en-CA" dirty="0"/>
              <a:t> – Sense of non-biased and just treatment between people. “I am treated justly.”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These five areas can either be interpreted by us as a reward or threat based on the type of social experience we are having.  Conflict is, by its very nature, a social experience.  When we experience conflict we are experiencing the threat response side of the SCARF model. The different ways our brain interprets social experiences in the SCARF model is summarized in the table  below.</a:t>
            </a:r>
            <a:endParaRPr lang="en-CA"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p>
          <a:p>
            <a:endParaRPr lang="en-CA" dirty="0">
              <a:effectLst/>
            </a:endParaRPr>
          </a:p>
          <a:p>
            <a:endParaRPr lang="en-US" dirty="0"/>
          </a:p>
        </p:txBody>
      </p:sp>
    </p:spTree>
    <p:extLst>
      <p:ext uri="{BB962C8B-B14F-4D97-AF65-F5344CB8AC3E}">
        <p14:creationId xmlns:p14="http://schemas.microsoft.com/office/powerpoint/2010/main" val="400238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Motivated employees call in sick less frequently, are more productive, and are less likely to convey bad attitudes to customers and coworkers. They also tend to stay in their jobs longer, reducing turnover and the cost of hiring and training employees.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You might be wondering:  what is the connection is between motivation and conflict? In Chapter 7 we learned that both affect and emotion drive our behaviours. If we perceive that someone is the source of our inability to meet our needs or goals, a conflict may arise. In this section we will discuss two theories of motivation and how they might help us to understand conflict at work.</a:t>
            </a:r>
            <a:endParaRPr lang="en-US" dirty="0"/>
          </a:p>
        </p:txBody>
      </p:sp>
    </p:spTree>
    <p:extLst>
      <p:ext uri="{BB962C8B-B14F-4D97-AF65-F5344CB8AC3E}">
        <p14:creationId xmlns:p14="http://schemas.microsoft.com/office/powerpoint/2010/main" val="225277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Psychologist Abraham Maslow’s hierarchy of needs theory (1943, 1954),  proposed that we are motivated by the five initially unmet needs, arranged in the hierarchical order shown below, which also lists specific examples of each type of need in both the personal and work spheres of life.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Look, for instance, at the list of personal needs in the middle column. At the bottom are physiological needs (such life-sustaining needs as food and shelter). Working up the hierarchy we experience safety needs (financial stability, freedom from physical harm), social needs (the need to belong and have friends), esteem needs (the need for self-respect and status), and self-actualization needs (the need to reach one’s full potential or achieve some creative success).</a:t>
            </a:r>
            <a:endParaRPr lang="en-US" dirty="0"/>
          </a:p>
        </p:txBody>
      </p:sp>
    </p:spTree>
    <p:extLst>
      <p:ext uri="{BB962C8B-B14F-4D97-AF65-F5344CB8AC3E}">
        <p14:creationId xmlns:p14="http://schemas.microsoft.com/office/powerpoint/2010/main" val="127909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Job enrichment</a:t>
            </a:r>
            <a:r>
              <a:rPr lang="en-CA" sz="1100" b="0" i="0" u="none" strike="noStrike" cap="none" dirty="0">
                <a:solidFill>
                  <a:srgbClr val="000000"/>
                </a:solidFill>
                <a:effectLst/>
                <a:latin typeface="Arial"/>
                <a:ea typeface="Arial"/>
                <a:cs typeface="Arial"/>
                <a:sym typeface="Arial"/>
              </a:rPr>
              <a:t> means to enhance a job by adding more meaningful tasks to make our work more rewarding. For example, if we as retail salespersons are good at creating eye-catching displays, allowing us to practice these skills and assignment of tasks around this could be considered job enrichment.</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Employee empowerment</a:t>
            </a:r>
            <a:r>
              <a:rPr lang="en-CA" sz="1100" b="0" i="0" u="none" strike="noStrike" cap="none" dirty="0">
                <a:solidFill>
                  <a:srgbClr val="000000"/>
                </a:solidFill>
                <a:effectLst/>
                <a:latin typeface="Arial"/>
                <a:ea typeface="Arial"/>
                <a:cs typeface="Arial"/>
                <a:sym typeface="Arial"/>
              </a:rPr>
              <a:t> involves management allowing us to make decisions and act upon those decisions, with the support of the organization. When we are not micromanaged and have the power to determine the sequence of our own workday, we tend to be more satisfied than those employees who are not empowered. Empowerment can include the following:</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Encourage innovation or new ways of doing things.</a:t>
            </a:r>
          </a:p>
          <a:p>
            <a:r>
              <a:rPr lang="en-CA" sz="1100" b="0" i="0" u="none" strike="noStrike" cap="none" dirty="0">
                <a:solidFill>
                  <a:srgbClr val="000000"/>
                </a:solidFill>
                <a:effectLst/>
                <a:latin typeface="Arial"/>
                <a:ea typeface="Arial"/>
                <a:cs typeface="Arial"/>
                <a:sym typeface="Arial"/>
              </a:rPr>
              <a:t>Make sure we, as employees, have the information we need to do our jobs; for example, we are not dependent on managers for information in decision making.</a:t>
            </a:r>
          </a:p>
          <a:p>
            <a:r>
              <a:rPr lang="en-CA" sz="1100" b="0" i="0" u="none" strike="noStrike" cap="none" dirty="0">
                <a:solidFill>
                  <a:srgbClr val="000000"/>
                </a:solidFill>
                <a:effectLst/>
                <a:latin typeface="Arial"/>
                <a:ea typeface="Arial"/>
                <a:cs typeface="Arial"/>
                <a:sym typeface="Arial"/>
              </a:rPr>
              <a:t>Management styles that allow for participation, feedback, and ideas from employees.</a:t>
            </a:r>
          </a:p>
          <a:p>
            <a:endParaRPr lang="en-US" dirty="0"/>
          </a:p>
        </p:txBody>
      </p:sp>
    </p:spTree>
    <p:extLst>
      <p:ext uri="{BB962C8B-B14F-4D97-AF65-F5344CB8AC3E}">
        <p14:creationId xmlns:p14="http://schemas.microsoft.com/office/powerpoint/2010/main" val="293722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second theory of motivation that we will discuss in relationship to conflict at work is </a:t>
            </a:r>
            <a:r>
              <a:rPr lang="en-CA" sz="1100" b="1" i="0" u="none" strike="noStrike" cap="none" dirty="0">
                <a:solidFill>
                  <a:srgbClr val="000000"/>
                </a:solidFill>
                <a:effectLst/>
                <a:latin typeface="Arial"/>
                <a:ea typeface="Arial"/>
                <a:cs typeface="Arial"/>
                <a:sym typeface="Arial"/>
              </a:rPr>
              <a:t>equity theory</a:t>
            </a:r>
            <a:r>
              <a:rPr lang="en-CA" sz="1100" b="0" i="0" u="none" strike="noStrike" cap="none" dirty="0">
                <a:solidFill>
                  <a:srgbClr val="000000"/>
                </a:solidFill>
                <a:effectLst/>
                <a:latin typeface="Arial"/>
                <a:ea typeface="Arial"/>
                <a:cs typeface="Arial"/>
                <a:sym typeface="Arial"/>
              </a:rPr>
              <a:t>, which focuses on our perceptions of how fairly we’re treated relative to others. Applied to the work environment, this theory proposes that employees analyze their contributions or job inputs (hours worked, education, experience, work performance) and their rewards or job outcomes (salary, bonus, promotion, recognition). Then they create a contributions/rewards ratio and compare it to those of other people. The basis of comparison can be any one of the following:</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Someone in a similar position</a:t>
            </a:r>
          </a:p>
          <a:p>
            <a:r>
              <a:rPr lang="en-CA" sz="1100" b="0" i="0" u="none" strike="noStrike" cap="none" dirty="0">
                <a:solidFill>
                  <a:srgbClr val="000000"/>
                </a:solidFill>
                <a:effectLst/>
                <a:latin typeface="Arial"/>
                <a:ea typeface="Arial"/>
                <a:cs typeface="Arial"/>
                <a:sym typeface="Arial"/>
              </a:rPr>
              <a:t>Someone holding a different position in the same organization</a:t>
            </a:r>
          </a:p>
          <a:p>
            <a:r>
              <a:rPr lang="en-CA" sz="1100" b="0" i="0" u="none" strike="noStrike" cap="none" dirty="0">
                <a:solidFill>
                  <a:srgbClr val="000000"/>
                </a:solidFill>
                <a:effectLst/>
                <a:latin typeface="Arial"/>
                <a:ea typeface="Arial"/>
                <a:cs typeface="Arial"/>
                <a:sym typeface="Arial"/>
              </a:rPr>
              <a:t>Someone with a similar occupation</a:t>
            </a:r>
          </a:p>
          <a:p>
            <a:r>
              <a:rPr lang="en-CA" sz="1100" b="0" i="0" u="none" strike="noStrike" cap="none" dirty="0">
                <a:solidFill>
                  <a:srgbClr val="000000"/>
                </a:solidFill>
                <a:effectLst/>
                <a:latin typeface="Arial"/>
                <a:ea typeface="Arial"/>
                <a:cs typeface="Arial"/>
                <a:sym typeface="Arial"/>
              </a:rPr>
              <a:t>Someone who shares certain characteristics (such as age, education, or level of experience)</a:t>
            </a:r>
          </a:p>
          <a:p>
            <a:r>
              <a:rPr lang="en-CA" sz="1100" b="0" i="0" u="none" strike="noStrike" cap="none" dirty="0">
                <a:solidFill>
                  <a:srgbClr val="000000"/>
                </a:solidFill>
                <a:effectLst/>
                <a:latin typeface="Arial"/>
                <a:ea typeface="Arial"/>
                <a:cs typeface="Arial"/>
                <a:sym typeface="Arial"/>
              </a:rPr>
              <a:t>Oneself at another point in time</a:t>
            </a:r>
          </a:p>
          <a:p>
            <a:endParaRPr lang="en-US" dirty="0"/>
          </a:p>
        </p:txBody>
      </p:sp>
    </p:spTree>
    <p:extLst>
      <p:ext uri="{BB962C8B-B14F-4D97-AF65-F5344CB8AC3E}">
        <p14:creationId xmlns:p14="http://schemas.microsoft.com/office/powerpoint/2010/main" val="205166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this section we will discuss the five principles of communication climate: messages contain relational subtexts that can be felt; climate is conveyed through words, action, and non-action; climate is perceived; climate is determined by social and relational needs; and relational messages are multi-leveled.</a:t>
            </a:r>
          </a:p>
          <a:p>
            <a:br>
              <a:rPr lang="en-CA" dirty="0"/>
            </a:br>
            <a:r>
              <a:rPr lang="en-CA" sz="1100" b="0" i="0" u="none" strike="noStrike" cap="none" dirty="0">
                <a:solidFill>
                  <a:srgbClr val="000000"/>
                </a:solidFill>
                <a:effectLst/>
                <a:latin typeface="Arial"/>
                <a:ea typeface="Arial"/>
                <a:cs typeface="Arial"/>
                <a:sym typeface="Arial"/>
              </a:rPr>
              <a:t>Messages Contain Relational Subtexts That Can Be Felt- In addition to generating and perceiving meaning in communicative interactions, we also subtly (and sometimes not so subtly) convey and perceive the way we feel about each other. Almost all messages operate on two levels: content and relational.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Climate is Conveyed through Words, Action, and Non-Action-- Relational subtexts can be conveyed through direct words and actions. A student making a complaint to an instructor can be worded with respect, as in “Would you have a few minutes after class to discuss my grade?” or without, as in “I can’t believe you gave me such a terrible grade, and we need to talk about it right after class!” We can often find more of the relational meaning in the accompanying and more indirect nonverbals—in the way something is said or done.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Climate is Perceived—Relational meanings are not inherent in the messages themselves. They are not literal, and they are not facts. The subtext of any communicative message is in the eye of the beholder.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Climate is Determined by Social and Relational Needs--While relational messages can potentially show up in dozens of different communicative forms, they generally fall into categories that align with specific types of human social needs that vary from person to person and situation to situation.</a:t>
            </a:r>
          </a:p>
          <a:p>
            <a:endParaRPr lang="en-CA" sz="1100" b="0"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33306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Conversely, we experience negative climates when we receive messages that suggest we are devalued and unimportant. Obviously, most of us like to be in positive climates because they foster emotional safety as well as personal and relational growth. However, it is likely that your relationships fall somewhere between the two extremes.</a:t>
            </a:r>
          </a:p>
          <a:p>
            <a:br>
              <a:rPr lang="en-CA" dirty="0"/>
            </a:br>
            <a:endParaRPr lang="en-US" dirty="0"/>
          </a:p>
        </p:txBody>
      </p:sp>
    </p:spTree>
    <p:extLst>
      <p:ext uri="{BB962C8B-B14F-4D97-AF65-F5344CB8AC3E}">
        <p14:creationId xmlns:p14="http://schemas.microsoft.com/office/powerpoint/2010/main" val="6094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Recognition messages</a:t>
            </a:r>
            <a:r>
              <a:rPr lang="en-CA" sz="1100" b="0" i="0" u="none" strike="noStrike" cap="none" dirty="0">
                <a:solidFill>
                  <a:srgbClr val="000000"/>
                </a:solidFill>
                <a:effectLst/>
                <a:latin typeface="Arial"/>
                <a:ea typeface="Arial"/>
                <a:cs typeface="Arial"/>
                <a:sym typeface="Arial"/>
              </a:rPr>
              <a:t> either confirm or deny another person’s existence. For example, if a friend enters your home and you smile, hug him, and say, “I’m so glad to see you” you are confirming his existence.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Acknowledgement messages</a:t>
            </a:r>
            <a:r>
              <a:rPr lang="en-CA" sz="1100" b="0" i="0" u="none" strike="noStrike" cap="none" dirty="0">
                <a:solidFill>
                  <a:srgbClr val="000000"/>
                </a:solidFill>
                <a:effectLst/>
                <a:latin typeface="Arial"/>
                <a:ea typeface="Arial"/>
                <a:cs typeface="Arial"/>
                <a:sym typeface="Arial"/>
              </a:rPr>
              <a:t> go beyond recognizing another’s existence by confirming what they say or how they feel. Nodding our head while listening, or laughing appropriately at a funny story, are nonverbal acknowledgment messages.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Endorsement messages</a:t>
            </a:r>
            <a:r>
              <a:rPr lang="en-CA" sz="1100" b="0" i="0" u="none" strike="noStrike" cap="none" dirty="0">
                <a:solidFill>
                  <a:srgbClr val="000000"/>
                </a:solidFill>
                <a:effectLst/>
                <a:latin typeface="Arial"/>
                <a:ea typeface="Arial"/>
                <a:cs typeface="Arial"/>
                <a:sym typeface="Arial"/>
              </a:rPr>
              <a:t> go one step further by recognizing a person’s feelings as valid. Suppose a friend comes to you upset after a fight with his girlfriend. If you respond with, “Yeah, I can see why you would be upset” you are endorsing his right to feel upset. </a:t>
            </a:r>
          </a:p>
          <a:p>
            <a:endParaRPr lang="en-CA" sz="1100" b="0" i="0" u="none" strike="noStrike" cap="none" dirty="0">
              <a:solidFill>
                <a:srgbClr val="000000"/>
              </a:solidFill>
              <a:effectLst/>
              <a:latin typeface="Arial"/>
              <a:cs typeface="Arial"/>
              <a:sym typeface="Arial"/>
            </a:endParaRP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9700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open.maricopa.edu/com110/chapter/7-1-communication-climat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creativecommons.org/licenses/by-nc-sa/4.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boisestate.pressbooks.pub/makingconflictsuckless/chapter/framing-and-refram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ecampusontario.pressbooks.pub/businessfuncdn/chapter/motivat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ecampusontario.pressbooks.pub/businessfuncdn/chapter/motivat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rmAutofit/>
          </a:bodyPr>
          <a:lstStyle/>
          <a:p>
            <a:pPr marL="0" indent="0"/>
            <a:r>
              <a:rPr lang="en-US" sz="3000" b="1" dirty="0">
                <a:latin typeface="Arial" panose="020B0604020202020204" pitchFamily="34" charset="0"/>
                <a:cs typeface="Arial" panose="020B0604020202020204" pitchFamily="34" charset="0"/>
              </a:rPr>
              <a:t>CHAPTER 8:MOTIVATION</a:t>
            </a:r>
          </a:p>
          <a:p>
            <a:pPr marL="0" indent="0"/>
            <a:endParaRPr sz="30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BC71-E998-5F80-4023-6417333E8FF7}"/>
              </a:ext>
            </a:extLst>
          </p:cNvPr>
          <p:cNvSpPr>
            <a:spLocks noGrp="1"/>
          </p:cNvSpPr>
          <p:nvPr>
            <p:ph type="title"/>
          </p:nvPr>
        </p:nvSpPr>
        <p:spPr/>
        <p:txBody>
          <a:bodyPr>
            <a:noAutofit/>
          </a:bodyPr>
          <a:lstStyle/>
          <a:p>
            <a:r>
              <a:rPr lang="en-CA" sz="2100" dirty="0">
                <a:latin typeface="Arial" panose="020B0604020202020204" pitchFamily="34" charset="0"/>
                <a:cs typeface="Arial" panose="020B0604020202020204" pitchFamily="34" charset="0"/>
              </a:rPr>
              <a:t>8.2 MEETING NEEDS THROUGH COMMUNICATION CLIMATE III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DAF207C-E69A-2B73-9411-1989D942493A}"/>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Confirming and Disconfirming Messages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Positive and negative climates can be understood by looking at confirming and disconfirming messages. We experience positive climates when we receive messages that demonstrate our value and worth from those with whom we have a relationship.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36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429B-F3AD-DC45-746E-F215996EA0E6}"/>
              </a:ext>
            </a:extLst>
          </p:cNvPr>
          <p:cNvSpPr>
            <a:spLocks noGrp="1"/>
          </p:cNvSpPr>
          <p:nvPr>
            <p:ph type="title"/>
          </p:nvPr>
        </p:nvSpPr>
        <p:spPr/>
        <p:txBody>
          <a:bodyPr>
            <a:noAutofit/>
          </a:bodyPr>
          <a:lstStyle/>
          <a:p>
            <a:r>
              <a:rPr lang="en-CA" sz="2100" dirty="0">
                <a:latin typeface="Arial" panose="020B0604020202020204" pitchFamily="34" charset="0"/>
                <a:cs typeface="Arial" panose="020B0604020202020204" pitchFamily="34" charset="0"/>
              </a:rPr>
              <a:t>8.2 MEETING NEEDS THROUGH COMMUNICATION CLIMATE IV</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E9B13EC-DBA9-A288-940B-D6CF292927A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Types of Confirming Messages</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Recognition messages </a:t>
            </a:r>
          </a:p>
          <a:p>
            <a:r>
              <a:rPr lang="en-CA" sz="2000" dirty="0">
                <a:latin typeface="Arial" panose="020B0604020202020204" pitchFamily="34" charset="0"/>
                <a:cs typeface="Arial" panose="020B0604020202020204" pitchFamily="34" charset="0"/>
              </a:rPr>
              <a:t>Acknowledgement messages</a:t>
            </a:r>
          </a:p>
          <a:p>
            <a:r>
              <a:rPr lang="en-CA" sz="2000" dirty="0">
                <a:latin typeface="Arial" panose="020B0604020202020204" pitchFamily="34" charset="0"/>
                <a:cs typeface="Arial" panose="020B0604020202020204" pitchFamily="34" charset="0"/>
              </a:rPr>
              <a:t>Endorsement messages</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descr="Types of Confirming Messages&#10;&#10;Recognition&#10;&#10;Acknowledgment &#10;&#10;Endorsement">
            <a:extLst>
              <a:ext uri="{FF2B5EF4-FFF2-40B4-BE49-F238E27FC236}">
                <a16:creationId xmlns:a16="http://schemas.microsoft.com/office/drawing/2014/main" id="{8FEB59EC-C28D-3DA5-6EA8-A1B8CB3C1E4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376234" y="1229875"/>
            <a:ext cx="4767766" cy="3402000"/>
          </a:xfrm>
          <a:prstGeom prst="rect">
            <a:avLst/>
          </a:prstGeom>
        </p:spPr>
      </p:pic>
      <p:sp>
        <p:nvSpPr>
          <p:cNvPr id="4" name="TextBox 3">
            <a:extLst>
              <a:ext uri="{FF2B5EF4-FFF2-40B4-BE49-F238E27FC236}">
                <a16:creationId xmlns:a16="http://schemas.microsoft.com/office/drawing/2014/main" id="{20F0716E-85B7-FB75-9CAE-7AB7753D1D9B}"/>
              </a:ext>
            </a:extLst>
          </p:cNvPr>
          <p:cNvSpPr txBox="1"/>
          <p:nvPr/>
        </p:nvSpPr>
        <p:spPr>
          <a:xfrm>
            <a:off x="1920112" y="4465394"/>
            <a:ext cx="71349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Maricopa Community College, </a:t>
            </a:r>
            <a:r>
              <a:rPr lang="en-US" sz="1100" u="sng" dirty="0">
                <a:hlinkClick r:id="rId4"/>
              </a:rPr>
              <a:t>Exploring Relationship Dynamics</a:t>
            </a:r>
            <a:r>
              <a:rPr lang="en-US" sz="1100" dirty="0"/>
              <a:t>, </a:t>
            </a:r>
            <a:r>
              <a:rPr lang="en-US" sz="1100" u="sng" dirty="0">
                <a:hlinkClick r:id="rId5"/>
              </a:rPr>
              <a:t>CC BY-NC-SA 4.0</a:t>
            </a:r>
            <a:r>
              <a:rPr lang="en-US" sz="1100" dirty="0"/>
              <a:t>. Color altered from the original.</a:t>
            </a:r>
          </a:p>
        </p:txBody>
      </p:sp>
    </p:spTree>
    <p:extLst>
      <p:ext uri="{BB962C8B-B14F-4D97-AF65-F5344CB8AC3E}">
        <p14:creationId xmlns:p14="http://schemas.microsoft.com/office/powerpoint/2010/main" val="127964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C754-A1FA-82CC-2110-D2B9BAC448CD}"/>
              </a:ext>
            </a:extLst>
          </p:cNvPr>
          <p:cNvSpPr>
            <a:spLocks noGrp="1"/>
          </p:cNvSpPr>
          <p:nvPr>
            <p:ph type="title"/>
          </p:nvPr>
        </p:nvSpPr>
        <p:spPr/>
        <p:txBody>
          <a:bodyPr>
            <a:noAutofit/>
          </a:bodyPr>
          <a:lstStyle/>
          <a:p>
            <a:r>
              <a:rPr lang="en-CA" sz="2100" dirty="0">
                <a:latin typeface="Arial" panose="020B0604020202020204" pitchFamily="34" charset="0"/>
                <a:cs typeface="Arial" panose="020B0604020202020204" pitchFamily="34" charset="0"/>
              </a:rPr>
              <a:t>8.2 MEETING NEEDS THROUGH COMMUNICATION CLIMATE V</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A7723F1-336D-958C-DBD5-85FB8CA9BC58}"/>
              </a:ext>
            </a:extLst>
          </p:cNvPr>
          <p:cNvSpPr>
            <a:spLocks noGrp="1"/>
          </p:cNvSpPr>
          <p:nvPr>
            <p:ph type="body" idx="1"/>
          </p:nvPr>
        </p:nvSpPr>
        <p:spPr>
          <a:xfrm>
            <a:off x="311700" y="1017800"/>
            <a:ext cx="8520600" cy="3339000"/>
          </a:xfrm>
        </p:spPr>
        <p:txBody>
          <a:bodyPr>
            <a:noAutofit/>
          </a:bodyPr>
          <a:lstStyle/>
          <a:p>
            <a:pPr marL="114300" indent="0">
              <a:buNone/>
            </a:pPr>
            <a:r>
              <a:rPr lang="en-CA" b="1" dirty="0">
                <a:latin typeface="Arial" panose="020B0604020202020204" pitchFamily="34" charset="0"/>
                <a:cs typeface="Arial" panose="020B0604020202020204" pitchFamily="34" charset="0"/>
              </a:rPr>
              <a:t>Disconfirming Messages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Unfortunately, sometimes when we are interacting with others, </a:t>
            </a:r>
            <a:r>
              <a:rPr lang="en-CA" b="1" dirty="0">
                <a:latin typeface="Arial" panose="020B0604020202020204" pitchFamily="34" charset="0"/>
                <a:cs typeface="Arial" panose="020B0604020202020204" pitchFamily="34" charset="0"/>
              </a:rPr>
              <a:t>disconfirming messages </a:t>
            </a:r>
            <a:r>
              <a:rPr lang="en-CA" dirty="0">
                <a:latin typeface="Arial" panose="020B0604020202020204" pitchFamily="34" charset="0"/>
                <a:cs typeface="Arial" panose="020B0604020202020204" pitchFamily="34" charset="0"/>
              </a:rPr>
              <a:t>are used. These messages imply, “You don’t exist. You are not valued.” There are seven types of disconfirming messages:</a:t>
            </a:r>
          </a:p>
          <a:p>
            <a:endParaRPr lang="en-CA" dirty="0">
              <a:latin typeface="Arial" panose="020B0604020202020204" pitchFamily="34" charset="0"/>
              <a:cs typeface="Arial" panose="020B0604020202020204" pitchFamily="34" charset="0"/>
            </a:endParaRPr>
          </a:p>
          <a:p>
            <a:r>
              <a:rPr lang="en-CA" dirty="0">
                <a:solidFill>
                  <a:srgbClr val="000000"/>
                </a:solidFill>
                <a:latin typeface="Arial" panose="020B0604020202020204" pitchFamily="34" charset="0"/>
                <a:ea typeface="Arial"/>
                <a:cs typeface="Arial" panose="020B0604020202020204" pitchFamily="34" charset="0"/>
                <a:sym typeface="Arial"/>
              </a:rPr>
              <a:t>Impervious response</a:t>
            </a:r>
          </a:p>
          <a:p>
            <a:r>
              <a:rPr lang="en-CA" dirty="0">
                <a:latin typeface="Arial" panose="020B0604020202020204" pitchFamily="34" charset="0"/>
                <a:cs typeface="Arial" panose="020B0604020202020204" pitchFamily="34" charset="0"/>
              </a:rPr>
              <a:t>Interrupting response</a:t>
            </a:r>
          </a:p>
          <a:p>
            <a:r>
              <a:rPr lang="en-CA" dirty="0">
                <a:latin typeface="Arial" panose="020B0604020202020204" pitchFamily="34" charset="0"/>
                <a:cs typeface="Arial" panose="020B0604020202020204" pitchFamily="34" charset="0"/>
              </a:rPr>
              <a:t>Irrelevant responses</a:t>
            </a:r>
          </a:p>
          <a:p>
            <a:r>
              <a:rPr lang="en-CA" dirty="0">
                <a:solidFill>
                  <a:srgbClr val="000000"/>
                </a:solidFill>
                <a:latin typeface="Arial" panose="020B0604020202020204" pitchFamily="34" charset="0"/>
                <a:cs typeface="Arial" panose="020B0604020202020204" pitchFamily="34" charset="0"/>
                <a:sym typeface="Arial"/>
              </a:rPr>
              <a:t>T</a:t>
            </a:r>
            <a:r>
              <a:rPr lang="en-CA" dirty="0">
                <a:solidFill>
                  <a:srgbClr val="000000"/>
                </a:solidFill>
                <a:latin typeface="Arial" panose="020B0604020202020204" pitchFamily="34" charset="0"/>
                <a:ea typeface="Arial"/>
                <a:cs typeface="Arial" panose="020B0604020202020204" pitchFamily="34" charset="0"/>
                <a:sym typeface="Arial"/>
              </a:rPr>
              <a:t>angential response</a:t>
            </a:r>
          </a:p>
          <a:p>
            <a:r>
              <a:rPr lang="en-CA" dirty="0">
                <a:solidFill>
                  <a:srgbClr val="000000"/>
                </a:solidFill>
                <a:latin typeface="Arial" panose="020B0604020202020204" pitchFamily="34" charset="0"/>
                <a:ea typeface="Arial"/>
                <a:cs typeface="Arial" panose="020B0604020202020204" pitchFamily="34" charset="0"/>
                <a:sym typeface="Arial"/>
              </a:rPr>
              <a:t>Impersonal response</a:t>
            </a:r>
          </a:p>
          <a:p>
            <a:r>
              <a:rPr lang="en-CA" dirty="0">
                <a:solidFill>
                  <a:srgbClr val="000000"/>
                </a:solidFill>
                <a:latin typeface="Arial" panose="020B0604020202020204" pitchFamily="34" charset="0"/>
                <a:ea typeface="Arial"/>
                <a:cs typeface="Arial" panose="020B0604020202020204" pitchFamily="34" charset="0"/>
                <a:sym typeface="Arial"/>
              </a:rPr>
              <a:t>Ambiguous responses </a:t>
            </a:r>
          </a:p>
          <a:p>
            <a:r>
              <a:rPr lang="en-CA" dirty="0">
                <a:solidFill>
                  <a:srgbClr val="000000"/>
                </a:solidFill>
                <a:latin typeface="Arial" panose="020B0604020202020204" pitchFamily="34" charset="0"/>
                <a:ea typeface="Arial"/>
                <a:cs typeface="Arial" panose="020B0604020202020204" pitchFamily="34" charset="0"/>
                <a:sym typeface="Arial"/>
              </a:rPr>
              <a:t>Incongruous responses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33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82FB-5DB8-0DDF-BB92-5E840141F819}"/>
              </a:ext>
            </a:extLst>
          </p:cNvPr>
          <p:cNvSpPr>
            <a:spLocks noGrp="1"/>
          </p:cNvSpPr>
          <p:nvPr>
            <p:ph type="title"/>
          </p:nvPr>
        </p:nvSpPr>
        <p:spPr/>
        <p:txBody>
          <a:bodyPr>
            <a:noAutofit/>
          </a:bodyPr>
          <a:lstStyle/>
          <a:p>
            <a:r>
              <a:rPr lang="en-CA" sz="2100" dirty="0">
                <a:latin typeface="Arial" panose="020B0604020202020204" pitchFamily="34" charset="0"/>
                <a:cs typeface="Arial" panose="020B0604020202020204" pitchFamily="34" charset="0"/>
              </a:rPr>
              <a:t>8.2 MEETING NEEDS THROUGH COMMUNICATION CLIMATE VI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A30A671-8ED4-CFB4-F3E4-BFDE4365C91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Supportive and Defensive Climates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Communication is key to developing positive climates. This requires people to attend to the supportive and defensive communication behaviors taking place in their interpersonal relationships and groups. </a:t>
            </a:r>
            <a:r>
              <a:rPr lang="en-CA" sz="2000" b="1" dirty="0">
                <a:latin typeface="Arial" panose="020B0604020202020204" pitchFamily="34" charset="0"/>
                <a:cs typeface="Arial" panose="020B0604020202020204" pitchFamily="34" charset="0"/>
              </a:rPr>
              <a:t>Defensive communication</a:t>
            </a:r>
            <a:r>
              <a:rPr lang="en-CA" sz="2000" dirty="0">
                <a:latin typeface="Arial" panose="020B0604020202020204" pitchFamily="34" charset="0"/>
                <a:cs typeface="Arial" panose="020B0604020202020204" pitchFamily="34" charset="0"/>
              </a:rPr>
              <a:t> is defined as that communication behavior that occurs when an individual perceives threat or anticipates threat in the group.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94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CE50-703B-4A07-F359-DE3DCF5CAB8C}"/>
              </a:ext>
            </a:extLst>
          </p:cNvPr>
          <p:cNvSpPr>
            <a:spLocks noGrp="1"/>
          </p:cNvSpPr>
          <p:nvPr>
            <p:ph type="title"/>
          </p:nvPr>
        </p:nvSpPr>
        <p:spPr/>
        <p:txBody>
          <a:bodyPr>
            <a:noAutofit/>
          </a:bodyPr>
          <a:lstStyle/>
          <a:p>
            <a:r>
              <a:rPr lang="en-CA" sz="2100" dirty="0">
                <a:latin typeface="Arial" panose="020B0604020202020204" pitchFamily="34" charset="0"/>
                <a:cs typeface="Arial" panose="020B0604020202020204" pitchFamily="34" charset="0"/>
              </a:rPr>
              <a:t>8.2 MEETING NEEDS THROUGH COMMUNICATION CLIMATE VII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5C29B1-23D7-B4D6-2EF6-4420D6FC20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747" y="1500224"/>
            <a:ext cx="8916505" cy="2917540"/>
          </a:xfrm>
          <a:prstGeom prst="rect">
            <a:avLst/>
          </a:prstGeom>
        </p:spPr>
      </p:pic>
    </p:spTree>
    <p:extLst>
      <p:ext uri="{BB962C8B-B14F-4D97-AF65-F5344CB8AC3E}">
        <p14:creationId xmlns:p14="http://schemas.microsoft.com/office/powerpoint/2010/main" val="352511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Passive-Assertive Aggressive Continuum&#10;&#10;Passive- You step on me&#10;&#10;Assertive- Both are protected&#10;&#10;Aggressive- I step on you">
            <a:extLst>
              <a:ext uri="{FF2B5EF4-FFF2-40B4-BE49-F238E27FC236}">
                <a16:creationId xmlns:a16="http://schemas.microsoft.com/office/drawing/2014/main" id="{922B65B8-FB25-8D25-117C-69B23DF5CFF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847888" y="865009"/>
            <a:ext cx="3451435" cy="3663613"/>
          </a:xfrm>
          <a:prstGeom prst="rect">
            <a:avLst/>
          </a:prstGeom>
        </p:spPr>
      </p:pic>
      <p:sp>
        <p:nvSpPr>
          <p:cNvPr id="2" name="Title 1">
            <a:extLst>
              <a:ext uri="{FF2B5EF4-FFF2-40B4-BE49-F238E27FC236}">
                <a16:creationId xmlns:a16="http://schemas.microsoft.com/office/drawing/2014/main" id="{DF547C6A-4F6C-51D4-1F89-425CEBE2D69B}"/>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ASSERTING YOUR NEEDS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D788B68-41E4-2C45-2C01-DAF637CFC8A9}"/>
              </a:ext>
            </a:extLst>
          </p:cNvPr>
          <p:cNvSpPr>
            <a:spLocks noGrp="1"/>
          </p:cNvSpPr>
          <p:nvPr>
            <p:ph type="body" idx="1"/>
          </p:nvPr>
        </p:nvSpPr>
        <p:spPr>
          <a:xfrm>
            <a:off x="448536" y="2199359"/>
            <a:ext cx="3588271" cy="3339000"/>
          </a:xfrm>
        </p:spPr>
        <p:txBody>
          <a:bodyPr/>
          <a:lstStyle/>
          <a:p>
            <a:pPr marL="114300" indent="0">
              <a:buNone/>
            </a:pPr>
            <a:r>
              <a:rPr lang="en-CA" b="1" dirty="0"/>
              <a:t>The Passive-Assertive-Aggressive Continuum</a:t>
            </a:r>
          </a:p>
          <a:p>
            <a:pPr marL="114300" indent="0">
              <a:buNone/>
            </a:pPr>
            <a:endParaRPr lang="en-CA" dirty="0"/>
          </a:p>
          <a:p>
            <a:pPr marL="114300" indent="0">
              <a:buNone/>
            </a:pPr>
            <a:br>
              <a:rPr lang="en-CA" dirty="0"/>
            </a:br>
            <a:endParaRPr lang="en-US" dirty="0"/>
          </a:p>
        </p:txBody>
      </p:sp>
      <p:sp>
        <p:nvSpPr>
          <p:cNvPr id="4" name="TextBox 3">
            <a:extLst>
              <a:ext uri="{FF2B5EF4-FFF2-40B4-BE49-F238E27FC236}">
                <a16:creationId xmlns:a16="http://schemas.microsoft.com/office/drawing/2014/main" id="{AFF5B857-637E-48D4-3C5C-0D0C01D612B6}"/>
              </a:ext>
            </a:extLst>
          </p:cNvPr>
          <p:cNvSpPr txBox="1"/>
          <p:nvPr/>
        </p:nvSpPr>
        <p:spPr>
          <a:xfrm>
            <a:off x="4845496" y="4571264"/>
            <a:ext cx="334151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Image by Fanshawe College, </a:t>
            </a:r>
            <a:r>
              <a:rPr lang="en-US" sz="1100">
                <a:hlinkClick r:id="rId4"/>
              </a:rPr>
              <a:t>CC BY-NC-SA 4.0</a:t>
            </a:r>
            <a:r>
              <a:rPr lang="en-US" sz="1100"/>
              <a:t>.</a:t>
            </a:r>
          </a:p>
        </p:txBody>
      </p:sp>
    </p:spTree>
    <p:extLst>
      <p:ext uri="{BB962C8B-B14F-4D97-AF65-F5344CB8AC3E}">
        <p14:creationId xmlns:p14="http://schemas.microsoft.com/office/powerpoint/2010/main" val="348876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7ECA-CAEE-418A-0B55-3550240E3A2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ASSERTING YOUR NEEDS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FF28C14-8DBA-1346-D146-C3960DA55E7E}"/>
              </a:ext>
            </a:extLst>
          </p:cNvPr>
          <p:cNvSpPr>
            <a:spLocks noGrp="1"/>
          </p:cNvSpPr>
          <p:nvPr>
            <p:ph type="body" idx="1"/>
          </p:nvPr>
        </p:nvSpPr>
        <p:spPr/>
        <p:txBody>
          <a:bodyPr>
            <a:noAutofit/>
          </a:bodyPr>
          <a:lstStyle/>
          <a:p>
            <a:pPr marL="114300" indent="0">
              <a:buNone/>
            </a:pPr>
            <a:r>
              <a:rPr lang="en-CA" sz="1600" b="1" dirty="0">
                <a:latin typeface="Arial" panose="020B0604020202020204" pitchFamily="34" charset="0"/>
                <a:cs typeface="Arial" panose="020B0604020202020204" pitchFamily="34" charset="0"/>
              </a:rPr>
              <a:t>Being Assertive – I Statements</a:t>
            </a:r>
          </a:p>
          <a:p>
            <a:pPr marL="114300" indent="0">
              <a:buNone/>
            </a:pP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One word that is often used for being assertive in our society today is to draw or hold our “boundaries”.</a:t>
            </a:r>
          </a:p>
          <a:p>
            <a:pPr marL="114300" indent="0">
              <a:buNone/>
            </a:pPr>
            <a:r>
              <a:rPr lang="en-CA" sz="1600" dirty="0">
                <a:latin typeface="Arial" panose="020B0604020202020204" pitchFamily="34" charset="0"/>
                <a:cs typeface="Arial" panose="020B0604020202020204" pitchFamily="34" charset="0"/>
              </a:rPr>
              <a:t>I-statements allow you to directly express your thoughts, needs, feelings, and experiences to the people around you. I-statements allow us to take responsibilities for our experiences and places the power of our lives in our hands.  I-statements look like this:</a:t>
            </a:r>
          </a:p>
          <a:p>
            <a:pPr marL="114300" indent="0">
              <a:buNone/>
            </a:pPr>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I feel…</a:t>
            </a:r>
          </a:p>
          <a:p>
            <a:r>
              <a:rPr lang="en-CA" sz="1600" dirty="0">
                <a:latin typeface="Arial" panose="020B0604020202020204" pitchFamily="34" charset="0"/>
                <a:cs typeface="Arial" panose="020B0604020202020204" pitchFamily="34" charset="0"/>
              </a:rPr>
              <a:t>I think…</a:t>
            </a:r>
          </a:p>
          <a:p>
            <a:r>
              <a:rPr lang="en-CA" sz="1600" dirty="0">
                <a:latin typeface="Arial" panose="020B0604020202020204" pitchFamily="34" charset="0"/>
                <a:cs typeface="Arial" panose="020B0604020202020204" pitchFamily="34" charset="0"/>
              </a:rPr>
              <a:t>I experienced it like this…</a:t>
            </a:r>
          </a:p>
          <a:p>
            <a:r>
              <a:rPr lang="en-CA" sz="1600" dirty="0">
                <a:latin typeface="Arial" panose="020B0604020202020204" pitchFamily="34" charset="0"/>
                <a:cs typeface="Arial" panose="020B0604020202020204" pitchFamily="34" charset="0"/>
              </a:rPr>
              <a:t>I want…</a:t>
            </a:r>
          </a:p>
          <a:p>
            <a:r>
              <a:rPr lang="en-CA" sz="1600" dirty="0">
                <a:latin typeface="Arial" panose="020B0604020202020204" pitchFamily="34" charset="0"/>
                <a:cs typeface="Arial" panose="020B0604020202020204" pitchFamily="34" charset="0"/>
              </a:rPr>
              <a:t>I need…</a:t>
            </a:r>
          </a:p>
          <a:p>
            <a:pPr marL="114300" indent="0">
              <a:buNone/>
            </a:pPr>
            <a:br>
              <a:rPr lang="en-CA"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D907-8C4D-3841-EC36-B2B323E05B4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ASSERTING YOUR NEEDS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D70E594-340D-F257-BB32-414330E5C693}"/>
              </a:ext>
            </a:extLst>
          </p:cNvPr>
          <p:cNvSpPr>
            <a:spLocks noGrp="1"/>
          </p:cNvSpPr>
          <p:nvPr>
            <p:ph type="body" idx="1"/>
          </p:nvPr>
        </p:nvSpPr>
        <p:spPr>
          <a:xfrm>
            <a:off x="311700" y="1017800"/>
            <a:ext cx="8520600" cy="3339000"/>
          </a:xfrm>
        </p:spPr>
        <p:txBody>
          <a:bodyPr>
            <a:noAutofit/>
          </a:bodyPr>
          <a:lstStyle/>
          <a:p>
            <a:pPr marL="114300" indent="0">
              <a:buNone/>
            </a:pPr>
            <a:r>
              <a:rPr lang="en-CA" b="1" dirty="0">
                <a:latin typeface="Arial" panose="020B0604020202020204" pitchFamily="34" charset="0"/>
                <a:cs typeface="Arial" panose="020B0604020202020204" pitchFamily="34" charset="0"/>
              </a:rPr>
              <a:t>The Assertion Process</a:t>
            </a:r>
          </a:p>
          <a:p>
            <a:pPr marL="114300" indent="0">
              <a:buNone/>
            </a:pP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Imagine you know it’s time to draw a boundary with someone close to you, you’ve thought long and hard about what is important to you, you know what you want to say, So what do you do now?  Robert Bolton (1979), gives us a  process to follow when delivering our assertion:</a:t>
            </a:r>
          </a:p>
          <a:p>
            <a:pPr marL="11430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Preparation</a:t>
            </a:r>
          </a:p>
          <a:p>
            <a:r>
              <a:rPr lang="en-CA" dirty="0">
                <a:latin typeface="Arial" panose="020B0604020202020204" pitchFamily="34" charset="0"/>
                <a:cs typeface="Arial" panose="020B0604020202020204" pitchFamily="34" charset="0"/>
              </a:rPr>
              <a:t>Delivering the Message</a:t>
            </a:r>
          </a:p>
          <a:p>
            <a:r>
              <a:rPr lang="en-CA" dirty="0">
                <a:latin typeface="Arial" panose="020B0604020202020204" pitchFamily="34" charset="0"/>
                <a:cs typeface="Arial" panose="020B0604020202020204" pitchFamily="34" charset="0"/>
              </a:rPr>
              <a:t>Silence</a:t>
            </a:r>
          </a:p>
          <a:p>
            <a:r>
              <a:rPr lang="en-CA" dirty="0">
                <a:latin typeface="Arial" panose="020B0604020202020204" pitchFamily="34" charset="0"/>
                <a:cs typeface="Arial" panose="020B0604020202020204" pitchFamily="34" charset="0"/>
              </a:rPr>
              <a:t>Active Listening</a:t>
            </a:r>
          </a:p>
          <a:p>
            <a:r>
              <a:rPr lang="en-CA" dirty="0">
                <a:latin typeface="Arial" panose="020B0604020202020204" pitchFamily="34" charset="0"/>
                <a:cs typeface="Arial" panose="020B0604020202020204" pitchFamily="34" charset="0"/>
              </a:rPr>
              <a:t>Recycle steps 2-4 (as necessary)</a:t>
            </a:r>
          </a:p>
          <a:p>
            <a:r>
              <a:rPr lang="en-CA" dirty="0">
                <a:latin typeface="Arial" panose="020B0604020202020204" pitchFamily="34" charset="0"/>
                <a:cs typeface="Arial" panose="020B0604020202020204" pitchFamily="34" charset="0"/>
              </a:rPr>
              <a:t>Focus on a Solution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41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7D8A-5F4C-2765-57FF-17C34D817F2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ASSERTING YOUR NEEDS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4E9A258-C829-53D5-2481-05EA2A2C8E9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Framing and Reframing</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Framing</a:t>
            </a:r>
            <a:r>
              <a:rPr lang="en-CA" sz="2000" dirty="0">
                <a:latin typeface="Arial" panose="020B0604020202020204" pitchFamily="34" charset="0"/>
                <a:cs typeface="Arial" panose="020B0604020202020204" pitchFamily="34" charset="0"/>
              </a:rPr>
              <a:t>, in communication, is essentially the act of intentionally setting the stage for the conversation you want to have.  In framing a conversation you express why you want to engage in this topic, what your intent is, and what you hope the outcome can be for resolving the conflict,  as well as the impact/importance of your relationship.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8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853-C7FF-FCDF-0A26-022C6E6B037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ASSERTING YOUR NEEDS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9B8D807-2DA6-3D27-D4CA-8D48F433D086}"/>
              </a:ext>
            </a:extLst>
          </p:cNvPr>
          <p:cNvSpPr>
            <a:spLocks noGrp="1"/>
          </p:cNvSpPr>
          <p:nvPr>
            <p:ph type="body" idx="1"/>
          </p:nvPr>
        </p:nvSpPr>
        <p:spPr>
          <a:xfrm>
            <a:off x="311700" y="1229875"/>
            <a:ext cx="3885727"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Reframing</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Framing happens at the beginning of a conversation, Reframing happens when things get off track and you need to bring a conversation back on topic. Consider this picture:</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descr="Image of a hand holding the frame in front of river">
            <a:extLst>
              <a:ext uri="{FF2B5EF4-FFF2-40B4-BE49-F238E27FC236}">
                <a16:creationId xmlns:a16="http://schemas.microsoft.com/office/drawing/2014/main" id="{CBD30F4D-CCAF-59D4-43AC-892B2ACDA84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413075" y="1229875"/>
            <a:ext cx="4578409" cy="3052273"/>
          </a:xfrm>
          <a:prstGeom prst="rect">
            <a:avLst/>
          </a:prstGeom>
        </p:spPr>
      </p:pic>
      <p:sp>
        <p:nvSpPr>
          <p:cNvPr id="4" name="TextBox 3">
            <a:extLst>
              <a:ext uri="{FF2B5EF4-FFF2-40B4-BE49-F238E27FC236}">
                <a16:creationId xmlns:a16="http://schemas.microsoft.com/office/drawing/2014/main" id="{24B17EBD-FA30-D72B-A212-A2110BA9D2E6}"/>
              </a:ext>
            </a:extLst>
          </p:cNvPr>
          <p:cNvSpPr txBox="1"/>
          <p:nvPr/>
        </p:nvSpPr>
        <p:spPr>
          <a:xfrm>
            <a:off x="2556555" y="4435741"/>
            <a:ext cx="658915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Framing the Ocean, Ashley Orme Nichols, </a:t>
            </a:r>
            <a:r>
              <a:rPr lang="en-US" sz="1100" u="sng" dirty="0">
                <a:hlinkClick r:id="rId4"/>
              </a:rPr>
              <a:t>Making Conflict Suck Less: The Basics</a:t>
            </a:r>
            <a:r>
              <a:rPr lang="en-US" sz="1100" dirty="0"/>
              <a:t>, </a:t>
            </a:r>
            <a:r>
              <a:rPr lang="en-US" sz="1100" dirty="0">
                <a:hlinkClick r:id="rId5"/>
              </a:rPr>
              <a:t>CC BY-NC-SA 4.0</a:t>
            </a:r>
            <a:r>
              <a:rPr lang="en-US" sz="1100" dirty="0"/>
              <a:t>.</a:t>
            </a:r>
          </a:p>
        </p:txBody>
      </p:sp>
    </p:spTree>
    <p:extLst>
      <p:ext uri="{BB962C8B-B14F-4D97-AF65-F5344CB8AC3E}">
        <p14:creationId xmlns:p14="http://schemas.microsoft.com/office/powerpoint/2010/main" val="424088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fontScale="92500" lnSpcReduction="10000"/>
          </a:bodyPr>
          <a:lstStyle/>
          <a:p>
            <a:pPr marL="114300" indent="0">
              <a:lnSpc>
                <a:spcPct val="120000"/>
              </a:lnSpc>
              <a:buNone/>
            </a:pPr>
            <a:r>
              <a:rPr lang="en-CA" sz="22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200"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Define motivation.</a:t>
            </a:r>
          </a:p>
          <a:p>
            <a:r>
              <a:rPr lang="en-CA" dirty="0">
                <a:latin typeface="Arial" panose="020B0604020202020204" pitchFamily="34" charset="0"/>
                <a:cs typeface="Arial" panose="020B0604020202020204" pitchFamily="34" charset="0"/>
              </a:rPr>
              <a:t>Identify the relationship between needs, equity and conflict at work.</a:t>
            </a:r>
          </a:p>
          <a:p>
            <a:r>
              <a:rPr lang="en-CA" dirty="0">
                <a:latin typeface="Arial" panose="020B0604020202020204" pitchFamily="34" charset="0"/>
                <a:cs typeface="Arial" panose="020B0604020202020204" pitchFamily="34" charset="0"/>
              </a:rPr>
              <a:t>Recognize how strategies like job enrichment, job enlargement and employee empowerment can help fulfil esteem needs.</a:t>
            </a:r>
          </a:p>
          <a:p>
            <a:r>
              <a:rPr lang="en-CA" dirty="0">
                <a:latin typeface="Arial" panose="020B0604020202020204" pitchFamily="34" charset="0"/>
                <a:cs typeface="Arial" panose="020B0604020202020204" pitchFamily="34" charset="0"/>
              </a:rPr>
              <a:t>Review principles of communication climate.</a:t>
            </a:r>
          </a:p>
          <a:p>
            <a:r>
              <a:rPr lang="en-CA" dirty="0">
                <a:latin typeface="Arial" panose="020B0604020202020204" pitchFamily="34" charset="0"/>
                <a:cs typeface="Arial" panose="020B0604020202020204" pitchFamily="34" charset="0"/>
              </a:rPr>
              <a:t>Explore types of confirming and disconfirming messages.</a:t>
            </a:r>
          </a:p>
          <a:p>
            <a:r>
              <a:rPr lang="en-CA" dirty="0">
                <a:latin typeface="Arial" panose="020B0604020202020204" pitchFamily="34" charset="0"/>
                <a:cs typeface="Arial" panose="020B0604020202020204" pitchFamily="34" charset="0"/>
              </a:rPr>
              <a:t>Describe characteristics of supportive and defensive communication climates.</a:t>
            </a:r>
          </a:p>
          <a:p>
            <a:r>
              <a:rPr lang="en-CA" dirty="0">
                <a:latin typeface="Arial" panose="020B0604020202020204" pitchFamily="34" charset="0"/>
                <a:cs typeface="Arial" panose="020B0604020202020204" pitchFamily="34" charset="0"/>
              </a:rPr>
              <a:t>Explain styles of communication on the passive-assertive-aggressive continuum.</a:t>
            </a:r>
          </a:p>
          <a:p>
            <a:r>
              <a:rPr lang="en-CA" dirty="0">
                <a:latin typeface="Arial" panose="020B0604020202020204" pitchFamily="34" charset="0"/>
                <a:cs typeface="Arial" panose="020B0604020202020204" pitchFamily="34" charset="0"/>
              </a:rPr>
              <a:t>Compare using I and You statements.</a:t>
            </a:r>
          </a:p>
          <a:p>
            <a:r>
              <a:rPr lang="en-CA" dirty="0">
                <a:latin typeface="Arial" panose="020B0604020202020204" pitchFamily="34" charset="0"/>
                <a:cs typeface="Arial" panose="020B0604020202020204" pitchFamily="34" charset="0"/>
              </a:rPr>
              <a:t>List steps in the assertion process.</a:t>
            </a:r>
          </a:p>
          <a:p>
            <a:r>
              <a:rPr lang="en-CA" dirty="0">
                <a:latin typeface="Arial" panose="020B0604020202020204" pitchFamily="34" charset="0"/>
                <a:cs typeface="Arial" panose="020B0604020202020204" pitchFamily="34" charset="0"/>
              </a:rPr>
              <a:t>Analyze how framing and reframing can help assert needs and boundaries.</a:t>
            </a:r>
          </a:p>
          <a:p>
            <a:r>
              <a:rPr lang="en-CA" dirty="0">
                <a:latin typeface="Arial" panose="020B0604020202020204" pitchFamily="34" charset="0"/>
                <a:cs typeface="Arial" panose="020B0604020202020204" pitchFamily="34" charset="0"/>
              </a:rPr>
              <a:t>Review goals in conflict and the SCARF model.</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A48-69A3-8FB7-317F-DAE558AEECCD}"/>
              </a:ext>
            </a:extLst>
          </p:cNvPr>
          <p:cNvSpPr>
            <a:spLocks noGrp="1"/>
          </p:cNvSpPr>
          <p:nvPr>
            <p:ph type="title"/>
          </p:nvPr>
        </p:nvSpPr>
        <p:spPr>
          <a:xfrm>
            <a:off x="165253" y="410000"/>
            <a:ext cx="8824511" cy="607800"/>
          </a:xfrm>
        </p:spPr>
        <p:txBody>
          <a:bodyPr>
            <a:noAutofit/>
          </a:bodyPr>
          <a:lstStyle/>
          <a:p>
            <a:r>
              <a:rPr lang="en-CA" sz="2000" dirty="0">
                <a:latin typeface="Arial" panose="020B0604020202020204" pitchFamily="34" charset="0"/>
                <a:cs typeface="Arial" panose="020B0604020202020204" pitchFamily="34" charset="0"/>
              </a:rPr>
              <a:t>8.4 UNDERSTANDING GOALS IN CONFLICT AND THE SCARF MODEL 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D20CA73-23CA-E8B1-9F5A-575E9C44C16A}"/>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Understanding Goals in Conflict</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Think back to our definition of conflict in Chapter 1 and the importance of “</a:t>
            </a:r>
            <a:r>
              <a:rPr lang="en-CA" sz="2000" b="1" dirty="0">
                <a:latin typeface="Arial" panose="020B0604020202020204" pitchFamily="34" charset="0"/>
                <a:cs typeface="Arial" panose="020B0604020202020204" pitchFamily="34" charset="0"/>
              </a:rPr>
              <a:t>real or perceived incompatible goals</a:t>
            </a:r>
            <a:r>
              <a:rPr lang="en-CA" sz="2000" dirty="0">
                <a:latin typeface="Arial" panose="020B0604020202020204" pitchFamily="34" charset="0"/>
                <a:cs typeface="Arial" panose="020B0604020202020204" pitchFamily="34" charset="0"/>
              </a:rPr>
              <a:t>.” McCorkle and Reese (2009) provide us with a very simple framework for analyzing what is happening with conflict in relation to goal incompatibility and interference. They identify four types of goals: substantive, process, relationship, and face goals. These goals are summarized in the table below.</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20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C3B-A6C6-78D4-08C0-820FEDE6CFFB}"/>
              </a:ext>
            </a:extLst>
          </p:cNvPr>
          <p:cNvSpPr>
            <a:spLocks noGrp="1"/>
          </p:cNvSpPr>
          <p:nvPr>
            <p:ph type="title"/>
          </p:nvPr>
        </p:nvSpPr>
        <p:spPr>
          <a:xfrm>
            <a:off x="132202" y="270725"/>
            <a:ext cx="9011798" cy="607800"/>
          </a:xfrm>
        </p:spPr>
        <p:txBody>
          <a:bodyPr>
            <a:noAutofit/>
          </a:bodyPr>
          <a:lstStyle/>
          <a:p>
            <a:r>
              <a:rPr lang="en-CA" sz="2000" dirty="0">
                <a:latin typeface="Arial" panose="020B0604020202020204" pitchFamily="34" charset="0"/>
                <a:cs typeface="Arial" panose="020B0604020202020204" pitchFamily="34" charset="0"/>
              </a:rPr>
              <a:t>8.4 UNDERSTANDING GOALS IN CONFLICT AND THE SCARF MODEL II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121DB4D-0871-B870-1991-989A8FB5A8AB}"/>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The SCARF Model in Conflict</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The second framework we will examine, The SCARF model, comes from David Rock out the Neuroscience Leadership Institute (2008).</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Status </a:t>
            </a:r>
          </a:p>
          <a:p>
            <a:r>
              <a:rPr lang="en-CA" sz="2000" dirty="0">
                <a:latin typeface="Arial" panose="020B0604020202020204" pitchFamily="34" charset="0"/>
                <a:cs typeface="Arial" panose="020B0604020202020204" pitchFamily="34" charset="0"/>
              </a:rPr>
              <a:t>Certainty </a:t>
            </a:r>
          </a:p>
          <a:p>
            <a:r>
              <a:rPr lang="en-CA" sz="2000" dirty="0">
                <a:latin typeface="Arial" panose="020B0604020202020204" pitchFamily="34" charset="0"/>
                <a:cs typeface="Arial" panose="020B0604020202020204" pitchFamily="34" charset="0"/>
              </a:rPr>
              <a:t>Autonomy </a:t>
            </a:r>
          </a:p>
          <a:p>
            <a:r>
              <a:rPr lang="en-CA" sz="2000" dirty="0">
                <a:latin typeface="Arial" panose="020B0604020202020204" pitchFamily="34" charset="0"/>
                <a:cs typeface="Arial" panose="020B0604020202020204" pitchFamily="34" charset="0"/>
              </a:rPr>
              <a:t>Relatedness </a:t>
            </a:r>
          </a:p>
          <a:p>
            <a:r>
              <a:rPr lang="en-CA" sz="2000" dirty="0">
                <a:latin typeface="Arial" panose="020B0604020202020204" pitchFamily="34" charset="0"/>
                <a:cs typeface="Arial" panose="020B0604020202020204" pitchFamily="34" charset="0"/>
              </a:rPr>
              <a:t>Fairness </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8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774E-7BCC-CFDE-2CE0-A4F9AC2FB876}"/>
              </a:ext>
            </a:extLst>
          </p:cNvPr>
          <p:cNvSpPr>
            <a:spLocks noGrp="1"/>
          </p:cNvSpPr>
          <p:nvPr>
            <p:ph type="title"/>
          </p:nvPr>
        </p:nvSpPr>
        <p:spPr>
          <a:xfrm>
            <a:off x="311700" y="145595"/>
            <a:ext cx="8520600" cy="607800"/>
          </a:xfrm>
        </p:spPr>
        <p:txBody>
          <a:bodyPr>
            <a:normAutofit fontScale="90000"/>
          </a:bodyPr>
          <a:lstStyle/>
          <a:p>
            <a:r>
              <a:rPr lang="en-CA" b="0" dirty="0"/>
              <a:t>8.5 Key Takeaways</a:t>
            </a:r>
            <a:endParaRPr lang="en-US" dirty="0"/>
          </a:p>
        </p:txBody>
      </p:sp>
      <p:sp>
        <p:nvSpPr>
          <p:cNvPr id="3" name="Text Placeholder 2">
            <a:extLst>
              <a:ext uri="{FF2B5EF4-FFF2-40B4-BE49-F238E27FC236}">
                <a16:creationId xmlns:a16="http://schemas.microsoft.com/office/drawing/2014/main" id="{3FE60158-A402-80EB-33C3-527055D6F75A}"/>
              </a:ext>
            </a:extLst>
          </p:cNvPr>
          <p:cNvSpPr>
            <a:spLocks noGrp="1"/>
          </p:cNvSpPr>
          <p:nvPr>
            <p:ph type="body" idx="1"/>
          </p:nvPr>
        </p:nvSpPr>
        <p:spPr>
          <a:xfrm>
            <a:off x="311700" y="753395"/>
            <a:ext cx="8520600" cy="3339000"/>
          </a:xfrm>
        </p:spPr>
        <p:txBody>
          <a:bodyPr>
            <a:noAutofit/>
          </a:bodyPr>
          <a:lstStyle/>
          <a:p>
            <a:r>
              <a:rPr lang="en-CA" sz="1100" b="1" dirty="0">
                <a:latin typeface="Arial" panose="020B0604020202020204" pitchFamily="34" charset="0"/>
                <a:cs typeface="Arial" panose="020B0604020202020204" pitchFamily="34" charset="0"/>
              </a:rPr>
              <a:t>Motivation describes a generated drive</a:t>
            </a:r>
            <a:r>
              <a:rPr lang="en-CA" sz="1100" dirty="0">
                <a:latin typeface="Arial" panose="020B0604020202020204" pitchFamily="34" charset="0"/>
                <a:cs typeface="Arial" panose="020B0604020202020204" pitchFamily="34" charset="0"/>
              </a:rPr>
              <a:t> that propels people to achieve goals or pursue particular courses of action.</a:t>
            </a:r>
          </a:p>
          <a:p>
            <a:r>
              <a:rPr lang="en-CA" sz="1100" b="1" dirty="0">
                <a:latin typeface="Arial" panose="020B0604020202020204" pitchFamily="34" charset="0"/>
                <a:cs typeface="Arial" panose="020B0604020202020204" pitchFamily="34" charset="0"/>
              </a:rPr>
              <a:t>Hierarchy-of-needs theory proposes that we’re motivated by</a:t>
            </a:r>
            <a:r>
              <a:rPr lang="en-CA" sz="1100" dirty="0">
                <a:latin typeface="Arial" panose="020B0604020202020204" pitchFamily="34" charset="0"/>
                <a:cs typeface="Arial" panose="020B0604020202020204" pitchFamily="34" charset="0"/>
              </a:rPr>
              <a:t> five unmet needs— physiological, safety, social, esteem, and self-actualization— and must satisfy lower-level needs before we seek to satisfy higher-level needs.</a:t>
            </a:r>
          </a:p>
          <a:p>
            <a:r>
              <a:rPr lang="en-CA" sz="1100" b="1" dirty="0">
                <a:latin typeface="Arial" panose="020B0604020202020204" pitchFamily="34" charset="0"/>
                <a:cs typeface="Arial" panose="020B0604020202020204" pitchFamily="34" charset="0"/>
              </a:rPr>
              <a:t>Equity theory focuses on our perceptions of how fairly we’re treated relative to others.</a:t>
            </a:r>
            <a:r>
              <a:rPr lang="en-CA" sz="1100" dirty="0">
                <a:latin typeface="Arial" panose="020B0604020202020204" pitchFamily="34" charset="0"/>
                <a:cs typeface="Arial" panose="020B0604020202020204" pitchFamily="34" charset="0"/>
              </a:rPr>
              <a:t> This theory proposes that employees create rewards ratios that they compare to those of others and will be less motivated when they perceive an imbalance in treatment.</a:t>
            </a:r>
          </a:p>
          <a:p>
            <a:r>
              <a:rPr lang="en-CA" sz="1100" b="1" dirty="0">
                <a:latin typeface="Arial" panose="020B0604020202020204" pitchFamily="34" charset="0"/>
                <a:cs typeface="Arial" panose="020B0604020202020204" pitchFamily="34" charset="0"/>
              </a:rPr>
              <a:t>Confirming messages include</a:t>
            </a:r>
            <a:r>
              <a:rPr lang="en-CA" sz="1100" dirty="0">
                <a:latin typeface="Arial" panose="020B0604020202020204" pitchFamily="34" charset="0"/>
                <a:cs typeface="Arial" panose="020B0604020202020204" pitchFamily="34" charset="0"/>
              </a:rPr>
              <a:t> recognition, acknowledgement and endorsement. They all provide affirmation and help foster a positive communication climate.</a:t>
            </a:r>
          </a:p>
          <a:p>
            <a:r>
              <a:rPr lang="en-CA" sz="1100" b="1" dirty="0">
                <a:latin typeface="Arial" panose="020B0604020202020204" pitchFamily="34" charset="0"/>
                <a:cs typeface="Arial" panose="020B0604020202020204" pitchFamily="34" charset="0"/>
              </a:rPr>
              <a:t>Disconfirming messages include</a:t>
            </a:r>
            <a:r>
              <a:rPr lang="en-CA" sz="1100" dirty="0">
                <a:latin typeface="Arial" panose="020B0604020202020204" pitchFamily="34" charset="0"/>
                <a:cs typeface="Arial" panose="020B0604020202020204" pitchFamily="34" charset="0"/>
              </a:rPr>
              <a:t> impervious messages, interrupting, irrelevant, tangential, impersonal, ambiguous, and incongruous responses. Disconfirming messages provide the relational message that people are not respected or valued and contribute to a negative communication climate.</a:t>
            </a:r>
          </a:p>
          <a:p>
            <a:r>
              <a:rPr lang="en-CA" sz="1100" b="1" dirty="0">
                <a:latin typeface="Arial" panose="020B0604020202020204" pitchFamily="34" charset="0"/>
                <a:cs typeface="Arial" panose="020B0604020202020204" pitchFamily="34" charset="0"/>
              </a:rPr>
              <a:t>Gibb provides six characteristics</a:t>
            </a:r>
            <a:r>
              <a:rPr lang="en-CA" sz="1100" dirty="0">
                <a:latin typeface="Arial" panose="020B0604020202020204" pitchFamily="34" charset="0"/>
                <a:cs typeface="Arial" panose="020B0604020202020204" pitchFamily="34" charset="0"/>
              </a:rPr>
              <a:t> of supportive and defensive communication climates.</a:t>
            </a:r>
          </a:p>
          <a:p>
            <a:r>
              <a:rPr lang="en-CA" sz="1100" b="1" dirty="0">
                <a:latin typeface="Arial" panose="020B0604020202020204" pitchFamily="34" charset="0"/>
                <a:cs typeface="Arial" panose="020B0604020202020204" pitchFamily="34" charset="0"/>
              </a:rPr>
              <a:t>Empathy is an important ability for</a:t>
            </a:r>
            <a:r>
              <a:rPr lang="en-CA" sz="1100" dirty="0">
                <a:latin typeface="Arial" panose="020B0604020202020204" pitchFamily="34" charset="0"/>
                <a:cs typeface="Arial" panose="020B0604020202020204" pitchFamily="34" charset="0"/>
              </a:rPr>
              <a:t> our interpersonal relationships. It has three components: cognitive, affective, and compassionate.</a:t>
            </a:r>
          </a:p>
          <a:p>
            <a:r>
              <a:rPr lang="en-CA" sz="1100" b="1" dirty="0">
                <a:latin typeface="Arial" panose="020B0604020202020204" pitchFamily="34" charset="0"/>
                <a:cs typeface="Arial" panose="020B0604020202020204" pitchFamily="34" charset="0"/>
              </a:rPr>
              <a:t>Communication styles can be described</a:t>
            </a:r>
            <a:r>
              <a:rPr lang="en-CA" sz="1100" dirty="0">
                <a:latin typeface="Arial" panose="020B0604020202020204" pitchFamily="34" charset="0"/>
                <a:cs typeface="Arial" panose="020B0604020202020204" pitchFamily="34" charset="0"/>
              </a:rPr>
              <a:t> on a continuum from passive to assertive to aggressive.</a:t>
            </a:r>
          </a:p>
          <a:p>
            <a:r>
              <a:rPr lang="en-CA" sz="1100" b="1" dirty="0">
                <a:latin typeface="Arial" panose="020B0604020202020204" pitchFamily="34" charset="0"/>
                <a:cs typeface="Arial" panose="020B0604020202020204" pitchFamily="34" charset="0"/>
              </a:rPr>
              <a:t>Using “I” statements, selective inattention and withdrawal</a:t>
            </a:r>
            <a:r>
              <a:rPr lang="en-CA" sz="1100" dirty="0">
                <a:latin typeface="Arial" panose="020B0604020202020204" pitchFamily="34" charset="0"/>
                <a:cs typeface="Arial" panose="020B0604020202020204" pitchFamily="34" charset="0"/>
              </a:rPr>
              <a:t> are all strategies that we can use to assert our boundaries with others.</a:t>
            </a:r>
          </a:p>
          <a:p>
            <a:r>
              <a:rPr lang="en-CA" sz="1100" b="1" dirty="0">
                <a:latin typeface="Arial" panose="020B0604020202020204" pitchFamily="34" charset="0"/>
                <a:cs typeface="Arial" panose="020B0604020202020204" pitchFamily="34" charset="0"/>
              </a:rPr>
              <a:t>There’s six steps in the assertion process.</a:t>
            </a:r>
            <a:r>
              <a:rPr lang="en-CA" sz="1100" dirty="0">
                <a:latin typeface="Arial" panose="020B0604020202020204" pitchFamily="34" charset="0"/>
                <a:cs typeface="Arial" panose="020B0604020202020204" pitchFamily="34" charset="0"/>
              </a:rPr>
              <a:t> We should try to assert boundaries when in person (compared to over other channels) and should avoid asserting when we are hungry, angry, alone or tired (HALT).</a:t>
            </a:r>
          </a:p>
          <a:p>
            <a:r>
              <a:rPr lang="en-CA" sz="1100" b="1" dirty="0">
                <a:latin typeface="Arial" panose="020B0604020202020204" pitchFamily="34" charset="0"/>
                <a:cs typeface="Arial" panose="020B0604020202020204" pitchFamily="34" charset="0"/>
              </a:rPr>
              <a:t>An important part of asserting our needs includes</a:t>
            </a:r>
            <a:r>
              <a:rPr lang="en-CA" sz="1100" dirty="0">
                <a:latin typeface="Arial" panose="020B0604020202020204" pitchFamily="34" charset="0"/>
                <a:cs typeface="Arial" panose="020B0604020202020204" pitchFamily="34" charset="0"/>
              </a:rPr>
              <a:t> framing the situation and if needed, refocusing the conversation using reframing.</a:t>
            </a:r>
          </a:p>
          <a:p>
            <a:r>
              <a:rPr lang="en-CA" sz="1100" b="1" dirty="0">
                <a:latin typeface="Arial" panose="020B0604020202020204" pitchFamily="34" charset="0"/>
                <a:cs typeface="Arial" panose="020B0604020202020204" pitchFamily="34" charset="0"/>
              </a:rPr>
              <a:t>When our substantive, process, relationship or face goals are</a:t>
            </a:r>
            <a:r>
              <a:rPr lang="en-CA" sz="1100" dirty="0">
                <a:latin typeface="Arial" panose="020B0604020202020204" pitchFamily="34" charset="0"/>
                <a:cs typeface="Arial" panose="020B0604020202020204" pitchFamily="34" charset="0"/>
              </a:rPr>
              <a:t> threatened or impeded, it can cause conflict.</a:t>
            </a:r>
          </a:p>
          <a:p>
            <a:r>
              <a:rPr lang="en-CA" sz="1100" b="1" dirty="0">
                <a:latin typeface="Arial" panose="020B0604020202020204" pitchFamily="34" charset="0"/>
                <a:cs typeface="Arial" panose="020B0604020202020204" pitchFamily="34" charset="0"/>
              </a:rPr>
              <a:t>In the SCARF model of conflict,</a:t>
            </a:r>
            <a:r>
              <a:rPr lang="en-CA" sz="1100" dirty="0">
                <a:latin typeface="Arial" panose="020B0604020202020204" pitchFamily="34" charset="0"/>
                <a:cs typeface="Arial" panose="020B0604020202020204" pitchFamily="34" charset="0"/>
              </a:rPr>
              <a:t> we can understand conflict in terms of our need for status, certainty, autonomy, relatedness and fairness.</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49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0574-3587-450C-D21F-E8E55F02ADA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8.1 THEORIES OF MOTIVATION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6031075-E4B0-C07C-ABAD-18688D9CBB99}"/>
              </a:ext>
            </a:extLst>
          </p:cNvPr>
          <p:cNvSpPr txBox="1">
            <a:spLocks noGrp="1"/>
          </p:cNvSpPr>
          <p:nvPr>
            <p:ph type="body" idx="1"/>
          </p:nvPr>
        </p:nvSpPr>
        <p:spPr>
          <a:xfrm>
            <a:off x="311700" y="1968005"/>
            <a:ext cx="8520600" cy="1068736"/>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buNone/>
            </a:pPr>
            <a:r>
              <a:rPr lang="en-CA" sz="2000" b="1" dirty="0">
                <a:latin typeface="Arial" panose="020B0604020202020204" pitchFamily="34" charset="0"/>
                <a:cs typeface="Arial" panose="020B0604020202020204" pitchFamily="34" charset="0"/>
              </a:rPr>
              <a:t>Motivation</a:t>
            </a:r>
            <a:r>
              <a:rPr lang="en-CA" sz="2000" dirty="0">
                <a:latin typeface="Arial" panose="020B0604020202020204" pitchFamily="34" charset="0"/>
                <a:cs typeface="Arial" panose="020B0604020202020204" pitchFamily="34" charset="0"/>
              </a:rPr>
              <a:t> refers to an internally generated drive to achieve a goal or follow a particular course of action. Highly motivated employees focus their efforts on achieving specific goals. </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30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CB3F-6DA3-DA27-BFC8-294AF254A30C}"/>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8.1 THEORIES OF MOTIVATION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A64D3BF-CA65-9495-FF1E-B04996E252C7}"/>
              </a:ext>
            </a:extLst>
          </p:cNvPr>
          <p:cNvSpPr>
            <a:spLocks noGrp="1"/>
          </p:cNvSpPr>
          <p:nvPr>
            <p:ph type="body" idx="1"/>
          </p:nvPr>
        </p:nvSpPr>
        <p:spPr>
          <a:xfrm>
            <a:off x="311700" y="902250"/>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Hierarchy of Needs Theory</a:t>
            </a:r>
          </a:p>
          <a:p>
            <a:pPr marL="114300" indent="0">
              <a:buNone/>
            </a:pPr>
            <a:br>
              <a:rPr lang="en-CA"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pic>
        <p:nvPicPr>
          <p:cNvPr id="9" name="Picture 8" descr="Hierarchy of Needs Theory&#10;&#10;Maslow's Hierarchy of Needs&#10;&#10;Highest: Self Actualization &#10;&#10;Esteem&#10;&#10;Social&#10;&#10;Safety&#10;&#10;Lowest: Physiological&#10;&#10;Personal Fulfillment&#10;&#10;Creative success and achievement&#10;&#10;Status and respect&#10;&#10;Family and friendships&#10;&#10;Financial stability&#10;&#10;Food and shelter&#10;&#10;Professional Fulfillment&#10;&#10;Challenging work, leadership, professional achievement&#10;&#10;Authority, titles, recognition&#10;&#10;Team membership and local activities&#10;&#10;Seniority / job security&#10;&#10;Salary&#10;">
            <a:extLst>
              <a:ext uri="{FF2B5EF4-FFF2-40B4-BE49-F238E27FC236}">
                <a16:creationId xmlns:a16="http://schemas.microsoft.com/office/drawing/2014/main" id="{E5E43481-776A-2BCA-D97E-89AC4F9346D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84093" y="1174837"/>
            <a:ext cx="5690642" cy="3424212"/>
          </a:xfrm>
          <a:prstGeom prst="rect">
            <a:avLst/>
          </a:prstGeom>
        </p:spPr>
      </p:pic>
      <p:sp>
        <p:nvSpPr>
          <p:cNvPr id="4" name="TextBox 3">
            <a:extLst>
              <a:ext uri="{FF2B5EF4-FFF2-40B4-BE49-F238E27FC236}">
                <a16:creationId xmlns:a16="http://schemas.microsoft.com/office/drawing/2014/main" id="{48FB977F-DEFF-EECF-8B79-CECCCBB40B2F}"/>
              </a:ext>
            </a:extLst>
          </p:cNvPr>
          <p:cNvSpPr txBox="1"/>
          <p:nvPr/>
        </p:nvSpPr>
        <p:spPr>
          <a:xfrm>
            <a:off x="511213" y="4498234"/>
            <a:ext cx="821420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Pamplin College of Business and Virginia Tech Libraries, </a:t>
            </a:r>
            <a:r>
              <a:rPr lang="en-US" sz="1100" u="sng" dirty="0">
                <a:hlinkClick r:id="rId4"/>
              </a:rPr>
              <a:t>Fundamentals of Business: Canadian Edition</a:t>
            </a:r>
            <a:r>
              <a:rPr lang="en-US" sz="1100" dirty="0"/>
              <a:t>, </a:t>
            </a:r>
            <a:r>
              <a:rPr lang="en-US" sz="1100" u="sng" dirty="0">
                <a:hlinkClick r:id="rId5"/>
              </a:rPr>
              <a:t>CC BY-NC-SA 4.0</a:t>
            </a:r>
            <a:r>
              <a:rPr lang="en-US" sz="1100" dirty="0"/>
              <a:t>. Color alerted from the original.</a:t>
            </a:r>
          </a:p>
        </p:txBody>
      </p:sp>
    </p:spTree>
    <p:extLst>
      <p:ext uri="{BB962C8B-B14F-4D97-AF65-F5344CB8AC3E}">
        <p14:creationId xmlns:p14="http://schemas.microsoft.com/office/powerpoint/2010/main" val="273481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A62E-C19D-29B2-AA10-AC7DA47C111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8.1 THEORIES OF MOTIVATION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733676D-7958-2157-DA23-A201D772616F}"/>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Needs Theory and Conflict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idea of meeting these needs at work ties into many of the ideas discussed in previous chapters of this book. For example,  I think that it’s fair to say that most of us are not functioning at our best when our most basic human physiological needs are unmet. If you find yourself irritable and having difficulty controlling your emotions, it can be helpful to reflect on whether you are hungry, sick, or tired.</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93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CC4E-E12A-8220-70C5-202DBD8F1495}"/>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8.1 THEORIES OF MOTIVATION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3FA2D74-81E3-188F-AD26-FD6DBA501D5F}"/>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Meeting Esteem Needs through Job Design,  Job Enlargement, and Empowerment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One of the reasons for job dissatisfaction and conflict is the job itself. Ensuring our skills set and what we enjoy doing matches with the job is important. Some companies will use a change in job design, enlarge the job or empower employees to motivate them and help people to meet their esteem needs.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41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416F-FFF9-1B2A-39F7-F9C9203A8116}"/>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8.1 THEORIES OF MOTIVATION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4C7B67B-1B9B-DCDE-95B5-C7C2F9C8FD93}"/>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Equity Theory</a:t>
            </a:r>
          </a:p>
          <a:p>
            <a:pPr marL="114300" indent="0">
              <a:buNone/>
            </a:pPr>
            <a:br>
              <a:rPr lang="en-CA" dirty="0"/>
            </a:br>
            <a:endParaRPr lang="en-US" dirty="0"/>
          </a:p>
        </p:txBody>
      </p:sp>
      <p:pic>
        <p:nvPicPr>
          <p:cNvPr id="5" name="Picture 4" descr="Equity Theory &#10;&#10;Job Inputs&#10;&#10;Hours worked&#10;&#10;Work performance&#10;&#10;Education&#10;&#10;Job Outcomes&#10;&#10;Promotions&#10;&#10;salary&#10;&#10;Bonus / Recoginition&#10;">
            <a:extLst>
              <a:ext uri="{FF2B5EF4-FFF2-40B4-BE49-F238E27FC236}">
                <a16:creationId xmlns:a16="http://schemas.microsoft.com/office/drawing/2014/main" id="{D0434DEB-9091-0091-C9B2-846EF540D0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561511" y="1058532"/>
            <a:ext cx="3781139" cy="3398928"/>
          </a:xfrm>
          <a:prstGeom prst="rect">
            <a:avLst/>
          </a:prstGeom>
        </p:spPr>
      </p:pic>
      <p:sp>
        <p:nvSpPr>
          <p:cNvPr id="4" name="TextBox 3">
            <a:extLst>
              <a:ext uri="{FF2B5EF4-FFF2-40B4-BE49-F238E27FC236}">
                <a16:creationId xmlns:a16="http://schemas.microsoft.com/office/drawing/2014/main" id="{49497ABD-1A91-2C53-91F1-43275F5F2297}"/>
              </a:ext>
            </a:extLst>
          </p:cNvPr>
          <p:cNvSpPr txBox="1"/>
          <p:nvPr/>
        </p:nvSpPr>
        <p:spPr>
          <a:xfrm>
            <a:off x="420537" y="4456817"/>
            <a:ext cx="83043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Pamplin College of Business and Virginia Tech Libraries, </a:t>
            </a:r>
            <a:r>
              <a:rPr lang="en-US" sz="1100" u="sng" dirty="0">
                <a:hlinkClick r:id="rId4"/>
              </a:rPr>
              <a:t>Fundamentals of Business: Canadian Edition</a:t>
            </a:r>
            <a:r>
              <a:rPr lang="en-US" sz="1100" dirty="0"/>
              <a:t>, </a:t>
            </a:r>
            <a:r>
              <a:rPr lang="en-US" sz="1100" u="sng" dirty="0">
                <a:hlinkClick r:id="rId5"/>
              </a:rPr>
              <a:t>CC BY-NC-SA 4.0</a:t>
            </a:r>
            <a:r>
              <a:rPr lang="en-US" sz="1100" dirty="0"/>
              <a:t>. Color alerted from the original.</a:t>
            </a:r>
          </a:p>
        </p:txBody>
      </p:sp>
    </p:spTree>
    <p:extLst>
      <p:ext uri="{BB962C8B-B14F-4D97-AF65-F5344CB8AC3E}">
        <p14:creationId xmlns:p14="http://schemas.microsoft.com/office/powerpoint/2010/main" val="41355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4371-407D-8153-DA69-AEDFBB855E76}"/>
              </a:ext>
            </a:extLst>
          </p:cNvPr>
          <p:cNvSpPr>
            <a:spLocks noGrp="1"/>
          </p:cNvSpPr>
          <p:nvPr>
            <p:ph type="title"/>
          </p:nvPr>
        </p:nvSpPr>
        <p:spPr>
          <a:xfrm>
            <a:off x="110169" y="410000"/>
            <a:ext cx="9033831" cy="607800"/>
          </a:xfrm>
        </p:spPr>
        <p:txBody>
          <a:bodyPr>
            <a:noAutofit/>
          </a:bodyPr>
          <a:lstStyle/>
          <a:p>
            <a:r>
              <a:rPr lang="en-CA" sz="2300" dirty="0">
                <a:latin typeface="Arial" panose="020B0604020202020204" pitchFamily="34" charset="0"/>
                <a:cs typeface="Arial" panose="020B0604020202020204" pitchFamily="34" charset="0"/>
              </a:rPr>
              <a:t>8.2 MEETING NEEDS THROUGH COMMUNICATION CLIMATE 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DF060D8-34B7-B656-3AE2-DA07BEAA66B8}"/>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Needs and Communication Climate</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One way that we can help ensure that safety, social and esteem needs are being consistently met in the workplace is by creating a positive communication climate in which people feel seen, heard and valued. In this section, we will talk more about the nature of communication climate and how to generate messages that help others meet their needs.</a:t>
            </a:r>
          </a:p>
          <a:p>
            <a:pPr marL="114300" indent="0">
              <a:buNone/>
            </a:pPr>
            <a:endParaRPr lang="en-CA"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80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BA11-BDEE-256D-A42E-E89631F37256}"/>
              </a:ext>
            </a:extLst>
          </p:cNvPr>
          <p:cNvSpPr>
            <a:spLocks noGrp="1"/>
          </p:cNvSpPr>
          <p:nvPr>
            <p:ph type="title"/>
          </p:nvPr>
        </p:nvSpPr>
        <p:spPr>
          <a:xfrm>
            <a:off x="311700" y="270725"/>
            <a:ext cx="8755182" cy="607800"/>
          </a:xfrm>
        </p:spPr>
        <p:txBody>
          <a:bodyPr>
            <a:noAutofit/>
          </a:bodyPr>
          <a:lstStyle/>
          <a:p>
            <a:r>
              <a:rPr lang="en-CA" sz="2200" dirty="0">
                <a:latin typeface="Arial" panose="020B0604020202020204" pitchFamily="34" charset="0"/>
                <a:cs typeface="Arial" panose="020B0604020202020204" pitchFamily="34" charset="0"/>
              </a:rPr>
              <a:t>8.2 MEETING NEEDS THROUGH COMMUNICATION CLIMATE II</a:t>
            </a: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B088FC9-A381-55BB-00EA-D1E0220A4465}"/>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Principles of Communication Climate</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Communication climate</a:t>
            </a:r>
            <a:r>
              <a:rPr lang="en-CA" sz="2000" dirty="0">
                <a:latin typeface="Arial" panose="020B0604020202020204" pitchFamily="34" charset="0"/>
                <a:cs typeface="Arial" panose="020B0604020202020204" pitchFamily="34" charset="0"/>
              </a:rPr>
              <a:t> is the “overall feeling or emotional mood between people” (Wood, 1999). If you dread going to visit your family during the holidays because of tension between you and your sister, or you look forward to dinner with a particular set of friends because they make you laugh, you are responding to the communication climate—the overall mood that is created because of the people involved and the type of communication they bring to the interaction.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761543"/>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15740</TotalTime>
  <Words>4122</Words>
  <Application>Microsoft Office PowerPoint</Application>
  <PresentationFormat>On-screen Show (16:9)</PresentationFormat>
  <Paragraphs>234</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Geometric</vt:lpstr>
      <vt:lpstr>CONFLICT MANAGEMENT</vt:lpstr>
      <vt:lpstr>Learning Outcomes </vt:lpstr>
      <vt:lpstr>8.1 THEORIES OF MOTIVATION I  </vt:lpstr>
      <vt:lpstr>8.1 THEORIES OF MOTIVATION II  </vt:lpstr>
      <vt:lpstr>8.1 THEORIES OF MOTIVATION III  </vt:lpstr>
      <vt:lpstr>8.1 THEORIES OF MOTIVATION IV  </vt:lpstr>
      <vt:lpstr>8.1 THEORIES OF MOTIVATION V  </vt:lpstr>
      <vt:lpstr>8.2 MEETING NEEDS THROUGH COMMUNICATION CLIMATE I  </vt:lpstr>
      <vt:lpstr>8.2 MEETING NEEDS THROUGH COMMUNICATION CLIMATE II  </vt:lpstr>
      <vt:lpstr>8.2 MEETING NEEDS THROUGH COMMUNICATION CLIMATE III  </vt:lpstr>
      <vt:lpstr>8.2 MEETING NEEDS THROUGH COMMUNICATION CLIMATE IV  </vt:lpstr>
      <vt:lpstr>8.2 MEETING NEEDS THROUGH COMMUNICATION CLIMATE V  </vt:lpstr>
      <vt:lpstr>8.2 MEETING NEEDS THROUGH COMMUNICATION CLIMATE VI  </vt:lpstr>
      <vt:lpstr>8.2 MEETING NEEDS THROUGH COMMUNICATION CLIMATE VII  </vt:lpstr>
      <vt:lpstr>8.3 ASSERTING YOUR NEEDS I   </vt:lpstr>
      <vt:lpstr>8.3 ASSERTING YOUR NEEDS II   </vt:lpstr>
      <vt:lpstr>8.3 ASSERTING YOUR NEEDS III   </vt:lpstr>
      <vt:lpstr>8.3 ASSERTING YOUR NEEDS IV   </vt:lpstr>
      <vt:lpstr>8.3 ASSERTING YOUR NEEDS V   </vt:lpstr>
      <vt:lpstr>8.4 UNDERSTANDING GOALS IN CONFLICT AND THE SCARF MODEL I   </vt:lpstr>
      <vt:lpstr>8.4 UNDERSTANDING GOALS IN CONFLICT AND THE SCARF MODEL II   </vt:lpstr>
      <vt:lpstr>8.5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Earle, Davandra</cp:lastModifiedBy>
  <cp:revision>70</cp:revision>
  <dcterms:modified xsi:type="dcterms:W3CDTF">2022-07-28T17:08:03Z</dcterms:modified>
</cp:coreProperties>
</file>