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2"/>
  </p:notesMasterIdLst>
  <p:sldIdLst>
    <p:sldId id="256" r:id="rId2"/>
    <p:sldId id="257" r:id="rId3"/>
    <p:sldId id="300" r:id="rId4"/>
    <p:sldId id="301" r:id="rId5"/>
    <p:sldId id="316" r:id="rId6"/>
    <p:sldId id="317" r:id="rId7"/>
    <p:sldId id="318" r:id="rId8"/>
    <p:sldId id="302" r:id="rId9"/>
    <p:sldId id="303" r:id="rId10"/>
    <p:sldId id="304" r:id="rId11"/>
    <p:sldId id="319" r:id="rId12"/>
    <p:sldId id="305" r:id="rId13"/>
    <p:sldId id="306" r:id="rId14"/>
    <p:sldId id="320" r:id="rId15"/>
    <p:sldId id="322" r:id="rId16"/>
    <p:sldId id="321" r:id="rId17"/>
    <p:sldId id="323" r:id="rId18"/>
    <p:sldId id="324" r:id="rId19"/>
    <p:sldId id="325" r:id="rId20"/>
    <p:sldId id="326" r:id="rId21"/>
    <p:sldId id="327" r:id="rId22"/>
    <p:sldId id="307" r:id="rId23"/>
    <p:sldId id="308" r:id="rId24"/>
    <p:sldId id="309" r:id="rId25"/>
    <p:sldId id="310" r:id="rId26"/>
    <p:sldId id="311" r:id="rId27"/>
    <p:sldId id="312" r:id="rId28"/>
    <p:sldId id="313" r:id="rId29"/>
    <p:sldId id="314" r:id="rId30"/>
    <p:sldId id="315"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Roboto"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429A76-144F-4745-3790-73E361ED317B}" v="43" dt="2022-07-28T15:05:39.635"/>
    <p1510:client id="{EE2496E7-DAC8-957C-3C17-D0CC50A859E4}" v="322" dt="2022-07-27T17:20:21.9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33" autoAdjust="0"/>
    <p:restoredTop sz="77930" autoAdjust="0"/>
  </p:normalViewPr>
  <p:slideViewPr>
    <p:cSldViewPr snapToGrid="0">
      <p:cViewPr varScale="1">
        <p:scale>
          <a:sx n="116" d="100"/>
          <a:sy n="116" d="100"/>
        </p:scale>
        <p:origin x="102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ur, Aman" userId="S::akaur@fanshawec.ca::5c2035bd-19ed-4e42-8c0a-8cf848a6b67f" providerId="AD" clId="Web-{EE2496E7-DAC8-957C-3C17-D0CC50A859E4}"/>
    <pc:docChg chg="modSld">
      <pc:chgData name="Kaur, Aman" userId="S::akaur@fanshawec.ca::5c2035bd-19ed-4e42-8c0a-8cf848a6b67f" providerId="AD" clId="Web-{EE2496E7-DAC8-957C-3C17-D0CC50A859E4}" dt="2022-07-27T17:20:21.970" v="205"/>
      <pc:docMkLst>
        <pc:docMk/>
      </pc:docMkLst>
      <pc:sldChg chg="modSp">
        <pc:chgData name="Kaur, Aman" userId="S::akaur@fanshawec.ca::5c2035bd-19ed-4e42-8c0a-8cf848a6b67f" providerId="AD" clId="Web-{EE2496E7-DAC8-957C-3C17-D0CC50A859E4}" dt="2022-07-27T16:52:05.295" v="184"/>
        <pc:sldMkLst>
          <pc:docMk/>
          <pc:sldMk cId="4112688643" sldId="300"/>
        </pc:sldMkLst>
        <pc:spChg chg="mod">
          <ac:chgData name="Kaur, Aman" userId="S::akaur@fanshawec.ca::5c2035bd-19ed-4e42-8c0a-8cf848a6b67f" providerId="AD" clId="Web-{EE2496E7-DAC8-957C-3C17-D0CC50A859E4}" dt="2022-07-27T16:29:55.561" v="15" actId="20577"/>
          <ac:spMkLst>
            <pc:docMk/>
            <pc:sldMk cId="4112688643" sldId="300"/>
            <ac:spMk id="5" creationId="{ED0E327A-BCA2-5899-2ECC-520BAC821365}"/>
          </ac:spMkLst>
        </pc:spChg>
        <pc:picChg chg="mod">
          <ac:chgData name="Kaur, Aman" userId="S::akaur@fanshawec.ca::5c2035bd-19ed-4e42-8c0a-8cf848a6b67f" providerId="AD" clId="Web-{EE2496E7-DAC8-957C-3C17-D0CC50A859E4}" dt="2022-07-27T16:52:05.295" v="184"/>
          <ac:picMkLst>
            <pc:docMk/>
            <pc:sldMk cId="4112688643" sldId="300"/>
            <ac:picMk id="7" creationId="{6B94E7CD-3375-B522-3356-D6F1CA38BD3C}"/>
          </ac:picMkLst>
        </pc:picChg>
      </pc:sldChg>
      <pc:sldChg chg="modSp">
        <pc:chgData name="Kaur, Aman" userId="S::akaur@fanshawec.ca::5c2035bd-19ed-4e42-8c0a-8cf848a6b67f" providerId="AD" clId="Web-{EE2496E7-DAC8-957C-3C17-D0CC50A859E4}" dt="2022-07-27T16:37:37.473" v="95" actId="1076"/>
        <pc:sldMkLst>
          <pc:docMk/>
          <pc:sldMk cId="3435870456" sldId="302"/>
        </pc:sldMkLst>
        <pc:spChg chg="mod">
          <ac:chgData name="Kaur, Aman" userId="S::akaur@fanshawec.ca::5c2035bd-19ed-4e42-8c0a-8cf848a6b67f" providerId="AD" clId="Web-{EE2496E7-DAC8-957C-3C17-D0CC50A859E4}" dt="2022-07-27T16:37:37.473" v="95" actId="1076"/>
          <ac:spMkLst>
            <pc:docMk/>
            <pc:sldMk cId="3435870456" sldId="302"/>
            <ac:spMk id="5" creationId="{541ED369-938F-8C04-CA79-C8BEF1EC031D}"/>
          </ac:spMkLst>
        </pc:spChg>
      </pc:sldChg>
      <pc:sldChg chg="addSp modSp">
        <pc:chgData name="Kaur, Aman" userId="S::akaur@fanshawec.ca::5c2035bd-19ed-4e42-8c0a-8cf848a6b67f" providerId="AD" clId="Web-{EE2496E7-DAC8-957C-3C17-D0CC50A859E4}" dt="2022-07-27T16:39:46.568" v="109" actId="20577"/>
        <pc:sldMkLst>
          <pc:docMk/>
          <pc:sldMk cId="1816415251" sldId="305"/>
        </pc:sldMkLst>
        <pc:spChg chg="add mod">
          <ac:chgData name="Kaur, Aman" userId="S::akaur@fanshawec.ca::5c2035bd-19ed-4e42-8c0a-8cf848a6b67f" providerId="AD" clId="Web-{EE2496E7-DAC8-957C-3C17-D0CC50A859E4}" dt="2022-07-27T16:39:46.568" v="109" actId="20577"/>
          <ac:spMkLst>
            <pc:docMk/>
            <pc:sldMk cId="1816415251" sldId="305"/>
            <ac:spMk id="4" creationId="{1863A66C-CAE2-56B8-D9D4-FD49229CCC1B}"/>
          </ac:spMkLst>
        </pc:spChg>
        <pc:picChg chg="mod">
          <ac:chgData name="Kaur, Aman" userId="S::akaur@fanshawec.ca::5c2035bd-19ed-4e42-8c0a-8cf848a6b67f" providerId="AD" clId="Web-{EE2496E7-DAC8-957C-3C17-D0CC50A859E4}" dt="2022-07-27T16:30:25.749" v="19" actId="1076"/>
          <ac:picMkLst>
            <pc:docMk/>
            <pc:sldMk cId="1816415251" sldId="305"/>
            <ac:picMk id="5" creationId="{2EF96824-8864-8A3A-6B7B-42C0A69C0D5F}"/>
          </ac:picMkLst>
        </pc:picChg>
      </pc:sldChg>
      <pc:sldChg chg="addSp modSp">
        <pc:chgData name="Kaur, Aman" userId="S::akaur@fanshawec.ca::5c2035bd-19ed-4e42-8c0a-8cf848a6b67f" providerId="AD" clId="Web-{EE2496E7-DAC8-957C-3C17-D0CC50A859E4}" dt="2022-07-27T16:41:41.616" v="129" actId="1076"/>
        <pc:sldMkLst>
          <pc:docMk/>
          <pc:sldMk cId="1817104492" sldId="306"/>
        </pc:sldMkLst>
        <pc:spChg chg="add mod">
          <ac:chgData name="Kaur, Aman" userId="S::akaur@fanshawec.ca::5c2035bd-19ed-4e42-8c0a-8cf848a6b67f" providerId="AD" clId="Web-{EE2496E7-DAC8-957C-3C17-D0CC50A859E4}" dt="2022-07-27T16:41:41.616" v="129" actId="1076"/>
          <ac:spMkLst>
            <pc:docMk/>
            <pc:sldMk cId="1817104492" sldId="306"/>
            <ac:spMk id="4" creationId="{C6D2F105-1559-20B7-44E5-835AC54F7627}"/>
          </ac:spMkLst>
        </pc:spChg>
        <pc:picChg chg="mod">
          <ac:chgData name="Kaur, Aman" userId="S::akaur@fanshawec.ca::5c2035bd-19ed-4e42-8c0a-8cf848a6b67f" providerId="AD" clId="Web-{EE2496E7-DAC8-957C-3C17-D0CC50A859E4}" dt="2022-07-27T16:40:23.052" v="110" actId="14100"/>
          <ac:picMkLst>
            <pc:docMk/>
            <pc:sldMk cId="1817104492" sldId="306"/>
            <ac:picMk id="5" creationId="{A78492E7-FD15-B1F7-4490-6C80CD0C575B}"/>
          </ac:picMkLst>
        </pc:picChg>
      </pc:sldChg>
      <pc:sldChg chg="modSp">
        <pc:chgData name="Kaur, Aman" userId="S::akaur@fanshawec.ca::5c2035bd-19ed-4e42-8c0a-8cf848a6b67f" providerId="AD" clId="Web-{EE2496E7-DAC8-957C-3C17-D0CC50A859E4}" dt="2022-07-27T16:47:15.416" v="178" actId="1076"/>
        <pc:sldMkLst>
          <pc:docMk/>
          <pc:sldMk cId="1602521958" sldId="311"/>
        </pc:sldMkLst>
        <pc:spChg chg="mod">
          <ac:chgData name="Kaur, Aman" userId="S::akaur@fanshawec.ca::5c2035bd-19ed-4e42-8c0a-8cf848a6b67f" providerId="AD" clId="Web-{EE2496E7-DAC8-957C-3C17-D0CC50A859E4}" dt="2022-07-27T16:47:15.416" v="178" actId="1076"/>
          <ac:spMkLst>
            <pc:docMk/>
            <pc:sldMk cId="1602521958" sldId="311"/>
            <ac:spMk id="5" creationId="{7E83F59F-64E8-4899-DB0C-8FD90B7FAB53}"/>
          </ac:spMkLst>
        </pc:spChg>
      </pc:sldChg>
      <pc:sldChg chg="addSp modSp">
        <pc:chgData name="Kaur, Aman" userId="S::akaur@fanshawec.ca::5c2035bd-19ed-4e42-8c0a-8cf848a6b67f" providerId="AD" clId="Web-{EE2496E7-DAC8-957C-3C17-D0CC50A859E4}" dt="2022-07-27T17:02:59.006" v="202"/>
        <pc:sldMkLst>
          <pc:docMk/>
          <pc:sldMk cId="1903015792" sldId="316"/>
        </pc:sldMkLst>
        <pc:spChg chg="add mod">
          <ac:chgData name="Kaur, Aman" userId="S::akaur@fanshawec.ca::5c2035bd-19ed-4e42-8c0a-8cf848a6b67f" providerId="AD" clId="Web-{EE2496E7-DAC8-957C-3C17-D0CC50A859E4}" dt="2022-07-27T16:35:47.393" v="71" actId="20577"/>
          <ac:spMkLst>
            <pc:docMk/>
            <pc:sldMk cId="1903015792" sldId="316"/>
            <ac:spMk id="3" creationId="{53798590-59C3-54A2-919A-2342E3628B57}"/>
          </ac:spMkLst>
        </pc:spChg>
        <pc:picChg chg="mod">
          <ac:chgData name="Kaur, Aman" userId="S::akaur@fanshawec.ca::5c2035bd-19ed-4e42-8c0a-8cf848a6b67f" providerId="AD" clId="Web-{EE2496E7-DAC8-957C-3C17-D0CC50A859E4}" dt="2022-07-27T17:02:59.006" v="202"/>
          <ac:picMkLst>
            <pc:docMk/>
            <pc:sldMk cId="1903015792" sldId="316"/>
            <ac:picMk id="5" creationId="{C8FBC5CB-E367-1E9C-D427-33E234CF2603}"/>
          </ac:picMkLst>
        </pc:picChg>
      </pc:sldChg>
      <pc:sldChg chg="addSp modSp">
        <pc:chgData name="Kaur, Aman" userId="S::akaur@fanshawec.ca::5c2035bd-19ed-4e42-8c0a-8cf848a6b67f" providerId="AD" clId="Web-{EE2496E7-DAC8-957C-3C17-D0CC50A859E4}" dt="2022-07-27T17:20:21.970" v="205"/>
        <pc:sldMkLst>
          <pc:docMk/>
          <pc:sldMk cId="2467561051" sldId="317"/>
        </pc:sldMkLst>
        <pc:spChg chg="add mod">
          <ac:chgData name="Kaur, Aman" userId="S::akaur@fanshawec.ca::5c2035bd-19ed-4e42-8c0a-8cf848a6b67f" providerId="AD" clId="Web-{EE2496E7-DAC8-957C-3C17-D0CC50A859E4}" dt="2022-07-27T16:50:07.028" v="180" actId="1076"/>
          <ac:spMkLst>
            <pc:docMk/>
            <pc:sldMk cId="2467561051" sldId="317"/>
            <ac:spMk id="4" creationId="{E0FE45BF-4F37-5D16-47A7-A3323269E3B8}"/>
          </ac:spMkLst>
        </pc:spChg>
        <pc:picChg chg="mod">
          <ac:chgData name="Kaur, Aman" userId="S::akaur@fanshawec.ca::5c2035bd-19ed-4e42-8c0a-8cf848a6b67f" providerId="AD" clId="Web-{EE2496E7-DAC8-957C-3C17-D0CC50A859E4}" dt="2022-07-27T17:20:21.970" v="205"/>
          <ac:picMkLst>
            <pc:docMk/>
            <pc:sldMk cId="2467561051" sldId="317"/>
            <ac:picMk id="7" creationId="{E6E588AF-0DF3-912B-2D34-E95C5566EA24}"/>
          </ac:picMkLst>
        </pc:picChg>
      </pc:sldChg>
      <pc:sldChg chg="addSp modSp">
        <pc:chgData name="Kaur, Aman" userId="S::akaur@fanshawec.ca::5c2035bd-19ed-4e42-8c0a-8cf848a6b67f" providerId="AD" clId="Web-{EE2496E7-DAC8-957C-3C17-D0CC50A859E4}" dt="2022-07-27T16:50:15.200" v="181" actId="1076"/>
        <pc:sldMkLst>
          <pc:docMk/>
          <pc:sldMk cId="3402013089" sldId="318"/>
        </pc:sldMkLst>
        <pc:spChg chg="add mod">
          <ac:chgData name="Kaur, Aman" userId="S::akaur@fanshawec.ca::5c2035bd-19ed-4e42-8c0a-8cf848a6b67f" providerId="AD" clId="Web-{EE2496E7-DAC8-957C-3C17-D0CC50A859E4}" dt="2022-07-27T16:50:15.200" v="181" actId="1076"/>
          <ac:spMkLst>
            <pc:docMk/>
            <pc:sldMk cId="3402013089" sldId="318"/>
            <ac:spMk id="4" creationId="{57971712-F5F9-30D6-6B99-A38ED5EA5DC5}"/>
          </ac:spMkLst>
        </pc:spChg>
        <pc:picChg chg="mod">
          <ac:chgData name="Kaur, Aman" userId="S::akaur@fanshawec.ca::5c2035bd-19ed-4e42-8c0a-8cf848a6b67f" providerId="AD" clId="Web-{EE2496E7-DAC8-957C-3C17-D0CC50A859E4}" dt="2022-07-27T16:29:17.998" v="11" actId="14100"/>
          <ac:picMkLst>
            <pc:docMk/>
            <pc:sldMk cId="3402013089" sldId="318"/>
            <ac:picMk id="5" creationId="{6E7D1BF9-8F98-CF60-4FB4-7BAF7FF96537}"/>
          </ac:picMkLst>
        </pc:picChg>
      </pc:sldChg>
      <pc:sldChg chg="addSp modSp">
        <pc:chgData name="Kaur, Aman" userId="S::akaur@fanshawec.ca::5c2035bd-19ed-4e42-8c0a-8cf848a6b67f" providerId="AD" clId="Web-{EE2496E7-DAC8-957C-3C17-D0CC50A859E4}" dt="2022-07-27T16:44:57.868" v="147" actId="1076"/>
        <pc:sldMkLst>
          <pc:docMk/>
          <pc:sldMk cId="3487988749" sldId="321"/>
        </pc:sldMkLst>
        <pc:spChg chg="add mod">
          <ac:chgData name="Kaur, Aman" userId="S::akaur@fanshawec.ca::5c2035bd-19ed-4e42-8c0a-8cf848a6b67f" providerId="AD" clId="Web-{EE2496E7-DAC8-957C-3C17-D0CC50A859E4}" dt="2022-07-27T16:44:57.868" v="147" actId="1076"/>
          <ac:spMkLst>
            <pc:docMk/>
            <pc:sldMk cId="3487988749" sldId="321"/>
            <ac:spMk id="4" creationId="{22A690EE-78BF-B62A-70B3-DDA790BD379E}"/>
          </ac:spMkLst>
        </pc:spChg>
      </pc:sldChg>
      <pc:sldChg chg="addSp modSp">
        <pc:chgData name="Kaur, Aman" userId="S::akaur@fanshawec.ca::5c2035bd-19ed-4e42-8c0a-8cf848a6b67f" providerId="AD" clId="Web-{EE2496E7-DAC8-957C-3C17-D0CC50A859E4}" dt="2022-07-27T16:46:40.869" v="168" actId="1076"/>
        <pc:sldMkLst>
          <pc:docMk/>
          <pc:sldMk cId="403763306" sldId="327"/>
        </pc:sldMkLst>
        <pc:spChg chg="add mod">
          <ac:chgData name="Kaur, Aman" userId="S::akaur@fanshawec.ca::5c2035bd-19ed-4e42-8c0a-8cf848a6b67f" providerId="AD" clId="Web-{EE2496E7-DAC8-957C-3C17-D0CC50A859E4}" dt="2022-07-27T16:46:40.869" v="168" actId="1076"/>
          <ac:spMkLst>
            <pc:docMk/>
            <pc:sldMk cId="403763306" sldId="327"/>
            <ac:spMk id="3" creationId="{62A69D27-B01E-C1CE-9446-B4E5E0C780FD}"/>
          </ac:spMkLst>
        </pc:spChg>
        <pc:picChg chg="mod">
          <ac:chgData name="Kaur, Aman" userId="S::akaur@fanshawec.ca::5c2035bd-19ed-4e42-8c0a-8cf848a6b67f" providerId="AD" clId="Web-{EE2496E7-DAC8-957C-3C17-D0CC50A859E4}" dt="2022-07-27T16:45:57.884" v="148" actId="14100"/>
          <ac:picMkLst>
            <pc:docMk/>
            <pc:sldMk cId="403763306" sldId="327"/>
            <ac:picMk id="5" creationId="{DFA99BD7-D509-063F-2112-7D5C99FD6012}"/>
          </ac:picMkLst>
        </pc:picChg>
      </pc:sldChg>
    </pc:docChg>
  </pc:docChgLst>
  <pc:docChgLst>
    <pc:chgData name="Kaur, Aman" userId="S::akaur@fanshawec.ca::5c2035bd-19ed-4e42-8c0a-8cf848a6b67f" providerId="AD" clId="Web-{E9429A76-144F-4745-3790-73E361ED317B}"/>
    <pc:docChg chg="modSld">
      <pc:chgData name="Kaur, Aman" userId="S::akaur@fanshawec.ca::5c2035bd-19ed-4e42-8c0a-8cf848a6b67f" providerId="AD" clId="Web-{E9429A76-144F-4745-3790-73E361ED317B}" dt="2022-07-28T15:05:39.635" v="42"/>
      <pc:docMkLst>
        <pc:docMk/>
      </pc:docMkLst>
      <pc:sldChg chg="modSp">
        <pc:chgData name="Kaur, Aman" userId="S::akaur@fanshawec.ca::5c2035bd-19ed-4e42-8c0a-8cf848a6b67f" providerId="AD" clId="Web-{E9429A76-144F-4745-3790-73E361ED317B}" dt="2022-07-28T13:53:25.679" v="12"/>
        <pc:sldMkLst>
          <pc:docMk/>
          <pc:sldMk cId="3435870456" sldId="302"/>
        </pc:sldMkLst>
        <pc:picChg chg="mod">
          <ac:chgData name="Kaur, Aman" userId="S::akaur@fanshawec.ca::5c2035bd-19ed-4e42-8c0a-8cf848a6b67f" providerId="AD" clId="Web-{E9429A76-144F-4745-3790-73E361ED317B}" dt="2022-07-28T13:53:25.679" v="12"/>
          <ac:picMkLst>
            <pc:docMk/>
            <pc:sldMk cId="3435870456" sldId="302"/>
            <ac:picMk id="7" creationId="{9D7EC81C-FDB1-32CA-1B5F-1D7F06AE8219}"/>
          </ac:picMkLst>
        </pc:picChg>
      </pc:sldChg>
      <pc:sldChg chg="modSp">
        <pc:chgData name="Kaur, Aman" userId="S::akaur@fanshawec.ca::5c2035bd-19ed-4e42-8c0a-8cf848a6b67f" providerId="AD" clId="Web-{E9429A76-144F-4745-3790-73E361ED317B}" dt="2022-07-28T14:33:50.018" v="15"/>
        <pc:sldMkLst>
          <pc:docMk/>
          <pc:sldMk cId="1816415251" sldId="305"/>
        </pc:sldMkLst>
        <pc:picChg chg="mod">
          <ac:chgData name="Kaur, Aman" userId="S::akaur@fanshawec.ca::5c2035bd-19ed-4e42-8c0a-8cf848a6b67f" providerId="AD" clId="Web-{E9429A76-144F-4745-3790-73E361ED317B}" dt="2022-07-28T14:33:50.018" v="15"/>
          <ac:picMkLst>
            <pc:docMk/>
            <pc:sldMk cId="1816415251" sldId="305"/>
            <ac:picMk id="5" creationId="{2EF96824-8864-8A3A-6B7B-42C0A69C0D5F}"/>
          </ac:picMkLst>
        </pc:picChg>
      </pc:sldChg>
      <pc:sldChg chg="modSp">
        <pc:chgData name="Kaur, Aman" userId="S::akaur@fanshawec.ca::5c2035bd-19ed-4e42-8c0a-8cf848a6b67f" providerId="AD" clId="Web-{E9429A76-144F-4745-3790-73E361ED317B}" dt="2022-07-28T14:46:06.400" v="28"/>
        <pc:sldMkLst>
          <pc:docMk/>
          <pc:sldMk cId="1817104492" sldId="306"/>
        </pc:sldMkLst>
        <pc:picChg chg="mod">
          <ac:chgData name="Kaur, Aman" userId="S::akaur@fanshawec.ca::5c2035bd-19ed-4e42-8c0a-8cf848a6b67f" providerId="AD" clId="Web-{E9429A76-144F-4745-3790-73E361ED317B}" dt="2022-07-28T14:46:06.400" v="28"/>
          <ac:picMkLst>
            <pc:docMk/>
            <pc:sldMk cId="1817104492" sldId="306"/>
            <ac:picMk id="5" creationId="{A78492E7-FD15-B1F7-4490-6C80CD0C575B}"/>
          </ac:picMkLst>
        </pc:picChg>
      </pc:sldChg>
      <pc:sldChg chg="modSp">
        <pc:chgData name="Kaur, Aman" userId="S::akaur@fanshawec.ca::5c2035bd-19ed-4e42-8c0a-8cf848a6b67f" providerId="AD" clId="Web-{E9429A76-144F-4745-3790-73E361ED317B}" dt="2022-07-28T15:05:39.635" v="42"/>
        <pc:sldMkLst>
          <pc:docMk/>
          <pc:sldMk cId="1602521958" sldId="311"/>
        </pc:sldMkLst>
        <pc:picChg chg="mod">
          <ac:chgData name="Kaur, Aman" userId="S::akaur@fanshawec.ca::5c2035bd-19ed-4e42-8c0a-8cf848a6b67f" providerId="AD" clId="Web-{E9429A76-144F-4745-3790-73E361ED317B}" dt="2022-07-28T15:05:39.635" v="42"/>
          <ac:picMkLst>
            <pc:docMk/>
            <pc:sldMk cId="1602521958" sldId="311"/>
            <ac:picMk id="7" creationId="{228ECF03-D465-A284-7235-5D1477C4CE38}"/>
          </ac:picMkLst>
        </pc:picChg>
      </pc:sldChg>
      <pc:sldChg chg="modSp">
        <pc:chgData name="Kaur, Aman" userId="S::akaur@fanshawec.ca::5c2035bd-19ed-4e42-8c0a-8cf848a6b67f" providerId="AD" clId="Web-{E9429A76-144F-4745-3790-73E361ED317B}" dt="2022-07-28T13:50:47.196" v="7" actId="1076"/>
        <pc:sldMkLst>
          <pc:docMk/>
          <pc:sldMk cId="2467561051" sldId="317"/>
        </pc:sldMkLst>
        <pc:spChg chg="mod">
          <ac:chgData name="Kaur, Aman" userId="S::akaur@fanshawec.ca::5c2035bd-19ed-4e42-8c0a-8cf848a6b67f" providerId="AD" clId="Web-{E9429A76-144F-4745-3790-73E361ED317B}" dt="2022-07-28T13:50:47.196" v="7" actId="1076"/>
          <ac:spMkLst>
            <pc:docMk/>
            <pc:sldMk cId="2467561051" sldId="317"/>
            <ac:spMk id="4" creationId="{E0FE45BF-4F37-5D16-47A7-A3323269E3B8}"/>
          </ac:spMkLst>
        </pc:spChg>
        <pc:picChg chg="mod">
          <ac:chgData name="Kaur, Aman" userId="S::akaur@fanshawec.ca::5c2035bd-19ed-4e42-8c0a-8cf848a6b67f" providerId="AD" clId="Web-{E9429A76-144F-4745-3790-73E361ED317B}" dt="2022-07-28T13:50:44.103" v="6"/>
          <ac:picMkLst>
            <pc:docMk/>
            <pc:sldMk cId="2467561051" sldId="317"/>
            <ac:picMk id="7" creationId="{E6E588AF-0DF3-912B-2D34-E95C5566EA24}"/>
          </ac:picMkLst>
        </pc:picChg>
      </pc:sldChg>
      <pc:sldChg chg="modSp">
        <pc:chgData name="Kaur, Aman" userId="S::akaur@fanshawec.ca::5c2035bd-19ed-4e42-8c0a-8cf848a6b67f" providerId="AD" clId="Web-{E9429A76-144F-4745-3790-73E361ED317B}" dt="2022-07-28T13:52:37.008" v="11"/>
        <pc:sldMkLst>
          <pc:docMk/>
          <pc:sldMk cId="3402013089" sldId="318"/>
        </pc:sldMkLst>
        <pc:picChg chg="mod">
          <ac:chgData name="Kaur, Aman" userId="S::akaur@fanshawec.ca::5c2035bd-19ed-4e42-8c0a-8cf848a6b67f" providerId="AD" clId="Web-{E9429A76-144F-4745-3790-73E361ED317B}" dt="2022-07-28T13:52:37.008" v="11"/>
          <ac:picMkLst>
            <pc:docMk/>
            <pc:sldMk cId="3402013089" sldId="318"/>
            <ac:picMk id="5" creationId="{6E7D1BF9-8F98-CF60-4FB4-7BAF7FF96537}"/>
          </ac:picMkLst>
        </pc:picChg>
      </pc:sldChg>
      <pc:sldChg chg="modSp">
        <pc:chgData name="Kaur, Aman" userId="S::akaur@fanshawec.ca::5c2035bd-19ed-4e42-8c0a-8cf848a6b67f" providerId="AD" clId="Web-{E9429A76-144F-4745-3790-73E361ED317B}" dt="2022-07-28T14:52:05.614" v="29"/>
        <pc:sldMkLst>
          <pc:docMk/>
          <pc:sldMk cId="3487988749" sldId="321"/>
        </pc:sldMkLst>
        <pc:picChg chg="mod">
          <ac:chgData name="Kaur, Aman" userId="S::akaur@fanshawec.ca::5c2035bd-19ed-4e42-8c0a-8cf848a6b67f" providerId="AD" clId="Web-{E9429A76-144F-4745-3790-73E361ED317B}" dt="2022-07-28T14:52:05.614" v="29"/>
          <ac:picMkLst>
            <pc:docMk/>
            <pc:sldMk cId="3487988749" sldId="321"/>
            <ac:picMk id="5" creationId="{CAAEA77D-9C90-A2E0-DDD6-9CBE43C76B82}"/>
          </ac:picMkLst>
        </pc:picChg>
      </pc:sldChg>
      <pc:sldChg chg="modSp">
        <pc:chgData name="Kaur, Aman" userId="S::akaur@fanshawec.ca::5c2035bd-19ed-4e42-8c0a-8cf848a6b67f" providerId="AD" clId="Web-{E9429A76-144F-4745-3790-73E361ED317B}" dt="2022-07-28T14:59:22.421" v="36"/>
        <pc:sldMkLst>
          <pc:docMk/>
          <pc:sldMk cId="403763306" sldId="327"/>
        </pc:sldMkLst>
        <pc:picChg chg="mod">
          <ac:chgData name="Kaur, Aman" userId="S::akaur@fanshawec.ca::5c2035bd-19ed-4e42-8c0a-8cf848a6b67f" providerId="AD" clId="Web-{E9429A76-144F-4745-3790-73E361ED317B}" dt="2022-07-28T14:59:22.421" v="36"/>
          <ac:picMkLst>
            <pc:docMk/>
            <pc:sldMk cId="403763306" sldId="327"/>
            <ac:picMk id="5" creationId="{DFA99BD7-D509-063F-2112-7D5C99FD601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cardiologists Meyer Friedman and R. H. Rosenman (1974) were among the first to study the link between stress and heart disease. In their research, they noticed that even though the partners in married couples often had similar lifestyles, diet, and exercise patterns, the husbands nevertheless generally had more heart disease than did the wives. As they tried to explain the difference, they focused on the personality characteristics of the partners, finding that the husbands were more likely than the wives to respond to stressors with negative emotions and hostility.</a:t>
            </a:r>
          </a:p>
          <a:p>
            <a:endParaRPr lang="en-CA" sz="1100" b="0" i="0" u="none" strike="noStrike" cap="none" dirty="0">
              <a:solidFill>
                <a:srgbClr val="000000"/>
              </a:solidFill>
              <a:effectLst/>
              <a:latin typeface="Arial"/>
              <a:cs typeface="Arial"/>
              <a:sym typeface="Arial"/>
            </a:endParaRPr>
          </a:p>
        </p:txBody>
      </p:sp>
    </p:spTree>
    <p:extLst>
      <p:ext uri="{BB962C8B-B14F-4D97-AF65-F5344CB8AC3E}">
        <p14:creationId xmlns:p14="http://schemas.microsoft.com/office/powerpoint/2010/main" val="2414911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Stress is accompanied by increases in arousal. When we experience stress, our heart rate, breathing, and blood pressure increase, and our body begins to secrete adrenaline and other hormones. Perspiration increases to cool down the body. In addition, sugar is released to provide energy, and the pupils dilate to improve our vision. At the same time, the less immediately essential body activities controlled by the parasympathetic nervous system (PNS), including digestion, are reduced in order to divert more energy to allow the body to react to the threat.</a:t>
            </a:r>
            <a:endParaRPr lang="en-US" dirty="0"/>
          </a:p>
        </p:txBody>
      </p:sp>
    </p:spTree>
    <p:extLst>
      <p:ext uri="{BB962C8B-B14F-4D97-AF65-F5344CB8AC3E}">
        <p14:creationId xmlns:p14="http://schemas.microsoft.com/office/powerpoint/2010/main" val="1125880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physiologist Hans </a:t>
            </a:r>
            <a:r>
              <a:rPr lang="en-CA" sz="1100" b="0" i="0" u="none" strike="noStrike" cap="none" dirty="0" err="1">
                <a:solidFill>
                  <a:srgbClr val="000000"/>
                </a:solidFill>
                <a:effectLst/>
                <a:latin typeface="Arial"/>
                <a:ea typeface="Arial"/>
                <a:cs typeface="Arial"/>
                <a:sym typeface="Arial"/>
              </a:rPr>
              <a:t>Seyle</a:t>
            </a:r>
            <a:r>
              <a:rPr lang="en-CA" sz="1100" b="0" i="0" u="none" strike="noStrike" cap="none" dirty="0">
                <a:solidFill>
                  <a:srgbClr val="000000"/>
                </a:solidFill>
                <a:effectLst/>
                <a:latin typeface="Arial"/>
                <a:ea typeface="Arial"/>
                <a:cs typeface="Arial"/>
                <a:sym typeface="Arial"/>
              </a:rPr>
              <a:t> (1907–1982) studied stress by examining how rats responded to being exposed to stressors such as extreme cold, infection, shock, and excessive exercise. </a:t>
            </a:r>
            <a:r>
              <a:rPr lang="en-CA" sz="1100" b="0" i="0" u="none" strike="noStrike" cap="none" dirty="0" err="1">
                <a:solidFill>
                  <a:srgbClr val="000000"/>
                </a:solidFill>
                <a:effectLst/>
                <a:latin typeface="Arial"/>
                <a:ea typeface="Arial"/>
                <a:cs typeface="Arial"/>
                <a:sym typeface="Arial"/>
              </a:rPr>
              <a:t>Seyle</a:t>
            </a:r>
            <a:r>
              <a:rPr lang="en-CA" sz="1100" b="0" i="0" u="none" strike="noStrike" cap="none" dirty="0">
                <a:solidFill>
                  <a:srgbClr val="000000"/>
                </a:solidFill>
                <a:effectLst/>
                <a:latin typeface="Arial"/>
                <a:ea typeface="Arial"/>
                <a:cs typeface="Arial"/>
                <a:sym typeface="Arial"/>
              </a:rPr>
              <a:t> found that regardless of the source of the stress, the rats experienced the same series of physiological changes as they suffered the prolonged stress. </a:t>
            </a:r>
          </a:p>
          <a:p>
            <a:endParaRPr lang="en-CA" sz="1100" b="0" i="0" u="none" strike="noStrike" cap="none" dirty="0">
              <a:solidFill>
                <a:srgbClr val="000000"/>
              </a:solidFill>
              <a:effectLst/>
              <a:latin typeface="Arial"/>
              <a:cs typeface="Arial"/>
              <a:sym typeface="Arial"/>
            </a:endParaRPr>
          </a:p>
          <a:p>
            <a:r>
              <a:rPr lang="en-CA" sz="1100" b="0" i="0" u="none" strike="noStrike" cap="none" dirty="0" err="1">
                <a:solidFill>
                  <a:srgbClr val="000000"/>
                </a:solidFill>
                <a:effectLst/>
                <a:latin typeface="Arial"/>
                <a:ea typeface="Arial"/>
                <a:cs typeface="Arial"/>
                <a:sym typeface="Arial"/>
              </a:rPr>
              <a:t>Seyle</a:t>
            </a:r>
            <a:r>
              <a:rPr lang="en-CA" sz="1100" b="0" i="0" u="none" strike="noStrike" cap="none" dirty="0">
                <a:solidFill>
                  <a:srgbClr val="000000"/>
                </a:solidFill>
                <a:effectLst/>
                <a:latin typeface="Arial"/>
                <a:ea typeface="Arial"/>
                <a:cs typeface="Arial"/>
                <a:sym typeface="Arial"/>
              </a:rPr>
              <a:t> created the term </a:t>
            </a:r>
            <a:r>
              <a:rPr lang="en-CA" sz="1100" b="1" i="0" u="none" strike="noStrike" cap="none" dirty="0">
                <a:solidFill>
                  <a:srgbClr val="000000"/>
                </a:solidFill>
                <a:effectLst/>
                <a:latin typeface="Arial"/>
                <a:ea typeface="Arial"/>
                <a:cs typeface="Arial"/>
                <a:sym typeface="Arial"/>
              </a:rPr>
              <a:t>general adaptation syndrome</a:t>
            </a:r>
            <a:r>
              <a:rPr lang="en-CA" sz="1100" b="0" i="0" u="none" strike="noStrike" cap="none" dirty="0">
                <a:solidFill>
                  <a:srgbClr val="000000"/>
                </a:solidFill>
                <a:effectLst/>
                <a:latin typeface="Arial"/>
                <a:ea typeface="Arial"/>
                <a:cs typeface="Arial"/>
                <a:sym typeface="Arial"/>
              </a:rPr>
              <a:t> to refer to the three distinct phases of physiological change that occur in response to long-term stress: alarm, resistance, and exhaustion.</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Stage one:</a:t>
            </a:r>
            <a:r>
              <a:rPr lang="en-CA" sz="1100" b="0" i="0" u="none" strike="noStrike" cap="none" dirty="0">
                <a:solidFill>
                  <a:srgbClr val="000000"/>
                </a:solidFill>
                <a:effectLst/>
                <a:latin typeface="Arial"/>
                <a:ea typeface="Arial"/>
                <a:cs typeface="Arial"/>
                <a:sym typeface="Arial"/>
              </a:rPr>
              <a:t> </a:t>
            </a:r>
            <a:r>
              <a:rPr lang="en-CA" sz="1100" b="1" i="0" u="none" strike="noStrike" cap="none" dirty="0">
                <a:solidFill>
                  <a:srgbClr val="000000"/>
                </a:solidFill>
                <a:effectLst/>
                <a:latin typeface="Arial"/>
                <a:ea typeface="Arial"/>
                <a:cs typeface="Arial"/>
                <a:sym typeface="Arial"/>
              </a:rPr>
              <a:t>General alarm reaction</a:t>
            </a:r>
            <a:r>
              <a:rPr lang="en-CA" sz="1100" b="0" i="0" u="none" strike="noStrike" cap="none" dirty="0">
                <a:solidFill>
                  <a:srgbClr val="000000"/>
                </a:solidFill>
                <a:effectLst/>
                <a:latin typeface="Arial"/>
                <a:ea typeface="Arial"/>
                <a:cs typeface="Arial"/>
                <a:sym typeface="Arial"/>
              </a:rPr>
              <a:t>. The first reaction to stress The body releases stress hormones, including cortisol</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Stage two:</a:t>
            </a:r>
            <a:r>
              <a:rPr lang="en-CA" sz="1100" b="0" i="0" u="none" strike="noStrike" cap="none" dirty="0">
                <a:solidFill>
                  <a:srgbClr val="000000"/>
                </a:solidFill>
                <a:effectLst/>
                <a:latin typeface="Arial"/>
                <a:ea typeface="Arial"/>
                <a:cs typeface="Arial"/>
                <a:sym typeface="Arial"/>
              </a:rPr>
              <a:t> </a:t>
            </a:r>
            <a:r>
              <a:rPr lang="en-CA" sz="1100" b="1" i="0" u="none" strike="noStrike" cap="none" dirty="0">
                <a:solidFill>
                  <a:srgbClr val="000000"/>
                </a:solidFill>
                <a:effectLst/>
                <a:latin typeface="Arial"/>
                <a:ea typeface="Arial"/>
                <a:cs typeface="Arial"/>
                <a:sym typeface="Arial"/>
              </a:rPr>
              <a:t>Resistance</a:t>
            </a:r>
            <a:r>
              <a:rPr lang="en-CA" sz="1100" b="0" i="0" u="none" strike="noStrike" cap="none" dirty="0">
                <a:solidFill>
                  <a:srgbClr val="000000"/>
                </a:solidFill>
                <a:effectLst/>
                <a:latin typeface="Arial"/>
                <a:ea typeface="Arial"/>
                <a:cs typeface="Arial"/>
                <a:sym typeface="Arial"/>
              </a:rPr>
              <a:t>. After a period of chronic stress the body adapts to the ongoing threat and tries to its normal function. Glucose levels increase to sustain energy, and blood pressure increases.</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Stage three:</a:t>
            </a:r>
            <a:r>
              <a:rPr lang="en-CA" sz="1100" b="0" i="0" u="none" strike="noStrike" cap="none" dirty="0">
                <a:solidFill>
                  <a:srgbClr val="000000"/>
                </a:solidFill>
                <a:effectLst/>
                <a:latin typeface="Arial"/>
                <a:ea typeface="Arial"/>
                <a:cs typeface="Arial"/>
                <a:sym typeface="Arial"/>
              </a:rPr>
              <a:t> </a:t>
            </a:r>
            <a:r>
              <a:rPr lang="en-CA" sz="1100" b="1" i="0" u="none" strike="noStrike" cap="none" dirty="0">
                <a:solidFill>
                  <a:srgbClr val="000000"/>
                </a:solidFill>
                <a:effectLst/>
                <a:latin typeface="Arial"/>
                <a:ea typeface="Arial"/>
                <a:cs typeface="Arial"/>
                <a:sym typeface="Arial"/>
              </a:rPr>
              <a:t>Exhaustion</a:t>
            </a:r>
            <a:r>
              <a:rPr lang="en-CA" sz="1100" b="0" i="0" u="none" strike="noStrike" cap="none" dirty="0">
                <a:solidFill>
                  <a:srgbClr val="000000"/>
                </a:solidFill>
                <a:effectLst/>
                <a:latin typeface="Arial"/>
                <a:ea typeface="Arial"/>
                <a:cs typeface="Arial"/>
                <a:sym typeface="Arial"/>
              </a:rPr>
              <a:t>. In this stage, the body has run out of its reserves of energy and immunity. Blood sugar levels decrease, leading to decreased stress tolerance, progressive mental and physical exhaustion, illness, and collapse. The body’s organs being to fail, and eventually illness or death occurs.</a:t>
            </a:r>
          </a:p>
          <a:p>
            <a:endParaRPr lang="en-US" dirty="0"/>
          </a:p>
        </p:txBody>
      </p:sp>
    </p:spTree>
    <p:extLst>
      <p:ext uri="{BB962C8B-B14F-4D97-AF65-F5344CB8AC3E}">
        <p14:creationId xmlns:p14="http://schemas.microsoft.com/office/powerpoint/2010/main" val="804667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First, we do some self-analysis to determine the stressors in our life and how we handle it. This emotional intelligence skill (self-awareness) allows us to see what we need to improve upon. Then, we can apply self-management tools to help us manage the stress in our lives. The benefit of this identification and management is that it allows us to relate better to others both in our work life and personal life.</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Once we do some self-analysis, we can use a method called the four As. The four As gives us four choices for dealing with a stressor:</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Avoid the Stressor- We can try to avoid situations that stress us out. If watching certain television programs causes stress, stop watching them! Spend time with people who help you relax.</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Alter the Stressor- Another option in dealing with stress is to try to alter it, if you can’t avoid it. When changing a situation, you can be more assertive, manage time better, and communicate your own needs and wants better.</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Adapt to the Stressor- If you are unable to avoid or change the stressor, getting comfortable with the stressor is a way to handle it. Creating your own coping mechanisms for the stress and learning to handle it can be an effective way to handle the stress.</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Accept the Stressor- Some stressors are unavoidable. We all have to go to work and manage our home life. So, learning to handle the things we cannot change by forgiving, developing tolerances, and letting going of those things we cannot control is also a way to deal with a stressor. </a:t>
            </a: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br>
              <a:rPr lang="en-CA" dirty="0"/>
            </a:br>
            <a:endParaRPr lang="en-US" dirty="0"/>
          </a:p>
        </p:txBody>
      </p:sp>
    </p:spTree>
    <p:extLst>
      <p:ext uri="{BB962C8B-B14F-4D97-AF65-F5344CB8AC3E}">
        <p14:creationId xmlns:p14="http://schemas.microsoft.com/office/powerpoint/2010/main" val="2006645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Under stress, individuals are unable to respond to environmental stimuli without undue psychological and/or physiological damage, such as chronic fatigue, tension, or high blood pressure. This damage resulting from experienced stress is usually referred to as strain.</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Before we examine the concept of work-related stress in detail, several important points need to be made. First, stress is pervasive in the work environment (McGrath, 1976). Most of us experience stress at some time.</a:t>
            </a:r>
            <a:endParaRPr lang="en-US" dirty="0"/>
          </a:p>
        </p:txBody>
      </p:sp>
    </p:spTree>
    <p:extLst>
      <p:ext uri="{BB962C8B-B14F-4D97-AF65-F5344CB8AC3E}">
        <p14:creationId xmlns:p14="http://schemas.microsoft.com/office/powerpoint/2010/main" val="2944221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Frustration occurs when an individual wishes to pursue a certain course of action but is prevented from doing so. This obstruction may be externally or internally caused. Examples of people experiencing obstacles that lead to frustration include a salesperson who continually fails to make a sale, a machine operator who cannot keep pace with the machine, or even a person dealing with a team member who is not contributing to the group.</a:t>
            </a:r>
          </a:p>
          <a:p>
            <a:endParaRPr lang="en-CA" sz="1100" b="0" i="0" u="none" strike="noStrike" cap="none" dirty="0">
              <a:solidFill>
                <a:srgbClr val="000000"/>
              </a:solidFill>
              <a:effectLst/>
              <a:latin typeface="Arial"/>
              <a:cs typeface="Arial"/>
              <a:sym typeface="Arial"/>
            </a:endParaRPr>
          </a:p>
          <a:p>
            <a:endParaRPr lang="en-US" dirty="0"/>
          </a:p>
        </p:txBody>
      </p:sp>
    </p:spTree>
    <p:extLst>
      <p:ext uri="{BB962C8B-B14F-4D97-AF65-F5344CB8AC3E}">
        <p14:creationId xmlns:p14="http://schemas.microsoft.com/office/powerpoint/2010/main" val="2688426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We will now consider several factors that have been found to influence both frustration and anxiety; we will present a general model of stress, including its major causes and its outcomes. Following this, we will explore several mechanisms by which employees and their managers cope with or reduce experienced stress in organizations.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The model presented here draws heavily on the work of several social psychologists at the Institute for Social Research of the University of Michigan, including John French, Robert Caplan, Robert Kahn, and Daniel Katz.</a:t>
            </a:r>
          </a:p>
          <a:p>
            <a:endParaRPr lang="en-CA" sz="1100" b="0" i="0" u="none" strike="noStrike" cap="none" dirty="0">
              <a:solidFill>
                <a:srgbClr val="000000"/>
              </a:solidFill>
              <a:effectLst/>
              <a:latin typeface="Arial"/>
              <a:cs typeface="Arial"/>
              <a:sym typeface="Arial"/>
            </a:endParaRPr>
          </a:p>
          <a:p>
            <a:endParaRPr lang="en-US" dirty="0"/>
          </a:p>
        </p:txBody>
      </p:sp>
    </p:spTree>
    <p:extLst>
      <p:ext uri="{BB962C8B-B14F-4D97-AF65-F5344CB8AC3E}">
        <p14:creationId xmlns:p14="http://schemas.microsoft.com/office/powerpoint/2010/main" val="252421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work roles that people fill have a substantial influence on the degree to which they experience stress (Cooper &amp; Payne, 1978; Hall &amp; </a:t>
            </a:r>
            <a:r>
              <a:rPr lang="en-CA" sz="1100" b="0" i="0" u="none" strike="noStrike" cap="none" dirty="0" err="1">
                <a:solidFill>
                  <a:srgbClr val="000000"/>
                </a:solidFill>
                <a:effectLst/>
                <a:latin typeface="Arial"/>
                <a:ea typeface="Arial"/>
                <a:cs typeface="Arial"/>
                <a:sym typeface="Arial"/>
              </a:rPr>
              <a:t>Savery</a:t>
            </a:r>
            <a:r>
              <a:rPr lang="en-CA" sz="1100" b="0" i="0" u="none" strike="noStrike" cap="none" dirty="0">
                <a:solidFill>
                  <a:srgbClr val="000000"/>
                </a:solidFill>
                <a:effectLst/>
                <a:latin typeface="Arial"/>
                <a:ea typeface="Arial"/>
                <a:cs typeface="Arial"/>
                <a:sym typeface="Arial"/>
              </a:rPr>
              <a:t>, 1986). These differences do not follow the traditional blue-collar/white-collar dichotomy, however.</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a person’s occupation or profession represents a major cause of stress-related problems at work. In addition to occupation, however, and indeed closely related to it, is the problem of one’s role expectations in the organization. Three interrelated role processes will be examined as they relate to experienced stress</a:t>
            </a:r>
            <a:r>
              <a:rPr lang="en-CA" sz="1100" b="1" i="0" u="none" strike="noStrike" cap="none" dirty="0">
                <a:solidFill>
                  <a:srgbClr val="000000"/>
                </a:solidFill>
                <a:effectLst/>
                <a:latin typeface="Arial"/>
                <a:ea typeface="Arial"/>
                <a:cs typeface="Arial"/>
                <a:sym typeface="Arial"/>
              </a:rPr>
              <a:t>: role ambiguity, role conflict, and role overload or underutilization.</a:t>
            </a:r>
          </a:p>
          <a:p>
            <a:endParaRPr lang="en-CA" sz="1100" b="1"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first role process variable to be discussed here is </a:t>
            </a:r>
            <a:r>
              <a:rPr lang="en-CA" sz="1100" b="1" i="0" u="none" strike="noStrike" cap="none" dirty="0">
                <a:solidFill>
                  <a:srgbClr val="000000"/>
                </a:solidFill>
                <a:effectLst/>
                <a:latin typeface="Arial"/>
                <a:ea typeface="Arial"/>
                <a:cs typeface="Arial"/>
                <a:sym typeface="Arial"/>
              </a:rPr>
              <a:t>role ambiguity</a:t>
            </a:r>
            <a:r>
              <a:rPr lang="en-CA" sz="1100" b="0" i="0" u="none" strike="noStrike" cap="none" dirty="0">
                <a:solidFill>
                  <a:srgbClr val="000000"/>
                </a:solidFill>
                <a:effectLst/>
                <a:latin typeface="Arial"/>
                <a:ea typeface="Arial"/>
                <a:cs typeface="Arial"/>
                <a:sym typeface="Arial"/>
              </a:rPr>
              <a:t>. When individuals have inadequate information concerning their roles, they experience role ambiguity. Uncertainty over job definition takes many forms, including not knowing expectations for performance, not knowing how to meet those expectations, and not knowing the consequences of job behavior.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second role-related factor in stress is </a:t>
            </a:r>
            <a:r>
              <a:rPr lang="en-CA" sz="1100" b="1" i="0" u="none" strike="noStrike" cap="none" dirty="0">
                <a:solidFill>
                  <a:srgbClr val="000000"/>
                </a:solidFill>
                <a:effectLst/>
                <a:latin typeface="Arial"/>
                <a:ea typeface="Arial"/>
                <a:cs typeface="Arial"/>
                <a:sym typeface="Arial"/>
              </a:rPr>
              <a:t>role conflict</a:t>
            </a:r>
            <a:r>
              <a:rPr lang="en-CA" sz="1100" b="0" i="0" u="none" strike="noStrike" cap="none" dirty="0">
                <a:solidFill>
                  <a:srgbClr val="000000"/>
                </a:solidFill>
                <a:effectLst/>
                <a:latin typeface="Arial"/>
                <a:ea typeface="Arial"/>
                <a:cs typeface="Arial"/>
                <a:sym typeface="Arial"/>
              </a:rPr>
              <a:t>. This may be defined as the simultaneous occurrence of two (or more) sets of pressures or expectations; compliance with one would make it difficult to comply with the other. In other words, role conflict occurs when an employee is placed in a situation where contradictory demands are placed upon them.</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Finally, in addition to role ambiguity and conflict, a third aspect of role processes has also been found to represent an important influence on experienced stress—namely, the extent to which employees feel either overloaded or underutilized in their job responsibilities. </a:t>
            </a:r>
            <a:r>
              <a:rPr lang="en-CA" sz="1100" b="1" i="0" u="none" strike="noStrike" cap="none" dirty="0">
                <a:solidFill>
                  <a:srgbClr val="000000"/>
                </a:solidFill>
                <a:effectLst/>
                <a:latin typeface="Arial"/>
                <a:ea typeface="Arial"/>
                <a:cs typeface="Arial"/>
                <a:sym typeface="Arial"/>
              </a:rPr>
              <a:t>Role overload</a:t>
            </a:r>
            <a:r>
              <a:rPr lang="en-CA" sz="1100" b="0" i="0" u="none" strike="noStrike" cap="none" dirty="0">
                <a:solidFill>
                  <a:srgbClr val="000000"/>
                </a:solidFill>
                <a:effectLst/>
                <a:latin typeface="Arial"/>
                <a:ea typeface="Arial"/>
                <a:cs typeface="Arial"/>
                <a:sym typeface="Arial"/>
              </a:rPr>
              <a:t> is a condition in which individuals feel they are being asked to do more than time or ability permits.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concept of </a:t>
            </a:r>
            <a:r>
              <a:rPr lang="en-CA" sz="1100" b="1" i="0" u="none" strike="noStrike" cap="none" dirty="0">
                <a:solidFill>
                  <a:srgbClr val="000000"/>
                </a:solidFill>
                <a:effectLst/>
                <a:latin typeface="Arial"/>
                <a:ea typeface="Arial"/>
                <a:cs typeface="Arial"/>
                <a:sym typeface="Arial"/>
              </a:rPr>
              <a:t>role underutilization</a:t>
            </a:r>
            <a:r>
              <a:rPr lang="en-CA" sz="1100" b="0" i="0" u="none" strike="noStrike" cap="none" dirty="0">
                <a:solidFill>
                  <a:srgbClr val="000000"/>
                </a:solidFill>
                <a:effectLst/>
                <a:latin typeface="Arial"/>
                <a:ea typeface="Arial"/>
                <a:cs typeface="Arial"/>
                <a:sym typeface="Arial"/>
              </a:rPr>
              <a:t> should also be acknowledged as a source of experienced stress. Role underutilization occurs when employees are allowed to use only a few of their skills and abilities, even though they are required to make heavy use of them. </a:t>
            </a:r>
            <a:endParaRPr lang="en-CA" sz="1100" b="0" i="0" u="none" strike="noStrike" cap="none" dirty="0">
              <a:solidFill>
                <a:srgbClr val="000000"/>
              </a:solidFill>
              <a:effectLst/>
              <a:latin typeface="Arial"/>
              <a:cs typeface="Arial"/>
              <a:sym typeface="Arial"/>
            </a:endParaRPr>
          </a:p>
          <a:p>
            <a:endParaRPr lang="en-US" b="1" dirty="0"/>
          </a:p>
        </p:txBody>
      </p:sp>
    </p:spTree>
    <p:extLst>
      <p:ext uri="{BB962C8B-B14F-4D97-AF65-F5344CB8AC3E}">
        <p14:creationId xmlns:p14="http://schemas.microsoft.com/office/powerpoint/2010/main" val="280511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To begin with, we should acknowledge the importance of personal control as a factor in stress. </a:t>
            </a:r>
            <a:r>
              <a:rPr lang="en-CA" sz="1100" b="1" i="0" u="none" strike="noStrike" cap="none" dirty="0">
                <a:solidFill>
                  <a:srgbClr val="000000"/>
                </a:solidFill>
                <a:effectLst/>
                <a:latin typeface="Arial"/>
                <a:ea typeface="Arial"/>
                <a:cs typeface="Arial"/>
                <a:sym typeface="Arial"/>
              </a:rPr>
              <a:t>Personal control</a:t>
            </a:r>
            <a:r>
              <a:rPr lang="en-CA" sz="1100" b="0" i="0" u="none" strike="noStrike" cap="none" dirty="0">
                <a:solidFill>
                  <a:srgbClr val="000000"/>
                </a:solidFill>
                <a:effectLst/>
                <a:latin typeface="Arial"/>
                <a:ea typeface="Arial"/>
                <a:cs typeface="Arial"/>
                <a:sym typeface="Arial"/>
              </a:rPr>
              <a:t> represents the extent to which an employee actually has control over factors affecting effective job performance.</a:t>
            </a:r>
          </a:p>
          <a:p>
            <a:endParaRPr lang="en-CA" sz="1100" b="0" i="0" u="none" strike="noStrike" cap="none" dirty="0">
              <a:solidFill>
                <a:srgbClr val="000000"/>
              </a:solidFill>
              <a:effectLst/>
              <a:latin typeface="Arial"/>
              <a:cs typeface="Arial"/>
              <a:sym typeface="Arial"/>
            </a:endParaRPr>
          </a:p>
          <a:p>
            <a:r>
              <a:rPr lang="en-CA" sz="1100" b="0" i="1" u="none" strike="noStrike" cap="none" dirty="0">
                <a:solidFill>
                  <a:srgbClr val="000000"/>
                </a:solidFill>
                <a:effectLst/>
                <a:latin typeface="Arial"/>
                <a:ea typeface="Arial"/>
                <a:cs typeface="Arial"/>
                <a:sym typeface="Arial"/>
              </a:rPr>
              <a:t>Type A Personality- </a:t>
            </a:r>
            <a:r>
              <a:rPr lang="en-CA" sz="1100" b="0" i="0" u="none" strike="noStrike" cap="none" dirty="0">
                <a:solidFill>
                  <a:srgbClr val="000000"/>
                </a:solidFill>
                <a:effectLst/>
                <a:latin typeface="Arial"/>
                <a:ea typeface="Arial"/>
                <a:cs typeface="Arial"/>
                <a:sym typeface="Arial"/>
              </a:rPr>
              <a:t>Research has focused on what is perhaps the single most dangerous personal influence on experienced stress and subsequent physical harm. This characteristic was first introduced by Friedman and Rosenman (1974) and is called Type A personality</a:t>
            </a:r>
          </a:p>
          <a:p>
            <a:endParaRPr lang="en-US" dirty="0"/>
          </a:p>
          <a:p>
            <a:r>
              <a:rPr lang="en-CA" sz="1100" b="0" i="1" u="none" strike="noStrike" cap="none" dirty="0">
                <a:solidFill>
                  <a:srgbClr val="000000"/>
                </a:solidFill>
                <a:effectLst/>
                <a:latin typeface="Arial"/>
                <a:ea typeface="Arial"/>
                <a:cs typeface="Arial"/>
                <a:sym typeface="Arial"/>
              </a:rPr>
              <a:t>Rate of Life Change- </a:t>
            </a:r>
            <a:r>
              <a:rPr lang="en-CA" sz="1100" b="0" i="0" u="none" strike="noStrike" cap="none" dirty="0">
                <a:solidFill>
                  <a:srgbClr val="000000"/>
                </a:solidFill>
                <a:effectLst/>
                <a:latin typeface="Arial"/>
                <a:ea typeface="Arial"/>
                <a:cs typeface="Arial"/>
                <a:sym typeface="Arial"/>
              </a:rPr>
              <a:t>A third personal influence on experienced stress is the degree to which lives are stable or turbulent. Recall our previous discussion of the work of Holmes and Rahe (1967). As a result of their research, a variety of life events were identified and assigned points based upon the extent to which each event is related to stress and illness</a:t>
            </a:r>
          </a:p>
          <a:p>
            <a:endParaRPr lang="en-US" dirty="0"/>
          </a:p>
          <a:p>
            <a:endParaRPr lang="en-US" dirty="0"/>
          </a:p>
        </p:txBody>
      </p:sp>
    </p:spTree>
    <p:extLst>
      <p:ext uri="{BB962C8B-B14F-4D97-AF65-F5344CB8AC3E}">
        <p14:creationId xmlns:p14="http://schemas.microsoft.com/office/powerpoint/2010/main" val="3816433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this lack of a direct stressor-outcome relationship suggests the existence of potential moderator variables that buffer the effects of potential stressors on individuals. Recent research has identified two such buffers: the degree of social support the individual receives and the individual’s general degree of what is called hardiness. </a:t>
            </a:r>
          </a:p>
          <a:p>
            <a:endParaRPr lang="en-CA" sz="1100" b="0" i="0" u="none" strike="noStrike" cap="none" dirty="0">
              <a:solidFill>
                <a:srgbClr val="000000"/>
              </a:solidFill>
              <a:effectLst/>
              <a:latin typeface="Arial"/>
              <a:cs typeface="Arial"/>
              <a:sym typeface="Arial"/>
            </a:endParaRPr>
          </a:p>
          <a:p>
            <a:r>
              <a:rPr lang="en-CA" sz="1100" b="0" i="1" u="none" strike="noStrike" cap="none" dirty="0">
                <a:solidFill>
                  <a:srgbClr val="000000"/>
                </a:solidFill>
                <a:effectLst/>
                <a:latin typeface="Arial"/>
                <a:ea typeface="Arial"/>
                <a:cs typeface="Arial"/>
                <a:sym typeface="Arial"/>
              </a:rPr>
              <a:t>Social Support-- </a:t>
            </a:r>
            <a:r>
              <a:rPr lang="en-CA" sz="1100" b="0" i="0" u="none" strike="noStrike" cap="none" dirty="0">
                <a:solidFill>
                  <a:srgbClr val="000000"/>
                </a:solidFill>
                <a:effectLst/>
                <a:latin typeface="Arial"/>
                <a:ea typeface="Arial"/>
                <a:cs typeface="Arial"/>
                <a:sym typeface="Arial"/>
              </a:rPr>
              <a:t>First, let us consider social support. </a:t>
            </a:r>
            <a:r>
              <a:rPr lang="en-CA" sz="1100" b="1" i="0" u="none" strike="noStrike" cap="none" dirty="0">
                <a:solidFill>
                  <a:srgbClr val="000000"/>
                </a:solidFill>
                <a:effectLst/>
                <a:latin typeface="Arial"/>
                <a:ea typeface="Arial"/>
                <a:cs typeface="Arial"/>
                <a:sym typeface="Arial"/>
              </a:rPr>
              <a:t>Social support</a:t>
            </a:r>
            <a:r>
              <a:rPr lang="en-CA" sz="1100" b="0" i="0" u="none" strike="noStrike" cap="none" dirty="0">
                <a:solidFill>
                  <a:srgbClr val="000000"/>
                </a:solidFill>
                <a:effectLst/>
                <a:latin typeface="Arial"/>
                <a:ea typeface="Arial"/>
                <a:cs typeface="Arial"/>
                <a:sym typeface="Arial"/>
              </a:rPr>
              <a:t> is simply the extent to which organization members feel their peers can be trusted, are interested in one another’s welfare, respect one another, and have a genuine positive regard for one another. When social support is present, individuals feel that they are not alone as they face the more prevalent stressors. </a:t>
            </a:r>
          </a:p>
          <a:p>
            <a:endParaRPr lang="en-US" dirty="0"/>
          </a:p>
          <a:p>
            <a:r>
              <a:rPr lang="en-CA" sz="1100" b="0" i="0" u="none" strike="noStrike" cap="none" dirty="0">
                <a:solidFill>
                  <a:srgbClr val="000000"/>
                </a:solidFill>
                <a:effectLst/>
                <a:latin typeface="Arial"/>
                <a:ea typeface="Arial"/>
                <a:cs typeface="Arial"/>
                <a:sym typeface="Arial"/>
              </a:rPr>
              <a:t>The second moderator of stress is hardiness. </a:t>
            </a:r>
            <a:r>
              <a:rPr lang="en-CA" sz="1100" b="1" i="0" u="none" strike="noStrike" cap="none" dirty="0">
                <a:solidFill>
                  <a:srgbClr val="000000"/>
                </a:solidFill>
                <a:effectLst/>
                <a:latin typeface="Arial"/>
                <a:ea typeface="Arial"/>
                <a:cs typeface="Arial"/>
                <a:sym typeface="Arial"/>
              </a:rPr>
              <a:t>Hardiness</a:t>
            </a:r>
            <a:r>
              <a:rPr lang="en-CA" sz="1100" b="0" i="0" u="none" strike="noStrike" cap="none" dirty="0">
                <a:solidFill>
                  <a:srgbClr val="000000"/>
                </a:solidFill>
                <a:effectLst/>
                <a:latin typeface="Arial"/>
                <a:ea typeface="Arial"/>
                <a:cs typeface="Arial"/>
                <a:sym typeface="Arial"/>
              </a:rPr>
              <a:t> represents a collection of personality characteristics that involve one’s ability to perceptually or behaviorally transform negative stressors into positive challenges. These characteristics include a sense of commitment to the importance of what one is doing, an internal locus of control, and a sense of life challenge.</a:t>
            </a:r>
            <a:endParaRPr lang="en-US" dirty="0"/>
          </a:p>
          <a:p>
            <a:endParaRPr lang="en-US" dirty="0"/>
          </a:p>
          <a:p>
            <a:endParaRPr lang="en-US" dirty="0"/>
          </a:p>
        </p:txBody>
      </p:sp>
    </p:spTree>
    <p:extLst>
      <p:ext uri="{BB962C8B-B14F-4D97-AF65-F5344CB8AC3E}">
        <p14:creationId xmlns:p14="http://schemas.microsoft.com/office/powerpoint/2010/main" val="3295577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1" u="none" strike="noStrike" cap="none" dirty="0">
                <a:solidFill>
                  <a:srgbClr val="000000"/>
                </a:solidFill>
                <a:effectLst/>
                <a:latin typeface="Arial"/>
                <a:ea typeface="Arial"/>
                <a:cs typeface="Arial"/>
                <a:sym typeface="Arial"/>
              </a:rPr>
              <a:t>Stress and Health- </a:t>
            </a:r>
            <a:r>
              <a:rPr lang="en-CA" sz="1100" b="0" i="0" u="none" strike="noStrike" cap="none" dirty="0">
                <a:solidFill>
                  <a:srgbClr val="000000"/>
                </a:solidFill>
                <a:effectLst/>
                <a:latin typeface="Arial"/>
                <a:ea typeface="Arial"/>
                <a:cs typeface="Arial"/>
                <a:sym typeface="Arial"/>
              </a:rPr>
              <a:t>High degrees of stress are typically accompanied by severe anxiety and/or frustration, high blood pressure, and high cholesterol levels. These psychological and physiological changes contribute to the impairment of health in several different ways. Most important, high stress contributes to heart disease (Cooper &amp; Payne, 1986).</a:t>
            </a:r>
          </a:p>
          <a:p>
            <a:endParaRPr lang="en-US" dirty="0"/>
          </a:p>
          <a:p>
            <a:r>
              <a:rPr lang="en-CA" sz="1100" b="0" i="0" u="none" strike="noStrike" cap="none" dirty="0">
                <a:solidFill>
                  <a:srgbClr val="000000"/>
                </a:solidFill>
                <a:effectLst/>
                <a:latin typeface="Arial"/>
                <a:ea typeface="Arial"/>
                <a:cs typeface="Arial"/>
                <a:sym typeface="Arial"/>
              </a:rPr>
              <a:t>The relationship between high job stress and heart disease is well established.</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Stress and Counterproductive Behavior- It is useful from a managerial standpoint to consider several forms of counterproductive behavior that are known to result from prolonged stress. These counterproductive behaviors include turnover and absenteeism, alcoholism and drug abuse, and aggression and sabotage.</a:t>
            </a:r>
          </a:p>
          <a:p>
            <a:endParaRPr lang="en-CA" sz="1100" b="0" i="0" u="none" strike="noStrike" cap="none" dirty="0">
              <a:solidFill>
                <a:srgbClr val="000000"/>
              </a:solidFill>
              <a:effectLst/>
              <a:latin typeface="Arial"/>
              <a:ea typeface="Arial"/>
              <a:cs typeface="Arial"/>
              <a:sym typeface="Arial"/>
            </a:endParaRPr>
          </a:p>
          <a:p>
            <a:r>
              <a:rPr lang="en-CA" sz="1100" b="0" i="1" u="none" strike="noStrike" cap="none" dirty="0">
                <a:solidFill>
                  <a:srgbClr val="000000"/>
                </a:solidFill>
                <a:effectLst/>
                <a:latin typeface="Arial"/>
                <a:ea typeface="Arial"/>
                <a:cs typeface="Arial"/>
                <a:sym typeface="Arial"/>
              </a:rPr>
              <a:t>Turnover and Absenteeism- </a:t>
            </a:r>
            <a:r>
              <a:rPr lang="en-CA" sz="1100" b="0" i="0" u="none" strike="noStrike" cap="none" dirty="0">
                <a:solidFill>
                  <a:srgbClr val="000000"/>
                </a:solidFill>
                <a:effectLst/>
                <a:latin typeface="Arial"/>
                <a:ea typeface="Arial"/>
                <a:cs typeface="Arial"/>
                <a:sym typeface="Arial"/>
              </a:rPr>
              <a:t>Turnover and absenteeism represent convenient forms of withdrawal from a highly stressful job. Results of several studies have indicated a fairly consistent, if modest, relationship between stress and subsequent turnover and absenteeism (Allen &amp; Bryant, 2013; Mobley, 1982; Rhodes &amp; Steers, 1990). </a:t>
            </a: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r>
              <a:rPr lang="en-CA" sz="1100" b="0" i="1" u="none" strike="noStrike" cap="none" dirty="0">
                <a:solidFill>
                  <a:srgbClr val="000000"/>
                </a:solidFill>
                <a:effectLst/>
                <a:latin typeface="Arial"/>
                <a:ea typeface="Arial"/>
                <a:cs typeface="Arial"/>
                <a:sym typeface="Arial"/>
              </a:rPr>
              <a:t>Abuse of Drugs and Alcohol-</a:t>
            </a:r>
            <a:r>
              <a:rPr lang="en-CA" sz="1100" b="0" i="0" u="none" strike="noStrike" cap="none" dirty="0">
                <a:solidFill>
                  <a:srgbClr val="000000"/>
                </a:solidFill>
                <a:effectLst/>
                <a:latin typeface="Arial"/>
                <a:ea typeface="Arial"/>
                <a:cs typeface="Arial"/>
                <a:sym typeface="Arial"/>
              </a:rPr>
              <a:t>It has long been known that stress is linked to substance use and abuse by employees at all levels in the organizational hierarchy.</a:t>
            </a:r>
          </a:p>
          <a:p>
            <a:endParaRPr lang="en-CA" sz="1100" b="0" i="0" u="none" strike="noStrike" cap="none" dirty="0">
              <a:solidFill>
                <a:srgbClr val="000000"/>
              </a:solidFill>
              <a:effectLst/>
              <a:latin typeface="Arial"/>
              <a:ea typeface="Arial"/>
              <a:cs typeface="Arial"/>
              <a:sym typeface="Arial"/>
            </a:endParaRPr>
          </a:p>
          <a:p>
            <a:r>
              <a:rPr lang="en-CA" sz="1100" b="0" i="1" u="none" strike="noStrike" cap="none" dirty="0">
                <a:solidFill>
                  <a:srgbClr val="000000"/>
                </a:solidFill>
                <a:effectLst/>
                <a:latin typeface="Arial"/>
                <a:ea typeface="Arial"/>
                <a:cs typeface="Arial"/>
                <a:sym typeface="Arial"/>
              </a:rPr>
              <a:t>Aggression and Sabotage- </a:t>
            </a:r>
            <a:r>
              <a:rPr lang="en-CA" sz="1100" b="0" i="0" u="none" strike="noStrike" cap="none" dirty="0">
                <a:solidFill>
                  <a:srgbClr val="000000"/>
                </a:solidFill>
                <a:effectLst/>
                <a:latin typeface="Arial"/>
                <a:ea typeface="Arial"/>
                <a:cs typeface="Arial"/>
                <a:sym typeface="Arial"/>
              </a:rPr>
              <a:t>Severe frustration can also lead to overt hostility in the form of aggression toward other people and toward inanimate objects. Aggression occurs when individuals feel frustrated and can find no acceptable, legitimate remedies for the frustration.</a:t>
            </a:r>
          </a:p>
          <a:p>
            <a:endParaRPr lang="en-CA" sz="1100" b="0" i="0" u="none" strike="noStrike" cap="none" dirty="0">
              <a:solidFill>
                <a:srgbClr val="000000"/>
              </a:solidFill>
              <a:effectLst/>
              <a:latin typeface="Arial"/>
              <a:ea typeface="Arial"/>
              <a:cs typeface="Arial"/>
              <a:sym typeface="Arial"/>
            </a:endParaRPr>
          </a:p>
          <a:p>
            <a:r>
              <a:rPr lang="en-CA" sz="1100" b="0" i="1" u="none" strike="noStrike" cap="none" dirty="0">
                <a:solidFill>
                  <a:srgbClr val="000000"/>
                </a:solidFill>
                <a:effectLst/>
                <a:latin typeface="Arial"/>
                <a:ea typeface="Arial"/>
                <a:cs typeface="Arial"/>
                <a:sym typeface="Arial"/>
              </a:rPr>
              <a:t>Stress and Job Performance- </a:t>
            </a:r>
            <a:r>
              <a:rPr lang="en-CA" sz="1100" b="0" i="0" u="none" strike="noStrike" cap="none" dirty="0">
                <a:solidFill>
                  <a:srgbClr val="000000"/>
                </a:solidFill>
                <a:effectLst/>
                <a:latin typeface="Arial"/>
                <a:ea typeface="Arial"/>
                <a:cs typeface="Arial"/>
                <a:sym typeface="Arial"/>
              </a:rPr>
              <a:t>A major concern of management is the effects of stress on job performance. The relationship is not as simple as might be supposed. </a:t>
            </a:r>
          </a:p>
          <a:p>
            <a:endParaRPr lang="en-CA" sz="1100" b="0" i="0" u="none" strike="noStrike" cap="none" dirty="0">
              <a:solidFill>
                <a:srgbClr val="000000"/>
              </a:solidFill>
              <a:effectLst/>
              <a:latin typeface="Arial"/>
              <a:ea typeface="Arial"/>
              <a:cs typeface="Arial"/>
              <a:sym typeface="Arial"/>
            </a:endParaRPr>
          </a:p>
          <a:p>
            <a:r>
              <a:rPr lang="en-CA" sz="1100" b="0" i="1" u="none" strike="noStrike" cap="none" dirty="0">
                <a:solidFill>
                  <a:srgbClr val="000000"/>
                </a:solidFill>
                <a:effectLst/>
                <a:latin typeface="Arial"/>
                <a:ea typeface="Arial"/>
                <a:cs typeface="Arial"/>
                <a:sym typeface="Arial"/>
              </a:rPr>
              <a:t>Stress and Burnout</a:t>
            </a:r>
          </a:p>
          <a:p>
            <a:r>
              <a:rPr lang="en-CA" sz="1100" b="0" i="0" u="none" strike="noStrike" cap="none" dirty="0">
                <a:solidFill>
                  <a:srgbClr val="000000"/>
                </a:solidFill>
                <a:effectLst/>
                <a:latin typeface="Arial"/>
                <a:ea typeface="Arial"/>
                <a:cs typeface="Arial"/>
                <a:sym typeface="Arial"/>
              </a:rPr>
              <a:t>When job-related stress is prolonged, poor job performance such as that described above often moves into a more critical phase, known as burnout. </a:t>
            </a:r>
            <a:r>
              <a:rPr lang="en-CA" sz="1100" b="1" i="0" u="none" strike="noStrike" cap="none" dirty="0">
                <a:solidFill>
                  <a:srgbClr val="000000"/>
                </a:solidFill>
                <a:effectLst/>
                <a:latin typeface="Arial"/>
                <a:ea typeface="Arial"/>
                <a:cs typeface="Arial"/>
                <a:sym typeface="Arial"/>
              </a:rPr>
              <a:t>Burnout</a:t>
            </a:r>
            <a:r>
              <a:rPr lang="en-CA" sz="1100" b="0" i="0" u="none" strike="noStrike" cap="none" dirty="0">
                <a:solidFill>
                  <a:srgbClr val="000000"/>
                </a:solidFill>
                <a:effectLst/>
                <a:latin typeface="Arial"/>
                <a:ea typeface="Arial"/>
                <a:cs typeface="Arial"/>
                <a:sym typeface="Arial"/>
              </a:rPr>
              <a:t> is a general feeling of exhaustion that can develop when a person simultaneously experiences too much pressure to perform and too few sources of satisfaction (Jackson et al., 1986).</a:t>
            </a: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US" dirty="0"/>
          </a:p>
          <a:p>
            <a:endParaRPr lang="en-US" dirty="0"/>
          </a:p>
        </p:txBody>
      </p:sp>
    </p:spTree>
    <p:extLst>
      <p:ext uri="{BB962C8B-B14F-4D97-AF65-F5344CB8AC3E}">
        <p14:creationId xmlns:p14="http://schemas.microsoft.com/office/powerpoint/2010/main" val="2351974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1" u="none" strike="noStrike" cap="none" dirty="0">
                <a:solidFill>
                  <a:srgbClr val="000000"/>
                </a:solidFill>
                <a:effectLst/>
                <a:latin typeface="Arial"/>
                <a:ea typeface="Arial"/>
                <a:cs typeface="Arial"/>
                <a:sym typeface="Arial"/>
              </a:rPr>
              <a:t>Developing Self-Awareness- </a:t>
            </a:r>
            <a:r>
              <a:rPr lang="en-CA" sz="1100" b="0" i="0" u="none" strike="noStrike" cap="none" dirty="0">
                <a:solidFill>
                  <a:srgbClr val="000000"/>
                </a:solidFill>
                <a:effectLst/>
                <a:latin typeface="Arial"/>
                <a:ea typeface="Arial"/>
                <a:cs typeface="Arial"/>
                <a:sym typeface="Arial"/>
              </a:rPr>
              <a:t>Individuals can increase awareness of how they behave on the job. They can learn to know their own limits and recognize signs of potential trouble. Employees should know when to withdraw from a situation (known to some as a “mental health day” instead of absenteeism) and when to seek help from others on the job in an attempt to relieve the situation.</a:t>
            </a:r>
          </a:p>
          <a:p>
            <a:endParaRPr lang="en-CA" dirty="0"/>
          </a:p>
          <a:p>
            <a:r>
              <a:rPr lang="en-CA" sz="1100" b="0" i="1" u="none" strike="noStrike" cap="none" dirty="0">
                <a:solidFill>
                  <a:srgbClr val="000000"/>
                </a:solidFill>
                <a:effectLst/>
                <a:latin typeface="Arial"/>
                <a:ea typeface="Arial"/>
                <a:cs typeface="Arial"/>
                <a:sym typeface="Arial"/>
              </a:rPr>
              <a:t>Developing Outside Interests- </a:t>
            </a:r>
            <a:r>
              <a:rPr lang="en-CA" sz="1100" b="0" i="0" u="none" strike="noStrike" cap="none" dirty="0">
                <a:solidFill>
                  <a:srgbClr val="000000"/>
                </a:solidFill>
                <a:effectLst/>
                <a:latin typeface="Arial"/>
                <a:ea typeface="Arial"/>
                <a:cs typeface="Arial"/>
                <a:sym typeface="Arial"/>
              </a:rPr>
              <a:t>In addition, individuals can develop outside interests to take their minds off work. This solution is particularly important for Type A people, whose physical health depends on toning down their drive for success.</a:t>
            </a:r>
          </a:p>
          <a:p>
            <a:endParaRPr lang="en-CA" dirty="0"/>
          </a:p>
          <a:p>
            <a:r>
              <a:rPr lang="en-CA" sz="1100" b="0" i="1" u="none" strike="noStrike" cap="none" dirty="0">
                <a:solidFill>
                  <a:srgbClr val="000000"/>
                </a:solidFill>
                <a:effectLst/>
                <a:latin typeface="Arial"/>
                <a:ea typeface="Arial"/>
                <a:cs typeface="Arial"/>
                <a:sym typeface="Arial"/>
              </a:rPr>
              <a:t>Leaving the Organization- </a:t>
            </a:r>
            <a:r>
              <a:rPr lang="en-CA" sz="1100" b="0" i="0" u="none" strike="noStrike" cap="none" dirty="0">
                <a:solidFill>
                  <a:srgbClr val="000000"/>
                </a:solidFill>
                <a:effectLst/>
                <a:latin typeface="Arial"/>
                <a:ea typeface="Arial"/>
                <a:cs typeface="Arial"/>
                <a:sym typeface="Arial"/>
              </a:rPr>
              <a:t>Sometimes an employee may be unable to improve her situation and, as a result, may find it necessary (i.e., healthful) simply to leave the organization and find alternative employment. Although this is clearly a difficult decision to make, there are times when turnover is the only answer.</a:t>
            </a:r>
          </a:p>
          <a:p>
            <a:endParaRPr lang="en-CA" dirty="0"/>
          </a:p>
          <a:p>
            <a:r>
              <a:rPr lang="en-CA" sz="1100" b="0" i="1" u="none" strike="noStrike" cap="none" dirty="0">
                <a:solidFill>
                  <a:srgbClr val="000000"/>
                </a:solidFill>
                <a:effectLst/>
                <a:latin typeface="Arial"/>
                <a:ea typeface="Arial"/>
                <a:cs typeface="Arial"/>
                <a:sym typeface="Arial"/>
              </a:rPr>
              <a:t>Finding a Personal or Unique Solution- </a:t>
            </a:r>
            <a:r>
              <a:rPr lang="en-CA" sz="1100" b="0" i="0" u="none" strike="noStrike" cap="none" dirty="0">
                <a:solidFill>
                  <a:srgbClr val="000000"/>
                </a:solidFill>
                <a:effectLst/>
                <a:latin typeface="Arial"/>
                <a:ea typeface="Arial"/>
                <a:cs typeface="Arial"/>
                <a:sym typeface="Arial"/>
              </a:rPr>
              <a:t>Another means individuals can use to cope with stress is through a variety of personal or unique solutions. If an employee cannot leave a stressful situation (e.g., a nurse helping a patient), this may be a good temporary way out of it.</a:t>
            </a:r>
          </a:p>
          <a:p>
            <a:endParaRPr lang="en-CA" dirty="0"/>
          </a:p>
          <a:p>
            <a:r>
              <a:rPr lang="en-CA" sz="1100" b="0" i="1" u="none" strike="noStrike" cap="none" dirty="0">
                <a:solidFill>
                  <a:srgbClr val="000000"/>
                </a:solidFill>
                <a:effectLst/>
                <a:latin typeface="Arial"/>
                <a:ea typeface="Arial"/>
                <a:cs typeface="Arial"/>
                <a:sym typeface="Arial"/>
              </a:rPr>
              <a:t>Physical Exercise- </a:t>
            </a:r>
            <a:r>
              <a:rPr lang="en-CA" sz="1100" b="0" i="0" u="none" strike="noStrike" cap="none" dirty="0">
                <a:solidFill>
                  <a:srgbClr val="000000"/>
                </a:solidFill>
                <a:effectLst/>
                <a:latin typeface="Arial"/>
                <a:ea typeface="Arial"/>
                <a:cs typeface="Arial"/>
                <a:sym typeface="Arial"/>
              </a:rPr>
              <a:t>Because part of the cause of the fatigue resulting from stress is the body’s physical reaction, exercise can be an effective means of enabling the body to more effective deal with the physical components of stress. Regular exercise can be an important and effective individual strategy.</a:t>
            </a:r>
          </a:p>
          <a:p>
            <a:endParaRPr lang="en-CA" dirty="0"/>
          </a:p>
          <a:p>
            <a:r>
              <a:rPr lang="en-CA" sz="1100" b="0" i="1" u="none" strike="noStrike" cap="none" dirty="0">
                <a:solidFill>
                  <a:srgbClr val="000000"/>
                </a:solidFill>
                <a:effectLst/>
                <a:latin typeface="Arial"/>
                <a:ea typeface="Arial"/>
                <a:cs typeface="Arial"/>
                <a:sym typeface="Arial"/>
              </a:rPr>
              <a:t>Cognitive Perspective- </a:t>
            </a:r>
            <a:r>
              <a:rPr lang="en-CA" sz="1100" b="0" i="0" u="none" strike="noStrike" cap="none" dirty="0">
                <a:solidFill>
                  <a:srgbClr val="000000"/>
                </a:solidFill>
                <a:effectLst/>
                <a:latin typeface="Arial"/>
                <a:ea typeface="Arial"/>
                <a:cs typeface="Arial"/>
                <a:sym typeface="Arial"/>
              </a:rPr>
              <a:t>Finally, because stress is in part a function of how events are perceived and interpreted, controlling one’s cognitive perspective of events can also be an effective strategy. Positively framing situations as well as distinguishing factors that are within as well as outside your control and influence can be effective means of reducing stress.</a:t>
            </a:r>
          </a:p>
          <a:p>
            <a:br>
              <a:rPr lang="en-CA" dirty="0"/>
            </a:br>
            <a:br>
              <a:rPr lang="en-CA" dirty="0"/>
            </a:br>
            <a:br>
              <a:rPr lang="en-CA" dirty="0"/>
            </a:br>
            <a:br>
              <a:rPr lang="en-CA" dirty="0"/>
            </a:br>
            <a:br>
              <a:rPr lang="en-CA" dirty="0"/>
            </a:br>
            <a:endParaRPr lang="en-US" dirty="0"/>
          </a:p>
        </p:txBody>
      </p:sp>
    </p:spTree>
    <p:extLst>
      <p:ext uri="{BB962C8B-B14F-4D97-AF65-F5344CB8AC3E}">
        <p14:creationId xmlns:p14="http://schemas.microsoft.com/office/powerpoint/2010/main" val="739557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1" u="none" strike="noStrike" cap="none" dirty="0">
                <a:solidFill>
                  <a:srgbClr val="000000"/>
                </a:solidFill>
                <a:effectLst/>
                <a:latin typeface="Arial"/>
                <a:ea typeface="Arial"/>
                <a:cs typeface="Arial"/>
                <a:sym typeface="Arial"/>
              </a:rPr>
              <a:t>Personnel Selection and Placement- </a:t>
            </a:r>
            <a:r>
              <a:rPr lang="en-CA" sz="1100" b="0" i="0" u="none" strike="noStrike" cap="none" dirty="0">
                <a:solidFill>
                  <a:srgbClr val="000000"/>
                </a:solidFill>
                <a:effectLst/>
                <a:latin typeface="Arial"/>
                <a:ea typeface="Arial"/>
                <a:cs typeface="Arial"/>
                <a:sym typeface="Arial"/>
              </a:rPr>
              <a:t>First, managers can pay more attention in the selection and placement process to the fit between job applicants, the job, and the work environment. Current selection and placement procedures are devoted almost exclusively to preventing qualitative role overload by ensuring that people have the required education, ability, experience, and training for the job. </a:t>
            </a: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r>
              <a:rPr lang="en-CA" sz="1100" b="0" i="1" u="none" strike="noStrike" cap="none" dirty="0">
                <a:solidFill>
                  <a:srgbClr val="000000"/>
                </a:solidFill>
                <a:effectLst/>
                <a:latin typeface="Arial"/>
                <a:ea typeface="Arial"/>
                <a:cs typeface="Arial"/>
                <a:sym typeface="Arial"/>
              </a:rPr>
              <a:t>Skills Training- </a:t>
            </a:r>
            <a:r>
              <a:rPr lang="en-CA" sz="1100" b="0" i="0" u="none" strike="noStrike" cap="none" dirty="0">
                <a:solidFill>
                  <a:srgbClr val="000000"/>
                </a:solidFill>
                <a:effectLst/>
                <a:latin typeface="Arial"/>
                <a:ea typeface="Arial"/>
                <a:cs typeface="Arial"/>
                <a:sym typeface="Arial"/>
              </a:rPr>
              <a:t>Second, stress can be reduced in some cases through better job-related skills training procedures, where employees are taught how to do their jobs more effectively with less stress and strain. For instance, an employee might be taught how to reduce overload by taking shortcuts or by using new or expanded skills. These techniques would only be successful, however, if management did not follow this increased effectiveness by raising work quotas.</a:t>
            </a:r>
          </a:p>
          <a:p>
            <a:endParaRPr lang="en-CA" sz="1100" b="0" i="0" u="none" strike="noStrike" cap="none" dirty="0">
              <a:solidFill>
                <a:srgbClr val="000000"/>
              </a:solidFill>
              <a:effectLst/>
              <a:latin typeface="Arial"/>
              <a:ea typeface="Arial"/>
              <a:cs typeface="Arial"/>
              <a:sym typeface="Arial"/>
            </a:endParaRPr>
          </a:p>
          <a:p>
            <a:r>
              <a:rPr lang="en-CA" sz="1100" b="0" i="1" u="none" strike="noStrike" cap="none" dirty="0">
                <a:solidFill>
                  <a:srgbClr val="000000"/>
                </a:solidFill>
                <a:effectLst/>
                <a:latin typeface="Arial"/>
                <a:ea typeface="Arial"/>
                <a:cs typeface="Arial"/>
                <a:sym typeface="Arial"/>
              </a:rPr>
              <a:t>Job Redesign-</a:t>
            </a:r>
            <a:r>
              <a:rPr lang="en-CA" sz="1100" b="0" i="0" u="none" strike="noStrike" cap="none" dirty="0">
                <a:solidFill>
                  <a:srgbClr val="000000"/>
                </a:solidFill>
                <a:effectLst/>
                <a:latin typeface="Arial"/>
                <a:ea typeface="Arial"/>
                <a:cs typeface="Arial"/>
                <a:sym typeface="Arial"/>
              </a:rPr>
              <a:t>Third, managers can change certain aspects of jobs or the ways people perform these jobs. Much has been written about the benefits of job redesign. Enriching a job may lead to improved task significance, autonomy, responsibility, and feedback. For many people, these jobs will present a welcome challenge, which will improve the job-person fit and reduce experienced stress. </a:t>
            </a:r>
          </a:p>
          <a:p>
            <a:endParaRPr lang="en-CA" sz="1100" b="0" i="0" u="none" strike="noStrike" cap="none" dirty="0">
              <a:solidFill>
                <a:srgbClr val="000000"/>
              </a:solidFill>
              <a:effectLst/>
              <a:latin typeface="Arial"/>
              <a:ea typeface="Arial"/>
              <a:cs typeface="Arial"/>
              <a:sym typeface="Arial"/>
            </a:endParaRPr>
          </a:p>
          <a:p>
            <a:r>
              <a:rPr lang="en-CA" sz="1100" b="0" i="1" u="none" strike="noStrike" cap="none" dirty="0">
                <a:solidFill>
                  <a:srgbClr val="000000"/>
                </a:solidFill>
                <a:effectLst/>
                <a:latin typeface="Arial"/>
                <a:ea typeface="Arial"/>
                <a:cs typeface="Arial"/>
                <a:sym typeface="Arial"/>
              </a:rPr>
              <a:t>Company-Sponsored Counseling Programs- </a:t>
            </a:r>
            <a:r>
              <a:rPr lang="en-CA" sz="1100" b="0" i="0" u="none" strike="noStrike" cap="none" dirty="0">
                <a:solidFill>
                  <a:srgbClr val="000000"/>
                </a:solidFill>
                <a:effectLst/>
                <a:latin typeface="Arial"/>
                <a:ea typeface="Arial"/>
                <a:cs typeface="Arial"/>
                <a:sym typeface="Arial"/>
              </a:rPr>
              <a:t>Several companies have begun experimenting with counseling programs. Once again, much work-related stress can be reduced simply by encouraging managers to be more supportive and to provide the necessary tools for people to cope with stress.</a:t>
            </a:r>
          </a:p>
          <a:p>
            <a:endParaRPr lang="en-CA" dirty="0"/>
          </a:p>
          <a:p>
            <a:r>
              <a:rPr lang="en-CA" sz="1100" b="0" i="1" u="none" strike="noStrike" cap="none" dirty="0">
                <a:solidFill>
                  <a:srgbClr val="000000"/>
                </a:solidFill>
                <a:effectLst/>
                <a:latin typeface="Arial"/>
                <a:ea typeface="Arial"/>
                <a:cs typeface="Arial"/>
                <a:sym typeface="Arial"/>
              </a:rPr>
              <a:t>Increased Participation and Personal Control- </a:t>
            </a:r>
            <a:r>
              <a:rPr lang="en-CA" sz="1100" b="0" i="0" u="none" strike="noStrike" cap="none" dirty="0">
                <a:solidFill>
                  <a:srgbClr val="000000"/>
                </a:solidFill>
                <a:effectLst/>
                <a:latin typeface="Arial"/>
                <a:ea typeface="Arial"/>
                <a:cs typeface="Arial"/>
                <a:sym typeface="Arial"/>
              </a:rPr>
              <a:t>Fifth, managers can allow employees greater participation and personal control in decisions affecting their work. As noted above, participation increases job involvement and simultaneously reduces stress by relieving ambiguity and conflict. </a:t>
            </a:r>
          </a:p>
          <a:p>
            <a:endParaRPr lang="en-CA" dirty="0"/>
          </a:p>
          <a:p>
            <a:r>
              <a:rPr lang="en-CA" sz="1100" b="0" i="1" u="none" strike="noStrike" cap="none" dirty="0">
                <a:solidFill>
                  <a:srgbClr val="000000"/>
                </a:solidFill>
                <a:effectLst/>
                <a:latin typeface="Arial"/>
                <a:ea typeface="Arial"/>
                <a:cs typeface="Arial"/>
                <a:sym typeface="Arial"/>
              </a:rPr>
              <a:t>Work Group Cohesiveness- </a:t>
            </a:r>
            <a:r>
              <a:rPr lang="en-CA" sz="1100" b="0" i="0" u="none" strike="noStrike" cap="none" dirty="0">
                <a:solidFill>
                  <a:srgbClr val="000000"/>
                </a:solidFill>
                <a:effectLst/>
                <a:latin typeface="Arial"/>
                <a:ea typeface="Arial"/>
                <a:cs typeface="Arial"/>
                <a:sym typeface="Arial"/>
              </a:rPr>
              <a:t>Sixth, managers can attempt to build work group cohesiveness. Team-building efforts are common in industry today. These efforts focus on developing groups that will be both more productive and mutually supportive.</a:t>
            </a:r>
          </a:p>
          <a:p>
            <a:endParaRPr lang="en-CA" dirty="0"/>
          </a:p>
          <a:p>
            <a:r>
              <a:rPr lang="en-CA" sz="1100" b="0" i="1" u="none" strike="noStrike" cap="none" dirty="0">
                <a:solidFill>
                  <a:srgbClr val="000000"/>
                </a:solidFill>
                <a:effectLst/>
                <a:latin typeface="Arial"/>
                <a:ea typeface="Arial"/>
                <a:cs typeface="Arial"/>
                <a:sym typeface="Arial"/>
              </a:rPr>
              <a:t>Improved Communication- </a:t>
            </a:r>
            <a:r>
              <a:rPr lang="en-CA" sz="1100" b="0" i="0" u="none" strike="noStrike" cap="none" dirty="0">
                <a:solidFill>
                  <a:srgbClr val="000000"/>
                </a:solidFill>
                <a:effectLst/>
                <a:latin typeface="Arial"/>
                <a:ea typeface="Arial"/>
                <a:cs typeface="Arial"/>
                <a:sym typeface="Arial"/>
              </a:rPr>
              <a:t>Managers can open communication channels so employees are more informed about what is happening in the organization. With greater knowledge, role ambiguity and conflict are reduced. </a:t>
            </a:r>
          </a:p>
          <a:p>
            <a:endParaRPr lang="en-CA" sz="1100" b="0" i="0" u="none" strike="noStrike" cap="none" dirty="0">
              <a:solidFill>
                <a:srgbClr val="000000"/>
              </a:solidFill>
              <a:effectLst/>
              <a:latin typeface="Arial"/>
              <a:ea typeface="Arial"/>
              <a:cs typeface="Arial"/>
              <a:sym typeface="Arial"/>
            </a:endParaRPr>
          </a:p>
          <a:p>
            <a:r>
              <a:rPr lang="en-CA" sz="1100" b="0" i="1" u="none" strike="noStrike" cap="none" dirty="0">
                <a:solidFill>
                  <a:srgbClr val="000000"/>
                </a:solidFill>
                <a:effectLst/>
                <a:latin typeface="Arial"/>
                <a:ea typeface="Arial"/>
                <a:cs typeface="Arial"/>
                <a:sym typeface="Arial"/>
              </a:rPr>
              <a:t>Health Promotion Programs</a:t>
            </a:r>
          </a:p>
          <a:p>
            <a:r>
              <a:rPr lang="en-CA" sz="1100" b="0" i="0" u="none" strike="noStrike" cap="none" dirty="0">
                <a:solidFill>
                  <a:srgbClr val="000000"/>
                </a:solidFill>
                <a:effectLst/>
                <a:latin typeface="Arial"/>
                <a:ea typeface="Arial"/>
                <a:cs typeface="Arial"/>
                <a:sym typeface="Arial"/>
              </a:rPr>
              <a:t>Finally, many companies have recently embarked on a more systematic and comprehensive approach to stress reduction and wellness in the workplace.</a:t>
            </a:r>
          </a:p>
          <a:p>
            <a:br>
              <a:rPr lang="en-CA" dirty="0"/>
            </a:br>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3530744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To increase our self-awareness skills, we should spend time thinking about our emotions to understand why we experience a specific emotion. We should look at those things that cause a strong reaction, such as anger to help us understand the underlying reasons for that reaction. By doing this, we can begin to see a pattern within ourselves that helps explain how we behave and how we feel in certain situations. This allows us to handle those situations when they arise.</a:t>
            </a:r>
            <a:endParaRPr lang="en-US" dirty="0"/>
          </a:p>
        </p:txBody>
      </p:sp>
    </p:spTree>
    <p:extLst>
      <p:ext uri="{BB962C8B-B14F-4D97-AF65-F5344CB8AC3E}">
        <p14:creationId xmlns:p14="http://schemas.microsoft.com/office/powerpoint/2010/main" val="3555981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dirty="0"/>
              <a:t>This field looks at people’s strengths and what helps individuals to lead happy, contented lives, and it moves away from focusing on people’s pathology, faults, and problems.</a:t>
            </a:r>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According to Seligman and Csikszentmihalyi (2000), positive psychology, at the subjective level is about valued subjective experiences: well-being, contentment, and satisfaction (in the past); hope and optimism (for the future); and… happiness (in the present). At the individual level, it is about positive individual traits: the capacity for love and vocation, courage, interpersonal skill, aesthetic sensibility, perseverance, forgiveness, originality, future mindedness, spirituality, high talent, and wisdom. (p. 5)</a:t>
            </a:r>
          </a:p>
          <a:p>
            <a:br>
              <a:rPr lang="en-CA" dirty="0"/>
            </a:br>
            <a:endParaRPr lang="en-US" dirty="0"/>
          </a:p>
        </p:txBody>
      </p:sp>
    </p:spTree>
    <p:extLst>
      <p:ext uri="{BB962C8B-B14F-4D97-AF65-F5344CB8AC3E}">
        <p14:creationId xmlns:p14="http://schemas.microsoft.com/office/powerpoint/2010/main" val="3679755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topic of this section is </a:t>
            </a:r>
            <a:r>
              <a:rPr lang="en-CA" sz="1100" b="1" i="0" u="none" strike="noStrike" cap="none" dirty="0">
                <a:solidFill>
                  <a:srgbClr val="000000"/>
                </a:solidFill>
                <a:effectLst/>
                <a:latin typeface="Arial"/>
                <a:ea typeface="Arial"/>
                <a:cs typeface="Arial"/>
                <a:sym typeface="Arial"/>
              </a:rPr>
              <a:t>affect</a:t>
            </a:r>
            <a:r>
              <a:rPr lang="en-CA" sz="1100" b="0" i="0" u="none" strike="noStrike" cap="none" dirty="0">
                <a:solidFill>
                  <a:srgbClr val="000000"/>
                </a:solidFill>
                <a:effectLst/>
                <a:latin typeface="Arial"/>
                <a:ea typeface="Arial"/>
                <a:cs typeface="Arial"/>
                <a:sym typeface="Arial"/>
              </a:rPr>
              <a:t>, defined as the experience of feeling or emotion. Affect is an essential part of the study of conflict. As we will see, affect guides behaviour, helps us make decisions, and has a major impact on our mental and physical health.</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two fundamental components of affect are emotions and motivation. Both of these words have the same underlying Latin root, meaning “to move.”</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Whether it is the thrill of a roller-coaster ride that elicits an unexpected scream, the flush of embarrassment that follows a public mistake, or the feeling of anger rising when your </a:t>
            </a:r>
            <a:r>
              <a:rPr lang="en-CA" sz="1100" b="0" i="0" u="none" strike="noStrike" cap="none" dirty="0" err="1">
                <a:solidFill>
                  <a:srgbClr val="000000"/>
                </a:solidFill>
                <a:effectLst/>
                <a:latin typeface="Arial"/>
                <a:ea typeface="Arial"/>
                <a:cs typeface="Arial"/>
                <a:sym typeface="Arial"/>
              </a:rPr>
              <a:t>coworker</a:t>
            </a:r>
            <a:r>
              <a:rPr lang="en-CA" sz="1100" b="0" i="0" u="none" strike="noStrike" cap="none" dirty="0">
                <a:solidFill>
                  <a:srgbClr val="000000"/>
                </a:solidFill>
                <a:effectLst/>
                <a:latin typeface="Arial"/>
                <a:ea typeface="Arial"/>
                <a:cs typeface="Arial"/>
                <a:sym typeface="Arial"/>
              </a:rPr>
              <a:t> blames you for their mistake, emotions move our actions. Emotions normally serve an adaptive role</a:t>
            </a:r>
            <a:endParaRPr lang="en-US" dirty="0"/>
          </a:p>
        </p:txBody>
      </p:sp>
    </p:spTree>
    <p:extLst>
      <p:ext uri="{BB962C8B-B14F-4D97-AF65-F5344CB8AC3E}">
        <p14:creationId xmlns:p14="http://schemas.microsoft.com/office/powerpoint/2010/main" val="1281204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When it is activated, the SNS provides us with energy to respond to our environment. The liver puts extra sugar into the bloodstream, the heart pumps more blood, our pupils dilate to help us see better, respiration increases, and we begin to perspire to cool the body. The sympathetic nervous system also acts to release stress hormones including epinephrine and norepinephrine. At the same time, the action of the PNS is decreased.</a:t>
            </a:r>
          </a:p>
          <a:p>
            <a:br>
              <a:rPr lang="en-CA" dirty="0"/>
            </a:br>
            <a:endParaRPr lang="en-US" dirty="0"/>
          </a:p>
        </p:txBody>
      </p:sp>
    </p:spTree>
    <p:extLst>
      <p:ext uri="{BB962C8B-B14F-4D97-AF65-F5344CB8AC3E}">
        <p14:creationId xmlns:p14="http://schemas.microsoft.com/office/powerpoint/2010/main" val="1149875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arousal that we experience as part of our emotional experience is caused by the activation of the sympathetic nervous system. The experience of emotion is also controlled in part by one of the evolutionarily oldest parts of our brain—the part known as the</a:t>
            </a:r>
            <a:r>
              <a:rPr lang="en-CA" sz="1100" b="1" i="0" u="none" strike="noStrike" cap="none" dirty="0">
                <a:solidFill>
                  <a:srgbClr val="000000"/>
                </a:solidFill>
                <a:effectLst/>
                <a:latin typeface="Arial"/>
                <a:ea typeface="Arial"/>
                <a:cs typeface="Arial"/>
                <a:sym typeface="Arial"/>
              </a:rPr>
              <a:t> limbic system</a:t>
            </a:r>
            <a:r>
              <a:rPr lang="en-CA" sz="1100" b="0" i="0" u="none" strike="noStrike" cap="none" dirty="0">
                <a:solidFill>
                  <a:srgbClr val="000000"/>
                </a:solidFill>
                <a:effectLst/>
                <a:latin typeface="Arial"/>
                <a:ea typeface="Arial"/>
                <a:cs typeface="Arial"/>
                <a:sym typeface="Arial"/>
              </a:rPr>
              <a:t>—which includes several brain structures that help us experience emotion. </a:t>
            </a:r>
          </a:p>
          <a:p>
            <a:endParaRPr lang="en-CA" sz="1100" b="0" i="0" u="none" strike="noStrike" cap="none" dirty="0">
              <a:solidFill>
                <a:srgbClr val="000000"/>
              </a:solidFill>
              <a:effectLst/>
              <a:latin typeface="Arial"/>
              <a:cs typeface="Arial"/>
              <a:sym typeface="Arial"/>
            </a:endParaRPr>
          </a:p>
          <a:p>
            <a:endParaRPr lang="en-US" dirty="0"/>
          </a:p>
        </p:txBody>
      </p:sp>
    </p:spTree>
    <p:extLst>
      <p:ext uri="{BB962C8B-B14F-4D97-AF65-F5344CB8AC3E}">
        <p14:creationId xmlns:p14="http://schemas.microsoft.com/office/powerpoint/2010/main" val="1532132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1" u="none" strike="noStrike" cap="none" dirty="0">
                <a:solidFill>
                  <a:srgbClr val="000000"/>
                </a:solidFill>
                <a:effectLst/>
                <a:latin typeface="Arial"/>
                <a:ea typeface="Arial"/>
                <a:cs typeface="Arial"/>
                <a:sym typeface="Arial"/>
              </a:rPr>
              <a:t>The secondary emotions are those that have a major cognitive component. They are determined by both their level of arousal, ranging from mild to intense, and their valence, ranging from pleasant to unpleasant</a:t>
            </a:r>
          </a:p>
          <a:p>
            <a:endParaRPr lang="en-CA" sz="1100" b="0" i="1"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Not all of our emotions come from the old parts of our brain; we also interpret our experiences to create a more complex array of emotional experiences. For instance, the amygdala may sense fear when it senses that the body is falling, but that fear may be interpreted completely differently, perhaps even as excitement, when we are falling on a roller-coaster ride than when we are falling from the sky in an airplane that has lost power. </a:t>
            </a:r>
            <a:endParaRPr lang="en-US" dirty="0"/>
          </a:p>
        </p:txBody>
      </p:sp>
    </p:spTree>
    <p:extLst>
      <p:ext uri="{BB962C8B-B14F-4D97-AF65-F5344CB8AC3E}">
        <p14:creationId xmlns:p14="http://schemas.microsoft.com/office/powerpoint/2010/main" val="1065822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EQ is built by four distinct emotional processes: perceiving, understanding, managing, and using emotions (Salovey &amp; Mayer, 2000). All four components of emotional intelligence are important for our ability to manage conflict situations at work.</a:t>
            </a:r>
          </a:p>
          <a:p>
            <a:endParaRPr lang="en-CA" dirty="0"/>
          </a:p>
          <a:p>
            <a:r>
              <a:rPr lang="en-CA" sz="1100" b="1" i="0" u="none" strike="noStrike" cap="none" dirty="0">
                <a:solidFill>
                  <a:srgbClr val="000000"/>
                </a:solidFill>
                <a:effectLst/>
                <a:latin typeface="Arial"/>
                <a:ea typeface="Arial"/>
                <a:cs typeface="Arial"/>
                <a:sym typeface="Arial"/>
              </a:rPr>
              <a:t>Self-awareness </a:t>
            </a:r>
            <a:r>
              <a:rPr lang="en-CA" sz="1100" b="0" i="0" u="none" strike="noStrike" cap="none" dirty="0">
                <a:solidFill>
                  <a:srgbClr val="000000"/>
                </a:solidFill>
                <a:effectLst/>
                <a:latin typeface="Arial"/>
                <a:ea typeface="Arial"/>
                <a:cs typeface="Arial"/>
                <a:sym typeface="Arial"/>
              </a:rPr>
              <a:t>refers to a person’s ability to understand their feelings from moment to moment. It might seem as if this is something we know, but we often go about our day without thinking or being aware of our emotions that impact how we behave in work or personal situations</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Self-management</a:t>
            </a:r>
            <a:r>
              <a:rPr lang="en-CA" sz="1100" b="0" i="0" u="none" strike="noStrike" cap="none" dirty="0">
                <a:solidFill>
                  <a:srgbClr val="000000"/>
                </a:solidFill>
                <a:effectLst/>
                <a:latin typeface="Arial"/>
                <a:ea typeface="Arial"/>
                <a:cs typeface="Arial"/>
                <a:sym typeface="Arial"/>
              </a:rPr>
              <a:t> refers to our ability to manage our emotions and is dependent on our self-awareness ability. How do we handle frustration, anger, and sadness? Are we able to control our behaviors and emotions? Self-management also is the ability to follow through with commitments and take initiative at work.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Relationship management</a:t>
            </a:r>
            <a:r>
              <a:rPr lang="en-CA" sz="1100" b="0" i="0" u="none" strike="noStrike" cap="none" dirty="0">
                <a:solidFill>
                  <a:srgbClr val="000000"/>
                </a:solidFill>
                <a:effectLst/>
                <a:latin typeface="Arial"/>
                <a:ea typeface="Arial"/>
                <a:cs typeface="Arial"/>
                <a:sym typeface="Arial"/>
              </a:rPr>
              <a:t> refers to our ability to communicate clearly, maintain good relationships with others, work well in teams, and manage conflict. Relationship management relies on your ability to use the other three areas of EQ to manage relationships effectively. </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Social awareness </a:t>
            </a:r>
            <a:r>
              <a:rPr lang="en-CA" sz="1100" b="0" i="0" u="none" strike="noStrike" cap="none" dirty="0">
                <a:solidFill>
                  <a:srgbClr val="000000"/>
                </a:solidFill>
                <a:effectLst/>
                <a:latin typeface="Arial"/>
                <a:ea typeface="Arial"/>
                <a:cs typeface="Arial"/>
                <a:sym typeface="Arial"/>
              </a:rPr>
              <a:t>is our ability to understand social cues that may affect others around us. In other words, understanding how another is feeling, even if we do not feel the same way. Social awareness also includes having empathy for another, recognizing power structure and unwritten workplace dynamics.</a:t>
            </a:r>
          </a:p>
          <a:p>
            <a:endParaRPr lang="en-CA" sz="1100" b="0" i="0" u="none" strike="noStrike" cap="none" dirty="0">
              <a:solidFill>
                <a:srgbClr val="000000"/>
              </a:solidFill>
              <a:effectLst/>
              <a:latin typeface="Arial"/>
              <a:cs typeface="Arial"/>
              <a:sym typeface="Arial"/>
            </a:endParaRPr>
          </a:p>
          <a:p>
            <a:endParaRPr lang="en-US" dirty="0"/>
          </a:p>
        </p:txBody>
      </p:sp>
    </p:spTree>
    <p:extLst>
      <p:ext uri="{BB962C8B-B14F-4D97-AF65-F5344CB8AC3E}">
        <p14:creationId xmlns:p14="http://schemas.microsoft.com/office/powerpoint/2010/main" val="624981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Emotions matter because they influence our behavior. And there is no emotional experience that has a affect more powerful influence on us than stress.</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Stress is a function of the objective environment but also of individuals’ subjective interpretation of events and their consequences.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Both body and mind are involved the process. It is important for both firms and individuals to take preventive measures before the cumulative effects of stress manifest themselves in ways that cost both the individual and the company.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Stress can have a positive effect, making us more alert or more prepared to take on an important challenge. Stress can also have a negative effect, causing a range of physical and mental ailments.</a:t>
            </a:r>
            <a:endParaRPr lang="en-US" dirty="0"/>
          </a:p>
        </p:txBody>
      </p:sp>
    </p:spTree>
    <p:extLst>
      <p:ext uri="{BB962C8B-B14F-4D97-AF65-F5344CB8AC3E}">
        <p14:creationId xmlns:p14="http://schemas.microsoft.com/office/powerpoint/2010/main" val="3888474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Acute stressors</a:t>
            </a:r>
            <a:r>
              <a:rPr lang="en-CA" sz="1100" b="0" i="0" u="none" strike="noStrike" cap="none" dirty="0">
                <a:solidFill>
                  <a:srgbClr val="000000"/>
                </a:solidFill>
                <a:effectLst/>
                <a:latin typeface="Arial"/>
                <a:ea typeface="Arial"/>
                <a:cs typeface="Arial"/>
                <a:sym typeface="Arial"/>
              </a:rPr>
              <a:t> are time-specific events of high intensity and short duration that occur infrequently, such as a performance review, a car accident, or unexpected encounter.</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Episodic (or daily) stressors</a:t>
            </a:r>
            <a:r>
              <a:rPr lang="en-CA" sz="1100" b="0" i="0" u="none" strike="noStrike" cap="none" dirty="0">
                <a:solidFill>
                  <a:srgbClr val="000000"/>
                </a:solidFill>
                <a:effectLst/>
                <a:latin typeface="Arial"/>
                <a:ea typeface="Arial"/>
                <a:cs typeface="Arial"/>
                <a:sym typeface="Arial"/>
              </a:rPr>
              <a:t> may be similar to acute stressors but occur more frequently, have a longer duration, and may be of lower intensity. Making repeated requests of a worker to work overtime is an example of an episodic stressor.</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Chronic stressors</a:t>
            </a:r>
            <a:r>
              <a:rPr lang="en-CA" sz="1100" b="0" i="0" u="none" strike="noStrike" cap="none" dirty="0">
                <a:solidFill>
                  <a:srgbClr val="000000"/>
                </a:solidFill>
                <a:effectLst/>
                <a:latin typeface="Arial"/>
                <a:ea typeface="Arial"/>
                <a:cs typeface="Arial"/>
                <a:sym typeface="Arial"/>
              </a:rPr>
              <a:t> are stressors that persist over a sustained period of time, and include job insecurity, work overload, or lack of control.</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Catastrophic stressors</a:t>
            </a:r>
            <a:r>
              <a:rPr lang="en-CA" sz="1100" b="0" i="0" u="none" strike="noStrike" cap="none" dirty="0">
                <a:solidFill>
                  <a:srgbClr val="000000"/>
                </a:solidFill>
                <a:effectLst/>
                <a:latin typeface="Arial"/>
                <a:ea typeface="Arial"/>
                <a:cs typeface="Arial"/>
                <a:sym typeface="Arial"/>
              </a:rPr>
              <a:t> are a subset of acute stressors but differ in their intensity, threatening life, safety, or property. Robbery and physical assault are examples of catastrophic stressors.</a:t>
            </a:r>
          </a:p>
          <a:p>
            <a:endParaRPr lang="en-US" dirty="0"/>
          </a:p>
          <a:p>
            <a:r>
              <a:rPr lang="en-CA" sz="1100" b="0" i="0" u="none" strike="noStrike" cap="none" dirty="0">
                <a:solidFill>
                  <a:srgbClr val="000000"/>
                </a:solidFill>
                <a:effectLst/>
                <a:latin typeface="Arial"/>
                <a:ea typeface="Arial"/>
                <a:cs typeface="Arial"/>
                <a:sym typeface="Arial"/>
              </a:rPr>
              <a:t>Thomas Holmes and Richard Rahe (1967) developed a measure of some everyday life events that might lead to stress. Rahe and his colleagues (1970) asked 2,500 members of the military to complete the rating scale and then assessed the health records of the soldiers over the following 6 months. The results were clear: The higher the scale score, the more likely the soldier was to end up in the hospital.</a:t>
            </a:r>
            <a:endParaRPr lang="en-US" dirty="0"/>
          </a:p>
        </p:txBody>
      </p:sp>
    </p:spTree>
    <p:extLst>
      <p:ext uri="{BB962C8B-B14F-4D97-AF65-F5344CB8AC3E}">
        <p14:creationId xmlns:p14="http://schemas.microsoft.com/office/powerpoint/2010/main" val="2813127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creativecommons.org/licenses/by-nc-sa/4.0/" TargetMode="External"/><Relationship Id="rId4" Type="http://schemas.openxmlformats.org/officeDocument/2006/relationships/hyperlink" Target="https://open.lib.umn.edu/socialpsychology/chapter/3-2-emotions-stress-and-well-being/#stangorsocial_1.0-ch03_s02_s01_s01_f0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creativecommons.org/licenses/by-nc-sa/3.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creativecommons.org/licenses/by/4.0/" TargetMode="External"/><Relationship Id="rId4" Type="http://schemas.openxmlformats.org/officeDocument/2006/relationships/hyperlink" Target="https://openstax.org/books/organizational-behavior/pages/18-2-organizational-influences-on-stres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creativecommons.org/licenses/by-nc-sa/4.0/" TargetMode="External"/><Relationship Id="rId4" Type="http://schemas.openxmlformats.org/officeDocument/2006/relationships/hyperlink" Target="https://openstax.org/books/organizational-behavior/pages/18-3-buffering-effects-of-work-related-stres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unsplash.com/@kirillvasilevcom?utm_source=unsplash&amp;utm_medium=referral&amp;utm_content=creditCopyText"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hyperlink" Target="https://unsplash.com/s/photos/positive-emotions?utm_source=unsplash&amp;utm_medium=referral&amp;utm_content=creditCopyTex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users/absolutvision-6158753/?utm_source=link-attribution&amp;utm_medium=referral&amp;utm_campaign=image&amp;utm_content=2979107"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hyperlink" Target="https://pixabay.com/?utm_source=link-attribution&amp;utm_medium=referral&amp;utm_campaign=image&amp;utm_content=2979107"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creativecommons.org/licenses/by-nc-sa/4.0/" TargetMode="External"/><Relationship Id="rId4" Type="http://schemas.openxmlformats.org/officeDocument/2006/relationships/hyperlink" Target="https://open.lib.umn.edu/socialpsychology/chapter/3-1-moods-and-emotions-in-our-social-liv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creativecommons.org/licenses/by-nc-sa/4.0/" TargetMode="External"/><Relationship Id="rId4" Type="http://schemas.openxmlformats.org/officeDocument/2006/relationships/hyperlink" Target="https://psychology.pressbooks.tru.ca/chapter/11-1-the-experience-of-emotion/#ld11.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creativecommons.org/licenses/by-nc-sa/4.0/" TargetMode="External"/><Relationship Id="rId4" Type="http://schemas.openxmlformats.org/officeDocument/2006/relationships/hyperlink" Target="https://www.oercommons.org/courses/nscc-organizational-behaviour/view"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users/1388843-1388843/?utm_source=link-attribution&amp;utm_medium=referral&amp;utm_campaign=image&amp;utm_content=1492052"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hyperlink" Target="https://pixabay.com/?utm_source=link-attribution&amp;utm_medium=referral&amp;utm_campaign=image&amp;utm_content=1492052"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311970" y="1775225"/>
            <a:ext cx="8508329"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dirty="0">
                <a:latin typeface="Arial" panose="020B0604020202020204" pitchFamily="34" charset="0"/>
                <a:cs typeface="Arial" panose="020B0604020202020204" pitchFamily="34" charset="0"/>
              </a:rPr>
              <a:t>CONFLICT MANAGEMENT</a:t>
            </a:r>
          </a:p>
        </p:txBody>
      </p:sp>
      <p:sp>
        <p:nvSpPr>
          <p:cNvPr id="82" name="Google Shape;82;p14"/>
          <p:cNvSpPr txBox="1">
            <a:spLocks noGrp="1"/>
          </p:cNvSpPr>
          <p:nvPr>
            <p:ph type="subTitle" idx="1"/>
          </p:nvPr>
        </p:nvSpPr>
        <p:spPr>
          <a:xfrm>
            <a:off x="311971" y="2715912"/>
            <a:ext cx="8918089" cy="930929"/>
          </a:xfrm>
          <a:prstGeom prst="rect">
            <a:avLst/>
          </a:prstGeom>
        </p:spPr>
        <p:txBody>
          <a:bodyPr spcFirstLastPara="1" wrap="square" lIns="91425" tIns="91425" rIns="91425" bIns="91425" anchor="t" anchorCtr="0">
            <a:normAutofit/>
          </a:bodyPr>
          <a:lstStyle/>
          <a:p>
            <a:pPr marL="0" indent="0"/>
            <a:r>
              <a:rPr lang="en-US" sz="3000" b="1" dirty="0">
                <a:latin typeface="Arial" panose="020B0604020202020204" pitchFamily="34" charset="0"/>
                <a:cs typeface="Arial" panose="020B0604020202020204" pitchFamily="34" charset="0"/>
              </a:rPr>
              <a:t>CHAPTER 7:EMOTIONS</a:t>
            </a:r>
          </a:p>
          <a:p>
            <a:pPr marL="0" indent="0"/>
            <a:endParaRPr lang="en-CA" sz="3000" b="1" cap="all" dirty="0">
              <a:latin typeface="Arial" panose="020B0604020202020204" pitchFamily="34" charset="0"/>
              <a:cs typeface="Arial" panose="020B0604020202020204" pitchFamily="34" charset="0"/>
            </a:endParaRPr>
          </a:p>
          <a:p>
            <a:pPr marL="0" indent="0"/>
            <a:endParaRPr sz="3000" dirty="0"/>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a:alphaModFix/>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C73DC-1777-DFC9-55D2-FF8031DF658F}"/>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7.2 STRESS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5E1D57CE-6838-66A6-C8B2-1DCFC1412F97}"/>
              </a:ext>
            </a:extLst>
          </p:cNvPr>
          <p:cNvSpPr>
            <a:spLocks noGrp="1"/>
          </p:cNvSpPr>
          <p:nvPr>
            <p:ph type="body" idx="1"/>
          </p:nvPr>
        </p:nvSpPr>
        <p:spPr/>
        <p:txBody>
          <a:bodyPr>
            <a:noAutofit/>
          </a:bodyPr>
          <a:lstStyle/>
          <a:p>
            <a:pPr marL="114300" indent="0">
              <a:buNone/>
            </a:pPr>
            <a:r>
              <a:rPr lang="en-CA" sz="1900" b="1" dirty="0">
                <a:latin typeface="Arial" panose="020B0604020202020204" pitchFamily="34" charset="0"/>
                <a:cs typeface="Arial" panose="020B0604020202020204" pitchFamily="34" charset="0"/>
              </a:rPr>
              <a:t>Responses to Stress</a:t>
            </a:r>
          </a:p>
          <a:p>
            <a:pPr marL="114300" indent="0">
              <a:buNone/>
            </a:pPr>
            <a:endParaRPr lang="en-CA" sz="1900" dirty="0">
              <a:latin typeface="Arial" panose="020B0604020202020204" pitchFamily="34" charset="0"/>
              <a:cs typeface="Arial" panose="020B0604020202020204" pitchFamily="34" charset="0"/>
            </a:endParaRPr>
          </a:p>
          <a:p>
            <a:pPr marL="114300" indent="0">
              <a:buNone/>
            </a:pPr>
            <a:r>
              <a:rPr lang="en-CA" sz="1900" dirty="0">
                <a:latin typeface="Arial" panose="020B0604020202020204" pitchFamily="34" charset="0"/>
                <a:cs typeface="Arial" panose="020B0604020202020204" pitchFamily="34" charset="0"/>
              </a:rPr>
              <a:t>Not all people experience and respond to stress in the same way, and these differences can be important.</a:t>
            </a:r>
          </a:p>
          <a:p>
            <a:endParaRPr lang="en-CA" sz="1900" dirty="0">
              <a:latin typeface="Arial" panose="020B0604020202020204" pitchFamily="34" charset="0"/>
              <a:cs typeface="Arial" panose="020B0604020202020204" pitchFamily="34" charset="0"/>
            </a:endParaRPr>
          </a:p>
          <a:p>
            <a:pPr marL="114300" indent="0">
              <a:buNone/>
            </a:pPr>
            <a:r>
              <a:rPr lang="en-CA" sz="1900" dirty="0">
                <a:latin typeface="Arial" panose="020B0604020202020204" pitchFamily="34" charset="0"/>
                <a:cs typeface="Arial" panose="020B0604020202020204" pitchFamily="34" charset="0"/>
              </a:rPr>
              <a:t>Recent research has shown that the strongest predictor of a physiological stress response from daily hassles is the amount of negative emotion that they evoke. People who experience strong negative emotions as a result of everyday hassles and who respond to stress with hostility experience more negative health outcomes than do those who react in a less negative way (McIntyre et al., 2008; </a:t>
            </a:r>
            <a:r>
              <a:rPr lang="en-CA" sz="1900" dirty="0" err="1">
                <a:latin typeface="Arial" panose="020B0604020202020204" pitchFamily="34" charset="0"/>
                <a:cs typeface="Arial" panose="020B0604020202020204" pitchFamily="34" charset="0"/>
              </a:rPr>
              <a:t>Suls</a:t>
            </a:r>
            <a:r>
              <a:rPr lang="en-CA" sz="1900" dirty="0">
                <a:latin typeface="Arial" panose="020B0604020202020204" pitchFamily="34" charset="0"/>
                <a:cs typeface="Arial" panose="020B0604020202020204" pitchFamily="34" charset="0"/>
              </a:rPr>
              <a:t> &amp; </a:t>
            </a:r>
            <a:r>
              <a:rPr lang="en-CA" sz="1900" dirty="0" err="1">
                <a:latin typeface="Arial" panose="020B0604020202020204" pitchFamily="34" charset="0"/>
                <a:cs typeface="Arial" panose="020B0604020202020204" pitchFamily="34" charset="0"/>
              </a:rPr>
              <a:t>Bunde</a:t>
            </a:r>
            <a:r>
              <a:rPr lang="en-CA" sz="1900" dirty="0">
                <a:latin typeface="Arial" panose="020B0604020202020204" pitchFamily="34" charset="0"/>
                <a:cs typeface="Arial" panose="020B0604020202020204" pitchFamily="34" charset="0"/>
              </a:rPr>
              <a:t>, 2005).</a:t>
            </a:r>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9500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AD365-7827-CE50-BFAD-09CEB8446DE7}"/>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7.2 STRESS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EBA08E06-6C44-61B6-78BD-497F64F5D5D6}"/>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Stress and the Immune System</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We experience stress when we find ourselves in situations where we are not sure how to respond or whether we are going to be able to adequately cope. Extreme social situations, such as being the victim of a terrorist attack, a natural disaster, or a violent crime, may produce an extreme form of stress known as </a:t>
            </a:r>
            <a:r>
              <a:rPr lang="en-CA" sz="2000" b="1" dirty="0">
                <a:latin typeface="Arial" panose="020B0604020202020204" pitchFamily="34" charset="0"/>
                <a:cs typeface="Arial" panose="020B0604020202020204" pitchFamily="34" charset="0"/>
              </a:rPr>
              <a:t>post-traumatic stress disorder (PTSD)</a:t>
            </a:r>
            <a:r>
              <a:rPr lang="en-CA" sz="2000" dirty="0">
                <a:latin typeface="Arial" panose="020B0604020202020204" pitchFamily="34" charset="0"/>
                <a:cs typeface="Arial" panose="020B0604020202020204" pitchFamily="34" charset="0"/>
              </a:rPr>
              <a:t>,a medical syndrome that includes symptoms of anxiety, sleeplessness, nightmares, and social withdrawal.</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3434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12C37-D59B-0274-2D64-901D731C1A3E}"/>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7.2 STRESS 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2B518CF2-9EA1-CA6A-82D5-091D325C6A8B}"/>
              </a:ext>
            </a:extLst>
          </p:cNvPr>
          <p:cNvSpPr>
            <a:spLocks noGrp="1"/>
          </p:cNvSpPr>
          <p:nvPr>
            <p:ph type="body" idx="1"/>
          </p:nvPr>
        </p:nvSpPr>
        <p:spPr>
          <a:xfrm>
            <a:off x="311700" y="1163774"/>
            <a:ext cx="8520600" cy="3339000"/>
          </a:xfrm>
        </p:spPr>
        <p:txBody>
          <a:bodyPr/>
          <a:lstStyle/>
          <a:p>
            <a:pPr marL="114300" indent="0">
              <a:buNone/>
            </a:pPr>
            <a:r>
              <a:rPr lang="en-CA" dirty="0"/>
              <a:t>General Adaptation Syndrome</a:t>
            </a:r>
          </a:p>
          <a:p>
            <a:pPr marL="114300" indent="0">
              <a:buNone/>
            </a:pPr>
            <a:br>
              <a:rPr lang="en-CA" dirty="0"/>
            </a:br>
            <a:endParaRPr lang="en-US" dirty="0"/>
          </a:p>
        </p:txBody>
      </p:sp>
      <p:pic>
        <p:nvPicPr>
          <p:cNvPr id="5" name="Picture 4" descr="The graph between the stress resistance and different phases such as Alarm reaction, Resistance, and Exhaustion. The graph goes high with stress resistance till the half of phase 2 and after that, it goes down.">
            <a:extLst>
              <a:ext uri="{FF2B5EF4-FFF2-40B4-BE49-F238E27FC236}">
                <a16:creationId xmlns:a16="http://schemas.microsoft.com/office/drawing/2014/main" id="{2EF96824-8864-8A3A-6B7B-42C0A69C0D5F}"/>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544960" y="1570179"/>
            <a:ext cx="5892335" cy="2801016"/>
          </a:xfrm>
          <a:prstGeom prst="rect">
            <a:avLst/>
          </a:prstGeom>
        </p:spPr>
      </p:pic>
      <p:sp>
        <p:nvSpPr>
          <p:cNvPr id="4" name="TextBox 3">
            <a:extLst>
              <a:ext uri="{FF2B5EF4-FFF2-40B4-BE49-F238E27FC236}">
                <a16:creationId xmlns:a16="http://schemas.microsoft.com/office/drawing/2014/main" id="{1863A66C-CAE2-56B8-D9D4-FD49229CCC1B}"/>
              </a:ext>
            </a:extLst>
          </p:cNvPr>
          <p:cNvSpPr txBox="1"/>
          <p:nvPr/>
        </p:nvSpPr>
        <p:spPr>
          <a:xfrm>
            <a:off x="833982" y="4404863"/>
            <a:ext cx="766871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Image by University of Minnesota, </a:t>
            </a:r>
            <a:r>
              <a:rPr lang="en-US" sz="1100" u="sng" dirty="0">
                <a:hlinkClick r:id="rId4"/>
              </a:rPr>
              <a:t>Principles of Social Psychology</a:t>
            </a:r>
            <a:r>
              <a:rPr lang="en-US" sz="1100" dirty="0"/>
              <a:t>, </a:t>
            </a:r>
            <a:r>
              <a:rPr lang="en-US" sz="1100" u="sng" dirty="0">
                <a:hlinkClick r:id="rId5"/>
              </a:rPr>
              <a:t>CC BY-NC-SA 4.0</a:t>
            </a:r>
            <a:r>
              <a:rPr lang="en-US" sz="1100" dirty="0"/>
              <a:t>. Modified from the original. Cropped for accessibility.</a:t>
            </a:r>
          </a:p>
        </p:txBody>
      </p:sp>
    </p:spTree>
    <p:extLst>
      <p:ext uri="{BB962C8B-B14F-4D97-AF65-F5344CB8AC3E}">
        <p14:creationId xmlns:p14="http://schemas.microsoft.com/office/powerpoint/2010/main" val="1816415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7451-FED5-C96B-EE32-289B0F1EC2D4}"/>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7.2 STRESS VI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2E140F30-9C05-99B8-0508-460AEA802294}"/>
              </a:ext>
            </a:extLst>
          </p:cNvPr>
          <p:cNvSpPr>
            <a:spLocks noGrp="1"/>
          </p:cNvSpPr>
          <p:nvPr>
            <p:ph type="body" idx="1"/>
          </p:nvPr>
        </p:nvSpPr>
        <p:spPr>
          <a:xfrm>
            <a:off x="311700" y="1804500"/>
            <a:ext cx="3081495" cy="3339000"/>
          </a:xfrm>
        </p:spPr>
        <p:txBody>
          <a:bodyPr/>
          <a:lstStyle/>
          <a:p>
            <a:pPr marL="114300" indent="0">
              <a:buNone/>
            </a:pPr>
            <a:r>
              <a:rPr lang="en-CA" b="1" dirty="0"/>
              <a:t>Managing Stress</a:t>
            </a:r>
          </a:p>
          <a:p>
            <a:pPr marL="114300" indent="0">
              <a:buNone/>
            </a:pPr>
            <a:endParaRPr lang="en-CA" b="1" dirty="0"/>
          </a:p>
          <a:p>
            <a:pPr marL="114300" indent="0">
              <a:buNone/>
            </a:pPr>
            <a:r>
              <a:rPr lang="en-CA" dirty="0"/>
              <a:t>We all experience stress at one time or another. However, we can take action to assess and relieve the stress in our life.</a:t>
            </a:r>
            <a:endParaRPr lang="en-CA" b="1" dirty="0"/>
          </a:p>
          <a:p>
            <a:pPr marL="114300" indent="0">
              <a:buNone/>
            </a:pPr>
            <a:endParaRPr lang="en-CA" dirty="0"/>
          </a:p>
          <a:p>
            <a:pPr marL="114300" indent="0">
              <a:buNone/>
            </a:pPr>
            <a:br>
              <a:rPr lang="en-CA" dirty="0"/>
            </a:br>
            <a:endParaRPr lang="en-US" dirty="0"/>
          </a:p>
        </p:txBody>
      </p:sp>
      <p:pic>
        <p:nvPicPr>
          <p:cNvPr id="5" name="Picture 4" descr="Managing Stress&#10;&#10;Avoid the stressor&#10;Look at the stressor&#10;Try to put the stressor in a positive light&#10;Consider the stressor and the long-term impact. Will this be a stressor in three months or one year?&#10;&#10;Alter the stressor&#10;Learn to say no to things that may cause stress&#10;Change the way you are working with the stressor&#10;Communicate needs and wants&#10;&#10;Adapt to the stressor&#10;Change your opinion of the stressor&#10;Look at how the stressor can be positive; for example, &quot;I have a lot of work, but if I do well, it might mean a promotion.&quot;&#10;&#10;Accept the stressor&#10;Find other outlets to handle the stressor&#10;Develop tolerance to the stressor&#10;Let go of the things you cannot control&#10;&#10;&#10;&#10;">
            <a:extLst>
              <a:ext uri="{FF2B5EF4-FFF2-40B4-BE49-F238E27FC236}">
                <a16:creationId xmlns:a16="http://schemas.microsoft.com/office/drawing/2014/main" id="{A78492E7-FD15-B1F7-4490-6C80CD0C575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835745" y="702998"/>
            <a:ext cx="4996555" cy="3906861"/>
          </a:xfrm>
          <a:prstGeom prst="rect">
            <a:avLst/>
          </a:prstGeom>
        </p:spPr>
      </p:pic>
      <p:sp>
        <p:nvSpPr>
          <p:cNvPr id="4" name="TextBox 3">
            <a:extLst>
              <a:ext uri="{FF2B5EF4-FFF2-40B4-BE49-F238E27FC236}">
                <a16:creationId xmlns:a16="http://schemas.microsoft.com/office/drawing/2014/main" id="{C6D2F105-1559-20B7-44E5-835AC54F7627}"/>
              </a:ext>
            </a:extLst>
          </p:cNvPr>
          <p:cNvSpPr txBox="1"/>
          <p:nvPr/>
        </p:nvSpPr>
        <p:spPr>
          <a:xfrm>
            <a:off x="2715050" y="4531705"/>
            <a:ext cx="661140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Image by Saylor Academy, Human Relations, </a:t>
            </a:r>
            <a:r>
              <a:rPr lang="en-US" sz="1100" u="sng" dirty="0">
                <a:hlinkClick r:id="rId4"/>
              </a:rPr>
              <a:t>CC BY-NC-SA 3.0</a:t>
            </a:r>
            <a:r>
              <a:rPr lang="en-US" sz="1100" dirty="0"/>
              <a:t>. Color altered from the original.</a:t>
            </a:r>
          </a:p>
        </p:txBody>
      </p:sp>
    </p:spTree>
    <p:extLst>
      <p:ext uri="{BB962C8B-B14F-4D97-AF65-F5344CB8AC3E}">
        <p14:creationId xmlns:p14="http://schemas.microsoft.com/office/powerpoint/2010/main" val="1817104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A7DE4-8730-882A-E0D7-ABB404762F8F}"/>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7.3 STRESS AT WORK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7B94EE1-D04E-F684-8BF6-119D2BAF0BF7}"/>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Stress at Work</a:t>
            </a:r>
          </a:p>
          <a:p>
            <a:pPr marL="114300" indent="0">
              <a:buNone/>
            </a:pPr>
            <a:endParaRPr lang="en-CA"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22E4EC7-28F6-F446-844B-699637089219}"/>
              </a:ext>
            </a:extLst>
          </p:cNvPr>
          <p:cNvSpPr txBox="1"/>
          <p:nvPr/>
        </p:nvSpPr>
        <p:spPr>
          <a:xfrm>
            <a:off x="703371" y="2143238"/>
            <a:ext cx="7516919" cy="1684289"/>
          </a:xfrm>
          <a:prstGeom prst="rect">
            <a:avLst/>
          </a:prstGeom>
          <a:solidFill>
            <a:schemeClr val="bg1">
              <a:lumMod val="95000"/>
            </a:schemeClr>
          </a:solidFill>
          <a:ln w="57150">
            <a:solidFill>
              <a:schemeClr val="tx1"/>
            </a:solidFill>
          </a:ln>
        </p:spPr>
        <p:txBody>
          <a:bodyPr wrap="square" lIns="108000" tIns="72000" rIns="108000" bIns="72000">
            <a:spAutoFit/>
          </a:bodyPr>
          <a:lstStyle/>
          <a:p>
            <a:pPr marL="114300" indent="0">
              <a:buNone/>
            </a:pPr>
            <a:r>
              <a:rPr lang="en-CA" sz="2000" dirty="0">
                <a:latin typeface="Arial" panose="020B0604020202020204" pitchFamily="34" charset="0"/>
                <a:cs typeface="Arial" panose="020B0604020202020204" pitchFamily="34" charset="0"/>
              </a:rPr>
              <a:t>Our definition of </a:t>
            </a:r>
            <a:r>
              <a:rPr lang="en-CA" sz="2000" b="1" dirty="0">
                <a:latin typeface="Arial" panose="020B0604020202020204" pitchFamily="34" charset="0"/>
                <a:cs typeface="Arial" panose="020B0604020202020204" pitchFamily="34" charset="0"/>
              </a:rPr>
              <a:t>stress</a:t>
            </a:r>
            <a:r>
              <a:rPr lang="en-CA" sz="2000" dirty="0">
                <a:latin typeface="Arial" panose="020B0604020202020204" pitchFamily="34" charset="0"/>
                <a:cs typeface="Arial" panose="020B0604020202020204" pitchFamily="34" charset="0"/>
              </a:rPr>
              <a:t> points to a poor fit between individuals and their environments. Either excessive demands are being made, or reasonable demands are being made that individuals are ill-equipped to handle.</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2036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4217-3219-5A2C-77C2-F7F8DFC9B489}"/>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7.3 STRESS AT WORK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DBB2598A-D0C9-C46F-BCDD-804586E5D243}"/>
              </a:ext>
            </a:extLst>
          </p:cNvPr>
          <p:cNvSpPr>
            <a:spLocks noGrp="1"/>
          </p:cNvSpPr>
          <p:nvPr>
            <p:ph type="body" idx="1"/>
          </p:nvPr>
        </p:nvSpPr>
        <p:spPr/>
        <p:txBody>
          <a:bodyPr>
            <a:noAutofit/>
          </a:bodyPr>
          <a:lstStyle/>
          <a:p>
            <a:pPr marL="114300" indent="0">
              <a:buNone/>
            </a:pPr>
            <a:r>
              <a:rPr lang="en-CA" sz="2000" b="1" dirty="0"/>
              <a:t>Types of Stress at Work: Frustration and Anxiety</a:t>
            </a:r>
          </a:p>
          <a:p>
            <a:pPr marL="114300" indent="0">
              <a:buNone/>
            </a:pPr>
            <a:endParaRPr lang="en-CA" sz="2000" dirty="0"/>
          </a:p>
          <a:p>
            <a:pPr marL="114300" indent="0">
              <a:buNone/>
            </a:pPr>
            <a:r>
              <a:rPr lang="en-CA" sz="2000" dirty="0"/>
              <a:t>Two common types of stress in the workplace are frustration and anxiety. </a:t>
            </a:r>
            <a:r>
              <a:rPr lang="en-CA" sz="2000" b="1" dirty="0"/>
              <a:t>Frustration</a:t>
            </a:r>
            <a:r>
              <a:rPr lang="en-CA" sz="2000" dirty="0"/>
              <a:t> refers to a psychological reaction to an obstruction or impediment to goal-oriented behavior. </a:t>
            </a:r>
          </a:p>
          <a:p>
            <a:pPr marL="114300" indent="0">
              <a:buNone/>
            </a:pPr>
            <a:endParaRPr lang="en-CA" sz="2000" dirty="0"/>
          </a:p>
          <a:p>
            <a:pPr marL="114300" indent="0">
              <a:buNone/>
            </a:pPr>
            <a:r>
              <a:rPr lang="en-CA" sz="2000" dirty="0"/>
              <a:t>Whereas frustration is a reaction to an obstruction in instrumental activities or behavior, </a:t>
            </a:r>
            <a:r>
              <a:rPr lang="en-CA" sz="2000" b="1" dirty="0"/>
              <a:t>anxiety</a:t>
            </a:r>
            <a:r>
              <a:rPr lang="en-CA" sz="2000" dirty="0"/>
              <a:t> is a feeling of inability to deal with anticipated harm. Anxiety occurs when people do not have appropriate responses or plans for coping with anticipated problems.</a:t>
            </a:r>
            <a:br>
              <a:rPr lang="en-CA" sz="2000" dirty="0"/>
            </a:br>
            <a:endParaRPr lang="en-US" sz="2000" dirty="0"/>
          </a:p>
        </p:txBody>
      </p:sp>
    </p:spTree>
    <p:extLst>
      <p:ext uri="{BB962C8B-B14F-4D97-AF65-F5344CB8AC3E}">
        <p14:creationId xmlns:p14="http://schemas.microsoft.com/office/powerpoint/2010/main" val="885439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80A25-EBEB-D260-DAA6-9E2C8B1C5DB7}"/>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7.3 STRESS AT WORK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AB495A25-2410-50A1-8063-17BE7CDEB0DB}"/>
              </a:ext>
            </a:extLst>
          </p:cNvPr>
          <p:cNvSpPr>
            <a:spLocks noGrp="1"/>
          </p:cNvSpPr>
          <p:nvPr>
            <p:ph type="body" idx="1"/>
          </p:nvPr>
        </p:nvSpPr>
        <p:spPr>
          <a:xfrm>
            <a:off x="311700" y="2243427"/>
            <a:ext cx="3709457" cy="3339000"/>
          </a:xfrm>
        </p:spPr>
        <p:txBody>
          <a:bodyPr/>
          <a:lstStyle/>
          <a:p>
            <a:pPr marL="114300" indent="0">
              <a:buNone/>
            </a:pPr>
            <a:r>
              <a:rPr lang="en-CA" b="1" dirty="0">
                <a:latin typeface="Arial" panose="020B0604020202020204" pitchFamily="34" charset="0"/>
                <a:cs typeface="Arial" panose="020B0604020202020204" pitchFamily="34" charset="0"/>
              </a:rPr>
              <a:t>Major Influences on</a:t>
            </a:r>
          </a:p>
          <a:p>
            <a:pPr marL="114300" indent="0">
              <a:buNone/>
            </a:pPr>
            <a:r>
              <a:rPr lang="en-CA" b="1" dirty="0">
                <a:latin typeface="Arial" panose="020B0604020202020204" pitchFamily="34" charset="0"/>
                <a:cs typeface="Arial" panose="020B0604020202020204" pitchFamily="34" charset="0"/>
              </a:rPr>
              <a:t> Job-Related Stress</a:t>
            </a:r>
            <a:endParaRPr lang="en-US" b="1" dirty="0">
              <a:latin typeface="Arial" panose="020B0604020202020204" pitchFamily="34" charset="0"/>
              <a:cs typeface="Arial" panose="020B0604020202020204" pitchFamily="34" charset="0"/>
            </a:endParaRPr>
          </a:p>
        </p:txBody>
      </p:sp>
      <p:pic>
        <p:nvPicPr>
          <p:cNvPr id="5" name="Picture 4" descr="Personal Influences&#10;Personal control&#10;Type A personality&#10;Rate of life change&#10;&#10;Organizational Influences&#10;Occupation&#10;Role ambiguity&#10;Role conflict&#10;Role overload or underutilization&#10;&#10;Degree of Experienced Stress&#10;No stress&#10;Low stress&#10;High stress&#10;&#10;Buffers Against Stress&#10;Social support&#10;Hardiness">
            <a:extLst>
              <a:ext uri="{FF2B5EF4-FFF2-40B4-BE49-F238E27FC236}">
                <a16:creationId xmlns:a16="http://schemas.microsoft.com/office/drawing/2014/main" id="{CAAEA77D-9C90-A2E0-DDD6-9CBE43C76B82}"/>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690650" y="868292"/>
            <a:ext cx="5354197" cy="3565593"/>
          </a:xfrm>
          <a:prstGeom prst="rect">
            <a:avLst/>
          </a:prstGeom>
        </p:spPr>
      </p:pic>
      <p:sp>
        <p:nvSpPr>
          <p:cNvPr id="4" name="TextBox 3">
            <a:extLst>
              <a:ext uri="{FF2B5EF4-FFF2-40B4-BE49-F238E27FC236}">
                <a16:creationId xmlns:a16="http://schemas.microsoft.com/office/drawing/2014/main" id="{22A690EE-78BF-B62A-70B3-DDA790BD379E}"/>
              </a:ext>
            </a:extLst>
          </p:cNvPr>
          <p:cNvSpPr txBox="1"/>
          <p:nvPr/>
        </p:nvSpPr>
        <p:spPr>
          <a:xfrm>
            <a:off x="1923634" y="4603213"/>
            <a:ext cx="751264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 Image by Rice University, </a:t>
            </a:r>
            <a:r>
              <a:rPr lang="en-US" sz="1100" u="sng" dirty="0">
                <a:hlinkClick r:id="rId4"/>
              </a:rPr>
              <a:t>Organizational Behavior</a:t>
            </a:r>
            <a:r>
              <a:rPr lang="en-US" sz="1100" dirty="0"/>
              <a:t>, licensed by </a:t>
            </a:r>
            <a:r>
              <a:rPr lang="en-US" sz="1100" u="sng" dirty="0">
                <a:hlinkClick r:id="rId5"/>
              </a:rPr>
              <a:t>CC BY 4.0</a:t>
            </a:r>
            <a:r>
              <a:rPr lang="en-US" sz="1100" dirty="0"/>
              <a:t>. Color and text altered from original.</a:t>
            </a:r>
          </a:p>
        </p:txBody>
      </p:sp>
    </p:spTree>
    <p:extLst>
      <p:ext uri="{BB962C8B-B14F-4D97-AF65-F5344CB8AC3E}">
        <p14:creationId xmlns:p14="http://schemas.microsoft.com/office/powerpoint/2010/main" val="3487988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0560C-A9A3-4AC0-E3A5-DA49B8AC3AEF}"/>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7.3 STRESS AT WORK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02FA7E7A-5945-26A3-A928-71FE6D103CDB}"/>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Occupational Differences</a:t>
            </a:r>
          </a:p>
          <a:p>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Tension and job stress are prevalent in our contemporary society and can be found in a wide variety of jobs. </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Stress is experienced by workers in many jobs: administrative assistants, assembly-line workers, servers and managers. In fact, it is difficult to find jobs that are without some degree of stress.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0595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3E364-4379-78D2-CA58-272134D9FF61}"/>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7.3 STRESS AT WORK 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D3843303-3BBF-5205-97BD-E6D72B86D835}"/>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Personal Influences on Stress</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The second major influence on job-related stress can be found in the employees themselves. As such, we will examine three individual-difference factors as they influence stress at work:  personal control, Type A personality, and rate of life change.</a:t>
            </a:r>
          </a:p>
          <a:p>
            <a:pPr marL="114300" indent="0">
              <a:buNone/>
            </a:pP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6330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ABC78-BDCD-31AE-6735-A8BB88E98908}"/>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7.3 STRESS AT WORK VI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A249039A-C414-3BA7-4BE0-1E62E3EE3AD3}"/>
              </a:ext>
            </a:extLst>
          </p:cNvPr>
          <p:cNvSpPr>
            <a:spLocks noGrp="1"/>
          </p:cNvSpPr>
          <p:nvPr>
            <p:ph type="body" idx="1"/>
          </p:nvPr>
        </p:nvSpPr>
        <p:spPr/>
        <p:txBody>
          <a:bodyPr>
            <a:normAutofit/>
          </a:bodyPr>
          <a:lstStyle/>
          <a:p>
            <a:pPr marL="114300" indent="0">
              <a:buNone/>
            </a:pPr>
            <a:r>
              <a:rPr lang="en-CA" sz="2000" b="1" dirty="0"/>
              <a:t>Buffering Effects of Workplace Stress</a:t>
            </a:r>
          </a:p>
          <a:p>
            <a:endParaRPr lang="en-CA" sz="2000" dirty="0"/>
          </a:p>
          <a:p>
            <a:pPr marL="114300" indent="0">
              <a:buNone/>
            </a:pPr>
            <a:r>
              <a:rPr lang="en-CA" sz="2000" dirty="0"/>
              <a:t>We have seen in the previous discussion how a variety of organizational and personal factors influence the extent to which individuals experience stress on the job. Although many factors, or stressors, have been identified, their effect on psychological and behavioral outcomes is not always as strong as we might expect. </a:t>
            </a:r>
          </a:p>
          <a:p>
            <a:endParaRPr lang="en-US" sz="2000" dirty="0"/>
          </a:p>
        </p:txBody>
      </p:sp>
    </p:spTree>
    <p:extLst>
      <p:ext uri="{BB962C8B-B14F-4D97-AF65-F5344CB8AC3E}">
        <p14:creationId xmlns:p14="http://schemas.microsoft.com/office/powerpoint/2010/main" val="2139178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878525"/>
            <a:ext cx="8520600" cy="3864297"/>
          </a:xfrm>
          <a:prstGeom prst="rect">
            <a:avLst/>
          </a:prstGeom>
        </p:spPr>
        <p:txBody>
          <a:bodyPr spcFirstLastPara="1" wrap="square" lIns="91425" tIns="91425" rIns="91425" bIns="91425" anchor="t" anchorCtr="0">
            <a:noAutofit/>
          </a:bodyPr>
          <a:lstStyle/>
          <a:p>
            <a:pPr marL="114300" indent="0">
              <a:lnSpc>
                <a:spcPct val="120000"/>
              </a:lnSpc>
              <a:buNone/>
            </a:pPr>
            <a:r>
              <a:rPr lang="en-CA" sz="1300" dirty="0">
                <a:latin typeface="Arial" panose="020B0604020202020204" pitchFamily="34" charset="0"/>
                <a:cs typeface="Arial" panose="020B0604020202020204" pitchFamily="34" charset="0"/>
              </a:rPr>
              <a:t>Upon successful completion of this chapter, you will be able to:</a:t>
            </a:r>
          </a:p>
          <a:p>
            <a:pPr marL="114300" indent="0">
              <a:lnSpc>
                <a:spcPct val="120000"/>
              </a:lnSpc>
              <a:buNone/>
            </a:pPr>
            <a:endParaRPr lang="en-CA" sz="1300" dirty="0">
              <a:latin typeface="Arial" panose="020B0604020202020204" pitchFamily="34" charset="0"/>
              <a:cs typeface="Arial" panose="020B0604020202020204" pitchFamily="34" charset="0"/>
            </a:endParaRPr>
          </a:p>
          <a:p>
            <a:r>
              <a:rPr lang="en-CA" sz="1300" dirty="0">
                <a:latin typeface="Arial" panose="020B0604020202020204" pitchFamily="34" charset="0"/>
                <a:cs typeface="Arial" panose="020B0604020202020204" pitchFamily="34" charset="0"/>
              </a:rPr>
              <a:t>Define affect and emotion.</a:t>
            </a:r>
          </a:p>
          <a:p>
            <a:r>
              <a:rPr lang="en-CA" sz="1300" dirty="0">
                <a:latin typeface="Arial" panose="020B0604020202020204" pitchFamily="34" charset="0"/>
                <a:cs typeface="Arial" panose="020B0604020202020204" pitchFamily="34" charset="0"/>
              </a:rPr>
              <a:t>Describe the physiology of emotions, including the actions of the sympathetic nervous system, the parasympathetic nervous system, and the amygdala.</a:t>
            </a:r>
          </a:p>
          <a:p>
            <a:r>
              <a:rPr lang="en-CA" sz="1300" dirty="0">
                <a:latin typeface="Arial" panose="020B0604020202020204" pitchFamily="34" charset="0"/>
                <a:cs typeface="Arial" panose="020B0604020202020204" pitchFamily="34" charset="0"/>
              </a:rPr>
              <a:t>Differentiate the basic and secondary emotions and explain their functions.</a:t>
            </a:r>
          </a:p>
          <a:p>
            <a:r>
              <a:rPr lang="en-CA" sz="1300" dirty="0">
                <a:latin typeface="Arial" panose="020B0604020202020204" pitchFamily="34" charset="0"/>
                <a:cs typeface="Arial" panose="020B0604020202020204" pitchFamily="34" charset="0"/>
              </a:rPr>
              <a:t>Explain the concept of emotional intelligence.</a:t>
            </a:r>
          </a:p>
          <a:p>
            <a:r>
              <a:rPr lang="en-CA" sz="1300" dirty="0">
                <a:latin typeface="Arial" panose="020B0604020202020204" pitchFamily="34" charset="0"/>
                <a:cs typeface="Arial" panose="020B0604020202020204" pitchFamily="34" charset="0"/>
              </a:rPr>
              <a:t>Describe emotional awareness and its importance to interpersonal communication.</a:t>
            </a:r>
          </a:p>
          <a:p>
            <a:r>
              <a:rPr lang="en-CA" sz="1300" dirty="0">
                <a:latin typeface="Arial" panose="020B0604020202020204" pitchFamily="34" charset="0"/>
                <a:cs typeface="Arial" panose="020B0604020202020204" pitchFamily="34" charset="0"/>
              </a:rPr>
              <a:t>Review the known about cultural differences in the experience and expression of emotion.</a:t>
            </a:r>
          </a:p>
          <a:p>
            <a:r>
              <a:rPr lang="en-CA" sz="1300" dirty="0">
                <a:latin typeface="Arial" panose="020B0604020202020204" pitchFamily="34" charset="0"/>
                <a:cs typeface="Arial" panose="020B0604020202020204" pitchFamily="34" charset="0"/>
              </a:rPr>
              <a:t>Define stress.</a:t>
            </a:r>
          </a:p>
          <a:p>
            <a:r>
              <a:rPr lang="en-CA" sz="1300" dirty="0">
                <a:latin typeface="Arial" panose="020B0604020202020204" pitchFamily="34" charset="0"/>
                <a:cs typeface="Arial" panose="020B0604020202020204" pitchFamily="34" charset="0"/>
              </a:rPr>
              <a:t>Identify types of stressors.</a:t>
            </a:r>
          </a:p>
          <a:p>
            <a:r>
              <a:rPr lang="en-CA" sz="1300" dirty="0">
                <a:latin typeface="Arial" panose="020B0604020202020204" pitchFamily="34" charset="0"/>
                <a:cs typeface="Arial" panose="020B0604020202020204" pitchFamily="34" charset="0"/>
              </a:rPr>
              <a:t>Recognize the impact of acute and chronic stress on the body.</a:t>
            </a:r>
          </a:p>
          <a:p>
            <a:r>
              <a:rPr lang="en-CA" sz="1300" dirty="0">
                <a:latin typeface="Arial" panose="020B0604020202020204" pitchFamily="34" charset="0"/>
                <a:cs typeface="Arial" panose="020B0604020202020204" pitchFamily="34" charset="0"/>
              </a:rPr>
              <a:t>Describe the general adaptation syndrome and how stress influences the HPA axis and the release of hormones.</a:t>
            </a:r>
          </a:p>
          <a:p>
            <a:r>
              <a:rPr lang="en-CA" sz="1300" dirty="0">
                <a:latin typeface="Arial" panose="020B0604020202020204" pitchFamily="34" charset="0"/>
                <a:cs typeface="Arial" panose="020B0604020202020204" pitchFamily="34" charset="0"/>
              </a:rPr>
              <a:t>Review the negative outcomes of stress on health.</a:t>
            </a:r>
          </a:p>
          <a:p>
            <a:r>
              <a:rPr lang="en-CA" sz="1300" dirty="0">
                <a:latin typeface="Arial" panose="020B0604020202020204" pitchFamily="34" charset="0"/>
                <a:cs typeface="Arial" panose="020B0604020202020204" pitchFamily="34" charset="0"/>
              </a:rPr>
              <a:t>Explore four different approaches to reduce the impact of stressors.</a:t>
            </a:r>
          </a:p>
          <a:p>
            <a:r>
              <a:rPr lang="en-CA" sz="1300" dirty="0">
                <a:latin typeface="Arial" panose="020B0604020202020204" pitchFamily="34" charset="0"/>
                <a:cs typeface="Arial" panose="020B0604020202020204" pitchFamily="34" charset="0"/>
              </a:rPr>
              <a:t>Review a model of workplace stress.</a:t>
            </a:r>
          </a:p>
          <a:p>
            <a:r>
              <a:rPr lang="en-CA" sz="1300" dirty="0">
                <a:latin typeface="Arial" panose="020B0604020202020204" pitchFamily="34" charset="0"/>
                <a:cs typeface="Arial" panose="020B0604020202020204" pitchFamily="34" charset="0"/>
              </a:rPr>
              <a:t>Summarize individual and organizational techniques for coping with stress at work.</a:t>
            </a:r>
          </a:p>
          <a:p>
            <a:r>
              <a:rPr lang="en-CA" sz="1300" dirty="0">
                <a:latin typeface="Arial" panose="020B0604020202020204" pitchFamily="34" charset="0"/>
                <a:cs typeface="Arial" panose="020B0604020202020204" pitchFamily="34" charset="0"/>
              </a:rPr>
              <a:t>Appreciate the role of positive affect and emotional intelligence in stress and conflict management.</a:t>
            </a:r>
          </a:p>
          <a:p>
            <a:pPr marL="114300" indent="0">
              <a:lnSpc>
                <a:spcPct val="120000"/>
              </a:lnSpc>
              <a:buNone/>
            </a:pPr>
            <a:endParaRPr lang="en-CA" sz="1300"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6215E-C4C3-B4BB-3067-1FAA2E16EEAE}"/>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7.3 STRESS AT WORK VII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DCFFE236-5402-907F-3EEA-90A3D32C5FB6}"/>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Degrees of Experienced Stress</a:t>
            </a:r>
          </a:p>
          <a:p>
            <a:endParaRPr lang="en-CA" sz="2000" b="1"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In exploring major influences on stress, it was pointed out that the intensity with which a person experiences stress is a function of organizational factors and personal factors, moderated by the degree of social support in the work environment and by hardiness. We come now to an examination of major consequences of work-related stress.</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519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3B549-1599-1AD0-C46E-D16BA1F87272}"/>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7.3 STRESS AT WORK VIII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pic>
        <p:nvPicPr>
          <p:cNvPr id="5" name="Picture 4" descr="Stress at work&#10;&#10;No stress&#10;Status quo performance&#10;Low physical strain&#10;Low activation or arousal&#10;&#10;Low stress accompanied by &#10;Mild Anxiety &#10;Mild frustration&#10;Increased job performance &#10;Creative activities&#10;Periodic absenteeism&#10;&#10;High stress accompanied by &#10;Severe anxiety &#10;Severe frustration&#10;High blood pressure&#10;High cholesterol&#10;&#10;Poor health&#10;Heart disease &#10;Ulcers&#10;Arthritis&#10;Mental illness&#10;Counterproductive behavior&#10;Turnover and absenteeism&#10;Alcoholism and drug abuse&#10;Aggression and sabotage&#10;Poor job performance&#10;Job burnout&#10;&#10;">
            <a:extLst>
              <a:ext uri="{FF2B5EF4-FFF2-40B4-BE49-F238E27FC236}">
                <a16:creationId xmlns:a16="http://schemas.microsoft.com/office/drawing/2014/main" id="{DFA99BD7-D509-063F-2112-7D5C99FD6012}"/>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038119" y="1017800"/>
            <a:ext cx="5079250" cy="3512931"/>
          </a:xfrm>
          <a:prstGeom prst="rect">
            <a:avLst/>
          </a:prstGeom>
        </p:spPr>
      </p:pic>
      <p:sp>
        <p:nvSpPr>
          <p:cNvPr id="3" name="TextBox 2">
            <a:extLst>
              <a:ext uri="{FF2B5EF4-FFF2-40B4-BE49-F238E27FC236}">
                <a16:creationId xmlns:a16="http://schemas.microsoft.com/office/drawing/2014/main" id="{62A69D27-B01E-C1CE-9446-B4E5E0C780FD}"/>
              </a:ext>
            </a:extLst>
          </p:cNvPr>
          <p:cNvSpPr txBox="1"/>
          <p:nvPr/>
        </p:nvSpPr>
        <p:spPr>
          <a:xfrm>
            <a:off x="988065" y="4623361"/>
            <a:ext cx="765509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Image by Rice University, </a:t>
            </a:r>
            <a:r>
              <a:rPr lang="en-US" sz="1100" u="sng" dirty="0">
                <a:hlinkClick r:id="rId4"/>
              </a:rPr>
              <a:t>Organizational Behavior</a:t>
            </a:r>
            <a:r>
              <a:rPr lang="en-US" sz="1100" dirty="0"/>
              <a:t>, licensed by </a:t>
            </a:r>
            <a:r>
              <a:rPr lang="en-US" sz="1100" u="sng" dirty="0">
                <a:hlinkClick r:id="rId5"/>
              </a:rPr>
              <a:t>CC BY-NC-SA 4.0</a:t>
            </a:r>
            <a:r>
              <a:rPr lang="en-US" sz="1100" dirty="0"/>
              <a:t>. Color altered from the original.</a:t>
            </a:r>
          </a:p>
        </p:txBody>
      </p:sp>
    </p:spTree>
    <p:extLst>
      <p:ext uri="{BB962C8B-B14F-4D97-AF65-F5344CB8AC3E}">
        <p14:creationId xmlns:p14="http://schemas.microsoft.com/office/powerpoint/2010/main" val="403763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ADCA-3033-B113-3DEB-ABD22878A3B2}"/>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7.4 COPING WITH STRESS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A579E62-F125-388C-D0AC-CB02885E2A88}"/>
              </a:ext>
            </a:extLst>
          </p:cNvPr>
          <p:cNvSpPr>
            <a:spLocks noGrp="1"/>
          </p:cNvSpPr>
          <p:nvPr>
            <p:ph type="body" idx="1"/>
          </p:nvPr>
        </p:nvSpPr>
        <p:spPr>
          <a:xfrm>
            <a:off x="311700" y="1968005"/>
            <a:ext cx="8520600" cy="3339000"/>
          </a:xfrm>
        </p:spPr>
        <p:txBody>
          <a:bodyPr>
            <a:normAutofit/>
          </a:bodyPr>
          <a:lstStyle/>
          <a:p>
            <a:pPr marL="114300" indent="0">
              <a:buNone/>
            </a:pPr>
            <a:r>
              <a:rPr lang="en-CA" sz="2000" dirty="0">
                <a:latin typeface="Arial" panose="020B0604020202020204" pitchFamily="34" charset="0"/>
                <a:cs typeface="Arial" panose="020B0604020202020204" pitchFamily="34" charset="0"/>
              </a:rPr>
              <a:t>In terms of addressing and mitigating the effects of stress at work, there are many evidence-based suggestions. We will review some from both the individual level (that is to say, what a person can do to manage their own stress) and at the level of the organization.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8067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152AA-1F80-80F8-4F46-070419F2B068}"/>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7.4 COPING WITH STRESS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127D1A0C-27F6-C4C8-352F-98C6801452C5}"/>
              </a:ext>
            </a:extLst>
          </p:cNvPr>
          <p:cNvSpPr>
            <a:spLocks noGrp="1"/>
          </p:cNvSpPr>
          <p:nvPr>
            <p:ph type="body" idx="1"/>
          </p:nvPr>
        </p:nvSpPr>
        <p:spPr/>
        <p:txBody>
          <a:bodyPr>
            <a:noAutofit/>
          </a:bodyPr>
          <a:lstStyle/>
          <a:p>
            <a:pPr marL="114300" indent="0">
              <a:buNone/>
            </a:pPr>
            <a:r>
              <a:rPr lang="en-CA" dirty="0">
                <a:latin typeface="Arial" panose="020B0604020202020204" pitchFamily="34" charset="0"/>
                <a:cs typeface="Arial" panose="020B0604020202020204" pitchFamily="34" charset="0"/>
              </a:rPr>
              <a:t>Individual Strategies for Managing Stress</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There are many things people can do to help eliminate the level of experienced stress or, at the very least, to help cope with continuing high stress. Consider the following:</a:t>
            </a:r>
          </a:p>
          <a:p>
            <a:pPr marL="114300" indent="0">
              <a:buNone/>
            </a:pP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Developing Self-Awareness</a:t>
            </a:r>
          </a:p>
          <a:p>
            <a:r>
              <a:rPr lang="en-CA" dirty="0">
                <a:latin typeface="Arial" panose="020B0604020202020204" pitchFamily="34" charset="0"/>
                <a:cs typeface="Arial" panose="020B0604020202020204" pitchFamily="34" charset="0"/>
              </a:rPr>
              <a:t>Developing Outside Interests</a:t>
            </a:r>
          </a:p>
          <a:p>
            <a:r>
              <a:rPr lang="en-CA" dirty="0">
                <a:latin typeface="Arial" panose="020B0604020202020204" pitchFamily="34" charset="0"/>
                <a:cs typeface="Arial" panose="020B0604020202020204" pitchFamily="34" charset="0"/>
              </a:rPr>
              <a:t>Leaving the Organization</a:t>
            </a:r>
          </a:p>
          <a:p>
            <a:r>
              <a:rPr lang="en-CA" dirty="0">
                <a:latin typeface="Arial" panose="020B0604020202020204" pitchFamily="34" charset="0"/>
                <a:cs typeface="Arial" panose="020B0604020202020204" pitchFamily="34" charset="0"/>
              </a:rPr>
              <a:t>Finding a Personal or Unique Solution.</a:t>
            </a:r>
          </a:p>
          <a:p>
            <a:r>
              <a:rPr lang="en-CA" dirty="0">
                <a:latin typeface="Arial" panose="020B0604020202020204" pitchFamily="34" charset="0"/>
                <a:cs typeface="Arial" panose="020B0604020202020204" pitchFamily="34" charset="0"/>
              </a:rPr>
              <a:t>Physical Exercise</a:t>
            </a:r>
          </a:p>
          <a:p>
            <a:r>
              <a:rPr lang="en-CA" dirty="0">
                <a:latin typeface="Arial" panose="020B0604020202020204" pitchFamily="34" charset="0"/>
                <a:cs typeface="Arial" panose="020B0604020202020204" pitchFamily="34" charset="0"/>
              </a:rPr>
              <a:t>Cognitive Perspective</a:t>
            </a:r>
          </a:p>
          <a:p>
            <a:pPr marL="114300" indent="0">
              <a:buNone/>
            </a:pP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1426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C3C5-5BF6-3C1B-6289-334BA47636E2}"/>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7.4 COPING WITH STRESS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32B9661B-9485-28D9-6F27-4F59AB5E537A}"/>
              </a:ext>
            </a:extLst>
          </p:cNvPr>
          <p:cNvSpPr>
            <a:spLocks noGrp="1"/>
          </p:cNvSpPr>
          <p:nvPr>
            <p:ph type="body" idx="1"/>
          </p:nvPr>
        </p:nvSpPr>
        <p:spPr/>
        <p:txBody>
          <a:bodyPr>
            <a:noAutofit/>
          </a:bodyPr>
          <a:lstStyle/>
          <a:p>
            <a:pPr marL="114300" indent="0">
              <a:buNone/>
            </a:pPr>
            <a:r>
              <a:rPr lang="en-CA" sz="1500" b="1" dirty="0">
                <a:latin typeface="Arial" panose="020B0604020202020204" pitchFamily="34" charset="0"/>
                <a:cs typeface="Arial" panose="020B0604020202020204" pitchFamily="34" charset="0"/>
              </a:rPr>
              <a:t>Organizational Strategies for Managing Stress</a:t>
            </a:r>
          </a:p>
          <a:p>
            <a:pPr marL="114300" indent="0">
              <a:buNone/>
            </a:pPr>
            <a:endParaRPr lang="en-CA" sz="1500" dirty="0">
              <a:latin typeface="Arial" panose="020B0604020202020204" pitchFamily="34" charset="0"/>
              <a:cs typeface="Arial" panose="020B0604020202020204" pitchFamily="34" charset="0"/>
            </a:endParaRPr>
          </a:p>
          <a:p>
            <a:pPr marL="114300" indent="0">
              <a:buNone/>
            </a:pPr>
            <a:r>
              <a:rPr lang="en-CA" sz="1500" dirty="0">
                <a:latin typeface="Arial" panose="020B0604020202020204" pitchFamily="34" charset="0"/>
                <a:cs typeface="Arial" panose="020B0604020202020204" pitchFamily="34" charset="0"/>
              </a:rPr>
              <a:t>Because managers usually have more control over the working environment than do subordinates, it seems only natural that they have more opportunity to contribute to a reduction of work-related stress. Among their activities, managers may include the following eight strategies.</a:t>
            </a:r>
          </a:p>
          <a:p>
            <a:endParaRPr lang="en-CA" sz="1500" dirty="0">
              <a:latin typeface="Arial" panose="020B0604020202020204" pitchFamily="34" charset="0"/>
              <a:cs typeface="Arial" panose="020B0604020202020204" pitchFamily="34" charset="0"/>
            </a:endParaRPr>
          </a:p>
          <a:p>
            <a:r>
              <a:rPr lang="en-CA" sz="1500" dirty="0">
                <a:latin typeface="Arial" panose="020B0604020202020204" pitchFamily="34" charset="0"/>
                <a:cs typeface="Arial" panose="020B0604020202020204" pitchFamily="34" charset="0"/>
              </a:rPr>
              <a:t>Personnel Selection and Placement</a:t>
            </a:r>
          </a:p>
          <a:p>
            <a:r>
              <a:rPr lang="en-CA" sz="1500" dirty="0">
                <a:latin typeface="Arial" panose="020B0604020202020204" pitchFamily="34" charset="0"/>
                <a:cs typeface="Arial" panose="020B0604020202020204" pitchFamily="34" charset="0"/>
              </a:rPr>
              <a:t>Skills Training</a:t>
            </a:r>
          </a:p>
          <a:p>
            <a:r>
              <a:rPr lang="en-CA" sz="1500" dirty="0">
                <a:latin typeface="Arial" panose="020B0604020202020204" pitchFamily="34" charset="0"/>
                <a:cs typeface="Arial" panose="020B0604020202020204" pitchFamily="34" charset="0"/>
              </a:rPr>
              <a:t>Job Redesign</a:t>
            </a:r>
          </a:p>
          <a:p>
            <a:r>
              <a:rPr lang="en-CA" sz="1500" dirty="0">
                <a:latin typeface="Arial" panose="020B0604020202020204" pitchFamily="34" charset="0"/>
                <a:cs typeface="Arial" panose="020B0604020202020204" pitchFamily="34" charset="0"/>
              </a:rPr>
              <a:t>Company-Sponsored Counseling Programs</a:t>
            </a:r>
          </a:p>
          <a:p>
            <a:r>
              <a:rPr lang="en-CA" sz="1500" dirty="0">
                <a:latin typeface="Arial" panose="020B0604020202020204" pitchFamily="34" charset="0"/>
                <a:cs typeface="Arial" panose="020B0604020202020204" pitchFamily="34" charset="0"/>
              </a:rPr>
              <a:t>Increased Participation and Personal Control</a:t>
            </a:r>
          </a:p>
          <a:p>
            <a:r>
              <a:rPr lang="en-CA" sz="1500" dirty="0">
                <a:latin typeface="Arial" panose="020B0604020202020204" pitchFamily="34" charset="0"/>
                <a:cs typeface="Arial" panose="020B0604020202020204" pitchFamily="34" charset="0"/>
              </a:rPr>
              <a:t>Work Group Cohesiveness</a:t>
            </a:r>
          </a:p>
          <a:p>
            <a:r>
              <a:rPr lang="en-CA" sz="1500" dirty="0">
                <a:latin typeface="Arial" panose="020B0604020202020204" pitchFamily="34" charset="0"/>
                <a:cs typeface="Arial" panose="020B0604020202020204" pitchFamily="34" charset="0"/>
              </a:rPr>
              <a:t>Improved Communication</a:t>
            </a:r>
          </a:p>
          <a:p>
            <a:r>
              <a:rPr lang="en-CA" sz="1500" dirty="0">
                <a:latin typeface="Arial" panose="020B0604020202020204" pitchFamily="34" charset="0"/>
                <a:cs typeface="Arial" panose="020B0604020202020204" pitchFamily="34" charset="0"/>
              </a:rPr>
              <a:t>Health Promotion Programs</a:t>
            </a:r>
          </a:p>
          <a:p>
            <a:pPr marL="114300" indent="0">
              <a:buNone/>
            </a:pPr>
            <a:br>
              <a:rPr lang="en-CA" sz="1500" dirty="0">
                <a:latin typeface="Arial" panose="020B0604020202020204" pitchFamily="34" charset="0"/>
                <a:cs typeface="Arial" panose="020B0604020202020204" pitchFamily="34" charset="0"/>
              </a:rPr>
            </a:br>
            <a:br>
              <a:rPr lang="en-CA" sz="1500" dirty="0">
                <a:latin typeface="Arial" panose="020B0604020202020204" pitchFamily="34" charset="0"/>
                <a:cs typeface="Arial" panose="020B0604020202020204" pitchFamily="34" charset="0"/>
              </a:rPr>
            </a:br>
            <a:br>
              <a:rPr lang="en-CA" sz="1500" dirty="0">
                <a:latin typeface="Arial" panose="020B0604020202020204" pitchFamily="34" charset="0"/>
                <a:cs typeface="Arial" panose="020B0604020202020204" pitchFamily="34" charset="0"/>
              </a:rPr>
            </a:br>
            <a:endParaRPr lang="en-CA" sz="1500" dirty="0">
              <a:latin typeface="Arial" panose="020B0604020202020204" pitchFamily="34" charset="0"/>
              <a:cs typeface="Arial" panose="020B0604020202020204" pitchFamily="34" charset="0"/>
            </a:endParaRPr>
          </a:p>
          <a:p>
            <a:pPr marL="114300" indent="0">
              <a:buNone/>
            </a:pPr>
            <a:br>
              <a:rPr lang="en-CA" sz="1500" dirty="0">
                <a:latin typeface="Arial" panose="020B0604020202020204" pitchFamily="34" charset="0"/>
                <a:cs typeface="Arial" panose="020B0604020202020204" pitchFamily="34" charset="0"/>
              </a:rPr>
            </a:b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8223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E135C-8668-3D75-9462-AD63DBFE433A}"/>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7.4 COPING WITH STRESS IV </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1F002BF1-FFDE-6450-C7B6-864E3AA69F88}"/>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Developing Emotional Intelligence</a:t>
            </a:r>
          </a:p>
          <a:p>
            <a:endParaRPr lang="en-CA" sz="2000" dirty="0">
              <a:latin typeface="Arial" panose="020B0604020202020204" pitchFamily="34" charset="0"/>
              <a:cs typeface="Arial" panose="020B0604020202020204" pitchFamily="34" charset="0"/>
            </a:endParaRP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The importance of </a:t>
            </a:r>
            <a:r>
              <a:rPr lang="en-CA" sz="2000" b="1" dirty="0">
                <a:latin typeface="Arial" panose="020B0604020202020204" pitchFamily="34" charset="0"/>
                <a:cs typeface="Arial" panose="020B0604020202020204" pitchFamily="34" charset="0"/>
              </a:rPr>
              <a:t>emotional intelligence</a:t>
            </a:r>
            <a:r>
              <a:rPr lang="en-CA" sz="2000" dirty="0">
                <a:latin typeface="Arial" panose="020B0604020202020204" pitchFamily="34" charset="0"/>
                <a:cs typeface="Arial" panose="020B0604020202020204" pitchFamily="34" charset="0"/>
              </a:rPr>
              <a:t>, as we introduced at the start of this section, is imperative to being successful at work. Figuring out a plan on how we can increase our emotional intelligence skills can also benefit us personally in our relationships with others.</a:t>
            </a:r>
          </a:p>
          <a:p>
            <a:pPr marL="114300" indent="0">
              <a:buNone/>
            </a:pPr>
            <a:br>
              <a:rPr lang="en-CA" sz="2000" dirty="0">
                <a:latin typeface="Arial" panose="020B0604020202020204" pitchFamily="34" charset="0"/>
                <a:cs typeface="Arial" panose="020B0604020202020204" pitchFamily="34" charset="0"/>
              </a:rPr>
            </a:b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6572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BE4AF-7E0F-2089-9B08-9A7ECCB33B08}"/>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7.4 COPING WITH STRESS 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78EE7AA8-9B4E-6CA6-AB13-8B1CAC6F3CFF}"/>
              </a:ext>
            </a:extLst>
          </p:cNvPr>
          <p:cNvSpPr>
            <a:spLocks noGrp="1"/>
          </p:cNvSpPr>
          <p:nvPr>
            <p:ph type="body" idx="1"/>
          </p:nvPr>
        </p:nvSpPr>
        <p:spPr>
          <a:xfrm>
            <a:off x="311701" y="1229875"/>
            <a:ext cx="4260300"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The Power of Positive Emotions</a:t>
            </a:r>
          </a:p>
          <a:p>
            <a:pPr marL="114300" indent="0">
              <a:buNone/>
            </a:pPr>
            <a:endParaRPr lang="en-CA" sz="2000" b="1"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In a very general sense, </a:t>
            </a:r>
            <a:r>
              <a:rPr lang="en-CA" sz="2000" b="1" dirty="0">
                <a:latin typeface="Arial" panose="020B0604020202020204" pitchFamily="34" charset="0"/>
                <a:cs typeface="Arial" panose="020B0604020202020204" pitchFamily="34" charset="0"/>
              </a:rPr>
              <a:t>positive psychology</a:t>
            </a:r>
            <a:r>
              <a:rPr lang="en-CA" sz="2000" dirty="0">
                <a:latin typeface="Arial" panose="020B0604020202020204" pitchFamily="34" charset="0"/>
                <a:cs typeface="Arial" panose="020B0604020202020204" pitchFamily="34" charset="0"/>
              </a:rPr>
              <a:t> can be thought of as the science of happiness; it is an area of study that seeks to identify and promote those qualities that lead to greater fulfillment in our lives. </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E83F59F-64E8-4899-DB0C-8FD90B7FAB53}"/>
              </a:ext>
            </a:extLst>
          </p:cNvPr>
          <p:cNvSpPr txBox="1"/>
          <p:nvPr/>
        </p:nvSpPr>
        <p:spPr>
          <a:xfrm>
            <a:off x="5157557" y="4568875"/>
            <a:ext cx="5337594" cy="692497"/>
          </a:xfrm>
          <a:prstGeom prst="rect">
            <a:avLst/>
          </a:prstGeom>
          <a:noFill/>
        </p:spPr>
        <p:txBody>
          <a:bodyPr wrap="square" lIns="91440" tIns="45720" rIns="91440" bIns="45720" anchor="t">
            <a:spAutoFit/>
          </a:bodyPr>
          <a:lstStyle/>
          <a:p>
            <a:r>
              <a:rPr lang="en-CA" sz="1100" b="0" i="0" u="none" strike="noStrike" dirty="0">
                <a:solidFill>
                  <a:srgbClr val="111111"/>
                </a:solidFill>
                <a:effectLst/>
              </a:rPr>
              <a:t>Photo by </a:t>
            </a:r>
            <a:r>
              <a:rPr lang="en-CA" sz="1100" b="0" i="0" u="none" strike="noStrike" dirty="0">
                <a:solidFill>
                  <a:srgbClr val="767676"/>
                </a:solidFill>
                <a:effectLst/>
                <a:hlinkClick r:id="rId3"/>
              </a:rPr>
              <a:t>Kirill Vasilev</a:t>
            </a:r>
            <a:r>
              <a:rPr lang="en-CA" sz="1100" b="0" i="0" u="none" strike="noStrike" dirty="0">
                <a:solidFill>
                  <a:srgbClr val="111111"/>
                </a:solidFill>
                <a:effectLst/>
              </a:rPr>
              <a:t> </a:t>
            </a:r>
            <a:r>
              <a:rPr lang="en-CA" sz="1100" dirty="0">
                <a:solidFill>
                  <a:srgbClr val="111111"/>
                </a:solidFill>
              </a:rPr>
              <a:t>licensed by</a:t>
            </a:r>
            <a:r>
              <a:rPr lang="en-CA" sz="1100" b="0" i="0" u="none" strike="noStrike" dirty="0">
                <a:solidFill>
                  <a:srgbClr val="111111"/>
                </a:solidFill>
                <a:effectLst/>
              </a:rPr>
              <a:t> </a:t>
            </a:r>
            <a:r>
              <a:rPr lang="en-CA" sz="1100" b="0" i="0" u="none" strike="noStrike" dirty="0">
                <a:solidFill>
                  <a:srgbClr val="767676"/>
                </a:solidFill>
                <a:effectLst/>
                <a:hlinkClick r:id="rId4"/>
              </a:rPr>
              <a:t>Unsplash</a:t>
            </a:r>
            <a:endParaRPr lang="en-CA" sz="1100" b="0" i="0" u="none" strike="noStrike" dirty="0">
              <a:solidFill>
                <a:srgbClr val="111111"/>
              </a:solidFill>
              <a:effectLst/>
            </a:endParaRPr>
          </a:p>
          <a:p>
            <a:br>
              <a:rPr lang="en-CA" dirty="0"/>
            </a:br>
            <a:endParaRPr lang="en-US" dirty="0"/>
          </a:p>
        </p:txBody>
      </p:sp>
      <p:pic>
        <p:nvPicPr>
          <p:cNvPr id="7" name="Picture 6" descr="A man standing near water feeling happy and hoping for positiveness">
            <a:extLst>
              <a:ext uri="{FF2B5EF4-FFF2-40B4-BE49-F238E27FC236}">
                <a16:creationId xmlns:a16="http://schemas.microsoft.com/office/drawing/2014/main" id="{228ECF03-D465-A284-7235-5D1477C4CE38}"/>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4572000" y="1229876"/>
            <a:ext cx="4398975" cy="3165854"/>
          </a:xfrm>
          <a:prstGeom prst="rect">
            <a:avLst/>
          </a:prstGeom>
        </p:spPr>
      </p:pic>
    </p:spTree>
    <p:extLst>
      <p:ext uri="{BB962C8B-B14F-4D97-AF65-F5344CB8AC3E}">
        <p14:creationId xmlns:p14="http://schemas.microsoft.com/office/powerpoint/2010/main" val="1602521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6C1F5-2FE9-5C30-65F4-BBFBE66CC0FF}"/>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7.5 KEY TAKEAWAYS I</a:t>
            </a: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638A493-DA92-C78C-79DB-F4E2B67AE9E2}"/>
              </a:ext>
            </a:extLst>
          </p:cNvPr>
          <p:cNvSpPr>
            <a:spLocks noGrp="1"/>
          </p:cNvSpPr>
          <p:nvPr>
            <p:ph type="body" idx="1"/>
          </p:nvPr>
        </p:nvSpPr>
        <p:spPr/>
        <p:txBody>
          <a:bodyPr>
            <a:normAutofit fontScale="92500" lnSpcReduction="20000"/>
          </a:bodyPr>
          <a:lstStyle/>
          <a:p>
            <a:r>
              <a:rPr lang="en-CA" b="1" dirty="0">
                <a:latin typeface="Arial" panose="020B0604020202020204" pitchFamily="34" charset="0"/>
                <a:cs typeface="Arial" panose="020B0604020202020204" pitchFamily="34" charset="0"/>
              </a:rPr>
              <a:t>Affect helps us engage in behaviors</a:t>
            </a:r>
            <a:r>
              <a:rPr lang="en-CA" dirty="0">
                <a:latin typeface="Arial" panose="020B0604020202020204" pitchFamily="34" charset="0"/>
                <a:cs typeface="Arial" panose="020B0604020202020204" pitchFamily="34" charset="0"/>
              </a:rPr>
              <a:t> that are appropriate to our perceptions of a social situation.</a:t>
            </a:r>
          </a:p>
          <a:p>
            <a:r>
              <a:rPr lang="en-CA" b="1" dirty="0">
                <a:latin typeface="Arial" panose="020B0604020202020204" pitchFamily="34" charset="0"/>
                <a:cs typeface="Arial" panose="020B0604020202020204" pitchFamily="34" charset="0"/>
              </a:rPr>
              <a:t>Our emotions are determined in part by responses of the sympathetic nervous system (SNS) and the limbic system (particularly the amygdala)</a:t>
            </a:r>
            <a:r>
              <a:rPr lang="en-CA" dirty="0">
                <a:latin typeface="Arial" panose="020B0604020202020204" pitchFamily="34" charset="0"/>
                <a:cs typeface="Arial" panose="020B0604020202020204" pitchFamily="34" charset="0"/>
              </a:rPr>
              <a:t>. The outcome of the activation of the SNS is the experience of arousal.</a:t>
            </a:r>
          </a:p>
          <a:p>
            <a:r>
              <a:rPr lang="en-CA" b="1" dirty="0">
                <a:latin typeface="Arial" panose="020B0604020202020204" pitchFamily="34" charset="0"/>
                <a:cs typeface="Arial" panose="020B0604020202020204" pitchFamily="34" charset="0"/>
              </a:rPr>
              <a:t>The basic emotions of anger, contempt, disgust, fear, happiness, sadness, and surprise are expressed and experienced consistently across many different cultures.</a:t>
            </a:r>
            <a:r>
              <a:rPr lang="en-CA" dirty="0">
                <a:latin typeface="Arial" panose="020B0604020202020204" pitchFamily="34" charset="0"/>
                <a:cs typeface="Arial" panose="020B0604020202020204" pitchFamily="34" charset="0"/>
              </a:rPr>
              <a:t> Cultural display rules help dictate when and how to show emotions to others. These display rules are different across cultures.</a:t>
            </a:r>
          </a:p>
          <a:p>
            <a:r>
              <a:rPr lang="en-CA" b="1" dirty="0">
                <a:latin typeface="Arial" panose="020B0604020202020204" pitchFamily="34" charset="0"/>
                <a:cs typeface="Arial" panose="020B0604020202020204" pitchFamily="34" charset="0"/>
              </a:rPr>
              <a:t>There are also a large number of secondary emotions, such as guilt, shame, and embarrassment, that provide us with more complex feelings about our social worlds and that are more cognitively based</a:t>
            </a:r>
            <a:r>
              <a:rPr lang="en-CA" dirty="0">
                <a:latin typeface="Arial" panose="020B0604020202020204" pitchFamily="34" charset="0"/>
                <a:cs typeface="Arial" panose="020B0604020202020204" pitchFamily="34" charset="0"/>
              </a:rPr>
              <a:t>. Cognitive appraisal also allows us to experience a variety of secondary emotions.</a:t>
            </a:r>
          </a:p>
          <a:p>
            <a:r>
              <a:rPr lang="en-CA" b="1" dirty="0">
                <a:latin typeface="Arial" panose="020B0604020202020204" pitchFamily="34" charset="0"/>
                <a:cs typeface="Arial" panose="020B0604020202020204" pitchFamily="34" charset="0"/>
              </a:rPr>
              <a:t>We express our emotions to others through nonverbal behaviours</a:t>
            </a:r>
            <a:r>
              <a:rPr lang="en-CA" dirty="0">
                <a:latin typeface="Arial" panose="020B0604020202020204" pitchFamily="34" charset="0"/>
                <a:cs typeface="Arial" panose="020B0604020202020204" pitchFamily="34" charset="0"/>
              </a:rPr>
              <a:t>, and we learn about the emotions of others by observing them.</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881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70510-6B5E-D800-4690-AD48E6ECB24D}"/>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7.5 KEY TAKEAWAYS II</a:t>
            </a:r>
            <a:endParaRPr lang="en-US" dirty="0"/>
          </a:p>
        </p:txBody>
      </p:sp>
      <p:sp>
        <p:nvSpPr>
          <p:cNvPr id="3" name="Text Placeholder 2">
            <a:extLst>
              <a:ext uri="{FF2B5EF4-FFF2-40B4-BE49-F238E27FC236}">
                <a16:creationId xmlns:a16="http://schemas.microsoft.com/office/drawing/2014/main" id="{81920856-EFE5-DAA7-C10C-FA6CA7EC1A25}"/>
              </a:ext>
            </a:extLst>
          </p:cNvPr>
          <p:cNvSpPr>
            <a:spLocks noGrp="1"/>
          </p:cNvSpPr>
          <p:nvPr>
            <p:ph type="body" idx="1"/>
          </p:nvPr>
        </p:nvSpPr>
        <p:spPr/>
        <p:txBody>
          <a:bodyPr>
            <a:normAutofit fontScale="77500" lnSpcReduction="20000"/>
          </a:bodyPr>
          <a:lstStyle/>
          <a:p>
            <a:r>
              <a:rPr lang="en-CA" b="1" dirty="0"/>
              <a:t>Emotional intelligence is the degree to which an individual has the ability </a:t>
            </a:r>
            <a:r>
              <a:rPr lang="en-CA" b="1" dirty="0" err="1"/>
              <a:t>to</a:t>
            </a:r>
            <a:r>
              <a:rPr lang="en-CA" dirty="0" err="1"/>
              <a:t>perceive</a:t>
            </a:r>
            <a:r>
              <a:rPr lang="en-CA" dirty="0"/>
              <a:t> (recognizing emotions when they occur – self-awareness), understand (the ability to understand why emotions and feelings arise – self-management), communicate (articulating one’s emotions and feelings to another person – social awareness), and manage emotions and feelings (being able to use emotions effectively during interpersonal relationships – relationship management).</a:t>
            </a:r>
          </a:p>
          <a:p>
            <a:r>
              <a:rPr lang="en-CA" b="1" dirty="0"/>
              <a:t>Emotional awareness involves an individual’s ability to recognize their feelings and communicate about them effectively</a:t>
            </a:r>
            <a:r>
              <a:rPr lang="en-CA" dirty="0"/>
              <a:t>. One of the common problems that some people have with regards to emotional awareness is a lack of a concrete emotional vocabulary for both positive and negative feelings. When people cannot adequately communicate about their feelings, they will never get what they need out of a relationship.</a:t>
            </a:r>
          </a:p>
          <a:p>
            <a:r>
              <a:rPr lang="en-CA" b="1" dirty="0"/>
              <a:t>Stress as the physical and psychological reactions that occur whenever we believe that the demands of a situation threaten our ability to respond to the threa</a:t>
            </a:r>
            <a:r>
              <a:rPr lang="en-CA" dirty="0"/>
              <a:t>t</a:t>
            </a:r>
          </a:p>
          <a:p>
            <a:r>
              <a:rPr lang="en-CA" b="1" dirty="0"/>
              <a:t>Situations causing stress are known as stressors</a:t>
            </a:r>
            <a:r>
              <a:rPr lang="en-CA" dirty="0"/>
              <a:t>. Stressors can vary in length and intensity.</a:t>
            </a:r>
          </a:p>
          <a:p>
            <a:r>
              <a:rPr lang="en-CA" b="1" dirty="0"/>
              <a:t>People who have recently experienced extreme negative situations experience stress</a:t>
            </a:r>
            <a:r>
              <a:rPr lang="en-CA" dirty="0"/>
              <a:t>, but everyday minor hassles can also create stress.</a:t>
            </a:r>
          </a:p>
          <a:p>
            <a:r>
              <a:rPr lang="en-CA" b="1" dirty="0"/>
              <a:t>The general adaptation syndrome is the common pattern of events that characterizes someone who experiences stress</a:t>
            </a:r>
            <a:r>
              <a:rPr lang="en-CA" dirty="0"/>
              <a:t>. The three stages of the syndrome are alarm, resistance, and exhaustion.</a:t>
            </a:r>
          </a:p>
          <a:p>
            <a:endParaRPr lang="en-US" dirty="0"/>
          </a:p>
        </p:txBody>
      </p:sp>
    </p:spTree>
    <p:extLst>
      <p:ext uri="{BB962C8B-B14F-4D97-AF65-F5344CB8AC3E}">
        <p14:creationId xmlns:p14="http://schemas.microsoft.com/office/powerpoint/2010/main" val="3789355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8EAE8-4937-AF53-C967-447BD18968A4}"/>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7.5 KEY TAKEAWAYS III</a:t>
            </a:r>
            <a:endParaRPr lang="en-US" dirty="0"/>
          </a:p>
        </p:txBody>
      </p:sp>
      <p:sp>
        <p:nvSpPr>
          <p:cNvPr id="3" name="Text Placeholder 2">
            <a:extLst>
              <a:ext uri="{FF2B5EF4-FFF2-40B4-BE49-F238E27FC236}">
                <a16:creationId xmlns:a16="http://schemas.microsoft.com/office/drawing/2014/main" id="{C61BD170-BD9E-FA08-7C86-16F02F167B10}"/>
              </a:ext>
            </a:extLst>
          </p:cNvPr>
          <p:cNvSpPr>
            <a:spLocks noGrp="1"/>
          </p:cNvSpPr>
          <p:nvPr>
            <p:ph type="body" idx="1"/>
          </p:nvPr>
        </p:nvSpPr>
        <p:spPr/>
        <p:txBody>
          <a:bodyPr>
            <a:normAutofit fontScale="77500" lnSpcReduction="20000"/>
          </a:bodyPr>
          <a:lstStyle/>
          <a:p>
            <a:r>
              <a:rPr lang="en-CA" b="1" dirty="0"/>
              <a:t>The experience of prolonged stress creates</a:t>
            </a:r>
            <a:r>
              <a:rPr lang="en-CA" dirty="0"/>
              <a:t> an increase in general arousal in the SNS and physiological changes through the HPA axis.</a:t>
            </a:r>
          </a:p>
          <a:p>
            <a:r>
              <a:rPr lang="en-CA" b="1" dirty="0"/>
              <a:t>Not all people experience and respond to stress in the same way</a:t>
            </a:r>
            <a:r>
              <a:rPr lang="en-CA" dirty="0"/>
              <a:t>, and these differences can be important. One difference in response is between the fight-or-flight response and the tend-and-befriend response.</a:t>
            </a:r>
          </a:p>
          <a:p>
            <a:r>
              <a:rPr lang="en-CA" b="1" dirty="0"/>
              <a:t>The four As of stress reduction can help us reduce stress</a:t>
            </a:r>
            <a:r>
              <a:rPr lang="en-CA" dirty="0"/>
              <a:t>. They include: avoid, alter, adapt, and accept. By using the four As to determine the best approach to deal with a certain stressor, we can begin to have a more positive outlook on the stressor and learn to handle it better.</a:t>
            </a:r>
          </a:p>
          <a:p>
            <a:r>
              <a:rPr lang="en-CA" b="1" dirty="0"/>
              <a:t>Two common types of stress at work are frustration when goals are impeded and anxiety if an individual feels that they are not capable of dealing with future problems</a:t>
            </a:r>
            <a:r>
              <a:rPr lang="en-CA" dirty="0"/>
              <a:t>. The damage resulting from stress is called strain.</a:t>
            </a:r>
          </a:p>
          <a:p>
            <a:r>
              <a:rPr lang="en-CA" b="1" dirty="0"/>
              <a:t>Four organization influences on stress can be identified</a:t>
            </a:r>
            <a:r>
              <a:rPr lang="en-CA" dirty="0"/>
              <a:t>:  occupational differences,  role ambiguity, role conflict, and role overload or underutilization.</a:t>
            </a:r>
          </a:p>
          <a:p>
            <a:r>
              <a:rPr lang="en-CA" b="1" dirty="0"/>
              <a:t>Three personal influences on stress are: </a:t>
            </a:r>
            <a:r>
              <a:rPr lang="en-CA" dirty="0"/>
              <a:t>personal control, or the desire to have some degree of control over one’s environment; rate of life change; and Type A personality.</a:t>
            </a:r>
          </a:p>
          <a:p>
            <a:r>
              <a:rPr lang="en-CA" b="1" dirty="0"/>
              <a:t>The effects of potential stress can be buffered by two factors</a:t>
            </a:r>
            <a:r>
              <a:rPr lang="en-CA" dirty="0"/>
              <a:t>: social support from one’s coworkers or friends and hardiness, or the ability to perceptually and behaviorally transform negative stressors into positive challenges.</a:t>
            </a:r>
          </a:p>
          <a:p>
            <a:endParaRPr lang="en-US" dirty="0"/>
          </a:p>
        </p:txBody>
      </p:sp>
    </p:spTree>
    <p:extLst>
      <p:ext uri="{BB962C8B-B14F-4D97-AF65-F5344CB8AC3E}">
        <p14:creationId xmlns:p14="http://schemas.microsoft.com/office/powerpoint/2010/main" val="1482116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19B8-3FC9-F99B-8369-7E40A415DEAA}"/>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7.1 EMOTIONS AND INTELLIGENCE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0C002E2-BC75-F648-868A-C76E3E4710D0}"/>
              </a:ext>
            </a:extLst>
          </p:cNvPr>
          <p:cNvSpPr>
            <a:spLocks noGrp="1"/>
          </p:cNvSpPr>
          <p:nvPr>
            <p:ph type="body" idx="1"/>
          </p:nvPr>
        </p:nvSpPr>
        <p:spPr/>
        <p:txBody>
          <a:bodyPr>
            <a:normAutofit/>
          </a:bodyPr>
          <a:lstStyle/>
          <a:p>
            <a:pPr marL="114300" indent="0">
              <a:buNone/>
            </a:pPr>
            <a:r>
              <a:rPr lang="en-CA" sz="2000" dirty="0">
                <a:latin typeface="Arial" panose="020B0604020202020204" pitchFamily="34" charset="0"/>
                <a:cs typeface="Arial" panose="020B0604020202020204" pitchFamily="34" charset="0"/>
              </a:rPr>
              <a:t>An </a:t>
            </a:r>
            <a:r>
              <a:rPr lang="en-CA" sz="2000" b="1" dirty="0">
                <a:latin typeface="Arial" panose="020B0604020202020204" pitchFamily="34" charset="0"/>
                <a:cs typeface="Arial" panose="020B0604020202020204" pitchFamily="34" charset="0"/>
              </a:rPr>
              <a:t>emotion </a:t>
            </a:r>
            <a:r>
              <a:rPr lang="en-CA" sz="2000" dirty="0">
                <a:latin typeface="Arial" panose="020B0604020202020204" pitchFamily="34" charset="0"/>
                <a:cs typeface="Arial" panose="020B0604020202020204" pitchFamily="34" charset="0"/>
              </a:rPr>
              <a:t>is a mental and physiological feeling state that directs our attention and guides our behaviour.</a:t>
            </a:r>
            <a:endParaRPr lang="en-US"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D0E327A-BCA2-5899-2ECC-520BAC821365}"/>
              </a:ext>
            </a:extLst>
          </p:cNvPr>
          <p:cNvSpPr txBox="1"/>
          <p:nvPr/>
        </p:nvSpPr>
        <p:spPr>
          <a:xfrm>
            <a:off x="2705082" y="4525743"/>
            <a:ext cx="4658264" cy="261610"/>
          </a:xfrm>
          <a:prstGeom prst="rect">
            <a:avLst/>
          </a:prstGeom>
          <a:noFill/>
        </p:spPr>
        <p:txBody>
          <a:bodyPr wrap="square" lIns="91440" tIns="45720" rIns="91440" bIns="45720" anchor="t">
            <a:spAutoFit/>
          </a:bodyPr>
          <a:lstStyle/>
          <a:p>
            <a:r>
              <a:rPr lang="en-CA" sz="1100" b="0" i="0" u="none" strike="noStrike" dirty="0">
                <a:solidFill>
                  <a:srgbClr val="191B26"/>
                </a:solidFill>
                <a:effectLst/>
              </a:rPr>
              <a:t>Image by </a:t>
            </a:r>
            <a:r>
              <a:rPr lang="en-CA" sz="1100" b="0" i="0" u="sng" dirty="0">
                <a:solidFill>
                  <a:srgbClr val="191B26"/>
                </a:solidFill>
                <a:effectLst/>
                <a:hlinkClick r:id="rId3"/>
              </a:rPr>
              <a:t>Gino Crescoli</a:t>
            </a:r>
            <a:r>
              <a:rPr lang="en-CA" sz="1100" b="0" i="0" u="none" strike="noStrike" dirty="0">
                <a:solidFill>
                  <a:srgbClr val="191B26"/>
                </a:solidFill>
                <a:effectLst/>
              </a:rPr>
              <a:t> </a:t>
            </a:r>
            <a:r>
              <a:rPr lang="en-CA" sz="1100" dirty="0">
                <a:solidFill>
                  <a:srgbClr val="191B26"/>
                </a:solidFill>
              </a:rPr>
              <a:t>licensed by </a:t>
            </a:r>
            <a:r>
              <a:rPr lang="en-CA" sz="1100" u="sng" dirty="0">
                <a:solidFill>
                  <a:srgbClr val="191B26"/>
                </a:solidFill>
                <a:hlinkClick r:id="rId4"/>
              </a:rPr>
              <a:t>Pixabay</a:t>
            </a:r>
            <a:endParaRPr lang="en-US" sz="1100" dirty="0"/>
          </a:p>
        </p:txBody>
      </p:sp>
      <p:pic>
        <p:nvPicPr>
          <p:cNvPr id="7" name="Picture 6" descr="Emoji show different emotions: sad, happy, angry, disappointed">
            <a:extLst>
              <a:ext uri="{FF2B5EF4-FFF2-40B4-BE49-F238E27FC236}">
                <a16:creationId xmlns:a16="http://schemas.microsoft.com/office/drawing/2014/main" id="{6B94E7CD-3375-B522-3356-D6F1CA38BD3C}"/>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1024570" y="2368627"/>
            <a:ext cx="6780880" cy="1998930"/>
          </a:xfrm>
          <a:prstGeom prst="rect">
            <a:avLst/>
          </a:prstGeom>
        </p:spPr>
      </p:pic>
    </p:spTree>
    <p:extLst>
      <p:ext uri="{BB962C8B-B14F-4D97-AF65-F5344CB8AC3E}">
        <p14:creationId xmlns:p14="http://schemas.microsoft.com/office/powerpoint/2010/main" val="4112688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E343F-D04B-E4F4-338A-DE93FD884F48}"/>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7.5 KEY TAKEAWAYS IV</a:t>
            </a:r>
            <a:endParaRPr lang="en-US" dirty="0"/>
          </a:p>
        </p:txBody>
      </p:sp>
      <p:sp>
        <p:nvSpPr>
          <p:cNvPr id="3" name="Text Placeholder 2">
            <a:extLst>
              <a:ext uri="{FF2B5EF4-FFF2-40B4-BE49-F238E27FC236}">
                <a16:creationId xmlns:a16="http://schemas.microsoft.com/office/drawing/2014/main" id="{2B2E6921-E7D0-F131-011C-5FA983F4453B}"/>
              </a:ext>
            </a:extLst>
          </p:cNvPr>
          <p:cNvSpPr>
            <a:spLocks noGrp="1"/>
          </p:cNvSpPr>
          <p:nvPr>
            <p:ph type="body" idx="1"/>
          </p:nvPr>
        </p:nvSpPr>
        <p:spPr/>
        <p:txBody>
          <a:bodyPr>
            <a:normAutofit fontScale="85000" lnSpcReduction="10000"/>
          </a:bodyPr>
          <a:lstStyle/>
          <a:p>
            <a:r>
              <a:rPr lang="en-CA" b="1" dirty="0"/>
              <a:t>Sustained stress can lead to health problems</a:t>
            </a:r>
            <a:r>
              <a:rPr lang="en-CA" dirty="0"/>
              <a:t>; counterproductive behavior, such as turnover, absenteeism, drug abuse, and sabotage; poor job performance; and burnout.</a:t>
            </a:r>
          </a:p>
          <a:p>
            <a:r>
              <a:rPr lang="en-CA" b="1" dirty="0"/>
              <a:t>Burnout is defined as a general feeling of exhaustion</a:t>
            </a:r>
            <a:r>
              <a:rPr lang="en-CA" dirty="0"/>
              <a:t> that can develop when a person simultaneously experiences too much pressure to perform and too few sources of satisfaction.</a:t>
            </a:r>
          </a:p>
          <a:p>
            <a:r>
              <a:rPr lang="en-CA" b="1" dirty="0"/>
              <a:t>Individual strategies to reduce stress include</a:t>
            </a:r>
            <a:r>
              <a:rPr lang="en-CA" dirty="0"/>
              <a:t> developing one’s self-awareness about how to behave on the job, developing outside interests, leaving the organization, and finding a unique solution.</a:t>
            </a:r>
          </a:p>
          <a:p>
            <a:r>
              <a:rPr lang="en-CA" b="1" dirty="0"/>
              <a:t>Organizational strategies to reduce stress include</a:t>
            </a:r>
            <a:r>
              <a:rPr lang="en-CA" dirty="0"/>
              <a:t> improved personnel selection and job placement, skills training, job redesign,  company-sponsored counseling programs, increased employee participation and personal control, enhanced work group cohesiveness, improved communication, and health promotion programs.</a:t>
            </a:r>
          </a:p>
          <a:p>
            <a:r>
              <a:rPr lang="en-CA" b="1" dirty="0"/>
              <a:t>Developing emotional intelligence and using positive self-talk</a:t>
            </a:r>
            <a:r>
              <a:rPr lang="en-CA" dirty="0"/>
              <a:t> can help us to better manage stressors.</a:t>
            </a:r>
          </a:p>
          <a:p>
            <a:endParaRPr lang="en-US" dirty="0"/>
          </a:p>
        </p:txBody>
      </p:sp>
    </p:spTree>
    <p:extLst>
      <p:ext uri="{BB962C8B-B14F-4D97-AF65-F5344CB8AC3E}">
        <p14:creationId xmlns:p14="http://schemas.microsoft.com/office/powerpoint/2010/main" val="3536927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05AB5-C292-DED5-FF4F-4DD106B980E6}"/>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7.1 EMOTIONS AND INTELLIGENCE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3A92252D-00AD-2648-8861-8A5878E087E3}"/>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The Physiology of Emotion</a:t>
            </a:r>
          </a:p>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Our emotions are determined in part by responses of the </a:t>
            </a:r>
            <a:r>
              <a:rPr lang="en-CA" sz="2000" b="1" dirty="0">
                <a:latin typeface="Arial" panose="020B0604020202020204" pitchFamily="34" charset="0"/>
                <a:cs typeface="Arial" panose="020B0604020202020204" pitchFamily="34" charset="0"/>
              </a:rPr>
              <a:t>sympathetic nervous system (SNS)</a:t>
            </a:r>
            <a:r>
              <a:rPr lang="en-CA" sz="2000" dirty="0">
                <a:latin typeface="Arial" panose="020B0604020202020204" pitchFamily="34" charset="0"/>
                <a:cs typeface="Arial" panose="020B0604020202020204" pitchFamily="34" charset="0"/>
              </a:rPr>
              <a:t>—the division of the autonomic nervous system that is involved in preparing the body to respond to threats by activating the organs and the glands in the endocrine system. The SNS works in opposition to the </a:t>
            </a:r>
            <a:r>
              <a:rPr lang="en-CA" sz="2000" b="1" dirty="0">
                <a:latin typeface="Arial" panose="020B0604020202020204" pitchFamily="34" charset="0"/>
                <a:cs typeface="Arial" panose="020B0604020202020204" pitchFamily="34" charset="0"/>
              </a:rPr>
              <a:t>parasympathetic nervous system</a:t>
            </a:r>
            <a:r>
              <a:rPr lang="en-CA" sz="2000" dirty="0">
                <a:latin typeface="Arial" panose="020B0604020202020204" pitchFamily="34" charset="0"/>
                <a:cs typeface="Arial" panose="020B0604020202020204" pitchFamily="34" charset="0"/>
              </a:rPr>
              <a:t> (PNS), the division of the autonomic nervous system that is involved in resting, digesting, relaxing, and recovering.</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0121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122FD-4366-C5FA-19FF-D6BC31E8D2FE}"/>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7.1 EMOTIONS AND INTELLIGENCE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pic>
        <p:nvPicPr>
          <p:cNvPr id="5" name="Picture 4" descr="Sympathetic nervous system&#10;&#10;Dilates pupil&#10;&#10;Accelerates heartbeat&#10;&#10;Inhibits digestive activity&#10;&#10;Stimulates glucose release&#10;&#10;Stimulates secretion of epinephrine and norepinephrine&#10;&#10;Parasympathetic nervous system&#10;&#10;Contracts pupil&#10;&#10;Slows heartbeat&#10;&#10;Stimulates digestive activity">
            <a:extLst>
              <a:ext uri="{FF2B5EF4-FFF2-40B4-BE49-F238E27FC236}">
                <a16:creationId xmlns:a16="http://schemas.microsoft.com/office/drawing/2014/main" id="{C8FBC5CB-E367-1E9C-D427-33E234CF260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618914" y="914556"/>
            <a:ext cx="3906171" cy="3733625"/>
          </a:xfrm>
          <a:prstGeom prst="rect">
            <a:avLst/>
          </a:prstGeom>
        </p:spPr>
      </p:pic>
      <p:sp>
        <p:nvSpPr>
          <p:cNvPr id="3" name="TextBox 2">
            <a:extLst>
              <a:ext uri="{FF2B5EF4-FFF2-40B4-BE49-F238E27FC236}">
                <a16:creationId xmlns:a16="http://schemas.microsoft.com/office/drawing/2014/main" id="{53798590-59C3-54A2-919A-2342E3628B57}"/>
              </a:ext>
            </a:extLst>
          </p:cNvPr>
          <p:cNvSpPr txBox="1"/>
          <p:nvPr/>
        </p:nvSpPr>
        <p:spPr>
          <a:xfrm>
            <a:off x="1912850" y="4650035"/>
            <a:ext cx="620931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Image by University of Minnesota, </a:t>
            </a:r>
            <a:r>
              <a:rPr lang="en-US" sz="1100" u="sng" dirty="0">
                <a:hlinkClick r:id="rId4"/>
              </a:rPr>
              <a:t>Principles of Social Psychology</a:t>
            </a:r>
            <a:r>
              <a:rPr lang="en-US" sz="1100" dirty="0"/>
              <a:t>, licensed by </a:t>
            </a:r>
            <a:r>
              <a:rPr lang="en-US" sz="1100" u="sng" dirty="0">
                <a:hlinkClick r:id="rId5"/>
              </a:rPr>
              <a:t>CC BY-NC-SA 4.0</a:t>
            </a:r>
            <a:endParaRPr lang="en-US" sz="1100"/>
          </a:p>
        </p:txBody>
      </p:sp>
    </p:spTree>
    <p:extLst>
      <p:ext uri="{BB962C8B-B14F-4D97-AF65-F5344CB8AC3E}">
        <p14:creationId xmlns:p14="http://schemas.microsoft.com/office/powerpoint/2010/main" val="1903015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tense &#10;Afraid &#10;Alarmed&#10;Angry&#10;Tense&#10;Annoyed&#10;Frustrated&#10;Distressed&#10;&#10;Pleasant&#10;Astonished&#10;Excited&#10;Amused &#10;Happy&#10;Delighted&#10;Glad&#10;Pleased&#10;&#10;Mild&#10;Content&#10;Satisfied&#10;Serene&#10;At ease&#10;Calm&#10;Relaxed&#10;Sleepy &#10;Tired&#10;&#10;Unpleasant&#10;Miserable&#10;Sad&#10;Depressed&#10;Gloomy&#10;Bored&#10;Droopy&#10;&#10;">
            <a:extLst>
              <a:ext uri="{FF2B5EF4-FFF2-40B4-BE49-F238E27FC236}">
                <a16:creationId xmlns:a16="http://schemas.microsoft.com/office/drawing/2014/main" id="{E6E588AF-0DF3-912B-2D34-E95C5566EA24}"/>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900205" y="767621"/>
            <a:ext cx="4000561" cy="3841009"/>
          </a:xfrm>
          <a:prstGeom prst="rect">
            <a:avLst/>
          </a:prstGeom>
        </p:spPr>
      </p:pic>
      <p:sp>
        <p:nvSpPr>
          <p:cNvPr id="2" name="Title 1">
            <a:extLst>
              <a:ext uri="{FF2B5EF4-FFF2-40B4-BE49-F238E27FC236}">
                <a16:creationId xmlns:a16="http://schemas.microsoft.com/office/drawing/2014/main" id="{82F7E4D9-148D-0D99-DA64-939D16D30F87}"/>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7.1 EMOTIONS AND INTELLIGENCE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02CD067B-2F42-0107-667D-1FDF168E0701}"/>
              </a:ext>
            </a:extLst>
          </p:cNvPr>
          <p:cNvSpPr>
            <a:spLocks noGrp="1"/>
          </p:cNvSpPr>
          <p:nvPr>
            <p:ph type="body" idx="1"/>
          </p:nvPr>
        </p:nvSpPr>
        <p:spPr>
          <a:xfrm>
            <a:off x="0" y="2369920"/>
            <a:ext cx="3907760"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Cognitive Components of Emotions</a:t>
            </a:r>
          </a:p>
          <a:p>
            <a:pPr marL="114300" indent="0">
              <a:buNone/>
            </a:pPr>
            <a:endParaRPr lang="en-CA" sz="2000" b="1" dirty="0">
              <a:latin typeface="Arial" panose="020B0604020202020204" pitchFamily="34" charset="0"/>
              <a:cs typeface="Arial" panose="020B0604020202020204" pitchFamily="34" charset="0"/>
            </a:endParaRPr>
          </a:p>
          <a:p>
            <a:pPr marL="114300" indent="0">
              <a:buNone/>
            </a:pPr>
            <a:br>
              <a:rPr lang="en-CA" sz="2000" b="1"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0FE45BF-4F37-5D16-47A7-A3323269E3B8}"/>
              </a:ext>
            </a:extLst>
          </p:cNvPr>
          <p:cNvSpPr txBox="1"/>
          <p:nvPr/>
        </p:nvSpPr>
        <p:spPr>
          <a:xfrm>
            <a:off x="3159142" y="4604915"/>
            <a:ext cx="594655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Image by </a:t>
            </a:r>
            <a:r>
              <a:rPr lang="en-US" sz="1100" u="sng" dirty="0">
                <a:hlinkClick r:id="rId4"/>
              </a:rPr>
              <a:t>Psychology – 1st Canadian Ed.</a:t>
            </a:r>
            <a:r>
              <a:rPr lang="en-US" sz="1100" dirty="0"/>
              <a:t>, Sally Walters, licensed by </a:t>
            </a:r>
            <a:r>
              <a:rPr lang="en-US" sz="1100" u="sng" dirty="0">
                <a:hlinkClick r:id="rId5"/>
              </a:rPr>
              <a:t>CC BY-NC-SA 4.0</a:t>
            </a:r>
            <a:r>
              <a:rPr lang="en-US" sz="1100" dirty="0"/>
              <a:t>.</a:t>
            </a:r>
            <a:r>
              <a:rPr lang="en-US" i="1" dirty="0"/>
              <a:t> </a:t>
            </a:r>
            <a:endParaRPr lang="en-US" dirty="0"/>
          </a:p>
        </p:txBody>
      </p:sp>
    </p:spTree>
    <p:extLst>
      <p:ext uri="{BB962C8B-B14F-4D97-AF65-F5344CB8AC3E}">
        <p14:creationId xmlns:p14="http://schemas.microsoft.com/office/powerpoint/2010/main" val="2467561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A87B2-AD00-D322-A406-7A95DBD3C4E8}"/>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7.1 EMOTIONS AND INTELLIGENCE 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pic>
        <p:nvPicPr>
          <p:cNvPr id="5" name="Picture 4" descr="Emotions and Intelligence Vmanagement&#10;&#10;Relationship management&#10;&#10;Social awareness&#10;&#10;Self-management&#10;&#10;Self-awareness">
            <a:extLst>
              <a:ext uri="{FF2B5EF4-FFF2-40B4-BE49-F238E27FC236}">
                <a16:creationId xmlns:a16="http://schemas.microsoft.com/office/drawing/2014/main" id="{6E7D1BF9-8F98-CF60-4FB4-7BAF7FF9653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774853" y="1130781"/>
            <a:ext cx="5056440" cy="3489054"/>
          </a:xfrm>
          <a:prstGeom prst="rect">
            <a:avLst/>
          </a:prstGeom>
        </p:spPr>
      </p:pic>
      <p:sp>
        <p:nvSpPr>
          <p:cNvPr id="3" name="Text Placeholder 2">
            <a:extLst>
              <a:ext uri="{FF2B5EF4-FFF2-40B4-BE49-F238E27FC236}">
                <a16:creationId xmlns:a16="http://schemas.microsoft.com/office/drawing/2014/main" id="{FB6C8328-1B28-E13D-337F-FAC2F68544CF}"/>
              </a:ext>
            </a:extLst>
          </p:cNvPr>
          <p:cNvSpPr>
            <a:spLocks noGrp="1"/>
          </p:cNvSpPr>
          <p:nvPr>
            <p:ph type="body" idx="1"/>
          </p:nvPr>
        </p:nvSpPr>
        <p:spPr>
          <a:xfrm>
            <a:off x="311700" y="1229875"/>
            <a:ext cx="4436570" cy="3339000"/>
          </a:xfrm>
        </p:spPr>
        <p:txBody>
          <a:bodyPr/>
          <a:lstStyle/>
          <a:p>
            <a:pPr marL="114300" indent="0">
              <a:buNone/>
            </a:pPr>
            <a:r>
              <a:rPr lang="en-CA" b="1" dirty="0"/>
              <a:t>Emotional Intelligence</a:t>
            </a:r>
          </a:p>
          <a:p>
            <a:pPr marL="114300" indent="0">
              <a:buNone/>
            </a:pPr>
            <a:endParaRPr lang="en-CA" dirty="0"/>
          </a:p>
          <a:p>
            <a:pPr marL="114300" indent="0">
              <a:buNone/>
            </a:pPr>
            <a:r>
              <a:rPr lang="en-CA" sz="2000" dirty="0">
                <a:latin typeface="Arial" panose="020B0604020202020204" pitchFamily="34" charset="0"/>
                <a:cs typeface="Arial" panose="020B0604020202020204" pitchFamily="34" charset="0"/>
              </a:rPr>
              <a:t>Emotional intelligence(EQ) as an individual’s appraisal and expression of their emotions and the emotions of others in a manner that enhances thought, living, and communicative interactions. </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7971712-F5F9-30D6-6B99-A38ED5EA5DC5}"/>
              </a:ext>
            </a:extLst>
          </p:cNvPr>
          <p:cNvSpPr txBox="1"/>
          <p:nvPr/>
        </p:nvSpPr>
        <p:spPr>
          <a:xfrm>
            <a:off x="1720175" y="4529718"/>
            <a:ext cx="720419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Image by University of Minnesota and NSCC, </a:t>
            </a:r>
            <a:r>
              <a:rPr lang="en-US" sz="1100" u="sng" dirty="0">
                <a:hlinkClick r:id="rId4"/>
              </a:rPr>
              <a:t>NSCC Organizational Behaviour</a:t>
            </a:r>
            <a:r>
              <a:rPr lang="en-US" sz="1100" dirty="0"/>
              <a:t>. licensed by </a:t>
            </a:r>
            <a:r>
              <a:rPr lang="en-US" sz="1100" u="sng" dirty="0">
                <a:hlinkClick r:id="rId5"/>
              </a:rPr>
              <a:t>CC BY-NC-SA 4.0</a:t>
            </a:r>
            <a:r>
              <a:rPr lang="en-US" sz="1100" dirty="0"/>
              <a:t>.</a:t>
            </a:r>
          </a:p>
        </p:txBody>
      </p:sp>
    </p:spTree>
    <p:extLst>
      <p:ext uri="{BB962C8B-B14F-4D97-AF65-F5344CB8AC3E}">
        <p14:creationId xmlns:p14="http://schemas.microsoft.com/office/powerpoint/2010/main" val="3402013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E1DF-5193-64AD-D666-0D3F54549152}"/>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7.2 STRESS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D1A9682-207B-98F9-97FE-DE449991A1D3}"/>
              </a:ext>
            </a:extLst>
          </p:cNvPr>
          <p:cNvSpPr>
            <a:spLocks noGrp="1"/>
          </p:cNvSpPr>
          <p:nvPr>
            <p:ph type="body" idx="1"/>
          </p:nvPr>
        </p:nvSpPr>
        <p:spPr>
          <a:xfrm>
            <a:off x="114283" y="1670549"/>
            <a:ext cx="4457717" cy="3339000"/>
          </a:xfrm>
        </p:spPr>
        <p:txBody>
          <a:bodyPr>
            <a:normAutofit/>
          </a:bodyPr>
          <a:lstStyle/>
          <a:p>
            <a:pPr marL="114300" indent="0">
              <a:buNone/>
            </a:pPr>
            <a:r>
              <a:rPr lang="en-CA" sz="2000" dirty="0">
                <a:latin typeface="Arial" panose="020B0604020202020204" pitchFamily="34" charset="0"/>
                <a:cs typeface="Arial" panose="020B0604020202020204" pitchFamily="34" charset="0"/>
              </a:rPr>
              <a:t>Social psychologists define </a:t>
            </a:r>
            <a:r>
              <a:rPr lang="en-CA" sz="2000" b="1" dirty="0">
                <a:latin typeface="Arial" panose="020B0604020202020204" pitchFamily="34" charset="0"/>
                <a:cs typeface="Arial" panose="020B0604020202020204" pitchFamily="34" charset="0"/>
              </a:rPr>
              <a:t>stress</a:t>
            </a:r>
            <a:r>
              <a:rPr lang="en-CA" sz="2000" dirty="0">
                <a:latin typeface="Arial" panose="020B0604020202020204" pitchFamily="34" charset="0"/>
                <a:cs typeface="Arial" panose="020B0604020202020204" pitchFamily="34" charset="0"/>
              </a:rPr>
              <a:t> as the physical and psychological reactions that occur whenever we believe that the demands of a situation threaten our ability to respond to the threat.</a:t>
            </a:r>
          </a:p>
          <a:p>
            <a:pPr marL="114300" indent="0">
              <a:buNone/>
            </a:pPr>
            <a:r>
              <a:rPr lang="en-CA" sz="2000" dirty="0">
                <a:latin typeface="Arial" panose="020B0604020202020204" pitchFamily="34" charset="0"/>
                <a:cs typeface="Arial" panose="020B0604020202020204" pitchFamily="34" charset="0"/>
              </a:rPr>
              <a:t>(Lazarus, 2000; Lazarus &amp; Folkman, 1984).</a:t>
            </a:r>
            <a:endParaRPr lang="en-US"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1ED369-938F-8C04-CA79-C8BEF1EC031D}"/>
              </a:ext>
            </a:extLst>
          </p:cNvPr>
          <p:cNvSpPr txBox="1"/>
          <p:nvPr/>
        </p:nvSpPr>
        <p:spPr>
          <a:xfrm>
            <a:off x="5223312" y="4590441"/>
            <a:ext cx="4572000" cy="261610"/>
          </a:xfrm>
          <a:prstGeom prst="rect">
            <a:avLst/>
          </a:prstGeom>
          <a:noFill/>
        </p:spPr>
        <p:txBody>
          <a:bodyPr wrap="square" lIns="91440" tIns="45720" rIns="91440" bIns="45720" anchor="t">
            <a:spAutoFit/>
          </a:bodyPr>
          <a:lstStyle/>
          <a:p>
            <a:r>
              <a:rPr lang="en-CA" sz="1100" b="0" i="0" u="none" strike="noStrike" dirty="0">
                <a:solidFill>
                  <a:srgbClr val="191B26"/>
                </a:solidFill>
                <a:effectLst/>
              </a:rPr>
              <a:t>Image by </a:t>
            </a:r>
            <a:r>
              <a:rPr lang="en-CA" sz="1100" b="0" i="0" u="sng" dirty="0">
                <a:solidFill>
                  <a:srgbClr val="191B26"/>
                </a:solidFill>
                <a:effectLst/>
                <a:hlinkClick r:id="rId3"/>
              </a:rPr>
              <a:t>1388843</a:t>
            </a:r>
            <a:r>
              <a:rPr lang="en-CA" sz="1100" b="0" i="0" u="none" strike="noStrike" dirty="0">
                <a:solidFill>
                  <a:srgbClr val="191B26"/>
                </a:solidFill>
                <a:effectLst/>
              </a:rPr>
              <a:t> </a:t>
            </a:r>
            <a:r>
              <a:rPr lang="en-CA" sz="1100" dirty="0">
                <a:solidFill>
                  <a:srgbClr val="191B26"/>
                </a:solidFill>
              </a:rPr>
              <a:t>licensed by </a:t>
            </a:r>
            <a:r>
              <a:rPr lang="en-CA" sz="1100" b="0" i="0" u="none" strike="noStrike" dirty="0">
                <a:solidFill>
                  <a:srgbClr val="191B26"/>
                </a:solidFill>
                <a:effectLst/>
              </a:rPr>
              <a:t> </a:t>
            </a:r>
            <a:r>
              <a:rPr lang="en-CA" sz="1100" b="0" i="0" u="sng" dirty="0">
                <a:solidFill>
                  <a:srgbClr val="191B26"/>
                </a:solidFill>
                <a:effectLst/>
                <a:hlinkClick r:id="rId4"/>
              </a:rPr>
              <a:t>Pixabay</a:t>
            </a:r>
            <a:endParaRPr lang="en-US" sz="1100" dirty="0"/>
          </a:p>
        </p:txBody>
      </p:sp>
      <p:pic>
        <p:nvPicPr>
          <p:cNvPr id="7" name="Picture 6" descr="A man in stress and putting his hand on the forehead">
            <a:extLst>
              <a:ext uri="{FF2B5EF4-FFF2-40B4-BE49-F238E27FC236}">
                <a16:creationId xmlns:a16="http://schemas.microsoft.com/office/drawing/2014/main" id="{9D7EC81C-FDB1-32CA-1B5F-1D7F06AE8219}"/>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4715219" y="1229875"/>
            <a:ext cx="4314499" cy="3253990"/>
          </a:xfrm>
          <a:prstGeom prst="rect">
            <a:avLst/>
          </a:prstGeom>
        </p:spPr>
      </p:pic>
    </p:spTree>
    <p:extLst>
      <p:ext uri="{BB962C8B-B14F-4D97-AF65-F5344CB8AC3E}">
        <p14:creationId xmlns:p14="http://schemas.microsoft.com/office/powerpoint/2010/main" val="343587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1096-9F24-FBE5-7050-1E12F34C28A0}"/>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7.2 STRESS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F0BD70D9-CC86-8FF7-BFE3-3351F4FE65AD}"/>
              </a:ext>
            </a:extLst>
          </p:cNvPr>
          <p:cNvSpPr>
            <a:spLocks noGrp="1"/>
          </p:cNvSpPr>
          <p:nvPr>
            <p:ph type="body" idx="1"/>
          </p:nvPr>
        </p:nvSpPr>
        <p:spPr/>
        <p:txBody>
          <a:bodyPr>
            <a:normAutofit/>
          </a:bodyPr>
          <a:lstStyle/>
          <a:p>
            <a:pPr marL="114300" indent="0">
              <a:buNone/>
            </a:pPr>
            <a:r>
              <a:rPr lang="en-US" sz="2000" b="1" dirty="0">
                <a:latin typeface="Arial" panose="020B0604020202020204" pitchFamily="34" charset="0"/>
                <a:cs typeface="Arial" panose="020B0604020202020204" pitchFamily="34" charset="0"/>
              </a:rPr>
              <a:t>Stressors. </a:t>
            </a:r>
          </a:p>
          <a:p>
            <a:endParaRPr lang="en-US"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We all experience stress at some point in our lives.  Situations causing stress are known as </a:t>
            </a:r>
            <a:r>
              <a:rPr lang="en-CA" sz="2000" b="1" dirty="0">
                <a:latin typeface="Arial" panose="020B0604020202020204" pitchFamily="34" charset="0"/>
                <a:cs typeface="Arial" panose="020B0604020202020204" pitchFamily="34" charset="0"/>
              </a:rPr>
              <a:t>stressors</a:t>
            </a:r>
            <a:r>
              <a:rPr lang="en-CA" sz="2000" dirty="0">
                <a:latin typeface="Arial" panose="020B0604020202020204" pitchFamily="34" charset="0"/>
                <a:cs typeface="Arial" panose="020B0604020202020204" pitchFamily="34" charset="0"/>
              </a:rPr>
              <a:t>. There are four types of stressors:</a:t>
            </a:r>
          </a:p>
          <a:p>
            <a:pPr marL="114300" indent="0">
              <a:buNone/>
            </a:pP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Acute Stressors</a:t>
            </a:r>
          </a:p>
          <a:p>
            <a:r>
              <a:rPr lang="en-CA" sz="2000" dirty="0">
                <a:latin typeface="Arial" panose="020B0604020202020204" pitchFamily="34" charset="0"/>
                <a:cs typeface="Arial" panose="020B0604020202020204" pitchFamily="34" charset="0"/>
              </a:rPr>
              <a:t>Episodic (or daily) stressors</a:t>
            </a:r>
          </a:p>
          <a:p>
            <a:r>
              <a:rPr lang="en-CA" sz="2000" dirty="0">
                <a:latin typeface="Arial" panose="020B0604020202020204" pitchFamily="34" charset="0"/>
                <a:cs typeface="Arial" panose="020B0604020202020204" pitchFamily="34" charset="0"/>
              </a:rPr>
              <a:t>Chronic stressors</a:t>
            </a:r>
          </a:p>
          <a:p>
            <a:r>
              <a:rPr lang="en-CA" sz="2000" dirty="0">
                <a:latin typeface="Arial" panose="020B0604020202020204" pitchFamily="34" charset="0"/>
                <a:cs typeface="Arial" panose="020B0604020202020204" pitchFamily="34" charset="0"/>
              </a:rPr>
              <a:t>Catastrophic stressors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357178"/>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15675</TotalTime>
  <Words>6238</Words>
  <Application>Microsoft Office PowerPoint</Application>
  <PresentationFormat>On-screen Show (16:9)</PresentationFormat>
  <Paragraphs>315</Paragraphs>
  <Slides>30</Slides>
  <Notes>24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Geometric</vt:lpstr>
      <vt:lpstr>CONFLICT MANAGEMENT</vt:lpstr>
      <vt:lpstr>Learning Outcomes </vt:lpstr>
      <vt:lpstr>7.1 EMOTIONS AND INTELLIGENCE I   </vt:lpstr>
      <vt:lpstr>7.1 EMOTIONS AND INTELLIGENCE II   </vt:lpstr>
      <vt:lpstr>7.1 EMOTIONS AND INTELLIGENCE III   </vt:lpstr>
      <vt:lpstr>7.1 EMOTIONS AND INTELLIGENCE IV   </vt:lpstr>
      <vt:lpstr>7.1 EMOTIONS AND INTELLIGENCE V   </vt:lpstr>
      <vt:lpstr>7.2 STRESS I   </vt:lpstr>
      <vt:lpstr>7.2 STRESS II   </vt:lpstr>
      <vt:lpstr>7.2 STRESS III   </vt:lpstr>
      <vt:lpstr>7.2 STRESS IV   </vt:lpstr>
      <vt:lpstr>7.2 STRESS V   </vt:lpstr>
      <vt:lpstr>7.2 STRESS VI   </vt:lpstr>
      <vt:lpstr>7.3 STRESS AT WORK I   </vt:lpstr>
      <vt:lpstr>7.3 STRESS AT WORK II   </vt:lpstr>
      <vt:lpstr>7.3 STRESS AT WORK III   </vt:lpstr>
      <vt:lpstr>7.3 STRESS AT WORK IV   </vt:lpstr>
      <vt:lpstr>7.3 STRESS AT WORK V   </vt:lpstr>
      <vt:lpstr>7.3 STRESS AT WORK VI   </vt:lpstr>
      <vt:lpstr>7.3 STRESS AT WORK VII   </vt:lpstr>
      <vt:lpstr>7.3 STRESS AT WORK VIII   </vt:lpstr>
      <vt:lpstr>7.4 COPING WITH STRESS I   </vt:lpstr>
      <vt:lpstr>7.4 COPING WITH STRESS II   </vt:lpstr>
      <vt:lpstr>7.4 COPING WITH STRESS III   </vt:lpstr>
      <vt:lpstr>7.4 COPING WITH STRESS IV    </vt:lpstr>
      <vt:lpstr>7.4 COPING WITH STRESS V   </vt:lpstr>
      <vt:lpstr>7.5 KEY TAKEAWAYS I</vt:lpstr>
      <vt:lpstr>7.5 KEY TAKEAWAYS II</vt:lpstr>
      <vt:lpstr>7.5 KEY TAKEAWAYS III</vt:lpstr>
      <vt:lpstr>7.5 KEY TAKEAWAYS IV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Psychology, Communication, and The Canadian Workplace</dc:title>
  <dc:creator>Fanshawe College</dc:creator>
  <cp:lastModifiedBy>Earle, Davandra</cp:lastModifiedBy>
  <cp:revision>165</cp:revision>
  <dcterms:modified xsi:type="dcterms:W3CDTF">2022-07-28T15:05:42Z</dcterms:modified>
</cp:coreProperties>
</file>