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9"/>
  </p:notesMasterIdLst>
  <p:sldIdLst>
    <p:sldId id="256" r:id="rId2"/>
    <p:sldId id="257" r:id="rId3"/>
    <p:sldId id="300" r:id="rId4"/>
    <p:sldId id="306" r:id="rId5"/>
    <p:sldId id="307" r:id="rId6"/>
    <p:sldId id="308" r:id="rId7"/>
    <p:sldId id="309" r:id="rId8"/>
    <p:sldId id="310" r:id="rId9"/>
    <p:sldId id="301" r:id="rId10"/>
    <p:sldId id="311" r:id="rId11"/>
    <p:sldId id="312" r:id="rId12"/>
    <p:sldId id="313" r:id="rId13"/>
    <p:sldId id="302" r:id="rId14"/>
    <p:sldId id="314" r:id="rId15"/>
    <p:sldId id="315" r:id="rId16"/>
    <p:sldId id="316" r:id="rId17"/>
    <p:sldId id="317" r:id="rId18"/>
    <p:sldId id="303" r:id="rId19"/>
    <p:sldId id="318" r:id="rId20"/>
    <p:sldId id="319" r:id="rId21"/>
    <p:sldId id="304" r:id="rId22"/>
    <p:sldId id="323" r:id="rId23"/>
    <p:sldId id="324" r:id="rId24"/>
    <p:sldId id="305" r:id="rId25"/>
    <p:sldId id="320" r:id="rId26"/>
    <p:sldId id="321" r:id="rId27"/>
    <p:sldId id="322"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B05E0D-AD09-030F-C7AE-25DAAFF6C5C4}" v="188" dt="2022-07-28T18:27:56.1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33" autoAdjust="0"/>
    <p:restoredTop sz="77930" autoAdjust="0"/>
  </p:normalViewPr>
  <p:slideViewPr>
    <p:cSldViewPr snapToGrid="0">
      <p:cViewPr varScale="1">
        <p:scale>
          <a:sx n="116" d="100"/>
          <a:sy n="116" d="100"/>
        </p:scale>
        <p:origin x="102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5.fntdata"/><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ur, Aman" userId="S::akaur@fanshawec.ca::5c2035bd-19ed-4e42-8c0a-8cf848a6b67f" providerId="AD" clId="Web-{1BB05E0D-AD09-030F-C7AE-25DAAFF6C5C4}"/>
    <pc:docChg chg="modSld">
      <pc:chgData name="Kaur, Aman" userId="S::akaur@fanshawec.ca::5c2035bd-19ed-4e42-8c0a-8cf848a6b67f" providerId="AD" clId="Web-{1BB05E0D-AD09-030F-C7AE-25DAAFF6C5C4}" dt="2022-07-28T18:27:56.113" v="131"/>
      <pc:docMkLst>
        <pc:docMk/>
      </pc:docMkLst>
      <pc:sldChg chg="addSp modSp">
        <pc:chgData name="Kaur, Aman" userId="S::akaur@fanshawec.ca::5c2035bd-19ed-4e42-8c0a-8cf848a6b67f" providerId="AD" clId="Web-{1BB05E0D-AD09-030F-C7AE-25DAAFF6C5C4}" dt="2022-07-28T18:23:41.345" v="112"/>
        <pc:sldMkLst>
          <pc:docMk/>
          <pc:sldMk cId="3627713348" sldId="301"/>
        </pc:sldMkLst>
        <pc:spChg chg="add mod">
          <ac:chgData name="Kaur, Aman" userId="S::akaur@fanshawec.ca::5c2035bd-19ed-4e42-8c0a-8cf848a6b67f" providerId="AD" clId="Web-{1BB05E0D-AD09-030F-C7AE-25DAAFF6C5C4}" dt="2022-07-28T18:10:10.524" v="41" actId="20577"/>
          <ac:spMkLst>
            <pc:docMk/>
            <pc:sldMk cId="3627713348" sldId="301"/>
            <ac:spMk id="3" creationId="{5E3A108D-3B66-910C-05F2-3555173F50F3}"/>
          </ac:spMkLst>
        </pc:spChg>
        <pc:picChg chg="mod">
          <ac:chgData name="Kaur, Aman" userId="S::akaur@fanshawec.ca::5c2035bd-19ed-4e42-8c0a-8cf848a6b67f" providerId="AD" clId="Web-{1BB05E0D-AD09-030F-C7AE-25DAAFF6C5C4}" dt="2022-07-28T18:23:41.345" v="112"/>
          <ac:picMkLst>
            <pc:docMk/>
            <pc:sldMk cId="3627713348" sldId="301"/>
            <ac:picMk id="5" creationId="{FFC7290D-83EE-D391-9587-9DBE8B1C1678}"/>
          </ac:picMkLst>
        </pc:picChg>
      </pc:sldChg>
      <pc:sldChg chg="modSp">
        <pc:chgData name="Kaur, Aman" userId="S::akaur@fanshawec.ca::5c2035bd-19ed-4e42-8c0a-8cf848a6b67f" providerId="AD" clId="Web-{1BB05E0D-AD09-030F-C7AE-25DAAFF6C5C4}" dt="2022-07-28T18:25:46.940" v="120"/>
        <pc:sldMkLst>
          <pc:docMk/>
          <pc:sldMk cId="1259920302" sldId="302"/>
        </pc:sldMkLst>
        <pc:spChg chg="mod">
          <ac:chgData name="Kaur, Aman" userId="S::akaur@fanshawec.ca::5c2035bd-19ed-4e42-8c0a-8cf848a6b67f" providerId="AD" clId="Web-{1BB05E0D-AD09-030F-C7AE-25DAAFF6C5C4}" dt="2022-07-28T18:12:00.369" v="70" actId="1076"/>
          <ac:spMkLst>
            <pc:docMk/>
            <pc:sldMk cId="1259920302" sldId="302"/>
            <ac:spMk id="5" creationId="{B68A4083-A26A-F5AA-2BB7-622AB99D5E1A}"/>
          </ac:spMkLst>
        </pc:spChg>
        <pc:picChg chg="mod">
          <ac:chgData name="Kaur, Aman" userId="S::akaur@fanshawec.ca::5c2035bd-19ed-4e42-8c0a-8cf848a6b67f" providerId="AD" clId="Web-{1BB05E0D-AD09-030F-C7AE-25DAAFF6C5C4}" dt="2022-07-28T18:25:46.940" v="120"/>
          <ac:picMkLst>
            <pc:docMk/>
            <pc:sldMk cId="1259920302" sldId="302"/>
            <ac:picMk id="7" creationId="{B6E0D0E4-0F20-DEBA-0503-CB791B559D0A}"/>
          </ac:picMkLst>
        </pc:picChg>
      </pc:sldChg>
      <pc:sldChg chg="addSp modSp">
        <pc:chgData name="Kaur, Aman" userId="S::akaur@fanshawec.ca::5c2035bd-19ed-4e42-8c0a-8cf848a6b67f" providerId="AD" clId="Web-{1BB05E0D-AD09-030F-C7AE-25DAAFF6C5C4}" dt="2022-07-28T18:19:36.999" v="104"/>
        <pc:sldMkLst>
          <pc:docMk/>
          <pc:sldMk cId="1427204315" sldId="307"/>
        </pc:sldMkLst>
        <pc:spChg chg="add mod">
          <ac:chgData name="Kaur, Aman" userId="S::akaur@fanshawec.ca::5c2035bd-19ed-4e42-8c0a-8cf848a6b67f" providerId="AD" clId="Web-{1BB05E0D-AD09-030F-C7AE-25DAAFF6C5C4}" dt="2022-07-28T18:07:43.632" v="6" actId="20577"/>
          <ac:spMkLst>
            <pc:docMk/>
            <pc:sldMk cId="1427204315" sldId="307"/>
            <ac:spMk id="4" creationId="{53E09197-604B-4CE7-ACBC-8E066CEE7244}"/>
          </ac:spMkLst>
        </pc:spChg>
        <pc:picChg chg="mod">
          <ac:chgData name="Kaur, Aman" userId="S::akaur@fanshawec.ca::5c2035bd-19ed-4e42-8c0a-8cf848a6b67f" providerId="AD" clId="Web-{1BB05E0D-AD09-030F-C7AE-25DAAFF6C5C4}" dt="2022-07-28T18:19:36.999" v="104"/>
          <ac:picMkLst>
            <pc:docMk/>
            <pc:sldMk cId="1427204315" sldId="307"/>
            <ac:picMk id="5" creationId="{866276B3-CFBB-A5AB-7683-559AE2BAAC62}"/>
          </ac:picMkLst>
        </pc:picChg>
      </pc:sldChg>
      <pc:sldChg chg="addSp modSp">
        <pc:chgData name="Kaur, Aman" userId="S::akaur@fanshawec.ca::5c2035bd-19ed-4e42-8c0a-8cf848a6b67f" providerId="AD" clId="Web-{1BB05E0D-AD09-030F-C7AE-25DAAFF6C5C4}" dt="2022-07-28T18:22:39.501" v="108"/>
        <pc:sldMkLst>
          <pc:docMk/>
          <pc:sldMk cId="4110417666" sldId="308"/>
        </pc:sldMkLst>
        <pc:spChg chg="add mod">
          <ac:chgData name="Kaur, Aman" userId="S::akaur@fanshawec.ca::5c2035bd-19ed-4e42-8c0a-8cf848a6b67f" providerId="AD" clId="Web-{1BB05E0D-AD09-030F-C7AE-25DAAFF6C5C4}" dt="2022-07-28T18:08:55.258" v="23" actId="1076"/>
          <ac:spMkLst>
            <pc:docMk/>
            <pc:sldMk cId="4110417666" sldId="308"/>
            <ac:spMk id="4" creationId="{21826BB0-030F-7DA5-22BA-775069251E7A}"/>
          </ac:spMkLst>
        </pc:spChg>
        <pc:picChg chg="mod">
          <ac:chgData name="Kaur, Aman" userId="S::akaur@fanshawec.ca::5c2035bd-19ed-4e42-8c0a-8cf848a6b67f" providerId="AD" clId="Web-{1BB05E0D-AD09-030F-C7AE-25DAAFF6C5C4}" dt="2022-07-28T18:22:39.501" v="108"/>
          <ac:picMkLst>
            <pc:docMk/>
            <pc:sldMk cId="4110417666" sldId="308"/>
            <ac:picMk id="5" creationId="{62D625D0-3032-4ED6-BB6B-A3C76C239804}"/>
          </ac:picMkLst>
        </pc:picChg>
      </pc:sldChg>
      <pc:sldChg chg="modSp">
        <pc:chgData name="Kaur, Aman" userId="S::akaur@fanshawec.ca::5c2035bd-19ed-4e42-8c0a-8cf848a6b67f" providerId="AD" clId="Web-{1BB05E0D-AD09-030F-C7AE-25DAAFF6C5C4}" dt="2022-07-28T18:22:59.142" v="109"/>
        <pc:sldMkLst>
          <pc:docMk/>
          <pc:sldMk cId="2914064622" sldId="309"/>
        </pc:sldMkLst>
        <pc:spChg chg="mod">
          <ac:chgData name="Kaur, Aman" userId="S::akaur@fanshawec.ca::5c2035bd-19ed-4e42-8c0a-8cf848a6b67f" providerId="AD" clId="Web-{1BB05E0D-AD09-030F-C7AE-25DAAFF6C5C4}" dt="2022-07-28T18:09:16.977" v="31" actId="20577"/>
          <ac:spMkLst>
            <pc:docMk/>
            <pc:sldMk cId="2914064622" sldId="309"/>
            <ac:spMk id="5" creationId="{98E8BBE5-2AC0-AFCB-AC9B-6A1E5B8E7022}"/>
          </ac:spMkLst>
        </pc:spChg>
        <pc:picChg chg="mod">
          <ac:chgData name="Kaur, Aman" userId="S::akaur@fanshawec.ca::5c2035bd-19ed-4e42-8c0a-8cf848a6b67f" providerId="AD" clId="Web-{1BB05E0D-AD09-030F-C7AE-25DAAFF6C5C4}" dt="2022-07-28T18:22:59.142" v="109"/>
          <ac:picMkLst>
            <pc:docMk/>
            <pc:sldMk cId="2914064622" sldId="309"/>
            <ac:picMk id="7" creationId="{8A25B217-AE08-C256-24DC-4C4510B348A9}"/>
          </ac:picMkLst>
        </pc:picChg>
      </pc:sldChg>
      <pc:sldChg chg="addSp modSp">
        <pc:chgData name="Kaur, Aman" userId="S::akaur@fanshawec.ca::5c2035bd-19ed-4e42-8c0a-8cf848a6b67f" providerId="AD" clId="Web-{1BB05E0D-AD09-030F-C7AE-25DAAFF6C5C4}" dt="2022-07-28T18:24:36.627" v="116"/>
        <pc:sldMkLst>
          <pc:docMk/>
          <pc:sldMk cId="2048480810" sldId="311"/>
        </pc:sldMkLst>
        <pc:spChg chg="add mod">
          <ac:chgData name="Kaur, Aman" userId="S::akaur@fanshawec.ca::5c2035bd-19ed-4e42-8c0a-8cf848a6b67f" providerId="AD" clId="Web-{1BB05E0D-AD09-030F-C7AE-25DAAFF6C5C4}" dt="2022-07-28T18:11:19.025" v="56" actId="20577"/>
          <ac:spMkLst>
            <pc:docMk/>
            <pc:sldMk cId="2048480810" sldId="311"/>
            <ac:spMk id="4" creationId="{4D4BA579-F937-AE2E-1E8E-E8D4449C4236}"/>
          </ac:spMkLst>
        </pc:spChg>
        <pc:picChg chg="mod">
          <ac:chgData name="Kaur, Aman" userId="S::akaur@fanshawec.ca::5c2035bd-19ed-4e42-8c0a-8cf848a6b67f" providerId="AD" clId="Web-{1BB05E0D-AD09-030F-C7AE-25DAAFF6C5C4}" dt="2022-07-28T18:24:36.627" v="116"/>
          <ac:picMkLst>
            <pc:docMk/>
            <pc:sldMk cId="2048480810" sldId="311"/>
            <ac:picMk id="5" creationId="{4DC9ED7D-576D-50A9-1F96-9804963B6177}"/>
          </ac:picMkLst>
        </pc:picChg>
      </pc:sldChg>
      <pc:sldChg chg="addSp modSp">
        <pc:chgData name="Kaur, Aman" userId="S::akaur@fanshawec.ca::5c2035bd-19ed-4e42-8c0a-8cf848a6b67f" providerId="AD" clId="Web-{1BB05E0D-AD09-030F-C7AE-25DAAFF6C5C4}" dt="2022-07-28T18:27:23.441" v="129"/>
        <pc:sldMkLst>
          <pc:docMk/>
          <pc:sldMk cId="980151289" sldId="314"/>
        </pc:sldMkLst>
        <pc:spChg chg="add mod">
          <ac:chgData name="Kaur, Aman" userId="S::akaur@fanshawec.ca::5c2035bd-19ed-4e42-8c0a-8cf848a6b67f" providerId="AD" clId="Web-{1BB05E0D-AD09-030F-C7AE-25DAAFF6C5C4}" dt="2022-07-28T18:14:33.964" v="85" actId="1076"/>
          <ac:spMkLst>
            <pc:docMk/>
            <pc:sldMk cId="980151289" sldId="314"/>
            <ac:spMk id="4" creationId="{FD1BE9A7-8EC5-24C3-E186-A04AEE686E5C}"/>
          </ac:spMkLst>
        </pc:spChg>
        <pc:picChg chg="mod">
          <ac:chgData name="Kaur, Aman" userId="S::akaur@fanshawec.ca::5c2035bd-19ed-4e42-8c0a-8cf848a6b67f" providerId="AD" clId="Web-{1BB05E0D-AD09-030F-C7AE-25DAAFF6C5C4}" dt="2022-07-28T18:27:23.441" v="129"/>
          <ac:picMkLst>
            <pc:docMk/>
            <pc:sldMk cId="980151289" sldId="314"/>
            <ac:picMk id="7" creationId="{20456D28-D3C6-C8DA-5B9F-E5C109A013D6}"/>
          </ac:picMkLst>
        </pc:picChg>
      </pc:sldChg>
      <pc:sldChg chg="addSp modSp">
        <pc:chgData name="Kaur, Aman" userId="S::akaur@fanshawec.ca::5c2035bd-19ed-4e42-8c0a-8cf848a6b67f" providerId="AD" clId="Web-{1BB05E0D-AD09-030F-C7AE-25DAAFF6C5C4}" dt="2022-07-28T18:27:56.113" v="131"/>
        <pc:sldMkLst>
          <pc:docMk/>
          <pc:sldMk cId="376788759" sldId="324"/>
        </pc:sldMkLst>
        <pc:spChg chg="add mod">
          <ac:chgData name="Kaur, Aman" userId="S::akaur@fanshawec.ca::5c2035bd-19ed-4e42-8c0a-8cf848a6b67f" providerId="AD" clId="Web-{1BB05E0D-AD09-030F-C7AE-25DAAFF6C5C4}" dt="2022-07-28T18:16:06.200" v="100" actId="14100"/>
          <ac:spMkLst>
            <pc:docMk/>
            <pc:sldMk cId="376788759" sldId="324"/>
            <ac:spMk id="4" creationId="{D965DD4B-2286-66E4-1FF2-31DE01324F10}"/>
          </ac:spMkLst>
        </pc:spChg>
        <pc:picChg chg="mod">
          <ac:chgData name="Kaur, Aman" userId="S::akaur@fanshawec.ca::5c2035bd-19ed-4e42-8c0a-8cf848a6b67f" providerId="AD" clId="Web-{1BB05E0D-AD09-030F-C7AE-25DAAFF6C5C4}" dt="2022-07-28T18:27:56.113" v="131"/>
          <ac:picMkLst>
            <pc:docMk/>
            <pc:sldMk cId="376788759" sldId="324"/>
            <ac:picMk id="5" creationId="{046AE538-F729-12D7-95B3-3B96D6BAB1F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Some researchers have argued that self–esteem as the primary measure of someone’s psychological health may not be wise because it stems from comparisons with others and judgments. As such, Kristy Neff (2003) has argued for the use of the term self-compassion.</a:t>
            </a:r>
          </a:p>
          <a:p>
            <a:endParaRPr lang="en-CA" dirty="0"/>
          </a:p>
          <a:p>
            <a:r>
              <a:rPr lang="en-CA" sz="1100" b="1" i="0" u="none" strike="noStrike" cap="none" dirty="0">
                <a:solidFill>
                  <a:srgbClr val="000000"/>
                </a:solidFill>
                <a:effectLst/>
                <a:latin typeface="Arial"/>
                <a:ea typeface="Arial"/>
                <a:cs typeface="Arial"/>
                <a:sym typeface="Arial"/>
              </a:rPr>
              <a:t>Self-compassion</a:t>
            </a:r>
            <a:r>
              <a:rPr lang="en-CA" sz="1100" b="0" i="0" u="none" strike="noStrike" cap="none" dirty="0">
                <a:solidFill>
                  <a:srgbClr val="000000"/>
                </a:solidFill>
                <a:effectLst/>
                <a:latin typeface="Arial"/>
                <a:ea typeface="Arial"/>
                <a:cs typeface="Arial"/>
                <a:sym typeface="Arial"/>
              </a:rPr>
              <a:t> also involves offering nonjudgmental understanding to one’s pain, inadequacies and failures, so that one’s experience is seen as part of the larger human experience” (Neff, 2003, p. 86-87). Neff argues that self-compassion can be broken down into three distinct categories: self-kindness, common humanity, and mindfulness. </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Self-kindness</a:t>
            </a:r>
            <a:r>
              <a:rPr lang="en-CA" sz="1100" b="0" i="0" u="none" strike="noStrike" cap="none" dirty="0">
                <a:solidFill>
                  <a:srgbClr val="000000"/>
                </a:solidFill>
                <a:effectLst/>
                <a:latin typeface="Arial"/>
                <a:ea typeface="Arial"/>
                <a:cs typeface="Arial"/>
                <a:sym typeface="Arial"/>
              </a:rPr>
              <a:t> is simply extending the same level of care and understanding to ourselves as we would to others. Instead of being harsh and judgmental, we are encouraging and supportive. Instead of being critical, we are empathic towards ourselves.</a:t>
            </a:r>
          </a:p>
          <a:p>
            <a:endParaRPr lang="en-CA" sz="1100" b="0" i="0" u="none" strike="noStrike" cap="none" dirty="0">
              <a:solidFill>
                <a:srgbClr val="000000"/>
              </a:solidFill>
              <a:effectLst/>
              <a:latin typeface="Arial"/>
              <a:cs typeface="Arial"/>
              <a:sym typeface="Arial"/>
            </a:endParaRPr>
          </a:p>
          <a:p>
            <a:r>
              <a:rPr lang="en-CA" sz="1100" b="1" i="1" u="none" strike="noStrike" cap="none" dirty="0">
                <a:solidFill>
                  <a:srgbClr val="000000"/>
                </a:solidFill>
                <a:effectLst/>
                <a:latin typeface="Arial"/>
                <a:ea typeface="Arial"/>
                <a:cs typeface="Arial"/>
                <a:sym typeface="Arial"/>
              </a:rPr>
              <a:t>Common Humanity-</a:t>
            </a:r>
            <a:r>
              <a:rPr lang="en-CA" sz="1100" b="0" i="1" u="none" strike="noStrike" cap="none" dirty="0">
                <a:solidFill>
                  <a:srgbClr val="000000"/>
                </a:solidFill>
                <a:effectLst/>
                <a:latin typeface="Arial"/>
                <a:ea typeface="Arial"/>
                <a:cs typeface="Arial"/>
                <a:sym typeface="Arial"/>
              </a:rPr>
              <a:t>-</a:t>
            </a:r>
            <a:r>
              <a:rPr lang="en-CA" sz="1100" b="0" i="0" u="none" strike="noStrike" cap="none" dirty="0">
                <a:solidFill>
                  <a:srgbClr val="000000"/>
                </a:solidFill>
                <a:effectLst/>
                <a:latin typeface="Arial"/>
                <a:ea typeface="Arial"/>
                <a:cs typeface="Arial"/>
                <a:sym typeface="Arial"/>
              </a:rPr>
              <a:t>The second factor of self-compassion is common humanity, or “seeing one’s experiences as part of the larger human experience rather than seeing them as separating and isolating” (Neff, 2003, p. 89). As Kristen Neff and Christopher </a:t>
            </a:r>
            <a:r>
              <a:rPr lang="en-CA" sz="1100" b="0" i="0" u="none" strike="noStrike" cap="none" dirty="0" err="1">
                <a:solidFill>
                  <a:srgbClr val="000000"/>
                </a:solidFill>
                <a:effectLst/>
                <a:latin typeface="Arial"/>
                <a:ea typeface="Arial"/>
                <a:cs typeface="Arial"/>
                <a:sym typeface="Arial"/>
              </a:rPr>
              <a:t>Germer</a:t>
            </a:r>
            <a:r>
              <a:rPr lang="en-CA" sz="1100" b="0" i="0" u="none" strike="noStrike" cap="none" dirty="0">
                <a:solidFill>
                  <a:srgbClr val="000000"/>
                </a:solidFill>
                <a:effectLst/>
                <a:latin typeface="Arial"/>
                <a:ea typeface="Arial"/>
                <a:cs typeface="Arial"/>
                <a:sym typeface="Arial"/>
              </a:rPr>
              <a:t> (2018) realize, we’re all flawed works in progress. No one is perfect. No one is ever going to be perfect. We all make mistakes (some big, some small).</a:t>
            </a:r>
          </a:p>
          <a:p>
            <a:endParaRPr lang="en-CA" sz="1100" b="1" i="0" u="none" strike="noStrike" cap="none" dirty="0">
              <a:solidFill>
                <a:srgbClr val="000000"/>
              </a:solidFill>
              <a:effectLst/>
              <a:latin typeface="Arial"/>
              <a:ea typeface="Arial"/>
              <a:cs typeface="Arial"/>
              <a:sym typeface="Arial"/>
            </a:endParaRPr>
          </a:p>
          <a:p>
            <a:r>
              <a:rPr lang="en-CA" sz="1100" b="1" i="1" u="none" strike="noStrike" cap="none" dirty="0">
                <a:solidFill>
                  <a:srgbClr val="000000"/>
                </a:solidFill>
                <a:effectLst/>
                <a:latin typeface="Arial"/>
                <a:ea typeface="Arial"/>
                <a:cs typeface="Arial"/>
                <a:sym typeface="Arial"/>
              </a:rPr>
              <a:t>Mindfulness</a:t>
            </a:r>
            <a:r>
              <a:rPr lang="en-CA" sz="1100" b="0" i="1" u="none" strike="noStrike" cap="none" dirty="0">
                <a:solidFill>
                  <a:srgbClr val="000000"/>
                </a:solidFill>
                <a:effectLst/>
                <a:latin typeface="Arial"/>
                <a:ea typeface="Arial"/>
                <a:cs typeface="Arial"/>
                <a:sym typeface="Arial"/>
              </a:rPr>
              <a:t>-- </a:t>
            </a:r>
            <a:r>
              <a:rPr lang="en-CA" sz="1100" b="0" i="0" u="none" strike="noStrike" cap="none" dirty="0">
                <a:solidFill>
                  <a:srgbClr val="000000"/>
                </a:solidFill>
                <a:effectLst/>
                <a:latin typeface="Arial"/>
                <a:ea typeface="Arial"/>
                <a:cs typeface="Arial"/>
                <a:sym typeface="Arial"/>
              </a:rPr>
              <a:t>The final factor of self-compassion is mindfulness. Although Neff (2003) defines mindfulness in the same terms we’ve been discussing in this text, she specifically addresses mindfulness as a factor of pain, so she defines mindfulness, with regards to self-compassion, as “holding one’s painful thoughts and feelings in balanced awareness rather than over-identifying with them” </a:t>
            </a:r>
          </a:p>
          <a:p>
            <a:br>
              <a:rPr lang="en-CA" dirty="0"/>
            </a:br>
            <a:endParaRPr lang="en-US" dirty="0"/>
          </a:p>
        </p:txBody>
      </p:sp>
    </p:spTree>
    <p:extLst>
      <p:ext uri="{BB962C8B-B14F-4D97-AF65-F5344CB8AC3E}">
        <p14:creationId xmlns:p14="http://schemas.microsoft.com/office/powerpoint/2010/main" val="171340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Introversion/Extraversion--The concept of introversion/extraversion is one that has been widely studied by both psychologists and communication researchers. The idea is that people exist on a continuum that exists from highly extraverted (an individual’s likelihood to be talkative, dynamic, and outgoing) to highly introverted (an individual’s likelihood to be quiet, shy, and more reserved).</a:t>
            </a:r>
          </a:p>
          <a:p>
            <a:endParaRPr lang="en-US" dirty="0"/>
          </a:p>
          <a:p>
            <a:endParaRPr lang="en-US" dirty="0"/>
          </a:p>
          <a:p>
            <a:r>
              <a:rPr lang="en-CA" sz="1100" b="1" i="0" u="none" strike="noStrike" cap="none" dirty="0">
                <a:solidFill>
                  <a:srgbClr val="000000"/>
                </a:solidFill>
                <a:effectLst/>
                <a:latin typeface="Arial"/>
                <a:ea typeface="Arial"/>
                <a:cs typeface="Arial"/>
                <a:sym typeface="Arial"/>
              </a:rPr>
              <a:t>Approach and Avoidance Traits-</a:t>
            </a:r>
            <a:r>
              <a:rPr lang="en-CA" sz="1100" b="0" i="0" u="none" strike="noStrike" cap="none" dirty="0">
                <a:solidFill>
                  <a:srgbClr val="000000"/>
                </a:solidFill>
                <a:effectLst/>
                <a:latin typeface="Arial"/>
                <a:ea typeface="Arial"/>
                <a:cs typeface="Arial"/>
                <a:sym typeface="Arial"/>
              </a:rPr>
              <a:t>-The second set of communication dispositions are categorized as approach and avoidance traits. According to Virginia Richmond, Jason Wrench, and James McCroskey  (2018), approach and avoidance traits depict the tendency an individual has to either willingly approach or avoid situations where they will have to communicate with others.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Argumentativeness and Verbal Aggressivenes</a:t>
            </a:r>
            <a:r>
              <a:rPr lang="en-CA" sz="1100" b="0" i="0" u="none" strike="noStrike" cap="none" dirty="0">
                <a:solidFill>
                  <a:srgbClr val="000000"/>
                </a:solidFill>
                <a:effectLst/>
                <a:latin typeface="Arial"/>
                <a:ea typeface="Arial"/>
                <a:cs typeface="Arial"/>
                <a:sym typeface="Arial"/>
              </a:rPr>
              <a:t>s-- Starting in the mid-1980s, Dominic Infante and Charles Wigley (1986) defined </a:t>
            </a:r>
            <a:r>
              <a:rPr lang="en-CA" sz="1100" b="1" i="0" u="none" strike="noStrike" cap="none" dirty="0">
                <a:solidFill>
                  <a:srgbClr val="000000"/>
                </a:solidFill>
                <a:effectLst/>
                <a:latin typeface="Arial"/>
                <a:ea typeface="Arial"/>
                <a:cs typeface="Arial"/>
                <a:sym typeface="Arial"/>
              </a:rPr>
              <a:t>verbal aggression</a:t>
            </a:r>
            <a:r>
              <a:rPr lang="en-CA" sz="1100" b="0" i="0" u="none" strike="noStrike" cap="none" dirty="0">
                <a:solidFill>
                  <a:srgbClr val="000000"/>
                </a:solidFill>
                <a:effectLst/>
                <a:latin typeface="Arial"/>
                <a:ea typeface="Arial"/>
                <a:cs typeface="Arial"/>
                <a:sym typeface="Arial"/>
              </a:rPr>
              <a:t> as “the tendency to attack the self-concept of individuals instead of, or in addition to, their positions on topics of communication” (p.  61). Notice that this definition specifically is focused on the attacking of someone’s self-concept or an individual’s attitudes, opinions, and cognitions about one’s competence, character, strengths, and weaknesses.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err="1">
                <a:solidFill>
                  <a:srgbClr val="000000"/>
                </a:solidFill>
                <a:effectLst/>
                <a:latin typeface="Arial"/>
                <a:ea typeface="Arial"/>
                <a:cs typeface="Arial"/>
                <a:sym typeface="Arial"/>
              </a:rPr>
              <a:t>Sociocommunicative</a:t>
            </a:r>
            <a:r>
              <a:rPr lang="en-CA" sz="1100" b="0" i="0" u="none" strike="noStrike" cap="none" dirty="0">
                <a:solidFill>
                  <a:srgbClr val="000000"/>
                </a:solidFill>
                <a:effectLst/>
                <a:latin typeface="Arial"/>
                <a:ea typeface="Arial"/>
                <a:cs typeface="Arial"/>
                <a:sym typeface="Arial"/>
              </a:rPr>
              <a:t> Orientation-- In the mid to late 1970s, Sandra </a:t>
            </a:r>
            <a:r>
              <a:rPr lang="en-CA" sz="1100" b="0" i="0" u="none" strike="noStrike" cap="none" dirty="0" err="1">
                <a:solidFill>
                  <a:srgbClr val="000000"/>
                </a:solidFill>
                <a:effectLst/>
                <a:latin typeface="Arial"/>
                <a:ea typeface="Arial"/>
                <a:cs typeface="Arial"/>
                <a:sym typeface="Arial"/>
              </a:rPr>
              <a:t>Bem</a:t>
            </a:r>
            <a:r>
              <a:rPr lang="en-CA" sz="1100" b="0" i="0" u="none" strike="noStrike" cap="none" dirty="0">
                <a:solidFill>
                  <a:srgbClr val="000000"/>
                </a:solidFill>
                <a:effectLst/>
                <a:latin typeface="Arial"/>
                <a:ea typeface="Arial"/>
                <a:cs typeface="Arial"/>
                <a:sym typeface="Arial"/>
              </a:rPr>
              <a:t> began examining psychological gender orientation. In her theorizing of psychological gender, </a:t>
            </a:r>
            <a:r>
              <a:rPr lang="en-CA" sz="1100" b="0" i="0" u="none" strike="noStrike" cap="none" dirty="0" err="1">
                <a:solidFill>
                  <a:srgbClr val="000000"/>
                </a:solidFill>
                <a:effectLst/>
                <a:latin typeface="Arial"/>
                <a:ea typeface="Arial"/>
                <a:cs typeface="Arial"/>
                <a:sym typeface="Arial"/>
              </a:rPr>
              <a:t>Bem</a:t>
            </a:r>
            <a:r>
              <a:rPr lang="en-CA" sz="1100" b="0" i="0" u="none" strike="noStrike" cap="none" dirty="0">
                <a:solidFill>
                  <a:srgbClr val="000000"/>
                </a:solidFill>
                <a:effectLst/>
                <a:latin typeface="Arial"/>
                <a:ea typeface="Arial"/>
                <a:cs typeface="Arial"/>
                <a:sym typeface="Arial"/>
              </a:rPr>
              <a:t> (1974) measured two constructs, masculinity and femininity, using a scale she created called the </a:t>
            </a:r>
            <a:r>
              <a:rPr lang="en-CA" sz="1100" b="0" i="0" u="none" strike="noStrike" cap="none" dirty="0" err="1">
                <a:solidFill>
                  <a:srgbClr val="000000"/>
                </a:solidFill>
                <a:effectLst/>
                <a:latin typeface="Arial"/>
                <a:ea typeface="Arial"/>
                <a:cs typeface="Arial"/>
                <a:sym typeface="Arial"/>
              </a:rPr>
              <a:t>Bem</a:t>
            </a:r>
            <a:r>
              <a:rPr lang="en-CA" sz="1100" b="0" i="0" u="none" strike="noStrike" cap="none" dirty="0">
                <a:solidFill>
                  <a:srgbClr val="000000"/>
                </a:solidFill>
                <a:effectLst/>
                <a:latin typeface="Arial"/>
                <a:ea typeface="Arial"/>
                <a:cs typeface="Arial"/>
                <a:sym typeface="Arial"/>
              </a:rPr>
              <a:t> Sex-Role Inventory (BSRI). Her measure was designed to evaluate an individual’s femininity or masculinity. </a:t>
            </a:r>
            <a:r>
              <a:rPr lang="en-CA" sz="1100" b="0" i="0" u="none" strike="noStrike" cap="none" dirty="0" err="1">
                <a:solidFill>
                  <a:srgbClr val="000000"/>
                </a:solidFill>
                <a:effectLst/>
                <a:latin typeface="Arial"/>
                <a:ea typeface="Arial"/>
                <a:cs typeface="Arial"/>
                <a:sym typeface="Arial"/>
              </a:rPr>
              <a:t>Bem</a:t>
            </a:r>
            <a:r>
              <a:rPr lang="en-CA" sz="1100" b="0" i="0" u="none" strike="noStrike" cap="none" dirty="0">
                <a:solidFill>
                  <a:srgbClr val="000000"/>
                </a:solidFill>
                <a:effectLst/>
                <a:latin typeface="Arial"/>
                <a:ea typeface="Arial"/>
                <a:cs typeface="Arial"/>
                <a:sym typeface="Arial"/>
              </a:rPr>
              <a:t> defined masculinity as individuals exhibiting perceptions and traits typically associated with males, and femininity as individuals exhibiting perceptions and traits usually associated with females. </a:t>
            </a:r>
          </a:p>
          <a:p>
            <a:endParaRPr lang="en-CA"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3719994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Attachment---In a set of three different volumes, John Bowlby (1969, 1983, 1980) theorized that humans were born with a set of inherent behaviors designed to allow proximity with supportive others. These behaviors were called </a:t>
            </a:r>
            <a:r>
              <a:rPr lang="en-CA" sz="1100" b="1" i="0" u="none" strike="noStrike" cap="none" dirty="0">
                <a:solidFill>
                  <a:srgbClr val="000000"/>
                </a:solidFill>
                <a:effectLst/>
                <a:latin typeface="Arial"/>
                <a:ea typeface="Arial"/>
                <a:cs typeface="Arial"/>
                <a:sym typeface="Arial"/>
              </a:rPr>
              <a:t>attachment behaviors</a:t>
            </a:r>
            <a:r>
              <a:rPr lang="en-CA" sz="1100" b="0" i="0" u="none" strike="noStrike" cap="none" dirty="0">
                <a:solidFill>
                  <a:srgbClr val="000000"/>
                </a:solidFill>
                <a:effectLst/>
                <a:latin typeface="Arial"/>
                <a:ea typeface="Arial"/>
                <a:cs typeface="Arial"/>
                <a:sym typeface="Arial"/>
              </a:rPr>
              <a:t>, and the supportive others were called </a:t>
            </a:r>
            <a:r>
              <a:rPr lang="en-CA" sz="1100" b="1" i="0" u="none" strike="noStrike" cap="none" dirty="0">
                <a:solidFill>
                  <a:srgbClr val="000000"/>
                </a:solidFill>
                <a:effectLst/>
                <a:latin typeface="Arial"/>
                <a:ea typeface="Arial"/>
                <a:cs typeface="Arial"/>
                <a:sym typeface="Arial"/>
              </a:rPr>
              <a:t>attachment figures</a:t>
            </a:r>
            <a:r>
              <a:rPr lang="en-CA" sz="1100" b="0" i="0" u="none" strike="noStrike" cap="none" dirty="0">
                <a:solidFill>
                  <a:srgbClr val="000000"/>
                </a:solidFill>
                <a:effectLst/>
                <a:latin typeface="Arial"/>
                <a:ea typeface="Arial"/>
                <a:cs typeface="Arial"/>
                <a:sym typeface="Arial"/>
              </a:rPr>
              <a:t>.</a:t>
            </a:r>
          </a:p>
          <a:p>
            <a:endParaRPr lang="en-US" dirty="0"/>
          </a:p>
          <a:p>
            <a:r>
              <a:rPr lang="en-CA" sz="1100" b="1" i="0" u="none" strike="noStrike" cap="none" dirty="0">
                <a:solidFill>
                  <a:srgbClr val="000000"/>
                </a:solidFill>
                <a:effectLst/>
                <a:latin typeface="Arial"/>
                <a:ea typeface="Arial"/>
                <a:cs typeface="Arial"/>
                <a:sym typeface="Arial"/>
              </a:rPr>
              <a:t>Rejection sensitivity</a:t>
            </a:r>
            <a:r>
              <a:rPr lang="en-CA" sz="1100" b="0" i="0" u="none" strike="noStrike" cap="none" dirty="0">
                <a:solidFill>
                  <a:srgbClr val="000000"/>
                </a:solidFill>
                <a:effectLst/>
                <a:latin typeface="Arial"/>
                <a:ea typeface="Arial"/>
                <a:cs typeface="Arial"/>
                <a:sym typeface="Arial"/>
              </a:rPr>
              <a:t> can be defined as the degree to which an individual expects to be rejected, readily perceives rejection when occurring, and experiences an intensely adverse reaction to that rejection.</a:t>
            </a:r>
          </a:p>
          <a:p>
            <a:br>
              <a:rPr lang="en-CA" dirty="0"/>
            </a:br>
            <a:endParaRPr lang="en-US" dirty="0"/>
          </a:p>
        </p:txBody>
      </p:sp>
    </p:spTree>
    <p:extLst>
      <p:ext uri="{BB962C8B-B14F-4D97-AF65-F5344CB8AC3E}">
        <p14:creationId xmlns:p14="http://schemas.microsoft.com/office/powerpoint/2010/main" val="968057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Hearing Is Not Listening---</a:t>
            </a:r>
            <a:r>
              <a:rPr lang="en-CA" sz="1100" b="1" i="0" u="none" strike="noStrike" cap="none" dirty="0">
                <a:solidFill>
                  <a:srgbClr val="000000"/>
                </a:solidFill>
                <a:effectLst/>
                <a:latin typeface="Arial"/>
                <a:ea typeface="Arial"/>
                <a:cs typeface="Arial"/>
                <a:sym typeface="Arial"/>
              </a:rPr>
              <a:t>Hearing</a:t>
            </a:r>
            <a:r>
              <a:rPr lang="en-CA" sz="1100" b="0" i="0" u="none" strike="noStrike" cap="none" dirty="0">
                <a:solidFill>
                  <a:srgbClr val="000000"/>
                </a:solidFill>
                <a:effectLst/>
                <a:latin typeface="Arial"/>
                <a:ea typeface="Arial"/>
                <a:cs typeface="Arial"/>
                <a:sym typeface="Arial"/>
              </a:rPr>
              <a:t> refers to a passive activity where an individual perceives sound by detecting vibrations through an ear. Hearing is a physiological process that is continuously happening.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Listening,</a:t>
            </a:r>
            <a:r>
              <a:rPr lang="en-CA" sz="1100" b="0" i="0" u="none" strike="noStrike" cap="none" dirty="0">
                <a:solidFill>
                  <a:srgbClr val="000000"/>
                </a:solidFill>
                <a:effectLst/>
                <a:latin typeface="Arial"/>
                <a:ea typeface="Arial"/>
                <a:cs typeface="Arial"/>
                <a:sym typeface="Arial"/>
              </a:rPr>
              <a:t> on the other hand, is generally seen as an active process. Listening is “focused, concentrated attention for the purpose of understanding the meanings expressed by a [source]” (Wrench et al., 2017, p. 50).</a:t>
            </a:r>
          </a:p>
          <a:p>
            <a:endParaRPr lang="en-US" dirty="0"/>
          </a:p>
        </p:txBody>
      </p:sp>
    </p:spTree>
    <p:extLst>
      <p:ext uri="{BB962C8B-B14F-4D97-AF65-F5344CB8AC3E}">
        <p14:creationId xmlns:p14="http://schemas.microsoft.com/office/powerpoint/2010/main" val="3470974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Judi Brownell (1985) created one of the most commonly used models for listening – the HURIER model. Although not the only model of listening that exists, we like this model because it breaks the process of hearing down into clearly differentiated stages: hearing, understanding, remembering, interpreting, evaluating, and responding</a:t>
            </a:r>
          </a:p>
          <a:p>
            <a:endParaRPr lang="en-CA" sz="1100" b="0" i="0" u="none" strike="noStrike" cap="none" dirty="0">
              <a:solidFill>
                <a:srgbClr val="000000"/>
              </a:solidFill>
              <a:effectLst/>
              <a:latin typeface="Arial"/>
              <a:cs typeface="Arial"/>
              <a:sym typeface="Arial"/>
            </a:endParaRPr>
          </a:p>
          <a:p>
            <a:r>
              <a:rPr lang="en-CA" sz="1100" b="0" i="1" u="none" strike="noStrike" cap="none" dirty="0">
                <a:solidFill>
                  <a:srgbClr val="000000"/>
                </a:solidFill>
                <a:effectLst/>
                <a:latin typeface="Arial"/>
                <a:ea typeface="Arial"/>
                <a:cs typeface="Arial"/>
                <a:sym typeface="Arial"/>
              </a:rPr>
              <a:t>Hearing---</a:t>
            </a:r>
            <a:r>
              <a:rPr lang="en-CA" sz="1100" b="0" i="0" u="none" strike="noStrike" cap="none" dirty="0">
                <a:solidFill>
                  <a:srgbClr val="000000"/>
                </a:solidFill>
                <a:effectLst/>
                <a:latin typeface="Arial"/>
                <a:ea typeface="Arial"/>
                <a:cs typeface="Arial"/>
                <a:sym typeface="Arial"/>
              </a:rPr>
              <a:t>From a fundamental perspective, for listening to occur, an individual must attend to some kind of communicated message. Now, one can argue that hearing should not be equated with listening (as we did above), but it is the first step in the model of listening. Simply, if we don’t attend to the message at all, then communication never occurred from the receiver’s perspective.</a:t>
            </a:r>
          </a:p>
          <a:p>
            <a:endParaRPr lang="en-CA" sz="1100" b="0" i="0" u="none" strike="noStrike" cap="none" dirty="0">
              <a:solidFill>
                <a:srgbClr val="000000"/>
              </a:solidFill>
              <a:effectLst/>
              <a:latin typeface="Arial"/>
              <a:ea typeface="Arial"/>
              <a:cs typeface="Arial"/>
              <a:sym typeface="Arial"/>
            </a:endParaRPr>
          </a:p>
          <a:p>
            <a:r>
              <a:rPr lang="en-CA" sz="1100" b="0" i="1" u="none" strike="noStrike" cap="none" dirty="0">
                <a:solidFill>
                  <a:srgbClr val="000000"/>
                </a:solidFill>
                <a:effectLst/>
                <a:latin typeface="Arial"/>
                <a:ea typeface="Arial"/>
                <a:cs typeface="Arial"/>
                <a:sym typeface="Arial"/>
              </a:rPr>
              <a:t>Understanding---</a:t>
            </a:r>
            <a:r>
              <a:rPr lang="en-CA" sz="1100" b="0" i="0" u="none" strike="noStrike" cap="none" dirty="0">
                <a:solidFill>
                  <a:srgbClr val="000000"/>
                </a:solidFill>
                <a:effectLst/>
                <a:latin typeface="Arial"/>
                <a:ea typeface="Arial"/>
                <a:cs typeface="Arial"/>
                <a:sym typeface="Arial"/>
              </a:rPr>
              <a:t>The second stage of the listening model is understanding, or the ability to comprehend or decode the source’s message. When we discussed the basic models of human communication, we discussed the idea of decoding a message.</a:t>
            </a:r>
          </a:p>
          <a:p>
            <a:endParaRPr lang="en-CA" sz="1100" b="0" i="0" u="none" strike="noStrike" cap="none" dirty="0">
              <a:solidFill>
                <a:srgbClr val="000000"/>
              </a:solidFill>
              <a:effectLst/>
              <a:latin typeface="Arial"/>
              <a:ea typeface="Arial"/>
              <a:cs typeface="Arial"/>
              <a:sym typeface="Arial"/>
            </a:endParaRPr>
          </a:p>
          <a:p>
            <a:r>
              <a:rPr lang="en-CA" sz="1100" b="0" i="1" u="none" strike="noStrike" cap="none" dirty="0">
                <a:solidFill>
                  <a:srgbClr val="000000"/>
                </a:solidFill>
                <a:effectLst/>
                <a:latin typeface="Arial"/>
                <a:ea typeface="Arial"/>
                <a:cs typeface="Arial"/>
                <a:sym typeface="Arial"/>
              </a:rPr>
              <a:t>Remembering---</a:t>
            </a:r>
            <a:r>
              <a:rPr lang="en-CA" sz="1100" b="0" i="0" u="none" strike="noStrike" cap="none" dirty="0">
                <a:solidFill>
                  <a:srgbClr val="000000"/>
                </a:solidFill>
                <a:effectLst/>
                <a:latin typeface="Arial"/>
                <a:ea typeface="Arial"/>
                <a:cs typeface="Arial"/>
                <a:sym typeface="Arial"/>
              </a:rPr>
              <a:t>Once we’ve decoded a message, we have to actually remember the message itself, or the ability to recall a message that was sent. We are bombarded by messages throughout our day, so it’s completely possible to attend to a message and decode it and then forget it minutes later.</a:t>
            </a:r>
          </a:p>
          <a:p>
            <a:endParaRPr lang="en-CA" sz="1100" b="0" i="0" u="none" strike="noStrike" cap="none" dirty="0">
              <a:solidFill>
                <a:srgbClr val="000000"/>
              </a:solidFill>
              <a:effectLst/>
              <a:latin typeface="Arial"/>
              <a:ea typeface="Arial"/>
              <a:cs typeface="Arial"/>
              <a:sym typeface="Arial"/>
            </a:endParaRPr>
          </a:p>
          <a:p>
            <a:r>
              <a:rPr lang="en-CA" sz="1100" b="0" i="1" u="none" strike="noStrike" cap="none" dirty="0">
                <a:solidFill>
                  <a:srgbClr val="000000"/>
                </a:solidFill>
                <a:effectLst/>
                <a:latin typeface="Arial"/>
                <a:ea typeface="Arial"/>
                <a:cs typeface="Arial"/>
                <a:sym typeface="Arial"/>
              </a:rPr>
              <a:t>Interpreting--</a:t>
            </a:r>
            <a:r>
              <a:rPr lang="en-CA" sz="1100" b="0" i="0" u="none" strike="noStrike" cap="none" dirty="0">
                <a:solidFill>
                  <a:srgbClr val="000000"/>
                </a:solidFill>
                <a:effectLst/>
                <a:latin typeface="Arial"/>
                <a:ea typeface="Arial"/>
                <a:cs typeface="Arial"/>
                <a:sym typeface="Arial"/>
              </a:rPr>
              <a:t>The next stage in the HURIER model of listening is interpreting. According to Brownell (1985), “interpreting messages involves attention to all of the various speaker and contextual variables that provide a background for accurately perceived messages” (p. 43).</a:t>
            </a:r>
          </a:p>
          <a:p>
            <a:endParaRPr lang="en-CA" sz="1100" b="0" i="0" u="none" strike="noStrike" cap="none" dirty="0">
              <a:solidFill>
                <a:srgbClr val="000000"/>
              </a:solidFill>
              <a:effectLst/>
              <a:latin typeface="Arial"/>
              <a:ea typeface="Arial"/>
              <a:cs typeface="Arial"/>
              <a:sym typeface="Arial"/>
            </a:endParaRPr>
          </a:p>
          <a:p>
            <a:r>
              <a:rPr lang="en-CA" sz="1100" b="0" i="1" u="none" strike="noStrike" cap="none" dirty="0">
                <a:solidFill>
                  <a:srgbClr val="000000"/>
                </a:solidFill>
                <a:effectLst/>
                <a:latin typeface="Arial"/>
                <a:ea typeface="Arial"/>
                <a:cs typeface="Arial"/>
                <a:sym typeface="Arial"/>
              </a:rPr>
              <a:t>Evaluating-- </a:t>
            </a:r>
            <a:r>
              <a:rPr lang="en-CA" sz="1100" b="0" i="0" u="none" strike="noStrike" cap="none" dirty="0">
                <a:solidFill>
                  <a:srgbClr val="000000"/>
                </a:solidFill>
                <a:effectLst/>
                <a:latin typeface="Arial"/>
                <a:ea typeface="Arial"/>
                <a:cs typeface="Arial"/>
                <a:sym typeface="Arial"/>
              </a:rPr>
              <a:t>The next stage is the evaluating stage, or judging the message itself. One of the biggest hurdles many people have with listening is the evaluative stage. Our personal biases, values, and beliefs can prevent us from effectively listening to someone else’s message.</a:t>
            </a:r>
          </a:p>
          <a:p>
            <a:endParaRPr lang="en-CA" sz="1100" b="0" i="0" u="none" strike="noStrike" cap="none" dirty="0">
              <a:solidFill>
                <a:srgbClr val="000000"/>
              </a:solidFill>
              <a:effectLst/>
              <a:latin typeface="Arial"/>
              <a:ea typeface="Arial"/>
              <a:cs typeface="Arial"/>
              <a:sym typeface="Arial"/>
            </a:endParaRPr>
          </a:p>
          <a:p>
            <a:r>
              <a:rPr lang="en-CA" sz="1100" b="0" i="1" u="none" strike="noStrike" cap="none" dirty="0">
                <a:solidFill>
                  <a:srgbClr val="000000"/>
                </a:solidFill>
                <a:effectLst/>
                <a:latin typeface="Arial"/>
                <a:ea typeface="Arial"/>
                <a:cs typeface="Arial"/>
                <a:sym typeface="Arial"/>
              </a:rPr>
              <a:t>Responding---</a:t>
            </a:r>
            <a:r>
              <a:rPr lang="en-CA" sz="1100" b="0" i="0" u="none" strike="noStrike" cap="none" dirty="0">
                <a:solidFill>
                  <a:srgbClr val="000000"/>
                </a:solidFill>
                <a:effectLst/>
                <a:latin typeface="Arial"/>
                <a:ea typeface="Arial"/>
                <a:cs typeface="Arial"/>
                <a:sym typeface="Arial"/>
              </a:rPr>
              <a:t>It’s important to realize that effective listening starts with the ear and centers in the brain, and only then should someone provide feedback to the message itself. Often, people jump from hearing and understanding to responding, which can cause problems as they jump to conclusions that have arisen by truncated interpretation and evaluation.</a:t>
            </a: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4068699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first listening style is the </a:t>
            </a:r>
            <a:r>
              <a:rPr lang="en-CA" sz="1100" b="1" i="0" u="none" strike="noStrike" cap="none" dirty="0">
                <a:solidFill>
                  <a:srgbClr val="000000"/>
                </a:solidFill>
                <a:effectLst/>
                <a:latin typeface="Arial"/>
                <a:ea typeface="Arial"/>
                <a:cs typeface="Arial"/>
                <a:sym typeface="Arial"/>
              </a:rPr>
              <a:t>people-oriented listening style</a:t>
            </a:r>
            <a:r>
              <a:rPr lang="en-CA" sz="1100" b="0" i="0" u="none" strike="noStrike" cap="none" dirty="0">
                <a:solidFill>
                  <a:srgbClr val="000000"/>
                </a:solidFill>
                <a:effectLst/>
                <a:latin typeface="Arial"/>
                <a:ea typeface="Arial"/>
                <a:cs typeface="Arial"/>
                <a:sym typeface="Arial"/>
              </a:rPr>
              <a:t>. People-oriented listeners tend to be more focused on the person sending the message than the content of the message. As such, people-oriented listeners focus on the emotional states of senders of information.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second listening style is the action-oriented listener. </a:t>
            </a:r>
            <a:r>
              <a:rPr lang="en-CA" sz="1100" b="1" i="0" u="none" strike="noStrike" cap="none" dirty="0">
                <a:solidFill>
                  <a:srgbClr val="000000"/>
                </a:solidFill>
                <a:effectLst/>
                <a:latin typeface="Arial"/>
                <a:ea typeface="Arial"/>
                <a:cs typeface="Arial"/>
                <a:sym typeface="Arial"/>
              </a:rPr>
              <a:t>Action-oriented listeners</a:t>
            </a:r>
            <a:r>
              <a:rPr lang="en-CA" sz="1100" b="0" i="0" u="none" strike="noStrike" cap="none" dirty="0">
                <a:solidFill>
                  <a:srgbClr val="000000"/>
                </a:solidFill>
                <a:effectLst/>
                <a:latin typeface="Arial"/>
                <a:ea typeface="Arial"/>
                <a:cs typeface="Arial"/>
                <a:sym typeface="Arial"/>
              </a:rPr>
              <a:t> are focused on what the source wants. The action-oriented listener wants a source to get to the point quickly. Instead of long, drawn-out lectures, the action-oriented speaker would prefer quick bullet points that get to what the source desires.</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third type of listener is the </a:t>
            </a:r>
            <a:r>
              <a:rPr lang="en-CA" sz="1100" b="1" i="0" u="none" strike="noStrike" cap="none" dirty="0">
                <a:solidFill>
                  <a:srgbClr val="000000"/>
                </a:solidFill>
                <a:effectLst/>
                <a:latin typeface="Arial"/>
                <a:ea typeface="Arial"/>
                <a:cs typeface="Arial"/>
                <a:sym typeface="Arial"/>
              </a:rPr>
              <a:t>content-oriented listener</a:t>
            </a:r>
            <a:r>
              <a:rPr lang="en-CA" sz="1100" b="0" i="0" u="none" strike="noStrike" cap="none" dirty="0">
                <a:solidFill>
                  <a:srgbClr val="000000"/>
                </a:solidFill>
                <a:effectLst/>
                <a:latin typeface="Arial"/>
                <a:ea typeface="Arial"/>
                <a:cs typeface="Arial"/>
                <a:sym typeface="Arial"/>
              </a:rPr>
              <a:t>, or a listener who focuses on the content of the message and process that message in a systematic way. Of the four different listening styles, content-oriented listeners are more adept at listening to complex information.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final listening style is the </a:t>
            </a:r>
            <a:r>
              <a:rPr lang="en-CA" sz="1100" b="1" i="0" u="none" strike="noStrike" cap="none" dirty="0">
                <a:solidFill>
                  <a:srgbClr val="000000"/>
                </a:solidFill>
                <a:effectLst/>
                <a:latin typeface="Arial"/>
                <a:ea typeface="Arial"/>
                <a:cs typeface="Arial"/>
                <a:sym typeface="Arial"/>
              </a:rPr>
              <a:t>time-oriented listening style</a:t>
            </a:r>
            <a:r>
              <a:rPr lang="en-CA" sz="1100" b="0" i="0" u="none" strike="noStrike" cap="none" dirty="0">
                <a:solidFill>
                  <a:srgbClr val="000000"/>
                </a:solidFill>
                <a:effectLst/>
                <a:latin typeface="Arial"/>
                <a:ea typeface="Arial"/>
                <a:cs typeface="Arial"/>
                <a:sym typeface="Arial"/>
              </a:rPr>
              <a:t>. Time-oriented listeners are sometimes referred to as “clock watchers” because they’re always in a hurry and want a source of a message to speed things up a bit.</a:t>
            </a:r>
          </a:p>
          <a:p>
            <a:endParaRPr lang="en-US" dirty="0"/>
          </a:p>
        </p:txBody>
      </p:sp>
    </p:spTree>
    <p:extLst>
      <p:ext uri="{BB962C8B-B14F-4D97-AF65-F5344CB8AC3E}">
        <p14:creationId xmlns:p14="http://schemas.microsoft.com/office/powerpoint/2010/main" val="2076700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At the recalling stage, natural limits to our memory and challenges to concentration can interfere with remembering. At the evaluating stage, personal biases and prejudices can lead us to block people out or assume we know what they are going to say. At the responding stage, a lack of paraphrasing and questioning skills can lead to misunderstanding. In the following section, we will explore how environmental and physical factors, cognitive and personal factors, and bad listening practices present barriers to effective listening.</a:t>
            </a:r>
          </a:p>
          <a:p>
            <a:br>
              <a:rPr lang="en-CA" dirty="0"/>
            </a:br>
            <a:endParaRPr lang="en-US" dirty="0"/>
          </a:p>
        </p:txBody>
      </p:sp>
    </p:spTree>
    <p:extLst>
      <p:ext uri="{BB962C8B-B14F-4D97-AF65-F5344CB8AC3E}">
        <p14:creationId xmlns:p14="http://schemas.microsoft.com/office/powerpoint/2010/main" val="2974411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dirty="0"/>
              <a:t>The previously discussed barriers to effective listening may be difficult to overcome because they are at least partially beyond our control. Physical barriers, cognitive limitations, and perceptual biases exist within all of us, and it is more realistic to believe that we can become more conscious of and lessen them than it is to believe that we can eliminate them altogether.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dirty="0"/>
          </a:p>
          <a:p>
            <a:r>
              <a:rPr lang="en-CA" sz="1100" b="0" i="0" u="none" strike="noStrike" cap="none" dirty="0">
                <a:solidFill>
                  <a:srgbClr val="000000"/>
                </a:solidFill>
                <a:effectLst/>
                <a:latin typeface="Arial"/>
                <a:ea typeface="Arial"/>
                <a:cs typeface="Arial"/>
                <a:sym typeface="Arial"/>
              </a:rPr>
              <a:t>Interrupting- Conversations unfold as a series of turns, and turn taking is negotiated through a complex set of verbal and nonverbal signals that are consciously and subconsciously received. In this sense, conversational turn taking has been likened to a dance where communicators try to avoid stepping on each other’s toes. One of the most frequent glitches in the turn-taking process is </a:t>
            </a:r>
            <a:r>
              <a:rPr lang="en-CA" sz="1100" b="1" i="0" u="none" strike="noStrike" cap="none" dirty="0">
                <a:solidFill>
                  <a:srgbClr val="000000"/>
                </a:solidFill>
                <a:effectLst/>
                <a:latin typeface="Arial"/>
                <a:ea typeface="Arial"/>
                <a:cs typeface="Arial"/>
                <a:sym typeface="Arial"/>
              </a:rPr>
              <a:t>interruption</a:t>
            </a:r>
            <a:r>
              <a:rPr lang="en-CA" sz="1100" b="0" i="0" u="none" strike="noStrike" cap="none" dirty="0">
                <a:solidFill>
                  <a:srgbClr val="000000"/>
                </a:solidFill>
                <a:effectLst/>
                <a:latin typeface="Arial"/>
                <a:ea typeface="Arial"/>
                <a:cs typeface="Arial"/>
                <a:sym typeface="Arial"/>
              </a:rPr>
              <a:t>, but not all interruptions are considered “bad listening.”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Distorted listening</a:t>
            </a:r>
            <a:r>
              <a:rPr lang="en-CA" sz="1100" b="0" i="0" u="none" strike="noStrike" cap="none" dirty="0">
                <a:solidFill>
                  <a:srgbClr val="000000"/>
                </a:solidFill>
                <a:effectLst/>
                <a:latin typeface="Arial"/>
                <a:ea typeface="Arial"/>
                <a:cs typeface="Arial"/>
                <a:sym typeface="Arial"/>
              </a:rPr>
              <a:t> occurs in many ways. Sometimes we just get the order of information wrong, which can have relatively little negative effects if we are casually recounting a story, annoying effects if we forget the order of turns (left, right, left or right, left, right?) in our driving directions, or very negative effects if we recount the events of a crime out of order, which leads to faulty testimony at a criminal trial.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Eavesdropping</a:t>
            </a:r>
            <a:r>
              <a:rPr lang="en-CA" sz="1100" b="0" i="0" u="none" strike="noStrike" cap="none" dirty="0">
                <a:solidFill>
                  <a:srgbClr val="000000"/>
                </a:solidFill>
                <a:effectLst/>
                <a:latin typeface="Arial"/>
                <a:ea typeface="Arial"/>
                <a:cs typeface="Arial"/>
                <a:sym typeface="Arial"/>
              </a:rPr>
              <a:t> is a bad listening practice that involves a calculated and planned attempt to secretly listen to a conversation. There is a difference between eavesdropping on and overhearing a conversation. Many if not most of the interactions we have throughout the day occur in the presence of other people.</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Aggressive listening</a:t>
            </a:r>
            <a:r>
              <a:rPr lang="en-CA" sz="1100" b="0" i="0" u="none" strike="noStrike" cap="none" dirty="0">
                <a:solidFill>
                  <a:srgbClr val="000000"/>
                </a:solidFill>
                <a:effectLst/>
                <a:latin typeface="Arial"/>
                <a:ea typeface="Arial"/>
                <a:cs typeface="Arial"/>
                <a:sym typeface="Arial"/>
              </a:rPr>
              <a:t> is a bad listening practice in which people pay attention in order to attack something that a speaker says (McCornack, 2007). Aggressive listeners like to ambush speakers in order to critique their ideas, personality, or other characteristics. Such behavior often results from built-up frustration within an interpersonal relationship</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Narcissistic listening </a:t>
            </a:r>
            <a:r>
              <a:rPr lang="en-CA" sz="1100" b="0" i="0" u="none" strike="noStrike" cap="none" dirty="0">
                <a:solidFill>
                  <a:srgbClr val="000000"/>
                </a:solidFill>
                <a:effectLst/>
                <a:latin typeface="Arial"/>
                <a:ea typeface="Arial"/>
                <a:cs typeface="Arial"/>
                <a:sym typeface="Arial"/>
              </a:rPr>
              <a:t>is a form of self-centered and self-absorbed listening in which listeners try to make the interaction about them (McCornack, 2007). Narcissistic listeners redirect the focus of the conversation to them by interrupting or changing the topic. When the focus is taken off them, narcissistic listeners may give negative feedback by pouting, providing negative criticism of the speaker or topic, or ignoring the speaker.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Pseudo-listening</a:t>
            </a:r>
            <a:r>
              <a:rPr lang="en-CA" sz="1100" b="0" i="0" u="none" strike="noStrike" cap="none" dirty="0">
                <a:solidFill>
                  <a:srgbClr val="000000"/>
                </a:solidFill>
                <a:effectLst/>
                <a:latin typeface="Arial"/>
                <a:ea typeface="Arial"/>
                <a:cs typeface="Arial"/>
                <a:sym typeface="Arial"/>
              </a:rPr>
              <a:t> is behaving as if you’re paying attention to a speaker when you’re actually not (McCornack, 2007).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dirty="0"/>
          </a:p>
          <a:p>
            <a:endParaRPr lang="en-US" dirty="0"/>
          </a:p>
        </p:txBody>
      </p:sp>
    </p:spTree>
    <p:extLst>
      <p:ext uri="{BB962C8B-B14F-4D97-AF65-F5344CB8AC3E}">
        <p14:creationId xmlns:p14="http://schemas.microsoft.com/office/powerpoint/2010/main" val="2473412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Whether this comes as a formal evaluation or informal comments, they’ll tell you whether you’re doing a great job, merely a good one, satisfactory, or a poor one that needs improving because their success depends on the quality of work you do. Poor leadership will merely point out what you’re doing wrong, which is </a:t>
            </a:r>
            <a:r>
              <a:rPr lang="en-CA" sz="1100" b="1" i="0" u="none" strike="noStrike" cap="none" dirty="0">
                <a:solidFill>
                  <a:srgbClr val="000000"/>
                </a:solidFill>
                <a:effectLst/>
                <a:latin typeface="Arial"/>
                <a:ea typeface="Arial"/>
                <a:cs typeface="Arial"/>
                <a:sym typeface="Arial"/>
              </a:rPr>
              <a:t>negative feedback</a:t>
            </a:r>
            <a:r>
              <a:rPr lang="en-CA" sz="1100" b="0" i="0" u="none" strike="noStrike" cap="none" dirty="0">
                <a:solidFill>
                  <a:srgbClr val="000000"/>
                </a:solidFill>
                <a:effectLst/>
                <a:latin typeface="Arial"/>
                <a:ea typeface="Arial"/>
                <a:cs typeface="Arial"/>
                <a:sym typeface="Arial"/>
              </a:rPr>
              <a:t> or mere criticism, and tell you to fix it without being much help. Good leadership may start with negative feedback and then tell you what you must do to improve. Inspiring leadership skips the negative criticism altogether and surrounds the constructive criticism with praise to effectively boost morale and motivate the worker to seek more praise. This is leading by carrot rather than stick.</a:t>
            </a:r>
            <a:endParaRPr lang="en-US" dirty="0"/>
          </a:p>
        </p:txBody>
      </p:sp>
    </p:spTree>
    <p:extLst>
      <p:ext uri="{BB962C8B-B14F-4D97-AF65-F5344CB8AC3E}">
        <p14:creationId xmlns:p14="http://schemas.microsoft.com/office/powerpoint/2010/main" val="1897405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Constructive criticism is an act of benevolence or mercy meant to improve not only your performance but also that of the team and company as a whole. Done well, constructive criticism is a quality assurance task rather than a personal attack. Be grateful and say thank you when someone is nice enough to look out for your best interests that way.</a:t>
            </a:r>
            <a:endParaRPr lang="en-US" dirty="0"/>
          </a:p>
        </p:txBody>
      </p:sp>
    </p:spTree>
    <p:extLst>
      <p:ext uri="{BB962C8B-B14F-4D97-AF65-F5344CB8AC3E}">
        <p14:creationId xmlns:p14="http://schemas.microsoft.com/office/powerpoint/2010/main" val="4287329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Apologies/Concessions-- Most common of the remedial strategies, an apology is the most straightforward means by which to admit responsibility, express regret, and seek forgiveness.</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Excuses/Justifications--Rather than accepting responsibility for a transgression through the form of an apology, a transgressor who explains why they engaged in behavior is engaging in excuses or justifications. While excuses and justifications aim to minimize blame on the transgressor, the two address blame minimization from completely opposite perspectives.</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Refusals--Refusals are where a transgressor claims no blame for the perceived transgression. This is a departure from apologies and excuses/justifications which involve varying degrees of blame acceptance.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Appeasement/Positivity--Appeasement is used to offset hurtful behavior through the transgressor ingratiating themselves in ways such as promising never to commit the hurtful act or being overly kind to their partner.</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Avoidance/Evasion--Avoidance involves the transgressor making conscious efforts to ignore the transgression (also referred to as “silence”). Avoidance can be effective after an apology is sought and forgiveness is granted (i.e., minimizing discussion around unpleasant subjects once closure has been obtained).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err="1">
                <a:solidFill>
                  <a:srgbClr val="000000"/>
                </a:solidFill>
                <a:effectLst/>
                <a:latin typeface="Arial"/>
                <a:ea typeface="Arial"/>
                <a:cs typeface="Arial"/>
                <a:sym typeface="Arial"/>
              </a:rPr>
              <a:t>Gunnysacking</a:t>
            </a:r>
            <a:r>
              <a:rPr lang="en-CA" sz="1100" b="0" i="0" u="none" strike="noStrike" cap="none" dirty="0">
                <a:solidFill>
                  <a:srgbClr val="000000"/>
                </a:solidFill>
                <a:effectLst/>
                <a:latin typeface="Arial"/>
                <a:ea typeface="Arial"/>
                <a:cs typeface="Arial"/>
                <a:sym typeface="Arial"/>
              </a:rPr>
              <a:t> may be expressed by bringing up previous behaviors the other has engaged in or previous arguments you felt were unresolved. Bottling up your frustrations only hurts you and can cause your current relationships to suffer.</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Serial arguments</a:t>
            </a:r>
            <a:r>
              <a:rPr lang="en-CA" sz="1100" b="0" i="0" u="none" strike="noStrike" cap="none" dirty="0">
                <a:solidFill>
                  <a:srgbClr val="000000"/>
                </a:solidFill>
                <a:effectLst/>
                <a:latin typeface="Arial"/>
                <a:ea typeface="Arial"/>
                <a:cs typeface="Arial"/>
                <a:sym typeface="Arial"/>
              </a:rPr>
              <a:t> do not necessarily indicate negative or troubled relationships, but any kind of patterned conflict is worth paying attention to. There are three patterns that occur with serial arguing: repeating, mutual hostility, and arguing with assurances (Johnson &amp; </a:t>
            </a:r>
            <a:r>
              <a:rPr lang="en-CA" sz="1100" b="0" i="0" u="none" strike="noStrike" cap="none" dirty="0" err="1">
                <a:solidFill>
                  <a:srgbClr val="000000"/>
                </a:solidFill>
                <a:effectLst/>
                <a:latin typeface="Arial"/>
                <a:ea typeface="Arial"/>
                <a:cs typeface="Arial"/>
                <a:sym typeface="Arial"/>
              </a:rPr>
              <a:t>Roloff</a:t>
            </a:r>
            <a:r>
              <a:rPr lang="en-CA" sz="1100" b="0" i="0" u="none" strike="noStrike" cap="none" dirty="0">
                <a:solidFill>
                  <a:srgbClr val="000000"/>
                </a:solidFill>
                <a:effectLst/>
                <a:latin typeface="Arial"/>
                <a:ea typeface="Arial"/>
                <a:cs typeface="Arial"/>
                <a:sym typeface="Arial"/>
              </a:rPr>
              <a:t>, 2000).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Our strong emotions regarding our own beliefs, attitudes, and values can sometimes lead to incivility in our verbal communication. Incivility occurs when a person deviates from established social norms and can take many forms, including insults, bragging, bullying, gossiping, swearing, deception, and defensiveness, among others (Miller, 2001). </a:t>
            </a:r>
          </a:p>
          <a:p>
            <a:endParaRPr lang="en-CA" sz="1100" b="0" i="0" u="none" strike="noStrike" cap="none"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dirty="0">
                <a:solidFill>
                  <a:srgbClr val="000000"/>
                </a:solidFill>
                <a:effectLst/>
                <a:latin typeface="Arial"/>
                <a:ea typeface="Arial"/>
                <a:cs typeface="Arial"/>
                <a:sym typeface="Arial"/>
              </a:rPr>
              <a:t>Hurtful Messages--We have all been in the position of having our feelings hurt or hurting the feelings of another. When feelings are hurt, individuals respond in many different ways. Though hurtful messages have existed since humans began interacting, it was in 1994 that Anita L. </a:t>
            </a:r>
            <a:r>
              <a:rPr lang="en-CA" sz="1100" b="0" i="0" u="none" strike="noStrike" cap="none" dirty="0" err="1">
                <a:solidFill>
                  <a:srgbClr val="000000"/>
                </a:solidFill>
                <a:effectLst/>
                <a:latin typeface="Arial"/>
                <a:ea typeface="Arial"/>
                <a:cs typeface="Arial"/>
                <a:sym typeface="Arial"/>
              </a:rPr>
              <a:t>Vangelisti</a:t>
            </a:r>
            <a:r>
              <a:rPr lang="en-CA" sz="1100" b="0" i="0" u="none" strike="noStrike" cap="none" dirty="0">
                <a:solidFill>
                  <a:srgbClr val="000000"/>
                </a:solidFill>
                <a:effectLst/>
                <a:latin typeface="Arial"/>
                <a:ea typeface="Arial"/>
                <a:cs typeface="Arial"/>
                <a:sym typeface="Arial"/>
              </a:rPr>
              <a:t> (1994) first developed a typology of hurtful messages. </a:t>
            </a: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3016595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Empathy--Communication involves not only the words we write or speak, but how and when we write or say them. The way we communicate also carries meaning, and empathy for the individual involves attending to this aspect of interaction. Empathetic listening involves listening to both the literal and implied meanings within a message.</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Managing your Emotions--Have you ever seen red, or perceived a situation through rage, anger, or frustration? Then you know that you cannot see or think clearly when you are experiencing strong emotions. There will be times in the work environment when emotions run high. Your awareness of them can help you clear your mind and choose to wait until the moment has passed to tackle the challenge.</a:t>
            </a: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Listen without Interrupting-If you are on the receiving end of an evaluation, start by listening without interruption. Interruptions can be internal and external, and warrant further discussion. If your supervisor starts to discuss a point and you immediately start debating the point in your mind, you are paying attention to yourself and what you think they said or are going to say, and not that which is actually communicated.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Determine the Speaker’s Intent-- We have discussed previews as a normal part of the conversation, and in this context, they play an important role. People want to know what is coming and generally dislike surprises, particularly when the context of an evaluation is present.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Indicate You Are Listening--In mainstream North American culture, eye contact is a signal that you are listening and paying attention to the person speaking. Take notes, nod your head, or lean forward to display interest and listening.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Paraphrase-- Restate the main points to paraphrase what has been discussed. This verbal display allows for clarification and acknowledges receipt of the message.</a:t>
            </a:r>
            <a:br>
              <a:rPr lang="en-CA" dirty="0"/>
            </a:br>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Learn from Experience--Every communication interaction provides an opportunity for learning if you choose to see it. Sometimes the lessons are situational and may not apply in future contexts. Other times the lessons learned may well serve you across your professional career. Taking notes for yourself to clarify your thoughts, much like a journal, serve to document and help you see the situation more clearly.</a:t>
            </a:r>
          </a:p>
          <a:p>
            <a:endParaRPr lang="en-US" dirty="0"/>
          </a:p>
        </p:txBody>
      </p:sp>
    </p:spTree>
    <p:extLst>
      <p:ext uri="{BB962C8B-B14F-4D97-AF65-F5344CB8AC3E}">
        <p14:creationId xmlns:p14="http://schemas.microsoft.com/office/powerpoint/2010/main" val="1929826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Ruth Anna Abigail and Dudley Cahn (2014) created a very simple model when thinking about how we communicate during conflict. They called the model the STLC Conflict Model because it stands for stop, think, listen, and then communicate.</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Stop-- The first thing an individual needs to do when interacting with another person during conflict is to take the time to be present within the conflict itself. Too often, people engaged in a conflict say whatever enters their mind before they’ve really had a chance to process the message and think of the best strategies to use to send that message.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Think-- Once you’ve stopped, you now have the ability to really think about what you are communicating. You want to think through the conflict itself. What is the conflict really about? Often people engage in conflicts about superficial items when there are truly much deeper issues that are being avoided.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Listen--The third step in the STLC model is listen. Humans are not always the best listeners. Listening is a skill. Unfortunately, during a conflict situation, this is a skill that is desperately needed and often forgotten. </a:t>
            </a: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Communicate--Lastly, but certainly not least, we communicate with the other person. Notice that Cahn and Abigail put communication as the last part of the STLC model because it’s the hardest one to do effectively during a conflict if the first three are not done correctly. </a:t>
            </a: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2606008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Before we explore different forms of communication, it is important that we have a shared understanding of what we mean by the word </a:t>
            </a:r>
            <a:r>
              <a:rPr lang="en-CA" sz="1100" b="0" i="1" u="none" strike="noStrike" cap="none" dirty="0">
                <a:solidFill>
                  <a:srgbClr val="000000"/>
                </a:solidFill>
                <a:effectLst/>
                <a:latin typeface="Arial"/>
                <a:ea typeface="Arial"/>
                <a:cs typeface="Arial"/>
                <a:sym typeface="Arial"/>
              </a:rPr>
              <a:t>communication</a:t>
            </a:r>
            <a:r>
              <a:rPr lang="en-CA" sz="1100" b="0" i="0" u="none" strike="noStrike" cap="none" dirty="0">
                <a:solidFill>
                  <a:srgbClr val="000000"/>
                </a:solidFill>
                <a:effectLst/>
                <a:latin typeface="Arial"/>
                <a:ea typeface="Arial"/>
                <a:cs typeface="Arial"/>
                <a:sym typeface="Arial"/>
              </a:rPr>
              <a:t>.</a:t>
            </a:r>
            <a:endParaRPr lang="en-US" dirty="0"/>
          </a:p>
        </p:txBody>
      </p:sp>
    </p:spTree>
    <p:extLst>
      <p:ext uri="{BB962C8B-B14F-4D97-AF65-F5344CB8AC3E}">
        <p14:creationId xmlns:p14="http://schemas.microsoft.com/office/powerpoint/2010/main" val="168296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dirty="0">
                <a:solidFill>
                  <a:srgbClr val="000000"/>
                </a:solidFill>
                <a:effectLst/>
                <a:latin typeface="Arial"/>
                <a:ea typeface="Arial"/>
                <a:cs typeface="Arial"/>
                <a:sym typeface="Arial"/>
              </a:rPr>
              <a:t>Interpersonal communication allows employees at all levels of an organization to interact with others, to secure desired results, to request or extend assistance, and to make use of and reinforce the formal design of the organization. These purposes serve not only the individuals involved, but the larger goal of improving the quality of organizational effectiveness.</a:t>
            </a:r>
          </a:p>
          <a:p>
            <a:endParaRPr lang="en-US" dirty="0"/>
          </a:p>
        </p:txBody>
      </p:sp>
    </p:spTree>
    <p:extLst>
      <p:ext uri="{BB962C8B-B14F-4D97-AF65-F5344CB8AC3E}">
        <p14:creationId xmlns:p14="http://schemas.microsoft.com/office/powerpoint/2010/main" val="2168819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The transactional model that we present here is an oversimplification of what really happens in communication, but this model will be useful in creating a diagram to be used to discuss the topic. This figure illustrates a simple communication episode where a communicator encodes a message and a receiver decodes the message (Shannon &amp; Weaver, 1948).</a:t>
            </a:r>
          </a:p>
          <a:p>
            <a:endParaRPr lang="en-US" dirty="0"/>
          </a:p>
          <a:p>
            <a:r>
              <a:rPr lang="en-CA" sz="1100" b="0" i="0" u="none" strike="noStrike" cap="none" dirty="0">
                <a:solidFill>
                  <a:srgbClr val="000000"/>
                </a:solidFill>
                <a:effectLst/>
                <a:latin typeface="Arial"/>
                <a:ea typeface="Arial"/>
                <a:cs typeface="Arial"/>
                <a:sym typeface="Arial"/>
              </a:rPr>
              <a:t>The </a:t>
            </a:r>
            <a:r>
              <a:rPr lang="en-CA" sz="1100" b="1" i="0" u="none" strike="noStrike" cap="none" dirty="0">
                <a:solidFill>
                  <a:srgbClr val="000000"/>
                </a:solidFill>
                <a:effectLst/>
                <a:latin typeface="Arial"/>
                <a:ea typeface="Arial"/>
                <a:cs typeface="Arial"/>
                <a:sym typeface="Arial"/>
              </a:rPr>
              <a:t>transactional model</a:t>
            </a:r>
            <a:r>
              <a:rPr lang="en-CA" sz="1100" b="0" i="0" u="none" strike="noStrike" cap="none" dirty="0">
                <a:solidFill>
                  <a:srgbClr val="000000"/>
                </a:solidFill>
                <a:effectLst/>
                <a:latin typeface="Arial"/>
                <a:ea typeface="Arial"/>
                <a:cs typeface="Arial"/>
                <a:sym typeface="Arial"/>
              </a:rPr>
              <a:t> of communication describes communication as a process in which communicators generate social realities within social, relational, and cultural contexts. In this model, you don’t just communicate to exchange messages; you communicate to create relationships, form intercultural alliances, shape your self-concepts, and engage with others in dialogue to create communities. In short, you don’t communicate about your realities; communication helps to construct your realities (and the realities of others).</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roles of sender (source) and receiver in the transaction model of communication differ significantly from the other models. Instead of labeling participants as senders and receivers, the people in a communication encounter are referred to as communicators. </a:t>
            </a:r>
            <a:endParaRPr lang="en-US" dirty="0"/>
          </a:p>
        </p:txBody>
      </p:sp>
    </p:spTree>
    <p:extLst>
      <p:ext uri="{BB962C8B-B14F-4D97-AF65-F5344CB8AC3E}">
        <p14:creationId xmlns:p14="http://schemas.microsoft.com/office/powerpoint/2010/main" val="1284092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Information can move between communicators in a variety of directions throughout an organization’s hierarchy. It can move laterally through sharing of information between coworkers, diagonally when information is shared between different branches or areas within an organization.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Information can also flow upwards or downwards to supervisors and subordinates. Another powerful means of information dissemination in organizations that is not depicted in the image below is an informal network of gossip that travels through an organization often referred to as the grapevine.</a:t>
            </a:r>
            <a:endParaRPr lang="en-US" dirty="0"/>
          </a:p>
        </p:txBody>
      </p:sp>
    </p:spTree>
    <p:extLst>
      <p:ext uri="{BB962C8B-B14F-4D97-AF65-F5344CB8AC3E}">
        <p14:creationId xmlns:p14="http://schemas.microsoft.com/office/powerpoint/2010/main" val="3595267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Written communications include e-mail, texts, letters, reports, manuals, and annotations on sticky notes. Written communications may be printed on paper or appear on the screen.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Oral Communication- This consists of all messages or exchanges of information that are spoken, and it’s the most prevalent type of communication. Compared to written communication, oral communication is synchronous and has greater channel richness due to the availability of nonverbal cues in addition to the content of the message.</a:t>
            </a:r>
          </a:p>
          <a:p>
            <a:endParaRPr lang="en-US" dirty="0"/>
          </a:p>
          <a:p>
            <a:r>
              <a:rPr lang="en-CA" sz="1100" b="0" i="0" u="none" strike="noStrike" cap="none" dirty="0">
                <a:solidFill>
                  <a:srgbClr val="000000"/>
                </a:solidFill>
                <a:effectLst/>
                <a:latin typeface="Arial"/>
                <a:ea typeface="Arial"/>
                <a:cs typeface="Arial"/>
                <a:sym typeface="Arial"/>
              </a:rPr>
              <a:t>Nonverbal Communication- It’s not just what we say to others, but also how we say it. Research also shows that 55% of in-person communication comes from nonverbal cues such as facial expressions, body stance, and tone of voice. </a:t>
            </a:r>
          </a:p>
          <a:p>
            <a:endParaRPr lang="en-US" dirty="0"/>
          </a:p>
        </p:txBody>
      </p:sp>
    </p:spTree>
    <p:extLst>
      <p:ext uri="{BB962C8B-B14F-4D97-AF65-F5344CB8AC3E}">
        <p14:creationId xmlns:p14="http://schemas.microsoft.com/office/powerpoint/2010/main" val="2646849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It is important to be aware of these barriers and how they might create or escalate a conflict situation.. Let’s examine each of these barriers.</a:t>
            </a:r>
          </a:p>
          <a:p>
            <a:br>
              <a:rPr lang="en-CA" dirty="0"/>
            </a:br>
            <a:r>
              <a:rPr lang="en-CA" sz="1100" b="1" i="0" u="none" strike="noStrike" cap="none" dirty="0">
                <a:solidFill>
                  <a:srgbClr val="000000"/>
                </a:solidFill>
                <a:effectLst/>
                <a:latin typeface="Arial"/>
                <a:ea typeface="Arial"/>
                <a:cs typeface="Arial"/>
                <a:sym typeface="Arial"/>
              </a:rPr>
              <a:t>Filtering</a:t>
            </a:r>
            <a:r>
              <a:rPr lang="en-CA" sz="1100" b="0" i="0" u="none" strike="noStrike" cap="none" dirty="0">
                <a:solidFill>
                  <a:srgbClr val="000000"/>
                </a:solidFill>
                <a:effectLst/>
                <a:latin typeface="Arial"/>
                <a:ea typeface="Arial"/>
                <a:cs typeface="Arial"/>
                <a:sym typeface="Arial"/>
              </a:rPr>
              <a:t> is the distortion or withholding of information to manage a person’s reactions. Some examples of filtering include a manager who keeps her division’s poor sales figures from her boss, the vice president, fearing that the bad news will make them angry.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Recall, </a:t>
            </a:r>
            <a:r>
              <a:rPr lang="en-CA" sz="1100" b="1" i="0" u="none" strike="noStrike" cap="none" dirty="0">
                <a:solidFill>
                  <a:srgbClr val="000000"/>
                </a:solidFill>
                <a:effectLst/>
                <a:latin typeface="Arial"/>
                <a:ea typeface="Arial"/>
                <a:cs typeface="Arial"/>
                <a:sym typeface="Arial"/>
              </a:rPr>
              <a:t>selective perception</a:t>
            </a:r>
            <a:r>
              <a:rPr lang="en-CA" sz="1100" b="0" i="0" u="none" strike="noStrike" cap="none" dirty="0">
                <a:solidFill>
                  <a:srgbClr val="000000"/>
                </a:solidFill>
                <a:effectLst/>
                <a:latin typeface="Arial"/>
                <a:ea typeface="Arial"/>
                <a:cs typeface="Arial"/>
                <a:sym typeface="Arial"/>
              </a:rPr>
              <a:t> refers to filtering what we see and hear to suit our own needs. This process is often unconscious. Small things can command our attention when we’re visiting a new place—a new city or a new company. </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Information overload</a:t>
            </a:r>
            <a:r>
              <a:rPr lang="en-CA" sz="1100" b="0" i="0" u="none" strike="noStrike" cap="none" dirty="0">
                <a:solidFill>
                  <a:srgbClr val="000000"/>
                </a:solidFill>
                <a:effectLst/>
                <a:latin typeface="Arial"/>
                <a:ea typeface="Arial"/>
                <a:cs typeface="Arial"/>
                <a:sym typeface="Arial"/>
              </a:rPr>
              <a:t> can be defined as “occurring when the information processing demands on an individual’s time to perform interactions and internal calculations exceed the supply or capacity of time available for such processing (Schick, et. al., 1990).” Messages reach us in countless ways every day.</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Emotional disconnects happen when the communicators are upset, whether about the subject at hand or about some unrelated incident that may have happened earlier. An effective communication requires communicators who are open to speaking and listening to one another, despite possible differences in opinion or personality.</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Lack of source familiarity or credibility can derail communications, especially when humor is involved. Have you ever told a joke that fell flat? You and the other communicator may lacked the common context that could have made it funny. (Or yes, it could have just been a lousy joke.) Sarcasm and irony are subtle, and potentially hurtful.</a:t>
            </a:r>
            <a:endParaRPr lang="en-US" dirty="0"/>
          </a:p>
        </p:txBody>
      </p:sp>
    </p:spTree>
    <p:extLst>
      <p:ext uri="{BB962C8B-B14F-4D97-AF65-F5344CB8AC3E}">
        <p14:creationId xmlns:p14="http://schemas.microsoft.com/office/powerpoint/2010/main" val="2120982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Self-esteem</a:t>
            </a:r>
            <a:r>
              <a:rPr lang="en-CA" sz="1100" b="0" i="0" u="none" strike="noStrike" cap="none" dirty="0">
                <a:solidFill>
                  <a:srgbClr val="000000"/>
                </a:solidFill>
                <a:effectLst/>
                <a:latin typeface="Arial"/>
                <a:ea typeface="Arial"/>
                <a:cs typeface="Arial"/>
                <a:sym typeface="Arial"/>
              </a:rPr>
              <a:t> is an individual’s subjective evaluation of their abilities and limitations. You may be wondering the importance of self-esteem in interpersonal communication. Self-esteem and communication have a reciprocal relationship (as depicted in Figure 10.3). Our communication with others impacts our self-esteem, and our self-esteem impacts our communication with others. As such, our self-esteem and communication are constantly being transformed by each other.</a:t>
            </a:r>
            <a:endParaRPr lang="en-US" dirty="0"/>
          </a:p>
        </p:txBody>
      </p:sp>
    </p:spTree>
    <p:extLst>
      <p:ext uri="{BB962C8B-B14F-4D97-AF65-F5344CB8AC3E}">
        <p14:creationId xmlns:p14="http://schemas.microsoft.com/office/powerpoint/2010/main" val="39703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creativecommons.org/licenses/by-nc-sa/4.0/" TargetMode="External"/><Relationship Id="rId4" Type="http://schemas.openxmlformats.org/officeDocument/2006/relationships/hyperlink" Target="https://milnepublishing.geneseo.edu/interpersonalcommunication/chapter/3/#sdfootnote69sy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unsplash.com/es/@simmerdownjpg?utm_source=unsplash&amp;utm_medium=referral&amp;utm_content=creditCopyText"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hyperlink" Target="https://unsplash.com/s/photos/listening?utm_source=unsplash&amp;utm_medium=referral&amp;utm_content=creditCopyTex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creativecommons.org/licenses/by-nc-sa/4.0/"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creativecommons.org/licenses/by-nc-sa/4.0/" TargetMode="External"/><Relationship Id="rId4" Type="http://schemas.openxmlformats.org/officeDocument/2006/relationships/hyperlink" Target="https://milnepublishing.geneseo.edu/interpersonalcommunication/chapter/9/"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www.sadil.ws/bitstream/handle/123456789/507/Process%20of%20communication.pdf?sequence=1&amp;isAllowed=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creativecommons.org/licenses/by-nc-sa/4.0/" TargetMode="External"/><Relationship Id="rId4" Type="http://schemas.openxmlformats.org/officeDocument/2006/relationships/hyperlink" Target="https://uark.pressbooks.pub/commleadership"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unsplash.com/@quinoal?utm_source=unsplash&amp;utm_medium=referral&amp;utm_content=creditCopyTex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hyperlink" Target="https://unsplash.com/s/photos/communication?utm_source=unsplash&amp;utm_medium=referral&amp;utm_content=creditCopyTex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creativecommons.org/licenses/by-nc-sa/4.0/" TargetMode="External"/><Relationship Id="rId4" Type="http://schemas.openxmlformats.org/officeDocument/2006/relationships/hyperlink" Target="https://milnepublishing.geneseo.edu/interpersonalcommunication/chapter/3/#sdfootnote69sy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311970" y="1775225"/>
            <a:ext cx="8508329"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Arial" panose="020B0604020202020204" pitchFamily="34" charset="0"/>
                <a:cs typeface="Arial" panose="020B0604020202020204" pitchFamily="34" charset="0"/>
              </a:rPr>
              <a:t>CONFLICT MANAGEMENT</a:t>
            </a:r>
          </a:p>
        </p:txBody>
      </p:sp>
      <p:sp>
        <p:nvSpPr>
          <p:cNvPr id="82" name="Google Shape;82;p14"/>
          <p:cNvSpPr txBox="1">
            <a:spLocks noGrp="1"/>
          </p:cNvSpPr>
          <p:nvPr>
            <p:ph type="subTitle" idx="1"/>
          </p:nvPr>
        </p:nvSpPr>
        <p:spPr>
          <a:xfrm>
            <a:off x="311971" y="2715912"/>
            <a:ext cx="8918089" cy="930929"/>
          </a:xfrm>
          <a:prstGeom prst="rect">
            <a:avLst/>
          </a:prstGeom>
        </p:spPr>
        <p:txBody>
          <a:bodyPr spcFirstLastPara="1" wrap="square" lIns="91425" tIns="91425" rIns="91425" bIns="91425" anchor="t" anchorCtr="0">
            <a:normAutofit/>
          </a:bodyPr>
          <a:lstStyle/>
          <a:p>
            <a:pPr marL="0" indent="0"/>
            <a:r>
              <a:rPr lang="en-US" sz="3000" b="1" dirty="0">
                <a:latin typeface="Arial" panose="020B0604020202020204" pitchFamily="34" charset="0"/>
                <a:cs typeface="Arial" panose="020B0604020202020204" pitchFamily="34" charset="0"/>
              </a:rPr>
              <a:t>CHAPTER 10:COMMUNICATION IN CONFLICT</a:t>
            </a:r>
          </a:p>
          <a:p>
            <a:pPr marL="0" indent="0"/>
            <a:endParaRPr sz="600" dirty="0"/>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a:alphaModFix/>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F9E5-2CE0-6CFD-53DF-1BB8E989C911}"/>
              </a:ext>
            </a:extLst>
          </p:cNvPr>
          <p:cNvSpPr>
            <a:spLocks noGrp="1"/>
          </p:cNvSpPr>
          <p:nvPr>
            <p:ph type="title"/>
          </p:nvPr>
        </p:nvSpPr>
        <p:spPr>
          <a:xfrm>
            <a:off x="0" y="197250"/>
            <a:ext cx="9383143" cy="607800"/>
          </a:xfrm>
        </p:spPr>
        <p:txBody>
          <a:bodyPr>
            <a:noAutofit/>
          </a:bodyPr>
          <a:lstStyle/>
          <a:p>
            <a:r>
              <a:rPr lang="en-CA" sz="2300" dirty="0">
                <a:latin typeface="Arial" panose="020B0604020202020204" pitchFamily="34" charset="0"/>
                <a:cs typeface="Arial" panose="020B0604020202020204" pitchFamily="34" charset="0"/>
              </a:rPr>
              <a:t>10.2 SELF-ESTEEM, COMMUNICATION AND RELATIONSHIP DISPOSITIONS II</a:t>
            </a: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endParaRPr lang="en-US" sz="2300" dirty="0"/>
          </a:p>
        </p:txBody>
      </p:sp>
      <p:sp>
        <p:nvSpPr>
          <p:cNvPr id="3" name="Text Placeholder 2">
            <a:extLst>
              <a:ext uri="{FF2B5EF4-FFF2-40B4-BE49-F238E27FC236}">
                <a16:creationId xmlns:a16="http://schemas.microsoft.com/office/drawing/2014/main" id="{060DC2BB-8BB3-9F03-31BD-B16EC990BE22}"/>
              </a:ext>
            </a:extLst>
          </p:cNvPr>
          <p:cNvSpPr>
            <a:spLocks noGrp="1"/>
          </p:cNvSpPr>
          <p:nvPr>
            <p:ph type="body" idx="1"/>
          </p:nvPr>
        </p:nvSpPr>
        <p:spPr>
          <a:xfrm>
            <a:off x="311700" y="1229875"/>
            <a:ext cx="3235731" cy="3339000"/>
          </a:xfrm>
        </p:spPr>
        <p:txBody>
          <a:bodyPr/>
          <a:lstStyle/>
          <a:p>
            <a:r>
              <a:rPr lang="en-CA" i="1" dirty="0"/>
              <a:t>Three Factors of Self-Compassion</a:t>
            </a:r>
            <a:endParaRPr lang="en-US" dirty="0"/>
          </a:p>
        </p:txBody>
      </p:sp>
      <p:pic>
        <p:nvPicPr>
          <p:cNvPr id="5" name="Picture 4" descr="Three Factors of Self-Compassion&#10;&#10;Self-Kindness&#10;&#10;Mindfulness&#10;&#10;Common Humanity&#10;">
            <a:extLst>
              <a:ext uri="{FF2B5EF4-FFF2-40B4-BE49-F238E27FC236}">
                <a16:creationId xmlns:a16="http://schemas.microsoft.com/office/drawing/2014/main" id="{4DC9ED7D-576D-50A9-1F96-9804963B617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345914" y="988025"/>
            <a:ext cx="3715110" cy="3520776"/>
          </a:xfrm>
          <a:prstGeom prst="rect">
            <a:avLst/>
          </a:prstGeom>
        </p:spPr>
      </p:pic>
      <p:sp>
        <p:nvSpPr>
          <p:cNvPr id="4" name="TextBox 3">
            <a:extLst>
              <a:ext uri="{FF2B5EF4-FFF2-40B4-BE49-F238E27FC236}">
                <a16:creationId xmlns:a16="http://schemas.microsoft.com/office/drawing/2014/main" id="{4D4BA579-F937-AE2E-1E8E-E8D4449C4236}"/>
              </a:ext>
            </a:extLst>
          </p:cNvPr>
          <p:cNvSpPr txBox="1"/>
          <p:nvPr/>
        </p:nvSpPr>
        <p:spPr>
          <a:xfrm>
            <a:off x="2446765" y="4504360"/>
            <a:ext cx="6509757"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Image by </a:t>
            </a:r>
            <a:r>
              <a:rPr lang="en-US" sz="1100" u="sng" dirty="0">
                <a:hlinkClick r:id="rId4"/>
              </a:rPr>
              <a:t>Interpersonal Communication</a:t>
            </a:r>
            <a:r>
              <a:rPr lang="en-US" sz="1100" dirty="0"/>
              <a:t> by Jason S. Wrench; </a:t>
            </a:r>
            <a:r>
              <a:rPr lang="en-US" sz="1100" dirty="0" err="1"/>
              <a:t>Narissra</a:t>
            </a:r>
            <a:r>
              <a:rPr lang="en-US" sz="1100" dirty="0"/>
              <a:t> M. </a:t>
            </a:r>
            <a:r>
              <a:rPr lang="en-US" sz="1100" dirty="0" err="1"/>
              <a:t>Punyanunt</a:t>
            </a:r>
            <a:r>
              <a:rPr lang="en-US" sz="1100" dirty="0"/>
              <a:t>-Carter; and Katherine S. Thweatt, </a:t>
            </a:r>
            <a:r>
              <a:rPr lang="en-US" sz="1100" u="sng" dirty="0">
                <a:hlinkClick r:id="rId5"/>
              </a:rPr>
              <a:t>CC BY-NC-SA 4.0</a:t>
            </a:r>
            <a:r>
              <a:rPr lang="en-US" sz="1100" dirty="0"/>
              <a:t>. Color altered from original.</a:t>
            </a:r>
          </a:p>
        </p:txBody>
      </p:sp>
    </p:spTree>
    <p:extLst>
      <p:ext uri="{BB962C8B-B14F-4D97-AF65-F5344CB8AC3E}">
        <p14:creationId xmlns:p14="http://schemas.microsoft.com/office/powerpoint/2010/main" val="2048480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4D2B-3B81-8788-017F-DDDD8CF161AD}"/>
              </a:ext>
            </a:extLst>
          </p:cNvPr>
          <p:cNvSpPr>
            <a:spLocks noGrp="1"/>
          </p:cNvSpPr>
          <p:nvPr>
            <p:ph type="title"/>
          </p:nvPr>
        </p:nvSpPr>
        <p:spPr>
          <a:xfrm>
            <a:off x="0" y="270725"/>
            <a:ext cx="9375354" cy="607800"/>
          </a:xfrm>
        </p:spPr>
        <p:txBody>
          <a:bodyPr>
            <a:noAutofit/>
          </a:bodyPr>
          <a:lstStyle/>
          <a:p>
            <a:r>
              <a:rPr lang="en-CA" sz="2300" dirty="0">
                <a:latin typeface="Arial" panose="020B0604020202020204" pitchFamily="34" charset="0"/>
                <a:cs typeface="Arial" panose="020B0604020202020204" pitchFamily="34" charset="0"/>
              </a:rPr>
              <a:t>10.2 SELF-ESTEEM, COMMUNICATION AND RELATIONSHIP DISPOSITIONS III</a:t>
            </a: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endParaRPr lang="en-US" sz="2300" dirty="0"/>
          </a:p>
        </p:txBody>
      </p:sp>
      <p:sp>
        <p:nvSpPr>
          <p:cNvPr id="3" name="Text Placeholder 2">
            <a:extLst>
              <a:ext uri="{FF2B5EF4-FFF2-40B4-BE49-F238E27FC236}">
                <a16:creationId xmlns:a16="http://schemas.microsoft.com/office/drawing/2014/main" id="{2E229921-6C4A-AD19-3C59-0E3F114C5064}"/>
              </a:ext>
            </a:extLst>
          </p:cNvPr>
          <p:cNvSpPr>
            <a:spLocks noGrp="1"/>
          </p:cNvSpPr>
          <p:nvPr>
            <p:ph type="body" idx="1"/>
          </p:nvPr>
        </p:nvSpPr>
        <p:spPr>
          <a:xfrm>
            <a:off x="311700" y="1053605"/>
            <a:ext cx="8520600"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Communication Dispositions</a:t>
            </a:r>
          </a:p>
          <a:p>
            <a:pPr marL="114300" indent="0">
              <a:buNone/>
            </a:pPr>
            <a:br>
              <a:rPr lang="en-CA" sz="2000" dirty="0">
                <a:latin typeface="Arial" panose="020B0604020202020204" pitchFamily="34" charset="0"/>
                <a:cs typeface="Arial" panose="020B0604020202020204" pitchFamily="34" charset="0"/>
              </a:rPr>
            </a:br>
            <a:r>
              <a:rPr lang="en-CA" sz="2000" b="1" dirty="0">
                <a:latin typeface="Arial" panose="020B0604020202020204" pitchFamily="34" charset="0"/>
                <a:cs typeface="Arial" panose="020B0604020202020204" pitchFamily="34" charset="0"/>
              </a:rPr>
              <a:t>Communication dispositions</a:t>
            </a:r>
            <a:r>
              <a:rPr lang="en-CA" sz="2000" dirty="0">
                <a:latin typeface="Arial" panose="020B0604020202020204" pitchFamily="34" charset="0"/>
                <a:cs typeface="Arial" panose="020B0604020202020204" pitchFamily="34" charset="0"/>
              </a:rPr>
              <a:t> are general patterns of communicative behavior. In this section, we will explore the nature of introversion/extraversion </a:t>
            </a:r>
          </a:p>
          <a:p>
            <a:pPr marL="114300" indent="0">
              <a:buNone/>
            </a:pP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approach and avoidance traits, </a:t>
            </a:r>
          </a:p>
          <a:p>
            <a:r>
              <a:rPr lang="en-CA" sz="2000" dirty="0">
                <a:latin typeface="Arial" panose="020B0604020202020204" pitchFamily="34" charset="0"/>
                <a:cs typeface="Arial" panose="020B0604020202020204" pitchFamily="34" charset="0"/>
              </a:rPr>
              <a:t>argumentativeness /verbal aggressiveness, </a:t>
            </a:r>
          </a:p>
          <a:p>
            <a:r>
              <a:rPr lang="en-CA" sz="2000" dirty="0" err="1">
                <a:latin typeface="Arial" panose="020B0604020202020204" pitchFamily="34" charset="0"/>
                <a:cs typeface="Arial" panose="020B0604020202020204" pitchFamily="34" charset="0"/>
              </a:rPr>
              <a:t>sociocommunicative</a:t>
            </a:r>
            <a:r>
              <a:rPr lang="en-CA" sz="2000" dirty="0">
                <a:latin typeface="Arial" panose="020B0604020202020204" pitchFamily="34" charset="0"/>
                <a:cs typeface="Arial" panose="020B0604020202020204" pitchFamily="34" charset="0"/>
              </a:rPr>
              <a:t> orientation (Daly, 2011).</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0810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1F554-A163-30CA-7383-DFBB5F0C09B6}"/>
              </a:ext>
            </a:extLst>
          </p:cNvPr>
          <p:cNvSpPr>
            <a:spLocks noGrp="1"/>
          </p:cNvSpPr>
          <p:nvPr>
            <p:ph type="title"/>
          </p:nvPr>
        </p:nvSpPr>
        <p:spPr>
          <a:xfrm>
            <a:off x="0" y="90510"/>
            <a:ext cx="9298236" cy="607800"/>
          </a:xfrm>
        </p:spPr>
        <p:txBody>
          <a:bodyPr>
            <a:noAutofit/>
          </a:bodyPr>
          <a:lstStyle/>
          <a:p>
            <a:r>
              <a:rPr lang="en-CA" sz="2300" dirty="0">
                <a:latin typeface="Arial" panose="020B0604020202020204" pitchFamily="34" charset="0"/>
                <a:cs typeface="Arial" panose="020B0604020202020204" pitchFamily="34" charset="0"/>
              </a:rPr>
              <a:t>10.2 SELF-ESTEEM, COMMUNICATION AND RELATIONSHIP DISPOSITIONS IV</a:t>
            </a: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endParaRPr lang="en-US" sz="2300" dirty="0"/>
          </a:p>
        </p:txBody>
      </p:sp>
      <p:sp>
        <p:nvSpPr>
          <p:cNvPr id="3" name="Text Placeholder 2">
            <a:extLst>
              <a:ext uri="{FF2B5EF4-FFF2-40B4-BE49-F238E27FC236}">
                <a16:creationId xmlns:a16="http://schemas.microsoft.com/office/drawing/2014/main" id="{C704262A-DA2D-8AD1-4665-A66677EC028C}"/>
              </a:ext>
            </a:extLst>
          </p:cNvPr>
          <p:cNvSpPr>
            <a:spLocks noGrp="1"/>
          </p:cNvSpPr>
          <p:nvPr>
            <p:ph type="body" idx="1"/>
          </p:nvPr>
        </p:nvSpPr>
        <p:spPr/>
        <p:txBody>
          <a:bodyPr>
            <a:noAutofit/>
          </a:bodyPr>
          <a:lstStyle/>
          <a:p>
            <a:pPr marL="114300" indent="0">
              <a:buNone/>
            </a:pPr>
            <a:r>
              <a:rPr lang="en-CA" sz="2000" b="1" dirty="0">
                <a:latin typeface="Arial" panose="020B0604020202020204" pitchFamily="34" charset="0"/>
                <a:cs typeface="Arial" panose="020B0604020202020204" pitchFamily="34" charset="0"/>
              </a:rPr>
              <a:t>Relational Dispositions</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b="1" dirty="0">
                <a:latin typeface="Arial" panose="020B0604020202020204" pitchFamily="34" charset="0"/>
                <a:cs typeface="Arial" panose="020B0604020202020204" pitchFamily="34" charset="0"/>
              </a:rPr>
              <a:t>Relational dispositions</a:t>
            </a:r>
            <a:r>
              <a:rPr lang="en-CA" sz="2000" dirty="0">
                <a:latin typeface="Arial" panose="020B0604020202020204" pitchFamily="34" charset="0"/>
                <a:cs typeface="Arial" panose="020B0604020202020204" pitchFamily="34" charset="0"/>
              </a:rPr>
              <a:t> are general patterns of mental processes that impact how people view and organize themselves in relationships. For our purposes, we’ll examine two unique relational dispositions: </a:t>
            </a:r>
          </a:p>
          <a:p>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attachment </a:t>
            </a:r>
          </a:p>
          <a:p>
            <a:r>
              <a:rPr lang="en-CA" sz="2000" dirty="0">
                <a:latin typeface="Arial" panose="020B0604020202020204" pitchFamily="34" charset="0"/>
                <a:cs typeface="Arial" panose="020B0604020202020204" pitchFamily="34" charset="0"/>
              </a:rPr>
              <a:t>rejection sensitivity.</a:t>
            </a:r>
          </a:p>
          <a:p>
            <a:pPr marL="114300" indent="0">
              <a:buNone/>
            </a:pPr>
            <a:br>
              <a:rPr lang="en-CA" sz="2000" dirty="0">
                <a:latin typeface="Arial" panose="020B0604020202020204" pitchFamily="34" charset="0"/>
                <a:cs typeface="Arial" panose="020B0604020202020204" pitchFamily="34" charset="0"/>
              </a:rPr>
            </a:b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9142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8DB70-BA6C-DD6F-AEF9-61E58F1435CD}"/>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10.3 LISTENING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05AD444-B430-F24B-6365-93284D853222}"/>
              </a:ext>
            </a:extLst>
          </p:cNvPr>
          <p:cNvSpPr>
            <a:spLocks noGrp="1"/>
          </p:cNvSpPr>
          <p:nvPr>
            <p:ph type="body" idx="1"/>
          </p:nvPr>
        </p:nvSpPr>
        <p:spPr>
          <a:xfrm>
            <a:off x="311700" y="1670550"/>
            <a:ext cx="5020464" cy="3339000"/>
          </a:xfrm>
        </p:spPr>
        <p:txBody>
          <a:bodyPr>
            <a:normAutofit/>
          </a:bodyPr>
          <a:lstStyle/>
          <a:p>
            <a:pPr marL="114300" indent="0">
              <a:buNone/>
            </a:pPr>
            <a:r>
              <a:rPr lang="en-CA" sz="2000" dirty="0">
                <a:latin typeface="Arial" panose="020B0604020202020204" pitchFamily="34" charset="0"/>
                <a:cs typeface="Arial" panose="020B0604020202020204" pitchFamily="34" charset="0"/>
              </a:rPr>
              <a:t>When it comes to daily communication, we spend about 45% of our listening, 30% speaking, 16% reading, and 9% writing (Hayes, 1991). However, most people are not entirely sure what the word “listening” is or how to do it effectively.</a:t>
            </a:r>
          </a:p>
          <a:p>
            <a:pPr marL="114300" indent="0">
              <a:buNone/>
            </a:pP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68A4083-A26A-F5AA-2BB7-622AB99D5E1A}"/>
              </a:ext>
            </a:extLst>
          </p:cNvPr>
          <p:cNvSpPr txBox="1"/>
          <p:nvPr/>
        </p:nvSpPr>
        <p:spPr>
          <a:xfrm>
            <a:off x="5500347" y="4590441"/>
            <a:ext cx="4572000" cy="692497"/>
          </a:xfrm>
          <a:prstGeom prst="rect">
            <a:avLst/>
          </a:prstGeom>
          <a:noFill/>
        </p:spPr>
        <p:txBody>
          <a:bodyPr wrap="square" lIns="91440" tIns="45720" rIns="91440" bIns="45720" anchor="t">
            <a:spAutoFit/>
          </a:bodyPr>
          <a:lstStyle/>
          <a:p>
            <a:r>
              <a:rPr lang="en-CA" sz="1100" b="0" i="0" u="none" strike="noStrike" dirty="0">
                <a:solidFill>
                  <a:srgbClr val="111111"/>
                </a:solidFill>
                <a:effectLst/>
              </a:rPr>
              <a:t>Photo by </a:t>
            </a:r>
            <a:r>
              <a:rPr lang="en-CA" sz="1100" b="0" i="0" u="none" strike="noStrike" dirty="0">
                <a:solidFill>
                  <a:srgbClr val="767676"/>
                </a:solidFill>
                <a:effectLst/>
                <a:hlinkClick r:id="rId3"/>
              </a:rPr>
              <a:t>Jackson Simmer</a:t>
            </a:r>
            <a:r>
              <a:rPr lang="en-CA" sz="1100" b="0" i="0" u="none" strike="noStrike" dirty="0">
                <a:solidFill>
                  <a:srgbClr val="111111"/>
                </a:solidFill>
                <a:effectLst/>
              </a:rPr>
              <a:t> </a:t>
            </a:r>
            <a:r>
              <a:rPr lang="en-CA" sz="1100" dirty="0">
                <a:solidFill>
                  <a:srgbClr val="111111"/>
                </a:solidFill>
              </a:rPr>
              <a:t>licensed by</a:t>
            </a:r>
            <a:r>
              <a:rPr lang="en-CA" sz="1100" b="0" i="0" u="none" strike="noStrike" dirty="0">
                <a:solidFill>
                  <a:srgbClr val="111111"/>
                </a:solidFill>
                <a:effectLst/>
              </a:rPr>
              <a:t> </a:t>
            </a:r>
            <a:r>
              <a:rPr lang="en-CA" sz="1100" b="0" i="0" u="none" strike="noStrike" dirty="0">
                <a:solidFill>
                  <a:srgbClr val="767676"/>
                </a:solidFill>
                <a:effectLst/>
                <a:hlinkClick r:id="rId4"/>
              </a:rPr>
              <a:t>Unsplash</a:t>
            </a:r>
            <a:endParaRPr lang="en-CA" sz="1100" b="0" i="0" u="none" strike="noStrike">
              <a:solidFill>
                <a:srgbClr val="111111"/>
              </a:solidFill>
              <a:effectLst/>
            </a:endParaRPr>
          </a:p>
          <a:p>
            <a:br>
              <a:rPr lang="en-CA" dirty="0"/>
            </a:br>
            <a:endParaRPr lang="en-US" dirty="0"/>
          </a:p>
        </p:txBody>
      </p:sp>
      <p:pic>
        <p:nvPicPr>
          <p:cNvPr id="7" name="Picture 6" descr="A girl has earphone in her ear and listening">
            <a:extLst>
              <a:ext uri="{FF2B5EF4-FFF2-40B4-BE49-F238E27FC236}">
                <a16:creationId xmlns:a16="http://schemas.microsoft.com/office/drawing/2014/main" id="{B6E0D0E4-0F20-DEBA-0503-CB791B559D0A}"/>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5580688" y="614937"/>
            <a:ext cx="3130900" cy="3913625"/>
          </a:xfrm>
          <a:prstGeom prst="rect">
            <a:avLst/>
          </a:prstGeom>
        </p:spPr>
      </p:pic>
    </p:spTree>
    <p:extLst>
      <p:ext uri="{BB962C8B-B14F-4D97-AF65-F5344CB8AC3E}">
        <p14:creationId xmlns:p14="http://schemas.microsoft.com/office/powerpoint/2010/main" val="1259920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B561F-DF06-13D5-6107-A6A653A53486}"/>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10.3 LISTENING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4FBBD99B-04E5-3F6D-BA66-C5903ED36098}"/>
              </a:ext>
            </a:extLst>
          </p:cNvPr>
          <p:cNvSpPr>
            <a:spLocks noGrp="1"/>
          </p:cNvSpPr>
          <p:nvPr>
            <p:ph type="body" idx="1"/>
          </p:nvPr>
        </p:nvSpPr>
        <p:spPr>
          <a:xfrm>
            <a:off x="157464" y="1017800"/>
            <a:ext cx="8520600" cy="3339000"/>
          </a:xfrm>
        </p:spPr>
        <p:txBody>
          <a:bodyPr/>
          <a:lstStyle/>
          <a:p>
            <a:pPr marL="114300" indent="0">
              <a:buNone/>
            </a:pPr>
            <a:r>
              <a:rPr lang="en-CA" sz="2000" b="1" dirty="0">
                <a:latin typeface="Arial" panose="020B0604020202020204" pitchFamily="34" charset="0"/>
                <a:cs typeface="Arial" panose="020B0604020202020204" pitchFamily="34" charset="0"/>
              </a:rPr>
              <a:t>The Listening Process</a:t>
            </a:r>
          </a:p>
          <a:p>
            <a:pPr marL="114300" indent="0">
              <a:buNone/>
            </a:pPr>
            <a:endParaRPr lang="en-CA" dirty="0"/>
          </a:p>
          <a:p>
            <a:pPr marL="114300" indent="0">
              <a:buNone/>
            </a:pPr>
            <a:br>
              <a:rPr lang="en-CA" dirty="0"/>
            </a:br>
            <a:endParaRPr lang="en-US" dirty="0"/>
          </a:p>
        </p:txBody>
      </p:sp>
      <p:pic>
        <p:nvPicPr>
          <p:cNvPr id="7" name="Picture 6" descr="The Listening Process&#10;&#10;Stage 1: Hearing&#10;Stage 2: Understanding&#10;Stage 3: Remembering&#10;Stage 4: Responding&#10;Stage 5: Evaluating&#10;Stage 6: Interpreting">
            <a:extLst>
              <a:ext uri="{FF2B5EF4-FFF2-40B4-BE49-F238E27FC236}">
                <a16:creationId xmlns:a16="http://schemas.microsoft.com/office/drawing/2014/main" id="{20456D28-D3C6-C8DA-5B9F-E5C109A013D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866135" y="1421756"/>
            <a:ext cx="5431357" cy="3114510"/>
          </a:xfrm>
          <a:prstGeom prst="rect">
            <a:avLst/>
          </a:prstGeom>
        </p:spPr>
      </p:pic>
      <p:sp>
        <p:nvSpPr>
          <p:cNvPr id="4" name="TextBox 3">
            <a:extLst>
              <a:ext uri="{FF2B5EF4-FFF2-40B4-BE49-F238E27FC236}">
                <a16:creationId xmlns:a16="http://schemas.microsoft.com/office/drawing/2014/main" id="{FD1BE9A7-8EC5-24C3-E186-A04AEE686E5C}"/>
              </a:ext>
            </a:extLst>
          </p:cNvPr>
          <p:cNvSpPr txBox="1"/>
          <p:nvPr/>
        </p:nvSpPr>
        <p:spPr>
          <a:xfrm>
            <a:off x="2215910" y="4656057"/>
            <a:ext cx="469379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Image by Original Image, Fanshawe College, </a:t>
            </a:r>
            <a:r>
              <a:rPr lang="en-US" sz="1100" u="sng" dirty="0">
                <a:hlinkClick r:id="rId4"/>
              </a:rPr>
              <a:t>CC BY-NC-SA 4.0</a:t>
            </a:r>
            <a:r>
              <a:rPr lang="en-US" sz="1100" dirty="0"/>
              <a:t>.</a:t>
            </a:r>
          </a:p>
        </p:txBody>
      </p:sp>
    </p:spTree>
    <p:extLst>
      <p:ext uri="{BB962C8B-B14F-4D97-AF65-F5344CB8AC3E}">
        <p14:creationId xmlns:p14="http://schemas.microsoft.com/office/powerpoint/2010/main" val="980151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5F293-7565-8023-B897-9EB7D1551928}"/>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10.3 LISTENING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1114C996-318F-8327-5383-4F71B147FE7E}"/>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Listening Styles</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Kittie Watson, Larry Barker, and James Weaver (1995) defined listening styles as “</a:t>
            </a:r>
            <a:r>
              <a:rPr lang="en-CA" sz="2000" b="1" dirty="0">
                <a:latin typeface="Arial" panose="020B0604020202020204" pitchFamily="34" charset="0"/>
                <a:cs typeface="Arial" panose="020B0604020202020204" pitchFamily="34" charset="0"/>
              </a:rPr>
              <a:t>attitudes, beliefs, and predispositions about the how, where, when, who, and what of the information reception and encoding process.”</a:t>
            </a:r>
            <a:r>
              <a:rPr lang="en-CA" sz="2000" dirty="0">
                <a:latin typeface="Arial" panose="020B0604020202020204" pitchFamily="34" charset="0"/>
                <a:cs typeface="Arial" panose="020B0604020202020204" pitchFamily="34" charset="0"/>
              </a:rPr>
              <a:t> Watson et al. (1992) identified four distinct listening styles: </a:t>
            </a:r>
            <a:r>
              <a:rPr lang="en-CA" sz="2000" b="1" dirty="0">
                <a:latin typeface="Arial" panose="020B0604020202020204" pitchFamily="34" charset="0"/>
                <a:cs typeface="Arial" panose="020B0604020202020204" pitchFamily="34" charset="0"/>
              </a:rPr>
              <a:t>people, content, action, and time.</a:t>
            </a:r>
            <a:br>
              <a:rPr lang="en-CA" sz="2000" b="1"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5753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6C78F-791A-0E86-7921-D212C5FDC7D0}"/>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10.3 LISTENING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CCB182C6-7EF5-1AD7-3EA2-7B98D7BC21A0}"/>
              </a:ext>
            </a:extLst>
          </p:cNvPr>
          <p:cNvSpPr>
            <a:spLocks noGrp="1"/>
          </p:cNvSpPr>
          <p:nvPr>
            <p:ph type="body" idx="1"/>
          </p:nvPr>
        </p:nvSpPr>
        <p:spPr/>
        <p:txBody>
          <a:bodyPr/>
          <a:lstStyle/>
          <a:p>
            <a:pPr marL="114300" indent="0">
              <a:buNone/>
            </a:pPr>
            <a:r>
              <a:rPr lang="en-CA" b="1" dirty="0">
                <a:latin typeface="Arial" panose="020B0604020202020204" pitchFamily="34" charset="0"/>
                <a:cs typeface="Arial" panose="020B0604020202020204" pitchFamily="34" charset="0"/>
              </a:rPr>
              <a:t>Barriers to Effective Listening</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Barriers to effective listening are present at every stage of the listening process (</a:t>
            </a:r>
            <a:r>
              <a:rPr lang="en-CA" dirty="0" err="1">
                <a:latin typeface="Arial" panose="020B0604020202020204" pitchFamily="34" charset="0"/>
                <a:cs typeface="Arial" panose="020B0604020202020204" pitchFamily="34" charset="0"/>
              </a:rPr>
              <a:t>Hargie</a:t>
            </a:r>
            <a:r>
              <a:rPr lang="en-CA" dirty="0">
                <a:latin typeface="Arial" panose="020B0604020202020204" pitchFamily="34" charset="0"/>
                <a:cs typeface="Arial" panose="020B0604020202020204" pitchFamily="34" charset="0"/>
              </a:rPr>
              <a:t>, 2011).  </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At the receiving stage, noise can block or distort incoming stimuli. At the interpreting stage, complex or abstract information may be difficult to relate to previous experiences, making it difficult to reach understanding</a:t>
            </a: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2842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4014A-4A72-42DD-9088-A4D741C06FB8}"/>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10.3 LISTENING 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51B534D1-0FD5-0F64-6F55-7F16485F56EB}"/>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Bad Listening Practices</a:t>
            </a:r>
          </a:p>
          <a:p>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Some “bad listening” practices may be habitual, but they are easier to address with some concerted effort. These bad listening practices include </a:t>
            </a:r>
            <a:r>
              <a:rPr lang="en-CA" sz="2000" b="1" dirty="0">
                <a:latin typeface="Arial" panose="020B0604020202020204" pitchFamily="34" charset="0"/>
                <a:cs typeface="Arial" panose="020B0604020202020204" pitchFamily="34" charset="0"/>
              </a:rPr>
              <a:t>interrupting, distorted listening, eavesdropping, aggressive listening, narcissistic listening, and pseudo-listening.</a:t>
            </a:r>
          </a:p>
          <a:p>
            <a:pPr marL="114300" indent="0">
              <a:buNone/>
            </a:pPr>
            <a:r>
              <a:rPr lang="en-CA" sz="2000" b="1" dirty="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1115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5C8BE-AA1F-5CD2-F46A-EFA45DAAE83B}"/>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10.4 GIVING AND RECEIVING FEEDBACK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081C98D-EC26-062D-BDB1-D072D5119E84}"/>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Feedback</a:t>
            </a:r>
          </a:p>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Performing work of a high quality is vital not only to your success in any profession but to the success of your team and company. How do you know if the quality of your work is meeting client, manager, co-worker, and other stakeholder expectations? </a:t>
            </a:r>
            <a:r>
              <a:rPr lang="en-CA" sz="2000" b="1" dirty="0">
                <a:latin typeface="Arial" panose="020B0604020202020204" pitchFamily="34" charset="0"/>
                <a:cs typeface="Arial" panose="020B0604020202020204" pitchFamily="34" charset="0"/>
              </a:rPr>
              <a:t>Feedback</a:t>
            </a:r>
            <a:r>
              <a:rPr lang="en-CA"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9736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5FD76-3682-416C-B81D-6591AB0807C4}"/>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10.4 GIVING AND RECEIVING FEEDBACK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6F4CEBD1-6D2F-F596-5DDF-02C987D4BDFD}"/>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Constructive criticism</a:t>
            </a:r>
            <a:r>
              <a:rPr lang="en-CA" sz="2000" dirty="0">
                <a:latin typeface="Arial" panose="020B0604020202020204" pitchFamily="34" charset="0"/>
                <a:cs typeface="Arial" panose="020B0604020202020204" pitchFamily="34" charset="0"/>
              </a:rPr>
              <a:t> differs from mere negative criticism in that it is focused on improvement with clear, specific instructions for what exactly the receiver must do to meet expectations. If you merely wanted to criticize a report, for instance, you could say it’s terribly written and demand that it be fixed, leaving the writer to figure it out. Of course, if they don’t know what the expectations are, attempts at fixing it may result in yet more disappointment.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0862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878525"/>
            <a:ext cx="8520600" cy="3864297"/>
          </a:xfrm>
          <a:prstGeom prst="rect">
            <a:avLst/>
          </a:prstGeom>
        </p:spPr>
        <p:txBody>
          <a:bodyPr spcFirstLastPara="1" wrap="square" lIns="91425" tIns="91425" rIns="91425" bIns="91425" anchor="t" anchorCtr="0">
            <a:noAutofit/>
          </a:bodyPr>
          <a:lstStyle/>
          <a:p>
            <a:pPr marL="114300" indent="0">
              <a:lnSpc>
                <a:spcPct val="120000"/>
              </a:lnSpc>
              <a:buNone/>
            </a:pPr>
            <a:r>
              <a:rPr lang="en-CA" sz="1300" dirty="0">
                <a:latin typeface="Arial" panose="020B0604020202020204" pitchFamily="34" charset="0"/>
                <a:cs typeface="Arial" panose="020B0604020202020204" pitchFamily="34" charset="0"/>
              </a:rPr>
              <a:t>Upon successful completion of this chapter, you will be able to:</a:t>
            </a:r>
          </a:p>
          <a:p>
            <a:pPr marL="114300" indent="0">
              <a:lnSpc>
                <a:spcPct val="120000"/>
              </a:lnSpc>
              <a:buNone/>
            </a:pPr>
            <a:endParaRPr lang="en-CA" sz="1300" dirty="0">
              <a:latin typeface="Arial" panose="020B0604020202020204" pitchFamily="34" charset="0"/>
              <a:cs typeface="Arial" panose="020B0604020202020204" pitchFamily="34" charset="0"/>
            </a:endParaRPr>
          </a:p>
          <a:p>
            <a:r>
              <a:rPr lang="en-CA" sz="1300" dirty="0">
                <a:latin typeface="Arial" panose="020B0604020202020204" pitchFamily="34" charset="0"/>
                <a:cs typeface="Arial" panose="020B0604020202020204" pitchFamily="34" charset="0"/>
              </a:rPr>
              <a:t>Define communication.</a:t>
            </a:r>
          </a:p>
          <a:p>
            <a:r>
              <a:rPr lang="en-CA" sz="1300" dirty="0">
                <a:latin typeface="Arial" panose="020B0604020202020204" pitchFamily="34" charset="0"/>
                <a:cs typeface="Arial" panose="020B0604020202020204" pitchFamily="34" charset="0"/>
              </a:rPr>
              <a:t>Explain the process of communication using the transactional model.</a:t>
            </a:r>
          </a:p>
          <a:p>
            <a:r>
              <a:rPr lang="en-CA" sz="1300" dirty="0">
                <a:latin typeface="Arial" panose="020B0604020202020204" pitchFamily="34" charset="0"/>
                <a:cs typeface="Arial" panose="020B0604020202020204" pitchFamily="34" charset="0"/>
              </a:rPr>
              <a:t>Identify possible directions of communication within organizations.</a:t>
            </a:r>
          </a:p>
          <a:p>
            <a:r>
              <a:rPr lang="en-CA" sz="1300" dirty="0">
                <a:latin typeface="Arial" panose="020B0604020202020204" pitchFamily="34" charset="0"/>
                <a:cs typeface="Arial" panose="020B0604020202020204" pitchFamily="34" charset="0"/>
              </a:rPr>
              <a:t>List the characteristics of written, oral and verbal communication.</a:t>
            </a:r>
          </a:p>
          <a:p>
            <a:r>
              <a:rPr lang="en-CA" sz="1300" dirty="0">
                <a:latin typeface="Arial" panose="020B0604020202020204" pitchFamily="34" charset="0"/>
                <a:cs typeface="Arial" panose="020B0604020202020204" pitchFamily="34" charset="0"/>
              </a:rPr>
              <a:t>Recognize barriers to effective communication.</a:t>
            </a:r>
          </a:p>
          <a:p>
            <a:r>
              <a:rPr lang="en-CA" sz="1300" dirty="0">
                <a:latin typeface="Arial" panose="020B0604020202020204" pitchFamily="34" charset="0"/>
                <a:cs typeface="Arial" panose="020B0604020202020204" pitchFamily="34" charset="0"/>
              </a:rPr>
              <a:t>Appreciate the relationship between communication and self-esteem.</a:t>
            </a:r>
          </a:p>
          <a:p>
            <a:r>
              <a:rPr lang="en-CA" sz="1300" dirty="0">
                <a:latin typeface="Arial" panose="020B0604020202020204" pitchFamily="34" charset="0"/>
                <a:cs typeface="Arial" panose="020B0604020202020204" pitchFamily="34" charset="0"/>
              </a:rPr>
              <a:t>Explore how self-esteem, communication dispositions and relational dispositions impact how we see and interact with others.</a:t>
            </a:r>
          </a:p>
          <a:p>
            <a:r>
              <a:rPr lang="en-CA" sz="1300" dirty="0">
                <a:latin typeface="Arial" panose="020B0604020202020204" pitchFamily="34" charset="0"/>
                <a:cs typeface="Arial" panose="020B0604020202020204" pitchFamily="34" charset="0"/>
              </a:rPr>
              <a:t>Contrast hearing and listening.</a:t>
            </a:r>
          </a:p>
          <a:p>
            <a:r>
              <a:rPr lang="en-CA" sz="1300" dirty="0">
                <a:latin typeface="Arial" panose="020B0604020202020204" pitchFamily="34" charset="0"/>
                <a:cs typeface="Arial" panose="020B0604020202020204" pitchFamily="34" charset="0"/>
              </a:rPr>
              <a:t>Describe steps in the listening process.</a:t>
            </a:r>
          </a:p>
          <a:p>
            <a:r>
              <a:rPr lang="en-CA" sz="1300" dirty="0">
                <a:latin typeface="Arial" panose="020B0604020202020204" pitchFamily="34" charset="0"/>
                <a:cs typeface="Arial" panose="020B0604020202020204" pitchFamily="34" charset="0"/>
              </a:rPr>
              <a:t>Summarize four different listening styles.</a:t>
            </a:r>
          </a:p>
          <a:p>
            <a:r>
              <a:rPr lang="en-CA" sz="1300" dirty="0">
                <a:latin typeface="Arial" panose="020B0604020202020204" pitchFamily="34" charset="0"/>
                <a:cs typeface="Arial" panose="020B0604020202020204" pitchFamily="34" charset="0"/>
              </a:rPr>
              <a:t>Explain barriers to effective listening.</a:t>
            </a:r>
          </a:p>
          <a:p>
            <a:r>
              <a:rPr lang="en-CA" sz="1300" dirty="0">
                <a:latin typeface="Arial" panose="020B0604020202020204" pitchFamily="34" charset="0"/>
                <a:cs typeface="Arial" panose="020B0604020202020204" pitchFamily="34" charset="0"/>
              </a:rPr>
              <a:t>Review bad listening practices and strategies for engaging in active listening.</a:t>
            </a:r>
          </a:p>
          <a:p>
            <a:r>
              <a:rPr lang="en-CA" sz="1300" dirty="0">
                <a:latin typeface="Arial" panose="020B0604020202020204" pitchFamily="34" charset="0"/>
                <a:cs typeface="Arial" panose="020B0604020202020204" pitchFamily="34" charset="0"/>
              </a:rPr>
              <a:t>Describe guidelines for giving and receiving constructive feedback.</a:t>
            </a:r>
          </a:p>
          <a:p>
            <a:r>
              <a:rPr lang="en-CA" sz="1300" dirty="0">
                <a:latin typeface="Arial" panose="020B0604020202020204" pitchFamily="34" charset="0"/>
                <a:cs typeface="Arial" panose="020B0604020202020204" pitchFamily="34" charset="0"/>
              </a:rPr>
              <a:t>Compare common communication behaviours during conflict.</a:t>
            </a:r>
          </a:p>
          <a:p>
            <a:r>
              <a:rPr lang="en-CA" sz="1300" dirty="0">
                <a:latin typeface="Arial" panose="020B0604020202020204" pitchFamily="34" charset="0"/>
                <a:cs typeface="Arial" panose="020B0604020202020204" pitchFamily="34" charset="0"/>
              </a:rPr>
              <a:t>Explain conflict management strategies.</a:t>
            </a:r>
          </a:p>
          <a:p>
            <a:r>
              <a:rPr lang="en-CA" sz="1300" dirty="0">
                <a:latin typeface="Arial" panose="020B0604020202020204" pitchFamily="34" charset="0"/>
                <a:cs typeface="Arial" panose="020B0604020202020204" pitchFamily="34" charset="0"/>
              </a:rPr>
              <a:t>Recognize the four steps in the STLC conflict model.</a:t>
            </a:r>
          </a:p>
          <a:p>
            <a:pPr marL="114300" indent="0">
              <a:lnSpc>
                <a:spcPct val="120000"/>
              </a:lnSpc>
              <a:buNone/>
            </a:pPr>
            <a:endParaRPr lang="en-CA" sz="1300"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18E0-6762-E4E8-5ACF-4DBFD6027928}"/>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10.4 GIVING AND RECEIVING FEEDBACK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F02F2E8C-D318-4715-17C4-4988B37A04CE}"/>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Receiving Constructive Criticism</a:t>
            </a:r>
          </a:p>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No one’s perfect, not even you, so your professional success depends on people telling you how to improve your performance. When you receive well-phrased constructive criticism, accept it in good faith as a gift because that’s what it is.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7402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F3981-628D-2397-71F5-028A9E0D83A0}"/>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10.5 COMMUNICATION AND CONFLICT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576C7E9-686F-E1C8-F7B1-011A25610647}"/>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Common Communication Behaviours During Conflict</a:t>
            </a:r>
          </a:p>
          <a:p>
            <a:pPr marL="114300" indent="0">
              <a:buNone/>
            </a:pPr>
            <a:endParaRPr lang="en-CA" sz="2000" b="1"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In this section, we will discuss some common communication behaviours that observed during conflict including </a:t>
            </a:r>
            <a:r>
              <a:rPr lang="en-CA" sz="2000" b="1" dirty="0">
                <a:latin typeface="Arial" panose="020B0604020202020204" pitchFamily="34" charset="0"/>
                <a:cs typeface="Arial" panose="020B0604020202020204" pitchFamily="34" charset="0"/>
              </a:rPr>
              <a:t>apologies/concessions; excuses/justifications; refusals; appeasement/positivity; avoidance/evasion; </a:t>
            </a:r>
            <a:r>
              <a:rPr lang="en-CA" sz="2000" b="1" dirty="0" err="1">
                <a:latin typeface="Arial" panose="020B0604020202020204" pitchFamily="34" charset="0"/>
                <a:cs typeface="Arial" panose="020B0604020202020204" pitchFamily="34" charset="0"/>
              </a:rPr>
              <a:t>gunnysacking</a:t>
            </a:r>
            <a:r>
              <a:rPr lang="en-CA" sz="2000" b="1" dirty="0">
                <a:latin typeface="Arial" panose="020B0604020202020204" pitchFamily="34" charset="0"/>
                <a:cs typeface="Arial" panose="020B0604020202020204" pitchFamily="34" charset="0"/>
              </a:rPr>
              <a:t>; serial arguing; incivility; and hurtful messages.</a:t>
            </a:r>
          </a:p>
          <a:p>
            <a:pPr marL="114300" indent="0">
              <a:buNone/>
            </a:pP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3566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C3C0-3023-A9A5-D8BD-8322766AA121}"/>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10.5 COMMUNICATION AND CONFLICT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AC862CF2-CFA1-D23A-961A-D902C630CC79}"/>
              </a:ext>
            </a:extLst>
          </p:cNvPr>
          <p:cNvSpPr>
            <a:spLocks noGrp="1"/>
          </p:cNvSpPr>
          <p:nvPr>
            <p:ph type="body" idx="1"/>
          </p:nvPr>
        </p:nvSpPr>
        <p:spPr/>
        <p:txBody>
          <a:bodyPr>
            <a:noAutofit/>
          </a:bodyPr>
          <a:lstStyle/>
          <a:p>
            <a:pPr marL="114300" indent="0">
              <a:buNone/>
            </a:pPr>
            <a:r>
              <a:rPr lang="en-CA" sz="2000" b="1" dirty="0">
                <a:latin typeface="Arial" panose="020B0604020202020204" pitchFamily="34" charset="0"/>
                <a:cs typeface="Arial" panose="020B0604020202020204" pitchFamily="34" charset="0"/>
              </a:rPr>
              <a:t>Conflict Management Strategies</a:t>
            </a:r>
          </a:p>
          <a:p>
            <a:pPr marL="114300" indent="0">
              <a:buNone/>
            </a:pP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Empathy</a:t>
            </a:r>
          </a:p>
          <a:p>
            <a:r>
              <a:rPr lang="en-CA" sz="2000" dirty="0">
                <a:latin typeface="Arial" panose="020B0604020202020204" pitchFamily="34" charset="0"/>
                <a:cs typeface="Arial" panose="020B0604020202020204" pitchFamily="34" charset="0"/>
              </a:rPr>
              <a:t>Managing your Emotions</a:t>
            </a:r>
          </a:p>
          <a:p>
            <a:r>
              <a:rPr lang="en-CA" sz="2000" dirty="0">
                <a:latin typeface="Arial" panose="020B0604020202020204" pitchFamily="34" charset="0"/>
                <a:cs typeface="Arial" panose="020B0604020202020204" pitchFamily="34" charset="0"/>
              </a:rPr>
              <a:t>Listen without Interrupting</a:t>
            </a:r>
          </a:p>
          <a:p>
            <a:r>
              <a:rPr lang="en-CA" sz="2000" dirty="0">
                <a:latin typeface="Arial" panose="020B0604020202020204" pitchFamily="34" charset="0"/>
                <a:cs typeface="Arial" panose="020B0604020202020204" pitchFamily="34" charset="0"/>
              </a:rPr>
              <a:t>Determine the Speaker’s Intent</a:t>
            </a:r>
          </a:p>
          <a:p>
            <a:r>
              <a:rPr lang="en-CA" sz="2000" dirty="0">
                <a:latin typeface="Arial" panose="020B0604020202020204" pitchFamily="34" charset="0"/>
                <a:cs typeface="Arial" panose="020B0604020202020204" pitchFamily="34" charset="0"/>
              </a:rPr>
              <a:t>Indicate You Are Listening</a:t>
            </a:r>
          </a:p>
          <a:p>
            <a:r>
              <a:rPr lang="en-CA" sz="2000" dirty="0">
                <a:latin typeface="Arial" panose="020B0604020202020204" pitchFamily="34" charset="0"/>
                <a:cs typeface="Arial" panose="020B0604020202020204" pitchFamily="34" charset="0"/>
              </a:rPr>
              <a:t>Paraphrase</a:t>
            </a:r>
          </a:p>
          <a:p>
            <a:r>
              <a:rPr lang="en-CA" sz="2000" dirty="0">
                <a:latin typeface="Arial" panose="020B0604020202020204" pitchFamily="34" charset="0"/>
                <a:cs typeface="Arial" panose="020B0604020202020204" pitchFamily="34" charset="0"/>
              </a:rPr>
              <a:t>Learn from Experience</a:t>
            </a:r>
          </a:p>
          <a:p>
            <a:pPr marL="114300" indent="0">
              <a:buNone/>
            </a:pPr>
            <a:br>
              <a:rPr lang="en-CA" sz="2000" dirty="0">
                <a:latin typeface="Arial" panose="020B0604020202020204" pitchFamily="34" charset="0"/>
                <a:cs typeface="Arial" panose="020B0604020202020204" pitchFamily="34" charset="0"/>
              </a:rPr>
            </a:br>
            <a:br>
              <a:rPr lang="en-CA" sz="2000" dirty="0">
                <a:latin typeface="Arial" panose="020B0604020202020204" pitchFamily="34" charset="0"/>
                <a:cs typeface="Arial" panose="020B0604020202020204" pitchFamily="34" charset="0"/>
              </a:rPr>
            </a:br>
            <a:br>
              <a:rPr lang="en-CA" sz="2000" dirty="0">
                <a:latin typeface="Arial" panose="020B0604020202020204" pitchFamily="34" charset="0"/>
                <a:cs typeface="Arial" panose="020B0604020202020204" pitchFamily="34" charset="0"/>
              </a:rPr>
            </a:br>
            <a:br>
              <a:rPr lang="en-CA" sz="2000" dirty="0">
                <a:latin typeface="Arial" panose="020B0604020202020204" pitchFamily="34" charset="0"/>
                <a:cs typeface="Arial" panose="020B0604020202020204" pitchFamily="34" charset="0"/>
              </a:rPr>
            </a:br>
            <a:br>
              <a:rPr lang="en-CA" sz="2000" dirty="0">
                <a:latin typeface="Arial" panose="020B0604020202020204" pitchFamily="34" charset="0"/>
                <a:cs typeface="Arial" panose="020B0604020202020204" pitchFamily="34" charset="0"/>
              </a:rPr>
            </a:br>
            <a:endParaRPr lang="en-C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9207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DB525-F35B-92FE-334B-8E1C53DFFF92}"/>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10.5 COMMUNICATION AND CONFLICT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3AAFE636-4894-8E6F-31F3-2CDAA93E685B}"/>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STLC Conflict Model</a:t>
            </a:r>
          </a:p>
          <a:p>
            <a:endParaRPr lang="en-US" sz="2000" dirty="0">
              <a:latin typeface="Arial" panose="020B0604020202020204" pitchFamily="34" charset="0"/>
              <a:cs typeface="Arial" panose="020B0604020202020204" pitchFamily="34" charset="0"/>
            </a:endParaRPr>
          </a:p>
        </p:txBody>
      </p:sp>
      <p:pic>
        <p:nvPicPr>
          <p:cNvPr id="5" name="Picture 4" descr="STLC Conflict Model&#10;&#10;Stop&#10;&#10;Think&#10;&#10;Listen&#10;&#10;Communicate">
            <a:extLst>
              <a:ext uri="{FF2B5EF4-FFF2-40B4-BE49-F238E27FC236}">
                <a16:creationId xmlns:a16="http://schemas.microsoft.com/office/drawing/2014/main" id="{046AE538-F729-12D7-95B3-3B96D6BAB1F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490030" y="1676832"/>
            <a:ext cx="6238873" cy="2823760"/>
          </a:xfrm>
          <a:prstGeom prst="rect">
            <a:avLst/>
          </a:prstGeom>
        </p:spPr>
      </p:pic>
      <p:sp>
        <p:nvSpPr>
          <p:cNvPr id="4" name="TextBox 3">
            <a:extLst>
              <a:ext uri="{FF2B5EF4-FFF2-40B4-BE49-F238E27FC236}">
                <a16:creationId xmlns:a16="http://schemas.microsoft.com/office/drawing/2014/main" id="{D965DD4B-2286-66E4-1FF2-31DE01324F10}"/>
              </a:ext>
            </a:extLst>
          </p:cNvPr>
          <p:cNvSpPr txBox="1"/>
          <p:nvPr/>
        </p:nvSpPr>
        <p:spPr>
          <a:xfrm>
            <a:off x="158314" y="4612926"/>
            <a:ext cx="883864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Image by </a:t>
            </a:r>
            <a:r>
              <a:rPr lang="en-US" sz="1100" u="sng" dirty="0">
                <a:hlinkClick r:id="rId4"/>
              </a:rPr>
              <a:t>Interpersonal Communication</a:t>
            </a:r>
            <a:r>
              <a:rPr lang="en-US" sz="1100" dirty="0"/>
              <a:t> by Jason S. Wrench; </a:t>
            </a:r>
            <a:r>
              <a:rPr lang="en-US" sz="1100" dirty="0" err="1"/>
              <a:t>Narissra</a:t>
            </a:r>
            <a:r>
              <a:rPr lang="en-US" sz="1100" dirty="0"/>
              <a:t> M. </a:t>
            </a:r>
            <a:r>
              <a:rPr lang="en-US" sz="1100" dirty="0" err="1"/>
              <a:t>Punyanunt</a:t>
            </a:r>
            <a:r>
              <a:rPr lang="en-US" sz="1100" dirty="0"/>
              <a:t>-Carter; and Katherine S. Thweatt,</a:t>
            </a:r>
            <a:r>
              <a:rPr lang="en-US" sz="1100" u="sng" dirty="0">
                <a:hlinkClick r:id="rId5"/>
              </a:rPr>
              <a:t> CC BY-NC-SA 4.0</a:t>
            </a:r>
            <a:r>
              <a:rPr lang="en-US" sz="1100" dirty="0"/>
              <a:t>. </a:t>
            </a:r>
          </a:p>
        </p:txBody>
      </p:sp>
    </p:spTree>
    <p:extLst>
      <p:ext uri="{BB962C8B-B14F-4D97-AF65-F5344CB8AC3E}">
        <p14:creationId xmlns:p14="http://schemas.microsoft.com/office/powerpoint/2010/main" val="376788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D2806-830B-EAC3-3262-8FF9B3F9A122}"/>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10.6 KEY TAKEAWAYS I</a:t>
            </a: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51A7A4C-616B-72A0-4223-5E3F7CC16272}"/>
              </a:ext>
            </a:extLst>
          </p:cNvPr>
          <p:cNvSpPr>
            <a:spLocks noGrp="1"/>
          </p:cNvSpPr>
          <p:nvPr>
            <p:ph type="body" idx="1"/>
          </p:nvPr>
        </p:nvSpPr>
        <p:spPr/>
        <p:txBody>
          <a:bodyPr>
            <a:normAutofit fontScale="70000" lnSpcReduction="20000"/>
          </a:bodyPr>
          <a:lstStyle/>
          <a:p>
            <a:r>
              <a:rPr lang="en-CA" b="1" dirty="0"/>
              <a:t>Communication is</a:t>
            </a:r>
            <a:r>
              <a:rPr lang="en-CA" dirty="0"/>
              <a:t> the process of generating meaning by sending and receiving verbal and nonverbal symbols that are influenced by multiple contexts. This process can be summarized using the transactional communication model.</a:t>
            </a:r>
          </a:p>
          <a:p>
            <a:r>
              <a:rPr lang="en-CA" b="1" dirty="0"/>
              <a:t>Within organizations, organization can</a:t>
            </a:r>
            <a:r>
              <a:rPr lang="en-CA" dirty="0"/>
              <a:t> move in many directions – diagonally between departments, laterally to coworkers, upwards to supervisors, downwards to subordinates or through the workplace gossip </a:t>
            </a:r>
            <a:r>
              <a:rPr lang="en-CA" dirty="0" err="1"/>
              <a:t>chaincalled</a:t>
            </a:r>
            <a:r>
              <a:rPr lang="en-CA" dirty="0"/>
              <a:t> the grapevine.</a:t>
            </a:r>
          </a:p>
          <a:p>
            <a:r>
              <a:rPr lang="en-CA" b="1" dirty="0"/>
              <a:t>Types of communication include</a:t>
            </a:r>
            <a:r>
              <a:rPr lang="en-CA" dirty="0"/>
              <a:t> written, verbal and nonverbal. Workplace communications that contain a lot of detail may be best communicated using written channels. Topics that may be emotional are often more suited to in-person conversations that provide information through verbal and nonverbal channels.</a:t>
            </a:r>
          </a:p>
          <a:p>
            <a:r>
              <a:rPr lang="en-CA" b="1" dirty="0"/>
              <a:t>A variety of barriers can impede</a:t>
            </a:r>
            <a:r>
              <a:rPr lang="en-CA" dirty="0"/>
              <a:t> the creation of understanding and shared meaning between communicators. Barriers to effective communication include filtering, selective perception, information overload, emotional disconnects, lack of source familiarity or credibility, workplace gossip, lies, bribery and coercion, semantics, gender differences, differences in meaning between communicators, biased language, and ineffective listening</a:t>
            </a:r>
          </a:p>
          <a:p>
            <a:r>
              <a:rPr lang="en-CA" b="1" dirty="0"/>
              <a:t>Self-esteem is an individual’s subjective evaluation of</a:t>
            </a:r>
            <a:r>
              <a:rPr lang="en-CA" dirty="0"/>
              <a:t> their abilities and limitations. There is an interrelationship between an individual’s self-esteem and their communication skills. In essence, an individual’s self-esteem impacts how they communicate with others, and this communication with others impacts their self-esteem.</a:t>
            </a:r>
          </a:p>
          <a:p>
            <a:endParaRPr lang="en-US" dirty="0"/>
          </a:p>
        </p:txBody>
      </p:sp>
    </p:spTree>
    <p:extLst>
      <p:ext uri="{BB962C8B-B14F-4D97-AF65-F5344CB8AC3E}">
        <p14:creationId xmlns:p14="http://schemas.microsoft.com/office/powerpoint/2010/main" val="602152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552B8-62D8-3FAA-06E2-1710067BE4B8}"/>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10.6 KEY TAKEAWAYS II</a:t>
            </a:r>
            <a:endParaRPr lang="en-US" dirty="0"/>
          </a:p>
        </p:txBody>
      </p:sp>
      <p:sp>
        <p:nvSpPr>
          <p:cNvPr id="3" name="Text Placeholder 2">
            <a:extLst>
              <a:ext uri="{FF2B5EF4-FFF2-40B4-BE49-F238E27FC236}">
                <a16:creationId xmlns:a16="http://schemas.microsoft.com/office/drawing/2014/main" id="{72498417-E0B3-9C72-E561-785A6694687D}"/>
              </a:ext>
            </a:extLst>
          </p:cNvPr>
          <p:cNvSpPr>
            <a:spLocks noGrp="1"/>
          </p:cNvSpPr>
          <p:nvPr>
            <p:ph type="body" idx="1"/>
          </p:nvPr>
        </p:nvSpPr>
        <p:spPr/>
        <p:txBody>
          <a:bodyPr>
            <a:noAutofit/>
          </a:bodyPr>
          <a:lstStyle/>
          <a:p>
            <a:r>
              <a:rPr lang="en-CA" sz="1500" b="1" dirty="0">
                <a:latin typeface="Arial" panose="020B0604020202020204" pitchFamily="34" charset="0"/>
                <a:cs typeface="Arial" panose="020B0604020202020204" pitchFamily="34" charset="0"/>
              </a:rPr>
              <a:t>The idea is that people exist on a continuum from</a:t>
            </a:r>
            <a:r>
              <a:rPr lang="en-CA" sz="1500" dirty="0">
                <a:latin typeface="Arial" panose="020B0604020202020204" pitchFamily="34" charset="0"/>
                <a:cs typeface="Arial" panose="020B0604020202020204" pitchFamily="34" charset="0"/>
              </a:rPr>
              <a:t> highly extraverted (an individual’s likelihood to be talkative, dynamic, and outgoing) to highly introverted (an individual’s likelihood to be quiet, shy, and more reserved).  </a:t>
            </a:r>
          </a:p>
          <a:p>
            <a:r>
              <a:rPr lang="en-CA" sz="1500" b="1" dirty="0">
                <a:latin typeface="Arial" panose="020B0604020202020204" pitchFamily="34" charset="0"/>
                <a:cs typeface="Arial" panose="020B0604020202020204" pitchFamily="34" charset="0"/>
              </a:rPr>
              <a:t>In this chapter, three approach and avoidance traits were discussed</a:t>
            </a:r>
            <a:r>
              <a:rPr lang="en-CA" sz="1500" dirty="0">
                <a:latin typeface="Arial" panose="020B0604020202020204" pitchFamily="34" charset="0"/>
                <a:cs typeface="Arial" panose="020B0604020202020204" pitchFamily="34" charset="0"/>
              </a:rPr>
              <a:t>: willingness to communicate, shyness, and communication apprehension. </a:t>
            </a:r>
          </a:p>
          <a:p>
            <a:r>
              <a:rPr lang="en-CA" sz="1500" b="1" dirty="0">
                <a:latin typeface="Arial" panose="020B0604020202020204" pitchFamily="34" charset="0"/>
                <a:cs typeface="Arial" panose="020B0604020202020204" pitchFamily="34" charset="0"/>
              </a:rPr>
              <a:t>Where WTC examines</a:t>
            </a:r>
            <a:r>
              <a:rPr lang="en-CA" sz="1500" dirty="0">
                <a:latin typeface="Arial" panose="020B0604020202020204" pitchFamily="34" charset="0"/>
                <a:cs typeface="Arial" panose="020B0604020202020204" pitchFamily="34" charset="0"/>
              </a:rPr>
              <a:t> initiation of interpersonal interactions, shyness discusses actual reserved interpersonal behavior, and CA is focused on the anxiety experienced (or perceived) in interpersonal interactions.</a:t>
            </a:r>
          </a:p>
          <a:p>
            <a:r>
              <a:rPr lang="en-CA" sz="1500" b="1" dirty="0">
                <a:latin typeface="Arial" panose="020B0604020202020204" pitchFamily="34" charset="0"/>
                <a:cs typeface="Arial" panose="020B0604020202020204" pitchFamily="34" charset="0"/>
              </a:rPr>
              <a:t>Argumentativeness refers to</a:t>
            </a:r>
            <a:r>
              <a:rPr lang="en-CA" sz="1500" dirty="0">
                <a:latin typeface="Arial" panose="020B0604020202020204" pitchFamily="34" charset="0"/>
                <a:cs typeface="Arial" panose="020B0604020202020204" pitchFamily="34" charset="0"/>
              </a:rPr>
              <a:t> an individual’s tendency to engage in the open exchange of ideas in the form of arguments; whereas, verbal aggressiveness is the tendency to attack an individual’s self-concept instead of an individual’s arguments.</a:t>
            </a:r>
          </a:p>
          <a:p>
            <a:r>
              <a:rPr lang="en-US" sz="1500" dirty="0" err="1">
                <a:latin typeface="Arial" panose="020B0604020202020204" pitchFamily="34" charset="0"/>
                <a:cs typeface="Arial" panose="020B0604020202020204" pitchFamily="34" charset="0"/>
              </a:rPr>
              <a:t>Sociocommunicative</a:t>
            </a:r>
            <a:r>
              <a:rPr lang="en-US" sz="1500" dirty="0">
                <a:latin typeface="Arial" panose="020B0604020202020204" pitchFamily="34" charset="0"/>
                <a:cs typeface="Arial" panose="020B0604020202020204" pitchFamily="34" charset="0"/>
              </a:rPr>
              <a:t> orientation refers to an individual’s combination of both assertive and responsive communication behaviors. Assertive communication behaviors are those that initiate, maintain, and terminate conversations according to their interpersonal goals during interpersonal interactions. </a:t>
            </a:r>
          </a:p>
          <a:p>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0592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86768-A140-AA43-9174-B45F9F678417}"/>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10.6 KEY TAKEAWAYS III</a:t>
            </a:r>
            <a:endParaRPr lang="en-US" dirty="0"/>
          </a:p>
        </p:txBody>
      </p:sp>
      <p:sp>
        <p:nvSpPr>
          <p:cNvPr id="3" name="Text Placeholder 2">
            <a:extLst>
              <a:ext uri="{FF2B5EF4-FFF2-40B4-BE49-F238E27FC236}">
                <a16:creationId xmlns:a16="http://schemas.microsoft.com/office/drawing/2014/main" id="{DFDB11C7-FEBF-86FB-F92A-AA3E00AF1228}"/>
              </a:ext>
            </a:extLst>
          </p:cNvPr>
          <p:cNvSpPr>
            <a:spLocks noGrp="1"/>
          </p:cNvSpPr>
          <p:nvPr>
            <p:ph type="body" idx="1"/>
          </p:nvPr>
        </p:nvSpPr>
        <p:spPr/>
        <p:txBody>
          <a:bodyPr>
            <a:normAutofit fontScale="70000" lnSpcReduction="20000"/>
          </a:bodyPr>
          <a:lstStyle/>
          <a:p>
            <a:r>
              <a:rPr lang="en-CA" b="1" dirty="0"/>
              <a:t>John Bowlby’s theory of attachment starts with</a:t>
            </a:r>
            <a:r>
              <a:rPr lang="en-CA" dirty="0"/>
              <a:t> the basic notion that infants come pre-equipped with a set of behavioral skills that allow them to form attachments with their parents/guardians (specifically their mothers). </a:t>
            </a:r>
          </a:p>
          <a:p>
            <a:r>
              <a:rPr lang="en-CA" b="1" dirty="0"/>
              <a:t>Karen Horney’s concept of rejection sensitivity examines</a:t>
            </a:r>
            <a:r>
              <a:rPr lang="en-CA" dirty="0"/>
              <a:t> the degree to which an individual anxiously expects to be rejected, readily perceives rejection when occurring, and experiences an intensely negative reaction to that rejection. </a:t>
            </a:r>
          </a:p>
          <a:p>
            <a:r>
              <a:rPr lang="en-CA" b="1" dirty="0"/>
              <a:t>Hearing happens when</a:t>
            </a:r>
            <a:r>
              <a:rPr lang="en-CA" dirty="0"/>
              <a:t> sound waves hit our eardrums. Listening involves processing these sounds into something meaningful.</a:t>
            </a:r>
          </a:p>
          <a:p>
            <a:r>
              <a:rPr lang="en-CA" b="1" dirty="0"/>
              <a:t>The listening process is</a:t>
            </a:r>
            <a:r>
              <a:rPr lang="en-CA" dirty="0"/>
              <a:t> hearing, understanding, remembering, interpreting, evaluating and responding.</a:t>
            </a:r>
          </a:p>
          <a:p>
            <a:r>
              <a:rPr lang="en-CA" b="1" dirty="0"/>
              <a:t>Listening styles include</a:t>
            </a:r>
            <a:r>
              <a:rPr lang="en-CA" dirty="0"/>
              <a:t> people, action, content, and time-oriented.</a:t>
            </a:r>
          </a:p>
          <a:p>
            <a:r>
              <a:rPr lang="en-CA" b="1" dirty="0"/>
              <a:t>Environmental and physical barriers to effective listening include</a:t>
            </a:r>
            <a:r>
              <a:rPr lang="en-CA" dirty="0"/>
              <a:t> furniture placement, environmental noise such as sounds of traffic or people talking, physiological noise such as a sinus headache or hunger, and psychological noise such as stress or anger</a:t>
            </a:r>
          </a:p>
          <a:p>
            <a:r>
              <a:rPr lang="en-CA" b="1" dirty="0"/>
              <a:t>There are several bad listening practices that we should avoid</a:t>
            </a:r>
            <a:r>
              <a:rPr lang="en-CA" dirty="0"/>
              <a:t>, as they do not facilitate effective listening: interruptions, distorted listening, eavesdropping, aggressive listening, narcissistic listening, and pseudo-listening</a:t>
            </a:r>
          </a:p>
          <a:p>
            <a:r>
              <a:rPr lang="en-CA" b="1" dirty="0"/>
              <a:t>Active listening refers to</a:t>
            </a:r>
            <a:r>
              <a:rPr lang="en-CA" dirty="0"/>
              <a:t> the process of pairing outwardly visible positive listening behaviors with positive cognitive listening practices.</a:t>
            </a:r>
            <a:endParaRPr lang="en-US" dirty="0"/>
          </a:p>
        </p:txBody>
      </p:sp>
    </p:spTree>
    <p:extLst>
      <p:ext uri="{BB962C8B-B14F-4D97-AF65-F5344CB8AC3E}">
        <p14:creationId xmlns:p14="http://schemas.microsoft.com/office/powerpoint/2010/main" val="130844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624F0-237B-7E82-EFF0-A6398A6A4E90}"/>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10.6 KEY TAKEAWAYS IV</a:t>
            </a:r>
            <a:endParaRPr lang="en-US" dirty="0"/>
          </a:p>
        </p:txBody>
      </p:sp>
      <p:sp>
        <p:nvSpPr>
          <p:cNvPr id="3" name="Text Placeholder 2">
            <a:extLst>
              <a:ext uri="{FF2B5EF4-FFF2-40B4-BE49-F238E27FC236}">
                <a16:creationId xmlns:a16="http://schemas.microsoft.com/office/drawing/2014/main" id="{DE0581D9-9A0F-32B8-2814-8E0C0317D2FD}"/>
              </a:ext>
            </a:extLst>
          </p:cNvPr>
          <p:cNvSpPr>
            <a:spLocks noGrp="1"/>
          </p:cNvSpPr>
          <p:nvPr>
            <p:ph type="body" idx="1"/>
          </p:nvPr>
        </p:nvSpPr>
        <p:spPr/>
        <p:txBody>
          <a:bodyPr>
            <a:normAutofit fontScale="85000" lnSpcReduction="10000"/>
          </a:bodyPr>
          <a:lstStyle/>
          <a:p>
            <a:r>
              <a:rPr lang="en-CA" b="1" dirty="0"/>
              <a:t>Constructive criticism differs from mere negative criticism in that</a:t>
            </a:r>
            <a:r>
              <a:rPr lang="en-CA" dirty="0"/>
              <a:t> it is focused on improvement with clear, specific instructions for what exactly the receiver must do to meet expectations.</a:t>
            </a:r>
          </a:p>
          <a:p>
            <a:r>
              <a:rPr lang="en-CA" b="1" dirty="0"/>
              <a:t>One way to soften criticism is to</a:t>
            </a:r>
            <a:r>
              <a:rPr lang="en-CA" dirty="0"/>
              <a:t> use the sandwich method and include criticism along with praise and positive comments.</a:t>
            </a:r>
          </a:p>
          <a:p>
            <a:r>
              <a:rPr lang="en-CA" b="1" dirty="0"/>
              <a:t>When we receive criticism, we can</a:t>
            </a:r>
            <a:r>
              <a:rPr lang="en-CA" dirty="0"/>
              <a:t> manage our emotions and use verbal and nonverbal </a:t>
            </a:r>
            <a:r>
              <a:rPr lang="en-CA" dirty="0" err="1"/>
              <a:t>beahviour</a:t>
            </a:r>
            <a:r>
              <a:rPr lang="en-CA" dirty="0"/>
              <a:t> to indicate an openness to feedback and willingness to grow.</a:t>
            </a:r>
          </a:p>
          <a:p>
            <a:r>
              <a:rPr lang="en-CA" b="1" dirty="0"/>
              <a:t>Common communication behaviours during conflict </a:t>
            </a:r>
            <a:r>
              <a:rPr lang="en-CA" b="1" dirty="0" err="1"/>
              <a:t>include</a:t>
            </a:r>
            <a:r>
              <a:rPr lang="en-CA" dirty="0" err="1"/>
              <a:t>apologies</a:t>
            </a:r>
            <a:r>
              <a:rPr lang="en-CA" dirty="0"/>
              <a:t>/concessions; excuses/justifications; refusals; appeasement/positivity; avoidance/evasion; </a:t>
            </a:r>
            <a:r>
              <a:rPr lang="en-CA" dirty="0" err="1"/>
              <a:t>gunnysacking</a:t>
            </a:r>
            <a:r>
              <a:rPr lang="en-CA" dirty="0"/>
              <a:t>; serial arguing; incivility; and hurtful messages.</a:t>
            </a:r>
          </a:p>
          <a:p>
            <a:r>
              <a:rPr lang="en-CA" b="1" dirty="0"/>
              <a:t>Conflict management strategies include</a:t>
            </a:r>
            <a:r>
              <a:rPr lang="en-CA" dirty="0"/>
              <a:t> fostering a positive communication climate, saving face, practicing empathy, managing emotions, engaging in active listening including paraphrasing and learning from our experiences.</a:t>
            </a:r>
          </a:p>
          <a:p>
            <a:r>
              <a:rPr lang="en-CA" b="1" dirty="0"/>
              <a:t>In the STLC model of conflict the steps in conflict are</a:t>
            </a:r>
            <a:r>
              <a:rPr lang="en-CA" dirty="0"/>
              <a:t>: Stop, Think, Listen, and Communicate.</a:t>
            </a:r>
          </a:p>
          <a:p>
            <a:endParaRPr lang="en-US" dirty="0"/>
          </a:p>
        </p:txBody>
      </p:sp>
    </p:spTree>
    <p:extLst>
      <p:ext uri="{BB962C8B-B14F-4D97-AF65-F5344CB8AC3E}">
        <p14:creationId xmlns:p14="http://schemas.microsoft.com/office/powerpoint/2010/main" val="3137911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C672-6179-9181-7D24-07FD39028E1C}"/>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10.1 COMMUNICATION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724BC09E-5852-B167-BFC0-69A56F9B846F}"/>
              </a:ext>
            </a:extLst>
          </p:cNvPr>
          <p:cNvSpPr txBox="1">
            <a:spLocks noGrp="1"/>
          </p:cNvSpPr>
          <p:nvPr>
            <p:ph type="body" idx="1"/>
          </p:nvPr>
        </p:nvSpPr>
        <p:spPr>
          <a:xfrm>
            <a:off x="311700" y="1929660"/>
            <a:ext cx="8520600" cy="1376513"/>
          </a:xfrm>
          <a:prstGeom prst="rect">
            <a:avLst/>
          </a:prstGeom>
          <a:solidFill>
            <a:schemeClr val="bg1">
              <a:lumMod val="95000"/>
            </a:schemeClr>
          </a:solidFill>
          <a:ln w="57150">
            <a:solidFill>
              <a:schemeClr val="tx1"/>
            </a:solidFill>
          </a:ln>
        </p:spPr>
        <p:txBody>
          <a:bodyPr wrap="square" lIns="108000" tIns="72000" rIns="108000" bIns="72000">
            <a:spAutoFit/>
          </a:bodyPr>
          <a:lstStyle/>
          <a:p>
            <a:pPr marL="114300" indent="0">
              <a:buNone/>
            </a:pPr>
            <a:r>
              <a:rPr lang="en-CA" sz="2000" dirty="0">
                <a:latin typeface="Arial" panose="020B0604020202020204" pitchFamily="34" charset="0"/>
                <a:cs typeface="Arial" panose="020B0604020202020204" pitchFamily="34" charset="0"/>
              </a:rPr>
              <a:t>For our purposes in this book, we will define </a:t>
            </a:r>
            <a:r>
              <a:rPr lang="en-CA" sz="2000" b="1" dirty="0">
                <a:latin typeface="Arial" panose="020B0604020202020204" pitchFamily="34" charset="0"/>
                <a:cs typeface="Arial" panose="020B0604020202020204" pitchFamily="34" charset="0"/>
              </a:rPr>
              <a:t>Communication</a:t>
            </a:r>
            <a:r>
              <a:rPr lang="en-CA" sz="2000" dirty="0">
                <a:latin typeface="Arial" panose="020B0604020202020204" pitchFamily="34" charset="0"/>
                <a:cs typeface="Arial" panose="020B0604020202020204" pitchFamily="34" charset="0"/>
              </a:rPr>
              <a:t> as the process of generating meaning by sending and receiving verbal and nonverbal symbols and signs that are influenced by multiple contexts.</a:t>
            </a:r>
          </a:p>
          <a:p>
            <a:pPr marL="114300" indent="0">
              <a:buNone/>
            </a:pPr>
            <a:endParaRPr lang="en-US" sz="2000" i="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966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62D01-4FF5-0D30-0A5B-43D13CAE5DAA}"/>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10.1 COMMUNICATION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CD2F44AA-DECF-F7A6-7D67-4EC5027F5650}"/>
              </a:ext>
            </a:extLst>
          </p:cNvPr>
          <p:cNvSpPr>
            <a:spLocks noGrp="1"/>
          </p:cNvSpPr>
          <p:nvPr>
            <p:ph type="body" idx="1"/>
          </p:nvPr>
        </p:nvSpPr>
        <p:spPr/>
        <p:txBody>
          <a:bodyPr>
            <a:noAutofit/>
          </a:bodyPr>
          <a:lstStyle/>
          <a:p>
            <a:pPr marL="114300" indent="0">
              <a:buNone/>
            </a:pPr>
            <a:r>
              <a:rPr lang="en-CA" sz="2000" b="1" dirty="0">
                <a:latin typeface="Arial" panose="020B0604020202020204" pitchFamily="34" charset="0"/>
                <a:cs typeface="Arial" panose="020B0604020202020204" pitchFamily="34" charset="0"/>
              </a:rPr>
              <a:t>The Communication Process</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Interpersonal communication is an important part of being effective in the workplace. It helps us to:</a:t>
            </a:r>
          </a:p>
          <a:p>
            <a:pPr marL="114300" indent="0">
              <a:buNone/>
            </a:pP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influence the opinions, attitudes, motivations, and behaviors of others;</a:t>
            </a:r>
          </a:p>
          <a:p>
            <a:r>
              <a:rPr lang="en-CA" sz="2000" dirty="0">
                <a:latin typeface="Arial" panose="020B0604020202020204" pitchFamily="34" charset="0"/>
                <a:cs typeface="Arial" panose="020B0604020202020204" pitchFamily="34" charset="0"/>
              </a:rPr>
              <a:t>express our feelings, emotions, and intentions to others;</a:t>
            </a:r>
          </a:p>
          <a:p>
            <a:r>
              <a:rPr lang="en-CA" sz="2000" dirty="0">
                <a:latin typeface="Arial" panose="020B0604020202020204" pitchFamily="34" charset="0"/>
                <a:cs typeface="Arial" panose="020B0604020202020204" pitchFamily="34" charset="0"/>
              </a:rPr>
              <a:t>exchange information regarding events or issues; and</a:t>
            </a:r>
          </a:p>
          <a:p>
            <a:r>
              <a:rPr lang="en-CA" sz="2000" dirty="0">
                <a:latin typeface="Arial" panose="020B0604020202020204" pitchFamily="34" charset="0"/>
                <a:cs typeface="Arial" panose="020B0604020202020204" pitchFamily="34" charset="0"/>
              </a:rPr>
              <a:t>reinforce the formal structure of the organization by such means as making use of formal channels of communication.</a:t>
            </a:r>
          </a:p>
          <a:p>
            <a:pPr marL="114300" indent="0">
              <a:buNone/>
            </a:pP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2021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4B577-F4BD-917D-896F-44ADB65617D9}"/>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10.1 COMMUNICATION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0085E6D9-5802-E3E8-8730-A16367424807}"/>
              </a:ext>
            </a:extLst>
          </p:cNvPr>
          <p:cNvSpPr>
            <a:spLocks noGrp="1"/>
          </p:cNvSpPr>
          <p:nvPr>
            <p:ph type="body" idx="1"/>
          </p:nvPr>
        </p:nvSpPr>
        <p:spPr>
          <a:xfrm>
            <a:off x="311700" y="1119706"/>
            <a:ext cx="8520600" cy="3339000"/>
          </a:xfrm>
        </p:spPr>
        <p:txBody>
          <a:bodyPr>
            <a:normAutofit/>
          </a:bodyPr>
          <a:lstStyle/>
          <a:p>
            <a:pPr marL="114300" indent="0">
              <a:buNone/>
            </a:pPr>
            <a:r>
              <a:rPr lang="en-CA" sz="2000" b="1" dirty="0"/>
              <a:t>The Transaction Model of Communication</a:t>
            </a:r>
            <a:endParaRPr lang="en-US" sz="2000" b="1" dirty="0"/>
          </a:p>
        </p:txBody>
      </p:sp>
      <p:pic>
        <p:nvPicPr>
          <p:cNvPr id="5" name="Picture 4" descr="The Transaction Model of Communication&#10;&#10;Co-creation of meaning&#10;&#10;Social Context&#10;&#10;Physical and Psychological Context&#10;&#10;Relational Context&#10;&#10;Cultural Context&#10;&#10;">
            <a:extLst>
              <a:ext uri="{FF2B5EF4-FFF2-40B4-BE49-F238E27FC236}">
                <a16:creationId xmlns:a16="http://schemas.microsoft.com/office/drawing/2014/main" id="{866276B3-CFBB-A5AB-7683-559AE2BAAC62}"/>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284586" y="1898004"/>
            <a:ext cx="6272986" cy="2461551"/>
          </a:xfrm>
          <a:prstGeom prst="rect">
            <a:avLst/>
          </a:prstGeom>
        </p:spPr>
      </p:pic>
      <p:sp>
        <p:nvSpPr>
          <p:cNvPr id="4" name="TextBox 3">
            <a:extLst>
              <a:ext uri="{FF2B5EF4-FFF2-40B4-BE49-F238E27FC236}">
                <a16:creationId xmlns:a16="http://schemas.microsoft.com/office/drawing/2014/main" id="{53E09197-604B-4CE7-ACBC-8E066CEE7244}"/>
              </a:ext>
            </a:extLst>
          </p:cNvPr>
          <p:cNvSpPr txBox="1"/>
          <p:nvPr/>
        </p:nvSpPr>
        <p:spPr>
          <a:xfrm>
            <a:off x="870238" y="4442113"/>
            <a:ext cx="693593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Image by Andy Schmitz, from </a:t>
            </a:r>
            <a:r>
              <a:rPr lang="en-US" sz="1100" u="sng" dirty="0">
                <a:hlinkClick r:id="rId4"/>
              </a:rPr>
              <a:t>Process of Communication</a:t>
            </a:r>
            <a:r>
              <a:rPr lang="en-US" sz="1100" dirty="0"/>
              <a:t>, </a:t>
            </a:r>
            <a:r>
              <a:rPr lang="en-US" sz="1100" u="sng" dirty="0">
                <a:hlinkClick r:id="rId5"/>
              </a:rPr>
              <a:t>CC BY-NC-SA 3.0</a:t>
            </a:r>
            <a:r>
              <a:rPr lang="en-US" sz="1100" dirty="0"/>
              <a:t>. Color altered from original.</a:t>
            </a:r>
            <a:endParaRPr lang="en-US" dirty="0"/>
          </a:p>
        </p:txBody>
      </p:sp>
    </p:spTree>
    <p:extLst>
      <p:ext uri="{BB962C8B-B14F-4D97-AF65-F5344CB8AC3E}">
        <p14:creationId xmlns:p14="http://schemas.microsoft.com/office/powerpoint/2010/main" val="1427204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95AA0-028F-C19E-E106-5CF4879DA0AE}"/>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10.1 COMMUNICATION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D9D63EC4-1B58-978A-7075-6027D377F7D5}"/>
              </a:ext>
            </a:extLst>
          </p:cNvPr>
          <p:cNvSpPr>
            <a:spLocks noGrp="1"/>
          </p:cNvSpPr>
          <p:nvPr>
            <p:ph type="body" idx="1"/>
          </p:nvPr>
        </p:nvSpPr>
        <p:spPr>
          <a:xfrm>
            <a:off x="311700" y="1017800"/>
            <a:ext cx="8520600" cy="3339000"/>
          </a:xfrm>
        </p:spPr>
        <p:txBody>
          <a:bodyPr/>
          <a:lstStyle/>
          <a:p>
            <a:pPr marL="114300" indent="0">
              <a:buNone/>
            </a:pPr>
            <a:r>
              <a:rPr lang="en-CA" b="1" dirty="0"/>
              <a:t>Direction of Communication Within Organizations</a:t>
            </a:r>
          </a:p>
          <a:p>
            <a:pPr marL="114300" indent="0">
              <a:buNone/>
            </a:pPr>
            <a:br>
              <a:rPr lang="en-CA" dirty="0"/>
            </a:br>
            <a:endParaRPr lang="en-US" dirty="0"/>
          </a:p>
        </p:txBody>
      </p:sp>
      <p:pic>
        <p:nvPicPr>
          <p:cNvPr id="5" name="Picture 4" descr="The direction of Communication Within Organizations&#10;&#10;Communication&#10;&#10;Upward to a supervisor&#10;&#10;Laterally to a coworker&#10;&#10;Downward to a subordinate&#10;&#10;Diagonally to a different department&#10;">
            <a:extLst>
              <a:ext uri="{FF2B5EF4-FFF2-40B4-BE49-F238E27FC236}">
                <a16:creationId xmlns:a16="http://schemas.microsoft.com/office/drawing/2014/main" id="{62D625D0-3032-4ED6-BB6B-A3C76C239804}"/>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974554" y="1552292"/>
            <a:ext cx="3381009" cy="2808121"/>
          </a:xfrm>
          <a:prstGeom prst="rect">
            <a:avLst/>
          </a:prstGeom>
        </p:spPr>
      </p:pic>
      <p:sp>
        <p:nvSpPr>
          <p:cNvPr id="4" name="TextBox 3">
            <a:extLst>
              <a:ext uri="{FF2B5EF4-FFF2-40B4-BE49-F238E27FC236}">
                <a16:creationId xmlns:a16="http://schemas.microsoft.com/office/drawing/2014/main" id="{21826BB0-030F-7DA5-22BA-775069251E7A}"/>
              </a:ext>
            </a:extLst>
          </p:cNvPr>
          <p:cNvSpPr txBox="1"/>
          <p:nvPr/>
        </p:nvSpPr>
        <p:spPr>
          <a:xfrm>
            <a:off x="1822575" y="4467845"/>
            <a:ext cx="590321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Image adapted from </a:t>
            </a:r>
            <a:r>
              <a:rPr lang="en-US" sz="1100" u="sng" dirty="0">
                <a:hlinkClick r:id="rId4"/>
              </a:rPr>
              <a:t>Principles of Management for Leadership Communication</a:t>
            </a:r>
            <a:r>
              <a:rPr lang="en-US" sz="1100" dirty="0"/>
              <a:t> by University of Minnesota information . </a:t>
            </a:r>
            <a:r>
              <a:rPr lang="en-US" sz="1100" u="sng" dirty="0">
                <a:hlinkClick r:id="rId5"/>
              </a:rPr>
              <a:t>CC BY-NC-SA 4.0</a:t>
            </a:r>
            <a:r>
              <a:rPr lang="en-US" sz="1100" dirty="0"/>
              <a:t>. Color altered from original.</a:t>
            </a:r>
          </a:p>
        </p:txBody>
      </p:sp>
    </p:spTree>
    <p:extLst>
      <p:ext uri="{BB962C8B-B14F-4D97-AF65-F5344CB8AC3E}">
        <p14:creationId xmlns:p14="http://schemas.microsoft.com/office/powerpoint/2010/main" val="4110417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59C3F-5D17-AEA0-42C5-6DB56714843A}"/>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10.1 COMMUNICATION 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C6438068-B2D4-6A30-C1A9-A6C18EA6B0E6}"/>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Types of Communication</a:t>
            </a:r>
          </a:p>
          <a:p>
            <a:pPr marL="114300" indent="0">
              <a:buNone/>
            </a:pPr>
            <a:endParaRPr lang="en-CA" sz="2000" b="1"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Written Communication</a:t>
            </a:r>
          </a:p>
          <a:p>
            <a:r>
              <a:rPr lang="en-CA" sz="2000" dirty="0">
                <a:latin typeface="Arial" panose="020B0604020202020204" pitchFamily="34" charset="0"/>
                <a:cs typeface="Arial" panose="020B0604020202020204" pitchFamily="34" charset="0"/>
              </a:rPr>
              <a:t>Oral Communication</a:t>
            </a:r>
          </a:p>
          <a:p>
            <a:r>
              <a:rPr lang="en-CA" sz="2000" dirty="0">
                <a:latin typeface="Arial" panose="020B0604020202020204" pitchFamily="34" charset="0"/>
                <a:cs typeface="Arial" panose="020B0604020202020204" pitchFamily="34" charset="0"/>
              </a:rPr>
              <a:t>Nonverbal Communication</a:t>
            </a:r>
          </a:p>
          <a:p>
            <a:pPr marL="114300" indent="0">
              <a:buNone/>
            </a:pP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8E8BBE5-2AC0-AFCB-AC9B-6A1E5B8E7022}"/>
              </a:ext>
            </a:extLst>
          </p:cNvPr>
          <p:cNvSpPr txBox="1"/>
          <p:nvPr/>
        </p:nvSpPr>
        <p:spPr>
          <a:xfrm>
            <a:off x="4908170" y="4612007"/>
            <a:ext cx="4572000" cy="692497"/>
          </a:xfrm>
          <a:prstGeom prst="rect">
            <a:avLst/>
          </a:prstGeom>
          <a:noFill/>
        </p:spPr>
        <p:txBody>
          <a:bodyPr wrap="square" lIns="91440" tIns="45720" rIns="91440" bIns="45720" anchor="t">
            <a:spAutoFit/>
          </a:bodyPr>
          <a:lstStyle/>
          <a:p>
            <a:r>
              <a:rPr lang="en-CA" sz="1100" dirty="0">
                <a:effectLst/>
              </a:rPr>
              <a:t>Photo by </a:t>
            </a:r>
            <a:r>
              <a:rPr lang="en-CA" sz="1100" dirty="0">
                <a:solidFill>
                  <a:srgbClr val="767676"/>
                </a:solidFill>
                <a:effectLst/>
                <a:hlinkClick r:id="rId3"/>
              </a:rPr>
              <a:t>Quino Al</a:t>
            </a:r>
            <a:r>
              <a:rPr lang="en-CA" sz="1100" dirty="0">
                <a:effectLst/>
              </a:rPr>
              <a:t> </a:t>
            </a:r>
            <a:r>
              <a:rPr lang="en-CA" sz="1100" dirty="0"/>
              <a:t>licensed by </a:t>
            </a:r>
            <a:r>
              <a:rPr lang="en-CA" sz="1100" dirty="0">
                <a:solidFill>
                  <a:srgbClr val="767676"/>
                </a:solidFill>
                <a:effectLst/>
                <a:hlinkClick r:id="rId4"/>
              </a:rPr>
              <a:t>Unsplash</a:t>
            </a:r>
            <a:endParaRPr lang="en-CA" sz="1100">
              <a:effectLst/>
            </a:endParaRPr>
          </a:p>
          <a:p>
            <a:br>
              <a:rPr lang="en-CA" dirty="0">
                <a:effectLst/>
              </a:rPr>
            </a:br>
            <a:endParaRPr lang="en-CA" dirty="0">
              <a:effectLst/>
            </a:endParaRPr>
          </a:p>
        </p:txBody>
      </p:sp>
      <p:pic>
        <p:nvPicPr>
          <p:cNvPr id="7" name="Picture 6" descr="A telephone with cord">
            <a:extLst>
              <a:ext uri="{FF2B5EF4-FFF2-40B4-BE49-F238E27FC236}">
                <a16:creationId xmlns:a16="http://schemas.microsoft.com/office/drawing/2014/main" id="{8A25B217-AE08-C256-24DC-4C4510B348A9}"/>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4320148" y="1229875"/>
            <a:ext cx="4823852" cy="3215548"/>
          </a:xfrm>
          <a:prstGeom prst="rect">
            <a:avLst/>
          </a:prstGeom>
        </p:spPr>
      </p:pic>
    </p:spTree>
    <p:extLst>
      <p:ext uri="{BB962C8B-B14F-4D97-AF65-F5344CB8AC3E}">
        <p14:creationId xmlns:p14="http://schemas.microsoft.com/office/powerpoint/2010/main" val="2914064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66EB8-2E7E-4514-5224-ED749F830B68}"/>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10.1 COMMUNICATION VI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91514E30-A182-EDB5-9BFF-722E7CFA40EB}"/>
              </a:ext>
            </a:extLst>
          </p:cNvPr>
          <p:cNvSpPr>
            <a:spLocks noGrp="1"/>
          </p:cNvSpPr>
          <p:nvPr>
            <p:ph type="body" idx="1"/>
          </p:nvPr>
        </p:nvSpPr>
        <p:spPr/>
        <p:txBody>
          <a:bodyPr/>
          <a:lstStyle/>
          <a:p>
            <a:pPr marL="114300" indent="0">
              <a:buNone/>
            </a:pPr>
            <a:r>
              <a:rPr lang="en-CA" b="1" dirty="0"/>
              <a:t>Barriers to Effective Communication</a:t>
            </a:r>
          </a:p>
          <a:p>
            <a:pPr marL="114300" indent="0">
              <a:buNone/>
            </a:pPr>
            <a:endParaRPr lang="en-CA" dirty="0"/>
          </a:p>
          <a:p>
            <a:pPr marL="114300" indent="0">
              <a:buNone/>
            </a:pPr>
            <a:r>
              <a:rPr lang="en-CA" dirty="0"/>
              <a:t>Communicating can be more of a challenge than you think, when you realize the many things that can stand in the way of effective communication. These include filtering, selective perception, information overload, emotional disconnects, lack of source familiarity or credibility, workplace gossip, lies, bribery and coercion, semantics, gender differences, differences in meaning between communicators, biased language, and ineffective listening. </a:t>
            </a:r>
            <a:br>
              <a:rPr lang="en-CA" dirty="0"/>
            </a:br>
            <a:endParaRPr lang="en-US" dirty="0"/>
          </a:p>
        </p:txBody>
      </p:sp>
    </p:spTree>
    <p:extLst>
      <p:ext uri="{BB962C8B-B14F-4D97-AF65-F5344CB8AC3E}">
        <p14:creationId xmlns:p14="http://schemas.microsoft.com/office/powerpoint/2010/main" val="3104258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2510B-937A-6AE6-BA80-A324A62E5A07}"/>
              </a:ext>
            </a:extLst>
          </p:cNvPr>
          <p:cNvSpPr>
            <a:spLocks noGrp="1"/>
          </p:cNvSpPr>
          <p:nvPr>
            <p:ph type="title"/>
          </p:nvPr>
        </p:nvSpPr>
        <p:spPr>
          <a:xfrm>
            <a:off x="0" y="216775"/>
            <a:ext cx="9471278" cy="607800"/>
          </a:xfrm>
        </p:spPr>
        <p:txBody>
          <a:bodyPr>
            <a:noAutofit/>
          </a:bodyPr>
          <a:lstStyle/>
          <a:p>
            <a:r>
              <a:rPr lang="en-CA" sz="2300" dirty="0">
                <a:latin typeface="Arial" panose="020B0604020202020204" pitchFamily="34" charset="0"/>
                <a:cs typeface="Arial" panose="020B0604020202020204" pitchFamily="34" charset="0"/>
              </a:rPr>
              <a:t>10.2 SELF-ESTEEM, COMMUNICATION AND RELATIONSHIP DISPOSITIONS I</a:t>
            </a: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endParaRPr lang="en-US" sz="2300" dirty="0">
              <a:latin typeface="Arial" panose="020B0604020202020204" pitchFamily="34" charset="0"/>
              <a:cs typeface="Arial" panose="020B0604020202020204" pitchFamily="34" charset="0"/>
            </a:endParaRPr>
          </a:p>
        </p:txBody>
      </p:sp>
      <p:pic>
        <p:nvPicPr>
          <p:cNvPr id="5" name="Picture 4" descr="Communication &#10;&#10;Self-Esteem">
            <a:extLst>
              <a:ext uri="{FF2B5EF4-FFF2-40B4-BE49-F238E27FC236}">
                <a16:creationId xmlns:a16="http://schemas.microsoft.com/office/drawing/2014/main" id="{FFC7290D-83EE-D391-9587-9DBE8B1C167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140633" y="1031039"/>
            <a:ext cx="4546112" cy="3405459"/>
          </a:xfrm>
          <a:prstGeom prst="rect">
            <a:avLst/>
          </a:prstGeom>
        </p:spPr>
      </p:pic>
      <p:sp>
        <p:nvSpPr>
          <p:cNvPr id="3" name="TextBox 2">
            <a:extLst>
              <a:ext uri="{FF2B5EF4-FFF2-40B4-BE49-F238E27FC236}">
                <a16:creationId xmlns:a16="http://schemas.microsoft.com/office/drawing/2014/main" id="{5E3A108D-3B66-910C-05F2-3555173F50F3}"/>
              </a:ext>
            </a:extLst>
          </p:cNvPr>
          <p:cNvSpPr txBox="1"/>
          <p:nvPr/>
        </p:nvSpPr>
        <p:spPr>
          <a:xfrm>
            <a:off x="1142999" y="4455102"/>
            <a:ext cx="6312477"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Image by </a:t>
            </a:r>
            <a:r>
              <a:rPr lang="en-US" sz="1100" u="sng" dirty="0">
                <a:hlinkClick r:id="rId4"/>
              </a:rPr>
              <a:t>Interpersonal Communication</a:t>
            </a:r>
            <a:r>
              <a:rPr lang="en-US" sz="1100" dirty="0"/>
              <a:t> by Jason S. Wrench; </a:t>
            </a:r>
            <a:r>
              <a:rPr lang="en-US" sz="1100" dirty="0" err="1"/>
              <a:t>Narissra</a:t>
            </a:r>
            <a:r>
              <a:rPr lang="en-US" sz="1100" dirty="0"/>
              <a:t> M. </a:t>
            </a:r>
            <a:r>
              <a:rPr lang="en-US" sz="1100" dirty="0" err="1"/>
              <a:t>Punyanunt</a:t>
            </a:r>
            <a:r>
              <a:rPr lang="en-US" sz="1100" dirty="0"/>
              <a:t>-Carter; and Katherine S. Thweatt, </a:t>
            </a:r>
            <a:r>
              <a:rPr lang="en-US" sz="1100" u="sng" dirty="0">
                <a:hlinkClick r:id="rId5"/>
              </a:rPr>
              <a:t>CC BY-NC-SA 4.0</a:t>
            </a:r>
            <a:r>
              <a:rPr lang="en-US" sz="1100" dirty="0"/>
              <a:t>. Color altered from original.</a:t>
            </a:r>
          </a:p>
        </p:txBody>
      </p:sp>
    </p:spTree>
    <p:extLst>
      <p:ext uri="{BB962C8B-B14F-4D97-AF65-F5344CB8AC3E}">
        <p14:creationId xmlns:p14="http://schemas.microsoft.com/office/powerpoint/2010/main" val="3627713348"/>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34381</TotalTime>
  <Words>5940</Words>
  <Application>Microsoft Office PowerPoint</Application>
  <PresentationFormat>On-screen Show (16:9)</PresentationFormat>
  <Paragraphs>287</Paragraphs>
  <Slides>27</Slides>
  <Notes>22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Geometric</vt:lpstr>
      <vt:lpstr>CONFLICT MANAGEMENT</vt:lpstr>
      <vt:lpstr>Learning Outcomes </vt:lpstr>
      <vt:lpstr>10.1 COMMUNICATION I   </vt:lpstr>
      <vt:lpstr>10.1 COMMUNICATION II   </vt:lpstr>
      <vt:lpstr>10.1 COMMUNICATION III   </vt:lpstr>
      <vt:lpstr>10.1 COMMUNICATION IV   </vt:lpstr>
      <vt:lpstr>10.1 COMMUNICATION V   </vt:lpstr>
      <vt:lpstr>10.1 COMMUNICATION VI   </vt:lpstr>
      <vt:lpstr>10.2 SELF-ESTEEM, COMMUNICATION AND RELATIONSHIP DISPOSITIONS I   </vt:lpstr>
      <vt:lpstr>10.2 SELF-ESTEEM, COMMUNICATION AND RELATIONSHIP DISPOSITIONS II   </vt:lpstr>
      <vt:lpstr>10.2 SELF-ESTEEM, COMMUNICATION AND RELATIONSHIP DISPOSITIONS III   </vt:lpstr>
      <vt:lpstr>10.2 SELF-ESTEEM, COMMUNICATION AND RELATIONSHIP DISPOSITIONS IV   </vt:lpstr>
      <vt:lpstr>10.3 LISTENING I   </vt:lpstr>
      <vt:lpstr>10.3 LISTENING II   </vt:lpstr>
      <vt:lpstr>10.3 LISTENING III   </vt:lpstr>
      <vt:lpstr>10.3 LISTENING IV   </vt:lpstr>
      <vt:lpstr>10.3 LISTENING V   </vt:lpstr>
      <vt:lpstr>10.4 GIVING AND RECEIVING FEEDBACK I  </vt:lpstr>
      <vt:lpstr>10.4 GIVING AND RECEIVING FEEDBACK II  </vt:lpstr>
      <vt:lpstr>10.4 GIVING AND RECEIVING FEEDBACK III  </vt:lpstr>
      <vt:lpstr>10.5 COMMUNICATION AND CONFLICT I   </vt:lpstr>
      <vt:lpstr>10.5 COMMUNICATION AND CONFLICT II   </vt:lpstr>
      <vt:lpstr>10.5 COMMUNICATION AND CONFLICT III   </vt:lpstr>
      <vt:lpstr>10.6 KEY TAKEAWAYS I</vt:lpstr>
      <vt:lpstr>10.6 KEY TAKEAWAYS II</vt:lpstr>
      <vt:lpstr>10.6 KEY TAKEAWAYS III</vt:lpstr>
      <vt:lpstr>10.6 KEY TAKEAWAYS IV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Psychology, Communication, and The Canadian Workplace</dc:title>
  <dc:creator>Fanshawe College</dc:creator>
  <cp:lastModifiedBy>Earle, Davandra</cp:lastModifiedBy>
  <cp:revision>97</cp:revision>
  <dcterms:modified xsi:type="dcterms:W3CDTF">2022-07-28T18:27:58Z</dcterms:modified>
</cp:coreProperties>
</file>