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7"/>
  </p:notesMasterIdLst>
  <p:sldIdLst>
    <p:sldId id="256" r:id="rId5"/>
    <p:sldId id="257" r:id="rId6"/>
    <p:sldId id="319" r:id="rId7"/>
    <p:sldId id="320" r:id="rId8"/>
    <p:sldId id="331" r:id="rId9"/>
    <p:sldId id="332" r:id="rId10"/>
    <p:sldId id="321" r:id="rId11"/>
    <p:sldId id="333" r:id="rId12"/>
    <p:sldId id="334" r:id="rId13"/>
    <p:sldId id="335" r:id="rId14"/>
    <p:sldId id="322" r:id="rId15"/>
    <p:sldId id="337" r:id="rId16"/>
    <p:sldId id="336" r:id="rId17"/>
    <p:sldId id="323" r:id="rId18"/>
    <p:sldId id="338" r:id="rId19"/>
    <p:sldId id="339" r:id="rId20"/>
    <p:sldId id="324" r:id="rId21"/>
    <p:sldId id="340" r:id="rId22"/>
    <p:sldId id="341" r:id="rId23"/>
    <p:sldId id="325" r:id="rId24"/>
    <p:sldId id="342" r:id="rId25"/>
    <p:sldId id="343" r:id="rId26"/>
    <p:sldId id="326" r:id="rId27"/>
    <p:sldId id="344" r:id="rId28"/>
    <p:sldId id="345" r:id="rId29"/>
    <p:sldId id="327" r:id="rId30"/>
    <p:sldId id="346" r:id="rId31"/>
    <p:sldId id="347" r:id="rId32"/>
    <p:sldId id="328" r:id="rId33"/>
    <p:sldId id="329" r:id="rId34"/>
    <p:sldId id="330" r:id="rId35"/>
    <p:sldId id="348"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6" autoAdjust="0"/>
    <p:restoredTop sz="77930" autoAdjust="0"/>
  </p:normalViewPr>
  <p:slideViewPr>
    <p:cSldViewPr snapToGrid="0">
      <p:cViewPr varScale="1">
        <p:scale>
          <a:sx n="86" d="100"/>
          <a:sy n="86" d="100"/>
        </p:scale>
        <p:origin x="102" y="6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term controlling often conjures up images of exerting power over organizational members akin to puppets on a string, but </a:t>
            </a:r>
            <a:r>
              <a:rPr lang="en-CA" sz="1100" b="1" i="0" u="none" strike="noStrike" cap="none" dirty="0">
                <a:solidFill>
                  <a:srgbClr val="000000"/>
                </a:solidFill>
                <a:effectLst/>
                <a:latin typeface="Arial"/>
                <a:ea typeface="Arial"/>
                <a:cs typeface="Arial"/>
                <a:sym typeface="Arial"/>
              </a:rPr>
              <a:t>controlling</a:t>
            </a:r>
            <a:r>
              <a:rPr lang="en-CA" sz="1100" b="0" i="0" u="none" strike="noStrike" cap="none" dirty="0">
                <a:solidFill>
                  <a:srgbClr val="000000"/>
                </a:solidFill>
                <a:effectLst/>
                <a:latin typeface="Arial"/>
                <a:ea typeface="Arial"/>
                <a:cs typeface="Arial"/>
                <a:sym typeface="Arial"/>
              </a:rPr>
              <a:t> today involves ensuring that organizations operate efficiently and effectively. Controlling consists of three steps: (1) establishing performance standards, (2) comparing actual performance against standards, and (3) taking corrective action when necessary. Mission and vision are both directly and indirectly related to all three steps.</a:t>
            </a:r>
          </a:p>
          <a:p>
            <a:br>
              <a:rPr lang="en-CA" dirty="0"/>
            </a:br>
            <a:endParaRPr lang="en-US" dirty="0"/>
          </a:p>
        </p:txBody>
      </p:sp>
    </p:spTree>
    <p:extLst>
      <p:ext uri="{BB962C8B-B14F-4D97-AF65-F5344CB8AC3E}">
        <p14:creationId xmlns:p14="http://schemas.microsoft.com/office/powerpoint/2010/main" val="27332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CA" dirty="0"/>
            </a:br>
            <a:r>
              <a:rPr lang="en-CA" sz="1100" b="0" i="0" u="none" strike="noStrike" cap="none" dirty="0">
                <a:solidFill>
                  <a:srgbClr val="000000"/>
                </a:solidFill>
                <a:effectLst/>
                <a:latin typeface="Arial"/>
                <a:ea typeface="Arial"/>
                <a:cs typeface="Arial"/>
                <a:sym typeface="Arial"/>
              </a:rPr>
              <a:t>For the leader, their typology is especially useful as it suggests ways to manage creativity, as in simply hiring creative individuals. As summarized in the figure, their research suggests that there are four types of creativity: (1) investment (external orientation with high control), (2) imagination (external orientation with flexibility emphasis), (3) improvement (internal orientation with high control), and (4) incubation (internal orientation with flexibility emphasis).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first type of creativity, </a:t>
            </a:r>
            <a:r>
              <a:rPr lang="en-CA" sz="1100" b="0" i="1" u="none" strike="noStrike" cap="none" dirty="0">
                <a:solidFill>
                  <a:srgbClr val="000000"/>
                </a:solidFill>
                <a:effectLst/>
                <a:latin typeface="Arial"/>
                <a:ea typeface="Arial"/>
                <a:cs typeface="Arial"/>
                <a:sym typeface="Arial"/>
              </a:rPr>
              <a:t>investment</a:t>
            </a:r>
            <a:r>
              <a:rPr lang="en-CA" sz="1100" b="0" i="0" u="none" strike="noStrike" cap="none" dirty="0">
                <a:solidFill>
                  <a:srgbClr val="000000"/>
                </a:solidFill>
                <a:effectLst/>
                <a:latin typeface="Arial"/>
                <a:ea typeface="Arial"/>
                <a:cs typeface="Arial"/>
                <a:sym typeface="Arial"/>
              </a:rPr>
              <a:t>, is associated with speed—being first and being fast. It is also a form of creativity fostered from the desire to be highly competitive.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type of creativity, </a:t>
            </a:r>
            <a:r>
              <a:rPr lang="en-CA" sz="1100" b="0" i="1" u="none" strike="noStrike" cap="none" dirty="0">
                <a:solidFill>
                  <a:srgbClr val="000000"/>
                </a:solidFill>
                <a:effectLst/>
                <a:latin typeface="Arial"/>
                <a:ea typeface="Arial"/>
                <a:cs typeface="Arial"/>
                <a:sym typeface="Arial"/>
              </a:rPr>
              <a:t>imagination</a:t>
            </a:r>
            <a:r>
              <a:rPr lang="en-CA" sz="1100" b="0" i="0" u="none" strike="noStrike" cap="none" dirty="0">
                <a:solidFill>
                  <a:srgbClr val="000000"/>
                </a:solidFill>
                <a:effectLst/>
                <a:latin typeface="Arial"/>
                <a:ea typeface="Arial"/>
                <a:cs typeface="Arial"/>
                <a:sym typeface="Arial"/>
              </a:rPr>
              <a:t>, is the form that most of us think of first. This type of creativity is characterized by new ideas and breakthroughs: Apple’s stylish design of Macintosh computers and then game-changing breakthroughs with its iPod and iPhone. Oftentimes, we can tie this type of creativity to the drive or genius of a single individual, such as Apple’s Steve Jobs.</a:t>
            </a:r>
            <a:endParaRPr lang="en-US" dirty="0"/>
          </a:p>
        </p:txBody>
      </p:sp>
    </p:spTree>
    <p:extLst>
      <p:ext uri="{BB962C8B-B14F-4D97-AF65-F5344CB8AC3E}">
        <p14:creationId xmlns:p14="http://schemas.microsoft.com/office/powerpoint/2010/main" val="144695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Passion as we invoke the term in this chapter, refers to intense, driving, or overmastering feeling or conviction. Passion is also associated with intense emotion compelling action.</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Passion doesn’t just have benefits for the individual entrepreneur or leader when formulating a vision statement, it can help the whole business thrive. While there is little academic research on the relationship between passion and vision, studies suggest that fostering engagement, a concept related to passion, in employees has a significant effect on the corporate bottom line.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423056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We’ve also explained that firms are usually accountable to a broad range of stakeholders, including shareholders, who can make it either more difficult or easier to execute a strategy and realize its mission and vision. This is the main reason managers must consider stakeholders’ interests, needs, and preferences.</a:t>
            </a:r>
            <a:endParaRPr lang="en-US" dirty="0"/>
          </a:p>
        </p:txBody>
      </p:sp>
    </p:spTree>
    <p:extLst>
      <p:ext uri="{BB962C8B-B14F-4D97-AF65-F5344CB8AC3E}">
        <p14:creationId xmlns:p14="http://schemas.microsoft.com/office/powerpoint/2010/main" val="392806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Leaders perform stakeholder analysis to gain a better understanding of the range and variety of groups and individuals who not only have a vested interest in the organization, and ultimately the formulation and implementation of a firm’s strategy, but who also have some influence on firm performance. Leaders thus develop mission and vision statements, not only to clarify the organization’s larger purpose but also to meet or exceed the needs of its key stakeholders.</a:t>
            </a:r>
          </a:p>
          <a:p>
            <a:br>
              <a:rPr lang="en-CA" dirty="0"/>
            </a:br>
            <a:endParaRPr lang="en-US" dirty="0"/>
          </a:p>
        </p:txBody>
      </p:sp>
    </p:spTree>
    <p:extLst>
      <p:ext uri="{BB962C8B-B14F-4D97-AF65-F5344CB8AC3E}">
        <p14:creationId xmlns:p14="http://schemas.microsoft.com/office/powerpoint/2010/main" val="418471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1" u="none" strike="noStrike" cap="none" dirty="0">
                <a:solidFill>
                  <a:srgbClr val="000000"/>
                </a:solidFill>
                <a:effectLst/>
                <a:latin typeface="Arial"/>
                <a:ea typeface="Arial"/>
                <a:cs typeface="Arial"/>
                <a:sym typeface="Arial"/>
              </a:rPr>
              <a:t>Step 1:</a:t>
            </a:r>
            <a:r>
              <a:rPr lang="en-CA" sz="1100" b="0" i="1" u="none" strike="noStrike" cap="none" dirty="0">
                <a:solidFill>
                  <a:srgbClr val="000000"/>
                </a:solidFill>
                <a:effectLst/>
                <a:latin typeface="Arial"/>
                <a:ea typeface="Arial"/>
                <a:cs typeface="Arial"/>
                <a:sym typeface="Arial"/>
              </a:rPr>
              <a:t> Determining Influences on Mission, Vision, and Strategy Formulation</a:t>
            </a:r>
            <a:r>
              <a:rPr lang="en-CA" sz="1100" b="0" i="0" u="none" strike="noStrike" cap="none" dirty="0">
                <a:solidFill>
                  <a:srgbClr val="000000"/>
                </a:solidFill>
                <a:effectLst/>
                <a:latin typeface="Arial"/>
                <a:ea typeface="Arial"/>
                <a:cs typeface="Arial"/>
                <a:sym typeface="Arial"/>
              </a:rPr>
              <a:t>. One way to analyze the importance and roles of the individuals who compose a stakeholder group is to identify the people and teams who should be consulted as strategy is developed or who will play some part in its eventual implementation.</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Step 2:</a:t>
            </a:r>
            <a:r>
              <a:rPr lang="en-CA" sz="1100" b="0" i="1" u="none" strike="noStrike" cap="none" dirty="0">
                <a:solidFill>
                  <a:srgbClr val="000000"/>
                </a:solidFill>
                <a:effectLst/>
                <a:latin typeface="Arial"/>
                <a:ea typeface="Arial"/>
                <a:cs typeface="Arial"/>
                <a:sym typeface="Arial"/>
              </a:rPr>
              <a:t> Determining the Effects of Key Decisions on the Stakeholder</a:t>
            </a:r>
            <a:r>
              <a:rPr lang="en-CA" sz="1100" b="0" i="0" u="none" strike="noStrike" cap="none" dirty="0">
                <a:solidFill>
                  <a:srgbClr val="000000"/>
                </a:solidFill>
                <a:effectLst/>
                <a:latin typeface="Arial"/>
                <a:ea typeface="Arial"/>
                <a:cs typeface="Arial"/>
                <a:sym typeface="Arial"/>
              </a:rPr>
              <a:t>. Step 2 in stakeholder analysis is to determine the nature of the effect of the firm’s strategic decisions on the list of relevant stakeholders.</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Step 3:</a:t>
            </a:r>
            <a:r>
              <a:rPr lang="en-CA" sz="1100" b="0" i="1" u="none" strike="noStrike" cap="none" dirty="0">
                <a:solidFill>
                  <a:srgbClr val="000000"/>
                </a:solidFill>
                <a:effectLst/>
                <a:latin typeface="Arial"/>
                <a:ea typeface="Arial"/>
                <a:cs typeface="Arial"/>
                <a:sym typeface="Arial"/>
              </a:rPr>
              <a:t> Determining Stakeholders’ Power and Influence over Decisions</a:t>
            </a:r>
            <a:r>
              <a:rPr lang="en-CA" sz="1100" b="0" i="0" u="none" strike="noStrike" cap="none" dirty="0">
                <a:solidFill>
                  <a:srgbClr val="000000"/>
                </a:solidFill>
                <a:effectLst/>
                <a:latin typeface="Arial"/>
                <a:ea typeface="Arial"/>
                <a:cs typeface="Arial"/>
                <a:sym typeface="Arial"/>
              </a:rPr>
              <a:t>. The third step of a stakeholder analysis is to determine the degree to which a stakeholder group can exercise power and influence over the decisions the firm makes.</a:t>
            </a:r>
            <a:endParaRPr lang="en-US" dirty="0"/>
          </a:p>
        </p:txBody>
      </p:sp>
    </p:spTree>
    <p:extLst>
      <p:ext uri="{BB962C8B-B14F-4D97-AF65-F5344CB8AC3E}">
        <p14:creationId xmlns:p14="http://schemas.microsoft.com/office/powerpoint/2010/main" val="167521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Involve as many key stakeholders as possible in its development; otherwise, they won’t consider it theirs. Assign responsibility so that it’s clear how each person, including each stakeholder, can contribute.</a:t>
            </a:r>
          </a:p>
          <a:p>
            <a:r>
              <a:rPr lang="en-CA" sz="1100" b="1" i="0" u="none" strike="noStrike" cap="none" dirty="0">
                <a:solidFill>
                  <a:srgbClr val="000000"/>
                </a:solidFill>
                <a:effectLst/>
                <a:latin typeface="Arial"/>
                <a:ea typeface="Arial"/>
                <a:cs typeface="Arial"/>
                <a:sym typeface="Arial"/>
              </a:rPr>
              <a:t>Content</a:t>
            </a:r>
          </a:p>
          <a:p>
            <a:endParaRPr lang="en-US" dirty="0"/>
          </a:p>
        </p:txBody>
      </p:sp>
    </p:spTree>
    <p:extLst>
      <p:ext uri="{BB962C8B-B14F-4D97-AF65-F5344CB8AC3E}">
        <p14:creationId xmlns:p14="http://schemas.microsoft.com/office/powerpoint/2010/main" val="319484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Content- </a:t>
            </a:r>
            <a:r>
              <a:rPr lang="en-CA" sz="1100" b="0" i="0" u="none" strike="noStrike" cap="none" dirty="0">
                <a:solidFill>
                  <a:srgbClr val="000000"/>
                </a:solidFill>
                <a:effectLst/>
                <a:latin typeface="Arial"/>
                <a:ea typeface="Arial"/>
                <a:cs typeface="Arial"/>
                <a:sym typeface="Arial"/>
              </a:rPr>
              <a:t>Begin by describing the best possible business future for your company, using a target of 5 to 10 years in the future. Your written goals should be dreams, but they should be achievable dreams.</a:t>
            </a:r>
          </a:p>
          <a:p>
            <a:endParaRPr lang="en-US" dirty="0"/>
          </a:p>
          <a:p>
            <a:r>
              <a:rPr lang="en-CA" sz="1100" b="0" i="0" u="none" strike="noStrike" cap="none" dirty="0">
                <a:solidFill>
                  <a:srgbClr val="000000"/>
                </a:solidFill>
                <a:effectLst/>
                <a:latin typeface="Arial"/>
                <a:ea typeface="Arial"/>
                <a:cs typeface="Arial"/>
                <a:sym typeface="Arial"/>
              </a:rPr>
              <a:t>Communicate often: Internal communications are the key to success. People need to see the vision, identify with it, and know that leadership is serious about it.</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22149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writing your statements, use the present tense, speaking as if your business has already become what you are describing. Use descriptive statements describing what the business looks like, feels like, using words that describe all of a person’s senses.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Your words will be a clear written motivation for where your business organization is headed. Mission statements, because they cover more ground, tend to be longer than vision statements, but you should aim to write no more than a page. Your words can be as long as you would like them to be, but a shorter vision statement may be easier to remember.</a:t>
            </a:r>
            <a:endParaRPr lang="en-US" dirty="0"/>
          </a:p>
        </p:txBody>
      </p:sp>
    </p:spTree>
    <p:extLst>
      <p:ext uri="{BB962C8B-B14F-4D97-AF65-F5344CB8AC3E}">
        <p14:creationId xmlns:p14="http://schemas.microsoft.com/office/powerpoint/2010/main" val="1329412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34733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BHAG- </a:t>
            </a:r>
            <a:r>
              <a:rPr lang="en-CA" sz="1100" b="0" i="0" u="none" strike="noStrike" cap="none" dirty="0">
                <a:solidFill>
                  <a:srgbClr val="000000"/>
                </a:solidFill>
                <a:effectLst/>
                <a:latin typeface="Arial"/>
                <a:ea typeface="Arial"/>
                <a:cs typeface="Arial"/>
                <a:sym typeface="Arial"/>
              </a:rPr>
              <a:t>First, set out a bold vision—Jim Collins, author of </a:t>
            </a:r>
            <a:r>
              <a:rPr lang="en-CA" sz="1100" b="0" i="1" u="none" strike="noStrike" cap="none" dirty="0">
                <a:solidFill>
                  <a:srgbClr val="000000"/>
                </a:solidFill>
                <a:effectLst/>
                <a:latin typeface="Arial"/>
                <a:ea typeface="Arial"/>
                <a:cs typeface="Arial"/>
                <a:sym typeface="Arial"/>
              </a:rPr>
              <a:t>Good to Great</a:t>
            </a:r>
            <a:r>
              <a:rPr lang="en-CA" sz="1100" b="0" i="0" u="none" strike="noStrike" cap="none" dirty="0">
                <a:solidFill>
                  <a:srgbClr val="000000"/>
                </a:solidFill>
                <a:effectLst/>
                <a:latin typeface="Arial"/>
                <a:ea typeface="Arial"/>
                <a:cs typeface="Arial"/>
                <a:sym typeface="Arial"/>
              </a:rPr>
              <a:t>, describes this as a </a:t>
            </a:r>
            <a:r>
              <a:rPr lang="en-CA" sz="1100" b="1" i="0" u="none" strike="noStrike" cap="none" dirty="0">
                <a:solidFill>
                  <a:srgbClr val="000000"/>
                </a:solidFill>
                <a:effectLst/>
                <a:latin typeface="Arial"/>
                <a:ea typeface="Arial"/>
                <a:cs typeface="Arial"/>
                <a:sym typeface="Arial"/>
              </a:rPr>
              <a:t>BHAG</a:t>
            </a:r>
            <a:r>
              <a:rPr lang="en-CA" sz="1100" b="0" i="0" u="none" strike="noStrike" cap="none" dirty="0">
                <a:solidFill>
                  <a:srgbClr val="000000"/>
                </a:solidFill>
                <a:effectLst/>
                <a:latin typeface="Arial"/>
                <a:ea typeface="Arial"/>
                <a:cs typeface="Arial"/>
                <a:sym typeface="Arial"/>
              </a:rPr>
              <a:t> a big, hairy, audacious goal.</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Values- </a:t>
            </a:r>
            <a:r>
              <a:rPr lang="en-CA" b="0" dirty="0">
                <a:effectLst/>
              </a:rPr>
              <a:t>Second, sketch out your personal values, or “Guiding Philosophy”—a set of core values and principles like your own Declaration of Independence.</a:t>
            </a:r>
          </a:p>
          <a:p>
            <a:endParaRPr lang="en-CA" dirty="0">
              <a:effectLst/>
            </a:endParaRPr>
          </a:p>
          <a:p>
            <a:r>
              <a:rPr lang="en-CA" sz="1100" b="1" i="0" u="none" strike="noStrike" cap="none" dirty="0">
                <a:solidFill>
                  <a:srgbClr val="000000"/>
                </a:solidFill>
                <a:effectLst/>
                <a:latin typeface="Arial"/>
                <a:ea typeface="Arial"/>
                <a:cs typeface="Arial"/>
                <a:sym typeface="Arial"/>
              </a:rPr>
              <a:t>Schedule- </a:t>
            </a:r>
            <a:r>
              <a:rPr lang="en-CA" sz="1100" b="0" i="0" u="none" strike="noStrike" cap="none" dirty="0">
                <a:solidFill>
                  <a:srgbClr val="000000"/>
                </a:solidFill>
                <a:effectLst/>
                <a:latin typeface="Arial"/>
                <a:ea typeface="Arial"/>
                <a:cs typeface="Arial"/>
                <a:sym typeface="Arial"/>
              </a:rPr>
              <a:t>Once the vision is set, you have to develop some long-term goal (or goals), then intermediate-term goals, and so on. If you want to be president of the United States, what jobs will you have to take first to get there, and when do you have to get these jobs? Where should you live? What training do you need? What political connections do you need? Then you have to set up an orderly plan for obtaining the connections and training that you need and getting into these steppingstone jobs.</a:t>
            </a: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360778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strategic management process is “the coordinated means by which an organization achieves its goals and objectives” (Carpenter &amp; Sanders, 2009). Others have described strategy as the pattern of resource allocation choices and organizational arrangements that result from managerial decision making (Mintzberg, 1978).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Planning and </a:t>
            </a:r>
            <a:r>
              <a:rPr lang="en-CA" sz="1100" b="1" i="0" u="none" strike="noStrike" cap="none" dirty="0">
                <a:solidFill>
                  <a:srgbClr val="000000"/>
                </a:solidFill>
                <a:effectLst/>
                <a:latin typeface="Arial"/>
                <a:ea typeface="Arial"/>
                <a:cs typeface="Arial"/>
                <a:sym typeface="Arial"/>
              </a:rPr>
              <a:t>strategy formulation</a:t>
            </a:r>
            <a:r>
              <a:rPr lang="en-CA" sz="1100" b="0" i="0" u="none" strike="noStrike" cap="none" dirty="0">
                <a:solidFill>
                  <a:srgbClr val="000000"/>
                </a:solidFill>
                <a:effectLst/>
                <a:latin typeface="Arial"/>
                <a:ea typeface="Arial"/>
                <a:cs typeface="Arial"/>
                <a:sym typeface="Arial"/>
              </a:rPr>
              <a:t> sometimes called </a:t>
            </a:r>
            <a:r>
              <a:rPr lang="en-CA" sz="1100" b="0" i="1" u="none" strike="noStrike" cap="none" dirty="0">
                <a:solidFill>
                  <a:srgbClr val="000000"/>
                </a:solidFill>
                <a:effectLst/>
                <a:latin typeface="Arial"/>
                <a:ea typeface="Arial"/>
                <a:cs typeface="Arial"/>
                <a:sym typeface="Arial"/>
              </a:rPr>
              <a:t>business planning</a:t>
            </a:r>
            <a:r>
              <a:rPr lang="en-CA" sz="1100" b="0" i="0" u="none" strike="noStrike" cap="none" dirty="0">
                <a:solidFill>
                  <a:srgbClr val="000000"/>
                </a:solidFill>
                <a:effectLst/>
                <a:latin typeface="Arial"/>
                <a:ea typeface="Arial"/>
                <a:cs typeface="Arial"/>
                <a:sym typeface="Arial"/>
              </a:rPr>
              <a:t>, or </a:t>
            </a:r>
            <a:r>
              <a:rPr lang="en-CA" sz="1100" b="0" i="1" u="none" strike="noStrike" cap="none" dirty="0">
                <a:solidFill>
                  <a:srgbClr val="000000"/>
                </a:solidFill>
                <a:effectLst/>
                <a:latin typeface="Arial"/>
                <a:ea typeface="Arial"/>
                <a:cs typeface="Arial"/>
                <a:sym typeface="Arial"/>
              </a:rPr>
              <a:t>strategic planning</a:t>
            </a:r>
            <a:r>
              <a:rPr lang="en-CA" sz="1100" b="0" i="0" u="none" strike="noStrike" cap="none" dirty="0">
                <a:solidFill>
                  <a:srgbClr val="000000"/>
                </a:solidFill>
                <a:effectLst/>
                <a:latin typeface="Arial"/>
                <a:ea typeface="Arial"/>
                <a:cs typeface="Arial"/>
                <a:sym typeface="Arial"/>
              </a:rPr>
              <a:t>, have much in common, since formulation helps determine what the firm should do. </a:t>
            </a:r>
            <a:r>
              <a:rPr lang="en-CA" sz="1100" b="1" i="0" u="none" strike="noStrike" cap="none" dirty="0">
                <a:solidFill>
                  <a:srgbClr val="000000"/>
                </a:solidFill>
                <a:effectLst/>
                <a:latin typeface="Arial"/>
                <a:ea typeface="Arial"/>
                <a:cs typeface="Arial"/>
                <a:sym typeface="Arial"/>
              </a:rPr>
              <a:t>Strategy implementation</a:t>
            </a:r>
            <a:r>
              <a:rPr lang="en-CA" sz="1100" b="0" i="0" u="none" strike="noStrike" cap="none" dirty="0">
                <a:solidFill>
                  <a:srgbClr val="000000"/>
                </a:solidFill>
                <a:effectLst/>
                <a:latin typeface="Arial"/>
                <a:ea typeface="Arial"/>
                <a:cs typeface="Arial"/>
                <a:sym typeface="Arial"/>
              </a:rPr>
              <a:t> tells managers how they should go about putting the desired strategy into action.</a:t>
            </a:r>
            <a:endParaRPr lang="en-US" dirty="0"/>
          </a:p>
        </p:txBody>
      </p:sp>
    </p:spTree>
    <p:extLst>
      <p:ext uri="{BB962C8B-B14F-4D97-AF65-F5344CB8AC3E}">
        <p14:creationId xmlns:p14="http://schemas.microsoft.com/office/powerpoint/2010/main" val="21731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 this point, even in terms of strategy formulation, there are two aspects of strategizing that you should recognize. The first, </a:t>
            </a:r>
            <a:r>
              <a:rPr lang="en-CA" sz="1100" b="1" i="0" u="none" strike="noStrike" cap="none" dirty="0">
                <a:solidFill>
                  <a:srgbClr val="000000"/>
                </a:solidFill>
                <a:effectLst/>
                <a:latin typeface="Arial"/>
                <a:ea typeface="Arial"/>
                <a:cs typeface="Arial"/>
                <a:sym typeface="Arial"/>
              </a:rPr>
              <a:t>corporate strategy</a:t>
            </a:r>
            <a:r>
              <a:rPr lang="en-CA" sz="1100" b="0" i="0" u="none" strike="noStrike" cap="none" dirty="0">
                <a:solidFill>
                  <a:srgbClr val="000000"/>
                </a:solidFill>
                <a:effectLst/>
                <a:latin typeface="Arial"/>
                <a:ea typeface="Arial"/>
                <a:cs typeface="Arial"/>
                <a:sym typeface="Arial"/>
              </a:rPr>
              <a:t> answers strategy questions related to “What business or businesses should we be in?” and “How does our business X help us compete in business Y, and vice versa?”</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many ways, corporate strategy considers an organization to be a portfolio of businesses, resources, capabilities, or activities. You are probably familiar with McDonald’s, for instance, and their ubiquitous golden arches fast-food outlets. </a:t>
            </a:r>
            <a:endParaRPr lang="en-US" dirty="0"/>
          </a:p>
        </p:txBody>
      </p:sp>
    </p:spTree>
    <p:extLst>
      <p:ext uri="{BB962C8B-B14F-4D97-AF65-F5344CB8AC3E}">
        <p14:creationId xmlns:p14="http://schemas.microsoft.com/office/powerpoint/2010/main" val="205273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 what are the inputs into strategizing? At the most basic level, you will need to gather information and conduct analysis about the internal characteristics of the organization and the external market conditions. This means an internal appraisal and an external appraisal. On the internal side, you will want to gain a sense of the organization’s strengths and weaknesses; on the external side, you will want to develop some sense of the organization’s opportunities and threats.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Together, these four inputs into strategizing are often called </a:t>
            </a:r>
            <a:r>
              <a:rPr lang="en-CA" sz="1100" b="1" i="0" u="none" strike="noStrike" cap="none" dirty="0">
                <a:solidFill>
                  <a:srgbClr val="000000"/>
                </a:solidFill>
                <a:effectLst/>
                <a:latin typeface="Arial"/>
                <a:ea typeface="Arial"/>
                <a:cs typeface="Arial"/>
                <a:sym typeface="Arial"/>
              </a:rPr>
              <a:t>SWOT analysis</a:t>
            </a:r>
            <a:r>
              <a:rPr lang="en-CA" sz="1100" b="0" i="0" u="none" strike="noStrike" cap="none" dirty="0">
                <a:solidFill>
                  <a:srgbClr val="000000"/>
                </a:solidFill>
                <a:effectLst/>
                <a:latin typeface="Arial"/>
                <a:ea typeface="Arial"/>
                <a:cs typeface="Arial"/>
                <a:sym typeface="Arial"/>
              </a:rPr>
              <a:t> which stands for strengths, weaknesses, opportunities, and threats (see the SWOT analysis figure). It does not matter if you start this appraisal process internally or externally, but you will quickly see that the two need to mesh eventually. At the very least, the strategy should leverage strengths to take advantage of opportunities and mitigate threats, while the downside consequences of weaknesses are minimized or managed</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Strengths and Weaknesses</a:t>
            </a:r>
            <a:r>
              <a:rPr lang="en-CA" sz="1100" b="0" i="0" u="none" strike="noStrike" cap="none" dirty="0">
                <a:solidFill>
                  <a:srgbClr val="000000"/>
                </a:solidFill>
                <a:effectLst/>
                <a:latin typeface="Arial"/>
                <a:ea typeface="Arial"/>
                <a:cs typeface="Arial"/>
                <a:sym typeface="Arial"/>
              </a:rPr>
              <a:t>- A good starting point for strategizing is an assessment of what an organization does well and what it does less well. In general good strategies take advantage of </a:t>
            </a:r>
            <a:r>
              <a:rPr lang="en-CA" sz="1100" b="1" i="1" u="none" strike="noStrike" cap="none" dirty="0">
                <a:solidFill>
                  <a:srgbClr val="000000"/>
                </a:solidFill>
                <a:effectLst/>
                <a:latin typeface="Arial"/>
                <a:ea typeface="Arial"/>
                <a:cs typeface="Arial"/>
                <a:sym typeface="Arial"/>
              </a:rPr>
              <a:t>strengths</a:t>
            </a:r>
            <a:r>
              <a:rPr lang="en-CA" sz="1100" b="0" i="0" u="none" strike="noStrike" cap="none" dirty="0">
                <a:solidFill>
                  <a:srgbClr val="000000"/>
                </a:solidFill>
                <a:effectLst/>
                <a:latin typeface="Arial"/>
                <a:ea typeface="Arial"/>
                <a:cs typeface="Arial"/>
                <a:sym typeface="Arial"/>
              </a:rPr>
              <a:t> and minimize the disadvantages posed by any </a:t>
            </a:r>
            <a:r>
              <a:rPr lang="en-CA" sz="1100" b="1" i="1" u="none" strike="noStrike" cap="none" dirty="0">
                <a:solidFill>
                  <a:srgbClr val="000000"/>
                </a:solidFill>
                <a:effectLst/>
                <a:latin typeface="Arial"/>
                <a:ea typeface="Arial"/>
                <a:cs typeface="Arial"/>
                <a:sym typeface="Arial"/>
              </a:rPr>
              <a:t>weaknesses</a:t>
            </a:r>
            <a:r>
              <a:rPr lang="en-CA" sz="1100" b="0" i="0" u="none" strike="noStrike" cap="none" dirty="0">
                <a:solidFill>
                  <a:srgbClr val="000000"/>
                </a:solidFill>
                <a:effectLst/>
                <a:latin typeface="Arial"/>
                <a:ea typeface="Arial"/>
                <a:cs typeface="Arial"/>
                <a:sym typeface="Arial"/>
              </a:rPr>
              <a:t>. Michael Jordan, for instance, is an excellent all-around athlete; he excels in baseball and golf, but his athletic skills show best in basketball. </a:t>
            </a:r>
          </a:p>
          <a:p>
            <a:endParaRPr lang="en-CA" dirty="0"/>
          </a:p>
          <a:p>
            <a:r>
              <a:rPr lang="en-CA" sz="1100" b="1" i="0" u="none" strike="noStrike" cap="none" dirty="0">
                <a:solidFill>
                  <a:srgbClr val="000000"/>
                </a:solidFill>
                <a:effectLst/>
                <a:latin typeface="Arial"/>
                <a:ea typeface="Arial"/>
                <a:cs typeface="Arial"/>
                <a:sym typeface="Arial"/>
              </a:rPr>
              <a:t>Opportunities and Threats- </a:t>
            </a:r>
            <a:r>
              <a:rPr lang="en-CA" sz="1100" b="0" i="0" u="none" strike="noStrike" cap="none" dirty="0">
                <a:solidFill>
                  <a:srgbClr val="000000"/>
                </a:solidFill>
                <a:effectLst/>
                <a:latin typeface="Arial"/>
                <a:ea typeface="Arial"/>
                <a:cs typeface="Arial"/>
                <a:sym typeface="Arial"/>
              </a:rPr>
              <a:t>On the basis of what you just learned about competitive advantage and sustainable competitive advantage, you can see why some understanding of the external environment is a critical input into strategy. </a:t>
            </a:r>
            <a:r>
              <a:rPr lang="en-CA" sz="1100" b="1" i="1" u="none" strike="noStrike" cap="none" dirty="0">
                <a:solidFill>
                  <a:srgbClr val="000000"/>
                </a:solidFill>
                <a:effectLst/>
                <a:latin typeface="Arial"/>
                <a:ea typeface="Arial"/>
                <a:cs typeface="Arial"/>
                <a:sym typeface="Arial"/>
              </a:rPr>
              <a:t>Opportunities </a:t>
            </a:r>
            <a:r>
              <a:rPr lang="en-CA" sz="1100" b="0" i="0" u="none" strike="noStrike" cap="none" dirty="0">
                <a:solidFill>
                  <a:srgbClr val="000000"/>
                </a:solidFill>
                <a:effectLst/>
                <a:latin typeface="Arial"/>
                <a:ea typeface="Arial"/>
                <a:cs typeface="Arial"/>
                <a:sym typeface="Arial"/>
              </a:rPr>
              <a:t>assess the external attractive factors that represent the reason for a business to exist and prosper. These are external to the business. What opportunities exist in its market, or in the environment, from which managers might hope the organization will benefit? </a:t>
            </a:r>
            <a:r>
              <a:rPr lang="en-CA" sz="1100" b="1" i="1" u="none" strike="noStrike" cap="none" dirty="0">
                <a:solidFill>
                  <a:srgbClr val="000000"/>
                </a:solidFill>
                <a:effectLst/>
                <a:latin typeface="Arial"/>
                <a:ea typeface="Arial"/>
                <a:cs typeface="Arial"/>
                <a:sym typeface="Arial"/>
              </a:rPr>
              <a:t>Threats</a:t>
            </a:r>
            <a:r>
              <a:rPr lang="en-CA" sz="1100" b="0" i="0" u="none" strike="noStrike" cap="none" dirty="0">
                <a:solidFill>
                  <a:srgbClr val="000000"/>
                </a:solidFill>
                <a:effectLst/>
                <a:latin typeface="Arial"/>
                <a:ea typeface="Arial"/>
                <a:cs typeface="Arial"/>
                <a:sym typeface="Arial"/>
              </a:rPr>
              <a:t> include factors beyond your control that could place the strategy, or the business, at risk. These are also external—managers typically have no control over them, but may benefit by having contingency plans to address them if they should occur.</a:t>
            </a:r>
          </a:p>
          <a:p>
            <a:endParaRPr lang="en-US" dirty="0"/>
          </a:p>
        </p:txBody>
      </p:sp>
    </p:spTree>
    <p:extLst>
      <p:ext uri="{BB962C8B-B14F-4D97-AF65-F5344CB8AC3E}">
        <p14:creationId xmlns:p14="http://schemas.microsoft.com/office/powerpoint/2010/main" val="53396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While we have been discussing strategy and strategizing as if they were the outcome of a rational, predictable, analytical process, your own experience should tell you that a fine plan does not guarantee a fine outcome.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You can probably imagine a number of other factors that might undermine a strategic plan and the results that follow…think of what happens during a world-wide pandemic, or the effects of strategy on governments and regular citizens when fuel prices double due to war and other factors.</a:t>
            </a:r>
          </a:p>
          <a:p>
            <a:br>
              <a:rPr lang="en-CA" dirty="0"/>
            </a:br>
            <a:endParaRPr lang="en-US" dirty="0"/>
          </a:p>
        </p:txBody>
      </p:sp>
    </p:spTree>
    <p:extLst>
      <p:ext uri="{BB962C8B-B14F-4D97-AF65-F5344CB8AC3E}">
        <p14:creationId xmlns:p14="http://schemas.microsoft.com/office/powerpoint/2010/main" val="1712464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These four different aspects of strategy are summarized in the following figure. </a:t>
            </a:r>
            <a:r>
              <a:rPr lang="en-CA" sz="1100" b="1" i="0" u="none" strike="noStrike" cap="none" dirty="0">
                <a:solidFill>
                  <a:srgbClr val="000000"/>
                </a:solidFill>
                <a:effectLst/>
                <a:latin typeface="Arial"/>
                <a:ea typeface="Arial"/>
                <a:cs typeface="Arial"/>
                <a:sym typeface="Arial"/>
              </a:rPr>
              <a:t>Intended strategy</a:t>
            </a:r>
            <a:r>
              <a:rPr lang="en-CA" sz="1100" b="0" i="0" u="none" strike="noStrike" cap="none" dirty="0">
                <a:solidFill>
                  <a:srgbClr val="000000"/>
                </a:solidFill>
                <a:effectLst/>
                <a:latin typeface="Arial"/>
                <a:ea typeface="Arial"/>
                <a:cs typeface="Arial"/>
                <a:sym typeface="Arial"/>
              </a:rPr>
              <a:t> is strategy as conceived by the top management team. Even here, rationality is limited and the intended strategy is the result of a process of negotiation, bargaining, and compromise, involving many individuals and groups within the organization. However, </a:t>
            </a:r>
            <a:r>
              <a:rPr lang="en-CA" sz="1100" b="1" i="0" u="none" strike="noStrike" cap="none" dirty="0">
                <a:solidFill>
                  <a:srgbClr val="000000"/>
                </a:solidFill>
                <a:effectLst/>
                <a:latin typeface="Arial"/>
                <a:ea typeface="Arial"/>
                <a:cs typeface="Arial"/>
                <a:sym typeface="Arial"/>
              </a:rPr>
              <a:t>realized strategy</a:t>
            </a:r>
            <a:r>
              <a:rPr lang="en-CA" sz="1100" b="0" i="0" u="none" strike="noStrike" cap="none" dirty="0">
                <a:solidFill>
                  <a:srgbClr val="000000"/>
                </a:solidFill>
                <a:effectLst/>
                <a:latin typeface="Arial"/>
                <a:ea typeface="Arial"/>
                <a:cs typeface="Arial"/>
                <a:sym typeface="Arial"/>
              </a:rPr>
              <a:t>—the actual strategy that is implemented—is only partly related to that which was intended (Mintzberg suggests only 10%–30% of intended strategy is realized).</a:t>
            </a:r>
            <a:endParaRPr lang="en-US" dirty="0"/>
          </a:p>
        </p:txBody>
      </p:sp>
    </p:spTree>
    <p:extLst>
      <p:ext uri="{BB962C8B-B14F-4D97-AF65-F5344CB8AC3E}">
        <p14:creationId xmlns:p14="http://schemas.microsoft.com/office/powerpoint/2010/main" val="229152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Emergence has been viewed as the result of multiple decisions at many levels, particularly within middle management, and has been viewed as a bottom-up process. These processes may interact in interesting ways. At Intel, the key historic decision to abandon memory chips and concentrate on microprocessors was the result of a host of decentralized decisions taken at divisional and plant level that were subsequently acknowledged by top leadership and promulgated as strategy (</a:t>
            </a:r>
            <a:r>
              <a:rPr lang="en-CA" sz="1100" b="0" i="0" u="none" strike="noStrike" cap="none" dirty="0" err="1">
                <a:solidFill>
                  <a:srgbClr val="000000"/>
                </a:solidFill>
                <a:effectLst/>
                <a:latin typeface="Arial"/>
                <a:ea typeface="Arial"/>
                <a:cs typeface="Arial"/>
                <a:sym typeface="Arial"/>
              </a:rPr>
              <a:t>Burgelman</a:t>
            </a:r>
            <a:r>
              <a:rPr lang="en-CA" sz="1100" b="0" i="0" u="none" strike="noStrike" cap="none" dirty="0">
                <a:solidFill>
                  <a:srgbClr val="000000"/>
                </a:solidFill>
                <a:effectLst/>
                <a:latin typeface="Arial"/>
                <a:ea typeface="Arial"/>
                <a:cs typeface="Arial"/>
                <a:sym typeface="Arial"/>
              </a:rPr>
              <a:t> &amp; Grove, 1996).</a:t>
            </a:r>
            <a:endParaRPr lang="en-US" dirty="0"/>
          </a:p>
        </p:txBody>
      </p:sp>
    </p:spTree>
    <p:extLst>
      <p:ext uri="{BB962C8B-B14F-4D97-AF65-F5344CB8AC3E}">
        <p14:creationId xmlns:p14="http://schemas.microsoft.com/office/powerpoint/2010/main" val="26323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Strategic management, strategizing for short, is essentially about choice—the decisions that will be made in order to achieve specific goals and objectives leading to the realization of the organization’s mission and vision.</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Strategy is also about making choices that provide an organization with some measure of competitive advantage or even a sustainable competitive advantage. For the most part, this chapter emphasizes strategy formulation (answers to the “What should our strategy be?” question) as opposed to strategy implementation (answers to questions about “How do we execute a chosen strategy?”). You will also learn how the concept of strategy can be applied to you personally, in addition to professionally.</a:t>
            </a:r>
            <a:endParaRPr lang="en-US" dirty="0"/>
          </a:p>
        </p:txBody>
      </p:sp>
    </p:spTree>
    <p:extLst>
      <p:ext uri="{BB962C8B-B14F-4D97-AF65-F5344CB8AC3E}">
        <p14:creationId xmlns:p14="http://schemas.microsoft.com/office/powerpoint/2010/main" val="415251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Mission statements are often longer than vision statements. Sometimes mission statements also include a summation of the firm’s values. </a:t>
            </a:r>
            <a:r>
              <a:rPr lang="en-CA" sz="1100" b="1" i="0" u="none" strike="noStrike" cap="none" dirty="0">
                <a:solidFill>
                  <a:srgbClr val="000000"/>
                </a:solidFill>
                <a:effectLst/>
                <a:latin typeface="Arial"/>
                <a:ea typeface="Arial"/>
                <a:cs typeface="Arial"/>
                <a:sym typeface="Arial"/>
              </a:rPr>
              <a:t>Values</a:t>
            </a:r>
            <a:r>
              <a:rPr lang="en-CA" sz="1100" b="0" i="0" u="none" strike="noStrike" cap="none" dirty="0">
                <a:solidFill>
                  <a:srgbClr val="000000"/>
                </a:solidFill>
                <a:effectLst/>
                <a:latin typeface="Arial"/>
                <a:ea typeface="Arial"/>
                <a:cs typeface="Arial"/>
                <a:sym typeface="Arial"/>
              </a:rPr>
              <a:t> are the beliefs of an individual or group, and in this case the organization, in which they are emotionally invested.</a:t>
            </a:r>
            <a:endParaRPr lang="en-US" dirty="0"/>
          </a:p>
        </p:txBody>
      </p:sp>
    </p:spTree>
    <p:extLst>
      <p:ext uri="{BB962C8B-B14F-4D97-AF65-F5344CB8AC3E}">
        <p14:creationId xmlns:p14="http://schemas.microsoft.com/office/powerpoint/2010/main" val="286681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strategy should flow directly from the vision, since the strategy is intended to achieve the vision and thus satisfy the organization’s mission. Typically, vision statements are relatively brief.</a:t>
            </a:r>
          </a:p>
          <a:p>
            <a:br>
              <a:rPr lang="en-CA" dirty="0"/>
            </a:br>
            <a:endParaRPr lang="en-US" dirty="0"/>
          </a:p>
        </p:txBody>
      </p:sp>
    </p:spTree>
    <p:extLst>
      <p:ext uri="{BB962C8B-B14F-4D97-AF65-F5344CB8AC3E}">
        <p14:creationId xmlns:p14="http://schemas.microsoft.com/office/powerpoint/2010/main" val="18232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Mission and vision statements play three critical roles: (1) communicate the purpose of the organization to stakeholders, (2) inform strategy development, and (3) develop the measurable goals and objectives by which to gauge the success of the organization’s strategy. These interdependent, cascading roles, and the relationships among them, are summarized in the figure.</a:t>
            </a:r>
            <a:endParaRPr lang="en-US" dirty="0"/>
          </a:p>
        </p:txBody>
      </p:sp>
    </p:spTree>
    <p:extLst>
      <p:ext uri="{BB962C8B-B14F-4D97-AF65-F5344CB8AC3E}">
        <p14:creationId xmlns:p14="http://schemas.microsoft.com/office/powerpoint/2010/main" val="36046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For instance, </a:t>
            </a:r>
            <a:r>
              <a:rPr lang="en-CA" b="1" u="none" strike="noStrike" dirty="0">
                <a:solidFill>
                  <a:srgbClr val="000000"/>
                </a:solidFill>
                <a:effectLst/>
              </a:rPr>
              <a:t>organizational design</a:t>
            </a:r>
            <a:r>
              <a:rPr lang="en-CA" b="0" dirty="0">
                <a:effectLst/>
              </a:rPr>
              <a:t> is a formal, guided process for integrating the people, information, and technology of an organization. It is used to match the form of the organization as closely as possible to the purpose(s) the organization seeks to achieve. Through the design process, organizations act to improve the probability that the collective efforts of members will be successful.</a:t>
            </a: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149147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an example, Steve Demos had the personal mission of replacing cow’s milk with soy milk in U.S. supermarkets, and this mission led to his vision for, and strategy behind, the firm White Wave and its Silk line of soy milk products (Carpenter &amp; Sanders, 2006). Similarly, we typically think of some individuals as leaders because they are visionary. For instance, when Walt Disney suggested building a theme park in a Florida swamp back in the early 1960s, few other people in the world seemed to share his view.</a:t>
            </a:r>
            <a:endParaRPr lang="en-US" dirty="0"/>
          </a:p>
        </p:txBody>
      </p:sp>
    </p:spTree>
    <p:extLst>
      <p:ext uri="{BB962C8B-B14F-4D97-AF65-F5344CB8AC3E}">
        <p14:creationId xmlns:p14="http://schemas.microsoft.com/office/powerpoint/2010/main" val="10241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Efficiency is achieved with limited hands-on supervision because the mission and vision serve as a form of cruise control. To make frontline responsibility effective, leadership must learn to trust workers and give them sufficient opportunities to develop quality decision-making skills.</a:t>
            </a:r>
          </a:p>
          <a:p>
            <a:br>
              <a:rPr lang="en-CA" dirty="0"/>
            </a:br>
            <a:endParaRPr lang="en-US" dirty="0"/>
          </a:p>
        </p:txBody>
      </p:sp>
    </p:spTree>
    <p:extLst>
      <p:ext uri="{BB962C8B-B14F-4D97-AF65-F5344CB8AC3E}">
        <p14:creationId xmlns:p14="http://schemas.microsoft.com/office/powerpoint/2010/main" val="371373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photos/passion?utm_source=unsplash&amp;utm_medium=referral&amp;utm_content=creditCopyText" TargetMode="External"/><Relationship Id="rId4" Type="http://schemas.openxmlformats.org/officeDocument/2006/relationships/hyperlink" Target="https://unsplash.com/@goian?utm_source=unsplash&amp;utm_medium=referral&amp;utm_content=creditCopyTe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rmAutofit/>
          </a:bodyPr>
          <a:lstStyle/>
          <a:p>
            <a:r>
              <a:rPr lang="en-US" sz="2800" b="1" dirty="0">
                <a:latin typeface="Arial" panose="020B0604020202020204" pitchFamily="34" charset="0"/>
                <a:cs typeface="Arial" panose="020B0604020202020204" pitchFamily="34" charset="0"/>
              </a:rPr>
              <a:t>CHAPTER 6: </a:t>
            </a:r>
            <a:r>
              <a:rPr lang="en-CA" sz="2800" b="1" cap="all" dirty="0">
                <a:latin typeface="Arial" panose="020B0604020202020204" pitchFamily="34" charset="0"/>
                <a:cs typeface="Arial" panose="020B0604020202020204" pitchFamily="34" charset="0"/>
              </a:rPr>
              <a:t>LEADERSHIP MISSION &amp; STRATEGY</a:t>
            </a:r>
          </a:p>
          <a:p>
            <a:endParaRPr sz="35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BCC4-8E11-65EF-B3FB-B3C70F15F380}"/>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6.3 Mission and Vision Throughout the Organization IV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5790FD4-DFBC-5CF1-741E-D0AF558D10A9}"/>
              </a:ext>
            </a:extLst>
          </p:cNvPr>
          <p:cNvSpPr>
            <a:spLocks noGrp="1"/>
          </p:cNvSpPr>
          <p:nvPr>
            <p:ph type="body" idx="1"/>
          </p:nvPr>
        </p:nvSpPr>
        <p:spPr>
          <a:xfrm>
            <a:off x="311700" y="1119706"/>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Vision, Mission, and Controlling</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77472A2-5A5E-0C88-F292-96793364E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0158" y="1391660"/>
            <a:ext cx="6516477" cy="3661275"/>
          </a:xfrm>
          <a:prstGeom prst="rect">
            <a:avLst/>
          </a:prstGeom>
        </p:spPr>
      </p:pic>
    </p:spTree>
    <p:extLst>
      <p:ext uri="{BB962C8B-B14F-4D97-AF65-F5344CB8AC3E}">
        <p14:creationId xmlns:p14="http://schemas.microsoft.com/office/powerpoint/2010/main" val="20903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F984-8911-8449-1BED-079FE4D48FC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6.4 Creativity and Passion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403904F-FAE8-61C0-AA7A-D8987BAD34F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Creativity and Vision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Work by </a:t>
            </a:r>
            <a:r>
              <a:rPr lang="en-CA" sz="2000" dirty="0" err="1">
                <a:latin typeface="Arial" panose="020B0604020202020204" pitchFamily="34" charset="0"/>
                <a:cs typeface="Arial" panose="020B0604020202020204" pitchFamily="34" charset="0"/>
              </a:rPr>
              <a:t>DeGraf</a:t>
            </a:r>
            <a:r>
              <a:rPr lang="en-CA" sz="2000" dirty="0">
                <a:latin typeface="Arial" panose="020B0604020202020204" pitchFamily="34" charset="0"/>
                <a:cs typeface="Arial" panose="020B0604020202020204" pitchFamily="34" charset="0"/>
              </a:rPr>
              <a:t> and Lawrence, suggest a finer-grained view into the characteristics and types of creativity (</a:t>
            </a:r>
            <a:r>
              <a:rPr lang="en-CA" sz="2000" dirty="0" err="1">
                <a:latin typeface="Arial" panose="020B0604020202020204" pitchFamily="34" charset="0"/>
                <a:cs typeface="Arial" panose="020B0604020202020204" pitchFamily="34" charset="0"/>
              </a:rPr>
              <a:t>DeGraf</a:t>
            </a:r>
            <a:r>
              <a:rPr lang="en-CA" sz="2000" dirty="0">
                <a:latin typeface="Arial" panose="020B0604020202020204" pitchFamily="34" charset="0"/>
                <a:cs typeface="Arial" panose="020B0604020202020204" pitchFamily="34" charset="0"/>
              </a:rPr>
              <a:t> &amp; Lawrence, 2002). They argued that creativity “types” could be clustered based on some combination of flexibility versus control and internal versus external orientation.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52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EEE2-FACE-A06E-7A49-5040A95BCC0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6.4 Creativity and Passion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Two intersecting lines showing control and flexibility on opposite ends of the vertical line and external and internal on opposite ends of the horizontal lines. ">
            <a:extLst>
              <a:ext uri="{FF2B5EF4-FFF2-40B4-BE49-F238E27FC236}">
                <a16:creationId xmlns:a16="http://schemas.microsoft.com/office/drawing/2014/main" id="{98BF0487-5BFB-FAD1-A52F-3AE39C949FE0}"/>
              </a:ext>
            </a:extLst>
          </p:cNvPr>
          <p:cNvPicPr>
            <a:picLocks noChangeAspect="1"/>
          </p:cNvPicPr>
          <p:nvPr/>
        </p:nvPicPr>
        <p:blipFill>
          <a:blip r:embed="rId3"/>
          <a:stretch>
            <a:fillRect/>
          </a:stretch>
        </p:blipFill>
        <p:spPr>
          <a:xfrm>
            <a:off x="2225407" y="1017800"/>
            <a:ext cx="5059750" cy="3770305"/>
          </a:xfrm>
          <a:prstGeom prst="rect">
            <a:avLst/>
          </a:prstGeom>
        </p:spPr>
      </p:pic>
    </p:spTree>
    <p:extLst>
      <p:ext uri="{BB962C8B-B14F-4D97-AF65-F5344CB8AC3E}">
        <p14:creationId xmlns:p14="http://schemas.microsoft.com/office/powerpoint/2010/main" val="367384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5A96C-9A1C-3FA9-D53A-2327A4A944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03624" y="1344058"/>
            <a:ext cx="3628676" cy="3012742"/>
          </a:xfrm>
          <a:prstGeom prst="rect">
            <a:avLst/>
          </a:prstGeom>
        </p:spPr>
      </p:pic>
      <p:sp>
        <p:nvSpPr>
          <p:cNvPr id="2" name="Title 1">
            <a:extLst>
              <a:ext uri="{FF2B5EF4-FFF2-40B4-BE49-F238E27FC236}">
                <a16:creationId xmlns:a16="http://schemas.microsoft.com/office/drawing/2014/main" id="{96F5F989-BFDF-63C2-15EA-A51410BFBAD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6.4 Creativity and Passion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25672C4-9F38-3D4A-9BBD-067AEAACA20B}"/>
              </a:ext>
            </a:extLst>
          </p:cNvPr>
          <p:cNvSpPr>
            <a:spLocks noGrp="1"/>
          </p:cNvSpPr>
          <p:nvPr>
            <p:ph type="body" idx="1"/>
          </p:nvPr>
        </p:nvSpPr>
        <p:spPr>
          <a:xfrm>
            <a:off x="311700" y="1229875"/>
            <a:ext cx="4572000" cy="3339000"/>
          </a:xfrm>
        </p:spPr>
        <p:txBody>
          <a:bodyPr/>
          <a:lstStyle/>
          <a:p>
            <a:pPr marL="114300" indent="0">
              <a:buNone/>
            </a:pPr>
            <a:r>
              <a:rPr lang="en-CA" b="1" dirty="0">
                <a:latin typeface="Arial" panose="020B0604020202020204" pitchFamily="34" charset="0"/>
                <a:cs typeface="Arial" panose="020B0604020202020204" pitchFamily="34" charset="0"/>
              </a:rPr>
              <a:t>Passion and Vision</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Passion is relevant to vision in at least two ways: </a:t>
            </a:r>
          </a:p>
          <a:p>
            <a:pPr marL="114300" indent="0">
              <a:buNone/>
            </a:pPr>
            <a:endParaRPr lang="en-CA" dirty="0">
              <a:latin typeface="Arial" panose="020B0604020202020204" pitchFamily="34" charset="0"/>
              <a:cs typeface="Arial" panose="020B0604020202020204" pitchFamily="34" charset="0"/>
            </a:endParaRPr>
          </a:p>
          <a:p>
            <a:pPr>
              <a:buAutoNum type="arabicParenBoth"/>
            </a:pPr>
            <a:r>
              <a:rPr lang="en-CA" dirty="0">
                <a:latin typeface="Arial" panose="020B0604020202020204" pitchFamily="34" charset="0"/>
                <a:cs typeface="Arial" panose="020B0604020202020204" pitchFamily="34" charset="0"/>
              </a:rPr>
              <a:t>Passion about an idea as inspiration of the vision and vision statement </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(2) Shared passion among organizational members about the importance of the vision.</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71C940-7DF1-BB9B-5972-120FE1B96133}"/>
              </a:ext>
            </a:extLst>
          </p:cNvPr>
          <p:cNvSpPr txBox="1"/>
          <p:nvPr/>
        </p:nvSpPr>
        <p:spPr>
          <a:xfrm>
            <a:off x="6318173" y="4568875"/>
            <a:ext cx="4572000" cy="261610"/>
          </a:xfrm>
          <a:prstGeom prst="rect">
            <a:avLst/>
          </a:prstGeom>
          <a:noFill/>
        </p:spPr>
        <p:txBody>
          <a:bodyPr wrap="square">
            <a:spAutoFit/>
          </a:bodyPr>
          <a:lstStyle/>
          <a:p>
            <a:r>
              <a:rPr lang="en-CA" sz="1100" b="0" i="0" u="none" strike="noStrike" dirty="0">
                <a:solidFill>
                  <a:srgbClr val="111111"/>
                </a:solidFill>
                <a:effectLst/>
                <a:latin typeface="-apple-system"/>
              </a:rPr>
              <a:t>Photo by </a:t>
            </a:r>
            <a:r>
              <a:rPr lang="en-CA" sz="1100" b="0" i="0" dirty="0">
                <a:solidFill>
                  <a:srgbClr val="767676"/>
                </a:solidFill>
                <a:effectLst/>
                <a:latin typeface="-apple-system"/>
                <a:hlinkClick r:id="rId4"/>
              </a:rPr>
              <a:t>Ian Schneider</a:t>
            </a:r>
            <a:r>
              <a:rPr lang="en-CA" sz="1100" b="0" i="0" u="none" strike="noStrike" dirty="0">
                <a:solidFill>
                  <a:srgbClr val="111111"/>
                </a:solidFill>
                <a:effectLst/>
                <a:latin typeface="-apple-system"/>
              </a:rPr>
              <a:t> on </a:t>
            </a:r>
            <a:r>
              <a:rPr lang="en-CA" sz="1100" b="0" i="0" dirty="0">
                <a:solidFill>
                  <a:srgbClr val="767676"/>
                </a:solidFill>
                <a:effectLst/>
                <a:latin typeface="-apple-system"/>
                <a:hlinkClick r:id="rId5"/>
              </a:rPr>
              <a:t>Unsplash</a:t>
            </a:r>
            <a:endParaRPr lang="en-US" sz="1100" dirty="0"/>
          </a:p>
        </p:txBody>
      </p:sp>
    </p:spTree>
    <p:extLst>
      <p:ext uri="{BB962C8B-B14F-4D97-AF65-F5344CB8AC3E}">
        <p14:creationId xmlns:p14="http://schemas.microsoft.com/office/powerpoint/2010/main" val="229550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184D-D6BA-11A7-2604-56C0656E628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6.5 Stakeholders I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AA692B-A452-A8AE-0945-04F469571D9C}"/>
              </a:ext>
            </a:extLst>
          </p:cNvPr>
          <p:cNvSpPr txBox="1">
            <a:spLocks noGrp="1"/>
          </p:cNvSpPr>
          <p:nvPr>
            <p:ph type="body" idx="1"/>
          </p:nvPr>
        </p:nvSpPr>
        <p:spPr>
          <a:xfrm>
            <a:off x="311700" y="2155292"/>
            <a:ext cx="8520600" cy="1376513"/>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b="1" dirty="0">
                <a:latin typeface="Arial" panose="020B0604020202020204" pitchFamily="34" charset="0"/>
                <a:cs typeface="Arial" panose="020B0604020202020204" pitchFamily="34" charset="0"/>
              </a:rPr>
              <a:t>Stakeholders</a:t>
            </a:r>
            <a:r>
              <a:rPr lang="en-CA" sz="2000" dirty="0">
                <a:latin typeface="Arial" panose="020B0604020202020204" pitchFamily="34" charset="0"/>
                <a:cs typeface="Arial" panose="020B0604020202020204" pitchFamily="34" charset="0"/>
              </a:rPr>
              <a:t> are individuals or groups who have an interest in an organization’s ability to deliver intended results and maintain the viability of its products and services. We’ve already stressed the importance of stakeholders to a firm’s mission and vision.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70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659B-11FA-64FB-A715-B034938B7C2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6.5 Stakeholders II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5CA66B0-C5F7-DEDB-1444-B48D4466E57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Stakeholders, Mission, and Vision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Stakeholder analysis</a:t>
            </a:r>
            <a:r>
              <a:rPr lang="en-CA" sz="2000" dirty="0">
                <a:latin typeface="Arial" panose="020B0604020202020204" pitchFamily="34" charset="0"/>
                <a:cs typeface="Arial" panose="020B0604020202020204" pitchFamily="34" charset="0"/>
              </a:rPr>
              <a:t> refers to the range of techniques or tools used to identify and understand the needs and expectations of major interests inside and outside the organization environment.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91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584B-491F-4E82-0119-BAAA929604A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6.5 Stakeholders III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0214BA5-B7F1-3A0D-0E9E-040611C10A83}"/>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Steps in Identifying Stakeholders</a:t>
            </a:r>
          </a:p>
          <a:p>
            <a:pPr marL="114300" indent="0">
              <a:buNone/>
            </a:pPr>
            <a:br>
              <a:rPr lang="en-CA" sz="2000" b="1"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Identifying all of a firm’s stakeholders can be a daunting task.</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Step 1: Determining Influences on Mission, Vision, and Strategy Formulation.</a:t>
            </a:r>
          </a:p>
          <a:p>
            <a:r>
              <a:rPr lang="en-CA" sz="2000" dirty="0">
                <a:latin typeface="Arial" panose="020B0604020202020204" pitchFamily="34" charset="0"/>
                <a:cs typeface="Arial" panose="020B0604020202020204" pitchFamily="34" charset="0"/>
              </a:rPr>
              <a:t>Step 2: Determining the Effects of Key Decisions on the Stakeholder.</a:t>
            </a:r>
          </a:p>
          <a:p>
            <a:r>
              <a:rPr lang="en-CA" sz="2000" dirty="0">
                <a:latin typeface="Arial" panose="020B0604020202020204" pitchFamily="34" charset="0"/>
                <a:cs typeface="Arial" panose="020B0604020202020204" pitchFamily="34" charset="0"/>
              </a:rPr>
              <a:t>Step 3: Determining Stakeholders’ Power and Influence over Decisions.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29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4B8-8709-6B19-8383-E26906F7A8B6}"/>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6.6 Crafting Mission and Vision Statements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84BBA86-4DB8-35C4-42D0-C4E835A175D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Mission and Vision-Development Process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Mission and vision development are require strong planning. Start with the people. To the greatest extent possible, let those people responsible for executing the mission and vision drive their development. This generally means soliciting their input and guiding them through the development of the actual statements, but ideally, it means teaching them how to craft those statements themselves.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79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64F5-6B08-26DF-C064-1433F2613D75}"/>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6.6 Crafting Mission and Vision Statements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DBC2918-DDAC-9772-5FDB-F5B409F9BD70}"/>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Content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Begin by describing the best possible business future for your company, using a target of 5 to 10 years in the future. Your written goals should be dreams, but they should be achievable dreams. Jim Collins (author of </a:t>
            </a:r>
            <a:r>
              <a:rPr lang="en-CA" sz="2000" i="1" dirty="0">
                <a:latin typeface="Arial" panose="020B0604020202020204" pitchFamily="34" charset="0"/>
                <a:cs typeface="Arial" panose="020B0604020202020204" pitchFamily="34" charset="0"/>
              </a:rPr>
              <a:t>Good to Great</a:t>
            </a:r>
            <a:r>
              <a:rPr lang="en-CA" sz="2000" dirty="0">
                <a:latin typeface="Arial" panose="020B0604020202020204" pitchFamily="34" charset="0"/>
                <a:cs typeface="Arial" panose="020B0604020202020204" pitchFamily="34" charset="0"/>
              </a:rPr>
              <a:t>) suggests that the vision be very bold, or what he likes to call a </a:t>
            </a:r>
            <a:r>
              <a:rPr lang="en-CA" sz="2000" b="1" dirty="0">
                <a:latin typeface="Arial" panose="020B0604020202020204" pitchFamily="34" charset="0"/>
                <a:cs typeface="Arial" panose="020B0604020202020204" pitchFamily="34" charset="0"/>
              </a:rPr>
              <a:t>BHAG</a:t>
            </a:r>
            <a:r>
              <a:rPr lang="en-CA" sz="2000" dirty="0">
                <a:latin typeface="Arial" panose="020B0604020202020204" pitchFamily="34" charset="0"/>
                <a:cs typeface="Arial" panose="020B0604020202020204" pitchFamily="34" charset="0"/>
              </a:rPr>
              <a:t>—a big, hairy, audacious goal—like the United State’s goal in the 1960s to go to the moon by the end of the decade, or Martin Luther King’s vision for a nonracist America.</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1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00AC-BF25-9062-778A-A4C9C3D18F9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6.6 Crafting Mission and Vision Statements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BF61C92-430D-41ED-2C18-E5C143161113}"/>
              </a:ext>
            </a:extLst>
          </p:cNvPr>
          <p:cNvSpPr>
            <a:spLocks noGrp="1"/>
          </p:cNvSpPr>
          <p:nvPr>
            <p:ph type="body" idx="1"/>
          </p:nvPr>
        </p:nvSpPr>
        <p:spPr/>
        <p:txBody>
          <a:bodyPr/>
          <a:lstStyle/>
          <a:p>
            <a:pPr marL="114300" indent="0">
              <a:buNone/>
            </a:pPr>
            <a:r>
              <a:rPr lang="en-CA" dirty="0">
                <a:latin typeface="Arial" panose="020B0604020202020204" pitchFamily="34" charset="0"/>
                <a:cs typeface="Arial" panose="020B0604020202020204" pitchFamily="34" charset="0"/>
              </a:rPr>
              <a:t>Specifically, the </a:t>
            </a:r>
            <a:r>
              <a:rPr lang="en-CA" dirty="0" err="1">
                <a:latin typeface="Arial" panose="020B0604020202020204" pitchFamily="34" charset="0"/>
                <a:cs typeface="Arial" panose="020B0604020202020204" pitchFamily="34" charset="0"/>
              </a:rPr>
              <a:t>O’Hallarons</a:t>
            </a:r>
            <a:r>
              <a:rPr lang="en-CA" dirty="0">
                <a:latin typeface="Arial" panose="020B0604020202020204" pitchFamily="34" charset="0"/>
                <a:cs typeface="Arial" panose="020B0604020202020204" pitchFamily="34" charset="0"/>
              </a:rPr>
              <a:t> find that the best mission statements have given attention to the following six areas:</a:t>
            </a:r>
          </a:p>
          <a:p>
            <a:pPr marL="114300" indent="0">
              <a:buNone/>
            </a:pP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What</a:t>
            </a:r>
            <a:r>
              <a:rPr lang="en-CA" dirty="0">
                <a:latin typeface="Arial" panose="020B0604020202020204" pitchFamily="34" charset="0"/>
                <a:cs typeface="Arial" panose="020B0604020202020204" pitchFamily="34" charset="0"/>
              </a:rPr>
              <a:t> “want-satisfying” service or commodity do we produce and work constantly to improve?</a:t>
            </a:r>
          </a:p>
          <a:p>
            <a:r>
              <a:rPr lang="en-CA" b="1" dirty="0">
                <a:latin typeface="Arial" panose="020B0604020202020204" pitchFamily="34" charset="0"/>
                <a:cs typeface="Arial" panose="020B0604020202020204" pitchFamily="34" charset="0"/>
              </a:rPr>
              <a:t>How</a:t>
            </a:r>
            <a:r>
              <a:rPr lang="en-CA" dirty="0">
                <a:latin typeface="Arial" panose="020B0604020202020204" pitchFamily="34" charset="0"/>
                <a:cs typeface="Arial" panose="020B0604020202020204" pitchFamily="34" charset="0"/>
              </a:rPr>
              <a:t> do we increase the wealth or quality of life or society?</a:t>
            </a:r>
          </a:p>
          <a:p>
            <a:r>
              <a:rPr lang="en-CA" b="1" dirty="0">
                <a:latin typeface="Arial" panose="020B0604020202020204" pitchFamily="34" charset="0"/>
                <a:cs typeface="Arial" panose="020B0604020202020204" pitchFamily="34" charset="0"/>
              </a:rPr>
              <a:t>How</a:t>
            </a:r>
            <a:r>
              <a:rPr lang="en-CA" dirty="0">
                <a:latin typeface="Arial" panose="020B0604020202020204" pitchFamily="34" charset="0"/>
                <a:cs typeface="Arial" panose="020B0604020202020204" pitchFamily="34" charset="0"/>
              </a:rPr>
              <a:t> do we provide opportunities for the productive employment of people?</a:t>
            </a:r>
          </a:p>
          <a:p>
            <a:r>
              <a:rPr lang="en-CA" b="1" dirty="0">
                <a:latin typeface="Arial" panose="020B0604020202020204" pitchFamily="34" charset="0"/>
                <a:cs typeface="Arial" panose="020B0604020202020204" pitchFamily="34" charset="0"/>
              </a:rPr>
              <a:t>How</a:t>
            </a:r>
            <a:r>
              <a:rPr lang="en-CA" dirty="0">
                <a:latin typeface="Arial" panose="020B0604020202020204" pitchFamily="34" charset="0"/>
                <a:cs typeface="Arial" panose="020B0604020202020204" pitchFamily="34" charset="0"/>
              </a:rPr>
              <a:t> are we creating a high-quality and meaningful work experience for employees?</a:t>
            </a:r>
          </a:p>
          <a:p>
            <a:r>
              <a:rPr lang="en-CA" b="1" dirty="0">
                <a:latin typeface="Arial" panose="020B0604020202020204" pitchFamily="34" charset="0"/>
                <a:cs typeface="Arial" panose="020B0604020202020204" pitchFamily="34" charset="0"/>
              </a:rPr>
              <a:t>How</a:t>
            </a:r>
            <a:r>
              <a:rPr lang="en-CA" dirty="0">
                <a:latin typeface="Arial" panose="020B0604020202020204" pitchFamily="34" charset="0"/>
                <a:cs typeface="Arial" panose="020B0604020202020204" pitchFamily="34" charset="0"/>
              </a:rPr>
              <a:t> do we live up to the obligation to provide fair and just wages?</a:t>
            </a:r>
          </a:p>
          <a:p>
            <a:r>
              <a:rPr lang="en-CA" b="1" dirty="0">
                <a:latin typeface="Arial" panose="020B0604020202020204" pitchFamily="34" charset="0"/>
                <a:cs typeface="Arial" panose="020B0604020202020204" pitchFamily="34" charset="0"/>
              </a:rPr>
              <a:t>How</a:t>
            </a:r>
            <a:r>
              <a:rPr lang="en-CA" dirty="0">
                <a:latin typeface="Arial" panose="020B0604020202020204" pitchFamily="34" charset="0"/>
                <a:cs typeface="Arial" panose="020B0604020202020204" pitchFamily="34" charset="0"/>
              </a:rPr>
              <a:t> do we fulfill the obligation to provide a fair and just return on capital?</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8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Consider the roles of mission, strategy and decision making.</a:t>
            </a:r>
          </a:p>
          <a:p>
            <a:r>
              <a:rPr lang="en-CA" dirty="0">
                <a:latin typeface="Arial" panose="020B0604020202020204" pitchFamily="34" charset="0"/>
                <a:cs typeface="Arial" panose="020B0604020202020204" pitchFamily="34" charset="0"/>
              </a:rPr>
              <a:t>Determine how creativity and passion are related to vision.</a:t>
            </a:r>
          </a:p>
          <a:p>
            <a:r>
              <a:rPr lang="en-CA" dirty="0">
                <a:latin typeface="Arial" panose="020B0604020202020204" pitchFamily="34" charset="0"/>
                <a:cs typeface="Arial" panose="020B0604020202020204" pitchFamily="34" charset="0"/>
              </a:rPr>
              <a:t>Incorporate stakeholder interests into mission and vision.</a:t>
            </a:r>
          </a:p>
          <a:p>
            <a:r>
              <a:rPr lang="en-CA" dirty="0">
                <a:latin typeface="Arial" panose="020B0604020202020204" pitchFamily="34" charset="0"/>
                <a:cs typeface="Arial" panose="020B0604020202020204" pitchFamily="34" charset="0"/>
              </a:rPr>
              <a:t>Develop statements that articulate organizational mission and vision.</a:t>
            </a:r>
          </a:p>
          <a:p>
            <a:r>
              <a:rPr lang="en-CA" dirty="0">
                <a:latin typeface="Arial" panose="020B0604020202020204" pitchFamily="34" charset="0"/>
                <a:cs typeface="Arial" panose="020B0604020202020204" pitchFamily="34" charset="0"/>
              </a:rPr>
              <a:t>Apply mission, vision, and values to your personal goals and professional career.</a:t>
            </a:r>
          </a:p>
          <a:p>
            <a:r>
              <a:rPr lang="en-CA" dirty="0">
                <a:latin typeface="Arial" panose="020B0604020202020204" pitchFamily="34" charset="0"/>
                <a:cs typeface="Arial" panose="020B0604020202020204" pitchFamily="34" charset="0"/>
              </a:rPr>
              <a:t>Analyze how strategies emerge.</a:t>
            </a:r>
          </a:p>
          <a:p>
            <a:r>
              <a:rPr lang="en-CA" dirty="0">
                <a:latin typeface="Arial" panose="020B0604020202020204" pitchFamily="34" charset="0"/>
                <a:cs typeface="Arial" panose="020B0604020202020204" pitchFamily="34" charset="0"/>
              </a:rPr>
              <a:t>Interpret strategy as trade-offs, discipline, and focus.</a:t>
            </a:r>
          </a:p>
          <a:p>
            <a:r>
              <a:rPr lang="en-CA" dirty="0">
                <a:latin typeface="Arial" panose="020B0604020202020204" pitchFamily="34" charset="0"/>
                <a:cs typeface="Arial" panose="020B0604020202020204" pitchFamily="34" charset="0"/>
              </a:rPr>
              <a:t>Conduct internal analysis to develop strategy.</a:t>
            </a:r>
          </a:p>
          <a:p>
            <a:r>
              <a:rPr lang="en-CA" dirty="0">
                <a:latin typeface="Arial" panose="020B0604020202020204" pitchFamily="34" charset="0"/>
                <a:cs typeface="Arial" panose="020B0604020202020204" pitchFamily="34" charset="0"/>
              </a:rPr>
              <a:t>Conduct external analysis to develop strategy.</a:t>
            </a:r>
          </a:p>
          <a:p>
            <a:r>
              <a:rPr lang="en-CA" dirty="0">
                <a:latin typeface="Arial" panose="020B0604020202020204" pitchFamily="34" charset="0"/>
                <a:cs typeface="Arial" panose="020B0604020202020204" pitchFamily="34" charset="0"/>
              </a:rPr>
              <a:t>Formulate organizational and personal strategy with the strategy diamond.</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D4DD-1BFC-0DB6-52E7-0A821FDC0D01}"/>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6.7 Developing Your Personal Mission and Vision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4F44D88-D27B-5284-BF35-60B9BC39E3AB}"/>
              </a:ext>
            </a:extLst>
          </p:cNvPr>
          <p:cNvSpPr>
            <a:spLocks noGrp="1"/>
          </p:cNvSpPr>
          <p:nvPr>
            <p:ph type="body" idx="1"/>
          </p:nvPr>
        </p:nvSpPr>
        <p:spPr>
          <a:xfrm>
            <a:off x="311700" y="2144275"/>
            <a:ext cx="8520600" cy="3339000"/>
          </a:xfrm>
        </p:spPr>
        <p:txBody>
          <a:bodyPr/>
          <a:lstStyle/>
          <a:p>
            <a:pPr marL="114300" indent="0">
              <a:buNone/>
            </a:pPr>
            <a:r>
              <a:rPr lang="en-CA" sz="2000" dirty="0">
                <a:latin typeface="Arial" panose="020B0604020202020204" pitchFamily="34" charset="0"/>
                <a:cs typeface="Arial" panose="020B0604020202020204" pitchFamily="34" charset="0"/>
              </a:rPr>
              <a:t>Personal mission and vision communicate the direction in which you are headed, as well as providing some explanation for why you are choosing one direction or set of objectives over others. Thinking about and writing down mission and vision statements for your life can help provide you with a compass as you work toward your own goals and objectives.</a:t>
            </a:r>
          </a:p>
          <a:p>
            <a:endParaRPr lang="en-CA" dirty="0"/>
          </a:p>
          <a:p>
            <a:endParaRPr lang="en-US" dirty="0"/>
          </a:p>
        </p:txBody>
      </p:sp>
    </p:spTree>
    <p:extLst>
      <p:ext uri="{BB962C8B-B14F-4D97-AF65-F5344CB8AC3E}">
        <p14:creationId xmlns:p14="http://schemas.microsoft.com/office/powerpoint/2010/main" val="11529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A61B-6A40-6697-51B3-258A8DA2A05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6.7 Developing Your Personal Mission and Vision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15078BD-4E61-77D8-FA30-6EFD6C2D120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Your Mission and Vision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Note that the development of a personal mission and vision, and then a strategy for achieving them, are exactly the opposite of what most people follow. Most people do not plan further ahead than their next job or activity (if they plan their career at all).</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90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58C7-0125-75F5-68FA-077D2EA0C6D5}"/>
              </a:ext>
            </a:extLst>
          </p:cNvPr>
          <p:cNvSpPr>
            <a:spLocks noGrp="1"/>
          </p:cNvSpPr>
          <p:nvPr>
            <p:ph type="title"/>
          </p:nvPr>
        </p:nvSpPr>
        <p:spPr>
          <a:xfrm>
            <a:off x="311699" y="410000"/>
            <a:ext cx="8689081" cy="607800"/>
          </a:xfrm>
        </p:spPr>
        <p:txBody>
          <a:bodyPr>
            <a:normAutofit fontScale="90000"/>
          </a:bodyPr>
          <a:lstStyle/>
          <a:p>
            <a:r>
              <a:rPr lang="en-CA" dirty="0">
                <a:latin typeface="Arial" panose="020B0604020202020204" pitchFamily="34" charset="0"/>
                <a:cs typeface="Arial" panose="020B0604020202020204" pitchFamily="34" charset="0"/>
              </a:rPr>
              <a:t>6.7 Developing Your Personal Mission and Vision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4188F5-1091-1745-55B9-4A1605E2E655}"/>
              </a:ext>
            </a:extLst>
          </p:cNvPr>
          <p:cNvSpPr>
            <a:spLocks noGrp="1"/>
          </p:cNvSpPr>
          <p:nvPr>
            <p:ph type="body" idx="1"/>
          </p:nvPr>
        </p:nvSpPr>
        <p:spPr>
          <a:xfrm>
            <a:off x="311700" y="1956988"/>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The first step in planning a career is obviously a long-term goal. Where do you want to end up, ultimately? Do you really want to be a CEO or prime minister of Canada, now that you know what it “costs” to be either one? There are a couple basic parts to this process.</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57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2BE7-B43B-8E95-E336-009A1958CB6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6.8 Strategic Management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E2FCD40-C788-DE50-08F2-F38D4FB408E6}"/>
              </a:ext>
            </a:extLst>
          </p:cNvPr>
          <p:cNvSpPr>
            <a:spLocks noGrp="1"/>
          </p:cNvSpPr>
          <p:nvPr>
            <p:ph type="body" idx="1"/>
          </p:nvPr>
        </p:nvSpPr>
        <p:spPr/>
        <p:txBody>
          <a:bodyPr/>
          <a:lstStyle/>
          <a:p>
            <a:pPr marL="114300" indent="0">
              <a:buNone/>
            </a:pPr>
            <a:r>
              <a:rPr lang="en-CA" b="1" dirty="0"/>
              <a:t>What Is Strategic Management?</a:t>
            </a:r>
          </a:p>
          <a:p>
            <a:pPr marL="114300" indent="0">
              <a:buNone/>
            </a:pPr>
            <a:endParaRPr lang="en-CA" dirty="0"/>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FF1CBDDC-FC06-3DB8-A1FF-4D1FE516A8A4}"/>
              </a:ext>
            </a:extLst>
          </p:cNvPr>
          <p:cNvSpPr txBox="1">
            <a:spLocks/>
          </p:cNvSpPr>
          <p:nvPr/>
        </p:nvSpPr>
        <p:spPr>
          <a:xfrm>
            <a:off x="311700" y="2155292"/>
            <a:ext cx="8520600" cy="1530401"/>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b="1" dirty="0">
                <a:latin typeface="Arial" panose="020B0604020202020204" pitchFamily="34" charset="0"/>
                <a:cs typeface="Arial" panose="020B0604020202020204" pitchFamily="34" charset="0"/>
              </a:rPr>
              <a:t>Strategic management</a:t>
            </a:r>
            <a:r>
              <a:rPr lang="en-CA" dirty="0">
                <a:latin typeface="Arial" panose="020B0604020202020204" pitchFamily="34" charset="0"/>
                <a:cs typeface="Arial" panose="020B0604020202020204" pitchFamily="34" charset="0"/>
              </a:rPr>
              <a:t> reflects what a firm is doing to achieve its mission and vision, as seen by its achievement of specific goals and objectives. A more formal definition tells us that the </a:t>
            </a:r>
            <a:r>
              <a:rPr lang="en-CA" b="1" dirty="0">
                <a:latin typeface="Arial" panose="020B0604020202020204" pitchFamily="34" charset="0"/>
                <a:cs typeface="Arial" panose="020B0604020202020204" pitchFamily="34" charset="0"/>
              </a:rPr>
              <a:t>strategic management process</a:t>
            </a:r>
            <a:r>
              <a:rPr lang="en-CA" dirty="0">
                <a:latin typeface="Arial" panose="020B0604020202020204" pitchFamily="34" charset="0"/>
                <a:cs typeface="Arial" panose="020B0604020202020204" pitchFamily="34" charset="0"/>
              </a:rPr>
              <a:t> “is the process by which a firm manages the formulation and implementation of its strategy” (Carpenter &amp; Sanders, 2009).</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08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E105-9F01-FA95-DF5E-9747AEA1B30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6.8 Strategic Management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A corporate strategy asks what businesses should we be in and how does being in one business help us compete in our other businesses? Business strategy asks how should we compete?">
            <a:extLst>
              <a:ext uri="{FF2B5EF4-FFF2-40B4-BE49-F238E27FC236}">
                <a16:creationId xmlns:a16="http://schemas.microsoft.com/office/drawing/2014/main" id="{E3472D24-FE00-703B-F111-E1E76D5E495E}"/>
              </a:ext>
            </a:extLst>
          </p:cNvPr>
          <p:cNvPicPr>
            <a:picLocks noChangeAspect="1"/>
          </p:cNvPicPr>
          <p:nvPr/>
        </p:nvPicPr>
        <p:blipFill>
          <a:blip r:embed="rId3"/>
          <a:stretch>
            <a:fillRect/>
          </a:stretch>
        </p:blipFill>
        <p:spPr>
          <a:xfrm>
            <a:off x="2016086" y="1218108"/>
            <a:ext cx="5589377" cy="3362534"/>
          </a:xfrm>
          <a:prstGeom prst="rect">
            <a:avLst/>
          </a:prstGeom>
        </p:spPr>
      </p:pic>
    </p:spTree>
    <p:extLst>
      <p:ext uri="{BB962C8B-B14F-4D97-AF65-F5344CB8AC3E}">
        <p14:creationId xmlns:p14="http://schemas.microsoft.com/office/powerpoint/2010/main" val="206415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083-76D5-C56A-8110-32F82B49BC6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6.8 Strategic Management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A6D0AB-E2DF-2452-EDEA-31B3179E4828}"/>
              </a:ext>
            </a:extLst>
          </p:cNvPr>
          <p:cNvSpPr>
            <a:spLocks noGrp="1"/>
          </p:cNvSpPr>
          <p:nvPr>
            <p:ph type="body" idx="1"/>
          </p:nvPr>
        </p:nvSpPr>
        <p:spPr>
          <a:xfrm>
            <a:off x="311700" y="1017800"/>
            <a:ext cx="8520600" cy="3339000"/>
          </a:xfrm>
        </p:spPr>
        <p:txBody>
          <a:bodyPr/>
          <a:lstStyle/>
          <a:p>
            <a:pPr marL="114300" indent="0">
              <a:buNone/>
            </a:pPr>
            <a:r>
              <a:rPr lang="en-CA" b="1" dirty="0"/>
              <a:t>Strategic Inputs</a:t>
            </a:r>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6C3B7911-187D-8859-5381-5EA7D16422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7900" y="1368000"/>
            <a:ext cx="4648200" cy="3365500"/>
          </a:xfrm>
          <a:prstGeom prst="rect">
            <a:avLst/>
          </a:prstGeom>
        </p:spPr>
      </p:pic>
    </p:spTree>
    <p:extLst>
      <p:ext uri="{BB962C8B-B14F-4D97-AF65-F5344CB8AC3E}">
        <p14:creationId xmlns:p14="http://schemas.microsoft.com/office/powerpoint/2010/main" val="370083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D935-4737-8BBE-0A19-66B20FC5E9D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6.9 How Do Strategies Emerge?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CF27141-D274-2686-DC1A-8407A57EE85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Intended and Realized Strategies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Many things can happen between the development of the plan and its realization, including, but not limited to: </a:t>
            </a:r>
          </a:p>
          <a:p>
            <a:pPr marL="114300" indent="0">
              <a:buNone/>
            </a:pPr>
            <a:endParaRPr lang="en-CA" sz="2000" dirty="0">
              <a:latin typeface="Arial" panose="020B0604020202020204" pitchFamily="34" charset="0"/>
              <a:cs typeface="Arial" panose="020B0604020202020204" pitchFamily="34" charset="0"/>
            </a:endParaRPr>
          </a:p>
          <a:p>
            <a:pPr marL="571500" indent="-457200">
              <a:buFont typeface="+mj-lt"/>
              <a:buAutoNum type="arabicPeriod"/>
            </a:pPr>
            <a:r>
              <a:rPr lang="en-CA" sz="2000" dirty="0">
                <a:latin typeface="Arial" panose="020B0604020202020204" pitchFamily="34" charset="0"/>
                <a:cs typeface="Arial" panose="020B0604020202020204" pitchFamily="34" charset="0"/>
              </a:rPr>
              <a:t>the plan is poorly constructed, </a:t>
            </a:r>
          </a:p>
          <a:p>
            <a:pPr marL="571500" indent="-457200">
              <a:buFont typeface="+mj-lt"/>
              <a:buAutoNum type="arabicPeriod"/>
            </a:pPr>
            <a:r>
              <a:rPr lang="en-CA" sz="2000" dirty="0">
                <a:latin typeface="Arial" panose="020B0604020202020204" pitchFamily="34" charset="0"/>
                <a:cs typeface="Arial" panose="020B0604020202020204" pitchFamily="34" charset="0"/>
              </a:rPr>
              <a:t>competitors undermine the advantages envisioned by the plan,</a:t>
            </a:r>
          </a:p>
          <a:p>
            <a:pPr marL="571500" indent="-457200">
              <a:buFont typeface="+mj-lt"/>
              <a:buAutoNum type="arabicPeriod"/>
            </a:pPr>
            <a:r>
              <a:rPr lang="en-CA" sz="2000" dirty="0">
                <a:latin typeface="Arial" panose="020B0604020202020204" pitchFamily="34" charset="0"/>
                <a:cs typeface="Arial" panose="020B0604020202020204" pitchFamily="34" charset="0"/>
              </a:rPr>
              <a:t>the plan was good but poorly executed.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722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99F0-9AFA-E81E-90E7-2CA5485DC55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6.9 How Do Strategies Emerge?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9E006F1D-BDE8-3538-DE7E-265052581E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48288" y="1342239"/>
            <a:ext cx="5302403" cy="3114271"/>
          </a:xfrm>
          <a:prstGeom prst="rect">
            <a:avLst/>
          </a:prstGeom>
        </p:spPr>
      </p:pic>
    </p:spTree>
    <p:extLst>
      <p:ext uri="{BB962C8B-B14F-4D97-AF65-F5344CB8AC3E}">
        <p14:creationId xmlns:p14="http://schemas.microsoft.com/office/powerpoint/2010/main" val="113725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14BE-FF8D-C72D-F9E0-F7B745A3AA2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6.9 How Do Strategies Emerge?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C4D63C0-4736-B0E4-90F6-C929E71A744E}"/>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The Making of Strategy: How Is Strategy Made?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Robert Grant, author of </a:t>
            </a:r>
            <a:r>
              <a:rPr lang="en-CA" i="1" dirty="0">
                <a:latin typeface="Arial" panose="020B0604020202020204" pitchFamily="34" charset="0"/>
                <a:cs typeface="Arial" panose="020B0604020202020204" pitchFamily="34" charset="0"/>
              </a:rPr>
              <a:t>Contemporary Strategy Analysis</a:t>
            </a:r>
            <a:r>
              <a:rPr lang="en-CA" dirty="0">
                <a:latin typeface="Arial" panose="020B0604020202020204" pitchFamily="34" charset="0"/>
                <a:cs typeface="Arial" panose="020B0604020202020204" pitchFamily="34" charset="0"/>
              </a:rPr>
              <a:t>, shares his view of how strategy is made as follows (Grant, 2002). For most organizations, strategy making combines design and emergence. The deliberate design of strategy (through formal processes such as board meetings and strategic planning) has been characterized as a primarily top-down process. </a:t>
            </a: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61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B7AA-0712-8406-84C0-8180CBADE2E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6.10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D96811-EB02-FB7C-E720-66545775ADC8}"/>
              </a:ext>
            </a:extLst>
          </p:cNvPr>
          <p:cNvSpPr>
            <a:spLocks noGrp="1"/>
          </p:cNvSpPr>
          <p:nvPr>
            <p:ph type="body" idx="1"/>
          </p:nvPr>
        </p:nvSpPr>
        <p:spPr/>
        <p:txBody>
          <a:bodyPr>
            <a:normAutofit fontScale="85000" lnSpcReduction="10000"/>
          </a:bodyPr>
          <a:lstStyle/>
          <a:p>
            <a:r>
              <a:rPr lang="en-CA" b="1" dirty="0">
                <a:latin typeface="Arial" panose="020B0604020202020204" pitchFamily="34" charset="0"/>
                <a:cs typeface="Arial" panose="020B0604020202020204" pitchFamily="34" charset="0"/>
              </a:rPr>
              <a:t>BHAG</a:t>
            </a:r>
            <a:r>
              <a:rPr lang="en-CA" dirty="0">
                <a:latin typeface="Arial" panose="020B0604020202020204" pitchFamily="34" charset="0"/>
                <a:cs typeface="Arial" panose="020B0604020202020204" pitchFamily="34" charset="0"/>
              </a:rPr>
              <a:t> is an acronym that stands for a big, hairy, audacious goal – bold enough to ignite energy and enthusiasm but still achievable.</a:t>
            </a:r>
          </a:p>
          <a:p>
            <a:r>
              <a:rPr lang="en-CA" b="1" dirty="0">
                <a:latin typeface="Arial" panose="020B0604020202020204" pitchFamily="34" charset="0"/>
                <a:cs typeface="Arial" panose="020B0604020202020204" pitchFamily="34" charset="0"/>
              </a:rPr>
              <a:t>Business strategy</a:t>
            </a:r>
            <a:r>
              <a:rPr lang="en-CA" dirty="0">
                <a:latin typeface="Arial" panose="020B0604020202020204" pitchFamily="34" charset="0"/>
                <a:cs typeface="Arial" panose="020B0604020202020204" pitchFamily="34" charset="0"/>
              </a:rPr>
              <a:t> focuses on  how a given business needs to compete to be effective.</a:t>
            </a:r>
          </a:p>
          <a:p>
            <a:r>
              <a:rPr lang="en-CA" b="1" dirty="0">
                <a:latin typeface="Arial" panose="020B0604020202020204" pitchFamily="34" charset="0"/>
                <a:cs typeface="Arial" panose="020B0604020202020204" pitchFamily="34" charset="0"/>
              </a:rPr>
              <a:t>Controlling</a:t>
            </a:r>
            <a:r>
              <a:rPr lang="en-CA" dirty="0">
                <a:latin typeface="Arial" panose="020B0604020202020204" pitchFamily="34" charset="0"/>
                <a:cs typeface="Arial" panose="020B0604020202020204" pitchFamily="34" charset="0"/>
              </a:rPr>
              <a:t> involves ensuring that organizations operate efficiently and effectively.</a:t>
            </a:r>
          </a:p>
          <a:p>
            <a:r>
              <a:rPr lang="en-CA" b="1" dirty="0">
                <a:latin typeface="Arial" panose="020B0604020202020204" pitchFamily="34" charset="0"/>
                <a:cs typeface="Arial" panose="020B0604020202020204" pitchFamily="34" charset="0"/>
              </a:rPr>
              <a:t>Corporate strategy</a:t>
            </a:r>
            <a:r>
              <a:rPr lang="en-CA" dirty="0">
                <a:latin typeface="Arial" panose="020B0604020202020204" pitchFamily="34" charset="0"/>
                <a:cs typeface="Arial" panose="020B0604020202020204" pitchFamily="34" charset="0"/>
              </a:rPr>
              <a:t> answers strategy questions related to “What business or businesses should we be in?” and “How does being in one business help us compete in our other business(es), and vice versa?”</a:t>
            </a:r>
          </a:p>
          <a:p>
            <a:r>
              <a:rPr lang="en-CA" b="1" dirty="0">
                <a:latin typeface="Arial" panose="020B0604020202020204" pitchFamily="34" charset="0"/>
                <a:cs typeface="Arial" panose="020B0604020202020204" pitchFamily="34" charset="0"/>
              </a:rPr>
              <a:t>Creativity</a:t>
            </a:r>
            <a:r>
              <a:rPr lang="en-CA" dirty="0">
                <a:latin typeface="Arial" panose="020B0604020202020204" pitchFamily="34" charset="0"/>
                <a:cs typeface="Arial" panose="020B0604020202020204" pitchFamily="34" charset="0"/>
              </a:rPr>
              <a:t> is the power or ability to invent.</a:t>
            </a:r>
          </a:p>
          <a:p>
            <a:r>
              <a:rPr lang="en-CA" b="1" dirty="0">
                <a:latin typeface="Arial" panose="020B0604020202020204" pitchFamily="34" charset="0"/>
                <a:cs typeface="Arial" panose="020B0604020202020204" pitchFamily="34" charset="0"/>
              </a:rPr>
              <a:t>Deliberate strategy</a:t>
            </a:r>
            <a:r>
              <a:rPr lang="en-CA" dirty="0">
                <a:latin typeface="Arial" panose="020B0604020202020204" pitchFamily="34" charset="0"/>
                <a:cs typeface="Arial" panose="020B0604020202020204" pitchFamily="34" charset="0"/>
              </a:rPr>
              <a:t> is a rational, analytical process of deliberate planning.</a:t>
            </a:r>
          </a:p>
          <a:p>
            <a:r>
              <a:rPr lang="en-CA" b="1" dirty="0">
                <a:latin typeface="Arial" panose="020B0604020202020204" pitchFamily="34" charset="0"/>
                <a:cs typeface="Arial" panose="020B0604020202020204" pitchFamily="34" charset="0"/>
              </a:rPr>
              <a:t>Diversification</a:t>
            </a:r>
            <a:r>
              <a:rPr lang="en-CA" dirty="0">
                <a:latin typeface="Arial" panose="020B0604020202020204" pitchFamily="34" charset="0"/>
                <a:cs typeface="Arial" panose="020B0604020202020204" pitchFamily="34" charset="0"/>
              </a:rPr>
              <a:t> is where an organization participates in multiple businesses that are in some way distinct from each other.</a:t>
            </a:r>
          </a:p>
          <a:p>
            <a:r>
              <a:rPr lang="en-CA" b="1" dirty="0">
                <a:latin typeface="Arial" panose="020B0604020202020204" pitchFamily="34" charset="0"/>
                <a:cs typeface="Arial" panose="020B0604020202020204" pitchFamily="34" charset="0"/>
              </a:rPr>
              <a:t>Emergent strategy </a:t>
            </a:r>
            <a:r>
              <a:rPr lang="en-CA" dirty="0">
                <a:latin typeface="Arial" panose="020B0604020202020204" pitchFamily="34" charset="0"/>
                <a:cs typeface="Arial" panose="020B0604020202020204" pitchFamily="34" charset="0"/>
              </a:rPr>
              <a:t>is the decisions that emerge from the complex process whereby leaders interpret the intended strategy while accommodating new ideas and changing circumstances.</a:t>
            </a:r>
          </a:p>
          <a:p>
            <a:r>
              <a:rPr lang="en-CA" b="1" dirty="0">
                <a:latin typeface="Arial" panose="020B0604020202020204" pitchFamily="34" charset="0"/>
                <a:cs typeface="Arial" panose="020B0604020202020204" pitchFamily="34" charset="0"/>
              </a:rPr>
              <a:t>engagement</a:t>
            </a:r>
            <a:r>
              <a:rPr lang="en-CA" dirty="0">
                <a:latin typeface="Arial" panose="020B0604020202020204" pitchFamily="34" charset="0"/>
                <a:cs typeface="Arial" panose="020B0604020202020204" pitchFamily="34" charset="0"/>
              </a:rPr>
              <a:t> is determined by how involved and satisfied an employee is; engaged employees perform to their peak ability and are happy to do so.</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15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9D9B-C327-DCBE-AD7A-0E5F155040F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6.1 Mission and Strategy</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A strategy is how an organization aims to realize its mission and vision, and the goals and objectives are the indicators of how well the strategy is succeeding.">
            <a:extLst>
              <a:ext uri="{FF2B5EF4-FFF2-40B4-BE49-F238E27FC236}">
                <a16:creationId xmlns:a16="http://schemas.microsoft.com/office/drawing/2014/main" id="{5E71B38D-AED8-C705-7087-7AE6E6B87B35}"/>
              </a:ext>
            </a:extLst>
          </p:cNvPr>
          <p:cNvPicPr>
            <a:picLocks noChangeAspect="1"/>
          </p:cNvPicPr>
          <p:nvPr/>
        </p:nvPicPr>
        <p:blipFill>
          <a:blip r:embed="rId3"/>
          <a:stretch>
            <a:fillRect/>
          </a:stretch>
        </p:blipFill>
        <p:spPr>
          <a:xfrm>
            <a:off x="2532199" y="1107188"/>
            <a:ext cx="4079602" cy="3626312"/>
          </a:xfrm>
          <a:prstGeom prst="rect">
            <a:avLst/>
          </a:prstGeom>
        </p:spPr>
      </p:pic>
    </p:spTree>
    <p:extLst>
      <p:ext uri="{BB962C8B-B14F-4D97-AF65-F5344CB8AC3E}">
        <p14:creationId xmlns:p14="http://schemas.microsoft.com/office/powerpoint/2010/main" val="306727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8056-B4B0-4499-33BC-D04A58EBC82C}"/>
              </a:ext>
            </a:extLst>
          </p:cNvPr>
          <p:cNvSpPr>
            <a:spLocks noGrp="1"/>
          </p:cNvSpPr>
          <p:nvPr>
            <p:ph type="title"/>
          </p:nvPr>
        </p:nvSpPr>
        <p:spPr>
          <a:xfrm>
            <a:off x="311700" y="112544"/>
            <a:ext cx="8520600" cy="607800"/>
          </a:xfrm>
        </p:spPr>
        <p:txBody>
          <a:bodyPr>
            <a:noAutofit/>
          </a:bodyPr>
          <a:lstStyle/>
          <a:p>
            <a:r>
              <a:rPr lang="en-CA" dirty="0">
                <a:latin typeface="Arial" panose="020B0604020202020204" pitchFamily="34" charset="0"/>
                <a:cs typeface="Arial" panose="020B0604020202020204" pitchFamily="34" charset="0"/>
              </a:rPr>
              <a:t>6.10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5AAAA75-B8A7-3933-5734-D536B2006117}"/>
              </a:ext>
            </a:extLst>
          </p:cNvPr>
          <p:cNvSpPr>
            <a:spLocks noGrp="1"/>
          </p:cNvSpPr>
          <p:nvPr>
            <p:ph type="body" idx="1"/>
          </p:nvPr>
        </p:nvSpPr>
        <p:spPr>
          <a:xfrm>
            <a:off x="223565" y="720344"/>
            <a:ext cx="8520600" cy="3339000"/>
          </a:xfrm>
        </p:spPr>
        <p:txBody>
          <a:bodyPr>
            <a:noAutofit/>
          </a:bodyPr>
          <a:lstStyle/>
          <a:p>
            <a:r>
              <a:rPr lang="en-CA" sz="1300" b="1" dirty="0">
                <a:latin typeface="Arial" panose="020B0604020202020204" pitchFamily="34" charset="0"/>
                <a:cs typeface="Arial" panose="020B0604020202020204" pitchFamily="34" charset="0"/>
              </a:rPr>
              <a:t>Intended strategy</a:t>
            </a:r>
            <a:r>
              <a:rPr lang="en-CA" sz="1300" dirty="0">
                <a:latin typeface="Arial" panose="020B0604020202020204" pitchFamily="34" charset="0"/>
                <a:cs typeface="Arial" panose="020B0604020202020204" pitchFamily="34" charset="0"/>
              </a:rPr>
              <a:t> is conceived by the top management team through a process of negotiation, bargaining, and compromise, involving many individuals and groups within the organization – this strategy is not always implemented.</a:t>
            </a:r>
          </a:p>
          <a:p>
            <a:r>
              <a:rPr lang="en-CA" sz="1300" b="1" dirty="0">
                <a:latin typeface="Arial" panose="020B0604020202020204" pitchFamily="34" charset="0"/>
                <a:cs typeface="Arial" panose="020B0604020202020204" pitchFamily="34" charset="0"/>
              </a:rPr>
              <a:t>Mission statement</a:t>
            </a:r>
            <a:r>
              <a:rPr lang="en-CA" sz="1300" dirty="0">
                <a:latin typeface="Arial" panose="020B0604020202020204" pitchFamily="34" charset="0"/>
                <a:cs typeface="Arial" panose="020B0604020202020204" pitchFamily="34" charset="0"/>
              </a:rPr>
              <a:t> communicates the organization’s reason for being, and how it aims to serve its key stakeholders.</a:t>
            </a:r>
          </a:p>
          <a:p>
            <a:r>
              <a:rPr lang="en-CA" sz="1300" b="1" dirty="0">
                <a:latin typeface="Arial" panose="020B0604020202020204" pitchFamily="34" charset="0"/>
                <a:cs typeface="Arial" panose="020B0604020202020204" pitchFamily="34" charset="0"/>
              </a:rPr>
              <a:t>Opportunities</a:t>
            </a:r>
            <a:r>
              <a:rPr lang="en-CA" sz="1300" dirty="0">
                <a:latin typeface="Arial" panose="020B0604020202020204" pitchFamily="34" charset="0"/>
                <a:cs typeface="Arial" panose="020B0604020202020204" pitchFamily="34" charset="0"/>
              </a:rPr>
              <a:t> are external factors that can benefit an organization.</a:t>
            </a:r>
          </a:p>
          <a:p>
            <a:r>
              <a:rPr lang="en-CA" sz="1300" b="1" dirty="0">
                <a:latin typeface="Arial" panose="020B0604020202020204" pitchFamily="34" charset="0"/>
                <a:cs typeface="Arial" panose="020B0604020202020204" pitchFamily="34" charset="0"/>
              </a:rPr>
              <a:t>Organizational culture</a:t>
            </a:r>
            <a:r>
              <a:rPr lang="en-CA" sz="1300" dirty="0">
                <a:latin typeface="Arial" panose="020B0604020202020204" pitchFamily="34" charset="0"/>
                <a:cs typeface="Arial" panose="020B0604020202020204" pitchFamily="34" charset="0"/>
              </a:rPr>
              <a:t> is the workplace environment formulated from the interaction of the employees in the workplace, and is defined by all of their life experiences, strengths, weaknesses, education, upbringing, and other attributes.</a:t>
            </a:r>
          </a:p>
          <a:p>
            <a:r>
              <a:rPr lang="en-CA" sz="1300" b="1" dirty="0">
                <a:latin typeface="Arial" panose="020B0604020202020204" pitchFamily="34" charset="0"/>
                <a:cs typeface="Arial" panose="020B0604020202020204" pitchFamily="34" charset="0"/>
              </a:rPr>
              <a:t>Organizational design</a:t>
            </a:r>
            <a:r>
              <a:rPr lang="en-CA" sz="1300" dirty="0">
                <a:latin typeface="Arial" panose="020B0604020202020204" pitchFamily="34" charset="0"/>
                <a:cs typeface="Arial" panose="020B0604020202020204" pitchFamily="34" charset="0"/>
              </a:rPr>
              <a:t> is a formal, guided process for integrating the people, information, and technology of an organization.</a:t>
            </a:r>
          </a:p>
          <a:p>
            <a:r>
              <a:rPr lang="en-CA" sz="1300" b="1" dirty="0">
                <a:latin typeface="Arial" panose="020B0604020202020204" pitchFamily="34" charset="0"/>
                <a:cs typeface="Arial" panose="020B0604020202020204" pitchFamily="34" charset="0"/>
              </a:rPr>
              <a:t>Organizing</a:t>
            </a:r>
            <a:r>
              <a:rPr lang="en-CA" sz="1300" dirty="0">
                <a:latin typeface="Arial" panose="020B0604020202020204" pitchFamily="34" charset="0"/>
                <a:cs typeface="Arial" panose="020B0604020202020204" pitchFamily="34" charset="0"/>
              </a:rPr>
              <a:t> is the function of management that involves developing an organizational structure and allocating human resources to ensure the accomplishment of objectives.</a:t>
            </a:r>
          </a:p>
          <a:p>
            <a:r>
              <a:rPr lang="en-CA" sz="1300" b="1" dirty="0">
                <a:latin typeface="Arial" panose="020B0604020202020204" pitchFamily="34" charset="0"/>
                <a:cs typeface="Arial" panose="020B0604020202020204" pitchFamily="34" charset="0"/>
              </a:rPr>
              <a:t>Passion</a:t>
            </a:r>
            <a:r>
              <a:rPr lang="en-CA" sz="1300" dirty="0">
                <a:latin typeface="Arial" panose="020B0604020202020204" pitchFamily="34" charset="0"/>
                <a:cs typeface="Arial" panose="020B0604020202020204" pitchFamily="34" charset="0"/>
              </a:rPr>
              <a:t> refers to an intense, driving, or overmastering feeling or conviction.</a:t>
            </a:r>
          </a:p>
          <a:p>
            <a:r>
              <a:rPr lang="en-CA" sz="1300" b="1" dirty="0">
                <a:latin typeface="Arial" panose="020B0604020202020204" pitchFamily="34" charset="0"/>
                <a:cs typeface="Arial" panose="020B0604020202020204" pitchFamily="34" charset="0"/>
              </a:rPr>
              <a:t>PESTEL</a:t>
            </a:r>
            <a:r>
              <a:rPr lang="en-CA" sz="1300" dirty="0">
                <a:latin typeface="Arial" panose="020B0604020202020204" pitchFamily="34" charset="0"/>
                <a:cs typeface="Arial" panose="020B0604020202020204" pitchFamily="34" charset="0"/>
              </a:rPr>
              <a:t> is a strategic management tool used to analyze an organization’s political, economic, sociocultural, technological, environmental, and legal environments.</a:t>
            </a:r>
          </a:p>
          <a:p>
            <a:r>
              <a:rPr lang="en-CA" sz="1300" b="1" dirty="0">
                <a:latin typeface="Arial" panose="020B0604020202020204" pitchFamily="34" charset="0"/>
                <a:cs typeface="Arial" panose="020B0604020202020204" pitchFamily="34" charset="0"/>
              </a:rPr>
              <a:t>Realized strategy</a:t>
            </a:r>
            <a:r>
              <a:rPr lang="en-CA" sz="1300" dirty="0">
                <a:latin typeface="Arial" panose="020B0604020202020204" pitchFamily="34" charset="0"/>
                <a:cs typeface="Arial" panose="020B0604020202020204" pitchFamily="34" charset="0"/>
              </a:rPr>
              <a:t> is the strategy that is actually implemented, generally significantly different from the initial intended strategy.</a:t>
            </a:r>
          </a:p>
          <a:p>
            <a:r>
              <a:rPr lang="en-CA" sz="1300" b="1" dirty="0">
                <a:latin typeface="Arial" panose="020B0604020202020204" pitchFamily="34" charset="0"/>
                <a:cs typeface="Arial" panose="020B0604020202020204" pitchFamily="34" charset="0"/>
              </a:rPr>
              <a:t>Social networks</a:t>
            </a:r>
            <a:r>
              <a:rPr lang="en-CA" sz="1300" dirty="0">
                <a:latin typeface="Arial" panose="020B0604020202020204" pitchFamily="34" charset="0"/>
                <a:cs typeface="Arial" panose="020B0604020202020204" pitchFamily="34" charset="0"/>
              </a:rPr>
              <a:t> are often referred to as the “invisible organization.” They consist of individuals or organizations connected by one or more specific types of interdependency.</a:t>
            </a:r>
          </a:p>
          <a:p>
            <a:pPr marL="114300" indent="0">
              <a:buNone/>
            </a:pPr>
            <a:br>
              <a:rPr lang="en-CA"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06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5DF4-677A-63A3-432B-74A8E4DC8E3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6.10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1863606-B3AA-9952-65E7-15547AE7F4C3}"/>
              </a:ext>
            </a:extLst>
          </p:cNvPr>
          <p:cNvSpPr>
            <a:spLocks noGrp="1"/>
          </p:cNvSpPr>
          <p:nvPr>
            <p:ph type="body" idx="1"/>
          </p:nvPr>
        </p:nvSpPr>
        <p:spPr>
          <a:xfrm>
            <a:off x="311700" y="1216104"/>
            <a:ext cx="8520600" cy="3339000"/>
          </a:xfrm>
        </p:spPr>
        <p:txBody>
          <a:bodyPr>
            <a:noAutofit/>
          </a:bodyPr>
          <a:lstStyle/>
          <a:p>
            <a:r>
              <a:rPr lang="en-CA" sz="1200" b="1" dirty="0">
                <a:latin typeface="Arial" panose="020B0604020202020204" pitchFamily="34" charset="0"/>
                <a:cs typeface="Arial" panose="020B0604020202020204" pitchFamily="34" charset="0"/>
              </a:rPr>
              <a:t>Stakeholders</a:t>
            </a:r>
            <a:r>
              <a:rPr lang="en-CA" sz="1200" dirty="0">
                <a:latin typeface="Arial" panose="020B0604020202020204" pitchFamily="34" charset="0"/>
                <a:cs typeface="Arial" panose="020B0604020202020204" pitchFamily="34" charset="0"/>
              </a:rPr>
              <a:t> are individuals or groups who have an interest in an organization’s ability to deliver intended results and maintain the viability of its products and services.</a:t>
            </a:r>
          </a:p>
          <a:p>
            <a:r>
              <a:rPr lang="en-CA" sz="1200" b="1" dirty="0">
                <a:latin typeface="Arial" panose="020B0604020202020204" pitchFamily="34" charset="0"/>
                <a:cs typeface="Arial" panose="020B0604020202020204" pitchFamily="34" charset="0"/>
              </a:rPr>
              <a:t>Stakeholder analysis</a:t>
            </a:r>
            <a:r>
              <a:rPr lang="en-CA" sz="1200" dirty="0">
                <a:latin typeface="Arial" panose="020B0604020202020204" pitchFamily="34" charset="0"/>
                <a:cs typeface="Arial" panose="020B0604020202020204" pitchFamily="34" charset="0"/>
              </a:rPr>
              <a:t> refers to the range of techniques or tools used to identify and understand the needs and expectations of major interests inside and outside the organization environment.</a:t>
            </a:r>
          </a:p>
          <a:p>
            <a:r>
              <a:rPr lang="en-CA" sz="1200" b="1" dirty="0">
                <a:latin typeface="Arial" panose="020B0604020202020204" pitchFamily="34" charset="0"/>
                <a:cs typeface="Arial" panose="020B0604020202020204" pitchFamily="34" charset="0"/>
              </a:rPr>
              <a:t>Strategic human resources management (SHRM)</a:t>
            </a:r>
            <a:r>
              <a:rPr lang="en-CA" sz="1200" dirty="0">
                <a:latin typeface="Arial" panose="020B0604020202020204" pitchFamily="34" charset="0"/>
                <a:cs typeface="Arial" panose="020B0604020202020204" pitchFamily="34" charset="0"/>
              </a:rPr>
              <a:t> reflects the aim of integrating the organization’s human capital—its people—into the mission and vision.</a:t>
            </a:r>
          </a:p>
          <a:p>
            <a:r>
              <a:rPr lang="en-CA" sz="1200" b="1" dirty="0">
                <a:latin typeface="Arial" panose="020B0604020202020204" pitchFamily="34" charset="0"/>
                <a:cs typeface="Arial" panose="020B0604020202020204" pitchFamily="34" charset="0"/>
              </a:rPr>
              <a:t>Strategic management</a:t>
            </a:r>
            <a:r>
              <a:rPr lang="en-CA" sz="1200" dirty="0">
                <a:latin typeface="Arial" panose="020B0604020202020204" pitchFamily="34" charset="0"/>
                <a:cs typeface="Arial" panose="020B0604020202020204" pitchFamily="34" charset="0"/>
              </a:rPr>
              <a:t> reflects what a firm is doing to achieve its mission and vision, as seen by its achievement of specific goals and objectives.</a:t>
            </a:r>
          </a:p>
          <a:p>
            <a:r>
              <a:rPr lang="en-CA" sz="1200" b="1" dirty="0">
                <a:latin typeface="Arial" panose="020B0604020202020204" pitchFamily="34" charset="0"/>
                <a:cs typeface="Arial" panose="020B0604020202020204" pitchFamily="34" charset="0"/>
              </a:rPr>
              <a:t>Strategic management process</a:t>
            </a:r>
            <a:r>
              <a:rPr lang="en-CA" sz="1200" dirty="0">
                <a:latin typeface="Arial" panose="020B0604020202020204" pitchFamily="34" charset="0"/>
                <a:cs typeface="Arial" panose="020B0604020202020204" pitchFamily="34" charset="0"/>
              </a:rPr>
              <a:t> is the process whereby an organization accomplishes goals and objectives to accomplish their mission and vision.</a:t>
            </a:r>
          </a:p>
          <a:p>
            <a:r>
              <a:rPr lang="en-CA" sz="1200" b="1" dirty="0">
                <a:latin typeface="Arial" panose="020B0604020202020204" pitchFamily="34" charset="0"/>
                <a:cs typeface="Arial" panose="020B0604020202020204" pitchFamily="34" charset="0"/>
              </a:rPr>
              <a:t>Strategy formulation</a:t>
            </a:r>
            <a:r>
              <a:rPr lang="en-CA" sz="1200" dirty="0">
                <a:latin typeface="Arial" panose="020B0604020202020204" pitchFamily="34" charset="0"/>
                <a:cs typeface="Arial" panose="020B0604020202020204" pitchFamily="34" charset="0"/>
              </a:rPr>
              <a:t> is also called business planning or strategic planning, and helps determine what the firm should do to accomplish their mission and vision.</a:t>
            </a:r>
          </a:p>
          <a:p>
            <a:r>
              <a:rPr lang="en-CA" sz="1200" b="1" dirty="0">
                <a:latin typeface="Arial" panose="020B0604020202020204" pitchFamily="34" charset="0"/>
                <a:cs typeface="Arial" panose="020B0604020202020204" pitchFamily="34" charset="0"/>
              </a:rPr>
              <a:t>Strategy implementation</a:t>
            </a:r>
            <a:r>
              <a:rPr lang="en-CA" sz="1200" dirty="0">
                <a:latin typeface="Arial" panose="020B0604020202020204" pitchFamily="34" charset="0"/>
                <a:cs typeface="Arial" panose="020B0604020202020204" pitchFamily="34" charset="0"/>
              </a:rPr>
              <a:t> the actions taken to accomplish the organization’s mission and vision.</a:t>
            </a:r>
          </a:p>
          <a:p>
            <a:r>
              <a:rPr lang="en-CA" sz="1200" b="1" dirty="0">
                <a:latin typeface="Arial" panose="020B0604020202020204" pitchFamily="34" charset="0"/>
                <a:cs typeface="Arial" panose="020B0604020202020204" pitchFamily="34" charset="0"/>
              </a:rPr>
              <a:t>Strengths</a:t>
            </a:r>
            <a:r>
              <a:rPr lang="en-CA" sz="1200" dirty="0">
                <a:latin typeface="Arial" panose="020B0604020202020204" pitchFamily="34" charset="0"/>
                <a:cs typeface="Arial" panose="020B0604020202020204" pitchFamily="34" charset="0"/>
              </a:rPr>
              <a:t> are internal factors that are a competitive advantage to an organization.</a:t>
            </a:r>
          </a:p>
          <a:p>
            <a:r>
              <a:rPr lang="en-CA" sz="1200" b="1" dirty="0">
                <a:latin typeface="Arial" panose="020B0604020202020204" pitchFamily="34" charset="0"/>
                <a:cs typeface="Arial" panose="020B0604020202020204" pitchFamily="34" charset="0"/>
              </a:rPr>
              <a:t>Sustainable competitive advantage</a:t>
            </a:r>
            <a:r>
              <a:rPr lang="en-CA" sz="1200" dirty="0">
                <a:latin typeface="Arial" panose="020B0604020202020204" pitchFamily="34" charset="0"/>
                <a:cs typeface="Arial" panose="020B0604020202020204" pitchFamily="34" charset="0"/>
              </a:rPr>
              <a:t> occurs when an organization’s strengths cannot be easily duplicated or imitated by other firms, nor made redundant or less valuable by changes in the external environment.</a:t>
            </a:r>
          </a:p>
          <a:p>
            <a:r>
              <a:rPr lang="en-CA" sz="1200" b="1" dirty="0">
                <a:latin typeface="Arial" panose="020B0604020202020204" pitchFamily="34" charset="0"/>
                <a:cs typeface="Arial" panose="020B0604020202020204" pitchFamily="34" charset="0"/>
              </a:rPr>
              <a:t>SWOT analysis</a:t>
            </a:r>
            <a:r>
              <a:rPr lang="en-CA" sz="1200" dirty="0">
                <a:latin typeface="Arial" panose="020B0604020202020204" pitchFamily="34" charset="0"/>
                <a:cs typeface="Arial" panose="020B0604020202020204" pitchFamily="34" charset="0"/>
              </a:rPr>
              <a:t> is a strategic planning technique to help analyze an organization’s strengths, weaknesses, opportunities, and threats.</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0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1404-301B-0E78-7EF9-C9CF607907D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6.10 Key Terms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D1065D0-F77E-8A09-3F0F-44B91F5AD23B}"/>
              </a:ext>
            </a:extLst>
          </p:cNvPr>
          <p:cNvSpPr>
            <a:spLocks noGrp="1"/>
          </p:cNvSpPr>
          <p:nvPr>
            <p:ph type="body" idx="1"/>
          </p:nvPr>
        </p:nvSpPr>
        <p:spPr/>
        <p:txBody>
          <a:bodyPr>
            <a:normAutofit fontScale="77500" lnSpcReduction="20000"/>
          </a:bodyPr>
          <a:lstStyle/>
          <a:p>
            <a:r>
              <a:rPr lang="en-CA" b="1" dirty="0">
                <a:latin typeface="Arial" panose="020B0604020202020204" pitchFamily="34" charset="0"/>
                <a:cs typeface="Arial" panose="020B0604020202020204" pitchFamily="34" charset="0"/>
              </a:rPr>
              <a:t>Synergy</a:t>
            </a:r>
            <a:r>
              <a:rPr lang="en-CA" dirty="0">
                <a:latin typeface="Arial" panose="020B0604020202020204" pitchFamily="34" charset="0"/>
                <a:cs typeface="Arial" panose="020B0604020202020204" pitchFamily="34" charset="0"/>
              </a:rPr>
              <a:t> exists when the interaction of two or more activities create a combined effect greater than the sum of their individual effects.</a:t>
            </a:r>
          </a:p>
          <a:p>
            <a:r>
              <a:rPr lang="en-CA" b="1" dirty="0">
                <a:latin typeface="Arial" panose="020B0604020202020204" pitchFamily="34" charset="0"/>
                <a:cs typeface="Arial" panose="020B0604020202020204" pitchFamily="34" charset="0"/>
              </a:rPr>
              <a:t>Threats</a:t>
            </a:r>
            <a:r>
              <a:rPr lang="en-CA" dirty="0">
                <a:latin typeface="Arial" panose="020B0604020202020204" pitchFamily="34" charset="0"/>
                <a:cs typeface="Arial" panose="020B0604020202020204" pitchFamily="34" charset="0"/>
              </a:rPr>
              <a:t> are external factors beyond your control that could place the strategy, or the business, at risk.</a:t>
            </a:r>
          </a:p>
          <a:p>
            <a:r>
              <a:rPr lang="en-CA" b="1" dirty="0">
                <a:latin typeface="Arial" panose="020B0604020202020204" pitchFamily="34" charset="0"/>
                <a:cs typeface="Arial" panose="020B0604020202020204" pitchFamily="34" charset="0"/>
              </a:rPr>
              <a:t>Value chain</a:t>
            </a:r>
            <a:r>
              <a:rPr lang="en-CA" dirty="0">
                <a:latin typeface="Arial" panose="020B0604020202020204" pitchFamily="34" charset="0"/>
                <a:cs typeface="Arial" panose="020B0604020202020204" pitchFamily="34" charset="0"/>
              </a:rPr>
              <a:t> includes the step by step process of all the activities or parts of an organization that combine to form the product or service offered.</a:t>
            </a:r>
          </a:p>
          <a:p>
            <a:r>
              <a:rPr lang="en-CA" b="1" dirty="0">
                <a:latin typeface="Arial" panose="020B0604020202020204" pitchFamily="34" charset="0"/>
                <a:cs typeface="Arial" panose="020B0604020202020204" pitchFamily="34" charset="0"/>
              </a:rPr>
              <a:t>Values</a:t>
            </a:r>
            <a:r>
              <a:rPr lang="en-CA" dirty="0">
                <a:latin typeface="Arial" panose="020B0604020202020204" pitchFamily="34" charset="0"/>
                <a:cs typeface="Arial" panose="020B0604020202020204" pitchFamily="34" charset="0"/>
              </a:rPr>
              <a:t> are the core beliefs of an individual, group, or organization that help determine behaviors and priorities.</a:t>
            </a:r>
          </a:p>
          <a:p>
            <a:r>
              <a:rPr lang="en-CA" b="1" dirty="0">
                <a:latin typeface="Arial" panose="020B0604020202020204" pitchFamily="34" charset="0"/>
                <a:cs typeface="Arial" panose="020B0604020202020204" pitchFamily="34" charset="0"/>
              </a:rPr>
              <a:t>Values statement</a:t>
            </a:r>
            <a:r>
              <a:rPr lang="en-CA" dirty="0">
                <a:latin typeface="Arial" panose="020B0604020202020204" pitchFamily="34" charset="0"/>
                <a:cs typeface="Arial" panose="020B0604020202020204" pitchFamily="34" charset="0"/>
              </a:rPr>
              <a:t> states the organization’s core beliefs and guiding principles.</a:t>
            </a:r>
          </a:p>
          <a:p>
            <a:r>
              <a:rPr lang="en-CA" b="1" dirty="0">
                <a:latin typeface="Arial" panose="020B0604020202020204" pitchFamily="34" charset="0"/>
                <a:cs typeface="Arial" panose="020B0604020202020204" pitchFamily="34" charset="0"/>
              </a:rPr>
              <a:t>Visionary leadership</a:t>
            </a:r>
            <a:r>
              <a:rPr lang="en-CA" dirty="0">
                <a:latin typeface="Arial" panose="020B0604020202020204" pitchFamily="34" charset="0"/>
                <a:cs typeface="Arial" panose="020B0604020202020204" pitchFamily="34" charset="0"/>
              </a:rPr>
              <a:t> suggests that if many or most of an organization’s employees understand and identify with the mission and vision, efficiency will increase because the organization’s members “on the front lines” will be making decisions fully aligned with the organization’s goals.</a:t>
            </a:r>
          </a:p>
          <a:p>
            <a:r>
              <a:rPr lang="en-CA" b="1" dirty="0">
                <a:latin typeface="Arial" panose="020B0604020202020204" pitchFamily="34" charset="0"/>
                <a:cs typeface="Arial" panose="020B0604020202020204" pitchFamily="34" charset="0"/>
              </a:rPr>
              <a:t>Vision statement</a:t>
            </a:r>
            <a:r>
              <a:rPr lang="en-CA" dirty="0">
                <a:latin typeface="Arial" panose="020B0604020202020204" pitchFamily="34" charset="0"/>
                <a:cs typeface="Arial" panose="020B0604020202020204" pitchFamily="34" charset="0"/>
              </a:rPr>
              <a:t> is a future-oriented declaration of the organization’s purpose and aspirations.</a:t>
            </a:r>
          </a:p>
          <a:p>
            <a:r>
              <a:rPr lang="en-CA" b="1" dirty="0">
                <a:latin typeface="Arial" panose="020B0604020202020204" pitchFamily="34" charset="0"/>
                <a:cs typeface="Arial" panose="020B0604020202020204" pitchFamily="34" charset="0"/>
              </a:rPr>
              <a:t>VRIO</a:t>
            </a:r>
            <a:r>
              <a:rPr lang="en-CA" dirty="0">
                <a:latin typeface="Arial" panose="020B0604020202020204" pitchFamily="34" charset="0"/>
                <a:cs typeface="Arial" panose="020B0604020202020204" pitchFamily="34" charset="0"/>
              </a:rPr>
              <a:t> is a framework that suggests that a capability or a resource, such as a patent or great location, is likely to yield a competitive advantage to an organization when it can be shown that it is valuable, rare, difficult to imitate, and supported by the organization.</a:t>
            </a:r>
          </a:p>
          <a:p>
            <a:r>
              <a:rPr lang="en-CA" b="1" dirty="0">
                <a:latin typeface="Arial" panose="020B0604020202020204" pitchFamily="34" charset="0"/>
                <a:cs typeface="Arial" panose="020B0604020202020204" pitchFamily="34" charset="0"/>
              </a:rPr>
              <a:t>Weaknesses</a:t>
            </a:r>
            <a:r>
              <a:rPr lang="en-CA" dirty="0">
                <a:latin typeface="Arial" panose="020B0604020202020204" pitchFamily="34" charset="0"/>
                <a:cs typeface="Arial" panose="020B0604020202020204" pitchFamily="34" charset="0"/>
              </a:rPr>
              <a:t> are internal factors that are disadvantageous to the organization.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27AC-99A9-3D55-A2AE-055958AED52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6.2 The Roles of Mission, Vision, and Values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5CC19EC-A3A8-0D54-4255-D5B0CE4E6570}"/>
              </a:ext>
            </a:extLst>
          </p:cNvPr>
          <p:cNvSpPr txBox="1">
            <a:spLocks noGrp="1"/>
          </p:cNvSpPr>
          <p:nvPr>
            <p:ph type="body" idx="1"/>
          </p:nvPr>
        </p:nvSpPr>
        <p:spPr>
          <a:xfrm>
            <a:off x="311700" y="1879871"/>
            <a:ext cx="8520600" cy="1992066"/>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solidFill>
                  <a:srgbClr val="000000"/>
                </a:solidFill>
                <a:latin typeface="Arial" panose="020B0604020202020204" pitchFamily="34" charset="0"/>
                <a:ea typeface="Arial"/>
                <a:cs typeface="Arial" panose="020B0604020202020204" pitchFamily="34" charset="0"/>
                <a:sym typeface="Arial"/>
              </a:rPr>
              <a:t>A </a:t>
            </a:r>
            <a:r>
              <a:rPr lang="en-CA" sz="2000" b="1" dirty="0">
                <a:solidFill>
                  <a:srgbClr val="000000"/>
                </a:solidFill>
                <a:latin typeface="Arial" panose="020B0604020202020204" pitchFamily="34" charset="0"/>
                <a:ea typeface="Arial"/>
                <a:cs typeface="Arial" panose="020B0604020202020204" pitchFamily="34" charset="0"/>
                <a:sym typeface="Arial"/>
              </a:rPr>
              <a:t>mission statement</a:t>
            </a:r>
            <a:r>
              <a:rPr lang="en-CA" sz="2000" dirty="0">
                <a:solidFill>
                  <a:srgbClr val="000000"/>
                </a:solidFill>
                <a:latin typeface="Arial" panose="020B0604020202020204" pitchFamily="34" charset="0"/>
                <a:ea typeface="Arial"/>
                <a:cs typeface="Arial" panose="020B0604020202020204" pitchFamily="34" charset="0"/>
                <a:sym typeface="Arial"/>
              </a:rPr>
              <a:t> communicates the organization’s reason for being, and how it aims to serve its key stakeholders. Customers, employees, and investors are the stakeholders most often emphasized, but other stakeholders like government or communities (i.e., in the form of social or environmental impact) can also be discussed. </a:t>
            </a:r>
            <a:endParaRPr lang="en-US" sz="2000" dirty="0">
              <a:latin typeface="Arial" panose="020B0604020202020204" pitchFamily="34" charset="0"/>
              <a:cs typeface="Arial" panose="020B0604020202020204" pitchFamily="34" charset="0"/>
            </a:endParaRPr>
          </a:p>
          <a:p>
            <a:pPr marL="114300" indent="0" algn="ctr">
              <a:buNone/>
            </a:pP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33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CC60-A44E-13D6-EE08-354E89AD3377}"/>
              </a:ext>
            </a:extLst>
          </p:cNvPr>
          <p:cNvSpPr>
            <a:spLocks noGrp="1"/>
          </p:cNvSpPr>
          <p:nvPr>
            <p:ph type="title"/>
          </p:nvPr>
        </p:nvSpPr>
        <p:spPr>
          <a:xfrm>
            <a:off x="311700" y="410000"/>
            <a:ext cx="8832300" cy="607800"/>
          </a:xfrm>
        </p:spPr>
        <p:txBody>
          <a:bodyPr>
            <a:noAutofit/>
          </a:bodyPr>
          <a:lstStyle/>
          <a:p>
            <a:r>
              <a:rPr lang="en-CA" dirty="0">
                <a:latin typeface="Arial" panose="020B0604020202020204" pitchFamily="34" charset="0"/>
                <a:cs typeface="Arial" panose="020B0604020202020204" pitchFamily="34" charset="0"/>
              </a:rPr>
              <a:t>6.2 The Roles of Mission, Vision, and Values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4" name="Text Placeholder 3">
            <a:extLst>
              <a:ext uri="{FF2B5EF4-FFF2-40B4-BE49-F238E27FC236}">
                <a16:creationId xmlns:a16="http://schemas.microsoft.com/office/drawing/2014/main" id="{E975863B-B9CF-CF36-2CDA-534CB3F0A873}"/>
              </a:ext>
            </a:extLst>
          </p:cNvPr>
          <p:cNvSpPr txBox="1">
            <a:spLocks noGrp="1"/>
          </p:cNvSpPr>
          <p:nvPr>
            <p:ph type="body" idx="1"/>
          </p:nvPr>
        </p:nvSpPr>
        <p:spPr>
          <a:xfrm>
            <a:off x="311700" y="2045123"/>
            <a:ext cx="8520600" cy="1684289"/>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vision statement</a:t>
            </a:r>
            <a:r>
              <a:rPr lang="en-CA" sz="2000" dirty="0">
                <a:latin typeface="Arial" panose="020B0604020202020204" pitchFamily="34" charset="0"/>
                <a:cs typeface="Arial" panose="020B0604020202020204" pitchFamily="34" charset="0"/>
              </a:rPr>
              <a:t>, in contrast, is a future-oriented declaration of the organization’s purpose and aspirations. In many ways, you can say that the mission statement lays out the organization’s ‘purpose for being’,  and the vision statement then says, ‘based on that purpose, this is what we want to become’. </a:t>
            </a:r>
            <a:endParaRPr lang="en-US" sz="2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48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mission defines who the organization is and what it wants to become. The vision statement addresses what the organization wants to become. Both the mission and vision statements communicate purpose to the organization's various stakeholders.">
            <a:extLst>
              <a:ext uri="{FF2B5EF4-FFF2-40B4-BE49-F238E27FC236}">
                <a16:creationId xmlns:a16="http://schemas.microsoft.com/office/drawing/2014/main" id="{B7D7544E-4A67-0AD3-C350-3273773F7802}"/>
              </a:ext>
            </a:extLst>
          </p:cNvPr>
          <p:cNvPicPr>
            <a:picLocks noChangeAspect="1"/>
          </p:cNvPicPr>
          <p:nvPr/>
        </p:nvPicPr>
        <p:blipFill>
          <a:blip r:embed="rId3"/>
          <a:stretch>
            <a:fillRect/>
          </a:stretch>
        </p:blipFill>
        <p:spPr>
          <a:xfrm>
            <a:off x="1751682" y="1448899"/>
            <a:ext cx="5822720" cy="3409613"/>
          </a:xfrm>
          <a:prstGeom prst="rect">
            <a:avLst/>
          </a:prstGeom>
        </p:spPr>
      </p:pic>
      <p:sp>
        <p:nvSpPr>
          <p:cNvPr id="2" name="Title 1">
            <a:extLst>
              <a:ext uri="{FF2B5EF4-FFF2-40B4-BE49-F238E27FC236}">
                <a16:creationId xmlns:a16="http://schemas.microsoft.com/office/drawing/2014/main" id="{24EB885B-8133-2DF4-7F4F-FA49FBEAF31A}"/>
              </a:ext>
            </a:extLst>
          </p:cNvPr>
          <p:cNvSpPr>
            <a:spLocks noGrp="1"/>
          </p:cNvSpPr>
          <p:nvPr>
            <p:ph type="title"/>
          </p:nvPr>
        </p:nvSpPr>
        <p:spPr>
          <a:xfrm>
            <a:off x="311700" y="410000"/>
            <a:ext cx="8733148" cy="607800"/>
          </a:xfrm>
        </p:spPr>
        <p:txBody>
          <a:bodyPr>
            <a:noAutofit/>
          </a:bodyPr>
          <a:lstStyle/>
          <a:p>
            <a:r>
              <a:rPr lang="en-CA" dirty="0">
                <a:latin typeface="Arial" panose="020B0604020202020204" pitchFamily="34" charset="0"/>
                <a:cs typeface="Arial" panose="020B0604020202020204" pitchFamily="34" charset="0"/>
              </a:rPr>
              <a:t>6.2 The Roles of Mission, Vision, and Values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33B0E17-6591-BC91-C374-2BC63A191051}"/>
              </a:ext>
            </a:extLst>
          </p:cNvPr>
          <p:cNvSpPr>
            <a:spLocks noGrp="1"/>
          </p:cNvSpPr>
          <p:nvPr>
            <p:ph type="body" idx="1"/>
          </p:nvPr>
        </p:nvSpPr>
        <p:spPr/>
        <p:txBody>
          <a:bodyPr/>
          <a:lstStyle/>
          <a:p>
            <a:pPr marL="114300" indent="0">
              <a:buNone/>
            </a:pPr>
            <a:r>
              <a:rPr lang="en-CA" b="1" dirty="0"/>
              <a:t>Roles Played by Mission and Vision</a:t>
            </a:r>
          </a:p>
          <a:p>
            <a:pPr marL="114300" indent="0">
              <a:buNone/>
            </a:pPr>
            <a:endParaRPr lang="en-CA" dirty="0"/>
          </a:p>
          <a:p>
            <a:pPr marL="114300" indent="0">
              <a:buNone/>
            </a:pPr>
            <a:br>
              <a:rPr lang="en-CA" dirty="0"/>
            </a:br>
            <a:endParaRPr lang="en-US" dirty="0"/>
          </a:p>
        </p:txBody>
      </p:sp>
    </p:spTree>
    <p:extLst>
      <p:ext uri="{BB962C8B-B14F-4D97-AF65-F5344CB8AC3E}">
        <p14:creationId xmlns:p14="http://schemas.microsoft.com/office/powerpoint/2010/main" val="346393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3F30-CEBC-F443-E8D7-1E19DA368056}"/>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6.3 Mission and Vision Throughout the Organization 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7D2F17B-18A1-DC60-FF2E-52182A665BA2}"/>
              </a:ext>
            </a:extLst>
          </p:cNvPr>
          <p:cNvSpPr>
            <a:spLocks noGrp="1"/>
          </p:cNvSpPr>
          <p:nvPr>
            <p:ph type="body" idx="1"/>
          </p:nvPr>
        </p:nvSpPr>
        <p:spPr>
          <a:xfrm>
            <a:off x="311700" y="2056140"/>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Thinking back to the P-O-L-C framework, </a:t>
            </a:r>
            <a:r>
              <a:rPr lang="en-CA" sz="2000" b="1" dirty="0">
                <a:latin typeface="Arial" panose="020B0604020202020204" pitchFamily="34" charset="0"/>
                <a:cs typeface="Arial" panose="020B0604020202020204" pitchFamily="34" charset="0"/>
              </a:rPr>
              <a:t>organizing</a:t>
            </a:r>
            <a:r>
              <a:rPr lang="en-CA" sz="2000" dirty="0">
                <a:latin typeface="Arial" panose="020B0604020202020204" pitchFamily="34" charset="0"/>
                <a:cs typeface="Arial" panose="020B0604020202020204" pitchFamily="34" charset="0"/>
              </a:rPr>
              <a:t> is the function of management that involves developing an organizational structure and allocating human resources to ensure the accomplishment of objectives. The alignment between organizing and the company’s mission and vision is crucial.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29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7A73-5228-9801-56D7-8F3B48FA520F}"/>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6.3 Mission and Vision Throughout the Organization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D9E33E-DEF1-0647-281E-ABCE7C22E98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Mission, Vision, and Leadership</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Leading, influencing others toward the attainment of organizational objectives, and leadership are nearly synonymous with the notions of mission and vision. We might describe a very purposeful person as being “on a mission.”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9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B7D4-44FE-2486-3D87-EB5EB2DFD53F}"/>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6.3 Mission and Vision Throughout the Organization III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17325D2-428D-304B-A234-2CCDAC544F25}"/>
              </a:ext>
            </a:extLst>
          </p:cNvPr>
          <p:cNvSpPr>
            <a:spLocks noGrp="1"/>
          </p:cNvSpPr>
          <p:nvPr>
            <p:ph type="body" idx="1"/>
          </p:nvPr>
        </p:nvSpPr>
        <p:spPr/>
        <p:txBody>
          <a:bodyPr/>
          <a:lstStyle/>
          <a:p>
            <a:pPr marL="114300" indent="0">
              <a:buNone/>
            </a:pPr>
            <a:r>
              <a:rPr lang="en-CA" b="1" dirty="0"/>
              <a:t>Vision That Pervades the Organization</a:t>
            </a:r>
          </a:p>
          <a:p>
            <a:pPr marL="114300" indent="0">
              <a:buNone/>
            </a:pPr>
            <a:endParaRPr lang="en-CA" dirty="0"/>
          </a:p>
          <a:p>
            <a:pPr marL="114300" indent="0">
              <a:buNone/>
            </a:pPr>
            <a:r>
              <a:rPr lang="en-CA" dirty="0"/>
              <a:t>A broader definition of</a:t>
            </a:r>
            <a:r>
              <a:rPr lang="en-CA" b="1" dirty="0"/>
              <a:t> visionary leadership</a:t>
            </a:r>
            <a:r>
              <a:rPr lang="en-CA" dirty="0"/>
              <a:t> suggests that, if many or most of an organization’s employees understand and identify with the mission and vision, efficiency will increase because the organization’s members “on the front lines” will be making decisions fully aligned with the organization’s goals.</a:t>
            </a:r>
            <a:br>
              <a:rPr lang="en-CA" dirty="0"/>
            </a:br>
            <a:endParaRPr lang="en-US" dirty="0"/>
          </a:p>
        </p:txBody>
      </p:sp>
    </p:spTree>
    <p:extLst>
      <p:ext uri="{BB962C8B-B14F-4D97-AF65-F5344CB8AC3E}">
        <p14:creationId xmlns:p14="http://schemas.microsoft.com/office/powerpoint/2010/main" val="354914066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9C42BB-DFBA-4BA3-AC16-6670E11FB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535A4B-6ED9-489D-934C-4A23CCDEFDF8}">
  <ds:schemaRefs>
    <ds:schemaRef ds:uri="http://schemas.microsoft.com/sharepoint/v3/contenttype/forms"/>
  </ds:schemaRefs>
</ds:datastoreItem>
</file>

<file path=customXml/itemProps3.xml><?xml version="1.0" encoding="utf-8"?>
<ds:datastoreItem xmlns:ds="http://schemas.openxmlformats.org/officeDocument/2006/customXml" ds:itemID="{478936A3-71F8-4949-8316-347785C1494F}">
  <ds:schemaRefs>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2f475e60-e75d-4119-aa30-b65db0d9cc60"/>
    <ds:schemaRef ds:uri="94abd359-9534-4d37-9b01-9864deda33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13901</TotalTime>
  <Words>4931</Words>
  <Application>Microsoft Office PowerPoint</Application>
  <PresentationFormat>On-screen Show (16:9)</PresentationFormat>
  <Paragraphs>222</Paragraphs>
  <Slides>32</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-apple-system</vt:lpstr>
      <vt:lpstr>Arial</vt:lpstr>
      <vt:lpstr>Calibri</vt:lpstr>
      <vt:lpstr>Roboto</vt:lpstr>
      <vt:lpstr>Geometric</vt:lpstr>
      <vt:lpstr>Principles of Leadership &amp; Management   </vt:lpstr>
      <vt:lpstr>Learning Outcomes </vt:lpstr>
      <vt:lpstr>6.1 Mission and Strategy   </vt:lpstr>
      <vt:lpstr>6.2 The Roles of Mission, Vision, and Values I   </vt:lpstr>
      <vt:lpstr>6.2 The Roles of Mission, Vision, and Values II   </vt:lpstr>
      <vt:lpstr>6.2 The Roles of Mission, Vision, and Values III   </vt:lpstr>
      <vt:lpstr>6.3 Mission and Vision Throughout the Organization I   </vt:lpstr>
      <vt:lpstr>6.3 Mission and Vision Throughout the Organization II   </vt:lpstr>
      <vt:lpstr>6.3 Mission and Vision Throughout the Organization III   </vt:lpstr>
      <vt:lpstr>6.3 Mission and Vision Throughout the Organization IV   </vt:lpstr>
      <vt:lpstr>6.4 Creativity and Passion I   </vt:lpstr>
      <vt:lpstr>6.4 Creativity and Passion II   </vt:lpstr>
      <vt:lpstr>6.4 Creativity and Passion III   </vt:lpstr>
      <vt:lpstr>6.5 Stakeholders I    </vt:lpstr>
      <vt:lpstr>6.5 Stakeholders II    </vt:lpstr>
      <vt:lpstr>6.5 Stakeholders III    </vt:lpstr>
      <vt:lpstr>6.6 Crafting Mission and Vision Statements I   </vt:lpstr>
      <vt:lpstr>6.6 Crafting Mission and Vision Statements II   </vt:lpstr>
      <vt:lpstr>6.6 Crafting Mission and Vision Statements III   </vt:lpstr>
      <vt:lpstr>6.7 Developing Your Personal Mission and Vision I   </vt:lpstr>
      <vt:lpstr>6.7 Developing Your Personal Mission and Vision II   </vt:lpstr>
      <vt:lpstr>6.7 Developing Your Personal Mission and Vision III   </vt:lpstr>
      <vt:lpstr>6.8 Strategic Management I   </vt:lpstr>
      <vt:lpstr>6.8 Strategic Management II   </vt:lpstr>
      <vt:lpstr>6.8 Strategic Management III   </vt:lpstr>
      <vt:lpstr>6.9 How Do Strategies Emerge? I   </vt:lpstr>
      <vt:lpstr>6.9 How Do Strategies Emerge? II   </vt:lpstr>
      <vt:lpstr>6.9 How Do Strategies Emerge? III   </vt:lpstr>
      <vt:lpstr>6.10 Key Terms I   </vt:lpstr>
      <vt:lpstr>6.10 Key Terms II   </vt:lpstr>
      <vt:lpstr>6.10 Key Terms III   </vt:lpstr>
      <vt:lpstr>6.10 Key Terms 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21</cp:revision>
  <dcterms:modified xsi:type="dcterms:W3CDTF">2022-10-12T00:25:09Z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