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4"/>
  </p:notesMasterIdLst>
  <p:sldIdLst>
    <p:sldId id="256" r:id="rId5"/>
    <p:sldId id="257" r:id="rId6"/>
    <p:sldId id="319" r:id="rId7"/>
    <p:sldId id="320" r:id="rId8"/>
    <p:sldId id="340" r:id="rId9"/>
    <p:sldId id="341" r:id="rId10"/>
    <p:sldId id="342" r:id="rId11"/>
    <p:sldId id="343" r:id="rId12"/>
    <p:sldId id="321" r:id="rId13"/>
    <p:sldId id="344" r:id="rId14"/>
    <p:sldId id="345" r:id="rId15"/>
    <p:sldId id="346" r:id="rId16"/>
    <p:sldId id="347" r:id="rId17"/>
    <p:sldId id="348" r:id="rId18"/>
    <p:sldId id="322" r:id="rId19"/>
    <p:sldId id="336" r:id="rId20"/>
    <p:sldId id="337" r:id="rId21"/>
    <p:sldId id="324" r:id="rId22"/>
    <p:sldId id="335" r:id="rId23"/>
    <p:sldId id="325" r:id="rId24"/>
    <p:sldId id="326" r:id="rId25"/>
    <p:sldId id="333" r:id="rId26"/>
    <p:sldId id="334" r:id="rId27"/>
    <p:sldId id="327" r:id="rId28"/>
    <p:sldId id="330" r:id="rId29"/>
    <p:sldId id="331" r:id="rId30"/>
    <p:sldId id="332" r:id="rId31"/>
    <p:sldId id="328" r:id="rId32"/>
    <p:sldId id="329"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6" autoAdjust="0"/>
    <p:restoredTop sz="77930" autoAdjust="0"/>
  </p:normalViewPr>
  <p:slideViewPr>
    <p:cSldViewPr snapToGrid="0">
      <p:cViewPr varScale="1">
        <p:scale>
          <a:sx n="118" d="100"/>
          <a:sy n="118" d="100"/>
        </p:scale>
        <p:origin x="10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A0BF9CA8-13CA-4CFA-BC8A-9EADB892D0F0}"/>
    <pc:docChg chg="custSel modSld">
      <pc:chgData name="Ayers, Jennifer" userId="d9357b1c-0706-4360-a279-893fe3185c54" providerId="ADAL" clId="{A0BF9CA8-13CA-4CFA-BC8A-9EADB892D0F0}" dt="2022-08-24T14:56:17.762" v="915" actId="255"/>
      <pc:docMkLst>
        <pc:docMk/>
      </pc:docMkLst>
      <pc:sldChg chg="modSp">
        <pc:chgData name="Ayers, Jennifer" userId="d9357b1c-0706-4360-a279-893fe3185c54" providerId="ADAL" clId="{A0BF9CA8-13CA-4CFA-BC8A-9EADB892D0F0}" dt="2022-08-24T14:56:17.762" v="915" actId="255"/>
        <pc:sldMkLst>
          <pc:docMk/>
          <pc:sldMk cId="0" sldId="256"/>
        </pc:sldMkLst>
        <pc:spChg chg="mod">
          <ac:chgData name="Ayers, Jennifer" userId="d9357b1c-0706-4360-a279-893fe3185c54" providerId="ADAL" clId="{A0BF9CA8-13CA-4CFA-BC8A-9EADB892D0F0}" dt="2022-08-23T19:12:46.077" v="803"/>
          <ac:spMkLst>
            <pc:docMk/>
            <pc:sldMk cId="0" sldId="256"/>
            <ac:spMk id="5" creationId="{66997767-6F9A-8642-9168-B4A4E58C258A}"/>
          </ac:spMkLst>
        </pc:spChg>
        <pc:spChg chg="mod">
          <ac:chgData name="Ayers, Jennifer" userId="d9357b1c-0706-4360-a279-893fe3185c54" providerId="ADAL" clId="{A0BF9CA8-13CA-4CFA-BC8A-9EADB892D0F0}" dt="2022-08-23T19:12:41.821" v="797"/>
          <ac:spMkLst>
            <pc:docMk/>
            <pc:sldMk cId="0" sldId="256"/>
            <ac:spMk id="81" creationId="{00000000-0000-0000-0000-000000000000}"/>
          </ac:spMkLst>
        </pc:spChg>
        <pc:spChg chg="mod">
          <ac:chgData name="Ayers, Jennifer" userId="d9357b1c-0706-4360-a279-893fe3185c54" providerId="ADAL" clId="{A0BF9CA8-13CA-4CFA-BC8A-9EADB892D0F0}" dt="2022-08-24T14:56:17.762" v="915" actId="255"/>
          <ac:spMkLst>
            <pc:docMk/>
            <pc:sldMk cId="0" sldId="256"/>
            <ac:spMk id="82" creationId="{00000000-0000-0000-0000-000000000000}"/>
          </ac:spMkLst>
        </pc:spChg>
        <pc:picChg chg="mod">
          <ac:chgData name="Ayers, Jennifer" userId="d9357b1c-0706-4360-a279-893fe3185c54" providerId="ADAL" clId="{A0BF9CA8-13CA-4CFA-BC8A-9EADB892D0F0}" dt="2022-08-23T19:12:44.725" v="801"/>
          <ac:picMkLst>
            <pc:docMk/>
            <pc:sldMk cId="0" sldId="256"/>
            <ac:picMk id="6" creationId="{BFDC65B2-6F7C-A64A-ABCD-3E02C7FE5333}"/>
          </ac:picMkLst>
        </pc:picChg>
      </pc:sldChg>
      <pc:sldChg chg="modSp">
        <pc:chgData name="Ayers, Jennifer" userId="d9357b1c-0706-4360-a279-893fe3185c54" providerId="ADAL" clId="{A0BF9CA8-13CA-4CFA-BC8A-9EADB892D0F0}" dt="2022-08-23T19:13:56.927" v="838" actId="20577"/>
        <pc:sldMkLst>
          <pc:docMk/>
          <pc:sldMk cId="475700537" sldId="319"/>
        </pc:sldMkLst>
        <pc:spChg chg="mod">
          <ac:chgData name="Ayers, Jennifer" userId="d9357b1c-0706-4360-a279-893fe3185c54" providerId="ADAL" clId="{A0BF9CA8-13CA-4CFA-BC8A-9EADB892D0F0}" dt="2022-08-23T19:12:53.620" v="805"/>
          <ac:spMkLst>
            <pc:docMk/>
            <pc:sldMk cId="475700537" sldId="319"/>
            <ac:spMk id="2" creationId="{690A8361-DB5A-FD8A-D429-A5FB34C11E9C}"/>
          </ac:spMkLst>
        </pc:spChg>
        <pc:spChg chg="mod">
          <ac:chgData name="Ayers, Jennifer" userId="d9357b1c-0706-4360-a279-893fe3185c54" providerId="ADAL" clId="{A0BF9CA8-13CA-4CFA-BC8A-9EADB892D0F0}" dt="2022-08-23T19:13:56.927" v="838" actId="20577"/>
          <ac:spMkLst>
            <pc:docMk/>
            <pc:sldMk cId="475700537" sldId="319"/>
            <ac:spMk id="3" creationId="{067FAD89-9AF4-2236-0D20-BE07C3B240AD}"/>
          </ac:spMkLst>
        </pc:spChg>
        <pc:picChg chg="mod">
          <ac:chgData name="Ayers, Jennifer" userId="d9357b1c-0706-4360-a279-893fe3185c54" providerId="ADAL" clId="{A0BF9CA8-13CA-4CFA-BC8A-9EADB892D0F0}" dt="2022-08-23T19:12:57.186" v="809"/>
          <ac:picMkLst>
            <pc:docMk/>
            <pc:sldMk cId="475700537" sldId="319"/>
            <ac:picMk id="5" creationId="{156F0437-2BFB-32DE-7476-55B1252BEB13}"/>
          </ac:picMkLst>
        </pc:picChg>
      </pc:sldChg>
      <pc:sldChg chg="modSp">
        <pc:chgData name="Ayers, Jennifer" userId="d9357b1c-0706-4360-a279-893fe3185c54" providerId="ADAL" clId="{A0BF9CA8-13CA-4CFA-BC8A-9EADB892D0F0}" dt="2022-08-23T19:14:05.797" v="839" actId="20577"/>
        <pc:sldMkLst>
          <pc:docMk/>
          <pc:sldMk cId="3577637467" sldId="320"/>
        </pc:sldMkLst>
        <pc:spChg chg="mod">
          <ac:chgData name="Ayers, Jennifer" userId="d9357b1c-0706-4360-a279-893fe3185c54" providerId="ADAL" clId="{A0BF9CA8-13CA-4CFA-BC8A-9EADB892D0F0}" dt="2022-08-23T19:14:05.797" v="839" actId="20577"/>
          <ac:spMkLst>
            <pc:docMk/>
            <pc:sldMk cId="3577637467" sldId="320"/>
            <ac:spMk id="3" creationId="{350F7E54-8657-5B81-AE6E-EA635D6438B2}"/>
          </ac:spMkLst>
        </pc:spChg>
      </pc:sldChg>
      <pc:sldChg chg="modSp">
        <pc:chgData name="Ayers, Jennifer" userId="d9357b1c-0706-4360-a279-893fe3185c54" providerId="ADAL" clId="{A0BF9CA8-13CA-4CFA-BC8A-9EADB892D0F0}" dt="2022-08-23T19:15:08.781" v="852" actId="14100"/>
        <pc:sldMkLst>
          <pc:docMk/>
          <pc:sldMk cId="3766480391" sldId="321"/>
        </pc:sldMkLst>
        <pc:spChg chg="mod">
          <ac:chgData name="Ayers, Jennifer" userId="d9357b1c-0706-4360-a279-893fe3185c54" providerId="ADAL" clId="{A0BF9CA8-13CA-4CFA-BC8A-9EADB892D0F0}" dt="2022-08-23T19:15:08.781" v="852" actId="14100"/>
          <ac:spMkLst>
            <pc:docMk/>
            <pc:sldMk cId="3766480391" sldId="321"/>
            <ac:spMk id="3" creationId="{7C01B48C-1333-8439-C792-36FF2CA59F82}"/>
          </ac:spMkLst>
        </pc:spChg>
      </pc:sldChg>
      <pc:sldChg chg="modSp">
        <pc:chgData name="Ayers, Jennifer" userId="d9357b1c-0706-4360-a279-893fe3185c54" providerId="ADAL" clId="{A0BF9CA8-13CA-4CFA-BC8A-9EADB892D0F0}" dt="2022-08-23T19:13:22.069" v="823"/>
        <pc:sldMkLst>
          <pc:docMk/>
          <pc:sldMk cId="3522902136" sldId="322"/>
        </pc:sldMkLst>
        <pc:spChg chg="mod">
          <ac:chgData name="Ayers, Jennifer" userId="d9357b1c-0706-4360-a279-893fe3185c54" providerId="ADAL" clId="{A0BF9CA8-13CA-4CFA-BC8A-9EADB892D0F0}" dt="2022-08-23T19:13:20.078" v="819"/>
          <ac:spMkLst>
            <pc:docMk/>
            <pc:sldMk cId="3522902136" sldId="322"/>
            <ac:spMk id="2" creationId="{55DD0CFB-2CDF-65DE-D4EF-DDD0C1E2CB6A}"/>
          </ac:spMkLst>
        </pc:spChg>
        <pc:spChg chg="mod">
          <ac:chgData name="Ayers, Jennifer" userId="d9357b1c-0706-4360-a279-893fe3185c54" providerId="ADAL" clId="{A0BF9CA8-13CA-4CFA-BC8A-9EADB892D0F0}" dt="2022-08-23T19:13:21.021" v="821"/>
          <ac:spMkLst>
            <pc:docMk/>
            <pc:sldMk cId="3522902136" sldId="322"/>
            <ac:spMk id="3" creationId="{E6863D34-4E8D-FA1B-AC24-DE526EFC642F}"/>
          </ac:spMkLst>
        </pc:spChg>
        <pc:picChg chg="mod">
          <ac:chgData name="Ayers, Jennifer" userId="d9357b1c-0706-4360-a279-893fe3185c54" providerId="ADAL" clId="{A0BF9CA8-13CA-4CFA-BC8A-9EADB892D0F0}" dt="2022-08-23T19:13:22.069" v="823"/>
          <ac:picMkLst>
            <pc:docMk/>
            <pc:sldMk cId="3522902136" sldId="322"/>
            <ac:picMk id="4" creationId="{DBA83B08-A6E9-403A-3E9C-34C070EE3A1F}"/>
          </ac:picMkLst>
        </pc:picChg>
      </pc:sldChg>
      <pc:sldChg chg="modSp">
        <pc:chgData name="Ayers, Jennifer" userId="d9357b1c-0706-4360-a279-893fe3185c54" providerId="ADAL" clId="{A0BF9CA8-13CA-4CFA-BC8A-9EADB892D0F0}" dt="2022-08-23T19:13:35.989" v="831"/>
        <pc:sldMkLst>
          <pc:docMk/>
          <pc:sldMk cId="3915281793" sldId="325"/>
        </pc:sldMkLst>
        <pc:spChg chg="mod">
          <ac:chgData name="Ayers, Jennifer" userId="d9357b1c-0706-4360-a279-893fe3185c54" providerId="ADAL" clId="{A0BF9CA8-13CA-4CFA-BC8A-9EADB892D0F0}" dt="2022-08-23T19:13:34.006" v="829"/>
          <ac:spMkLst>
            <pc:docMk/>
            <pc:sldMk cId="3915281793" sldId="325"/>
            <ac:spMk id="2" creationId="{8A2C90A7-6E19-6A20-D55D-CFE8E7F3BEBD}"/>
          </ac:spMkLst>
        </pc:spChg>
        <pc:picChg chg="mod">
          <ac:chgData name="Ayers, Jennifer" userId="d9357b1c-0706-4360-a279-893fe3185c54" providerId="ADAL" clId="{A0BF9CA8-13CA-4CFA-BC8A-9EADB892D0F0}" dt="2022-08-23T19:13:35.989" v="831"/>
          <ac:picMkLst>
            <pc:docMk/>
            <pc:sldMk cId="3915281793" sldId="325"/>
            <ac:picMk id="5" creationId="{367FCF04-97E8-A402-A534-87B7ADC9684F}"/>
          </ac:picMkLst>
        </pc:picChg>
      </pc:sldChg>
      <pc:sldChg chg="modSp">
        <pc:chgData name="Ayers, Jennifer" userId="d9357b1c-0706-4360-a279-893fe3185c54" providerId="ADAL" clId="{A0BF9CA8-13CA-4CFA-BC8A-9EADB892D0F0}" dt="2022-08-23T19:18:20.528" v="901" actId="1035"/>
        <pc:sldMkLst>
          <pc:docMk/>
          <pc:sldMk cId="640681154" sldId="327"/>
        </pc:sldMkLst>
        <pc:spChg chg="mod">
          <ac:chgData name="Ayers, Jennifer" userId="d9357b1c-0706-4360-a279-893fe3185c54" providerId="ADAL" clId="{A0BF9CA8-13CA-4CFA-BC8A-9EADB892D0F0}" dt="2022-08-23T19:13:40.021" v="833"/>
          <ac:spMkLst>
            <pc:docMk/>
            <pc:sldMk cId="640681154" sldId="327"/>
            <ac:spMk id="2" creationId="{2CDF19DD-C154-D9B3-7FF5-8111FA8A1198}"/>
          </ac:spMkLst>
        </pc:spChg>
        <pc:spChg chg="mod">
          <ac:chgData name="Ayers, Jennifer" userId="d9357b1c-0706-4360-a279-893fe3185c54" providerId="ADAL" clId="{A0BF9CA8-13CA-4CFA-BC8A-9EADB892D0F0}" dt="2022-08-23T19:13:41.294" v="835"/>
          <ac:spMkLst>
            <pc:docMk/>
            <pc:sldMk cId="640681154" sldId="327"/>
            <ac:spMk id="3" creationId="{C834E490-2082-A27B-3C6D-A9FDD6619993}"/>
          </ac:spMkLst>
        </pc:spChg>
        <pc:picChg chg="mod">
          <ac:chgData name="Ayers, Jennifer" userId="d9357b1c-0706-4360-a279-893fe3185c54" providerId="ADAL" clId="{A0BF9CA8-13CA-4CFA-BC8A-9EADB892D0F0}" dt="2022-08-23T19:18:20.528" v="901" actId="1035"/>
          <ac:picMkLst>
            <pc:docMk/>
            <pc:sldMk cId="640681154" sldId="327"/>
            <ac:picMk id="5" creationId="{548E8359-8B57-2D8A-59A9-959CEA33121F}"/>
          </ac:picMkLst>
        </pc:picChg>
      </pc:sldChg>
      <pc:sldChg chg="modSp">
        <pc:chgData name="Ayers, Jennifer" userId="d9357b1c-0706-4360-a279-893fe3185c54" providerId="ADAL" clId="{A0BF9CA8-13CA-4CFA-BC8A-9EADB892D0F0}" dt="2022-08-23T19:18:40.238" v="903" actId="20577"/>
        <pc:sldMkLst>
          <pc:docMk/>
          <pc:sldMk cId="2617660979" sldId="328"/>
        </pc:sldMkLst>
        <pc:spChg chg="mod">
          <ac:chgData name="Ayers, Jennifer" userId="d9357b1c-0706-4360-a279-893fe3185c54" providerId="ADAL" clId="{A0BF9CA8-13CA-4CFA-BC8A-9EADB892D0F0}" dt="2022-08-23T19:18:40.238" v="903" actId="20577"/>
          <ac:spMkLst>
            <pc:docMk/>
            <pc:sldMk cId="2617660979" sldId="328"/>
            <ac:spMk id="3" creationId="{6EC89DE1-F7C7-B1CE-0245-F1A78D065B23}"/>
          </ac:spMkLst>
        </pc:spChg>
      </pc:sldChg>
      <pc:sldChg chg="modSp">
        <pc:chgData name="Ayers, Jennifer" userId="d9357b1c-0706-4360-a279-893fe3185c54" providerId="ADAL" clId="{A0BF9CA8-13CA-4CFA-BC8A-9EADB892D0F0}" dt="2022-08-23T19:19:13.331" v="913" actId="27636"/>
        <pc:sldMkLst>
          <pc:docMk/>
          <pc:sldMk cId="4215639905" sldId="329"/>
        </pc:sldMkLst>
        <pc:spChg chg="mod">
          <ac:chgData name="Ayers, Jennifer" userId="d9357b1c-0706-4360-a279-893fe3185c54" providerId="ADAL" clId="{A0BF9CA8-13CA-4CFA-BC8A-9EADB892D0F0}" dt="2022-08-23T19:19:13.331" v="913" actId="27636"/>
          <ac:spMkLst>
            <pc:docMk/>
            <pc:sldMk cId="4215639905" sldId="329"/>
            <ac:spMk id="3" creationId="{3FD86830-92C5-C197-F6E5-42249D4CF267}"/>
          </ac:spMkLst>
        </pc:spChg>
      </pc:sldChg>
      <pc:sldChg chg="modSp">
        <pc:chgData name="Ayers, Jennifer" userId="d9357b1c-0706-4360-a279-893fe3185c54" providerId="ADAL" clId="{A0BF9CA8-13CA-4CFA-BC8A-9EADB892D0F0}" dt="2022-08-23T19:18:07.718" v="890" actId="20577"/>
        <pc:sldMkLst>
          <pc:docMk/>
          <pc:sldMk cId="510965266" sldId="333"/>
        </pc:sldMkLst>
        <pc:spChg chg="mod">
          <ac:chgData name="Ayers, Jennifer" userId="d9357b1c-0706-4360-a279-893fe3185c54" providerId="ADAL" clId="{A0BF9CA8-13CA-4CFA-BC8A-9EADB892D0F0}" dt="2022-08-23T19:18:07.718" v="890" actId="20577"/>
          <ac:spMkLst>
            <pc:docMk/>
            <pc:sldMk cId="510965266" sldId="333"/>
            <ac:spMk id="3" creationId="{E38B03EE-482C-8124-665E-5DAAE072DAFC}"/>
          </ac:spMkLst>
        </pc:spChg>
      </pc:sldChg>
      <pc:sldChg chg="modSp">
        <pc:chgData name="Ayers, Jennifer" userId="d9357b1c-0706-4360-a279-893fe3185c54" providerId="ADAL" clId="{A0BF9CA8-13CA-4CFA-BC8A-9EADB892D0F0}" dt="2022-08-23T19:13:28.149" v="827"/>
        <pc:sldMkLst>
          <pc:docMk/>
          <pc:sldMk cId="2494196419" sldId="335"/>
        </pc:sldMkLst>
        <pc:spChg chg="mod">
          <ac:chgData name="Ayers, Jennifer" userId="d9357b1c-0706-4360-a279-893fe3185c54" providerId="ADAL" clId="{A0BF9CA8-13CA-4CFA-BC8A-9EADB892D0F0}" dt="2022-08-23T19:13:26.797" v="825"/>
          <ac:spMkLst>
            <pc:docMk/>
            <pc:sldMk cId="2494196419" sldId="335"/>
            <ac:spMk id="2" creationId="{45162494-4AD8-2143-59E6-A0E3B9C698E5}"/>
          </ac:spMkLst>
        </pc:spChg>
        <pc:picChg chg="mod">
          <ac:chgData name="Ayers, Jennifer" userId="d9357b1c-0706-4360-a279-893fe3185c54" providerId="ADAL" clId="{A0BF9CA8-13CA-4CFA-BC8A-9EADB892D0F0}" dt="2022-08-23T19:13:28.149" v="827"/>
          <ac:picMkLst>
            <pc:docMk/>
            <pc:sldMk cId="2494196419" sldId="335"/>
            <ac:picMk id="5" creationId="{9838F51F-5BF8-ED7A-24DA-96272FBB31AB}"/>
          </ac:picMkLst>
        </pc:picChg>
      </pc:sldChg>
      <pc:sldChg chg="modSp">
        <pc:chgData name="Ayers, Jennifer" userId="d9357b1c-0706-4360-a279-893fe3185c54" providerId="ADAL" clId="{A0BF9CA8-13CA-4CFA-BC8A-9EADB892D0F0}" dt="2022-08-23T19:17:36.952" v="889" actId="20577"/>
        <pc:sldMkLst>
          <pc:docMk/>
          <pc:sldMk cId="3395082810" sldId="336"/>
        </pc:sldMkLst>
        <pc:spChg chg="mod">
          <ac:chgData name="Ayers, Jennifer" userId="d9357b1c-0706-4360-a279-893fe3185c54" providerId="ADAL" clId="{A0BF9CA8-13CA-4CFA-BC8A-9EADB892D0F0}" dt="2022-08-23T19:17:36.952" v="889" actId="20577"/>
          <ac:spMkLst>
            <pc:docMk/>
            <pc:sldMk cId="3395082810" sldId="336"/>
            <ac:spMk id="3" creationId="{BCF4B85C-7D81-BAFD-ED79-0DACE057020B}"/>
          </ac:spMkLst>
        </pc:spChg>
      </pc:sldChg>
      <pc:sldChg chg="modSp">
        <pc:chgData name="Ayers, Jennifer" userId="d9357b1c-0706-4360-a279-893fe3185c54" providerId="ADAL" clId="{A0BF9CA8-13CA-4CFA-BC8A-9EADB892D0F0}" dt="2022-08-23T19:14:24.719" v="840" actId="20577"/>
        <pc:sldMkLst>
          <pc:docMk/>
          <pc:sldMk cId="407056058" sldId="341"/>
        </pc:sldMkLst>
        <pc:spChg chg="mod">
          <ac:chgData name="Ayers, Jennifer" userId="d9357b1c-0706-4360-a279-893fe3185c54" providerId="ADAL" clId="{A0BF9CA8-13CA-4CFA-BC8A-9EADB892D0F0}" dt="2022-08-23T19:14:24.719" v="840" actId="20577"/>
          <ac:spMkLst>
            <pc:docMk/>
            <pc:sldMk cId="407056058" sldId="341"/>
            <ac:spMk id="3" creationId="{58267F77-BD40-BF79-9452-2CDA80B40B08}"/>
          </ac:spMkLst>
        </pc:spChg>
      </pc:sldChg>
      <pc:sldChg chg="modSp">
        <pc:chgData name="Ayers, Jennifer" userId="d9357b1c-0706-4360-a279-893fe3185c54" providerId="ADAL" clId="{A0BF9CA8-13CA-4CFA-BC8A-9EADB892D0F0}" dt="2022-08-23T19:13:09.077" v="813"/>
        <pc:sldMkLst>
          <pc:docMk/>
          <pc:sldMk cId="1839304418" sldId="342"/>
        </pc:sldMkLst>
        <pc:spChg chg="mod">
          <ac:chgData name="Ayers, Jennifer" userId="d9357b1c-0706-4360-a279-893fe3185c54" providerId="ADAL" clId="{A0BF9CA8-13CA-4CFA-BC8A-9EADB892D0F0}" dt="2022-08-23T19:13:07.886" v="811"/>
          <ac:spMkLst>
            <pc:docMk/>
            <pc:sldMk cId="1839304418" sldId="342"/>
            <ac:spMk id="2" creationId="{E882C7FE-FCA9-3B6D-650C-6A89206067BD}"/>
          </ac:spMkLst>
        </pc:spChg>
        <pc:picChg chg="mod">
          <ac:chgData name="Ayers, Jennifer" userId="d9357b1c-0706-4360-a279-893fe3185c54" providerId="ADAL" clId="{A0BF9CA8-13CA-4CFA-BC8A-9EADB892D0F0}" dt="2022-08-23T19:13:09.077" v="813"/>
          <ac:picMkLst>
            <pc:docMk/>
            <pc:sldMk cId="1839304418" sldId="342"/>
            <ac:picMk id="5" creationId="{B9F498CF-0A19-087A-B478-AF965D4357AA}"/>
          </ac:picMkLst>
        </pc:picChg>
      </pc:sldChg>
      <pc:sldChg chg="modSp">
        <pc:chgData name="Ayers, Jennifer" userId="d9357b1c-0706-4360-a279-893fe3185c54" providerId="ADAL" clId="{A0BF9CA8-13CA-4CFA-BC8A-9EADB892D0F0}" dt="2022-08-23T19:16:03.756" v="873"/>
        <pc:sldMkLst>
          <pc:docMk/>
          <pc:sldMk cId="1314713218" sldId="344"/>
        </pc:sldMkLst>
        <pc:spChg chg="mod">
          <ac:chgData name="Ayers, Jennifer" userId="d9357b1c-0706-4360-a279-893fe3185c54" providerId="ADAL" clId="{A0BF9CA8-13CA-4CFA-BC8A-9EADB892D0F0}" dt="2022-08-23T19:13:14.853" v="815"/>
          <ac:spMkLst>
            <pc:docMk/>
            <pc:sldMk cId="1314713218" sldId="344"/>
            <ac:spMk id="2" creationId="{95A15426-96AA-387A-EBD4-760128E19650}"/>
          </ac:spMkLst>
        </pc:spChg>
        <pc:picChg chg="mod">
          <ac:chgData name="Ayers, Jennifer" userId="d9357b1c-0706-4360-a279-893fe3185c54" providerId="ADAL" clId="{A0BF9CA8-13CA-4CFA-BC8A-9EADB892D0F0}" dt="2022-08-23T19:16:03.756" v="873"/>
          <ac:picMkLst>
            <pc:docMk/>
            <pc:sldMk cId="1314713218" sldId="344"/>
            <ac:picMk id="5" creationId="{D87247BA-F336-A6BB-8E65-BBC2AB519592}"/>
          </ac:picMkLst>
        </pc:picChg>
      </pc:sldChg>
      <pc:sldChg chg="modSp">
        <pc:chgData name="Ayers, Jennifer" userId="d9357b1c-0706-4360-a279-893fe3185c54" providerId="ADAL" clId="{A0BF9CA8-13CA-4CFA-BC8A-9EADB892D0F0}" dt="2022-08-23T19:17:04.470" v="886" actId="20577"/>
        <pc:sldMkLst>
          <pc:docMk/>
          <pc:sldMk cId="4057266206" sldId="346"/>
        </pc:sldMkLst>
        <pc:spChg chg="mod">
          <ac:chgData name="Ayers, Jennifer" userId="d9357b1c-0706-4360-a279-893fe3185c54" providerId="ADAL" clId="{A0BF9CA8-13CA-4CFA-BC8A-9EADB892D0F0}" dt="2022-08-23T19:17:04.470" v="886" actId="20577"/>
          <ac:spMkLst>
            <pc:docMk/>
            <pc:sldMk cId="4057266206" sldId="346"/>
            <ac:spMk id="3" creationId="{9E100851-6C46-27AD-FAB9-E1C51D2F38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contrast, societies with </a:t>
            </a:r>
            <a:r>
              <a:rPr lang="en-CA" sz="1100" b="1" i="0" u="none" strike="noStrike" cap="none" dirty="0">
                <a:solidFill>
                  <a:srgbClr val="000000"/>
                </a:solidFill>
                <a:effectLst/>
                <a:latin typeface="Arial"/>
                <a:ea typeface="Arial"/>
                <a:cs typeface="Arial"/>
                <a:sym typeface="Arial"/>
              </a:rPr>
              <a:t>low power distance</a:t>
            </a:r>
            <a:r>
              <a:rPr lang="en-CA" sz="1100" b="0" i="0" u="none" strike="noStrike" cap="none" dirty="0">
                <a:solidFill>
                  <a:srgbClr val="000000"/>
                </a:solidFill>
                <a:effectLst/>
                <a:latin typeface="Arial"/>
                <a:ea typeface="Arial"/>
                <a:cs typeface="Arial"/>
                <a:sym typeface="Arial"/>
              </a:rPr>
              <a:t> tend to consider that all members are equal.</a:t>
            </a:r>
            <a:endParaRPr lang="en-US" dirty="0"/>
          </a:p>
        </p:txBody>
      </p:sp>
    </p:spTree>
    <p:extLst>
      <p:ext uri="{BB962C8B-B14F-4D97-AF65-F5344CB8AC3E}">
        <p14:creationId xmlns:p14="http://schemas.microsoft.com/office/powerpoint/2010/main" val="372062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societies with high individualism (or low collectivism) scores, individuals are valued for their achievements and are rewarded and recognized for such achievements. In contrast, people who live in societies with low individualism (high collectivism) are seen as being part of a wider group, known as the in-group. </a:t>
            </a:r>
            <a:endParaRPr lang="en-US" dirty="0"/>
          </a:p>
        </p:txBody>
      </p:sp>
    </p:spTree>
    <p:extLst>
      <p:ext uri="{BB962C8B-B14F-4D97-AF65-F5344CB8AC3E}">
        <p14:creationId xmlns:p14="http://schemas.microsoft.com/office/powerpoint/2010/main" val="302917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contrast, societies with low uncertainty avoidance are comfortable with risk, change, and unpredictability. In these countries, risky and ambiguous situations are less likely to upset people.</a:t>
            </a:r>
            <a:endParaRPr lang="en-US" dirty="0"/>
          </a:p>
        </p:txBody>
      </p:sp>
    </p:spTree>
    <p:extLst>
      <p:ext uri="{BB962C8B-B14F-4D97-AF65-F5344CB8AC3E}">
        <p14:creationId xmlns:p14="http://schemas.microsoft.com/office/powerpoint/2010/main" val="35940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addition, masculine societies emphasize earnings and achievements, and employees tend to work very long hours and take very little vacation time.</a:t>
            </a:r>
            <a:endParaRPr lang="en-US" dirty="0"/>
          </a:p>
        </p:txBody>
      </p:sp>
    </p:spTree>
    <p:extLst>
      <p:ext uri="{BB962C8B-B14F-4D97-AF65-F5344CB8AC3E}">
        <p14:creationId xmlns:p14="http://schemas.microsoft.com/office/powerpoint/2010/main" val="23132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br>
              <a:rPr lang="en-CA" dirty="0"/>
            </a:br>
            <a:r>
              <a:rPr lang="en-CA" sz="1100" b="0" i="0" u="none" strike="noStrike" cap="none" dirty="0">
                <a:solidFill>
                  <a:srgbClr val="000000"/>
                </a:solidFill>
                <a:effectLst/>
                <a:latin typeface="Arial"/>
                <a:ea typeface="Arial"/>
                <a:cs typeface="Arial"/>
                <a:sym typeface="Arial"/>
              </a:rPr>
              <a:t>Consider, for instance, that American leaders tend to think of themselves as very egalitarian and will typically ask their subordinates to address them by their first name. American leaders will also encourage subordinates to share their views on work-related matters. In contrast, Japanese leaders are often seen as autocratic, and decisions are driven by those at the top</a:t>
            </a:r>
            <a:endParaRPr lang="en-US" dirty="0"/>
          </a:p>
          <a:p>
            <a:endParaRPr lang="en-US" dirty="0"/>
          </a:p>
        </p:txBody>
      </p:sp>
    </p:spTree>
    <p:extLst>
      <p:ext uri="{BB962C8B-B14F-4D97-AF65-F5344CB8AC3E}">
        <p14:creationId xmlns:p14="http://schemas.microsoft.com/office/powerpoint/2010/main" val="170716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other words, as can be seen below, social institutions and the degree of social inequality impact how individuals within society behave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Similar to national cultures, social institutions have strong effects on how people think, act, and behave. While there are many social institutions in any given country or culture, we limit ourselves to the three institutions that are most relevant in the workplace: social stratification, level of education, and religion.</a:t>
            </a:r>
            <a:endParaRPr lang="en-US" dirty="0"/>
          </a:p>
        </p:txBody>
      </p:sp>
    </p:spTree>
    <p:extLst>
      <p:ext uri="{BB962C8B-B14F-4D97-AF65-F5344CB8AC3E}">
        <p14:creationId xmlns:p14="http://schemas.microsoft.com/office/powerpoint/2010/main" val="904422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Current research suggests that the level of social stratification typically results in societies where only the privileged few have access to jobs with work-related advantages such as the ability to work at enriched jobs that can contribute to personal growth or that may not be under close supervision. In countries with a high level of social stratification, employees may not have a very positive outlook on work. </a:t>
            </a:r>
            <a:endParaRPr lang="en-US" dirty="0"/>
          </a:p>
        </p:txBody>
      </p:sp>
    </p:spTree>
    <p:extLst>
      <p:ext uri="{BB962C8B-B14F-4D97-AF65-F5344CB8AC3E}">
        <p14:creationId xmlns:p14="http://schemas.microsoft.com/office/powerpoint/2010/main" val="320977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GLOBE project involves 170 researchers from over 60 countries who collected data on 17,000 managers from 62 countries around the world.</a:t>
            </a:r>
          </a:p>
          <a:p>
            <a:br>
              <a:rPr lang="en-CA" dirty="0"/>
            </a:br>
            <a:endParaRPr lang="en-CA" dirty="0"/>
          </a:p>
          <a:p>
            <a:endParaRPr lang="en-US" dirty="0"/>
          </a:p>
        </p:txBody>
      </p:sp>
    </p:spTree>
    <p:extLst>
      <p:ext uri="{BB962C8B-B14F-4D97-AF65-F5344CB8AC3E}">
        <p14:creationId xmlns:p14="http://schemas.microsoft.com/office/powerpoint/2010/main" val="42827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To compare how the different clusters rate different forms of leadership, the GLOBE researchers considered six leadership profiles:</a:t>
            </a:r>
          </a:p>
          <a:p>
            <a:endParaRPr lang="en-CA" dirty="0"/>
          </a:p>
          <a:p>
            <a:r>
              <a:rPr lang="en-CA" dirty="0"/>
              <a:t>Charismatic type (the degree to which the leader can inspire and motivate others)</a:t>
            </a:r>
          </a:p>
          <a:p>
            <a:endParaRPr lang="en-CA" dirty="0"/>
          </a:p>
          <a:p>
            <a:r>
              <a:rPr lang="en-CA" dirty="0"/>
              <a:t>Team-oriented (the degree to which the leader can foster a high-functioning team),</a:t>
            </a:r>
          </a:p>
          <a:p>
            <a:endParaRPr lang="en-CA" dirty="0"/>
          </a:p>
          <a:p>
            <a:r>
              <a:rPr lang="en-CA" dirty="0"/>
              <a:t>Participative type (the degree to which leaders involve others in decision-making)</a:t>
            </a:r>
          </a:p>
          <a:p>
            <a:endParaRPr lang="en-CA" dirty="0"/>
          </a:p>
          <a:p>
            <a:r>
              <a:rPr lang="en-CA" dirty="0"/>
              <a:t>Humane-oriented type (the degree to which the leader shows compassion and generosity)</a:t>
            </a:r>
          </a:p>
          <a:p>
            <a:endParaRPr lang="en-CA" dirty="0"/>
          </a:p>
          <a:p>
            <a:r>
              <a:rPr lang="en-CA" dirty="0"/>
              <a:t>Autonomous (the degree to which the leader reflects independent and individualistic leadership)</a:t>
            </a:r>
          </a:p>
          <a:p>
            <a:endParaRPr lang="en-CA" dirty="0"/>
          </a:p>
          <a:p>
            <a:r>
              <a:rPr lang="en-CA" dirty="0"/>
              <a:t>Self-protective (the degree to which the leader is self-centered and uses a face-saving approach)</a:t>
            </a:r>
          </a:p>
          <a:p>
            <a:endParaRPr lang="en-US" dirty="0"/>
          </a:p>
        </p:txBody>
      </p:sp>
    </p:spTree>
    <p:extLst>
      <p:ext uri="{BB962C8B-B14F-4D97-AF65-F5344CB8AC3E}">
        <p14:creationId xmlns:p14="http://schemas.microsoft.com/office/powerpoint/2010/main" val="183528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One of the goals of any cross-cultural training is to increase an employee’s cultural intelligence. Cultural intelligence refers to “individuals’ capabilities to function and manage effectively in culturally diverse settings” (Eisenberg et al., 2013).</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 culturally intelligent leader is someone who can operate without difficulty in cross-national settings. Recent research suggests that cultural intelligence is made up of four dimensions: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cognitive dimension</a:t>
            </a:r>
            <a:r>
              <a:rPr lang="en-CA" sz="1100" b="0" i="0" u="none" strike="noStrike" cap="none" dirty="0">
                <a:solidFill>
                  <a:srgbClr val="000000"/>
                </a:solidFill>
                <a:effectLst/>
                <a:latin typeface="Arial"/>
                <a:ea typeface="Arial"/>
                <a:cs typeface="Arial"/>
                <a:sym typeface="Arial"/>
              </a:rPr>
              <a:t>, focusing on the individual’s knowledge of values and practices inherent in the new culture acquired through education and personal experiences</a:t>
            </a:r>
          </a:p>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meta-cognitive dimension</a:t>
            </a:r>
            <a:r>
              <a:rPr lang="en-CA" sz="1100" b="0" i="0" u="none" strike="noStrike" cap="none" dirty="0">
                <a:solidFill>
                  <a:srgbClr val="000000"/>
                </a:solidFill>
                <a:effectLst/>
                <a:latin typeface="Arial"/>
                <a:ea typeface="Arial"/>
                <a:cs typeface="Arial"/>
                <a:sym typeface="Arial"/>
              </a:rPr>
              <a:t>, which reflects an individual’s ability to use cross-cultural knowledge to understand and adapt to the cultural environment they are exposed to</a:t>
            </a:r>
          </a:p>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motivational dimension</a:t>
            </a:r>
            <a:r>
              <a:rPr lang="en-CA" sz="1100" b="0" i="0" u="none" strike="noStrike" cap="none" dirty="0">
                <a:solidFill>
                  <a:srgbClr val="000000"/>
                </a:solidFill>
                <a:effectLst/>
                <a:latin typeface="Arial"/>
                <a:ea typeface="Arial"/>
                <a:cs typeface="Arial"/>
                <a:sym typeface="Arial"/>
              </a:rPr>
              <a:t>, which reflects the ability and desire to continuously learn new aspects of cultures and adapt to them</a:t>
            </a:r>
          </a:p>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behavioral dimension</a:t>
            </a:r>
            <a:r>
              <a:rPr lang="en-CA" sz="1100" b="0" i="0" u="none" strike="noStrike" cap="none" dirty="0">
                <a:solidFill>
                  <a:srgbClr val="000000"/>
                </a:solidFill>
                <a:effectLst/>
                <a:latin typeface="Arial"/>
                <a:ea typeface="Arial"/>
                <a:cs typeface="Arial"/>
                <a:sym typeface="Arial"/>
              </a:rPr>
              <a:t>, based on the ability of the individual to exhibit the appropriate forms of verbal and nonverbal behaviors when interacting with people from another culture</a:t>
            </a:r>
            <a:br>
              <a:rPr lang="en-CA" dirty="0"/>
            </a:br>
            <a:endParaRPr lang="en-US" dirty="0"/>
          </a:p>
        </p:txBody>
      </p:sp>
    </p:spTree>
    <p:extLst>
      <p:ext uri="{BB962C8B-B14F-4D97-AF65-F5344CB8AC3E}">
        <p14:creationId xmlns:p14="http://schemas.microsoft.com/office/powerpoint/2010/main" val="107637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such cases, the company simply extends its domestic strategy to the global arena.</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Global strategies represent a potential solution to reduce costs. Using standardized products and processes in each of the markets it enters allows a company to possibly achieve economies of scale and scope. The global company will scan the world for opportunities and respond by expanding into those areas where there is potential. Furthermore, it will deploy those activities worldwide depending on where the most value is achieved.</a:t>
            </a:r>
          </a:p>
          <a:p>
            <a:endParaRPr lang="en-US" dirty="0"/>
          </a:p>
        </p:txBody>
      </p:sp>
    </p:spTree>
    <p:extLst>
      <p:ext uri="{BB962C8B-B14F-4D97-AF65-F5344CB8AC3E}">
        <p14:creationId xmlns:p14="http://schemas.microsoft.com/office/powerpoint/2010/main" val="43016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Because regions such as Europe and North America are sufficiently large but different markets, Toyota has decided that it is worth customizing its operations by region. In this case, the company has several regional offices that operate independently of the Japanese headquarters.</a:t>
            </a:r>
            <a:endParaRPr lang="en-US" dirty="0"/>
          </a:p>
        </p:txBody>
      </p:sp>
    </p:spTree>
    <p:extLst>
      <p:ext uri="{BB962C8B-B14F-4D97-AF65-F5344CB8AC3E}">
        <p14:creationId xmlns:p14="http://schemas.microsoft.com/office/powerpoint/2010/main" val="180123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is especially critical for some functional areas, such as marketing. People across cultures have different purchasing and usage habits. Furthermore, they respond differently to promotional campaigns and other advertising messages. In such cases, a local strategy may be necessary.</a:t>
            </a:r>
          </a:p>
          <a:p>
            <a:br>
              <a:rPr lang="en-CA" dirty="0"/>
            </a:br>
            <a:endParaRPr lang="en-US" dirty="0"/>
          </a:p>
        </p:txBody>
      </p:sp>
    </p:spTree>
    <p:extLst>
      <p:ext uri="{BB962C8B-B14F-4D97-AF65-F5344CB8AC3E}">
        <p14:creationId xmlns:p14="http://schemas.microsoft.com/office/powerpoint/2010/main" val="281289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Before we get into how companies can go international, let’s look at why a company might want to expand internationally in the first place.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Trade Facilitation- </a:t>
            </a:r>
            <a:r>
              <a:rPr lang="en-CA" sz="1100" b="0" i="0" u="none" strike="noStrike" cap="none" dirty="0">
                <a:solidFill>
                  <a:srgbClr val="000000"/>
                </a:solidFill>
                <a:effectLst/>
                <a:latin typeface="Arial"/>
                <a:ea typeface="Arial"/>
                <a:cs typeface="Arial"/>
                <a:sym typeface="Arial"/>
              </a:rPr>
              <a:t>At a basic level, relying on a domestic market can be problematic. Because of the many factors enhancing globalization, companies of all sizes and types want to take advantage of global markets to expand and achieve sustainable competitive advantage. </a:t>
            </a:r>
          </a:p>
          <a:p>
            <a:endParaRPr lang="en-US" dirty="0"/>
          </a:p>
          <a:p>
            <a:r>
              <a:rPr lang="en-CA" sz="1100" b="1" i="0" u="none" strike="noStrike" cap="none" dirty="0">
                <a:solidFill>
                  <a:srgbClr val="000000"/>
                </a:solidFill>
                <a:effectLst/>
                <a:latin typeface="Arial"/>
                <a:ea typeface="Arial"/>
                <a:cs typeface="Arial"/>
                <a:sym typeface="Arial"/>
              </a:rPr>
              <a:t>Growth Opportunities- </a:t>
            </a:r>
            <a:r>
              <a:rPr lang="en-CA" sz="1100" b="0" i="0" u="none" strike="noStrike" cap="none" dirty="0">
                <a:solidFill>
                  <a:srgbClr val="000000"/>
                </a:solidFill>
                <a:effectLst/>
                <a:latin typeface="Arial"/>
                <a:ea typeface="Arial"/>
                <a:cs typeface="Arial"/>
                <a:sym typeface="Arial"/>
              </a:rPr>
              <a:t>Another critical factor that supports internationalization is that emerging markets such as China, India, Brazil, and Malaysia will continue to grow and present companies with tremendous opportunities</a:t>
            </a:r>
          </a:p>
          <a:p>
            <a:endParaRPr lang="en-US" dirty="0"/>
          </a:p>
        </p:txBody>
      </p:sp>
    </p:spTree>
    <p:extLst>
      <p:ext uri="{BB962C8B-B14F-4D97-AF65-F5344CB8AC3E}">
        <p14:creationId xmlns:p14="http://schemas.microsoft.com/office/powerpoint/2010/main" val="633364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Additionally, exporting provides the ability for companies to defend their markets by becoming more competitive in other markets. Furthermore, by exploring international markets, a company can acquire critical cross-cultural management skills, thereby increasing the value of the company. Consider the case of </a:t>
            </a:r>
            <a:r>
              <a:rPr lang="en-CA" sz="1100" b="0" i="0" u="none" strike="noStrike" cap="none" dirty="0" err="1">
                <a:solidFill>
                  <a:srgbClr val="000000"/>
                </a:solidFill>
                <a:effectLst/>
                <a:latin typeface="Arial"/>
                <a:ea typeface="Arial"/>
                <a:cs typeface="Arial"/>
                <a:sym typeface="Arial"/>
              </a:rPr>
              <a:t>DeFeet</a:t>
            </a:r>
            <a:r>
              <a:rPr lang="en-CA" sz="1100" b="0" i="0" u="none" strike="noStrike" cap="none" dirty="0">
                <a:solidFill>
                  <a:srgbClr val="000000"/>
                </a:solidFill>
                <a:effectLst/>
                <a:latin typeface="Arial"/>
                <a:ea typeface="Arial"/>
                <a:cs typeface="Arial"/>
                <a:sym typeface="Arial"/>
              </a:rPr>
              <a:t> International, a U.S. maker of socks for cyclists (International Trade Administration, n.d.).</a:t>
            </a:r>
          </a:p>
          <a:p>
            <a:endParaRPr lang="en-US" dirty="0"/>
          </a:p>
        </p:txBody>
      </p:sp>
    </p:spTree>
    <p:extLst>
      <p:ext uri="{BB962C8B-B14F-4D97-AF65-F5344CB8AC3E}">
        <p14:creationId xmlns:p14="http://schemas.microsoft.com/office/powerpoint/2010/main" val="681082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strategic alliance is a way for a foreign company to bypass barriers imposed by local governments.</a:t>
            </a:r>
          </a:p>
          <a:p>
            <a:endParaRPr lang="en-CA" dirty="0"/>
          </a:p>
          <a:p>
            <a:r>
              <a:rPr lang="en-CA" sz="1100" b="0" i="0" u="none" strike="noStrike" cap="none" dirty="0">
                <a:solidFill>
                  <a:srgbClr val="000000"/>
                </a:solidFill>
                <a:effectLst/>
                <a:latin typeface="Arial"/>
                <a:ea typeface="Arial"/>
                <a:cs typeface="Arial"/>
                <a:sym typeface="Arial"/>
              </a:rPr>
              <a:t>A prominent example of one of the most successful strategic alliances is the one entered into by Nissan and Renault in 1999 (Kumar, 2014).</a:t>
            </a:r>
            <a:endParaRPr lang="en-US" dirty="0"/>
          </a:p>
        </p:txBody>
      </p:sp>
    </p:spTree>
    <p:extLst>
      <p:ext uri="{BB962C8B-B14F-4D97-AF65-F5344CB8AC3E}">
        <p14:creationId xmlns:p14="http://schemas.microsoft.com/office/powerpoint/2010/main" val="114130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FDI can also occur through mergers and acquisitions, whereby a multinational company fully acquires a company in another country. Many car companies, such as Toyota, Honda, BMW, and Nissan, have fully operational plants in the United States. For example, many of the BMW SUVs, such as the BMW X3 and X5, are fully built in the BMW plant in Spartanburg, South Carolina.</a:t>
            </a:r>
            <a:endParaRPr lang="en-US" dirty="0"/>
          </a:p>
        </p:txBody>
      </p:sp>
    </p:spTree>
    <p:extLst>
      <p:ext uri="{BB962C8B-B14F-4D97-AF65-F5344CB8AC3E}">
        <p14:creationId xmlns:p14="http://schemas.microsoft.com/office/powerpoint/2010/main" val="79241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err="1">
                <a:solidFill>
                  <a:srgbClr val="000000"/>
                </a:solidFill>
                <a:effectLst/>
                <a:latin typeface="Arial"/>
                <a:ea typeface="Arial"/>
                <a:cs typeface="Arial"/>
                <a:sym typeface="Arial"/>
              </a:rPr>
              <a:t>Schlater</a:t>
            </a:r>
            <a:r>
              <a:rPr lang="en-CA" sz="1100" b="0" i="0" u="none" strike="noStrike" cap="none" dirty="0">
                <a:solidFill>
                  <a:srgbClr val="000000"/>
                </a:solidFill>
                <a:effectLst/>
                <a:latin typeface="Arial"/>
                <a:ea typeface="Arial"/>
                <a:cs typeface="Arial"/>
                <a:sym typeface="Arial"/>
              </a:rPr>
              <a:t> saved his earnings, and with some help from his brother, he was able to accept the opportunity to have the first international Domino’s franchise in Winnipeg, Manitoba, in 1983. Within weeks, </a:t>
            </a:r>
            <a:r>
              <a:rPr lang="en-CA" sz="1100" b="0" i="0" u="none" strike="noStrike" cap="none" dirty="0" err="1">
                <a:solidFill>
                  <a:srgbClr val="000000"/>
                </a:solidFill>
                <a:effectLst/>
                <a:latin typeface="Arial"/>
                <a:ea typeface="Arial"/>
                <a:cs typeface="Arial"/>
                <a:sym typeface="Arial"/>
              </a:rPr>
              <a:t>Schlater’s</a:t>
            </a:r>
            <a:r>
              <a:rPr lang="en-CA" sz="1100" b="0" i="0" u="none" strike="noStrike" cap="none" dirty="0">
                <a:solidFill>
                  <a:srgbClr val="000000"/>
                </a:solidFill>
                <a:effectLst/>
                <a:latin typeface="Arial"/>
                <a:ea typeface="Arial"/>
                <a:cs typeface="Arial"/>
                <a:sym typeface="Arial"/>
              </a:rPr>
              <a:t> store in Canada reached higher sales than his previous store in Ohio had ever attained.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However, it was not an easy start. </a:t>
            </a:r>
            <a:r>
              <a:rPr lang="en-CA" sz="1100" b="0" i="0" u="none" strike="noStrike" cap="none" dirty="0" err="1">
                <a:solidFill>
                  <a:srgbClr val="000000"/>
                </a:solidFill>
                <a:effectLst/>
                <a:latin typeface="Arial"/>
                <a:ea typeface="Arial"/>
                <a:cs typeface="Arial"/>
                <a:sym typeface="Arial"/>
              </a:rPr>
              <a:t>Schlater</a:t>
            </a:r>
            <a:r>
              <a:rPr lang="en-CA" sz="1100" b="0" i="0" u="none" strike="noStrike" cap="none" dirty="0">
                <a:solidFill>
                  <a:srgbClr val="000000"/>
                </a:solidFill>
                <a:effectLst/>
                <a:latin typeface="Arial"/>
                <a:ea typeface="Arial"/>
                <a:cs typeface="Arial"/>
                <a:sym typeface="Arial"/>
              </a:rPr>
              <a:t> faced a number of challenges going international. First, he had to identify the international suppliers and get them approved to sell their products to Domino’s. This shows one of the challenges that organizations face when entering new global markets. To meet quality standards designed to protect a brand, companies must undertake an extensive review of potential new suppliers to ensure consistent product quality.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above example shows that Domino’s has successfully managed global challenges to become the largest pizza chain in the world (</a:t>
            </a:r>
            <a:r>
              <a:rPr lang="en-CA" sz="1100" b="0" i="0" u="none" strike="noStrike" cap="none" dirty="0" err="1">
                <a:solidFill>
                  <a:srgbClr val="000000"/>
                </a:solidFill>
                <a:effectLst/>
                <a:latin typeface="Arial"/>
                <a:ea typeface="Arial"/>
                <a:cs typeface="Arial"/>
                <a:sym typeface="Arial"/>
              </a:rPr>
              <a:t>Witzil</a:t>
            </a:r>
            <a:r>
              <a:rPr lang="en-CA" sz="1100" b="0" i="0" u="none" strike="noStrike" cap="none" dirty="0">
                <a:solidFill>
                  <a:srgbClr val="000000"/>
                </a:solidFill>
                <a:effectLst/>
                <a:latin typeface="Arial"/>
                <a:ea typeface="Arial"/>
                <a:cs typeface="Arial"/>
                <a:sym typeface="Arial"/>
              </a:rPr>
              <a:t>, 2018). For many business leaders over the past few decades, the business world was becoming “flat” because barriers to trade were slowly disappearing. The expectation was that soon global companies would operate unconstrained by national borders. However, recent trends suggest that the business world is now seeing a barrage of protectionism and nationalism as many countries and their leaders emphasize the negatives of globalization. We have also seen the downside of globalization with sourcing and supply chain issues during the pandemic, as well as the accelerated spread of disease with heightened interconnection and travel across borders.</a:t>
            </a:r>
            <a:endParaRPr lang="en-US" dirty="0"/>
          </a:p>
        </p:txBody>
      </p:sp>
    </p:spTree>
    <p:extLst>
      <p:ext uri="{BB962C8B-B14F-4D97-AF65-F5344CB8AC3E}">
        <p14:creationId xmlns:p14="http://schemas.microsoft.com/office/powerpoint/2010/main" val="405279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Even one-person start-ups are no longer limited to producing and selling their goods and services in domestic markets. In fact, companies are encouraged to explore global markets to stay competitive and are thus likely to have business activity anywhere in the world. Despite some leaders who are promoting protectionism, globalization is being facilitated by several key factors, and companies that want to succeed in this environment must understand the key factors contributing to a more globally connected business world. </a:t>
            </a:r>
            <a:endParaRPr lang="en-CA" dirty="0">
              <a:effectLst/>
            </a:endParaRPr>
          </a:p>
          <a:p>
            <a:endParaRPr lang="en-US" dirty="0"/>
          </a:p>
        </p:txBody>
      </p:sp>
    </p:spTree>
    <p:extLst>
      <p:ext uri="{BB962C8B-B14F-4D97-AF65-F5344CB8AC3E}">
        <p14:creationId xmlns:p14="http://schemas.microsoft.com/office/powerpoint/2010/main" val="402887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Tariffs</a:t>
            </a:r>
            <a:r>
              <a:rPr lang="en-CA" sz="1100" b="0" i="0" u="none" strike="noStrike" cap="none" dirty="0">
                <a:solidFill>
                  <a:srgbClr val="000000"/>
                </a:solidFill>
                <a:effectLst/>
                <a:latin typeface="Arial"/>
                <a:ea typeface="Arial"/>
                <a:cs typeface="Arial"/>
                <a:sym typeface="Arial"/>
              </a:rPr>
              <a:t> are taxes that are added to the price of imported international products. Because these tariffs are usually passed along to the consumer in the form of higher prices, imposing tariffs on imported goods gives domestic companies a price advantage and protects them from foreign competition. (</a:t>
            </a:r>
            <a:r>
              <a:rPr lang="en-CA" sz="1100" b="0" i="0" u="none" strike="noStrike" cap="none" dirty="0" err="1">
                <a:solidFill>
                  <a:srgbClr val="000000"/>
                </a:solidFill>
                <a:effectLst/>
                <a:latin typeface="Arial"/>
                <a:ea typeface="Arial"/>
                <a:cs typeface="Arial"/>
                <a:sym typeface="Arial"/>
              </a:rPr>
              <a:t>Divesh</a:t>
            </a:r>
            <a:r>
              <a:rPr lang="en-CA" sz="1100" b="0" i="0" u="none" strike="noStrike" cap="none" dirty="0">
                <a:solidFill>
                  <a:srgbClr val="000000"/>
                </a:solidFill>
                <a:effectLst/>
                <a:latin typeface="Arial"/>
                <a:ea typeface="Arial"/>
                <a:cs typeface="Arial"/>
                <a:sym typeface="Arial"/>
              </a:rPr>
              <a:t>, 2017).  The goal of most trade agreements has been to reduce or eliminate tariffs and other barriers to make cross-border trade easier.</a:t>
            </a:r>
          </a:p>
          <a:p>
            <a:br>
              <a:rPr lang="en-CA" dirty="0"/>
            </a:br>
            <a:endParaRPr lang="en-US" dirty="0"/>
          </a:p>
        </p:txBody>
      </p:sp>
    </p:spTree>
    <p:extLst>
      <p:ext uri="{BB962C8B-B14F-4D97-AF65-F5344CB8AC3E}">
        <p14:creationId xmlns:p14="http://schemas.microsoft.com/office/powerpoint/2010/main" val="142201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Figure 9.2.1 </a:t>
            </a:r>
            <a:r>
              <a:rPr lang="en-CA" sz="1100" b="0" i="0" u="none" strike="noStrike" cap="none" dirty="0">
                <a:solidFill>
                  <a:srgbClr val="000000"/>
                </a:solidFill>
                <a:effectLst/>
                <a:latin typeface="Arial"/>
                <a:ea typeface="Arial"/>
                <a:cs typeface="Arial"/>
                <a:sym typeface="Arial"/>
              </a:rPr>
              <a:t>shows the top 15 recipients of FDI in 2016. As you can see, many of the world’s developed economies, such as the U.S., Germany, Canada, and France, are among the top recipients of FDI. However, it is also important to note that many emerging markets, such as China, Brazil, Mexico, and India, figure prominently on this list. Emerging markets, defined as those markets in non-developed countries that present tremendous potential for multinationals, have played a critical role in the global business environment for the last decade. Countries such as Brazil, India, China, and South Africa have all experienced tremendous growth and are driving business trends.</a:t>
            </a:r>
            <a:endParaRPr lang="en-US" dirty="0"/>
          </a:p>
        </p:txBody>
      </p:sp>
    </p:spTree>
    <p:extLst>
      <p:ext uri="{BB962C8B-B14F-4D97-AF65-F5344CB8AC3E}">
        <p14:creationId xmlns:p14="http://schemas.microsoft.com/office/powerpoint/2010/main" val="345312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What are the implications of this factor for international leadership? As mentioned earlier, companies located anywhere in the world will be able to find new markets and new ways to reach new customers. Consider the case of Russian entrepreneur </a:t>
            </a:r>
            <a:r>
              <a:rPr lang="en-CA" sz="1100" b="0" i="0" u="none" strike="noStrike" cap="none" dirty="0" err="1">
                <a:solidFill>
                  <a:srgbClr val="000000"/>
                </a:solidFill>
                <a:effectLst/>
                <a:latin typeface="Arial"/>
                <a:ea typeface="Arial"/>
                <a:cs typeface="Arial"/>
                <a:sym typeface="Arial"/>
              </a:rPr>
              <a:t>Dmitrii</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Dvornikov</a:t>
            </a:r>
            <a:r>
              <a:rPr lang="en-CA" sz="1100" b="0" i="0" u="none" strike="noStrike" cap="none" dirty="0">
                <a:solidFill>
                  <a:srgbClr val="000000"/>
                </a:solidFill>
                <a:effectLst/>
                <a:latin typeface="Arial"/>
                <a:ea typeface="Arial"/>
                <a:cs typeface="Arial"/>
                <a:sym typeface="Arial"/>
              </a:rPr>
              <a:t>, who was selling jewelry and table clocks made from Russian semiprecious stones.</a:t>
            </a:r>
            <a:endParaRPr lang="en-US" dirty="0"/>
          </a:p>
        </p:txBody>
      </p:sp>
    </p:spTree>
    <p:extLst>
      <p:ext uri="{BB962C8B-B14F-4D97-AF65-F5344CB8AC3E}">
        <p14:creationId xmlns:p14="http://schemas.microsoft.com/office/powerpoint/2010/main" val="140781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Consider any aspect of your life, and it is likely influenced by your culture. The food you eat, the clothes you wear, and even how you address your boss or teacher are influenced by your culture. Societies develop cultural norms, values, and beliefs to assist their members in adapting to their environments.</a:t>
            </a:r>
          </a:p>
          <a:p>
            <a:br>
              <a:rPr lang="en-CA" dirty="0"/>
            </a:br>
            <a:endParaRPr lang="en-US" dirty="0"/>
          </a:p>
        </p:txBody>
      </p:sp>
    </p:spTree>
    <p:extLst>
      <p:ext uri="{BB962C8B-B14F-4D97-AF65-F5344CB8AC3E}">
        <p14:creationId xmlns:p14="http://schemas.microsoft.com/office/powerpoint/2010/main" val="84598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Hofstede is a Dutch social scientist who developed his model by surveying over 88,000 employees in IBM subsidiaries from 72 countries. Hofstede developed this cultural model primarily on the basis of differences in values and beliefs regarding work goals. Hofstede’s framework is especially useful because it provides important information about differences between countries and how to manage such differences. Recent reviews of research have shown the utility of Hofstede’s framework for a wide variety of managerial activities, such as change management, conflict management, leadership, negotiation, and work-related attitudes (Kirkman et al., 2006).</a:t>
            </a:r>
            <a:endParaRPr lang="en-US" dirty="0"/>
          </a:p>
        </p:txBody>
      </p:sp>
    </p:spTree>
    <p:extLst>
      <p:ext uri="{BB962C8B-B14F-4D97-AF65-F5344CB8AC3E}">
        <p14:creationId xmlns:p14="http://schemas.microsoft.com/office/powerpoint/2010/main" val="380873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latin typeface="Arial" panose="020B0604020202020204" pitchFamily="34" charset="0"/>
                <a:cs typeface="Arial" panose="020B0604020202020204" pitchFamily="34" charset="0"/>
              </a:rPr>
              <a:t>Principles of Leadership &amp; Management</a:t>
            </a:r>
            <a:br>
              <a:rPr lang="en-CA" sz="3500" dirty="0">
                <a:latin typeface="Arial" panose="020B0604020202020204" pitchFamily="34" charset="0"/>
                <a:cs typeface="Arial" panose="020B0604020202020204" pitchFamily="34" charset="0"/>
              </a:rPr>
            </a:br>
            <a:br>
              <a:rPr lang="en-CA" sz="3500" dirty="0">
                <a:latin typeface="Arial" panose="020B0604020202020204" pitchFamily="34" charset="0"/>
                <a:cs typeface="Arial" panose="020B0604020202020204" pitchFamily="34" charset="0"/>
              </a:rPr>
            </a:br>
            <a:br>
              <a:rPr lang="en-CA" sz="3500" dirty="0">
                <a:latin typeface="Arial" panose="020B0604020202020204" pitchFamily="34" charset="0"/>
                <a:cs typeface="Arial" panose="020B0604020202020204" pitchFamily="34" charset="0"/>
              </a:rPr>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Autofit/>
          </a:bodyPr>
          <a:lstStyle/>
          <a:p>
            <a:r>
              <a:rPr lang="en-US" sz="2800" b="1" dirty="0">
                <a:latin typeface="Arial" panose="020B0604020202020204" pitchFamily="34" charset="0"/>
                <a:cs typeface="Arial" panose="020B0604020202020204" pitchFamily="34" charset="0"/>
              </a:rPr>
              <a:t>CHAPTER 9: </a:t>
            </a:r>
            <a:r>
              <a:rPr lang="en-CA" sz="2800" b="1" cap="all" dirty="0">
                <a:latin typeface="Arial" panose="020B0604020202020204" pitchFamily="34" charset="0"/>
                <a:cs typeface="Arial" panose="020B0604020202020204" pitchFamily="34" charset="0"/>
              </a:rPr>
              <a:t>GLOBAL LEADERSHIP</a:t>
            </a:r>
          </a:p>
          <a:p>
            <a:br>
              <a:rPr lang="en-CA" sz="3500" b="1" dirty="0">
                <a:latin typeface="Arial" panose="020B0604020202020204" pitchFamily="34" charset="0"/>
                <a:cs typeface="Arial" panose="020B0604020202020204" pitchFamily="34" charset="0"/>
              </a:rPr>
            </a:br>
            <a:endParaRPr lang="en-CA" sz="3500" b="1" dirty="0">
              <a:latin typeface="Arial" panose="020B0604020202020204" pitchFamily="34" charset="0"/>
              <a:cs typeface="Arial" panose="020B0604020202020204" pitchFamily="34" charset="0"/>
            </a:endParaRPr>
          </a:p>
          <a:p>
            <a:br>
              <a:rPr lang="en-CA" sz="3500" b="1" dirty="0">
                <a:latin typeface="Arial" panose="020B0604020202020204" pitchFamily="34" charset="0"/>
                <a:cs typeface="Arial" panose="020B0604020202020204" pitchFamily="34" charset="0"/>
              </a:rPr>
            </a:br>
            <a:endParaRPr lang="en-CA" sz="3500" b="1" dirty="0">
              <a:latin typeface="Arial" panose="020B0604020202020204" pitchFamily="34" charset="0"/>
              <a:cs typeface="Arial" panose="020B0604020202020204" pitchFamily="34" charset="0"/>
            </a:endParaRPr>
          </a:p>
          <a:p>
            <a:pPr marL="0" indent="0"/>
            <a:endParaRPr sz="35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5426-96AA-387A-EBD4-760128E1965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9.3 Hofstede’s Cultural Framework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Hofstede's Model of National Culture demonstrated in a 5-column table that lists 15 countries by power distance, individualism, uncertainty avoidance and masculinity. ">
            <a:extLst>
              <a:ext uri="{FF2B5EF4-FFF2-40B4-BE49-F238E27FC236}">
                <a16:creationId xmlns:a16="http://schemas.microsoft.com/office/drawing/2014/main" id="{D87247BA-F336-A6BB-8E65-BBC2AB519592}"/>
              </a:ext>
            </a:extLst>
          </p:cNvPr>
          <p:cNvPicPr>
            <a:picLocks noChangeAspect="1"/>
          </p:cNvPicPr>
          <p:nvPr/>
        </p:nvPicPr>
        <p:blipFill>
          <a:blip r:embed="rId3"/>
          <a:stretch>
            <a:fillRect/>
          </a:stretch>
        </p:blipFill>
        <p:spPr>
          <a:xfrm>
            <a:off x="2688116" y="1017800"/>
            <a:ext cx="3950632" cy="3865177"/>
          </a:xfrm>
          <a:prstGeom prst="rect">
            <a:avLst/>
          </a:prstGeom>
        </p:spPr>
      </p:pic>
    </p:spTree>
    <p:extLst>
      <p:ext uri="{BB962C8B-B14F-4D97-AF65-F5344CB8AC3E}">
        <p14:creationId xmlns:p14="http://schemas.microsoft.com/office/powerpoint/2010/main" val="131471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E5C3-370D-773E-0925-B2E6B106786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9.3 Hofstede’s Cultural Framework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AB1AC03-A417-512D-B3F9-CCA8A6F81D58}"/>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Cultural Dimension 1: Power Distance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Hofstede’s original survey of more than 88,000 employees from 72 countries revealed four major cultural dimensions. The first cultural dimension is power distance, the degree to which members of a society accept differences in power and authority. In societies with </a:t>
            </a:r>
            <a:r>
              <a:rPr lang="en-CA" sz="2000" b="1" dirty="0">
                <a:latin typeface="Arial" panose="020B0604020202020204" pitchFamily="34" charset="0"/>
                <a:cs typeface="Arial" panose="020B0604020202020204" pitchFamily="34" charset="0"/>
              </a:rPr>
              <a:t>high power distance</a:t>
            </a:r>
            <a:r>
              <a:rPr lang="en-CA" sz="2000" dirty="0">
                <a:latin typeface="Arial" panose="020B0604020202020204" pitchFamily="34" charset="0"/>
                <a:cs typeface="Arial" panose="020B0604020202020204" pitchFamily="34" charset="0"/>
              </a:rPr>
              <a:t>, people are more likely to accept that power inequality is good and acceptable. People in high power distance societies are more likely to accept that there are some powerful people who are in charge and that these people are entitled to special benefits</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79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29F5-6C08-5809-B838-79E366E1DA7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9.3 Hofstede’s Cultural Framework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E100851-6C46-27AD-FAB9-E1C51D2F3865}"/>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Cultural Dimension 2: Individualism and Collectivism</a:t>
            </a:r>
            <a:r>
              <a:rPr lang="en-CA" sz="2000" dirty="0">
                <a:latin typeface="Arial" panose="020B0604020202020204" pitchFamily="34" charset="0"/>
                <a:cs typeface="Arial" panose="020B0604020202020204" pitchFamily="34" charset="0"/>
              </a:rPr>
              <a:t> </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Individualism</a:t>
            </a:r>
            <a:r>
              <a:rPr lang="en-CA" sz="2000" dirty="0">
                <a:latin typeface="Arial" panose="020B0604020202020204" pitchFamily="34" charset="0"/>
                <a:cs typeface="Arial" panose="020B0604020202020204" pitchFamily="34" charset="0"/>
              </a:rPr>
              <a:t> refers to the degree to which a society focuses on the relationship of the individual to the group. </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Collectivism</a:t>
            </a:r>
            <a:r>
              <a:rPr lang="en-CA" sz="2000" dirty="0">
                <a:latin typeface="Arial" panose="020B0604020202020204" pitchFamily="34" charset="0"/>
                <a:cs typeface="Arial" panose="020B0604020202020204" pitchFamily="34" charset="0"/>
              </a:rPr>
              <a:t> refers to the degree to which a society focuses on the relationship of the group as a whole.</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26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DCC-FFD7-72F8-B77A-A3392CB0554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9.3 Hofstede’s Cultural Framework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FEBEB72-CA61-042E-4687-163CB4EE6C2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Cultural Dimension 3: Uncertainty Avoidance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Hofstede’s third cultural dimension is </a:t>
            </a:r>
            <a:r>
              <a:rPr lang="en-CA" sz="2000" b="1" dirty="0">
                <a:latin typeface="Arial" panose="020B0604020202020204" pitchFamily="34" charset="0"/>
                <a:cs typeface="Arial" panose="020B0604020202020204" pitchFamily="34" charset="0"/>
              </a:rPr>
              <a:t>uncertainty avoidance</a:t>
            </a:r>
            <a:r>
              <a:rPr lang="en-CA" sz="2000" dirty="0">
                <a:latin typeface="Arial" panose="020B0604020202020204" pitchFamily="34" charset="0"/>
                <a:cs typeface="Arial" panose="020B0604020202020204" pitchFamily="34" charset="0"/>
              </a:rPr>
              <a:t>, the degree to which people in a society are comfortable with risk, uncertainty, and unpredictable situations. People in high uncertainty avoidance societies tend to want to avoid uncertainty and unpredictability. As a result, work environments in such countries try to provide stability and certainty through clear rules and instructions.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13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D322-A547-D54E-0496-A8849690E04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9.3 Hofstede’s Cultural Framework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3B500A5-1C1D-5B66-FEAE-533D5A20041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Cultural Dimension 4: Masculinity</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The fourth and final dimension we consider is </a:t>
            </a:r>
            <a:r>
              <a:rPr lang="en-CA" sz="2000" b="1" dirty="0">
                <a:latin typeface="Arial" panose="020B0604020202020204" pitchFamily="34" charset="0"/>
                <a:cs typeface="Arial" panose="020B0604020202020204" pitchFamily="34" charset="0"/>
              </a:rPr>
              <a:t>masculinity</a:t>
            </a:r>
            <a:r>
              <a:rPr lang="en-CA" sz="2000" dirty="0">
                <a:latin typeface="Arial" panose="020B0604020202020204" pitchFamily="34" charset="0"/>
                <a:cs typeface="Arial" panose="020B0604020202020204" pitchFamily="34" charset="0"/>
              </a:rPr>
              <a:t>, the degree to which a society emphasizes traditional masculine qualities such as advancement and earnings. In high-masculinity societies, work tends to be very important to people, gender roles are clear, and work takes priority over other aspects of a person’s life, such as family and leisure.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21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0CFB-2CDF-65DE-D4EF-DDD0C1E2CB6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9.4 Cultural Stereotyping and Social Institutions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6863D34-4E8D-FA1B-AC24-DE526EFC642F}"/>
              </a:ext>
            </a:extLst>
          </p:cNvPr>
          <p:cNvSpPr>
            <a:spLocks noGrp="1"/>
          </p:cNvSpPr>
          <p:nvPr>
            <p:ph type="body" idx="1"/>
          </p:nvPr>
        </p:nvSpPr>
        <p:spPr>
          <a:xfrm>
            <a:off x="311700" y="1560381"/>
            <a:ext cx="4723008"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Earlier sections provided you with some strong insights into cultural differences. However, despite these observations, cultural scholars often find examples where cultural realities don’t necessarily fit neatly or completely into the categories proposed by models. </a:t>
            </a: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BA83B08-A6E9-403A-3E9C-34C070EE3A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71285" y="1652531"/>
            <a:ext cx="3577638" cy="2683228"/>
          </a:xfrm>
          <a:prstGeom prst="rect">
            <a:avLst/>
          </a:prstGeom>
        </p:spPr>
      </p:pic>
    </p:spTree>
    <p:extLst>
      <p:ext uri="{BB962C8B-B14F-4D97-AF65-F5344CB8AC3E}">
        <p14:creationId xmlns:p14="http://schemas.microsoft.com/office/powerpoint/2010/main" val="352290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8D6D-9B74-F9A2-0EE3-7BCEC105D600}"/>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9.4 Cultural Stereotyping and Social Institutions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CF4B85C-7D81-BAFD-ED79-0DACE057020B}"/>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The Role of Social Institutions in International Leadership</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social institution</a:t>
            </a:r>
            <a:r>
              <a:rPr lang="en-CA" sz="2000" dirty="0">
                <a:latin typeface="Arial" panose="020B0604020202020204" pitchFamily="34" charset="0"/>
                <a:cs typeface="Arial" panose="020B0604020202020204" pitchFamily="34" charset="0"/>
              </a:rPr>
              <a:t> is “a complex of positions, roles, norms, and values lodged in particular types of social structures and organizing relatively stable patterns of human resources with respect to fundamental problems in . . . sustaining viable societal structures within a given environment”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(Turner, 1997, p. 6). </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08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C0BA-5F6A-D410-AAB6-B8361E2C92B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9.4 Cultural Stereotyping and Social Institutions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44D538F-EF9D-8882-B5A1-E4994794D7AD}"/>
              </a:ext>
            </a:extLst>
          </p:cNvPr>
          <p:cNvSpPr>
            <a:spLocks noGrp="1"/>
          </p:cNvSpPr>
          <p:nvPr>
            <p:ph type="body" idx="1"/>
          </p:nvPr>
        </p:nvSpPr>
        <p:spPr>
          <a:xfrm>
            <a:off x="311700" y="1017800"/>
            <a:ext cx="8520600" cy="3339000"/>
          </a:xfrm>
        </p:spPr>
        <p:txBody>
          <a:bodyPr>
            <a:noAutofit/>
          </a:bodyPr>
          <a:lstStyle/>
          <a:p>
            <a:pPr marL="114300" indent="0">
              <a:buNone/>
            </a:pPr>
            <a:r>
              <a:rPr lang="en-CA" sz="2000" b="1" dirty="0">
                <a:latin typeface="Arial" panose="020B0604020202020204" pitchFamily="34" charset="0"/>
                <a:cs typeface="Arial" panose="020B0604020202020204" pitchFamily="34" charset="0"/>
              </a:rPr>
              <a:t>Social Stratification</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Social stratification</a:t>
            </a:r>
            <a:r>
              <a:rPr lang="en-CA" sz="2000" dirty="0">
                <a:latin typeface="Arial" panose="020B0604020202020204" pitchFamily="34" charset="0"/>
                <a:cs typeface="Arial" panose="020B0604020202020204" pitchFamily="34" charset="0"/>
              </a:rPr>
              <a:t> refers to the degree to which “social benefits are unequally distributed and those patterns . . . are perpetuated for life” (Olsen, 1994, p. 375). These social benefits include wealth and the distribution of income. Through school and parenting, children are taught to accept such inequality, and over time, it becomes a solidly established, taken-for-granted fact of life. Because the level of social stratification in a country impacts how work elements are perceived, it is important for leaders to understand a country’s level of social stratification.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818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9946-7264-888E-BE97-107C47A0A73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9.5 The GLOBE Framework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AF9F66-352D-6963-4BDC-21DD0A58BAF3}"/>
              </a:ext>
            </a:extLst>
          </p:cNvPr>
          <p:cNvSpPr>
            <a:spLocks noGrp="1"/>
          </p:cNvSpPr>
          <p:nvPr>
            <p:ph type="body" idx="1"/>
          </p:nvPr>
        </p:nvSpPr>
        <p:spPr>
          <a:xfrm>
            <a:off x="311700" y="1571398"/>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A second important cultural framework, the Global Leadership and Organizational Behavior Effectiveness (GLOBE) project provides leaders with an additional lens through which they can better understand how to perform well in an international environment. While the Hofstede framework was developed in the 1960s, the GLOBE project developed in the 1990s is a more recent attempt to understand cultural dimensions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(House et al., 2004).</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83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2494-4AD8-2143-59E6-A0E3B9C698E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9.5 The GLOBE Framework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838F51F-5BF8-ED7A-24DA-96272FBB31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215" y="1384111"/>
            <a:ext cx="7772400" cy="3203677"/>
          </a:xfrm>
          <a:prstGeom prst="rect">
            <a:avLst/>
          </a:prstGeom>
        </p:spPr>
      </p:pic>
    </p:spTree>
    <p:extLst>
      <p:ext uri="{BB962C8B-B14F-4D97-AF65-F5344CB8AC3E}">
        <p14:creationId xmlns:p14="http://schemas.microsoft.com/office/powerpoint/2010/main" val="249419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42930"/>
            <a:ext cx="8520600" cy="3864297"/>
          </a:xfrm>
          <a:prstGeom prst="rect">
            <a:avLst/>
          </a:prstGeom>
        </p:spPr>
        <p:txBody>
          <a:bodyPr spcFirstLastPara="1" wrap="square" lIns="91425" tIns="91425" rIns="91425" bIns="91425" anchor="t" anchorCtr="0">
            <a:noAutofit/>
          </a:bodyPr>
          <a:lstStyle/>
          <a:p>
            <a:pPr marL="114300" indent="0">
              <a:lnSpc>
                <a:spcPct val="120000"/>
              </a:lnSpc>
              <a:buNone/>
            </a:pPr>
            <a:r>
              <a:rPr lang="en-CA"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Explain the importance of international leadership in today’s world.</a:t>
            </a:r>
          </a:p>
          <a:p>
            <a:r>
              <a:rPr lang="en-CA" dirty="0">
                <a:latin typeface="Arial" panose="020B0604020202020204" pitchFamily="34" charset="0"/>
                <a:cs typeface="Arial" panose="020B0604020202020204" pitchFamily="34" charset="0"/>
              </a:rPr>
              <a:t>Describe how culture can be understood through Hofstede’s cultural framework.</a:t>
            </a:r>
          </a:p>
          <a:p>
            <a:r>
              <a:rPr lang="en-CA" dirty="0">
                <a:latin typeface="Arial" panose="020B0604020202020204" pitchFamily="34" charset="0"/>
                <a:cs typeface="Arial" panose="020B0604020202020204" pitchFamily="34" charset="0"/>
              </a:rPr>
              <a:t>Identify why an understanding of cultural stereotyping is important.</a:t>
            </a:r>
          </a:p>
          <a:p>
            <a:r>
              <a:rPr lang="en-CA" dirty="0">
                <a:latin typeface="Arial" panose="020B0604020202020204" pitchFamily="34" charset="0"/>
                <a:cs typeface="Arial" panose="020B0604020202020204" pitchFamily="34" charset="0"/>
              </a:rPr>
              <a:t>Discuss the GLOBE framework, and its importance to cross-cultural leadership.</a:t>
            </a:r>
          </a:p>
          <a:p>
            <a:r>
              <a:rPr lang="en-CA" dirty="0">
                <a:latin typeface="Arial" panose="020B0604020202020204" pitchFamily="34" charset="0"/>
                <a:cs typeface="Arial" panose="020B0604020202020204" pitchFamily="34" charset="0"/>
              </a:rPr>
              <a:t>Outline the steps to prepare for cross-cultural assignments.</a:t>
            </a:r>
          </a:p>
          <a:p>
            <a:r>
              <a:rPr lang="en-CA" dirty="0">
                <a:latin typeface="Arial" panose="020B0604020202020204" pitchFamily="34" charset="0"/>
                <a:cs typeface="Arial" panose="020B0604020202020204" pitchFamily="34" charset="0"/>
              </a:rPr>
              <a:t>Explain the main strategies that companies can use to expand internationally.</a:t>
            </a:r>
          </a:p>
          <a:p>
            <a:r>
              <a:rPr lang="en-CA" dirty="0">
                <a:latin typeface="Arial" panose="020B0604020202020204" pitchFamily="34" charset="0"/>
                <a:cs typeface="Arial" panose="020B0604020202020204" pitchFamily="34" charset="0"/>
              </a:rPr>
              <a:t>Discuss why  a company would go international.</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90A7-6E19-6A20-D55D-CFE8E7F3BEBD}"/>
              </a:ext>
            </a:extLst>
          </p:cNvPr>
          <p:cNvSpPr>
            <a:spLocks noGrp="1"/>
          </p:cNvSpPr>
          <p:nvPr>
            <p:ph type="title"/>
          </p:nvPr>
        </p:nvSpPr>
        <p:spPr>
          <a:xfrm>
            <a:off x="311700" y="288815"/>
            <a:ext cx="8520600" cy="607800"/>
          </a:xfrm>
        </p:spPr>
        <p:txBody>
          <a:bodyPr>
            <a:noAutofit/>
          </a:bodyPr>
          <a:lstStyle/>
          <a:p>
            <a:r>
              <a:rPr lang="en-CA" dirty="0">
                <a:latin typeface="Arial" panose="020B0604020202020204" pitchFamily="34" charset="0"/>
                <a:cs typeface="Arial" panose="020B0604020202020204" pitchFamily="34" charset="0"/>
              </a:rPr>
              <a:t>9.6 Cross-Cultural Assignments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67FCF04-97E8-A402-A534-87B7ADC968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3723" y="788062"/>
            <a:ext cx="7463929" cy="4193600"/>
          </a:xfrm>
          <a:prstGeom prst="rect">
            <a:avLst/>
          </a:prstGeom>
        </p:spPr>
      </p:pic>
    </p:spTree>
    <p:extLst>
      <p:ext uri="{BB962C8B-B14F-4D97-AF65-F5344CB8AC3E}">
        <p14:creationId xmlns:p14="http://schemas.microsoft.com/office/powerpoint/2010/main" val="391528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4BC7-3089-C98A-D505-059DD954574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9.7 Strategies for Expanding Globally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8C9ADDB-E232-DD22-A987-CA5B7F5418CE}"/>
              </a:ext>
            </a:extLst>
          </p:cNvPr>
          <p:cNvSpPr>
            <a:spLocks noGrp="1"/>
          </p:cNvSpPr>
          <p:nvPr>
            <p:ph type="body" idx="1"/>
          </p:nvPr>
        </p:nvSpPr>
        <p:spPr>
          <a:xfrm>
            <a:off x="311700" y="1494280"/>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Global strategy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 global strategy is based on the assumption that the world is extremely interconnected and that patterns of consumption and production are fairly homogeneous worldwide (Verbeke et al., 2016).</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12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8632-A787-9F2E-B3C4-CECC449DCCA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9.7 Strategies for Expanding Globally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38B03EE-482C-8124-665E-5DAAE072DAF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Regional Strategy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 regional strategy is one in which the company decides that it makes sense to organize its functional activities, such as marketing, finance, etc., around geographical regions that play a critical role in terms of sales. Toyota is an example of a company that has successfully implemented a regional strategy.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96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51CD-8295-C96A-9D66-E905C4A5983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9.7 Strategies for Expanding Globally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6AF4B9F-7DDC-3FD3-E112-DD142966F16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Local Strategy</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The local strategy is the one in which a company adapts its products to meet the needs of the local market. For instance, experts argue that despite the perception that customers want global products, significant cultural and national value differences still suggest that some level of customization is necessary.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14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19DD-C154-D9B3-7FF5-8111FA8A119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9.8 The Necessity of Global Markets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834E490-2082-A27B-3C6D-A9FDD6619993}"/>
              </a:ext>
            </a:extLst>
          </p:cNvPr>
          <p:cNvSpPr>
            <a:spLocks noGrp="1"/>
          </p:cNvSpPr>
          <p:nvPr>
            <p:ph type="body" idx="1"/>
          </p:nvPr>
        </p:nvSpPr>
        <p:spPr>
          <a:xfrm>
            <a:off x="311700" y="2177326"/>
            <a:ext cx="4128098"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Navigating cross-cultural environments is fraught with dangers but holds the possibility of great success.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8E8359-8B57-2D8A-59A9-959CEA3312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93832" y="1458335"/>
            <a:ext cx="3638468" cy="3221560"/>
          </a:xfrm>
          <a:prstGeom prst="rect">
            <a:avLst/>
          </a:prstGeom>
        </p:spPr>
      </p:pic>
    </p:spTree>
    <p:extLst>
      <p:ext uri="{BB962C8B-B14F-4D97-AF65-F5344CB8AC3E}">
        <p14:creationId xmlns:p14="http://schemas.microsoft.com/office/powerpoint/2010/main" val="64068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707E-DB44-3707-DC70-A41AC0351AE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9.8 The Necessity of Global Markets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0E0D2C2-1D0A-7101-761D-01C8DD19AC2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How to Go International 1: Exporting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Because exporting is one of the easiest ways to go international, it can bring many benefits (Government of Canada, 2021).</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Current research suggests that companies that export tend to be 17% more profitable than companies that don’t.</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35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0A6B-C563-E9F3-9B01-6CBF2A6B3D5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9.8 The Necessity of Global Markets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D14A16C-64CC-B012-F0CD-E9D22D3094D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How to Go International 2: Strategic Alliances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Because of some of the dangers of licensing and franchising, companies can often get even more involved in global operations by engaging in strategic alliances. International strategic alliances occur when two or more companies from different countries enter into an agreement to conduct joint business activities. Strategic alliances are often the preferred means of entry in emerging markets because they make it easier to do business in the country.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21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F9D1-B6C4-2C6A-1AD4-3B5B5853372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9.8 The Necessity of Global Markets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82A47962-A118-041A-76BD-AAF0163B9BEB}"/>
              </a:ext>
            </a:extLst>
          </p:cNvPr>
          <p:cNvSpPr>
            <a:spLocks noGrp="1"/>
          </p:cNvSpPr>
          <p:nvPr>
            <p:ph type="body" idx="1"/>
          </p:nvPr>
        </p:nvSpPr>
        <p:spPr>
          <a:xfrm>
            <a:off x="311700" y="1483263"/>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How to Go International 3: Foreign Direct Investment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Given the difficulties associated with strategic alliances, some companies elect to be wholly vested in the host country. This final form of international entry, which we discussed at the beginning of the chapter, is a foreign direct investment (FDI), which occurs when a company invests in another country by constructing facilities and buildings in that country.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15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7A49-BD30-B574-9C85-378CD06B7CA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9.9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C89DE1-F7C7-B1CE-0245-F1A78D065B23}"/>
              </a:ext>
            </a:extLst>
          </p:cNvPr>
          <p:cNvSpPr>
            <a:spLocks noGrp="1"/>
          </p:cNvSpPr>
          <p:nvPr>
            <p:ph type="body" idx="1"/>
          </p:nvPr>
        </p:nvSpPr>
        <p:spPr>
          <a:xfrm>
            <a:off x="311700" y="1017800"/>
            <a:ext cx="8520600" cy="3339000"/>
          </a:xfrm>
        </p:spPr>
        <p:txBody>
          <a:bodyPr>
            <a:noAutofit/>
          </a:bodyPr>
          <a:lstStyle/>
          <a:p>
            <a:r>
              <a:rPr lang="en-CA" sz="1400" b="1" dirty="0">
                <a:latin typeface="Arial" panose="020B0604020202020204" pitchFamily="34" charset="0"/>
                <a:cs typeface="Arial" panose="020B0604020202020204" pitchFamily="34" charset="0"/>
              </a:rPr>
              <a:t>Culture</a:t>
            </a:r>
            <a:r>
              <a:rPr lang="en-CA" sz="1400" dirty="0">
                <a:latin typeface="Arial" panose="020B0604020202020204" pitchFamily="34" charset="0"/>
                <a:cs typeface="Arial" panose="020B0604020202020204" pitchFamily="34" charset="0"/>
              </a:rPr>
              <a:t> is the way of life of a group of people and includes such things as values, beliefs, customs, food, music, religion, etc. that distinguish one group or category of people from another.</a:t>
            </a:r>
          </a:p>
          <a:p>
            <a:r>
              <a:rPr lang="en-CA" sz="1400" b="1" dirty="0">
                <a:latin typeface="Arial" panose="020B0604020202020204" pitchFamily="34" charset="0"/>
                <a:cs typeface="Arial" panose="020B0604020202020204" pitchFamily="34" charset="0"/>
              </a:rPr>
              <a:t>Collectivism</a:t>
            </a:r>
            <a:r>
              <a:rPr lang="en-CA" sz="1400" dirty="0">
                <a:latin typeface="Arial" panose="020B0604020202020204" pitchFamily="34" charset="0"/>
                <a:cs typeface="Arial" panose="020B0604020202020204" pitchFamily="34" charset="0"/>
              </a:rPr>
              <a:t> refers to the degree to which a society focuses on the relationship of the group as a whole.</a:t>
            </a:r>
          </a:p>
          <a:p>
            <a:r>
              <a:rPr lang="en-CA" sz="1400" b="1" dirty="0">
                <a:latin typeface="Arial" panose="020B0604020202020204" pitchFamily="34" charset="0"/>
                <a:cs typeface="Arial" panose="020B0604020202020204" pitchFamily="34" charset="0"/>
              </a:rPr>
              <a:t>Education</a:t>
            </a:r>
            <a:r>
              <a:rPr lang="en-CA" sz="1400" dirty="0">
                <a:latin typeface="Arial" panose="020B0604020202020204" pitchFamily="34" charset="0"/>
                <a:cs typeface="Arial" panose="020B0604020202020204" pitchFamily="34" charset="0"/>
              </a:rPr>
              <a:t> as a social institution includes the socializing experiences and transmission of knowledge that prepares individuals to act in society.</a:t>
            </a:r>
          </a:p>
          <a:p>
            <a:r>
              <a:rPr lang="en-CA" sz="1400" b="1" dirty="0">
                <a:latin typeface="Arial" panose="020B0604020202020204" pitchFamily="34" charset="0"/>
                <a:cs typeface="Arial" panose="020B0604020202020204" pitchFamily="34" charset="0"/>
              </a:rPr>
              <a:t>Foreign direct investment (FDI)</a:t>
            </a:r>
            <a:r>
              <a:rPr lang="en-CA" sz="1400" dirty="0">
                <a:latin typeface="Arial" panose="020B0604020202020204" pitchFamily="34" charset="0"/>
                <a:cs typeface="Arial" panose="020B0604020202020204" pitchFamily="34" charset="0"/>
              </a:rPr>
              <a:t> refers to the deliberate efforts of a country or company to invest in another country through the form of ownership positions in companies in another country.</a:t>
            </a:r>
          </a:p>
          <a:p>
            <a:r>
              <a:rPr lang="en-CA" sz="1400" b="1" dirty="0">
                <a:latin typeface="Arial" panose="020B0604020202020204" pitchFamily="34" charset="0"/>
                <a:cs typeface="Arial" panose="020B0604020202020204" pitchFamily="34" charset="0"/>
              </a:rPr>
              <a:t>High power distance societies</a:t>
            </a:r>
            <a:r>
              <a:rPr lang="en-CA" sz="1400" dirty="0">
                <a:latin typeface="Arial" panose="020B0604020202020204" pitchFamily="34" charset="0"/>
                <a:cs typeface="Arial" panose="020B0604020202020204" pitchFamily="34" charset="0"/>
              </a:rPr>
              <a:t> are more likely to accept that power inequality is good and acceptable.</a:t>
            </a:r>
          </a:p>
          <a:p>
            <a:r>
              <a:rPr lang="en-CA" sz="1400" b="1" dirty="0">
                <a:latin typeface="Arial" panose="020B0604020202020204" pitchFamily="34" charset="0"/>
                <a:cs typeface="Arial" panose="020B0604020202020204" pitchFamily="34" charset="0"/>
              </a:rPr>
              <a:t>Humane orientation</a:t>
            </a:r>
            <a:r>
              <a:rPr lang="en-CA" sz="1400" dirty="0">
                <a:latin typeface="Arial" panose="020B0604020202020204" pitchFamily="34" charset="0"/>
                <a:cs typeface="Arial" panose="020B0604020202020204" pitchFamily="34" charset="0"/>
              </a:rPr>
              <a:t> is the extent to which societies place importance on fairness, altruism, and caring.</a:t>
            </a:r>
          </a:p>
          <a:p>
            <a:r>
              <a:rPr lang="en-CA" sz="1400" b="1" dirty="0">
                <a:latin typeface="Arial" panose="020B0604020202020204" pitchFamily="34" charset="0"/>
                <a:cs typeface="Arial" panose="020B0604020202020204" pitchFamily="34" charset="0"/>
              </a:rPr>
              <a:t>Individualism</a:t>
            </a:r>
            <a:r>
              <a:rPr lang="en-CA" sz="1400" dirty="0">
                <a:latin typeface="Arial" panose="020B0604020202020204" pitchFamily="34" charset="0"/>
                <a:cs typeface="Arial" panose="020B0604020202020204" pitchFamily="34" charset="0"/>
              </a:rPr>
              <a:t> refers to the degree to which a society focuses on the relationship of the individual to the group.</a:t>
            </a:r>
          </a:p>
          <a:p>
            <a:r>
              <a:rPr lang="en-CA" sz="1400" b="1" dirty="0">
                <a:latin typeface="Arial" panose="020B0604020202020204" pitchFamily="34" charset="0"/>
                <a:cs typeface="Arial" panose="020B0604020202020204" pitchFamily="34" charset="0"/>
              </a:rPr>
              <a:t>Low power distance societies</a:t>
            </a:r>
            <a:r>
              <a:rPr lang="en-CA" sz="1400" dirty="0">
                <a:latin typeface="Arial" panose="020B0604020202020204" pitchFamily="34" charset="0"/>
                <a:cs typeface="Arial" panose="020B0604020202020204" pitchFamily="34" charset="0"/>
              </a:rPr>
              <a:t> tend to consider that all members are equal.</a:t>
            </a:r>
            <a:br>
              <a:rPr lang="en-CA"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60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31-11F3-2E85-2C3F-906AC73E0F0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9.9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FD86830-92C5-C197-F6E5-42249D4CF267}"/>
              </a:ext>
            </a:extLst>
          </p:cNvPr>
          <p:cNvSpPr>
            <a:spLocks noGrp="1"/>
          </p:cNvSpPr>
          <p:nvPr>
            <p:ph type="body" idx="1"/>
          </p:nvPr>
        </p:nvSpPr>
        <p:spPr/>
        <p:txBody>
          <a:bodyPr>
            <a:normAutofit/>
          </a:bodyPr>
          <a:lstStyle/>
          <a:p>
            <a:r>
              <a:rPr lang="en-CA" sz="1400" b="1" dirty="0">
                <a:latin typeface="Arial" panose="020B0604020202020204" pitchFamily="34" charset="0"/>
                <a:cs typeface="Arial" panose="020B0604020202020204" pitchFamily="34" charset="0"/>
              </a:rPr>
              <a:t>Masculinity</a:t>
            </a:r>
            <a:r>
              <a:rPr lang="en-CA" sz="1400" dirty="0">
                <a:latin typeface="Arial" panose="020B0604020202020204" pitchFamily="34" charset="0"/>
                <a:cs typeface="Arial" panose="020B0604020202020204" pitchFamily="34" charset="0"/>
              </a:rPr>
              <a:t> refers to the degree to which a society emphasizes traditional masculine qualities such as achievement and earnings.</a:t>
            </a:r>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Performance orientation</a:t>
            </a:r>
            <a:r>
              <a:rPr lang="en-CA" sz="1400" dirty="0">
                <a:latin typeface="Arial" panose="020B0604020202020204" pitchFamily="34" charset="0"/>
                <a:cs typeface="Arial" panose="020B0604020202020204" pitchFamily="34" charset="0"/>
              </a:rPr>
              <a:t> is the degree to which societies emphasize performance and achievement.</a:t>
            </a:r>
          </a:p>
          <a:p>
            <a:r>
              <a:rPr lang="en-CA" sz="1400" b="1" dirty="0">
                <a:latin typeface="Arial" panose="020B0604020202020204" pitchFamily="34" charset="0"/>
                <a:cs typeface="Arial" panose="020B0604020202020204" pitchFamily="34" charset="0"/>
              </a:rPr>
              <a:t>Psychic distance</a:t>
            </a:r>
            <a:r>
              <a:rPr lang="en-CA" sz="1400" dirty="0">
                <a:latin typeface="Arial" panose="020B0604020202020204" pitchFamily="34" charset="0"/>
                <a:cs typeface="Arial" panose="020B0604020202020204" pitchFamily="34" charset="0"/>
              </a:rPr>
              <a:t> refers to the many differences that exist between countries because of language, cultural characteristics, social institutions, and business practices.</a:t>
            </a:r>
          </a:p>
          <a:p>
            <a:r>
              <a:rPr lang="en-CA" sz="1400" b="1" dirty="0">
                <a:latin typeface="Arial" panose="020B0604020202020204" pitchFamily="34" charset="0"/>
                <a:cs typeface="Arial" panose="020B0604020202020204" pitchFamily="34" charset="0"/>
              </a:rPr>
              <a:t>Religion</a:t>
            </a:r>
            <a:r>
              <a:rPr lang="en-CA" sz="1400" dirty="0">
                <a:latin typeface="Arial" panose="020B0604020202020204" pitchFamily="34" charset="0"/>
                <a:cs typeface="Arial" panose="020B0604020202020204" pitchFamily="34" charset="0"/>
              </a:rPr>
              <a:t> is a social institution consisting of the shared set of beliefs, activities, behaviors and values based on faith in a higher power.</a:t>
            </a:r>
          </a:p>
          <a:p>
            <a:r>
              <a:rPr lang="en-CA" sz="1400" b="1" dirty="0">
                <a:latin typeface="Arial" panose="020B0604020202020204" pitchFamily="34" charset="0"/>
                <a:cs typeface="Arial" panose="020B0604020202020204" pitchFamily="34" charset="0"/>
              </a:rPr>
              <a:t>Social stratification</a:t>
            </a:r>
            <a:r>
              <a:rPr lang="en-CA" sz="1400" dirty="0">
                <a:latin typeface="Arial" panose="020B0604020202020204" pitchFamily="34" charset="0"/>
                <a:cs typeface="Arial" panose="020B0604020202020204" pitchFamily="34" charset="0"/>
              </a:rPr>
              <a:t> refers to the degree to which a society accepts the unequal distribution of social benefits such wealth, employment and income.</a:t>
            </a:r>
          </a:p>
          <a:p>
            <a:r>
              <a:rPr lang="en-CA" sz="1400" b="1" dirty="0">
                <a:latin typeface="Arial" panose="020B0604020202020204" pitchFamily="34" charset="0"/>
                <a:cs typeface="Arial" panose="020B0604020202020204" pitchFamily="34" charset="0"/>
              </a:rPr>
              <a:t>Tariffs</a:t>
            </a:r>
            <a:r>
              <a:rPr lang="en-CA" sz="1400" dirty="0">
                <a:latin typeface="Arial" panose="020B0604020202020204" pitchFamily="34" charset="0"/>
                <a:cs typeface="Arial" panose="020B0604020202020204" pitchFamily="34" charset="0"/>
              </a:rPr>
              <a:t> are taxes that are added to the price of imported international products.</a:t>
            </a:r>
          </a:p>
          <a:p>
            <a:r>
              <a:rPr lang="en-CA" sz="1400" b="1" dirty="0">
                <a:latin typeface="Arial" panose="020B0604020202020204" pitchFamily="34" charset="0"/>
                <a:cs typeface="Arial" panose="020B0604020202020204" pitchFamily="34" charset="0"/>
              </a:rPr>
              <a:t>Uncertainty avoidance</a:t>
            </a:r>
            <a:r>
              <a:rPr lang="en-CA" sz="1400" dirty="0">
                <a:latin typeface="Arial" panose="020B0604020202020204" pitchFamily="34" charset="0"/>
                <a:cs typeface="Arial" panose="020B0604020202020204" pitchFamily="34" charset="0"/>
              </a:rPr>
              <a:t> is the degree to which people in a society are comfortable with risk, uncertainty, and unpredictable situations.</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63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8361-DB5A-FD8A-D429-A5FB34C11E9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9.1 Introduction</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67FAD89-9AF4-2236-0D20-BE07C3B240AD}"/>
              </a:ext>
            </a:extLst>
          </p:cNvPr>
          <p:cNvSpPr>
            <a:spLocks noGrp="1"/>
          </p:cNvSpPr>
          <p:nvPr>
            <p:ph type="body" idx="1"/>
          </p:nvPr>
        </p:nvSpPr>
        <p:spPr>
          <a:xfrm>
            <a:off x="311700" y="1229875"/>
            <a:ext cx="4667924" cy="3339000"/>
          </a:xfrm>
        </p:spPr>
        <p:txBody>
          <a:bodyPr>
            <a:noAutofit/>
          </a:bodyPr>
          <a:lstStyle/>
          <a:p>
            <a:pPr marL="114300" indent="0">
              <a:buNone/>
            </a:pPr>
            <a:r>
              <a:rPr lang="en-CA" sz="2000" dirty="0">
                <a:latin typeface="Arial" panose="020B0604020202020204" pitchFamily="34" charset="0"/>
                <a:cs typeface="Arial" panose="020B0604020202020204" pitchFamily="34" charset="0"/>
              </a:rPr>
              <a:t>Domino’s Pizza has more than 14,000 stores worldwide. As executive vice president of Domino’s Pizza’s international division, Mike </a:t>
            </a:r>
            <a:r>
              <a:rPr lang="en-CA" sz="2000" dirty="0" err="1">
                <a:latin typeface="Arial" panose="020B0604020202020204" pitchFamily="34" charset="0"/>
                <a:cs typeface="Arial" panose="020B0604020202020204" pitchFamily="34" charset="0"/>
              </a:rPr>
              <a:t>Schlater</a:t>
            </a:r>
            <a:r>
              <a:rPr lang="en-CA" sz="2000" dirty="0">
                <a:latin typeface="Arial" panose="020B0604020202020204" pitchFamily="34" charset="0"/>
                <a:cs typeface="Arial" panose="020B0604020202020204" pitchFamily="34" charset="0"/>
              </a:rPr>
              <a:t> </a:t>
            </a:r>
          </a:p>
          <a:p>
            <a:pPr marL="114300" indent="0">
              <a:buNone/>
            </a:pPr>
            <a:r>
              <a:rPr lang="en-CA" sz="2000" dirty="0">
                <a:latin typeface="Arial" panose="020B0604020202020204" pitchFamily="34" charset="0"/>
                <a:cs typeface="Arial" panose="020B0604020202020204" pitchFamily="34" charset="0"/>
              </a:rPr>
              <a:t>is president of Domino’s Canada with more than 440 stores. Originally from Ohio, </a:t>
            </a:r>
            <a:r>
              <a:rPr lang="en-CA" sz="2000" dirty="0" err="1">
                <a:latin typeface="Arial" panose="020B0604020202020204" pitchFamily="34" charset="0"/>
                <a:cs typeface="Arial" panose="020B0604020202020204" pitchFamily="34" charset="0"/>
              </a:rPr>
              <a:t>Schlater</a:t>
            </a:r>
            <a:r>
              <a:rPr lang="en-CA" sz="2000" dirty="0">
                <a:latin typeface="Arial" panose="020B0604020202020204" pitchFamily="34" charset="0"/>
                <a:cs typeface="Arial" panose="020B0604020202020204" pitchFamily="34" charset="0"/>
              </a:rPr>
              <a:t> started his career with Domino’s as a pizza delivery driver and worked his way up into management.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6F0437-2BFB-32DE-7476-55B1252BEB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4919" y="1674564"/>
            <a:ext cx="3738546" cy="2803910"/>
          </a:xfrm>
          <a:prstGeom prst="rect">
            <a:avLst/>
          </a:prstGeom>
        </p:spPr>
      </p:pic>
    </p:spTree>
    <p:extLst>
      <p:ext uri="{BB962C8B-B14F-4D97-AF65-F5344CB8AC3E}">
        <p14:creationId xmlns:p14="http://schemas.microsoft.com/office/powerpoint/2010/main" val="47570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B19A-AC40-228E-6106-473E2006A32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9.2 Importance of International Leadership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50F7E54-8657-5B81-AE6E-EA635D6438B2}"/>
              </a:ext>
            </a:extLst>
          </p:cNvPr>
          <p:cNvSpPr>
            <a:spLocks noGrp="1"/>
          </p:cNvSpPr>
          <p:nvPr>
            <p:ph type="body" idx="1"/>
          </p:nvPr>
        </p:nvSpPr>
        <p:spPr>
          <a:xfrm>
            <a:off x="311700" y="2001056"/>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International leadership is a critical area for any serious student of leadership because of globalization, the worldwide phenomenon whereby the countries of the world are becoming more interconnected and where many trade barriers among nations are disappearing.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63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B86F-81CA-3D9D-4F96-C14F605B902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9.2 Importance of International Leadership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504BEA0-6D20-654B-7ECE-D725A092FECD}"/>
              </a:ext>
            </a:extLst>
          </p:cNvPr>
          <p:cNvSpPr>
            <a:spLocks noGrp="1"/>
          </p:cNvSpPr>
          <p:nvPr>
            <p:ph type="body" idx="1"/>
          </p:nvPr>
        </p:nvSpPr>
        <p:spPr>
          <a:xfrm>
            <a:off x="311700" y="1571398"/>
            <a:ext cx="8520600" cy="3339000"/>
          </a:xfrm>
        </p:spPr>
        <p:txBody>
          <a:bodyPr/>
          <a:lstStyle/>
          <a:p>
            <a:pPr marL="114300" indent="0">
              <a:buNone/>
            </a:pPr>
            <a:r>
              <a:rPr lang="en-CA" b="1" dirty="0">
                <a:latin typeface="Arial" panose="020B0604020202020204" pitchFamily="34" charset="0"/>
                <a:cs typeface="Arial" panose="020B0604020202020204" pitchFamily="34" charset="0"/>
              </a:rPr>
              <a:t>Globalization Factor 1: Lowering Trade Barriers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The first critical factor is the lowering of trade barriers through </a:t>
            </a:r>
            <a:r>
              <a:rPr lang="en-CA" b="1" dirty="0">
                <a:latin typeface="Arial" panose="020B0604020202020204" pitchFamily="34" charset="0"/>
                <a:cs typeface="Arial" panose="020B0604020202020204" pitchFamily="34" charset="0"/>
              </a:rPr>
              <a:t>trade agreements</a:t>
            </a:r>
            <a:r>
              <a:rPr lang="en-CA" dirty="0">
                <a:latin typeface="Arial" panose="020B0604020202020204" pitchFamily="34" charset="0"/>
                <a:cs typeface="Arial" panose="020B0604020202020204" pitchFamily="34" charset="0"/>
              </a:rPr>
              <a:t> and government policies through which countries agree to eliminate cross-border barriers to trade and promote global integration. To understand the importance of trade agreements, it is necessary to note that countries have long used tariffs to protect local industries and companies. </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53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7835-2D06-689F-2FD9-B3AB6753C36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9.2 Importance of International Leadership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8267F77-BD40-BF79-9452-2CDA80B40B08}"/>
              </a:ext>
            </a:extLst>
          </p:cNvPr>
          <p:cNvSpPr>
            <a:spLocks noGrp="1"/>
          </p:cNvSpPr>
          <p:nvPr>
            <p:ph type="body" idx="1"/>
          </p:nvPr>
        </p:nvSpPr>
        <p:spPr>
          <a:xfrm>
            <a:off x="311700" y="1681567"/>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Globalization Factor 2: Foreign Direct Investment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Foreign direct investment (FDI)</a:t>
            </a:r>
            <a:r>
              <a:rPr lang="en-CA" sz="2000" dirty="0">
                <a:latin typeface="Arial" panose="020B0604020202020204" pitchFamily="34" charset="0"/>
                <a:cs typeface="Arial" panose="020B0604020202020204" pitchFamily="34" charset="0"/>
              </a:rPr>
              <a:t> refers to the deliberate efforts of a country or company to invest in another country through the form of ownership positions in companies in another country. In 2017, global </a:t>
            </a:r>
          </a:p>
          <a:p>
            <a:pPr marL="114300" indent="0">
              <a:buNone/>
            </a:pPr>
            <a:r>
              <a:rPr lang="en-CA" sz="2000" dirty="0">
                <a:latin typeface="Arial" panose="020B0604020202020204" pitchFamily="34" charset="0"/>
                <a:cs typeface="Arial" panose="020B0604020202020204" pitchFamily="34" charset="0"/>
              </a:rPr>
              <a:t>FDI flows amounted to USD $1.52 trillion</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5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C7FE-FCA9-3B6D-650C-6A89206067B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9.2 Importance of International Leadership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a16="http://schemas.microsoft.com/office/drawing/2014/main" id="{B9F498CF-0A19-087A-B478-AF965D4357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9980" y="1315549"/>
            <a:ext cx="4643916" cy="3369921"/>
          </a:xfrm>
          <a:prstGeom prst="rect">
            <a:avLst/>
          </a:prstGeom>
        </p:spPr>
      </p:pic>
    </p:spTree>
    <p:extLst>
      <p:ext uri="{BB962C8B-B14F-4D97-AF65-F5344CB8AC3E}">
        <p14:creationId xmlns:p14="http://schemas.microsoft.com/office/powerpoint/2010/main" val="183930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EBC6-3178-C373-9E62-BE6E56F52DC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9.2 Importance of International Leadership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63B5BAC-C418-C795-EC3E-E4BCABA35044}"/>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Globalization Factor 3: The Internet</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Thanks to the pervasiveness of the Internet today, any company in the world can sell its products to anyone in the world. In fact, the developments in information technology and the reduction in costs of technological equipment mean that any multinational can reach anyone in the world. Social media, such as Twitter and Facebook, also provide a means for multinationals to build relationships with customers worldwide.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9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1208-177B-302B-EB4E-D3BA0B76C98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9.3 Hofstede’s Cultural Framework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C01B48C-1333-8439-C792-36FF2CA59F82}"/>
              </a:ext>
            </a:extLst>
          </p:cNvPr>
          <p:cNvSpPr>
            <a:spLocks noGrp="1"/>
          </p:cNvSpPr>
          <p:nvPr>
            <p:ph type="body" idx="1"/>
          </p:nvPr>
        </p:nvSpPr>
        <p:spPr>
          <a:xfrm>
            <a:off x="311699" y="1804500"/>
            <a:ext cx="8196681"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According to </a:t>
            </a:r>
            <a:r>
              <a:rPr lang="en-CA" sz="2000" b="1" dirty="0">
                <a:latin typeface="Arial" panose="020B0604020202020204" pitchFamily="34" charset="0"/>
                <a:cs typeface="Arial" panose="020B0604020202020204" pitchFamily="34" charset="0"/>
              </a:rPr>
              <a:t>Geert Hofstede (2001), </a:t>
            </a:r>
            <a:r>
              <a:rPr lang="en-CA" sz="2000" dirty="0">
                <a:latin typeface="Arial" panose="020B0604020202020204" pitchFamily="34" charset="0"/>
                <a:cs typeface="Arial" panose="020B0604020202020204" pitchFamily="34" charset="0"/>
              </a:rPr>
              <a:t>a Dutch social psychologist, </a:t>
            </a:r>
          </a:p>
          <a:p>
            <a:pPr marL="114300" indent="0">
              <a:buNone/>
            </a:pPr>
            <a:r>
              <a:rPr lang="en-CA" sz="2000" b="1" dirty="0">
                <a:latin typeface="Arial" panose="020B0604020202020204" pitchFamily="34" charset="0"/>
                <a:cs typeface="Arial" panose="020B0604020202020204" pitchFamily="34" charset="0"/>
              </a:rPr>
              <a:t>culture</a:t>
            </a:r>
            <a:r>
              <a:rPr lang="en-CA" sz="2000" dirty="0">
                <a:latin typeface="Arial" panose="020B0604020202020204" pitchFamily="34" charset="0"/>
                <a:cs typeface="Arial" panose="020B0604020202020204" pitchFamily="34" charset="0"/>
              </a:rPr>
              <a:t> is “the collective programming of the mind which distinguishes the member of one group or category of people from another.” It tells people who they are, which behaviors are appropriate, and which are not acceptable in any society. It affects almost everything we do, see, feel, and believe.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48039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A71D30-6AC2-46A1-A01E-62ABACBD5F71}">
  <ds:schemaRefs>
    <ds:schemaRef ds:uri="http://schemas.microsoft.com/sharepoint/v3/contenttype/forms"/>
  </ds:schemaRefs>
</ds:datastoreItem>
</file>

<file path=customXml/itemProps2.xml><?xml version="1.0" encoding="utf-8"?>
<ds:datastoreItem xmlns:ds="http://schemas.openxmlformats.org/officeDocument/2006/customXml" ds:itemID="{DC8342BD-1869-403A-8724-B35CF5B18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3A8B4D-DE50-4E78-939A-808DA8414010}">
  <ds:schemaRefs>
    <ds:schemaRef ds:uri="2f475e60-e75d-4119-aa30-b65db0d9cc60"/>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94abd359-9534-4d37-9b01-9864deda33e0"/>
  </ds:schemaRefs>
</ds:datastoreItem>
</file>

<file path=docProps/app.xml><?xml version="1.0" encoding="utf-8"?>
<Properties xmlns="http://schemas.openxmlformats.org/officeDocument/2006/extended-properties" xmlns:vt="http://schemas.openxmlformats.org/officeDocument/2006/docPropsVTypes">
  <TotalTime>16173</TotalTime>
  <Words>3955</Words>
  <Application>Microsoft Office PowerPoint</Application>
  <PresentationFormat>On-screen Show (16:9)</PresentationFormat>
  <Paragraphs>177</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Roboto</vt:lpstr>
      <vt:lpstr>Geometric</vt:lpstr>
      <vt:lpstr>Principles of Leadership &amp; Management   </vt:lpstr>
      <vt:lpstr>Learning Outcomes </vt:lpstr>
      <vt:lpstr>9.1 Introduction   </vt:lpstr>
      <vt:lpstr>9.2 Importance of International Leadership I   </vt:lpstr>
      <vt:lpstr>9.2 Importance of International Leadership II   </vt:lpstr>
      <vt:lpstr>9.2 Importance of International Leadership III   </vt:lpstr>
      <vt:lpstr>9.2 Importance of International Leadership IV   </vt:lpstr>
      <vt:lpstr>9.2 Importance of International Leadership V   </vt:lpstr>
      <vt:lpstr>9.3 Hofstede’s Cultural Framework I   </vt:lpstr>
      <vt:lpstr>9.3 Hofstede’s Cultural Framework II   </vt:lpstr>
      <vt:lpstr>9.3 Hofstede’s Cultural Framework III   </vt:lpstr>
      <vt:lpstr>9.3 Hofstede’s Cultural Framework IV   </vt:lpstr>
      <vt:lpstr>9.3 Hofstede’s Cultural Framework V   </vt:lpstr>
      <vt:lpstr>9.3 Hofstede’s Cultural Framework VI   </vt:lpstr>
      <vt:lpstr>9.4 Cultural Stereotyping and Social Institutions I   </vt:lpstr>
      <vt:lpstr>9.4 Cultural Stereotyping and Social Institutions II   </vt:lpstr>
      <vt:lpstr>9.4 Cultural Stereotyping and Social Institutions III   </vt:lpstr>
      <vt:lpstr>9.5 The GLOBE Framework I   </vt:lpstr>
      <vt:lpstr>9.5 The GLOBE Framework II   </vt:lpstr>
      <vt:lpstr>9.6 Cross-Cultural Assignments   </vt:lpstr>
      <vt:lpstr>9.7 Strategies for Expanding Globally I   </vt:lpstr>
      <vt:lpstr>9.7 Strategies for Expanding Globally II   </vt:lpstr>
      <vt:lpstr>9.7 Strategies for Expanding Globally III   </vt:lpstr>
      <vt:lpstr>9.8 The Necessity of Global Markets I   </vt:lpstr>
      <vt:lpstr>9.8 The Necessity of Global Markets II   </vt:lpstr>
      <vt:lpstr>9.8 The Necessity of Global Markets III   </vt:lpstr>
      <vt:lpstr>9.8 The Necessity of Global Markets IV   </vt:lpstr>
      <vt:lpstr>9.9 Key Terms I   </vt:lpstr>
      <vt:lpstr>9.9 Key Terms 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20</cp:revision>
  <dcterms:modified xsi:type="dcterms:W3CDTF">2022-08-24T14:56:25Z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