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36"/>
  </p:notesMasterIdLst>
  <p:sldIdLst>
    <p:sldId id="256" r:id="rId5"/>
    <p:sldId id="257" r:id="rId6"/>
    <p:sldId id="319" r:id="rId7"/>
    <p:sldId id="320" r:id="rId8"/>
    <p:sldId id="332" r:id="rId9"/>
    <p:sldId id="333" r:id="rId10"/>
    <p:sldId id="334" r:id="rId11"/>
    <p:sldId id="335" r:id="rId12"/>
    <p:sldId id="336" r:id="rId13"/>
    <p:sldId id="337" r:id="rId14"/>
    <p:sldId id="338" r:id="rId15"/>
    <p:sldId id="339" r:id="rId16"/>
    <p:sldId id="321" r:id="rId17"/>
    <p:sldId id="340" r:id="rId18"/>
    <p:sldId id="341" r:id="rId19"/>
    <p:sldId id="322" r:id="rId20"/>
    <p:sldId id="323" r:id="rId21"/>
    <p:sldId id="342" r:id="rId22"/>
    <p:sldId id="324" r:id="rId23"/>
    <p:sldId id="343" r:id="rId24"/>
    <p:sldId id="325" r:id="rId25"/>
    <p:sldId id="344" r:id="rId26"/>
    <p:sldId id="326" r:id="rId27"/>
    <p:sldId id="345" r:id="rId28"/>
    <p:sldId id="327" r:id="rId29"/>
    <p:sldId id="328" r:id="rId30"/>
    <p:sldId id="346" r:id="rId31"/>
    <p:sldId id="329" r:id="rId32"/>
    <p:sldId id="330" r:id="rId33"/>
    <p:sldId id="331" r:id="rId34"/>
    <p:sldId id="292"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Roboto"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16" autoAdjust="0"/>
    <p:restoredTop sz="77930" autoAdjust="0"/>
  </p:normalViewPr>
  <p:slideViewPr>
    <p:cSldViewPr snapToGrid="0">
      <p:cViewPr varScale="1">
        <p:scale>
          <a:sx n="118" d="100"/>
          <a:sy n="118" d="100"/>
        </p:scale>
        <p:origin x="91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ers, Jennifer" userId="d9357b1c-0706-4360-a279-893fe3185c54" providerId="ADAL" clId="{9F213928-8B7B-4C99-91FD-C1C9FD5EC7D8}"/>
    <pc:docChg chg="modSld">
      <pc:chgData name="Ayers, Jennifer" userId="d9357b1c-0706-4360-a279-893fe3185c54" providerId="ADAL" clId="{9F213928-8B7B-4C99-91FD-C1C9FD5EC7D8}" dt="2022-08-24T14:55:57.884" v="4" actId="20577"/>
      <pc:docMkLst>
        <pc:docMk/>
      </pc:docMkLst>
      <pc:sldChg chg="modSp">
        <pc:chgData name="Ayers, Jennifer" userId="d9357b1c-0706-4360-a279-893fe3185c54" providerId="ADAL" clId="{9F213928-8B7B-4C99-91FD-C1C9FD5EC7D8}" dt="2022-08-24T14:55:57.884" v="4" actId="20577"/>
        <pc:sldMkLst>
          <pc:docMk/>
          <pc:sldMk cId="0" sldId="256"/>
        </pc:sldMkLst>
        <pc:spChg chg="mod">
          <ac:chgData name="Ayers, Jennifer" userId="d9357b1c-0706-4360-a279-893fe3185c54" providerId="ADAL" clId="{9F213928-8B7B-4C99-91FD-C1C9FD5EC7D8}" dt="2022-08-24T14:55:57.884" v="4" actId="20577"/>
          <ac:spMkLst>
            <pc:docMk/>
            <pc:sldMk cId="0" sldId="256"/>
            <ac:spMk id="8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Virtual structures</a:t>
            </a:r>
            <a:r>
              <a:rPr lang="en-CA" sz="1100" b="0" i="0" u="none" strike="noStrike" cap="none" dirty="0">
                <a:solidFill>
                  <a:srgbClr val="000000"/>
                </a:solidFill>
                <a:effectLst/>
                <a:latin typeface="Arial"/>
                <a:ea typeface="Arial"/>
                <a:cs typeface="Arial"/>
                <a:sym typeface="Arial"/>
              </a:rPr>
              <a:t> and organizations emerged in the 1990s as a response to requiring more flexibility, solution-based tasks on demand, fewer geographical constraints, and accessibility to dispersed expertise (Onley, 2015). Virtual structures are depicted in </a:t>
            </a:r>
            <a:r>
              <a:rPr lang="en-CA" sz="1100" b="1" i="0" u="none" strike="noStrike" cap="none" dirty="0">
                <a:solidFill>
                  <a:srgbClr val="000000"/>
                </a:solidFill>
                <a:effectLst/>
                <a:latin typeface="Arial"/>
                <a:ea typeface="Arial"/>
                <a:cs typeface="Arial"/>
                <a:sym typeface="Arial"/>
              </a:rPr>
              <a:t>Figure 8.2.8</a:t>
            </a:r>
            <a:r>
              <a:rPr lang="en-CA" sz="1100" b="0" i="0" u="none" strike="noStrike" cap="none" dirty="0">
                <a:solidFill>
                  <a:srgbClr val="000000"/>
                </a:solidFill>
                <a:effectLst/>
                <a:latin typeface="Arial"/>
                <a:ea typeface="Arial"/>
                <a:cs typeface="Arial"/>
                <a:sym typeface="Arial"/>
              </a:rPr>
              <a:t>. Related to so-called modular and digital organizations, virtual structures are dependent on information communication technologies (ICTs).</a:t>
            </a:r>
            <a:endParaRPr lang="en-US" dirty="0"/>
          </a:p>
        </p:txBody>
      </p:sp>
    </p:spTree>
    <p:extLst>
      <p:ext uri="{BB962C8B-B14F-4D97-AF65-F5344CB8AC3E}">
        <p14:creationId xmlns:p14="http://schemas.microsoft.com/office/powerpoint/2010/main" val="3124453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These values have a strong influence on employee behavior as well as organizational performance. In fact, the term organizational culture was made popular in the 1980s when Peters and Waterman’s best-selling book </a:t>
            </a:r>
            <a:r>
              <a:rPr lang="en-CA" sz="1100" b="0" i="1" u="none" strike="noStrike" cap="none" dirty="0">
                <a:solidFill>
                  <a:srgbClr val="000000"/>
                </a:solidFill>
                <a:effectLst/>
                <a:latin typeface="Arial"/>
                <a:ea typeface="Arial"/>
                <a:cs typeface="Arial"/>
                <a:sym typeface="Arial"/>
              </a:rPr>
              <a:t>In Search of Excellence</a:t>
            </a:r>
            <a:r>
              <a:rPr lang="en-CA" sz="1100" b="0" i="0" u="none" strike="noStrike" cap="none" dirty="0">
                <a:solidFill>
                  <a:srgbClr val="000000"/>
                </a:solidFill>
                <a:effectLst/>
                <a:latin typeface="Arial"/>
                <a:ea typeface="Arial"/>
                <a:cs typeface="Arial"/>
                <a:sym typeface="Arial"/>
              </a:rPr>
              <a:t> made the argument that company success could be attributed to an organizational culture that was decisive, customer-oriented, empowering, and people-oriented.</a:t>
            </a:r>
            <a:endParaRPr lang="en-US" dirty="0"/>
          </a:p>
        </p:txBody>
      </p:sp>
    </p:spTree>
    <p:extLst>
      <p:ext uri="{BB962C8B-B14F-4D97-AF65-F5344CB8AC3E}">
        <p14:creationId xmlns:p14="http://schemas.microsoft.com/office/powerpoint/2010/main" val="3862762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 a survey conducted by the management consulting firm Bain &amp; Company in 2007, worldwide business leaders identified corporate culture to be as important as corporate strategy for business success (</a:t>
            </a:r>
            <a:r>
              <a:rPr lang="en-CA" sz="1100" b="0" i="0" u="none" strike="noStrike" cap="none" dirty="0" err="1">
                <a:solidFill>
                  <a:srgbClr val="000000"/>
                </a:solidFill>
                <a:effectLst/>
                <a:latin typeface="Arial"/>
                <a:ea typeface="Arial"/>
                <a:cs typeface="Arial"/>
                <a:sym typeface="Arial"/>
              </a:rPr>
              <a:t>Hannaway</a:t>
            </a:r>
            <a:r>
              <a:rPr lang="en-CA" sz="1100" b="0" i="0" u="none" strike="noStrike" cap="none" dirty="0">
                <a:solidFill>
                  <a:srgbClr val="000000"/>
                </a:solidFill>
                <a:effectLst/>
                <a:latin typeface="Arial"/>
                <a:ea typeface="Arial"/>
                <a:cs typeface="Arial"/>
                <a:sym typeface="Arial"/>
              </a:rPr>
              <a:t>, 1989). This comes as no surprise to leaders of successful businesses, who are quick to attribute their company’s success to their organization’s culture.</a:t>
            </a:r>
          </a:p>
          <a:p>
            <a:endParaRPr lang="en-CA" sz="1100" b="0" i="0" u="none" strike="noStrike" cap="none" dirty="0">
              <a:solidFill>
                <a:srgbClr val="000000"/>
              </a:solidFill>
              <a:effectLst/>
              <a:latin typeface="Arial"/>
              <a:ea typeface="Arial"/>
              <a:cs typeface="Arial"/>
              <a:sym typeface="Arial"/>
            </a:endParaRPr>
          </a:p>
          <a:p>
            <a:r>
              <a:rPr lang="en-CA" sz="1100" b="0" i="1" u="none" strike="noStrike" cap="none" dirty="0">
                <a:solidFill>
                  <a:srgbClr val="000000"/>
                </a:solidFill>
                <a:effectLst/>
                <a:latin typeface="Arial"/>
                <a:ea typeface="Arial"/>
                <a:cs typeface="Arial"/>
                <a:sym typeface="Arial"/>
              </a:rPr>
              <a:t>Culture, or shared values within the organization, may be related to increased performance</a:t>
            </a:r>
            <a:r>
              <a:rPr lang="en-CA" sz="1100" b="0" i="0" u="none" strike="noStrike" cap="none" dirty="0">
                <a:solidFill>
                  <a:srgbClr val="000000"/>
                </a:solidFill>
                <a:effectLst/>
                <a:latin typeface="Arial"/>
                <a:ea typeface="Arial"/>
                <a:cs typeface="Arial"/>
                <a:sym typeface="Arial"/>
              </a:rPr>
              <a:t>. Researchers found a relationship between organizational cultures and company performance, with respect to success indicators such as revenues, sales volume, market share, and stock prices (Kotter &amp; Heskett, 1992; </a:t>
            </a:r>
            <a:r>
              <a:rPr lang="en-CA" sz="1100" b="0" i="0" u="none" strike="noStrike" cap="none" dirty="0" err="1">
                <a:solidFill>
                  <a:srgbClr val="000000"/>
                </a:solidFill>
                <a:effectLst/>
                <a:latin typeface="Arial"/>
                <a:ea typeface="Arial"/>
                <a:cs typeface="Arial"/>
                <a:sym typeface="Arial"/>
              </a:rPr>
              <a:t>Marcoulides</a:t>
            </a:r>
            <a:r>
              <a:rPr lang="en-CA" sz="1100" b="0" i="0" u="none" strike="noStrike" cap="none" dirty="0">
                <a:solidFill>
                  <a:srgbClr val="000000"/>
                </a:solidFill>
                <a:effectLst/>
                <a:latin typeface="Arial"/>
                <a:ea typeface="Arial"/>
                <a:cs typeface="Arial"/>
                <a:sym typeface="Arial"/>
              </a:rPr>
              <a:t> &amp; heck, 1993)</a:t>
            </a:r>
            <a:br>
              <a:rPr lang="en-CA" dirty="0"/>
            </a:br>
            <a:endParaRPr lang="en-CA" dirty="0"/>
          </a:p>
          <a:p>
            <a:endParaRPr lang="en-US" dirty="0"/>
          </a:p>
        </p:txBody>
      </p:sp>
    </p:spTree>
    <p:extLst>
      <p:ext uri="{BB962C8B-B14F-4D97-AF65-F5344CB8AC3E}">
        <p14:creationId xmlns:p14="http://schemas.microsoft.com/office/powerpoint/2010/main" val="3558397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At the deepest level, below our awareness, lie basic </a:t>
            </a:r>
            <a:r>
              <a:rPr lang="en-CA" sz="1100" b="1" i="0" u="none" strike="noStrike" cap="none" dirty="0">
                <a:solidFill>
                  <a:srgbClr val="000000"/>
                </a:solidFill>
                <a:effectLst/>
                <a:latin typeface="Arial"/>
                <a:ea typeface="Arial"/>
                <a:cs typeface="Arial"/>
                <a:sym typeface="Arial"/>
              </a:rPr>
              <a:t>assumptions</a:t>
            </a:r>
            <a:r>
              <a:rPr lang="en-CA" sz="1100" b="0" i="0" u="none" strike="noStrike" cap="none" dirty="0">
                <a:solidFill>
                  <a:srgbClr val="000000"/>
                </a:solidFill>
                <a:effectLst/>
                <a:latin typeface="Arial"/>
                <a:ea typeface="Arial"/>
                <a:cs typeface="Arial"/>
                <a:sym typeface="Arial"/>
              </a:rPr>
              <a:t>. These assumptions are taken for granted and reflect beliefs about human nature and reality. At the second level, </a:t>
            </a:r>
            <a:r>
              <a:rPr lang="en-CA" sz="1100" b="1" i="0" u="none" strike="noStrike" cap="none" dirty="0">
                <a:solidFill>
                  <a:srgbClr val="000000"/>
                </a:solidFill>
                <a:effectLst/>
                <a:latin typeface="Arial"/>
                <a:ea typeface="Arial"/>
                <a:cs typeface="Arial"/>
                <a:sym typeface="Arial"/>
              </a:rPr>
              <a:t>values</a:t>
            </a:r>
            <a:r>
              <a:rPr lang="en-CA" sz="1100" b="0" i="0" u="none" strike="noStrike" cap="none" dirty="0">
                <a:solidFill>
                  <a:srgbClr val="000000"/>
                </a:solidFill>
                <a:effectLst/>
                <a:latin typeface="Arial"/>
                <a:ea typeface="Arial"/>
                <a:cs typeface="Arial"/>
                <a:sym typeface="Arial"/>
              </a:rPr>
              <a:t> exist. Values are shared principles, standards, and goals. Finally, at the surface, we have </a:t>
            </a:r>
            <a:r>
              <a:rPr lang="en-CA" sz="1100" b="1" i="0" u="none" strike="noStrike" cap="none" dirty="0">
                <a:solidFill>
                  <a:srgbClr val="000000"/>
                </a:solidFill>
                <a:effectLst/>
                <a:latin typeface="Arial"/>
                <a:ea typeface="Arial"/>
                <a:cs typeface="Arial"/>
                <a:sym typeface="Arial"/>
              </a:rPr>
              <a:t>artifacts</a:t>
            </a:r>
            <a:r>
              <a:rPr lang="en-CA" sz="1100" b="0" i="0" u="none" strike="noStrike" cap="none" dirty="0">
                <a:solidFill>
                  <a:srgbClr val="000000"/>
                </a:solidFill>
                <a:effectLst/>
                <a:latin typeface="Arial"/>
                <a:ea typeface="Arial"/>
                <a:cs typeface="Arial"/>
                <a:sym typeface="Arial"/>
              </a:rPr>
              <a:t>, or visible, tangible aspects of organizational culture. </a:t>
            </a:r>
          </a:p>
          <a:p>
            <a:endParaRPr lang="en-CA" sz="1100" b="0" i="0" u="none" strike="noStrike" cap="none" dirty="0">
              <a:solidFill>
                <a:srgbClr val="000000"/>
              </a:solidFill>
              <a:effectLst/>
              <a:latin typeface="Arial"/>
              <a:cs typeface="Arial"/>
              <a:sym typeface="Arial"/>
            </a:endParaRPr>
          </a:p>
          <a:p>
            <a:endParaRPr lang="en-US" dirty="0"/>
          </a:p>
        </p:txBody>
      </p:sp>
    </p:spTree>
    <p:extLst>
      <p:ext uri="{BB962C8B-B14F-4D97-AF65-F5344CB8AC3E}">
        <p14:creationId xmlns:p14="http://schemas.microsoft.com/office/powerpoint/2010/main" val="3557617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Google grew from 10 employees working in a garage in Palo Alto to 10,000 employees operating around the world by 2009. What is the formula behind this success?</a:t>
            </a:r>
          </a:p>
          <a:p>
            <a:r>
              <a:rPr lang="en-CA" sz="1100" b="0" i="0" u="none" strike="noStrike" cap="none" dirty="0">
                <a:solidFill>
                  <a:srgbClr val="000000"/>
                </a:solidFill>
                <a:effectLst/>
                <a:latin typeface="Arial"/>
                <a:ea typeface="Arial"/>
                <a:cs typeface="Arial"/>
                <a:sym typeface="Arial"/>
              </a:rPr>
              <a:t>Google strives to operate based on solid principles that may be traced back to its founders. In a world crowded with search engines, they were probably the first company that put users first. Their mission statement summarizes their commitment to end-user needs: “To organize the world’s information and to make it universally accessible and useful.” While other companies were focused on marketing their sites and increasing advertising revenues, Google stripped the search page of all distractions and presented users with a blank page consisting only of a company logo and a search box</a:t>
            </a:r>
          </a:p>
          <a:p>
            <a:endParaRPr lang="en-US" dirty="0"/>
          </a:p>
        </p:txBody>
      </p:sp>
    </p:spTree>
    <p:extLst>
      <p:ext uri="{BB962C8B-B14F-4D97-AF65-F5344CB8AC3E}">
        <p14:creationId xmlns:p14="http://schemas.microsoft.com/office/powerpoint/2010/main" val="454147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Which values characterize an organization’s culture? Even though culture may not be immediately observable, identifying a set of values that might be used to describe an organization’s culture helps us identify, measure, and manage culture more effectively. For this purpose, several researchers have proposed various culture typologies. One typology that has received a lot of research attention is the Organizational Culture Profile (OCP) where culture is represented by seven distinct values (Chatman &amp; </a:t>
            </a:r>
            <a:r>
              <a:rPr lang="en-CA" sz="1100" b="0" i="0" u="none" strike="noStrike" cap="none" dirty="0" err="1">
                <a:solidFill>
                  <a:srgbClr val="000000"/>
                </a:solidFill>
                <a:effectLst/>
                <a:latin typeface="Arial"/>
                <a:ea typeface="Arial"/>
                <a:cs typeface="Arial"/>
                <a:sym typeface="Arial"/>
              </a:rPr>
              <a:t>Jehn</a:t>
            </a:r>
            <a:r>
              <a:rPr lang="en-CA" sz="1100" b="0" i="0" u="none" strike="noStrike" cap="none" dirty="0">
                <a:solidFill>
                  <a:srgbClr val="000000"/>
                </a:solidFill>
                <a:effectLst/>
                <a:latin typeface="Arial"/>
                <a:ea typeface="Arial"/>
                <a:cs typeface="Arial"/>
                <a:sym typeface="Arial"/>
              </a:rPr>
              <a:t>, 1991; O’Reilly, et. al., 1991).</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According to the OCP framework, companies that have </a:t>
            </a:r>
            <a:r>
              <a:rPr lang="en-CA" sz="1100" b="1" i="0" u="none" strike="noStrike" cap="none" dirty="0">
                <a:solidFill>
                  <a:srgbClr val="000000"/>
                </a:solidFill>
                <a:effectLst/>
                <a:latin typeface="Arial"/>
                <a:ea typeface="Arial"/>
                <a:cs typeface="Arial"/>
                <a:sym typeface="Arial"/>
              </a:rPr>
              <a:t>innovative cultures</a:t>
            </a:r>
            <a:r>
              <a:rPr lang="en-CA" sz="1100" b="0" i="0" u="none" strike="noStrike" cap="none" dirty="0">
                <a:solidFill>
                  <a:srgbClr val="000000"/>
                </a:solidFill>
                <a:effectLst/>
                <a:latin typeface="Arial"/>
                <a:ea typeface="Arial"/>
                <a:cs typeface="Arial"/>
                <a:sym typeface="Arial"/>
              </a:rPr>
              <a:t> are flexible, adaptable, and experiment with new ideas. These companies are characterized by a flat hierarchy and titles and other status distinctions tend to be downplayed.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Companies with </a:t>
            </a:r>
            <a:r>
              <a:rPr lang="en-CA" sz="1100" b="1" i="0" u="none" strike="noStrike" cap="none" dirty="0">
                <a:solidFill>
                  <a:srgbClr val="000000"/>
                </a:solidFill>
                <a:effectLst/>
                <a:latin typeface="Arial"/>
                <a:ea typeface="Arial"/>
                <a:cs typeface="Arial"/>
                <a:sym typeface="Arial"/>
              </a:rPr>
              <a:t>aggressive cultures</a:t>
            </a:r>
            <a:r>
              <a:rPr lang="en-CA" sz="1100" b="0" i="0" u="none" strike="noStrike" cap="none" dirty="0">
                <a:solidFill>
                  <a:srgbClr val="000000"/>
                </a:solidFill>
                <a:effectLst/>
                <a:latin typeface="Arial"/>
                <a:ea typeface="Arial"/>
                <a:cs typeface="Arial"/>
                <a:sym typeface="Arial"/>
              </a:rPr>
              <a:t> value competitiveness and outperforming competitors; by emphasizing this, they often fall short in corporate social responsibility.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OCP framework describes </a:t>
            </a:r>
            <a:r>
              <a:rPr lang="en-CA" sz="1100" b="1" i="0" u="none" strike="noStrike" cap="none" dirty="0">
                <a:solidFill>
                  <a:srgbClr val="000000"/>
                </a:solidFill>
                <a:effectLst/>
                <a:latin typeface="Arial"/>
                <a:ea typeface="Arial"/>
                <a:cs typeface="Arial"/>
                <a:sym typeface="Arial"/>
              </a:rPr>
              <a:t>outcome-oriented cultures</a:t>
            </a:r>
            <a:r>
              <a:rPr lang="en-CA" sz="1100" b="0" i="0" u="none" strike="noStrike" cap="none" dirty="0">
                <a:solidFill>
                  <a:srgbClr val="000000"/>
                </a:solidFill>
                <a:effectLst/>
                <a:latin typeface="Arial"/>
                <a:ea typeface="Arial"/>
                <a:cs typeface="Arial"/>
                <a:sym typeface="Arial"/>
              </a:rPr>
              <a:t> as those that emphasize achievement, results, and action as important values. A good example of an outcome-oriented culture may be the electronics retailer Best Buy.</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Stable cultures</a:t>
            </a:r>
            <a:r>
              <a:rPr lang="en-CA" sz="1100" b="0" i="0" u="none" strike="noStrike" cap="none" dirty="0">
                <a:solidFill>
                  <a:srgbClr val="000000"/>
                </a:solidFill>
                <a:effectLst/>
                <a:latin typeface="Arial"/>
                <a:ea typeface="Arial"/>
                <a:cs typeface="Arial"/>
                <a:sym typeface="Arial"/>
              </a:rPr>
              <a:t> are predictable, rule-oriented, and bureaucratic. When the environment is stable and certain, these cultures may help the organization to be effective by providing stable and constant levels of output (</a:t>
            </a:r>
            <a:r>
              <a:rPr lang="en-CA" sz="1100" b="0" i="0" u="none" strike="noStrike" cap="none" dirty="0" err="1">
                <a:solidFill>
                  <a:srgbClr val="000000"/>
                </a:solidFill>
                <a:effectLst/>
                <a:latin typeface="Arial"/>
                <a:ea typeface="Arial"/>
                <a:cs typeface="Arial"/>
                <a:sym typeface="Arial"/>
              </a:rPr>
              <a:t>Westrum</a:t>
            </a:r>
            <a:r>
              <a:rPr lang="en-CA" sz="1100" b="0" i="0" u="none" strike="noStrike" cap="none" dirty="0">
                <a:solidFill>
                  <a:srgbClr val="000000"/>
                </a:solidFill>
                <a:effectLst/>
                <a:latin typeface="Arial"/>
                <a:ea typeface="Arial"/>
                <a:cs typeface="Arial"/>
                <a:sym typeface="Arial"/>
              </a:rPr>
              <a:t>, 2004). </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People-oriented cultures</a:t>
            </a:r>
            <a:r>
              <a:rPr lang="en-CA" sz="1100" b="0" i="0" u="none" strike="noStrike" cap="none" dirty="0">
                <a:solidFill>
                  <a:srgbClr val="000000"/>
                </a:solidFill>
                <a:effectLst/>
                <a:latin typeface="Arial"/>
                <a:ea typeface="Arial"/>
                <a:cs typeface="Arial"/>
                <a:sym typeface="Arial"/>
              </a:rPr>
              <a:t> value fairness, supportiveness, and respecting individual rights. In these organizations, there is a greater emphasis on and expectation of treating people with respect and dignity (Erdogan, et. al., 2006).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Companies with a </a:t>
            </a:r>
            <a:r>
              <a:rPr lang="en-CA" sz="1100" b="1" i="0" u="none" strike="noStrike" cap="none" dirty="0">
                <a:solidFill>
                  <a:srgbClr val="000000"/>
                </a:solidFill>
                <a:effectLst/>
                <a:latin typeface="Arial"/>
                <a:ea typeface="Arial"/>
                <a:cs typeface="Arial"/>
                <a:sym typeface="Arial"/>
              </a:rPr>
              <a:t>team-oriented culture</a:t>
            </a:r>
            <a:r>
              <a:rPr lang="en-CA" sz="1100" b="0" i="0" u="none" strike="noStrike" cap="none" dirty="0">
                <a:solidFill>
                  <a:srgbClr val="000000"/>
                </a:solidFill>
                <a:effectLst/>
                <a:latin typeface="Arial"/>
                <a:ea typeface="Arial"/>
                <a:cs typeface="Arial"/>
                <a:sym typeface="Arial"/>
              </a:rPr>
              <a:t> are collaborative and emphasize cooperation among employees.</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Organizations with a </a:t>
            </a:r>
            <a:r>
              <a:rPr lang="en-CA" sz="1100" b="1" i="0" u="none" strike="noStrike" cap="none" dirty="0">
                <a:solidFill>
                  <a:srgbClr val="000000"/>
                </a:solidFill>
                <a:effectLst/>
                <a:latin typeface="Arial"/>
                <a:ea typeface="Arial"/>
                <a:cs typeface="Arial"/>
                <a:sym typeface="Arial"/>
              </a:rPr>
              <a:t>detail-oriented culture</a:t>
            </a:r>
            <a:r>
              <a:rPr lang="en-CA" sz="1100" b="0" i="0" u="none" strike="noStrike" cap="none" dirty="0">
                <a:solidFill>
                  <a:srgbClr val="000000"/>
                </a:solidFill>
                <a:effectLst/>
                <a:latin typeface="Arial"/>
                <a:ea typeface="Arial"/>
                <a:cs typeface="Arial"/>
                <a:sym typeface="Arial"/>
              </a:rPr>
              <a:t> are characterized in the OCP framework as emphasizing precision and paying attention to details. Such a culture gives a competitive advantage to companies in the hospitality industry by helping them differentiate themselves from others.</a:t>
            </a:r>
            <a:endParaRPr lang="en-US" dirty="0"/>
          </a:p>
        </p:txBody>
      </p:sp>
    </p:spTree>
    <p:extLst>
      <p:ext uri="{BB962C8B-B14F-4D97-AF65-F5344CB8AC3E}">
        <p14:creationId xmlns:p14="http://schemas.microsoft.com/office/powerpoint/2010/main" val="2233547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stronger a company’s culture, the more likely it is to affect the way employees think and behave. For example, cultural values emphasizing customer service will lead to higher-quality customer service if there is widespread agreement among employees on the importance of customer-service-related values (Schneider, et. al., 2002).</a:t>
            </a:r>
          </a:p>
          <a:p>
            <a:br>
              <a:rPr lang="en-CA" dirty="0"/>
            </a:br>
            <a:endParaRPr lang="en-US" dirty="0"/>
          </a:p>
        </p:txBody>
      </p:sp>
    </p:spTree>
    <p:extLst>
      <p:ext uri="{BB962C8B-B14F-4D97-AF65-F5344CB8AC3E}">
        <p14:creationId xmlns:p14="http://schemas.microsoft.com/office/powerpoint/2010/main" val="3232977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Where do cultures come from? Culture is considered to be one of the most difficult things to change in an organization, so understanding this question is important in understanding how to create change . An organization’s culture is shaped as the organization faces external and internal challenges and learns how to deal with them. When the organization’s way of doing business provides a successful adaptation to environmental challenges and ensures success, those values are retained. These values and ways of doing business are taught to new members as </a:t>
            </a:r>
            <a:r>
              <a:rPr lang="en-CA" sz="1100" b="0" i="1" u="none" strike="noStrike" cap="none" dirty="0">
                <a:solidFill>
                  <a:srgbClr val="000000"/>
                </a:solidFill>
                <a:effectLst/>
                <a:latin typeface="Arial"/>
                <a:ea typeface="Arial"/>
                <a:cs typeface="Arial"/>
                <a:sym typeface="Arial"/>
              </a:rPr>
              <a:t>the</a:t>
            </a:r>
            <a:r>
              <a:rPr lang="en-CA" sz="1100" b="0" i="0" u="none" strike="noStrike" cap="none" dirty="0">
                <a:solidFill>
                  <a:srgbClr val="000000"/>
                </a:solidFill>
                <a:effectLst/>
                <a:latin typeface="Arial"/>
                <a:ea typeface="Arial"/>
                <a:cs typeface="Arial"/>
                <a:sym typeface="Arial"/>
              </a:rPr>
              <a:t> way to do business (Schein, 1992).</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The factors that are most important in the creation of an organization’s culture include founder and leaders’ values, preferences, and industry demands.</a:t>
            </a:r>
            <a:br>
              <a:rPr lang="en-CA" dirty="0"/>
            </a:br>
            <a:endParaRPr lang="en-US" dirty="0"/>
          </a:p>
        </p:txBody>
      </p:sp>
    </p:spTree>
    <p:extLst>
      <p:ext uri="{BB962C8B-B14F-4D97-AF65-F5344CB8AC3E}">
        <p14:creationId xmlns:p14="http://schemas.microsoft.com/office/powerpoint/2010/main" val="1677524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Women were often asked to leave their jobs if they married or became pregnant. No accommodation was made for disability except by special arrangement. Fast-forward to the twenty-first century, and diversity in the workplace is not just a matter of ethics.  Diversity is required by law and is a recommended strategy. Diversity is required by law and is a recommended strategy. In the US, Federally protected classes include race, colour, religion or creed, national origin or ancestry, gender, age, disability, veteran status, and, in two cases, genetic information</a:t>
            </a:r>
            <a:endParaRPr lang="en-US" dirty="0"/>
          </a:p>
        </p:txBody>
      </p:sp>
    </p:spTree>
    <p:extLst>
      <p:ext uri="{BB962C8B-B14F-4D97-AF65-F5344CB8AC3E}">
        <p14:creationId xmlns:p14="http://schemas.microsoft.com/office/powerpoint/2010/main" val="278116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First, diversity builds resilience. Enduring systems comprise a broad variety of agents, which behave and respond to external stimuli in varying ways. As a result, a challenge to the system is less likely to break it. </a:t>
            </a:r>
          </a:p>
          <a:p>
            <a:endParaRPr lang="en-CA" dirty="0"/>
          </a:p>
          <a:p>
            <a:r>
              <a:rPr lang="en-CA" dirty="0"/>
              <a:t>Second, diversity is the basis of adaptiveness. Diversity of problem-solving heuristics and behavior permits a system to evolve and learn from experience. Internal variety—diversity—provides the grist for the system to test ideas and actions and select the most effective in each environment.</a:t>
            </a:r>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When a workplace employs only people of similar background, education, and lifestyle, it’s easy for employees to reinforce one another’s preconceptions and prejudices. When people of different cultures and backgrounds are valued and heard, however, new ideas and opportunities emerge. </a:t>
            </a:r>
            <a:endParaRPr lang="en-US" dirty="0"/>
          </a:p>
        </p:txBody>
      </p:sp>
    </p:spTree>
    <p:extLst>
      <p:ext uri="{BB962C8B-B14F-4D97-AF65-F5344CB8AC3E}">
        <p14:creationId xmlns:p14="http://schemas.microsoft.com/office/powerpoint/2010/main" val="2179219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 the United States, the labor force participation rate of women aged 15 and above in 2018 was 56%, and men’s participation rate was 68%;  59% of women aged 15 and above worked part-time (U.S. Bureau of Labor Statistics, 2019).</a:t>
            </a:r>
            <a:endParaRPr lang="en-US" dirty="0"/>
          </a:p>
        </p:txBody>
      </p:sp>
    </p:spTree>
    <p:extLst>
      <p:ext uri="{BB962C8B-B14F-4D97-AF65-F5344CB8AC3E}">
        <p14:creationId xmlns:p14="http://schemas.microsoft.com/office/powerpoint/2010/main" val="17302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however lesbian, gay, bisexual and transgender, queer/questioning and other (LGBTQ+) employees, still face other types of discrimination inside and outside of the workplace. In Canada, there is an anti-discrimination measure in the Human Rights’ Act that also prohibits discrimination based on gender and sexual orientation, including wage discrepancies.</a:t>
            </a:r>
            <a:endParaRPr lang="en-US" dirty="0"/>
          </a:p>
        </p:txBody>
      </p:sp>
    </p:spTree>
    <p:extLst>
      <p:ext uri="{BB962C8B-B14F-4D97-AF65-F5344CB8AC3E}">
        <p14:creationId xmlns:p14="http://schemas.microsoft.com/office/powerpoint/2010/main" val="1148215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 February of 2017 a former software engineer, Susan Fowler, wrote a lengthy post on her website regarding her experience of being harassed by a manager who was not disciplined by human resources for his behavior. In her post, Fowler wrote that Uber’s HR department and members of upper management told her that because it was the man’s first offense, they would only give him a warning. During her meeting with HR about the incident, Fowler was also advised that she should transfer to another department within the organization. </a:t>
            </a:r>
            <a:endParaRPr lang="en-US" dirty="0"/>
          </a:p>
        </p:txBody>
      </p:sp>
    </p:spTree>
    <p:extLst>
      <p:ext uri="{BB962C8B-B14F-4D97-AF65-F5344CB8AC3E}">
        <p14:creationId xmlns:p14="http://schemas.microsoft.com/office/powerpoint/2010/main" val="815490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First, do your research. Talking to friends and family members who are familiar with the company, doing an online search for news articles about the company, browsing the company’s Web site, and reading its mission statement would be a good start.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Second, observe the physical environment. Do people work in cubicles or in offices? What is the dress code? What is the building structure? Do employees look happy, tired, or stressed? The answers to these questions are all pieces of the puzzle.</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Third, read between the lines. For example, the absence of a lengthy employee handbook or detailed procedures might mean that the company is more flexible and less bureaucratic.</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Fourth, reflect on how you are treated. The recruitment process is your first connection to the company. Were you treated with respect? Do they maintain contact with you or are you being ignored for long stretches at a time?</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Fifth, ask questions. What happened to the previous incumbent of this job? What does it take to be successful in this firm? What would their ideal candidate for the job look like? The answers to these questions will reveal a lot about the way they do business.</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Finally, listen to your gut. Your feelings about the place in general, and your future manager and coworkers in particular, are important signs that you should not ignore (Daniel &amp; Brandon, 2006; Sacks, 2005).</a:t>
            </a:r>
          </a:p>
          <a:p>
            <a:endParaRPr lang="en-CA"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1105150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1" u="none" strike="noStrike" cap="none" dirty="0">
                <a:solidFill>
                  <a:srgbClr val="000000"/>
                </a:solidFill>
                <a:effectLst/>
                <a:latin typeface="Arial"/>
                <a:ea typeface="Arial"/>
                <a:cs typeface="Arial"/>
                <a:sym typeface="Arial"/>
              </a:rPr>
              <a:t>Gather information</a:t>
            </a:r>
            <a:r>
              <a:rPr lang="en-CA" sz="1100" b="1" i="0" u="none" strike="noStrike" cap="none" dirty="0">
                <a:solidFill>
                  <a:srgbClr val="000000"/>
                </a:solidFill>
                <a:effectLst/>
                <a:latin typeface="Arial"/>
                <a:ea typeface="Arial"/>
                <a:cs typeface="Arial"/>
                <a:sym typeface="Arial"/>
              </a:rPr>
              <a:t>.</a:t>
            </a:r>
            <a:r>
              <a:rPr lang="en-CA" sz="1100" b="0" i="0" u="none" strike="noStrike" cap="none" dirty="0">
                <a:solidFill>
                  <a:srgbClr val="000000"/>
                </a:solidFill>
                <a:effectLst/>
                <a:latin typeface="Arial"/>
                <a:ea typeface="Arial"/>
                <a:cs typeface="Arial"/>
                <a:sym typeface="Arial"/>
              </a:rPr>
              <a:t> Try to find as much about the company and the job as you can before your first day. After you start working, be a good observer, gather information, and read as much as you can to understand your job and the company.</a:t>
            </a:r>
          </a:p>
          <a:p>
            <a:endParaRPr lang="en-CA" sz="1100" b="0" i="0" u="none" strike="noStrike" cap="none" dirty="0">
              <a:solidFill>
                <a:srgbClr val="000000"/>
              </a:solidFill>
              <a:effectLst/>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1" i="1" u="none" strike="noStrike" cap="none" dirty="0">
                <a:solidFill>
                  <a:srgbClr val="000000"/>
                </a:solidFill>
                <a:effectLst/>
                <a:latin typeface="Arial"/>
                <a:ea typeface="Arial"/>
                <a:cs typeface="Arial"/>
                <a:sym typeface="Arial"/>
              </a:rPr>
              <a:t>Manage your first impression</a:t>
            </a:r>
            <a:r>
              <a:rPr lang="en-CA" sz="1100" b="1" i="0" u="none" strike="noStrike" cap="none" dirty="0">
                <a:solidFill>
                  <a:srgbClr val="000000"/>
                </a:solidFill>
                <a:effectLst/>
                <a:latin typeface="Arial"/>
                <a:ea typeface="Arial"/>
                <a:cs typeface="Arial"/>
                <a:sym typeface="Arial"/>
              </a:rPr>
              <a:t>.</a:t>
            </a:r>
            <a:r>
              <a:rPr lang="en-CA" sz="1100" b="0" i="0" u="none" strike="noStrike" cap="none" dirty="0">
                <a:solidFill>
                  <a:srgbClr val="000000"/>
                </a:solidFill>
                <a:effectLst/>
                <a:latin typeface="Arial"/>
                <a:ea typeface="Arial"/>
                <a:cs typeface="Arial"/>
                <a:sym typeface="Arial"/>
              </a:rPr>
              <a:t> First impressions may endure, so make sure that you dress properly, are friendly, and communicate your excitement to be a part of the team. Be on your best behavior!</a:t>
            </a:r>
          </a:p>
          <a:p>
            <a:endParaRPr lang="en-US" dirty="0"/>
          </a:p>
          <a:p>
            <a:r>
              <a:rPr lang="en-CA" sz="1100" b="0" i="1" u="none" strike="noStrike" cap="none" dirty="0">
                <a:solidFill>
                  <a:srgbClr val="000000"/>
                </a:solidFill>
                <a:effectLst/>
                <a:latin typeface="Arial"/>
                <a:ea typeface="Arial"/>
                <a:cs typeface="Arial"/>
                <a:sym typeface="Arial"/>
              </a:rPr>
              <a:t>Invest in relationship development</a:t>
            </a:r>
            <a:r>
              <a:rPr lang="en-CA" sz="1100" b="0" i="0" u="none" strike="noStrike" cap="none" dirty="0">
                <a:solidFill>
                  <a:srgbClr val="000000"/>
                </a:solidFill>
                <a:effectLst/>
                <a:latin typeface="Arial"/>
                <a:ea typeface="Arial"/>
                <a:cs typeface="Arial"/>
                <a:sym typeface="Arial"/>
              </a:rPr>
              <a:t>. The relationships you develop with your manager and with coworkers will be essential for you to adjust to your new job. Take the time to strike up conversations with them. </a:t>
            </a:r>
          </a:p>
          <a:p>
            <a:endParaRPr lang="en-CA" sz="1100" b="0" i="0" u="none" strike="noStrike" cap="none" dirty="0">
              <a:solidFill>
                <a:srgbClr val="000000"/>
              </a:solidFill>
              <a:effectLst/>
              <a:latin typeface="Arial"/>
              <a:cs typeface="Arial"/>
              <a:sym typeface="Arial"/>
            </a:endParaRPr>
          </a:p>
          <a:p>
            <a:r>
              <a:rPr lang="en-CA" sz="1100" b="1" i="1" u="none" strike="noStrike" cap="none" dirty="0">
                <a:solidFill>
                  <a:srgbClr val="000000"/>
                </a:solidFill>
                <a:effectLst/>
                <a:latin typeface="Arial"/>
                <a:ea typeface="Arial"/>
                <a:cs typeface="Arial"/>
                <a:sym typeface="Arial"/>
              </a:rPr>
              <a:t>Seek feedback</a:t>
            </a:r>
            <a:r>
              <a:rPr lang="en-CA" sz="1100" b="1" i="0" u="none" strike="noStrike" cap="none" dirty="0">
                <a:solidFill>
                  <a:srgbClr val="000000"/>
                </a:solidFill>
                <a:effectLst/>
                <a:latin typeface="Arial"/>
                <a:ea typeface="Arial"/>
                <a:cs typeface="Arial"/>
                <a:sym typeface="Arial"/>
              </a:rPr>
              <a:t>.</a:t>
            </a:r>
            <a:r>
              <a:rPr lang="en-CA" sz="1100" b="0" i="0" u="none" strike="noStrike" cap="none" dirty="0">
                <a:solidFill>
                  <a:srgbClr val="000000"/>
                </a:solidFill>
                <a:effectLst/>
                <a:latin typeface="Arial"/>
                <a:ea typeface="Arial"/>
                <a:cs typeface="Arial"/>
                <a:sym typeface="Arial"/>
              </a:rPr>
              <a:t> Ask your manager or coworkers how well you are doing and whether you are meeting expectations. Listen to what they are telling you and listen to what they are not saying. </a:t>
            </a:r>
          </a:p>
          <a:p>
            <a:endParaRPr lang="en-CA" sz="1100" b="0" i="0" u="none" strike="noStrike" cap="none" dirty="0">
              <a:solidFill>
                <a:srgbClr val="000000"/>
              </a:solidFill>
              <a:effectLst/>
              <a:latin typeface="Arial"/>
              <a:cs typeface="Arial"/>
              <a:sym typeface="Arial"/>
            </a:endParaRPr>
          </a:p>
          <a:p>
            <a:r>
              <a:rPr lang="en-CA" sz="1100" b="1" i="1" u="none" strike="noStrike" cap="none" dirty="0">
                <a:solidFill>
                  <a:srgbClr val="000000"/>
                </a:solidFill>
                <a:effectLst/>
                <a:latin typeface="Arial"/>
                <a:ea typeface="Arial"/>
                <a:cs typeface="Arial"/>
                <a:sym typeface="Arial"/>
              </a:rPr>
              <a:t>Show success early on</a:t>
            </a:r>
            <a:r>
              <a:rPr lang="en-CA" sz="1100" b="1" i="0" u="none" strike="noStrike" cap="none" dirty="0">
                <a:solidFill>
                  <a:srgbClr val="000000"/>
                </a:solidFill>
                <a:effectLst/>
                <a:latin typeface="Arial"/>
                <a:ea typeface="Arial"/>
                <a:cs typeface="Arial"/>
                <a:sym typeface="Arial"/>
              </a:rPr>
              <a:t>.</a:t>
            </a:r>
            <a:r>
              <a:rPr lang="en-CA" sz="1100" b="0" i="0" u="none" strike="noStrike" cap="none" dirty="0">
                <a:solidFill>
                  <a:srgbClr val="000000"/>
                </a:solidFill>
                <a:effectLst/>
                <a:latin typeface="Arial"/>
                <a:ea typeface="Arial"/>
                <a:cs typeface="Arial"/>
                <a:sym typeface="Arial"/>
              </a:rPr>
              <a:t> To gain the trust of your new manager and colleagues, you may want to establish a history of success early. Volunteer for high-profile projects where you will be able to demonstrate your skills. </a:t>
            </a:r>
            <a:endParaRPr lang="en-US" dirty="0"/>
          </a:p>
        </p:txBody>
      </p:sp>
    </p:spTree>
    <p:extLst>
      <p:ext uri="{BB962C8B-B14F-4D97-AF65-F5344CB8AC3E}">
        <p14:creationId xmlns:p14="http://schemas.microsoft.com/office/powerpoint/2010/main" val="1118383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Interestingly, if you look up the definition of a </a:t>
            </a:r>
            <a:r>
              <a:rPr lang="en-CA" sz="1100" b="1" i="0" u="none" strike="noStrike" cap="none" dirty="0">
                <a:solidFill>
                  <a:srgbClr val="000000"/>
                </a:solidFill>
                <a:effectLst/>
                <a:latin typeface="Arial"/>
                <a:ea typeface="Arial"/>
                <a:cs typeface="Arial"/>
                <a:sym typeface="Arial"/>
              </a:rPr>
              <a:t>leader</a:t>
            </a:r>
            <a:r>
              <a:rPr lang="en-CA" sz="1100" b="0" i="0" u="none" strike="noStrike" cap="none" dirty="0">
                <a:solidFill>
                  <a:srgbClr val="000000"/>
                </a:solidFill>
                <a:effectLst/>
                <a:latin typeface="Arial"/>
                <a:ea typeface="Arial"/>
                <a:cs typeface="Arial"/>
                <a:sym typeface="Arial"/>
              </a:rPr>
              <a:t>, you will find that many individuals and organizations use the same basic description as that of a manager – but we will discuss that more as we move through the chapter and the book as a whole.</a:t>
            </a:r>
          </a:p>
          <a:p>
            <a:br>
              <a:rPr lang="en-CA" dirty="0"/>
            </a:br>
            <a:endParaRPr lang="en-US" dirty="0"/>
          </a:p>
        </p:txBody>
      </p:sp>
    </p:spTree>
    <p:extLst>
      <p:ext uri="{BB962C8B-B14F-4D97-AF65-F5344CB8AC3E}">
        <p14:creationId xmlns:p14="http://schemas.microsoft.com/office/powerpoint/2010/main" val="378437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Businesses don’t operate in a vacuum – they are influenced by a number of external factors. These include the economy, government, consumer trends, technological developments, public pressure to act as good corporate citizens, and a variety of other elements. Collectively, these forces constitute what is known as the </a:t>
            </a:r>
            <a:r>
              <a:rPr lang="en-CA" sz="1100" b="1" i="0" u="none" strike="noStrike" cap="none" dirty="0">
                <a:solidFill>
                  <a:srgbClr val="000000"/>
                </a:solidFill>
                <a:effectLst/>
                <a:latin typeface="Arial"/>
                <a:ea typeface="Arial"/>
                <a:cs typeface="Arial"/>
                <a:sym typeface="Arial"/>
              </a:rPr>
              <a:t>macro or general environment</a:t>
            </a:r>
            <a:r>
              <a:rPr lang="en-CA" sz="1100" b="0" i="0" u="none" strike="noStrike" cap="none" dirty="0">
                <a:solidFill>
                  <a:srgbClr val="000000"/>
                </a:solidFill>
                <a:effectLst/>
                <a:latin typeface="Arial"/>
                <a:ea typeface="Arial"/>
                <a:cs typeface="Arial"/>
                <a:sym typeface="Arial"/>
              </a:rPr>
              <a:t> – essentially the big picture world outside over which the business exerts very little if any control.</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“Business and Its Environment” sums up the relationship between a business and the external forces that influence its activities. One industry that’s clearly affected by all these factors is the fast-food industry. </a:t>
            </a:r>
            <a:endParaRPr lang="en-US" dirty="0"/>
          </a:p>
        </p:txBody>
      </p:sp>
    </p:spTree>
    <p:extLst>
      <p:ext uri="{BB962C8B-B14F-4D97-AF65-F5344CB8AC3E}">
        <p14:creationId xmlns:p14="http://schemas.microsoft.com/office/powerpoint/2010/main" val="2528453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big picture of an organization’s </a:t>
            </a:r>
            <a:r>
              <a:rPr lang="en-CA" sz="1100" b="1" i="0" u="none" strike="noStrike" cap="none" dirty="0">
                <a:solidFill>
                  <a:srgbClr val="000000"/>
                </a:solidFill>
                <a:effectLst/>
                <a:latin typeface="Arial"/>
                <a:ea typeface="Arial"/>
                <a:cs typeface="Arial"/>
                <a:sym typeface="Arial"/>
              </a:rPr>
              <a:t>external environment</a:t>
            </a:r>
            <a:r>
              <a:rPr lang="en-CA" sz="1100" b="0" i="0" u="none" strike="noStrike" cap="none" dirty="0">
                <a:solidFill>
                  <a:srgbClr val="000000"/>
                </a:solidFill>
                <a:effectLst/>
                <a:latin typeface="Arial"/>
                <a:ea typeface="Arial"/>
                <a:cs typeface="Arial"/>
                <a:sym typeface="Arial"/>
              </a:rPr>
              <a:t>, also referred to as the </a:t>
            </a:r>
            <a:r>
              <a:rPr lang="en-CA" sz="1100" b="0" i="1" u="none" strike="noStrike" cap="none" dirty="0">
                <a:solidFill>
                  <a:srgbClr val="000000"/>
                </a:solidFill>
                <a:effectLst/>
                <a:latin typeface="Arial"/>
                <a:ea typeface="Arial"/>
                <a:cs typeface="Arial"/>
                <a:sym typeface="Arial"/>
              </a:rPr>
              <a:t>general environment</a:t>
            </a:r>
            <a:r>
              <a:rPr lang="en-CA" sz="1100" b="0" i="0" u="none" strike="noStrike" cap="none" dirty="0">
                <a:solidFill>
                  <a:srgbClr val="000000"/>
                </a:solidFill>
                <a:effectLst/>
                <a:latin typeface="Arial"/>
                <a:ea typeface="Arial"/>
                <a:cs typeface="Arial"/>
                <a:sym typeface="Arial"/>
              </a:rPr>
              <a:t>, is an inclusive concept that involves all outside factors and influences that impact the operation of a business that an organization must respond or react to in order to maintain its flow of operations (Johns &amp; Cena, 2016).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Figure 8.2.2</a:t>
            </a:r>
            <a:r>
              <a:rPr lang="en-CA" sz="1100" b="0" i="0" u="none" strike="noStrike" cap="none" dirty="0">
                <a:solidFill>
                  <a:srgbClr val="000000"/>
                </a:solidFill>
                <a:effectLst/>
                <a:latin typeface="Arial"/>
                <a:ea typeface="Arial"/>
                <a:cs typeface="Arial"/>
                <a:sym typeface="Arial"/>
              </a:rPr>
              <a:t> illustrates types of general macro environments and forces that are interrelated and affect organizations: sociocultural, technological, economic, government and political, natural disasters, and human-induced problems that affect industries and organizations.</a:t>
            </a:r>
          </a:p>
        </p:txBody>
      </p:sp>
    </p:spTree>
    <p:extLst>
      <p:ext uri="{BB962C8B-B14F-4D97-AF65-F5344CB8AC3E}">
        <p14:creationId xmlns:p14="http://schemas.microsoft.com/office/powerpoint/2010/main" val="350464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a:t>
            </a:r>
            <a:r>
              <a:rPr lang="en-CA" sz="1100" b="1" i="0" u="none" strike="noStrike" cap="none" dirty="0">
                <a:solidFill>
                  <a:srgbClr val="000000"/>
                </a:solidFill>
                <a:effectLst/>
                <a:latin typeface="Arial"/>
                <a:ea typeface="Arial"/>
                <a:cs typeface="Arial"/>
                <a:sym typeface="Arial"/>
              </a:rPr>
              <a:t>functional structure</a:t>
            </a:r>
            <a:r>
              <a:rPr lang="en-CA" sz="1100" b="0" i="0" u="none" strike="noStrike" cap="none" dirty="0">
                <a:solidFill>
                  <a:srgbClr val="000000"/>
                </a:solidFill>
                <a:effectLst/>
                <a:latin typeface="Arial"/>
                <a:ea typeface="Arial"/>
                <a:cs typeface="Arial"/>
                <a:sym typeface="Arial"/>
              </a:rPr>
              <a:t>, shown in </a:t>
            </a:r>
            <a:r>
              <a:rPr lang="en-CA" sz="1100" b="1" i="0" u="none" strike="noStrike" cap="none" dirty="0">
                <a:solidFill>
                  <a:srgbClr val="000000"/>
                </a:solidFill>
                <a:effectLst/>
                <a:latin typeface="Arial"/>
                <a:ea typeface="Arial"/>
                <a:cs typeface="Arial"/>
                <a:sym typeface="Arial"/>
              </a:rPr>
              <a:t>Figure 8.2.4</a:t>
            </a:r>
            <a:r>
              <a:rPr lang="en-CA" sz="1100" b="0" i="0" u="none" strike="noStrike" cap="none" dirty="0">
                <a:solidFill>
                  <a:srgbClr val="000000"/>
                </a:solidFill>
                <a:effectLst/>
                <a:latin typeface="Arial"/>
                <a:ea typeface="Arial"/>
                <a:cs typeface="Arial"/>
                <a:sym typeface="Arial"/>
              </a:rPr>
              <a:t>, is among the earliest and most used organizational designs. This structure is organized by departments and expertise areas, such as R&amp;D (research &amp; development), production, accounting, and human resources. Functional organizations are referred to as pyramid structures since they are governed as a hierarchical, top-down control system. Small companies, start-ups, and organizations working in simple, stable environments use this structure, as do many large government organizations and divisions of large companies for certain tasks.</a:t>
            </a:r>
            <a:endParaRPr lang="en-US" dirty="0"/>
          </a:p>
        </p:txBody>
      </p:sp>
    </p:spTree>
    <p:extLst>
      <p:ext uri="{BB962C8B-B14F-4D97-AF65-F5344CB8AC3E}">
        <p14:creationId xmlns:p14="http://schemas.microsoft.com/office/powerpoint/2010/main" val="2204415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These smaller functional areas or departments can also be grouped by different markets, geographies, products, services, or other whatever is required by the company’s business. The market-based structure is ideal for an organization that has products or services that are unique to specific market segments and is particularly effective if that organization has advanced knowledge of those segments.</a:t>
            </a:r>
          </a:p>
          <a:p>
            <a:br>
              <a:rPr lang="en-CA" dirty="0"/>
            </a:br>
            <a:endParaRPr lang="en-US" dirty="0"/>
          </a:p>
        </p:txBody>
      </p:sp>
    </p:spTree>
    <p:extLst>
      <p:ext uri="{BB962C8B-B14F-4D97-AF65-F5344CB8AC3E}">
        <p14:creationId xmlns:p14="http://schemas.microsoft.com/office/powerpoint/2010/main" val="2588822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 </a:t>
            </a:r>
            <a:r>
              <a:rPr lang="en-CA" sz="1100" b="1" i="0" u="none" strike="noStrike" cap="none" dirty="0">
                <a:solidFill>
                  <a:srgbClr val="000000"/>
                </a:solidFill>
                <a:effectLst/>
                <a:latin typeface="Arial"/>
                <a:ea typeface="Arial"/>
                <a:cs typeface="Arial"/>
                <a:sym typeface="Arial"/>
              </a:rPr>
              <a:t>geographic structure</a:t>
            </a:r>
            <a:r>
              <a:rPr lang="en-CA" sz="1100" b="0" i="0" u="none" strike="noStrike" cap="none" dirty="0">
                <a:solidFill>
                  <a:srgbClr val="000000"/>
                </a:solidFill>
                <a:effectLst/>
                <a:latin typeface="Arial"/>
                <a:ea typeface="Arial"/>
                <a:cs typeface="Arial"/>
                <a:sym typeface="Arial"/>
              </a:rPr>
              <a:t>, </a:t>
            </a:r>
            <a:r>
              <a:rPr lang="en-CA" sz="1100" b="1" i="0" u="none" strike="noStrike" cap="none" dirty="0">
                <a:solidFill>
                  <a:srgbClr val="000000"/>
                </a:solidFill>
                <a:effectLst/>
                <a:latin typeface="Arial"/>
                <a:ea typeface="Arial"/>
                <a:cs typeface="Arial"/>
                <a:sym typeface="Arial"/>
              </a:rPr>
              <a:t>Figure 8.2.5</a:t>
            </a:r>
            <a:r>
              <a:rPr lang="en-CA" sz="1100" b="0" i="0" u="none" strike="noStrike" cap="none" dirty="0">
                <a:solidFill>
                  <a:srgbClr val="000000"/>
                </a:solidFill>
                <a:effectLst/>
                <a:latin typeface="Arial"/>
                <a:ea typeface="Arial"/>
                <a:cs typeface="Arial"/>
                <a:sym typeface="Arial"/>
              </a:rPr>
              <a:t>, is another option aimed at moving from a mechanistic to more organic design to serve customers faster and with relevant products and services; as such, this structure is organized by locations of customers that a company serves. This structure evolved as companies became more national, international, and global. Geographic structures resemble and are extensions of the divisional structure.</a:t>
            </a:r>
          </a:p>
          <a:p>
            <a:endParaRPr lang="en-CA" sz="1100" b="0" i="0" u="none" strike="noStrike" cap="none" dirty="0">
              <a:solidFill>
                <a:srgbClr val="000000"/>
              </a:solidFill>
              <a:effectLst/>
              <a:latin typeface="Arial"/>
              <a:cs typeface="Arial"/>
              <a:sym typeface="Arial"/>
            </a:endParaRPr>
          </a:p>
          <a:p>
            <a:endParaRPr lang="en-US" dirty="0"/>
          </a:p>
        </p:txBody>
      </p:sp>
    </p:spTree>
    <p:extLst>
      <p:ext uri="{BB962C8B-B14F-4D97-AF65-F5344CB8AC3E}">
        <p14:creationId xmlns:p14="http://schemas.microsoft.com/office/powerpoint/2010/main" val="3968028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Matrix structures</a:t>
            </a:r>
            <a:r>
              <a:rPr lang="en-CA" sz="1100" b="0" i="0" u="none" strike="noStrike" cap="none" dirty="0">
                <a:solidFill>
                  <a:srgbClr val="000000"/>
                </a:solidFill>
                <a:effectLst/>
                <a:latin typeface="Arial"/>
                <a:ea typeface="Arial"/>
                <a:cs typeface="Arial"/>
                <a:sym typeface="Arial"/>
              </a:rPr>
              <a:t>, depicted in </a:t>
            </a:r>
            <a:r>
              <a:rPr lang="en-CA" sz="1100" b="1" i="0" u="none" strike="noStrike" cap="none" dirty="0">
                <a:solidFill>
                  <a:srgbClr val="000000"/>
                </a:solidFill>
                <a:effectLst/>
                <a:latin typeface="Arial"/>
                <a:ea typeface="Arial"/>
                <a:cs typeface="Arial"/>
                <a:sym typeface="Arial"/>
              </a:rPr>
              <a:t>Figure 8.2.6</a:t>
            </a:r>
            <a:r>
              <a:rPr lang="en-CA" sz="1100" b="0" i="0" u="none" strike="noStrike" cap="none" dirty="0">
                <a:solidFill>
                  <a:srgbClr val="000000"/>
                </a:solidFill>
                <a:effectLst/>
                <a:latin typeface="Arial"/>
                <a:ea typeface="Arial"/>
                <a:cs typeface="Arial"/>
                <a:sym typeface="Arial"/>
              </a:rPr>
              <a:t>, move closer to organic systems in an attempt to respond to environmental uncertainty, complexity, and instability. The matrix structure actually originated at a time in the 1960s when U.S. aerospace firms contracted with the government. Aerospace firms were required to “develop charts showing the structure of the project management team that would be executing the contract and how this team was related to the overall leadership structure of the organization.”</a:t>
            </a:r>
            <a:endParaRPr lang="en-US" dirty="0"/>
          </a:p>
        </p:txBody>
      </p:sp>
    </p:spTree>
    <p:extLst>
      <p:ext uri="{BB962C8B-B14F-4D97-AF65-F5344CB8AC3E}">
        <p14:creationId xmlns:p14="http://schemas.microsoft.com/office/powerpoint/2010/main" val="3856898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Networked team structures</a:t>
            </a:r>
            <a:r>
              <a:rPr lang="en-CA" sz="1100" b="0" i="0" u="none" strike="noStrike" cap="none" dirty="0">
                <a:solidFill>
                  <a:srgbClr val="000000"/>
                </a:solidFill>
                <a:effectLst/>
                <a:latin typeface="Arial"/>
                <a:ea typeface="Arial"/>
                <a:cs typeface="Arial"/>
                <a:sym typeface="Arial"/>
              </a:rPr>
              <a:t> are another form of the horizontal organization. Moving beyond the matrix structure, networked teams are more informal and flexible. “[N]</a:t>
            </a:r>
            <a:r>
              <a:rPr lang="en-CA" sz="1100" b="0" i="0" u="none" strike="noStrike" cap="none" dirty="0" err="1">
                <a:solidFill>
                  <a:srgbClr val="000000"/>
                </a:solidFill>
                <a:effectLst/>
                <a:latin typeface="Arial"/>
                <a:ea typeface="Arial"/>
                <a:cs typeface="Arial"/>
                <a:sym typeface="Arial"/>
              </a:rPr>
              <a:t>etworks</a:t>
            </a:r>
            <a:r>
              <a:rPr lang="en-CA" sz="1100" b="0" i="0" u="none" strike="noStrike" cap="none" dirty="0">
                <a:solidFill>
                  <a:srgbClr val="000000"/>
                </a:solidFill>
                <a:effectLst/>
                <a:latin typeface="Arial"/>
                <a:ea typeface="Arial"/>
                <a:cs typeface="Arial"/>
                <a:sym typeface="Arial"/>
              </a:rPr>
              <a:t> have two salient characteristics: clustering and path length. Clustering refers to the degree to which a network is made up of tightly knit groups while path lengths is a measure of distance—the average number of links separating any two nodes in the network” (</a:t>
            </a:r>
            <a:r>
              <a:rPr lang="en-CA" sz="1100" b="0" i="0" u="none" strike="noStrike" cap="none" dirty="0" err="1">
                <a:solidFill>
                  <a:srgbClr val="000000"/>
                </a:solidFill>
                <a:effectLst/>
                <a:latin typeface="Arial"/>
                <a:ea typeface="Arial"/>
                <a:cs typeface="Arial"/>
                <a:sym typeface="Arial"/>
              </a:rPr>
              <a:t>Satell</a:t>
            </a:r>
            <a:r>
              <a:rPr lang="en-CA" sz="1100" b="0" i="0" u="none" strike="noStrike" cap="none" dirty="0">
                <a:solidFill>
                  <a:srgbClr val="000000"/>
                </a:solidFill>
                <a:effectLst/>
                <a:latin typeface="Arial"/>
                <a:ea typeface="Arial"/>
                <a:cs typeface="Arial"/>
                <a:sym typeface="Arial"/>
              </a:rPr>
              <a:t>, 2015).</a:t>
            </a:r>
            <a:endParaRPr lang="en-US" dirty="0"/>
          </a:p>
        </p:txBody>
      </p:sp>
    </p:spTree>
    <p:extLst>
      <p:ext uri="{BB962C8B-B14F-4D97-AF65-F5344CB8AC3E}">
        <p14:creationId xmlns:p14="http://schemas.microsoft.com/office/powerpoint/2010/main" val="637079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openstax.org/books/principles-management/pages/4-1-the-organizations-external-environme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300191" y="3477916"/>
            <a:ext cx="8941648" cy="838800"/>
          </a:xfrm>
          <a:prstGeom prst="rect">
            <a:avLst/>
          </a:prstGeom>
        </p:spPr>
        <p:txBody>
          <a:bodyPr spcFirstLastPara="1" wrap="square" lIns="91425" tIns="91425" rIns="91425" bIns="91425" anchor="b" anchorCtr="0">
            <a:noAutofit/>
          </a:bodyPr>
          <a:lstStyle/>
          <a:p>
            <a:r>
              <a:rPr lang="en-CA" sz="3500" dirty="0"/>
              <a:t>Principles of Leadership &amp; Management</a:t>
            </a:r>
            <a:br>
              <a:rPr lang="en-CA" sz="3500" dirty="0"/>
            </a:br>
            <a:br>
              <a:rPr lang="en-CA" sz="3500" dirty="0"/>
            </a:br>
            <a:br>
              <a:rPr lang="en-CA" sz="3500" dirty="0"/>
            </a:br>
            <a:endParaRPr sz="3500" b="1" dirty="0">
              <a:latin typeface="Arial" panose="020B0604020202020204" pitchFamily="34" charset="0"/>
              <a:cs typeface="Arial" panose="020B0604020202020204" pitchFamily="34" charset="0"/>
            </a:endParaRPr>
          </a:p>
        </p:txBody>
      </p:sp>
      <p:sp>
        <p:nvSpPr>
          <p:cNvPr id="82" name="Google Shape;82;p14"/>
          <p:cNvSpPr txBox="1">
            <a:spLocks noGrp="1"/>
          </p:cNvSpPr>
          <p:nvPr>
            <p:ph type="subTitle" idx="1"/>
          </p:nvPr>
        </p:nvSpPr>
        <p:spPr>
          <a:xfrm>
            <a:off x="225911" y="2742667"/>
            <a:ext cx="10218079" cy="1470498"/>
          </a:xfrm>
          <a:prstGeom prst="rect">
            <a:avLst/>
          </a:prstGeom>
        </p:spPr>
        <p:txBody>
          <a:bodyPr spcFirstLastPara="1" wrap="square" lIns="91425" tIns="91425" rIns="91425" bIns="91425" anchor="t" anchorCtr="0">
            <a:noAutofit/>
          </a:bodyPr>
          <a:lstStyle/>
          <a:p>
            <a:r>
              <a:rPr lang="en-US" sz="2500" b="1" dirty="0">
                <a:latin typeface="Arial" panose="020B0604020202020204" pitchFamily="34" charset="0"/>
                <a:cs typeface="Arial" panose="020B0604020202020204" pitchFamily="34" charset="0"/>
              </a:rPr>
              <a:t>CHAPTER 8: </a:t>
            </a:r>
            <a:r>
              <a:rPr lang="en-CA" sz="2500" b="1" cap="all">
                <a:latin typeface="Arial" panose="020B0604020202020204" pitchFamily="34" charset="0"/>
                <a:cs typeface="Arial" panose="020B0604020202020204" pitchFamily="34" charset="0"/>
              </a:rPr>
              <a:t>LEADERSHIP &amp; </a:t>
            </a:r>
            <a:r>
              <a:rPr lang="en-CA" sz="2500" b="1" cap="all" dirty="0">
                <a:latin typeface="Arial" panose="020B0604020202020204" pitchFamily="34" charset="0"/>
                <a:cs typeface="Arial" panose="020B0604020202020204" pitchFamily="34" charset="0"/>
              </a:rPr>
              <a:t>THE ORGANIZATION</a:t>
            </a:r>
          </a:p>
          <a:p>
            <a:br>
              <a:rPr lang="en-CA" sz="3000" b="1" dirty="0">
                <a:latin typeface="Arial" panose="020B0604020202020204" pitchFamily="34" charset="0"/>
                <a:cs typeface="Arial" panose="020B0604020202020204" pitchFamily="34" charset="0"/>
              </a:rPr>
            </a:br>
            <a:endParaRPr lang="en-CA" sz="3000" b="1" dirty="0">
              <a:latin typeface="Arial" panose="020B0604020202020204" pitchFamily="34" charset="0"/>
              <a:cs typeface="Arial" panose="020B0604020202020204" pitchFamily="34" charset="0"/>
            </a:endParaRPr>
          </a:p>
          <a:p>
            <a:pPr marL="0" indent="0"/>
            <a:endParaRPr sz="3000" b="1" dirty="0">
              <a:latin typeface="Arial" panose="020B0604020202020204" pitchFamily="34" charset="0"/>
              <a:cs typeface="Arial" panose="020B0604020202020204" pitchFamily="34" charset="0"/>
            </a:endParaRPr>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a:alphaModFix/>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D9290-CF34-59E5-9DB6-651B74942451}"/>
              </a:ext>
            </a:extLst>
          </p:cNvPr>
          <p:cNvSpPr>
            <a:spLocks noGrp="1"/>
          </p:cNvSpPr>
          <p:nvPr>
            <p:ph type="title"/>
          </p:nvPr>
        </p:nvSpPr>
        <p:spPr/>
        <p:txBody>
          <a:bodyPr>
            <a:noAutofit/>
          </a:bodyPr>
          <a:lstStyle/>
          <a:p>
            <a:r>
              <a:rPr lang="en-CA" sz="2500" dirty="0">
                <a:latin typeface="Arial" panose="020B0604020202020204" pitchFamily="34" charset="0"/>
                <a:cs typeface="Arial" panose="020B0604020202020204" pitchFamily="34" charset="0"/>
              </a:rPr>
              <a:t>8.2 External Environments and Internal Structures VII</a:t>
            </a: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endParaRPr lang="en-US" sz="2500" dirty="0"/>
          </a:p>
        </p:txBody>
      </p:sp>
      <p:sp>
        <p:nvSpPr>
          <p:cNvPr id="3" name="Text Placeholder 2">
            <a:extLst>
              <a:ext uri="{FF2B5EF4-FFF2-40B4-BE49-F238E27FC236}">
                <a16:creationId xmlns:a16="http://schemas.microsoft.com/office/drawing/2014/main" id="{A57D7B77-E7AE-7B1E-87CC-07DAAA8E07BA}"/>
              </a:ext>
            </a:extLst>
          </p:cNvPr>
          <p:cNvSpPr>
            <a:spLocks noGrp="1"/>
          </p:cNvSpPr>
          <p:nvPr>
            <p:ph type="body" idx="1"/>
          </p:nvPr>
        </p:nvSpPr>
        <p:spPr/>
        <p:txBody>
          <a:bodyPr/>
          <a:lstStyle/>
          <a:p>
            <a:pPr marL="114300" indent="0">
              <a:buNone/>
            </a:pPr>
            <a:r>
              <a:rPr lang="en-CA" b="1" dirty="0"/>
              <a:t>Matrix Structure</a:t>
            </a:r>
          </a:p>
          <a:p>
            <a:pPr marL="114300" indent="0">
              <a:buNone/>
            </a:pPr>
            <a:br>
              <a:rPr lang="en-CA" dirty="0"/>
            </a:br>
            <a:endParaRPr lang="en-US" dirty="0"/>
          </a:p>
        </p:txBody>
      </p:sp>
      <p:pic>
        <p:nvPicPr>
          <p:cNvPr id="5" name="Picture 4">
            <a:extLst>
              <a:ext uri="{FF2B5EF4-FFF2-40B4-BE49-F238E27FC236}">
                <a16:creationId xmlns:a16="http://schemas.microsoft.com/office/drawing/2014/main" id="{11D932EF-7405-09D2-5F25-9C99BEA72F14}"/>
              </a:ext>
            </a:extLst>
          </p:cNvPr>
          <p:cNvPicPr>
            <a:picLocks noChangeAspect="1"/>
          </p:cNvPicPr>
          <p:nvPr/>
        </p:nvPicPr>
        <p:blipFill>
          <a:blip r:embed="rId3"/>
          <a:stretch>
            <a:fillRect/>
          </a:stretch>
        </p:blipFill>
        <p:spPr>
          <a:xfrm>
            <a:off x="1938969" y="1017800"/>
            <a:ext cx="5612482" cy="3846486"/>
          </a:xfrm>
          <a:prstGeom prst="rect">
            <a:avLst/>
          </a:prstGeom>
        </p:spPr>
      </p:pic>
    </p:spTree>
    <p:extLst>
      <p:ext uri="{BB962C8B-B14F-4D97-AF65-F5344CB8AC3E}">
        <p14:creationId xmlns:p14="http://schemas.microsoft.com/office/powerpoint/2010/main" val="3563472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24BA9-5DF7-7E41-6BDA-D7297368EFD3}"/>
              </a:ext>
            </a:extLst>
          </p:cNvPr>
          <p:cNvSpPr>
            <a:spLocks noGrp="1"/>
          </p:cNvSpPr>
          <p:nvPr>
            <p:ph type="title"/>
          </p:nvPr>
        </p:nvSpPr>
        <p:spPr/>
        <p:txBody>
          <a:bodyPr>
            <a:noAutofit/>
          </a:bodyPr>
          <a:lstStyle/>
          <a:p>
            <a:r>
              <a:rPr lang="en-CA" sz="2500" dirty="0">
                <a:latin typeface="Arial" panose="020B0604020202020204" pitchFamily="34" charset="0"/>
                <a:cs typeface="Arial" panose="020B0604020202020204" pitchFamily="34" charset="0"/>
              </a:rPr>
              <a:t>8.2 External Environments and Internal Structures VIII</a:t>
            </a: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endParaRPr lang="en-US" sz="2500" dirty="0"/>
          </a:p>
        </p:txBody>
      </p:sp>
      <p:sp>
        <p:nvSpPr>
          <p:cNvPr id="3" name="Text Placeholder 2">
            <a:extLst>
              <a:ext uri="{FF2B5EF4-FFF2-40B4-BE49-F238E27FC236}">
                <a16:creationId xmlns:a16="http://schemas.microsoft.com/office/drawing/2014/main" id="{37B1B778-23C6-D73A-5CCE-AF40C1E91990}"/>
              </a:ext>
            </a:extLst>
          </p:cNvPr>
          <p:cNvSpPr>
            <a:spLocks noGrp="1"/>
          </p:cNvSpPr>
          <p:nvPr>
            <p:ph type="body" idx="1"/>
          </p:nvPr>
        </p:nvSpPr>
        <p:spPr/>
        <p:txBody>
          <a:bodyPr/>
          <a:lstStyle/>
          <a:p>
            <a:pPr marL="114300" indent="0">
              <a:buNone/>
            </a:pPr>
            <a:r>
              <a:rPr lang="en-CA" b="1" dirty="0"/>
              <a:t>Network Structure</a:t>
            </a:r>
          </a:p>
          <a:p>
            <a:pPr marL="114300" indent="0">
              <a:buNone/>
            </a:pPr>
            <a:endParaRPr lang="en-CA" dirty="0"/>
          </a:p>
          <a:p>
            <a:pPr marL="114300" indent="0">
              <a:buNone/>
            </a:pPr>
            <a:br>
              <a:rPr lang="en-CA" dirty="0"/>
            </a:br>
            <a:endParaRPr lang="en-US" dirty="0"/>
          </a:p>
        </p:txBody>
      </p:sp>
      <p:pic>
        <p:nvPicPr>
          <p:cNvPr id="5" name="Picture 4">
            <a:extLst>
              <a:ext uri="{FF2B5EF4-FFF2-40B4-BE49-F238E27FC236}">
                <a16:creationId xmlns:a16="http://schemas.microsoft.com/office/drawing/2014/main" id="{402481D9-20D5-C707-5618-8F883F4A85D7}"/>
              </a:ext>
            </a:extLst>
          </p:cNvPr>
          <p:cNvPicPr>
            <a:picLocks noChangeAspect="1"/>
          </p:cNvPicPr>
          <p:nvPr/>
        </p:nvPicPr>
        <p:blipFill>
          <a:blip r:embed="rId3"/>
          <a:stretch>
            <a:fillRect/>
          </a:stretch>
        </p:blipFill>
        <p:spPr>
          <a:xfrm>
            <a:off x="1837904" y="1190675"/>
            <a:ext cx="5930900" cy="3378200"/>
          </a:xfrm>
          <a:prstGeom prst="rect">
            <a:avLst/>
          </a:prstGeom>
        </p:spPr>
      </p:pic>
    </p:spTree>
    <p:extLst>
      <p:ext uri="{BB962C8B-B14F-4D97-AF65-F5344CB8AC3E}">
        <p14:creationId xmlns:p14="http://schemas.microsoft.com/office/powerpoint/2010/main" val="2959831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8886-17BD-64A7-53F2-E9FA4965CD05}"/>
              </a:ext>
            </a:extLst>
          </p:cNvPr>
          <p:cNvSpPr>
            <a:spLocks noGrp="1"/>
          </p:cNvSpPr>
          <p:nvPr>
            <p:ph type="title"/>
          </p:nvPr>
        </p:nvSpPr>
        <p:spPr/>
        <p:txBody>
          <a:bodyPr>
            <a:normAutofit fontScale="90000"/>
          </a:bodyPr>
          <a:lstStyle/>
          <a:p>
            <a:r>
              <a:rPr lang="en-CA" sz="2800" dirty="0">
                <a:latin typeface="Arial" panose="020B0604020202020204" pitchFamily="34" charset="0"/>
                <a:cs typeface="Arial" panose="020B0604020202020204" pitchFamily="34" charset="0"/>
              </a:rPr>
              <a:t>8.2 External Environments and Internal Structures IX</a:t>
            </a:r>
            <a:br>
              <a:rPr lang="en-CA" sz="2800" dirty="0">
                <a:latin typeface="Arial" panose="020B0604020202020204" pitchFamily="34" charset="0"/>
                <a:cs typeface="Arial" panose="020B0604020202020204" pitchFamily="34" charset="0"/>
              </a:rPr>
            </a:br>
            <a:br>
              <a:rPr lang="en-CA" sz="2800" dirty="0">
                <a:latin typeface="Arial" panose="020B0604020202020204" pitchFamily="34" charset="0"/>
                <a:cs typeface="Arial" panose="020B0604020202020204" pitchFamily="34" charset="0"/>
              </a:rPr>
            </a:br>
            <a:br>
              <a:rPr lang="en-CA" sz="2800"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5C65FC89-51BE-3A85-2871-930E36CE2930}"/>
              </a:ext>
            </a:extLst>
          </p:cNvPr>
          <p:cNvSpPr>
            <a:spLocks noGrp="1"/>
          </p:cNvSpPr>
          <p:nvPr>
            <p:ph type="body" idx="1"/>
          </p:nvPr>
        </p:nvSpPr>
        <p:spPr/>
        <p:txBody>
          <a:bodyPr/>
          <a:lstStyle/>
          <a:p>
            <a:pPr marL="114300" indent="0">
              <a:buNone/>
            </a:pPr>
            <a:r>
              <a:rPr lang="en-CA" b="1" dirty="0"/>
              <a:t>Virtual Structure</a:t>
            </a:r>
          </a:p>
          <a:p>
            <a:pPr marL="114300" indent="0">
              <a:buNone/>
            </a:pPr>
            <a:endParaRPr lang="en-CA" dirty="0"/>
          </a:p>
          <a:p>
            <a:pPr marL="114300" indent="0">
              <a:buNone/>
            </a:pPr>
            <a:br>
              <a:rPr lang="en-CA" dirty="0"/>
            </a:br>
            <a:endParaRPr lang="en-US" dirty="0"/>
          </a:p>
        </p:txBody>
      </p:sp>
      <p:pic>
        <p:nvPicPr>
          <p:cNvPr id="5" name="Picture 4">
            <a:extLst>
              <a:ext uri="{FF2B5EF4-FFF2-40B4-BE49-F238E27FC236}">
                <a16:creationId xmlns:a16="http://schemas.microsoft.com/office/drawing/2014/main" id="{3C9C9AA7-5B14-2A2A-AC23-D804019BB917}"/>
              </a:ext>
            </a:extLst>
          </p:cNvPr>
          <p:cNvPicPr>
            <a:picLocks noChangeAspect="1"/>
          </p:cNvPicPr>
          <p:nvPr/>
        </p:nvPicPr>
        <p:blipFill>
          <a:blip r:embed="rId3"/>
          <a:stretch>
            <a:fillRect/>
          </a:stretch>
        </p:blipFill>
        <p:spPr>
          <a:xfrm>
            <a:off x="2833516" y="819875"/>
            <a:ext cx="3913625" cy="3913625"/>
          </a:xfrm>
          <a:prstGeom prst="rect">
            <a:avLst/>
          </a:prstGeom>
        </p:spPr>
      </p:pic>
    </p:spTree>
    <p:extLst>
      <p:ext uri="{BB962C8B-B14F-4D97-AF65-F5344CB8AC3E}">
        <p14:creationId xmlns:p14="http://schemas.microsoft.com/office/powerpoint/2010/main" val="943132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A0C3F-73AB-D188-F3A8-B874BD7CB3B8}"/>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8.3 Organizational Culture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291B3D7-3085-0D40-5044-419ACB4267D4}"/>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What Is Organizational Culture?</a:t>
            </a:r>
          </a:p>
          <a:p>
            <a:pPr marL="114300" indent="0">
              <a:buNone/>
            </a:pP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AC1C51B-94D3-4D0D-AB40-C8F43175E28F}"/>
              </a:ext>
            </a:extLst>
          </p:cNvPr>
          <p:cNvSpPr txBox="1">
            <a:spLocks/>
          </p:cNvSpPr>
          <p:nvPr/>
        </p:nvSpPr>
        <p:spPr>
          <a:xfrm>
            <a:off x="311700" y="2411173"/>
            <a:ext cx="8520600" cy="1376513"/>
          </a:xfrm>
          <a:prstGeom prst="rect">
            <a:avLst/>
          </a:prstGeom>
          <a:solidFill>
            <a:schemeClr val="bg1">
              <a:lumMod val="95000"/>
            </a:schemeClr>
          </a:solidFill>
          <a:ln w="57150">
            <a:solidFill>
              <a:schemeClr val="tx1"/>
            </a:solidFill>
          </a:ln>
        </p:spPr>
        <p:txBody>
          <a:bodyPr spcFirstLastPara="1" wrap="square" lIns="108000" tIns="72000" rIns="108000" bIns="72000" anchor="t" anchorCtr="0">
            <a:sp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Roboto"/>
              <a:buChar char="●"/>
              <a:defRPr sz="1800" b="0" i="0" u="none" strike="noStrike" cap="none">
                <a:solidFill>
                  <a:schemeClr val="dk2"/>
                </a:solidFill>
                <a:latin typeface="+mn-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lgn="ctr">
              <a:buNone/>
            </a:pPr>
            <a:r>
              <a:rPr lang="en-CA" sz="2000" b="1" dirty="0">
                <a:latin typeface="Arial" panose="020B0604020202020204" pitchFamily="34" charset="0"/>
                <a:cs typeface="Arial" panose="020B0604020202020204" pitchFamily="34" charset="0"/>
              </a:rPr>
              <a:t>Organizational culture</a:t>
            </a:r>
            <a:r>
              <a:rPr lang="en-CA" sz="2000" dirty="0">
                <a:latin typeface="Arial" panose="020B0604020202020204" pitchFamily="34" charset="0"/>
                <a:cs typeface="Arial" panose="020B0604020202020204" pitchFamily="34" charset="0"/>
              </a:rPr>
              <a:t> refers to a system of shared assumptions, values, and beliefs that show people what is appropriate and inappropriate behavior (Chatman &amp; </a:t>
            </a:r>
            <a:r>
              <a:rPr lang="en-CA" sz="2000" dirty="0" err="1">
                <a:latin typeface="Arial" panose="020B0604020202020204" pitchFamily="34" charset="0"/>
                <a:cs typeface="Arial" panose="020B0604020202020204" pitchFamily="34" charset="0"/>
              </a:rPr>
              <a:t>Eunyoung</a:t>
            </a:r>
            <a:r>
              <a:rPr lang="en-CA" sz="2000" dirty="0">
                <a:latin typeface="Arial" panose="020B0604020202020204" pitchFamily="34" charset="0"/>
                <a:cs typeface="Arial" panose="020B0604020202020204" pitchFamily="34" charset="0"/>
              </a:rPr>
              <a:t>, 2003; Kerr &amp; Slocum, 2005).</a:t>
            </a:r>
            <a:endParaRPr lang="en-US" sz="2000" i="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8153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50973-114B-00C1-0172-9A0E456ACA44}"/>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8.3 Organizational Culture II </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5017F4E-3D96-BBCB-71FF-1039D1AD4686}"/>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Why Does Organizational Culture Matter?</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An organization’s culture may be one of its strongest assets or its biggest liability. In fact, it has been argued that organizations that have a rare and hard-to-imitate culture enjoy a competitive advantage (Barney, 1986)</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4095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B55E7-49A9-A403-4811-AFEBE78025FD}"/>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8.3 Organizational Culture III </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58E20FB-A06A-D7BF-835D-2101609669FD}"/>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Levels of Organizational Culture</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Organizational culture consists of some aspects that are relatively more visible, as well as aspects that may lie below one’s conscious awareness. Organizational culture can be thought of as consisting of three interrelated levels (Schein, 1992).</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9019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A299F-AC7E-E950-3D72-6F23DC84ADEC}"/>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8.4 Case in Point: Google Creates Unique Culture</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B7BAB5A-657E-5DF2-9A02-608C19A3892C}"/>
              </a:ext>
            </a:extLst>
          </p:cNvPr>
          <p:cNvSpPr>
            <a:spLocks noGrp="1"/>
          </p:cNvSpPr>
          <p:nvPr>
            <p:ph type="body" idx="1"/>
          </p:nvPr>
        </p:nvSpPr>
        <p:spPr>
          <a:xfrm>
            <a:off x="311700" y="1394500"/>
            <a:ext cx="4260300" cy="3339000"/>
          </a:xfrm>
        </p:spPr>
        <p:txBody>
          <a:bodyPr>
            <a:normAutofit/>
          </a:bodyPr>
          <a:lstStyle/>
          <a:p>
            <a:pPr marL="114300" indent="0">
              <a:buNone/>
            </a:pPr>
            <a:r>
              <a:rPr lang="en-CA" sz="1500" dirty="0">
                <a:latin typeface="Arial" panose="020B0604020202020204" pitchFamily="34" charset="0"/>
                <a:cs typeface="Arial" panose="020B0604020202020204" pitchFamily="34" charset="0"/>
              </a:rPr>
              <a:t>Google (NASDAQ: GOOG) is one of the best-known and most admired companies around the world, so much so that “googling” is the term many use to refer to searching information on the Web. What started out as a student project by two Stanford University graduates—Larry Page and Sergey Brin—in 1996, Google became the most frequently used Web search engine on the Internet with 1 billion searches per day in 2009, as well as other innovative applications such as Gmail, Google Earth, Google Maps, and Picasa. </a:t>
            </a:r>
            <a:endParaRPr lang="en-US" sz="15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0BF05C9-56D7-7C24-A328-EFB73CBC6E3A}"/>
              </a:ext>
            </a:extLst>
          </p:cNvPr>
          <p:cNvPicPr>
            <a:picLocks noChangeAspect="1"/>
          </p:cNvPicPr>
          <p:nvPr/>
        </p:nvPicPr>
        <p:blipFill>
          <a:blip r:embed="rId3"/>
          <a:stretch>
            <a:fillRect/>
          </a:stretch>
        </p:blipFill>
        <p:spPr>
          <a:xfrm>
            <a:off x="4765240" y="1374227"/>
            <a:ext cx="4067060" cy="3050295"/>
          </a:xfrm>
          <a:prstGeom prst="rect">
            <a:avLst/>
          </a:prstGeom>
        </p:spPr>
      </p:pic>
    </p:spTree>
    <p:extLst>
      <p:ext uri="{BB962C8B-B14F-4D97-AF65-F5344CB8AC3E}">
        <p14:creationId xmlns:p14="http://schemas.microsoft.com/office/powerpoint/2010/main" val="3956424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0D428-FD75-53FB-46F2-C7D916E61050}"/>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8.5 Measuring Organizational Culture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F71301A-CB98-B64A-F171-A9F5DCB6856A}"/>
              </a:ext>
            </a:extLst>
          </p:cNvPr>
          <p:cNvSpPr>
            <a:spLocks noGrp="1"/>
          </p:cNvSpPr>
          <p:nvPr>
            <p:ph type="body" idx="1"/>
          </p:nvPr>
        </p:nvSpPr>
        <p:spPr>
          <a:xfrm>
            <a:off x="212548" y="2402306"/>
            <a:ext cx="8520600" cy="3339000"/>
          </a:xfrm>
        </p:spPr>
        <p:txBody>
          <a:bodyPr/>
          <a:lstStyle/>
          <a:p>
            <a:pPr marL="114300" indent="0">
              <a:buNone/>
            </a:pPr>
            <a:r>
              <a:rPr lang="en-CA" b="1" dirty="0"/>
              <a:t>Dimensions of Culture</a:t>
            </a:r>
          </a:p>
          <a:p>
            <a:pPr marL="114300" indent="0">
              <a:buNone/>
            </a:pPr>
            <a:br>
              <a:rPr lang="en-CA" dirty="0"/>
            </a:br>
            <a:endParaRPr lang="en-US" dirty="0"/>
          </a:p>
        </p:txBody>
      </p:sp>
      <p:pic>
        <p:nvPicPr>
          <p:cNvPr id="5" name="Picture 4">
            <a:extLst>
              <a:ext uri="{FF2B5EF4-FFF2-40B4-BE49-F238E27FC236}">
                <a16:creationId xmlns:a16="http://schemas.microsoft.com/office/drawing/2014/main" id="{2B77EC28-F764-A600-63BB-00AA2B9506A6}"/>
              </a:ext>
            </a:extLst>
          </p:cNvPr>
          <p:cNvPicPr>
            <a:picLocks noChangeAspect="1"/>
          </p:cNvPicPr>
          <p:nvPr/>
        </p:nvPicPr>
        <p:blipFill>
          <a:blip r:embed="rId3"/>
          <a:stretch>
            <a:fillRect/>
          </a:stretch>
        </p:blipFill>
        <p:spPr>
          <a:xfrm>
            <a:off x="3634700" y="936433"/>
            <a:ext cx="3962444" cy="3909611"/>
          </a:xfrm>
          <a:prstGeom prst="rect">
            <a:avLst/>
          </a:prstGeom>
        </p:spPr>
      </p:pic>
    </p:spTree>
    <p:extLst>
      <p:ext uri="{BB962C8B-B14F-4D97-AF65-F5344CB8AC3E}">
        <p14:creationId xmlns:p14="http://schemas.microsoft.com/office/powerpoint/2010/main" val="965661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58065-3731-8574-76A6-C02A5E86263E}"/>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8.5 Measuring Organizational Culture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95907737-31FB-8C16-FCB1-78E5542CC35C}"/>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Strength of Culture</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A </a:t>
            </a:r>
            <a:r>
              <a:rPr lang="en-CA" sz="2000" b="1" dirty="0">
                <a:latin typeface="Arial" panose="020B0604020202020204" pitchFamily="34" charset="0"/>
                <a:cs typeface="Arial" panose="020B0604020202020204" pitchFamily="34" charset="0"/>
              </a:rPr>
              <a:t>strong culture</a:t>
            </a:r>
            <a:r>
              <a:rPr lang="en-CA" sz="2000" dirty="0">
                <a:latin typeface="Arial" panose="020B0604020202020204" pitchFamily="34" charset="0"/>
                <a:cs typeface="Arial" panose="020B0604020202020204" pitchFamily="34" charset="0"/>
              </a:rPr>
              <a:t> is one that is shared by organizational members (</a:t>
            </a:r>
            <a:r>
              <a:rPr lang="en-CA" sz="2000" dirty="0" err="1">
                <a:latin typeface="Arial" panose="020B0604020202020204" pitchFamily="34" charset="0"/>
                <a:cs typeface="Arial" panose="020B0604020202020204" pitchFamily="34" charset="0"/>
              </a:rPr>
              <a:t>Arogyaswamy</a:t>
            </a:r>
            <a:r>
              <a:rPr lang="en-CA" sz="2000" dirty="0">
                <a:latin typeface="Arial" panose="020B0604020202020204" pitchFamily="34" charset="0"/>
                <a:cs typeface="Arial" panose="020B0604020202020204" pitchFamily="34" charset="0"/>
              </a:rPr>
              <a:t> &amp; Byles, 1987; Chatman &amp; </a:t>
            </a:r>
            <a:r>
              <a:rPr lang="en-CA" sz="2000" dirty="0" err="1">
                <a:latin typeface="Arial" panose="020B0604020202020204" pitchFamily="34" charset="0"/>
                <a:cs typeface="Arial" panose="020B0604020202020204" pitchFamily="34" charset="0"/>
              </a:rPr>
              <a:t>Eunyoung</a:t>
            </a:r>
            <a:r>
              <a:rPr lang="en-CA" sz="2000" dirty="0">
                <a:latin typeface="Arial" panose="020B0604020202020204" pitchFamily="34" charset="0"/>
                <a:cs typeface="Arial" panose="020B0604020202020204" pitchFamily="34" charset="0"/>
              </a:rPr>
              <a:t>, 2003)).—that is, a culture in which most employees in the organization show consensus regarding the values of the company. </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1130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B8975-FEC1-470F-4069-4351BAD2BB2A}"/>
              </a:ext>
            </a:extLst>
          </p:cNvPr>
          <p:cNvSpPr>
            <a:spLocks noGrp="1"/>
          </p:cNvSpPr>
          <p:nvPr>
            <p:ph type="title"/>
          </p:nvPr>
        </p:nvSpPr>
        <p:spPr>
          <a:xfrm>
            <a:off x="155850" y="285809"/>
            <a:ext cx="8832300" cy="607800"/>
          </a:xfrm>
        </p:spPr>
        <p:txBody>
          <a:bodyPr>
            <a:noAutofit/>
          </a:bodyPr>
          <a:lstStyle/>
          <a:p>
            <a:r>
              <a:rPr lang="en-CA" sz="2700" dirty="0">
                <a:latin typeface="Arial" panose="020B0604020202020204" pitchFamily="34" charset="0"/>
                <a:cs typeface="Arial" panose="020B0604020202020204" pitchFamily="34" charset="0"/>
              </a:rPr>
              <a:t>8.6 Creating and Maintaining Organizational Culture I</a:t>
            </a:r>
            <a:br>
              <a:rPr lang="en-CA" sz="2700" dirty="0">
                <a:latin typeface="Arial" panose="020B0604020202020204" pitchFamily="34" charset="0"/>
                <a:cs typeface="Arial" panose="020B0604020202020204" pitchFamily="34" charset="0"/>
              </a:rPr>
            </a:br>
            <a:br>
              <a:rPr lang="en-CA" sz="2700" dirty="0">
                <a:latin typeface="Arial" panose="020B0604020202020204" pitchFamily="34" charset="0"/>
                <a:cs typeface="Arial" panose="020B0604020202020204" pitchFamily="34" charset="0"/>
              </a:rPr>
            </a:br>
            <a:br>
              <a:rPr lang="en-CA" sz="2700" dirty="0">
                <a:latin typeface="Arial" panose="020B0604020202020204" pitchFamily="34" charset="0"/>
                <a:cs typeface="Arial" panose="020B0604020202020204" pitchFamily="34" charset="0"/>
              </a:rPr>
            </a:br>
            <a:endParaRPr lang="en-US" sz="27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2409413-1E28-E072-12EF-D524C22A7CDC}"/>
              </a:ext>
            </a:extLst>
          </p:cNvPr>
          <p:cNvSpPr>
            <a:spLocks noGrp="1"/>
          </p:cNvSpPr>
          <p:nvPr>
            <p:ph type="body" idx="1"/>
          </p:nvPr>
        </p:nvSpPr>
        <p:spPr>
          <a:xfrm>
            <a:off x="311700" y="902250"/>
            <a:ext cx="8520600" cy="3339000"/>
          </a:xfrm>
        </p:spPr>
        <p:txBody>
          <a:bodyPr/>
          <a:lstStyle/>
          <a:p>
            <a:pPr marL="114300" indent="0">
              <a:buNone/>
            </a:pPr>
            <a:r>
              <a:rPr lang="en-CA" b="1" dirty="0"/>
              <a:t>How Are Cultures Created?</a:t>
            </a:r>
          </a:p>
          <a:p>
            <a:pPr marL="114300" indent="0">
              <a:buNone/>
            </a:pPr>
            <a:endParaRPr lang="en-CA" dirty="0"/>
          </a:p>
          <a:p>
            <a:pPr marL="114300" indent="0">
              <a:buNone/>
            </a:pPr>
            <a:br>
              <a:rPr lang="en-CA" dirty="0"/>
            </a:br>
            <a:endParaRPr lang="en-US" dirty="0"/>
          </a:p>
        </p:txBody>
      </p:sp>
      <p:pic>
        <p:nvPicPr>
          <p:cNvPr id="5" name="Picture 4">
            <a:extLst>
              <a:ext uri="{FF2B5EF4-FFF2-40B4-BE49-F238E27FC236}">
                <a16:creationId xmlns:a16="http://schemas.microsoft.com/office/drawing/2014/main" id="{0B0C861B-0FCF-404D-08B7-A8819E5CD13E}"/>
              </a:ext>
            </a:extLst>
          </p:cNvPr>
          <p:cNvPicPr>
            <a:picLocks noChangeAspect="1"/>
          </p:cNvPicPr>
          <p:nvPr/>
        </p:nvPicPr>
        <p:blipFill>
          <a:blip r:embed="rId3"/>
          <a:stretch>
            <a:fillRect/>
          </a:stretch>
        </p:blipFill>
        <p:spPr>
          <a:xfrm>
            <a:off x="2500829" y="1386605"/>
            <a:ext cx="4947094" cy="3346895"/>
          </a:xfrm>
          <a:prstGeom prst="rect">
            <a:avLst/>
          </a:prstGeom>
        </p:spPr>
      </p:pic>
    </p:spTree>
    <p:extLst>
      <p:ext uri="{BB962C8B-B14F-4D97-AF65-F5344CB8AC3E}">
        <p14:creationId xmlns:p14="http://schemas.microsoft.com/office/powerpoint/2010/main" val="412580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878525"/>
            <a:ext cx="8520600" cy="3864297"/>
          </a:xfrm>
          <a:prstGeom prst="rect">
            <a:avLst/>
          </a:prstGeom>
        </p:spPr>
        <p:txBody>
          <a:bodyPr spcFirstLastPara="1" wrap="square" lIns="91425" tIns="91425" rIns="91425" bIns="91425" anchor="t" anchorCtr="0">
            <a:normAutofit/>
          </a:bodyPr>
          <a:lstStyle/>
          <a:p>
            <a:pPr marL="114300" indent="0">
              <a:lnSpc>
                <a:spcPct val="120000"/>
              </a:lnSpc>
              <a:buNone/>
            </a:pPr>
            <a:r>
              <a:rPr lang="en-CA" sz="2000" dirty="0">
                <a:latin typeface="Arial" panose="020B0604020202020204" pitchFamily="34" charset="0"/>
                <a:cs typeface="Arial" panose="020B0604020202020204" pitchFamily="34" charset="0"/>
              </a:rPr>
              <a:t>Upon successful completion of this chapter, you will be able to:</a:t>
            </a:r>
          </a:p>
          <a:p>
            <a:pPr marL="114300" indent="0">
              <a:lnSpc>
                <a:spcPct val="120000"/>
              </a:lnSpc>
              <a:buNone/>
            </a:pP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Describe what organizational culture is and why it is important for an organization.</a:t>
            </a:r>
          </a:p>
          <a:p>
            <a:r>
              <a:rPr lang="en-CA" sz="2000" dirty="0">
                <a:latin typeface="Arial" panose="020B0604020202020204" pitchFamily="34" charset="0"/>
                <a:cs typeface="Arial" panose="020B0604020202020204" pitchFamily="34" charset="0"/>
              </a:rPr>
              <a:t>Identify the dimensions that make up a company’s culture.</a:t>
            </a:r>
          </a:p>
          <a:p>
            <a:r>
              <a:rPr lang="en-CA" sz="2000" dirty="0">
                <a:latin typeface="Arial" panose="020B0604020202020204" pitchFamily="34" charset="0"/>
                <a:cs typeface="Arial" panose="020B0604020202020204" pitchFamily="34" charset="0"/>
              </a:rPr>
              <a:t>Appraise the creation and maintenance of organizational culture.</a:t>
            </a:r>
          </a:p>
          <a:p>
            <a:r>
              <a:rPr lang="en-CA" sz="2000" dirty="0">
                <a:latin typeface="Arial" panose="020B0604020202020204" pitchFamily="34" charset="0"/>
                <a:cs typeface="Arial" panose="020B0604020202020204" pitchFamily="34" charset="0"/>
              </a:rPr>
              <a:t>Evaluate the factors that create cultural change.</a:t>
            </a:r>
          </a:p>
          <a:p>
            <a:r>
              <a:rPr lang="en-CA" sz="2000" dirty="0">
                <a:latin typeface="Arial" panose="020B0604020202020204" pitchFamily="34" charset="0"/>
                <a:cs typeface="Arial" panose="020B0604020202020204" pitchFamily="34" charset="0"/>
              </a:rPr>
              <a:t>Identify environmental trends, demands, and opportunities facing organizations.</a:t>
            </a:r>
          </a:p>
          <a:p>
            <a:r>
              <a:rPr lang="en-CA" sz="2000" dirty="0">
                <a:latin typeface="Arial" panose="020B0604020202020204" pitchFamily="34" charset="0"/>
                <a:cs typeface="Arial" panose="020B0604020202020204" pitchFamily="34" charset="0"/>
              </a:rPr>
              <a:t>Develop personal culture management skills.</a:t>
            </a:r>
          </a:p>
          <a:p>
            <a:pPr marL="114300" indent="0">
              <a:lnSpc>
                <a:spcPct val="120000"/>
              </a:lnSpc>
              <a:buNone/>
            </a:pPr>
            <a:endParaRPr lang="en-CA" sz="2000"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B3366-56CB-E719-62BA-E9052EB44F2E}"/>
              </a:ext>
            </a:extLst>
          </p:cNvPr>
          <p:cNvSpPr>
            <a:spLocks noGrp="1"/>
          </p:cNvSpPr>
          <p:nvPr>
            <p:ph type="title"/>
          </p:nvPr>
        </p:nvSpPr>
        <p:spPr>
          <a:xfrm>
            <a:off x="47295" y="270725"/>
            <a:ext cx="9096705" cy="607800"/>
          </a:xfrm>
        </p:spPr>
        <p:txBody>
          <a:bodyPr>
            <a:normAutofit fontScale="90000"/>
          </a:bodyPr>
          <a:lstStyle/>
          <a:p>
            <a:r>
              <a:rPr lang="en-CA" dirty="0">
                <a:latin typeface="Arial" panose="020B0604020202020204" pitchFamily="34" charset="0"/>
                <a:cs typeface="Arial" panose="020B0604020202020204" pitchFamily="34" charset="0"/>
              </a:rPr>
              <a:t>8.6 Creating and Maintaining Organizational Culture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2269493-1C1E-E959-94E6-AC401B89CF3A}"/>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Signs of Organizational Culture</a:t>
            </a:r>
          </a:p>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How do you find out about a company’s culture? </a:t>
            </a:r>
          </a:p>
          <a:p>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As mentioned, culture influences the way members of the organization think, behave, and interact with one another. Thus, one way of finding out about a company’s culture is by observing employees or interviewing them. At the same time, culture manifests itself in some visible aspects of the organization’s environment. In this section, we discuss five ways in which culture shows itself to observers and employees.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1325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62FA-BE18-AA8D-2686-B7E5AAFAD3F3}"/>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8.7 Creating a Culture of Diversity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AD5BC2D-D66C-BF33-12C1-E3892B37E107}"/>
              </a:ext>
            </a:extLst>
          </p:cNvPr>
          <p:cNvSpPr>
            <a:spLocks noGrp="1"/>
          </p:cNvSpPr>
          <p:nvPr>
            <p:ph type="body" idx="1"/>
          </p:nvPr>
        </p:nvSpPr>
        <p:spPr>
          <a:xfrm>
            <a:off x="311700" y="1229875"/>
            <a:ext cx="4486552" cy="3339000"/>
          </a:xfrm>
        </p:spPr>
        <p:txBody>
          <a:bodyPr>
            <a:noAutofit/>
          </a:bodyPr>
          <a:lstStyle/>
          <a:p>
            <a:pPr marL="114300" indent="0">
              <a:buNone/>
            </a:pPr>
            <a:r>
              <a:rPr lang="en-CA" sz="2000" b="1" dirty="0">
                <a:latin typeface="Arial" panose="020B0604020202020204" pitchFamily="34" charset="0"/>
                <a:cs typeface="Arial" panose="020B0604020202020204" pitchFamily="34" charset="0"/>
              </a:rPr>
              <a:t>What Is Diversity in the Workplace?</a:t>
            </a:r>
          </a:p>
          <a:p>
            <a:pPr marL="114300" indent="0">
              <a:buNone/>
            </a:pPr>
            <a:endParaRPr lang="en-CA" sz="2000" b="1"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Leaders who oversee a diverse workforce may find certain advantages and challenges in their jobs. Until the 1950s and 1960s, diversity was not considered an issue. In general, people </a:t>
            </a:r>
            <a:r>
              <a:rPr lang="en-CA" sz="2000" i="1" dirty="0">
                <a:latin typeface="Arial" panose="020B0604020202020204" pitchFamily="34" charset="0"/>
                <a:cs typeface="Arial" panose="020B0604020202020204" pitchFamily="34" charset="0"/>
              </a:rPr>
              <a:t>were</a:t>
            </a:r>
            <a:r>
              <a:rPr lang="en-CA" sz="2000" dirty="0">
                <a:latin typeface="Arial" panose="020B0604020202020204" pitchFamily="34" charset="0"/>
                <a:cs typeface="Arial" panose="020B0604020202020204" pitchFamily="34" charset="0"/>
              </a:rPr>
              <a:t> hired based on their gender, race, social status, and religion.</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B87E2D5-0591-EA76-7F97-4D88A61274D8}"/>
              </a:ext>
            </a:extLst>
          </p:cNvPr>
          <p:cNvPicPr>
            <a:picLocks noChangeAspect="1"/>
          </p:cNvPicPr>
          <p:nvPr/>
        </p:nvPicPr>
        <p:blipFill>
          <a:blip r:embed="rId3"/>
          <a:stretch>
            <a:fillRect/>
          </a:stretch>
        </p:blipFill>
        <p:spPr>
          <a:xfrm>
            <a:off x="4798252" y="1784731"/>
            <a:ext cx="4034048" cy="2686739"/>
          </a:xfrm>
          <a:prstGeom prst="rect">
            <a:avLst/>
          </a:prstGeom>
        </p:spPr>
      </p:pic>
    </p:spTree>
    <p:extLst>
      <p:ext uri="{BB962C8B-B14F-4D97-AF65-F5344CB8AC3E}">
        <p14:creationId xmlns:p14="http://schemas.microsoft.com/office/powerpoint/2010/main" val="3005071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277C2-7AB0-5378-FB48-677E93BF6148}"/>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8.7 Creating a Culture of Diversity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A6C5014-C160-5EFF-09D0-4556B74354EF}"/>
              </a:ext>
            </a:extLst>
          </p:cNvPr>
          <p:cNvSpPr>
            <a:spLocks noGrp="1"/>
          </p:cNvSpPr>
          <p:nvPr>
            <p:ph type="body" idx="1"/>
          </p:nvPr>
        </p:nvSpPr>
        <p:spPr>
          <a:xfrm>
            <a:off x="311700" y="1017800"/>
            <a:ext cx="8520600" cy="3339000"/>
          </a:xfrm>
        </p:spPr>
        <p:txBody>
          <a:bodyPr>
            <a:noAutofit/>
          </a:bodyPr>
          <a:lstStyle/>
          <a:p>
            <a:pPr marL="114300" indent="0">
              <a:buNone/>
            </a:pPr>
            <a:r>
              <a:rPr lang="en-CA" sz="1400" b="1" dirty="0">
                <a:latin typeface="Arial" panose="020B0604020202020204" pitchFamily="34" charset="0"/>
                <a:cs typeface="Arial" panose="020B0604020202020204" pitchFamily="34" charset="0"/>
              </a:rPr>
              <a:t>Advantages of Employee Diversity</a:t>
            </a:r>
          </a:p>
          <a:p>
            <a:pPr marL="114300" indent="0">
              <a:buNone/>
            </a:pPr>
            <a:endParaRPr lang="en-CA" sz="1400" dirty="0">
              <a:latin typeface="Arial" panose="020B0604020202020204" pitchFamily="34" charset="0"/>
              <a:cs typeface="Arial" panose="020B0604020202020204" pitchFamily="34" charset="0"/>
            </a:endParaRPr>
          </a:p>
          <a:p>
            <a:pPr marL="114300" indent="0">
              <a:buNone/>
            </a:pPr>
            <a:r>
              <a:rPr lang="en-CA" sz="1400" dirty="0">
                <a:latin typeface="Arial" panose="020B0604020202020204" pitchFamily="34" charset="0"/>
                <a:cs typeface="Arial" panose="020B0604020202020204" pitchFamily="34" charset="0"/>
              </a:rPr>
              <a:t>Here are some ways that diversity can positively impact an organization:</a:t>
            </a:r>
          </a:p>
          <a:p>
            <a:pPr marL="114300" indent="0">
              <a:buNone/>
            </a:pPr>
            <a:endParaRPr lang="en-CA" sz="1400" b="1" dirty="0">
              <a:latin typeface="Arial" panose="020B0604020202020204" pitchFamily="34" charset="0"/>
              <a:cs typeface="Arial" panose="020B0604020202020204" pitchFamily="34" charset="0"/>
            </a:endParaRPr>
          </a:p>
          <a:p>
            <a:r>
              <a:rPr lang="en-CA" sz="1400" b="1" dirty="0">
                <a:latin typeface="Arial" panose="020B0604020202020204" pitchFamily="34" charset="0"/>
                <a:cs typeface="Arial" panose="020B0604020202020204" pitchFamily="34" charset="0"/>
              </a:rPr>
              <a:t>Diversity enhances creativity.</a:t>
            </a:r>
            <a:r>
              <a:rPr lang="en-CA" sz="1400" dirty="0">
                <a:latin typeface="Arial" panose="020B0604020202020204" pitchFamily="34" charset="0"/>
                <a:cs typeface="Arial" panose="020B0604020202020204" pitchFamily="34" charset="0"/>
              </a:rPr>
              <a:t> People from different places, ethnicities, and lifestyles can bring fresh ideas to an older corporation. </a:t>
            </a:r>
          </a:p>
          <a:p>
            <a:endParaRPr lang="en-CA" sz="1400" b="1" dirty="0">
              <a:latin typeface="Arial" panose="020B0604020202020204" pitchFamily="34" charset="0"/>
              <a:cs typeface="Arial" panose="020B0604020202020204" pitchFamily="34" charset="0"/>
            </a:endParaRPr>
          </a:p>
          <a:p>
            <a:r>
              <a:rPr lang="en-CA" sz="1400" b="1" dirty="0">
                <a:latin typeface="Arial" panose="020B0604020202020204" pitchFamily="34" charset="0"/>
                <a:cs typeface="Arial" panose="020B0604020202020204" pitchFamily="34" charset="0"/>
              </a:rPr>
              <a:t>Diversity enhances image.</a:t>
            </a:r>
            <a:r>
              <a:rPr lang="en-CA" sz="1400" dirty="0">
                <a:latin typeface="Arial" panose="020B0604020202020204" pitchFamily="34" charset="0"/>
                <a:cs typeface="Arial" panose="020B0604020202020204" pitchFamily="34" charset="0"/>
              </a:rPr>
              <a:t> Today’s marketplace is diverse; so, too, are customers. When a company can present itself as diverse, clients and buyers respond positively.</a:t>
            </a:r>
          </a:p>
          <a:p>
            <a:endParaRPr lang="en-CA" sz="1400" b="1" dirty="0">
              <a:latin typeface="Arial" panose="020B0604020202020204" pitchFamily="34" charset="0"/>
              <a:cs typeface="Arial" panose="020B0604020202020204" pitchFamily="34" charset="0"/>
            </a:endParaRPr>
          </a:p>
          <a:p>
            <a:r>
              <a:rPr lang="en-CA" sz="1400" b="1" dirty="0">
                <a:latin typeface="Arial" panose="020B0604020202020204" pitchFamily="34" charset="0"/>
                <a:cs typeface="Arial" panose="020B0604020202020204" pitchFamily="34" charset="0"/>
              </a:rPr>
              <a:t>Diversity improves outreach. </a:t>
            </a:r>
            <a:r>
              <a:rPr lang="en-CA" sz="1400" dirty="0">
                <a:latin typeface="Arial" panose="020B0604020202020204" pitchFamily="34" charset="0"/>
                <a:cs typeface="Arial" panose="020B0604020202020204" pitchFamily="34" charset="0"/>
              </a:rPr>
              <a:t>Employees from different parts of the world or different communities can help a corporation to understand and reach out to new markets.</a:t>
            </a:r>
          </a:p>
          <a:p>
            <a:endParaRPr lang="en-CA" sz="1400" b="1" dirty="0">
              <a:latin typeface="Arial" panose="020B0604020202020204" pitchFamily="34" charset="0"/>
              <a:cs typeface="Arial" panose="020B0604020202020204" pitchFamily="34" charset="0"/>
            </a:endParaRPr>
          </a:p>
          <a:p>
            <a:r>
              <a:rPr lang="en-CA" sz="1400" b="1" dirty="0">
                <a:latin typeface="Arial" panose="020B0604020202020204" pitchFamily="34" charset="0"/>
                <a:cs typeface="Arial" panose="020B0604020202020204" pitchFamily="34" charset="0"/>
              </a:rPr>
              <a:t>Diversity improves morale.</a:t>
            </a:r>
            <a:r>
              <a:rPr lang="en-CA" sz="1400" dirty="0">
                <a:latin typeface="Arial" panose="020B0604020202020204" pitchFamily="34" charset="0"/>
                <a:cs typeface="Arial" panose="020B0604020202020204" pitchFamily="34" charset="0"/>
              </a:rPr>
              <a:t> When employees of all backgrounds and abilities feel valued, they are more likely to be loyal, engaged, and productive. Employees are also more likely to feel a sense of pride and belonging when they are associated with an employer that clearly cares about the well-being of all.</a:t>
            </a:r>
          </a:p>
          <a:p>
            <a:pPr marL="114300" indent="0">
              <a:buNone/>
            </a:pPr>
            <a:br>
              <a:rPr lang="en-CA"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6529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D8425-BD82-F378-C7F3-E0558FFE10F2}"/>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8.8 Gender and Sexual Orientation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EA9329C-A62C-9CF6-D0B5-4BD364B13929}"/>
              </a:ext>
            </a:extLst>
          </p:cNvPr>
          <p:cNvSpPr>
            <a:spLocks noGrp="1"/>
          </p:cNvSpPr>
          <p:nvPr>
            <p:ph type="body" idx="1"/>
          </p:nvPr>
        </p:nvSpPr>
        <p:spPr/>
        <p:txBody>
          <a:bodyPr/>
          <a:lstStyle/>
          <a:p>
            <a:pPr marL="114300" indent="0">
              <a:buNone/>
            </a:pPr>
            <a:r>
              <a:rPr lang="en-CA" b="1" dirty="0">
                <a:latin typeface="Arial" panose="020B0604020202020204" pitchFamily="34" charset="0"/>
                <a:cs typeface="Arial" panose="020B0604020202020204" pitchFamily="34" charset="0"/>
              </a:rPr>
              <a:t>Gender</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Increasingly more women are entering the workforce (U.S. Department of Labor, Bureau of Labor Statistics, 2017). This is true in Canada and the United States, with both countries having very similar statistics. In 2018, according to the World Bank (2019), the participation rate of women aged 15 and above in the Canadian labor force was 61% and that of men was 70%. At the same time, 59% of women were part-time workers.</a:t>
            </a: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8632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D5C5BB-9698-49F6-DA03-870E9A51BDC1}"/>
              </a:ext>
            </a:extLst>
          </p:cNvPr>
          <p:cNvPicPr>
            <a:picLocks noChangeAspect="1"/>
          </p:cNvPicPr>
          <p:nvPr/>
        </p:nvPicPr>
        <p:blipFill>
          <a:blip r:embed="rId3"/>
          <a:stretch>
            <a:fillRect/>
          </a:stretch>
        </p:blipFill>
        <p:spPr>
          <a:xfrm>
            <a:off x="4402162" y="1480803"/>
            <a:ext cx="4741838" cy="3300147"/>
          </a:xfrm>
          <a:prstGeom prst="rect">
            <a:avLst/>
          </a:prstGeom>
        </p:spPr>
      </p:pic>
      <p:sp>
        <p:nvSpPr>
          <p:cNvPr id="2" name="Title 1">
            <a:extLst>
              <a:ext uri="{FF2B5EF4-FFF2-40B4-BE49-F238E27FC236}">
                <a16:creationId xmlns:a16="http://schemas.microsoft.com/office/drawing/2014/main" id="{D8019DC2-19BB-C06C-F565-017DAA316430}"/>
              </a:ext>
            </a:extLst>
          </p:cNvPr>
          <p:cNvSpPr>
            <a:spLocks noGrp="1"/>
          </p:cNvSpPr>
          <p:nvPr>
            <p:ph type="title"/>
          </p:nvPr>
        </p:nvSpPr>
        <p:spPr/>
        <p:txBody>
          <a:bodyPr>
            <a:noAutofit/>
          </a:bodyPr>
          <a:lstStyle/>
          <a:p>
            <a:r>
              <a:rPr lang="en-CA" dirty="0"/>
              <a:t>8.8 Gender and Sexual Orientation II</a:t>
            </a:r>
            <a:br>
              <a:rPr lang="en-CA" dirty="0"/>
            </a:br>
            <a:br>
              <a:rPr lang="en-CA" dirty="0"/>
            </a:br>
            <a:endParaRPr lang="en-US" dirty="0"/>
          </a:p>
        </p:txBody>
      </p:sp>
      <p:sp>
        <p:nvSpPr>
          <p:cNvPr id="3" name="Text Placeholder 2">
            <a:extLst>
              <a:ext uri="{FF2B5EF4-FFF2-40B4-BE49-F238E27FC236}">
                <a16:creationId xmlns:a16="http://schemas.microsoft.com/office/drawing/2014/main" id="{FE4E325E-F50A-22A7-1052-FA3AC4902550}"/>
              </a:ext>
            </a:extLst>
          </p:cNvPr>
          <p:cNvSpPr>
            <a:spLocks noGrp="1"/>
          </p:cNvSpPr>
          <p:nvPr>
            <p:ph type="body" idx="1"/>
          </p:nvPr>
        </p:nvSpPr>
        <p:spPr>
          <a:xfrm>
            <a:off x="311700" y="1229875"/>
            <a:ext cx="4502671" cy="3339000"/>
          </a:xfrm>
        </p:spPr>
        <p:txBody>
          <a:bodyPr>
            <a:normAutofit fontScale="92500" lnSpcReduction="10000"/>
          </a:bodyPr>
          <a:lstStyle/>
          <a:p>
            <a:pPr marL="114300" indent="0">
              <a:buNone/>
            </a:pPr>
            <a:r>
              <a:rPr lang="en-CA" b="1" dirty="0">
                <a:latin typeface="Arial" panose="020B0604020202020204" pitchFamily="34" charset="0"/>
                <a:cs typeface="Arial" panose="020B0604020202020204" pitchFamily="34" charset="0"/>
              </a:rPr>
              <a:t>Sexual Orientation and Gender Identity</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Sexual orientation diversity is increasing in the workforce. In June, 2020, the US Supreme Court ruled that the Civil Rights Act prohibits discrimination based on sexual orientation and gender identity to help ensure individuals cannot be discriminated against for employment or fired for their sexual orientation, gender identity, or gender expression (</a:t>
            </a:r>
            <a:r>
              <a:rPr lang="en-CA" dirty="0" err="1">
                <a:latin typeface="Arial" panose="020B0604020202020204" pitchFamily="34" charset="0"/>
                <a:cs typeface="Arial" panose="020B0604020202020204" pitchFamily="34" charset="0"/>
              </a:rPr>
              <a:t>Ragins</a:t>
            </a:r>
            <a:r>
              <a:rPr lang="en-CA" dirty="0">
                <a:latin typeface="Arial" panose="020B0604020202020204" pitchFamily="34" charset="0"/>
                <a:cs typeface="Arial" panose="020B0604020202020204" pitchFamily="34" charset="0"/>
              </a:rPr>
              <a:t> et al., 2003),</a:t>
            </a: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1601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79D1C-33DD-412D-2DDC-8F6E280CA539}"/>
              </a:ext>
            </a:extLst>
          </p:cNvPr>
          <p:cNvSpPr>
            <a:spLocks noGrp="1"/>
          </p:cNvSpPr>
          <p:nvPr>
            <p:ph type="title"/>
          </p:nvPr>
        </p:nvSpPr>
        <p:spPr/>
        <p:txBody>
          <a:bodyPr>
            <a:noAutofit/>
          </a:bodyPr>
          <a:lstStyle/>
          <a:p>
            <a:r>
              <a:rPr lang="en-CA" dirty="0"/>
              <a:t>8.9 Case in Point: Uber Pays the Price</a:t>
            </a:r>
            <a:br>
              <a:rPr lang="en-CA" dirty="0"/>
            </a:br>
            <a:br>
              <a:rPr lang="en-CA" dirty="0"/>
            </a:br>
            <a:br>
              <a:rPr lang="en-CA" dirty="0"/>
            </a:br>
            <a:endParaRPr lang="en-US" dirty="0"/>
          </a:p>
        </p:txBody>
      </p:sp>
      <p:sp>
        <p:nvSpPr>
          <p:cNvPr id="3" name="Text Placeholder 2">
            <a:extLst>
              <a:ext uri="{FF2B5EF4-FFF2-40B4-BE49-F238E27FC236}">
                <a16:creationId xmlns:a16="http://schemas.microsoft.com/office/drawing/2014/main" id="{333DEE31-8821-0EFE-08F0-FEB6903CD0EF}"/>
              </a:ext>
            </a:extLst>
          </p:cNvPr>
          <p:cNvSpPr>
            <a:spLocks noGrp="1"/>
          </p:cNvSpPr>
          <p:nvPr>
            <p:ph type="body" idx="1"/>
          </p:nvPr>
        </p:nvSpPr>
        <p:spPr>
          <a:xfrm>
            <a:off x="167854" y="1394500"/>
            <a:ext cx="4404146" cy="3339000"/>
          </a:xfrm>
        </p:spPr>
        <p:txBody>
          <a:bodyPr>
            <a:normAutofit/>
          </a:bodyPr>
          <a:lstStyle/>
          <a:p>
            <a:pPr marL="114300" indent="0">
              <a:buNone/>
            </a:pPr>
            <a:r>
              <a:rPr lang="en-CA" sz="1500" dirty="0">
                <a:latin typeface="Arial" panose="020B0604020202020204" pitchFamily="34" charset="0"/>
                <a:cs typeface="Arial" panose="020B0604020202020204" pitchFamily="34" charset="0"/>
              </a:rPr>
              <a:t>Uber revolutionized the taxi industry and the way people commute. With the simple mission “to bring transportation—for everyone, everywhere,” today Uber has reached a valuation of around $70 billion and claimed a market share high of almost 90% in 2015. However, in June 2017 Uber experienced a series of bad press regarding an alleged culture of sexual harassment, which is what most experts believe caused their market share to fall to 75%.</a:t>
            </a:r>
            <a:endParaRPr lang="en-US" sz="15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E8ECB2F-8532-2773-32F9-7827C9A326E0}"/>
              </a:ext>
            </a:extLst>
          </p:cNvPr>
          <p:cNvPicPr>
            <a:picLocks noChangeAspect="1"/>
          </p:cNvPicPr>
          <p:nvPr/>
        </p:nvPicPr>
        <p:blipFill>
          <a:blip r:embed="rId3"/>
          <a:stretch>
            <a:fillRect/>
          </a:stretch>
        </p:blipFill>
        <p:spPr>
          <a:xfrm>
            <a:off x="4715846" y="1388125"/>
            <a:ext cx="4116453" cy="2738942"/>
          </a:xfrm>
          <a:prstGeom prst="rect">
            <a:avLst/>
          </a:prstGeom>
        </p:spPr>
      </p:pic>
    </p:spTree>
    <p:extLst>
      <p:ext uri="{BB962C8B-B14F-4D97-AF65-F5344CB8AC3E}">
        <p14:creationId xmlns:p14="http://schemas.microsoft.com/office/powerpoint/2010/main" val="1691861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D2396-8D60-598A-791C-CBE80B76934D}"/>
              </a:ext>
            </a:extLst>
          </p:cNvPr>
          <p:cNvSpPr>
            <a:spLocks noGrp="1"/>
          </p:cNvSpPr>
          <p:nvPr>
            <p:ph type="title"/>
          </p:nvPr>
        </p:nvSpPr>
        <p:spPr>
          <a:xfrm>
            <a:off x="311699" y="410000"/>
            <a:ext cx="8744165" cy="607800"/>
          </a:xfrm>
        </p:spPr>
        <p:txBody>
          <a:bodyPr>
            <a:noAutofit/>
          </a:bodyPr>
          <a:lstStyle/>
          <a:p>
            <a:r>
              <a:rPr lang="en-CA" sz="2500" dirty="0">
                <a:latin typeface="Arial" panose="020B0604020202020204" pitchFamily="34" charset="0"/>
                <a:cs typeface="Arial" panose="020B0604020202020204" pitchFamily="34" charset="0"/>
              </a:rPr>
              <a:t>8.10 Developing Your Personal Skills: Learning to Fit In I</a:t>
            </a: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endParaRPr lang="en-US" sz="25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C28A707-29A5-9120-F9DE-8CB9A2BEE22C}"/>
              </a:ext>
            </a:extLst>
          </p:cNvPr>
          <p:cNvSpPr>
            <a:spLocks noGrp="1"/>
          </p:cNvSpPr>
          <p:nvPr>
            <p:ph type="body" idx="1"/>
          </p:nvPr>
        </p:nvSpPr>
        <p:spPr>
          <a:xfrm>
            <a:off x="311700" y="1108689"/>
            <a:ext cx="8520600" cy="3339000"/>
          </a:xfrm>
        </p:spPr>
        <p:txBody>
          <a:bodyPr>
            <a:noAutofit/>
          </a:bodyPr>
          <a:lstStyle/>
          <a:p>
            <a:pPr marL="114300" indent="0">
              <a:buNone/>
            </a:pPr>
            <a:r>
              <a:rPr lang="en-CA" sz="1700" b="1" dirty="0">
                <a:latin typeface="Arial" panose="020B0604020202020204" pitchFamily="34" charset="0"/>
                <a:cs typeface="Arial" panose="020B0604020202020204" pitchFamily="34" charset="0"/>
              </a:rPr>
              <a:t>Before You Join</a:t>
            </a:r>
          </a:p>
          <a:p>
            <a:pPr marL="114300" indent="0">
              <a:buNone/>
            </a:pPr>
            <a:endParaRPr lang="en-CA" sz="1700" dirty="0">
              <a:latin typeface="Arial" panose="020B0604020202020204" pitchFamily="34" charset="0"/>
              <a:cs typeface="Arial" panose="020B0604020202020204" pitchFamily="34" charset="0"/>
            </a:endParaRPr>
          </a:p>
          <a:p>
            <a:pPr marL="114300" indent="0">
              <a:buNone/>
            </a:pPr>
            <a:r>
              <a:rPr lang="en-CA" sz="1700" dirty="0">
                <a:latin typeface="Arial" panose="020B0604020202020204" pitchFamily="34" charset="0"/>
                <a:cs typeface="Arial" panose="020B0604020202020204" pitchFamily="34" charset="0"/>
              </a:rPr>
              <a:t>How do you find out about a company’s culture before you join? Here are several tips that will allow you to more accurately gauge the culture of a company you are interviewing with.</a:t>
            </a:r>
          </a:p>
          <a:p>
            <a:pPr marL="114300" indent="0">
              <a:buNone/>
            </a:pPr>
            <a:endParaRPr lang="en-CA" sz="1700" dirty="0">
              <a:latin typeface="Arial" panose="020B0604020202020204" pitchFamily="34" charset="0"/>
              <a:cs typeface="Arial" panose="020B0604020202020204" pitchFamily="34" charset="0"/>
            </a:endParaRPr>
          </a:p>
          <a:p>
            <a:r>
              <a:rPr lang="en-CA" sz="1700" dirty="0">
                <a:latin typeface="Arial" panose="020B0604020202020204" pitchFamily="34" charset="0"/>
                <a:cs typeface="Arial" panose="020B0604020202020204" pitchFamily="34" charset="0"/>
              </a:rPr>
              <a:t>First, do your research</a:t>
            </a:r>
          </a:p>
          <a:p>
            <a:r>
              <a:rPr lang="en-CA" sz="1700" dirty="0">
                <a:latin typeface="Arial" panose="020B0604020202020204" pitchFamily="34" charset="0"/>
                <a:cs typeface="Arial" panose="020B0604020202020204" pitchFamily="34" charset="0"/>
              </a:rPr>
              <a:t>Second, observe the physical environment</a:t>
            </a:r>
          </a:p>
          <a:p>
            <a:r>
              <a:rPr lang="en-CA" sz="1700" dirty="0">
                <a:latin typeface="Arial" panose="020B0604020202020204" pitchFamily="34" charset="0"/>
                <a:cs typeface="Arial" panose="020B0604020202020204" pitchFamily="34" charset="0"/>
              </a:rPr>
              <a:t>Third, read between the lines. </a:t>
            </a:r>
          </a:p>
          <a:p>
            <a:r>
              <a:rPr lang="en-CA" sz="1700" dirty="0">
                <a:latin typeface="Arial" panose="020B0604020202020204" pitchFamily="34" charset="0"/>
                <a:cs typeface="Arial" panose="020B0604020202020204" pitchFamily="34" charset="0"/>
              </a:rPr>
              <a:t>Fourth, reflect on how you are treated.</a:t>
            </a:r>
            <a:br>
              <a:rPr lang="en-CA" sz="1700" dirty="0">
                <a:latin typeface="Arial" panose="020B0604020202020204" pitchFamily="34" charset="0"/>
                <a:cs typeface="Arial" panose="020B0604020202020204" pitchFamily="34" charset="0"/>
              </a:rPr>
            </a:br>
            <a:r>
              <a:rPr lang="en-CA" sz="1700" dirty="0">
                <a:latin typeface="Arial" panose="020B0604020202020204" pitchFamily="34" charset="0"/>
                <a:cs typeface="Arial" panose="020B0604020202020204" pitchFamily="34" charset="0"/>
              </a:rPr>
              <a:t>Fifth, ask questions</a:t>
            </a:r>
          </a:p>
          <a:p>
            <a:r>
              <a:rPr lang="en-CA" sz="1700" dirty="0">
                <a:latin typeface="Arial" panose="020B0604020202020204" pitchFamily="34" charset="0"/>
                <a:cs typeface="Arial" panose="020B0604020202020204" pitchFamily="34" charset="0"/>
              </a:rPr>
              <a:t>Finally, listen to your gut.</a:t>
            </a:r>
          </a:p>
          <a:p>
            <a:pPr marL="114300" indent="0">
              <a:buNone/>
            </a:pPr>
            <a:endParaRPr lang="en-CA" sz="1700" dirty="0">
              <a:latin typeface="Arial" panose="020B0604020202020204" pitchFamily="34" charset="0"/>
              <a:cs typeface="Arial" panose="020B0604020202020204" pitchFamily="34" charset="0"/>
            </a:endParaRPr>
          </a:p>
          <a:p>
            <a:pPr marL="114300" indent="0">
              <a:buNone/>
            </a:pPr>
            <a:r>
              <a:rPr lang="en-CA" sz="1700" dirty="0">
                <a:solidFill>
                  <a:srgbClr val="000000"/>
                </a:solidFill>
                <a:latin typeface="Arial" panose="020B0604020202020204" pitchFamily="34" charset="0"/>
                <a:ea typeface="Arial"/>
                <a:cs typeface="Arial" panose="020B0604020202020204" pitchFamily="34" charset="0"/>
                <a:sym typeface="Arial"/>
              </a:rPr>
              <a:t>(Daniel &amp; Brandon, 2006; Sacks, 2005).</a:t>
            </a: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2187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02E4-CFA0-99B4-4622-234494F97464}"/>
              </a:ext>
            </a:extLst>
          </p:cNvPr>
          <p:cNvSpPr>
            <a:spLocks noGrp="1"/>
          </p:cNvSpPr>
          <p:nvPr>
            <p:ph type="title"/>
          </p:nvPr>
        </p:nvSpPr>
        <p:spPr>
          <a:xfrm>
            <a:off x="311699" y="410000"/>
            <a:ext cx="8832301" cy="607800"/>
          </a:xfrm>
        </p:spPr>
        <p:txBody>
          <a:bodyPr>
            <a:noAutofit/>
          </a:bodyPr>
          <a:lstStyle/>
          <a:p>
            <a:r>
              <a:rPr lang="en-CA" sz="2500" dirty="0">
                <a:latin typeface="Arial" panose="020B0604020202020204" pitchFamily="34" charset="0"/>
                <a:cs typeface="Arial" panose="020B0604020202020204" pitchFamily="34" charset="0"/>
              </a:rPr>
              <a:t>8.10 Developing Your Personal Skills: Learning to Fit In II</a:t>
            </a: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endParaRPr lang="en-US" sz="25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B4EA7E6-04DB-70ED-C6EE-3F909A628A7A}"/>
              </a:ext>
            </a:extLst>
          </p:cNvPr>
          <p:cNvSpPr>
            <a:spLocks noGrp="1"/>
          </p:cNvSpPr>
          <p:nvPr>
            <p:ph type="body" idx="1"/>
          </p:nvPr>
        </p:nvSpPr>
        <p:spPr/>
        <p:txBody>
          <a:bodyPr/>
          <a:lstStyle/>
          <a:p>
            <a:pPr marL="114300" indent="0">
              <a:buNone/>
            </a:pPr>
            <a:r>
              <a:rPr lang="en-CA" b="1" dirty="0"/>
              <a:t>You’ve Got a New Job! Now How Do You Get on Board?</a:t>
            </a:r>
          </a:p>
          <a:p>
            <a:pPr marL="114300" indent="0">
              <a:buNone/>
            </a:pPr>
            <a:endParaRPr lang="en-CA" dirty="0"/>
          </a:p>
          <a:p>
            <a:r>
              <a:rPr lang="en-CA" sz="2000" dirty="0">
                <a:latin typeface="Arial" panose="020B0604020202020204" pitchFamily="34" charset="0"/>
                <a:cs typeface="Arial" panose="020B0604020202020204" pitchFamily="34" charset="0"/>
              </a:rPr>
              <a:t>Gather information</a:t>
            </a:r>
          </a:p>
          <a:p>
            <a:r>
              <a:rPr lang="en-CA" sz="2000" dirty="0">
                <a:latin typeface="Arial" panose="020B0604020202020204" pitchFamily="34" charset="0"/>
                <a:cs typeface="Arial" panose="020B0604020202020204" pitchFamily="34" charset="0"/>
              </a:rPr>
              <a:t>Manage your first impression.</a:t>
            </a:r>
          </a:p>
          <a:p>
            <a:r>
              <a:rPr lang="en-CA" sz="2000" dirty="0">
                <a:latin typeface="Arial" panose="020B0604020202020204" pitchFamily="34" charset="0"/>
                <a:cs typeface="Arial" panose="020B0604020202020204" pitchFamily="34" charset="0"/>
              </a:rPr>
              <a:t>Invest in relationship development</a:t>
            </a:r>
          </a:p>
          <a:p>
            <a:r>
              <a:rPr lang="en-CA" sz="2000" dirty="0">
                <a:latin typeface="Arial" panose="020B0604020202020204" pitchFamily="34" charset="0"/>
                <a:cs typeface="Arial" panose="020B0604020202020204" pitchFamily="34" charset="0"/>
              </a:rPr>
              <a:t>Seek feedback</a:t>
            </a:r>
          </a:p>
          <a:p>
            <a:r>
              <a:rPr lang="en-CA" sz="2000" dirty="0">
                <a:latin typeface="Arial" panose="020B0604020202020204" pitchFamily="34" charset="0"/>
                <a:cs typeface="Arial" panose="020B0604020202020204" pitchFamily="34" charset="0"/>
              </a:rPr>
              <a:t>Show success early on</a:t>
            </a:r>
            <a:br>
              <a:rPr lang="en-CA" sz="2000" dirty="0">
                <a:latin typeface="Arial" panose="020B0604020202020204" pitchFamily="34" charset="0"/>
                <a:cs typeface="Arial" panose="020B0604020202020204" pitchFamily="34" charset="0"/>
              </a:rPr>
            </a:br>
            <a:endParaRPr lang="en-CA" sz="20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313265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950DE-AC78-F6D3-4922-44C04F687574}"/>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8.11 Key Terms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26AA597-3933-8CF8-7650-8F4826964D75}"/>
              </a:ext>
            </a:extLst>
          </p:cNvPr>
          <p:cNvSpPr>
            <a:spLocks noGrp="1"/>
          </p:cNvSpPr>
          <p:nvPr>
            <p:ph type="body" idx="1"/>
          </p:nvPr>
        </p:nvSpPr>
        <p:spPr>
          <a:xfrm>
            <a:off x="311700" y="902250"/>
            <a:ext cx="8520600" cy="3339000"/>
          </a:xfrm>
        </p:spPr>
        <p:txBody>
          <a:bodyPr>
            <a:noAutofit/>
          </a:bodyPr>
          <a:lstStyle/>
          <a:p>
            <a:r>
              <a:rPr lang="en-CA" sz="1600" b="1" dirty="0">
                <a:latin typeface="Arial" panose="020B0604020202020204" pitchFamily="34" charset="0"/>
                <a:cs typeface="Arial" panose="020B0604020202020204" pitchFamily="34" charset="0"/>
              </a:rPr>
              <a:t>Aggressive cultures</a:t>
            </a:r>
            <a:r>
              <a:rPr lang="en-CA" sz="1600" dirty="0">
                <a:latin typeface="Arial" panose="020B0604020202020204" pitchFamily="34" charset="0"/>
                <a:cs typeface="Arial" panose="020B0604020202020204" pitchFamily="34" charset="0"/>
              </a:rPr>
              <a:t> value competitiveness and outperforming competitors.</a:t>
            </a:r>
          </a:p>
          <a:p>
            <a:r>
              <a:rPr lang="en-CA" sz="1600" b="1" dirty="0">
                <a:latin typeface="Arial" panose="020B0604020202020204" pitchFamily="34" charset="0"/>
                <a:cs typeface="Arial" panose="020B0604020202020204" pitchFamily="34" charset="0"/>
              </a:rPr>
              <a:t>Counterculture</a:t>
            </a:r>
            <a:r>
              <a:rPr lang="en-CA" sz="1600" dirty="0">
                <a:latin typeface="Arial" panose="020B0604020202020204" pitchFamily="34" charset="0"/>
                <a:cs typeface="Arial" panose="020B0604020202020204" pitchFamily="34" charset="0"/>
              </a:rPr>
              <a:t> is a group with shared values and beliefs that are substantially different or even directly opposed to those of the overall organizational culture.</a:t>
            </a:r>
          </a:p>
          <a:p>
            <a:r>
              <a:rPr lang="en-CA" sz="1600" b="1" dirty="0">
                <a:latin typeface="Arial" panose="020B0604020202020204" pitchFamily="34" charset="0"/>
                <a:cs typeface="Arial" panose="020B0604020202020204" pitchFamily="34" charset="0"/>
              </a:rPr>
              <a:t>Divisional structure</a:t>
            </a:r>
            <a:r>
              <a:rPr lang="en-CA" sz="1600" dirty="0">
                <a:latin typeface="Arial" panose="020B0604020202020204" pitchFamily="34" charset="0"/>
                <a:cs typeface="Arial" panose="020B0604020202020204" pitchFamily="34" charset="0"/>
              </a:rPr>
              <a:t> is a type of organization design based on many functional departments grouped under a division head. Each functional group in a division has its own marketing, sales, accounting, manufacturing, and production team.</a:t>
            </a:r>
          </a:p>
          <a:p>
            <a:r>
              <a:rPr lang="en-CA" sz="1600" b="1" dirty="0">
                <a:latin typeface="Arial" panose="020B0604020202020204" pitchFamily="34" charset="0"/>
                <a:cs typeface="Arial" panose="020B0604020202020204" pitchFamily="34" charset="0"/>
              </a:rPr>
              <a:t>Detail-oriented cultures</a:t>
            </a:r>
            <a:r>
              <a:rPr lang="en-CA" sz="1600" dirty="0">
                <a:latin typeface="Arial" panose="020B0604020202020204" pitchFamily="34" charset="0"/>
                <a:cs typeface="Arial" panose="020B0604020202020204" pitchFamily="34" charset="0"/>
              </a:rPr>
              <a:t> emphasize precision and paying attention to detail.</a:t>
            </a:r>
          </a:p>
          <a:p>
            <a:r>
              <a:rPr lang="en-CA" sz="1600" b="1" dirty="0">
                <a:latin typeface="Arial" panose="020B0604020202020204" pitchFamily="34" charset="0"/>
                <a:cs typeface="Arial" panose="020B0604020202020204" pitchFamily="34" charset="0"/>
              </a:rPr>
              <a:t>Functional structure</a:t>
            </a:r>
            <a:r>
              <a:rPr lang="en-CA" sz="1600" dirty="0">
                <a:latin typeface="Arial" panose="020B0604020202020204" pitchFamily="34" charset="0"/>
                <a:cs typeface="Arial" panose="020B0604020202020204" pitchFamily="34" charset="0"/>
              </a:rPr>
              <a:t> is type of organization design based on departments and expertise areas, such as R&amp;D (research &amp; development), production, accounting, and human resources.</a:t>
            </a:r>
          </a:p>
          <a:p>
            <a:r>
              <a:rPr lang="en-CA" sz="1600" b="1" dirty="0">
                <a:latin typeface="Arial" panose="020B0604020202020204" pitchFamily="34" charset="0"/>
                <a:cs typeface="Arial" panose="020B0604020202020204" pitchFamily="34" charset="0"/>
              </a:rPr>
              <a:t>Formal orientation program</a:t>
            </a:r>
            <a:r>
              <a:rPr lang="en-CA" sz="1600" dirty="0">
                <a:latin typeface="Arial" panose="020B0604020202020204" pitchFamily="34" charset="0"/>
                <a:cs typeface="Arial" panose="020B0604020202020204" pitchFamily="34" charset="0"/>
              </a:rPr>
              <a:t> indoctrinates new employees to the company culture, as well as introducing them to their new jobs and colleagues.</a:t>
            </a:r>
          </a:p>
          <a:p>
            <a:r>
              <a:rPr lang="en-CA" sz="1600" b="1" dirty="0">
                <a:latin typeface="Arial" panose="020B0604020202020204" pitchFamily="34" charset="0"/>
                <a:cs typeface="Arial" panose="020B0604020202020204" pitchFamily="34" charset="0"/>
              </a:rPr>
              <a:t>Geographic structure</a:t>
            </a:r>
            <a:r>
              <a:rPr lang="en-CA" sz="1600" dirty="0">
                <a:latin typeface="Arial" panose="020B0604020202020204" pitchFamily="34" charset="0"/>
                <a:cs typeface="Arial" panose="020B0604020202020204" pitchFamily="34" charset="0"/>
              </a:rPr>
              <a:t> is a type of organization design based on locations of customers that a company serves.</a:t>
            </a:r>
          </a:p>
          <a:p>
            <a:r>
              <a:rPr lang="en-CA" sz="1600" b="1" dirty="0">
                <a:latin typeface="Arial" panose="020B0604020202020204" pitchFamily="34" charset="0"/>
                <a:cs typeface="Arial" panose="020B0604020202020204" pitchFamily="34" charset="0"/>
              </a:rPr>
              <a:t>Innovative cultures</a:t>
            </a:r>
            <a:r>
              <a:rPr lang="en-CA" sz="1600" dirty="0">
                <a:latin typeface="Arial" panose="020B0604020202020204" pitchFamily="34" charset="0"/>
                <a:cs typeface="Arial" panose="020B0604020202020204" pitchFamily="34" charset="0"/>
              </a:rPr>
              <a:t> are flexible, adaptable, and experiment with new ideas.</a:t>
            </a:r>
          </a:p>
          <a:p>
            <a:pPr marL="114300" indent="0">
              <a:buNone/>
            </a:pPr>
            <a:br>
              <a:rPr lang="en-CA"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9244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3BDDC-193D-39AE-B721-B7978A1CCCE3}"/>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8.11 Key Terms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FCCB54E-A21E-0BFA-8150-5AB23701B8A2}"/>
              </a:ext>
            </a:extLst>
          </p:cNvPr>
          <p:cNvSpPr>
            <a:spLocks noGrp="1"/>
          </p:cNvSpPr>
          <p:nvPr>
            <p:ph type="body" idx="1"/>
          </p:nvPr>
        </p:nvSpPr>
        <p:spPr/>
        <p:txBody>
          <a:bodyPr>
            <a:normAutofit fontScale="85000" lnSpcReduction="20000"/>
          </a:bodyPr>
          <a:lstStyle/>
          <a:p>
            <a:r>
              <a:rPr lang="en-CA" b="1" dirty="0">
                <a:latin typeface="Arial" panose="020B0604020202020204" pitchFamily="34" charset="0"/>
                <a:cs typeface="Arial" panose="020B0604020202020204" pitchFamily="34" charset="0"/>
              </a:rPr>
              <a:t>Matrix structure</a:t>
            </a:r>
            <a:r>
              <a:rPr lang="en-CA" dirty="0">
                <a:latin typeface="Arial" panose="020B0604020202020204" pitchFamily="34" charset="0"/>
                <a:cs typeface="Arial" panose="020B0604020202020204" pitchFamily="34" charset="0"/>
              </a:rPr>
              <a:t> is a type of organization design around vertical and horizontal team-based structures where individuals in the team may report to multiple leaders.</a:t>
            </a:r>
          </a:p>
          <a:p>
            <a:r>
              <a:rPr lang="en-CA" b="1" dirty="0">
                <a:latin typeface="Arial" panose="020B0604020202020204" pitchFamily="34" charset="0"/>
                <a:cs typeface="Arial" panose="020B0604020202020204" pitchFamily="34" charset="0"/>
              </a:rPr>
              <a:t>Macro, General, or External environment</a:t>
            </a:r>
            <a:r>
              <a:rPr lang="en-CA" dirty="0">
                <a:latin typeface="Arial" panose="020B0604020202020204" pitchFamily="34" charset="0"/>
                <a:cs typeface="Arial" panose="020B0604020202020204" pitchFamily="34" charset="0"/>
              </a:rPr>
              <a:t> is essentially the big picture world in which an organization exists, consisting of political, economic, social, technological, legal and environmental factors that affect the business, but over which leaders have very little if any control.</a:t>
            </a:r>
          </a:p>
          <a:p>
            <a:r>
              <a:rPr lang="en-CA" b="1" dirty="0">
                <a:latin typeface="Arial" panose="020B0604020202020204" pitchFamily="34" charset="0"/>
                <a:cs typeface="Arial" panose="020B0604020202020204" pitchFamily="34" charset="0"/>
              </a:rPr>
              <a:t>Mentor</a:t>
            </a:r>
            <a:r>
              <a:rPr lang="en-CA" dirty="0">
                <a:latin typeface="Arial" panose="020B0604020202020204" pitchFamily="34" charset="0"/>
                <a:cs typeface="Arial" panose="020B0604020202020204" pitchFamily="34" charset="0"/>
              </a:rPr>
              <a:t> is a trusted person who provides an employee with advice and support regarding career-related matters.</a:t>
            </a:r>
          </a:p>
          <a:p>
            <a:r>
              <a:rPr lang="en-CA" b="1" dirty="0">
                <a:latin typeface="Arial" panose="020B0604020202020204" pitchFamily="34" charset="0"/>
                <a:cs typeface="Arial" panose="020B0604020202020204" pitchFamily="34" charset="0"/>
              </a:rPr>
              <a:t>Mission statement</a:t>
            </a:r>
            <a:r>
              <a:rPr lang="en-CA" dirty="0">
                <a:latin typeface="Arial" panose="020B0604020202020204" pitchFamily="34" charset="0"/>
                <a:cs typeface="Arial" panose="020B0604020202020204" pitchFamily="34" charset="0"/>
              </a:rPr>
              <a:t> is a statement of purpose, describing who the company is and what it does.</a:t>
            </a:r>
          </a:p>
          <a:p>
            <a:r>
              <a:rPr lang="en-CA" b="1" dirty="0">
                <a:latin typeface="Arial" panose="020B0604020202020204" pitchFamily="34" charset="0"/>
                <a:cs typeface="Arial" panose="020B0604020202020204" pitchFamily="34" charset="0"/>
              </a:rPr>
              <a:t>Networked team structure</a:t>
            </a:r>
            <a:r>
              <a:rPr lang="en-CA" dirty="0">
                <a:latin typeface="Arial" panose="020B0604020202020204" pitchFamily="34" charset="0"/>
                <a:cs typeface="Arial" panose="020B0604020202020204" pitchFamily="34" charset="0"/>
              </a:rPr>
              <a:t> is a type of organization design based on horizontal  teams that are part of an informal, flexible and decentralized network rather than hierarchical lines of authority.</a:t>
            </a:r>
          </a:p>
          <a:p>
            <a:r>
              <a:rPr lang="en-CA" b="1" dirty="0">
                <a:latin typeface="Arial" panose="020B0604020202020204" pitchFamily="34" charset="0"/>
                <a:cs typeface="Arial" panose="020B0604020202020204" pitchFamily="34" charset="0"/>
              </a:rPr>
              <a:t>Outcome-oriented cultures</a:t>
            </a:r>
            <a:r>
              <a:rPr lang="en-CA" dirty="0">
                <a:latin typeface="Arial" panose="020B0604020202020204" pitchFamily="34" charset="0"/>
                <a:cs typeface="Arial" panose="020B0604020202020204" pitchFamily="34" charset="0"/>
              </a:rPr>
              <a:t> emphasize achievement, results, and action as important values.</a:t>
            </a:r>
          </a:p>
          <a:p>
            <a:r>
              <a:rPr lang="en-CA" b="1" dirty="0">
                <a:latin typeface="Arial" panose="020B0604020202020204" pitchFamily="34" charset="0"/>
                <a:cs typeface="Arial" panose="020B0604020202020204" pitchFamily="34" charset="0"/>
              </a:rPr>
              <a:t>Onboarding</a:t>
            </a:r>
            <a:r>
              <a:rPr lang="en-CA" dirty="0">
                <a:latin typeface="Arial" panose="020B0604020202020204" pitchFamily="34" charset="0"/>
                <a:cs typeface="Arial" panose="020B0604020202020204" pitchFamily="34" charset="0"/>
              </a:rPr>
              <a:t> refers to the process through which new employees learn the attitudes, knowledge, skills, and behaviors required to function effectively within an organization.</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5906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593B1-1F17-6896-70CB-CDB2382286C8}"/>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8.1 Organizational Environment and Culture</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778D7E8-178F-BDB3-BF76-49A3F259D404}"/>
              </a:ext>
            </a:extLst>
          </p:cNvPr>
          <p:cNvSpPr>
            <a:spLocks noGrp="1"/>
          </p:cNvSpPr>
          <p:nvPr>
            <p:ph type="body" idx="1"/>
          </p:nvPr>
        </p:nvSpPr>
        <p:spPr>
          <a:xfrm>
            <a:off x="311700" y="1890887"/>
            <a:ext cx="8520600" cy="3339000"/>
          </a:xfrm>
        </p:spPr>
        <p:txBody>
          <a:bodyPr>
            <a:normAutofit/>
          </a:bodyPr>
          <a:lstStyle/>
          <a:p>
            <a:pPr marL="114300" indent="0">
              <a:buNone/>
            </a:pPr>
            <a:r>
              <a:rPr lang="en-CA" sz="2000" dirty="0">
                <a:latin typeface="Arial" panose="020B0604020202020204" pitchFamily="34" charset="0"/>
                <a:cs typeface="Arial" panose="020B0604020202020204" pitchFamily="34" charset="0"/>
              </a:rPr>
              <a:t>Water is invisible to the fish swimming in it, yet it affects their actions; culture consists of unseen elements in organizations, such as assumptions and values, but these aspects affect the behavior of those who exist in that environment. Just as fish must scan their internal and external environments to be aware of what is occurring and to stay on track, businesses must continually do the same.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5460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E7D8-B0B6-72C7-DE16-C501D99892F9}"/>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8.11 Key Terms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B8B387F-AAF9-F83F-EA00-E195343B30FB}"/>
              </a:ext>
            </a:extLst>
          </p:cNvPr>
          <p:cNvSpPr>
            <a:spLocks noGrp="1"/>
          </p:cNvSpPr>
          <p:nvPr>
            <p:ph type="body" idx="1"/>
          </p:nvPr>
        </p:nvSpPr>
        <p:spPr/>
        <p:txBody>
          <a:bodyPr>
            <a:normAutofit fontScale="85000" lnSpcReduction="10000"/>
          </a:bodyPr>
          <a:lstStyle/>
          <a:p>
            <a:r>
              <a:rPr lang="en-CA" b="1" dirty="0">
                <a:latin typeface="Arial" panose="020B0604020202020204" pitchFamily="34" charset="0"/>
                <a:cs typeface="Arial" panose="020B0604020202020204" pitchFamily="34" charset="0"/>
              </a:rPr>
              <a:t>People-oriented cultures</a:t>
            </a:r>
            <a:r>
              <a:rPr lang="en-CA" dirty="0">
                <a:latin typeface="Arial" panose="020B0604020202020204" pitchFamily="34" charset="0"/>
                <a:cs typeface="Arial" panose="020B0604020202020204" pitchFamily="34" charset="0"/>
              </a:rPr>
              <a:t> value fairness, supportiveness, respecting individual rights and dignity.</a:t>
            </a:r>
          </a:p>
          <a:p>
            <a:r>
              <a:rPr lang="en-CA" b="1" dirty="0">
                <a:latin typeface="Arial" panose="020B0604020202020204" pitchFamily="34" charset="0"/>
                <a:cs typeface="Arial" panose="020B0604020202020204" pitchFamily="34" charset="0"/>
              </a:rPr>
              <a:t>Rituals</a:t>
            </a:r>
            <a:r>
              <a:rPr lang="en-CA" dirty="0">
                <a:latin typeface="Arial" panose="020B0604020202020204" pitchFamily="34" charset="0"/>
                <a:cs typeface="Arial" panose="020B0604020202020204" pitchFamily="34" charset="0"/>
              </a:rPr>
              <a:t> are repetitive activities within an organization that help teach corporate values, increase motivation and morale, and create identification with the organization.</a:t>
            </a:r>
          </a:p>
          <a:p>
            <a:r>
              <a:rPr lang="en-CA" b="1" dirty="0">
                <a:latin typeface="Arial" panose="020B0604020202020204" pitchFamily="34" charset="0"/>
                <a:cs typeface="Arial" panose="020B0604020202020204" pitchFamily="34" charset="0"/>
              </a:rPr>
              <a:t>Stable cultures</a:t>
            </a:r>
            <a:r>
              <a:rPr lang="en-CA" dirty="0">
                <a:latin typeface="Arial" panose="020B0604020202020204" pitchFamily="34" charset="0"/>
                <a:cs typeface="Arial" panose="020B0604020202020204" pitchFamily="34" charset="0"/>
              </a:rPr>
              <a:t> are predictable, rule-oriented, and bureaucratic.</a:t>
            </a:r>
          </a:p>
          <a:p>
            <a:r>
              <a:rPr lang="en-CA" b="1" dirty="0">
                <a:latin typeface="Arial" panose="020B0604020202020204" pitchFamily="34" charset="0"/>
                <a:cs typeface="Arial" panose="020B0604020202020204" pitchFamily="34" charset="0"/>
              </a:rPr>
              <a:t>Strong cultures</a:t>
            </a:r>
            <a:r>
              <a:rPr lang="en-CA" dirty="0">
                <a:latin typeface="Arial" panose="020B0604020202020204" pitchFamily="34" charset="0"/>
                <a:cs typeface="Arial" panose="020B0604020202020204" pitchFamily="34" charset="0"/>
              </a:rPr>
              <a:t> consist of a majority of employees in the organization showing consensus regarding the values of the company.</a:t>
            </a:r>
          </a:p>
          <a:p>
            <a:r>
              <a:rPr lang="en-CA" b="1" dirty="0">
                <a:latin typeface="Arial" panose="020B0604020202020204" pitchFamily="34" charset="0"/>
                <a:cs typeface="Arial" panose="020B0604020202020204" pitchFamily="34" charset="0"/>
              </a:rPr>
              <a:t>Subcultures</a:t>
            </a:r>
            <a:r>
              <a:rPr lang="en-CA" dirty="0">
                <a:latin typeface="Arial" panose="020B0604020202020204" pitchFamily="34" charset="0"/>
                <a:cs typeface="Arial" panose="020B0604020202020204" pitchFamily="34" charset="0"/>
              </a:rPr>
              <a:t> are cultures that emerge within different departments, branches, or geographic locations.</a:t>
            </a:r>
          </a:p>
          <a:p>
            <a:r>
              <a:rPr lang="en-CA" b="1" dirty="0">
                <a:latin typeface="Arial" panose="020B0604020202020204" pitchFamily="34" charset="0"/>
                <a:cs typeface="Arial" panose="020B0604020202020204" pitchFamily="34" charset="0"/>
              </a:rPr>
              <a:t>Team-oriented cultures</a:t>
            </a:r>
            <a:r>
              <a:rPr lang="en-CA" dirty="0">
                <a:latin typeface="Arial" panose="020B0604020202020204" pitchFamily="34" charset="0"/>
                <a:cs typeface="Arial" panose="020B0604020202020204" pitchFamily="34" charset="0"/>
              </a:rPr>
              <a:t> are collaborative and emphasize cooperation among employees.</a:t>
            </a:r>
          </a:p>
          <a:p>
            <a:r>
              <a:rPr lang="en-CA" b="1" dirty="0">
                <a:latin typeface="Arial" panose="020B0604020202020204" pitchFamily="34" charset="0"/>
                <a:cs typeface="Arial" panose="020B0604020202020204" pitchFamily="34" charset="0"/>
              </a:rPr>
              <a:t>Virtual structure</a:t>
            </a:r>
            <a:r>
              <a:rPr lang="en-CA" dirty="0">
                <a:latin typeface="Arial" panose="020B0604020202020204" pitchFamily="34" charset="0"/>
                <a:cs typeface="Arial" panose="020B0604020202020204" pitchFamily="34" charset="0"/>
              </a:rPr>
              <a:t> is a type of organization design considered boundaryless due to its dependence on information communication technologies (ICTs), where the headquarters may be the only part of a stable organizational base due to structuring around virtual connection and possibly outsourced tasks, positions, and projects.</a:t>
            </a:r>
          </a:p>
          <a:p>
            <a:r>
              <a:rPr lang="en-CA" b="1" dirty="0">
                <a:latin typeface="Arial" panose="020B0604020202020204" pitchFamily="34" charset="0"/>
                <a:cs typeface="Arial" panose="020B0604020202020204" pitchFamily="34" charset="0"/>
              </a:rPr>
              <a:t>Values</a:t>
            </a:r>
            <a:r>
              <a:rPr lang="en-CA" dirty="0">
                <a:latin typeface="Arial" panose="020B0604020202020204" pitchFamily="34" charset="0"/>
                <a:cs typeface="Arial" panose="020B0604020202020204" pitchFamily="34" charset="0"/>
              </a:rPr>
              <a:t> are shared principles, standards, and goals.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1697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3183A-A52E-D0D1-2F4A-CC7FF0408985}"/>
              </a:ext>
            </a:extLst>
          </p:cNvPr>
          <p:cNvSpPr>
            <a:spLocks noGrp="1"/>
          </p:cNvSpPr>
          <p:nvPr>
            <p:ph type="title"/>
          </p:nvPr>
        </p:nvSpPr>
        <p:spPr>
          <a:xfrm>
            <a:off x="0" y="189662"/>
            <a:ext cx="9471278" cy="607800"/>
          </a:xfrm>
        </p:spPr>
        <p:txBody>
          <a:bodyPr>
            <a:noAutofit/>
          </a:bodyPr>
          <a:lstStyle/>
          <a:p>
            <a:r>
              <a:rPr lang="en-CA" sz="2400" dirty="0">
                <a:latin typeface="Arial" panose="020B0604020202020204" pitchFamily="34" charset="0"/>
                <a:cs typeface="Arial" panose="020B0604020202020204" pitchFamily="34" charset="0"/>
              </a:rPr>
              <a:t>1.1 Introduction to Principles of Leadership and Management</a:t>
            </a:r>
            <a:br>
              <a:rPr lang="en-CA" sz="2400" dirty="0">
                <a:latin typeface="Arial" panose="020B0604020202020204" pitchFamily="34" charset="0"/>
                <a:cs typeface="Arial" panose="020B0604020202020204" pitchFamily="34" charset="0"/>
              </a:rPr>
            </a:br>
            <a:br>
              <a:rPr lang="en-CA" sz="2400" dirty="0">
                <a:latin typeface="Arial" panose="020B0604020202020204" pitchFamily="34" charset="0"/>
                <a:cs typeface="Arial" panose="020B0604020202020204" pitchFamily="34" charset="0"/>
              </a:rPr>
            </a:br>
            <a:br>
              <a:rPr lang="en-CA"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CFF9CBDA-DDCC-66FF-6BF1-127587380F23}"/>
              </a:ext>
            </a:extLst>
          </p:cNvPr>
          <p:cNvSpPr txBox="1">
            <a:spLocks noGrp="1"/>
          </p:cNvSpPr>
          <p:nvPr>
            <p:ph type="body" idx="1"/>
          </p:nvPr>
        </p:nvSpPr>
        <p:spPr>
          <a:xfrm>
            <a:off x="311700" y="1830160"/>
            <a:ext cx="8520600" cy="1068736"/>
          </a:xfrm>
          <a:prstGeom prst="rect">
            <a:avLst/>
          </a:prstGeom>
          <a:solidFill>
            <a:schemeClr val="bg1">
              <a:lumMod val="95000"/>
            </a:schemeClr>
          </a:solidFill>
          <a:ln w="57150">
            <a:solidFill>
              <a:schemeClr val="tx1"/>
            </a:solidFill>
          </a:ln>
        </p:spPr>
        <p:txBody>
          <a:bodyPr wrap="square" lIns="108000" tIns="72000" rIns="108000" bIns="72000">
            <a:spAutoFit/>
          </a:bodyPr>
          <a:lstStyle/>
          <a:p>
            <a:pPr marL="114300" indent="0" algn="ctr">
              <a:buNone/>
            </a:pPr>
            <a:r>
              <a:rPr lang="en-CA" sz="2000" dirty="0">
                <a:latin typeface="Arial" panose="020B0604020202020204" pitchFamily="34" charset="0"/>
                <a:cs typeface="Arial" panose="020B0604020202020204" pitchFamily="34" charset="0"/>
              </a:rPr>
              <a:t>A manager’s primary challenge is to solve problems creatively, and you should view </a:t>
            </a:r>
            <a:r>
              <a:rPr lang="en-CA" sz="2000" b="1" dirty="0">
                <a:latin typeface="Arial" panose="020B0604020202020204" pitchFamily="34" charset="0"/>
                <a:cs typeface="Arial" panose="020B0604020202020204" pitchFamily="34" charset="0"/>
              </a:rPr>
              <a:t>management</a:t>
            </a:r>
            <a:r>
              <a:rPr lang="en-CA" sz="2000" dirty="0">
                <a:latin typeface="Arial" panose="020B0604020202020204" pitchFamily="34" charset="0"/>
                <a:cs typeface="Arial" panose="020B0604020202020204" pitchFamily="34" charset="0"/>
              </a:rPr>
              <a:t> as “the art of getting things done through the efforts of other people”</a:t>
            </a:r>
            <a:endParaRPr lang="en-US" sz="2000" i="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9474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9DE46-4B4C-7312-4470-E7DBB2762BD6}"/>
              </a:ext>
            </a:extLst>
          </p:cNvPr>
          <p:cNvSpPr>
            <a:spLocks noGrp="1"/>
          </p:cNvSpPr>
          <p:nvPr>
            <p:ph type="title"/>
          </p:nvPr>
        </p:nvSpPr>
        <p:spPr>
          <a:xfrm>
            <a:off x="311700" y="208312"/>
            <a:ext cx="8520600" cy="607800"/>
          </a:xfrm>
        </p:spPr>
        <p:txBody>
          <a:bodyPr>
            <a:noAutofit/>
          </a:bodyPr>
          <a:lstStyle/>
          <a:p>
            <a:r>
              <a:rPr lang="en-CA" sz="2600" dirty="0">
                <a:latin typeface="Arial" panose="020B0604020202020204" pitchFamily="34" charset="0"/>
                <a:cs typeface="Arial" panose="020B0604020202020204" pitchFamily="34" charset="0"/>
              </a:rPr>
              <a:t>8.2 External Environments and Internal Structures I</a:t>
            </a:r>
            <a:br>
              <a:rPr lang="en-CA" sz="2600" dirty="0">
                <a:latin typeface="Arial" panose="020B0604020202020204" pitchFamily="34" charset="0"/>
                <a:cs typeface="Arial" panose="020B0604020202020204" pitchFamily="34" charset="0"/>
              </a:rPr>
            </a:br>
            <a:br>
              <a:rPr lang="en-CA" sz="2600" dirty="0">
                <a:latin typeface="Arial" panose="020B0604020202020204" pitchFamily="34" charset="0"/>
                <a:cs typeface="Arial" panose="020B0604020202020204" pitchFamily="34" charset="0"/>
              </a:rPr>
            </a:br>
            <a:br>
              <a:rPr lang="en-CA" sz="2600" dirty="0">
                <a:latin typeface="Arial" panose="020B0604020202020204" pitchFamily="34" charset="0"/>
                <a:cs typeface="Arial" panose="020B0604020202020204" pitchFamily="34" charset="0"/>
              </a:rPr>
            </a:br>
            <a:endParaRPr lang="en-US" sz="26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8733A8E-30B6-6432-82FB-07C74D038B9F}"/>
              </a:ext>
            </a:extLst>
          </p:cNvPr>
          <p:cNvSpPr>
            <a:spLocks noGrp="1"/>
          </p:cNvSpPr>
          <p:nvPr>
            <p:ph type="body" idx="1"/>
          </p:nvPr>
        </p:nvSpPr>
        <p:spPr>
          <a:xfrm>
            <a:off x="311700" y="902250"/>
            <a:ext cx="8520600" cy="3339000"/>
          </a:xfrm>
        </p:spPr>
        <p:txBody>
          <a:bodyPr/>
          <a:lstStyle/>
          <a:p>
            <a:pPr marL="114300" indent="0">
              <a:buNone/>
            </a:pPr>
            <a:r>
              <a:rPr lang="en-CA" b="1" dirty="0"/>
              <a:t>External Forces that Influence Business Activities</a:t>
            </a:r>
          </a:p>
          <a:p>
            <a:pPr marL="114300" indent="0">
              <a:buNone/>
            </a:pPr>
            <a:br>
              <a:rPr lang="en-CA" dirty="0"/>
            </a:br>
            <a:endParaRPr lang="en-US" dirty="0"/>
          </a:p>
        </p:txBody>
      </p:sp>
      <p:pic>
        <p:nvPicPr>
          <p:cNvPr id="5" name="Picture 4">
            <a:extLst>
              <a:ext uri="{FF2B5EF4-FFF2-40B4-BE49-F238E27FC236}">
                <a16:creationId xmlns:a16="http://schemas.microsoft.com/office/drawing/2014/main" id="{3E90B583-9EF6-08A5-0275-00F15D5F1C84}"/>
              </a:ext>
            </a:extLst>
          </p:cNvPr>
          <p:cNvPicPr>
            <a:picLocks noChangeAspect="1"/>
          </p:cNvPicPr>
          <p:nvPr/>
        </p:nvPicPr>
        <p:blipFill>
          <a:blip r:embed="rId3"/>
          <a:stretch>
            <a:fillRect/>
          </a:stretch>
        </p:blipFill>
        <p:spPr>
          <a:xfrm>
            <a:off x="1498600" y="1421176"/>
            <a:ext cx="6146800" cy="3457575"/>
          </a:xfrm>
          <a:prstGeom prst="rect">
            <a:avLst/>
          </a:prstGeom>
        </p:spPr>
      </p:pic>
    </p:spTree>
    <p:extLst>
      <p:ext uri="{BB962C8B-B14F-4D97-AF65-F5344CB8AC3E}">
        <p14:creationId xmlns:p14="http://schemas.microsoft.com/office/powerpoint/2010/main" val="3757958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9CB7C-DB74-817C-4550-FEC40C1A8E20}"/>
              </a:ext>
            </a:extLst>
          </p:cNvPr>
          <p:cNvSpPr>
            <a:spLocks noGrp="1"/>
          </p:cNvSpPr>
          <p:nvPr>
            <p:ph type="title"/>
          </p:nvPr>
        </p:nvSpPr>
        <p:spPr/>
        <p:txBody>
          <a:bodyPr>
            <a:noAutofit/>
          </a:bodyPr>
          <a:lstStyle/>
          <a:p>
            <a:r>
              <a:rPr lang="en-CA" sz="2500" dirty="0">
                <a:latin typeface="Arial" panose="020B0604020202020204" pitchFamily="34" charset="0"/>
                <a:cs typeface="Arial" panose="020B0604020202020204" pitchFamily="34" charset="0"/>
              </a:rPr>
              <a:t>8.2 External Environments and Internal Structures II</a:t>
            </a: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endParaRPr lang="en-US" sz="2500" dirty="0"/>
          </a:p>
        </p:txBody>
      </p:sp>
      <p:sp>
        <p:nvSpPr>
          <p:cNvPr id="3" name="Text Placeholder 2">
            <a:extLst>
              <a:ext uri="{FF2B5EF4-FFF2-40B4-BE49-F238E27FC236}">
                <a16:creationId xmlns:a16="http://schemas.microsoft.com/office/drawing/2014/main" id="{F6A785B3-63AF-AAD7-EAE6-DBA5F33D033E}"/>
              </a:ext>
            </a:extLst>
          </p:cNvPr>
          <p:cNvSpPr>
            <a:spLocks noGrp="1"/>
          </p:cNvSpPr>
          <p:nvPr>
            <p:ph type="body" idx="1"/>
          </p:nvPr>
        </p:nvSpPr>
        <p:spPr>
          <a:xfrm>
            <a:off x="311700" y="1017800"/>
            <a:ext cx="8520600" cy="3339000"/>
          </a:xfrm>
        </p:spPr>
        <p:txBody>
          <a:bodyPr/>
          <a:lstStyle/>
          <a:p>
            <a:pPr marL="114300" indent="0">
              <a:buNone/>
            </a:pPr>
            <a:r>
              <a:rPr lang="en-CA" dirty="0">
                <a:solidFill>
                  <a:schemeClr val="bg2">
                    <a:lumMod val="50000"/>
                  </a:schemeClr>
                </a:solidFill>
                <a:latin typeface="Arial" panose="020B0604020202020204" pitchFamily="34" charset="0"/>
                <a:cs typeface="Arial" panose="020B0604020202020204" pitchFamily="34" charset="0"/>
              </a:rPr>
              <a:t>“</a:t>
            </a:r>
            <a:r>
              <a:rPr lang="en-CA" dirty="0">
                <a:solidFill>
                  <a:schemeClr val="bg2">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Macro Forces and Environments</a:t>
            </a:r>
            <a:r>
              <a:rPr lang="en-CA" dirty="0">
                <a:solidFill>
                  <a:schemeClr val="bg2">
                    <a:lumMod val="50000"/>
                  </a:schemeClr>
                </a:solidFill>
                <a:latin typeface="Arial" panose="020B0604020202020204" pitchFamily="34" charset="0"/>
                <a:cs typeface="Arial" panose="020B0604020202020204" pitchFamily="34" charset="0"/>
              </a:rPr>
              <a:t>”</a:t>
            </a:r>
            <a:endParaRPr lang="en-US" dirty="0">
              <a:solidFill>
                <a:schemeClr val="bg2">
                  <a:lumMod val="50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2D1273C-BA19-3F5A-5BB2-E6E2E6F60389}"/>
              </a:ext>
            </a:extLst>
          </p:cNvPr>
          <p:cNvPicPr>
            <a:picLocks noChangeAspect="1"/>
          </p:cNvPicPr>
          <p:nvPr/>
        </p:nvPicPr>
        <p:blipFill>
          <a:blip r:embed="rId4"/>
          <a:stretch>
            <a:fillRect/>
          </a:stretch>
        </p:blipFill>
        <p:spPr>
          <a:xfrm>
            <a:off x="1670050" y="1466250"/>
            <a:ext cx="5803900" cy="3314700"/>
          </a:xfrm>
          <a:prstGeom prst="rect">
            <a:avLst/>
          </a:prstGeom>
        </p:spPr>
      </p:pic>
    </p:spTree>
    <p:extLst>
      <p:ext uri="{BB962C8B-B14F-4D97-AF65-F5344CB8AC3E}">
        <p14:creationId xmlns:p14="http://schemas.microsoft.com/office/powerpoint/2010/main" val="4006535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6B8B4-7A31-A8A4-AB83-BFDD6F27071D}"/>
              </a:ext>
            </a:extLst>
          </p:cNvPr>
          <p:cNvSpPr>
            <a:spLocks noGrp="1"/>
          </p:cNvSpPr>
          <p:nvPr>
            <p:ph type="title"/>
          </p:nvPr>
        </p:nvSpPr>
        <p:spPr/>
        <p:txBody>
          <a:bodyPr>
            <a:noAutofit/>
          </a:bodyPr>
          <a:lstStyle/>
          <a:p>
            <a:r>
              <a:rPr lang="en-CA" sz="2500" dirty="0">
                <a:latin typeface="Arial" panose="020B0604020202020204" pitchFamily="34" charset="0"/>
                <a:cs typeface="Arial" panose="020B0604020202020204" pitchFamily="34" charset="0"/>
              </a:rPr>
              <a:t>8.2 External Environments and Internal Structures III</a:t>
            </a: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endParaRPr lang="en-US" sz="2500" dirty="0"/>
          </a:p>
        </p:txBody>
      </p:sp>
      <p:sp>
        <p:nvSpPr>
          <p:cNvPr id="3" name="Text Placeholder 2">
            <a:extLst>
              <a:ext uri="{FF2B5EF4-FFF2-40B4-BE49-F238E27FC236}">
                <a16:creationId xmlns:a16="http://schemas.microsoft.com/office/drawing/2014/main" id="{0AD8C5A5-09C6-4F85-E0E9-193F06CAB1AD}"/>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Types of Organizational Structures</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The six types of organizational structures discussed here include functional, divisional, geographic, matrix, networked/team, and virtual (Burton &amp; </a:t>
            </a:r>
            <a:r>
              <a:rPr lang="en-CA" sz="2000" dirty="0" err="1">
                <a:latin typeface="Arial" panose="020B0604020202020204" pitchFamily="34" charset="0"/>
                <a:cs typeface="Arial" panose="020B0604020202020204" pitchFamily="34" charset="0"/>
              </a:rPr>
              <a:t>Obel</a:t>
            </a:r>
            <a:r>
              <a:rPr lang="en-CA" sz="2000" dirty="0">
                <a:latin typeface="Arial" panose="020B0604020202020204" pitchFamily="34" charset="0"/>
                <a:cs typeface="Arial" panose="020B0604020202020204" pitchFamily="34" charset="0"/>
              </a:rPr>
              <a:t>, 2018; Daft, 2016; </a:t>
            </a:r>
            <a:r>
              <a:rPr lang="en-CA" sz="2000" dirty="0" err="1">
                <a:latin typeface="Arial" panose="020B0604020202020204" pitchFamily="34" charset="0"/>
                <a:cs typeface="Arial" panose="020B0604020202020204" pitchFamily="34" charset="0"/>
              </a:rPr>
              <a:t>Rahnema</a:t>
            </a:r>
            <a:r>
              <a:rPr lang="en-CA" sz="2000" dirty="0">
                <a:latin typeface="Arial" panose="020B0604020202020204" pitchFamily="34" charset="0"/>
                <a:cs typeface="Arial" panose="020B0604020202020204" pitchFamily="34" charset="0"/>
              </a:rPr>
              <a:t> &amp; Van </a:t>
            </a:r>
            <a:r>
              <a:rPr lang="en-CA" sz="2000" dirty="0" err="1">
                <a:latin typeface="Arial" panose="020B0604020202020204" pitchFamily="34" charset="0"/>
                <a:cs typeface="Arial" panose="020B0604020202020204" pitchFamily="34" charset="0"/>
              </a:rPr>
              <a:t>Durme</a:t>
            </a:r>
            <a:r>
              <a:rPr lang="en-CA" sz="2000" dirty="0">
                <a:latin typeface="Arial" panose="020B0604020202020204" pitchFamily="34" charset="0"/>
                <a:cs typeface="Arial" panose="020B0604020202020204" pitchFamily="34" charset="0"/>
              </a:rPr>
              <a:t>, 2017).</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8774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A4EEC-786C-C19D-034E-54D6C1AE8EF1}"/>
              </a:ext>
            </a:extLst>
          </p:cNvPr>
          <p:cNvSpPr>
            <a:spLocks noGrp="1"/>
          </p:cNvSpPr>
          <p:nvPr>
            <p:ph type="title"/>
          </p:nvPr>
        </p:nvSpPr>
        <p:spPr/>
        <p:txBody>
          <a:bodyPr>
            <a:noAutofit/>
          </a:bodyPr>
          <a:lstStyle/>
          <a:p>
            <a:r>
              <a:rPr lang="en-CA" sz="2500" dirty="0">
                <a:latin typeface="Arial" panose="020B0604020202020204" pitchFamily="34" charset="0"/>
                <a:cs typeface="Arial" panose="020B0604020202020204" pitchFamily="34" charset="0"/>
              </a:rPr>
              <a:t>8.2 External Environments and Internal Structures IV</a:t>
            </a: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endParaRPr lang="en-US" sz="2500" dirty="0"/>
          </a:p>
        </p:txBody>
      </p:sp>
      <p:sp>
        <p:nvSpPr>
          <p:cNvPr id="3" name="Text Placeholder 2">
            <a:extLst>
              <a:ext uri="{FF2B5EF4-FFF2-40B4-BE49-F238E27FC236}">
                <a16:creationId xmlns:a16="http://schemas.microsoft.com/office/drawing/2014/main" id="{4A4CE0E4-95DE-8213-4357-C5BBE02C9B75}"/>
              </a:ext>
            </a:extLst>
          </p:cNvPr>
          <p:cNvSpPr>
            <a:spLocks noGrp="1"/>
          </p:cNvSpPr>
          <p:nvPr>
            <p:ph type="body" idx="1"/>
          </p:nvPr>
        </p:nvSpPr>
        <p:spPr/>
        <p:txBody>
          <a:bodyPr/>
          <a:lstStyle/>
          <a:p>
            <a:pPr marL="114300" indent="0">
              <a:buNone/>
            </a:pPr>
            <a:r>
              <a:rPr lang="en-CA" b="1" dirty="0"/>
              <a:t>Functional Structure</a:t>
            </a:r>
          </a:p>
          <a:p>
            <a:pPr marL="114300" indent="0">
              <a:buNone/>
            </a:pPr>
            <a:br>
              <a:rPr lang="en-CA" dirty="0"/>
            </a:br>
            <a:endParaRPr lang="en-US" dirty="0"/>
          </a:p>
        </p:txBody>
      </p:sp>
      <p:pic>
        <p:nvPicPr>
          <p:cNvPr id="5" name="Picture 4">
            <a:extLst>
              <a:ext uri="{FF2B5EF4-FFF2-40B4-BE49-F238E27FC236}">
                <a16:creationId xmlns:a16="http://schemas.microsoft.com/office/drawing/2014/main" id="{1F757631-BD45-D20B-F2E5-E898299D8390}"/>
              </a:ext>
            </a:extLst>
          </p:cNvPr>
          <p:cNvPicPr>
            <a:picLocks noChangeAspect="1"/>
          </p:cNvPicPr>
          <p:nvPr/>
        </p:nvPicPr>
        <p:blipFill>
          <a:blip r:embed="rId3"/>
          <a:stretch>
            <a:fillRect/>
          </a:stretch>
        </p:blipFill>
        <p:spPr>
          <a:xfrm>
            <a:off x="311700" y="2078821"/>
            <a:ext cx="8522789" cy="2217758"/>
          </a:xfrm>
          <a:prstGeom prst="rect">
            <a:avLst/>
          </a:prstGeom>
        </p:spPr>
      </p:pic>
    </p:spTree>
    <p:extLst>
      <p:ext uri="{BB962C8B-B14F-4D97-AF65-F5344CB8AC3E}">
        <p14:creationId xmlns:p14="http://schemas.microsoft.com/office/powerpoint/2010/main" val="370313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639B6-BA71-9FFA-0E6E-6B7275D06871}"/>
              </a:ext>
            </a:extLst>
          </p:cNvPr>
          <p:cNvSpPr>
            <a:spLocks noGrp="1"/>
          </p:cNvSpPr>
          <p:nvPr>
            <p:ph type="title"/>
          </p:nvPr>
        </p:nvSpPr>
        <p:spPr/>
        <p:txBody>
          <a:bodyPr>
            <a:noAutofit/>
          </a:bodyPr>
          <a:lstStyle/>
          <a:p>
            <a:r>
              <a:rPr lang="en-CA" sz="2500" dirty="0">
                <a:latin typeface="Arial" panose="020B0604020202020204" pitchFamily="34" charset="0"/>
                <a:cs typeface="Arial" panose="020B0604020202020204" pitchFamily="34" charset="0"/>
              </a:rPr>
              <a:t>8.2 External Environments and Internal Structures V</a:t>
            </a: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endParaRPr lang="en-US" sz="2500" dirty="0"/>
          </a:p>
        </p:txBody>
      </p:sp>
      <p:sp>
        <p:nvSpPr>
          <p:cNvPr id="3" name="Text Placeholder 2">
            <a:extLst>
              <a:ext uri="{FF2B5EF4-FFF2-40B4-BE49-F238E27FC236}">
                <a16:creationId xmlns:a16="http://schemas.microsoft.com/office/drawing/2014/main" id="{29DA0CAB-2A66-27CC-196F-78695BAD42E9}"/>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Divisional Structure</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b="1" dirty="0">
                <a:latin typeface="Arial" panose="020B0604020202020204" pitchFamily="34" charset="0"/>
                <a:cs typeface="Arial" panose="020B0604020202020204" pitchFamily="34" charset="0"/>
              </a:rPr>
              <a:t>Divisional structures </a:t>
            </a:r>
            <a:r>
              <a:rPr lang="en-CA" sz="2000" dirty="0">
                <a:latin typeface="Arial" panose="020B0604020202020204" pitchFamily="34" charset="0"/>
                <a:cs typeface="Arial" panose="020B0604020202020204" pitchFamily="34" charset="0"/>
              </a:rPr>
              <a:t>are, in effect, many functional departments grouped under a division head. Each functional group in a division has its own marketing, sales, accounting, manufacturing, and production team. This structure resembles a product structure that also has profit centers. </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6988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52EF3-B083-66F9-C3CE-26DC17106ECF}"/>
              </a:ext>
            </a:extLst>
          </p:cNvPr>
          <p:cNvSpPr>
            <a:spLocks noGrp="1"/>
          </p:cNvSpPr>
          <p:nvPr>
            <p:ph type="title"/>
          </p:nvPr>
        </p:nvSpPr>
        <p:spPr/>
        <p:txBody>
          <a:bodyPr>
            <a:noAutofit/>
          </a:bodyPr>
          <a:lstStyle/>
          <a:p>
            <a:r>
              <a:rPr lang="en-CA" sz="2500" dirty="0">
                <a:latin typeface="Arial" panose="020B0604020202020204" pitchFamily="34" charset="0"/>
                <a:cs typeface="Arial" panose="020B0604020202020204" pitchFamily="34" charset="0"/>
              </a:rPr>
              <a:t>8.2 External Environments and Internal Structures VI</a:t>
            </a: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endParaRPr lang="en-US" sz="2500" dirty="0"/>
          </a:p>
        </p:txBody>
      </p:sp>
      <p:sp>
        <p:nvSpPr>
          <p:cNvPr id="3" name="Text Placeholder 2">
            <a:extLst>
              <a:ext uri="{FF2B5EF4-FFF2-40B4-BE49-F238E27FC236}">
                <a16:creationId xmlns:a16="http://schemas.microsoft.com/office/drawing/2014/main" id="{DAAF33BE-EE96-7669-28AA-D9CD67535F45}"/>
              </a:ext>
            </a:extLst>
          </p:cNvPr>
          <p:cNvSpPr>
            <a:spLocks noGrp="1"/>
          </p:cNvSpPr>
          <p:nvPr>
            <p:ph type="body" idx="1"/>
          </p:nvPr>
        </p:nvSpPr>
        <p:spPr/>
        <p:txBody>
          <a:bodyPr/>
          <a:lstStyle/>
          <a:p>
            <a:pPr marL="114300" indent="0">
              <a:buNone/>
            </a:pPr>
            <a:r>
              <a:rPr lang="en-CA" b="1" dirty="0"/>
              <a:t>Geographic Structure</a:t>
            </a:r>
          </a:p>
          <a:p>
            <a:pPr marL="114300" indent="0">
              <a:buNone/>
            </a:pPr>
            <a:br>
              <a:rPr lang="en-CA" dirty="0"/>
            </a:br>
            <a:endParaRPr lang="en-US" dirty="0"/>
          </a:p>
        </p:txBody>
      </p:sp>
      <p:pic>
        <p:nvPicPr>
          <p:cNvPr id="5" name="Picture 4">
            <a:extLst>
              <a:ext uri="{FF2B5EF4-FFF2-40B4-BE49-F238E27FC236}">
                <a16:creationId xmlns:a16="http://schemas.microsoft.com/office/drawing/2014/main" id="{77ACBACC-AB0D-EE30-C5A0-CDA8923BA268}"/>
              </a:ext>
            </a:extLst>
          </p:cNvPr>
          <p:cNvPicPr>
            <a:picLocks noChangeAspect="1"/>
          </p:cNvPicPr>
          <p:nvPr/>
        </p:nvPicPr>
        <p:blipFill>
          <a:blip r:embed="rId3"/>
          <a:stretch>
            <a:fillRect/>
          </a:stretch>
        </p:blipFill>
        <p:spPr>
          <a:xfrm>
            <a:off x="3260992" y="1229875"/>
            <a:ext cx="4633664" cy="3609485"/>
          </a:xfrm>
          <a:prstGeom prst="rect">
            <a:avLst/>
          </a:prstGeom>
        </p:spPr>
      </p:pic>
    </p:spTree>
    <p:extLst>
      <p:ext uri="{BB962C8B-B14F-4D97-AF65-F5344CB8AC3E}">
        <p14:creationId xmlns:p14="http://schemas.microsoft.com/office/powerpoint/2010/main" val="1065501643"/>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BF2186-FED6-46E8-8D31-AA574D56F178}">
  <ds:schemaRefs>
    <ds:schemaRef ds:uri="http://schemas.microsoft.com/sharepoint/v3/contenttype/forms"/>
  </ds:schemaRefs>
</ds:datastoreItem>
</file>

<file path=customXml/itemProps2.xml><?xml version="1.0" encoding="utf-8"?>
<ds:datastoreItem xmlns:ds="http://schemas.openxmlformats.org/officeDocument/2006/customXml" ds:itemID="{DF70651D-7283-4774-819A-4F89961B03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bd359-9534-4d37-9b01-9864deda33e0"/>
    <ds:schemaRef ds:uri="2f475e60-e75d-4119-aa30-b65db0d9cc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0B0503-3AC4-4ACC-9FF7-4B81745C2F98}">
  <ds:schemaRefs>
    <ds:schemaRef ds:uri="http://schemas.microsoft.com/office/2006/documentManagement/types"/>
    <ds:schemaRef ds:uri="94abd359-9534-4d37-9b01-9864deda33e0"/>
    <ds:schemaRef ds:uri="http://schemas.microsoft.com/office/2006/metadata/properties"/>
    <ds:schemaRef ds:uri="http://purl.org/dc/dcmitype/"/>
    <ds:schemaRef ds:uri="http://schemas.microsoft.com/office/infopath/2007/PartnerControls"/>
    <ds:schemaRef ds:uri="http://purl.org/dc/elements/1.1/"/>
    <ds:schemaRef ds:uri="http://schemas.openxmlformats.org/package/2006/metadata/core-properties"/>
    <ds:schemaRef ds:uri="2f475e60-e75d-4119-aa30-b65db0d9cc60"/>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13798</TotalTime>
  <Words>4733</Words>
  <Application>Microsoft Office PowerPoint</Application>
  <PresentationFormat>On-screen Show (16:9)</PresentationFormat>
  <Paragraphs>223</Paragraphs>
  <Slides>31</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Roboto</vt:lpstr>
      <vt:lpstr>Geometric</vt:lpstr>
      <vt:lpstr>Principles of Leadership &amp; Management   </vt:lpstr>
      <vt:lpstr>Learning Outcomes </vt:lpstr>
      <vt:lpstr>8.1 Organizational Environment and Culture   </vt:lpstr>
      <vt:lpstr>8.2 External Environments and Internal Structures I   </vt:lpstr>
      <vt:lpstr>8.2 External Environments and Internal Structures II   </vt:lpstr>
      <vt:lpstr>8.2 External Environments and Internal Structures III   </vt:lpstr>
      <vt:lpstr>8.2 External Environments and Internal Structures IV   </vt:lpstr>
      <vt:lpstr>8.2 External Environments and Internal Structures V   </vt:lpstr>
      <vt:lpstr>8.2 External Environments and Internal Structures VI   </vt:lpstr>
      <vt:lpstr>8.2 External Environments and Internal Structures VII   </vt:lpstr>
      <vt:lpstr>8.2 External Environments and Internal Structures VIII   </vt:lpstr>
      <vt:lpstr>8.2 External Environments and Internal Structures IX   </vt:lpstr>
      <vt:lpstr>8.3 Organizational Culture I   </vt:lpstr>
      <vt:lpstr>8.3 Organizational Culture II    </vt:lpstr>
      <vt:lpstr>8.3 Organizational Culture III    </vt:lpstr>
      <vt:lpstr>8.4 Case in Point: Google Creates Unique Culture   </vt:lpstr>
      <vt:lpstr>8.5 Measuring Organizational Culture I   </vt:lpstr>
      <vt:lpstr>8.5 Measuring Organizational Culture II   </vt:lpstr>
      <vt:lpstr>8.6 Creating and Maintaining Organizational Culture I   </vt:lpstr>
      <vt:lpstr>8.6 Creating and Maintaining Organizational Culture II   </vt:lpstr>
      <vt:lpstr>8.7 Creating a Culture of Diversity I  </vt:lpstr>
      <vt:lpstr>8.7 Creating a Culture of Diversity II  </vt:lpstr>
      <vt:lpstr>8.8 Gender and Sexual Orientation I  </vt:lpstr>
      <vt:lpstr>8.8 Gender and Sexual Orientation II  </vt:lpstr>
      <vt:lpstr>8.9 Case in Point: Uber Pays the Price   </vt:lpstr>
      <vt:lpstr>8.10 Developing Your Personal Skills: Learning to Fit In I   </vt:lpstr>
      <vt:lpstr>8.10 Developing Your Personal Skills: Learning to Fit In II   </vt:lpstr>
      <vt:lpstr>8.11 Key Terms I   </vt:lpstr>
      <vt:lpstr>8.11 Key Terms II   </vt:lpstr>
      <vt:lpstr>8.11 Key Terms III   </vt:lpstr>
      <vt:lpstr>1.1 Introduction to Principles of Leadership and Management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Psychology, Communication, and The Canadian Workplace</dc:title>
  <dc:creator>Fanshawe College</dc:creator>
  <cp:lastModifiedBy>Ayers, Jennifer</cp:lastModifiedBy>
  <cp:revision>20</cp:revision>
  <dcterms:modified xsi:type="dcterms:W3CDTF">2022-08-24T14:56:01Z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