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46"/>
  </p:notesMasterIdLst>
  <p:sldIdLst>
    <p:sldId id="256" r:id="rId5"/>
    <p:sldId id="257" r:id="rId6"/>
    <p:sldId id="319" r:id="rId7"/>
    <p:sldId id="320" r:id="rId8"/>
    <p:sldId id="336" r:id="rId9"/>
    <p:sldId id="337" r:id="rId10"/>
    <p:sldId id="338" r:id="rId11"/>
    <p:sldId id="321" r:id="rId12"/>
    <p:sldId id="339" r:id="rId13"/>
    <p:sldId id="340" r:id="rId14"/>
    <p:sldId id="341" r:id="rId15"/>
    <p:sldId id="322" r:id="rId16"/>
    <p:sldId id="323" r:id="rId17"/>
    <p:sldId id="342" r:id="rId18"/>
    <p:sldId id="324" r:id="rId19"/>
    <p:sldId id="343" r:id="rId20"/>
    <p:sldId id="344" r:id="rId21"/>
    <p:sldId id="325" r:id="rId22"/>
    <p:sldId id="345" r:id="rId23"/>
    <p:sldId id="346" r:id="rId24"/>
    <p:sldId id="326" r:id="rId25"/>
    <p:sldId id="347" r:id="rId26"/>
    <p:sldId id="327" r:id="rId27"/>
    <p:sldId id="348" r:id="rId28"/>
    <p:sldId id="349" r:id="rId29"/>
    <p:sldId id="350" r:id="rId30"/>
    <p:sldId id="328" r:id="rId31"/>
    <p:sldId id="351" r:id="rId32"/>
    <p:sldId id="352" r:id="rId33"/>
    <p:sldId id="353" r:id="rId34"/>
    <p:sldId id="354" r:id="rId35"/>
    <p:sldId id="355" r:id="rId36"/>
    <p:sldId id="356" r:id="rId37"/>
    <p:sldId id="357" r:id="rId38"/>
    <p:sldId id="329" r:id="rId39"/>
    <p:sldId id="335" r:id="rId40"/>
    <p:sldId id="330" r:id="rId41"/>
    <p:sldId id="331" r:id="rId42"/>
    <p:sldId id="332" r:id="rId43"/>
    <p:sldId id="333" r:id="rId44"/>
    <p:sldId id="334"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Roboto"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895" autoAdjust="0"/>
  </p:normalViewPr>
  <p:slideViewPr>
    <p:cSldViewPr snapToGrid="0">
      <p:cViewPr varScale="1">
        <p:scale>
          <a:sx n="118" d="100"/>
          <a:sy n="118" d="100"/>
        </p:scale>
        <p:origin x="138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Jennifer" userId="d9357b1c-0706-4360-a279-893fe3185c54" providerId="ADAL" clId="{CA801EE4-AFD1-46AB-9022-DC69BF359DB3}"/>
    <pc:docChg chg="modSld">
      <pc:chgData name="Ayers, Jennifer" userId="d9357b1c-0706-4360-a279-893fe3185c54" providerId="ADAL" clId="{CA801EE4-AFD1-46AB-9022-DC69BF359DB3}" dt="2022-08-24T14:55:37.197" v="1706" actId="20577"/>
      <pc:docMkLst>
        <pc:docMk/>
      </pc:docMkLst>
      <pc:sldChg chg="modSp">
        <pc:chgData name="Ayers, Jennifer" userId="d9357b1c-0706-4360-a279-893fe3185c54" providerId="ADAL" clId="{CA801EE4-AFD1-46AB-9022-DC69BF359DB3}" dt="2022-08-24T14:55:37.197" v="1706" actId="20577"/>
        <pc:sldMkLst>
          <pc:docMk/>
          <pc:sldMk cId="0" sldId="256"/>
        </pc:sldMkLst>
        <pc:spChg chg="mod">
          <ac:chgData name="Ayers, Jennifer" userId="d9357b1c-0706-4360-a279-893fe3185c54" providerId="ADAL" clId="{CA801EE4-AFD1-46AB-9022-DC69BF359DB3}" dt="2022-08-24T12:15:21.510" v="1582"/>
          <ac:spMkLst>
            <pc:docMk/>
            <pc:sldMk cId="0" sldId="256"/>
            <ac:spMk id="5" creationId="{66997767-6F9A-8642-9168-B4A4E58C258A}"/>
          </ac:spMkLst>
        </pc:spChg>
        <pc:spChg chg="mod">
          <ac:chgData name="Ayers, Jennifer" userId="d9357b1c-0706-4360-a279-893fe3185c54" providerId="ADAL" clId="{CA801EE4-AFD1-46AB-9022-DC69BF359DB3}" dt="2022-08-24T12:15:17.528" v="1576"/>
          <ac:spMkLst>
            <pc:docMk/>
            <pc:sldMk cId="0" sldId="256"/>
            <ac:spMk id="81" creationId="{00000000-0000-0000-0000-000000000000}"/>
          </ac:spMkLst>
        </pc:spChg>
        <pc:spChg chg="mod">
          <ac:chgData name="Ayers, Jennifer" userId="d9357b1c-0706-4360-a279-893fe3185c54" providerId="ADAL" clId="{CA801EE4-AFD1-46AB-9022-DC69BF359DB3}" dt="2022-08-24T14:55:37.197" v="1706" actId="20577"/>
          <ac:spMkLst>
            <pc:docMk/>
            <pc:sldMk cId="0" sldId="256"/>
            <ac:spMk id="82" creationId="{00000000-0000-0000-0000-000000000000}"/>
          </ac:spMkLst>
        </pc:spChg>
        <pc:picChg chg="mod">
          <ac:chgData name="Ayers, Jennifer" userId="d9357b1c-0706-4360-a279-893fe3185c54" providerId="ADAL" clId="{CA801EE4-AFD1-46AB-9022-DC69BF359DB3}" dt="2022-08-24T12:15:20.076" v="1580"/>
          <ac:picMkLst>
            <pc:docMk/>
            <pc:sldMk cId="0" sldId="256"/>
            <ac:picMk id="6" creationId="{BFDC65B2-6F7C-A64A-ABCD-3E02C7FE5333}"/>
          </ac:picMkLst>
        </pc:picChg>
      </pc:sldChg>
      <pc:sldChg chg="modSp">
        <pc:chgData name="Ayers, Jennifer" userId="d9357b1c-0706-4360-a279-893fe3185c54" providerId="ADAL" clId="{CA801EE4-AFD1-46AB-9022-DC69BF359DB3}" dt="2022-08-24T12:15:29.532" v="1588"/>
        <pc:sldMkLst>
          <pc:docMk/>
          <pc:sldMk cId="1130074499" sldId="319"/>
        </pc:sldMkLst>
        <pc:spChg chg="mod">
          <ac:chgData name="Ayers, Jennifer" userId="d9357b1c-0706-4360-a279-893fe3185c54" providerId="ADAL" clId="{CA801EE4-AFD1-46AB-9022-DC69BF359DB3}" dt="2022-08-24T12:15:25.678" v="1584"/>
          <ac:spMkLst>
            <pc:docMk/>
            <pc:sldMk cId="1130074499" sldId="319"/>
            <ac:spMk id="2" creationId="{C9B4D3FC-0FD7-02D6-1396-CEA79F7C9A50}"/>
          </ac:spMkLst>
        </pc:spChg>
        <pc:spChg chg="mod">
          <ac:chgData name="Ayers, Jennifer" userId="d9357b1c-0706-4360-a279-893fe3185c54" providerId="ADAL" clId="{CA801EE4-AFD1-46AB-9022-DC69BF359DB3}" dt="2022-08-24T12:15:27.860" v="1586"/>
          <ac:spMkLst>
            <pc:docMk/>
            <pc:sldMk cId="1130074499" sldId="319"/>
            <ac:spMk id="3" creationId="{D41D3B02-63B7-60E4-1FD6-E628BE8327F3}"/>
          </ac:spMkLst>
        </pc:spChg>
        <pc:picChg chg="mod">
          <ac:chgData name="Ayers, Jennifer" userId="d9357b1c-0706-4360-a279-893fe3185c54" providerId="ADAL" clId="{CA801EE4-AFD1-46AB-9022-DC69BF359DB3}" dt="2022-08-24T12:15:29.532" v="1588"/>
          <ac:picMkLst>
            <pc:docMk/>
            <pc:sldMk cId="1130074499" sldId="319"/>
            <ac:picMk id="5" creationId="{24539EA3-31FA-C0D2-9427-94E8BD2BFC23}"/>
          </ac:picMkLst>
        </pc:picChg>
      </pc:sldChg>
      <pc:sldChg chg="modSp">
        <pc:chgData name="Ayers, Jennifer" userId="d9357b1c-0706-4360-a279-893fe3185c54" providerId="ADAL" clId="{CA801EE4-AFD1-46AB-9022-DC69BF359DB3}" dt="2022-08-24T12:15:38.245" v="1594"/>
        <pc:sldMkLst>
          <pc:docMk/>
          <pc:sldMk cId="1876113800" sldId="320"/>
        </pc:sldMkLst>
        <pc:spChg chg="mod">
          <ac:chgData name="Ayers, Jennifer" userId="d9357b1c-0706-4360-a279-893fe3185c54" providerId="ADAL" clId="{CA801EE4-AFD1-46AB-9022-DC69BF359DB3}" dt="2022-08-24T12:15:35.365" v="1590"/>
          <ac:spMkLst>
            <pc:docMk/>
            <pc:sldMk cId="1876113800" sldId="320"/>
            <ac:spMk id="2" creationId="{09F0D435-835B-5EC9-AFDD-D8409B1708CC}"/>
          </ac:spMkLst>
        </pc:spChg>
        <pc:spChg chg="mod">
          <ac:chgData name="Ayers, Jennifer" userId="d9357b1c-0706-4360-a279-893fe3185c54" providerId="ADAL" clId="{CA801EE4-AFD1-46AB-9022-DC69BF359DB3}" dt="2022-08-24T12:15:36.748" v="1592"/>
          <ac:spMkLst>
            <pc:docMk/>
            <pc:sldMk cId="1876113800" sldId="320"/>
            <ac:spMk id="3" creationId="{30A66981-B3E3-D1AF-C4AB-91283AAEE20A}"/>
          </ac:spMkLst>
        </pc:spChg>
        <pc:spChg chg="mod">
          <ac:chgData name="Ayers, Jennifer" userId="d9357b1c-0706-4360-a279-893fe3185c54" providerId="ADAL" clId="{CA801EE4-AFD1-46AB-9022-DC69BF359DB3}" dt="2022-08-24T12:15:38.245" v="1594"/>
          <ac:spMkLst>
            <pc:docMk/>
            <pc:sldMk cId="1876113800" sldId="320"/>
            <ac:spMk id="4" creationId="{73FC2CDD-6211-F8C0-1525-9D71B1E22531}"/>
          </ac:spMkLst>
        </pc:spChg>
      </pc:sldChg>
      <pc:sldChg chg="modSp">
        <pc:chgData name="Ayers, Jennifer" userId="d9357b1c-0706-4360-a279-893fe3185c54" providerId="ADAL" clId="{CA801EE4-AFD1-46AB-9022-DC69BF359DB3}" dt="2022-08-24T12:15:51.525" v="1604"/>
        <pc:sldMkLst>
          <pc:docMk/>
          <pc:sldMk cId="706394223" sldId="321"/>
        </pc:sldMkLst>
        <pc:spChg chg="mod">
          <ac:chgData name="Ayers, Jennifer" userId="d9357b1c-0706-4360-a279-893fe3185c54" providerId="ADAL" clId="{CA801EE4-AFD1-46AB-9022-DC69BF359DB3}" dt="2022-08-24T12:15:48.342" v="1600"/>
          <ac:spMkLst>
            <pc:docMk/>
            <pc:sldMk cId="706394223" sldId="321"/>
            <ac:spMk id="2" creationId="{221363D3-8D00-1135-32C0-A78992B44F57}"/>
          </ac:spMkLst>
        </pc:spChg>
        <pc:spChg chg="mod">
          <ac:chgData name="Ayers, Jennifer" userId="d9357b1c-0706-4360-a279-893fe3185c54" providerId="ADAL" clId="{CA801EE4-AFD1-46AB-9022-DC69BF359DB3}" dt="2022-08-24T12:15:49.924" v="1602"/>
          <ac:spMkLst>
            <pc:docMk/>
            <pc:sldMk cId="706394223" sldId="321"/>
            <ac:spMk id="3" creationId="{F6D11849-ED72-A7FB-C5F4-AC15193CC11D}"/>
          </ac:spMkLst>
        </pc:spChg>
        <pc:spChg chg="mod">
          <ac:chgData name="Ayers, Jennifer" userId="d9357b1c-0706-4360-a279-893fe3185c54" providerId="ADAL" clId="{CA801EE4-AFD1-46AB-9022-DC69BF359DB3}" dt="2022-08-24T12:15:51.525" v="1604"/>
          <ac:spMkLst>
            <pc:docMk/>
            <pc:sldMk cId="706394223" sldId="321"/>
            <ac:spMk id="4" creationId="{97CB6BF6-7422-0B36-E300-AE43F7BB1CDA}"/>
          </ac:spMkLst>
        </pc:spChg>
      </pc:sldChg>
      <pc:sldChg chg="modSp">
        <pc:chgData name="Ayers, Jennifer" userId="d9357b1c-0706-4360-a279-893fe3185c54" providerId="ADAL" clId="{CA801EE4-AFD1-46AB-9022-DC69BF359DB3}" dt="2022-08-24T12:16:15.204" v="1622"/>
        <pc:sldMkLst>
          <pc:docMk/>
          <pc:sldMk cId="1174304825" sldId="324"/>
        </pc:sldMkLst>
        <pc:spChg chg="mod">
          <ac:chgData name="Ayers, Jennifer" userId="d9357b1c-0706-4360-a279-893fe3185c54" providerId="ADAL" clId="{CA801EE4-AFD1-46AB-9022-DC69BF359DB3}" dt="2022-08-24T12:16:11.246" v="1618"/>
          <ac:spMkLst>
            <pc:docMk/>
            <pc:sldMk cId="1174304825" sldId="324"/>
            <ac:spMk id="2" creationId="{7574E766-8FEC-3EEC-6A55-B909CD3157CA}"/>
          </ac:spMkLst>
        </pc:spChg>
        <pc:spChg chg="mod">
          <ac:chgData name="Ayers, Jennifer" userId="d9357b1c-0706-4360-a279-893fe3185c54" providerId="ADAL" clId="{CA801EE4-AFD1-46AB-9022-DC69BF359DB3}" dt="2022-08-24T12:16:13.061" v="1620"/>
          <ac:spMkLst>
            <pc:docMk/>
            <pc:sldMk cId="1174304825" sldId="324"/>
            <ac:spMk id="3" creationId="{A8775E7C-69A2-EBBA-76A2-F21490BC0D75}"/>
          </ac:spMkLst>
        </pc:spChg>
        <pc:spChg chg="mod">
          <ac:chgData name="Ayers, Jennifer" userId="d9357b1c-0706-4360-a279-893fe3185c54" providerId="ADAL" clId="{CA801EE4-AFD1-46AB-9022-DC69BF359DB3}" dt="2022-08-24T12:16:15.204" v="1622"/>
          <ac:spMkLst>
            <pc:docMk/>
            <pc:sldMk cId="1174304825" sldId="324"/>
            <ac:spMk id="4" creationId="{D2ABBD44-935A-0171-3150-D180E9DE2CF9}"/>
          </ac:spMkLst>
        </pc:spChg>
      </pc:sldChg>
      <pc:sldChg chg="modSp">
        <pc:chgData name="Ayers, Jennifer" userId="d9357b1c-0706-4360-a279-893fe3185c54" providerId="ADAL" clId="{CA801EE4-AFD1-46AB-9022-DC69BF359DB3}" dt="2022-08-24T12:16:23.174" v="1626"/>
        <pc:sldMkLst>
          <pc:docMk/>
          <pc:sldMk cId="3453454708" sldId="325"/>
        </pc:sldMkLst>
        <pc:spChg chg="mod">
          <ac:chgData name="Ayers, Jennifer" userId="d9357b1c-0706-4360-a279-893fe3185c54" providerId="ADAL" clId="{CA801EE4-AFD1-46AB-9022-DC69BF359DB3}" dt="2022-08-24T12:16:21.301" v="1624"/>
          <ac:spMkLst>
            <pc:docMk/>
            <pc:sldMk cId="3453454708" sldId="325"/>
            <ac:spMk id="2" creationId="{670053E8-2059-F732-F5D6-68AB6BF0BCC5}"/>
          </ac:spMkLst>
        </pc:spChg>
        <pc:picChg chg="mod">
          <ac:chgData name="Ayers, Jennifer" userId="d9357b1c-0706-4360-a279-893fe3185c54" providerId="ADAL" clId="{CA801EE4-AFD1-46AB-9022-DC69BF359DB3}" dt="2022-08-24T12:16:23.174" v="1626"/>
          <ac:picMkLst>
            <pc:docMk/>
            <pc:sldMk cId="3453454708" sldId="325"/>
            <ac:picMk id="5" creationId="{B965CBFE-DEF4-73DE-286C-F529C858BA4E}"/>
          </ac:picMkLst>
        </pc:picChg>
      </pc:sldChg>
      <pc:sldChg chg="modSp">
        <pc:chgData name="Ayers, Jennifer" userId="d9357b1c-0706-4360-a279-893fe3185c54" providerId="ADAL" clId="{CA801EE4-AFD1-46AB-9022-DC69BF359DB3}" dt="2022-08-24T12:19:12.973" v="1700" actId="113"/>
        <pc:sldMkLst>
          <pc:docMk/>
          <pc:sldMk cId="699371427" sldId="327"/>
        </pc:sldMkLst>
        <pc:spChg chg="mod">
          <ac:chgData name="Ayers, Jennifer" userId="d9357b1c-0706-4360-a279-893fe3185c54" providerId="ADAL" clId="{CA801EE4-AFD1-46AB-9022-DC69BF359DB3}" dt="2022-08-24T12:17:03.437" v="1650"/>
          <ac:spMkLst>
            <pc:docMk/>
            <pc:sldMk cId="699371427" sldId="327"/>
            <ac:spMk id="2" creationId="{50746182-153A-BE87-BB7B-BB7E5D559606}"/>
          </ac:spMkLst>
        </pc:spChg>
        <pc:spChg chg="mod">
          <ac:chgData name="Ayers, Jennifer" userId="d9357b1c-0706-4360-a279-893fe3185c54" providerId="ADAL" clId="{CA801EE4-AFD1-46AB-9022-DC69BF359DB3}" dt="2022-08-24T12:19:12.973" v="1700" actId="113"/>
          <ac:spMkLst>
            <pc:docMk/>
            <pc:sldMk cId="699371427" sldId="327"/>
            <ac:spMk id="3" creationId="{6A7C2133-688C-0B2D-979E-04D4EE5B8A17}"/>
          </ac:spMkLst>
        </pc:spChg>
        <pc:picChg chg="mod">
          <ac:chgData name="Ayers, Jennifer" userId="d9357b1c-0706-4360-a279-893fe3185c54" providerId="ADAL" clId="{CA801EE4-AFD1-46AB-9022-DC69BF359DB3}" dt="2022-08-24T12:17:07.320" v="1653" actId="13244"/>
          <ac:picMkLst>
            <pc:docMk/>
            <pc:sldMk cId="699371427" sldId="327"/>
            <ac:picMk id="5" creationId="{385DA1E5-C359-9F1C-A71F-F7C9D8CD1171}"/>
          </ac:picMkLst>
        </pc:picChg>
      </pc:sldChg>
      <pc:sldChg chg="modSp">
        <pc:chgData name="Ayers, Jennifer" userId="d9357b1c-0706-4360-a279-893fe3185c54" providerId="ADAL" clId="{CA801EE4-AFD1-46AB-9022-DC69BF359DB3}" dt="2022-08-24T12:17:35.461" v="1671"/>
        <pc:sldMkLst>
          <pc:docMk/>
          <pc:sldMk cId="231640583" sldId="328"/>
        </pc:sldMkLst>
        <pc:spChg chg="mod">
          <ac:chgData name="Ayers, Jennifer" userId="d9357b1c-0706-4360-a279-893fe3185c54" providerId="ADAL" clId="{CA801EE4-AFD1-46AB-9022-DC69BF359DB3}" dt="2022-08-24T12:17:32.765" v="1667"/>
          <ac:spMkLst>
            <pc:docMk/>
            <pc:sldMk cId="231640583" sldId="328"/>
            <ac:spMk id="2" creationId="{DC9235D1-6BD5-B13A-B49F-F6FD076D840A}"/>
          </ac:spMkLst>
        </pc:spChg>
        <pc:spChg chg="mod">
          <ac:chgData name="Ayers, Jennifer" userId="d9357b1c-0706-4360-a279-893fe3185c54" providerId="ADAL" clId="{CA801EE4-AFD1-46AB-9022-DC69BF359DB3}" dt="2022-08-24T12:17:34.029" v="1669"/>
          <ac:spMkLst>
            <pc:docMk/>
            <pc:sldMk cId="231640583" sldId="328"/>
            <ac:spMk id="3" creationId="{6913823A-2086-0DA8-F977-61743F49C016}"/>
          </ac:spMkLst>
        </pc:spChg>
        <pc:picChg chg="mod">
          <ac:chgData name="Ayers, Jennifer" userId="d9357b1c-0706-4360-a279-893fe3185c54" providerId="ADAL" clId="{CA801EE4-AFD1-46AB-9022-DC69BF359DB3}" dt="2022-08-24T12:17:35.461" v="1671"/>
          <ac:picMkLst>
            <pc:docMk/>
            <pc:sldMk cId="231640583" sldId="328"/>
            <ac:picMk id="5" creationId="{40BB9F90-B4D7-A408-486F-1468135B218B}"/>
          </ac:picMkLst>
        </pc:picChg>
      </pc:sldChg>
      <pc:sldChg chg="modSp">
        <pc:chgData name="Ayers, Jennifer" userId="d9357b1c-0706-4360-a279-893fe3185c54" providerId="ADAL" clId="{CA801EE4-AFD1-46AB-9022-DC69BF359DB3}" dt="2022-08-24T12:19:56.337" v="1701" actId="20577"/>
        <pc:sldMkLst>
          <pc:docMk/>
          <pc:sldMk cId="3563236684" sldId="335"/>
        </pc:sldMkLst>
        <pc:spChg chg="mod">
          <ac:chgData name="Ayers, Jennifer" userId="d9357b1c-0706-4360-a279-893fe3185c54" providerId="ADAL" clId="{CA801EE4-AFD1-46AB-9022-DC69BF359DB3}" dt="2022-08-24T12:19:56.337" v="1701" actId="20577"/>
          <ac:spMkLst>
            <pc:docMk/>
            <pc:sldMk cId="3563236684" sldId="335"/>
            <ac:spMk id="3" creationId="{251077FB-DC26-6B7C-3E5A-6F8345D5CD9A}"/>
          </ac:spMkLst>
        </pc:spChg>
      </pc:sldChg>
      <pc:sldChg chg="modSp">
        <pc:chgData name="Ayers, Jennifer" userId="d9357b1c-0706-4360-a279-893fe3185c54" providerId="ADAL" clId="{CA801EE4-AFD1-46AB-9022-DC69BF359DB3}" dt="2022-08-24T12:15:44.606" v="1598"/>
        <pc:sldMkLst>
          <pc:docMk/>
          <pc:sldMk cId="3378230438" sldId="338"/>
        </pc:sldMkLst>
        <pc:spChg chg="mod">
          <ac:chgData name="Ayers, Jennifer" userId="d9357b1c-0706-4360-a279-893fe3185c54" providerId="ADAL" clId="{CA801EE4-AFD1-46AB-9022-DC69BF359DB3}" dt="2022-08-24T12:15:43.245" v="1596"/>
          <ac:spMkLst>
            <pc:docMk/>
            <pc:sldMk cId="3378230438" sldId="338"/>
            <ac:spMk id="2" creationId="{1BB16198-78B7-CC15-5187-5612C6D32A6A}"/>
          </ac:spMkLst>
        </pc:spChg>
        <pc:picChg chg="mod">
          <ac:chgData name="Ayers, Jennifer" userId="d9357b1c-0706-4360-a279-893fe3185c54" providerId="ADAL" clId="{CA801EE4-AFD1-46AB-9022-DC69BF359DB3}" dt="2022-08-24T12:15:44.606" v="1598"/>
          <ac:picMkLst>
            <pc:docMk/>
            <pc:sldMk cId="3378230438" sldId="338"/>
            <ac:picMk id="5" creationId="{125DD15E-6F66-6DFE-78E3-DB43C02D3276}"/>
          </ac:picMkLst>
        </pc:picChg>
      </pc:sldChg>
      <pc:sldChg chg="modSp">
        <pc:chgData name="Ayers, Jennifer" userId="d9357b1c-0706-4360-a279-893fe3185c54" providerId="ADAL" clId="{CA801EE4-AFD1-46AB-9022-DC69BF359DB3}" dt="2022-08-24T12:15:58.749" v="1610"/>
        <pc:sldMkLst>
          <pc:docMk/>
          <pc:sldMk cId="1428868171" sldId="340"/>
        </pc:sldMkLst>
        <pc:spChg chg="mod">
          <ac:chgData name="Ayers, Jennifer" userId="d9357b1c-0706-4360-a279-893fe3185c54" providerId="ADAL" clId="{CA801EE4-AFD1-46AB-9022-DC69BF359DB3}" dt="2022-08-24T12:15:56.173" v="1606"/>
          <ac:spMkLst>
            <pc:docMk/>
            <pc:sldMk cId="1428868171" sldId="340"/>
            <ac:spMk id="2" creationId="{7212A992-D863-63FD-0DAB-C89105E6F5D0}"/>
          </ac:spMkLst>
        </pc:spChg>
        <pc:spChg chg="mod">
          <ac:chgData name="Ayers, Jennifer" userId="d9357b1c-0706-4360-a279-893fe3185c54" providerId="ADAL" clId="{CA801EE4-AFD1-46AB-9022-DC69BF359DB3}" dt="2022-08-24T12:15:57.454" v="1608"/>
          <ac:spMkLst>
            <pc:docMk/>
            <pc:sldMk cId="1428868171" sldId="340"/>
            <ac:spMk id="3" creationId="{EB321C9A-F91D-562D-C4F6-65B62370245F}"/>
          </ac:spMkLst>
        </pc:spChg>
        <pc:spChg chg="mod">
          <ac:chgData name="Ayers, Jennifer" userId="d9357b1c-0706-4360-a279-893fe3185c54" providerId="ADAL" clId="{CA801EE4-AFD1-46AB-9022-DC69BF359DB3}" dt="2022-08-24T12:15:58.749" v="1610"/>
          <ac:spMkLst>
            <pc:docMk/>
            <pc:sldMk cId="1428868171" sldId="340"/>
            <ac:spMk id="4" creationId="{6D8F229B-D51A-76B2-0BB4-590FCF0CA0EE}"/>
          </ac:spMkLst>
        </pc:spChg>
      </pc:sldChg>
      <pc:sldChg chg="modSp">
        <pc:chgData name="Ayers, Jennifer" userId="d9357b1c-0706-4360-a279-893fe3185c54" providerId="ADAL" clId="{CA801EE4-AFD1-46AB-9022-DC69BF359DB3}" dt="2022-08-24T12:16:07.958" v="1616"/>
        <pc:sldMkLst>
          <pc:docMk/>
          <pc:sldMk cId="2346020592" sldId="341"/>
        </pc:sldMkLst>
        <pc:spChg chg="mod">
          <ac:chgData name="Ayers, Jennifer" userId="d9357b1c-0706-4360-a279-893fe3185c54" providerId="ADAL" clId="{CA801EE4-AFD1-46AB-9022-DC69BF359DB3}" dt="2022-08-24T12:16:05.190" v="1612"/>
          <ac:spMkLst>
            <pc:docMk/>
            <pc:sldMk cId="2346020592" sldId="341"/>
            <ac:spMk id="2" creationId="{387A93A5-4A83-CE4A-9CFE-E78B3E733FA5}"/>
          </ac:spMkLst>
        </pc:spChg>
        <pc:spChg chg="mod">
          <ac:chgData name="Ayers, Jennifer" userId="d9357b1c-0706-4360-a279-893fe3185c54" providerId="ADAL" clId="{CA801EE4-AFD1-46AB-9022-DC69BF359DB3}" dt="2022-08-24T12:16:06.644" v="1614"/>
          <ac:spMkLst>
            <pc:docMk/>
            <pc:sldMk cId="2346020592" sldId="341"/>
            <ac:spMk id="3" creationId="{22A5AE30-28CA-26B8-9609-8695A477D7DF}"/>
          </ac:spMkLst>
        </pc:spChg>
        <pc:picChg chg="mod">
          <ac:chgData name="Ayers, Jennifer" userId="d9357b1c-0706-4360-a279-893fe3185c54" providerId="ADAL" clId="{CA801EE4-AFD1-46AB-9022-DC69BF359DB3}" dt="2022-08-24T12:16:07.958" v="1616"/>
          <ac:picMkLst>
            <pc:docMk/>
            <pc:sldMk cId="2346020592" sldId="341"/>
            <ac:picMk id="5" creationId="{6FBA31BF-5C78-59E5-3D16-7FA58C097604}"/>
          </ac:picMkLst>
        </pc:picChg>
      </pc:sldChg>
      <pc:sldChg chg="modSp">
        <pc:chgData name="Ayers, Jennifer" userId="d9357b1c-0706-4360-a279-893fe3185c54" providerId="ADAL" clId="{CA801EE4-AFD1-46AB-9022-DC69BF359DB3}" dt="2022-08-24T12:18:39.886" v="1697" actId="20577"/>
        <pc:sldMkLst>
          <pc:docMk/>
          <pc:sldMk cId="3498965578" sldId="344"/>
        </pc:sldMkLst>
        <pc:spChg chg="mod">
          <ac:chgData name="Ayers, Jennifer" userId="d9357b1c-0706-4360-a279-893fe3185c54" providerId="ADAL" clId="{CA801EE4-AFD1-46AB-9022-DC69BF359DB3}" dt="2022-08-24T12:18:39.886" v="1697" actId="20577"/>
          <ac:spMkLst>
            <pc:docMk/>
            <pc:sldMk cId="3498965578" sldId="344"/>
            <ac:spMk id="3" creationId="{4BBEF394-C9C8-CC3E-C7F9-77B3DFB06EB1}"/>
          </ac:spMkLst>
        </pc:spChg>
      </pc:sldChg>
      <pc:sldChg chg="modSp">
        <pc:chgData name="Ayers, Jennifer" userId="d9357b1c-0706-4360-a279-893fe3185c54" providerId="ADAL" clId="{CA801EE4-AFD1-46AB-9022-DC69BF359DB3}" dt="2022-08-24T12:16:42.420" v="1640"/>
        <pc:sldMkLst>
          <pc:docMk/>
          <pc:sldMk cId="936883545" sldId="346"/>
        </pc:sldMkLst>
        <pc:spChg chg="mod">
          <ac:chgData name="Ayers, Jennifer" userId="d9357b1c-0706-4360-a279-893fe3185c54" providerId="ADAL" clId="{CA801EE4-AFD1-46AB-9022-DC69BF359DB3}" dt="2022-08-24T12:16:39.878" v="1636"/>
          <ac:spMkLst>
            <pc:docMk/>
            <pc:sldMk cId="936883545" sldId="346"/>
            <ac:spMk id="2" creationId="{6FD45181-26D6-B7DA-72C6-3FE6D9282F4A}"/>
          </ac:spMkLst>
        </pc:spChg>
        <pc:spChg chg="mod">
          <ac:chgData name="Ayers, Jennifer" userId="d9357b1c-0706-4360-a279-893fe3185c54" providerId="ADAL" clId="{CA801EE4-AFD1-46AB-9022-DC69BF359DB3}" dt="2022-08-24T12:16:41.149" v="1638"/>
          <ac:spMkLst>
            <pc:docMk/>
            <pc:sldMk cId="936883545" sldId="346"/>
            <ac:spMk id="3" creationId="{79815EB0-765C-3743-958B-569969686F5B}"/>
          </ac:spMkLst>
        </pc:spChg>
        <pc:picChg chg="mod">
          <ac:chgData name="Ayers, Jennifer" userId="d9357b1c-0706-4360-a279-893fe3185c54" providerId="ADAL" clId="{CA801EE4-AFD1-46AB-9022-DC69BF359DB3}" dt="2022-08-24T12:16:42.420" v="1640"/>
          <ac:picMkLst>
            <pc:docMk/>
            <pc:sldMk cId="936883545" sldId="346"/>
            <ac:picMk id="5" creationId="{7D944C31-B03E-FE19-85FB-F1C765711561}"/>
          </ac:picMkLst>
        </pc:picChg>
      </pc:sldChg>
      <pc:sldChg chg="modSp">
        <pc:chgData name="Ayers, Jennifer" userId="d9357b1c-0706-4360-a279-893fe3185c54" providerId="ADAL" clId="{CA801EE4-AFD1-46AB-9022-DC69BF359DB3}" dt="2022-08-24T12:16:53.973" v="1646"/>
        <pc:sldMkLst>
          <pc:docMk/>
          <pc:sldMk cId="2297533595" sldId="347"/>
        </pc:sldMkLst>
        <pc:spChg chg="mod">
          <ac:chgData name="Ayers, Jennifer" userId="d9357b1c-0706-4360-a279-893fe3185c54" providerId="ADAL" clId="{CA801EE4-AFD1-46AB-9022-DC69BF359DB3}" dt="2022-08-24T12:16:51.685" v="1642"/>
          <ac:spMkLst>
            <pc:docMk/>
            <pc:sldMk cId="2297533595" sldId="347"/>
            <ac:spMk id="2" creationId="{282D45C8-623F-C7D4-EE6A-60D4F0D45DDA}"/>
          </ac:spMkLst>
        </pc:spChg>
        <pc:spChg chg="mod">
          <ac:chgData name="Ayers, Jennifer" userId="d9357b1c-0706-4360-a279-893fe3185c54" providerId="ADAL" clId="{CA801EE4-AFD1-46AB-9022-DC69BF359DB3}" dt="2022-08-24T12:16:52.852" v="1644"/>
          <ac:spMkLst>
            <pc:docMk/>
            <pc:sldMk cId="2297533595" sldId="347"/>
            <ac:spMk id="3" creationId="{66EE856E-3C67-26AB-5CF0-BD7C1986445B}"/>
          </ac:spMkLst>
        </pc:spChg>
        <pc:picChg chg="mod">
          <ac:chgData name="Ayers, Jennifer" userId="d9357b1c-0706-4360-a279-893fe3185c54" providerId="ADAL" clId="{CA801EE4-AFD1-46AB-9022-DC69BF359DB3}" dt="2022-08-24T12:16:53.973" v="1646"/>
          <ac:picMkLst>
            <pc:docMk/>
            <pc:sldMk cId="2297533595" sldId="347"/>
            <ac:picMk id="5" creationId="{5D13324C-0B83-6E89-E934-1653F45BBFA5}"/>
          </ac:picMkLst>
        </pc:picChg>
      </pc:sldChg>
      <pc:sldChg chg="modSp">
        <pc:chgData name="Ayers, Jennifer" userId="d9357b1c-0706-4360-a279-893fe3185c54" providerId="ADAL" clId="{CA801EE4-AFD1-46AB-9022-DC69BF359DB3}" dt="2022-08-24T12:17:18.028" v="1659"/>
        <pc:sldMkLst>
          <pc:docMk/>
          <pc:sldMk cId="1229800592" sldId="348"/>
        </pc:sldMkLst>
        <pc:spChg chg="mod">
          <ac:chgData name="Ayers, Jennifer" userId="d9357b1c-0706-4360-a279-893fe3185c54" providerId="ADAL" clId="{CA801EE4-AFD1-46AB-9022-DC69BF359DB3}" dt="2022-08-24T12:17:15.660" v="1655"/>
          <ac:spMkLst>
            <pc:docMk/>
            <pc:sldMk cId="1229800592" sldId="348"/>
            <ac:spMk id="2" creationId="{A8CE5DBF-9FCA-858B-6467-F38BCAC05B16}"/>
          </ac:spMkLst>
        </pc:spChg>
        <pc:spChg chg="mod">
          <ac:chgData name="Ayers, Jennifer" userId="d9357b1c-0706-4360-a279-893fe3185c54" providerId="ADAL" clId="{CA801EE4-AFD1-46AB-9022-DC69BF359DB3}" dt="2022-08-24T12:17:16.861" v="1657"/>
          <ac:spMkLst>
            <pc:docMk/>
            <pc:sldMk cId="1229800592" sldId="348"/>
            <ac:spMk id="3" creationId="{570EBE60-9E00-04A5-FF88-0384EBD7D714}"/>
          </ac:spMkLst>
        </pc:spChg>
        <pc:picChg chg="mod">
          <ac:chgData name="Ayers, Jennifer" userId="d9357b1c-0706-4360-a279-893fe3185c54" providerId="ADAL" clId="{CA801EE4-AFD1-46AB-9022-DC69BF359DB3}" dt="2022-08-24T12:17:18.028" v="1659"/>
          <ac:picMkLst>
            <pc:docMk/>
            <pc:sldMk cId="1229800592" sldId="348"/>
            <ac:picMk id="5" creationId="{F3E36AF9-CE0C-B628-9473-EE1B870CBA89}"/>
          </ac:picMkLst>
        </pc:picChg>
      </pc:sldChg>
      <pc:sldChg chg="modSp modNotesTx">
        <pc:chgData name="Ayers, Jennifer" userId="d9357b1c-0706-4360-a279-893fe3185c54" providerId="ADAL" clId="{CA801EE4-AFD1-46AB-9022-DC69BF359DB3}" dt="2022-08-24T12:19:03.616" v="1699" actId="113"/>
        <pc:sldMkLst>
          <pc:docMk/>
          <pc:sldMk cId="999135267" sldId="349"/>
        </pc:sldMkLst>
        <pc:spChg chg="mod">
          <ac:chgData name="Ayers, Jennifer" userId="d9357b1c-0706-4360-a279-893fe3185c54" providerId="ADAL" clId="{CA801EE4-AFD1-46AB-9022-DC69BF359DB3}" dt="2022-08-24T12:17:25.501" v="1661"/>
          <ac:spMkLst>
            <pc:docMk/>
            <pc:sldMk cId="999135267" sldId="349"/>
            <ac:spMk id="2" creationId="{8B05369A-C151-720E-D83B-5FF371A525D5}"/>
          </ac:spMkLst>
        </pc:spChg>
        <pc:spChg chg="mod">
          <ac:chgData name="Ayers, Jennifer" userId="d9357b1c-0706-4360-a279-893fe3185c54" providerId="ADAL" clId="{CA801EE4-AFD1-46AB-9022-DC69BF359DB3}" dt="2022-08-24T12:19:03.616" v="1699" actId="113"/>
          <ac:spMkLst>
            <pc:docMk/>
            <pc:sldMk cId="999135267" sldId="349"/>
            <ac:spMk id="3" creationId="{9E91635F-5901-46EC-12BC-AEA6E73AEE17}"/>
          </ac:spMkLst>
        </pc:spChg>
        <pc:picChg chg="mod">
          <ac:chgData name="Ayers, Jennifer" userId="d9357b1c-0706-4360-a279-893fe3185c54" providerId="ADAL" clId="{CA801EE4-AFD1-46AB-9022-DC69BF359DB3}" dt="2022-08-24T12:17:28.293" v="1665"/>
          <ac:picMkLst>
            <pc:docMk/>
            <pc:sldMk cId="999135267" sldId="349"/>
            <ac:picMk id="5" creationId="{5ECDC2DB-601A-2359-21F2-8D22C50CA494}"/>
          </ac:picMkLst>
        </pc:picChg>
      </pc:sldChg>
      <pc:sldChg chg="modSp">
        <pc:chgData name="Ayers, Jennifer" userId="d9357b1c-0706-4360-a279-893fe3185c54" providerId="ADAL" clId="{CA801EE4-AFD1-46AB-9022-DC69BF359DB3}" dt="2022-08-24T12:17:43.709" v="1677"/>
        <pc:sldMkLst>
          <pc:docMk/>
          <pc:sldMk cId="3869422694" sldId="353"/>
        </pc:sldMkLst>
        <pc:spChg chg="mod">
          <ac:chgData name="Ayers, Jennifer" userId="d9357b1c-0706-4360-a279-893fe3185c54" providerId="ADAL" clId="{CA801EE4-AFD1-46AB-9022-DC69BF359DB3}" dt="2022-08-24T12:17:40.893" v="1673"/>
          <ac:spMkLst>
            <pc:docMk/>
            <pc:sldMk cId="3869422694" sldId="353"/>
            <ac:spMk id="2" creationId="{8FF47561-8C36-78C1-D49A-EF8A0942CCEC}"/>
          </ac:spMkLst>
        </pc:spChg>
        <pc:spChg chg="mod">
          <ac:chgData name="Ayers, Jennifer" userId="d9357b1c-0706-4360-a279-893fe3185c54" providerId="ADAL" clId="{CA801EE4-AFD1-46AB-9022-DC69BF359DB3}" dt="2022-08-24T12:17:42.493" v="1675"/>
          <ac:spMkLst>
            <pc:docMk/>
            <pc:sldMk cId="3869422694" sldId="353"/>
            <ac:spMk id="3" creationId="{B1DDDE3C-DCBD-066B-ADA2-5782665C999F}"/>
          </ac:spMkLst>
        </pc:spChg>
        <pc:picChg chg="mod">
          <ac:chgData name="Ayers, Jennifer" userId="d9357b1c-0706-4360-a279-893fe3185c54" providerId="ADAL" clId="{CA801EE4-AFD1-46AB-9022-DC69BF359DB3}" dt="2022-08-24T12:17:43.709" v="1677"/>
          <ac:picMkLst>
            <pc:docMk/>
            <pc:sldMk cId="3869422694" sldId="353"/>
            <ac:picMk id="5" creationId="{93F30817-7C75-4164-BF5B-4BF4C4AFC391}"/>
          </ac:picMkLst>
        </pc:picChg>
      </pc:sldChg>
      <pc:sldChg chg="modSp">
        <pc:chgData name="Ayers, Jennifer" userId="d9357b1c-0706-4360-a279-893fe3185c54" providerId="ADAL" clId="{CA801EE4-AFD1-46AB-9022-DC69BF359DB3}" dt="2022-08-24T12:17:53.421" v="1683"/>
        <pc:sldMkLst>
          <pc:docMk/>
          <pc:sldMk cId="1725358941" sldId="354"/>
        </pc:sldMkLst>
        <pc:spChg chg="mod">
          <ac:chgData name="Ayers, Jennifer" userId="d9357b1c-0706-4360-a279-893fe3185c54" providerId="ADAL" clId="{CA801EE4-AFD1-46AB-9022-DC69BF359DB3}" dt="2022-08-24T12:17:50.789" v="1679"/>
          <ac:spMkLst>
            <pc:docMk/>
            <pc:sldMk cId="1725358941" sldId="354"/>
            <ac:spMk id="2" creationId="{C9AA2465-5EE4-BD87-885F-D92AD39A06D4}"/>
          </ac:spMkLst>
        </pc:spChg>
        <pc:spChg chg="mod">
          <ac:chgData name="Ayers, Jennifer" userId="d9357b1c-0706-4360-a279-893fe3185c54" providerId="ADAL" clId="{CA801EE4-AFD1-46AB-9022-DC69BF359DB3}" dt="2022-08-24T12:17:52.028" v="1681"/>
          <ac:spMkLst>
            <pc:docMk/>
            <pc:sldMk cId="1725358941" sldId="354"/>
            <ac:spMk id="3" creationId="{49B7C174-CC43-BD16-A03A-695145934E94}"/>
          </ac:spMkLst>
        </pc:spChg>
        <pc:picChg chg="mod">
          <ac:chgData name="Ayers, Jennifer" userId="d9357b1c-0706-4360-a279-893fe3185c54" providerId="ADAL" clId="{CA801EE4-AFD1-46AB-9022-DC69BF359DB3}" dt="2022-08-24T12:17:53.421" v="1683"/>
          <ac:picMkLst>
            <pc:docMk/>
            <pc:sldMk cId="1725358941" sldId="354"/>
            <ac:picMk id="5" creationId="{4A9F154E-127F-18E2-3879-F6D75050FC06}"/>
          </ac:picMkLst>
        </pc:picChg>
      </pc:sldChg>
      <pc:sldChg chg="modSp">
        <pc:chgData name="Ayers, Jennifer" userId="d9357b1c-0706-4360-a279-893fe3185c54" providerId="ADAL" clId="{CA801EE4-AFD1-46AB-9022-DC69BF359DB3}" dt="2022-08-24T12:17:59.989" v="1689"/>
        <pc:sldMkLst>
          <pc:docMk/>
          <pc:sldMk cId="670843080" sldId="355"/>
        </pc:sldMkLst>
        <pc:spChg chg="mod">
          <ac:chgData name="Ayers, Jennifer" userId="d9357b1c-0706-4360-a279-893fe3185c54" providerId="ADAL" clId="{CA801EE4-AFD1-46AB-9022-DC69BF359DB3}" dt="2022-08-24T12:17:57.278" v="1685"/>
          <ac:spMkLst>
            <pc:docMk/>
            <pc:sldMk cId="670843080" sldId="355"/>
            <ac:spMk id="2" creationId="{0BAA22C6-9C05-5442-BF54-6063283C5586}"/>
          </ac:spMkLst>
        </pc:spChg>
        <pc:spChg chg="mod">
          <ac:chgData name="Ayers, Jennifer" userId="d9357b1c-0706-4360-a279-893fe3185c54" providerId="ADAL" clId="{CA801EE4-AFD1-46AB-9022-DC69BF359DB3}" dt="2022-08-24T12:17:58.525" v="1687"/>
          <ac:spMkLst>
            <pc:docMk/>
            <pc:sldMk cId="670843080" sldId="355"/>
            <ac:spMk id="3" creationId="{FEC3A9F0-9F22-F7CB-0BB0-CD6A52912CCA}"/>
          </ac:spMkLst>
        </pc:spChg>
        <pc:picChg chg="mod">
          <ac:chgData name="Ayers, Jennifer" userId="d9357b1c-0706-4360-a279-893fe3185c54" providerId="ADAL" clId="{CA801EE4-AFD1-46AB-9022-DC69BF359DB3}" dt="2022-08-24T12:17:59.989" v="1689"/>
          <ac:picMkLst>
            <pc:docMk/>
            <pc:sldMk cId="670843080" sldId="355"/>
            <ac:picMk id="5" creationId="{F1212563-24C5-19EF-8FD2-B7EFBD267DC0}"/>
          </ac:picMkLst>
        </pc:picChg>
      </pc:sldChg>
      <pc:sldChg chg="modSp">
        <pc:chgData name="Ayers, Jennifer" userId="d9357b1c-0706-4360-a279-893fe3185c54" providerId="ADAL" clId="{CA801EE4-AFD1-46AB-9022-DC69BF359DB3}" dt="2022-08-24T12:18:09.033" v="1696" actId="13244"/>
        <pc:sldMkLst>
          <pc:docMk/>
          <pc:sldMk cId="2975321517" sldId="357"/>
        </pc:sldMkLst>
        <pc:spChg chg="mod">
          <ac:chgData name="Ayers, Jennifer" userId="d9357b1c-0706-4360-a279-893fe3185c54" providerId="ADAL" clId="{CA801EE4-AFD1-46AB-9022-DC69BF359DB3}" dt="2022-08-24T12:18:05.749" v="1693"/>
          <ac:spMkLst>
            <pc:docMk/>
            <pc:sldMk cId="2975321517" sldId="357"/>
            <ac:spMk id="2" creationId="{E8150BFB-60EE-ADF9-97F1-BC405AA7B18D}"/>
          </ac:spMkLst>
        </pc:spChg>
        <pc:spChg chg="mod">
          <ac:chgData name="Ayers, Jennifer" userId="d9357b1c-0706-4360-a279-893fe3185c54" providerId="ADAL" clId="{CA801EE4-AFD1-46AB-9022-DC69BF359DB3}" dt="2022-08-24T12:18:07.076" v="1695"/>
          <ac:spMkLst>
            <pc:docMk/>
            <pc:sldMk cId="2975321517" sldId="357"/>
            <ac:spMk id="3" creationId="{843532E6-1A2F-672C-C6B7-E79136ABFADD}"/>
          </ac:spMkLst>
        </pc:spChg>
        <pc:picChg chg="mod">
          <ac:chgData name="Ayers, Jennifer" userId="d9357b1c-0706-4360-a279-893fe3185c54" providerId="ADAL" clId="{CA801EE4-AFD1-46AB-9022-DC69BF359DB3}" dt="2022-08-24T12:18:09.033" v="1696" actId="13244"/>
          <ac:picMkLst>
            <pc:docMk/>
            <pc:sldMk cId="2975321517" sldId="357"/>
            <ac:picMk id="5" creationId="{2C58E908-E622-7463-4A5C-0E6E622A11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2001, the Gartner Group estimated that at least 40% of all </a:t>
            </a:r>
            <a:r>
              <a:rPr lang="en-CA" sz="1100" b="0" i="1" u="none" strike="noStrike" cap="none" dirty="0">
                <a:solidFill>
                  <a:srgbClr val="000000"/>
                </a:solidFill>
                <a:effectLst/>
                <a:latin typeface="Arial"/>
                <a:ea typeface="Arial"/>
                <a:cs typeface="Arial"/>
                <a:sym typeface="Arial"/>
              </a:rPr>
              <a:t>Fortune</a:t>
            </a:r>
            <a:r>
              <a:rPr lang="en-CA" sz="1100" b="0" i="0" u="none" strike="noStrike" cap="none" dirty="0">
                <a:solidFill>
                  <a:srgbClr val="000000"/>
                </a:solidFill>
                <a:effectLst/>
                <a:latin typeface="Arial"/>
                <a:ea typeface="Arial"/>
                <a:cs typeface="Arial"/>
                <a:sym typeface="Arial"/>
              </a:rPr>
              <a:t> 1000 companies were using Balanced Scorecard; however, it can be complex to implement, so it is likely that the format of its usage varies widely across firms.</a:t>
            </a:r>
          </a:p>
          <a:p>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Developed by Robert Kaplan and David Norton in 1992, the Balanced Scorecard approach to management has gained popularity worldwide since the 1996 release of their text, </a:t>
            </a:r>
            <a:r>
              <a:rPr lang="en-CA" i="1" dirty="0"/>
              <a:t>The Balanced Scorecard: Translating Strategy into Action</a:t>
            </a:r>
            <a:endParaRPr lang="en-US" sz="1600" i="1" dirty="0">
              <a:solidFill>
                <a:schemeClr val="bg2"/>
              </a:solidFill>
              <a:latin typeface="Arial" panose="020B0604020202020204" pitchFamily="34" charset="0"/>
              <a:cs typeface="Arial" panose="020B0604020202020204" pitchFamily="34" charset="0"/>
            </a:endParaRPr>
          </a:p>
          <a:p>
            <a:endParaRPr lang="en-US" dirty="0"/>
          </a:p>
          <a:p>
            <a:r>
              <a:rPr lang="en-CA" sz="1100" b="0" i="0" u="none" strike="noStrike" cap="none" dirty="0">
                <a:solidFill>
                  <a:srgbClr val="000000"/>
                </a:solidFill>
                <a:effectLst/>
                <a:latin typeface="Arial"/>
                <a:ea typeface="Arial"/>
                <a:cs typeface="Arial"/>
                <a:sym typeface="Arial"/>
              </a:rPr>
              <a:t>Among other criticisms of MBO, one was that it seemed disconnected from a firm’s strategy, and one of Balanced Scorecard’s innovations is explicit attention to vision and strategy in setting goals and objectives</a:t>
            </a:r>
            <a:endParaRPr lang="en-US" dirty="0"/>
          </a:p>
        </p:txBody>
      </p:sp>
    </p:spTree>
    <p:extLst>
      <p:ext uri="{BB962C8B-B14F-4D97-AF65-F5344CB8AC3E}">
        <p14:creationId xmlns:p14="http://schemas.microsoft.com/office/powerpoint/2010/main" val="206854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Balanced Scorecard shares several common features.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 First, as summarized in the following figure, it spells out goals and objectives for the subareas of customers, learning and growth, internal processes, and financial performance. The customer area looks at customer satisfaction and retention.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Learning and growth explore the effectiveness of leadership in terms of measures of employee satisfaction and retention and information system performance.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 internal area looks at production and innovation, measuring performance in terms of maximizing profit from current products and following indicators for future productivity.</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 Finally, financial performance, the most traditionally used performance indicator, includes assessments of measures such as operating costs and return-on-investment.</a:t>
            </a:r>
            <a:endParaRPr lang="en-US" dirty="0"/>
          </a:p>
        </p:txBody>
      </p:sp>
    </p:spTree>
    <p:extLst>
      <p:ext uri="{BB962C8B-B14F-4D97-AF65-F5344CB8AC3E}">
        <p14:creationId xmlns:p14="http://schemas.microsoft.com/office/powerpoint/2010/main" val="396223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We tend to think that goals and objectives are easy to set, and yet, this intuition is often wrong in the organizational context. Goals and objectives are difficult to set because we might not know what they should cover or because we lay out too many of them with the hope that we are covering all the bases. Similarly, goals and objectives can proliferate in organizations because new ones are set, while old ones are not discarded.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Less is more, fewer is better, and simple rules are the common mantra here. Eisenhardt suggests that organizations should have two to seven key goals, or </a:t>
            </a:r>
            <a:r>
              <a:rPr lang="en-CA" sz="1100" b="0" i="1" u="none" strike="noStrike" cap="none" dirty="0">
                <a:solidFill>
                  <a:srgbClr val="000000"/>
                </a:solidFill>
                <a:effectLst/>
                <a:latin typeface="Arial"/>
                <a:ea typeface="Arial"/>
                <a:cs typeface="Arial"/>
                <a:sym typeface="Arial"/>
              </a:rPr>
              <a:t>rules</a:t>
            </a:r>
            <a:r>
              <a:rPr lang="en-CA" sz="1100" b="0" i="0" u="none" strike="noStrike" cap="none" dirty="0">
                <a:solidFill>
                  <a:srgbClr val="000000"/>
                </a:solidFill>
                <a:effectLst/>
                <a:latin typeface="Arial"/>
                <a:ea typeface="Arial"/>
                <a:cs typeface="Arial"/>
                <a:sym typeface="Arial"/>
              </a:rPr>
              <a:t>, using her vocabulary (Eisenhardt &amp; </a:t>
            </a:r>
            <a:r>
              <a:rPr lang="en-CA" sz="1100" b="0" i="0" u="none" strike="noStrike" cap="none" dirty="0" err="1">
                <a:solidFill>
                  <a:srgbClr val="000000"/>
                </a:solidFill>
                <a:effectLst/>
                <a:latin typeface="Arial"/>
                <a:ea typeface="Arial"/>
                <a:cs typeface="Arial"/>
                <a:sym typeface="Arial"/>
              </a:rPr>
              <a:t>Sull</a:t>
            </a:r>
            <a:r>
              <a:rPr lang="en-CA" sz="1100" b="0" i="0" u="none" strike="noStrike" cap="none" dirty="0">
                <a:solidFill>
                  <a:srgbClr val="000000"/>
                </a:solidFill>
                <a:effectLst/>
                <a:latin typeface="Arial"/>
                <a:ea typeface="Arial"/>
                <a:cs typeface="Arial"/>
                <a:sym typeface="Arial"/>
              </a:rPr>
              <a:t>, 2001).</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Tie Measures to Drivers of Success- </a:t>
            </a:r>
            <a:r>
              <a:rPr lang="en-CA" sz="1100" b="0" i="0" u="none" strike="noStrike" cap="none" dirty="0">
                <a:solidFill>
                  <a:srgbClr val="000000"/>
                </a:solidFill>
                <a:effectLst/>
                <a:latin typeface="Arial"/>
                <a:ea typeface="Arial"/>
                <a:cs typeface="Arial"/>
                <a:sym typeface="Arial"/>
              </a:rPr>
              <a:t>One of the key litmus tests for setting goals, objectives, and measures is whether they are linked in some way to the key factors driving an organization’s success or competitive advantage. This means that they must provide a verified path to the achievement of a firm’s strategy, mission, and vision.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Don’t Just Measure the Past- </a:t>
            </a:r>
            <a:r>
              <a:rPr lang="en-CA" sz="1100" b="0" i="0" u="none" strike="noStrike" cap="none" dirty="0">
                <a:solidFill>
                  <a:srgbClr val="000000"/>
                </a:solidFill>
                <a:effectLst/>
                <a:latin typeface="Arial"/>
                <a:ea typeface="Arial"/>
                <a:cs typeface="Arial"/>
                <a:sym typeface="Arial"/>
              </a:rPr>
              <a:t>For a variety of reasons it is important to capture past performance. After all, many stakeholders such as investors, owners, customers, and regulators have an interest in how the firm has lived up to it obligations.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Take Stakeholders Into Account- </a:t>
            </a:r>
            <a:r>
              <a:rPr lang="en-CA" sz="1100" b="0" i="0" u="none" strike="noStrike" cap="none" dirty="0">
                <a:solidFill>
                  <a:srgbClr val="000000"/>
                </a:solidFill>
                <a:effectLst/>
                <a:latin typeface="Arial"/>
                <a:ea typeface="Arial"/>
                <a:cs typeface="Arial"/>
                <a:sym typeface="Arial"/>
              </a:rPr>
              <a:t>While it is important to track the goals and objectives most relevant to the needs of the business, relevance is subjective.</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Cascade Goals Into Objectives- </a:t>
            </a:r>
            <a:r>
              <a:rPr lang="en-CA" sz="1100" b="0" i="0" u="none" strike="noStrike" cap="none" dirty="0">
                <a:solidFill>
                  <a:srgbClr val="000000"/>
                </a:solidFill>
                <a:effectLst/>
                <a:latin typeface="Arial"/>
                <a:ea typeface="Arial"/>
                <a:cs typeface="Arial"/>
                <a:sym typeface="Arial"/>
              </a:rPr>
              <a:t>The less-is-more concept can apply to the way that goals cascade into objectives, which cascade into measures. Tying goals and objectives to drivers of success means that vision, mission, and strategy cascade down to goals, and so on.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Simplify- </a:t>
            </a:r>
            <a:r>
              <a:rPr lang="en-CA" sz="1100" b="0" i="0" u="none" strike="noStrike" cap="none" dirty="0">
                <a:solidFill>
                  <a:srgbClr val="000000"/>
                </a:solidFill>
                <a:effectLst/>
                <a:latin typeface="Arial"/>
                <a:ea typeface="Arial"/>
                <a:cs typeface="Arial"/>
                <a:sym typeface="Arial"/>
              </a:rPr>
              <a:t>Information overload is a challenge facing all leaders (and students and teachers!), and simplification builds on the idea that leaders can attend to a few things well but many things poorly. Simplification refers both to the use of fewer, not more, metrics, objectives and goals, and the idea that multiple measures should be distilled down into single measures like an index or a simple catch-all question</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Adapt- </a:t>
            </a:r>
            <a:r>
              <a:rPr lang="en-CA" sz="1100" b="0" i="0" u="none" strike="noStrike" cap="none" dirty="0">
                <a:solidFill>
                  <a:srgbClr val="000000"/>
                </a:solidFill>
                <a:effectLst/>
                <a:latin typeface="Arial"/>
                <a:ea typeface="Arial"/>
                <a:cs typeface="Arial"/>
                <a:sym typeface="Arial"/>
              </a:rPr>
              <a:t>An organization’s circumstances and strategies tend to change over time. Since goals, objectives, and measures need to tie directly to the organization’s strategy, they should be changed as well when the strategy changes.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Base Objectives on Facts- </a:t>
            </a:r>
            <a:r>
              <a:rPr lang="en-CA" sz="1100" b="0" i="0" u="none" strike="noStrike" cap="none" dirty="0">
                <a:solidFill>
                  <a:srgbClr val="000000"/>
                </a:solidFill>
                <a:effectLst/>
                <a:latin typeface="Arial"/>
                <a:ea typeface="Arial"/>
                <a:cs typeface="Arial"/>
                <a:sym typeface="Arial"/>
              </a:rPr>
              <a:t>Finally, while goals may sometimes be general (such as performance goals in which leaders simply state, </a:t>
            </a:r>
            <a:r>
              <a:rPr lang="en-CA" sz="1100" b="0" i="1" u="none" strike="noStrike" cap="none" dirty="0">
                <a:solidFill>
                  <a:srgbClr val="000000"/>
                </a:solidFill>
                <a:effectLst/>
                <a:latin typeface="Arial"/>
                <a:ea typeface="Arial"/>
                <a:cs typeface="Arial"/>
                <a:sym typeface="Arial"/>
              </a:rPr>
              <a:t>grow profits 10%</a:t>
            </a:r>
            <a:r>
              <a:rPr lang="en-CA" sz="1100" b="0" i="0" u="none" strike="noStrike" cap="none" dirty="0">
                <a:solidFill>
                  <a:srgbClr val="000000"/>
                </a:solidFill>
                <a:effectLst/>
                <a:latin typeface="Arial"/>
                <a:ea typeface="Arial"/>
                <a:cs typeface="Arial"/>
                <a:sym typeface="Arial"/>
              </a:rPr>
              <a:t>), the objectives and the metrics that gauge them should be quite specific and set based on facts and information, not intuition.</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34324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Goals and objectives are a critical component of effective performance evaluations, so we need to cover the relationship among them briefly in this section. For instance, the example evaluation form needs to have a set of measurable goals and objectives spelled out for each area. Some of these, such as </a:t>
            </a:r>
            <a:r>
              <a:rPr lang="en-CA" sz="1100" b="0" i="1" u="none" strike="noStrike" cap="none" dirty="0">
                <a:solidFill>
                  <a:srgbClr val="000000"/>
                </a:solidFill>
                <a:effectLst/>
                <a:latin typeface="Arial"/>
                <a:ea typeface="Arial"/>
                <a:cs typeface="Arial"/>
                <a:sym typeface="Arial"/>
              </a:rPr>
              <a:t>attendance</a:t>
            </a:r>
            <a:r>
              <a:rPr lang="en-CA" sz="1100" b="0" i="0" u="none" strike="noStrike" cap="none" dirty="0">
                <a:solidFill>
                  <a:srgbClr val="000000"/>
                </a:solidFill>
                <a:effectLst/>
                <a:latin typeface="Arial"/>
                <a:ea typeface="Arial"/>
                <a:cs typeface="Arial"/>
                <a:sym typeface="Arial"/>
              </a:rPr>
              <a:t>, are more easy to describe and quantify than others, such as </a:t>
            </a:r>
            <a:r>
              <a:rPr lang="en-CA" sz="1100" b="0" i="1" u="none" strike="noStrike" cap="none" dirty="0">
                <a:solidFill>
                  <a:srgbClr val="000000"/>
                </a:solidFill>
                <a:effectLst/>
                <a:latin typeface="Arial"/>
                <a:ea typeface="Arial"/>
                <a:cs typeface="Arial"/>
                <a:sym typeface="Arial"/>
              </a:rPr>
              <a:t>knowledge</a:t>
            </a:r>
            <a:r>
              <a:rPr lang="en-CA" sz="1100" b="0" i="0" u="none" strike="noStrike" cap="none" dirty="0">
                <a:solidFill>
                  <a:srgbClr val="000000"/>
                </a:solidFill>
                <a:effectLst/>
                <a:latin typeface="Arial"/>
                <a:ea typeface="Arial"/>
                <a:cs typeface="Arial"/>
                <a:sym typeface="Arial"/>
              </a:rPr>
              <a:t>. Moreover, research suggests that individual and organizational performance increase 16% when an evaluation system based on specific goals and objectives is implemented (</a:t>
            </a:r>
            <a:r>
              <a:rPr lang="en-CA" sz="1100" b="0" i="0" u="none" strike="noStrike" cap="none" dirty="0" err="1">
                <a:solidFill>
                  <a:srgbClr val="000000"/>
                </a:solidFill>
                <a:effectLst/>
                <a:latin typeface="Arial"/>
                <a:ea typeface="Arial"/>
                <a:cs typeface="Arial"/>
                <a:sym typeface="Arial"/>
              </a:rPr>
              <a:t>Rynes</a:t>
            </a:r>
            <a:r>
              <a:rPr lang="en-CA" sz="1100" b="0" i="0" u="none" strike="noStrike" cap="none" dirty="0">
                <a:solidFill>
                  <a:srgbClr val="000000"/>
                </a:solidFill>
                <a:effectLst/>
                <a:latin typeface="Arial"/>
                <a:ea typeface="Arial"/>
                <a:cs typeface="Arial"/>
                <a:sym typeface="Arial"/>
              </a:rPr>
              <a:t> et al., 2002).</a:t>
            </a:r>
            <a:endParaRPr lang="en-US" dirty="0"/>
          </a:p>
        </p:txBody>
      </p:sp>
    </p:spTree>
    <p:extLst>
      <p:ext uri="{BB962C8B-B14F-4D97-AF65-F5344CB8AC3E}">
        <p14:creationId xmlns:p14="http://schemas.microsoft.com/office/powerpoint/2010/main" val="368758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So, in addition to the annual performance evaluation, consultants can receive up to 20 mini-evaluations in a year. Importantly, the timing should coincide with the needs of the organization and the development needs of the employee.</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Performance evaluations and feedback are critical. Organizations are hard-pressed to find good reasons why they can’t dedicate an hour-long meeting at least once a year to ensure the mutual needs of the employee and organization are being met.</a:t>
            </a:r>
          </a:p>
          <a:p>
            <a:endParaRPr lang="en-US" dirty="0"/>
          </a:p>
        </p:txBody>
      </p:sp>
    </p:spTree>
    <p:extLst>
      <p:ext uri="{BB962C8B-B14F-4D97-AF65-F5344CB8AC3E}">
        <p14:creationId xmlns:p14="http://schemas.microsoft.com/office/powerpoint/2010/main" val="428910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This growth has raised questions—how to define the concept and how to integrate it into the larger body of an organization’s goals and objectives. The Dow Jones Sustainability Index created a commonly accepted definition of CSR: “a business approach that creates long-term shareholder value by embracing opportunities and managing risks deriving from economic, environmental and social developments” (</a:t>
            </a:r>
            <a:r>
              <a:rPr lang="en-CA" sz="1100" b="0" i="0" u="none" strike="noStrike" cap="none" dirty="0" err="1">
                <a:solidFill>
                  <a:srgbClr val="000000"/>
                </a:solidFill>
                <a:effectLst/>
                <a:latin typeface="Arial"/>
                <a:ea typeface="Arial"/>
                <a:cs typeface="Arial"/>
                <a:sym typeface="Arial"/>
              </a:rPr>
              <a:t>Dyllick</a:t>
            </a:r>
            <a:r>
              <a:rPr lang="en-CA" sz="1100" b="0" i="0" u="none" strike="noStrike" cap="none" dirty="0">
                <a:solidFill>
                  <a:srgbClr val="000000"/>
                </a:solidFill>
                <a:effectLst/>
                <a:latin typeface="Arial"/>
                <a:ea typeface="Arial"/>
                <a:cs typeface="Arial"/>
                <a:sym typeface="Arial"/>
              </a:rPr>
              <a:t>, &amp; Muff, 2015)</a:t>
            </a:r>
            <a:endParaRPr lang="en-US" dirty="0"/>
          </a:p>
        </p:txBody>
      </p:sp>
    </p:spTree>
    <p:extLst>
      <p:ext uri="{BB962C8B-B14F-4D97-AF65-F5344CB8AC3E}">
        <p14:creationId xmlns:p14="http://schemas.microsoft.com/office/powerpoint/2010/main" val="3507767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i="1" dirty="0"/>
              <a:t>Strategy</a:t>
            </a:r>
            <a:r>
              <a:rPr lang="en-CA" b="1" dirty="0"/>
              <a:t>:</a:t>
            </a:r>
            <a:r>
              <a:rPr lang="en-CA" dirty="0"/>
              <a:t> Integrating long-term economic, environmental, and social aspects in their business strategies while maintaining global competitiveness and brand reputation.</a:t>
            </a:r>
          </a:p>
          <a:p>
            <a:r>
              <a:rPr lang="en-CA" b="1" i="1" dirty="0"/>
              <a:t>Financial</a:t>
            </a:r>
            <a:r>
              <a:rPr lang="en-CA" b="1" dirty="0"/>
              <a:t>:</a:t>
            </a:r>
            <a:r>
              <a:rPr lang="en-CA" dirty="0"/>
              <a:t> Meeting shareholders’ demands for sound financial returns, long-term economic growth, open communication, and transparent financial accounting.</a:t>
            </a:r>
          </a:p>
          <a:p>
            <a:r>
              <a:rPr lang="en-CA" b="1" i="1" dirty="0"/>
              <a:t>Customer and Product</a:t>
            </a:r>
            <a:r>
              <a:rPr lang="en-CA" b="1" dirty="0"/>
              <a:t>:</a:t>
            </a:r>
            <a:r>
              <a:rPr lang="en-CA" dirty="0"/>
              <a:t> Fostering loyalty by investing in customer relationship management, and product and service innovation that focuses on technologies and systems, which use financial, natural, and social resources in an efficient, effective, and economic manner over the long term.</a:t>
            </a:r>
          </a:p>
          <a:p>
            <a:r>
              <a:rPr lang="en-CA" b="1" i="1" dirty="0"/>
              <a:t>Governance and Stakeholder</a:t>
            </a:r>
            <a:r>
              <a:rPr lang="en-CA" b="1" dirty="0"/>
              <a:t>:</a:t>
            </a:r>
            <a:r>
              <a:rPr lang="en-CA" dirty="0"/>
              <a:t> Setting the highest standards of corporate governance and stakeholder engagement, including corporate codes of conduct and public reporting.</a:t>
            </a:r>
          </a:p>
          <a:p>
            <a:r>
              <a:rPr lang="en-CA" b="1" i="1" dirty="0"/>
              <a:t>Human</a:t>
            </a:r>
            <a:r>
              <a:rPr lang="en-CA" b="1" dirty="0"/>
              <a:t>:</a:t>
            </a:r>
            <a:r>
              <a:rPr lang="en-CA" dirty="0"/>
              <a:t> Managing human resources to maintain workforce capabilities and employee satisfaction through best-in-class organizational learning and knowledge management practices and remuneration and benefit programs.</a:t>
            </a:r>
          </a:p>
          <a:p>
            <a:br>
              <a:rPr lang="en-CA" dirty="0"/>
            </a:br>
            <a:endParaRPr lang="en-CA" dirty="0"/>
          </a:p>
          <a:p>
            <a:endParaRPr lang="en-US" dirty="0"/>
          </a:p>
        </p:txBody>
      </p:sp>
    </p:spTree>
    <p:extLst>
      <p:ext uri="{BB962C8B-B14F-4D97-AF65-F5344CB8AC3E}">
        <p14:creationId xmlns:p14="http://schemas.microsoft.com/office/powerpoint/2010/main" val="2636046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Balanced Scorecard enables individuals to make daily decisions based upon values and metrics that can be designed to support these long-term cognizant benefits”</a:t>
            </a:r>
            <a:endParaRPr lang="en-US" dirty="0"/>
          </a:p>
        </p:txBody>
      </p:sp>
    </p:spTree>
    <p:extLst>
      <p:ext uri="{BB962C8B-B14F-4D97-AF65-F5344CB8AC3E}">
        <p14:creationId xmlns:p14="http://schemas.microsoft.com/office/powerpoint/2010/main" val="2048656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Balanced Scorecard, championed by Kaplan and Norton, can be translated into your own individual scorecard, one that helps you achieve your personal and professional goals and objectives. Recall that the scorecard for an organization starts with vision and mission, followed by goals (financial, internal business processes, customer, and learning and growth), which have corresponding objectives, metrics, and tactical activities. When these components are applied to you as an individual, you might see the pieces of the scorecard labeled as shown in this figure. </a:t>
            </a:r>
            <a:endParaRPr lang="en-US" dirty="0"/>
          </a:p>
        </p:txBody>
      </p:sp>
    </p:spTree>
    <p:extLst>
      <p:ext uri="{BB962C8B-B14F-4D97-AF65-F5344CB8AC3E}">
        <p14:creationId xmlns:p14="http://schemas.microsoft.com/office/powerpoint/2010/main" val="1668115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Specific- </a:t>
            </a:r>
            <a:r>
              <a:rPr lang="en-CA" sz="1100" b="0" i="0" u="none" strike="noStrike" cap="none" dirty="0">
                <a:solidFill>
                  <a:srgbClr val="000000"/>
                </a:solidFill>
                <a:effectLst/>
                <a:latin typeface="Arial"/>
                <a:ea typeface="Arial"/>
                <a:cs typeface="Arial"/>
                <a:sym typeface="Arial"/>
              </a:rPr>
              <a:t>A specific objective has a much greater chance of being accomplished than a general one. To set a specific objective, you must answer the six “W” questions:</a:t>
            </a:r>
          </a:p>
          <a:p>
            <a:r>
              <a:rPr lang="en-CA" sz="1100" b="1" i="0" u="none" strike="noStrike" cap="none" dirty="0">
                <a:solidFill>
                  <a:srgbClr val="000000"/>
                </a:solidFill>
                <a:effectLst/>
                <a:latin typeface="Arial"/>
                <a:ea typeface="Arial"/>
                <a:cs typeface="Arial"/>
                <a:sym typeface="Arial"/>
              </a:rPr>
              <a:t>Who</a:t>
            </a:r>
            <a:r>
              <a:rPr lang="en-CA" sz="1100" b="0" i="0" u="none" strike="noStrike" cap="none" dirty="0">
                <a:solidFill>
                  <a:srgbClr val="000000"/>
                </a:solidFill>
                <a:effectLst/>
                <a:latin typeface="Arial"/>
                <a:ea typeface="Arial"/>
                <a:cs typeface="Arial"/>
                <a:sym typeface="Arial"/>
              </a:rPr>
              <a:t>, </a:t>
            </a:r>
            <a:r>
              <a:rPr lang="en-CA" sz="1100" b="1" i="0" u="none" strike="noStrike" cap="none" dirty="0">
                <a:solidFill>
                  <a:srgbClr val="000000"/>
                </a:solidFill>
                <a:effectLst/>
                <a:latin typeface="Arial"/>
                <a:ea typeface="Arial"/>
                <a:cs typeface="Arial"/>
                <a:sym typeface="Arial"/>
              </a:rPr>
              <a:t>What, Where, When, </a:t>
            </a:r>
            <a:r>
              <a:rPr lang="en-CA" sz="1100" b="0" i="0" u="none" strike="noStrike" cap="none" dirty="0">
                <a:solidFill>
                  <a:srgbClr val="000000"/>
                </a:solidFill>
                <a:effectLst/>
                <a:latin typeface="Arial"/>
                <a:ea typeface="Arial"/>
                <a:cs typeface="Arial"/>
                <a:sym typeface="Arial"/>
              </a:rPr>
              <a:t> </a:t>
            </a:r>
            <a:r>
              <a:rPr lang="en-CA" sz="1100" b="1" i="0" u="none" strike="noStrike" cap="none" dirty="0">
                <a:solidFill>
                  <a:srgbClr val="000000"/>
                </a:solidFill>
                <a:effectLst/>
                <a:latin typeface="Arial"/>
                <a:ea typeface="Arial"/>
                <a:cs typeface="Arial"/>
                <a:sym typeface="Arial"/>
              </a:rPr>
              <a:t>Which, Why. </a:t>
            </a:r>
            <a:endParaRPr lang="en-CA" sz="1100" b="0" i="0" u="none" strike="noStrike" cap="none" dirty="0">
              <a:solidFill>
                <a:srgbClr val="000000"/>
              </a:solidFill>
              <a:effectLst/>
              <a:latin typeface="Arial"/>
              <a:ea typeface="Arial"/>
              <a:cs typeface="Arial"/>
              <a:sym typeface="Arial"/>
            </a:endParaRPr>
          </a:p>
          <a:p>
            <a:endParaRPr lang="en-CA" sz="1100" b="1" i="0" u="none" strike="noStrike" cap="none" dirty="0">
              <a:solidFill>
                <a:srgbClr val="000000"/>
              </a:solidFill>
              <a:effectLst/>
              <a:latin typeface="Arial"/>
              <a:ea typeface="Arial"/>
              <a:cs typeface="Arial"/>
              <a:sym typeface="Arial"/>
            </a:endParaRPr>
          </a:p>
          <a:p>
            <a:endParaRPr lang="en-CA" sz="1100" b="1"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Measurable- </a:t>
            </a:r>
            <a:r>
              <a:rPr lang="en-CA" sz="1100" b="0" i="0" u="none" strike="noStrike" cap="none" dirty="0">
                <a:solidFill>
                  <a:srgbClr val="000000"/>
                </a:solidFill>
                <a:effectLst/>
                <a:latin typeface="Arial"/>
                <a:ea typeface="Arial"/>
                <a:cs typeface="Arial"/>
                <a:sym typeface="Arial"/>
              </a:rPr>
              <a:t>Establish concrete criteria for measuring progress toward the attainment of each objective you set. When you measure your progress, you stay on track, reach your target dates, and experience the exhilaration of achievement that spurs you on to continued effort required to reach your objective.</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Attainable- </a:t>
            </a:r>
            <a:r>
              <a:rPr lang="en-CA" sz="1100" b="0" i="0" u="none" strike="noStrike" cap="none" dirty="0">
                <a:solidFill>
                  <a:srgbClr val="000000"/>
                </a:solidFill>
                <a:effectLst/>
                <a:latin typeface="Arial"/>
                <a:ea typeface="Arial"/>
                <a:cs typeface="Arial"/>
                <a:sym typeface="Arial"/>
              </a:rPr>
              <a:t>When you identify objectives that are most important to you, you begin to figure out ways you can make them come true. You develop the attitudes, abilities, skills, and financial capacity to reach them.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Realistic- </a:t>
            </a:r>
            <a:r>
              <a:rPr lang="en-CA" sz="1100" b="0" i="0" u="none" strike="noStrike" cap="none" dirty="0">
                <a:solidFill>
                  <a:srgbClr val="000000"/>
                </a:solidFill>
                <a:effectLst/>
                <a:latin typeface="Arial"/>
                <a:ea typeface="Arial"/>
                <a:cs typeface="Arial"/>
                <a:sym typeface="Arial"/>
              </a:rPr>
              <a:t>To be realistic, an objective must represent an objective toward which you are both willing and able to work.</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err="1">
                <a:solidFill>
                  <a:srgbClr val="000000"/>
                </a:solidFill>
                <a:effectLst/>
                <a:latin typeface="Arial"/>
                <a:ea typeface="Arial"/>
                <a:cs typeface="Arial"/>
                <a:sym typeface="Arial"/>
              </a:rPr>
              <a:t>Timely</a:t>
            </a:r>
            <a:r>
              <a:rPr lang="en-CA" sz="1100" b="0" i="0" u="none" strike="noStrike" cap="none" dirty="0" err="1">
                <a:solidFill>
                  <a:srgbClr val="000000"/>
                </a:solidFill>
                <a:effectLst/>
                <a:latin typeface="Arial"/>
                <a:ea typeface="Arial"/>
                <a:cs typeface="Arial"/>
                <a:sym typeface="Arial"/>
              </a:rPr>
              <a:t>An</a:t>
            </a:r>
            <a:r>
              <a:rPr lang="en-CA" sz="1100" b="0" i="0" u="none" strike="noStrike" cap="none" dirty="0">
                <a:solidFill>
                  <a:srgbClr val="000000"/>
                </a:solidFill>
                <a:effectLst/>
                <a:latin typeface="Arial"/>
                <a:ea typeface="Arial"/>
                <a:cs typeface="Arial"/>
                <a:sym typeface="Arial"/>
              </a:rPr>
              <a:t> objective should be grounded within a time frame. With no time frame tied to it, there’s no sense of urgency. If you want to lose 10 pounds, when do you want to lose it by? “Someday” won’t work. But if you anchor it within a time frame, “by May 1st,” then you’ve set your unconscious mind into motion to begin working on the objective.</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39556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next step is implementation. One way to think about implementation of your Balanced Scorecard is through the plan-do-act-dare cycle (</a:t>
            </a:r>
            <a:r>
              <a:rPr lang="en-CA" sz="1100" b="1" i="0" u="none" strike="noStrike" cap="none" dirty="0">
                <a:solidFill>
                  <a:srgbClr val="000000"/>
                </a:solidFill>
                <a:effectLst/>
                <a:latin typeface="Arial"/>
                <a:ea typeface="Arial"/>
                <a:cs typeface="Arial"/>
                <a:sym typeface="Arial"/>
              </a:rPr>
              <a:t>PDAD cycle</a:t>
            </a:r>
            <a:r>
              <a:rPr lang="en-CA" sz="1100" b="0" i="0" u="none" strike="noStrike" cap="none" dirty="0">
                <a:solidFill>
                  <a:srgbClr val="000000"/>
                </a:solidFill>
                <a:effectLst/>
                <a:latin typeface="Arial"/>
                <a:ea typeface="Arial"/>
                <a:cs typeface="Arial"/>
                <a:sym typeface="Arial"/>
              </a:rPr>
              <a:t>), to be followed continuously (</a:t>
            </a:r>
            <a:r>
              <a:rPr lang="en-CA" sz="1100" b="0" i="0" u="none" strike="noStrike" cap="none" dirty="0" err="1">
                <a:solidFill>
                  <a:srgbClr val="000000"/>
                </a:solidFill>
                <a:effectLst/>
                <a:latin typeface="Arial"/>
                <a:ea typeface="Arial"/>
                <a:cs typeface="Arial"/>
                <a:sym typeface="Arial"/>
              </a:rPr>
              <a:t>Rampersad</a:t>
            </a:r>
            <a:r>
              <a:rPr lang="en-CA" sz="1100" b="0" i="0" u="none" strike="noStrike" cap="none" dirty="0">
                <a:solidFill>
                  <a:srgbClr val="000000"/>
                </a:solidFill>
                <a:effectLst/>
                <a:latin typeface="Arial"/>
                <a:ea typeface="Arial"/>
                <a:cs typeface="Arial"/>
                <a:sym typeface="Arial"/>
              </a:rPr>
              <a:t>, 2005). As summarized in the following figure, the PDAD cycle consists of the following four phases: Plan, Do, Act, Dare.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Plan- </a:t>
            </a:r>
            <a:r>
              <a:rPr lang="en-CA" b="0" dirty="0">
                <a:effectLst/>
              </a:rPr>
              <a:t>Formulate or update your scorecard, which focuses on your work as well as on your spare time. This spans vision and mission through personal objectives and performance metrics.</a:t>
            </a:r>
          </a:p>
          <a:p>
            <a:endParaRPr lang="en-CA" b="0" dirty="0">
              <a:effectLst/>
            </a:endParaRPr>
          </a:p>
          <a:p>
            <a:r>
              <a:rPr lang="en-CA" sz="1100" b="1" i="0" u="none" strike="noStrike" cap="none" dirty="0">
                <a:solidFill>
                  <a:srgbClr val="000000"/>
                </a:solidFill>
                <a:effectLst/>
                <a:latin typeface="Arial"/>
                <a:ea typeface="Arial"/>
                <a:cs typeface="Arial"/>
                <a:sym typeface="Arial"/>
              </a:rPr>
              <a:t>Do- </a:t>
            </a:r>
            <a:r>
              <a:rPr lang="en-CA" sz="1100" b="0" i="0" u="none" strike="noStrike" cap="none" dirty="0">
                <a:solidFill>
                  <a:srgbClr val="000000"/>
                </a:solidFill>
                <a:effectLst/>
                <a:latin typeface="Arial"/>
                <a:ea typeface="Arial"/>
                <a:cs typeface="Arial"/>
                <a:sym typeface="Arial"/>
              </a:rPr>
              <a:t>Start with a simple objective from your scorecard with corresponding improvement activity, keeping in mind the priorities that have been identified.</a:t>
            </a:r>
          </a:p>
          <a:p>
            <a:endParaRPr lang="en-CA" dirty="0">
              <a:effectLst/>
            </a:endParaRPr>
          </a:p>
          <a:p>
            <a:r>
              <a:rPr lang="en-CA" sz="1100" b="1" i="0" u="none" strike="noStrike" cap="none" dirty="0">
                <a:solidFill>
                  <a:srgbClr val="000000"/>
                </a:solidFill>
                <a:effectLst/>
                <a:latin typeface="Arial"/>
                <a:ea typeface="Arial"/>
                <a:cs typeface="Arial"/>
                <a:sym typeface="Arial"/>
              </a:rPr>
              <a:t>Act- </a:t>
            </a:r>
            <a:r>
              <a:rPr lang="en-CA" sz="1100" b="0" i="0" u="none" strike="noStrike" cap="none" dirty="0">
                <a:solidFill>
                  <a:srgbClr val="000000"/>
                </a:solidFill>
                <a:effectLst/>
                <a:latin typeface="Arial"/>
                <a:ea typeface="Arial"/>
                <a:cs typeface="Arial"/>
                <a:sym typeface="Arial"/>
              </a:rPr>
              <a:t>Check whether the improvement activity is working and take action when it is not.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Dare- </a:t>
            </a:r>
            <a:r>
              <a:rPr lang="en-CA" sz="1100" b="0" i="0" u="none" strike="noStrike" cap="none" dirty="0">
                <a:solidFill>
                  <a:srgbClr val="000000"/>
                </a:solidFill>
                <a:effectLst/>
                <a:latin typeface="Arial"/>
                <a:ea typeface="Arial"/>
                <a:cs typeface="Arial"/>
                <a:sym typeface="Arial"/>
              </a:rPr>
              <a:t>Accept larger challenges by daring to take on a more difficult objective and corresponding improvement action from your scorecard and get on with it. </a:t>
            </a:r>
            <a:br>
              <a:rPr lang="en-CA" dirty="0"/>
            </a:br>
            <a:endParaRPr lang="en-US" dirty="0"/>
          </a:p>
        </p:txBody>
      </p:sp>
    </p:spTree>
    <p:extLst>
      <p:ext uri="{BB962C8B-B14F-4D97-AF65-F5344CB8AC3E}">
        <p14:creationId xmlns:p14="http://schemas.microsoft.com/office/powerpoint/2010/main" val="786272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However, motivation alone is not sufficient. Ability—having the skills and knowledge required to perform the job—is also important and is sometimes the key determinant of effectiveness. Finally, environmental factors—having the resources, information, and support one needs to perform well—are also critical to determine performance.</a:t>
            </a:r>
          </a:p>
          <a:p>
            <a:endParaRPr lang="en-CA" dirty="0"/>
          </a:p>
          <a:p>
            <a:r>
              <a:rPr lang="en-CA" sz="1100" b="0" i="0" u="none" strike="noStrike" cap="none" dirty="0">
                <a:solidFill>
                  <a:srgbClr val="000000"/>
                </a:solidFill>
                <a:effectLst/>
                <a:latin typeface="Arial"/>
                <a:ea typeface="Arial"/>
                <a:cs typeface="Arial"/>
                <a:sym typeface="Arial"/>
              </a:rPr>
              <a:t>What makes employees willing to “go the extra mile” to provide excellent service, market a company’s products effectively, or achieve the goals set for them? Answering questions like this is of utmost importance to understand and manage the work behavior of our peers, subordinates, and even supervisors. As with many questions involving human beings, the answers are anything but simple. Instead, there are several theories explaining the concept of motivation.</a:t>
            </a:r>
            <a:br>
              <a:rPr lang="en-CA" dirty="0"/>
            </a:br>
            <a:endParaRPr lang="en-US" dirty="0"/>
          </a:p>
        </p:txBody>
      </p:sp>
    </p:spTree>
    <p:extLst>
      <p:ext uri="{BB962C8B-B14F-4D97-AF65-F5344CB8AC3E}">
        <p14:creationId xmlns:p14="http://schemas.microsoft.com/office/powerpoint/2010/main" val="4111892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Abraham Maslow is among the most prominent psychologists of the 20th century and the hierarchy of needs, accompanied by the pyramid representing how human needs are ranked, is an image familiar to most business students and managers.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Maslow’s theory is based on a simple premise: Human beings have needs that are hierarchically ranked (Maslow, 1943; Maslow, 1954).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There are some needs that are basic to all human beings, and in their absence, nothing else matters. As we satisfy these basic needs, we start looking to satisfy higher-order needs. Once a lower-level need is satisfied, it no longer serves as a motivator.</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most basic of Maslow’s needs are </a:t>
            </a:r>
            <a:r>
              <a:rPr lang="en-CA" sz="1100" b="1" i="0" u="none" strike="noStrike" cap="none" dirty="0">
                <a:solidFill>
                  <a:srgbClr val="000000"/>
                </a:solidFill>
                <a:effectLst/>
                <a:latin typeface="Arial"/>
                <a:ea typeface="Arial"/>
                <a:cs typeface="Arial"/>
                <a:sym typeface="Arial"/>
              </a:rPr>
              <a:t>physiological needs</a:t>
            </a:r>
            <a:r>
              <a:rPr lang="en-CA" sz="1100" b="0" i="0" u="none" strike="noStrike" cap="none" dirty="0">
                <a:solidFill>
                  <a:srgbClr val="000000"/>
                </a:solidFill>
                <a:effectLst/>
                <a:latin typeface="Arial"/>
                <a:ea typeface="Arial"/>
                <a:cs typeface="Arial"/>
                <a:sym typeface="Arial"/>
              </a:rPr>
              <a:t>. Physiological needs refer to the need for air, food, and water.</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Once physiological needs are satisfied, people tend to become concerned about </a:t>
            </a:r>
            <a:r>
              <a:rPr lang="en-CA" sz="1100" b="1" i="0" u="none" strike="noStrike" cap="none" dirty="0">
                <a:solidFill>
                  <a:srgbClr val="000000"/>
                </a:solidFill>
                <a:effectLst/>
                <a:latin typeface="Arial"/>
                <a:ea typeface="Arial"/>
                <a:cs typeface="Arial"/>
                <a:sym typeface="Arial"/>
              </a:rPr>
              <a:t>safety</a:t>
            </a:r>
            <a:r>
              <a:rPr lang="en-CA" sz="1100" b="0" i="0" u="none" strike="noStrike" cap="none" dirty="0">
                <a:solidFill>
                  <a:srgbClr val="000000"/>
                </a:solidFill>
                <a:effectLst/>
                <a:latin typeface="Arial"/>
                <a:ea typeface="Arial"/>
                <a:cs typeface="Arial"/>
                <a:sym typeface="Arial"/>
              </a:rPr>
              <a:t>. Are they safe from danger, pain, or an uncertain future?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One level up, </a:t>
            </a:r>
            <a:r>
              <a:rPr lang="en-CA" sz="1100" b="1" i="0" u="none" strike="noStrike" cap="none" dirty="0">
                <a:solidFill>
                  <a:srgbClr val="000000"/>
                </a:solidFill>
                <a:effectLst/>
                <a:latin typeface="Arial"/>
                <a:ea typeface="Arial"/>
                <a:cs typeface="Arial"/>
                <a:sym typeface="Arial"/>
              </a:rPr>
              <a:t>social needs</a:t>
            </a:r>
            <a:r>
              <a:rPr lang="en-CA" sz="1100" b="0" i="0" u="none" strike="noStrike" cap="none" dirty="0">
                <a:solidFill>
                  <a:srgbClr val="000000"/>
                </a:solidFill>
                <a:effectLst/>
                <a:latin typeface="Arial"/>
                <a:ea typeface="Arial"/>
                <a:cs typeface="Arial"/>
                <a:sym typeface="Arial"/>
              </a:rPr>
              <a:t> refer to the need to bond with other human beings, to be loved, and to form lasting attachments.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satisfaction of social needs makes </a:t>
            </a:r>
            <a:r>
              <a:rPr lang="en-CA" sz="1100" b="1" i="0" u="none" strike="noStrike" cap="none" dirty="0">
                <a:solidFill>
                  <a:srgbClr val="000000"/>
                </a:solidFill>
                <a:effectLst/>
                <a:latin typeface="Arial"/>
                <a:ea typeface="Arial"/>
                <a:cs typeface="Arial"/>
                <a:sym typeface="Arial"/>
              </a:rPr>
              <a:t>esteem needs</a:t>
            </a:r>
            <a:r>
              <a:rPr lang="en-CA" sz="1100" b="0" i="0" u="none" strike="noStrike" cap="none" dirty="0">
                <a:solidFill>
                  <a:srgbClr val="000000"/>
                </a:solidFill>
                <a:effectLst/>
                <a:latin typeface="Arial"/>
                <a:ea typeface="Arial"/>
                <a:cs typeface="Arial"/>
                <a:sym typeface="Arial"/>
              </a:rPr>
              <a:t> more salient. Esteem needs refer to the desire to be respected by one’s peers, feeling important, and being appreciated.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Finally, at the highest level of the hierarchy, the need for </a:t>
            </a:r>
            <a:r>
              <a:rPr lang="en-CA" sz="1100" b="1" i="0" u="none" strike="noStrike" cap="none" dirty="0">
                <a:solidFill>
                  <a:srgbClr val="000000"/>
                </a:solidFill>
                <a:effectLst/>
                <a:latin typeface="Arial"/>
                <a:ea typeface="Arial"/>
                <a:cs typeface="Arial"/>
                <a:sym typeface="Arial"/>
              </a:rPr>
              <a:t>self-actualization</a:t>
            </a:r>
            <a:r>
              <a:rPr lang="en-CA" sz="1100" b="0" i="0" u="none" strike="noStrike" cap="none" dirty="0">
                <a:solidFill>
                  <a:srgbClr val="000000"/>
                </a:solidFill>
                <a:effectLst/>
                <a:latin typeface="Arial"/>
                <a:ea typeface="Arial"/>
                <a:cs typeface="Arial"/>
                <a:sym typeface="Arial"/>
              </a:rPr>
              <a:t> refers to “becoming all you are capable of becoming.” This need manifests itself by acquiring new skills, taking on new challenges, and behaving in a way that will lead to the satisfaction of one’s life goals.</a:t>
            </a:r>
            <a:endParaRPr lang="en-US" dirty="0"/>
          </a:p>
        </p:txBody>
      </p:sp>
    </p:spTree>
    <p:extLst>
      <p:ext uri="{BB962C8B-B14F-4D97-AF65-F5344CB8AC3E}">
        <p14:creationId xmlns:p14="http://schemas.microsoft.com/office/powerpoint/2010/main" val="2676097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CA" dirty="0"/>
              <a:t>ERG theory of Clayton Alderfer is a modification of Maslow’s hierarchy of needs (Alderfer, 1969). </a:t>
            </a:r>
          </a:p>
          <a:p>
            <a:pPr marL="114300" indent="0">
              <a:buNone/>
            </a:pPr>
            <a:endParaRPr lang="en-CA" dirty="0"/>
          </a:p>
          <a:p>
            <a:pPr marL="114300" indent="0">
              <a:buNone/>
            </a:pPr>
            <a:r>
              <a:rPr lang="en-CA" dirty="0"/>
              <a:t>Instead of the five needs that are hierarchically organized, Alderfer proposed that basic human needs may be grouped under three categories, namely, </a:t>
            </a:r>
            <a:r>
              <a:rPr lang="en-CA" b="1" dirty="0"/>
              <a:t>Existence</a:t>
            </a:r>
            <a:r>
              <a:rPr lang="en-CA" dirty="0"/>
              <a:t>, </a:t>
            </a:r>
            <a:r>
              <a:rPr lang="en-CA" b="1" dirty="0"/>
              <a:t>Relatedness</a:t>
            </a:r>
            <a:r>
              <a:rPr lang="en-CA" dirty="0"/>
              <a:t>, and </a:t>
            </a:r>
            <a:r>
              <a:rPr lang="en-CA" b="1" dirty="0"/>
              <a:t>Growth</a:t>
            </a:r>
            <a:r>
              <a:rPr lang="en-CA" dirty="0"/>
              <a:t> </a:t>
            </a:r>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Existence need corresponds to Maslow’s physiological and safety needs, relatedness corresponds to social needs, and growth need refers to Maslow’s esteem and self actualization.</a:t>
            </a:r>
          </a:p>
          <a:p>
            <a:r>
              <a:rPr lang="en-CA" sz="1100" b="0" i="0" u="none" strike="noStrike" cap="none" dirty="0">
                <a:solidFill>
                  <a:srgbClr val="000000"/>
                </a:solidFill>
                <a:effectLst/>
                <a:latin typeface="Arial"/>
                <a:ea typeface="Arial"/>
                <a:cs typeface="Arial"/>
                <a:sym typeface="Arial"/>
              </a:rPr>
              <a:t>ERG theory’s main contribution to the literature is its relaxation of Maslow’s assumptions. For example, ERG theory does not rank needs in any particular order and explicitly recognizes that more than one need may operate at a given time. </a:t>
            </a:r>
          </a:p>
          <a:p>
            <a:endParaRPr lang="en-US" dirty="0"/>
          </a:p>
        </p:txBody>
      </p:sp>
    </p:spTree>
    <p:extLst>
      <p:ext uri="{BB962C8B-B14F-4D97-AF65-F5344CB8AC3E}">
        <p14:creationId xmlns:p14="http://schemas.microsoft.com/office/powerpoint/2010/main" val="1622698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Frederick Herzberg approached the question of motivation in a different way. By asking individuals what satisfies them on the job and what dissatisfies them, Herzberg came to the conclusion that aspects of the work environment that satisfy employees are very different from aspects that dissatisfy them (Herzberg, et. al., 1959; Herzberg, 1965). Herzberg labeled factors causing dissatisfaction of workers as “hygiene” factors because these factors were part of the context in which the job was performed, as opposed to the job itself. </a:t>
            </a:r>
          </a:p>
          <a:p>
            <a:r>
              <a:rPr lang="en-CA" sz="1100" b="0" i="0" u="none" strike="noStrike" cap="none" dirty="0">
                <a:solidFill>
                  <a:srgbClr val="000000"/>
                </a:solidFill>
                <a:effectLst/>
                <a:latin typeface="Arial"/>
                <a:cs typeface="Arial"/>
                <a:sym typeface="Arial"/>
              </a:rPr>
              <a:t>Hygiene factors include company policy, supervision and relationships, working conditions, salary and security</a:t>
            </a:r>
          </a:p>
          <a:p>
            <a:r>
              <a:rPr lang="en-CA" sz="1100" b="0" i="0" u="none" strike="noStrike" cap="none" dirty="0">
                <a:solidFill>
                  <a:srgbClr val="000000"/>
                </a:solidFill>
                <a:effectLst/>
                <a:latin typeface="Arial"/>
                <a:ea typeface="Arial"/>
                <a:cs typeface="Arial"/>
                <a:sym typeface="Arial"/>
              </a:rPr>
              <a:t>In contrast, </a:t>
            </a:r>
            <a:r>
              <a:rPr lang="en-CA" sz="1100" b="1" i="0" u="none" strike="noStrike" cap="none" dirty="0">
                <a:solidFill>
                  <a:srgbClr val="000000"/>
                </a:solidFill>
                <a:effectLst/>
                <a:latin typeface="Arial"/>
                <a:ea typeface="Arial"/>
                <a:cs typeface="Arial"/>
                <a:sym typeface="Arial"/>
              </a:rPr>
              <a:t>motivators</a:t>
            </a:r>
            <a:r>
              <a:rPr lang="en-CA" sz="1100" b="0" i="0" u="none" strike="noStrike" cap="none" dirty="0">
                <a:solidFill>
                  <a:srgbClr val="000000"/>
                </a:solidFill>
                <a:effectLst/>
                <a:latin typeface="Arial"/>
                <a:ea typeface="Arial"/>
                <a:cs typeface="Arial"/>
                <a:sym typeface="Arial"/>
              </a:rPr>
              <a:t> are factors that are intrinsic to the job, such as achievement, recognition, interesting work, increased responsibilities, advancement, and growth opportunities. According to Herzberg’s research, motivators are the conditions that truly encourage employees to try harder.</a:t>
            </a:r>
          </a:p>
          <a:p>
            <a:br>
              <a:rPr lang="en-CA" dirty="0"/>
            </a:br>
            <a:endParaRPr lang="en-US" dirty="0"/>
          </a:p>
        </p:txBody>
      </p:sp>
    </p:spTree>
    <p:extLst>
      <p:ext uri="{BB962C8B-B14F-4D97-AF65-F5344CB8AC3E}">
        <p14:creationId xmlns:p14="http://schemas.microsoft.com/office/powerpoint/2010/main" val="3715443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Those who have high </a:t>
            </a:r>
            <a:r>
              <a:rPr lang="en-CA" sz="1100" b="1" i="0" u="none" strike="noStrike" cap="none" dirty="0">
                <a:solidFill>
                  <a:srgbClr val="000000"/>
                </a:solidFill>
                <a:effectLst/>
                <a:latin typeface="Arial"/>
                <a:ea typeface="Arial"/>
                <a:cs typeface="Arial"/>
                <a:sym typeface="Arial"/>
              </a:rPr>
              <a:t>need for achievement</a:t>
            </a:r>
            <a:r>
              <a:rPr lang="en-CA" sz="1100" b="0" i="0" u="none" strike="noStrike" cap="none" dirty="0">
                <a:solidFill>
                  <a:srgbClr val="000000"/>
                </a:solidFill>
                <a:effectLst/>
                <a:latin typeface="Arial"/>
                <a:ea typeface="Arial"/>
                <a:cs typeface="Arial"/>
                <a:sym typeface="Arial"/>
              </a:rPr>
              <a:t> have a strong need to be successful. A worker who derives great satisfaction from meeting deadlines, coming up with brilliant ideas, and planning his or her next career move may be high in need for achievement. Individuals high on need for achievement are well suited to positions such as sales where there are explicit goals, feedback is immediately available, and their effort often leads to success (Harrell &amp; Stahl, 1981; </a:t>
            </a:r>
            <a:r>
              <a:rPr lang="en-CA" sz="1100" b="0" i="0" u="none" strike="noStrike" cap="none" dirty="0" err="1">
                <a:solidFill>
                  <a:srgbClr val="000000"/>
                </a:solidFill>
                <a:effectLst/>
                <a:latin typeface="Arial"/>
                <a:ea typeface="Arial"/>
                <a:cs typeface="Arial"/>
                <a:sym typeface="Arial"/>
              </a:rPr>
              <a:t>Trevis</a:t>
            </a:r>
            <a:r>
              <a:rPr lang="en-CA" sz="1100" b="0" i="0" u="none" strike="noStrike" cap="none" dirty="0">
                <a:solidFill>
                  <a:srgbClr val="000000"/>
                </a:solidFill>
                <a:effectLst/>
                <a:latin typeface="Arial"/>
                <a:ea typeface="Arial"/>
                <a:cs typeface="Arial"/>
                <a:sym typeface="Arial"/>
              </a:rPr>
              <a:t> &amp; </a:t>
            </a:r>
            <a:r>
              <a:rPr lang="en-CA" sz="1100" b="0" i="0" u="none" strike="noStrike" cap="none" dirty="0" err="1">
                <a:solidFill>
                  <a:srgbClr val="000000"/>
                </a:solidFill>
                <a:effectLst/>
                <a:latin typeface="Arial"/>
                <a:ea typeface="Arial"/>
                <a:cs typeface="Arial"/>
                <a:sym typeface="Arial"/>
              </a:rPr>
              <a:t>Certo</a:t>
            </a:r>
            <a:r>
              <a:rPr lang="en-CA" sz="1100" b="0" i="0" u="none" strike="noStrike" cap="none" dirty="0">
                <a:solidFill>
                  <a:srgbClr val="000000"/>
                </a:solidFill>
                <a:effectLst/>
                <a:latin typeface="Arial"/>
                <a:ea typeface="Arial"/>
                <a:cs typeface="Arial"/>
                <a:sym typeface="Arial"/>
              </a:rPr>
              <a:t>, 2005; Turban &amp; Keon, 1993). </a:t>
            </a:r>
            <a:endParaRPr lang="en-US" dirty="0"/>
          </a:p>
        </p:txBody>
      </p:sp>
    </p:spTree>
    <p:extLst>
      <p:ext uri="{BB962C8B-B14F-4D97-AF65-F5344CB8AC3E}">
        <p14:creationId xmlns:p14="http://schemas.microsoft.com/office/powerpoint/2010/main" val="3483483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According to this theory, individuals are motivated by a sense of fairness in their interactions. Moreover, our sense of fairness is a result of the social comparisons we make. Specifically, we compare our inputs and outputs with someone else’s inputs and outputs. We perceive fairness if we believe that the input-to-output ratio we are bringing into the situation is similar to the input/output ratio of a comparison person, or a </a:t>
            </a:r>
            <a:r>
              <a:rPr lang="en-CA" sz="1100" b="1" i="0" u="none" strike="noStrike" cap="none" dirty="0">
                <a:solidFill>
                  <a:srgbClr val="000000"/>
                </a:solidFill>
                <a:effectLst/>
                <a:latin typeface="Arial"/>
                <a:ea typeface="Arial"/>
                <a:cs typeface="Arial"/>
                <a:sym typeface="Arial"/>
              </a:rPr>
              <a:t>referent</a:t>
            </a:r>
            <a:r>
              <a:rPr lang="en-CA" sz="1100" b="0" i="0" u="none" strike="noStrike" cap="none" dirty="0">
                <a:solidFill>
                  <a:srgbClr val="000000"/>
                </a:solidFill>
                <a:effectLst/>
                <a:latin typeface="Arial"/>
                <a:ea typeface="Arial"/>
                <a:cs typeface="Arial"/>
                <a:sym typeface="Arial"/>
              </a:rPr>
              <a:t>. Perceptions of inequity create tension within us and drive us to action that will reduce perceived inequity. This process is illustrated in the Equity Formula.</a:t>
            </a:r>
            <a:endParaRPr lang="en-US" dirty="0"/>
          </a:p>
        </p:txBody>
      </p:sp>
    </p:spTree>
    <p:extLst>
      <p:ext uri="{BB962C8B-B14F-4D97-AF65-F5344CB8AC3E}">
        <p14:creationId xmlns:p14="http://schemas.microsoft.com/office/powerpoint/2010/main" val="3448335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Distributive </a:t>
            </a:r>
            <a:r>
              <a:rPr lang="en-CA" sz="1100" b="1" i="0" u="none" strike="noStrike" cap="none" dirty="0" err="1">
                <a:solidFill>
                  <a:srgbClr val="000000"/>
                </a:solidFill>
                <a:effectLst/>
                <a:latin typeface="Arial"/>
                <a:ea typeface="Arial"/>
                <a:cs typeface="Arial"/>
                <a:sym typeface="Arial"/>
              </a:rPr>
              <a:t>justice</a:t>
            </a:r>
            <a:r>
              <a:rPr lang="en-CA" sz="1100" b="0" i="0" u="none" strike="noStrike" cap="none" dirty="0" err="1">
                <a:solidFill>
                  <a:srgbClr val="000000"/>
                </a:solidFill>
                <a:effectLst/>
                <a:latin typeface="Arial"/>
                <a:ea typeface="Arial"/>
                <a:cs typeface="Arial"/>
                <a:sym typeface="Arial"/>
              </a:rPr>
              <a:t>refers</a:t>
            </a:r>
            <a:r>
              <a:rPr lang="en-CA" sz="1100" b="0" i="0" u="none" strike="noStrike" cap="none" dirty="0">
                <a:solidFill>
                  <a:srgbClr val="000000"/>
                </a:solidFill>
                <a:effectLst/>
                <a:latin typeface="Arial"/>
                <a:ea typeface="Arial"/>
                <a:cs typeface="Arial"/>
                <a:sym typeface="Arial"/>
              </a:rPr>
              <a:t> to the degree to which the outputs received from the organization are fair. Two other types of fairness have been identified: Procedural justice and interactional justice.</a:t>
            </a:r>
            <a:endParaRPr lang="en-US" dirty="0"/>
          </a:p>
        </p:txBody>
      </p:sp>
    </p:spTree>
    <p:extLst>
      <p:ext uri="{BB962C8B-B14F-4D97-AF65-F5344CB8AC3E}">
        <p14:creationId xmlns:p14="http://schemas.microsoft.com/office/powerpoint/2010/main" val="3395702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According to expectancy theory, individual motivation to put forth more or less effort is determined by a rational calculation (Porter &amp; Lawler, 1968; Vroom, 1964). According to this theory, individuals ask themselves three questions.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first question is whether the person believes that high levels of effort will lead to desired outcomes. This perception is labeled as </a:t>
            </a:r>
            <a:r>
              <a:rPr lang="en-CA" sz="1100" b="1" i="0" u="none" strike="noStrike" cap="none" dirty="0">
                <a:solidFill>
                  <a:srgbClr val="000000"/>
                </a:solidFill>
                <a:effectLst/>
                <a:latin typeface="Arial"/>
                <a:ea typeface="Arial"/>
                <a:cs typeface="Arial"/>
                <a:sym typeface="Arial"/>
              </a:rPr>
              <a:t>expectancy</a:t>
            </a:r>
            <a:r>
              <a:rPr lang="en-CA" sz="1100" b="0" i="0" u="none" strike="noStrike" cap="none" dirty="0">
                <a:solidFill>
                  <a:srgbClr val="000000"/>
                </a:solidFill>
                <a:effectLst/>
                <a:latin typeface="Arial"/>
                <a:ea typeface="Arial"/>
                <a:cs typeface="Arial"/>
                <a:sym typeface="Arial"/>
              </a:rPr>
              <a:t>.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second question is the degree to which the person believes that performance is related to secondary outcomes such as rewards. This perception is labeled as </a:t>
            </a:r>
            <a:r>
              <a:rPr lang="en-CA" sz="1100" b="1" i="0" u="none" strike="noStrike" cap="none" dirty="0">
                <a:solidFill>
                  <a:srgbClr val="000000"/>
                </a:solidFill>
                <a:effectLst/>
                <a:latin typeface="Arial"/>
                <a:ea typeface="Arial"/>
                <a:cs typeface="Arial"/>
                <a:sym typeface="Arial"/>
              </a:rPr>
              <a:t>instrumentality</a:t>
            </a:r>
            <a:r>
              <a:rPr lang="en-CA" sz="1100" b="0" i="0" u="none" strike="noStrike" cap="none" dirty="0">
                <a:solidFill>
                  <a:srgbClr val="000000"/>
                </a:solidFill>
                <a:effectLst/>
                <a:latin typeface="Arial"/>
                <a:ea typeface="Arial"/>
                <a:cs typeface="Arial"/>
                <a:sym typeface="Arial"/>
              </a:rPr>
              <a:t>.</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Finally, individuals are also concerned about the value of the rewards awaiting them as a result of performance. The anticipated satisfaction that will result from an outcome is labeled as </a:t>
            </a:r>
            <a:r>
              <a:rPr lang="en-CA" sz="1100" b="1" i="0" u="none" strike="noStrike" cap="none" dirty="0">
                <a:solidFill>
                  <a:srgbClr val="000000"/>
                </a:solidFill>
                <a:effectLst/>
                <a:latin typeface="Arial"/>
                <a:ea typeface="Arial"/>
                <a:cs typeface="Arial"/>
                <a:sym typeface="Arial"/>
              </a:rPr>
              <a:t>valence</a:t>
            </a:r>
          </a:p>
          <a:p>
            <a:endParaRPr lang="en-CA" sz="1100" b="1"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1485994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Reinforcement theory is based on the work of Ivan Pavlov in behavioral conditioning and the later work B. F. Skinner did on operant conditioning (Skinner, 1953). According to this theory, behavior is a function of its consequences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Reinforcement theory describes four interventions to modify employee behavior. Two of these are methods of increasing the frequency of desired behaviors while the remaining two are methods of reducing the frequency of undesired behaviors.</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Positive reinforcement</a:t>
            </a:r>
            <a:r>
              <a:rPr lang="en-CA" sz="1100" b="0" i="0" u="none" strike="noStrike" cap="none" dirty="0">
                <a:solidFill>
                  <a:srgbClr val="000000"/>
                </a:solidFill>
                <a:effectLst/>
                <a:latin typeface="Arial"/>
                <a:ea typeface="Arial"/>
                <a:cs typeface="Arial"/>
                <a:sym typeface="Arial"/>
              </a:rPr>
              <a:t> is a method of increasing the desired behavior (Beatty &amp; </a:t>
            </a:r>
            <a:r>
              <a:rPr lang="en-CA" sz="1100" b="0" i="0" u="none" strike="noStrike" cap="none" dirty="0" err="1">
                <a:solidFill>
                  <a:srgbClr val="000000"/>
                </a:solidFill>
                <a:effectLst/>
                <a:latin typeface="Arial"/>
                <a:ea typeface="Arial"/>
                <a:cs typeface="Arial"/>
                <a:sym typeface="Arial"/>
              </a:rPr>
              <a:t>Schneier</a:t>
            </a:r>
            <a:r>
              <a:rPr lang="en-CA" sz="1100" b="0" i="0" u="none" strike="noStrike" cap="none" dirty="0">
                <a:solidFill>
                  <a:srgbClr val="000000"/>
                </a:solidFill>
                <a:effectLst/>
                <a:latin typeface="Arial"/>
                <a:ea typeface="Arial"/>
                <a:cs typeface="Arial"/>
                <a:sym typeface="Arial"/>
              </a:rPr>
              <a:t>, 1975). Positive reinforcement involves making sure that behavior is met with positive consequences.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Negative reinforcement</a:t>
            </a:r>
            <a:r>
              <a:rPr lang="en-CA" sz="1100" b="0" i="0" u="none" strike="noStrike" cap="none" dirty="0">
                <a:solidFill>
                  <a:srgbClr val="000000"/>
                </a:solidFill>
                <a:effectLst/>
                <a:latin typeface="Arial"/>
                <a:ea typeface="Arial"/>
                <a:cs typeface="Arial"/>
                <a:sym typeface="Arial"/>
              </a:rPr>
              <a:t> is also used to increase the desired behavior. Negative reinforcement involves removal of unpleasant outcomes once desired behavior is demonstrated.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Extinction</a:t>
            </a:r>
            <a:r>
              <a:rPr lang="en-CA" sz="1100" b="0" i="0" u="none" strike="noStrike" cap="none" dirty="0">
                <a:solidFill>
                  <a:srgbClr val="000000"/>
                </a:solidFill>
                <a:effectLst/>
                <a:latin typeface="Arial"/>
                <a:ea typeface="Arial"/>
                <a:cs typeface="Arial"/>
                <a:sym typeface="Arial"/>
              </a:rPr>
              <a:t> occurs when a behavior ceases as a result of receiving no reinforcement. For example, suppose an employee has an annoying habit of forwarding e-mail jokes to everyone in the department, cluttering up people’s in-boxes and distracting them from their work.</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Punishment</a:t>
            </a:r>
            <a:r>
              <a:rPr lang="en-CA" sz="1100" b="0" i="0" u="none" strike="noStrike" cap="none" dirty="0">
                <a:solidFill>
                  <a:srgbClr val="000000"/>
                </a:solidFill>
                <a:effectLst/>
                <a:latin typeface="Arial"/>
                <a:ea typeface="Arial"/>
                <a:cs typeface="Arial"/>
                <a:sym typeface="Arial"/>
              </a:rPr>
              <a:t> is another method of reducing the frequency of undesirable behaviors. Punishment involves presenting negative consequences following unwanted behaviors. </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2090563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Yet, one company distinguished itself from all the rest by remaining profitable for over 130 quarters and by providing an over 350% return on investment (ROI) to shareholders. The company is clearly doing well by every financial metric available and is the most profitable in its industry.</a:t>
            </a:r>
          </a:p>
          <a:p>
            <a:endParaRPr lang="en-CA" dirty="0"/>
          </a:p>
          <a:p>
            <a:r>
              <a:rPr lang="en-CA" sz="1100" b="0" i="0" u="none" strike="noStrike" cap="none" dirty="0">
                <a:solidFill>
                  <a:srgbClr val="000000"/>
                </a:solidFill>
                <a:effectLst/>
                <a:latin typeface="Arial"/>
                <a:ea typeface="Arial"/>
                <a:cs typeface="Arial"/>
                <a:sym typeface="Arial"/>
              </a:rPr>
              <a:t>How do they achieve these amazing results? For one thing, every one of Nucor Corporation’s (NYSE: NUE) 12,000 employees acts like an owner of the company. The overarching goal is “take care of our customers.” Employees are encouraged to fix the things they see as wrong and have real power on their jobs. When there is a breakdown in a plant, a supervisor does not have to ask employees to work overtime; employees volunteer for it. In fact, the company is famous for its decentralized structure and for pushing authority and responsibility down to lower levels in the hierarchy. Tasks that previously belonged to management are performed by line workers. Management listens to lower level employees and routinely implements their new ideas.</a:t>
            </a:r>
            <a:endParaRPr lang="en-US" dirty="0"/>
          </a:p>
        </p:txBody>
      </p:sp>
    </p:spTree>
    <p:extLst>
      <p:ext uri="{BB962C8B-B14F-4D97-AF65-F5344CB8AC3E}">
        <p14:creationId xmlns:p14="http://schemas.microsoft.com/office/powerpoint/2010/main" val="2939410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a:t>
            </a:r>
            <a:r>
              <a:rPr lang="en-CA" sz="1100" b="1" i="0" u="none" strike="noStrike" cap="none" dirty="0">
                <a:solidFill>
                  <a:srgbClr val="000000"/>
                </a:solidFill>
                <a:effectLst/>
                <a:latin typeface="Arial"/>
                <a:ea typeface="Arial"/>
                <a:cs typeface="Arial"/>
                <a:sym typeface="Arial"/>
              </a:rPr>
              <a:t>job characteristics model</a:t>
            </a:r>
            <a:r>
              <a:rPr lang="en-CA" sz="1100" b="0" i="0" u="none" strike="noStrike" cap="none" dirty="0">
                <a:solidFill>
                  <a:srgbClr val="000000"/>
                </a:solidFill>
                <a:effectLst/>
                <a:latin typeface="Arial"/>
                <a:ea typeface="Arial"/>
                <a:cs typeface="Arial"/>
                <a:sym typeface="Arial"/>
              </a:rPr>
              <a:t> is one of the most influential attempts to design jobs to increase their motivational properties (Hackman &amp; Oldham, 1975). Proposed in the 1970s by Hackman and Oldham, the model describes five core job dimensions, leading to three critical psychological states, which lead to work-related outcomes. In this model, shown in the following figure, there are five core job dimensions.</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Skill variety</a:t>
            </a:r>
            <a:r>
              <a:rPr lang="en-CA" sz="1100" b="0" i="0" u="none" strike="noStrike" cap="none" dirty="0">
                <a:solidFill>
                  <a:srgbClr val="000000"/>
                </a:solidFill>
                <a:effectLst/>
                <a:latin typeface="Arial"/>
                <a:ea typeface="Arial"/>
                <a:cs typeface="Arial"/>
                <a:sym typeface="Arial"/>
              </a:rPr>
              <a:t> refers to the extent to which the job requires the person to use multiple high-level skills.</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Task identity</a:t>
            </a:r>
            <a:r>
              <a:rPr lang="en-CA" sz="1100" b="0" i="0" u="none" strike="noStrike" cap="none" dirty="0">
                <a:solidFill>
                  <a:srgbClr val="000000"/>
                </a:solidFill>
                <a:effectLst/>
                <a:latin typeface="Arial"/>
                <a:ea typeface="Arial"/>
                <a:cs typeface="Arial"/>
                <a:sym typeface="Arial"/>
              </a:rPr>
              <a:t> refers to the degree to which the person completes a piece of work from start to finish.</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Task significance</a:t>
            </a:r>
            <a:r>
              <a:rPr lang="en-CA" sz="1100" b="0" i="0" u="none" strike="noStrike" cap="none" dirty="0">
                <a:solidFill>
                  <a:srgbClr val="000000"/>
                </a:solidFill>
                <a:effectLst/>
                <a:latin typeface="Arial"/>
                <a:ea typeface="Arial"/>
                <a:cs typeface="Arial"/>
                <a:sym typeface="Arial"/>
              </a:rPr>
              <a:t> refers to whether the person’s job substantially affects other people’s work, health, or well-being.</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Autonomy</a:t>
            </a:r>
            <a:r>
              <a:rPr lang="en-CA" sz="1100" b="0" i="0" u="none" strike="noStrike" cap="none" dirty="0">
                <a:solidFill>
                  <a:srgbClr val="000000"/>
                </a:solidFill>
                <a:effectLst/>
                <a:latin typeface="Arial"/>
                <a:ea typeface="Arial"/>
                <a:cs typeface="Arial"/>
                <a:sym typeface="Arial"/>
              </a:rPr>
              <a:t> is the degree to which the person has the freedom to decide how to perform tasks.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Feedback</a:t>
            </a:r>
            <a:r>
              <a:rPr lang="en-CA" sz="1100" b="0" i="0" u="none" strike="noStrike" cap="none" dirty="0">
                <a:solidFill>
                  <a:srgbClr val="000000"/>
                </a:solidFill>
                <a:effectLst/>
                <a:latin typeface="Arial"/>
                <a:ea typeface="Arial"/>
                <a:cs typeface="Arial"/>
                <a:sym typeface="Arial"/>
              </a:rPr>
              <a:t> refers to the degree to which the person learns how effective he or she is at work. Feedback may come from other people such as supervisors, peers, subordinates, customers, or from the job.</a:t>
            </a:r>
            <a:endParaRPr lang="en-US" b="1" dirty="0"/>
          </a:p>
        </p:txBody>
      </p:sp>
    </p:spTree>
    <p:extLst>
      <p:ext uri="{BB962C8B-B14F-4D97-AF65-F5344CB8AC3E}">
        <p14:creationId xmlns:p14="http://schemas.microsoft.com/office/powerpoint/2010/main" val="923222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fact, according to one estimate, goal setting improves performance between 10% and 25% or more (Pritchard et al., 1988). On the basis of evidence such as this, thousands of companies around the world are using goal setting in some form, including companies such as Coca-Cola, PricewaterhouseCoopers, Nike, Intel, and Microsoft to name a few.</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1288545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First, goals give us direction; therefore, goals should be set carefully. Giving employees goals that are not aligned with company goals will be a problem because goals will direct employee’s energy to a certain end.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Second, goals energize people and tell them not to stop until they reach that point.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Third, having a goal provides a challenge. When people have goals and when they reach them, they feel a sense of accomplishment.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Finally, SMART goals urge people to think outside the box and rethink how they are working. If a goal is substantially difficult, merely working harder will not get you the results. </a:t>
            </a:r>
            <a:endParaRPr lang="en-US" dirty="0"/>
          </a:p>
        </p:txBody>
      </p:sp>
    </p:spTree>
    <p:extLst>
      <p:ext uri="{BB962C8B-B14F-4D97-AF65-F5344CB8AC3E}">
        <p14:creationId xmlns:p14="http://schemas.microsoft.com/office/powerpoint/2010/main" val="431961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Handle the logistics. Be sure that you devote sufficient time to each meeting. If you schedule them tightly back to back, you may lose your energy in later meetings. Be sure that the physical location is conducive to a private conversation.</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During the meeting</a:t>
            </a:r>
            <a:r>
              <a:rPr lang="en-CA" sz="1100" b="0" i="0" u="none" strike="noStrike" cap="none" dirty="0">
                <a:solidFill>
                  <a:srgbClr val="000000"/>
                </a:solidFill>
                <a:effectLst/>
                <a:latin typeface="Arial"/>
                <a:ea typeface="Arial"/>
                <a:cs typeface="Arial"/>
                <a:sym typeface="Arial"/>
              </a:rPr>
              <a:t>, be sure to recognize effective performance through specific praise. Do not start the meeting with a criticism. Starting with positive instances of performance helps establish a better mood and shows that you recognize what the employee is doing right. Give employees opportunities to talk. </a:t>
            </a:r>
          </a:p>
          <a:p>
            <a:endParaRPr lang="en-US" dirty="0"/>
          </a:p>
        </p:txBody>
      </p:sp>
    </p:spTree>
    <p:extLst>
      <p:ext uri="{BB962C8B-B14F-4D97-AF65-F5344CB8AC3E}">
        <p14:creationId xmlns:p14="http://schemas.microsoft.com/office/powerpoint/2010/main" val="2145195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Consider seeking regular feedback from your boss.</a:t>
            </a:r>
            <a:r>
              <a:rPr lang="en-CA" sz="1100" b="0" i="0" u="none" strike="noStrike" cap="none" dirty="0">
                <a:solidFill>
                  <a:srgbClr val="000000"/>
                </a:solidFill>
                <a:effectLst/>
                <a:latin typeface="Arial"/>
                <a:ea typeface="Arial"/>
                <a:cs typeface="Arial"/>
                <a:sym typeface="Arial"/>
              </a:rPr>
              <a:t> This also has the added benefit of signaling to the manager that you care about your performance and want to be successful.</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Be genuine in your desire to learn.</a:t>
            </a:r>
            <a:r>
              <a:rPr lang="en-CA" sz="1100" b="0" i="0" u="none" strike="noStrike" cap="none" dirty="0">
                <a:solidFill>
                  <a:srgbClr val="000000"/>
                </a:solidFill>
                <a:effectLst/>
                <a:latin typeface="Arial"/>
                <a:ea typeface="Arial"/>
                <a:cs typeface="Arial"/>
                <a:sym typeface="Arial"/>
              </a:rPr>
              <a:t> When seeking feedback, your aim should be improving yourself as opposed to creating the impression that you are a motivated employee. If your manager thinks that you are managing impressions rather than genuinely trying to improve your performance, feedback seeking may hurt you.</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Develop a good relationship with your manager as well as the employees you manage.</a:t>
            </a:r>
            <a:r>
              <a:rPr lang="en-CA" sz="1100" b="0" i="0" u="none" strike="noStrike" cap="none" dirty="0">
                <a:solidFill>
                  <a:srgbClr val="000000"/>
                </a:solidFill>
                <a:effectLst/>
                <a:latin typeface="Arial"/>
                <a:ea typeface="Arial"/>
                <a:cs typeface="Arial"/>
                <a:sym typeface="Arial"/>
              </a:rPr>
              <a:t> This would have the benefit of giving you more feedback in the first place. It also has the upside of making it easier to ask direct questions about your own performance.</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Consider finding trustworthy peers who can share information with you regarding your performance.</a:t>
            </a:r>
            <a:r>
              <a:rPr lang="en-CA" sz="1100" b="0" i="0" u="none" strike="noStrike" cap="none" dirty="0">
                <a:solidFill>
                  <a:srgbClr val="000000"/>
                </a:solidFill>
                <a:effectLst/>
                <a:latin typeface="Arial"/>
                <a:ea typeface="Arial"/>
                <a:cs typeface="Arial"/>
                <a:sym typeface="Arial"/>
              </a:rPr>
              <a:t> Your manager is not the only helpful source of feedback.</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Be gracious when you receive unfavorable feedback.</a:t>
            </a:r>
            <a:r>
              <a:rPr lang="en-CA" sz="1100" b="0" i="0" u="none" strike="noStrike" cap="none" dirty="0">
                <a:solidFill>
                  <a:srgbClr val="000000"/>
                </a:solidFill>
                <a:effectLst/>
                <a:latin typeface="Arial"/>
                <a:ea typeface="Arial"/>
                <a:cs typeface="Arial"/>
                <a:sym typeface="Arial"/>
              </a:rPr>
              <a:t> If you go on the defensive, there may not be a next time. Remember, even if it may not feel like it sometimes, feedback is a gift. You can improve your performance by using feedback constructively. Consider that the negative feedback giver probably risked your goodwill by being honest. Unless there are factual mistakes in the feedback, do not try to convince the person that the feedback is inaccurate.</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43749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Goals are usually a collection of related programs, a reflection of major actions of the organization, and provide rallying points for leaders. For example, Wal-Mart might state a financial goal of growing its revenues 20% per year or have a goal of growing the international parts of its empire. Try to think of each goal as a large umbrella with several spokes coming out from the center. The umbrella itself is a goal.</a:t>
            </a:r>
          </a:p>
          <a:p>
            <a:endParaRPr lang="en-CA" b="0" dirty="0">
              <a:effectLst/>
            </a:endParaRPr>
          </a:p>
          <a:p>
            <a:r>
              <a:rPr lang="en-CA" b="0" dirty="0">
                <a:effectLst/>
              </a:rPr>
              <a:t>In contrast to goals, </a:t>
            </a:r>
            <a:r>
              <a:rPr lang="en-CA" b="1" u="none" strike="noStrike" dirty="0">
                <a:solidFill>
                  <a:srgbClr val="000000"/>
                </a:solidFill>
                <a:effectLst/>
              </a:rPr>
              <a:t>objectives</a:t>
            </a:r>
            <a:r>
              <a:rPr lang="en-CA" b="0" dirty="0">
                <a:effectLst/>
              </a:rPr>
              <a:t> are very precise, time-based, measurable actions that support the completion of a goal – you have likely heard of SMART goals. Objectives typically must:</a:t>
            </a:r>
          </a:p>
          <a:p>
            <a:endParaRPr lang="en-CA" b="0" dirty="0">
              <a:effectLst/>
            </a:endParaRPr>
          </a:p>
          <a:p>
            <a:r>
              <a:rPr lang="en-CA" sz="1100" b="0" i="0" u="none" strike="noStrike" cap="none" dirty="0">
                <a:solidFill>
                  <a:srgbClr val="000000"/>
                </a:solidFill>
                <a:effectLst/>
                <a:latin typeface="Arial"/>
                <a:ea typeface="Arial"/>
                <a:cs typeface="Arial"/>
                <a:sym typeface="Arial"/>
              </a:rPr>
              <a:t>be related directly to the goal</a:t>
            </a:r>
          </a:p>
          <a:p>
            <a:r>
              <a:rPr lang="en-CA" sz="1100" b="0" i="0" u="none" strike="noStrike" cap="none" dirty="0">
                <a:solidFill>
                  <a:srgbClr val="000000"/>
                </a:solidFill>
                <a:effectLst/>
                <a:latin typeface="Arial"/>
                <a:ea typeface="Arial"/>
                <a:cs typeface="Arial"/>
                <a:sym typeface="Arial"/>
              </a:rPr>
              <a:t>be clear, concise, and understandable</a:t>
            </a:r>
          </a:p>
          <a:p>
            <a:r>
              <a:rPr lang="en-CA" sz="1100" b="0" i="0" u="none" strike="noStrike" cap="none" dirty="0">
                <a:solidFill>
                  <a:srgbClr val="000000"/>
                </a:solidFill>
                <a:effectLst/>
                <a:latin typeface="Arial"/>
                <a:ea typeface="Arial"/>
                <a:cs typeface="Arial"/>
                <a:sym typeface="Arial"/>
              </a:rPr>
              <a:t>be stated in terms of results</a:t>
            </a:r>
          </a:p>
          <a:p>
            <a:r>
              <a:rPr lang="en-CA" sz="1100" b="0" i="0" u="none" strike="noStrike" cap="none" dirty="0">
                <a:solidFill>
                  <a:srgbClr val="000000"/>
                </a:solidFill>
                <a:effectLst/>
                <a:latin typeface="Arial"/>
                <a:ea typeface="Arial"/>
                <a:cs typeface="Arial"/>
                <a:sym typeface="Arial"/>
              </a:rPr>
              <a:t>begin with an action verb</a:t>
            </a:r>
          </a:p>
          <a:p>
            <a:r>
              <a:rPr lang="en-CA" sz="1100" b="0" i="0" u="none" strike="noStrike" cap="none" dirty="0">
                <a:solidFill>
                  <a:srgbClr val="000000"/>
                </a:solidFill>
                <a:effectLst/>
                <a:latin typeface="Arial"/>
                <a:ea typeface="Arial"/>
                <a:cs typeface="Arial"/>
                <a:sym typeface="Arial"/>
              </a:rPr>
              <a:t>specify a date for accomplishment</a:t>
            </a:r>
          </a:p>
          <a:p>
            <a:r>
              <a:rPr lang="en-CA" sz="1100" b="0" i="0" u="none" strike="noStrike" cap="none" dirty="0">
                <a:solidFill>
                  <a:srgbClr val="000000"/>
                </a:solidFill>
                <a:effectLst/>
                <a:latin typeface="Arial"/>
                <a:ea typeface="Arial"/>
                <a:cs typeface="Arial"/>
                <a:sym typeface="Arial"/>
              </a:rPr>
              <a:t>be measurable</a:t>
            </a:r>
          </a:p>
          <a:p>
            <a:br>
              <a:rPr lang="en-CA" dirty="0">
                <a:effectLst/>
              </a:rPr>
            </a:br>
            <a:endParaRPr lang="en-CA" dirty="0">
              <a:effectLst/>
            </a:endParaRPr>
          </a:p>
          <a:p>
            <a:endParaRPr lang="en-US" dirty="0"/>
          </a:p>
        </p:txBody>
      </p:sp>
    </p:spTree>
    <p:extLst>
      <p:ext uri="{BB962C8B-B14F-4D97-AF65-F5344CB8AC3E}">
        <p14:creationId xmlns:p14="http://schemas.microsoft.com/office/powerpoint/2010/main" val="233612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Or the organization may have adopted boilerplate versions of nonfinancial measurement frameworks such as Kaplan and Norton’s Balanced Scorecard, Accenture’s Performance Prism, or Skandia’s Intellectual Capital Navigator (</a:t>
            </a:r>
            <a:r>
              <a:rPr lang="en-CA" sz="1100" b="0" i="0" u="none" strike="noStrike" cap="none" dirty="0" err="1">
                <a:solidFill>
                  <a:srgbClr val="000000"/>
                </a:solidFill>
                <a:effectLst/>
                <a:latin typeface="Arial"/>
                <a:ea typeface="Arial"/>
                <a:cs typeface="Arial"/>
                <a:sym typeface="Arial"/>
              </a:rPr>
              <a:t>Ittner</a:t>
            </a:r>
            <a:r>
              <a:rPr lang="en-CA" sz="1100" b="0" i="0" u="none" strike="noStrike" cap="none" dirty="0">
                <a:solidFill>
                  <a:srgbClr val="000000"/>
                </a:solidFill>
                <a:effectLst/>
                <a:latin typeface="Arial"/>
                <a:ea typeface="Arial"/>
                <a:cs typeface="Arial"/>
                <a:sym typeface="Arial"/>
              </a:rPr>
              <a:t> &amp; </a:t>
            </a:r>
            <a:r>
              <a:rPr lang="en-CA" sz="1100" b="0" i="0" u="none" strike="noStrike" cap="none" dirty="0" err="1">
                <a:solidFill>
                  <a:srgbClr val="000000"/>
                </a:solidFill>
                <a:effectLst/>
                <a:latin typeface="Arial"/>
                <a:ea typeface="Arial"/>
                <a:cs typeface="Arial"/>
                <a:sym typeface="Arial"/>
              </a:rPr>
              <a:t>Larcker</a:t>
            </a:r>
            <a:r>
              <a:rPr lang="en-CA" sz="1100" b="0" i="0" u="none" strike="noStrike" cap="none" dirty="0">
                <a:solidFill>
                  <a:srgbClr val="000000"/>
                </a:solidFill>
                <a:effectLst/>
                <a:latin typeface="Arial"/>
                <a:ea typeface="Arial"/>
                <a:cs typeface="Arial"/>
                <a:sym typeface="Arial"/>
              </a:rPr>
              <a:t>, 2003).</a:t>
            </a:r>
            <a:endParaRPr lang="en-US" dirty="0"/>
          </a:p>
        </p:txBody>
      </p:sp>
    </p:spTree>
    <p:extLst>
      <p:ext uri="{BB962C8B-B14F-4D97-AF65-F5344CB8AC3E}">
        <p14:creationId xmlns:p14="http://schemas.microsoft.com/office/powerpoint/2010/main" val="113057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 vision statement usually describes some broad set of goals—what the organization aspires to look like in the future. Mission statements too have stated goals—what the organization aspires to be for its stakeholders. For instance, Mars, Inc., the global food giant, sets out five mission statement goals in the areas of quality, responsibility, mutuality, efficiency, and freedom. Thus, goals are typically set for the organization as a whole and set the stage for a hierarchy of increasingly specific and narrowly set goals and objectives.</a:t>
            </a:r>
            <a:endParaRPr lang="en-US" dirty="0"/>
          </a:p>
        </p:txBody>
      </p:sp>
    </p:spTree>
    <p:extLst>
      <p:ext uri="{BB962C8B-B14F-4D97-AF65-F5344CB8AC3E}">
        <p14:creationId xmlns:p14="http://schemas.microsoft.com/office/powerpoint/2010/main" val="394632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goals and objectives can provide a form of control since they create a feedback opportunity regarding how well or how poorly the organization executes its strategy. Goals and objectives also are a basis for reward systems and can align interests and accountability within and across business units. For instance, in an organization with several divisions, you can imagine that leaders and employees may behave differently if their compensation and promotion are tied to overall company performance, the performance of their division, or some combination of the two.</a:t>
            </a:r>
          </a:p>
          <a:p>
            <a:br>
              <a:rPr lang="en-CA" sz="1100" b="0" i="0" u="none" strike="noStrike" cap="none" dirty="0">
                <a:solidFill>
                  <a:srgbClr val="000000"/>
                </a:solidFill>
                <a:effectLst/>
                <a:latin typeface="Arial"/>
                <a:ea typeface="Arial"/>
                <a:cs typeface="Arial"/>
                <a:sym typeface="Arial"/>
              </a:rPr>
            </a:br>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45916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 Ideally, employees get strong input to identify their objectives, time lines for completion, and so on. MBO includes ongoing tracking and feedback in the process to reach objectives.</a:t>
            </a:r>
          </a:p>
          <a:p>
            <a:br>
              <a:rPr lang="en-CA" dirty="0"/>
            </a:br>
            <a:endParaRPr lang="en-US" dirty="0"/>
          </a:p>
        </p:txBody>
      </p:sp>
    </p:spTree>
    <p:extLst>
      <p:ext uri="{BB962C8B-B14F-4D97-AF65-F5344CB8AC3E}">
        <p14:creationId xmlns:p14="http://schemas.microsoft.com/office/powerpoint/2010/main" val="307710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MBO was first outlined by Peter Drucker in 1954 in </a:t>
            </a:r>
            <a:r>
              <a:rPr lang="en-CA" sz="1100" b="0" i="1" u="none" strike="noStrike" cap="none" dirty="0">
                <a:solidFill>
                  <a:srgbClr val="000000"/>
                </a:solidFill>
                <a:effectLst/>
                <a:latin typeface="Arial"/>
                <a:ea typeface="Arial"/>
                <a:cs typeface="Arial"/>
                <a:sym typeface="Arial"/>
              </a:rPr>
              <a:t>The Practice of Management</a:t>
            </a:r>
            <a:r>
              <a:rPr lang="en-CA" sz="1100" b="0" i="0" u="none" strike="noStrike" cap="none" dirty="0">
                <a:solidFill>
                  <a:srgbClr val="000000"/>
                </a:solidFill>
                <a:effectLst/>
                <a:latin typeface="Arial"/>
                <a:ea typeface="Arial"/>
                <a:cs typeface="Arial"/>
                <a:sym typeface="Arial"/>
              </a:rPr>
              <a:t>. One of Drucker’s core ideas in MBO was where managers should focus their time and energy. According to Drucker, effective MBO managers focus on the result, not the activity. They delegate tasks by “negotiating a contract of objectives” with their subordinates and by refraining from dictating a detailed road map for implementation.</a:t>
            </a:r>
            <a:endParaRPr lang="en-US" dirty="0"/>
          </a:p>
        </p:txBody>
      </p:sp>
    </p:spTree>
    <p:extLst>
      <p:ext uri="{BB962C8B-B14F-4D97-AF65-F5344CB8AC3E}">
        <p14:creationId xmlns:p14="http://schemas.microsoft.com/office/powerpoint/2010/main" val="600459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00191" y="3477916"/>
            <a:ext cx="8941648" cy="838800"/>
          </a:xfrm>
          <a:prstGeom prst="rect">
            <a:avLst/>
          </a:prstGeom>
        </p:spPr>
        <p:txBody>
          <a:bodyPr spcFirstLastPara="1" wrap="square" lIns="91425" tIns="91425" rIns="91425" bIns="91425" anchor="b" anchorCtr="0">
            <a:noAutofit/>
          </a:bodyPr>
          <a:lstStyle/>
          <a:p>
            <a:r>
              <a:rPr lang="en-CA" sz="3500" dirty="0"/>
              <a:t>Principles of Leadership &amp; Management</a:t>
            </a:r>
            <a:br>
              <a:rPr lang="en-CA" sz="3500" dirty="0"/>
            </a:br>
            <a:br>
              <a:rPr lang="en-CA" sz="3500" dirty="0"/>
            </a:br>
            <a:br>
              <a:rPr lang="en-CA" sz="3500" dirty="0"/>
            </a:br>
            <a:endParaRPr sz="3500" b="1" dirty="0">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225911" y="2742667"/>
            <a:ext cx="8918089" cy="1470498"/>
          </a:xfrm>
          <a:prstGeom prst="rect">
            <a:avLst/>
          </a:prstGeom>
        </p:spPr>
        <p:txBody>
          <a:bodyPr spcFirstLastPara="1" wrap="square" lIns="91425" tIns="91425" rIns="91425" bIns="91425" anchor="t" anchorCtr="0">
            <a:normAutofit/>
          </a:bodyPr>
          <a:lstStyle/>
          <a:p>
            <a:r>
              <a:rPr lang="en-US" sz="3000" b="1" dirty="0">
                <a:latin typeface="Arial" panose="020B0604020202020204" pitchFamily="34" charset="0"/>
                <a:cs typeface="Arial" panose="020B0604020202020204" pitchFamily="34" charset="0"/>
              </a:rPr>
              <a:t>CHAPTER 7: </a:t>
            </a:r>
            <a:r>
              <a:rPr lang="en-CA" sz="3000" b="1" cap="all">
                <a:latin typeface="Arial" panose="020B0604020202020204" pitchFamily="34" charset="0"/>
                <a:cs typeface="Arial" panose="020B0604020202020204" pitchFamily="34" charset="0"/>
              </a:rPr>
              <a:t>GOALS &amp; </a:t>
            </a:r>
            <a:r>
              <a:rPr lang="en-CA" sz="3000" b="1" cap="all" dirty="0">
                <a:latin typeface="Arial" panose="020B0604020202020204" pitchFamily="34" charset="0"/>
                <a:cs typeface="Arial" panose="020B0604020202020204" pitchFamily="34" charset="0"/>
              </a:rPr>
              <a:t>MOTIVATIONAL </a:t>
            </a:r>
          </a:p>
          <a:p>
            <a:r>
              <a:rPr lang="en-CA" sz="3000" b="1" cap="all" dirty="0">
                <a:latin typeface="Arial" panose="020B0604020202020204" pitchFamily="34" charset="0"/>
                <a:cs typeface="Arial" panose="020B0604020202020204" pitchFamily="34" charset="0"/>
              </a:rPr>
              <a:t>                      LEADERSHIP</a:t>
            </a:r>
          </a:p>
          <a:p>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A992-D863-63FD-0DAB-C89105E6F5D0}"/>
              </a:ext>
            </a:extLst>
          </p:cNvPr>
          <p:cNvSpPr>
            <a:spLocks noGrp="1"/>
          </p:cNvSpPr>
          <p:nvPr>
            <p:ph type="title"/>
          </p:nvPr>
        </p:nvSpPr>
        <p:spPr>
          <a:xfrm>
            <a:off x="311699" y="410000"/>
            <a:ext cx="8689081" cy="607800"/>
          </a:xfrm>
        </p:spPr>
        <p:txBody>
          <a:bodyPr>
            <a:noAutofit/>
          </a:bodyPr>
          <a:lstStyle/>
          <a:p>
            <a:r>
              <a:rPr lang="en-CA" sz="2100" dirty="0">
                <a:latin typeface="Arial" panose="020B0604020202020204" pitchFamily="34" charset="0"/>
                <a:cs typeface="Arial" panose="020B0604020202020204" pitchFamily="34" charset="0"/>
              </a:rPr>
              <a:t>7.3 From Management by Objectives to the Balanced Scorecard III</a:t>
            </a: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endParaRPr lang="en-US" sz="2100" dirty="0"/>
          </a:p>
        </p:txBody>
      </p:sp>
      <p:sp>
        <p:nvSpPr>
          <p:cNvPr id="3" name="Text Placeholder 2">
            <a:extLst>
              <a:ext uri="{FF2B5EF4-FFF2-40B4-BE49-F238E27FC236}">
                <a16:creationId xmlns:a16="http://schemas.microsoft.com/office/drawing/2014/main" id="{EB321C9A-F91D-562D-C4F6-65B62370245F}"/>
              </a:ext>
            </a:extLst>
          </p:cNvPr>
          <p:cNvSpPr>
            <a:spLocks noGrp="1"/>
          </p:cNvSpPr>
          <p:nvPr>
            <p:ph type="body" idx="1"/>
          </p:nvPr>
        </p:nvSpPr>
        <p:spPr/>
        <p:txBody>
          <a:bodyPr/>
          <a:lstStyle/>
          <a:p>
            <a:pPr marL="114300" indent="0">
              <a:buNone/>
            </a:pPr>
            <a:r>
              <a:rPr lang="en-CA" b="1" dirty="0"/>
              <a:t>The Balanced Scorecard</a:t>
            </a:r>
          </a:p>
          <a:p>
            <a:pPr marL="114300" indent="0">
              <a:buNone/>
            </a:pPr>
            <a:endParaRPr lang="en-CA" dirty="0"/>
          </a:p>
          <a:p>
            <a:pPr marL="114300" indent="0">
              <a:buNone/>
            </a:pPr>
            <a:br>
              <a:rPr lang="en-CA" dirty="0"/>
            </a:br>
            <a:endParaRPr lang="en-US" dirty="0"/>
          </a:p>
        </p:txBody>
      </p:sp>
      <p:sp>
        <p:nvSpPr>
          <p:cNvPr id="4" name="Text Placeholder 3">
            <a:extLst>
              <a:ext uri="{FF2B5EF4-FFF2-40B4-BE49-F238E27FC236}">
                <a16:creationId xmlns:a16="http://schemas.microsoft.com/office/drawing/2014/main" id="{6D8F229B-D51A-76B2-0BB4-590FCF0CA0EE}"/>
              </a:ext>
            </a:extLst>
          </p:cNvPr>
          <p:cNvSpPr txBox="1">
            <a:spLocks/>
          </p:cNvSpPr>
          <p:nvPr/>
        </p:nvSpPr>
        <p:spPr>
          <a:xfrm>
            <a:off x="223565" y="2371826"/>
            <a:ext cx="8520600" cy="1376513"/>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sz="2000" dirty="0">
                <a:latin typeface="Arial" panose="020B0604020202020204" pitchFamily="34" charset="0"/>
                <a:cs typeface="Arial" panose="020B0604020202020204" pitchFamily="34" charset="0"/>
              </a:rPr>
              <a:t>The Balanced Scorecard is a framework designed to translate an organization’s mission and vision statements and overall business strategy into specific, quantifiable goals and objectives and to monitor the organization’s performance in terms of achieving these goals. </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886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93A5-4A83-CE4A-9CFE-E78B3E733FA5}"/>
              </a:ext>
            </a:extLst>
          </p:cNvPr>
          <p:cNvSpPr>
            <a:spLocks noGrp="1"/>
          </p:cNvSpPr>
          <p:nvPr>
            <p:ph type="title"/>
          </p:nvPr>
        </p:nvSpPr>
        <p:spPr>
          <a:xfrm>
            <a:off x="311699" y="410000"/>
            <a:ext cx="8645013" cy="607800"/>
          </a:xfrm>
        </p:spPr>
        <p:txBody>
          <a:bodyPr>
            <a:noAutofit/>
          </a:bodyPr>
          <a:lstStyle/>
          <a:p>
            <a:r>
              <a:rPr lang="en-CA" sz="2100" dirty="0">
                <a:latin typeface="Arial" panose="020B0604020202020204" pitchFamily="34" charset="0"/>
                <a:cs typeface="Arial" panose="020B0604020202020204" pitchFamily="34" charset="0"/>
              </a:rPr>
              <a:t>7.3 From Management by Objectives to the Balanced Scorecard IV</a:t>
            </a: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endParaRPr lang="en-US" sz="2100" dirty="0"/>
          </a:p>
        </p:txBody>
      </p:sp>
      <p:sp>
        <p:nvSpPr>
          <p:cNvPr id="3" name="Text Placeholder 2">
            <a:extLst>
              <a:ext uri="{FF2B5EF4-FFF2-40B4-BE49-F238E27FC236}">
                <a16:creationId xmlns:a16="http://schemas.microsoft.com/office/drawing/2014/main" id="{22A5AE30-28CA-26B8-9609-8695A477D7DF}"/>
              </a:ext>
            </a:extLst>
          </p:cNvPr>
          <p:cNvSpPr>
            <a:spLocks noGrp="1"/>
          </p:cNvSpPr>
          <p:nvPr>
            <p:ph type="body" idx="1"/>
          </p:nvPr>
        </p:nvSpPr>
        <p:spPr>
          <a:xfrm>
            <a:off x="299005" y="2243426"/>
            <a:ext cx="2596753" cy="3339000"/>
          </a:xfrm>
        </p:spPr>
        <p:txBody>
          <a:bodyPr/>
          <a:lstStyle/>
          <a:p>
            <a:pPr marL="114300" indent="0">
              <a:buNone/>
            </a:pPr>
            <a:r>
              <a:rPr lang="en-CA" i="1" dirty="0"/>
              <a:t>The Balanced Scorecard.</a:t>
            </a:r>
            <a:endParaRPr lang="en-US" dirty="0"/>
          </a:p>
        </p:txBody>
      </p:sp>
      <p:pic>
        <p:nvPicPr>
          <p:cNvPr id="5" name="Picture 4">
            <a:extLst>
              <a:ext uri="{FF2B5EF4-FFF2-40B4-BE49-F238E27FC236}">
                <a16:creationId xmlns:a16="http://schemas.microsoft.com/office/drawing/2014/main" id="{6FBA31BF-5C78-59E5-3D16-7FA58C09760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96588" y="934118"/>
            <a:ext cx="3696761" cy="3930514"/>
          </a:xfrm>
          <a:prstGeom prst="rect">
            <a:avLst/>
          </a:prstGeom>
        </p:spPr>
      </p:pic>
    </p:spTree>
    <p:extLst>
      <p:ext uri="{BB962C8B-B14F-4D97-AF65-F5344CB8AC3E}">
        <p14:creationId xmlns:p14="http://schemas.microsoft.com/office/powerpoint/2010/main" val="234602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9751-A63E-5BA5-48B0-7FC1764D75A8}"/>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7.4 Characteristics of Effective Goals and Objectives</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85BC17A-407E-C9E9-CA44-AD1EA19AAB4E}"/>
              </a:ext>
            </a:extLst>
          </p:cNvPr>
          <p:cNvSpPr>
            <a:spLocks noGrp="1"/>
          </p:cNvSpPr>
          <p:nvPr>
            <p:ph type="body" idx="1"/>
          </p:nvPr>
        </p:nvSpPr>
        <p:spPr/>
        <p:txBody>
          <a:bodyPr>
            <a:normAutofit fontScale="92500" lnSpcReduction="10000"/>
          </a:bodyPr>
          <a:lstStyle/>
          <a:p>
            <a:pPr marL="114300" indent="0">
              <a:buNone/>
            </a:pPr>
            <a:r>
              <a:rPr lang="en-CA" b="1" dirty="0">
                <a:latin typeface="Arial" panose="020B0604020202020204" pitchFamily="34" charset="0"/>
                <a:cs typeface="Arial" panose="020B0604020202020204" pitchFamily="34" charset="0"/>
              </a:rPr>
              <a:t>Eight Characteristics of Appropriate Goals and Objectives</a:t>
            </a:r>
          </a:p>
          <a:p>
            <a:pPr marL="114300" indent="0">
              <a:buNone/>
            </a:pPr>
            <a:br>
              <a:rPr lang="en-CA" dirty="0">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Less is more</a:t>
            </a:r>
          </a:p>
          <a:p>
            <a:r>
              <a:rPr lang="en-CA" dirty="0">
                <a:latin typeface="Arial" panose="020B0604020202020204" pitchFamily="34" charset="0"/>
                <a:cs typeface="Arial" panose="020B0604020202020204" pitchFamily="34" charset="0"/>
              </a:rPr>
              <a:t>Tie measures to drivers</a:t>
            </a:r>
          </a:p>
          <a:p>
            <a:r>
              <a:rPr lang="en-CA" dirty="0">
                <a:latin typeface="Arial" panose="020B0604020202020204" pitchFamily="34" charset="0"/>
                <a:cs typeface="Arial" panose="020B0604020202020204" pitchFamily="34" charset="0"/>
              </a:rPr>
              <a:t>Don’t just measure the past</a:t>
            </a:r>
          </a:p>
          <a:p>
            <a:r>
              <a:rPr lang="en-CA" dirty="0">
                <a:latin typeface="Arial" panose="020B0604020202020204" pitchFamily="34" charset="0"/>
                <a:cs typeface="Arial" panose="020B0604020202020204" pitchFamily="34" charset="0"/>
              </a:rPr>
              <a:t>Take stakeholders into account</a:t>
            </a:r>
          </a:p>
          <a:p>
            <a:r>
              <a:rPr lang="en-CA" dirty="0">
                <a:latin typeface="Arial" panose="020B0604020202020204" pitchFamily="34" charset="0"/>
                <a:cs typeface="Arial" panose="020B0604020202020204" pitchFamily="34" charset="0"/>
              </a:rPr>
              <a:t>Cascade goals into objectives</a:t>
            </a:r>
          </a:p>
          <a:p>
            <a:r>
              <a:rPr lang="en-CA" dirty="0">
                <a:latin typeface="Arial" panose="020B0604020202020204" pitchFamily="34" charset="0"/>
                <a:cs typeface="Arial" panose="020B0604020202020204" pitchFamily="34" charset="0"/>
              </a:rPr>
              <a:t>Simplify</a:t>
            </a:r>
          </a:p>
          <a:p>
            <a:r>
              <a:rPr lang="en-CA" dirty="0">
                <a:latin typeface="Arial" panose="020B0604020202020204" pitchFamily="34" charset="0"/>
                <a:cs typeface="Arial" panose="020B0604020202020204" pitchFamily="34" charset="0"/>
              </a:rPr>
              <a:t>Adapt</a:t>
            </a:r>
          </a:p>
          <a:p>
            <a:r>
              <a:rPr lang="en-CA" dirty="0">
                <a:latin typeface="Arial" panose="020B0604020202020204" pitchFamily="34" charset="0"/>
                <a:cs typeface="Arial" panose="020B0604020202020204" pitchFamily="34" charset="0"/>
              </a:rPr>
              <a:t>Base objectives on facts.</a:t>
            </a:r>
          </a:p>
          <a:p>
            <a:pPr marL="114300" indent="0">
              <a:buNone/>
            </a:pP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80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1FCA-16E0-6ADC-4EDC-46EC230C55FA}"/>
              </a:ext>
            </a:extLst>
          </p:cNvPr>
          <p:cNvSpPr>
            <a:spLocks noGrp="1"/>
          </p:cNvSpPr>
          <p:nvPr>
            <p:ph type="title"/>
          </p:nvPr>
        </p:nvSpPr>
        <p:spPr>
          <a:xfrm>
            <a:off x="154236" y="270725"/>
            <a:ext cx="9471278" cy="607800"/>
          </a:xfrm>
        </p:spPr>
        <p:txBody>
          <a:bodyPr>
            <a:noAutofit/>
          </a:bodyPr>
          <a:lstStyle/>
          <a:p>
            <a:r>
              <a:rPr lang="en-CA" sz="1800" dirty="0">
                <a:latin typeface="Arial" panose="020B0604020202020204" pitchFamily="34" charset="0"/>
                <a:cs typeface="Arial" panose="020B0604020202020204" pitchFamily="34" charset="0"/>
              </a:rPr>
              <a:t>7.5 Using Goals, Objectives and Feedback in Employee Performance Evaluation I</a:t>
            </a:r>
            <a:br>
              <a:rPr lang="en-CA" sz="1800" dirty="0">
                <a:latin typeface="Arial" panose="020B0604020202020204" pitchFamily="34" charset="0"/>
                <a:cs typeface="Arial" panose="020B0604020202020204" pitchFamily="34" charset="0"/>
              </a:rPr>
            </a:br>
            <a:br>
              <a:rPr lang="en-CA" sz="1800" dirty="0">
                <a:latin typeface="Arial" panose="020B0604020202020204" pitchFamily="34" charset="0"/>
                <a:cs typeface="Arial" panose="020B0604020202020204" pitchFamily="34" charset="0"/>
              </a:rPr>
            </a:br>
            <a:br>
              <a:rPr lang="en-CA"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E15F764-0A7B-7633-8B22-4E46997403B0}"/>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Goals, Objectives, and Performance Reviews</a:t>
            </a:r>
          </a:p>
          <a:p>
            <a:pPr marL="114300" indent="0">
              <a:buNone/>
            </a:pP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Since leadership is tasked with accomplishing things through the efforts of others, an important part of your principles of management tool kit is the development and performance evaluation of people. A </a:t>
            </a:r>
            <a:r>
              <a:rPr lang="en-CA" b="1" dirty="0">
                <a:latin typeface="Arial" panose="020B0604020202020204" pitchFamily="34" charset="0"/>
                <a:cs typeface="Arial" panose="020B0604020202020204" pitchFamily="34" charset="0"/>
              </a:rPr>
              <a:t>performance evaluation</a:t>
            </a:r>
            <a:r>
              <a:rPr lang="en-CA" dirty="0">
                <a:latin typeface="Arial" panose="020B0604020202020204" pitchFamily="34" charset="0"/>
                <a:cs typeface="Arial" panose="020B0604020202020204" pitchFamily="34" charset="0"/>
              </a:rPr>
              <a:t> is a constructive process to acknowledge and provide feedback on an employee’s performance.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96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21EE6-B945-E133-E0F7-1BA547C285D9}"/>
              </a:ext>
            </a:extLst>
          </p:cNvPr>
          <p:cNvSpPr>
            <a:spLocks noGrp="1"/>
          </p:cNvSpPr>
          <p:nvPr>
            <p:ph type="title"/>
          </p:nvPr>
        </p:nvSpPr>
        <p:spPr>
          <a:xfrm>
            <a:off x="0" y="156612"/>
            <a:ext cx="9074671" cy="607800"/>
          </a:xfrm>
        </p:spPr>
        <p:txBody>
          <a:bodyPr>
            <a:noAutofit/>
          </a:bodyPr>
          <a:lstStyle/>
          <a:p>
            <a:r>
              <a:rPr lang="en-CA" sz="1800" dirty="0">
                <a:latin typeface="Arial" panose="020B0604020202020204" pitchFamily="34" charset="0"/>
                <a:cs typeface="Arial" panose="020B0604020202020204" pitchFamily="34" charset="0"/>
              </a:rPr>
              <a:t>7.5 Using Goals, Objectives and Feedback in Employee Performance Evaluation II</a:t>
            </a:r>
            <a:br>
              <a:rPr lang="en-CA" sz="1800" dirty="0">
                <a:latin typeface="Arial" panose="020B0604020202020204" pitchFamily="34" charset="0"/>
                <a:cs typeface="Arial" panose="020B0604020202020204" pitchFamily="34" charset="0"/>
              </a:rPr>
            </a:br>
            <a:br>
              <a:rPr lang="en-CA" sz="1800" dirty="0">
                <a:latin typeface="Arial" panose="020B0604020202020204" pitchFamily="34" charset="0"/>
                <a:cs typeface="Arial" panose="020B0604020202020204" pitchFamily="34" charset="0"/>
              </a:rPr>
            </a:br>
            <a:br>
              <a:rPr lang="en-CA" sz="1800" dirty="0">
                <a:latin typeface="Arial" panose="020B0604020202020204" pitchFamily="34" charset="0"/>
                <a:cs typeface="Arial" panose="020B0604020202020204" pitchFamily="34" charset="0"/>
              </a:rPr>
            </a:br>
            <a:endParaRPr lang="en-US" sz="1800" dirty="0"/>
          </a:p>
        </p:txBody>
      </p:sp>
      <p:sp>
        <p:nvSpPr>
          <p:cNvPr id="3" name="Text Placeholder 2">
            <a:extLst>
              <a:ext uri="{FF2B5EF4-FFF2-40B4-BE49-F238E27FC236}">
                <a16:creationId xmlns:a16="http://schemas.microsoft.com/office/drawing/2014/main" id="{717D0508-66C6-581B-A627-61027A947922}"/>
              </a:ext>
            </a:extLst>
          </p:cNvPr>
          <p:cNvSpPr>
            <a:spLocks noGrp="1"/>
          </p:cNvSpPr>
          <p:nvPr>
            <p:ph type="body" idx="1"/>
          </p:nvPr>
        </p:nvSpPr>
        <p:spPr/>
        <p:txBody>
          <a:bodyPr>
            <a:normAutofit/>
          </a:bodyPr>
          <a:lstStyle/>
          <a:p>
            <a:pPr marL="114300" indent="0">
              <a:buNone/>
            </a:pPr>
            <a:r>
              <a:rPr lang="en-CA" b="1" dirty="0">
                <a:latin typeface="Arial" panose="020B0604020202020204" pitchFamily="34" charset="0"/>
                <a:cs typeface="Arial" panose="020B0604020202020204" pitchFamily="34" charset="0"/>
              </a:rPr>
              <a:t>Role and Limitations of Performance Evaluations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Most organizations conduct employee performance evaluations at least once a year, but they can occur more frequently when there is a clear rationale for doing so—for instance, at the end of a project, at the end of each month, and so on. For example, McKinsey, a leading strategy consulting firm, has managers evaluate employees at the end of every consulting engagement.</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699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4E766-8FEC-3EEC-6A55-B909CD3157CA}"/>
              </a:ext>
            </a:extLst>
          </p:cNvPr>
          <p:cNvSpPr>
            <a:spLocks noGrp="1"/>
          </p:cNvSpPr>
          <p:nvPr>
            <p:ph type="title"/>
          </p:nvPr>
        </p:nvSpPr>
        <p:spPr>
          <a:xfrm>
            <a:off x="0" y="270725"/>
            <a:ext cx="9217890" cy="607800"/>
          </a:xfrm>
        </p:spPr>
        <p:txBody>
          <a:bodyPr>
            <a:noAutofit/>
          </a:bodyPr>
          <a:lstStyle/>
          <a:p>
            <a:r>
              <a:rPr lang="en-CA" sz="2000" dirty="0">
                <a:latin typeface="Arial" panose="020B0604020202020204" pitchFamily="34" charset="0"/>
                <a:cs typeface="Arial" panose="020B0604020202020204" pitchFamily="34" charset="0"/>
              </a:rPr>
              <a:t>7.6 Integrating Goals and Objectives with Corporate Social Responsibility I</a:t>
            </a: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8775E7C-69A2-EBBA-76A2-F21490BC0D75}"/>
              </a:ext>
            </a:extLst>
          </p:cNvPr>
          <p:cNvSpPr>
            <a:spLocks noGrp="1"/>
          </p:cNvSpPr>
          <p:nvPr>
            <p:ph type="body" idx="1"/>
          </p:nvPr>
        </p:nvSpPr>
        <p:spPr>
          <a:xfrm>
            <a:off x="0" y="1196824"/>
            <a:ext cx="8520600" cy="3339000"/>
          </a:xfrm>
        </p:spPr>
        <p:txBody>
          <a:bodyPr/>
          <a:lstStyle/>
          <a:p>
            <a:pPr marL="114300" indent="0">
              <a:buNone/>
            </a:pPr>
            <a:r>
              <a:rPr lang="en-CA" sz="2000" b="1" dirty="0">
                <a:latin typeface="Arial" panose="020B0604020202020204" pitchFamily="34" charset="0"/>
                <a:cs typeface="Arial" panose="020B0604020202020204" pitchFamily="34" charset="0"/>
              </a:rPr>
              <a:t>Corporate Social Responsibility</a:t>
            </a:r>
          </a:p>
          <a:p>
            <a:pPr marL="114300" indent="0">
              <a:buNone/>
            </a:pPr>
            <a:br>
              <a:rPr lang="en-CA" dirty="0"/>
            </a:br>
            <a:endParaRPr lang="en-US" dirty="0"/>
          </a:p>
        </p:txBody>
      </p:sp>
      <p:sp>
        <p:nvSpPr>
          <p:cNvPr id="4" name="Text Placeholder 3">
            <a:extLst>
              <a:ext uri="{FF2B5EF4-FFF2-40B4-BE49-F238E27FC236}">
                <a16:creationId xmlns:a16="http://schemas.microsoft.com/office/drawing/2014/main" id="{D2ABBD44-935A-0171-3150-D180E9DE2CF9}"/>
              </a:ext>
            </a:extLst>
          </p:cNvPr>
          <p:cNvSpPr txBox="1">
            <a:spLocks/>
          </p:cNvSpPr>
          <p:nvPr/>
        </p:nvSpPr>
        <p:spPr>
          <a:xfrm>
            <a:off x="223565" y="2371826"/>
            <a:ext cx="8520600" cy="1253402"/>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dirty="0">
                <a:latin typeface="Arial" panose="020B0604020202020204" pitchFamily="34" charset="0"/>
                <a:cs typeface="Arial" panose="020B0604020202020204" pitchFamily="34" charset="0"/>
              </a:rPr>
              <a:t>The </a:t>
            </a:r>
            <a:r>
              <a:rPr lang="en-CA" b="1" dirty="0">
                <a:latin typeface="Arial" panose="020B0604020202020204" pitchFamily="34" charset="0"/>
                <a:cs typeface="Arial" panose="020B0604020202020204" pitchFamily="34" charset="0"/>
              </a:rPr>
              <a:t>corporate social responsibility (CSR)</a:t>
            </a:r>
            <a:r>
              <a:rPr lang="en-CA" dirty="0">
                <a:latin typeface="Arial" panose="020B0604020202020204" pitchFamily="34" charset="0"/>
                <a:cs typeface="Arial" panose="020B0604020202020204" pitchFamily="34" charset="0"/>
              </a:rPr>
              <a:t> movement is not new and has been gathering momentum for well over a decade (Crawford &amp; </a:t>
            </a:r>
            <a:r>
              <a:rPr lang="en-CA" dirty="0" err="1">
                <a:latin typeface="Arial" panose="020B0604020202020204" pitchFamily="34" charset="0"/>
                <a:cs typeface="Arial" panose="020B0604020202020204" pitchFamily="34" charset="0"/>
              </a:rPr>
              <a:t>Scaletta</a:t>
            </a:r>
            <a:r>
              <a:rPr lang="en-CA" dirty="0">
                <a:latin typeface="Arial" panose="020B0604020202020204" pitchFamily="34" charset="0"/>
                <a:cs typeface="Arial" panose="020B0604020202020204" pitchFamily="34" charset="0"/>
              </a:rPr>
              <a:t>, 2005). CSR is about how companies manage their business processes to produce an overall positive effect on society</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30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A5CC-62E5-917B-FB8F-94BA13F08E0F}"/>
              </a:ext>
            </a:extLst>
          </p:cNvPr>
          <p:cNvSpPr>
            <a:spLocks noGrp="1"/>
          </p:cNvSpPr>
          <p:nvPr>
            <p:ph type="title"/>
          </p:nvPr>
        </p:nvSpPr>
        <p:spPr>
          <a:xfrm>
            <a:off x="-81013" y="270725"/>
            <a:ext cx="9306026" cy="607800"/>
          </a:xfrm>
        </p:spPr>
        <p:txBody>
          <a:bodyPr>
            <a:noAutofit/>
          </a:bodyPr>
          <a:lstStyle/>
          <a:p>
            <a:r>
              <a:rPr lang="en-CA" sz="2000" dirty="0">
                <a:latin typeface="Arial" panose="020B0604020202020204" pitchFamily="34" charset="0"/>
                <a:cs typeface="Arial" panose="020B0604020202020204" pitchFamily="34" charset="0"/>
              </a:rPr>
              <a:t>7.6 Integrating Goals and Objectives with Corporate Social Responsibility II</a:t>
            </a: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p>
        </p:txBody>
      </p:sp>
      <p:sp>
        <p:nvSpPr>
          <p:cNvPr id="3" name="Text Placeholder 2">
            <a:extLst>
              <a:ext uri="{FF2B5EF4-FFF2-40B4-BE49-F238E27FC236}">
                <a16:creationId xmlns:a16="http://schemas.microsoft.com/office/drawing/2014/main" id="{5DF45866-8404-5222-D7EA-FE8FE4C6AEED}"/>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Specifically, the Dow Jones Sustainability Index looks at competence in five areas:</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Strategy</a:t>
            </a:r>
          </a:p>
          <a:p>
            <a:r>
              <a:rPr lang="en-CA" sz="2000" dirty="0">
                <a:latin typeface="Arial" panose="020B0604020202020204" pitchFamily="34" charset="0"/>
                <a:cs typeface="Arial" panose="020B0604020202020204" pitchFamily="34" charset="0"/>
              </a:rPr>
              <a:t>Financial</a:t>
            </a:r>
          </a:p>
          <a:p>
            <a:r>
              <a:rPr lang="en-CA" sz="2000" dirty="0">
                <a:latin typeface="Arial" panose="020B0604020202020204" pitchFamily="34" charset="0"/>
                <a:cs typeface="Arial" panose="020B0604020202020204" pitchFamily="34" charset="0"/>
              </a:rPr>
              <a:t>Customer and Product</a:t>
            </a:r>
          </a:p>
          <a:p>
            <a:r>
              <a:rPr lang="en-CA" sz="2000" dirty="0">
                <a:latin typeface="Arial" panose="020B0604020202020204" pitchFamily="34" charset="0"/>
                <a:cs typeface="Arial" panose="020B0604020202020204" pitchFamily="34" charset="0"/>
              </a:rPr>
              <a:t>Governance and Stakeholder</a:t>
            </a:r>
          </a:p>
          <a:p>
            <a:r>
              <a:rPr lang="en-CA" sz="2000" dirty="0">
                <a:latin typeface="Arial" panose="020B0604020202020204" pitchFamily="34" charset="0"/>
                <a:cs typeface="Arial" panose="020B0604020202020204" pitchFamily="34" charset="0"/>
              </a:rPr>
              <a:t>Human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89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8F7B-EB46-4A30-D9A1-D1FF01F7DC91}"/>
              </a:ext>
            </a:extLst>
          </p:cNvPr>
          <p:cNvSpPr>
            <a:spLocks noGrp="1"/>
          </p:cNvSpPr>
          <p:nvPr>
            <p:ph type="title"/>
          </p:nvPr>
        </p:nvSpPr>
        <p:spPr>
          <a:xfrm>
            <a:off x="88135" y="110044"/>
            <a:ext cx="9823818" cy="607800"/>
          </a:xfrm>
        </p:spPr>
        <p:txBody>
          <a:bodyPr>
            <a:noAutofit/>
          </a:bodyPr>
          <a:lstStyle/>
          <a:p>
            <a:r>
              <a:rPr lang="en-CA" sz="1900" dirty="0">
                <a:latin typeface="Arial" panose="020B0604020202020204" pitchFamily="34" charset="0"/>
                <a:cs typeface="Arial" panose="020B0604020202020204" pitchFamily="34" charset="0"/>
              </a:rPr>
              <a:t>7.6 Integrating Goals and Objectives with Corporate Social Responsibility III</a:t>
            </a:r>
            <a:br>
              <a:rPr lang="en-CA" sz="1900" dirty="0">
                <a:latin typeface="Arial" panose="020B0604020202020204" pitchFamily="34" charset="0"/>
                <a:cs typeface="Arial" panose="020B0604020202020204" pitchFamily="34" charset="0"/>
              </a:rPr>
            </a:br>
            <a:br>
              <a:rPr lang="en-CA" sz="1900" dirty="0">
                <a:latin typeface="Arial" panose="020B0604020202020204" pitchFamily="34" charset="0"/>
                <a:cs typeface="Arial" panose="020B0604020202020204" pitchFamily="34" charset="0"/>
              </a:rPr>
            </a:br>
            <a:br>
              <a:rPr lang="en-CA" sz="1900" dirty="0">
                <a:latin typeface="Arial" panose="020B0604020202020204" pitchFamily="34" charset="0"/>
                <a:cs typeface="Arial" panose="020B0604020202020204" pitchFamily="34" charset="0"/>
              </a:rPr>
            </a:br>
            <a:endParaRPr lang="en-US" sz="1900" dirty="0"/>
          </a:p>
        </p:txBody>
      </p:sp>
      <p:sp>
        <p:nvSpPr>
          <p:cNvPr id="3" name="Text Placeholder 2">
            <a:extLst>
              <a:ext uri="{FF2B5EF4-FFF2-40B4-BE49-F238E27FC236}">
                <a16:creationId xmlns:a16="http://schemas.microsoft.com/office/drawing/2014/main" id="{4BBEF394-C9C8-CC3E-C7F9-77B3DFB06EB1}"/>
              </a:ext>
            </a:extLst>
          </p:cNvPr>
          <p:cNvSpPr>
            <a:spLocks noGrp="1"/>
          </p:cNvSpPr>
          <p:nvPr>
            <p:ph type="body" idx="1"/>
          </p:nvPr>
        </p:nvSpPr>
        <p:spPr>
          <a:xfrm>
            <a:off x="234582" y="1086656"/>
            <a:ext cx="8520600" cy="3339000"/>
          </a:xfrm>
        </p:spPr>
        <p:txBody>
          <a:bodyPr>
            <a:noAutofit/>
          </a:bodyPr>
          <a:lstStyle/>
          <a:p>
            <a:pPr marL="114300" indent="0">
              <a:buNone/>
            </a:pPr>
            <a:r>
              <a:rPr lang="en-CA" b="1" dirty="0">
                <a:latin typeface="Arial" panose="020B0604020202020204" pitchFamily="34" charset="0"/>
                <a:cs typeface="Arial" panose="020B0604020202020204" pitchFamily="34" charset="0"/>
              </a:rPr>
              <a:t>CSR and the Balanced Scorecard</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i="1" dirty="0">
                <a:latin typeface="Arial" panose="020B0604020202020204" pitchFamily="34" charset="0"/>
                <a:cs typeface="Arial" panose="020B0604020202020204" pitchFamily="34" charset="0"/>
              </a:rPr>
              <a:t>“</a:t>
            </a:r>
            <a:r>
              <a:rPr lang="en-CA" dirty="0">
                <a:latin typeface="Arial" panose="020B0604020202020204" pitchFamily="34" charset="0"/>
                <a:cs typeface="Arial" panose="020B0604020202020204" pitchFamily="34" charset="0"/>
              </a:rPr>
              <a:t>One of the fundamental opportunities for the CSR movement is how to effectively align consumer and employee values with strategy to generate long-term benefits—a better understanding of precisely with whom, what, when, where, how and why an enterprise makes a profit or surplus. CSR requires more holistic strategic thinking and a wider stakeholder perspective. Because the Balanced Scorecard is a recognized and established management tool, it is well positioned to support a knowledge-building effort to help organizations make their CSR values and visions a reality. </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i="1" dirty="0">
                <a:latin typeface="Arial" panose="020B0604020202020204" pitchFamily="34" charset="0"/>
                <a:cs typeface="Arial" panose="020B0604020202020204" pitchFamily="34" charset="0"/>
              </a:rPr>
              <a:t>(Crawford &amp; </a:t>
            </a:r>
            <a:r>
              <a:rPr lang="en-CA" i="1" dirty="0" err="1">
                <a:latin typeface="Arial" panose="020B0604020202020204" pitchFamily="34" charset="0"/>
                <a:cs typeface="Arial" panose="020B0604020202020204" pitchFamily="34" charset="0"/>
              </a:rPr>
              <a:t>Scaletta</a:t>
            </a:r>
            <a:r>
              <a:rPr lang="en-CA" i="1" dirty="0">
                <a:latin typeface="Arial" panose="020B0604020202020204" pitchFamily="34" charset="0"/>
                <a:cs typeface="Arial" panose="020B0604020202020204" pitchFamily="34" charset="0"/>
              </a:rPr>
              <a:t>, 2005)</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965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53E8-2059-F732-F5D6-68AB6BF0BCC5}"/>
              </a:ext>
            </a:extLst>
          </p:cNvPr>
          <p:cNvSpPr>
            <a:spLocks noGrp="1"/>
          </p:cNvSpPr>
          <p:nvPr>
            <p:ph type="title"/>
          </p:nvPr>
        </p:nvSpPr>
        <p:spPr>
          <a:xfrm>
            <a:off x="311700" y="156612"/>
            <a:ext cx="8520600" cy="607800"/>
          </a:xfrm>
        </p:spPr>
        <p:txBody>
          <a:bodyPr>
            <a:noAutofit/>
          </a:bodyPr>
          <a:lstStyle/>
          <a:p>
            <a:r>
              <a:rPr lang="en-CA" dirty="0">
                <a:latin typeface="Arial" panose="020B0604020202020204" pitchFamily="34" charset="0"/>
                <a:cs typeface="Arial" panose="020B0604020202020204" pitchFamily="34" charset="0"/>
              </a:rPr>
              <a:t>7.7 Your Personal Balanced Scorecard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descr="A square divided into 4 columns: Personal Goals and Key Roles, Personal Objectives, Personal Performance Measures and Personal Improvement Activities. Under the column heading Personal Goals and Key Roles heading are row headings:  Financial, Others, Individual Strengths and Learning and Growth; an arrow pointing right across all columns is beside each of these row headings.">
            <a:extLst>
              <a:ext uri="{FF2B5EF4-FFF2-40B4-BE49-F238E27FC236}">
                <a16:creationId xmlns:a16="http://schemas.microsoft.com/office/drawing/2014/main" id="{B965CBFE-DEF4-73DE-286C-F529C858BA4E}"/>
              </a:ext>
            </a:extLst>
          </p:cNvPr>
          <p:cNvPicPr>
            <a:picLocks noChangeAspect="1"/>
          </p:cNvPicPr>
          <p:nvPr/>
        </p:nvPicPr>
        <p:blipFill>
          <a:blip r:embed="rId3"/>
          <a:stretch>
            <a:fillRect/>
          </a:stretch>
        </p:blipFill>
        <p:spPr>
          <a:xfrm>
            <a:off x="1773716" y="935779"/>
            <a:ext cx="6034834" cy="3927191"/>
          </a:xfrm>
          <a:prstGeom prst="rect">
            <a:avLst/>
          </a:prstGeom>
        </p:spPr>
      </p:pic>
    </p:spTree>
    <p:extLst>
      <p:ext uri="{BB962C8B-B14F-4D97-AF65-F5344CB8AC3E}">
        <p14:creationId xmlns:p14="http://schemas.microsoft.com/office/powerpoint/2010/main" val="3453454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526A-8D0A-1FA3-AF1D-3B9A69915D63}"/>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7.7 Your Personal Balanced Scorecard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A2EF5E6-4339-2C77-BF7F-75E27CF487D6}"/>
              </a:ext>
            </a:extLst>
          </p:cNvPr>
          <p:cNvSpPr>
            <a:spLocks noGrp="1"/>
          </p:cNvSpPr>
          <p:nvPr>
            <p:ph type="body" idx="1"/>
          </p:nvPr>
        </p:nvSpPr>
        <p:spPr/>
        <p:txBody>
          <a:bodyPr/>
          <a:lstStyle/>
          <a:p>
            <a:pPr marL="114300" indent="0">
              <a:buNone/>
            </a:pPr>
            <a:r>
              <a:rPr lang="en-CA" b="1" dirty="0"/>
              <a:t>Using SMART Criteria</a:t>
            </a:r>
          </a:p>
          <a:p>
            <a:pPr marL="114300" indent="0">
              <a:buNone/>
            </a:pPr>
            <a:endParaRPr lang="en-CA" dirty="0"/>
          </a:p>
          <a:p>
            <a:pPr marL="114300" indent="0">
              <a:buNone/>
            </a:pPr>
            <a:r>
              <a:rPr lang="en-CA" dirty="0"/>
              <a:t>For personal objectives and performance measures to be most effective, you might try seeing how they measure up to </a:t>
            </a:r>
            <a:r>
              <a:rPr lang="en-CA" b="1" dirty="0"/>
              <a:t>SMART</a:t>
            </a:r>
            <a:r>
              <a:rPr lang="en-CA" dirty="0"/>
              <a:t> criteria. These characteristics, based on specific, measurable, attainable, realistic, and time bound yield the acronym SMART (Drucker, 1954). </a:t>
            </a:r>
          </a:p>
          <a:p>
            <a:pPr marL="114300" indent="0">
              <a:buNone/>
            </a:pPr>
            <a:br>
              <a:rPr lang="en-CA" dirty="0"/>
            </a:br>
            <a:endParaRPr lang="en-CA" dirty="0"/>
          </a:p>
          <a:p>
            <a:pPr marL="114300" indent="0">
              <a:buNone/>
            </a:pPr>
            <a:endParaRPr lang="en-US" dirty="0"/>
          </a:p>
        </p:txBody>
      </p:sp>
    </p:spTree>
    <p:extLst>
      <p:ext uri="{BB962C8B-B14F-4D97-AF65-F5344CB8AC3E}">
        <p14:creationId xmlns:p14="http://schemas.microsoft.com/office/powerpoint/2010/main" val="588180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16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Appraise the nature of goals and objectives and why they are important.</a:t>
            </a:r>
          </a:p>
          <a:p>
            <a:r>
              <a:rPr lang="en-CA" sz="1600" dirty="0">
                <a:latin typeface="Arial" panose="020B0604020202020204" pitchFamily="34" charset="0"/>
                <a:cs typeface="Arial" panose="020B0604020202020204" pitchFamily="34" charset="0"/>
              </a:rPr>
              <a:t>Determine how our thinking about goals and objectives has evolved.</a:t>
            </a:r>
          </a:p>
          <a:p>
            <a:r>
              <a:rPr lang="en-CA" sz="1600" dirty="0">
                <a:latin typeface="Arial" panose="020B0604020202020204" pitchFamily="34" charset="0"/>
                <a:cs typeface="Arial" panose="020B0604020202020204" pitchFamily="34" charset="0"/>
              </a:rPr>
              <a:t>Analyze what characterizes good goals and objectives.</a:t>
            </a:r>
          </a:p>
          <a:p>
            <a:r>
              <a:rPr lang="en-CA" sz="1600" dirty="0">
                <a:latin typeface="Arial" panose="020B0604020202020204" pitchFamily="34" charset="0"/>
                <a:cs typeface="Arial" panose="020B0604020202020204" pitchFamily="34" charset="0"/>
              </a:rPr>
              <a:t>Apply the roles of goals and objectives in employee performance reviews.</a:t>
            </a:r>
          </a:p>
          <a:p>
            <a:r>
              <a:rPr lang="en-CA" sz="1600" dirty="0">
                <a:latin typeface="Arial" panose="020B0604020202020204" pitchFamily="34" charset="0"/>
                <a:cs typeface="Arial" panose="020B0604020202020204" pitchFamily="34" charset="0"/>
              </a:rPr>
              <a:t>Determine relationships among economic, social, and environmental goals and objectives.</a:t>
            </a:r>
          </a:p>
          <a:p>
            <a:r>
              <a:rPr lang="en-CA" sz="1600" dirty="0">
                <a:latin typeface="Arial" panose="020B0604020202020204" pitchFamily="34" charset="0"/>
                <a:cs typeface="Arial" panose="020B0604020202020204" pitchFamily="34" charset="0"/>
              </a:rPr>
              <a:t>Develop and manage your own goals and objectives.</a:t>
            </a:r>
          </a:p>
          <a:p>
            <a:r>
              <a:rPr lang="en-CA" sz="1600" dirty="0">
                <a:latin typeface="Arial" panose="020B0604020202020204" pitchFamily="34" charset="0"/>
                <a:cs typeface="Arial" panose="020B0604020202020204" pitchFamily="34" charset="0"/>
              </a:rPr>
              <a:t>Compare need-based theories of motivation with process-based theories of motivation.</a:t>
            </a:r>
          </a:p>
          <a:p>
            <a:r>
              <a:rPr lang="en-CA" sz="1600" dirty="0">
                <a:latin typeface="Arial" panose="020B0604020202020204" pitchFamily="34" charset="0"/>
                <a:cs typeface="Arial" panose="020B0604020202020204" pitchFamily="34" charset="0"/>
              </a:rPr>
              <a:t>Describe how fairness perceptions are determined and their consequences.</a:t>
            </a:r>
          </a:p>
          <a:p>
            <a:r>
              <a:rPr lang="en-CA" sz="1600" dirty="0">
                <a:latin typeface="Arial" panose="020B0604020202020204" pitchFamily="34" charset="0"/>
                <a:cs typeface="Arial" panose="020B0604020202020204" pitchFamily="34" charset="0"/>
              </a:rPr>
              <a:t>Assess how performance appraisals can be used in a motivational way.</a:t>
            </a:r>
          </a:p>
          <a:p>
            <a:r>
              <a:rPr lang="en-CA" sz="1600" dirty="0">
                <a:latin typeface="Arial" panose="020B0604020202020204" pitchFamily="34" charset="0"/>
                <a:cs typeface="Arial" panose="020B0604020202020204" pitchFamily="34" charset="0"/>
              </a:rPr>
              <a:t>Analyze how to apply organizational rewards in a motivational way.</a:t>
            </a:r>
          </a:p>
          <a:p>
            <a:r>
              <a:rPr lang="en-CA" sz="1600" dirty="0">
                <a:latin typeface="Arial" panose="020B0604020202020204" pitchFamily="34" charset="0"/>
                <a:cs typeface="Arial" panose="020B0604020202020204" pitchFamily="34" charset="0"/>
              </a:rPr>
              <a:t>Develop your personal motivation skills.</a:t>
            </a:r>
          </a:p>
          <a:p>
            <a:pPr marL="114300" indent="0">
              <a:lnSpc>
                <a:spcPct val="120000"/>
              </a:lnSpc>
              <a:buNone/>
            </a:pPr>
            <a:endParaRPr lang="en-CA" sz="16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5181-26D6-B7DA-72C6-3FE6D9282F4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7.7 Your Personal Balanced Scorecard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9815EB0-765C-3743-958B-569969686F5B}"/>
              </a:ext>
            </a:extLst>
          </p:cNvPr>
          <p:cNvSpPr>
            <a:spLocks noGrp="1"/>
          </p:cNvSpPr>
          <p:nvPr>
            <p:ph type="body" idx="1"/>
          </p:nvPr>
        </p:nvSpPr>
        <p:spPr>
          <a:xfrm>
            <a:off x="311700" y="1133604"/>
            <a:ext cx="8520600" cy="3339000"/>
          </a:xfrm>
        </p:spPr>
        <p:txBody>
          <a:bodyPr/>
          <a:lstStyle/>
          <a:p>
            <a:pPr marL="114300" indent="0">
              <a:buNone/>
            </a:pPr>
            <a:r>
              <a:rPr lang="en-CA" b="1" dirty="0"/>
              <a:t>Personal Improvement Activities</a:t>
            </a:r>
          </a:p>
          <a:p>
            <a:pPr marL="114300" indent="0">
              <a:buNone/>
            </a:pPr>
            <a:br>
              <a:rPr lang="en-CA" dirty="0"/>
            </a:br>
            <a:endParaRPr lang="en-US" dirty="0"/>
          </a:p>
        </p:txBody>
      </p:sp>
      <p:pic>
        <p:nvPicPr>
          <p:cNvPr id="5" name="Picture 4">
            <a:extLst>
              <a:ext uri="{FF2B5EF4-FFF2-40B4-BE49-F238E27FC236}">
                <a16:creationId xmlns:a16="http://schemas.microsoft.com/office/drawing/2014/main" id="{7D944C31-B03E-FE19-85FB-F1C7657115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40655" y="902250"/>
            <a:ext cx="3955055" cy="3965951"/>
          </a:xfrm>
          <a:prstGeom prst="rect">
            <a:avLst/>
          </a:prstGeom>
        </p:spPr>
      </p:pic>
    </p:spTree>
    <p:extLst>
      <p:ext uri="{BB962C8B-B14F-4D97-AF65-F5344CB8AC3E}">
        <p14:creationId xmlns:p14="http://schemas.microsoft.com/office/powerpoint/2010/main" val="936883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7903-0A29-B9C2-28F2-CCE0E03B625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7.8 Motivation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E54C42E-B1EC-1236-628D-5B919BBCBCA5}"/>
              </a:ext>
            </a:extLst>
          </p:cNvPr>
          <p:cNvSpPr txBox="1">
            <a:spLocks noGrp="1"/>
          </p:cNvSpPr>
          <p:nvPr>
            <p:ph type="body" idx="1"/>
          </p:nvPr>
        </p:nvSpPr>
        <p:spPr>
          <a:xfrm>
            <a:off x="311700" y="2045123"/>
            <a:ext cx="8520600" cy="1376513"/>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sz="2000" b="1" dirty="0">
                <a:latin typeface="Arial" panose="020B0604020202020204" pitchFamily="34" charset="0"/>
                <a:cs typeface="Arial" panose="020B0604020202020204" pitchFamily="34" charset="0"/>
              </a:rPr>
              <a:t>Motivation</a:t>
            </a:r>
            <a:r>
              <a:rPr lang="en-CA" sz="2000" dirty="0">
                <a:latin typeface="Arial" panose="020B0604020202020204" pitchFamily="34" charset="0"/>
                <a:cs typeface="Arial" panose="020B0604020202020204" pitchFamily="34" charset="0"/>
              </a:rPr>
              <a:t> is defined as “the intention of achieving a goal, leading to goal-directed behavior” (2021). When we refer to someone as being motivated, we mean that the person is trying hard to accomplish a certain task. Motivation is clearly important for someone to perform well.</a:t>
            </a:r>
            <a:endParaRPr lang="en-US" sz="20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475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45C8-623F-C7D4-EE6A-60D4F0D45DDA}"/>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7.8 Motivation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6EE856E-3C67-26AB-5CF0-BD7C1986445B}"/>
              </a:ext>
            </a:extLst>
          </p:cNvPr>
          <p:cNvSpPr>
            <a:spLocks noGrp="1"/>
          </p:cNvSpPr>
          <p:nvPr>
            <p:ph type="body" idx="1"/>
          </p:nvPr>
        </p:nvSpPr>
        <p:spPr/>
        <p:txBody>
          <a:bodyPr>
            <a:normAutofit/>
          </a:bodyPr>
          <a:lstStyle/>
          <a:p>
            <a:pPr marL="114300" indent="0">
              <a:buNone/>
            </a:pPr>
            <a:r>
              <a:rPr lang="en-CA" sz="2000" dirty="0">
                <a:latin typeface="Arial" panose="020B0604020202020204" pitchFamily="34" charset="0"/>
                <a:cs typeface="Arial" panose="020B0604020202020204" pitchFamily="34" charset="0"/>
              </a:rPr>
              <a:t>According to this equation, motivation, ability, and environment are the major influences over employee performance.</a:t>
            </a:r>
            <a:endParaRPr lang="en-US" sz="2000" dirty="0">
              <a:latin typeface="Arial" panose="020B0604020202020204" pitchFamily="34" charset="0"/>
              <a:cs typeface="Arial" panose="020B0604020202020204" pitchFamily="34" charset="0"/>
            </a:endParaRPr>
          </a:p>
        </p:txBody>
      </p:sp>
      <p:pic>
        <p:nvPicPr>
          <p:cNvPr id="5" name="Picture 4" descr="Performance equals motivation times ability times environment">
            <a:extLst>
              <a:ext uri="{FF2B5EF4-FFF2-40B4-BE49-F238E27FC236}">
                <a16:creationId xmlns:a16="http://schemas.microsoft.com/office/drawing/2014/main" id="{5D13324C-0B83-6E89-E934-1653F45BBFA5}"/>
              </a:ext>
            </a:extLst>
          </p:cNvPr>
          <p:cNvPicPr>
            <a:picLocks noChangeAspect="1"/>
          </p:cNvPicPr>
          <p:nvPr/>
        </p:nvPicPr>
        <p:blipFill>
          <a:blip r:embed="rId2"/>
          <a:stretch>
            <a:fillRect/>
          </a:stretch>
        </p:blipFill>
        <p:spPr>
          <a:xfrm>
            <a:off x="1002535" y="2338405"/>
            <a:ext cx="7545636" cy="2230470"/>
          </a:xfrm>
          <a:prstGeom prst="rect">
            <a:avLst/>
          </a:prstGeom>
        </p:spPr>
      </p:pic>
    </p:spTree>
    <p:extLst>
      <p:ext uri="{BB962C8B-B14F-4D97-AF65-F5344CB8AC3E}">
        <p14:creationId xmlns:p14="http://schemas.microsoft.com/office/powerpoint/2010/main" val="2297533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6182-153A-BE87-BB7B-BB7E5D55960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7.9 Need-Based Theories of Motivation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A7C2133-688C-0B2D-979E-04D4EE5B8A17}"/>
              </a:ext>
            </a:extLst>
          </p:cNvPr>
          <p:cNvSpPr>
            <a:spLocks noGrp="1"/>
          </p:cNvSpPr>
          <p:nvPr>
            <p:ph type="body" idx="1"/>
          </p:nvPr>
        </p:nvSpPr>
        <p:spPr>
          <a:xfrm>
            <a:off x="311700" y="1229875"/>
            <a:ext cx="4117081" cy="3339000"/>
          </a:xfrm>
        </p:spPr>
        <p:txBody>
          <a:bodyPr/>
          <a:lstStyle/>
          <a:p>
            <a:pPr marL="114300" indent="0">
              <a:buNone/>
            </a:pPr>
            <a:r>
              <a:rPr lang="en-CA" b="1" i="1" dirty="0"/>
              <a:t>Maslow’s </a:t>
            </a:r>
            <a:r>
              <a:rPr lang="en-CA" b="1" dirty="0"/>
              <a:t>Hierarchy</a:t>
            </a:r>
            <a:r>
              <a:rPr lang="en-CA" b="1" i="1" dirty="0"/>
              <a:t> of Needs. </a:t>
            </a:r>
            <a:endParaRPr lang="en-US" b="1" dirty="0"/>
          </a:p>
        </p:txBody>
      </p:sp>
      <p:pic>
        <p:nvPicPr>
          <p:cNvPr id="5" name="Picture 4">
            <a:extLst>
              <a:ext uri="{FF2B5EF4-FFF2-40B4-BE49-F238E27FC236}">
                <a16:creationId xmlns:a16="http://schemas.microsoft.com/office/drawing/2014/main" id="{385DA1E5-C359-9F1C-A71F-F7C9D8CD11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44896" y="955334"/>
            <a:ext cx="4978742" cy="3888081"/>
          </a:xfrm>
          <a:prstGeom prst="rect">
            <a:avLst/>
          </a:prstGeom>
        </p:spPr>
      </p:pic>
    </p:spTree>
    <p:extLst>
      <p:ext uri="{BB962C8B-B14F-4D97-AF65-F5344CB8AC3E}">
        <p14:creationId xmlns:p14="http://schemas.microsoft.com/office/powerpoint/2010/main" val="699371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5DBF-9FCA-858B-6467-F38BCAC05B16}"/>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7.9 Need-Based Theories of Motivation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570EBE60-9E00-04A5-FF88-0384EBD7D714}"/>
              </a:ext>
            </a:extLst>
          </p:cNvPr>
          <p:cNvSpPr>
            <a:spLocks noGrp="1"/>
          </p:cNvSpPr>
          <p:nvPr>
            <p:ph type="body" idx="1"/>
          </p:nvPr>
        </p:nvSpPr>
        <p:spPr/>
        <p:txBody>
          <a:bodyPr/>
          <a:lstStyle/>
          <a:p>
            <a:pPr marL="114300" indent="0">
              <a:buNone/>
            </a:pPr>
            <a:r>
              <a:rPr lang="en-CA" b="1" dirty="0"/>
              <a:t>ERG Theory</a:t>
            </a:r>
          </a:p>
          <a:p>
            <a:pPr marL="114300" indent="0">
              <a:buNone/>
            </a:pPr>
            <a:endParaRPr lang="en-CA" dirty="0"/>
          </a:p>
        </p:txBody>
      </p:sp>
      <p:pic>
        <p:nvPicPr>
          <p:cNvPr id="5" name="Picture 4">
            <a:extLst>
              <a:ext uri="{FF2B5EF4-FFF2-40B4-BE49-F238E27FC236}">
                <a16:creationId xmlns:a16="http://schemas.microsoft.com/office/drawing/2014/main" id="{F3E36AF9-CE0C-B628-9473-EE1B870CBA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99149" y="942562"/>
            <a:ext cx="3395950" cy="3913625"/>
          </a:xfrm>
          <a:prstGeom prst="rect">
            <a:avLst/>
          </a:prstGeom>
        </p:spPr>
      </p:pic>
    </p:spTree>
    <p:extLst>
      <p:ext uri="{BB962C8B-B14F-4D97-AF65-F5344CB8AC3E}">
        <p14:creationId xmlns:p14="http://schemas.microsoft.com/office/powerpoint/2010/main" val="1229800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369A-C151-720E-D83B-5FF371A525D5}"/>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7.9 Need-Based Theories of Motivation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9E91635F-5901-46EC-12BC-AEA6E73AEE17}"/>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Two-Factor Theory of Motivation</a:t>
            </a: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ECDC2DB-601A-2359-21F2-8D22C50CA4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4984" y="1997878"/>
            <a:ext cx="7772400" cy="2298031"/>
          </a:xfrm>
          <a:prstGeom prst="rect">
            <a:avLst/>
          </a:prstGeom>
        </p:spPr>
      </p:pic>
    </p:spTree>
    <p:extLst>
      <p:ext uri="{BB962C8B-B14F-4D97-AF65-F5344CB8AC3E}">
        <p14:creationId xmlns:p14="http://schemas.microsoft.com/office/powerpoint/2010/main" val="99913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B164-EBB4-C30C-5BD6-09DC51A36950}"/>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7.9 Need-Based Theories of Motivation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3201A53-5736-68C2-EEDF-11369E617E58}"/>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Acquired Needs Theory</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Among the need-based approaches to motivation, Douglas McClelland’s acquired needs theory is the one that has received the greatest amount of support. According to this theory, individuals acquire three types of needs as a result of their life experiences. These needs are need for achievement, need for affiliation, and need for power. All individuals possess a combination of these needs.</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703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35D1-6BD5-B13A-B49F-F6FD076D840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7.10 Process-Based Theories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913823A-2086-0DA8-F977-61743F49C016}"/>
              </a:ext>
            </a:extLst>
          </p:cNvPr>
          <p:cNvSpPr>
            <a:spLocks noGrp="1"/>
          </p:cNvSpPr>
          <p:nvPr>
            <p:ph type="body" idx="1"/>
          </p:nvPr>
        </p:nvSpPr>
        <p:spPr/>
        <p:txBody>
          <a:bodyPr/>
          <a:lstStyle/>
          <a:p>
            <a:pPr marL="114300" indent="0">
              <a:buNone/>
            </a:pPr>
            <a:r>
              <a:rPr lang="en-CA" b="1" dirty="0"/>
              <a:t>Equity Theory</a:t>
            </a:r>
          </a:p>
          <a:p>
            <a:pPr marL="114300" indent="0">
              <a:buNone/>
            </a:pPr>
            <a:br>
              <a:rPr lang="en-CA" dirty="0"/>
            </a:br>
            <a:endParaRPr lang="en-US" dirty="0"/>
          </a:p>
        </p:txBody>
      </p:sp>
      <p:pic>
        <p:nvPicPr>
          <p:cNvPr id="5" name="Picture 4">
            <a:extLst>
              <a:ext uri="{FF2B5EF4-FFF2-40B4-BE49-F238E27FC236}">
                <a16:creationId xmlns:a16="http://schemas.microsoft.com/office/drawing/2014/main" id="{40BB9F90-B4D7-A408-486F-1468135B21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8973" y="1733937"/>
            <a:ext cx="6742323" cy="3047013"/>
          </a:xfrm>
          <a:prstGeom prst="rect">
            <a:avLst/>
          </a:prstGeom>
        </p:spPr>
      </p:pic>
    </p:spTree>
    <p:extLst>
      <p:ext uri="{BB962C8B-B14F-4D97-AF65-F5344CB8AC3E}">
        <p14:creationId xmlns:p14="http://schemas.microsoft.com/office/powerpoint/2010/main" val="231640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376E-6CD9-0EA7-629A-C0E73F3C846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7.10 Process-Based Theories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B51F19C-3944-341C-B3A9-574B39D5DA62}"/>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What Are Inputs and Outputs?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Inputs are the contributions the person feels he or she is making to the environment. In the previous example, the hard work Marie was providing, loyalty to the organization, the number of months she has worked there, level of education, training, and her skills may have been relevant inputs. Outputs are the rewards the person feels he or she is receiving from the situation.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45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823A-B1F3-AD5C-E71F-1BEC29B5F61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7.10 Process-Based Theories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C7DB560-1BB9-1AE8-26C2-3A868605A334}"/>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Fairness Beyond Equity: Procedural and Interactional Justice</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Equity theory looks at perceived fairness as a motivator. However, the way equity theory defines fairness is limited to fairness regarding rewards. Starting in the 1970s, researchers of workplace fairness began taking a broader view of justice. Equity theory deals with outcome fairness, and therefore, it is considered to be a distributive justice theory.</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712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D3FC-0FD7-02D6-1396-CEA79F7C9A50}"/>
              </a:ext>
            </a:extLst>
          </p:cNvPr>
          <p:cNvSpPr>
            <a:spLocks noGrp="1"/>
          </p:cNvSpPr>
          <p:nvPr>
            <p:ph type="title"/>
          </p:nvPr>
        </p:nvSpPr>
        <p:spPr>
          <a:xfrm>
            <a:off x="0" y="156612"/>
            <a:ext cx="9261958" cy="607800"/>
          </a:xfrm>
        </p:spPr>
        <p:txBody>
          <a:bodyPr>
            <a:noAutofit/>
          </a:bodyPr>
          <a:lstStyle/>
          <a:p>
            <a:r>
              <a:rPr lang="en-CA" sz="2100" dirty="0">
                <a:latin typeface="Arial" panose="020B0604020202020204" pitchFamily="34" charset="0"/>
                <a:cs typeface="Arial" panose="020B0604020202020204" pitchFamily="34" charset="0"/>
              </a:rPr>
              <a:t>7.1 Case in Point: Nucor Aligns Company Goals With Employee Goals</a:t>
            </a:r>
            <a:endParaRPr lang="en-US" sz="21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41D3B02-63B7-60E4-1FD6-E628BE8327F3}"/>
              </a:ext>
            </a:extLst>
          </p:cNvPr>
          <p:cNvSpPr>
            <a:spLocks noGrp="1"/>
          </p:cNvSpPr>
          <p:nvPr>
            <p:ph type="body" idx="1"/>
          </p:nvPr>
        </p:nvSpPr>
        <p:spPr>
          <a:xfrm>
            <a:off x="217973" y="1647888"/>
            <a:ext cx="4767076"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Manufacturing steel is not a glamorous job. The industry is beset by many problems, and more than 40 steel manufacturers have filed for bankruptcy in recent years. Most young employees do not view working at a steel mill as their dream job. </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4539EA3-31FA-C0D2-9427-94E8BD2BFC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78776" y="1333041"/>
            <a:ext cx="3847251" cy="3235834"/>
          </a:xfrm>
          <a:prstGeom prst="rect">
            <a:avLst/>
          </a:prstGeom>
        </p:spPr>
      </p:pic>
    </p:spTree>
    <p:extLst>
      <p:ext uri="{BB962C8B-B14F-4D97-AF65-F5344CB8AC3E}">
        <p14:creationId xmlns:p14="http://schemas.microsoft.com/office/powerpoint/2010/main" val="1130074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7561-8C36-78C1-D49A-EF8A0942CCEC}"/>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7.10 Process-Based Theories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1DDDE3C-DCBD-066B-ADA2-5782665C999F}"/>
              </a:ext>
            </a:extLst>
          </p:cNvPr>
          <p:cNvSpPr>
            <a:spLocks noGrp="1"/>
          </p:cNvSpPr>
          <p:nvPr>
            <p:ph type="body" idx="1"/>
          </p:nvPr>
        </p:nvSpPr>
        <p:spPr/>
        <p:txBody>
          <a:bodyPr/>
          <a:lstStyle/>
          <a:p>
            <a:pPr marL="114300" indent="0">
              <a:buNone/>
            </a:pPr>
            <a:r>
              <a:rPr lang="en-CA" b="1" dirty="0"/>
              <a:t>Expectancy Theory</a:t>
            </a:r>
          </a:p>
          <a:p>
            <a:pPr marL="114300" indent="0">
              <a:buNone/>
            </a:pPr>
            <a:br>
              <a:rPr lang="en-CA" dirty="0"/>
            </a:br>
            <a:endParaRPr lang="en-US" dirty="0"/>
          </a:p>
        </p:txBody>
      </p:sp>
      <p:pic>
        <p:nvPicPr>
          <p:cNvPr id="5" name="Picture 4">
            <a:extLst>
              <a:ext uri="{FF2B5EF4-FFF2-40B4-BE49-F238E27FC236}">
                <a16:creationId xmlns:a16="http://schemas.microsoft.com/office/drawing/2014/main" id="{93F30817-7C75-4164-BF5B-4BF4C4AFC3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1813" y="2429875"/>
            <a:ext cx="8660374" cy="2067463"/>
          </a:xfrm>
          <a:prstGeom prst="rect">
            <a:avLst/>
          </a:prstGeom>
        </p:spPr>
      </p:pic>
    </p:spTree>
    <p:extLst>
      <p:ext uri="{BB962C8B-B14F-4D97-AF65-F5344CB8AC3E}">
        <p14:creationId xmlns:p14="http://schemas.microsoft.com/office/powerpoint/2010/main" val="3869422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2465-5EE4-BD87-885F-D92AD39A06D4}"/>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7.10 Process-Based Theories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9B7C174-CC43-BD16-A03A-695145934E94}"/>
              </a:ext>
            </a:extLst>
          </p:cNvPr>
          <p:cNvSpPr>
            <a:spLocks noGrp="1"/>
          </p:cNvSpPr>
          <p:nvPr>
            <p:ph type="body" idx="1"/>
          </p:nvPr>
        </p:nvSpPr>
        <p:spPr>
          <a:xfrm>
            <a:off x="311700" y="2571750"/>
            <a:ext cx="2982343" cy="3339000"/>
          </a:xfrm>
        </p:spPr>
        <p:txBody>
          <a:bodyPr/>
          <a:lstStyle/>
          <a:p>
            <a:pPr marL="114300" indent="0">
              <a:buNone/>
            </a:pPr>
            <a:r>
              <a:rPr lang="en-CA" b="1" dirty="0"/>
              <a:t>Reinforcement Theory</a:t>
            </a:r>
          </a:p>
          <a:p>
            <a:pPr marL="114300" indent="0">
              <a:buNone/>
            </a:pPr>
            <a:br>
              <a:rPr lang="en-CA" dirty="0"/>
            </a:br>
            <a:endParaRPr lang="en-US" dirty="0"/>
          </a:p>
        </p:txBody>
      </p:sp>
      <p:pic>
        <p:nvPicPr>
          <p:cNvPr id="5" name="Picture 4">
            <a:extLst>
              <a:ext uri="{FF2B5EF4-FFF2-40B4-BE49-F238E27FC236}">
                <a16:creationId xmlns:a16="http://schemas.microsoft.com/office/drawing/2014/main" id="{4A9F154E-127F-18E2-3879-F6D75050FC0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62688" y="1017800"/>
            <a:ext cx="5556823" cy="3867623"/>
          </a:xfrm>
          <a:prstGeom prst="rect">
            <a:avLst/>
          </a:prstGeom>
        </p:spPr>
      </p:pic>
    </p:spTree>
    <p:extLst>
      <p:ext uri="{BB962C8B-B14F-4D97-AF65-F5344CB8AC3E}">
        <p14:creationId xmlns:p14="http://schemas.microsoft.com/office/powerpoint/2010/main" val="1725358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22C6-9C05-5442-BF54-6063283C558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7.10 Process-Based Theories VI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EC3A9F0-9F22-F7CB-0BB0-CD6A52912CCA}"/>
              </a:ext>
            </a:extLst>
          </p:cNvPr>
          <p:cNvSpPr>
            <a:spLocks noGrp="1"/>
          </p:cNvSpPr>
          <p:nvPr>
            <p:ph type="body" idx="1"/>
          </p:nvPr>
        </p:nvSpPr>
        <p:spPr/>
        <p:txBody>
          <a:bodyPr/>
          <a:lstStyle/>
          <a:p>
            <a:pPr marL="114300" indent="0">
              <a:buNone/>
            </a:pPr>
            <a:r>
              <a:rPr lang="en-CA" b="1" dirty="0"/>
              <a:t>Job Characteristics Model</a:t>
            </a:r>
          </a:p>
          <a:p>
            <a:pPr marL="114300" indent="0">
              <a:buNone/>
            </a:pPr>
            <a:br>
              <a:rPr lang="en-CA" dirty="0"/>
            </a:br>
            <a:endParaRPr lang="en-US" dirty="0"/>
          </a:p>
        </p:txBody>
      </p:sp>
      <p:pic>
        <p:nvPicPr>
          <p:cNvPr id="5" name="Picture 4">
            <a:extLst>
              <a:ext uri="{FF2B5EF4-FFF2-40B4-BE49-F238E27FC236}">
                <a16:creationId xmlns:a16="http://schemas.microsoft.com/office/drawing/2014/main" id="{F1212563-24C5-19EF-8FD2-B7EFBD267D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9315" y="2306651"/>
            <a:ext cx="7772400" cy="1930231"/>
          </a:xfrm>
          <a:prstGeom prst="rect">
            <a:avLst/>
          </a:prstGeom>
        </p:spPr>
      </p:pic>
    </p:spTree>
    <p:extLst>
      <p:ext uri="{BB962C8B-B14F-4D97-AF65-F5344CB8AC3E}">
        <p14:creationId xmlns:p14="http://schemas.microsoft.com/office/powerpoint/2010/main" val="670843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911A-EDFA-1FD4-7D79-26DB965B274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7.10 Process-Based Theories VII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00C0BE1-52A7-075D-E552-01EC153DC8D1}"/>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Goal Setting Theory</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Goal setting theory (Locke &amp; Latham, 1990) is one of the most influential and practical theories of motivation. It has been supported in over 1,000 studies with employees, ranging from blue-collar workers to research and development employees, and there is strong evidence that setting goals is related to performance improvements (Ivancevich &amp; McMahon, 1982; Latham &amp; Locke, 2006; </a:t>
            </a:r>
            <a:r>
              <a:rPr lang="en-CA" sz="2000" dirty="0" err="1">
                <a:latin typeface="Arial" panose="020B0604020202020204" pitchFamily="34" charset="0"/>
                <a:cs typeface="Arial" panose="020B0604020202020204" pitchFamily="34" charset="0"/>
              </a:rPr>
              <a:t>Umstot</a:t>
            </a:r>
            <a:r>
              <a:rPr lang="en-CA" sz="2000" dirty="0">
                <a:latin typeface="Arial" panose="020B0604020202020204" pitchFamily="34" charset="0"/>
                <a:cs typeface="Arial" panose="020B0604020202020204" pitchFamily="34" charset="0"/>
              </a:rPr>
              <a:t> et al., 1976).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148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50BFB-60EE-ADF9-97F1-BC405AA7B18D}"/>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7.10 Process-Based Theories VIII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43532E6-1A2F-672C-C6B7-E79136ABFADD}"/>
              </a:ext>
            </a:extLst>
          </p:cNvPr>
          <p:cNvSpPr>
            <a:spLocks noGrp="1"/>
          </p:cNvSpPr>
          <p:nvPr>
            <p:ph type="body" idx="1"/>
          </p:nvPr>
        </p:nvSpPr>
        <p:spPr>
          <a:xfrm>
            <a:off x="311699" y="1229875"/>
            <a:ext cx="4634873"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Why Do SMART Goals Motivate?</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There are at least four reasons why goals motivate (Latham, 2004; </a:t>
            </a:r>
            <a:r>
              <a:rPr lang="en-CA" sz="2000" dirty="0" err="1">
                <a:latin typeface="Arial" panose="020B0604020202020204" pitchFamily="34" charset="0"/>
                <a:cs typeface="Arial" panose="020B0604020202020204" pitchFamily="34" charset="0"/>
              </a:rPr>
              <a:t>Seijts</a:t>
            </a:r>
            <a:r>
              <a:rPr lang="en-CA" sz="2000" dirty="0">
                <a:latin typeface="Arial" panose="020B0604020202020204" pitchFamily="34" charset="0"/>
                <a:cs typeface="Arial" panose="020B0604020202020204" pitchFamily="34" charset="0"/>
              </a:rPr>
              <a:t> &amp; Latham, 2005; Shaw, 2004).</a:t>
            </a:r>
            <a:endParaRPr lang="en-CA" sz="2000" b="1"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C58E908-E622-7463-4A5C-0E6E622A11E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26235" y="1138975"/>
            <a:ext cx="3520800" cy="3520800"/>
          </a:xfrm>
          <a:prstGeom prst="rect">
            <a:avLst/>
          </a:prstGeom>
        </p:spPr>
      </p:pic>
    </p:spTree>
    <p:extLst>
      <p:ext uri="{BB962C8B-B14F-4D97-AF65-F5344CB8AC3E}">
        <p14:creationId xmlns:p14="http://schemas.microsoft.com/office/powerpoint/2010/main" val="2975321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4AE6-5CB2-AE3E-C5ED-9DC8C10A603D}"/>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7.11 Developing Motivation Skills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B4B3DB8-6DA6-0683-2A26-0951D215379D}"/>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Guidelines for Giving Feedback in a Performance Appraisal Meeting</a:t>
            </a:r>
          </a:p>
          <a:p>
            <a:pPr marL="114300" indent="0">
              <a:buNone/>
            </a:pPr>
            <a:endParaRPr lang="en-CA"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r>
              <a:rPr lang="en-CA" sz="2000" i="1" dirty="0">
                <a:latin typeface="Arial" panose="020B0604020202020204" pitchFamily="34" charset="0"/>
                <a:cs typeface="Arial" panose="020B0604020202020204" pitchFamily="34" charset="0"/>
              </a:rPr>
              <a:t>Before the meeting</a:t>
            </a:r>
            <a:r>
              <a:rPr lang="en-CA" sz="2000" dirty="0">
                <a:latin typeface="Arial" panose="020B0604020202020204" pitchFamily="34" charset="0"/>
                <a:cs typeface="Arial" panose="020B0604020202020204" pitchFamily="34" charset="0"/>
              </a:rPr>
              <a:t>, ask the person to complete a self-appraisal. This is a great way of making sure that employees become active participants in the process and are heard. Complete the performance appraisal form and document your rating using several examples. Be sure that your review covers the entire time since the last review, not just recent events.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807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3D62F-5BC7-6881-C8F4-D71ABB53017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7.11 Developing Motivation Skills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51077FB-DC26-6B7C-3E5A-6F8345D5CD9A}"/>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Five Guidelines for Seeking Feedback</a:t>
            </a:r>
          </a:p>
          <a:p>
            <a:pPr>
              <a:buFont typeface="+mj-lt"/>
              <a:buAutoNum type="arabicPeriod"/>
            </a:pPr>
            <a:endParaRPr lang="en-CA" sz="2000" dirty="0">
              <a:latin typeface="Arial" panose="020B0604020202020204" pitchFamily="34" charset="0"/>
              <a:cs typeface="Arial" panose="020B0604020202020204" pitchFamily="34" charset="0"/>
            </a:endParaRPr>
          </a:p>
          <a:p>
            <a:pPr>
              <a:buFont typeface="+mj-lt"/>
              <a:buAutoNum type="arabicPeriod"/>
            </a:pPr>
            <a:r>
              <a:rPr lang="en-CA" sz="2000" dirty="0">
                <a:latin typeface="Arial" panose="020B0604020202020204" pitchFamily="34" charset="0"/>
                <a:cs typeface="Arial" panose="020B0604020202020204" pitchFamily="34" charset="0"/>
              </a:rPr>
              <a:t>Consider seeking regular feedback from your boss.</a:t>
            </a:r>
          </a:p>
          <a:p>
            <a:pPr>
              <a:buFont typeface="+mj-lt"/>
              <a:buAutoNum type="arabicPeriod"/>
            </a:pPr>
            <a:r>
              <a:rPr lang="en-CA" sz="2000" dirty="0">
                <a:latin typeface="Arial" panose="020B0604020202020204" pitchFamily="34" charset="0"/>
                <a:cs typeface="Arial" panose="020B0604020202020204" pitchFamily="34" charset="0"/>
              </a:rPr>
              <a:t>Be genuine in your desire to learn. </a:t>
            </a:r>
          </a:p>
          <a:p>
            <a:pPr>
              <a:buFont typeface="+mj-lt"/>
              <a:buAutoNum type="arabicPeriod"/>
            </a:pPr>
            <a:r>
              <a:rPr lang="en-CA" sz="2000" dirty="0">
                <a:latin typeface="Arial" panose="020B0604020202020204" pitchFamily="34" charset="0"/>
                <a:cs typeface="Arial" panose="020B0604020202020204" pitchFamily="34" charset="0"/>
              </a:rPr>
              <a:t>Develop a good relationship with your manager as well as the employees you manage.</a:t>
            </a:r>
          </a:p>
          <a:p>
            <a:pPr>
              <a:buFont typeface="+mj-lt"/>
              <a:buAutoNum type="arabicPeriod"/>
            </a:pPr>
            <a:r>
              <a:rPr lang="en-CA" sz="2000" dirty="0">
                <a:latin typeface="Arial" panose="020B0604020202020204" pitchFamily="34" charset="0"/>
                <a:cs typeface="Arial" panose="020B0604020202020204" pitchFamily="34" charset="0"/>
              </a:rPr>
              <a:t>Consider finding trustworthy peers who can share information with you regarding your performance.</a:t>
            </a:r>
          </a:p>
          <a:p>
            <a:pPr>
              <a:buFont typeface="+mj-lt"/>
              <a:buAutoNum type="arabicPeriod"/>
            </a:pPr>
            <a:r>
              <a:rPr lang="en-CA" sz="2000" dirty="0">
                <a:latin typeface="Arial" panose="020B0604020202020204" pitchFamily="34" charset="0"/>
                <a:cs typeface="Arial" panose="020B0604020202020204" pitchFamily="34" charset="0"/>
              </a:rPr>
              <a:t>Be gracious when you receive unfavorable feedback.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236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5E269-00F8-23DC-AF11-B362AE8D2E1B}"/>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7.12 Key Terms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E03112F-2A98-871B-C08D-58B8083EE455}"/>
              </a:ext>
            </a:extLst>
          </p:cNvPr>
          <p:cNvSpPr>
            <a:spLocks noGrp="1"/>
          </p:cNvSpPr>
          <p:nvPr>
            <p:ph type="body" idx="1"/>
          </p:nvPr>
        </p:nvSpPr>
        <p:spPr/>
        <p:txBody>
          <a:bodyPr>
            <a:noAutofit/>
          </a:bodyPr>
          <a:lstStyle/>
          <a:p>
            <a:r>
              <a:rPr lang="en-CA" sz="1200" b="1" dirty="0">
                <a:latin typeface="Arial" panose="020B0604020202020204" pitchFamily="34" charset="0"/>
                <a:cs typeface="Arial" panose="020B0604020202020204" pitchFamily="34" charset="0"/>
              </a:rPr>
              <a:t>Autonomy</a:t>
            </a:r>
            <a:r>
              <a:rPr lang="en-CA" sz="1200" dirty="0">
                <a:latin typeface="Arial" panose="020B0604020202020204" pitchFamily="34" charset="0"/>
                <a:cs typeface="Arial" panose="020B0604020202020204" pitchFamily="34" charset="0"/>
              </a:rPr>
              <a:t> is the degree to which the person has the freedom to decide how to perform tasks.</a:t>
            </a:r>
          </a:p>
          <a:p>
            <a:r>
              <a:rPr lang="en-CA" sz="1200" b="1" dirty="0">
                <a:latin typeface="Arial" panose="020B0604020202020204" pitchFamily="34" charset="0"/>
                <a:cs typeface="Arial" panose="020B0604020202020204" pitchFamily="34" charset="0"/>
              </a:rPr>
              <a:t>Balanced Scorecard</a:t>
            </a:r>
            <a:r>
              <a:rPr lang="en-CA" sz="1200" dirty="0">
                <a:latin typeface="Arial" panose="020B0604020202020204" pitchFamily="34" charset="0"/>
                <a:cs typeface="Arial" panose="020B0604020202020204" pitchFamily="34" charset="0"/>
              </a:rPr>
              <a:t> is a focused set of key financial and nonfinancial indicators. These indicators include leading, pacing, and lagging measures.</a:t>
            </a:r>
          </a:p>
          <a:p>
            <a:r>
              <a:rPr lang="en-CA" sz="1200" b="1" dirty="0" err="1">
                <a:latin typeface="Arial" panose="020B0604020202020204" pitchFamily="34" charset="0"/>
                <a:cs typeface="Arial" panose="020B0604020202020204" pitchFamily="34" charset="0"/>
              </a:rPr>
              <a:t>Benevolents</a:t>
            </a:r>
            <a:r>
              <a:rPr lang="en-CA" sz="1200" dirty="0">
                <a:latin typeface="Arial" panose="020B0604020202020204" pitchFamily="34" charset="0"/>
                <a:cs typeface="Arial" panose="020B0604020202020204" pitchFamily="34" charset="0"/>
              </a:rPr>
              <a:t> are individuals who give the expectation of something in return.</a:t>
            </a:r>
          </a:p>
          <a:p>
            <a:r>
              <a:rPr lang="en-CA" sz="1200" b="1" dirty="0">
                <a:latin typeface="Arial" panose="020B0604020202020204" pitchFamily="34" charset="0"/>
                <a:cs typeface="Arial" panose="020B0604020202020204" pitchFamily="34" charset="0"/>
              </a:rPr>
              <a:t>Corporate social responsibility (CSR)</a:t>
            </a:r>
            <a:r>
              <a:rPr lang="en-CA" sz="1200" dirty="0">
                <a:latin typeface="Arial" panose="020B0604020202020204" pitchFamily="34" charset="0"/>
                <a:cs typeface="Arial" panose="020B0604020202020204" pitchFamily="34" charset="0"/>
              </a:rPr>
              <a:t> is the manner by which companies manage their business processes to produce an overall positive effect on society.</a:t>
            </a:r>
          </a:p>
          <a:p>
            <a:r>
              <a:rPr lang="en-CA" sz="1200" b="1" dirty="0">
                <a:latin typeface="Arial" panose="020B0604020202020204" pitchFamily="34" charset="0"/>
                <a:cs typeface="Arial" panose="020B0604020202020204" pitchFamily="34" charset="0"/>
              </a:rPr>
              <a:t>Continuous schedules</a:t>
            </a:r>
            <a:r>
              <a:rPr lang="en-CA" sz="1200" dirty="0">
                <a:latin typeface="Arial" panose="020B0604020202020204" pitchFamily="34" charset="0"/>
                <a:cs typeface="Arial" panose="020B0604020202020204" pitchFamily="34" charset="0"/>
              </a:rPr>
              <a:t> describe reinforcement that occurs when rewards are provided following all instances of positive behavior, such as providing a sales commission every time a sale is made.</a:t>
            </a:r>
          </a:p>
          <a:p>
            <a:r>
              <a:rPr lang="en-CA" sz="1200" b="1" dirty="0">
                <a:latin typeface="Arial" panose="020B0604020202020204" pitchFamily="34" charset="0"/>
                <a:cs typeface="Arial" panose="020B0604020202020204" pitchFamily="34" charset="0"/>
              </a:rPr>
              <a:t>Distributive justice</a:t>
            </a:r>
            <a:r>
              <a:rPr lang="en-CA" sz="1200" dirty="0">
                <a:latin typeface="Arial" panose="020B0604020202020204" pitchFamily="34" charset="0"/>
                <a:cs typeface="Arial" panose="020B0604020202020204" pitchFamily="34" charset="0"/>
              </a:rPr>
              <a:t> refers to the degree to which the outputs received from the organization are fair.</a:t>
            </a:r>
          </a:p>
          <a:p>
            <a:r>
              <a:rPr lang="en-CA" sz="1200" b="1" dirty="0">
                <a:latin typeface="Arial" panose="020B0604020202020204" pitchFamily="34" charset="0"/>
                <a:cs typeface="Arial" panose="020B0604020202020204" pitchFamily="34" charset="0"/>
              </a:rPr>
              <a:t>Esteem needs</a:t>
            </a:r>
            <a:r>
              <a:rPr lang="en-CA" sz="1200" dirty="0">
                <a:latin typeface="Arial" panose="020B0604020202020204" pitchFamily="34" charset="0"/>
                <a:cs typeface="Arial" panose="020B0604020202020204" pitchFamily="34" charset="0"/>
              </a:rPr>
              <a:t> refer to the desire to be respected by one’s peers, feeling important, and being appreciated.</a:t>
            </a:r>
          </a:p>
          <a:p>
            <a:r>
              <a:rPr lang="en-CA" sz="1200" b="1" dirty="0">
                <a:latin typeface="Arial" panose="020B0604020202020204" pitchFamily="34" charset="0"/>
                <a:cs typeface="Arial" panose="020B0604020202020204" pitchFamily="34" charset="0"/>
              </a:rPr>
              <a:t>ERG theory</a:t>
            </a:r>
            <a:r>
              <a:rPr lang="en-CA" sz="1200" dirty="0">
                <a:latin typeface="Arial" panose="020B0604020202020204" pitchFamily="34" charset="0"/>
                <a:cs typeface="Arial" panose="020B0604020202020204" pitchFamily="34" charset="0"/>
              </a:rPr>
              <a:t> modifies Maslow’s hierarchy of five needs into three categories that can impact an individual at the same time, namely existence, relatedness and growth.</a:t>
            </a:r>
          </a:p>
          <a:p>
            <a:r>
              <a:rPr lang="en-CA" sz="1200" b="1" dirty="0">
                <a:latin typeface="Arial" panose="020B0604020202020204" pitchFamily="34" charset="0"/>
                <a:cs typeface="Arial" panose="020B0604020202020204" pitchFamily="34" charset="0"/>
              </a:rPr>
              <a:t>Existence needs</a:t>
            </a:r>
            <a:r>
              <a:rPr lang="en-CA" sz="1200" dirty="0">
                <a:latin typeface="Arial" panose="020B0604020202020204" pitchFamily="34" charset="0"/>
                <a:cs typeface="Arial" panose="020B0604020202020204" pitchFamily="34" charset="0"/>
              </a:rPr>
              <a:t> as part of ERG theory correspond with Maslow’s physiological and safety needs.</a:t>
            </a:r>
          </a:p>
          <a:p>
            <a:r>
              <a:rPr lang="en-CA" sz="1200" b="1" dirty="0">
                <a:latin typeface="Arial" panose="020B0604020202020204" pitchFamily="34" charset="0"/>
                <a:cs typeface="Arial" panose="020B0604020202020204" pitchFamily="34" charset="0"/>
              </a:rPr>
              <a:t>Equity theory</a:t>
            </a:r>
            <a:r>
              <a:rPr lang="en-CA" sz="1200" dirty="0">
                <a:latin typeface="Arial" panose="020B0604020202020204" pitchFamily="34" charset="0"/>
                <a:cs typeface="Arial" panose="020B0604020202020204" pitchFamily="34" charset="0"/>
              </a:rPr>
              <a:t> is based on the idea that individuals are motivated by a sense of fairness determined by comparisons; specifically, we compare our inputs and outputs with those of a referent (someone else’s inputs and outputs). Perceptions of inequity create tension within us and drive us to action that will reduce perceived inequity.</a:t>
            </a:r>
          </a:p>
          <a:p>
            <a:r>
              <a:rPr lang="en-CA" sz="1200" b="1" dirty="0">
                <a:latin typeface="Arial" panose="020B0604020202020204" pitchFamily="34" charset="0"/>
                <a:cs typeface="Arial" panose="020B0604020202020204" pitchFamily="34" charset="0"/>
              </a:rPr>
              <a:t>Equity sensitivity</a:t>
            </a:r>
            <a:r>
              <a:rPr lang="en-CA" sz="1200" dirty="0">
                <a:latin typeface="Arial" panose="020B0604020202020204" pitchFamily="34" charset="0"/>
                <a:cs typeface="Arial" panose="020B0604020202020204" pitchFamily="34" charset="0"/>
              </a:rPr>
              <a:t> individuals expect to maintain equitable relationships so experience distress when they feel they are over rewarded or under rewarded.</a:t>
            </a:r>
          </a:p>
          <a:p>
            <a:pPr marL="114300" indent="0">
              <a:buNone/>
            </a:pPr>
            <a:br>
              <a:rPr lang="en-CA"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78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5230-A116-95AA-9C61-60D08DF7408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7.12 Key Terms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A4147EF-2D27-8539-5CD7-050C4AA2497F}"/>
              </a:ext>
            </a:extLst>
          </p:cNvPr>
          <p:cNvSpPr>
            <a:spLocks noGrp="1"/>
          </p:cNvSpPr>
          <p:nvPr>
            <p:ph type="body" idx="1"/>
          </p:nvPr>
        </p:nvSpPr>
        <p:spPr>
          <a:xfrm>
            <a:off x="223565" y="1017800"/>
            <a:ext cx="8520600" cy="3339000"/>
          </a:xfrm>
        </p:spPr>
        <p:txBody>
          <a:bodyPr>
            <a:noAutofit/>
          </a:bodyPr>
          <a:lstStyle/>
          <a:p>
            <a:r>
              <a:rPr lang="en-CA" sz="1100" b="1" dirty="0" err="1">
                <a:latin typeface="Arial" panose="020B0604020202020204" pitchFamily="34" charset="0"/>
                <a:cs typeface="Arial" panose="020B0604020202020204" pitchFamily="34" charset="0"/>
              </a:rPr>
              <a:t>Entitleds</a:t>
            </a:r>
            <a:r>
              <a:rPr lang="en-CA" sz="1100" dirty="0">
                <a:latin typeface="Arial" panose="020B0604020202020204" pitchFamily="34" charset="0"/>
                <a:cs typeface="Arial" panose="020B0604020202020204" pitchFamily="34" charset="0"/>
              </a:rPr>
              <a:t> who expect to receive a lot without giving much in return.</a:t>
            </a:r>
          </a:p>
          <a:p>
            <a:r>
              <a:rPr lang="en-CA" sz="1100" b="1" dirty="0">
                <a:latin typeface="Arial" panose="020B0604020202020204" pitchFamily="34" charset="0"/>
                <a:cs typeface="Arial" panose="020B0604020202020204" pitchFamily="34" charset="0"/>
              </a:rPr>
              <a:t>Expectancy</a:t>
            </a:r>
            <a:r>
              <a:rPr lang="en-CA" sz="1100" dirty="0">
                <a:latin typeface="Arial" panose="020B0604020202020204" pitchFamily="34" charset="0"/>
                <a:cs typeface="Arial" panose="020B0604020202020204" pitchFamily="34" charset="0"/>
              </a:rPr>
              <a:t> is the perception that high levels of effort will lead to desired outcomes.</a:t>
            </a:r>
          </a:p>
          <a:p>
            <a:r>
              <a:rPr lang="en-CA" sz="1100" b="1" dirty="0">
                <a:latin typeface="Arial" panose="020B0604020202020204" pitchFamily="34" charset="0"/>
                <a:cs typeface="Arial" panose="020B0604020202020204" pitchFamily="34" charset="0"/>
              </a:rPr>
              <a:t>Extinction</a:t>
            </a:r>
            <a:r>
              <a:rPr lang="en-CA" sz="1100" dirty="0">
                <a:latin typeface="Arial" panose="020B0604020202020204" pitchFamily="34" charset="0"/>
                <a:cs typeface="Arial" panose="020B0604020202020204" pitchFamily="34" charset="0"/>
              </a:rPr>
              <a:t> is a method of reducing the frequency of undesired behaviors by ignoring the behavior with the expectation that the  behavior will cease as a result of receiving no reinforcement.</a:t>
            </a:r>
          </a:p>
          <a:p>
            <a:r>
              <a:rPr lang="en-CA" sz="1100" b="1" dirty="0">
                <a:latin typeface="Arial" panose="020B0604020202020204" pitchFamily="34" charset="0"/>
                <a:cs typeface="Arial" panose="020B0604020202020204" pitchFamily="34" charset="0"/>
              </a:rPr>
              <a:t>Feedback</a:t>
            </a:r>
            <a:r>
              <a:rPr lang="en-CA" sz="1100" dirty="0">
                <a:latin typeface="Arial" panose="020B0604020202020204" pitchFamily="34" charset="0"/>
                <a:cs typeface="Arial" panose="020B0604020202020204" pitchFamily="34" charset="0"/>
              </a:rPr>
              <a:t> is communication about our behavior and its effects on others, including ourselves, colleagues, clients and the organization itself.</a:t>
            </a:r>
          </a:p>
          <a:p>
            <a:r>
              <a:rPr lang="en-CA" sz="1100" b="1" dirty="0">
                <a:latin typeface="Arial" panose="020B0604020202020204" pitchFamily="34" charset="0"/>
                <a:cs typeface="Arial" panose="020B0604020202020204" pitchFamily="34" charset="0"/>
              </a:rPr>
              <a:t>Fixed ratio schedules</a:t>
            </a:r>
            <a:r>
              <a:rPr lang="en-CA" sz="1100" dirty="0">
                <a:latin typeface="Arial" panose="020B0604020202020204" pitchFamily="34" charset="0"/>
                <a:cs typeface="Arial" panose="020B0604020202020204" pitchFamily="34" charset="0"/>
              </a:rPr>
              <a:t> describe reinforcement that occurs when rewards are provided after a specific number of times that the right behavior is demonstrated, such as giving a sales bonus once sales hit a $10,000.</a:t>
            </a:r>
          </a:p>
          <a:p>
            <a:r>
              <a:rPr lang="en-CA" sz="1100" b="1" dirty="0">
                <a:latin typeface="Arial" panose="020B0604020202020204" pitchFamily="34" charset="0"/>
                <a:cs typeface="Arial" panose="020B0604020202020204" pitchFamily="34" charset="0"/>
              </a:rPr>
              <a:t>Fixed interval schedules</a:t>
            </a:r>
            <a:r>
              <a:rPr lang="en-CA" sz="1100" dirty="0">
                <a:latin typeface="Arial" panose="020B0604020202020204" pitchFamily="34" charset="0"/>
                <a:cs typeface="Arial" panose="020B0604020202020204" pitchFamily="34" charset="0"/>
              </a:rPr>
              <a:t> describe reinforcement that occurs when rewards are provided after a specified period of time, such as a monthly sales bonus.</a:t>
            </a:r>
          </a:p>
          <a:p>
            <a:r>
              <a:rPr lang="en-CA" sz="1100" b="1" dirty="0">
                <a:latin typeface="Arial" panose="020B0604020202020204" pitchFamily="34" charset="0"/>
                <a:cs typeface="Arial" panose="020B0604020202020204" pitchFamily="34" charset="0"/>
              </a:rPr>
              <a:t>Feedback</a:t>
            </a:r>
            <a:r>
              <a:rPr lang="en-CA" sz="1100" dirty="0">
                <a:latin typeface="Arial" panose="020B0604020202020204" pitchFamily="34" charset="0"/>
                <a:cs typeface="Arial" panose="020B0604020202020204" pitchFamily="34" charset="0"/>
              </a:rPr>
              <a:t> refers to the degree to which the person learns how effective he or she is at work and may come from other people such as supervisors, peers, subordinates, customers, or from the job itself.</a:t>
            </a:r>
          </a:p>
          <a:p>
            <a:r>
              <a:rPr lang="en-CA" sz="1100" b="1" dirty="0">
                <a:latin typeface="Arial" panose="020B0604020202020204" pitchFamily="34" charset="0"/>
                <a:cs typeface="Arial" panose="020B0604020202020204" pitchFamily="34" charset="0"/>
              </a:rPr>
              <a:t>Goals</a:t>
            </a:r>
            <a:r>
              <a:rPr lang="en-CA" sz="1100" dirty="0">
                <a:latin typeface="Arial" panose="020B0604020202020204" pitchFamily="34" charset="0"/>
                <a:cs typeface="Arial" panose="020B0604020202020204" pitchFamily="34" charset="0"/>
              </a:rPr>
              <a:t> are outcome statements that define what an organization is trying to accomplish, both programmatically and organizationally.</a:t>
            </a:r>
          </a:p>
          <a:p>
            <a:r>
              <a:rPr lang="en-CA" sz="1100" b="1" dirty="0">
                <a:latin typeface="Arial" panose="020B0604020202020204" pitchFamily="34" charset="0"/>
                <a:cs typeface="Arial" panose="020B0604020202020204" pitchFamily="34" charset="0"/>
              </a:rPr>
              <a:t>Growth needs</a:t>
            </a:r>
            <a:r>
              <a:rPr lang="en-CA" sz="1100" dirty="0">
                <a:latin typeface="Arial" panose="020B0604020202020204" pitchFamily="34" charset="0"/>
                <a:cs typeface="Arial" panose="020B0604020202020204" pitchFamily="34" charset="0"/>
              </a:rPr>
              <a:t> as part of ERG theory correspond with Maslow’s esteem and self actualization.</a:t>
            </a:r>
          </a:p>
          <a:p>
            <a:r>
              <a:rPr lang="en-CA" sz="1100" b="1" dirty="0">
                <a:latin typeface="Arial" panose="020B0604020202020204" pitchFamily="34" charset="0"/>
                <a:cs typeface="Arial" panose="020B0604020202020204" pitchFamily="34" charset="0"/>
              </a:rPr>
              <a:t>Hygiene factors</a:t>
            </a:r>
            <a:r>
              <a:rPr lang="en-CA" sz="1100" dirty="0">
                <a:latin typeface="Arial" panose="020B0604020202020204" pitchFamily="34" charset="0"/>
                <a:cs typeface="Arial" panose="020B0604020202020204" pitchFamily="34" charset="0"/>
              </a:rPr>
              <a:t> are elements of a job causing dissatisfaction of workers and include company policies, supervision, working conditions, salary, safety, and security on the job.</a:t>
            </a:r>
          </a:p>
          <a:p>
            <a:r>
              <a:rPr lang="en-CA" sz="1100" b="1" dirty="0">
                <a:latin typeface="Arial" panose="020B0604020202020204" pitchFamily="34" charset="0"/>
                <a:cs typeface="Arial" panose="020B0604020202020204" pitchFamily="34" charset="0"/>
              </a:rPr>
              <a:t>High need for affiliation</a:t>
            </a:r>
            <a:r>
              <a:rPr lang="en-CA" sz="1100" dirty="0">
                <a:latin typeface="Arial" panose="020B0604020202020204" pitchFamily="34" charset="0"/>
                <a:cs typeface="Arial" panose="020B0604020202020204" pitchFamily="34" charset="0"/>
              </a:rPr>
              <a:t> is an individual who wants to be liked and accepted by others.</a:t>
            </a:r>
          </a:p>
          <a:p>
            <a:r>
              <a:rPr lang="en-CA" sz="1100" b="1" dirty="0">
                <a:latin typeface="Arial" panose="020B0604020202020204" pitchFamily="34" charset="0"/>
                <a:cs typeface="Arial" panose="020B0604020202020204" pitchFamily="34" charset="0"/>
              </a:rPr>
              <a:t>Interactional justice</a:t>
            </a:r>
            <a:r>
              <a:rPr lang="en-CA" sz="1100" dirty="0">
                <a:latin typeface="Arial" panose="020B0604020202020204" pitchFamily="34" charset="0"/>
                <a:cs typeface="Arial" panose="020B0604020202020204" pitchFamily="34" charset="0"/>
              </a:rPr>
              <a:t> refers to the degree to which people are treated with respect, kindness, and dignity in interpersonal interactions.</a:t>
            </a:r>
          </a:p>
          <a:p>
            <a:r>
              <a:rPr lang="en-CA" sz="1100" b="1" dirty="0">
                <a:latin typeface="Arial" panose="020B0604020202020204" pitchFamily="34" charset="0"/>
                <a:cs typeface="Arial" panose="020B0604020202020204" pitchFamily="34" charset="0"/>
              </a:rPr>
              <a:t>Instrumentality</a:t>
            </a:r>
            <a:r>
              <a:rPr lang="en-CA" sz="1100" dirty="0">
                <a:latin typeface="Arial" panose="020B0604020202020204" pitchFamily="34" charset="0"/>
                <a:cs typeface="Arial" panose="020B0604020202020204" pitchFamily="34" charset="0"/>
              </a:rPr>
              <a:t> is the degree to which the person believes that performance is related to secondary outcomes such as rewards.</a:t>
            </a:r>
          </a:p>
        </p:txBody>
      </p:sp>
    </p:spTree>
    <p:extLst>
      <p:ext uri="{BB962C8B-B14F-4D97-AF65-F5344CB8AC3E}">
        <p14:creationId xmlns:p14="http://schemas.microsoft.com/office/powerpoint/2010/main" val="224634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A363-C597-90A9-AACF-6D6DFD698B18}"/>
              </a:ext>
            </a:extLst>
          </p:cNvPr>
          <p:cNvSpPr>
            <a:spLocks noGrp="1"/>
          </p:cNvSpPr>
          <p:nvPr>
            <p:ph type="title"/>
          </p:nvPr>
        </p:nvSpPr>
        <p:spPr>
          <a:xfrm>
            <a:off x="311700" y="134578"/>
            <a:ext cx="8520600" cy="607800"/>
          </a:xfrm>
        </p:spPr>
        <p:txBody>
          <a:bodyPr>
            <a:noAutofit/>
          </a:bodyPr>
          <a:lstStyle/>
          <a:p>
            <a:r>
              <a:rPr lang="en-CA" dirty="0">
                <a:latin typeface="Arial" panose="020B0604020202020204" pitchFamily="34" charset="0"/>
                <a:cs typeface="Arial" panose="020B0604020202020204" pitchFamily="34" charset="0"/>
              </a:rPr>
              <a:t>7.12 Key Terms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67CB67E-CAD2-CB0E-9F6A-BE858CFCDFA6}"/>
              </a:ext>
            </a:extLst>
          </p:cNvPr>
          <p:cNvSpPr>
            <a:spLocks noGrp="1"/>
          </p:cNvSpPr>
          <p:nvPr>
            <p:ph type="body" idx="1"/>
          </p:nvPr>
        </p:nvSpPr>
        <p:spPr>
          <a:xfrm>
            <a:off x="311700" y="742378"/>
            <a:ext cx="8520600" cy="3339000"/>
          </a:xfrm>
        </p:spPr>
        <p:txBody>
          <a:bodyPr>
            <a:noAutofit/>
          </a:bodyPr>
          <a:lstStyle/>
          <a:p>
            <a:r>
              <a:rPr lang="en-CA" sz="1100" b="1" dirty="0">
                <a:latin typeface="Arial" panose="020B0604020202020204" pitchFamily="34" charset="0"/>
                <a:cs typeface="Arial" panose="020B0604020202020204" pitchFamily="34" charset="0"/>
              </a:rPr>
              <a:t>Job specialization</a:t>
            </a:r>
            <a:r>
              <a:rPr lang="en-CA" sz="1100" dirty="0">
                <a:latin typeface="Arial" panose="020B0604020202020204" pitchFamily="34" charset="0"/>
                <a:cs typeface="Arial" panose="020B0604020202020204" pitchFamily="34" charset="0"/>
              </a:rPr>
              <a:t> entails breaking down tasks to their simplest components and assigning them to employees so that each person would perform few tasks in a repetitive manner.</a:t>
            </a:r>
          </a:p>
          <a:p>
            <a:r>
              <a:rPr lang="en-CA" sz="1100" b="1" dirty="0">
                <a:latin typeface="Arial" panose="020B0604020202020204" pitchFamily="34" charset="0"/>
                <a:cs typeface="Arial" panose="020B0604020202020204" pitchFamily="34" charset="0"/>
              </a:rPr>
              <a:t>Job rotation</a:t>
            </a:r>
            <a:r>
              <a:rPr lang="en-CA" sz="1100" dirty="0">
                <a:latin typeface="Arial" panose="020B0604020202020204" pitchFamily="34" charset="0"/>
                <a:cs typeface="Arial" panose="020B0604020202020204" pitchFamily="34" charset="0"/>
              </a:rPr>
              <a:t> involves moving employees from job to job at regular intervals to build skills, </a:t>
            </a:r>
            <a:r>
              <a:rPr lang="en-CA" sz="1100" dirty="0" err="1">
                <a:latin typeface="Arial" panose="020B0604020202020204" pitchFamily="34" charset="0"/>
                <a:cs typeface="Arial" panose="020B0604020202020204" pitchFamily="34" charset="0"/>
              </a:rPr>
              <a:t>crosstrain</a:t>
            </a:r>
            <a:r>
              <a:rPr lang="en-CA" sz="1100" dirty="0">
                <a:latin typeface="Arial" panose="020B0604020202020204" pitchFamily="34" charset="0"/>
                <a:cs typeface="Arial" panose="020B0604020202020204" pitchFamily="34" charset="0"/>
              </a:rPr>
              <a:t>, and relieve the monotony and boredom prevalent in repetitive jobs.</a:t>
            </a:r>
            <a:endParaRPr lang="en-CA" sz="1100" b="1"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Job enlargement</a:t>
            </a:r>
            <a:r>
              <a:rPr lang="en-CA" sz="1100" dirty="0">
                <a:latin typeface="Arial" panose="020B0604020202020204" pitchFamily="34" charset="0"/>
                <a:cs typeface="Arial" panose="020B0604020202020204" pitchFamily="34" charset="0"/>
              </a:rPr>
              <a:t> refers to expanding the tasks performed by employees to add more variety.</a:t>
            </a:r>
          </a:p>
          <a:p>
            <a:r>
              <a:rPr lang="en-CA" sz="1100" b="1" dirty="0">
                <a:latin typeface="Arial" panose="020B0604020202020204" pitchFamily="34" charset="0"/>
                <a:cs typeface="Arial" panose="020B0604020202020204" pitchFamily="34" charset="0"/>
              </a:rPr>
              <a:t>Job enrichment</a:t>
            </a:r>
            <a:r>
              <a:rPr lang="en-CA" sz="1100" dirty="0">
                <a:latin typeface="Arial" panose="020B0604020202020204" pitchFamily="34" charset="0"/>
                <a:cs typeface="Arial" panose="020B0604020202020204" pitchFamily="34" charset="0"/>
              </a:rPr>
              <a:t> is a job redesign technique that allows workers more control over how they perform their own tasks, giving them more experience and responsibility.</a:t>
            </a:r>
          </a:p>
          <a:p>
            <a:r>
              <a:rPr lang="en-CA" sz="1100" b="1" dirty="0">
                <a:latin typeface="Arial" panose="020B0604020202020204" pitchFamily="34" charset="0"/>
                <a:cs typeface="Arial" panose="020B0604020202020204" pitchFamily="34" charset="0"/>
              </a:rPr>
              <a:t>Job characteristics model</a:t>
            </a:r>
            <a:r>
              <a:rPr lang="en-CA" sz="1100" dirty="0">
                <a:latin typeface="Arial" panose="020B0604020202020204" pitchFamily="34" charset="0"/>
                <a:cs typeface="Arial" panose="020B0604020202020204" pitchFamily="34" charset="0"/>
              </a:rPr>
              <a:t> describes five core job dimensions (skill variety, task identity, task significance, autonomy and feedback) leading to three critical psychological states (meaningfulness, responsibility and knowledge of results), which can result in positive work-related outcomes related to motivation, performance, satisfaction, absenteeism and turnover.</a:t>
            </a:r>
          </a:p>
          <a:p>
            <a:r>
              <a:rPr lang="en-CA" sz="1100" b="1" dirty="0">
                <a:latin typeface="Arial" panose="020B0604020202020204" pitchFamily="34" charset="0"/>
                <a:cs typeface="Arial" panose="020B0604020202020204" pitchFamily="34" charset="0"/>
              </a:rPr>
              <a:t>Lifestyles of Health and Sustainability (LOHAS)</a:t>
            </a:r>
            <a:r>
              <a:rPr lang="en-CA" sz="1100" dirty="0">
                <a:latin typeface="Arial" panose="020B0604020202020204" pitchFamily="34" charset="0"/>
                <a:cs typeface="Arial" panose="020B0604020202020204" pitchFamily="34" charset="0"/>
              </a:rPr>
              <a:t> is a group of ethical consumers of goods and services focused on health, the environment, social justice, personal development, and sustainable living and demand the necessary data to make informed decisions.</a:t>
            </a:r>
          </a:p>
          <a:p>
            <a:r>
              <a:rPr lang="en-CA" sz="1100" b="1" dirty="0">
                <a:latin typeface="Arial" panose="020B0604020202020204" pitchFamily="34" charset="0"/>
                <a:cs typeface="Arial" panose="020B0604020202020204" pitchFamily="34" charset="0"/>
              </a:rPr>
              <a:t>Measures</a:t>
            </a:r>
            <a:r>
              <a:rPr lang="en-CA" sz="1100" dirty="0">
                <a:latin typeface="Arial" panose="020B0604020202020204" pitchFamily="34" charset="0"/>
                <a:cs typeface="Arial" panose="020B0604020202020204" pitchFamily="34" charset="0"/>
              </a:rPr>
              <a:t> are the actual metrics used to gauge performance on objectives.</a:t>
            </a:r>
          </a:p>
          <a:p>
            <a:r>
              <a:rPr lang="en-CA" sz="1100" b="1" dirty="0">
                <a:latin typeface="Arial" panose="020B0604020202020204" pitchFamily="34" charset="0"/>
                <a:cs typeface="Arial" panose="020B0604020202020204" pitchFamily="34" charset="0"/>
              </a:rPr>
              <a:t>Motivation</a:t>
            </a:r>
            <a:r>
              <a:rPr lang="en-CA" sz="1100" dirty="0">
                <a:latin typeface="Arial" panose="020B0604020202020204" pitchFamily="34" charset="0"/>
                <a:cs typeface="Arial" panose="020B0604020202020204" pitchFamily="34" charset="0"/>
              </a:rPr>
              <a:t> is the process whereby an individual is moved to action to accomplish their goals.</a:t>
            </a:r>
          </a:p>
          <a:p>
            <a:r>
              <a:rPr lang="en-CA" sz="1100" b="1" dirty="0">
                <a:latin typeface="Arial" panose="020B0604020202020204" pitchFamily="34" charset="0"/>
                <a:cs typeface="Arial" panose="020B0604020202020204" pitchFamily="34" charset="0"/>
              </a:rPr>
              <a:t>Motivators</a:t>
            </a:r>
            <a:r>
              <a:rPr lang="en-CA" sz="1100" dirty="0">
                <a:latin typeface="Arial" panose="020B0604020202020204" pitchFamily="34" charset="0"/>
                <a:cs typeface="Arial" panose="020B0604020202020204" pitchFamily="34" charset="0"/>
              </a:rPr>
              <a:t> are elements of a job causing satisfaction of workers and encouraging them to increase their performance such as achievement, recognition, interesting work, increased responsibilities, advancement, and growth opportunities.</a:t>
            </a:r>
          </a:p>
          <a:p>
            <a:r>
              <a:rPr lang="en-CA" sz="1100" b="1" dirty="0">
                <a:latin typeface="Arial" panose="020B0604020202020204" pitchFamily="34" charset="0"/>
                <a:cs typeface="Arial" panose="020B0604020202020204" pitchFamily="34" charset="0"/>
              </a:rPr>
              <a:t>Need for power</a:t>
            </a:r>
            <a:r>
              <a:rPr lang="en-CA" sz="1100" dirty="0">
                <a:latin typeface="Arial" panose="020B0604020202020204" pitchFamily="34" charset="0"/>
                <a:cs typeface="Arial" panose="020B0604020202020204" pitchFamily="34" charset="0"/>
              </a:rPr>
              <a:t> is an individual with the desire to influence others and control their environment.</a:t>
            </a:r>
          </a:p>
          <a:p>
            <a:r>
              <a:rPr lang="en-CA" sz="1100" b="1" dirty="0">
                <a:latin typeface="Arial" panose="020B0604020202020204" pitchFamily="34" charset="0"/>
                <a:cs typeface="Arial" panose="020B0604020202020204" pitchFamily="34" charset="0"/>
              </a:rPr>
              <a:t>Negative reinforcement</a:t>
            </a:r>
            <a:r>
              <a:rPr lang="en-CA" sz="1100" dirty="0">
                <a:latin typeface="Arial" panose="020B0604020202020204" pitchFamily="34" charset="0"/>
                <a:cs typeface="Arial" panose="020B0604020202020204" pitchFamily="34" charset="0"/>
              </a:rPr>
              <a:t> is a method of increasing the frequency of desired behaviors by removing negative consequences.</a:t>
            </a:r>
          </a:p>
          <a:p>
            <a:r>
              <a:rPr lang="en-CA" sz="1100" b="1" dirty="0">
                <a:latin typeface="Arial" panose="020B0604020202020204" pitchFamily="34" charset="0"/>
                <a:cs typeface="Arial" panose="020B0604020202020204" pitchFamily="34" charset="0"/>
              </a:rPr>
              <a:t>Objectives</a:t>
            </a:r>
            <a:r>
              <a:rPr lang="en-CA" sz="1100" dirty="0">
                <a:latin typeface="Arial" panose="020B0604020202020204" pitchFamily="34" charset="0"/>
                <a:cs typeface="Arial" panose="020B0604020202020204" pitchFamily="34" charset="0"/>
              </a:rPr>
              <a:t> are very precise, time-based, measurable actions that support the completion of a goal.</a:t>
            </a:r>
          </a:p>
          <a:p>
            <a:r>
              <a:rPr lang="en-CA" sz="1100" b="1" dirty="0">
                <a:latin typeface="Arial" panose="020B0604020202020204" pitchFamily="34" charset="0"/>
                <a:cs typeface="Arial" panose="020B0604020202020204" pitchFamily="34" charset="0"/>
              </a:rPr>
              <a:t>Organizational Behavior Modification (or OB Mod)</a:t>
            </a:r>
            <a:r>
              <a:rPr lang="en-CA" sz="1100" dirty="0">
                <a:latin typeface="Arial" panose="020B0604020202020204" pitchFamily="34" charset="0"/>
                <a:cs typeface="Arial" panose="020B0604020202020204" pitchFamily="34" charset="0"/>
              </a:rPr>
              <a:t> is a systematic application of reinforcement theory to modify employee behaviors consisting of five stages: (1) identifying the behavior that will be modified(2) measuring the baseline level of behavior, (3) determining the behavior’s antecedents and outcomes, (4) implementing an intervention, and (5) evaluating and maintaining the behavior.</a:t>
            </a:r>
          </a:p>
        </p:txBody>
      </p:sp>
    </p:spTree>
    <p:extLst>
      <p:ext uri="{BB962C8B-B14F-4D97-AF65-F5344CB8AC3E}">
        <p14:creationId xmlns:p14="http://schemas.microsoft.com/office/powerpoint/2010/main" val="66806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D435-835B-5EC9-AFDD-D8409B1708CC}"/>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7.2 The Nature of Goals and Objectives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0A66981-B3E3-D1AF-C4AB-91283AAEE20A}"/>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What Are Goals and Objectives?</a:t>
            </a:r>
          </a:p>
          <a:p>
            <a:pPr marL="114300" indent="0">
              <a:buNone/>
            </a:pPr>
            <a:br>
              <a:rPr lang="en-CA" dirty="0"/>
            </a:br>
            <a:endParaRPr lang="en-US" dirty="0"/>
          </a:p>
        </p:txBody>
      </p:sp>
      <p:sp>
        <p:nvSpPr>
          <p:cNvPr id="4" name="Text Placeholder 3">
            <a:extLst>
              <a:ext uri="{FF2B5EF4-FFF2-40B4-BE49-F238E27FC236}">
                <a16:creationId xmlns:a16="http://schemas.microsoft.com/office/drawing/2014/main" id="{73FC2CDD-6211-F8C0-1525-9D71B1E22531}"/>
              </a:ext>
            </a:extLst>
          </p:cNvPr>
          <p:cNvSpPr txBox="1">
            <a:spLocks/>
          </p:cNvSpPr>
          <p:nvPr/>
        </p:nvSpPr>
        <p:spPr>
          <a:xfrm>
            <a:off x="311700" y="2272674"/>
            <a:ext cx="8520600" cy="1376513"/>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sz="2000" dirty="0">
                <a:latin typeface="Arial" panose="020B0604020202020204" pitchFamily="34" charset="0"/>
                <a:cs typeface="Arial" panose="020B0604020202020204" pitchFamily="34" charset="0"/>
              </a:rPr>
              <a:t>Goals and objectives provide the foundation for measurement. While the terms are often used interchangeably, </a:t>
            </a:r>
            <a:r>
              <a:rPr lang="en-CA" sz="2000" b="1" dirty="0">
                <a:latin typeface="Arial" panose="020B0604020202020204" pitchFamily="34" charset="0"/>
                <a:cs typeface="Arial" panose="020B0604020202020204" pitchFamily="34" charset="0"/>
              </a:rPr>
              <a:t>goals</a:t>
            </a:r>
            <a:r>
              <a:rPr lang="en-CA" sz="2000" dirty="0">
                <a:latin typeface="Arial" panose="020B0604020202020204" pitchFamily="34" charset="0"/>
                <a:cs typeface="Arial" panose="020B0604020202020204" pitchFamily="34" charset="0"/>
              </a:rPr>
              <a:t> are outcome statements that define what an organization is trying to accomplish, both programmatically and organizationally.</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6113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954D-EE3B-074C-2EBD-5A1B39C2F9D0}"/>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7.12 Key Terms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CDBFB7F-B1CA-06B9-3EB5-03B037EB753C}"/>
              </a:ext>
            </a:extLst>
          </p:cNvPr>
          <p:cNvSpPr>
            <a:spLocks noGrp="1"/>
          </p:cNvSpPr>
          <p:nvPr>
            <p:ph type="body" idx="1"/>
          </p:nvPr>
        </p:nvSpPr>
        <p:spPr>
          <a:xfrm>
            <a:off x="311700" y="1017800"/>
            <a:ext cx="8520600" cy="3339000"/>
          </a:xfrm>
        </p:spPr>
        <p:txBody>
          <a:bodyPr>
            <a:noAutofit/>
          </a:bodyPr>
          <a:lstStyle/>
          <a:p>
            <a:r>
              <a:rPr lang="en-CA" sz="1200" b="1" dirty="0"/>
              <a:t>Performance management systems</a:t>
            </a:r>
            <a:r>
              <a:rPr lang="en-CA" sz="1200" dirty="0"/>
              <a:t> include a continual process of improvement through which organizations assist employees to create performance plans and assist them in achieving their goals.</a:t>
            </a:r>
          </a:p>
          <a:p>
            <a:r>
              <a:rPr lang="en-CA" sz="1200" b="1" dirty="0"/>
              <a:t>Performance evaluation</a:t>
            </a:r>
            <a:r>
              <a:rPr lang="en-CA" sz="1200" dirty="0"/>
              <a:t> is a constructive process to acknowledge and provide feedback on an employee’s performance.</a:t>
            </a:r>
          </a:p>
          <a:p>
            <a:r>
              <a:rPr lang="en-CA" sz="1200" b="1" dirty="0"/>
              <a:t>Physiological needs</a:t>
            </a:r>
            <a:r>
              <a:rPr lang="en-CA" sz="1200" dirty="0"/>
              <a:t> refer to the need for air, food, and water.</a:t>
            </a:r>
            <a:endParaRPr lang="en-CA" sz="1200" b="1" dirty="0">
              <a:latin typeface="Arial" panose="020B0604020202020204" pitchFamily="34" charset="0"/>
              <a:cs typeface="Arial" panose="020B0604020202020204" pitchFamily="34" charset="0"/>
            </a:endParaRPr>
          </a:p>
          <a:p>
            <a:r>
              <a:rPr lang="en-CA" sz="1200" b="1" dirty="0">
                <a:latin typeface="Arial" panose="020B0604020202020204" pitchFamily="34" charset="0"/>
                <a:cs typeface="Arial" panose="020B0604020202020204" pitchFamily="34" charset="0"/>
              </a:rPr>
              <a:t>Procedural justice</a:t>
            </a:r>
            <a:r>
              <a:rPr lang="en-CA" sz="1200" dirty="0">
                <a:latin typeface="Arial" panose="020B0604020202020204" pitchFamily="34" charset="0"/>
                <a:cs typeface="Arial" panose="020B0604020202020204" pitchFamily="34" charset="0"/>
              </a:rPr>
              <a:t> refers to the degree to which fair decision-making procedures are used.</a:t>
            </a:r>
          </a:p>
          <a:p>
            <a:r>
              <a:rPr lang="en-CA" sz="1200" b="1" dirty="0">
                <a:latin typeface="Arial" panose="020B0604020202020204" pitchFamily="34" charset="0"/>
                <a:cs typeface="Arial" panose="020B0604020202020204" pitchFamily="34" charset="0"/>
              </a:rPr>
              <a:t>Positive reinforcement</a:t>
            </a:r>
            <a:r>
              <a:rPr lang="en-CA" sz="1200" dirty="0">
                <a:latin typeface="Arial" panose="020B0604020202020204" pitchFamily="34" charset="0"/>
                <a:cs typeface="Arial" panose="020B0604020202020204" pitchFamily="34" charset="0"/>
              </a:rPr>
              <a:t> is a method of increasing the frequency of desired behaviors by rewarding positive behavior with positive consequences.</a:t>
            </a:r>
          </a:p>
          <a:p>
            <a:r>
              <a:rPr lang="en-CA" sz="1200" b="1" dirty="0">
                <a:latin typeface="Arial" panose="020B0604020202020204" pitchFamily="34" charset="0"/>
                <a:cs typeface="Arial" panose="020B0604020202020204" pitchFamily="34" charset="0"/>
              </a:rPr>
              <a:t>Punishment</a:t>
            </a:r>
            <a:r>
              <a:rPr lang="en-CA" sz="1200" dirty="0">
                <a:latin typeface="Arial" panose="020B0604020202020204" pitchFamily="34" charset="0"/>
                <a:cs typeface="Arial" panose="020B0604020202020204" pitchFamily="34" charset="0"/>
              </a:rPr>
              <a:t> is a method of reducing the frequency of undesired behaviors by presenting negative consequences (imposing a penalty and taking away something desirable) following unwanted behaviors.</a:t>
            </a:r>
          </a:p>
          <a:p>
            <a:r>
              <a:rPr lang="en-CA" sz="1200" b="1" dirty="0">
                <a:latin typeface="Arial" panose="020B0604020202020204" pitchFamily="34" charset="0"/>
                <a:cs typeface="Arial" panose="020B0604020202020204" pitchFamily="34" charset="0"/>
              </a:rPr>
              <a:t>Reinforcement Schedules</a:t>
            </a:r>
            <a:r>
              <a:rPr lang="en-CA" sz="1200" dirty="0">
                <a:latin typeface="Arial" panose="020B0604020202020204" pitchFamily="34" charset="0"/>
                <a:cs typeface="Arial" panose="020B0604020202020204" pitchFamily="34" charset="0"/>
              </a:rPr>
              <a:t> is the idea that the timing or schedule on which reinforcement is delivered has a bearing on behavior.</a:t>
            </a:r>
          </a:p>
          <a:p>
            <a:r>
              <a:rPr lang="en-CA" sz="1200" b="1" dirty="0">
                <a:latin typeface="Arial" panose="020B0604020202020204" pitchFamily="34" charset="0"/>
                <a:cs typeface="Arial" panose="020B0604020202020204" pitchFamily="34" charset="0"/>
              </a:rPr>
              <a:t>Relatedness needs</a:t>
            </a:r>
            <a:r>
              <a:rPr lang="en-CA" sz="1200" dirty="0">
                <a:latin typeface="Arial" panose="020B0604020202020204" pitchFamily="34" charset="0"/>
                <a:cs typeface="Arial" panose="020B0604020202020204" pitchFamily="34" charset="0"/>
              </a:rPr>
              <a:t> as part of ERG theory correspond with Maslow’s social needs.</a:t>
            </a:r>
          </a:p>
          <a:p>
            <a:r>
              <a:rPr lang="en-CA" sz="1200" b="1" dirty="0">
                <a:latin typeface="Arial" panose="020B0604020202020204" pitchFamily="34" charset="0"/>
                <a:cs typeface="Arial" panose="020B0604020202020204" pitchFamily="34" charset="0"/>
              </a:rPr>
              <a:t>Referent</a:t>
            </a:r>
            <a:r>
              <a:rPr lang="en-CA" sz="1200" dirty="0">
                <a:latin typeface="Arial" panose="020B0604020202020204" pitchFamily="34" charset="0"/>
                <a:cs typeface="Arial" panose="020B0604020202020204" pitchFamily="34" charset="0"/>
              </a:rPr>
              <a:t> in terms of equity theory, is the comparison person or group of people used to determine the input-to-output ratio in a given situation.</a:t>
            </a:r>
          </a:p>
          <a:p>
            <a:r>
              <a:rPr lang="en-CA" sz="1200" b="1" dirty="0">
                <a:latin typeface="Arial" panose="020B0604020202020204" pitchFamily="34" charset="0"/>
                <a:cs typeface="Arial" panose="020B0604020202020204" pitchFamily="34" charset="0"/>
              </a:rPr>
              <a:t>Reinforcement theory</a:t>
            </a:r>
            <a:r>
              <a:rPr lang="en-CA" sz="1200" dirty="0">
                <a:latin typeface="Arial" panose="020B0604020202020204" pitchFamily="34" charset="0"/>
                <a:cs typeface="Arial" panose="020B0604020202020204" pitchFamily="34" charset="0"/>
              </a:rPr>
              <a:t> is based on the idea that behavior is a function of its consequences and describes four interventions to modify employee behavior: positive reinforcement, negative reinforcement, extinction and punishment. Two of these are methods of increasing the frequency of desired behaviors while the remaining two are methods of reducing the frequency of undesired behaviors.</a:t>
            </a:r>
          </a:p>
          <a:p>
            <a:r>
              <a:rPr lang="en-CA" sz="1200" b="1" dirty="0">
                <a:latin typeface="Arial" panose="020B0604020202020204" pitchFamily="34" charset="0"/>
                <a:cs typeface="Arial" panose="020B0604020202020204" pitchFamily="34" charset="0"/>
              </a:rPr>
              <a:t>Safety needs</a:t>
            </a:r>
            <a:r>
              <a:rPr lang="en-CA" sz="1200" dirty="0">
                <a:latin typeface="Arial" panose="020B0604020202020204" pitchFamily="34" charset="0"/>
                <a:cs typeface="Arial" panose="020B0604020202020204" pitchFamily="34" charset="0"/>
              </a:rPr>
              <a:t> refer to feeling safe from anything that would threaten one’s security.</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090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EF30-FCA1-C3EF-23D6-1F10C36F42CD}"/>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7.12 Key Terms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2B2375C-2610-24FE-2079-BE85B6373E04}"/>
              </a:ext>
            </a:extLst>
          </p:cNvPr>
          <p:cNvSpPr>
            <a:spLocks noGrp="1"/>
          </p:cNvSpPr>
          <p:nvPr>
            <p:ph type="body" idx="1"/>
          </p:nvPr>
        </p:nvSpPr>
        <p:spPr/>
        <p:txBody>
          <a:bodyPr>
            <a:normAutofit fontScale="85000" lnSpcReduction="20000"/>
          </a:bodyPr>
          <a:lstStyle/>
          <a:p>
            <a:r>
              <a:rPr lang="en-CA" b="1" dirty="0">
                <a:latin typeface="Arial" panose="020B0604020202020204" pitchFamily="34" charset="0"/>
                <a:cs typeface="Arial" panose="020B0604020202020204" pitchFamily="34" charset="0"/>
              </a:rPr>
              <a:t>Social needs</a:t>
            </a:r>
            <a:r>
              <a:rPr lang="en-CA" dirty="0">
                <a:latin typeface="Arial" panose="020B0604020202020204" pitchFamily="34" charset="0"/>
                <a:cs typeface="Arial" panose="020B0604020202020204" pitchFamily="34" charset="0"/>
              </a:rPr>
              <a:t> refer to the need to bond with other human beings, to be loved, and to form lasting attachments.</a:t>
            </a:r>
          </a:p>
          <a:p>
            <a:r>
              <a:rPr lang="en-CA" b="1" dirty="0">
                <a:latin typeface="Arial" panose="020B0604020202020204" pitchFamily="34" charset="0"/>
                <a:cs typeface="Arial" panose="020B0604020202020204" pitchFamily="34" charset="0"/>
              </a:rPr>
              <a:t>Self-actualization</a:t>
            </a:r>
            <a:r>
              <a:rPr lang="en-CA" dirty="0">
                <a:latin typeface="Arial" panose="020B0604020202020204" pitchFamily="34" charset="0"/>
                <a:cs typeface="Arial" panose="020B0604020202020204" pitchFamily="34" charset="0"/>
              </a:rPr>
              <a:t> refers to “becoming all you are capable of becoming.”</a:t>
            </a:r>
          </a:p>
          <a:p>
            <a:r>
              <a:rPr lang="en-CA" b="1" dirty="0">
                <a:latin typeface="Arial" panose="020B0604020202020204" pitchFamily="34" charset="0"/>
                <a:cs typeface="Arial" panose="020B0604020202020204" pitchFamily="34" charset="0"/>
              </a:rPr>
              <a:t>SMART goals</a:t>
            </a:r>
            <a:r>
              <a:rPr lang="en-CA" dirty="0">
                <a:latin typeface="Arial" panose="020B0604020202020204" pitchFamily="34" charset="0"/>
                <a:cs typeface="Arial" panose="020B0604020202020204" pitchFamily="34" charset="0"/>
              </a:rPr>
              <a:t> are considered most effective because they ensure that goals are “S” specific, “M” measurable, “A” achievable, “R” realistic, and “T” timely.</a:t>
            </a:r>
          </a:p>
          <a:p>
            <a:r>
              <a:rPr lang="en-CA" b="1" dirty="0">
                <a:latin typeface="Arial" panose="020B0604020202020204" pitchFamily="34" charset="0"/>
                <a:cs typeface="Arial" panose="020B0604020202020204" pitchFamily="34" charset="0"/>
              </a:rPr>
              <a:t>Skill variety</a:t>
            </a:r>
            <a:r>
              <a:rPr lang="en-CA" dirty="0">
                <a:latin typeface="Arial" panose="020B0604020202020204" pitchFamily="34" charset="0"/>
                <a:cs typeface="Arial" panose="020B0604020202020204" pitchFamily="34" charset="0"/>
              </a:rPr>
              <a:t> refers to the extent to which the job requires the person to use multiple high-level skills.</a:t>
            </a:r>
          </a:p>
          <a:p>
            <a:r>
              <a:rPr lang="en-CA" b="1" dirty="0">
                <a:latin typeface="Arial" panose="020B0604020202020204" pitchFamily="34" charset="0"/>
                <a:cs typeface="Arial" panose="020B0604020202020204" pitchFamily="34" charset="0"/>
              </a:rPr>
              <a:t>Triple bottom line (TBL)</a:t>
            </a:r>
            <a:r>
              <a:rPr lang="en-CA" dirty="0">
                <a:latin typeface="Arial" panose="020B0604020202020204" pitchFamily="34" charset="0"/>
                <a:cs typeface="Arial" panose="020B0604020202020204" pitchFamily="34" charset="0"/>
              </a:rPr>
              <a:t> measures an organization’s economic, social, and environmental performance (people, planet, profit) and is related to its corporate social responsibility.</a:t>
            </a:r>
          </a:p>
          <a:p>
            <a:r>
              <a:rPr lang="en-CA" b="1" dirty="0">
                <a:latin typeface="Arial" panose="020B0604020202020204" pitchFamily="34" charset="0"/>
                <a:cs typeface="Arial" panose="020B0604020202020204" pitchFamily="34" charset="0"/>
              </a:rPr>
              <a:t>Task identity</a:t>
            </a:r>
            <a:r>
              <a:rPr lang="en-CA" dirty="0">
                <a:latin typeface="Arial" panose="020B0604020202020204" pitchFamily="34" charset="0"/>
                <a:cs typeface="Arial" panose="020B0604020202020204" pitchFamily="34" charset="0"/>
              </a:rPr>
              <a:t> refers to the degree to which the person completes a piece of work from start to finish.</a:t>
            </a:r>
          </a:p>
          <a:p>
            <a:r>
              <a:rPr lang="en-CA" b="1" dirty="0">
                <a:latin typeface="Arial" panose="020B0604020202020204" pitchFamily="34" charset="0"/>
                <a:cs typeface="Arial" panose="020B0604020202020204" pitchFamily="34" charset="0"/>
              </a:rPr>
              <a:t>Task significance</a:t>
            </a:r>
            <a:r>
              <a:rPr lang="en-CA" dirty="0">
                <a:latin typeface="Arial" panose="020B0604020202020204" pitchFamily="34" charset="0"/>
                <a:cs typeface="Arial" panose="020B0604020202020204" pitchFamily="34" charset="0"/>
              </a:rPr>
              <a:t> refers to whether the person’s job substantially affects other people’s work, health, or well-being.</a:t>
            </a:r>
          </a:p>
          <a:p>
            <a:r>
              <a:rPr lang="en-CA" b="1" dirty="0">
                <a:latin typeface="Arial" panose="020B0604020202020204" pitchFamily="34" charset="0"/>
                <a:cs typeface="Arial" panose="020B0604020202020204" pitchFamily="34" charset="0"/>
              </a:rPr>
              <a:t>Valence</a:t>
            </a:r>
            <a:r>
              <a:rPr lang="en-CA" dirty="0">
                <a:latin typeface="Arial" panose="020B0604020202020204" pitchFamily="34" charset="0"/>
                <a:cs typeface="Arial" panose="020B0604020202020204" pitchFamily="34" charset="0"/>
              </a:rPr>
              <a:t> the anticipated satisfaction of the value of the rewards that will result from an outcome.</a:t>
            </a:r>
          </a:p>
          <a:p>
            <a:r>
              <a:rPr lang="en-CA" b="1" dirty="0">
                <a:latin typeface="Arial" panose="020B0604020202020204" pitchFamily="34" charset="0"/>
                <a:cs typeface="Arial" panose="020B0604020202020204" pitchFamily="34" charset="0"/>
              </a:rPr>
              <a:t>Variable ratios</a:t>
            </a:r>
            <a:r>
              <a:rPr lang="en-CA" dirty="0">
                <a:latin typeface="Arial" panose="020B0604020202020204" pitchFamily="34" charset="0"/>
                <a:cs typeface="Arial" panose="020B0604020202020204" pitchFamily="34" charset="0"/>
              </a:rPr>
              <a:t> describe reinforcement that occurs when rewards are provided in a random pattern, such as giving a sales bonus every time the manager is in a good mood.</a:t>
            </a:r>
          </a:p>
          <a:p>
            <a:endParaRPr lang="en-US" dirty="0"/>
          </a:p>
        </p:txBody>
      </p:sp>
    </p:spTree>
    <p:extLst>
      <p:ext uri="{BB962C8B-B14F-4D97-AF65-F5344CB8AC3E}">
        <p14:creationId xmlns:p14="http://schemas.microsoft.com/office/powerpoint/2010/main" val="394672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B49D-3779-AC75-5288-21815FBC93D9}"/>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7.2 The Nature of Goals and Objectives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738E455-AEAA-2A49-AAC8-0A1B05F9A5E1}"/>
              </a:ext>
            </a:extLst>
          </p:cNvPr>
          <p:cNvSpPr>
            <a:spLocks noGrp="1"/>
          </p:cNvSpPr>
          <p:nvPr>
            <p:ph type="body" idx="1"/>
          </p:nvPr>
        </p:nvSpPr>
        <p:spPr/>
        <p:txBody>
          <a:bodyPr>
            <a:noAutofit/>
          </a:bodyPr>
          <a:lstStyle/>
          <a:p>
            <a:pPr marL="114300" indent="0">
              <a:buNone/>
            </a:pPr>
            <a:r>
              <a:rPr lang="en-CA" b="1" dirty="0">
                <a:latin typeface="Arial" panose="020B0604020202020204" pitchFamily="34" charset="0"/>
                <a:cs typeface="Arial" panose="020B0604020202020204" pitchFamily="34" charset="0"/>
              </a:rPr>
              <a:t>Goals and Objectives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One of the major challenges is that goals and objectives is that they are often not tied to strategy, and ultimately to vision and mission. Instead, you may often see a laundry list of goals and objectives that lack any larger organizing logic. </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Broadly speaking, goals and objectives serve to:</a:t>
            </a:r>
          </a:p>
          <a:p>
            <a:pPr marL="114300" indent="0">
              <a:buNone/>
            </a:pP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Gauge and report performance</a:t>
            </a:r>
          </a:p>
          <a:p>
            <a:r>
              <a:rPr lang="en-CA" dirty="0">
                <a:latin typeface="Arial" panose="020B0604020202020204" pitchFamily="34" charset="0"/>
                <a:cs typeface="Arial" panose="020B0604020202020204" pitchFamily="34" charset="0"/>
              </a:rPr>
              <a:t>Improve performance</a:t>
            </a:r>
          </a:p>
          <a:p>
            <a:r>
              <a:rPr lang="en-CA" dirty="0">
                <a:latin typeface="Arial" panose="020B0604020202020204" pitchFamily="34" charset="0"/>
                <a:cs typeface="Arial" panose="020B0604020202020204" pitchFamily="34" charset="0"/>
              </a:rPr>
              <a:t>Align effort</a:t>
            </a:r>
          </a:p>
          <a:p>
            <a:r>
              <a:rPr lang="en-CA" dirty="0">
                <a:latin typeface="Arial" panose="020B0604020202020204" pitchFamily="34" charset="0"/>
                <a:cs typeface="Arial" panose="020B0604020202020204" pitchFamily="34" charset="0"/>
              </a:rPr>
              <a:t>Manage accountabilities</a:t>
            </a:r>
          </a:p>
          <a:p>
            <a:pPr marL="114300" indent="0">
              <a:buNone/>
            </a:pPr>
            <a:endParaRPr lang="en-CA" dirty="0">
              <a:latin typeface="Arial" panose="020B0604020202020204" pitchFamily="34" charset="0"/>
              <a:cs typeface="Arial" panose="020B0604020202020204" pitchFamily="34" charset="0"/>
            </a:endParaRPr>
          </a:p>
          <a:p>
            <a:pPr marL="114300" indent="0">
              <a:buNone/>
            </a:pP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66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2F7B-1820-7C74-783F-9B7531CE197E}"/>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7.2 The Nature of Goals and Objectives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1449A03-DECF-AEB4-1506-1E182FCA1537}"/>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Goals, Objectives, and Planning</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Planning typically starts with a vision and a mission. Then leaders develop a strategy for realizing the vision and mission, and must communicate this well; their success and progress in achieving vision and mission will be indicated by how well the underlying goals and objectives are achieved.</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18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6198-78B7-CC15-5187-5612C6D32A6A}"/>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7.2 The Nature of Goals and Objectives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pic>
        <p:nvPicPr>
          <p:cNvPr id="5" name="Picture 4" descr="A pyramid with visions and mission at the top, strategic goals and objectives in the middle, and operating goals and objectives at the base. To the left of the pyramid is the title, Time Horizon and a vertical arrow with the words relatively long at the top of the arrow and relatively short at the bottom of the arrow. Another vertical arrow is on the right with the title Function or Arena Specificity and the words relatively broad at the top of the arrow and relatively specific at the bottom.">
            <a:extLst>
              <a:ext uri="{FF2B5EF4-FFF2-40B4-BE49-F238E27FC236}">
                <a16:creationId xmlns:a16="http://schemas.microsoft.com/office/drawing/2014/main" id="{125DD15E-6F66-6DFE-78E3-DB43C02D3276}"/>
              </a:ext>
            </a:extLst>
          </p:cNvPr>
          <p:cNvPicPr>
            <a:picLocks noChangeAspect="1"/>
          </p:cNvPicPr>
          <p:nvPr/>
        </p:nvPicPr>
        <p:blipFill>
          <a:blip r:embed="rId3"/>
          <a:stretch>
            <a:fillRect/>
          </a:stretch>
        </p:blipFill>
        <p:spPr>
          <a:xfrm>
            <a:off x="2060154" y="1267634"/>
            <a:ext cx="5402307" cy="3564787"/>
          </a:xfrm>
          <a:prstGeom prst="rect">
            <a:avLst/>
          </a:prstGeom>
        </p:spPr>
      </p:pic>
    </p:spTree>
    <p:extLst>
      <p:ext uri="{BB962C8B-B14F-4D97-AF65-F5344CB8AC3E}">
        <p14:creationId xmlns:p14="http://schemas.microsoft.com/office/powerpoint/2010/main" val="337823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63D3-8D00-1135-32C0-A78992B44F57}"/>
              </a:ext>
            </a:extLst>
          </p:cNvPr>
          <p:cNvSpPr>
            <a:spLocks noGrp="1"/>
          </p:cNvSpPr>
          <p:nvPr>
            <p:ph type="title"/>
          </p:nvPr>
        </p:nvSpPr>
        <p:spPr>
          <a:xfrm>
            <a:off x="311699" y="410000"/>
            <a:ext cx="8832301" cy="607800"/>
          </a:xfrm>
        </p:spPr>
        <p:txBody>
          <a:bodyPr>
            <a:noAutofit/>
          </a:bodyPr>
          <a:lstStyle/>
          <a:p>
            <a:r>
              <a:rPr lang="en-CA" sz="2200" dirty="0">
                <a:latin typeface="Arial" panose="020B0604020202020204" pitchFamily="34" charset="0"/>
                <a:cs typeface="Arial" panose="020B0604020202020204" pitchFamily="34" charset="0"/>
              </a:rPr>
              <a:t>7.3 From Management by Objectives to the Balanced Scorecard I</a:t>
            </a:r>
            <a:br>
              <a:rPr lang="en-CA" sz="2200" dirty="0">
                <a:latin typeface="Arial" panose="020B0604020202020204" pitchFamily="34" charset="0"/>
                <a:cs typeface="Arial" panose="020B0604020202020204" pitchFamily="34" charset="0"/>
              </a:rPr>
            </a:br>
            <a:br>
              <a:rPr lang="en-CA" sz="2200" dirty="0">
                <a:latin typeface="Arial" panose="020B0604020202020204" pitchFamily="34" charset="0"/>
                <a:cs typeface="Arial" panose="020B0604020202020204" pitchFamily="34" charset="0"/>
              </a:rPr>
            </a:br>
            <a:br>
              <a:rPr lang="en-CA"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6D11849-ED72-A7FB-C5F4-AC15193CC11D}"/>
              </a:ext>
            </a:extLst>
          </p:cNvPr>
          <p:cNvSpPr>
            <a:spLocks noGrp="1"/>
          </p:cNvSpPr>
          <p:nvPr>
            <p:ph type="body" idx="1"/>
          </p:nvPr>
        </p:nvSpPr>
        <p:spPr/>
        <p:txBody>
          <a:bodyPr/>
          <a:lstStyle/>
          <a:p>
            <a:pPr marL="114300" indent="0">
              <a:buNone/>
            </a:pPr>
            <a:r>
              <a:rPr lang="en-CA" b="1" dirty="0"/>
              <a:t>Management by Objectives</a:t>
            </a:r>
          </a:p>
          <a:p>
            <a:pPr marL="114300" indent="0">
              <a:buNone/>
            </a:pPr>
            <a:br>
              <a:rPr lang="en-CA" dirty="0"/>
            </a:br>
            <a:endParaRPr lang="en-US" dirty="0"/>
          </a:p>
        </p:txBody>
      </p:sp>
      <p:sp>
        <p:nvSpPr>
          <p:cNvPr id="4" name="Text Placeholder 3">
            <a:extLst>
              <a:ext uri="{FF2B5EF4-FFF2-40B4-BE49-F238E27FC236}">
                <a16:creationId xmlns:a16="http://schemas.microsoft.com/office/drawing/2014/main" id="{97CB6BF6-7422-0B36-E300-AE43F7BB1CDA}"/>
              </a:ext>
            </a:extLst>
          </p:cNvPr>
          <p:cNvSpPr txBox="1">
            <a:spLocks/>
          </p:cNvSpPr>
          <p:nvPr/>
        </p:nvSpPr>
        <p:spPr>
          <a:xfrm>
            <a:off x="311700" y="2272674"/>
            <a:ext cx="8520600" cy="1530401"/>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dirty="0"/>
              <a:t>MBO is a systematic and organized approach that allows leaders to focus on achievable goals and to attain the best possible results from available resources. MBO aims to increase organizational performance by aligning the subordinate objectives throughout the organization with the overall goals that leadership has set. </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39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A55E-3F6B-57CB-8328-E820148268D0}"/>
              </a:ext>
            </a:extLst>
          </p:cNvPr>
          <p:cNvSpPr>
            <a:spLocks noGrp="1"/>
          </p:cNvSpPr>
          <p:nvPr>
            <p:ph type="title"/>
          </p:nvPr>
        </p:nvSpPr>
        <p:spPr/>
        <p:txBody>
          <a:bodyPr>
            <a:noAutofit/>
          </a:bodyPr>
          <a:lstStyle/>
          <a:p>
            <a:r>
              <a:rPr lang="en-CA" sz="2100" dirty="0">
                <a:latin typeface="Arial" panose="020B0604020202020204" pitchFamily="34" charset="0"/>
                <a:cs typeface="Arial" panose="020B0604020202020204" pitchFamily="34" charset="0"/>
              </a:rPr>
              <a:t>7.3 From Management by Objectives to the Balanced Scorecard II</a:t>
            </a: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br>
              <a:rPr lang="en-CA" sz="2100" dirty="0">
                <a:latin typeface="Arial" panose="020B0604020202020204" pitchFamily="34" charset="0"/>
                <a:cs typeface="Arial" panose="020B0604020202020204" pitchFamily="34" charset="0"/>
              </a:rPr>
            </a:br>
            <a:endParaRPr lang="en-US" sz="2100" dirty="0"/>
          </a:p>
        </p:txBody>
      </p:sp>
      <p:sp>
        <p:nvSpPr>
          <p:cNvPr id="3" name="Text Placeholder 2">
            <a:extLst>
              <a:ext uri="{FF2B5EF4-FFF2-40B4-BE49-F238E27FC236}">
                <a16:creationId xmlns:a16="http://schemas.microsoft.com/office/drawing/2014/main" id="{31A5D40D-508A-06E7-3EB7-503818C1A38D}"/>
              </a:ext>
            </a:extLst>
          </p:cNvPr>
          <p:cNvSpPr>
            <a:spLocks noGrp="1"/>
          </p:cNvSpPr>
          <p:nvPr>
            <p:ph type="body" idx="1"/>
          </p:nvPr>
        </p:nvSpPr>
        <p:spPr/>
        <p:txBody>
          <a:bodyPr>
            <a:noAutofit/>
          </a:bodyPr>
          <a:lstStyle/>
          <a:p>
            <a:pPr marL="114300" indent="0">
              <a:buNone/>
            </a:pPr>
            <a:r>
              <a:rPr lang="en-CA" sz="2000" dirty="0">
                <a:latin typeface="Arial" panose="020B0604020202020204" pitchFamily="34" charset="0"/>
                <a:cs typeface="Arial" panose="020B0604020202020204" pitchFamily="34" charset="0"/>
              </a:rPr>
              <a:t>MBO is about setting goals and then breaking these down into more specific objectives or key results. MBO involves:</a:t>
            </a: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Setting company-wide goals derived from corporate strategy</a:t>
            </a:r>
          </a:p>
          <a:p>
            <a:r>
              <a:rPr lang="en-CA" sz="2000" dirty="0">
                <a:latin typeface="Arial" panose="020B0604020202020204" pitchFamily="34" charset="0"/>
                <a:cs typeface="Arial" panose="020B0604020202020204" pitchFamily="34" charset="0"/>
              </a:rPr>
              <a:t>Determining team- and department-level goals</a:t>
            </a:r>
          </a:p>
          <a:p>
            <a:r>
              <a:rPr lang="en-CA" sz="2000" dirty="0">
                <a:latin typeface="Arial" panose="020B0604020202020204" pitchFamily="34" charset="0"/>
                <a:cs typeface="Arial" panose="020B0604020202020204" pitchFamily="34" charset="0"/>
              </a:rPr>
              <a:t>Collaboratively setting individual-level goals that are aligned with corporate strategy</a:t>
            </a:r>
          </a:p>
          <a:p>
            <a:r>
              <a:rPr lang="en-CA" sz="2000" dirty="0">
                <a:latin typeface="Arial" panose="020B0604020202020204" pitchFamily="34" charset="0"/>
                <a:cs typeface="Arial" panose="020B0604020202020204" pitchFamily="34" charset="0"/>
              </a:rPr>
              <a:t>Developing an action plan</a:t>
            </a:r>
          </a:p>
          <a:p>
            <a:r>
              <a:rPr lang="en-CA" sz="2000" dirty="0">
                <a:latin typeface="Arial" panose="020B0604020202020204" pitchFamily="34" charset="0"/>
                <a:cs typeface="Arial" panose="020B0604020202020204" pitchFamily="34" charset="0"/>
              </a:rPr>
              <a:t>Periodically reviewing performance and revising goals </a:t>
            </a:r>
          </a:p>
          <a:p>
            <a:pPr marL="114300" indent="0">
              <a:buNone/>
            </a:pPr>
            <a:endParaRPr lang="en-CA" sz="2000" baseline="-25000" dirty="0">
              <a:latin typeface="Arial" panose="020B0604020202020204" pitchFamily="34" charset="0"/>
              <a:cs typeface="Arial" panose="020B0604020202020204" pitchFamily="34" charset="0"/>
            </a:endParaRPr>
          </a:p>
          <a:p>
            <a:pPr marL="114300" indent="0">
              <a:buNone/>
            </a:pPr>
            <a:r>
              <a:rPr lang="en-CA" sz="2000" baseline="-25000" dirty="0">
                <a:latin typeface="Arial" panose="020B0604020202020204" pitchFamily="34" charset="0"/>
                <a:cs typeface="Arial" panose="020B0604020202020204" pitchFamily="34" charset="0"/>
              </a:rPr>
              <a:t>(Greenwood, 1981; </a:t>
            </a:r>
            <a:r>
              <a:rPr lang="en-CA" sz="2000" baseline="-25000" dirty="0" err="1">
                <a:latin typeface="Arial" panose="020B0604020202020204" pitchFamily="34" charset="0"/>
                <a:cs typeface="Arial" panose="020B0604020202020204" pitchFamily="34" charset="0"/>
              </a:rPr>
              <a:t>Muczyk</a:t>
            </a:r>
            <a:r>
              <a:rPr lang="en-CA" sz="2000" baseline="-25000" dirty="0">
                <a:latin typeface="Arial" panose="020B0604020202020204" pitchFamily="34" charset="0"/>
                <a:cs typeface="Arial" panose="020B0604020202020204" pitchFamily="34" charset="0"/>
              </a:rPr>
              <a:t> &amp; Reimann, 1989; </a:t>
            </a:r>
            <a:r>
              <a:rPr lang="en-CA" sz="2000" baseline="-25000" dirty="0" err="1">
                <a:latin typeface="Arial" panose="020B0604020202020204" pitchFamily="34" charset="0"/>
                <a:cs typeface="Arial" panose="020B0604020202020204" pitchFamily="34" charset="0"/>
              </a:rPr>
              <a:t>Reif</a:t>
            </a:r>
            <a:r>
              <a:rPr lang="en-CA" sz="2000" baseline="-25000" dirty="0">
                <a:latin typeface="Arial" panose="020B0604020202020204" pitchFamily="34" charset="0"/>
                <a:cs typeface="Arial" panose="020B0604020202020204" pitchFamily="34" charset="0"/>
              </a:rPr>
              <a:t> &amp; </a:t>
            </a:r>
            <a:r>
              <a:rPr lang="en-CA" sz="2000" baseline="-25000" dirty="0" err="1">
                <a:latin typeface="Arial" panose="020B0604020202020204" pitchFamily="34" charset="0"/>
                <a:cs typeface="Arial" panose="020B0604020202020204" pitchFamily="34" charset="0"/>
              </a:rPr>
              <a:t>Bassford</a:t>
            </a:r>
            <a:r>
              <a:rPr lang="en-CA" sz="2000" baseline="-25000" dirty="0">
                <a:latin typeface="Arial" panose="020B0604020202020204" pitchFamily="34" charset="0"/>
                <a:cs typeface="Arial" panose="020B0604020202020204" pitchFamily="34" charset="0"/>
              </a:rPr>
              <a:t>, 1975)</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455543"/>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F2654F-CA4B-44D7-BB8F-8CCA602DE22A}">
  <ds:schemaRefs>
    <ds:schemaRef ds:uri="http://purl.org/dc/terms/"/>
    <ds:schemaRef ds:uri="http://schemas.microsoft.com/office/2006/metadata/properties"/>
    <ds:schemaRef ds:uri="http://purl.org/dc/elements/1.1/"/>
    <ds:schemaRef ds:uri="http://www.w3.org/XML/1998/namespace"/>
    <ds:schemaRef ds:uri="94abd359-9534-4d37-9b01-9864deda33e0"/>
    <ds:schemaRef ds:uri="http://schemas.microsoft.com/office/2006/documentManagement/types"/>
    <ds:schemaRef ds:uri="2f475e60-e75d-4119-aa30-b65db0d9cc60"/>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EF57A6A-8F02-4B14-A33C-930424A40D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DCF3DB-24EA-4534-ABBD-AF54FC9DC2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13999</TotalTime>
  <Words>7780</Words>
  <Application>Microsoft Office PowerPoint</Application>
  <PresentationFormat>On-screen Show (16:9)</PresentationFormat>
  <Paragraphs>399</Paragraphs>
  <Slides>41</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Roboto</vt:lpstr>
      <vt:lpstr>Geometric</vt:lpstr>
      <vt:lpstr>Principles of Leadership &amp; Management   </vt:lpstr>
      <vt:lpstr>Learning Outcomes </vt:lpstr>
      <vt:lpstr>7.1 Case in Point: Nucor Aligns Company Goals With Employee Goals</vt:lpstr>
      <vt:lpstr>7.2 The Nature of Goals and Objectives I   </vt:lpstr>
      <vt:lpstr>7.2 The Nature of Goals and Objectives II   </vt:lpstr>
      <vt:lpstr>7.2 The Nature of Goals and Objectives III   </vt:lpstr>
      <vt:lpstr>7.2 The Nature of Goals and Objectives IV   </vt:lpstr>
      <vt:lpstr>7.3 From Management by Objectives to the Balanced Scorecard I   </vt:lpstr>
      <vt:lpstr>7.3 From Management by Objectives to the Balanced Scorecard II   </vt:lpstr>
      <vt:lpstr>7.3 From Management by Objectives to the Balanced Scorecard III   </vt:lpstr>
      <vt:lpstr>7.3 From Management by Objectives to the Balanced Scorecard IV   </vt:lpstr>
      <vt:lpstr>7.4 Characteristics of Effective Goals and Objectives   </vt:lpstr>
      <vt:lpstr>7.5 Using Goals, Objectives and Feedback in Employee Performance Evaluation I   </vt:lpstr>
      <vt:lpstr>7.5 Using Goals, Objectives and Feedback in Employee Performance Evaluation II   </vt:lpstr>
      <vt:lpstr>7.6 Integrating Goals and Objectives with Corporate Social Responsibility I   </vt:lpstr>
      <vt:lpstr>7.6 Integrating Goals and Objectives with Corporate Social Responsibility II   </vt:lpstr>
      <vt:lpstr>7.6 Integrating Goals and Objectives with Corporate Social Responsibility III   </vt:lpstr>
      <vt:lpstr>7.7 Your Personal Balanced Scorecard I   </vt:lpstr>
      <vt:lpstr>7.7 Your Personal Balanced Scorecard II   </vt:lpstr>
      <vt:lpstr>7.7 Your Personal Balanced Scorecard III  </vt:lpstr>
      <vt:lpstr>7.8 Motivation I  </vt:lpstr>
      <vt:lpstr>7.8 Motivation II  </vt:lpstr>
      <vt:lpstr>7.9 Need-Based Theories of Motivation I   </vt:lpstr>
      <vt:lpstr>7.9 Need-Based Theories of Motivation II   </vt:lpstr>
      <vt:lpstr>7.9 Need-Based Theories of Motivation III   </vt:lpstr>
      <vt:lpstr>7.9 Need-Based Theories of Motivation IV   </vt:lpstr>
      <vt:lpstr>7.10 Process-Based Theories I   </vt:lpstr>
      <vt:lpstr>7.10 Process-Based Theories II   </vt:lpstr>
      <vt:lpstr>7.10 Process-Based Theories III   </vt:lpstr>
      <vt:lpstr>7.10 Process-Based Theories IV   </vt:lpstr>
      <vt:lpstr>7.10 Process-Based Theories V   </vt:lpstr>
      <vt:lpstr>7.10 Process-Based Theories VI   </vt:lpstr>
      <vt:lpstr>7.10 Process-Based Theories VII   </vt:lpstr>
      <vt:lpstr>7.10 Process-Based Theories VIII   </vt:lpstr>
      <vt:lpstr>7.11 Developing Motivation Skills I   </vt:lpstr>
      <vt:lpstr>7.11 Developing Motivation Skills II   </vt:lpstr>
      <vt:lpstr>7.12 Key Terms I   </vt:lpstr>
      <vt:lpstr>7.12 Key Terms II   </vt:lpstr>
      <vt:lpstr>7.12 Key Terms III   </vt:lpstr>
      <vt:lpstr>7.12 Key Terms IV   </vt:lpstr>
      <vt:lpstr>7.12 Key Terms 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Ayers, Jennifer</cp:lastModifiedBy>
  <cp:revision>23</cp:revision>
  <dcterms:modified xsi:type="dcterms:W3CDTF">2022-08-24T14:55:42Z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