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3"/>
  </p:notesMasterIdLst>
  <p:sldIdLst>
    <p:sldId id="256" r:id="rId5"/>
    <p:sldId id="257" r:id="rId6"/>
    <p:sldId id="328" r:id="rId7"/>
    <p:sldId id="329" r:id="rId8"/>
    <p:sldId id="354" r:id="rId9"/>
    <p:sldId id="355" r:id="rId10"/>
    <p:sldId id="330" r:id="rId11"/>
    <p:sldId id="352" r:id="rId12"/>
    <p:sldId id="353" r:id="rId13"/>
    <p:sldId id="349" r:id="rId14"/>
    <p:sldId id="331" r:id="rId15"/>
    <p:sldId id="348" r:id="rId16"/>
    <p:sldId id="350" r:id="rId17"/>
    <p:sldId id="351" r:id="rId18"/>
    <p:sldId id="332" r:id="rId19"/>
    <p:sldId id="343" r:id="rId20"/>
    <p:sldId id="345" r:id="rId21"/>
    <p:sldId id="346" r:id="rId22"/>
    <p:sldId id="347" r:id="rId23"/>
    <p:sldId id="333" r:id="rId24"/>
    <p:sldId id="334" r:id="rId25"/>
    <p:sldId id="341" r:id="rId26"/>
    <p:sldId id="335" r:id="rId27"/>
    <p:sldId id="336" r:id="rId28"/>
    <p:sldId id="337" r:id="rId29"/>
    <p:sldId id="338" r:id="rId30"/>
    <p:sldId id="339" r:id="rId31"/>
    <p:sldId id="340"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Open Sans"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360367C9-2473-4D7B-8B9E-336A5FE33CA7}"/>
    <pc:docChg chg="undo custSel modSld">
      <pc:chgData name="Ayers, Jennifer" userId="d9357b1c-0706-4360-a279-893fe3185c54" providerId="ADAL" clId="{360367C9-2473-4D7B-8B9E-336A5FE33CA7}" dt="2022-08-24T14:54:51.313" v="1117" actId="20577"/>
      <pc:docMkLst>
        <pc:docMk/>
      </pc:docMkLst>
      <pc:sldChg chg="modSp">
        <pc:chgData name="Ayers, Jennifer" userId="d9357b1c-0706-4360-a279-893fe3185c54" providerId="ADAL" clId="{360367C9-2473-4D7B-8B9E-336A5FE33CA7}" dt="2022-08-24T14:54:51.313" v="1117" actId="20577"/>
        <pc:sldMkLst>
          <pc:docMk/>
          <pc:sldMk cId="0" sldId="256"/>
        </pc:sldMkLst>
        <pc:spChg chg="mod">
          <ac:chgData name="Ayers, Jennifer" userId="d9357b1c-0706-4360-a279-893fe3185c54" providerId="ADAL" clId="{360367C9-2473-4D7B-8B9E-336A5FE33CA7}" dt="2022-08-22T19:27:48.665" v="797"/>
          <ac:spMkLst>
            <pc:docMk/>
            <pc:sldMk cId="0" sldId="256"/>
            <ac:spMk id="5" creationId="{66997767-6F9A-8642-9168-B4A4E58C258A}"/>
          </ac:spMkLst>
        </pc:spChg>
        <pc:spChg chg="mod">
          <ac:chgData name="Ayers, Jennifer" userId="d9357b1c-0706-4360-a279-893fe3185c54" providerId="ADAL" clId="{360367C9-2473-4D7B-8B9E-336A5FE33CA7}" dt="2022-08-22T19:27:43.657" v="791"/>
          <ac:spMkLst>
            <pc:docMk/>
            <pc:sldMk cId="0" sldId="256"/>
            <ac:spMk id="81" creationId="{00000000-0000-0000-0000-000000000000}"/>
          </ac:spMkLst>
        </pc:spChg>
        <pc:spChg chg="mod">
          <ac:chgData name="Ayers, Jennifer" userId="d9357b1c-0706-4360-a279-893fe3185c54" providerId="ADAL" clId="{360367C9-2473-4D7B-8B9E-336A5FE33CA7}" dt="2022-08-24T14:54:51.313" v="1117" actId="20577"/>
          <ac:spMkLst>
            <pc:docMk/>
            <pc:sldMk cId="0" sldId="256"/>
            <ac:spMk id="82" creationId="{00000000-0000-0000-0000-000000000000}"/>
          </ac:spMkLst>
        </pc:spChg>
        <pc:picChg chg="mod">
          <ac:chgData name="Ayers, Jennifer" userId="d9357b1c-0706-4360-a279-893fe3185c54" providerId="ADAL" clId="{360367C9-2473-4D7B-8B9E-336A5FE33CA7}" dt="2022-08-22T19:27:47.120" v="795"/>
          <ac:picMkLst>
            <pc:docMk/>
            <pc:sldMk cId="0" sldId="256"/>
            <ac:picMk id="6" creationId="{BFDC65B2-6F7C-A64A-ABCD-3E02C7FE5333}"/>
          </ac:picMkLst>
        </pc:picChg>
      </pc:sldChg>
      <pc:sldChg chg="modSp">
        <pc:chgData name="Ayers, Jennifer" userId="d9357b1c-0706-4360-a279-893fe3185c54" providerId="ADAL" clId="{360367C9-2473-4D7B-8B9E-336A5FE33CA7}" dt="2022-08-22T20:30:37.152" v="992" actId="20577"/>
        <pc:sldMkLst>
          <pc:docMk/>
          <pc:sldMk cId="2589172937" sldId="331"/>
        </pc:sldMkLst>
        <pc:spChg chg="mod">
          <ac:chgData name="Ayers, Jennifer" userId="d9357b1c-0706-4360-a279-893fe3185c54" providerId="ADAL" clId="{360367C9-2473-4D7B-8B9E-336A5FE33CA7}" dt="2022-08-22T19:28:27.440" v="816"/>
          <ac:spMkLst>
            <pc:docMk/>
            <pc:sldMk cId="2589172937" sldId="331"/>
            <ac:spMk id="2" creationId="{0DFA8DDC-579D-DEA3-B67B-4CE1AD4201C6}"/>
          </ac:spMkLst>
        </pc:spChg>
        <pc:spChg chg="mod">
          <ac:chgData name="Ayers, Jennifer" userId="d9357b1c-0706-4360-a279-893fe3185c54" providerId="ADAL" clId="{360367C9-2473-4D7B-8B9E-336A5FE33CA7}" dt="2022-08-22T20:30:37.152" v="992" actId="20577"/>
          <ac:spMkLst>
            <pc:docMk/>
            <pc:sldMk cId="2589172937" sldId="331"/>
            <ac:spMk id="3" creationId="{341FA4A0-0E15-A9B2-0CD5-379333E55A0B}"/>
          </ac:spMkLst>
        </pc:spChg>
        <pc:spChg chg="mod">
          <ac:chgData name="Ayers, Jennifer" userId="d9357b1c-0706-4360-a279-893fe3185c54" providerId="ADAL" clId="{360367C9-2473-4D7B-8B9E-336A5FE33CA7}" dt="2022-08-22T19:34:22.218" v="963" actId="1037"/>
          <ac:spMkLst>
            <pc:docMk/>
            <pc:sldMk cId="2589172937" sldId="331"/>
            <ac:spMk id="5" creationId="{DA7E2D55-1288-5399-F8EA-444569E8EC49}"/>
          </ac:spMkLst>
        </pc:spChg>
        <pc:picChg chg="mod">
          <ac:chgData name="Ayers, Jennifer" userId="d9357b1c-0706-4360-a279-893fe3185c54" providerId="ADAL" clId="{360367C9-2473-4D7B-8B9E-336A5FE33CA7}" dt="2022-08-22T19:34:22.218" v="963" actId="1037"/>
          <ac:picMkLst>
            <pc:docMk/>
            <pc:sldMk cId="2589172937" sldId="331"/>
            <ac:picMk id="7" creationId="{8DD5673F-733A-999B-ECE8-73482B94CB71}"/>
          </ac:picMkLst>
        </pc:picChg>
      </pc:sldChg>
      <pc:sldChg chg="modSp">
        <pc:chgData name="Ayers, Jennifer" userId="d9357b1c-0706-4360-a279-893fe3185c54" providerId="ADAL" clId="{360367C9-2473-4D7B-8B9E-336A5FE33CA7}" dt="2022-08-22T20:31:18.301" v="996" actId="20577"/>
        <pc:sldMkLst>
          <pc:docMk/>
          <pc:sldMk cId="2534428778" sldId="332"/>
        </pc:sldMkLst>
        <pc:spChg chg="mod">
          <ac:chgData name="Ayers, Jennifer" userId="d9357b1c-0706-4360-a279-893fe3185c54" providerId="ADAL" clId="{360367C9-2473-4D7B-8B9E-336A5FE33CA7}" dt="2022-08-22T19:30:21.664" v="867"/>
          <ac:spMkLst>
            <pc:docMk/>
            <pc:sldMk cId="2534428778" sldId="332"/>
            <ac:spMk id="2" creationId="{47473562-67ED-0623-D344-D2A8122E4E18}"/>
          </ac:spMkLst>
        </pc:spChg>
        <pc:spChg chg="mod">
          <ac:chgData name="Ayers, Jennifer" userId="d9357b1c-0706-4360-a279-893fe3185c54" providerId="ADAL" clId="{360367C9-2473-4D7B-8B9E-336A5FE33CA7}" dt="2022-08-22T19:30:23.056" v="869"/>
          <ac:spMkLst>
            <pc:docMk/>
            <pc:sldMk cId="2534428778" sldId="332"/>
            <ac:spMk id="3" creationId="{B1A92EC3-87E4-E4A3-4960-57551C96AD79}"/>
          </ac:spMkLst>
        </pc:spChg>
        <pc:spChg chg="mod">
          <ac:chgData name="Ayers, Jennifer" userId="d9357b1c-0706-4360-a279-893fe3185c54" providerId="ADAL" clId="{360367C9-2473-4D7B-8B9E-336A5FE33CA7}" dt="2022-08-22T20:31:18.301" v="996" actId="20577"/>
          <ac:spMkLst>
            <pc:docMk/>
            <pc:sldMk cId="2534428778" sldId="332"/>
            <ac:spMk id="4" creationId="{AB184F37-80E5-0BE6-74AB-B537B2F0AB89}"/>
          </ac:spMkLst>
        </pc:spChg>
      </pc:sldChg>
      <pc:sldChg chg="modSp">
        <pc:chgData name="Ayers, Jennifer" userId="d9357b1c-0706-4360-a279-893fe3185c54" providerId="ADAL" clId="{360367C9-2473-4D7B-8B9E-336A5FE33CA7}" dt="2022-08-22T19:31:33.072" v="902"/>
        <pc:sldMkLst>
          <pc:docMk/>
          <pc:sldMk cId="98465319" sldId="333"/>
        </pc:sldMkLst>
        <pc:spChg chg="mod">
          <ac:chgData name="Ayers, Jennifer" userId="d9357b1c-0706-4360-a279-893fe3185c54" providerId="ADAL" clId="{360367C9-2473-4D7B-8B9E-336A5FE33CA7}" dt="2022-08-22T19:31:31.816" v="900"/>
          <ac:spMkLst>
            <pc:docMk/>
            <pc:sldMk cId="98465319" sldId="333"/>
            <ac:spMk id="2" creationId="{AF55A3E4-593E-1346-9786-A45F1EA23339}"/>
          </ac:spMkLst>
        </pc:spChg>
        <pc:picChg chg="mod">
          <ac:chgData name="Ayers, Jennifer" userId="d9357b1c-0706-4360-a279-893fe3185c54" providerId="ADAL" clId="{360367C9-2473-4D7B-8B9E-336A5FE33CA7}" dt="2022-08-22T19:31:33.072" v="902"/>
          <ac:picMkLst>
            <pc:docMk/>
            <pc:sldMk cId="98465319" sldId="333"/>
            <ac:picMk id="5" creationId="{EFCD626E-EFFF-C544-04DF-9D8EF6E53968}"/>
          </ac:picMkLst>
        </pc:picChg>
      </pc:sldChg>
      <pc:sldChg chg="modSp">
        <pc:chgData name="Ayers, Jennifer" userId="d9357b1c-0706-4360-a279-893fe3185c54" providerId="ADAL" clId="{360367C9-2473-4D7B-8B9E-336A5FE33CA7}" dt="2022-08-22T19:31:41.056" v="908"/>
        <pc:sldMkLst>
          <pc:docMk/>
          <pc:sldMk cId="2710112028" sldId="334"/>
        </pc:sldMkLst>
        <pc:spChg chg="mod">
          <ac:chgData name="Ayers, Jennifer" userId="d9357b1c-0706-4360-a279-893fe3185c54" providerId="ADAL" clId="{360367C9-2473-4D7B-8B9E-336A5FE33CA7}" dt="2022-08-22T19:31:38.529" v="904"/>
          <ac:spMkLst>
            <pc:docMk/>
            <pc:sldMk cId="2710112028" sldId="334"/>
            <ac:spMk id="2" creationId="{6D7A9C6D-D75E-ED84-9239-3F3DF5C91F64}"/>
          </ac:spMkLst>
        </pc:spChg>
        <pc:spChg chg="mod">
          <ac:chgData name="Ayers, Jennifer" userId="d9357b1c-0706-4360-a279-893fe3185c54" providerId="ADAL" clId="{360367C9-2473-4D7B-8B9E-336A5FE33CA7}" dt="2022-08-22T19:31:39.937" v="906"/>
          <ac:spMkLst>
            <pc:docMk/>
            <pc:sldMk cId="2710112028" sldId="334"/>
            <ac:spMk id="3" creationId="{EDD85F0E-FFE0-55D1-00A1-6B3D0937BE35}"/>
          </ac:spMkLst>
        </pc:spChg>
        <pc:picChg chg="mod">
          <ac:chgData name="Ayers, Jennifer" userId="d9357b1c-0706-4360-a279-893fe3185c54" providerId="ADAL" clId="{360367C9-2473-4D7B-8B9E-336A5FE33CA7}" dt="2022-08-22T19:31:41.056" v="908"/>
          <ac:picMkLst>
            <pc:docMk/>
            <pc:sldMk cId="2710112028" sldId="334"/>
            <ac:picMk id="5" creationId="{03008C30-17BE-1D35-BBFE-E05224E0E8D6}"/>
          </ac:picMkLst>
        </pc:picChg>
      </pc:sldChg>
      <pc:sldChg chg="modSp">
        <pc:chgData name="Ayers, Jennifer" userId="d9357b1c-0706-4360-a279-893fe3185c54" providerId="ADAL" clId="{360367C9-2473-4D7B-8B9E-336A5FE33CA7}" dt="2022-08-22T20:37:07.961" v="1116" actId="20578"/>
        <pc:sldMkLst>
          <pc:docMk/>
          <pc:sldMk cId="1403462393" sldId="335"/>
        </pc:sldMkLst>
        <pc:spChg chg="mod">
          <ac:chgData name="Ayers, Jennifer" userId="d9357b1c-0706-4360-a279-893fe3185c54" providerId="ADAL" clId="{360367C9-2473-4D7B-8B9E-336A5FE33CA7}" dt="2022-08-22T20:37:07.961" v="1116" actId="20578"/>
          <ac:spMkLst>
            <pc:docMk/>
            <pc:sldMk cId="1403462393" sldId="335"/>
            <ac:spMk id="3" creationId="{25CF54E0-49BE-5A94-4419-C85D885537D2}"/>
          </ac:spMkLst>
        </pc:spChg>
      </pc:sldChg>
      <pc:sldChg chg="modSp">
        <pc:chgData name="Ayers, Jennifer" userId="d9357b1c-0706-4360-a279-893fe3185c54" providerId="ADAL" clId="{360367C9-2473-4D7B-8B9E-336A5FE33CA7}" dt="2022-08-22T20:36:38.018" v="1107" actId="1076"/>
        <pc:sldMkLst>
          <pc:docMk/>
          <pc:sldMk cId="2860032407" sldId="336"/>
        </pc:sldMkLst>
        <pc:spChg chg="mod">
          <ac:chgData name="Ayers, Jennifer" userId="d9357b1c-0706-4360-a279-893fe3185c54" providerId="ADAL" clId="{360367C9-2473-4D7B-8B9E-336A5FE33CA7}" dt="2022-08-22T20:36:38.018" v="1107" actId="1076"/>
          <ac:spMkLst>
            <pc:docMk/>
            <pc:sldMk cId="2860032407" sldId="336"/>
            <ac:spMk id="3" creationId="{7D8F4DC5-6CAA-3839-2B3B-D3875FBB17BE}"/>
          </ac:spMkLst>
        </pc:spChg>
      </pc:sldChg>
      <pc:sldChg chg="modSp">
        <pc:chgData name="Ayers, Jennifer" userId="d9357b1c-0706-4360-a279-893fe3185c54" providerId="ADAL" clId="{360367C9-2473-4D7B-8B9E-336A5FE33CA7}" dt="2022-08-22T20:33:26.692" v="1039" actId="255"/>
        <pc:sldMkLst>
          <pc:docMk/>
          <pc:sldMk cId="2457641960" sldId="337"/>
        </pc:sldMkLst>
        <pc:spChg chg="mod">
          <ac:chgData name="Ayers, Jennifer" userId="d9357b1c-0706-4360-a279-893fe3185c54" providerId="ADAL" clId="{360367C9-2473-4D7B-8B9E-336A5FE33CA7}" dt="2022-08-22T20:33:26.692" v="1039" actId="255"/>
          <ac:spMkLst>
            <pc:docMk/>
            <pc:sldMk cId="2457641960" sldId="337"/>
            <ac:spMk id="3" creationId="{FCF47C5A-7194-4AA7-C511-8B465CC9CA55}"/>
          </ac:spMkLst>
        </pc:spChg>
      </pc:sldChg>
      <pc:sldChg chg="modSp">
        <pc:chgData name="Ayers, Jennifer" userId="d9357b1c-0706-4360-a279-893fe3185c54" providerId="ADAL" clId="{360367C9-2473-4D7B-8B9E-336A5FE33CA7}" dt="2022-08-22T20:35:59.471" v="1100" actId="5793"/>
        <pc:sldMkLst>
          <pc:docMk/>
          <pc:sldMk cId="889390216" sldId="338"/>
        </pc:sldMkLst>
        <pc:spChg chg="mod">
          <ac:chgData name="Ayers, Jennifer" userId="d9357b1c-0706-4360-a279-893fe3185c54" providerId="ADAL" clId="{360367C9-2473-4D7B-8B9E-336A5FE33CA7}" dt="2022-08-22T20:35:59.471" v="1100" actId="5793"/>
          <ac:spMkLst>
            <pc:docMk/>
            <pc:sldMk cId="889390216" sldId="338"/>
            <ac:spMk id="3" creationId="{72A8E878-74C4-3845-434F-5D6A8545744E}"/>
          </ac:spMkLst>
        </pc:spChg>
      </pc:sldChg>
      <pc:sldChg chg="modSp">
        <pc:chgData name="Ayers, Jennifer" userId="d9357b1c-0706-4360-a279-893fe3185c54" providerId="ADAL" clId="{360367C9-2473-4D7B-8B9E-336A5FE33CA7}" dt="2022-08-22T20:36:12.151" v="1105" actId="20577"/>
        <pc:sldMkLst>
          <pc:docMk/>
          <pc:sldMk cId="141053103" sldId="339"/>
        </pc:sldMkLst>
        <pc:spChg chg="mod">
          <ac:chgData name="Ayers, Jennifer" userId="d9357b1c-0706-4360-a279-893fe3185c54" providerId="ADAL" clId="{360367C9-2473-4D7B-8B9E-336A5FE33CA7}" dt="2022-08-22T20:36:12.151" v="1105" actId="20577"/>
          <ac:spMkLst>
            <pc:docMk/>
            <pc:sldMk cId="141053103" sldId="339"/>
            <ac:spMk id="3" creationId="{9F2570C2-C704-B4EC-C9E4-753487B6DE19}"/>
          </ac:spMkLst>
        </pc:spChg>
      </pc:sldChg>
      <pc:sldChg chg="modSp">
        <pc:chgData name="Ayers, Jennifer" userId="d9357b1c-0706-4360-a279-893fe3185c54" providerId="ADAL" clId="{360367C9-2473-4D7B-8B9E-336A5FE33CA7}" dt="2022-08-22T20:36:05.495" v="1101"/>
        <pc:sldMkLst>
          <pc:docMk/>
          <pc:sldMk cId="323038754" sldId="340"/>
        </pc:sldMkLst>
        <pc:spChg chg="mod">
          <ac:chgData name="Ayers, Jennifer" userId="d9357b1c-0706-4360-a279-893fe3185c54" providerId="ADAL" clId="{360367C9-2473-4D7B-8B9E-336A5FE33CA7}" dt="2022-08-22T20:36:05.495" v="1101"/>
          <ac:spMkLst>
            <pc:docMk/>
            <pc:sldMk cId="323038754" sldId="340"/>
            <ac:spMk id="3" creationId="{067C73CE-A57A-7908-25EA-8E57FC9445B2}"/>
          </ac:spMkLst>
        </pc:spChg>
      </pc:sldChg>
      <pc:sldChg chg="modSp">
        <pc:chgData name="Ayers, Jennifer" userId="d9357b1c-0706-4360-a279-893fe3185c54" providerId="ADAL" clId="{360367C9-2473-4D7B-8B9E-336A5FE33CA7}" dt="2022-08-22T20:32:03.667" v="998" actId="11"/>
        <pc:sldMkLst>
          <pc:docMk/>
          <pc:sldMk cId="2310823923" sldId="341"/>
        </pc:sldMkLst>
        <pc:spChg chg="mod">
          <ac:chgData name="Ayers, Jennifer" userId="d9357b1c-0706-4360-a279-893fe3185c54" providerId="ADAL" clId="{360367C9-2473-4D7B-8B9E-336A5FE33CA7}" dt="2022-08-22T20:32:03.667" v="998" actId="11"/>
          <ac:spMkLst>
            <pc:docMk/>
            <pc:sldMk cId="2310823923" sldId="341"/>
            <ac:spMk id="3" creationId="{14131C3B-7A27-91CD-10F6-6626CC4FD6D5}"/>
          </ac:spMkLst>
        </pc:spChg>
      </pc:sldChg>
      <pc:sldChg chg="modSp">
        <pc:chgData name="Ayers, Jennifer" userId="d9357b1c-0706-4360-a279-893fe3185c54" providerId="ADAL" clId="{360367C9-2473-4D7B-8B9E-336A5FE33CA7}" dt="2022-08-22T19:30:49.440" v="880" actId="166"/>
        <pc:sldMkLst>
          <pc:docMk/>
          <pc:sldMk cId="3416584912" sldId="345"/>
        </pc:sldMkLst>
        <pc:spChg chg="mod">
          <ac:chgData name="Ayers, Jennifer" userId="d9357b1c-0706-4360-a279-893fe3185c54" providerId="ADAL" clId="{360367C9-2473-4D7B-8B9E-336A5FE33CA7}" dt="2022-08-22T19:30:33.116" v="876" actId="13244"/>
          <ac:spMkLst>
            <pc:docMk/>
            <pc:sldMk cId="3416584912" sldId="345"/>
            <ac:spMk id="2" creationId="{9A552F08-B9A4-59AF-5603-01F1D13C09BE}"/>
          </ac:spMkLst>
        </pc:spChg>
        <pc:spChg chg="mod ord">
          <ac:chgData name="Ayers, Jennifer" userId="d9357b1c-0706-4360-a279-893fe3185c54" providerId="ADAL" clId="{360367C9-2473-4D7B-8B9E-336A5FE33CA7}" dt="2022-08-22T19:30:49.440" v="880" actId="166"/>
          <ac:spMkLst>
            <pc:docMk/>
            <pc:sldMk cId="3416584912" sldId="345"/>
            <ac:spMk id="3" creationId="{88355338-CB79-0866-680D-8AAF3ABC5A91}"/>
          </ac:spMkLst>
        </pc:spChg>
        <pc:picChg chg="mod">
          <ac:chgData name="Ayers, Jennifer" userId="d9357b1c-0706-4360-a279-893fe3185c54" providerId="ADAL" clId="{360367C9-2473-4D7B-8B9E-336A5FE33CA7}" dt="2022-08-22T19:30:30" v="873"/>
          <ac:picMkLst>
            <pc:docMk/>
            <pc:sldMk cId="3416584912" sldId="345"/>
            <ac:picMk id="5" creationId="{4503A85D-6E75-A213-88B4-1B4B0CC9C3E3}"/>
          </ac:picMkLst>
        </pc:picChg>
      </pc:sldChg>
      <pc:sldChg chg="modSp">
        <pc:chgData name="Ayers, Jennifer" userId="d9357b1c-0706-4360-a279-893fe3185c54" providerId="ADAL" clId="{360367C9-2473-4D7B-8B9E-336A5FE33CA7}" dt="2022-08-22T19:31:00.336" v="886"/>
        <pc:sldMkLst>
          <pc:docMk/>
          <pc:sldMk cId="2299702685" sldId="346"/>
        </pc:sldMkLst>
        <pc:spChg chg="mod">
          <ac:chgData name="Ayers, Jennifer" userId="d9357b1c-0706-4360-a279-893fe3185c54" providerId="ADAL" clId="{360367C9-2473-4D7B-8B9E-336A5FE33CA7}" dt="2022-08-22T19:30:57.160" v="882"/>
          <ac:spMkLst>
            <pc:docMk/>
            <pc:sldMk cId="2299702685" sldId="346"/>
            <ac:spMk id="2" creationId="{9465093A-E340-475E-E855-170072FFCD1D}"/>
          </ac:spMkLst>
        </pc:spChg>
        <pc:spChg chg="mod">
          <ac:chgData name="Ayers, Jennifer" userId="d9357b1c-0706-4360-a279-893fe3185c54" providerId="ADAL" clId="{360367C9-2473-4D7B-8B9E-336A5FE33CA7}" dt="2022-08-22T19:30:58.625" v="884"/>
          <ac:spMkLst>
            <pc:docMk/>
            <pc:sldMk cId="2299702685" sldId="346"/>
            <ac:spMk id="3" creationId="{679613C5-0444-E397-7560-FEC7D55ED761}"/>
          </ac:spMkLst>
        </pc:spChg>
        <pc:picChg chg="mod">
          <ac:chgData name="Ayers, Jennifer" userId="d9357b1c-0706-4360-a279-893fe3185c54" providerId="ADAL" clId="{360367C9-2473-4D7B-8B9E-336A5FE33CA7}" dt="2022-08-22T19:31:00.336" v="886"/>
          <ac:picMkLst>
            <pc:docMk/>
            <pc:sldMk cId="2299702685" sldId="346"/>
            <ac:picMk id="5" creationId="{18B77C36-49A2-A0A7-1BBC-41DB7E00BD90}"/>
          </ac:picMkLst>
        </pc:picChg>
      </pc:sldChg>
      <pc:sldChg chg="modSp">
        <pc:chgData name="Ayers, Jennifer" userId="d9357b1c-0706-4360-a279-893fe3185c54" providerId="ADAL" clId="{360367C9-2473-4D7B-8B9E-336A5FE33CA7}" dt="2022-08-22T19:31:26.073" v="898" actId="167"/>
        <pc:sldMkLst>
          <pc:docMk/>
          <pc:sldMk cId="2401830150" sldId="347"/>
        </pc:sldMkLst>
        <pc:spChg chg="mod">
          <ac:chgData name="Ayers, Jennifer" userId="d9357b1c-0706-4360-a279-893fe3185c54" providerId="ADAL" clId="{360367C9-2473-4D7B-8B9E-336A5FE33CA7}" dt="2022-08-22T19:31:13.735" v="893"/>
          <ac:spMkLst>
            <pc:docMk/>
            <pc:sldMk cId="2401830150" sldId="347"/>
            <ac:spMk id="2" creationId="{0B73D99C-B204-76E4-2E13-F2C274864B6A}"/>
          </ac:spMkLst>
        </pc:spChg>
        <pc:spChg chg="mod">
          <ac:chgData name="Ayers, Jennifer" userId="d9357b1c-0706-4360-a279-893fe3185c54" providerId="ADAL" clId="{360367C9-2473-4D7B-8B9E-336A5FE33CA7}" dt="2022-08-22T19:31:19.415" v="895"/>
          <ac:spMkLst>
            <pc:docMk/>
            <pc:sldMk cId="2401830150" sldId="347"/>
            <ac:spMk id="3" creationId="{1C3CFA94-F99E-5E79-8E6D-DDB1A819F1FB}"/>
          </ac:spMkLst>
        </pc:spChg>
        <pc:picChg chg="mod ord">
          <ac:chgData name="Ayers, Jennifer" userId="d9357b1c-0706-4360-a279-893fe3185c54" providerId="ADAL" clId="{360367C9-2473-4D7B-8B9E-336A5FE33CA7}" dt="2022-08-22T19:31:26.073" v="898" actId="167"/>
          <ac:picMkLst>
            <pc:docMk/>
            <pc:sldMk cId="2401830150" sldId="347"/>
            <ac:picMk id="5" creationId="{3EA4C3F1-ED2D-9136-0131-0E9E9F19D732}"/>
          </ac:picMkLst>
        </pc:picChg>
      </pc:sldChg>
      <pc:sldChg chg="delSp modSp">
        <pc:chgData name="Ayers, Jennifer" userId="d9357b1c-0706-4360-a279-893fe3185c54" providerId="ADAL" clId="{360367C9-2473-4D7B-8B9E-336A5FE33CA7}" dt="2022-08-22T19:33:54.356" v="918" actId="1035"/>
        <pc:sldMkLst>
          <pc:docMk/>
          <pc:sldMk cId="292838609" sldId="348"/>
        </pc:sldMkLst>
        <pc:spChg chg="mod">
          <ac:chgData name="Ayers, Jennifer" userId="d9357b1c-0706-4360-a279-893fe3185c54" providerId="ADAL" clId="{360367C9-2473-4D7B-8B9E-336A5FE33CA7}" dt="2022-08-22T19:28:39.153" v="825"/>
          <ac:spMkLst>
            <pc:docMk/>
            <pc:sldMk cId="292838609" sldId="348"/>
            <ac:spMk id="2" creationId="{E1FE8FE0-2359-BDE8-C7CB-629DB1E3F95A}"/>
          </ac:spMkLst>
        </pc:spChg>
        <pc:spChg chg="mod">
          <ac:chgData name="Ayers, Jennifer" userId="d9357b1c-0706-4360-a279-893fe3185c54" providerId="ADAL" clId="{360367C9-2473-4D7B-8B9E-336A5FE33CA7}" dt="2022-08-22T19:33:47.289" v="909" actId="1076"/>
          <ac:spMkLst>
            <pc:docMk/>
            <pc:sldMk cId="292838609" sldId="348"/>
            <ac:spMk id="3" creationId="{0D936093-E77F-98F5-D478-FFDF2F2276C0}"/>
          </ac:spMkLst>
        </pc:spChg>
        <pc:spChg chg="del mod">
          <ac:chgData name="Ayers, Jennifer" userId="d9357b1c-0706-4360-a279-893fe3185c54" providerId="ADAL" clId="{360367C9-2473-4D7B-8B9E-336A5FE33CA7}" dt="2022-08-22T19:28:53.143" v="834" actId="478"/>
          <ac:spMkLst>
            <pc:docMk/>
            <pc:sldMk cId="292838609" sldId="348"/>
            <ac:spMk id="5" creationId="{A291B138-5B36-4E47-1245-F3E27D68129F}"/>
          </ac:spMkLst>
        </pc:spChg>
        <pc:spChg chg="mod">
          <ac:chgData name="Ayers, Jennifer" userId="d9357b1c-0706-4360-a279-893fe3185c54" providerId="ADAL" clId="{360367C9-2473-4D7B-8B9E-336A5FE33CA7}" dt="2022-08-22T19:33:54.356" v="918" actId="1035"/>
          <ac:spMkLst>
            <pc:docMk/>
            <pc:sldMk cId="292838609" sldId="348"/>
            <ac:spMk id="7" creationId="{EA76D4D6-67E3-7419-AF41-BFE63981DEAE}"/>
          </ac:spMkLst>
        </pc:spChg>
        <pc:picChg chg="mod">
          <ac:chgData name="Ayers, Jennifer" userId="d9357b1c-0706-4360-a279-893fe3185c54" providerId="ADAL" clId="{360367C9-2473-4D7B-8B9E-336A5FE33CA7}" dt="2022-08-22T19:33:54.356" v="918" actId="1035"/>
          <ac:picMkLst>
            <pc:docMk/>
            <pc:sldMk cId="292838609" sldId="348"/>
            <ac:picMk id="9" creationId="{8BFDEE39-496B-EDDD-EC68-60E067B32A66}"/>
          </ac:picMkLst>
        </pc:picChg>
      </pc:sldChg>
      <pc:sldChg chg="modSp">
        <pc:chgData name="Ayers, Jennifer" userId="d9357b1c-0706-4360-a279-893fe3185c54" providerId="ADAL" clId="{360367C9-2473-4D7B-8B9E-336A5FE33CA7}" dt="2022-08-22T19:28:23.888" v="814"/>
        <pc:sldMkLst>
          <pc:docMk/>
          <pc:sldMk cId="2883984830" sldId="349"/>
        </pc:sldMkLst>
        <pc:spChg chg="mod">
          <ac:chgData name="Ayers, Jennifer" userId="d9357b1c-0706-4360-a279-893fe3185c54" providerId="ADAL" clId="{360367C9-2473-4D7B-8B9E-336A5FE33CA7}" dt="2022-08-22T19:28:22.472" v="812"/>
          <ac:spMkLst>
            <pc:docMk/>
            <pc:sldMk cId="2883984830" sldId="349"/>
            <ac:spMk id="2" creationId="{ECE9415D-5F52-013A-5125-1DBAA1EAF6FC}"/>
          </ac:spMkLst>
        </pc:spChg>
        <pc:spChg chg="mod">
          <ac:chgData name="Ayers, Jennifer" userId="d9357b1c-0706-4360-a279-893fe3185c54" providerId="ADAL" clId="{360367C9-2473-4D7B-8B9E-336A5FE33CA7}" dt="2022-08-22T19:28:23.888" v="814"/>
          <ac:spMkLst>
            <pc:docMk/>
            <pc:sldMk cId="2883984830" sldId="349"/>
            <ac:spMk id="4" creationId="{5AFC3B31-C08A-C25D-CB8A-7E70F8A052C1}"/>
          </ac:spMkLst>
        </pc:spChg>
      </pc:sldChg>
      <pc:sldChg chg="modSp">
        <pc:chgData name="Ayers, Jennifer" userId="d9357b1c-0706-4360-a279-893fe3185c54" providerId="ADAL" clId="{360367C9-2473-4D7B-8B9E-336A5FE33CA7}" dt="2022-08-22T20:31:02.907" v="995" actId="1076"/>
        <pc:sldMkLst>
          <pc:docMk/>
          <pc:sldMk cId="2581030374" sldId="350"/>
        </pc:sldMkLst>
        <pc:spChg chg="mod">
          <ac:chgData name="Ayers, Jennifer" userId="d9357b1c-0706-4360-a279-893fe3185c54" providerId="ADAL" clId="{360367C9-2473-4D7B-8B9E-336A5FE33CA7}" dt="2022-08-22T19:29:14.426" v="840" actId="13244"/>
          <ac:spMkLst>
            <pc:docMk/>
            <pc:sldMk cId="2581030374" sldId="350"/>
            <ac:spMk id="2" creationId="{621C469F-FDB5-1F6D-17E6-9FF8C5E396AE}"/>
          </ac:spMkLst>
        </pc:spChg>
        <pc:spChg chg="mod">
          <ac:chgData name="Ayers, Jennifer" userId="d9357b1c-0706-4360-a279-893fe3185c54" providerId="ADAL" clId="{360367C9-2473-4D7B-8B9E-336A5FE33CA7}" dt="2022-08-22T19:29:18.920" v="843"/>
          <ac:spMkLst>
            <pc:docMk/>
            <pc:sldMk cId="2581030374" sldId="350"/>
            <ac:spMk id="3" creationId="{5030D2E4-E8B0-B1A1-43A1-4DD33B0EFFC1}"/>
          </ac:spMkLst>
        </pc:spChg>
        <pc:spChg chg="mod">
          <ac:chgData name="Ayers, Jennifer" userId="d9357b1c-0706-4360-a279-893fe3185c54" providerId="ADAL" clId="{360367C9-2473-4D7B-8B9E-336A5FE33CA7}" dt="2022-08-22T20:31:02.907" v="995" actId="1076"/>
          <ac:spMkLst>
            <pc:docMk/>
            <pc:sldMk cId="2581030374" sldId="350"/>
            <ac:spMk id="5" creationId="{41FFDCD8-C857-DCAA-D9B2-E7D2970460DD}"/>
          </ac:spMkLst>
        </pc:spChg>
        <pc:picChg chg="mod">
          <ac:chgData name="Ayers, Jennifer" userId="d9357b1c-0706-4360-a279-893fe3185c54" providerId="ADAL" clId="{360367C9-2473-4D7B-8B9E-336A5FE33CA7}" dt="2022-08-22T20:30:55.970" v="994" actId="1076"/>
          <ac:picMkLst>
            <pc:docMk/>
            <pc:sldMk cId="2581030374" sldId="350"/>
            <ac:picMk id="9" creationId="{B50502DE-92E4-3452-1AE4-F7F896CDC891}"/>
          </ac:picMkLst>
        </pc:picChg>
      </pc:sldChg>
      <pc:sldChg chg="modSp">
        <pc:chgData name="Ayers, Jennifer" userId="d9357b1c-0706-4360-a279-893fe3185c54" providerId="ADAL" clId="{360367C9-2473-4D7B-8B9E-336A5FE33CA7}" dt="2022-08-22T19:30:15.488" v="865"/>
        <pc:sldMkLst>
          <pc:docMk/>
          <pc:sldMk cId="3093997009" sldId="351"/>
        </pc:sldMkLst>
        <pc:spChg chg="mod">
          <ac:chgData name="Ayers, Jennifer" userId="d9357b1c-0706-4360-a279-893fe3185c54" providerId="ADAL" clId="{360367C9-2473-4D7B-8B9E-336A5FE33CA7}" dt="2022-08-22T19:30:12.609" v="861"/>
          <ac:spMkLst>
            <pc:docMk/>
            <pc:sldMk cId="3093997009" sldId="351"/>
            <ac:spMk id="2" creationId="{B4688DA2-01B9-1A2C-E11B-000B2D3276A9}"/>
          </ac:spMkLst>
        </pc:spChg>
        <pc:spChg chg="mod">
          <ac:chgData name="Ayers, Jennifer" userId="d9357b1c-0706-4360-a279-893fe3185c54" providerId="ADAL" clId="{360367C9-2473-4D7B-8B9E-336A5FE33CA7}" dt="2022-08-22T19:30:13.984" v="863"/>
          <ac:spMkLst>
            <pc:docMk/>
            <pc:sldMk cId="3093997009" sldId="351"/>
            <ac:spMk id="3" creationId="{B2C27174-0127-582D-E8E0-71DF73266E37}"/>
          </ac:spMkLst>
        </pc:spChg>
        <pc:picChg chg="mod">
          <ac:chgData name="Ayers, Jennifer" userId="d9357b1c-0706-4360-a279-893fe3185c54" providerId="ADAL" clId="{360367C9-2473-4D7B-8B9E-336A5FE33CA7}" dt="2022-08-22T19:30:15.488" v="865"/>
          <ac:picMkLst>
            <pc:docMk/>
            <pc:sldMk cId="3093997009" sldId="351"/>
            <ac:picMk id="5" creationId="{A9F32C07-0319-3B07-43EB-9B3D6D41B472}"/>
          </ac:picMkLst>
        </pc:picChg>
      </pc:sldChg>
      <pc:sldChg chg="modSp">
        <pc:chgData name="Ayers, Jennifer" userId="d9357b1c-0706-4360-a279-893fe3185c54" providerId="ADAL" clId="{360367C9-2473-4D7B-8B9E-336A5FE33CA7}" dt="2022-08-22T19:00:38.360" v="1" actId="962"/>
        <pc:sldMkLst>
          <pc:docMk/>
          <pc:sldMk cId="3266502286" sldId="352"/>
        </pc:sldMkLst>
        <pc:picChg chg="mod">
          <ac:chgData name="Ayers, Jennifer" userId="d9357b1c-0706-4360-a279-893fe3185c54" providerId="ADAL" clId="{360367C9-2473-4D7B-8B9E-336A5FE33CA7}" dt="2022-08-22T19:00:38.360" v="1" actId="962"/>
          <ac:picMkLst>
            <pc:docMk/>
            <pc:sldMk cId="3266502286" sldId="352"/>
            <ac:picMk id="5" creationId="{29F0FFE7-55F8-5EEE-A3FF-BBECA1E0C8BB}"/>
          </ac:picMkLst>
        </pc:picChg>
      </pc:sldChg>
      <pc:sldChg chg="modSp">
        <pc:chgData name="Ayers, Jennifer" userId="d9357b1c-0706-4360-a279-893fe3185c54" providerId="ADAL" clId="{360367C9-2473-4D7B-8B9E-336A5FE33CA7}" dt="2022-08-22T20:30:29.382" v="991" actId="1035"/>
        <pc:sldMkLst>
          <pc:docMk/>
          <pc:sldMk cId="3749899201" sldId="353"/>
        </pc:sldMkLst>
        <pc:spChg chg="mod">
          <ac:chgData name="Ayers, Jennifer" userId="d9357b1c-0706-4360-a279-893fe3185c54" providerId="ADAL" clId="{360367C9-2473-4D7B-8B9E-336A5FE33CA7}" dt="2022-08-22T19:28:07.152" v="803"/>
          <ac:spMkLst>
            <pc:docMk/>
            <pc:sldMk cId="3749899201" sldId="353"/>
            <ac:spMk id="2" creationId="{67949BC1-4BB2-76A7-E703-F72A6CF8F734}"/>
          </ac:spMkLst>
        </pc:spChg>
        <pc:spChg chg="mod">
          <ac:chgData name="Ayers, Jennifer" userId="d9357b1c-0706-4360-a279-893fe3185c54" providerId="ADAL" clId="{360367C9-2473-4D7B-8B9E-336A5FE33CA7}" dt="2022-08-22T19:28:08.537" v="805"/>
          <ac:spMkLst>
            <pc:docMk/>
            <pc:sldMk cId="3749899201" sldId="353"/>
            <ac:spMk id="3" creationId="{2BA10C64-3189-FB7B-5462-F70629E07249}"/>
          </ac:spMkLst>
        </pc:spChg>
        <pc:spChg chg="mod">
          <ac:chgData name="Ayers, Jennifer" userId="d9357b1c-0706-4360-a279-893fe3185c54" providerId="ADAL" clId="{360367C9-2473-4D7B-8B9E-336A5FE33CA7}" dt="2022-08-22T20:30:29.382" v="991" actId="1035"/>
          <ac:spMkLst>
            <pc:docMk/>
            <pc:sldMk cId="3749899201" sldId="353"/>
            <ac:spMk id="5" creationId="{529B4752-1946-E2B8-296D-3DB2AF9FD7EF}"/>
          </ac:spMkLst>
        </pc:spChg>
        <pc:picChg chg="mod">
          <ac:chgData name="Ayers, Jennifer" userId="d9357b1c-0706-4360-a279-893fe3185c54" providerId="ADAL" clId="{360367C9-2473-4D7B-8B9E-336A5FE33CA7}" dt="2022-08-22T20:30:29.382" v="991" actId="1035"/>
          <ac:picMkLst>
            <pc:docMk/>
            <pc:sldMk cId="3749899201" sldId="353"/>
            <ac:picMk id="7" creationId="{A2C8E2EB-2DCD-A298-F19D-5DCE90C03347}"/>
          </ac:picMkLst>
        </pc:picChg>
      </pc:sldChg>
      <pc:sldChg chg="modSp">
        <pc:chgData name="Ayers, Jennifer" userId="d9357b1c-0706-4360-a279-893fe3185c54" providerId="ADAL" clId="{360367C9-2473-4D7B-8B9E-336A5FE33CA7}" dt="2022-08-22T19:27:59.248" v="801"/>
        <pc:sldMkLst>
          <pc:docMk/>
          <pc:sldMk cId="3847894021" sldId="355"/>
        </pc:sldMkLst>
        <pc:spChg chg="mod">
          <ac:chgData name="Ayers, Jennifer" userId="d9357b1c-0706-4360-a279-893fe3185c54" providerId="ADAL" clId="{360367C9-2473-4D7B-8B9E-336A5FE33CA7}" dt="2022-08-22T19:27:54.448" v="799"/>
          <ac:spMkLst>
            <pc:docMk/>
            <pc:sldMk cId="3847894021" sldId="355"/>
            <ac:spMk id="2" creationId="{61073B36-F876-A39E-9849-A382A7FB4191}"/>
          </ac:spMkLst>
        </pc:spChg>
        <pc:picChg chg="mod">
          <ac:chgData name="Ayers, Jennifer" userId="d9357b1c-0706-4360-a279-893fe3185c54" providerId="ADAL" clId="{360367C9-2473-4D7B-8B9E-336A5FE33CA7}" dt="2022-08-22T19:27:59.248" v="801"/>
          <ac:picMkLst>
            <pc:docMk/>
            <pc:sldMk cId="3847894021" sldId="355"/>
            <ac:picMk id="5" creationId="{DD91CA1F-2B7F-7071-56E3-C9AF79BFDF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one study, only 7% of a Receiver’s comprehension of a Message is based on the Sender’s actual words; 38% is based on paralanguage (the tone, pace, and volume of speech), and 55% is based on </a:t>
            </a:r>
            <a:r>
              <a:rPr lang="en-CA" sz="1100" b="0" i="1" u="none" strike="noStrike" cap="none" dirty="0">
                <a:solidFill>
                  <a:srgbClr val="000000"/>
                </a:solidFill>
                <a:effectLst/>
                <a:latin typeface="Arial"/>
                <a:ea typeface="Arial"/>
                <a:cs typeface="Arial"/>
                <a:sym typeface="Arial"/>
              </a:rPr>
              <a:t>nonverbal cues</a:t>
            </a:r>
            <a:r>
              <a:rPr lang="en-CA" sz="1100" b="0" i="0" u="none" strike="noStrike" cap="none" dirty="0">
                <a:solidFill>
                  <a:srgbClr val="000000"/>
                </a:solidFill>
                <a:effectLst/>
                <a:latin typeface="Arial"/>
                <a:ea typeface="Arial"/>
                <a:cs typeface="Arial"/>
                <a:sym typeface="Arial"/>
              </a:rPr>
              <a:t> (body language) (Mehrabian, 1981).</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Research shows that nonverbal cues can also affect whether you get a job offer. Judges examining videotapes of actual applicants were able to assess the social skills of job candidates with the sound turned off. </a:t>
            </a:r>
            <a:endParaRPr lang="en-US" dirty="0"/>
          </a:p>
        </p:txBody>
      </p:sp>
    </p:spTree>
    <p:extLst>
      <p:ext uri="{BB962C8B-B14F-4D97-AF65-F5344CB8AC3E}">
        <p14:creationId xmlns:p14="http://schemas.microsoft.com/office/powerpoint/2010/main" val="80404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Communication flows in many different directions within an organization.</a:t>
            </a:r>
          </a:p>
          <a:p>
            <a:endParaRPr lang="en-CA" dirty="0"/>
          </a:p>
          <a:p>
            <a:r>
              <a:rPr lang="en-CA" sz="1100" b="0" i="0" u="none" strike="noStrike" cap="none" dirty="0">
                <a:solidFill>
                  <a:srgbClr val="000000"/>
                </a:solidFill>
                <a:effectLst/>
                <a:latin typeface="Arial"/>
                <a:ea typeface="Arial"/>
                <a:cs typeface="Arial"/>
                <a:sym typeface="Arial"/>
              </a:rPr>
              <a:t>Information can move horizontally, from a Sender to a Receiver, as we’ve seen. It can also move vertically, down from top leadership or up from the front line. Information can also move diagonally between and among levels of an organization, such as a Message from a customer service representative up to a manager in the manufacturing department, or a Message from the chief financial officer sent down to all department heads.</a:t>
            </a:r>
          </a:p>
          <a:p>
            <a:br>
              <a:rPr lang="en-CA" dirty="0"/>
            </a:br>
            <a:br>
              <a:rPr lang="en-CA" dirty="0"/>
            </a:br>
            <a:endParaRPr lang="en-US" dirty="0"/>
          </a:p>
        </p:txBody>
      </p:sp>
    </p:spTree>
    <p:extLst>
      <p:ext uri="{BB962C8B-B14F-4D97-AF65-F5344CB8AC3E}">
        <p14:creationId xmlns:p14="http://schemas.microsoft.com/office/powerpoint/2010/main" val="352536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Therefore, increasing effectiveness in decision making is an important part of maximizing your effectiveness at work. This chapter will help you understand how to make decisions alone or in a group while avoiding common decision-making traps.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Individuals throughout organizations use the information they gather through a variety of communications to make a wide range of decisions. These decisions may affect the lives of others and change the course of an organization. </a:t>
            </a:r>
          </a:p>
          <a:p>
            <a:br>
              <a:rPr lang="en-CA" dirty="0"/>
            </a:br>
            <a:endParaRPr lang="en-US" dirty="0"/>
          </a:p>
        </p:txBody>
      </p:sp>
    </p:spTree>
    <p:extLst>
      <p:ext uri="{BB962C8B-B14F-4D97-AF65-F5344CB8AC3E}">
        <p14:creationId xmlns:p14="http://schemas.microsoft.com/office/powerpoint/2010/main" val="344841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example, remember the restaurant that routinely offers a free dessert when a customer complaint is received. The owner of the restaurant made a strategic decision to have great customer service. The manager of the restaurant implemented the free dessert policy as a way to handle customer complaints, which is a tactical decision. And, the servers at the restaurant are making individual decisions each day evaluating whether each customer complaint received is legitimate to warrant a free dessert.</a:t>
            </a:r>
            <a:endParaRPr lang="en-US" dirty="0"/>
          </a:p>
        </p:txBody>
      </p:sp>
    </p:spTree>
    <p:extLst>
      <p:ext uri="{BB962C8B-B14F-4D97-AF65-F5344CB8AC3E}">
        <p14:creationId xmlns:p14="http://schemas.microsoft.com/office/powerpoint/2010/main" val="49983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a:t>
            </a:r>
            <a:r>
              <a:rPr lang="en-CA" b="1" dirty="0"/>
              <a:t>rational decision-making model</a:t>
            </a:r>
            <a:r>
              <a:rPr lang="en-CA" dirty="0"/>
              <a:t> describes a series of steps that decision makers should consider if their goal is to maximize the quality of their outcomes. In other words, if you want to make sure you make the best choice, going through the formal steps of the rational decision-making model may make sense.</a:t>
            </a:r>
          </a:p>
          <a:p>
            <a:endParaRPr lang="en-CA" dirty="0"/>
          </a:p>
          <a:p>
            <a:r>
              <a:rPr lang="en-CA" sz="1100" b="0" i="0" u="none" strike="noStrike" cap="none" dirty="0">
                <a:solidFill>
                  <a:srgbClr val="000000"/>
                </a:solidFill>
                <a:effectLst/>
                <a:latin typeface="Arial"/>
                <a:ea typeface="Arial"/>
                <a:cs typeface="Arial"/>
                <a:sym typeface="Arial"/>
              </a:rPr>
              <a:t>The rational decision-making model has important lessons for decision makers. First, when making a decision you may want to make sure that you establish your decision criteria before you search for all alternatives. This would prevent you from liking one option too much and setting your criteria accordingly.</a:t>
            </a:r>
            <a:endParaRPr lang="en-US" dirty="0"/>
          </a:p>
        </p:txBody>
      </p:sp>
    </p:spTree>
    <p:extLst>
      <p:ext uri="{BB962C8B-B14F-4D97-AF65-F5344CB8AC3E}">
        <p14:creationId xmlns:p14="http://schemas.microsoft.com/office/powerpoint/2010/main" val="197355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addition to the rational decision making, bounded rationality models, and intuitive decision making, creative decision making is a vital part of being an effective decision maker. </a:t>
            </a:r>
            <a:r>
              <a:rPr lang="en-CA" sz="1100" b="1" i="0" u="none" strike="noStrike" cap="none" dirty="0">
                <a:solidFill>
                  <a:srgbClr val="000000"/>
                </a:solidFill>
                <a:effectLst/>
                <a:latin typeface="Arial"/>
                <a:ea typeface="Arial"/>
                <a:cs typeface="Arial"/>
                <a:sym typeface="Arial"/>
              </a:rPr>
              <a:t>Creativity</a:t>
            </a:r>
            <a:r>
              <a:rPr lang="en-CA" sz="1100" b="0" i="0" u="none" strike="noStrike" cap="none" dirty="0">
                <a:solidFill>
                  <a:srgbClr val="000000"/>
                </a:solidFill>
                <a:effectLst/>
                <a:latin typeface="Arial"/>
                <a:ea typeface="Arial"/>
                <a:cs typeface="Arial"/>
                <a:sym typeface="Arial"/>
              </a:rPr>
              <a:t> is the generation of new, imaginative ideas. With the flattening of organizations and intense competition among organizations, individuals and organizations are driven to be creative in decisions ranging from cutting costs to creating new ways of doing business.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five steps to creative decision making are similar to the previous decision-making models in some keys ways. All of the models include </a:t>
            </a:r>
            <a:r>
              <a:rPr lang="en-CA" sz="1100" b="1" i="0" u="none" strike="noStrike" cap="none" dirty="0">
                <a:solidFill>
                  <a:srgbClr val="000000"/>
                </a:solidFill>
                <a:effectLst/>
                <a:latin typeface="Arial"/>
                <a:ea typeface="Arial"/>
                <a:cs typeface="Arial"/>
                <a:sym typeface="Arial"/>
              </a:rPr>
              <a:t>problem identification</a:t>
            </a:r>
            <a:r>
              <a:rPr lang="en-CA" sz="1100" b="0" i="0" u="none" strike="noStrike" cap="none" dirty="0">
                <a:solidFill>
                  <a:srgbClr val="000000"/>
                </a:solidFill>
                <a:effectLst/>
                <a:latin typeface="Arial"/>
                <a:ea typeface="Arial"/>
                <a:cs typeface="Arial"/>
                <a:sym typeface="Arial"/>
              </a:rPr>
              <a:t>, which is the step in which the need for problem solving becomes apparent. If you do not recognize that you have a problem, it is impossible to solve it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Immersion</a:t>
            </a:r>
            <a:r>
              <a:rPr lang="en-CA" sz="1100" b="0" i="0" u="none" strike="noStrike" cap="none" dirty="0">
                <a:solidFill>
                  <a:srgbClr val="000000"/>
                </a:solidFill>
                <a:effectLst/>
                <a:latin typeface="Arial"/>
                <a:ea typeface="Arial"/>
                <a:cs typeface="Arial"/>
                <a:sym typeface="Arial"/>
              </a:rPr>
              <a:t> is the step in which the decision maker thinks about the problem consciously and gathers information.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Incubation</a:t>
            </a:r>
            <a:r>
              <a:rPr lang="en-CA" sz="1100" b="0" i="0" u="none" strike="noStrike" cap="none" dirty="0">
                <a:solidFill>
                  <a:srgbClr val="000000"/>
                </a:solidFill>
                <a:effectLst/>
                <a:latin typeface="Arial"/>
                <a:ea typeface="Arial"/>
                <a:cs typeface="Arial"/>
                <a:sym typeface="Arial"/>
              </a:rPr>
              <a:t>- During incubation, the individual sets the problem aside and does not think about it for a while. At this time, the brain is actually working on the problem unconsciously.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Illumination</a:t>
            </a:r>
            <a:r>
              <a:rPr lang="en-CA" sz="1100" b="0" i="0" u="none" strike="noStrike" cap="none" dirty="0">
                <a:solidFill>
                  <a:srgbClr val="000000"/>
                </a:solidFill>
                <a:effectLst/>
                <a:latin typeface="Arial"/>
                <a:ea typeface="Arial"/>
                <a:cs typeface="Arial"/>
                <a:sym typeface="Arial"/>
              </a:rPr>
              <a:t> or the insight moment- when the solution to the problem becomes apparent to the person, usually when it is least expected.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verification and application</a:t>
            </a:r>
            <a:r>
              <a:rPr lang="en-CA" sz="1100" b="0" i="0" u="none" strike="noStrike" cap="none" dirty="0">
                <a:solidFill>
                  <a:srgbClr val="000000"/>
                </a:solidFill>
                <a:effectLst/>
                <a:latin typeface="Arial"/>
                <a:ea typeface="Arial"/>
                <a:cs typeface="Arial"/>
                <a:sym typeface="Arial"/>
              </a:rPr>
              <a:t> stage happens when the decision maker consciously verifies the feasibility of the solution and implements the decision.</a:t>
            </a:r>
            <a:endParaRPr lang="en-US" dirty="0"/>
          </a:p>
        </p:txBody>
      </p:sp>
    </p:spTree>
    <p:extLst>
      <p:ext uri="{BB962C8B-B14F-4D97-AF65-F5344CB8AC3E}">
        <p14:creationId xmlns:p14="http://schemas.microsoft.com/office/powerpoint/2010/main" val="397006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Researchers focus on three factors to evaluate the level of creativity in the decision-making process. </a:t>
            </a:r>
            <a:r>
              <a:rPr lang="en-CA" sz="1100" b="1" i="0" u="none" strike="noStrike" cap="none" dirty="0">
                <a:solidFill>
                  <a:srgbClr val="000000"/>
                </a:solidFill>
                <a:effectLst/>
                <a:latin typeface="Arial"/>
                <a:ea typeface="Arial"/>
                <a:cs typeface="Arial"/>
                <a:sym typeface="Arial"/>
              </a:rPr>
              <a:t>Fluency</a:t>
            </a:r>
            <a:r>
              <a:rPr lang="en-CA" sz="1100" b="0" i="0" u="none" strike="noStrike" cap="none" dirty="0">
                <a:solidFill>
                  <a:srgbClr val="000000"/>
                </a:solidFill>
                <a:effectLst/>
                <a:latin typeface="Arial"/>
                <a:ea typeface="Arial"/>
                <a:cs typeface="Arial"/>
                <a:sym typeface="Arial"/>
              </a:rPr>
              <a:t> refers to the number of ideas a person is able to generate. </a:t>
            </a:r>
            <a:r>
              <a:rPr lang="en-CA" sz="1100" b="1" i="0" u="none" strike="noStrike" cap="none" dirty="0">
                <a:solidFill>
                  <a:srgbClr val="000000"/>
                </a:solidFill>
                <a:effectLst/>
                <a:latin typeface="Arial"/>
                <a:ea typeface="Arial"/>
                <a:cs typeface="Arial"/>
                <a:sym typeface="Arial"/>
              </a:rPr>
              <a:t>Flexibility</a:t>
            </a:r>
            <a:r>
              <a:rPr lang="en-CA" sz="1100" b="0" i="0" u="none" strike="noStrike" cap="none" dirty="0">
                <a:solidFill>
                  <a:srgbClr val="000000"/>
                </a:solidFill>
                <a:effectLst/>
                <a:latin typeface="Arial"/>
                <a:ea typeface="Arial"/>
                <a:cs typeface="Arial"/>
                <a:sym typeface="Arial"/>
              </a:rPr>
              <a:t> refers to how different the ideas are from one another. If you are able to generate several distinct solutions to a problem, your decision-making process is high on flexibility. </a:t>
            </a:r>
            <a:r>
              <a:rPr lang="en-CA" sz="1100" b="1" i="0" u="none" strike="noStrike" cap="none" dirty="0">
                <a:solidFill>
                  <a:srgbClr val="000000"/>
                </a:solidFill>
                <a:effectLst/>
                <a:latin typeface="Arial"/>
                <a:ea typeface="Arial"/>
                <a:cs typeface="Arial"/>
                <a:sym typeface="Arial"/>
              </a:rPr>
              <a:t>Originality</a:t>
            </a:r>
            <a:r>
              <a:rPr lang="en-CA" sz="1100" b="0" i="0" u="none" strike="noStrike" cap="none" dirty="0">
                <a:solidFill>
                  <a:srgbClr val="000000"/>
                </a:solidFill>
                <a:effectLst/>
                <a:latin typeface="Arial"/>
                <a:ea typeface="Arial"/>
                <a:cs typeface="Arial"/>
                <a:sym typeface="Arial"/>
              </a:rPr>
              <a:t> refers to an idea’s uniqueness.</a:t>
            </a:r>
            <a:endParaRPr lang="en-US" dirty="0"/>
          </a:p>
        </p:txBody>
      </p:sp>
    </p:spTree>
    <p:extLst>
      <p:ext uri="{BB962C8B-B14F-4D97-AF65-F5344CB8AC3E}">
        <p14:creationId xmlns:p14="http://schemas.microsoft.com/office/powerpoint/2010/main" val="100675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No matter which model you use, you need to know and avoid the decision-making traps that exist. Daniel </a:t>
            </a:r>
            <a:r>
              <a:rPr lang="en-CA" sz="1100" b="0" i="0" u="none" strike="noStrike" cap="none" dirty="0" err="1">
                <a:solidFill>
                  <a:srgbClr val="000000"/>
                </a:solidFill>
                <a:effectLst/>
                <a:latin typeface="Arial"/>
                <a:ea typeface="Arial"/>
                <a:cs typeface="Arial"/>
                <a:sym typeface="Arial"/>
              </a:rPr>
              <a:t>Kahnemann</a:t>
            </a:r>
            <a:r>
              <a:rPr lang="en-CA" sz="1100" b="0" i="0" u="none" strike="noStrike" cap="none" dirty="0">
                <a:solidFill>
                  <a:srgbClr val="000000"/>
                </a:solidFill>
                <a:effectLst/>
                <a:latin typeface="Arial"/>
                <a:ea typeface="Arial"/>
                <a:cs typeface="Arial"/>
                <a:sym typeface="Arial"/>
              </a:rPr>
              <a:t> (another Nobel prize winner) and Amos Tversky spent decades studying how people make decisions. They found that individuals are influenced by overconfidence bias, hindsight bias, anchoring bias, framing bias, and escalation of commitment.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Overconfidence bias</a:t>
            </a:r>
            <a:r>
              <a:rPr lang="en-CA" sz="1100" b="0" i="0" u="none" strike="noStrike" cap="none" dirty="0">
                <a:solidFill>
                  <a:srgbClr val="000000"/>
                </a:solidFill>
                <a:effectLst/>
                <a:latin typeface="Arial"/>
                <a:ea typeface="Arial"/>
                <a:cs typeface="Arial"/>
                <a:sym typeface="Arial"/>
              </a:rPr>
              <a:t> occurs when individuals overestimate their ability to predict future events. Many people exhibit signs of overconfidence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Hindsight bias</a:t>
            </a:r>
            <a:r>
              <a:rPr lang="en-CA" sz="1100" b="0" i="0" u="none" strike="noStrike" cap="none" dirty="0">
                <a:solidFill>
                  <a:srgbClr val="000000"/>
                </a:solidFill>
                <a:effectLst/>
                <a:latin typeface="Arial"/>
                <a:ea typeface="Arial"/>
                <a:cs typeface="Arial"/>
                <a:sym typeface="Arial"/>
              </a:rPr>
              <a:t> is the opposite of overconfidence bias, as it occurs when looking backward in time where mistakes made seem obvious after they have already occurred. In other words, after a surprising event occurred, many individuals are likely to think that they already knew this was going to happen.</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Anchoring</a:t>
            </a:r>
            <a:r>
              <a:rPr lang="en-CA" sz="1100" b="0" i="0" u="none" strike="noStrike" cap="none" dirty="0">
                <a:solidFill>
                  <a:srgbClr val="000000"/>
                </a:solidFill>
                <a:effectLst/>
                <a:latin typeface="Arial"/>
                <a:ea typeface="Arial"/>
                <a:cs typeface="Arial"/>
                <a:sym typeface="Arial"/>
              </a:rPr>
              <a:t> refers to the tendency for individuals to rely too heavily on a single piece of information.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Framing bias</a:t>
            </a:r>
            <a:r>
              <a:rPr lang="en-CA" sz="1100" b="0" i="0" u="none" strike="noStrike" cap="none" dirty="0">
                <a:solidFill>
                  <a:srgbClr val="000000"/>
                </a:solidFill>
                <a:effectLst/>
                <a:latin typeface="Arial"/>
                <a:ea typeface="Arial"/>
                <a:cs typeface="Arial"/>
                <a:sym typeface="Arial"/>
              </a:rPr>
              <a:t> refers to the tendency of decision makers to be influenced by the way that a situation or problem is presented.</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Escalation of commitment</a:t>
            </a:r>
            <a:r>
              <a:rPr lang="en-CA" sz="1100" b="0" i="0" u="none" strike="noStrike" cap="none" dirty="0">
                <a:solidFill>
                  <a:srgbClr val="000000"/>
                </a:solidFill>
                <a:effectLst/>
                <a:latin typeface="Arial"/>
                <a:ea typeface="Arial"/>
                <a:cs typeface="Arial"/>
                <a:sym typeface="Arial"/>
              </a:rPr>
              <a:t> occurs when individuals continue on a failing course of action after information reveals this may be a poor path to follow. It is sometimes called </a:t>
            </a:r>
            <a:r>
              <a:rPr lang="en-CA" sz="1100" b="0" i="1" u="none" strike="noStrike" cap="none" dirty="0">
                <a:solidFill>
                  <a:srgbClr val="000000"/>
                </a:solidFill>
                <a:effectLst/>
                <a:latin typeface="Arial"/>
                <a:ea typeface="Arial"/>
                <a:cs typeface="Arial"/>
                <a:sym typeface="Arial"/>
              </a:rPr>
              <a:t>sunk costs fallacy</a:t>
            </a:r>
            <a:r>
              <a:rPr lang="en-CA" sz="1100" b="0" i="0" u="none" strike="noStrike" cap="none" dirty="0">
                <a:solidFill>
                  <a:srgbClr val="000000"/>
                </a:solidFill>
                <a:effectLst/>
                <a:latin typeface="Arial"/>
                <a:ea typeface="Arial"/>
                <a:cs typeface="Arial"/>
                <a:sym typeface="Arial"/>
              </a:rPr>
              <a:t> because the continuation is often based on the idea that one has already invested in this course of action. </a:t>
            </a:r>
            <a:endParaRPr lang="en-US" dirty="0"/>
          </a:p>
        </p:txBody>
      </p:sp>
    </p:spTree>
    <p:extLst>
      <p:ext uri="{BB962C8B-B14F-4D97-AF65-F5344CB8AC3E}">
        <p14:creationId xmlns:p14="http://schemas.microsoft.com/office/powerpoint/2010/main" val="99995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it comes to decision making, are two heads better than one? The answer to this question depends on several factors. Group decision making has the advantages of drawing from the experiences and perspectives of a larger number of individuals.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Hence, they have the potential to be more creative and lead to a more effective decision. In fact, groups often achieve results beyond what they could have done as individuals. Groups also make the task more enjoyable for members in question.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when the decision is made by a group rather than a single individual, implementation of the decision will be easier because group members will be invested in the decision.</a:t>
            </a:r>
            <a:endParaRPr lang="en-US" dirty="0"/>
          </a:p>
        </p:txBody>
      </p:sp>
    </p:spTree>
    <p:extLst>
      <p:ext uri="{BB962C8B-B14F-4D97-AF65-F5344CB8AC3E}">
        <p14:creationId xmlns:p14="http://schemas.microsoft.com/office/powerpoint/2010/main" val="314944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Groupthink is a group pressure phenomenon that increases the risk of the group making flawed decisions by leading to reduced mental efficiency, reality testing, and moral judgment. (Janis, 1972):</a:t>
            </a:r>
          </a:p>
          <a:p>
            <a:endParaRPr lang="en-CA" dirty="0"/>
          </a:p>
          <a:p>
            <a:r>
              <a:rPr lang="en-CA" b="0" dirty="0">
                <a:effectLst/>
              </a:rPr>
              <a:t>While research on groupthink has not confirmed all of the theory, groups do tend to suffer from symptoms of groupthink when they are large and when the group is cohesive because the members like each other (</a:t>
            </a:r>
            <a:r>
              <a:rPr lang="en-CA" b="0" dirty="0" err="1">
                <a:effectLst/>
              </a:rPr>
              <a:t>Esser</a:t>
            </a:r>
            <a:r>
              <a:rPr lang="en-CA" b="0" dirty="0">
                <a:effectLst/>
              </a:rPr>
              <a:t>, 1998; Mullen, et. al., 1994). The assumption is that the more frequently a group displays one or more of the eight symptoms, the worse the quality of their decisions will be.</a:t>
            </a:r>
          </a:p>
          <a:p>
            <a:endParaRPr lang="en-CA" b="0" dirty="0">
              <a:effectLst/>
            </a:endParaRPr>
          </a:p>
          <a:p>
            <a:r>
              <a:rPr lang="en-CA" b="0" dirty="0">
                <a:effectLst/>
              </a:rPr>
              <a:t>However, if your group is cohesive, it is not necessarily doomed to engage in groupthink.</a:t>
            </a: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272898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Examples of this include direct communication, letters to staff and video, and Internet-posted talks. In addition, regular meetings are held to celebrate achievements and reinforce the firm’s ethos. Staff surveys are frequently administered and feedback is widely taken into consideration so that the 10,000 employees feel heard and respected.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According to </a:t>
            </a:r>
            <a:r>
              <a:rPr lang="en-CA" sz="1100" b="0" i="1" u="none" strike="noStrike" cap="none" dirty="0">
                <a:solidFill>
                  <a:srgbClr val="000000"/>
                </a:solidFill>
                <a:effectLst/>
                <a:latin typeface="Arial"/>
                <a:ea typeface="Arial"/>
                <a:cs typeface="Arial"/>
                <a:sym typeface="Arial"/>
              </a:rPr>
              <a:t>Fortune</a:t>
            </a:r>
            <a:r>
              <a:rPr lang="en-CA" sz="1100" b="0" i="0" u="none" strike="noStrike" cap="none" dirty="0">
                <a:solidFill>
                  <a:srgbClr val="000000"/>
                </a:solidFill>
                <a:effectLst/>
                <a:latin typeface="Arial"/>
                <a:ea typeface="Arial"/>
                <a:cs typeface="Arial"/>
                <a:sym typeface="Arial"/>
              </a:rPr>
              <a:t>’s managing editor, Hank Gilman, “The most important considerations for this year’s list were hiring and the ways in which companies are helping their employees weather the recession” (Fortune, 2010).  Edward Jones was able to persevere through the trauma of the recent financial crisis with no layoffs and an 8% one-year job growth. While a salary freeze was enacted, profit sharing continued. </a:t>
            </a:r>
            <a:r>
              <a:rPr lang="en-CA" sz="1100" b="0" i="0" u="none" strike="noStrike" cap="none" dirty="0" err="1">
                <a:solidFill>
                  <a:srgbClr val="000000"/>
                </a:solidFill>
                <a:effectLst/>
                <a:latin typeface="Arial"/>
                <a:ea typeface="Arial"/>
                <a:cs typeface="Arial"/>
                <a:sym typeface="Arial"/>
              </a:rPr>
              <a:t>Kirley</a:t>
            </a:r>
            <a:r>
              <a:rPr lang="en-CA" sz="1100" b="0" i="0" u="none" strike="noStrike" cap="none" dirty="0">
                <a:solidFill>
                  <a:srgbClr val="000000"/>
                </a:solidFill>
                <a:effectLst/>
                <a:latin typeface="Arial"/>
                <a:ea typeface="Arial"/>
                <a:cs typeface="Arial"/>
                <a:sym typeface="Arial"/>
              </a:rPr>
              <a:t> insists that the best approach to the recent economic downturn is to remain honest with his employees even when the news he is delivering is not what they want to hear.</a:t>
            </a:r>
            <a:endParaRPr lang="en-US" dirty="0"/>
          </a:p>
        </p:txBody>
      </p:sp>
    </p:spTree>
    <p:extLst>
      <p:ext uri="{BB962C8B-B14F-4D97-AF65-F5344CB8AC3E}">
        <p14:creationId xmlns:p14="http://schemas.microsoft.com/office/powerpoint/2010/main" val="124123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know that 50%–90% of a manager’s time is spent communicating (</a:t>
            </a:r>
            <a:r>
              <a:rPr lang="en-CA" sz="1100" b="0" i="0" u="none" strike="noStrike" cap="none" dirty="0" err="1">
                <a:solidFill>
                  <a:srgbClr val="000000"/>
                </a:solidFill>
                <a:effectLst/>
                <a:latin typeface="Arial"/>
                <a:ea typeface="Arial"/>
                <a:cs typeface="Arial"/>
                <a:sym typeface="Arial"/>
              </a:rPr>
              <a:t>Schnake</a:t>
            </a:r>
            <a:r>
              <a:rPr lang="en-CA" sz="1100" b="0" i="0" u="none" strike="noStrike" cap="none" dirty="0">
                <a:solidFill>
                  <a:srgbClr val="000000"/>
                </a:solidFill>
                <a:effectLst/>
                <a:latin typeface="Arial"/>
                <a:ea typeface="Arial"/>
                <a:cs typeface="Arial"/>
                <a:sym typeface="Arial"/>
              </a:rPr>
              <a:t> et. al., 1990) and that communication ability is related to a manager’s performance (</a:t>
            </a:r>
            <a:r>
              <a:rPr lang="en-CA" sz="1100" b="0" i="0" u="none" strike="noStrike" cap="none" dirty="0" err="1">
                <a:solidFill>
                  <a:srgbClr val="000000"/>
                </a:solidFill>
                <a:effectLst/>
                <a:latin typeface="Arial"/>
                <a:ea typeface="Arial"/>
                <a:cs typeface="Arial"/>
                <a:sym typeface="Arial"/>
              </a:rPr>
              <a:t>Penley</a:t>
            </a:r>
            <a:r>
              <a:rPr lang="en-CA" sz="1100" b="0" i="0" u="none" strike="noStrike" cap="none" dirty="0">
                <a:solidFill>
                  <a:srgbClr val="000000"/>
                </a:solidFill>
                <a:effectLst/>
                <a:latin typeface="Arial"/>
                <a:ea typeface="Arial"/>
                <a:cs typeface="Arial"/>
                <a:sym typeface="Arial"/>
              </a:rPr>
              <a:t> et. al., 1991). In most work environments, a miscommunication is an annoyance—it can interrupt workflow by causing delays and interpersonal strife. And in some work arenas, like operating rooms and airplane cockpits, communication can be a matter of life and death.</a:t>
            </a:r>
            <a:endParaRPr lang="en-US" dirty="0"/>
          </a:p>
        </p:txBody>
      </p:sp>
    </p:spTree>
    <p:extLst>
      <p:ext uri="{BB962C8B-B14F-4D97-AF65-F5344CB8AC3E}">
        <p14:creationId xmlns:p14="http://schemas.microsoft.com/office/powerpoint/2010/main" val="146053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Sender </a:t>
            </a:r>
            <a:r>
              <a:rPr lang="en-CA" sz="1100" b="1" i="0" u="none" strike="noStrike" cap="none" dirty="0">
                <a:solidFill>
                  <a:srgbClr val="000000"/>
                </a:solidFill>
                <a:effectLst/>
                <a:latin typeface="Arial"/>
                <a:ea typeface="Arial"/>
                <a:cs typeface="Arial"/>
                <a:sym typeface="Arial"/>
              </a:rPr>
              <a:t>encodes</a:t>
            </a:r>
            <a:r>
              <a:rPr lang="en-CA" sz="1100" b="0" i="0" u="none" strike="noStrike" cap="none" dirty="0">
                <a:solidFill>
                  <a:srgbClr val="000000"/>
                </a:solidFill>
                <a:effectLst/>
                <a:latin typeface="Arial"/>
                <a:ea typeface="Arial"/>
                <a:cs typeface="Arial"/>
                <a:sym typeface="Arial"/>
              </a:rPr>
              <a:t> the Message, translating the idea into words.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medium/channel</a:t>
            </a:r>
            <a:r>
              <a:rPr lang="en-CA" sz="1100" b="0" i="0" u="none" strike="noStrike" cap="none" dirty="0">
                <a:solidFill>
                  <a:srgbClr val="000000"/>
                </a:solidFill>
                <a:effectLst/>
                <a:latin typeface="Arial"/>
                <a:ea typeface="Arial"/>
                <a:cs typeface="Arial"/>
                <a:sym typeface="Arial"/>
              </a:rPr>
              <a:t> of this encoded Message is the manner in which information is exchanged – oral, written (text, email, advertisement, etc.), or non-verbal.</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receiver</a:t>
            </a:r>
            <a:r>
              <a:rPr lang="en-CA" sz="1100" b="0" i="0" u="none" strike="noStrike" cap="none" dirty="0">
                <a:solidFill>
                  <a:srgbClr val="000000"/>
                </a:solidFill>
                <a:effectLst/>
                <a:latin typeface="Arial"/>
                <a:ea typeface="Arial"/>
                <a:cs typeface="Arial"/>
                <a:sym typeface="Arial"/>
              </a:rPr>
              <a:t> is the person who receives the Message.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Receiver </a:t>
            </a:r>
            <a:r>
              <a:rPr lang="en-CA" sz="1100" b="1" i="0" u="none" strike="noStrike" cap="none" dirty="0">
                <a:solidFill>
                  <a:srgbClr val="000000"/>
                </a:solidFill>
                <a:effectLst/>
                <a:latin typeface="Arial"/>
                <a:ea typeface="Arial"/>
                <a:cs typeface="Arial"/>
                <a:sym typeface="Arial"/>
              </a:rPr>
              <a:t>decodes</a:t>
            </a:r>
            <a:r>
              <a:rPr lang="en-CA" sz="1100" b="0" i="0" u="none" strike="noStrike" cap="none" dirty="0">
                <a:solidFill>
                  <a:srgbClr val="000000"/>
                </a:solidFill>
                <a:effectLst/>
                <a:latin typeface="Arial"/>
                <a:ea typeface="Arial"/>
                <a:cs typeface="Arial"/>
                <a:sym typeface="Arial"/>
              </a:rPr>
              <a:t> the Message by assigning meaning to the words.</a:t>
            </a:r>
          </a:p>
          <a:p>
            <a:br>
              <a:rPr lang="en-CA" dirty="0"/>
            </a:b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1129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Filtering</a:t>
            </a:r>
            <a:r>
              <a:rPr lang="en-CA" sz="1100" b="0" i="0" u="none" strike="noStrike" cap="none" dirty="0">
                <a:solidFill>
                  <a:srgbClr val="000000"/>
                </a:solidFill>
                <a:effectLst/>
                <a:latin typeface="Arial"/>
                <a:ea typeface="Arial"/>
                <a:cs typeface="Arial"/>
                <a:sym typeface="Arial"/>
              </a:rPr>
              <a:t> is the distortion or withholding of information to manage a person’s reactions. Some examples of filtering include a manager who keeps her division’s poor sales figures from her boss, the vice president, fearing that the bad news will make him angry. The old saying, “Don’t shoot the messenger!” illustrates the tendency of Receivers (in this case, the vice president) to vent their negative response to unwanted Messages on the Sender. A gatekeeper (the vice president’s assistant, perhaps) who doesn’t pass along a complete Message is also filtering. The vice president may delete the e-mail announcing the quarter’s sales figures before reading it, blocking the Message before it arrives.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As you can see, filtering prevents members of an organization from getting a complete picture of the way things are. To maximize your chances of sending and receiving effective communications, it’s helpful to deliver a Message in multiple ways and to seek information from multiple sources. In this way, the effect of any one person’s filtering the Message will be diminished.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Here are some of the criteria that individuals may use when deciding whether to filter a Message or pass it on:</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Past experience:</a:t>
            </a:r>
            <a:r>
              <a:rPr lang="en-CA" sz="1100" b="0" i="0" u="none" strike="noStrike" cap="none" dirty="0">
                <a:solidFill>
                  <a:srgbClr val="000000"/>
                </a:solidFill>
                <a:effectLst/>
                <a:latin typeface="Arial"/>
                <a:ea typeface="Arial"/>
                <a:cs typeface="Arial"/>
                <a:sym typeface="Arial"/>
              </a:rPr>
              <a:t> Was the Sender rewarded for passing along news of this kind in the past, or was she criticized?</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Knowledge, perception of the speaker:</a:t>
            </a:r>
            <a:r>
              <a:rPr lang="en-CA" sz="1100" b="0" i="0" u="none" strike="noStrike" cap="none" dirty="0">
                <a:solidFill>
                  <a:srgbClr val="000000"/>
                </a:solidFill>
                <a:effectLst/>
                <a:latin typeface="Arial"/>
                <a:ea typeface="Arial"/>
                <a:cs typeface="Arial"/>
                <a:sym typeface="Arial"/>
              </a:rPr>
              <a:t> Has the Receiver’s direct superior made it clear that “no news is good news?”</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Emotional state, involvement with the topic, level of attention:</a:t>
            </a:r>
            <a:r>
              <a:rPr lang="en-CA" sz="1100" b="0" i="0" u="none" strike="noStrike" cap="none" dirty="0">
                <a:solidFill>
                  <a:srgbClr val="000000"/>
                </a:solidFill>
                <a:effectLst/>
                <a:latin typeface="Arial"/>
                <a:ea typeface="Arial"/>
                <a:cs typeface="Arial"/>
                <a:sym typeface="Arial"/>
              </a:rPr>
              <a:t> Does the Sender’s fear of failure or criticism prevent him from conveying the Message? Is the topic within his realm of expertise, increasing his confidence in his ability to decode it, or is he out of his comfort zone when it comes to evaluating the Message’s significance? Are personal concerns impacting his ability to judge the Message’s value?</a:t>
            </a:r>
            <a:br>
              <a:rPr lang="en-CA" dirty="0"/>
            </a:br>
            <a:endParaRPr lang="en-US" dirty="0"/>
          </a:p>
        </p:txBody>
      </p:sp>
    </p:spTree>
    <p:extLst>
      <p:ext uri="{BB962C8B-B14F-4D97-AF65-F5344CB8AC3E}">
        <p14:creationId xmlns:p14="http://schemas.microsoft.com/office/powerpoint/2010/main" val="334241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Active listening</a:t>
            </a:r>
            <a:r>
              <a:rPr lang="en-CA" sz="1100" b="0" i="0" u="none" strike="noStrike" cap="none" dirty="0">
                <a:solidFill>
                  <a:srgbClr val="000000"/>
                </a:solidFill>
                <a:effectLst/>
                <a:latin typeface="Arial"/>
                <a:ea typeface="Arial"/>
                <a:cs typeface="Arial"/>
                <a:sym typeface="Arial"/>
              </a:rPr>
              <a:t> can be defined as giving full attention to what other people are saying, taking time to understand the points being made, asking questions as appropriate, and not interrupting at inappropriate times (O*NET Resource Center, </a:t>
            </a:r>
            <a:r>
              <a:rPr lang="en-CA" sz="1100" b="0" i="0" u="none" strike="noStrike" cap="none" dirty="0" err="1">
                <a:solidFill>
                  <a:srgbClr val="000000"/>
                </a:solidFill>
                <a:effectLst/>
                <a:latin typeface="Arial"/>
                <a:ea typeface="Arial"/>
                <a:cs typeface="Arial"/>
                <a:sym typeface="Arial"/>
              </a:rPr>
              <a:t>n.d</a:t>
            </a:r>
            <a:r>
              <a:rPr lang="en-CA" sz="1100" b="0" i="0" u="none" strike="noStrike" cap="none" dirty="0">
                <a:solidFill>
                  <a:srgbClr val="000000"/>
                </a:solidFill>
                <a:effectLst/>
                <a:latin typeface="Arial"/>
                <a:ea typeface="Arial"/>
                <a:cs typeface="Arial"/>
                <a:sym typeface="Arial"/>
              </a:rPr>
              <a:t>). Active listening creates a real-time relationship between the Sender and the Receiver by acknowledging the content and receipt of a Message</a:t>
            </a:r>
            <a:endParaRPr lang="en-US" dirty="0"/>
          </a:p>
        </p:txBody>
      </p:sp>
    </p:spTree>
    <p:extLst>
      <p:ext uri="{BB962C8B-B14F-4D97-AF65-F5344CB8AC3E}">
        <p14:creationId xmlns:p14="http://schemas.microsoft.com/office/powerpoint/2010/main" val="189931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Storytelling </a:t>
            </a:r>
            <a:r>
              <a:rPr lang="en-CA" sz="1100" b="0" i="0" u="none" strike="noStrike" cap="none" dirty="0">
                <a:solidFill>
                  <a:srgbClr val="000000"/>
                </a:solidFill>
                <a:effectLst/>
                <a:latin typeface="Arial"/>
                <a:ea typeface="Arial"/>
                <a:cs typeface="Arial"/>
                <a:sym typeface="Arial"/>
              </a:rPr>
              <a:t>has been shown to be an effective form of verbal communication; it serves an important organizational function by helping to construct common meanings for individuals within the organization. Stories can help clarify key values and help demonstrate how things are done within an organization, and story frequency, strength, and tone are related to higher organizational commitment (McCarthy, 2008).</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Crucial Conversations- </a:t>
            </a:r>
            <a:r>
              <a:rPr lang="en-CA" sz="1100" b="0" i="0" u="none" strike="noStrike" cap="none" dirty="0">
                <a:solidFill>
                  <a:srgbClr val="000000"/>
                </a:solidFill>
                <a:effectLst/>
                <a:latin typeface="Arial"/>
                <a:ea typeface="Arial"/>
                <a:cs typeface="Arial"/>
                <a:sym typeface="Arial"/>
              </a:rPr>
              <a:t>While the process may be the same, high-stakes communications require more planning, reflection, and skill than normal day-to-day interactions at work. Examples of high-stakes communication events include asking for a raise or presenting a business plan to a venture capitalist.</a:t>
            </a: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78188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They may be printed on paper, handwritten, or appear on the screen. Normally, a verbal communication takes place in real time. Written communication, by contrast, may be constructed over a longer period of time. Written communication is often asynchronous (occurring at different times).</a:t>
            </a:r>
            <a:endParaRPr lang="en-US" dirty="0"/>
          </a:p>
        </p:txBody>
      </p:sp>
    </p:spTree>
    <p:extLst>
      <p:ext uri="{BB962C8B-B14F-4D97-AF65-F5344CB8AC3E}">
        <p14:creationId xmlns:p14="http://schemas.microsoft.com/office/powerpoint/2010/main" val="288975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s/photos/verbal-communication?utm_source=unsplash&amp;utm_medium=referral&amp;utm_content=creditCopyText" TargetMode="External"/><Relationship Id="rId4" Type="http://schemas.openxmlformats.org/officeDocument/2006/relationships/hyperlink" Target="https://unsplash.com/@wonderlane?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s/photos/written-communication?utm_source=unsplash&amp;utm_medium=referral&amp;utm_content=creditCopyText" TargetMode="External"/><Relationship Id="rId4" Type="http://schemas.openxmlformats.org/officeDocument/2006/relationships/hyperlink" Target="https://unsplash.com/@austindistel?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7360167" TargetMode="External"/><Relationship Id="rId4" Type="http://schemas.openxmlformats.org/officeDocument/2006/relationships/hyperlink" Target="https://pixabay.com/users/valerialo-28819504/?utm_source=link-attribution&amp;utm_medium=referral&amp;utm_campaign=image&amp;utm_content=736016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2973126" TargetMode="External"/><Relationship Id="rId4" Type="http://schemas.openxmlformats.org/officeDocument/2006/relationships/hyperlink" Target="https://pixabay.com/users/geralt-9301/?utm_source=link-attribution&amp;utm_medium=referral&amp;utm_campaign=image&amp;utm_content=29731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97839" y="2742667"/>
            <a:ext cx="9144000"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a:t>
            </a:r>
            <a:r>
              <a:rPr lang="en-US" sz="3000" b="1">
                <a:latin typeface="Arial" panose="020B0604020202020204" pitchFamily="34" charset="0"/>
                <a:cs typeface="Arial" panose="020B0604020202020204" pitchFamily="34" charset="0"/>
              </a:rPr>
              <a:t>5: </a:t>
            </a:r>
            <a:r>
              <a:rPr lang="en-CA" sz="3000" b="1" cap="all">
                <a:latin typeface="Arial" panose="020B0604020202020204" pitchFamily="34" charset="0"/>
                <a:cs typeface="Arial" panose="020B0604020202020204" pitchFamily="34" charset="0"/>
              </a:rPr>
              <a:t>LEADERSHIP </a:t>
            </a:r>
            <a:r>
              <a:rPr lang="en-CA" sz="3000" b="1" cap="all" dirty="0">
                <a:latin typeface="Arial" panose="020B0604020202020204" pitchFamily="34" charset="0"/>
                <a:cs typeface="Arial" panose="020B0604020202020204" pitchFamily="34" charset="0"/>
              </a:rPr>
              <a:t>IN COMMUNICATION   </a:t>
            </a:r>
          </a:p>
          <a:p>
            <a:r>
              <a:rPr lang="en-CA" sz="3000" b="1" cap="all" dirty="0">
                <a:latin typeface="Arial" panose="020B0604020202020204" pitchFamily="34" charset="0"/>
                <a:cs typeface="Arial" panose="020B0604020202020204" pitchFamily="34" charset="0"/>
              </a:rPr>
              <a:t>                     &amp; DECISION MAKING</a:t>
            </a: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415D-5F52-013A-5125-1DBAA1EAF6FC}"/>
              </a:ext>
            </a:extLst>
          </p:cNvPr>
          <p:cNvSpPr>
            <a:spLocks noGrp="1"/>
          </p:cNvSpPr>
          <p:nvPr>
            <p:ph type="title"/>
          </p:nvPr>
        </p:nvSpPr>
        <p:spPr>
          <a:xfrm>
            <a:off x="56698" y="299832"/>
            <a:ext cx="9792382" cy="607800"/>
          </a:xfrm>
        </p:spPr>
        <p:txBody>
          <a:bodyPr>
            <a:noAutofit/>
          </a:bodyPr>
          <a:lstStyle/>
          <a:p>
            <a:r>
              <a:rPr lang="en-CA" sz="2100" dirty="0">
                <a:latin typeface="Arial" panose="020B0604020202020204" pitchFamily="34" charset="0"/>
                <a:cs typeface="Arial" panose="020B0604020202020204" pitchFamily="34" charset="0"/>
              </a:rPr>
              <a:t>5.4 Different Types of Communication and Communication Channels 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AFC3B31-C08A-C25D-CB8A-7E70F8A052C1}"/>
              </a:ext>
            </a:extLst>
          </p:cNvPr>
          <p:cNvSpPr txBox="1">
            <a:spLocks noGrp="1"/>
          </p:cNvSpPr>
          <p:nvPr>
            <p:ph type="body" idx="1"/>
          </p:nvPr>
        </p:nvSpPr>
        <p:spPr>
          <a:xfrm>
            <a:off x="311700" y="1879870"/>
            <a:ext cx="8520600" cy="1992066"/>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sz="2000" dirty="0">
                <a:latin typeface="Arial" panose="020B0604020202020204" pitchFamily="34" charset="0"/>
                <a:cs typeface="Arial" panose="020B0604020202020204" pitchFamily="34" charset="0"/>
              </a:rPr>
              <a:t>Communication can be categorized into three basic types: (1) </a:t>
            </a:r>
            <a:r>
              <a:rPr lang="en-CA" sz="2000" b="1" dirty="0">
                <a:latin typeface="Arial" panose="020B0604020202020204" pitchFamily="34" charset="0"/>
                <a:cs typeface="Arial" panose="020B0604020202020204" pitchFamily="34" charset="0"/>
              </a:rPr>
              <a:t>verbal communication</a:t>
            </a:r>
            <a:r>
              <a:rPr lang="en-CA" sz="2000" dirty="0">
                <a:latin typeface="Arial" panose="020B0604020202020204" pitchFamily="34" charset="0"/>
                <a:cs typeface="Arial" panose="020B0604020202020204" pitchFamily="34" charset="0"/>
              </a:rPr>
              <a:t>, in which you listen to a person to understand their meaning; (2) </a:t>
            </a:r>
            <a:r>
              <a:rPr lang="en-CA" sz="2000" b="1" dirty="0">
                <a:latin typeface="Arial" panose="020B0604020202020204" pitchFamily="34" charset="0"/>
                <a:cs typeface="Arial" panose="020B0604020202020204" pitchFamily="34" charset="0"/>
              </a:rPr>
              <a:t>written communication</a:t>
            </a:r>
            <a:r>
              <a:rPr lang="en-CA" sz="2000" dirty="0">
                <a:latin typeface="Arial" panose="020B0604020202020204" pitchFamily="34" charset="0"/>
                <a:cs typeface="Arial" panose="020B0604020202020204" pitchFamily="34" charset="0"/>
              </a:rPr>
              <a:t>, in which you read their meaning; and (3) </a:t>
            </a:r>
            <a:r>
              <a:rPr lang="en-CA" sz="2000" b="1" dirty="0">
                <a:latin typeface="Arial" panose="020B0604020202020204" pitchFamily="34" charset="0"/>
                <a:cs typeface="Arial" panose="020B0604020202020204" pitchFamily="34" charset="0"/>
              </a:rPr>
              <a:t>nonverbal communication</a:t>
            </a:r>
            <a:r>
              <a:rPr lang="en-CA" sz="2000" dirty="0">
                <a:latin typeface="Arial" panose="020B0604020202020204" pitchFamily="34" charset="0"/>
                <a:cs typeface="Arial" panose="020B0604020202020204" pitchFamily="34" charset="0"/>
              </a:rPr>
              <a:t>, in which you observe a person and infer meaning. Each has its own advantages, disadvantages, and even pitfalls.</a:t>
            </a:r>
          </a:p>
        </p:txBody>
      </p:sp>
    </p:spTree>
    <p:extLst>
      <p:ext uri="{BB962C8B-B14F-4D97-AF65-F5344CB8AC3E}">
        <p14:creationId xmlns:p14="http://schemas.microsoft.com/office/powerpoint/2010/main" val="288398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8DDC-579D-DEA3-B67B-4CE1AD4201C6}"/>
              </a:ext>
            </a:extLst>
          </p:cNvPr>
          <p:cNvSpPr>
            <a:spLocks noGrp="1"/>
          </p:cNvSpPr>
          <p:nvPr>
            <p:ph type="title"/>
          </p:nvPr>
        </p:nvSpPr>
        <p:spPr>
          <a:xfrm>
            <a:off x="0" y="192885"/>
            <a:ext cx="9261958" cy="607800"/>
          </a:xfrm>
        </p:spPr>
        <p:txBody>
          <a:bodyPr>
            <a:noAutofit/>
          </a:bodyPr>
          <a:lstStyle/>
          <a:p>
            <a:r>
              <a:rPr lang="en-CA" sz="2100" dirty="0">
                <a:latin typeface="Arial" panose="020B0604020202020204" pitchFamily="34" charset="0"/>
                <a:cs typeface="Arial" panose="020B0604020202020204" pitchFamily="34" charset="0"/>
              </a:rPr>
              <a:t>5.4 Different Types of Communication and Communication Channels 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41FA4A0-0E15-A9B2-0CD5-379333E55A0B}"/>
              </a:ext>
            </a:extLst>
          </p:cNvPr>
          <p:cNvSpPr>
            <a:spLocks noGrp="1"/>
          </p:cNvSpPr>
          <p:nvPr>
            <p:ph type="body" idx="1"/>
          </p:nvPr>
        </p:nvSpPr>
        <p:spPr>
          <a:xfrm>
            <a:off x="322717" y="1246152"/>
            <a:ext cx="4910295"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Verbal Communication</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Verbal communication in business takes place via phone, web based calls or conferences, media, or in person. </a:t>
            </a:r>
          </a:p>
          <a:p>
            <a:pPr marL="114300" indent="0">
              <a:buNone/>
            </a:pPr>
            <a:r>
              <a:rPr lang="en-CA" sz="2000" dirty="0">
                <a:latin typeface="Arial" panose="020B0604020202020204" pitchFamily="34" charset="0"/>
                <a:cs typeface="Arial" panose="020B0604020202020204" pitchFamily="34" charset="0"/>
              </a:rPr>
              <a:t>The medium of the Message is </a:t>
            </a:r>
            <a:r>
              <a:rPr lang="en-CA" sz="2000" i="1" dirty="0">
                <a:latin typeface="Arial" panose="020B0604020202020204" pitchFamily="34" charset="0"/>
                <a:cs typeface="Arial" panose="020B0604020202020204" pitchFamily="34" charset="0"/>
              </a:rPr>
              <a:t>oral</a:t>
            </a:r>
            <a:r>
              <a:rPr lang="en-CA"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D5673F-733A-999B-ECE8-73482B94CB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06284" y="1490775"/>
            <a:ext cx="3690012" cy="2455384"/>
          </a:xfrm>
          <a:prstGeom prst="rect">
            <a:avLst/>
          </a:prstGeom>
        </p:spPr>
      </p:pic>
      <p:sp>
        <p:nvSpPr>
          <p:cNvPr id="5" name="TextBox 4">
            <a:extLst>
              <a:ext uri="{FF2B5EF4-FFF2-40B4-BE49-F238E27FC236}">
                <a16:creationId xmlns:a16="http://schemas.microsoft.com/office/drawing/2014/main" id="{DA7E2D55-1288-5399-F8EA-444569E8EC49}"/>
              </a:ext>
            </a:extLst>
          </p:cNvPr>
          <p:cNvSpPr txBox="1"/>
          <p:nvPr/>
        </p:nvSpPr>
        <p:spPr>
          <a:xfrm>
            <a:off x="6710296" y="4342299"/>
            <a:ext cx="4572000" cy="261610"/>
          </a:xfrm>
          <a:prstGeom prst="rect">
            <a:avLst/>
          </a:prstGeom>
          <a:noFill/>
        </p:spPr>
        <p:txBody>
          <a:bodyPr wrap="square">
            <a:spAutoFit/>
          </a:bodyPr>
          <a:lstStyle/>
          <a:p>
            <a:r>
              <a:rPr lang="en-CA" sz="1100" dirty="0">
                <a:effectLst/>
              </a:rPr>
              <a:t>Photo by </a:t>
            </a:r>
            <a:r>
              <a:rPr lang="en-CA" sz="1100" dirty="0">
                <a:solidFill>
                  <a:srgbClr val="767676"/>
                </a:solidFill>
                <a:effectLst/>
                <a:hlinkClick r:id="rId4"/>
              </a:rPr>
              <a:t>Wonderlane</a:t>
            </a:r>
            <a:r>
              <a:rPr lang="en-CA" sz="1100" dirty="0">
                <a:effectLst/>
              </a:rPr>
              <a:t> on </a:t>
            </a:r>
            <a:r>
              <a:rPr lang="en-CA" sz="1100" dirty="0">
                <a:solidFill>
                  <a:srgbClr val="767676"/>
                </a:solidFill>
                <a:effectLst/>
                <a:hlinkClick r:id="rId5"/>
              </a:rPr>
              <a:t>Unsplash</a:t>
            </a:r>
            <a:endParaRPr lang="en-CA" sz="1100" dirty="0">
              <a:effectLst/>
            </a:endParaRPr>
          </a:p>
        </p:txBody>
      </p:sp>
    </p:spTree>
    <p:extLst>
      <p:ext uri="{BB962C8B-B14F-4D97-AF65-F5344CB8AC3E}">
        <p14:creationId xmlns:p14="http://schemas.microsoft.com/office/powerpoint/2010/main" val="258917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8FE0-2359-BDE8-C7CB-629DB1E3F95A}"/>
              </a:ext>
            </a:extLst>
          </p:cNvPr>
          <p:cNvSpPr>
            <a:spLocks noGrp="1"/>
          </p:cNvSpPr>
          <p:nvPr>
            <p:ph type="title"/>
          </p:nvPr>
        </p:nvSpPr>
        <p:spPr>
          <a:xfrm>
            <a:off x="0" y="178900"/>
            <a:ext cx="9394160" cy="607800"/>
          </a:xfrm>
        </p:spPr>
        <p:txBody>
          <a:bodyPr>
            <a:noAutofit/>
          </a:bodyPr>
          <a:lstStyle/>
          <a:p>
            <a:r>
              <a:rPr lang="en-CA" sz="2100" dirty="0">
                <a:latin typeface="Arial" panose="020B0604020202020204" pitchFamily="34" charset="0"/>
                <a:cs typeface="Arial" panose="020B0604020202020204" pitchFamily="34" charset="0"/>
              </a:rPr>
              <a:t>5.4 Different Types of Communication and Communication Channels III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936093-E77F-98F5-D478-FFDF2F2276C0}"/>
              </a:ext>
            </a:extLst>
          </p:cNvPr>
          <p:cNvSpPr>
            <a:spLocks noGrp="1"/>
          </p:cNvSpPr>
          <p:nvPr>
            <p:ph type="body" idx="1"/>
          </p:nvPr>
        </p:nvSpPr>
        <p:spPr>
          <a:xfrm>
            <a:off x="204845" y="1114877"/>
            <a:ext cx="4260300"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Written Communication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contrast to verbal communications, written business communications are </a:t>
            </a:r>
            <a:r>
              <a:rPr lang="en-CA" sz="2000" i="1" dirty="0">
                <a:latin typeface="Arial" panose="020B0604020202020204" pitchFamily="34" charset="0"/>
                <a:cs typeface="Arial" panose="020B0604020202020204" pitchFamily="34" charset="0"/>
              </a:rPr>
              <a:t>printed messages</a:t>
            </a:r>
            <a:r>
              <a:rPr lang="en-CA" sz="2000" dirty="0">
                <a:latin typeface="Arial" panose="020B0604020202020204" pitchFamily="34" charset="0"/>
                <a:cs typeface="Arial" panose="020B0604020202020204" pitchFamily="34" charset="0"/>
              </a:rPr>
              <a:t>. Examples of written communications include memos, proposals, e-mails, texts, letters, training manuals, and operating policies.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BFDEE39-496B-EDDD-EC68-60E067B32A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76845" y="1509099"/>
            <a:ext cx="4162310" cy="2774873"/>
          </a:xfrm>
          <a:prstGeom prst="rect">
            <a:avLst/>
          </a:prstGeom>
        </p:spPr>
      </p:pic>
      <p:sp>
        <p:nvSpPr>
          <p:cNvPr id="7" name="TextBox 6">
            <a:extLst>
              <a:ext uri="{FF2B5EF4-FFF2-40B4-BE49-F238E27FC236}">
                <a16:creationId xmlns:a16="http://schemas.microsoft.com/office/drawing/2014/main" id="{EA76D4D6-67E3-7419-AF41-BFE63981DEAE}"/>
              </a:ext>
            </a:extLst>
          </p:cNvPr>
          <p:cNvSpPr txBox="1"/>
          <p:nvPr/>
        </p:nvSpPr>
        <p:spPr>
          <a:xfrm>
            <a:off x="6935118" y="4496047"/>
            <a:ext cx="4572000" cy="692497"/>
          </a:xfrm>
          <a:prstGeom prst="rect">
            <a:avLst/>
          </a:prstGeom>
          <a:noFill/>
        </p:spPr>
        <p:txBody>
          <a:bodyPr wrap="square">
            <a:spAutoFit/>
          </a:bodyPr>
          <a:lstStyle/>
          <a:p>
            <a:pPr algn="l"/>
            <a:r>
              <a:rPr lang="en-CA" sz="1100" b="0" i="0" u="none" strike="noStrike" dirty="0">
                <a:solidFill>
                  <a:srgbClr val="111111"/>
                </a:solidFill>
                <a:effectLst/>
                <a:latin typeface="-apple-system"/>
              </a:rPr>
              <a:t>Photo by </a:t>
            </a:r>
            <a:r>
              <a:rPr lang="en-CA" sz="1100" b="0" i="0" u="none" strike="noStrike" dirty="0">
                <a:solidFill>
                  <a:srgbClr val="767676"/>
                </a:solidFill>
                <a:effectLst/>
                <a:latin typeface="-apple-system"/>
                <a:hlinkClick r:id="rId4"/>
              </a:rPr>
              <a:t>Austin Distel</a:t>
            </a:r>
            <a:r>
              <a:rPr lang="en-CA" sz="1100" b="0" i="0" u="none" strike="noStrike" dirty="0">
                <a:solidFill>
                  <a:srgbClr val="111111"/>
                </a:solidFill>
                <a:effectLst/>
                <a:latin typeface="-apple-system"/>
              </a:rPr>
              <a:t> on </a:t>
            </a:r>
            <a:r>
              <a:rPr lang="en-CA" sz="1100" b="0" i="0" u="none" strike="noStrike" dirty="0">
                <a:solidFill>
                  <a:srgbClr val="767676"/>
                </a:solidFill>
                <a:effectLst/>
                <a:latin typeface="-apple-system"/>
                <a:hlinkClick r:id="rId5"/>
              </a:rPr>
              <a:t>Unsplash</a:t>
            </a:r>
            <a:endParaRPr lang="en-CA" sz="1100" b="0" i="0" u="none" strike="noStrike" dirty="0">
              <a:solidFill>
                <a:srgbClr val="111111"/>
              </a:solidFill>
              <a:effectLst/>
              <a:latin typeface="-apple-system"/>
            </a:endParaRPr>
          </a:p>
          <a:p>
            <a:br>
              <a:rPr lang="en-CA" dirty="0"/>
            </a:br>
            <a:endParaRPr lang="en-US" dirty="0"/>
          </a:p>
        </p:txBody>
      </p:sp>
    </p:spTree>
    <p:extLst>
      <p:ext uri="{BB962C8B-B14F-4D97-AF65-F5344CB8AC3E}">
        <p14:creationId xmlns:p14="http://schemas.microsoft.com/office/powerpoint/2010/main" val="29283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469F-FDB5-1F6D-17E6-9FF8C5E396AE}"/>
              </a:ext>
            </a:extLst>
          </p:cNvPr>
          <p:cNvSpPr>
            <a:spLocks noGrp="1"/>
          </p:cNvSpPr>
          <p:nvPr>
            <p:ph type="title"/>
          </p:nvPr>
        </p:nvSpPr>
        <p:spPr>
          <a:xfrm>
            <a:off x="0" y="167629"/>
            <a:ext cx="9317042" cy="607800"/>
          </a:xfrm>
        </p:spPr>
        <p:txBody>
          <a:bodyPr>
            <a:noAutofit/>
          </a:bodyPr>
          <a:lstStyle/>
          <a:p>
            <a:r>
              <a:rPr lang="en-CA" sz="2100" dirty="0">
                <a:latin typeface="Arial" panose="020B0604020202020204" pitchFamily="34" charset="0"/>
                <a:cs typeface="Arial" panose="020B0604020202020204" pitchFamily="34" charset="0"/>
              </a:rPr>
              <a:t>5.4 Different Types of Communication and Communication Channels IV</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p>
        </p:txBody>
      </p:sp>
      <p:sp>
        <p:nvSpPr>
          <p:cNvPr id="3" name="Text Placeholder 2">
            <a:extLst>
              <a:ext uri="{FF2B5EF4-FFF2-40B4-BE49-F238E27FC236}">
                <a16:creationId xmlns:a16="http://schemas.microsoft.com/office/drawing/2014/main" id="{5030D2E4-E8B0-B1A1-43A1-4DD33B0EFFC1}"/>
              </a:ext>
            </a:extLst>
          </p:cNvPr>
          <p:cNvSpPr>
            <a:spLocks noGrp="1"/>
          </p:cNvSpPr>
          <p:nvPr>
            <p:ph type="body" idx="1"/>
          </p:nvPr>
        </p:nvSpPr>
        <p:spPr>
          <a:xfrm>
            <a:off x="311700" y="1229875"/>
            <a:ext cx="5659442"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Nonverbal Communication</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What you say is a vital part of any communication. But what you </a:t>
            </a:r>
            <a:r>
              <a:rPr lang="en-CA" sz="2000" i="1" dirty="0">
                <a:latin typeface="Arial" panose="020B0604020202020204" pitchFamily="34" charset="0"/>
                <a:cs typeface="Arial" panose="020B0604020202020204" pitchFamily="34" charset="0"/>
              </a:rPr>
              <a:t>don’t say</a:t>
            </a:r>
            <a:r>
              <a:rPr lang="en-CA" sz="2000" dirty="0">
                <a:latin typeface="Arial" panose="020B0604020202020204" pitchFamily="34" charset="0"/>
                <a:cs typeface="Arial" panose="020B0604020202020204" pitchFamily="34" charset="0"/>
              </a:rPr>
              <a:t> can be even more important. Research also shows that 55% of in-person communication comes from nonverbal cues like facial expressions, body stance, and tone of voice</a:t>
            </a:r>
            <a:endParaRPr lang="en-US"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50502DE-92E4-3452-1AE4-F7F896CDC8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2718" y="1427636"/>
            <a:ext cx="3924637" cy="2943478"/>
          </a:xfrm>
          <a:prstGeom prst="rect">
            <a:avLst/>
          </a:prstGeom>
        </p:spPr>
      </p:pic>
      <p:sp>
        <p:nvSpPr>
          <p:cNvPr id="5" name="TextBox 4">
            <a:extLst>
              <a:ext uri="{FF2B5EF4-FFF2-40B4-BE49-F238E27FC236}">
                <a16:creationId xmlns:a16="http://schemas.microsoft.com/office/drawing/2014/main" id="{41FFDCD8-C857-DCAA-D9B2-E7D2970460DD}"/>
              </a:ext>
            </a:extLst>
          </p:cNvPr>
          <p:cNvSpPr txBox="1"/>
          <p:nvPr/>
        </p:nvSpPr>
        <p:spPr>
          <a:xfrm>
            <a:off x="5785465" y="4438070"/>
            <a:ext cx="4572000" cy="261610"/>
          </a:xfrm>
          <a:prstGeom prst="rect">
            <a:avLst/>
          </a:prstGeom>
          <a:noFill/>
        </p:spPr>
        <p:txBody>
          <a:bodyPr wrap="square">
            <a:spAutoFit/>
          </a:bodyPr>
          <a:lstStyle/>
          <a:p>
            <a:r>
              <a:rPr lang="en-CA" sz="1100" dirty="0"/>
              <a:t>Image by </a:t>
            </a:r>
            <a:r>
              <a:rPr lang="en-CA" sz="1100" u="sng" dirty="0">
                <a:hlinkClick r:id="rId4"/>
              </a:rPr>
              <a:t>Valeria Lo Iacono</a:t>
            </a:r>
            <a:r>
              <a:rPr lang="en-CA" sz="1100" dirty="0"/>
              <a:t> from </a:t>
            </a:r>
            <a:r>
              <a:rPr lang="en-CA" sz="1100" u="sng" dirty="0">
                <a:hlinkClick r:id="rId5"/>
              </a:rPr>
              <a:t>Pixabay</a:t>
            </a:r>
            <a:r>
              <a:rPr lang="en-CA" sz="1100" dirty="0"/>
              <a:t> </a:t>
            </a:r>
            <a:endParaRPr lang="en-US" sz="1100" dirty="0"/>
          </a:p>
        </p:txBody>
      </p:sp>
    </p:spTree>
    <p:extLst>
      <p:ext uri="{BB962C8B-B14F-4D97-AF65-F5344CB8AC3E}">
        <p14:creationId xmlns:p14="http://schemas.microsoft.com/office/powerpoint/2010/main" val="258103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8DA2-01B9-1A2C-E11B-000B2D3276A9}"/>
              </a:ext>
            </a:extLst>
          </p:cNvPr>
          <p:cNvSpPr>
            <a:spLocks noGrp="1"/>
          </p:cNvSpPr>
          <p:nvPr>
            <p:ph type="title"/>
          </p:nvPr>
        </p:nvSpPr>
        <p:spPr>
          <a:xfrm>
            <a:off x="0" y="224838"/>
            <a:ext cx="9254594" cy="607800"/>
          </a:xfrm>
        </p:spPr>
        <p:txBody>
          <a:bodyPr>
            <a:noAutofit/>
          </a:bodyPr>
          <a:lstStyle/>
          <a:p>
            <a:r>
              <a:rPr lang="en-CA" sz="2100" dirty="0">
                <a:latin typeface="Arial" panose="020B0604020202020204" pitchFamily="34" charset="0"/>
                <a:cs typeface="Arial" panose="020B0604020202020204" pitchFamily="34" charset="0"/>
              </a:rPr>
              <a:t>5.4 Different Types of Communication and Communication Channels V</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p>
        </p:txBody>
      </p:sp>
      <p:sp>
        <p:nvSpPr>
          <p:cNvPr id="3" name="Text Placeholder 2">
            <a:extLst>
              <a:ext uri="{FF2B5EF4-FFF2-40B4-BE49-F238E27FC236}">
                <a16:creationId xmlns:a16="http://schemas.microsoft.com/office/drawing/2014/main" id="{B2C27174-0127-582D-E8E0-71DF73266E37}"/>
              </a:ext>
            </a:extLst>
          </p:cNvPr>
          <p:cNvSpPr>
            <a:spLocks noGrp="1"/>
          </p:cNvSpPr>
          <p:nvPr>
            <p:ph type="body" idx="1"/>
          </p:nvPr>
        </p:nvSpPr>
        <p:spPr>
          <a:xfrm>
            <a:off x="80345" y="902250"/>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Direction of Communication Within Organizations</a:t>
            </a:r>
          </a:p>
          <a:p>
            <a:endParaRPr lang="en-CA"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F32C07-0319-3B07-43EB-9B3D6D41B4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4732" y="1388125"/>
            <a:ext cx="4190795" cy="3468936"/>
          </a:xfrm>
          <a:prstGeom prst="rect">
            <a:avLst/>
          </a:prstGeom>
        </p:spPr>
      </p:pic>
    </p:spTree>
    <p:extLst>
      <p:ext uri="{BB962C8B-B14F-4D97-AF65-F5344CB8AC3E}">
        <p14:creationId xmlns:p14="http://schemas.microsoft.com/office/powerpoint/2010/main" val="309399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3562-67ED-0623-D344-D2A8122E4E1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5.5 Decision Making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1A92EC3-87E4-E4A3-4960-57551C96AD79}"/>
              </a:ext>
            </a:extLst>
          </p:cNvPr>
          <p:cNvSpPr>
            <a:spLocks noGrp="1"/>
          </p:cNvSpPr>
          <p:nvPr>
            <p:ph type="body" idx="1"/>
          </p:nvPr>
        </p:nvSpPr>
        <p:spPr/>
        <p:txBody>
          <a:bodyPr/>
          <a:lstStyle/>
          <a:p>
            <a:pPr marL="114300" indent="0">
              <a:buNone/>
            </a:pPr>
            <a:r>
              <a:rPr lang="en-CA" b="1" dirty="0"/>
              <a:t>What Is Decision Making?</a:t>
            </a:r>
          </a:p>
          <a:p>
            <a:pPr marL="114300" indent="0">
              <a:buNone/>
            </a:pPr>
            <a:endParaRPr lang="en-CA" dirty="0"/>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AB184F37-80E5-0BE6-74AB-B537B2F0AB89}"/>
              </a:ext>
            </a:extLst>
          </p:cNvPr>
          <p:cNvSpPr txBox="1">
            <a:spLocks/>
          </p:cNvSpPr>
          <p:nvPr/>
        </p:nvSpPr>
        <p:spPr>
          <a:xfrm>
            <a:off x="223565" y="2237784"/>
            <a:ext cx="8520600" cy="1684289"/>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dirty="0">
                <a:latin typeface="Arial" panose="020B0604020202020204" pitchFamily="34" charset="0"/>
                <a:cs typeface="Arial" panose="020B0604020202020204" pitchFamily="34" charset="0"/>
              </a:rPr>
              <a:t>Decision making</a:t>
            </a:r>
            <a:r>
              <a:rPr lang="en-CA" sz="2000" dirty="0">
                <a:latin typeface="Arial" panose="020B0604020202020204" pitchFamily="34" charset="0"/>
                <a:cs typeface="Arial" panose="020B0604020202020204" pitchFamily="34" charset="0"/>
              </a:rPr>
              <a:t> refers to making choices among alternative courses of action—which may also include inaction. While it can be argued that leadership </a:t>
            </a:r>
            <a:r>
              <a:rPr lang="en-CA" sz="2000" i="1" dirty="0">
                <a:latin typeface="Arial" panose="020B0604020202020204" pitchFamily="34" charset="0"/>
                <a:cs typeface="Arial" panose="020B0604020202020204" pitchFamily="34" charset="0"/>
              </a:rPr>
              <a:t>is</a:t>
            </a:r>
            <a:r>
              <a:rPr lang="en-CA" sz="2000" dirty="0">
                <a:latin typeface="Arial" panose="020B0604020202020204" pitchFamily="34" charset="0"/>
                <a:cs typeface="Arial" panose="020B0604020202020204" pitchFamily="34" charset="0"/>
              </a:rPr>
              <a:t> decision making, half of the decisions made by leaders within organizations fail.</a:t>
            </a:r>
          </a:p>
          <a:p>
            <a:pPr marL="114300" indent="0" algn="ctr">
              <a:buNone/>
            </a:pPr>
            <a:r>
              <a:rPr lang="en-CA" sz="2000" dirty="0">
                <a:latin typeface="Arial" panose="020B0604020202020204" pitchFamily="34" charset="0"/>
                <a:cs typeface="Arial" panose="020B0604020202020204" pitchFamily="34" charset="0"/>
              </a:rPr>
              <a:t> (Ireland &amp; Miller, 2004; Nutt, 2002; Nutt, 1999)</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42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1B11-2F4A-C398-7EFC-D77EF61ACC4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5.5 Decision Making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3953278-F923-29C1-229C-568354FF279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Types of Decisions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Decision making can also be classified into three categories based on the level at which they occur. </a:t>
            </a:r>
            <a:r>
              <a:rPr lang="en-CA" sz="2000" b="1" dirty="0">
                <a:latin typeface="Arial" panose="020B0604020202020204" pitchFamily="34" charset="0"/>
                <a:cs typeface="Arial" panose="020B0604020202020204" pitchFamily="34" charset="0"/>
              </a:rPr>
              <a:t>Strategic decisions</a:t>
            </a:r>
            <a:r>
              <a:rPr lang="en-CA" sz="2000" dirty="0">
                <a:latin typeface="Arial" panose="020B0604020202020204" pitchFamily="34" charset="0"/>
                <a:cs typeface="Arial" panose="020B0604020202020204" pitchFamily="34" charset="0"/>
              </a:rPr>
              <a:t> set the course of organization. </a:t>
            </a:r>
            <a:r>
              <a:rPr lang="en-CA" sz="2000" b="1" dirty="0">
                <a:latin typeface="Arial" panose="020B0604020202020204" pitchFamily="34" charset="0"/>
                <a:cs typeface="Arial" panose="020B0604020202020204" pitchFamily="34" charset="0"/>
              </a:rPr>
              <a:t>Tactical decisions</a:t>
            </a:r>
            <a:r>
              <a:rPr lang="en-CA" sz="2000" dirty="0">
                <a:latin typeface="Arial" panose="020B0604020202020204" pitchFamily="34" charset="0"/>
                <a:cs typeface="Arial" panose="020B0604020202020204" pitchFamily="34" charset="0"/>
              </a:rPr>
              <a:t> are decisions about how things will get done. Finally, </a:t>
            </a:r>
            <a:r>
              <a:rPr lang="en-CA" sz="2000" b="1" dirty="0">
                <a:latin typeface="Arial" panose="020B0604020202020204" pitchFamily="34" charset="0"/>
                <a:cs typeface="Arial" panose="020B0604020202020204" pitchFamily="34" charset="0"/>
              </a:rPr>
              <a:t>operational decisions</a:t>
            </a:r>
            <a:r>
              <a:rPr lang="en-CA" sz="2000" dirty="0">
                <a:latin typeface="Arial" panose="020B0604020202020204" pitchFamily="34" charset="0"/>
                <a:cs typeface="Arial" panose="020B0604020202020204" pitchFamily="34" charset="0"/>
              </a:rPr>
              <a:t> are decisions that employees make each day to run the organization.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27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2F08-B9A4-59AF-5603-01F1D13C09B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5.5 Decision Making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A circle that connects each of the steps in the rational decision making model, which include, 1 identify the problem, 2 establish decision criteria, 3 weigh decision criteria, 4 generate alternatives, 5 evaluate the alternatives, 6 choose the best alternative, 7 implement the decision, and 8 evaluate the decision">
            <a:extLst>
              <a:ext uri="{FF2B5EF4-FFF2-40B4-BE49-F238E27FC236}">
                <a16:creationId xmlns:a16="http://schemas.microsoft.com/office/drawing/2014/main" id="{4503A85D-6E75-A213-88B4-1B4B0CC9C3E3}"/>
              </a:ext>
            </a:extLst>
          </p:cNvPr>
          <p:cNvPicPr>
            <a:picLocks noChangeAspect="1"/>
          </p:cNvPicPr>
          <p:nvPr/>
        </p:nvPicPr>
        <p:blipFill>
          <a:blip r:embed="rId3"/>
          <a:stretch>
            <a:fillRect/>
          </a:stretch>
        </p:blipFill>
        <p:spPr>
          <a:xfrm>
            <a:off x="2842352" y="1017800"/>
            <a:ext cx="4218097" cy="3745724"/>
          </a:xfrm>
          <a:prstGeom prst="rect">
            <a:avLst/>
          </a:prstGeom>
        </p:spPr>
      </p:pic>
      <p:sp>
        <p:nvSpPr>
          <p:cNvPr id="3" name="Text Placeholder 2">
            <a:extLst>
              <a:ext uri="{FF2B5EF4-FFF2-40B4-BE49-F238E27FC236}">
                <a16:creationId xmlns:a16="http://schemas.microsoft.com/office/drawing/2014/main" id="{88355338-CB79-0866-680D-8AAF3ABC5A91}"/>
              </a:ext>
            </a:extLst>
          </p:cNvPr>
          <p:cNvSpPr>
            <a:spLocks noGrp="1"/>
          </p:cNvSpPr>
          <p:nvPr>
            <p:ph type="body" idx="1"/>
          </p:nvPr>
        </p:nvSpPr>
        <p:spPr>
          <a:xfrm>
            <a:off x="135430" y="1804500"/>
            <a:ext cx="8520600" cy="3339000"/>
          </a:xfrm>
        </p:spPr>
        <p:txBody>
          <a:bodyPr/>
          <a:lstStyle/>
          <a:p>
            <a:pPr marL="114300" indent="0">
              <a:buNone/>
            </a:pPr>
            <a:r>
              <a:rPr lang="en-CA" b="1" dirty="0">
                <a:latin typeface="Arial" panose="020B0604020202020204" pitchFamily="34" charset="0"/>
                <a:cs typeface="Arial" panose="020B0604020202020204" pitchFamily="34" charset="0"/>
              </a:rPr>
              <a:t>Making Rational Decisions</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58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093A-E340-475E-E855-170072FFCD1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5.5 Decision Making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79613C5-0444-E397-7560-FEC7D55ED76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Creative Decision-Making Process</a:t>
            </a:r>
            <a:endParaRPr lang="en-US"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B77C36-49A2-A0A7-1BBC-41DB7E00BD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800" y="2343933"/>
            <a:ext cx="7772400" cy="1417365"/>
          </a:xfrm>
          <a:prstGeom prst="rect">
            <a:avLst/>
          </a:prstGeom>
        </p:spPr>
      </p:pic>
    </p:spTree>
    <p:extLst>
      <p:ext uri="{BB962C8B-B14F-4D97-AF65-F5344CB8AC3E}">
        <p14:creationId xmlns:p14="http://schemas.microsoft.com/office/powerpoint/2010/main" val="229970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A4C3F1-ED2D-9136-0131-0E9E9F19D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7282" y="1541628"/>
            <a:ext cx="7772400" cy="3239322"/>
          </a:xfrm>
          <a:prstGeom prst="rect">
            <a:avLst/>
          </a:prstGeom>
        </p:spPr>
      </p:pic>
      <p:sp>
        <p:nvSpPr>
          <p:cNvPr id="2" name="Title 1">
            <a:extLst>
              <a:ext uri="{FF2B5EF4-FFF2-40B4-BE49-F238E27FC236}">
                <a16:creationId xmlns:a16="http://schemas.microsoft.com/office/drawing/2014/main" id="{0B73D99C-B204-76E4-2E13-F2C274864B6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5.5 Decision Making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C3CFA94-F99E-5E79-8E6D-DDB1A819F1F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Dimensions of Creativity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83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75980"/>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Define communication and analyze the communication process.</a:t>
            </a:r>
          </a:p>
          <a:p>
            <a:r>
              <a:rPr lang="en-CA" sz="2000" dirty="0">
                <a:latin typeface="Arial" panose="020B0604020202020204" pitchFamily="34" charset="0"/>
                <a:cs typeface="Arial" panose="020B0604020202020204" pitchFamily="34" charset="0"/>
              </a:rPr>
              <a:t>Recognize and overcome barriers to effective communication.</a:t>
            </a:r>
          </a:p>
          <a:p>
            <a:r>
              <a:rPr lang="en-CA" sz="2000" dirty="0">
                <a:latin typeface="Arial" panose="020B0604020202020204" pitchFamily="34" charset="0"/>
                <a:cs typeface="Arial" panose="020B0604020202020204" pitchFamily="34" charset="0"/>
              </a:rPr>
              <a:t>Compare and contrast different types of communication and communication channels.</a:t>
            </a:r>
          </a:p>
          <a:p>
            <a:r>
              <a:rPr lang="en-CA" sz="2000" dirty="0">
                <a:latin typeface="Arial" panose="020B0604020202020204" pitchFamily="34" charset="0"/>
                <a:cs typeface="Arial" panose="020B0604020202020204" pitchFamily="34" charset="0"/>
              </a:rPr>
              <a:t>Develop your own communication skills.</a:t>
            </a:r>
          </a:p>
          <a:p>
            <a:pPr marL="114300" indent="0">
              <a:lnSpc>
                <a:spcPct val="120000"/>
              </a:lnSpc>
              <a:buNone/>
            </a:pP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3E4-593E-1346-9786-A45F1EA2333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5.6 Faulty Decision Making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FCD626E-EFFF-C544-04DF-9D8EF6E539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800" y="879153"/>
            <a:ext cx="7772400" cy="4366914"/>
          </a:xfrm>
          <a:prstGeom prst="rect">
            <a:avLst/>
          </a:prstGeom>
        </p:spPr>
      </p:pic>
    </p:spTree>
    <p:extLst>
      <p:ext uri="{BB962C8B-B14F-4D97-AF65-F5344CB8AC3E}">
        <p14:creationId xmlns:p14="http://schemas.microsoft.com/office/powerpoint/2010/main" val="9846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9C6D-D75E-ED84-9239-3F3DF5C91F6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5.7 Decision Making in Groups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DD85F0E-FFE0-55D1-00A1-6B3D0937BE35}"/>
              </a:ext>
            </a:extLst>
          </p:cNvPr>
          <p:cNvSpPr>
            <a:spLocks noGrp="1"/>
          </p:cNvSpPr>
          <p:nvPr>
            <p:ph type="body" idx="1"/>
          </p:nvPr>
        </p:nvSpPr>
        <p:spPr/>
        <p:txBody>
          <a:bodyPr/>
          <a:lstStyle/>
          <a:p>
            <a:pPr marL="114300" indent="0">
              <a:buNone/>
            </a:pPr>
            <a:r>
              <a:rPr lang="en-CA" b="1" dirty="0"/>
              <a:t>When It Comes to Decision Making, Are Two Heads Better Than One?</a:t>
            </a:r>
          </a:p>
          <a:p>
            <a:pPr marL="114300" indent="0">
              <a:buNone/>
            </a:pPr>
            <a:br>
              <a:rPr lang="en-CA" dirty="0"/>
            </a:br>
            <a:endParaRPr lang="en-US" dirty="0"/>
          </a:p>
        </p:txBody>
      </p:sp>
      <p:pic>
        <p:nvPicPr>
          <p:cNvPr id="5" name="Picture 4">
            <a:extLst>
              <a:ext uri="{FF2B5EF4-FFF2-40B4-BE49-F238E27FC236}">
                <a16:creationId xmlns:a16="http://schemas.microsoft.com/office/drawing/2014/main" id="{03008C30-17BE-1D35-BBFE-E05224E0E8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40665" y="1649858"/>
            <a:ext cx="6157281" cy="3212094"/>
          </a:xfrm>
          <a:prstGeom prst="rect">
            <a:avLst/>
          </a:prstGeom>
        </p:spPr>
      </p:pic>
    </p:spTree>
    <p:extLst>
      <p:ext uri="{BB962C8B-B14F-4D97-AF65-F5344CB8AC3E}">
        <p14:creationId xmlns:p14="http://schemas.microsoft.com/office/powerpoint/2010/main" val="271011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980E-918C-2415-CFC9-F69E180762F1}"/>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5.7 Decision Making in Groups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4131C3B-7A27-91CD-10F6-6626CC4FD6D5}"/>
              </a:ext>
            </a:extLst>
          </p:cNvPr>
          <p:cNvSpPr>
            <a:spLocks noGrp="1"/>
          </p:cNvSpPr>
          <p:nvPr>
            <p:ph type="body" idx="1"/>
          </p:nvPr>
        </p:nvSpPr>
        <p:spPr>
          <a:xfrm>
            <a:off x="311700" y="1108689"/>
            <a:ext cx="8520600" cy="3339000"/>
          </a:xfrm>
        </p:spPr>
        <p:txBody>
          <a:bodyPr>
            <a:noAutofit/>
          </a:bodyPr>
          <a:lstStyle/>
          <a:p>
            <a:pPr marL="114300" indent="0">
              <a:buNone/>
            </a:pPr>
            <a:r>
              <a:rPr lang="en-CA" sz="1300" b="1" dirty="0"/>
              <a:t>Groupthink </a:t>
            </a:r>
            <a:r>
              <a:rPr lang="en-CA" sz="1300" dirty="0"/>
              <a:t>is characterized by eight symptoms that include:</a:t>
            </a:r>
          </a:p>
          <a:p>
            <a:pPr marL="114300" indent="0">
              <a:buNone/>
            </a:pPr>
            <a:endParaRPr lang="en-CA" sz="1300" dirty="0"/>
          </a:p>
          <a:p>
            <a:r>
              <a:rPr lang="en-CA" sz="1300" i="1" dirty="0"/>
              <a:t>Illusion of invulnerability</a:t>
            </a:r>
            <a:r>
              <a:rPr lang="en-CA" sz="1300" dirty="0"/>
              <a:t> shared by most or all of the group members that creates excessive optimism and encourages them to take extreme risks.</a:t>
            </a:r>
          </a:p>
          <a:p>
            <a:r>
              <a:rPr lang="en-CA" sz="1300" i="1" dirty="0"/>
              <a:t>Collective rationalizations</a:t>
            </a:r>
            <a:r>
              <a:rPr lang="en-CA" sz="1300" dirty="0"/>
              <a:t> where members downplay negative information or warnings that might cause them to reconsider their assumptions.</a:t>
            </a:r>
          </a:p>
          <a:p>
            <a:r>
              <a:rPr lang="en-CA" sz="1300" i="1" dirty="0"/>
              <a:t>An unquestioned belief in the group’s inherent morality</a:t>
            </a:r>
            <a:r>
              <a:rPr lang="en-CA" sz="1300" dirty="0"/>
              <a:t> that may incline members to ignore ethical or moral consequences of their actions.</a:t>
            </a:r>
          </a:p>
          <a:p>
            <a:r>
              <a:rPr lang="en-CA" sz="1300" i="1" dirty="0"/>
              <a:t>Stereotyped views of out-groups</a:t>
            </a:r>
            <a:r>
              <a:rPr lang="en-CA" sz="1300" dirty="0"/>
              <a:t> are seen when groups discount rivals’ abilities to make effective responses.</a:t>
            </a:r>
          </a:p>
          <a:p>
            <a:r>
              <a:rPr lang="en-CA" sz="1300" i="1" dirty="0"/>
              <a:t>Direct pressure</a:t>
            </a:r>
            <a:r>
              <a:rPr lang="en-CA" sz="1300" dirty="0"/>
              <a:t> on any member who expresses strong arguments against any of the group’s stereotypes, illusions, or commitments.</a:t>
            </a:r>
          </a:p>
          <a:p>
            <a:r>
              <a:rPr lang="en-CA" sz="1300" i="1" dirty="0"/>
              <a:t>Self-censorship</a:t>
            </a:r>
            <a:r>
              <a:rPr lang="en-CA" sz="1300" dirty="0"/>
              <a:t> when members of the group minimize their own doubts and counterarguments.</a:t>
            </a:r>
          </a:p>
          <a:p>
            <a:r>
              <a:rPr lang="en-CA" sz="1300" i="1" dirty="0"/>
              <a:t>Illusions of unanimity</a:t>
            </a:r>
            <a:r>
              <a:rPr lang="en-CA" sz="1300" dirty="0"/>
              <a:t> based on self-censorship and direct pressure on the group; the lack of dissent is viewed as unanimity.</a:t>
            </a:r>
          </a:p>
          <a:p>
            <a:r>
              <a:rPr lang="en-CA" sz="1300" i="1" dirty="0"/>
              <a:t>The emergence of self-appointed </a:t>
            </a:r>
            <a:r>
              <a:rPr lang="en-CA" sz="1300" i="1" dirty="0" err="1"/>
              <a:t>mindguards</a:t>
            </a:r>
            <a:r>
              <a:rPr lang="en-CA" sz="1300" dirty="0"/>
              <a:t> where one or more members protect the group from information that runs counter to the group’s assumptions and course of action.</a:t>
            </a:r>
          </a:p>
          <a:p>
            <a:pPr marL="114300" indent="0">
              <a:buNone/>
            </a:pPr>
            <a:br>
              <a:rPr lang="en-CA" sz="1300" dirty="0"/>
            </a:br>
            <a:endParaRPr lang="en-CA" sz="1300" dirty="0"/>
          </a:p>
          <a:p>
            <a:pPr marL="114300" indent="0">
              <a:buNone/>
            </a:pPr>
            <a:br>
              <a:rPr lang="en-CA" sz="1300" dirty="0"/>
            </a:br>
            <a:endParaRPr lang="en-CA" sz="1300" dirty="0"/>
          </a:p>
          <a:p>
            <a:endParaRPr lang="en-US" sz="1300" dirty="0"/>
          </a:p>
        </p:txBody>
      </p:sp>
    </p:spTree>
    <p:extLst>
      <p:ext uri="{BB962C8B-B14F-4D97-AF65-F5344CB8AC3E}">
        <p14:creationId xmlns:p14="http://schemas.microsoft.com/office/powerpoint/2010/main" val="231082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CBC1-51F5-7024-2722-1AAE9112D27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5.8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CF54E0-49BE-5A94-4419-C85D885537D2}"/>
              </a:ext>
            </a:extLst>
          </p:cNvPr>
          <p:cNvSpPr>
            <a:spLocks noGrp="1"/>
          </p:cNvSpPr>
          <p:nvPr>
            <p:ph type="body" idx="1"/>
          </p:nvPr>
        </p:nvSpPr>
        <p:spPr/>
        <p:txBody>
          <a:bodyPr>
            <a:normAutofit fontScale="70000" lnSpcReduction="20000"/>
          </a:bodyPr>
          <a:lstStyle/>
          <a:p>
            <a:br>
              <a:rPr lang="en-CA"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Active listening</a:t>
            </a:r>
            <a:r>
              <a:rPr lang="en-CA" dirty="0">
                <a:latin typeface="Arial" panose="020B0604020202020204" pitchFamily="34" charset="0"/>
                <a:cs typeface="Arial" panose="020B0604020202020204" pitchFamily="34" charset="0"/>
              </a:rPr>
              <a:t> creates a real-time relationship between the Sender and the Receiver by paying full attention to what other people are saying without interrupting, reflecting on the message and asking questions to ensure understanding.</a:t>
            </a:r>
          </a:p>
          <a:p>
            <a:r>
              <a:rPr lang="en-CA" b="1" dirty="0">
                <a:latin typeface="Arial" panose="020B0604020202020204" pitchFamily="34" charset="0"/>
                <a:cs typeface="Arial" panose="020B0604020202020204" pitchFamily="34" charset="0"/>
              </a:rPr>
              <a:t>Analysis paralysis </a:t>
            </a:r>
            <a:r>
              <a:rPr lang="en-CA" dirty="0">
                <a:latin typeface="Arial" panose="020B0604020202020204" pitchFamily="34" charset="0"/>
                <a:cs typeface="Arial" panose="020B0604020202020204" pitchFamily="34" charset="0"/>
              </a:rPr>
              <a:t> where more and more time is spent on gathering information and thinking about it, but no decisions actually get made.</a:t>
            </a:r>
          </a:p>
          <a:p>
            <a:r>
              <a:rPr lang="en-CA" b="1" dirty="0">
                <a:latin typeface="Arial" panose="020B0604020202020204" pitchFamily="34" charset="0"/>
                <a:cs typeface="Arial" panose="020B0604020202020204" pitchFamily="34" charset="0"/>
              </a:rPr>
              <a:t>Anchoring</a:t>
            </a:r>
            <a:r>
              <a:rPr lang="en-CA" dirty="0">
                <a:latin typeface="Arial" panose="020B0604020202020204" pitchFamily="34" charset="0"/>
                <a:cs typeface="Arial" panose="020B0604020202020204" pitchFamily="34" charset="0"/>
              </a:rPr>
              <a:t> refers to the tendency for individuals to rely too heavily on a single piece of information.</a:t>
            </a:r>
          </a:p>
          <a:p>
            <a:r>
              <a:rPr lang="en-CA" b="1" dirty="0">
                <a:latin typeface="Arial" panose="020B0604020202020204" pitchFamily="34" charset="0"/>
                <a:cs typeface="Arial" panose="020B0604020202020204" pitchFamily="34" charset="0"/>
              </a:rPr>
              <a:t>Biased language</a:t>
            </a:r>
            <a:r>
              <a:rPr lang="en-CA" dirty="0">
                <a:latin typeface="Arial" panose="020B0604020202020204" pitchFamily="34" charset="0"/>
                <a:cs typeface="Arial" panose="020B0604020202020204" pitchFamily="34" charset="0"/>
              </a:rPr>
              <a:t> consists of words or phrases that may stereotype, offend, exclude or disrespect an individual or group based on age, ethnicity, sexual preference, or political beliefs personal or group affiliation.</a:t>
            </a:r>
          </a:p>
          <a:p>
            <a:r>
              <a:rPr lang="en-CA" b="1" dirty="0">
                <a:latin typeface="Arial" panose="020B0604020202020204" pitchFamily="34" charset="0"/>
                <a:cs typeface="Arial" panose="020B0604020202020204" pitchFamily="34" charset="0"/>
              </a:rPr>
              <a:t>Bounded rationality model</a:t>
            </a:r>
            <a:r>
              <a:rPr lang="en-CA" dirty="0">
                <a:latin typeface="Arial" panose="020B0604020202020204" pitchFamily="34" charset="0"/>
                <a:cs typeface="Arial" panose="020B0604020202020204" pitchFamily="34" charset="0"/>
              </a:rPr>
              <a:t> of decision making limits options to a manageable set from which to choose the best alternative without conducting an exhaustive search for alternatives.</a:t>
            </a:r>
          </a:p>
          <a:p>
            <a:r>
              <a:rPr lang="en-CA" b="1" dirty="0">
                <a:latin typeface="Arial" panose="020B0604020202020204" pitchFamily="34" charset="0"/>
                <a:cs typeface="Arial" panose="020B0604020202020204" pitchFamily="34" charset="0"/>
              </a:rPr>
              <a:t>Brainstorming</a:t>
            </a:r>
            <a:r>
              <a:rPr lang="en-CA" dirty="0">
                <a:latin typeface="Arial" panose="020B0604020202020204" pitchFamily="34" charset="0"/>
                <a:cs typeface="Arial" panose="020B0604020202020204" pitchFamily="34" charset="0"/>
              </a:rPr>
              <a:t> is a group process of generating ideas that follows a set of guidelines including no criticism of ideas, no idea is too wild, and the process of building or piggybacking on other ideas.</a:t>
            </a:r>
          </a:p>
          <a:p>
            <a:r>
              <a:rPr lang="en-CA" b="1" dirty="0">
                <a:latin typeface="Arial" panose="020B0604020202020204" pitchFamily="34" charset="0"/>
                <a:cs typeface="Arial" panose="020B0604020202020204" pitchFamily="34" charset="0"/>
              </a:rPr>
              <a:t>Communication</a:t>
            </a:r>
            <a:r>
              <a:rPr lang="en-CA" dirty="0">
                <a:latin typeface="Arial" panose="020B0604020202020204" pitchFamily="34" charset="0"/>
                <a:cs typeface="Arial" panose="020B0604020202020204" pitchFamily="34" charset="0"/>
              </a:rPr>
              <a:t> is the exchange of information.</a:t>
            </a:r>
          </a:p>
          <a:p>
            <a:r>
              <a:rPr lang="en-CA" b="1" dirty="0">
                <a:latin typeface="Arial" panose="020B0604020202020204" pitchFamily="34" charset="0"/>
                <a:cs typeface="Arial" panose="020B0604020202020204" pitchFamily="34" charset="0"/>
              </a:rPr>
              <a:t>Consensus</a:t>
            </a:r>
            <a:r>
              <a:rPr lang="en-CA" dirty="0">
                <a:latin typeface="Arial" panose="020B0604020202020204" pitchFamily="34" charset="0"/>
                <a:cs typeface="Arial" panose="020B0604020202020204" pitchFamily="34" charset="0"/>
              </a:rPr>
              <a:t> is decision making where the entire group must agree on the idea or plan of action.</a:t>
            </a:r>
          </a:p>
          <a:p>
            <a:r>
              <a:rPr lang="en-CA" b="1" dirty="0">
                <a:latin typeface="Arial" panose="020B0604020202020204" pitchFamily="34" charset="0"/>
                <a:cs typeface="Arial" panose="020B0604020202020204" pitchFamily="34" charset="0"/>
              </a:rPr>
              <a:t>Creativity</a:t>
            </a:r>
            <a:r>
              <a:rPr lang="en-CA" dirty="0">
                <a:latin typeface="Arial" panose="020B0604020202020204" pitchFamily="34" charset="0"/>
                <a:cs typeface="Arial" panose="020B0604020202020204" pitchFamily="34" charset="0"/>
              </a:rPr>
              <a:t> is the generation of new, imaginative ideas.</a:t>
            </a:r>
          </a:p>
          <a:p>
            <a:r>
              <a:rPr lang="en-CA" b="1" dirty="0">
                <a:latin typeface="Arial" panose="020B0604020202020204" pitchFamily="34" charset="0"/>
                <a:cs typeface="Arial" panose="020B0604020202020204" pitchFamily="34" charset="0"/>
              </a:rPr>
              <a:t>Crucial conversations</a:t>
            </a:r>
            <a:r>
              <a:rPr lang="en-CA" dirty="0">
                <a:latin typeface="Arial" panose="020B0604020202020204" pitchFamily="34" charset="0"/>
                <a:cs typeface="Arial" panose="020B0604020202020204" pitchFamily="34" charset="0"/>
              </a:rPr>
              <a:t> are communications involving personal risk and high stress due to participants’ differing opinions and strong emotions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46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F2B1-6465-AAE2-E5CC-5FFD48FF868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5.8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D8F4DC5-6CAA-3839-2B3B-D3875FBB17BE}"/>
              </a:ext>
            </a:extLst>
          </p:cNvPr>
          <p:cNvSpPr>
            <a:spLocks noGrp="1"/>
          </p:cNvSpPr>
          <p:nvPr>
            <p:ph type="body" idx="1"/>
          </p:nvPr>
        </p:nvSpPr>
        <p:spPr>
          <a:xfrm>
            <a:off x="364142" y="1157046"/>
            <a:ext cx="8520600" cy="3339000"/>
          </a:xfrm>
        </p:spPr>
        <p:txBody>
          <a:bodyPr>
            <a:noAutofit/>
          </a:bodyPr>
          <a:lstStyle/>
          <a:p>
            <a:r>
              <a:rPr lang="en-CA" sz="1300" b="1" dirty="0">
                <a:latin typeface="Arial" panose="020B0604020202020204" pitchFamily="34" charset="0"/>
                <a:cs typeface="Arial" panose="020B0604020202020204" pitchFamily="34" charset="0"/>
              </a:rPr>
              <a:t>Decision making</a:t>
            </a:r>
            <a:r>
              <a:rPr lang="en-CA" sz="1300" dirty="0">
                <a:latin typeface="Arial" panose="020B0604020202020204" pitchFamily="34" charset="0"/>
                <a:cs typeface="Arial" panose="020B0604020202020204" pitchFamily="34" charset="0"/>
              </a:rPr>
              <a:t> refers to making choices among alternative courses of action—which may also include inaction.</a:t>
            </a:r>
          </a:p>
          <a:p>
            <a:r>
              <a:rPr lang="en-CA" sz="1300" b="1" dirty="0">
                <a:latin typeface="Arial" panose="020B0604020202020204" pitchFamily="34" charset="0"/>
                <a:cs typeface="Arial" panose="020B0604020202020204" pitchFamily="34" charset="0"/>
              </a:rPr>
              <a:t>Decision rule</a:t>
            </a:r>
            <a:r>
              <a:rPr lang="en-CA" sz="1300" dirty="0">
                <a:latin typeface="Arial" panose="020B0604020202020204" pitchFamily="34" charset="0"/>
                <a:cs typeface="Arial" panose="020B0604020202020204" pitchFamily="34" charset="0"/>
              </a:rPr>
              <a:t> is the automated response we use to make programmed decisions.</a:t>
            </a:r>
          </a:p>
          <a:p>
            <a:r>
              <a:rPr lang="en-CA" sz="1300" b="1" dirty="0">
                <a:latin typeface="Arial" panose="020B0604020202020204" pitchFamily="34" charset="0"/>
                <a:cs typeface="Arial" panose="020B0604020202020204" pitchFamily="34" charset="0"/>
              </a:rPr>
              <a:t>Decision trees</a:t>
            </a:r>
            <a:r>
              <a:rPr lang="en-CA" sz="1300" dirty="0">
                <a:latin typeface="Arial" panose="020B0604020202020204" pitchFamily="34" charset="0"/>
                <a:cs typeface="Arial" panose="020B0604020202020204" pitchFamily="34" charset="0"/>
              </a:rPr>
              <a:t> are diagrams in which answers to yes or no questions lead decision makers to address additional questions until they reach the end of the tree.</a:t>
            </a:r>
          </a:p>
          <a:p>
            <a:r>
              <a:rPr lang="en-CA" sz="1300" b="1" dirty="0">
                <a:latin typeface="Arial" panose="020B0604020202020204" pitchFamily="34" charset="0"/>
                <a:cs typeface="Arial" panose="020B0604020202020204" pitchFamily="34" charset="0"/>
              </a:rPr>
              <a:t>Delphi Technique</a:t>
            </a:r>
            <a:r>
              <a:rPr lang="en-CA" sz="1300" dirty="0">
                <a:latin typeface="Arial" panose="020B0604020202020204" pitchFamily="34" charset="0"/>
                <a:cs typeface="Arial" panose="020B0604020202020204" pitchFamily="34" charset="0"/>
              </a:rPr>
              <a:t> is a group decision making process using written responses to a series of questionnaires instead of physically bringing individuals together to make a decision.</a:t>
            </a:r>
          </a:p>
          <a:p>
            <a:r>
              <a:rPr lang="en-CA" sz="1300" b="1" dirty="0">
                <a:latin typeface="Arial" panose="020B0604020202020204" pitchFamily="34" charset="0"/>
                <a:cs typeface="Arial" panose="020B0604020202020204" pitchFamily="34" charset="0"/>
              </a:rPr>
              <a:t>Differences in meaning</a:t>
            </a:r>
            <a:r>
              <a:rPr lang="en-CA" sz="1300" dirty="0">
                <a:latin typeface="Arial" panose="020B0604020202020204" pitchFamily="34" charset="0"/>
                <a:cs typeface="Arial" panose="020B0604020202020204" pitchFamily="34" charset="0"/>
              </a:rPr>
              <a:t> occur because different words mean different things to different people; age, education, and cultural background are all factors that influence how a person interprets words.</a:t>
            </a:r>
          </a:p>
          <a:p>
            <a:r>
              <a:rPr lang="en-CA" sz="1300" b="1" dirty="0">
                <a:latin typeface="Arial" panose="020B0604020202020204" pitchFamily="34" charset="0"/>
                <a:cs typeface="Arial" panose="020B0604020202020204" pitchFamily="34" charset="0"/>
              </a:rPr>
              <a:t>Emotional disconnects</a:t>
            </a:r>
            <a:r>
              <a:rPr lang="en-CA" sz="1300" dirty="0">
                <a:latin typeface="Arial" panose="020B0604020202020204" pitchFamily="34" charset="0"/>
                <a:cs typeface="Arial" panose="020B0604020202020204" pitchFamily="34" charset="0"/>
              </a:rPr>
              <a:t> happen when the Sender or the Receiver is upset, whether about the subject at hand or about some unrelated incident. An emotionally upset Receiver tends to ignore or distort what the Sender is saying. A Sender who is emotionally upset may be unable to present ideas or feelings effectively.</a:t>
            </a:r>
          </a:p>
          <a:p>
            <a:r>
              <a:rPr lang="en-CA" sz="1300" b="1" dirty="0">
                <a:latin typeface="Arial" panose="020B0604020202020204" pitchFamily="34" charset="0"/>
                <a:cs typeface="Arial" panose="020B0604020202020204" pitchFamily="34" charset="0"/>
              </a:rPr>
              <a:t>Escalation of commitment</a:t>
            </a:r>
            <a:r>
              <a:rPr lang="en-CA" sz="1300" dirty="0">
                <a:latin typeface="Arial" panose="020B0604020202020204" pitchFamily="34" charset="0"/>
                <a:cs typeface="Arial" panose="020B0604020202020204" pitchFamily="34" charset="0"/>
              </a:rPr>
              <a:t> occurs when individuals continue on a failing course of action because they are already invested in it, even after information reveals this may be a poor path to follow.</a:t>
            </a:r>
          </a:p>
          <a:p>
            <a:r>
              <a:rPr lang="en-CA" sz="1300" b="1" dirty="0">
                <a:latin typeface="Arial" panose="020B0604020202020204" pitchFamily="34" charset="0"/>
                <a:cs typeface="Arial" panose="020B0604020202020204" pitchFamily="34" charset="0"/>
              </a:rPr>
              <a:t>Filtering</a:t>
            </a:r>
            <a:r>
              <a:rPr lang="en-CA" sz="1300" dirty="0">
                <a:latin typeface="Arial" panose="020B0604020202020204" pitchFamily="34" charset="0"/>
                <a:cs typeface="Arial" panose="020B0604020202020204" pitchFamily="34" charset="0"/>
              </a:rPr>
              <a:t> is the distortion or withholding of information to manage a person’s reactions.</a:t>
            </a:r>
          </a:p>
          <a:p>
            <a:r>
              <a:rPr lang="en-CA" sz="1300" b="1" dirty="0">
                <a:latin typeface="Arial" panose="020B0604020202020204" pitchFamily="34" charset="0"/>
                <a:cs typeface="Arial" panose="020B0604020202020204" pitchFamily="34" charset="0"/>
              </a:rPr>
              <a:t>Flexibility</a:t>
            </a:r>
            <a:r>
              <a:rPr lang="en-CA" sz="1300" dirty="0">
                <a:latin typeface="Arial" panose="020B0604020202020204" pitchFamily="34" charset="0"/>
                <a:cs typeface="Arial" panose="020B0604020202020204" pitchFamily="34" charset="0"/>
              </a:rPr>
              <a:t> refers to how different the ideas are from one another in the creative decision making process.</a:t>
            </a: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03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8591-87A1-9970-8079-788D294612C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5.8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CF47C5A-7194-4AA7-C511-8B465CC9CA55}"/>
              </a:ext>
            </a:extLst>
          </p:cNvPr>
          <p:cNvSpPr>
            <a:spLocks noGrp="1"/>
          </p:cNvSpPr>
          <p:nvPr>
            <p:ph type="body" idx="1"/>
          </p:nvPr>
        </p:nvSpPr>
        <p:spPr>
          <a:xfrm>
            <a:off x="347957" y="1132771"/>
            <a:ext cx="8670459" cy="3649622"/>
          </a:xfrm>
        </p:spPr>
        <p:txBody>
          <a:bodyPr>
            <a:noAutofit/>
          </a:bodyPr>
          <a:lstStyle/>
          <a:p>
            <a:r>
              <a:rPr lang="en-CA" sz="1300" b="1" dirty="0">
                <a:latin typeface="Arial" panose="020B0604020202020204" pitchFamily="34" charset="0"/>
                <a:cs typeface="Arial" panose="020B0604020202020204" pitchFamily="34" charset="0"/>
              </a:rPr>
              <a:t>Fluency</a:t>
            </a:r>
            <a:r>
              <a:rPr lang="en-CA" sz="1300" dirty="0">
                <a:latin typeface="Arial" panose="020B0604020202020204" pitchFamily="34" charset="0"/>
                <a:cs typeface="Arial" panose="020B0604020202020204" pitchFamily="34" charset="0"/>
              </a:rPr>
              <a:t> refers to the number of ideas a person is able to generate in the creative decision making process.</a:t>
            </a:r>
          </a:p>
          <a:p>
            <a:r>
              <a:rPr lang="en-CA" sz="1300" b="1" dirty="0">
                <a:latin typeface="Arial" panose="020B0604020202020204" pitchFamily="34" charset="0"/>
                <a:cs typeface="Arial" panose="020B0604020202020204" pitchFamily="34" charset="0"/>
              </a:rPr>
              <a:t>Framing bias</a:t>
            </a:r>
            <a:r>
              <a:rPr lang="en-CA" sz="1300" dirty="0">
                <a:latin typeface="Arial" panose="020B0604020202020204" pitchFamily="34" charset="0"/>
                <a:cs typeface="Arial" panose="020B0604020202020204" pitchFamily="34" charset="0"/>
              </a:rPr>
              <a:t> refers to the tendency of decision makers to be influenced by the way that a situation or problem is presented.</a:t>
            </a:r>
          </a:p>
          <a:p>
            <a:r>
              <a:rPr lang="en-CA" sz="1300" b="1" dirty="0">
                <a:latin typeface="Arial" panose="020B0604020202020204" pitchFamily="34" charset="0"/>
                <a:cs typeface="Arial" panose="020B0604020202020204" pitchFamily="34" charset="0"/>
              </a:rPr>
              <a:t>Gendered language</a:t>
            </a:r>
            <a:r>
              <a:rPr lang="en-CA" sz="1300" dirty="0">
                <a:latin typeface="Arial" panose="020B0604020202020204" pitchFamily="34" charset="0"/>
                <a:cs typeface="Arial" panose="020B0604020202020204" pitchFamily="34" charset="0"/>
              </a:rPr>
              <a:t> words, phrases, or titles that are linked to either males or females, for example chairman versus chair.</a:t>
            </a:r>
          </a:p>
          <a:p>
            <a:r>
              <a:rPr lang="en-CA" sz="1300" b="1" dirty="0">
                <a:latin typeface="Arial" panose="020B0604020202020204" pitchFamily="34" charset="0"/>
                <a:cs typeface="Arial" panose="020B0604020202020204" pitchFamily="34" charset="0"/>
              </a:rPr>
              <a:t>Grapevine</a:t>
            </a:r>
            <a:r>
              <a:rPr lang="en-CA" sz="1300" dirty="0">
                <a:latin typeface="Arial" panose="020B0604020202020204" pitchFamily="34" charset="0"/>
                <a:cs typeface="Arial" panose="020B0604020202020204" pitchFamily="34" charset="0"/>
              </a:rPr>
              <a:t> involves unofficial communication amongst colleagues where information is shared that may or may not be accurate (including gossip).</a:t>
            </a:r>
          </a:p>
          <a:p>
            <a:r>
              <a:rPr lang="en-CA" sz="1300" b="1" dirty="0">
                <a:latin typeface="Arial" panose="020B0604020202020204" pitchFamily="34" charset="0"/>
                <a:cs typeface="Arial" panose="020B0604020202020204" pitchFamily="34" charset="0"/>
              </a:rPr>
              <a:t>Group decision support systems (GDSS)</a:t>
            </a:r>
            <a:r>
              <a:rPr lang="en-CA" sz="1300" dirty="0">
                <a:latin typeface="Arial" panose="020B0604020202020204" pitchFamily="34" charset="0"/>
                <a:cs typeface="Arial" panose="020B0604020202020204" pitchFamily="34" charset="0"/>
              </a:rPr>
              <a:t> are interactive computer-based systems that combine communication and decision technologies to help groups make better decisions.</a:t>
            </a:r>
          </a:p>
          <a:p>
            <a:r>
              <a:rPr lang="en-CA" sz="1300" b="1" dirty="0">
                <a:latin typeface="Arial" panose="020B0604020202020204" pitchFamily="34" charset="0"/>
                <a:cs typeface="Arial" panose="020B0604020202020204" pitchFamily="34" charset="0"/>
              </a:rPr>
              <a:t>Groupthink</a:t>
            </a:r>
            <a:r>
              <a:rPr lang="en-CA" sz="1300" dirty="0">
                <a:latin typeface="Arial" panose="020B0604020202020204" pitchFamily="34" charset="0"/>
                <a:cs typeface="Arial" panose="020B0604020202020204" pitchFamily="34" charset="0"/>
              </a:rPr>
              <a:t> the tendency to avoid critically evaluating ideas that the group favors.</a:t>
            </a:r>
          </a:p>
          <a:p>
            <a:r>
              <a:rPr lang="en-CA" sz="1300" b="1" dirty="0">
                <a:latin typeface="Arial" panose="020B0604020202020204" pitchFamily="34" charset="0"/>
                <a:cs typeface="Arial" panose="020B0604020202020204" pitchFamily="34" charset="0"/>
              </a:rPr>
              <a:t>Hindsight bias</a:t>
            </a:r>
            <a:r>
              <a:rPr lang="en-CA" sz="1300" dirty="0">
                <a:latin typeface="Arial" panose="020B0604020202020204" pitchFamily="34" charset="0"/>
                <a:cs typeface="Arial" panose="020B0604020202020204" pitchFamily="34" charset="0"/>
              </a:rPr>
              <a:t> occurs when looking backward in time where mistakes made seem obvious after they have already occurred.</a:t>
            </a:r>
          </a:p>
          <a:p>
            <a:r>
              <a:rPr lang="en-CA" sz="1300" b="1" dirty="0">
                <a:latin typeface="Arial" panose="020B0604020202020204" pitchFamily="34" charset="0"/>
                <a:cs typeface="Arial" panose="020B0604020202020204" pitchFamily="34" charset="0"/>
              </a:rPr>
              <a:t>Idea quotas</a:t>
            </a:r>
            <a:r>
              <a:rPr lang="en-CA" sz="1300" dirty="0">
                <a:latin typeface="Arial" panose="020B0604020202020204" pitchFamily="34" charset="0"/>
                <a:cs typeface="Arial" panose="020B0604020202020204" pitchFamily="34" charset="0"/>
              </a:rPr>
              <a:t> determine the number of ideas a group must generate.</a:t>
            </a:r>
          </a:p>
          <a:p>
            <a:r>
              <a:rPr lang="en-CA" sz="1300" b="1" dirty="0">
                <a:latin typeface="Arial" panose="020B0604020202020204" pitchFamily="34" charset="0"/>
                <a:cs typeface="Arial" panose="020B0604020202020204" pitchFamily="34" charset="0"/>
              </a:rPr>
              <a:t>Illumination</a:t>
            </a:r>
            <a:r>
              <a:rPr lang="en-CA" sz="1300" dirty="0">
                <a:latin typeface="Arial" panose="020B0604020202020204" pitchFamily="34" charset="0"/>
                <a:cs typeface="Arial" panose="020B0604020202020204" pitchFamily="34" charset="0"/>
              </a:rPr>
              <a:t> is the decision making step also known as the insight moment, when the solution to the problem becomes apparent to the person – often when it is least expected.</a:t>
            </a:r>
          </a:p>
          <a:p>
            <a:r>
              <a:rPr lang="en-CA" sz="1300" b="1" dirty="0">
                <a:latin typeface="Arial" panose="020B0604020202020204" pitchFamily="34" charset="0"/>
                <a:cs typeface="Arial" panose="020B0604020202020204" pitchFamily="34" charset="0"/>
              </a:rPr>
              <a:t>Immersion</a:t>
            </a:r>
            <a:r>
              <a:rPr lang="en-CA" sz="1300" dirty="0">
                <a:latin typeface="Arial" panose="020B0604020202020204" pitchFamily="34" charset="0"/>
                <a:cs typeface="Arial" panose="020B0604020202020204" pitchFamily="34" charset="0"/>
              </a:rPr>
              <a:t> is the decision making step involving information gathering and conscious thought about the problem.</a:t>
            </a:r>
          </a:p>
          <a:p>
            <a:endParaRPr lang="en-CA" sz="1300" dirty="0">
              <a:latin typeface="Arial" panose="020B0604020202020204" pitchFamily="34" charset="0"/>
              <a:cs typeface="Arial" panose="020B0604020202020204" pitchFamily="34" charset="0"/>
            </a:endParaRPr>
          </a:p>
          <a:p>
            <a:pPr marL="114300" indent="0">
              <a:buNone/>
            </a:pPr>
            <a:br>
              <a:rPr lang="en-CA"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64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C9EE-3883-DD70-1FBB-B545186059A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5.8 Key Terms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2A8E878-74C4-3845-434F-5D6A8545744E}"/>
              </a:ext>
            </a:extLst>
          </p:cNvPr>
          <p:cNvSpPr>
            <a:spLocks noGrp="1"/>
          </p:cNvSpPr>
          <p:nvPr>
            <p:ph type="body" idx="1"/>
          </p:nvPr>
        </p:nvSpPr>
        <p:spPr>
          <a:xfrm>
            <a:off x="311700" y="1140863"/>
            <a:ext cx="8520600" cy="3339000"/>
          </a:xfrm>
        </p:spPr>
        <p:txBody>
          <a:bodyPr>
            <a:noAutofit/>
          </a:bodyPr>
          <a:lstStyle/>
          <a:p>
            <a:r>
              <a:rPr lang="en-CA" sz="1300" b="1" dirty="0">
                <a:latin typeface="Arial" panose="020B0604020202020204" pitchFamily="34" charset="0"/>
                <a:cs typeface="Arial" panose="020B0604020202020204" pitchFamily="34" charset="0"/>
              </a:rPr>
              <a:t>Incubation</a:t>
            </a:r>
            <a:r>
              <a:rPr lang="en-CA" sz="1300" dirty="0">
                <a:latin typeface="Arial" panose="020B0604020202020204" pitchFamily="34" charset="0"/>
                <a:cs typeface="Arial" panose="020B0604020202020204" pitchFamily="34" charset="0"/>
              </a:rPr>
              <a:t> is the decision making step that allows the brain to work on the problem unconsciously while the individual sets the problem aside and does not focus on it.</a:t>
            </a:r>
          </a:p>
          <a:p>
            <a:r>
              <a:rPr lang="en-CA" sz="1300" b="1" dirty="0">
                <a:latin typeface="Arial" panose="020B0604020202020204" pitchFamily="34" charset="0"/>
                <a:cs typeface="Arial" panose="020B0604020202020204" pitchFamily="34" charset="0"/>
              </a:rPr>
              <a:t>Information overload</a:t>
            </a:r>
            <a:r>
              <a:rPr lang="en-CA" sz="1300" dirty="0">
                <a:latin typeface="Arial" panose="020B0604020202020204" pitchFamily="34" charset="0"/>
                <a:cs typeface="Arial" panose="020B0604020202020204" pitchFamily="34" charset="0"/>
              </a:rPr>
              <a:t> a state of imbalance when we are receiving more information than we can take in.</a:t>
            </a:r>
          </a:p>
          <a:p>
            <a:r>
              <a:rPr lang="en-CA" sz="1300" b="1" dirty="0">
                <a:latin typeface="Arial" panose="020B0604020202020204" pitchFamily="34" charset="0"/>
                <a:cs typeface="Arial" panose="020B0604020202020204" pitchFamily="34" charset="0"/>
              </a:rPr>
              <a:t>Jargon</a:t>
            </a:r>
            <a:r>
              <a:rPr lang="en-CA" sz="1300" dirty="0">
                <a:latin typeface="Arial" panose="020B0604020202020204" pitchFamily="34" charset="0"/>
                <a:cs typeface="Arial" panose="020B0604020202020204" pitchFamily="34" charset="0"/>
              </a:rPr>
              <a:t> is the language of specialized terms used by a group or profession.</a:t>
            </a:r>
          </a:p>
          <a:p>
            <a:r>
              <a:rPr lang="en-CA" sz="1300" b="1" dirty="0">
                <a:latin typeface="Arial" panose="020B0604020202020204" pitchFamily="34" charset="0"/>
                <a:cs typeface="Arial" panose="020B0604020202020204" pitchFamily="34" charset="0"/>
              </a:rPr>
              <a:t>Lack of source familiarity or credibility</a:t>
            </a:r>
            <a:r>
              <a:rPr lang="en-CA" sz="1300" dirty="0">
                <a:latin typeface="Arial" panose="020B0604020202020204" pitchFamily="34" charset="0"/>
                <a:cs typeface="Arial" panose="020B0604020202020204" pitchFamily="34" charset="0"/>
              </a:rPr>
              <a:t> occurs when the Sender and the Receiver lack common context,  are unfamiliar with one another so misinterpret messages, or when the Sender lacks credibility or is untrustworthy.</a:t>
            </a:r>
          </a:p>
          <a:p>
            <a:r>
              <a:rPr lang="en-CA" sz="1300" b="1" dirty="0">
                <a:latin typeface="Arial" panose="020B0604020202020204" pitchFamily="34" charset="0"/>
                <a:cs typeface="Arial" panose="020B0604020202020204" pitchFamily="34" charset="0"/>
              </a:rPr>
              <a:t>Majority rule</a:t>
            </a:r>
            <a:r>
              <a:rPr lang="en-CA" sz="1300" dirty="0">
                <a:latin typeface="Arial" panose="020B0604020202020204" pitchFamily="34" charset="0"/>
                <a:cs typeface="Arial" panose="020B0604020202020204" pitchFamily="34" charset="0"/>
              </a:rPr>
              <a:t> refers to decision making where each member of the group is given a single vote, and the option that receives the greatest number of votes is selected.</a:t>
            </a:r>
          </a:p>
          <a:p>
            <a:r>
              <a:rPr lang="en-CA" sz="1300" b="1" dirty="0">
                <a:latin typeface="Arial" panose="020B0604020202020204" pitchFamily="34" charset="0"/>
                <a:cs typeface="Arial" panose="020B0604020202020204" pitchFamily="34" charset="0"/>
              </a:rPr>
              <a:t>Medium/channel</a:t>
            </a:r>
            <a:r>
              <a:rPr lang="en-CA" sz="1300" dirty="0">
                <a:latin typeface="Arial" panose="020B0604020202020204" pitchFamily="34" charset="0"/>
                <a:cs typeface="Arial" panose="020B0604020202020204" pitchFamily="34" charset="0"/>
              </a:rPr>
              <a:t> is the manner by which information is exchanged – this can be oral, written (text, email, advertisement, etc.), or non-verbal.</a:t>
            </a:r>
          </a:p>
          <a:p>
            <a:r>
              <a:rPr lang="en-CA" sz="1300" b="1" dirty="0">
                <a:latin typeface="Arial" panose="020B0604020202020204" pitchFamily="34" charset="0"/>
                <a:cs typeface="Arial" panose="020B0604020202020204" pitchFamily="34" charset="0"/>
              </a:rPr>
              <a:t>Noise</a:t>
            </a:r>
            <a:r>
              <a:rPr lang="en-CA" sz="1300" dirty="0">
                <a:latin typeface="Arial" panose="020B0604020202020204" pitchFamily="34" charset="0"/>
                <a:cs typeface="Arial" panose="020B0604020202020204" pitchFamily="34" charset="0"/>
              </a:rPr>
              <a:t> is anything that interferes with or distorts the Message being exchanged.</a:t>
            </a:r>
          </a:p>
          <a:p>
            <a:r>
              <a:rPr lang="en-CA" sz="1300" b="1" dirty="0">
                <a:latin typeface="Arial" panose="020B0604020202020204" pitchFamily="34" charset="0"/>
                <a:cs typeface="Arial" panose="020B0604020202020204" pitchFamily="34" charset="0"/>
              </a:rPr>
              <a:t>Nominal Group Technique (NGT)</a:t>
            </a:r>
            <a:r>
              <a:rPr lang="en-CA" sz="1300" dirty="0">
                <a:latin typeface="Arial" panose="020B0604020202020204" pitchFamily="34" charset="0"/>
                <a:cs typeface="Arial" panose="020B0604020202020204" pitchFamily="34" charset="0"/>
              </a:rPr>
              <a:t> ensures that all members participate fully in group decision making through four steps:  (1) each member records ideas independently, (2) the group shares their ideas, (3) discussion, clarification, and evaluation of ideas occurs, and (4) individuals vote for their favorite ideas by using either ranking or rating techniques.</a:t>
            </a:r>
          </a:p>
          <a:p>
            <a:r>
              <a:rPr lang="en-CA" sz="1300" b="1" dirty="0">
                <a:latin typeface="Arial" panose="020B0604020202020204" pitchFamily="34" charset="0"/>
                <a:cs typeface="Arial" panose="020B0604020202020204" pitchFamily="34" charset="0"/>
              </a:rPr>
              <a:t>Nonprogrammed decisions</a:t>
            </a:r>
            <a:r>
              <a:rPr lang="en-CA" sz="1300" dirty="0">
                <a:latin typeface="Arial" panose="020B0604020202020204" pitchFamily="34" charset="0"/>
                <a:cs typeface="Arial" panose="020B0604020202020204" pitchFamily="34" charset="0"/>
              </a:rPr>
              <a:t> are unique and important, requiring conscious thinking, information gathering, and careful consideration of alternatives.</a:t>
            </a:r>
          </a:p>
          <a:p>
            <a:pPr marL="114300" indent="0">
              <a:buNone/>
            </a:pPr>
            <a:endParaRPr lang="en-CA" sz="1300" dirty="0">
              <a:latin typeface="Arial" panose="020B0604020202020204" pitchFamily="34" charset="0"/>
              <a:cs typeface="Arial" panose="020B0604020202020204" pitchFamily="34" charset="0"/>
            </a:endParaRPr>
          </a:p>
          <a:p>
            <a:pPr marL="114300" indent="0">
              <a:buNone/>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390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B32-934B-363F-EC75-58B510D2ABA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5.8 Key Terms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F2570C2-C704-B4EC-C9E4-753487B6DE19}"/>
              </a:ext>
            </a:extLst>
          </p:cNvPr>
          <p:cNvSpPr>
            <a:spLocks noGrp="1"/>
          </p:cNvSpPr>
          <p:nvPr>
            <p:ph type="body" idx="1"/>
          </p:nvPr>
        </p:nvSpPr>
        <p:spPr/>
        <p:txBody>
          <a:bodyPr>
            <a:noAutofit/>
          </a:bodyPr>
          <a:lstStyle/>
          <a:p>
            <a:r>
              <a:rPr lang="en-CA" sz="1300" b="1" dirty="0">
                <a:latin typeface="Arial" panose="020B0604020202020204" pitchFamily="34" charset="0"/>
                <a:cs typeface="Arial" panose="020B0604020202020204" pitchFamily="34" charset="0"/>
              </a:rPr>
              <a:t>Operational decisions</a:t>
            </a:r>
            <a:r>
              <a:rPr lang="en-CA" sz="1300" dirty="0">
                <a:latin typeface="Arial" panose="020B0604020202020204" pitchFamily="34" charset="0"/>
                <a:cs typeface="Arial" panose="020B0604020202020204" pitchFamily="34" charset="0"/>
              </a:rPr>
              <a:t> are shorter term decisions that employees make to run an organization on a day to day basis.</a:t>
            </a:r>
          </a:p>
          <a:p>
            <a:r>
              <a:rPr lang="en-CA" sz="1300" b="1" dirty="0">
                <a:latin typeface="Arial" panose="020B0604020202020204" pitchFamily="34" charset="0"/>
                <a:cs typeface="Arial" panose="020B0604020202020204" pitchFamily="34" charset="0"/>
              </a:rPr>
              <a:t>Originality</a:t>
            </a:r>
            <a:r>
              <a:rPr lang="en-CA" sz="1300" dirty="0">
                <a:latin typeface="Arial" panose="020B0604020202020204" pitchFamily="34" charset="0"/>
                <a:cs typeface="Arial" panose="020B0604020202020204" pitchFamily="34" charset="0"/>
              </a:rPr>
              <a:t> refers to the uniqueness of ideas in the creative decision making process.</a:t>
            </a:r>
          </a:p>
          <a:p>
            <a:r>
              <a:rPr lang="en-CA" sz="1300" b="1" dirty="0">
                <a:latin typeface="Arial" panose="020B0604020202020204" pitchFamily="34" charset="0"/>
                <a:cs typeface="Arial" panose="020B0604020202020204" pitchFamily="34" charset="0"/>
              </a:rPr>
              <a:t>Overconfidence bias</a:t>
            </a:r>
            <a:r>
              <a:rPr lang="en-CA" sz="1300" dirty="0">
                <a:latin typeface="Arial" panose="020B0604020202020204" pitchFamily="34" charset="0"/>
                <a:cs typeface="Arial" panose="020B0604020202020204" pitchFamily="34" charset="0"/>
              </a:rPr>
              <a:t> occurs when individuals overestimate their abilities.</a:t>
            </a:r>
          </a:p>
          <a:p>
            <a:r>
              <a:rPr lang="en-CA" sz="1300" b="1" dirty="0">
                <a:latin typeface="Arial" panose="020B0604020202020204" pitchFamily="34" charset="0"/>
                <a:cs typeface="Arial" panose="020B0604020202020204" pitchFamily="34" charset="0"/>
              </a:rPr>
              <a:t>Political correctness</a:t>
            </a:r>
            <a:r>
              <a:rPr lang="en-CA" sz="1300" dirty="0">
                <a:latin typeface="Arial" panose="020B0604020202020204" pitchFamily="34" charset="0"/>
                <a:cs typeface="Arial" panose="020B0604020202020204" pitchFamily="34" charset="0"/>
              </a:rPr>
              <a:t> includes using language in a non-gendered unbiased way to defuse the volatile nature of words and avoid stereotyping.</a:t>
            </a:r>
          </a:p>
          <a:p>
            <a:r>
              <a:rPr lang="en-CA" sz="1300" b="1" dirty="0">
                <a:latin typeface="Arial" panose="020B0604020202020204" pitchFamily="34" charset="0"/>
                <a:cs typeface="Arial" panose="020B0604020202020204" pitchFamily="34" charset="0"/>
              </a:rPr>
              <a:t>Problem identification</a:t>
            </a:r>
            <a:r>
              <a:rPr lang="en-CA" sz="1300" dirty="0">
                <a:latin typeface="Arial" panose="020B0604020202020204" pitchFamily="34" charset="0"/>
                <a:cs typeface="Arial" panose="020B0604020202020204" pitchFamily="34" charset="0"/>
              </a:rPr>
              <a:t> is the first step in decision making where the root cause of the issue is determined.</a:t>
            </a:r>
          </a:p>
          <a:p>
            <a:r>
              <a:rPr lang="en-CA" sz="1300" b="1" dirty="0">
                <a:latin typeface="Arial" panose="020B0604020202020204" pitchFamily="34" charset="0"/>
                <a:cs typeface="Arial" panose="020B0604020202020204" pitchFamily="34" charset="0"/>
              </a:rPr>
              <a:t>Programmed decisions</a:t>
            </a:r>
            <a:r>
              <a:rPr lang="en-CA" sz="1300" dirty="0">
                <a:latin typeface="Arial" panose="020B0604020202020204" pitchFamily="34" charset="0"/>
                <a:cs typeface="Arial" panose="020B0604020202020204" pitchFamily="34" charset="0"/>
              </a:rPr>
              <a:t> are decisions that occur frequently enough that we develop an automated response to them.</a:t>
            </a:r>
          </a:p>
          <a:p>
            <a:r>
              <a:rPr lang="en-CA" sz="1300" b="1" dirty="0">
                <a:latin typeface="Arial" panose="020B0604020202020204" pitchFamily="34" charset="0"/>
                <a:cs typeface="Arial" panose="020B0604020202020204" pitchFamily="34" charset="0"/>
              </a:rPr>
              <a:t>Rational decision-making model</a:t>
            </a:r>
            <a:r>
              <a:rPr lang="en-CA" sz="1300" dirty="0">
                <a:latin typeface="Arial" panose="020B0604020202020204" pitchFamily="34" charset="0"/>
                <a:cs typeface="Arial" panose="020B0604020202020204" pitchFamily="34" charset="0"/>
              </a:rPr>
              <a:t> describes a series of steps that decision makers should consider if their goal is to maximize the quality of their outcomes.</a:t>
            </a:r>
          </a:p>
          <a:p>
            <a:r>
              <a:rPr lang="en-CA" sz="1300" b="1" dirty="0">
                <a:latin typeface="Arial" panose="020B0604020202020204" pitchFamily="34" charset="0"/>
                <a:cs typeface="Arial" panose="020B0604020202020204" pitchFamily="34" charset="0"/>
              </a:rPr>
              <a:t>Receiver</a:t>
            </a:r>
            <a:r>
              <a:rPr lang="en-CA" sz="1300" dirty="0">
                <a:latin typeface="Arial" panose="020B0604020202020204" pitchFamily="34" charset="0"/>
                <a:cs typeface="Arial" panose="020B0604020202020204" pitchFamily="34" charset="0"/>
              </a:rPr>
              <a:t> is the person who receives the Message. The Receiver decodes the Message by assigning meaning to the words or nonverbal communication.</a:t>
            </a:r>
          </a:p>
          <a:p>
            <a:r>
              <a:rPr lang="en-CA" sz="1300" b="1" dirty="0">
                <a:latin typeface="Arial" panose="020B0604020202020204" pitchFamily="34" charset="0"/>
                <a:cs typeface="Arial" panose="020B0604020202020204" pitchFamily="34" charset="0"/>
              </a:rPr>
              <a:t>Satisfice</a:t>
            </a:r>
            <a:r>
              <a:rPr lang="en-CA" sz="1300" dirty="0">
                <a:latin typeface="Arial" panose="020B0604020202020204" pitchFamily="34" charset="0"/>
                <a:cs typeface="Arial" panose="020B0604020202020204" pitchFamily="34" charset="0"/>
              </a:rPr>
              <a:t> refers to accepting the first alternative that meets your minimum criteria.</a:t>
            </a:r>
          </a:p>
          <a:p>
            <a:r>
              <a:rPr lang="en-CA" sz="1300" b="1" dirty="0">
                <a:latin typeface="Arial" panose="020B0604020202020204" pitchFamily="34" charset="0"/>
                <a:cs typeface="Arial" panose="020B0604020202020204" pitchFamily="34" charset="0"/>
              </a:rPr>
              <a:t>Selective perception</a:t>
            </a:r>
            <a:r>
              <a:rPr lang="en-CA" sz="1300" dirty="0">
                <a:latin typeface="Arial" panose="020B0604020202020204" pitchFamily="34" charset="0"/>
                <a:cs typeface="Arial" panose="020B0604020202020204" pitchFamily="34" charset="0"/>
              </a:rPr>
              <a:t> refers to filtering what we see and hear, often unconsciously, to suit our own needs.</a:t>
            </a:r>
          </a:p>
          <a:p>
            <a:r>
              <a:rPr lang="en-CA" sz="1300" b="1" dirty="0">
                <a:latin typeface="Arial" panose="020B0604020202020204" pitchFamily="34" charset="0"/>
                <a:cs typeface="Arial" panose="020B0604020202020204" pitchFamily="34" charset="0"/>
              </a:rPr>
              <a:t>Semantics</a:t>
            </a:r>
            <a:r>
              <a:rPr lang="en-CA" sz="1300" dirty="0">
                <a:latin typeface="Arial" panose="020B0604020202020204" pitchFamily="34" charset="0"/>
                <a:cs typeface="Arial" panose="020B0604020202020204" pitchFamily="34" charset="0"/>
              </a:rPr>
              <a:t> is the study of meaning in communication. Words and phrases can mean different things to different people, or they might not mean anything to another person.</a:t>
            </a:r>
          </a:p>
          <a:p>
            <a:pPr marL="114300" indent="0">
              <a:buNone/>
            </a:pPr>
            <a:endParaRPr lang="en-CA" sz="1300" dirty="0">
              <a:latin typeface="Arial" panose="020B0604020202020204" pitchFamily="34" charset="0"/>
              <a:cs typeface="Arial" panose="020B0604020202020204" pitchFamily="34" charset="0"/>
            </a:endParaRPr>
          </a:p>
          <a:p>
            <a:pPr marL="114300" indent="0">
              <a:buNone/>
            </a:pPr>
            <a:endParaRPr lang="en-CA"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5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BC4E-62C5-33CE-7B37-30D12AB3919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5.8 Key Terms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67C73CE-A57A-7908-25EA-8E57FC9445B2}"/>
              </a:ext>
            </a:extLst>
          </p:cNvPr>
          <p:cNvSpPr>
            <a:spLocks noGrp="1"/>
          </p:cNvSpPr>
          <p:nvPr>
            <p:ph type="body" idx="1"/>
          </p:nvPr>
        </p:nvSpPr>
        <p:spPr>
          <a:xfrm>
            <a:off x="311700" y="1008422"/>
            <a:ext cx="8520600" cy="3339000"/>
          </a:xfrm>
        </p:spPr>
        <p:txBody>
          <a:bodyPr>
            <a:noAutofit/>
          </a:bodyPr>
          <a:lstStyle/>
          <a:p>
            <a:r>
              <a:rPr lang="en-CA" sz="1300" b="1" dirty="0">
                <a:latin typeface="Arial" panose="020B0604020202020204" pitchFamily="34" charset="0"/>
                <a:cs typeface="Arial" panose="020B0604020202020204" pitchFamily="34" charset="0"/>
              </a:rPr>
              <a:t>Sender</a:t>
            </a:r>
            <a:r>
              <a:rPr lang="en-CA" sz="1300" dirty="0">
                <a:latin typeface="Arial" panose="020B0604020202020204" pitchFamily="34" charset="0"/>
                <a:cs typeface="Arial" panose="020B0604020202020204" pitchFamily="34" charset="0"/>
              </a:rPr>
              <a:t> the originator of the information to be exchanged who encodes a message by translating an idea into words.</a:t>
            </a:r>
          </a:p>
          <a:p>
            <a:r>
              <a:rPr lang="en-CA" sz="1300" b="1" dirty="0">
                <a:latin typeface="Arial" panose="020B0604020202020204" pitchFamily="34" charset="0"/>
                <a:cs typeface="Arial" panose="020B0604020202020204" pitchFamily="34" charset="0"/>
              </a:rPr>
              <a:t>Social loafing</a:t>
            </a:r>
            <a:r>
              <a:rPr lang="en-CA" sz="1300" dirty="0">
                <a:latin typeface="Arial" panose="020B0604020202020204" pitchFamily="34" charset="0"/>
                <a:cs typeface="Arial" panose="020B0604020202020204" pitchFamily="34" charset="0"/>
              </a:rPr>
              <a:t> the tendency of some members to put forth less effort while working within a group.</a:t>
            </a:r>
          </a:p>
          <a:p>
            <a:r>
              <a:rPr lang="en-CA" sz="1300" b="1" dirty="0">
                <a:latin typeface="Arial" panose="020B0604020202020204" pitchFamily="34" charset="0"/>
                <a:cs typeface="Arial" panose="020B0604020202020204" pitchFamily="34" charset="0"/>
              </a:rPr>
              <a:t>Storytelling</a:t>
            </a:r>
            <a:r>
              <a:rPr lang="en-CA" sz="1300" dirty="0">
                <a:latin typeface="Arial" panose="020B0604020202020204" pitchFamily="34" charset="0"/>
                <a:cs typeface="Arial" panose="020B0604020202020204" pitchFamily="34" charset="0"/>
              </a:rPr>
              <a:t> is communication through the use of stories to help construct common meanings and provide clarity.</a:t>
            </a:r>
          </a:p>
          <a:p>
            <a:r>
              <a:rPr lang="en-CA" sz="1300" b="1" dirty="0">
                <a:latin typeface="Arial" panose="020B0604020202020204" pitchFamily="34" charset="0"/>
                <a:cs typeface="Arial" panose="020B0604020202020204" pitchFamily="34" charset="0"/>
              </a:rPr>
              <a:t>Strategic decisions</a:t>
            </a:r>
            <a:r>
              <a:rPr lang="en-CA" sz="1300" dirty="0">
                <a:latin typeface="Arial" panose="020B0604020202020204" pitchFamily="34" charset="0"/>
                <a:cs typeface="Arial" panose="020B0604020202020204" pitchFamily="34" charset="0"/>
              </a:rPr>
              <a:t> are long term decisions that set the course of an organization.</a:t>
            </a:r>
          </a:p>
          <a:p>
            <a:r>
              <a:rPr lang="en-CA" sz="1300" b="1" dirty="0">
                <a:latin typeface="Arial" panose="020B0604020202020204" pitchFamily="34" charset="0"/>
                <a:cs typeface="Arial" panose="020B0604020202020204" pitchFamily="34" charset="0"/>
              </a:rPr>
              <a:t>Tactical decisions</a:t>
            </a:r>
            <a:r>
              <a:rPr lang="en-CA" sz="1300" dirty="0">
                <a:latin typeface="Arial" panose="020B0604020202020204" pitchFamily="34" charset="0"/>
                <a:cs typeface="Arial" panose="020B0604020202020204" pitchFamily="34" charset="0"/>
              </a:rPr>
              <a:t> are more detailed mid term decisions including action plans to achieve an organization’s overall strategy.</a:t>
            </a:r>
          </a:p>
          <a:p>
            <a:r>
              <a:rPr lang="en-CA" sz="1300" b="1" dirty="0">
                <a:latin typeface="Arial" panose="020B0604020202020204" pitchFamily="34" charset="0"/>
                <a:cs typeface="Arial" panose="020B0604020202020204" pitchFamily="34" charset="0"/>
              </a:rPr>
              <a:t>The intuitive decision-making model</a:t>
            </a:r>
            <a:r>
              <a:rPr lang="en-CA" sz="1300" dirty="0">
                <a:latin typeface="Arial" panose="020B0604020202020204" pitchFamily="34" charset="0"/>
                <a:cs typeface="Arial" panose="020B0604020202020204" pitchFamily="34" charset="0"/>
              </a:rPr>
              <a:t> is based on intuition or experience rather than following a formal process.</a:t>
            </a:r>
          </a:p>
          <a:p>
            <a:r>
              <a:rPr lang="en-CA" sz="1300" b="1" dirty="0">
                <a:latin typeface="Arial" panose="020B0604020202020204" pitchFamily="34" charset="0"/>
                <a:cs typeface="Arial" panose="020B0604020202020204" pitchFamily="34" charset="0"/>
              </a:rPr>
              <a:t>Verbal communication</a:t>
            </a:r>
            <a:r>
              <a:rPr lang="en-CA" sz="1300" dirty="0">
                <a:latin typeface="Arial" panose="020B0604020202020204" pitchFamily="34" charset="0"/>
                <a:cs typeface="Arial" panose="020B0604020202020204" pitchFamily="34" charset="0"/>
              </a:rPr>
              <a:t> takes place via phone, web based calls or conferences, through media, or in person.</a:t>
            </a:r>
          </a:p>
          <a:p>
            <a:r>
              <a:rPr lang="en-CA" sz="1300" b="1" dirty="0">
                <a:latin typeface="Arial" panose="020B0604020202020204" pitchFamily="34" charset="0"/>
                <a:cs typeface="Arial" panose="020B0604020202020204" pitchFamily="34" charset="0"/>
              </a:rPr>
              <a:t>Verification and application</a:t>
            </a:r>
            <a:r>
              <a:rPr lang="en-CA" sz="1300" dirty="0">
                <a:latin typeface="Arial" panose="020B0604020202020204" pitchFamily="34" charset="0"/>
                <a:cs typeface="Arial" panose="020B0604020202020204" pitchFamily="34" charset="0"/>
              </a:rPr>
              <a:t> is the final decision making step where the decision maker consciously verifies the feasibility of the solution and implements the decision.</a:t>
            </a:r>
          </a:p>
          <a:p>
            <a:r>
              <a:rPr lang="en-CA" sz="1300" b="1" dirty="0" err="1">
                <a:latin typeface="Arial" panose="020B0604020202020204" pitchFamily="34" charset="0"/>
                <a:cs typeface="Arial" panose="020B0604020202020204" pitchFamily="34" charset="0"/>
              </a:rPr>
              <a:t>Wildstorming</a:t>
            </a:r>
            <a:r>
              <a:rPr lang="en-CA" sz="1300" dirty="0">
                <a:latin typeface="Arial" panose="020B0604020202020204" pitchFamily="34" charset="0"/>
                <a:cs typeface="Arial" panose="020B0604020202020204" pitchFamily="34" charset="0"/>
              </a:rPr>
              <a:t> occurs when a group focuses on generating seemingly impossible ideas then determine ways to make the impossible possible.</a:t>
            </a:r>
          </a:p>
          <a:p>
            <a:r>
              <a:rPr lang="en-CA" sz="1300" b="1" dirty="0">
                <a:latin typeface="Arial" panose="020B0604020202020204" pitchFamily="34" charset="0"/>
                <a:cs typeface="Arial" panose="020B0604020202020204" pitchFamily="34" charset="0"/>
              </a:rPr>
              <a:t>Written business communications</a:t>
            </a:r>
            <a:r>
              <a:rPr lang="en-CA" sz="1300" dirty="0">
                <a:latin typeface="Arial" panose="020B0604020202020204" pitchFamily="34" charset="0"/>
                <a:cs typeface="Arial" panose="020B0604020202020204" pitchFamily="34" charset="0"/>
              </a:rPr>
              <a:t> are printed messages.</a:t>
            </a: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3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E971-D582-1244-4D6D-CE36D209613A}"/>
              </a:ext>
            </a:extLst>
          </p:cNvPr>
          <p:cNvSpPr>
            <a:spLocks noGrp="1"/>
          </p:cNvSpPr>
          <p:nvPr>
            <p:ph type="title"/>
          </p:nvPr>
        </p:nvSpPr>
        <p:spPr>
          <a:xfrm>
            <a:off x="132202" y="270725"/>
            <a:ext cx="9439842" cy="607800"/>
          </a:xfrm>
        </p:spPr>
        <p:txBody>
          <a:bodyPr>
            <a:noAutofit/>
          </a:bodyPr>
          <a:lstStyle/>
          <a:p>
            <a:r>
              <a:rPr lang="en-CA" sz="1900" dirty="0">
                <a:latin typeface="Arial" panose="020B0604020202020204" pitchFamily="34" charset="0"/>
                <a:cs typeface="Arial" panose="020B0604020202020204" pitchFamily="34" charset="0"/>
              </a:rPr>
              <a:t>5.1 Communication and Case in Point: Edward Jones Communicates Caring</a:t>
            </a: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9DB2DFA-5F00-CE7A-AB3E-CE59465C9C9E}"/>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How has Edward Jones maintained this favorable reputation in the eyes of both its employees and its customers?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It begins with the perks offered, including profit sharing and telecommuting. But if you ask the company’s CEO, Tim </a:t>
            </a:r>
            <a:r>
              <a:rPr lang="en-CA" sz="2000" dirty="0" err="1">
                <a:latin typeface="Arial" panose="020B0604020202020204" pitchFamily="34" charset="0"/>
                <a:cs typeface="Arial" panose="020B0604020202020204" pitchFamily="34" charset="0"/>
              </a:rPr>
              <a:t>Kirley</a:t>
            </a:r>
            <a:r>
              <a:rPr lang="en-CA" sz="2000" dirty="0">
                <a:latin typeface="Arial" panose="020B0604020202020204" pitchFamily="34" charset="0"/>
                <a:cs typeface="Arial" panose="020B0604020202020204" pitchFamily="34" charset="0"/>
              </a:rPr>
              <a:t>, he will likely tell you that it goes beyond the financial incentives, and at the heart of it is the culture of honest communication that he adamantly promotes. </a:t>
            </a:r>
            <a:r>
              <a:rPr lang="en-CA" sz="2000" dirty="0" err="1">
                <a:latin typeface="Arial" panose="020B0604020202020204" pitchFamily="34" charset="0"/>
                <a:cs typeface="Arial" panose="020B0604020202020204" pitchFamily="34" charset="0"/>
              </a:rPr>
              <a:t>Kirley</a:t>
            </a:r>
            <a:r>
              <a:rPr lang="en-CA" sz="2000" dirty="0">
                <a:latin typeface="Arial" panose="020B0604020202020204" pitchFamily="34" charset="0"/>
                <a:cs typeface="Arial" panose="020B0604020202020204" pitchFamily="34" charset="0"/>
              </a:rPr>
              <a:t> works with senior leaders and team members in what makes up an open floor plan and always tries to maintain his approachability.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2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A6BF-AD42-18EB-9FDF-B2D4FBC5E4C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5.2 Understanding Communication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67DFB17-EB7E-4A5C-4DAC-43B09B92C9C7}"/>
              </a:ext>
            </a:extLst>
          </p:cNvPr>
          <p:cNvSpPr txBox="1">
            <a:spLocks noGrp="1"/>
          </p:cNvSpPr>
          <p:nvPr>
            <p:ph type="body" idx="1"/>
          </p:nvPr>
        </p:nvSpPr>
        <p:spPr>
          <a:xfrm>
            <a:off x="410851" y="2056141"/>
            <a:ext cx="8520600" cy="1684289"/>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sz="2000" b="1" dirty="0">
                <a:latin typeface="Arial" panose="020B0604020202020204" pitchFamily="34" charset="0"/>
                <a:cs typeface="Arial" panose="020B0604020202020204" pitchFamily="34" charset="0"/>
              </a:rPr>
              <a:t>Communication</a:t>
            </a:r>
            <a:r>
              <a:rPr lang="en-CA" sz="2000" dirty="0">
                <a:latin typeface="Arial" panose="020B0604020202020204" pitchFamily="34" charset="0"/>
                <a:cs typeface="Arial" panose="020B0604020202020204" pitchFamily="34" charset="0"/>
              </a:rPr>
              <a:t> is vital to organizations—it’s how we coordinate actions, support and motivate one another, and achieve goals. It is defined in the </a:t>
            </a:r>
            <a:r>
              <a:rPr lang="en-CA" sz="2000" i="1" dirty="0">
                <a:latin typeface="Arial" panose="020B0604020202020204" pitchFamily="34" charset="0"/>
                <a:cs typeface="Arial" panose="020B0604020202020204" pitchFamily="34" charset="0"/>
              </a:rPr>
              <a:t>Merriam-Webster’s</a:t>
            </a:r>
            <a:r>
              <a:rPr lang="en-CA" sz="2000" dirty="0">
                <a:latin typeface="Arial" panose="020B0604020202020204" pitchFamily="34" charset="0"/>
                <a:cs typeface="Arial" panose="020B0604020202020204" pitchFamily="34" charset="0"/>
              </a:rPr>
              <a:t> dictionary as “a process by which information is exchanged between individuals through a common system of symbols, signs, or behavior (Merriam-Webster, 2008).” </a:t>
            </a:r>
          </a:p>
        </p:txBody>
      </p:sp>
    </p:spTree>
    <p:extLst>
      <p:ext uri="{BB962C8B-B14F-4D97-AF65-F5344CB8AC3E}">
        <p14:creationId xmlns:p14="http://schemas.microsoft.com/office/powerpoint/2010/main" val="109793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1122-8A75-F322-B8BB-3C07868C0D2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5.2 Understanding Communication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6BBB4C6-DB76-AD97-0F2C-CAA0E68916B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Communication Process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Communication fulfills three main functions within an organization:</a:t>
            </a:r>
          </a:p>
          <a:p>
            <a:pPr marL="114300" indent="0">
              <a:buNone/>
            </a:pPr>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Transmitting information;</a:t>
            </a:r>
          </a:p>
          <a:p>
            <a:r>
              <a:rPr lang="en-CA" sz="2000" b="1" dirty="0">
                <a:latin typeface="Arial" panose="020B0604020202020204" pitchFamily="34" charset="0"/>
                <a:cs typeface="Arial" panose="020B0604020202020204" pitchFamily="34" charset="0"/>
              </a:rPr>
              <a:t>Coordinating effort;</a:t>
            </a:r>
          </a:p>
          <a:p>
            <a:r>
              <a:rPr lang="en-CA" sz="2000" b="1" dirty="0">
                <a:latin typeface="Arial" panose="020B0604020202020204" pitchFamily="34" charset="0"/>
                <a:cs typeface="Arial" panose="020B0604020202020204" pitchFamily="34" charset="0"/>
              </a:rPr>
              <a:t>Sharing emotions and feelings.</a:t>
            </a:r>
          </a:p>
          <a:p>
            <a:pPr marL="114300" indent="0">
              <a:buNone/>
            </a:pP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50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3B36-F876-A39E-9849-A382A7FB419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5.2 Understanding Communication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D91CA1F-2B7F-7071-56E3-C9AF79BFDF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6939" y="1229875"/>
            <a:ext cx="7089355" cy="3646217"/>
          </a:xfrm>
          <a:prstGeom prst="rect">
            <a:avLst/>
          </a:prstGeom>
        </p:spPr>
      </p:pic>
    </p:spTree>
    <p:extLst>
      <p:ext uri="{BB962C8B-B14F-4D97-AF65-F5344CB8AC3E}">
        <p14:creationId xmlns:p14="http://schemas.microsoft.com/office/powerpoint/2010/main" val="384789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8422-E1B4-B3E4-D619-B6CE51E1374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5.3 Communication Barriers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0AC6BD8-C41F-C9D7-3A16-D0730D0867C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Barriers to Effective Communication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Communicating can be more of a challenge than you think, when you realize the many things that can stand in the way of effective communication. These include filtering, selective perception, information overload, emotional disconnects, lack of source familiarity or credibility, workplace gossip, semantics, gender differences, differences in meaning between Sender and Receiver, and biased language. Let’s briefly examine each of these barriers.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83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114-FCD6-29E6-4CC1-B1C91721202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5.3 Communication Barriers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9F0FFE7-55F8-5EEE-A3FF-BBECA1E0C8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7998" y="1176541"/>
            <a:ext cx="6497198" cy="3650443"/>
          </a:xfrm>
          <a:prstGeom prst="rect">
            <a:avLst/>
          </a:prstGeom>
        </p:spPr>
      </p:pic>
    </p:spTree>
    <p:extLst>
      <p:ext uri="{BB962C8B-B14F-4D97-AF65-F5344CB8AC3E}">
        <p14:creationId xmlns:p14="http://schemas.microsoft.com/office/powerpoint/2010/main" val="326650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9BC1-4BB2-76A7-E703-F72A6CF8F73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5.3 Communication Barriers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A10C64-3189-FB7B-5462-F70629E07249}"/>
              </a:ext>
            </a:extLst>
          </p:cNvPr>
          <p:cNvSpPr>
            <a:spLocks noGrp="1"/>
          </p:cNvSpPr>
          <p:nvPr>
            <p:ph type="body" idx="1"/>
          </p:nvPr>
        </p:nvSpPr>
        <p:spPr>
          <a:xfrm>
            <a:off x="311700" y="1229875"/>
            <a:ext cx="5174700"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Poor Listening and Active Listening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Sender may strive to deliver a Message clearly, but the Receiver’s ability to listen effectively is equally vital to effective communication. The average worker spends 55% of her workdays listening, leaders listen up to 70% each day, but listening doesn’t lead to understanding in every case. Listening takes practice, skill, and concentration.</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2C8E2EB-2DCD-A298-F19D-5DCE90C03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1027" y="2181693"/>
            <a:ext cx="3625199" cy="2397918"/>
          </a:xfrm>
          <a:prstGeom prst="rect">
            <a:avLst/>
          </a:prstGeom>
        </p:spPr>
      </p:pic>
      <p:sp>
        <p:nvSpPr>
          <p:cNvPr id="5" name="TextBox 4">
            <a:extLst>
              <a:ext uri="{FF2B5EF4-FFF2-40B4-BE49-F238E27FC236}">
                <a16:creationId xmlns:a16="http://schemas.microsoft.com/office/drawing/2014/main" id="{529B4752-1946-E2B8-296D-3DB2AF9FD7EF}"/>
              </a:ext>
            </a:extLst>
          </p:cNvPr>
          <p:cNvSpPr txBox="1"/>
          <p:nvPr/>
        </p:nvSpPr>
        <p:spPr>
          <a:xfrm>
            <a:off x="5789364" y="4579611"/>
            <a:ext cx="4572000" cy="261610"/>
          </a:xfrm>
          <a:prstGeom prst="rect">
            <a:avLst/>
          </a:prstGeom>
          <a:noFill/>
        </p:spPr>
        <p:txBody>
          <a:bodyPr wrap="square">
            <a:spAutoFit/>
          </a:bodyPr>
          <a:lstStyle/>
          <a:p>
            <a:r>
              <a:rPr lang="en-CA" sz="1100" b="0" i="0" u="none" strike="noStrike" dirty="0">
                <a:solidFill>
                  <a:srgbClr val="191B26"/>
                </a:solidFill>
                <a:effectLst/>
                <a:latin typeface="Open Sans" panose="020B0606030504020204" pitchFamily="34" charset="0"/>
              </a:rPr>
              <a:t>Image by </a:t>
            </a:r>
            <a:r>
              <a:rPr lang="en-CA" sz="1100" b="0" i="0" u="sng" strike="noStrike" dirty="0">
                <a:solidFill>
                  <a:srgbClr val="191B26"/>
                </a:solidFill>
                <a:effectLst/>
                <a:latin typeface="Open Sans" panose="020B0606030504020204" pitchFamily="34" charset="0"/>
                <a:hlinkClick r:id="rId4"/>
              </a:rPr>
              <a:t>Gerd Altmann</a:t>
            </a:r>
            <a:r>
              <a:rPr lang="en-CA" sz="1100" b="0" i="0" u="none" strike="noStrike" dirty="0">
                <a:solidFill>
                  <a:srgbClr val="191B26"/>
                </a:solidFill>
                <a:effectLst/>
                <a:latin typeface="Open Sans" panose="020B0606030504020204" pitchFamily="34" charset="0"/>
              </a:rPr>
              <a:t> from </a:t>
            </a:r>
            <a:r>
              <a:rPr lang="en-CA" sz="1100" b="0" i="0" u="sng" strike="noStrike" dirty="0">
                <a:solidFill>
                  <a:srgbClr val="191B26"/>
                </a:solidFill>
                <a:effectLst/>
                <a:latin typeface="Open Sans" panose="020B0606030504020204" pitchFamily="34" charset="0"/>
                <a:hlinkClick r:id="rId5"/>
              </a:rPr>
              <a:t>Pixabay</a:t>
            </a:r>
            <a:r>
              <a:rPr lang="en-CA" sz="1100" b="0" i="0" u="none" strike="noStrike" dirty="0">
                <a:solidFill>
                  <a:srgbClr val="191B26"/>
                </a:solidFill>
                <a:effectLst/>
                <a:latin typeface="Open Sans" panose="020B0606030504020204" pitchFamily="34" charset="0"/>
              </a:rPr>
              <a:t> </a:t>
            </a:r>
            <a:endParaRPr lang="en-US" sz="1100" dirty="0"/>
          </a:p>
        </p:txBody>
      </p:sp>
    </p:spTree>
    <p:extLst>
      <p:ext uri="{BB962C8B-B14F-4D97-AF65-F5344CB8AC3E}">
        <p14:creationId xmlns:p14="http://schemas.microsoft.com/office/powerpoint/2010/main" val="374989920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D433B-18E3-4781-A9EB-0F682D938F91}">
  <ds:schemaRefs>
    <ds:schemaRef ds:uri="94abd359-9534-4d37-9b01-9864deda33e0"/>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2f475e60-e75d-4119-aa30-b65db0d9cc60"/>
    <ds:schemaRef ds:uri="http://purl.org/dc/dcmitype/"/>
  </ds:schemaRefs>
</ds:datastoreItem>
</file>

<file path=customXml/itemProps2.xml><?xml version="1.0" encoding="utf-8"?>
<ds:datastoreItem xmlns:ds="http://schemas.openxmlformats.org/officeDocument/2006/customXml" ds:itemID="{26886CD8-F397-43BC-9D4D-1E607402F3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1906DE-A608-4209-9167-097B6D39AF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14165</TotalTime>
  <Words>4789</Words>
  <Application>Microsoft Office PowerPoint</Application>
  <PresentationFormat>On-screen Show (16:9)</PresentationFormat>
  <Paragraphs>235</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Roboto</vt:lpstr>
      <vt:lpstr>-apple-system</vt:lpstr>
      <vt:lpstr>Open Sans</vt:lpstr>
      <vt:lpstr>Geometric</vt:lpstr>
      <vt:lpstr>Principles of Leadership &amp; Management   </vt:lpstr>
      <vt:lpstr>Learning Outcomes </vt:lpstr>
      <vt:lpstr>5.1 Communication and Case in Point: Edward Jones Communicates Caring   </vt:lpstr>
      <vt:lpstr>5.2 Understanding Communication I   </vt:lpstr>
      <vt:lpstr>5.2 Understanding Communication II   </vt:lpstr>
      <vt:lpstr>5.2 Understanding Communication III   </vt:lpstr>
      <vt:lpstr>5.3 Communication Barriers I   </vt:lpstr>
      <vt:lpstr>5.3 Communication Barriers II   </vt:lpstr>
      <vt:lpstr>5.3 Communication Barriers III   </vt:lpstr>
      <vt:lpstr>5.4 Different Types of Communication and Communication Channels I   </vt:lpstr>
      <vt:lpstr>5.4 Different Types of Communication and Communication Channels II   </vt:lpstr>
      <vt:lpstr>5.4 Different Types of Communication and Communication Channels III   </vt:lpstr>
      <vt:lpstr>5.4 Different Types of Communication and Communication Channels IV   </vt:lpstr>
      <vt:lpstr>5.4 Different Types of Communication and Communication Channels V   </vt:lpstr>
      <vt:lpstr>5.5 Decision Making I   </vt:lpstr>
      <vt:lpstr>5.5 Decision Making II   </vt:lpstr>
      <vt:lpstr>5.5 Decision Making III   </vt:lpstr>
      <vt:lpstr>5.5 Decision Making IV   </vt:lpstr>
      <vt:lpstr>5.5 Decision Making V   </vt:lpstr>
      <vt:lpstr>5.6 Faulty Decision Making    </vt:lpstr>
      <vt:lpstr>5.7 Decision Making in Groups I   </vt:lpstr>
      <vt:lpstr>5.7 Decision Making in Groups II   </vt:lpstr>
      <vt:lpstr>5.8 Key Terms I   </vt:lpstr>
      <vt:lpstr>5.8 Key Terms II   </vt:lpstr>
      <vt:lpstr>5.8 Key Terms III   </vt:lpstr>
      <vt:lpstr>5.8 Key Terms IV   </vt:lpstr>
      <vt:lpstr>5.8 Key Terms V   </vt:lpstr>
      <vt:lpstr>5.8 Key Terms VI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26</cp:revision>
  <dcterms:modified xsi:type="dcterms:W3CDTF">2022-08-24T14:54:56Z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