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2"/>
  </p:notesMasterIdLst>
  <p:sldIdLst>
    <p:sldId id="256" r:id="rId5"/>
    <p:sldId id="257" r:id="rId6"/>
    <p:sldId id="328" r:id="rId7"/>
    <p:sldId id="329" r:id="rId8"/>
    <p:sldId id="330" r:id="rId9"/>
    <p:sldId id="331" r:id="rId10"/>
    <p:sldId id="332" r:id="rId11"/>
    <p:sldId id="333" r:id="rId12"/>
    <p:sldId id="334" r:id="rId13"/>
    <p:sldId id="335" r:id="rId14"/>
    <p:sldId id="336" r:id="rId15"/>
    <p:sldId id="361" r:id="rId16"/>
    <p:sldId id="362" r:id="rId17"/>
    <p:sldId id="363" r:id="rId18"/>
    <p:sldId id="364" r:id="rId19"/>
    <p:sldId id="337" r:id="rId20"/>
    <p:sldId id="358" r:id="rId21"/>
    <p:sldId id="359" r:id="rId22"/>
    <p:sldId id="360" r:id="rId23"/>
    <p:sldId id="338" r:id="rId24"/>
    <p:sldId id="356" r:id="rId25"/>
    <p:sldId id="357" r:id="rId26"/>
    <p:sldId id="339" r:id="rId27"/>
    <p:sldId id="353" r:id="rId28"/>
    <p:sldId id="354" r:id="rId29"/>
    <p:sldId id="355" r:id="rId30"/>
    <p:sldId id="352" r:id="rId31"/>
    <p:sldId id="340" r:id="rId32"/>
    <p:sldId id="347" r:id="rId33"/>
    <p:sldId id="348" r:id="rId34"/>
    <p:sldId id="349" r:id="rId35"/>
    <p:sldId id="341" r:id="rId36"/>
    <p:sldId id="345" r:id="rId37"/>
    <p:sldId id="346" r:id="rId38"/>
    <p:sldId id="342" r:id="rId39"/>
    <p:sldId id="343" r:id="rId40"/>
    <p:sldId id="344"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Robot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09CB18AF-CBBC-4AE2-8CC5-7BC6BD742058}"/>
    <pc:docChg chg="custSel modSld">
      <pc:chgData name="Ayers, Jennifer" userId="d9357b1c-0706-4360-a279-893fe3185c54" providerId="ADAL" clId="{09CB18AF-CBBC-4AE2-8CC5-7BC6BD742058}" dt="2022-08-24T14:53:23.865" v="1473" actId="20577"/>
      <pc:docMkLst>
        <pc:docMk/>
      </pc:docMkLst>
      <pc:sldChg chg="modSp">
        <pc:chgData name="Ayers, Jennifer" userId="d9357b1c-0706-4360-a279-893fe3185c54" providerId="ADAL" clId="{09CB18AF-CBBC-4AE2-8CC5-7BC6BD742058}" dt="2022-08-24T14:53:23.865" v="1473" actId="20577"/>
        <pc:sldMkLst>
          <pc:docMk/>
          <pc:sldMk cId="0" sldId="256"/>
        </pc:sldMkLst>
        <pc:spChg chg="mod">
          <ac:chgData name="Ayers, Jennifer" userId="d9357b1c-0706-4360-a279-893fe3185c54" providerId="ADAL" clId="{09CB18AF-CBBC-4AE2-8CC5-7BC6BD742058}" dt="2022-08-22T18:49:08.219" v="1385"/>
          <ac:spMkLst>
            <pc:docMk/>
            <pc:sldMk cId="0" sldId="256"/>
            <ac:spMk id="5" creationId="{66997767-6F9A-8642-9168-B4A4E58C258A}"/>
          </ac:spMkLst>
        </pc:spChg>
        <pc:spChg chg="mod">
          <ac:chgData name="Ayers, Jennifer" userId="d9357b1c-0706-4360-a279-893fe3185c54" providerId="ADAL" clId="{09CB18AF-CBBC-4AE2-8CC5-7BC6BD742058}" dt="2022-08-22T18:49:03.659" v="1379"/>
          <ac:spMkLst>
            <pc:docMk/>
            <pc:sldMk cId="0" sldId="256"/>
            <ac:spMk id="81" creationId="{00000000-0000-0000-0000-000000000000}"/>
          </ac:spMkLst>
        </pc:spChg>
        <pc:spChg chg="mod">
          <ac:chgData name="Ayers, Jennifer" userId="d9357b1c-0706-4360-a279-893fe3185c54" providerId="ADAL" clId="{09CB18AF-CBBC-4AE2-8CC5-7BC6BD742058}" dt="2022-08-24T14:53:23.865" v="1473" actId="20577"/>
          <ac:spMkLst>
            <pc:docMk/>
            <pc:sldMk cId="0" sldId="256"/>
            <ac:spMk id="82" creationId="{00000000-0000-0000-0000-000000000000}"/>
          </ac:spMkLst>
        </pc:spChg>
        <pc:picChg chg="mod">
          <ac:chgData name="Ayers, Jennifer" userId="d9357b1c-0706-4360-a279-893fe3185c54" providerId="ADAL" clId="{09CB18AF-CBBC-4AE2-8CC5-7BC6BD742058}" dt="2022-08-22T18:49:07.028" v="1383"/>
          <ac:picMkLst>
            <pc:docMk/>
            <pc:sldMk cId="0" sldId="256"/>
            <ac:picMk id="6" creationId="{BFDC65B2-6F7C-A64A-ABCD-3E02C7FE5333}"/>
          </ac:picMkLst>
        </pc:picChg>
      </pc:sldChg>
      <pc:sldChg chg="modSp">
        <pc:chgData name="Ayers, Jennifer" userId="d9357b1c-0706-4360-a279-893fe3185c54" providerId="ADAL" clId="{09CB18AF-CBBC-4AE2-8CC5-7BC6BD742058}" dt="2022-08-22T18:49:14.668" v="1391"/>
        <pc:sldMkLst>
          <pc:docMk/>
          <pc:sldMk cId="366322629" sldId="328"/>
        </pc:sldMkLst>
        <pc:spChg chg="mod">
          <ac:chgData name="Ayers, Jennifer" userId="d9357b1c-0706-4360-a279-893fe3185c54" providerId="ADAL" clId="{09CB18AF-CBBC-4AE2-8CC5-7BC6BD742058}" dt="2022-08-22T18:49:11.885" v="1387"/>
          <ac:spMkLst>
            <pc:docMk/>
            <pc:sldMk cId="366322629" sldId="328"/>
            <ac:spMk id="2" creationId="{EB3A7663-E172-F2BA-4ED8-63C9EC411683}"/>
          </ac:spMkLst>
        </pc:spChg>
        <pc:spChg chg="mod">
          <ac:chgData name="Ayers, Jennifer" userId="d9357b1c-0706-4360-a279-893fe3185c54" providerId="ADAL" clId="{09CB18AF-CBBC-4AE2-8CC5-7BC6BD742058}" dt="2022-08-22T18:49:13.227" v="1389"/>
          <ac:spMkLst>
            <pc:docMk/>
            <pc:sldMk cId="366322629" sldId="328"/>
            <ac:spMk id="4" creationId="{0BB9F55B-C373-827B-8FDE-7D0F31651100}"/>
          </ac:spMkLst>
        </pc:spChg>
        <pc:picChg chg="mod">
          <ac:chgData name="Ayers, Jennifer" userId="d9357b1c-0706-4360-a279-893fe3185c54" providerId="ADAL" clId="{09CB18AF-CBBC-4AE2-8CC5-7BC6BD742058}" dt="2022-08-22T18:49:14.668" v="1391"/>
          <ac:picMkLst>
            <pc:docMk/>
            <pc:sldMk cId="366322629" sldId="328"/>
            <ac:picMk id="6" creationId="{B873CB00-0E38-7FC5-1C82-D83DE68CF2B4}"/>
          </ac:picMkLst>
        </pc:picChg>
      </pc:sldChg>
      <pc:sldChg chg="modSp">
        <pc:chgData name="Ayers, Jennifer" userId="d9357b1c-0706-4360-a279-893fe3185c54" providerId="ADAL" clId="{09CB18AF-CBBC-4AE2-8CC5-7BC6BD742058}" dt="2022-08-22T18:49:23.947" v="1397"/>
        <pc:sldMkLst>
          <pc:docMk/>
          <pc:sldMk cId="1423242842" sldId="331"/>
        </pc:sldMkLst>
        <pc:spChg chg="mod">
          <ac:chgData name="Ayers, Jennifer" userId="d9357b1c-0706-4360-a279-893fe3185c54" providerId="ADAL" clId="{09CB18AF-CBBC-4AE2-8CC5-7BC6BD742058}" dt="2022-08-22T18:49:21.356" v="1393"/>
          <ac:spMkLst>
            <pc:docMk/>
            <pc:sldMk cId="1423242842" sldId="331"/>
            <ac:spMk id="2" creationId="{66E7A393-066D-01AF-6EE2-27C868922827}"/>
          </ac:spMkLst>
        </pc:spChg>
        <pc:spChg chg="mod">
          <ac:chgData name="Ayers, Jennifer" userId="d9357b1c-0706-4360-a279-893fe3185c54" providerId="ADAL" clId="{09CB18AF-CBBC-4AE2-8CC5-7BC6BD742058}" dt="2022-08-22T18:49:22.732" v="1395"/>
          <ac:spMkLst>
            <pc:docMk/>
            <pc:sldMk cId="1423242842" sldId="331"/>
            <ac:spMk id="3" creationId="{110E5D03-3445-6F1F-ABD5-D4C9E7BF2AFD}"/>
          </ac:spMkLst>
        </pc:spChg>
        <pc:picChg chg="mod">
          <ac:chgData name="Ayers, Jennifer" userId="d9357b1c-0706-4360-a279-893fe3185c54" providerId="ADAL" clId="{09CB18AF-CBBC-4AE2-8CC5-7BC6BD742058}" dt="2022-08-22T18:49:23.947" v="1397"/>
          <ac:picMkLst>
            <pc:docMk/>
            <pc:sldMk cId="1423242842" sldId="331"/>
            <ac:picMk id="5" creationId="{16BA9C3E-D54F-7A19-5AAA-26C347BA92F6}"/>
          </ac:picMkLst>
        </pc:picChg>
      </pc:sldChg>
      <pc:sldChg chg="modSp">
        <pc:chgData name="Ayers, Jennifer" userId="d9357b1c-0706-4360-a279-893fe3185c54" providerId="ADAL" clId="{09CB18AF-CBBC-4AE2-8CC5-7BC6BD742058}" dt="2022-08-22T18:49:56.582" v="1419"/>
        <pc:sldMkLst>
          <pc:docMk/>
          <pc:sldMk cId="3198973177" sldId="338"/>
        </pc:sldMkLst>
        <pc:spChg chg="mod">
          <ac:chgData name="Ayers, Jennifer" userId="d9357b1c-0706-4360-a279-893fe3185c54" providerId="ADAL" clId="{09CB18AF-CBBC-4AE2-8CC5-7BC6BD742058}" dt="2022-08-22T18:49:54.372" v="1417"/>
          <ac:spMkLst>
            <pc:docMk/>
            <pc:sldMk cId="3198973177" sldId="338"/>
            <ac:spMk id="2" creationId="{E81C0055-912B-E728-C349-1FC64CC1F801}"/>
          </ac:spMkLst>
        </pc:spChg>
        <pc:spChg chg="mod">
          <ac:chgData name="Ayers, Jennifer" userId="d9357b1c-0706-4360-a279-893fe3185c54" providerId="ADAL" clId="{09CB18AF-CBBC-4AE2-8CC5-7BC6BD742058}" dt="2022-08-22T18:49:56.582" v="1419"/>
          <ac:spMkLst>
            <pc:docMk/>
            <pc:sldMk cId="3198973177" sldId="338"/>
            <ac:spMk id="4" creationId="{BA523058-2911-EFB1-36D3-7728934CB4FD}"/>
          </ac:spMkLst>
        </pc:spChg>
      </pc:sldChg>
      <pc:sldChg chg="modSp">
        <pc:chgData name="Ayers, Jennifer" userId="d9357b1c-0706-4360-a279-893fe3185c54" providerId="ADAL" clId="{09CB18AF-CBBC-4AE2-8CC5-7BC6BD742058}" dt="2022-08-22T18:50:13.955" v="1429"/>
        <pc:sldMkLst>
          <pc:docMk/>
          <pc:sldMk cId="2952701617" sldId="340"/>
        </pc:sldMkLst>
        <pc:spChg chg="mod">
          <ac:chgData name="Ayers, Jennifer" userId="d9357b1c-0706-4360-a279-893fe3185c54" providerId="ADAL" clId="{09CB18AF-CBBC-4AE2-8CC5-7BC6BD742058}" dt="2022-08-22T18:50:11.452" v="1427"/>
          <ac:spMkLst>
            <pc:docMk/>
            <pc:sldMk cId="2952701617" sldId="340"/>
            <ac:spMk id="2" creationId="{9E84AF81-1215-0113-D4E9-9772CD4C950E}"/>
          </ac:spMkLst>
        </pc:spChg>
        <pc:picChg chg="mod">
          <ac:chgData name="Ayers, Jennifer" userId="d9357b1c-0706-4360-a279-893fe3185c54" providerId="ADAL" clId="{09CB18AF-CBBC-4AE2-8CC5-7BC6BD742058}" dt="2022-08-22T18:50:13.955" v="1429"/>
          <ac:picMkLst>
            <pc:docMk/>
            <pc:sldMk cId="2952701617" sldId="340"/>
            <ac:picMk id="7" creationId="{82BFD0CD-D3A3-2FE3-BF11-7C2AFCBF24A0}"/>
          </ac:picMkLst>
        </pc:picChg>
      </pc:sldChg>
      <pc:sldChg chg="modSp">
        <pc:chgData name="Ayers, Jennifer" userId="d9357b1c-0706-4360-a279-893fe3185c54" providerId="ADAL" clId="{09CB18AF-CBBC-4AE2-8CC5-7BC6BD742058}" dt="2022-08-22T20:29:13.255" v="1454" actId="1035"/>
        <pc:sldMkLst>
          <pc:docMk/>
          <pc:sldMk cId="2803964775" sldId="342"/>
        </pc:sldMkLst>
        <pc:spChg chg="mod">
          <ac:chgData name="Ayers, Jennifer" userId="d9357b1c-0706-4360-a279-893fe3185c54" providerId="ADAL" clId="{09CB18AF-CBBC-4AE2-8CC5-7BC6BD742058}" dt="2022-08-22T20:29:13.255" v="1454" actId="1035"/>
          <ac:spMkLst>
            <pc:docMk/>
            <pc:sldMk cId="2803964775" sldId="342"/>
            <ac:spMk id="3" creationId="{97A2861B-A660-585F-ABFA-EDF286FBE0F5}"/>
          </ac:spMkLst>
        </pc:spChg>
      </pc:sldChg>
      <pc:sldChg chg="modSp">
        <pc:chgData name="Ayers, Jennifer" userId="d9357b1c-0706-4360-a279-893fe3185c54" providerId="ADAL" clId="{09CB18AF-CBBC-4AE2-8CC5-7BC6BD742058}" dt="2022-08-22T20:29:21.468" v="1456" actId="1035"/>
        <pc:sldMkLst>
          <pc:docMk/>
          <pc:sldMk cId="1050915942" sldId="343"/>
        </pc:sldMkLst>
        <pc:spChg chg="mod">
          <ac:chgData name="Ayers, Jennifer" userId="d9357b1c-0706-4360-a279-893fe3185c54" providerId="ADAL" clId="{09CB18AF-CBBC-4AE2-8CC5-7BC6BD742058}" dt="2022-08-22T20:29:21.468" v="1456" actId="1035"/>
          <ac:spMkLst>
            <pc:docMk/>
            <pc:sldMk cId="1050915942" sldId="343"/>
            <ac:spMk id="3" creationId="{85A073CD-A83F-BAE1-2E9A-A9EBFB0B20B5}"/>
          </ac:spMkLst>
        </pc:spChg>
      </pc:sldChg>
      <pc:sldChg chg="modSp">
        <pc:chgData name="Ayers, Jennifer" userId="d9357b1c-0706-4360-a279-893fe3185c54" providerId="ADAL" clId="{09CB18AF-CBBC-4AE2-8CC5-7BC6BD742058}" dt="2022-08-22T20:29:41.305" v="1472" actId="1036"/>
        <pc:sldMkLst>
          <pc:docMk/>
          <pc:sldMk cId="1305779149" sldId="344"/>
        </pc:sldMkLst>
        <pc:spChg chg="mod">
          <ac:chgData name="Ayers, Jennifer" userId="d9357b1c-0706-4360-a279-893fe3185c54" providerId="ADAL" clId="{09CB18AF-CBBC-4AE2-8CC5-7BC6BD742058}" dt="2022-08-22T20:29:41.305" v="1472" actId="1036"/>
          <ac:spMkLst>
            <pc:docMk/>
            <pc:sldMk cId="1305779149" sldId="344"/>
            <ac:spMk id="3" creationId="{5155EAD3-6D3E-A90F-9DB5-EC6E3C0F03E1}"/>
          </ac:spMkLst>
        </pc:spChg>
      </pc:sldChg>
      <pc:sldChg chg="modSp">
        <pc:chgData name="Ayers, Jennifer" userId="d9357b1c-0706-4360-a279-893fe3185c54" providerId="ADAL" clId="{09CB18AF-CBBC-4AE2-8CC5-7BC6BD742058}" dt="2022-08-22T18:50:20.484" v="1435"/>
        <pc:sldMkLst>
          <pc:docMk/>
          <pc:sldMk cId="868474125" sldId="347"/>
        </pc:sldMkLst>
        <pc:spChg chg="mod">
          <ac:chgData name="Ayers, Jennifer" userId="d9357b1c-0706-4360-a279-893fe3185c54" providerId="ADAL" clId="{09CB18AF-CBBC-4AE2-8CC5-7BC6BD742058}" dt="2022-08-22T18:50:17.581" v="1431"/>
          <ac:spMkLst>
            <pc:docMk/>
            <pc:sldMk cId="868474125" sldId="347"/>
            <ac:spMk id="2" creationId="{CCA635A1-69DC-19D2-FDC0-FBD53DD36E78}"/>
          </ac:spMkLst>
        </pc:spChg>
        <pc:spChg chg="mod">
          <ac:chgData name="Ayers, Jennifer" userId="d9357b1c-0706-4360-a279-893fe3185c54" providerId="ADAL" clId="{09CB18AF-CBBC-4AE2-8CC5-7BC6BD742058}" dt="2022-08-22T18:50:19.091" v="1433"/>
          <ac:spMkLst>
            <pc:docMk/>
            <pc:sldMk cId="868474125" sldId="347"/>
            <ac:spMk id="3" creationId="{CDBFF6CF-2607-320F-9246-D19547D2132B}"/>
          </ac:spMkLst>
        </pc:spChg>
        <pc:picChg chg="mod">
          <ac:chgData name="Ayers, Jennifer" userId="d9357b1c-0706-4360-a279-893fe3185c54" providerId="ADAL" clId="{09CB18AF-CBBC-4AE2-8CC5-7BC6BD742058}" dt="2022-08-22T18:50:20.484" v="1435"/>
          <ac:picMkLst>
            <pc:docMk/>
            <pc:sldMk cId="868474125" sldId="347"/>
            <ac:picMk id="5" creationId="{D0580D0E-5601-F29B-BA12-0A2CA1B9BAF3}"/>
          </ac:picMkLst>
        </pc:picChg>
      </pc:sldChg>
      <pc:sldChg chg="modSp">
        <pc:chgData name="Ayers, Jennifer" userId="d9357b1c-0706-4360-a279-893fe3185c54" providerId="ADAL" clId="{09CB18AF-CBBC-4AE2-8CC5-7BC6BD742058}" dt="2022-08-22T18:50:06.476" v="1425"/>
        <pc:sldMkLst>
          <pc:docMk/>
          <pc:sldMk cId="3481902842" sldId="354"/>
        </pc:sldMkLst>
        <pc:spChg chg="mod">
          <ac:chgData name="Ayers, Jennifer" userId="d9357b1c-0706-4360-a279-893fe3185c54" providerId="ADAL" clId="{09CB18AF-CBBC-4AE2-8CC5-7BC6BD742058}" dt="2022-08-22T18:50:02.539" v="1421"/>
          <ac:spMkLst>
            <pc:docMk/>
            <pc:sldMk cId="3481902842" sldId="354"/>
            <ac:spMk id="2" creationId="{05A92A72-59B4-3DA0-A9F6-E9EDB8D30EFE}"/>
          </ac:spMkLst>
        </pc:spChg>
        <pc:spChg chg="mod">
          <ac:chgData name="Ayers, Jennifer" userId="d9357b1c-0706-4360-a279-893fe3185c54" providerId="ADAL" clId="{09CB18AF-CBBC-4AE2-8CC5-7BC6BD742058}" dt="2022-08-22T18:50:04.596" v="1423"/>
          <ac:spMkLst>
            <pc:docMk/>
            <pc:sldMk cId="3481902842" sldId="354"/>
            <ac:spMk id="3" creationId="{2AA5ADF4-F21F-E2D2-279A-D70F575CBE8B}"/>
          </ac:spMkLst>
        </pc:spChg>
        <pc:spChg chg="mod">
          <ac:chgData name="Ayers, Jennifer" userId="d9357b1c-0706-4360-a279-893fe3185c54" providerId="ADAL" clId="{09CB18AF-CBBC-4AE2-8CC5-7BC6BD742058}" dt="2022-08-22T18:50:06.476" v="1425"/>
          <ac:spMkLst>
            <pc:docMk/>
            <pc:sldMk cId="3481902842" sldId="354"/>
            <ac:spMk id="4" creationId="{CE6484FC-0F7F-C477-C987-F8CB671DF378}"/>
          </ac:spMkLst>
        </pc:spChg>
      </pc:sldChg>
      <pc:sldChg chg="modSp">
        <pc:chgData name="Ayers, Jennifer" userId="d9357b1c-0706-4360-a279-893fe3185c54" providerId="ADAL" clId="{09CB18AF-CBBC-4AE2-8CC5-7BC6BD742058}" dt="2022-08-22T18:49:34.595" v="1403"/>
        <pc:sldMkLst>
          <pc:docMk/>
          <pc:sldMk cId="1932967880" sldId="362"/>
        </pc:sldMkLst>
        <pc:spChg chg="mod">
          <ac:chgData name="Ayers, Jennifer" userId="d9357b1c-0706-4360-a279-893fe3185c54" providerId="ADAL" clId="{09CB18AF-CBBC-4AE2-8CC5-7BC6BD742058}" dt="2022-08-22T18:49:31.804" v="1399"/>
          <ac:spMkLst>
            <pc:docMk/>
            <pc:sldMk cId="1932967880" sldId="362"/>
            <ac:spMk id="2" creationId="{C41F81E3-0B69-2A35-BBD6-DCDC7C19DC98}"/>
          </ac:spMkLst>
        </pc:spChg>
        <pc:spChg chg="mod">
          <ac:chgData name="Ayers, Jennifer" userId="d9357b1c-0706-4360-a279-893fe3185c54" providerId="ADAL" clId="{09CB18AF-CBBC-4AE2-8CC5-7BC6BD742058}" dt="2022-08-22T18:49:33.220" v="1401"/>
          <ac:spMkLst>
            <pc:docMk/>
            <pc:sldMk cId="1932967880" sldId="362"/>
            <ac:spMk id="3" creationId="{09B6E1B4-451B-93C6-243D-1532A960D6CF}"/>
          </ac:spMkLst>
        </pc:spChg>
        <pc:picChg chg="mod">
          <ac:chgData name="Ayers, Jennifer" userId="d9357b1c-0706-4360-a279-893fe3185c54" providerId="ADAL" clId="{09CB18AF-CBBC-4AE2-8CC5-7BC6BD742058}" dt="2022-08-22T18:49:34.595" v="1403"/>
          <ac:picMkLst>
            <pc:docMk/>
            <pc:sldMk cId="1932967880" sldId="362"/>
            <ac:picMk id="5" creationId="{D0A1F88B-C5FC-4294-E646-7788E390E0FD}"/>
          </ac:picMkLst>
        </pc:picChg>
      </pc:sldChg>
      <pc:sldChg chg="modSp">
        <pc:chgData name="Ayers, Jennifer" userId="d9357b1c-0706-4360-a279-893fe3185c54" providerId="ADAL" clId="{09CB18AF-CBBC-4AE2-8CC5-7BC6BD742058}" dt="2022-08-22T18:49:41.740" v="1409"/>
        <pc:sldMkLst>
          <pc:docMk/>
          <pc:sldMk cId="3777709821" sldId="363"/>
        </pc:sldMkLst>
        <pc:spChg chg="mod">
          <ac:chgData name="Ayers, Jennifer" userId="d9357b1c-0706-4360-a279-893fe3185c54" providerId="ADAL" clId="{09CB18AF-CBBC-4AE2-8CC5-7BC6BD742058}" dt="2022-08-22T18:49:39.061" v="1405"/>
          <ac:spMkLst>
            <pc:docMk/>
            <pc:sldMk cId="3777709821" sldId="363"/>
            <ac:spMk id="2" creationId="{2E403D4A-ED57-B9EA-5DCE-75EDCCBF0371}"/>
          </ac:spMkLst>
        </pc:spChg>
        <pc:spChg chg="mod">
          <ac:chgData name="Ayers, Jennifer" userId="d9357b1c-0706-4360-a279-893fe3185c54" providerId="ADAL" clId="{09CB18AF-CBBC-4AE2-8CC5-7BC6BD742058}" dt="2022-08-22T18:49:40.302" v="1407"/>
          <ac:spMkLst>
            <pc:docMk/>
            <pc:sldMk cId="3777709821" sldId="363"/>
            <ac:spMk id="3" creationId="{598C9A8B-EFD2-E95E-8BBA-D18521F102FA}"/>
          </ac:spMkLst>
        </pc:spChg>
        <pc:picChg chg="mod">
          <ac:chgData name="Ayers, Jennifer" userId="d9357b1c-0706-4360-a279-893fe3185c54" providerId="ADAL" clId="{09CB18AF-CBBC-4AE2-8CC5-7BC6BD742058}" dt="2022-08-22T18:49:41.740" v="1409"/>
          <ac:picMkLst>
            <pc:docMk/>
            <pc:sldMk cId="3777709821" sldId="363"/>
            <ac:picMk id="5" creationId="{D05C8608-40AC-8665-B1EC-125F3C3DF513}"/>
          </ac:picMkLst>
        </pc:picChg>
      </pc:sldChg>
      <pc:sldChg chg="modSp">
        <pc:chgData name="Ayers, Jennifer" userId="d9357b1c-0706-4360-a279-893fe3185c54" providerId="ADAL" clId="{09CB18AF-CBBC-4AE2-8CC5-7BC6BD742058}" dt="2022-08-22T18:49:49.372" v="1415"/>
        <pc:sldMkLst>
          <pc:docMk/>
          <pc:sldMk cId="433867329" sldId="364"/>
        </pc:sldMkLst>
        <pc:spChg chg="mod">
          <ac:chgData name="Ayers, Jennifer" userId="d9357b1c-0706-4360-a279-893fe3185c54" providerId="ADAL" clId="{09CB18AF-CBBC-4AE2-8CC5-7BC6BD742058}" dt="2022-08-22T18:49:46.548" v="1411"/>
          <ac:spMkLst>
            <pc:docMk/>
            <pc:sldMk cId="433867329" sldId="364"/>
            <ac:spMk id="2" creationId="{FC07CF00-CE83-7B84-0746-FACCE4064609}"/>
          </ac:spMkLst>
        </pc:spChg>
        <pc:spChg chg="mod">
          <ac:chgData name="Ayers, Jennifer" userId="d9357b1c-0706-4360-a279-893fe3185c54" providerId="ADAL" clId="{09CB18AF-CBBC-4AE2-8CC5-7BC6BD742058}" dt="2022-08-22T18:49:48.243" v="1413"/>
          <ac:spMkLst>
            <pc:docMk/>
            <pc:sldMk cId="433867329" sldId="364"/>
            <ac:spMk id="3" creationId="{98E01770-D538-05FF-8277-1F9A64E2402B}"/>
          </ac:spMkLst>
        </pc:spChg>
        <pc:picChg chg="mod">
          <ac:chgData name="Ayers, Jennifer" userId="d9357b1c-0706-4360-a279-893fe3185c54" providerId="ADAL" clId="{09CB18AF-CBBC-4AE2-8CC5-7BC6BD742058}" dt="2022-08-22T18:49:49.372" v="1415"/>
          <ac:picMkLst>
            <pc:docMk/>
            <pc:sldMk cId="433867329" sldId="364"/>
            <ac:picMk id="5" creationId="{4734728A-AF63-C015-0D18-FD74114128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nclusiveleadership.eu/il_theoreticalframework_e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Brown goes on further to state that “we think about vulnerability as a dark emotion. We think of vulnerability at the core of fear and shame and grief and disappointment, things that we do not want to feel” (Brown, 2012a). Yet facing the difficult “dark emotion” can lead to “every positive emotion that we need in our lives: love, belonging, joy, empathy” (Brown, 2012a).</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Vulnerability is “the emotion we experience during times of uncertainty, risk, and emotional exposure” (Brown, 2018, p. 19).</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“When a leader embraces failure and shares vulnerability with humility, followers are able to connect with the leader at an emotional level and are more likely to share feelings of vulnerability themselves” (Ito &amp; Bligh, 2017, p. 67). Some examples of actions that a vulnerable leader might take include reaching out to an employee with an ill child or family member, checking in with a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who experienced a recent loss, or taking responsibility for a mistake at work (</a:t>
            </a:r>
            <a:r>
              <a:rPr lang="en-CA" sz="1100" b="0" i="0" u="none" strike="noStrike" cap="none" dirty="0" err="1">
                <a:solidFill>
                  <a:srgbClr val="000000"/>
                </a:solidFill>
                <a:effectLst/>
                <a:latin typeface="Arial"/>
                <a:ea typeface="Arial"/>
                <a:cs typeface="Arial"/>
                <a:sym typeface="Arial"/>
              </a:rPr>
              <a:t>Seppälä</a:t>
            </a:r>
            <a:r>
              <a:rPr lang="en-CA" sz="1100" b="0" i="0" u="none" strike="noStrike" cap="none" dirty="0">
                <a:solidFill>
                  <a:srgbClr val="000000"/>
                </a:solidFill>
                <a:effectLst/>
                <a:latin typeface="Arial"/>
                <a:ea typeface="Arial"/>
                <a:cs typeface="Arial"/>
                <a:sym typeface="Arial"/>
              </a:rPr>
              <a:t>, 2014).</a:t>
            </a:r>
            <a:endParaRPr lang="en-US" dirty="0"/>
          </a:p>
        </p:txBody>
      </p:sp>
    </p:spTree>
    <p:extLst>
      <p:ext uri="{BB962C8B-B14F-4D97-AF65-F5344CB8AC3E}">
        <p14:creationId xmlns:p14="http://schemas.microsoft.com/office/powerpoint/2010/main" val="270661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best place to work “is one where employees trust the people they work with, have pride in the work they do, and enjoy the people they work with” (Bush &amp; Lewis-Kulin, 2018).</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One leadership theory that directly relates to vulnerability and trust is the leader-member exchange theory. This is the theory “that leaders form relationships with their subordinates that fall into two broad groups: an in-group characterized by strong exchange relationships, and an out-group that lacks solid leader connections” (Miller, 2013)</a:t>
            </a:r>
          </a:p>
          <a:p>
            <a:endParaRPr lang="en-US" dirty="0"/>
          </a:p>
        </p:txBody>
      </p:sp>
    </p:spTree>
    <p:extLst>
      <p:ext uri="{BB962C8B-B14F-4D97-AF65-F5344CB8AC3E}">
        <p14:creationId xmlns:p14="http://schemas.microsoft.com/office/powerpoint/2010/main" val="263876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Walumbwa et al. (2008) outline the components of authentic leadership as self-awareness (a leader’s understanding of themselves including strengths and weaknesses), balanced processing (a leader’s ability to make objective decisions after weighing all the evidence), and relational transparency (a leader’s strength in communicating honest and genuine information as well as opinions) (Maximo et al., 2019, p. 2).</a:t>
            </a:r>
            <a:endParaRPr lang="en-US" dirty="0"/>
          </a:p>
        </p:txBody>
      </p:sp>
    </p:spTree>
    <p:extLst>
      <p:ext uri="{BB962C8B-B14F-4D97-AF65-F5344CB8AC3E}">
        <p14:creationId xmlns:p14="http://schemas.microsoft.com/office/powerpoint/2010/main" val="299997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err="1">
                <a:solidFill>
                  <a:srgbClr val="000000"/>
                </a:solidFill>
                <a:effectLst/>
                <a:latin typeface="Arial"/>
                <a:ea typeface="Arial"/>
                <a:cs typeface="Arial"/>
                <a:sym typeface="Arial"/>
              </a:rPr>
              <a:t>Kaptein</a:t>
            </a:r>
            <a:r>
              <a:rPr lang="en-CA" sz="1100" b="0" i="0" u="none" strike="noStrike" cap="none" dirty="0">
                <a:solidFill>
                  <a:srgbClr val="000000"/>
                </a:solidFill>
                <a:effectLst/>
                <a:latin typeface="Arial"/>
                <a:ea typeface="Arial"/>
                <a:cs typeface="Arial"/>
                <a:sym typeface="Arial"/>
              </a:rPr>
              <a:t> (2019) adds that an ethical leader is not just a moral person and manager but also a “moral entrepreneur who creates new norms” (p. 1136). This entrepreneurship should lead to the “development of both society and the trust of stakeholders” (</a:t>
            </a:r>
            <a:r>
              <a:rPr lang="en-CA" sz="1100" b="0" i="0" u="none" strike="noStrike" cap="none" dirty="0" err="1">
                <a:solidFill>
                  <a:srgbClr val="000000"/>
                </a:solidFill>
                <a:effectLst/>
                <a:latin typeface="Arial"/>
                <a:ea typeface="Arial"/>
                <a:cs typeface="Arial"/>
                <a:sym typeface="Arial"/>
              </a:rPr>
              <a:t>Kaptein</a:t>
            </a:r>
            <a:r>
              <a:rPr lang="en-CA" sz="1100" b="0" i="0" u="none" strike="noStrike" cap="none" dirty="0">
                <a:solidFill>
                  <a:srgbClr val="000000"/>
                </a:solidFill>
                <a:effectLst/>
                <a:latin typeface="Arial"/>
                <a:ea typeface="Arial"/>
                <a:cs typeface="Arial"/>
                <a:sym typeface="Arial"/>
              </a:rPr>
              <a:t>, 2019, p. 1136). Brown and </a:t>
            </a:r>
            <a:r>
              <a:rPr lang="en-CA" sz="1100" b="0" i="0" u="none" strike="noStrike" cap="none" dirty="0" err="1">
                <a:solidFill>
                  <a:srgbClr val="000000"/>
                </a:solidFill>
                <a:effectLst/>
                <a:latin typeface="Arial"/>
                <a:ea typeface="Arial"/>
                <a:cs typeface="Arial"/>
                <a:sym typeface="Arial"/>
              </a:rPr>
              <a:t>Treviño</a:t>
            </a:r>
            <a:r>
              <a:rPr lang="en-CA" sz="1100" b="0" i="0" u="none" strike="noStrike" cap="none" dirty="0">
                <a:solidFill>
                  <a:srgbClr val="000000"/>
                </a:solidFill>
                <a:effectLst/>
                <a:latin typeface="Arial"/>
                <a:ea typeface="Arial"/>
                <a:cs typeface="Arial"/>
                <a:sym typeface="Arial"/>
              </a:rPr>
              <a:t> (2014) find that “leaders who have had ethical role models are more likely to become ethical leaders” (</a:t>
            </a:r>
            <a:r>
              <a:rPr lang="en-CA" sz="1100" b="0" i="0" u="none" strike="noStrike" cap="none" dirty="0" err="1">
                <a:solidFill>
                  <a:srgbClr val="000000"/>
                </a:solidFill>
                <a:effectLst/>
                <a:latin typeface="Arial"/>
                <a:ea typeface="Arial"/>
                <a:cs typeface="Arial"/>
                <a:sym typeface="Arial"/>
              </a:rPr>
              <a:t>Kaptein</a:t>
            </a:r>
            <a:r>
              <a:rPr lang="en-CA" sz="1100" b="0" i="0" u="none" strike="noStrike" cap="none" dirty="0">
                <a:solidFill>
                  <a:srgbClr val="000000"/>
                </a:solidFill>
                <a:effectLst/>
                <a:latin typeface="Arial"/>
                <a:ea typeface="Arial"/>
                <a:cs typeface="Arial"/>
                <a:sym typeface="Arial"/>
              </a:rPr>
              <a:t>, 2019, p. 1135).</a:t>
            </a:r>
            <a:endParaRPr lang="en-US" dirty="0"/>
          </a:p>
        </p:txBody>
      </p:sp>
    </p:spTree>
    <p:extLst>
      <p:ext uri="{BB962C8B-B14F-4D97-AF65-F5344CB8AC3E}">
        <p14:creationId xmlns:p14="http://schemas.microsoft.com/office/powerpoint/2010/main" val="211120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Transformational leaders tend to have more satisfied, committed followers with elevated work performances (Bass &amp; Riggio, 2006). This style of leadership addresses “the follower’s sense of self-worth” (Bass &amp; Riggio, 2006, p. 4). Carleton, Barling, and </a:t>
            </a:r>
            <a:r>
              <a:rPr lang="en-CA" sz="1100" b="0" i="0" u="none" strike="noStrike" cap="none" dirty="0" err="1">
                <a:solidFill>
                  <a:srgbClr val="000000"/>
                </a:solidFill>
                <a:effectLst/>
                <a:latin typeface="Arial"/>
                <a:ea typeface="Arial"/>
                <a:cs typeface="Arial"/>
                <a:sym typeface="Arial"/>
              </a:rPr>
              <a:t>Trivisonno</a:t>
            </a:r>
            <a:r>
              <a:rPr lang="en-CA" sz="1100" b="0" i="0" u="none" strike="noStrike" cap="none" dirty="0">
                <a:solidFill>
                  <a:srgbClr val="000000"/>
                </a:solidFill>
                <a:effectLst/>
                <a:latin typeface="Arial"/>
                <a:ea typeface="Arial"/>
                <a:cs typeface="Arial"/>
                <a:sym typeface="Arial"/>
              </a:rPr>
              <a:t> (2018) also found a strong connection between a leader’s trait mindfulness and their positive actions as a transformational leader.</a:t>
            </a:r>
            <a:endParaRPr lang="en-US" dirty="0"/>
          </a:p>
        </p:txBody>
      </p:sp>
    </p:spTree>
    <p:extLst>
      <p:ext uri="{BB962C8B-B14F-4D97-AF65-F5344CB8AC3E}">
        <p14:creationId xmlns:p14="http://schemas.microsoft.com/office/powerpoint/2010/main" val="105151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Traditionally, we’ve thought of corporations as organizations that had clear boundaries, formal procedures, and well-defined authority structures. In contrast, social movements are seen as more spontaneous and fluid.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Corporations can implement initiatives that mimic a social movement.</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Consider how the CEO of one bank described a program he introduced: “The hierarchical management structure will give way to some collective activities that will improve our effectiveness in the marketplace. Decisions won’t flow from a management level to people on the line who are expected to implement those decisions…We’re telling everyone, choose a process, figure out what and where the problems are, work together to come up with solutions, and then put your solutions to work” (Davis et al., 2005).</a:t>
            </a:r>
            <a:endParaRPr lang="en-US" dirty="0"/>
          </a:p>
        </p:txBody>
      </p:sp>
    </p:spTree>
    <p:extLst>
      <p:ext uri="{BB962C8B-B14F-4D97-AF65-F5344CB8AC3E}">
        <p14:creationId xmlns:p14="http://schemas.microsoft.com/office/powerpoint/2010/main" val="210219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Today, social networks are starting points for corporate innovation: potentially limitless arrangements of individuals inspired by opportunities, affinities, or tasks. This new attitude toward social networks in the workplace has been fueled by the growth of social networking sites like Facebook.</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use of online social networking principles can open the door to outside collaborations. For example, Netflix offered a million-dollar reward to anyone in the company’s social network of interested inventors who could improve the algorithm that matches movie lovers to new titles they might enjoy. Companies like Procter &amp; Gamble and </a:t>
            </a:r>
            <a:r>
              <a:rPr lang="en-CA" sz="1100" b="0" i="0" u="none" strike="noStrike" cap="none" dirty="0" err="1">
                <a:solidFill>
                  <a:srgbClr val="000000"/>
                </a:solidFill>
                <a:effectLst/>
                <a:latin typeface="Arial"/>
                <a:ea typeface="Arial"/>
                <a:cs typeface="Arial"/>
                <a:sym typeface="Arial"/>
              </a:rPr>
              <a:t>InnoCentive</a:t>
            </a:r>
            <a:r>
              <a:rPr lang="en-CA" sz="1100" b="0" i="0" u="none" strike="noStrike" cap="none" dirty="0">
                <a:solidFill>
                  <a:srgbClr val="000000"/>
                </a:solidFill>
                <a:effectLst/>
                <a:latin typeface="Arial"/>
                <a:ea typeface="Arial"/>
                <a:cs typeface="Arial"/>
                <a:sym typeface="Arial"/>
              </a:rPr>
              <a:t> are tapping social networks of scientists to improve their products.</a:t>
            </a:r>
            <a:endParaRPr lang="en-US" dirty="0"/>
          </a:p>
        </p:txBody>
      </p:sp>
    </p:spTree>
    <p:extLst>
      <p:ext uri="{BB962C8B-B14F-4D97-AF65-F5344CB8AC3E}">
        <p14:creationId xmlns:p14="http://schemas.microsoft.com/office/powerpoint/2010/main" val="17963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1" u="none" strike="noStrike" cap="none" dirty="0">
                <a:solidFill>
                  <a:srgbClr val="000000"/>
                </a:solidFill>
                <a:effectLst/>
                <a:latin typeface="Arial"/>
                <a:ea typeface="Arial"/>
                <a:cs typeface="Arial"/>
                <a:sym typeface="Arial"/>
              </a:rPr>
              <a:t>Systematic problem solving</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The company must have a consistent method for solving problems, using data and statistical tools rather than assumptions.</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Experimentation</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Experiments are a way to test ideas in small steps. Experiments let companies hunt for and test new knowledge, such as new ways of recycling waste or of structuring an incentive program.</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Learning from past experience</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It’s essential for companies to review projects and products to learn what worked and what didn’t. Boeing, for example, systematically gathered hundreds of “lessons learned” from previous airplane models, such as the 737 and 747, which the company applied to the 757s and 767s, making those the most successful, error-free launches in Boeing’s history.</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Learning from others</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Recognizing that good ideas come from anywhere, not just inside the company, learning organizations network with other companies in a continual search for good ideas to adapt and adopt.</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Transferring knowledge</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Sharing knowledge quickly throughout the organization is the way to make everyone a smart, contributing member.</a:t>
            </a:r>
          </a:p>
          <a:p>
            <a:endParaRPr lang="en-US" dirty="0"/>
          </a:p>
        </p:txBody>
      </p:sp>
    </p:spTree>
    <p:extLst>
      <p:ext uri="{BB962C8B-B14F-4D97-AF65-F5344CB8AC3E}">
        <p14:creationId xmlns:p14="http://schemas.microsoft.com/office/powerpoint/2010/main" val="182513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E-mail, wikis, Web meetings (i.e., like Webex or GoToMeeting), phone, and Internet relay chat (IRC) are used extensively to keep everyone in touch. Virtual companies present special leadership challenges because it’s essential for leaders to keep people informed of what they are supposed to be doing and what other arms of the organization are doing. Communication in a commons area is preferable to one-on-one communication because it keeps everyone up to speed and promotes learning across the organization.</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4601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1" u="none" strike="noStrike" cap="none" dirty="0">
                <a:solidFill>
                  <a:srgbClr val="000000"/>
                </a:solidFill>
                <a:effectLst/>
                <a:latin typeface="Arial"/>
                <a:ea typeface="Arial"/>
                <a:cs typeface="Arial"/>
                <a:sym typeface="Arial"/>
              </a:rPr>
              <a:t>Increasing Concern for the Environment- </a:t>
            </a:r>
            <a:r>
              <a:rPr lang="en-CA" sz="1100" b="0" i="0" u="none" strike="noStrike" cap="none" dirty="0">
                <a:solidFill>
                  <a:srgbClr val="000000"/>
                </a:solidFill>
                <a:effectLst/>
                <a:latin typeface="Arial"/>
                <a:ea typeface="Arial"/>
                <a:cs typeface="Arial"/>
                <a:sym typeface="Arial"/>
              </a:rPr>
              <a:t>The number of catastrophic weather events is on the rise.  People are seeing the growing threat of global warming. Effects of climate change are failing crops, rising sea levels, shortages of drinking water, and increasing death tolls from disease outbreaks such as malaria and dengue fever</a:t>
            </a:r>
          </a:p>
          <a:p>
            <a:endParaRPr lang="en-CA" sz="1100" b="0" i="0" u="none" strike="noStrike" cap="none" dirty="0">
              <a:solidFill>
                <a:srgbClr val="000000"/>
              </a:solidFill>
              <a:effectLst/>
              <a:latin typeface="Arial"/>
              <a:cs typeface="Arial"/>
              <a:sym typeface="Arial"/>
            </a:endParaRPr>
          </a:p>
          <a:p>
            <a:r>
              <a:rPr lang="en-CA" sz="1100" b="1" i="1" u="none" strike="noStrike" cap="none" dirty="0">
                <a:solidFill>
                  <a:srgbClr val="000000"/>
                </a:solidFill>
                <a:effectLst/>
                <a:latin typeface="Arial"/>
                <a:ea typeface="Arial"/>
                <a:cs typeface="Arial"/>
                <a:sym typeface="Arial"/>
              </a:rPr>
              <a:t>Greater Personalization and Customization- </a:t>
            </a:r>
            <a:r>
              <a:rPr lang="en-CA" sz="1100" b="0" i="0" u="none" strike="noStrike" cap="none" dirty="0">
                <a:solidFill>
                  <a:srgbClr val="000000"/>
                </a:solidFill>
                <a:effectLst/>
                <a:latin typeface="Arial"/>
                <a:ea typeface="Arial"/>
                <a:cs typeface="Arial"/>
                <a:sym typeface="Arial"/>
              </a:rPr>
              <a:t>We’re no longer happy with cookie-cutter products. Consumers are demanding more say in products and services. One size no longer fits all, and that means tailoring products and services to meet specific customer preferences. </a:t>
            </a:r>
          </a:p>
          <a:p>
            <a:endParaRPr lang="en-CA" dirty="0"/>
          </a:p>
          <a:p>
            <a:r>
              <a:rPr lang="en-CA" sz="1100" b="1" i="1" u="none" strike="noStrike" cap="none" dirty="0">
                <a:solidFill>
                  <a:srgbClr val="000000"/>
                </a:solidFill>
                <a:effectLst/>
                <a:latin typeface="Arial"/>
                <a:ea typeface="Arial"/>
                <a:cs typeface="Arial"/>
                <a:sym typeface="Arial"/>
              </a:rPr>
              <a:t>Faster Pace of Innovation- </a:t>
            </a:r>
            <a:r>
              <a:rPr lang="en-CA" sz="1100" b="0" i="0" u="none" strike="noStrike" cap="none" dirty="0">
                <a:solidFill>
                  <a:srgbClr val="000000"/>
                </a:solidFill>
                <a:effectLst/>
                <a:latin typeface="Arial"/>
                <a:ea typeface="Arial"/>
                <a:cs typeface="Arial"/>
                <a:sym typeface="Arial"/>
              </a:rPr>
              <a:t>We all want the next new thing, and we want it now. New models, new products, and new variations—companies are speeding new products to market in response to customer demands</a:t>
            </a:r>
          </a:p>
          <a:p>
            <a:endParaRPr lang="en-CA" dirty="0"/>
          </a:p>
          <a:p>
            <a:r>
              <a:rPr lang="en-CA" sz="1100" b="1" i="1" u="none" strike="noStrike" cap="none" dirty="0">
                <a:solidFill>
                  <a:srgbClr val="000000"/>
                </a:solidFill>
                <a:effectLst/>
                <a:latin typeface="Arial"/>
                <a:ea typeface="Arial"/>
                <a:cs typeface="Arial"/>
                <a:sym typeface="Arial"/>
              </a:rPr>
              <a:t>Increasing Complexity- </a:t>
            </a:r>
            <a:r>
              <a:rPr lang="en-CA" sz="1100" b="0" i="0" u="none" strike="noStrike" cap="none" dirty="0">
                <a:solidFill>
                  <a:srgbClr val="000000"/>
                </a:solidFill>
                <a:effectLst/>
                <a:latin typeface="Arial"/>
                <a:ea typeface="Arial"/>
                <a:cs typeface="Arial"/>
                <a:sym typeface="Arial"/>
              </a:rPr>
              <a:t>Our world is becoming more and more complex due to environmental challenges, increasing urbanization, and health impacts . VUCA refers to the increasingly volatile, uncertain, complex, and ambiguous environment in which we live (</a:t>
            </a:r>
            <a:r>
              <a:rPr lang="en-CA" sz="1100" b="0" i="0" u="none" strike="noStrike" cap="none" dirty="0" err="1">
                <a:solidFill>
                  <a:srgbClr val="000000"/>
                </a:solidFill>
                <a:effectLst/>
                <a:latin typeface="Arial"/>
                <a:ea typeface="Arial"/>
                <a:cs typeface="Arial"/>
                <a:sym typeface="Arial"/>
              </a:rPr>
              <a:t>Kraaijenbrink</a:t>
            </a:r>
            <a:r>
              <a:rPr lang="en-CA" sz="1100" b="0" i="0" u="none" strike="noStrike" cap="none" dirty="0">
                <a:solidFill>
                  <a:srgbClr val="000000"/>
                </a:solidFill>
                <a:effectLst/>
                <a:latin typeface="Arial"/>
                <a:ea typeface="Arial"/>
                <a:cs typeface="Arial"/>
                <a:sym typeface="Arial"/>
              </a:rPr>
              <a:t>, 2019). </a:t>
            </a:r>
          </a:p>
          <a:p>
            <a:endParaRPr lang="en-CA" dirty="0"/>
          </a:p>
          <a:p>
            <a:r>
              <a:rPr lang="en-CA" sz="1100" b="1" i="1" u="none" strike="noStrike" cap="none" dirty="0">
                <a:solidFill>
                  <a:srgbClr val="000000"/>
                </a:solidFill>
                <a:effectLst/>
                <a:latin typeface="Arial"/>
                <a:ea typeface="Arial"/>
                <a:cs typeface="Arial"/>
                <a:sym typeface="Arial"/>
              </a:rPr>
              <a:t>Increasing Competition for Talent- </a:t>
            </a:r>
            <a:r>
              <a:rPr lang="en-CA" sz="1100" b="0" i="0" u="none" strike="noStrike" cap="none" dirty="0">
                <a:solidFill>
                  <a:srgbClr val="000000"/>
                </a:solidFill>
                <a:effectLst/>
                <a:latin typeface="Arial"/>
                <a:ea typeface="Arial"/>
                <a:cs typeface="Arial"/>
                <a:sym typeface="Arial"/>
              </a:rPr>
              <a:t>We need people who can solve all these tough problems, and that’s a challenge all by itself. According to McKinsey’s global survey of trends (2007), business executives think that this trend, among all trends, will have the greatest effect on their companies in the next five years. </a:t>
            </a:r>
            <a:br>
              <a:rPr lang="en-CA" dirty="0"/>
            </a:br>
            <a:endParaRPr lang="en-US" dirty="0"/>
          </a:p>
        </p:txBody>
      </p:sp>
    </p:spTree>
    <p:extLst>
      <p:ext uri="{BB962C8B-B14F-4D97-AF65-F5344CB8AC3E}">
        <p14:creationId xmlns:p14="http://schemas.microsoft.com/office/powerpoint/2010/main" val="33981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1" u="none" strike="noStrike" cap="none" dirty="0">
                <a:solidFill>
                  <a:srgbClr val="000000"/>
                </a:solidFill>
                <a:effectLst/>
                <a:latin typeface="Arial"/>
                <a:ea typeface="Arial"/>
                <a:cs typeface="Arial"/>
                <a:sym typeface="Arial"/>
              </a:rPr>
              <a:t>Becoming More Connected- </a:t>
            </a:r>
            <a:r>
              <a:rPr lang="en-CA" sz="1100" b="0" i="0" u="none" strike="noStrike" cap="none" dirty="0">
                <a:solidFill>
                  <a:srgbClr val="000000"/>
                </a:solidFill>
                <a:effectLst/>
                <a:latin typeface="Arial"/>
                <a:ea typeface="Arial"/>
                <a:cs typeface="Arial"/>
                <a:sym typeface="Arial"/>
              </a:rPr>
              <a:t>We can now use the Internet and the web to connect people as never before.  According to Statista (2022) there are 5 billion internet users worldwide which represents 63% of the world’s population.  </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Becoming More Global- </a:t>
            </a:r>
            <a:r>
              <a:rPr lang="en-CA" sz="1100" b="0" i="0" u="none" strike="noStrike" cap="none" dirty="0">
                <a:solidFill>
                  <a:srgbClr val="000000"/>
                </a:solidFill>
                <a:effectLst/>
                <a:latin typeface="Arial"/>
                <a:ea typeface="Arial"/>
                <a:cs typeface="Arial"/>
                <a:sym typeface="Arial"/>
              </a:rPr>
              <a:t>We can now tap into more global suppliers and global talent. Whatever problem a manager faces, someone in the world probably has the innovative products, the knowledge, or the talent to address the problem.</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Becoming More Mobile- </a:t>
            </a:r>
            <a:r>
              <a:rPr lang="en-CA" sz="1100" b="0" i="0" u="none" strike="noStrike" cap="none" dirty="0">
                <a:solidFill>
                  <a:srgbClr val="000000"/>
                </a:solidFill>
                <a:effectLst/>
                <a:latin typeface="Arial"/>
                <a:ea typeface="Arial"/>
                <a:cs typeface="Arial"/>
                <a:sym typeface="Arial"/>
              </a:rPr>
              <a:t>We can now reach employees, suppliers, and customers wherever they are. In June of 2021, almost half the world was using a smartphone (</a:t>
            </a:r>
            <a:r>
              <a:rPr lang="en-CA" sz="1100" b="0" i="0" u="none" strike="noStrike" cap="none" dirty="0" err="1">
                <a:solidFill>
                  <a:srgbClr val="000000"/>
                </a:solidFill>
                <a:effectLst/>
                <a:latin typeface="Arial"/>
                <a:ea typeface="Arial"/>
                <a:cs typeface="Arial"/>
                <a:sym typeface="Arial"/>
              </a:rPr>
              <a:t>BusinessWire</a:t>
            </a:r>
            <a:r>
              <a:rPr lang="en-CA" sz="1100" b="0" i="0" u="none" strike="noStrike" cap="none" dirty="0">
                <a:solidFill>
                  <a:srgbClr val="000000"/>
                </a:solidFill>
                <a:effectLst/>
                <a:latin typeface="Arial"/>
                <a:ea typeface="Arial"/>
                <a:cs typeface="Arial"/>
                <a:sym typeface="Arial"/>
              </a:rPr>
              <a:t>, 2021), and similar to Internet use, mobile phone adoption continues to grow.</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Rise of the Creative Class- </a:t>
            </a:r>
            <a:r>
              <a:rPr lang="en-CA" sz="1100" b="0" i="0" u="none" strike="noStrike" cap="none" dirty="0">
                <a:solidFill>
                  <a:srgbClr val="000000"/>
                </a:solidFill>
                <a:effectLst/>
                <a:latin typeface="Arial"/>
                <a:ea typeface="Arial"/>
                <a:cs typeface="Arial"/>
                <a:sym typeface="Arial"/>
              </a:rPr>
              <a:t>With blogs, Flickr, TikTok, and YouTube, anyone can post their creative efforts. And with open source and wikis, anyone can contribute ideas and insights.</a:t>
            </a:r>
          </a:p>
          <a:p>
            <a:endParaRPr lang="en-CA" sz="1100" b="0" i="0" u="none" strike="noStrike" cap="none" dirty="0">
              <a:solidFill>
                <a:srgbClr val="000000"/>
              </a:solidFill>
              <a:effectLst/>
              <a:latin typeface="Arial"/>
              <a:ea typeface="Arial"/>
              <a:cs typeface="Arial"/>
              <a:sym typeface="Arial"/>
            </a:endParaRPr>
          </a:p>
          <a:p>
            <a:r>
              <a:rPr lang="en-CA" sz="1100" b="1" i="1" u="none" strike="noStrike" cap="none" dirty="0">
                <a:solidFill>
                  <a:srgbClr val="000000"/>
                </a:solidFill>
                <a:effectLst/>
                <a:latin typeface="Arial"/>
                <a:ea typeface="Arial"/>
                <a:cs typeface="Arial"/>
                <a:sym typeface="Arial"/>
              </a:rPr>
              <a:t>Increasing Collaboration- </a:t>
            </a:r>
            <a:r>
              <a:rPr lang="en-CA" sz="1100" b="0" i="0" u="none" strike="noStrike" cap="none" dirty="0">
                <a:solidFill>
                  <a:srgbClr val="000000"/>
                </a:solidFill>
                <a:effectLst/>
                <a:latin typeface="Arial"/>
                <a:ea typeface="Arial"/>
                <a:cs typeface="Arial"/>
                <a:sym typeface="Arial"/>
              </a:rPr>
              <a:t>These solution trends combine to foster a rise in collaboration across space and time. We can now bring more people together to solve more problems more quickly. To design new products quickly—and make sure they meet consumer needs—companies are now looking beyond their four walls for innovation.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6771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It’s easy to understand the problem: communicating and working with people from different countries can be a challenge—not just because of language issues but also because of different cultural norms.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For example, in Canada, we tend to be more direct in our communication. If you ask a Canadian manager a question, you’ll tend to get a direct answer. In other cultures, particularly in southern Europe and Japan, the answer to a question begins with background and context—not the bottom line—so that the listener will understand how the person arrived at the conclusion. </a:t>
            </a:r>
            <a:endParaRPr lang="en-US" dirty="0"/>
          </a:p>
        </p:txBody>
      </p:sp>
    </p:spTree>
    <p:extLst>
      <p:ext uri="{BB962C8B-B14F-4D97-AF65-F5344CB8AC3E}">
        <p14:creationId xmlns:p14="http://schemas.microsoft.com/office/powerpoint/2010/main" val="2433103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needs a leadership style that will advocate for inclusivity of traditionally excluded voices in leadership. It needs a leadership style that will enhance the four critical processes that are mobilized by leadership (setting mission, actualizing goals, sustaining commitment, responding to change) (</a:t>
            </a:r>
            <a:r>
              <a:rPr lang="en-CA" sz="1100" b="0" i="0" u="none" strike="noStrike" cap="none" dirty="0" err="1">
                <a:solidFill>
                  <a:srgbClr val="000000"/>
                </a:solidFill>
                <a:effectLst/>
                <a:latin typeface="Arial"/>
                <a:ea typeface="Arial"/>
                <a:cs typeface="Arial"/>
                <a:sym typeface="Arial"/>
              </a:rPr>
              <a:t>Raelin</a:t>
            </a:r>
            <a:r>
              <a:rPr lang="en-CA" sz="1100" b="0" i="0" u="none" strike="noStrike" cap="none" dirty="0">
                <a:solidFill>
                  <a:srgbClr val="000000"/>
                </a:solidFill>
                <a:effectLst/>
                <a:latin typeface="Arial"/>
                <a:ea typeface="Arial"/>
                <a:cs typeface="Arial"/>
                <a:sym typeface="Arial"/>
              </a:rPr>
              <a:t>, 2003).</a:t>
            </a:r>
            <a:endParaRPr lang="en-US" dirty="0"/>
          </a:p>
        </p:txBody>
      </p:sp>
    </p:spTree>
    <p:extLst>
      <p:ext uri="{BB962C8B-B14F-4D97-AF65-F5344CB8AC3E}">
        <p14:creationId xmlns:p14="http://schemas.microsoft.com/office/powerpoint/2010/main" val="4146629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sng" strike="noStrike" cap="none" dirty="0">
                <a:solidFill>
                  <a:srgbClr val="000000"/>
                </a:solidFill>
                <a:effectLst/>
                <a:latin typeface="Arial"/>
                <a:ea typeface="Arial"/>
                <a:cs typeface="Arial"/>
                <a:sym typeface="Arial"/>
                <a:hlinkClick r:id="rId3"/>
              </a:rPr>
              <a:t>The inclusive leadership </a:t>
            </a:r>
            <a:r>
              <a:rPr lang="en-CA" sz="1100" b="0" i="0" u="sng" strike="noStrike" cap="none" dirty="0" err="1">
                <a:solidFill>
                  <a:srgbClr val="000000"/>
                </a:solidFill>
                <a:effectLst/>
                <a:latin typeface="Arial"/>
                <a:ea typeface="Arial"/>
                <a:cs typeface="Arial"/>
                <a:sym typeface="Arial"/>
                <a:hlinkClick r:id="rId3"/>
              </a:rPr>
              <a:t>approach</a:t>
            </a:r>
            <a:r>
              <a:rPr lang="en-CA" sz="1100" b="0" i="0" u="none" strike="noStrike" cap="none" dirty="0" err="1">
                <a:solidFill>
                  <a:srgbClr val="000000"/>
                </a:solidFill>
                <a:effectLst/>
                <a:latin typeface="Arial"/>
                <a:ea typeface="Arial"/>
                <a:cs typeface="Arial"/>
                <a:sym typeface="Arial"/>
              </a:rPr>
              <a:t>appreciates</a:t>
            </a:r>
            <a:r>
              <a:rPr lang="en-CA" sz="1100" b="0" i="0" u="none" strike="noStrike" cap="none" dirty="0">
                <a:solidFill>
                  <a:srgbClr val="000000"/>
                </a:solidFill>
                <a:effectLst/>
                <a:latin typeface="Arial"/>
                <a:ea typeface="Arial"/>
                <a:cs typeface="Arial"/>
                <a:sym typeface="Arial"/>
              </a:rPr>
              <a:t> diversity and the contributions of everyone. Furthermore, this model encourages full engagement in all aspects of organizational functioning. The objective the authors added, is “to create, change and innovate whilst balancing everybody’s needs” (p. 9). Essentially, inclusive leadership is centered around relationships and valuing differences.</a:t>
            </a:r>
            <a:endParaRPr lang="en-US" dirty="0"/>
          </a:p>
        </p:txBody>
      </p:sp>
    </p:spTree>
    <p:extLst>
      <p:ext uri="{BB962C8B-B14F-4D97-AF65-F5344CB8AC3E}">
        <p14:creationId xmlns:p14="http://schemas.microsoft.com/office/powerpoint/2010/main" val="349687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Champions of inclusive leadership are motivated by their values, including a “deep-seated sense of fairness that, for some, is rooted in personal experience” (p. 3).</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Courage is the second characteristic found in inclusive leaders. They demonstrate courage in challenging organizations to think beyond homogeneous attitudes and practices.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Cognizance of bias- Inclusive leaders understand that both personal and organizational biases can negatively impact diversity and inclusion. As a result, they implement policies, processes, and structures to prevent infiltration of such biases in the workplace or any organization.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fourth characteristic found in inclusive leaders is curiosity. This includes being open-minded and having a passion for learning and a desire for exposure to diverse perspectives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Cultural intelligence is the fifth characteristic identified in inclusive leaders. These leaders understand that knowledge of other cultures is fundamental in fostering inclusiveness.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Lastly, inclusive leaders are collaborative, which is coupled with an ability to willingly share ideas. </a:t>
            </a:r>
            <a:endParaRPr lang="en-US" dirty="0"/>
          </a:p>
        </p:txBody>
      </p:sp>
    </p:spTree>
    <p:extLst>
      <p:ext uri="{BB962C8B-B14F-4D97-AF65-F5344CB8AC3E}">
        <p14:creationId xmlns:p14="http://schemas.microsoft.com/office/powerpoint/2010/main" val="203997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These barriers can influence companies away from becoming inclusive and prevent them from making the most of any diversity within their organization. According to Gully and Phillips (2012), some of the common obstacles are the “like me” bias, stereotypes, the perceived threat of loss, and ethnocentrism. </a:t>
            </a:r>
            <a:endParaRPr lang="en-US" dirty="0"/>
          </a:p>
        </p:txBody>
      </p:sp>
    </p:spTree>
    <p:extLst>
      <p:ext uri="{BB962C8B-B14F-4D97-AF65-F5344CB8AC3E}">
        <p14:creationId xmlns:p14="http://schemas.microsoft.com/office/powerpoint/2010/main" val="90685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It’s late at night and the office is quiet—except that you’ve got a nagging voice in your head. Your product is already two weeks behind schedule. You’ve got to get it out this week or lose the deal. But you’ve discovered a problem. To correct the problem would mean another 3-week delay—and you know the client won’t go for that. It’s a small error—it’ll probably never become an issue. What do you do?</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Managers face these kinds of issues all the time. Ethical dilemmas can arise from a variety of areas, such as: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Advertising (desire to present your product or service in the best light)</a:t>
            </a:r>
          </a:p>
          <a:p>
            <a:r>
              <a:rPr lang="en-CA" sz="1100" b="0" i="0" u="none" strike="noStrike" cap="none" dirty="0">
                <a:solidFill>
                  <a:srgbClr val="000000"/>
                </a:solidFill>
                <a:effectLst/>
                <a:latin typeface="Arial"/>
                <a:ea typeface="Arial"/>
                <a:cs typeface="Arial"/>
                <a:sym typeface="Arial"/>
              </a:rPr>
              <a:t>Sourcing of raw materials (does the company buy from a supplier who may be underpaying their people or damaging the environment?)</a:t>
            </a:r>
          </a:p>
          <a:p>
            <a:r>
              <a:rPr lang="en-CA" sz="1100" b="0" i="0" u="none" strike="noStrike" cap="none" dirty="0">
                <a:solidFill>
                  <a:srgbClr val="000000"/>
                </a:solidFill>
                <a:effectLst/>
                <a:latin typeface="Arial"/>
                <a:ea typeface="Arial"/>
                <a:cs typeface="Arial"/>
                <a:sym typeface="Arial"/>
              </a:rPr>
              <a:t>Privacy (should the company have access to private e-mails that employees write on company time? or the Web sites they visit during work hours?)</a:t>
            </a:r>
          </a:p>
          <a:p>
            <a:r>
              <a:rPr lang="en-CA" sz="1100" b="0" i="0" u="none" strike="noStrike" cap="none" dirty="0">
                <a:solidFill>
                  <a:srgbClr val="000000"/>
                </a:solidFill>
                <a:effectLst/>
                <a:latin typeface="Arial"/>
                <a:ea typeface="Arial"/>
                <a:cs typeface="Arial"/>
                <a:sym typeface="Arial"/>
              </a:rPr>
              <a:t>Safety (employee and community)</a:t>
            </a:r>
          </a:p>
          <a:p>
            <a:r>
              <a:rPr lang="en-CA" sz="1100" b="0" i="0" u="none" strike="noStrike" cap="none" dirty="0">
                <a:solidFill>
                  <a:srgbClr val="000000"/>
                </a:solidFill>
                <a:effectLst/>
                <a:latin typeface="Arial"/>
                <a:ea typeface="Arial"/>
                <a:cs typeface="Arial"/>
                <a:sym typeface="Arial"/>
              </a:rPr>
              <a:t>Pay scales (relation of the pay of top executives to the rest of the company)</a:t>
            </a:r>
          </a:p>
          <a:p>
            <a:r>
              <a:rPr lang="en-CA" sz="1100" b="0" i="0" u="none" strike="noStrike" cap="none" dirty="0">
                <a:solidFill>
                  <a:srgbClr val="000000"/>
                </a:solidFill>
                <a:effectLst/>
                <a:latin typeface="Arial"/>
                <a:ea typeface="Arial"/>
                <a:cs typeface="Arial"/>
                <a:sym typeface="Arial"/>
              </a:rPr>
              <a:t>Product pricing policies (variable pricing, discounts)</a:t>
            </a:r>
          </a:p>
          <a:p>
            <a:r>
              <a:rPr lang="en-CA" sz="1100" b="0" i="0" u="none" strike="noStrike" cap="none" dirty="0">
                <a:solidFill>
                  <a:srgbClr val="000000"/>
                </a:solidFill>
                <a:effectLst/>
                <a:latin typeface="Arial"/>
                <a:ea typeface="Arial"/>
                <a:cs typeface="Arial"/>
                <a:sym typeface="Arial"/>
              </a:rPr>
              <a:t>Communication (with stockholders, announcements of plant closings, etc.)</a:t>
            </a:r>
          </a:p>
          <a:p>
            <a:br>
              <a:rPr lang="en-CA" dirty="0"/>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80156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If employees see leaders behaving unethically, chances are the employees may be less inclined to behave ethically themselves. Companies may have printed codes of ethics, but the key standard is whether leaders uphold those values and standards. We tend to watch leaders for cues on appropriate actions and behavior that the company expects. Decisions that managers make are an indicator of their ethics. If the company says it cares about the safety of employees but then does not buy enough protective gear for them, it is not behaving in line with its code. Likewise, if managers exhibit unsafe behavior or look the other way when employees act unsafely, their behavior is not aligned with their stated code.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Without integrity, there can be no trust. Leadership is based on trust. Ethics drive effectiveness because employees know they can do the right thing decisively and with confidence.</a:t>
            </a:r>
            <a:endParaRPr lang="en-US" dirty="0"/>
          </a:p>
        </p:txBody>
      </p:sp>
    </p:spTree>
    <p:extLst>
      <p:ext uri="{BB962C8B-B14F-4D97-AF65-F5344CB8AC3E}">
        <p14:creationId xmlns:p14="http://schemas.microsoft.com/office/powerpoint/2010/main" val="2783434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Dilemmas occur when the choices are incompatible and when one course of action seems to better serve your self-interest but appears to violate a moral principle. One way to tackle ethical dilemmas is to follow an ethical decision-making process.</a:t>
            </a:r>
            <a:endParaRPr lang="en-US" dirty="0"/>
          </a:p>
        </p:txBody>
      </p:sp>
    </p:spTree>
    <p:extLst>
      <p:ext uri="{BB962C8B-B14F-4D97-AF65-F5344CB8AC3E}">
        <p14:creationId xmlns:p14="http://schemas.microsoft.com/office/powerpoint/2010/main" val="3119108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If you see unethical behavior in others, confronting it early is better. Early on, you have more of an opportunity to talk with the person in a fact-finding (rather than an accusatory) way. The discussion may nip the problem in the bud and prevent it from escalating. Keeping silent because you want to avoid offending the person may lead to much greater problems later on.</a:t>
            </a:r>
            <a:endParaRPr lang="en-US" dirty="0"/>
          </a:p>
        </p:txBody>
      </p:sp>
    </p:spTree>
    <p:extLst>
      <p:ext uri="{BB962C8B-B14F-4D97-AF65-F5344CB8AC3E}">
        <p14:creationId xmlns:p14="http://schemas.microsoft.com/office/powerpoint/2010/main" val="50622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Increasingly, good business practice extends to stewardship, not just of the organization, but of the environment and community at large. Ethics and values-based leadership aren’t just good ideas—they’re vital to attracting talent and retaining loyal customers and business partners.</a:t>
            </a:r>
            <a:endParaRPr lang="en-US" dirty="0"/>
          </a:p>
        </p:txBody>
      </p:sp>
    </p:spTree>
    <p:extLst>
      <p:ext uri="{BB962C8B-B14F-4D97-AF65-F5344CB8AC3E}">
        <p14:creationId xmlns:p14="http://schemas.microsoft.com/office/powerpoint/2010/main" val="2286603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Authentic leaders have high levels of self-awareness and their behavior is driven by their core personal values. This leadership approach recognizes the importance of self-reflection and understanding one’s life history. Address the following questions to gain a better understanding of your own core values and authentic leadership style.</a:t>
            </a:r>
            <a:br>
              <a:rPr lang="en-CA" dirty="0">
                <a:effectLst/>
              </a:rPr>
            </a:br>
            <a:endParaRPr lang="en-CA" dirty="0">
              <a:effectLst/>
            </a:endParaRPr>
          </a:p>
        </p:txBody>
      </p:sp>
    </p:spTree>
    <p:extLst>
      <p:ext uri="{BB962C8B-B14F-4D97-AF65-F5344CB8AC3E}">
        <p14:creationId xmlns:p14="http://schemas.microsoft.com/office/powerpoint/2010/main" val="257710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Growing from an exclusive mail-order catalog business in the early 1980s, today Hanna Andersson also distributes products online, in 29 retail stores nationwide, and through select specialty retailers.</a:t>
            </a:r>
          </a:p>
          <a:p>
            <a:endParaRPr lang="en-CA" dirty="0"/>
          </a:p>
          <a:p>
            <a:r>
              <a:rPr lang="en-CA" sz="1100" b="0" i="0" u="none" strike="noStrike" cap="none" dirty="0">
                <a:solidFill>
                  <a:srgbClr val="000000"/>
                </a:solidFill>
                <a:effectLst/>
                <a:latin typeface="Arial"/>
                <a:ea typeface="Arial"/>
                <a:cs typeface="Arial"/>
                <a:sym typeface="Arial"/>
              </a:rPr>
              <a:t>Over the years, Hanna Andersson has shown that it deeply values its employees. The company provides supplemental child-care reimbursement to all employees—even part-time sales associates. Additional employee benefits include part-time and flexible work hours, considerable paid time off, and 8 hours per year of paid time for employees to volunteer in the community. More important, though, employees feel like they are part of the Hanna Andersson family. In fact, in the beginning, many of the employees were friends and family members of the </a:t>
            </a:r>
            <a:r>
              <a:rPr lang="en-CA" sz="1100" b="0" i="0" u="none" strike="noStrike" cap="none" dirty="0" err="1">
                <a:solidFill>
                  <a:srgbClr val="000000"/>
                </a:solidFill>
                <a:effectLst/>
                <a:latin typeface="Arial"/>
                <a:ea typeface="Arial"/>
                <a:cs typeface="Arial"/>
                <a:sym typeface="Arial"/>
              </a:rPr>
              <a:t>Denharts</a:t>
            </a:r>
            <a:r>
              <a:rPr lang="en-CA" sz="1100" b="0" i="0" u="none" strike="noStrike" cap="none" dirty="0">
                <a:solidFill>
                  <a:srgbClr val="000000"/>
                </a:solidFill>
                <a:effectLst/>
                <a:latin typeface="Arial"/>
                <a:ea typeface="Arial"/>
                <a:cs typeface="Arial"/>
                <a:sym typeface="Arial"/>
              </a:rPr>
              <a:t>.</a:t>
            </a:r>
            <a:endParaRPr lang="en-US" dirty="0"/>
          </a:p>
        </p:txBody>
      </p:sp>
    </p:spTree>
    <p:extLst>
      <p:ext uri="{BB962C8B-B14F-4D97-AF65-F5344CB8AC3E}">
        <p14:creationId xmlns:p14="http://schemas.microsoft.com/office/powerpoint/2010/main" val="117825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Transformational leadership theory is a recent addition to the literature, but more research has been conducted on this theory than all the contingency theories combined. The theory distinguishes between transformational and transactional leaders.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Transformational leaders have four tools in their possession, which they use to influence employees and create commitment to the company goals (Bass, 1985; Burns, 1978; Row et al., 1995; Judge &amp; Piccolo, 2004). First, transformational leaders are charismatic.</a:t>
            </a:r>
            <a:endParaRPr lang="en-US" dirty="0"/>
          </a:p>
        </p:txBody>
      </p:sp>
    </p:spTree>
    <p:extLst>
      <p:ext uri="{BB962C8B-B14F-4D97-AF65-F5344CB8AC3E}">
        <p14:creationId xmlns:p14="http://schemas.microsoft.com/office/powerpoint/2010/main" val="57991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t>
            </a:r>
            <a:r>
              <a:rPr lang="en-CA" sz="1100" b="1" i="0" u="none" strike="noStrike" cap="none" dirty="0">
                <a:solidFill>
                  <a:srgbClr val="000000"/>
                </a:solidFill>
                <a:effectLst/>
                <a:latin typeface="Arial"/>
                <a:ea typeface="Arial"/>
                <a:cs typeface="Arial"/>
                <a:sym typeface="Arial"/>
              </a:rPr>
              <a:t>high-quality LMX relationships</a:t>
            </a:r>
            <a:r>
              <a:rPr lang="en-CA" sz="1100" b="0" i="0" u="none" strike="noStrike" cap="none" dirty="0">
                <a:solidFill>
                  <a:srgbClr val="000000"/>
                </a:solidFill>
                <a:effectLst/>
                <a:latin typeface="Arial"/>
                <a:ea typeface="Arial"/>
                <a:cs typeface="Arial"/>
                <a:sym typeface="Arial"/>
              </a:rPr>
              <a:t>, the leader forms a trust-based relationship with the member. The leader and members like each other, help each other when needed, and respect one another. In these relationships, the leader and the member are both ready to go above and beyond their job descriptions to promote the other’s ability to succeed.</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In contrast, in </a:t>
            </a:r>
            <a:r>
              <a:rPr lang="en-CA" sz="1100" b="1" i="0" u="none" strike="noStrike" cap="none" dirty="0">
                <a:solidFill>
                  <a:srgbClr val="000000"/>
                </a:solidFill>
                <a:effectLst/>
                <a:latin typeface="Arial"/>
                <a:ea typeface="Arial"/>
                <a:cs typeface="Arial"/>
                <a:sym typeface="Arial"/>
              </a:rPr>
              <a:t>low-quality LMX relationships</a:t>
            </a:r>
            <a:r>
              <a:rPr lang="en-CA" sz="1100" b="0" i="0" u="none" strike="noStrike" cap="none" dirty="0">
                <a:solidFill>
                  <a:srgbClr val="000000"/>
                </a:solidFill>
                <a:effectLst/>
                <a:latin typeface="Arial"/>
                <a:ea typeface="Arial"/>
                <a:cs typeface="Arial"/>
                <a:sym typeface="Arial"/>
              </a:rPr>
              <a:t>, the leader and the member have lower levels of trust, liking, and respect toward each other. These relationships do not have to involve actively disliking each other, but the leader and member do not go beyond their formal job descriptions in their exchanges. </a:t>
            </a:r>
            <a:endParaRPr lang="en-US" dirty="0"/>
          </a:p>
        </p:txBody>
      </p:sp>
    </p:spTree>
    <p:extLst>
      <p:ext uri="{BB962C8B-B14F-4D97-AF65-F5344CB8AC3E}">
        <p14:creationId xmlns:p14="http://schemas.microsoft.com/office/powerpoint/2010/main" val="196087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Unlike mainstream management approaches, the overriding objective in servant leadership is not necessarily getting employees to contribute to organizational goals. Instead, servant leaders feel an obligation to their employees, customers, and the external community.</a:t>
            </a:r>
            <a:endParaRPr lang="en-US" dirty="0"/>
          </a:p>
        </p:txBody>
      </p:sp>
    </p:spTree>
    <p:extLst>
      <p:ext uri="{BB962C8B-B14F-4D97-AF65-F5344CB8AC3E}">
        <p14:creationId xmlns:p14="http://schemas.microsoft.com/office/powerpoint/2010/main" val="359407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Leaders have to be a lot of things to a lot of people. They operate within different structures, work with different types of people, and they have to be adaptable. At times, it may seem that a leader’s smartest strategy would be to act as a social chameleon, changing his or her style whenever doing so seems advantageous. But this would lose sight of the fact that effective leaders have to stay true to themselves.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Thus, one key characteristic of authentic leaders is that they are self-aware. They are introspective, understand where they are coming from, and have a thorough understanding of their own values and priorities. Second, they are not afraid to act the way they are. In other words, they have high levels of personal integrity. They say what they think. </a:t>
            </a:r>
            <a:endParaRPr lang="en-US" dirty="0"/>
          </a:p>
        </p:txBody>
      </p:sp>
    </p:spTree>
    <p:extLst>
      <p:ext uri="{BB962C8B-B14F-4D97-AF65-F5344CB8AC3E}">
        <p14:creationId xmlns:p14="http://schemas.microsoft.com/office/powerpoint/2010/main" val="388668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transition will not be easy; uncertainty tends to breed resistance. We are driven by linear and rational thinking, which leads us to believe that “we can get there from here” by making some incremental changes in who we are and what we are currently doing. Existing paradigms frame our perceptions and guide our thinking. Throwing away paradigms that have served us well in the past does not come easily.</a:t>
            </a:r>
            <a:endParaRPr lang="en-US" dirty="0"/>
          </a:p>
        </p:txBody>
      </p:sp>
    </p:spTree>
    <p:extLst>
      <p:ext uri="{BB962C8B-B14F-4D97-AF65-F5344CB8AC3E}">
        <p14:creationId xmlns:p14="http://schemas.microsoft.com/office/powerpoint/2010/main" val="153928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rmAutofit/>
          </a:bodyPr>
          <a:lstStyle/>
          <a:p>
            <a:r>
              <a:rPr lang="en-US" sz="3000" b="1" dirty="0">
                <a:latin typeface="Arial" panose="020B0604020202020204" pitchFamily="34" charset="0"/>
                <a:cs typeface="Arial" panose="020B0604020202020204" pitchFamily="34" charset="0"/>
              </a:rPr>
              <a:t>CHAPTER </a:t>
            </a:r>
            <a:r>
              <a:rPr lang="en-US" sz="3000" b="1">
                <a:latin typeface="Arial" panose="020B0604020202020204" pitchFamily="34" charset="0"/>
                <a:cs typeface="Arial" panose="020B0604020202020204" pitchFamily="34" charset="0"/>
              </a:rPr>
              <a:t>4: </a:t>
            </a:r>
            <a:r>
              <a:rPr lang="en-CA" sz="3000" b="1" cap="all">
                <a:latin typeface="Arial" panose="020B0604020202020204" pitchFamily="34" charset="0"/>
                <a:cs typeface="Arial" panose="020B0604020202020204" pitchFamily="34" charset="0"/>
              </a:rPr>
              <a:t>VALUES-BASED </a:t>
            </a:r>
            <a:r>
              <a:rPr lang="en-CA" sz="3000" b="1" cap="all" dirty="0">
                <a:latin typeface="Arial" panose="020B0604020202020204" pitchFamily="34" charset="0"/>
                <a:cs typeface="Arial" panose="020B0604020202020204" pitchFamily="34" charset="0"/>
              </a:rPr>
              <a:t>LEADERSHIP   </a:t>
            </a:r>
          </a:p>
          <a:p>
            <a:r>
              <a:rPr lang="en-CA" sz="3000" b="1" cap="all" dirty="0">
                <a:latin typeface="Arial" panose="020B0604020202020204" pitchFamily="34" charset="0"/>
                <a:cs typeface="Arial" panose="020B0604020202020204" pitchFamily="34" charset="0"/>
              </a:rPr>
              <a:t>                  &amp; CONTEMPORARY APPROACHES</a:t>
            </a:r>
          </a:p>
          <a:p>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73E8-3D01-A224-B00C-17ADFBA45CB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E1B9805-9A24-203B-869A-F181950ED9E0}"/>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Vulnerability: Definition and Myths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Displaying vulnerability can also be a chance to embrace changes and challenges while feeling safe enough to acknowledge failure (Ito &amp; Bligh, 2017).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Vulnerability is emotional exposure (Brown, 2012a) that threatens the loss “of our own sense of self” (Crouch, 2016, p. 41). </a:t>
            </a:r>
            <a:r>
              <a:rPr lang="en-CA" sz="2000" dirty="0" err="1">
                <a:latin typeface="Arial" panose="020B0604020202020204" pitchFamily="34" charset="0"/>
                <a:cs typeface="Arial" panose="020B0604020202020204" pitchFamily="34" charset="0"/>
              </a:rPr>
              <a:t>Cléro</a:t>
            </a:r>
            <a:r>
              <a:rPr lang="en-CA" sz="2000" dirty="0">
                <a:latin typeface="Arial" panose="020B0604020202020204" pitchFamily="34" charset="0"/>
                <a:cs typeface="Arial" panose="020B0604020202020204" pitchFamily="34" charset="0"/>
              </a:rPr>
              <a:t> (2018) adds that “vulnerability should be differentiated from weakness or from the frailty that results from it” </a:t>
            </a:r>
          </a:p>
          <a:p>
            <a:pPr marL="114300" indent="0">
              <a:buNone/>
            </a:pPr>
            <a:r>
              <a:rPr lang="en-CA" sz="2000" dirty="0">
                <a:latin typeface="Arial" panose="020B0604020202020204" pitchFamily="34" charset="0"/>
                <a:cs typeface="Arial" panose="020B0604020202020204" pitchFamily="34" charset="0"/>
              </a:rPr>
              <a:t>(p. 6).</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84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3AD2-FD53-1AB1-371C-FB1DD0218B2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661C8B4-324C-052B-16B6-82779B4F425F}"/>
              </a:ext>
            </a:extLst>
          </p:cNvPr>
          <p:cNvSpPr>
            <a:spLocks noGrp="1"/>
          </p:cNvSpPr>
          <p:nvPr>
            <p:ph type="body" idx="1"/>
          </p:nvPr>
        </p:nvSpPr>
        <p:spPr>
          <a:xfrm>
            <a:off x="311700" y="1637499"/>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Vulnerability and Trust</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Vulnerability directly involves the issue of trust (Brown, 2012a). Leaders “must be truthful and consistent in their behavior and must not arbitrarily disregard employees’ suggestions and opinions on a regular basis” (Thrash, 2012, p. 4)</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21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A3EA-689E-F7A6-7A9A-7B0CEB2450D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F8C9321-56D9-FF44-7071-4EF5D9CCBB1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Leadership Styles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While there are numerous leadership theories and styles, Copeland (2016) found values-based leadership styles to be most effective in her research, namely authentic, ethical, and transformational leadership styles (p. 79). These three styles of leadership all involve some level of risk and will be featured in the study.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39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81E3-0B69-2A35-BBD6-DCDC7C19DC9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9B6E1B4-451B-93C6-243D-1532A960D6CF}"/>
              </a:ext>
            </a:extLst>
          </p:cNvPr>
          <p:cNvSpPr>
            <a:spLocks noGrp="1"/>
          </p:cNvSpPr>
          <p:nvPr>
            <p:ph type="body" idx="1"/>
          </p:nvPr>
        </p:nvSpPr>
        <p:spPr>
          <a:xfrm>
            <a:off x="311700" y="1229875"/>
            <a:ext cx="5251818"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Authentic Leadership</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Authentic leadership has been described as “the process whereby leaders are aware of their thoughts and behaviors within the context in which they operate” (Maximo et al., 2019, p. 2)</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0A1F88B-C5FC-4294-E646-7788E390E0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23951" y="2016087"/>
            <a:ext cx="2807924" cy="2807924"/>
          </a:xfrm>
          <a:prstGeom prst="rect">
            <a:avLst/>
          </a:prstGeom>
        </p:spPr>
      </p:pic>
    </p:spTree>
    <p:extLst>
      <p:ext uri="{BB962C8B-B14F-4D97-AF65-F5344CB8AC3E}">
        <p14:creationId xmlns:p14="http://schemas.microsoft.com/office/powerpoint/2010/main" val="193296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3D4A-ED57-B9EA-5DCE-75EDCCBF037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8C9A8B-EFD2-E95E-8BBA-D18521F102FA}"/>
              </a:ext>
            </a:extLst>
          </p:cNvPr>
          <p:cNvSpPr>
            <a:spLocks noGrp="1"/>
          </p:cNvSpPr>
          <p:nvPr>
            <p:ph type="body" idx="1"/>
          </p:nvPr>
        </p:nvSpPr>
        <p:spPr>
          <a:xfrm>
            <a:off x="311700" y="1229875"/>
            <a:ext cx="5745727"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Ethical Leadership</a:t>
            </a:r>
          </a:p>
          <a:p>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Brown et al. (2005) define ethical leadership as “the demonstration of normatively appropriate conduct through personal actions and interpersonal relationships, and the promotion of such conduct to followers through two-way communication, reinforcement, and decision-making” (p. 120).</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05C8608-40AC-8665-B1EC-125F3C3DF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57427" y="2060154"/>
            <a:ext cx="2774873" cy="2774873"/>
          </a:xfrm>
          <a:prstGeom prst="rect">
            <a:avLst/>
          </a:prstGeom>
        </p:spPr>
      </p:pic>
    </p:spTree>
    <p:extLst>
      <p:ext uri="{BB962C8B-B14F-4D97-AF65-F5344CB8AC3E}">
        <p14:creationId xmlns:p14="http://schemas.microsoft.com/office/powerpoint/2010/main" val="377770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CF00-CE83-7B84-0746-FACCE406460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4.4 Vulnerability in Leadership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8E01770-D538-05FF-8277-1F9A64E2402B}"/>
              </a:ext>
            </a:extLst>
          </p:cNvPr>
          <p:cNvSpPr>
            <a:spLocks noGrp="1"/>
          </p:cNvSpPr>
          <p:nvPr>
            <p:ph type="body" idx="1"/>
          </p:nvPr>
        </p:nvSpPr>
        <p:spPr>
          <a:xfrm>
            <a:off x="311700" y="1229875"/>
            <a:ext cx="5681476"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Transformational Leadership</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Bass and Riggio (2006) describe transformational leadership as motivating others through a common mission or challenge that empowers followers and encourages them to develop as leaders (p. 3).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734728A-AF63-C015-0D18-FD74114128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3176" y="1842700"/>
            <a:ext cx="2890800" cy="2890800"/>
          </a:xfrm>
          <a:prstGeom prst="rect">
            <a:avLst/>
          </a:prstGeom>
        </p:spPr>
      </p:pic>
    </p:spTree>
    <p:extLst>
      <p:ext uri="{BB962C8B-B14F-4D97-AF65-F5344CB8AC3E}">
        <p14:creationId xmlns:p14="http://schemas.microsoft.com/office/powerpoint/2010/main" val="43386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2E3C-1A99-AE87-A2F2-33C2462BED51}"/>
              </a:ext>
            </a:extLst>
          </p:cNvPr>
          <p:cNvSpPr>
            <a:spLocks noGrp="1"/>
          </p:cNvSpPr>
          <p:nvPr>
            <p:ph type="title"/>
          </p:nvPr>
        </p:nvSpPr>
        <p:spPr>
          <a:xfrm>
            <a:off x="155850" y="270725"/>
            <a:ext cx="8832300" cy="607800"/>
          </a:xfrm>
        </p:spPr>
        <p:txBody>
          <a:bodyPr>
            <a:noAutofit/>
          </a:bodyPr>
          <a:lstStyle/>
          <a:p>
            <a:r>
              <a:rPr lang="en-CA" sz="2300" dirty="0">
                <a:latin typeface="Arial" panose="020B0604020202020204" pitchFamily="34" charset="0"/>
                <a:cs typeface="Arial" panose="020B0604020202020204" pitchFamily="34" charset="0"/>
              </a:rPr>
              <a:t>4.5 Contemporary Principles of Leadership and Management 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430C3A5-7316-1AD4-6CCA-769B9CADA96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Corporations as Social Movements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The term </a:t>
            </a:r>
            <a:r>
              <a:rPr lang="en-CA" sz="2000" b="1" dirty="0">
                <a:latin typeface="Arial" panose="020B0604020202020204" pitchFamily="34" charset="0"/>
                <a:cs typeface="Arial" panose="020B0604020202020204" pitchFamily="34" charset="0"/>
              </a:rPr>
              <a:t>social movement</a:t>
            </a:r>
            <a:r>
              <a:rPr lang="en-CA" sz="2000" dirty="0">
                <a:latin typeface="Arial" panose="020B0604020202020204" pitchFamily="34" charset="0"/>
                <a:cs typeface="Arial" panose="020B0604020202020204" pitchFamily="34" charset="0"/>
              </a:rPr>
              <a:t> refers to a type of group action that is focused on specific political or social issues; examples include the civil rights movement, the feminist movement, and the gay rights movement. Leaders of social movements depend on charisma rather than authority to motivate participants to action.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84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6EC9-5058-6F9E-444A-BD7DC9A4D3DB}"/>
              </a:ext>
            </a:extLst>
          </p:cNvPr>
          <p:cNvSpPr>
            <a:spLocks noGrp="1"/>
          </p:cNvSpPr>
          <p:nvPr>
            <p:ph type="title"/>
          </p:nvPr>
        </p:nvSpPr>
        <p:spPr>
          <a:xfrm>
            <a:off x="155850" y="270725"/>
            <a:ext cx="8832300" cy="607800"/>
          </a:xfrm>
        </p:spPr>
        <p:txBody>
          <a:bodyPr>
            <a:noAutofit/>
          </a:bodyPr>
          <a:lstStyle/>
          <a:p>
            <a:r>
              <a:rPr lang="en-CA" sz="2300" dirty="0">
                <a:latin typeface="Arial" panose="020B0604020202020204" pitchFamily="34" charset="0"/>
                <a:cs typeface="Arial" panose="020B0604020202020204" pitchFamily="34" charset="0"/>
              </a:rPr>
              <a:t>4.5 Contemporary Principles of Leadership and Management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4C056A1E-950A-B9E0-F211-CECF642018F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Social Networking</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Social networking</a:t>
            </a:r>
            <a:r>
              <a:rPr lang="en-CA" sz="2000" dirty="0">
                <a:latin typeface="Arial" panose="020B0604020202020204" pitchFamily="34" charset="0"/>
                <a:cs typeface="Arial" panose="020B0604020202020204" pitchFamily="34" charset="0"/>
              </a:rPr>
              <a:t> refers to systems that allow members of a specific group to learn about other members’ skills, talents, knowledge, or preferences. Companies use these systems internally to help identify experts.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30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3E2D-0F83-1EBA-E2A7-722DC7B37BF5}"/>
              </a:ext>
            </a:extLst>
          </p:cNvPr>
          <p:cNvSpPr>
            <a:spLocks noGrp="1"/>
          </p:cNvSpPr>
          <p:nvPr>
            <p:ph type="title"/>
          </p:nvPr>
        </p:nvSpPr>
        <p:spPr>
          <a:xfrm>
            <a:off x="67715" y="270725"/>
            <a:ext cx="9008570" cy="607800"/>
          </a:xfrm>
        </p:spPr>
        <p:txBody>
          <a:bodyPr>
            <a:noAutofit/>
          </a:bodyPr>
          <a:lstStyle/>
          <a:p>
            <a:r>
              <a:rPr lang="en-CA" sz="2300" dirty="0">
                <a:latin typeface="Arial" panose="020B0604020202020204" pitchFamily="34" charset="0"/>
                <a:cs typeface="Arial" panose="020B0604020202020204" pitchFamily="34" charset="0"/>
              </a:rPr>
              <a:t>4.5 Contemporary Principles of Leadership and Management 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6B63F2CE-28AC-4452-6A49-3741EBBAA07C}"/>
              </a:ext>
            </a:extLst>
          </p:cNvPr>
          <p:cNvSpPr>
            <a:spLocks noGrp="1"/>
          </p:cNvSpPr>
          <p:nvPr>
            <p:ph type="body" idx="1"/>
          </p:nvPr>
        </p:nvSpPr>
        <p:spPr/>
        <p:txBody>
          <a:bodyPr>
            <a:normAutofit fontScale="92500" lnSpcReduction="10000"/>
          </a:bodyPr>
          <a:lstStyle/>
          <a:p>
            <a:pPr marL="114300" indent="0">
              <a:buNone/>
            </a:pPr>
            <a:r>
              <a:rPr lang="en-CA" b="1" dirty="0">
                <a:latin typeface="Arial" panose="020B0604020202020204" pitchFamily="34" charset="0"/>
                <a:cs typeface="Arial" panose="020B0604020202020204" pitchFamily="34" charset="0"/>
              </a:rPr>
              <a:t>Learning Organizations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In a 1993 article, Harvard Business School professor David Garvin defined a </a:t>
            </a:r>
            <a:r>
              <a:rPr lang="en-CA" b="1" dirty="0">
                <a:latin typeface="Arial" panose="020B0604020202020204" pitchFamily="34" charset="0"/>
                <a:cs typeface="Arial" panose="020B0604020202020204" pitchFamily="34" charset="0"/>
              </a:rPr>
              <a:t>learning organization</a:t>
            </a:r>
            <a:r>
              <a:rPr lang="en-CA" dirty="0">
                <a:latin typeface="Arial" panose="020B0604020202020204" pitchFamily="34" charset="0"/>
                <a:cs typeface="Arial" panose="020B0604020202020204" pitchFamily="34" charset="0"/>
              </a:rPr>
              <a:t> as “an organization skilled at creating, acquiring, and transferring knowledge, and at modifying its behavior to reflect new knowledge and insights” (Garvin, 1993). The five building blocks of learning organizations are:</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Systematic problem solving</a:t>
            </a:r>
          </a:p>
          <a:p>
            <a:r>
              <a:rPr lang="en-CA" dirty="0">
                <a:latin typeface="Arial" panose="020B0604020202020204" pitchFamily="34" charset="0"/>
                <a:cs typeface="Arial" panose="020B0604020202020204" pitchFamily="34" charset="0"/>
              </a:rPr>
              <a:t>Experimentation</a:t>
            </a:r>
          </a:p>
          <a:p>
            <a:r>
              <a:rPr lang="en-CA" dirty="0">
                <a:latin typeface="Arial" panose="020B0604020202020204" pitchFamily="34" charset="0"/>
                <a:cs typeface="Arial" panose="020B0604020202020204" pitchFamily="34" charset="0"/>
              </a:rPr>
              <a:t>Learning from past experience</a:t>
            </a:r>
          </a:p>
          <a:p>
            <a:r>
              <a:rPr lang="en-CA" dirty="0">
                <a:latin typeface="Arial" panose="020B0604020202020204" pitchFamily="34" charset="0"/>
                <a:cs typeface="Arial" panose="020B0604020202020204" pitchFamily="34" charset="0"/>
              </a:rPr>
              <a:t>Learning from others</a:t>
            </a:r>
          </a:p>
          <a:p>
            <a:r>
              <a:rPr lang="en-CA" dirty="0">
                <a:latin typeface="Arial" panose="020B0604020202020204" pitchFamily="34" charset="0"/>
                <a:cs typeface="Arial" panose="020B0604020202020204" pitchFamily="34" charset="0"/>
              </a:rPr>
              <a:t>Transferring knowledge</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727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FC50-8136-12D2-5658-D6E290D08153}"/>
              </a:ext>
            </a:extLst>
          </p:cNvPr>
          <p:cNvSpPr>
            <a:spLocks noGrp="1"/>
          </p:cNvSpPr>
          <p:nvPr>
            <p:ph type="title"/>
          </p:nvPr>
        </p:nvSpPr>
        <p:spPr>
          <a:xfrm>
            <a:off x="113396" y="270725"/>
            <a:ext cx="9030604" cy="607800"/>
          </a:xfrm>
        </p:spPr>
        <p:txBody>
          <a:bodyPr>
            <a:noAutofit/>
          </a:bodyPr>
          <a:lstStyle/>
          <a:p>
            <a:r>
              <a:rPr lang="en-CA" sz="2300" dirty="0">
                <a:latin typeface="Arial" panose="020B0604020202020204" pitchFamily="34" charset="0"/>
                <a:cs typeface="Arial" panose="020B0604020202020204" pitchFamily="34" charset="0"/>
              </a:rPr>
              <a:t>4.5 Contemporary Principles of Leadership and Management IV</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621809B6-1740-B36A-6251-6B6EADD1F68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Virtual Organizations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virtual organization</a:t>
            </a:r>
            <a:r>
              <a:rPr lang="en-CA" sz="2000" dirty="0">
                <a:latin typeface="Arial" panose="020B0604020202020204" pitchFamily="34" charset="0"/>
                <a:cs typeface="Arial" panose="020B0604020202020204" pitchFamily="34" charset="0"/>
              </a:rPr>
              <a:t> is one in which employees work remotely—sometimes within the same city, but more often across a country and across national borders. The company relies on computer and telecommunications technologies instead of a physical presence for communication between employees.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5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Analyze the context for contemporary principles of leadership and management.</a:t>
            </a:r>
          </a:p>
          <a:p>
            <a:r>
              <a:rPr lang="en-CA" sz="2000" dirty="0">
                <a:latin typeface="Arial" panose="020B0604020202020204" pitchFamily="34" charset="0"/>
                <a:cs typeface="Arial" panose="020B0604020202020204" pitchFamily="34" charset="0"/>
              </a:rPr>
              <a:t>Identify key global trends.</a:t>
            </a:r>
          </a:p>
          <a:p>
            <a:r>
              <a:rPr lang="en-CA" sz="2000" dirty="0">
                <a:latin typeface="Arial" panose="020B0604020202020204" pitchFamily="34" charset="0"/>
                <a:cs typeface="Arial" panose="020B0604020202020204" pitchFamily="34" charset="0"/>
              </a:rPr>
              <a:t>Determine how globalization is affecting leadership and management principles and practices.</a:t>
            </a:r>
          </a:p>
          <a:p>
            <a:r>
              <a:rPr lang="en-CA" sz="2000" dirty="0">
                <a:latin typeface="Arial" panose="020B0604020202020204" pitchFamily="34" charset="0"/>
                <a:cs typeface="Arial" panose="020B0604020202020204" pitchFamily="34" charset="0"/>
              </a:rPr>
              <a:t>Explain the importance of value-based leadership (ethics).</a:t>
            </a:r>
          </a:p>
          <a:p>
            <a:pPr marL="114300" indent="0">
              <a:lnSpc>
                <a:spcPct val="120000"/>
              </a:lnSpc>
              <a:buNone/>
            </a:pPr>
            <a:endParaRPr lang="en-CA"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0055-912B-E728-C349-1FC64CC1F80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4.6 Global Trends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523058-2911-EFB1-36D3-7728934CB4FD}"/>
              </a:ext>
            </a:extLst>
          </p:cNvPr>
          <p:cNvSpPr txBox="1">
            <a:spLocks/>
          </p:cNvSpPr>
          <p:nvPr/>
        </p:nvSpPr>
        <p:spPr>
          <a:xfrm>
            <a:off x="487969" y="1961002"/>
            <a:ext cx="8520600" cy="1253402"/>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dirty="0">
                <a:latin typeface="Arial" panose="020B0604020202020204" pitchFamily="34" charset="0"/>
                <a:cs typeface="Arial" panose="020B0604020202020204" pitchFamily="34" charset="0"/>
              </a:rPr>
              <a:t>The world is changing in dramatic ways, and as a leader, you’re in the best position to take advantage of these changes. Let’s look at 10 major ways in which the world is changing; we’ll characterize the first five as challenges and the next five as solutions.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97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03E3-EAFC-7558-669C-08495547992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4.6 Global Trends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AA8707A-B9FB-4012-C12A-C84EAF70FE6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Top 5 Challenge Trends</a:t>
            </a:r>
          </a:p>
          <a:p>
            <a:pPr marL="114300" indent="0">
              <a:buNone/>
            </a:pP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Increasing Concern for the Environment</a:t>
            </a:r>
          </a:p>
          <a:p>
            <a:r>
              <a:rPr lang="en-CA" sz="2000" dirty="0">
                <a:latin typeface="Arial" panose="020B0604020202020204" pitchFamily="34" charset="0"/>
                <a:cs typeface="Arial" panose="020B0604020202020204" pitchFamily="34" charset="0"/>
              </a:rPr>
              <a:t>Greater Personalization and Customization</a:t>
            </a:r>
          </a:p>
          <a:p>
            <a:r>
              <a:rPr lang="en-CA" sz="2000" dirty="0">
                <a:latin typeface="Arial" panose="020B0604020202020204" pitchFamily="34" charset="0"/>
                <a:cs typeface="Arial" panose="020B0604020202020204" pitchFamily="34" charset="0"/>
              </a:rPr>
              <a:t>Faster Pace of Innovation</a:t>
            </a:r>
          </a:p>
          <a:p>
            <a:r>
              <a:rPr lang="en-CA" sz="2000" dirty="0">
                <a:latin typeface="Arial" panose="020B0604020202020204" pitchFamily="34" charset="0"/>
                <a:cs typeface="Arial" panose="020B0604020202020204" pitchFamily="34" charset="0"/>
              </a:rPr>
              <a:t>Increasing Complexity</a:t>
            </a:r>
          </a:p>
          <a:p>
            <a:r>
              <a:rPr lang="en-CA" sz="2000" dirty="0">
                <a:latin typeface="Arial" panose="020B0604020202020204" pitchFamily="34" charset="0"/>
                <a:cs typeface="Arial" panose="020B0604020202020204" pitchFamily="34" charset="0"/>
              </a:rPr>
              <a:t>Increasing Competition for Talent</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03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76F6-114B-FCE8-B045-984EB8CE179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4.6 Global Trends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2B77563-CEBC-A7AB-5917-CD284C3C9210}"/>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Top 5 Solution Trends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Becoming More Connected</a:t>
            </a:r>
          </a:p>
          <a:p>
            <a:r>
              <a:rPr lang="en-CA" sz="2000" dirty="0">
                <a:latin typeface="Arial" panose="020B0604020202020204" pitchFamily="34" charset="0"/>
                <a:cs typeface="Arial" panose="020B0604020202020204" pitchFamily="34" charset="0"/>
              </a:rPr>
              <a:t>Becoming More Global</a:t>
            </a:r>
          </a:p>
          <a:p>
            <a:r>
              <a:rPr lang="en-CA" sz="2000" dirty="0">
                <a:latin typeface="Arial" panose="020B0604020202020204" pitchFamily="34" charset="0"/>
                <a:cs typeface="Arial" panose="020B0604020202020204" pitchFamily="34" charset="0"/>
              </a:rPr>
              <a:t>Becoming More Mobile</a:t>
            </a:r>
          </a:p>
          <a:p>
            <a:r>
              <a:rPr lang="en-CA" sz="2000" dirty="0">
                <a:latin typeface="Arial" panose="020B0604020202020204" pitchFamily="34" charset="0"/>
                <a:cs typeface="Arial" panose="020B0604020202020204" pitchFamily="34" charset="0"/>
              </a:rPr>
              <a:t>Rise of the Creative Class</a:t>
            </a:r>
          </a:p>
          <a:p>
            <a:r>
              <a:rPr lang="en-CA" sz="2000" dirty="0">
                <a:latin typeface="Arial" panose="020B0604020202020204" pitchFamily="34" charset="0"/>
                <a:cs typeface="Arial" panose="020B0604020202020204" pitchFamily="34" charset="0"/>
              </a:rPr>
              <a:t>Increasing Collaboration</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91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E78F-3231-9EF5-7987-0A7551429D3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4.7 Globalization and Principles of Leadership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6DA2E70-4834-39C1-2D81-3B827897593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Globalization and Cross-Cultural Lessons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Despite the growing importance of global business, companies find it difficult to recruit mangers with the skills necessary to operate in a global environment  (</a:t>
            </a:r>
            <a:r>
              <a:rPr lang="en-CA" sz="2000" dirty="0" err="1">
                <a:latin typeface="Arial" panose="020B0604020202020204" pitchFamily="34" charset="0"/>
                <a:cs typeface="Arial" panose="020B0604020202020204" pitchFamily="34" charset="0"/>
              </a:rPr>
              <a:t>Gregersen</a:t>
            </a:r>
            <a:r>
              <a:rPr lang="en-CA" sz="2000" dirty="0">
                <a:latin typeface="Arial" panose="020B0604020202020204" pitchFamily="34" charset="0"/>
                <a:cs typeface="Arial" panose="020B0604020202020204" pitchFamily="34" charset="0"/>
              </a:rPr>
              <a:t> et al., 1998).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Some experts have argued that most U.S. companies are not positioned to implement global strategies due to a lack of global leadership capabilities (Hollenbeck &amp; McCall, 2003)</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66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5716-9848-135E-4555-EBF4C97B5B71}"/>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4.7 Globalization and Principles of Leadership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A1BB3AF-8A3A-07A8-D78D-DDD89857F1B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Inclusive Leadership and Potential Barriers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Despite advances in diversity that have occurred in the past, women continue to be excluded from top leadership positions in the corporate environment. Today’s diverse and constantly changing environment requires more than masculinity as the norm and a command and control leadership approach.</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35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2A72-59B4-3DA0-A9F6-E9EDB8D30EFE}"/>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4.7 Globalization and Principles of Leadership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AA5ADF4-F21F-E2D2-279A-D70F575CBE8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is Inclusive Leadership?</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E6484FC-0F7F-C477-C987-F8CB671DF378}"/>
              </a:ext>
            </a:extLst>
          </p:cNvPr>
          <p:cNvSpPr txBox="1">
            <a:spLocks/>
          </p:cNvSpPr>
          <p:nvPr/>
        </p:nvSpPr>
        <p:spPr>
          <a:xfrm>
            <a:off x="311701" y="2313542"/>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dirty="0">
                <a:latin typeface="Arial" panose="020B0604020202020204" pitchFamily="34" charset="0"/>
                <a:cs typeface="Arial" panose="020B0604020202020204" pitchFamily="34" charset="0"/>
              </a:rPr>
              <a:t>Inclusive leadership is about including everyone. This leadership style puts a particular focus on “having the courage to take conscious steps to break down barriers for people at risk of being excluded from society ”</a:t>
            </a:r>
          </a:p>
          <a:p>
            <a:pPr marL="114300" indent="0" algn="ctr">
              <a:buNone/>
            </a:pPr>
            <a:r>
              <a:rPr lang="en-CA" sz="2000" dirty="0">
                <a:latin typeface="Arial" panose="020B0604020202020204" pitchFamily="34" charset="0"/>
                <a:cs typeface="Arial" panose="020B0604020202020204" pitchFamily="34" charset="0"/>
              </a:rPr>
              <a:t>(</a:t>
            </a:r>
            <a:r>
              <a:rPr lang="en-CA" sz="2000" dirty="0" err="1">
                <a:latin typeface="Arial" panose="020B0604020202020204" pitchFamily="34" charset="0"/>
                <a:cs typeface="Arial" panose="020B0604020202020204" pitchFamily="34" charset="0"/>
              </a:rPr>
              <a:t>Bortini</a:t>
            </a:r>
            <a:r>
              <a:rPr lang="en-CA" sz="2000" dirty="0">
                <a:latin typeface="Arial" panose="020B0604020202020204" pitchFamily="34" charset="0"/>
                <a:cs typeface="Arial" panose="020B0604020202020204" pitchFamily="34" charset="0"/>
              </a:rPr>
              <a:t> et al., 2019, p. 19)</a:t>
            </a:r>
          </a:p>
        </p:txBody>
      </p:sp>
    </p:spTree>
    <p:extLst>
      <p:ext uri="{BB962C8B-B14F-4D97-AF65-F5344CB8AC3E}">
        <p14:creationId xmlns:p14="http://schemas.microsoft.com/office/powerpoint/2010/main" val="348190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B55F-E0AA-36D3-1B30-BDA44BE5B40C}"/>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4.7 Globalization and Principles of Leadership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2803AF1-DC8E-0708-DA5E-9B4F89D0B41E}"/>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What Do Inclusive Leaders Do?</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Dillon and Bourke (2016) identified six key characteristics that distinguish inclusive leaders. </a:t>
            </a:r>
          </a:p>
          <a:p>
            <a:pPr marL="114300" indent="0">
              <a:buNone/>
            </a:pP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Commitment.</a:t>
            </a:r>
          </a:p>
          <a:p>
            <a:r>
              <a:rPr lang="en-CA" sz="2000" dirty="0">
                <a:latin typeface="Arial" panose="020B0604020202020204" pitchFamily="34" charset="0"/>
                <a:cs typeface="Arial" panose="020B0604020202020204" pitchFamily="34" charset="0"/>
              </a:rPr>
              <a:t>Courage</a:t>
            </a:r>
          </a:p>
          <a:p>
            <a:r>
              <a:rPr lang="en-CA" sz="2000" dirty="0">
                <a:latin typeface="Arial" panose="020B0604020202020204" pitchFamily="34" charset="0"/>
                <a:cs typeface="Arial" panose="020B0604020202020204" pitchFamily="34" charset="0"/>
              </a:rPr>
              <a:t>Cognizance of bias</a:t>
            </a:r>
          </a:p>
          <a:p>
            <a:r>
              <a:rPr lang="en-CA" sz="2000" dirty="0">
                <a:latin typeface="Arial" panose="020B0604020202020204" pitchFamily="34" charset="0"/>
                <a:cs typeface="Arial" panose="020B0604020202020204" pitchFamily="34" charset="0"/>
              </a:rPr>
              <a:t>Curiosity</a:t>
            </a:r>
          </a:p>
          <a:p>
            <a:r>
              <a:rPr lang="en-CA" sz="2000" dirty="0">
                <a:latin typeface="Arial" panose="020B0604020202020204" pitchFamily="34" charset="0"/>
                <a:cs typeface="Arial" panose="020B0604020202020204" pitchFamily="34" charset="0"/>
              </a:rPr>
              <a:t>Cultural intelligence</a:t>
            </a:r>
          </a:p>
          <a:p>
            <a:r>
              <a:rPr lang="en-CA" sz="2000" dirty="0">
                <a:latin typeface="Arial" panose="020B0604020202020204" pitchFamily="34" charset="0"/>
                <a:cs typeface="Arial" panose="020B0604020202020204" pitchFamily="34" charset="0"/>
              </a:rPr>
              <a:t>Collaborative</a:t>
            </a:r>
            <a:endParaRPr lang="en-CA" sz="2000" b="1"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8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A1E8-D547-4CAA-A0FA-9BF482F246F5}"/>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4.7 Globalization and Principles of Leadership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48DC76F-94EA-8FDD-6E6A-EF16262F647F}"/>
              </a:ext>
            </a:extLst>
          </p:cNvPr>
          <p:cNvSpPr>
            <a:spLocks noGrp="1"/>
          </p:cNvSpPr>
          <p:nvPr>
            <p:ph type="body" idx="1"/>
          </p:nvPr>
        </p:nvSpPr>
        <p:spPr>
          <a:xfrm>
            <a:off x="311700" y="1725634"/>
            <a:ext cx="8520600" cy="3339000"/>
          </a:xfrm>
        </p:spPr>
        <p:txBody>
          <a:bodyPr/>
          <a:lstStyle/>
          <a:p>
            <a:pPr marL="114300" indent="0">
              <a:buNone/>
            </a:pPr>
            <a:r>
              <a:rPr lang="en-CA" b="1" dirty="0"/>
              <a:t>Potential Barriers to Inclusive Leadership</a:t>
            </a:r>
          </a:p>
          <a:p>
            <a:pPr marL="114300" indent="0">
              <a:buNone/>
            </a:pPr>
            <a:endParaRPr lang="en-CA" dirty="0"/>
          </a:p>
          <a:p>
            <a:pPr marL="114300" indent="0">
              <a:buNone/>
            </a:pPr>
            <a:r>
              <a:rPr lang="en-CA" dirty="0"/>
              <a:t>Although the benefits of inclusive leadership are clear, smarter teams, better decision making, effective problem solving, better financial gains, and customer satisfaction, to name a few, there are common barriers that can hinder an organization’s ability/efforts to implement inclusive leadership practices.</a:t>
            </a:r>
            <a:br>
              <a:rPr lang="en-CA" dirty="0"/>
            </a:br>
            <a:endParaRPr lang="en-US" dirty="0"/>
          </a:p>
        </p:txBody>
      </p:sp>
    </p:spTree>
    <p:extLst>
      <p:ext uri="{BB962C8B-B14F-4D97-AF65-F5344CB8AC3E}">
        <p14:creationId xmlns:p14="http://schemas.microsoft.com/office/powerpoint/2010/main" val="1683901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AF81-1215-0113-D4E9-9772CD4C950E}"/>
              </a:ext>
            </a:extLst>
          </p:cNvPr>
          <p:cNvSpPr>
            <a:spLocks noGrp="1"/>
          </p:cNvSpPr>
          <p:nvPr>
            <p:ph type="title"/>
          </p:nvPr>
        </p:nvSpPr>
        <p:spPr>
          <a:xfrm>
            <a:off x="311700" y="410000"/>
            <a:ext cx="8700098" cy="607800"/>
          </a:xfrm>
        </p:spPr>
        <p:txBody>
          <a:bodyPr>
            <a:noAutofit/>
          </a:bodyPr>
          <a:lstStyle/>
          <a:p>
            <a:r>
              <a:rPr lang="en-CA" sz="2400" dirty="0">
                <a:latin typeface="Arial" panose="020B0604020202020204" pitchFamily="34" charset="0"/>
                <a:cs typeface="Arial" panose="020B0604020202020204" pitchFamily="34" charset="0"/>
              </a:rPr>
              <a:t>4.8 Developing Your Own Values-Based Leadership Skills I</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2BFD0CD-D3A3-2FE3-BF11-7C2AFCBF24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50996" y="1094968"/>
            <a:ext cx="3642008" cy="3608813"/>
          </a:xfrm>
          <a:prstGeom prst="rect">
            <a:avLst/>
          </a:prstGeom>
        </p:spPr>
      </p:pic>
    </p:spTree>
    <p:extLst>
      <p:ext uri="{BB962C8B-B14F-4D97-AF65-F5344CB8AC3E}">
        <p14:creationId xmlns:p14="http://schemas.microsoft.com/office/powerpoint/2010/main" val="2952701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35A1-69DC-19D2-FDC0-FBD53DD36E78}"/>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4.8 Developing Your Own Values-Based Leadership Skills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DBFF6CF-2607-320F-9246-D19547D2132B}"/>
              </a:ext>
            </a:extLst>
          </p:cNvPr>
          <p:cNvSpPr>
            <a:spLocks noGrp="1"/>
          </p:cNvSpPr>
          <p:nvPr>
            <p:ph type="body" idx="1"/>
          </p:nvPr>
        </p:nvSpPr>
        <p:spPr>
          <a:xfrm>
            <a:off x="311700" y="1229875"/>
            <a:ext cx="4447587" cy="3339000"/>
          </a:xfrm>
        </p:spPr>
        <p:txBody>
          <a:bodyPr/>
          <a:lstStyle/>
          <a:p>
            <a:pPr marL="114300" indent="0">
              <a:buNone/>
            </a:pPr>
            <a:r>
              <a:rPr lang="en-CA" b="1" dirty="0"/>
              <a:t>Importance of Ethics in Management</a:t>
            </a:r>
          </a:p>
          <a:p>
            <a:pPr marL="114300" indent="0">
              <a:buNone/>
            </a:pPr>
            <a:br>
              <a:rPr lang="en-CA" dirty="0"/>
            </a:br>
            <a:r>
              <a:rPr lang="en-CA" dirty="0"/>
              <a:t>Ethical behavior among managers is even more important in organizations because leaders set the moral tone of the organization and serve as role models. Ethical leaders build trust in organizations.</a:t>
            </a:r>
            <a:endParaRPr lang="en-US" dirty="0"/>
          </a:p>
        </p:txBody>
      </p:sp>
      <p:pic>
        <p:nvPicPr>
          <p:cNvPr id="5" name="Picture 4">
            <a:extLst>
              <a:ext uri="{FF2B5EF4-FFF2-40B4-BE49-F238E27FC236}">
                <a16:creationId xmlns:a16="http://schemas.microsoft.com/office/drawing/2014/main" id="{D0580D0E-5601-F29B-BA12-0A2CA1B9BA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7759" y="1911637"/>
            <a:ext cx="3849018" cy="2557458"/>
          </a:xfrm>
          <a:prstGeom prst="rect">
            <a:avLst/>
          </a:prstGeom>
        </p:spPr>
      </p:pic>
    </p:spTree>
    <p:extLst>
      <p:ext uri="{BB962C8B-B14F-4D97-AF65-F5344CB8AC3E}">
        <p14:creationId xmlns:p14="http://schemas.microsoft.com/office/powerpoint/2010/main" val="86847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7663-E172-F2BA-4ED8-63C9EC411683}"/>
              </a:ext>
            </a:extLst>
          </p:cNvPr>
          <p:cNvSpPr>
            <a:spLocks noGrp="1"/>
          </p:cNvSpPr>
          <p:nvPr>
            <p:ph type="title"/>
          </p:nvPr>
        </p:nvSpPr>
        <p:spPr>
          <a:xfrm>
            <a:off x="91362" y="167629"/>
            <a:ext cx="9295008" cy="607800"/>
          </a:xfrm>
        </p:spPr>
        <p:txBody>
          <a:bodyPr>
            <a:noAutofit/>
          </a:bodyPr>
          <a:lstStyle/>
          <a:p>
            <a:r>
              <a:rPr lang="en-CA" sz="2300" dirty="0">
                <a:latin typeface="Arial" panose="020B0604020202020204" pitchFamily="34" charset="0"/>
                <a:cs typeface="Arial" panose="020B0604020202020204" pitchFamily="34" charset="0"/>
              </a:rPr>
              <a:t>4.1 Values-Based and Contemporary Approaches to Leadership</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BB9F55B-C373-827B-8FDE-7D0F31651100}"/>
              </a:ext>
            </a:extLst>
          </p:cNvPr>
          <p:cNvSpPr txBox="1">
            <a:spLocks noGrp="1"/>
          </p:cNvSpPr>
          <p:nvPr>
            <p:ph type="body" idx="1"/>
          </p:nvPr>
        </p:nvSpPr>
        <p:spPr>
          <a:xfrm>
            <a:off x="234582" y="1925861"/>
            <a:ext cx="5328936" cy="1992066"/>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latin typeface="Arial" panose="020B0604020202020204" pitchFamily="34" charset="0"/>
                <a:cs typeface="Arial" panose="020B0604020202020204" pitchFamily="34" charset="0"/>
              </a:rPr>
              <a:t>The realm of managers is expanding, and the capacity to lead is a necessity in </a:t>
            </a:r>
          </a:p>
          <a:p>
            <a:pPr marL="114300" indent="0" algn="ctr">
              <a:buNone/>
            </a:pPr>
            <a:r>
              <a:rPr lang="en-CA" sz="2000" dirty="0">
                <a:latin typeface="Arial" panose="020B0604020202020204" pitchFamily="34" charset="0"/>
                <a:cs typeface="Arial" panose="020B0604020202020204" pitchFamily="34" charset="0"/>
              </a:rPr>
              <a:t>21st-century workplaces. You will need to be a role model in the organization, setting the tone not just for </a:t>
            </a:r>
            <a:r>
              <a:rPr lang="en-CA" sz="2000" i="1" dirty="0">
                <a:latin typeface="Arial" panose="020B0604020202020204" pitchFamily="34" charset="0"/>
                <a:cs typeface="Arial" panose="020B0604020202020204" pitchFamily="34" charset="0"/>
              </a:rPr>
              <a:t>what</a:t>
            </a:r>
            <a:r>
              <a:rPr lang="en-CA" sz="2000" dirty="0">
                <a:latin typeface="Arial" panose="020B0604020202020204" pitchFamily="34" charset="0"/>
                <a:cs typeface="Arial" panose="020B0604020202020204" pitchFamily="34" charset="0"/>
              </a:rPr>
              <a:t> gets done but </a:t>
            </a:r>
            <a:r>
              <a:rPr lang="en-CA" sz="2000" i="1" dirty="0">
                <a:latin typeface="Arial" panose="020B0604020202020204" pitchFamily="34" charset="0"/>
                <a:cs typeface="Arial" panose="020B0604020202020204" pitchFamily="34" charset="0"/>
              </a:rPr>
              <a:t>how</a:t>
            </a:r>
            <a:r>
              <a:rPr lang="en-CA" sz="2000" dirty="0">
                <a:latin typeface="Arial" panose="020B0604020202020204" pitchFamily="34" charset="0"/>
                <a:cs typeface="Arial" panose="020B0604020202020204" pitchFamily="34" charset="0"/>
              </a:rPr>
              <a:t> it gets done.</a:t>
            </a:r>
            <a:endParaRPr lang="en-US" sz="2000" i="1" dirty="0">
              <a:solidFill>
                <a:schemeClr val="bg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73CB00-0E38-7FC5-1C82-D83DE68CF2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8155" y="846426"/>
            <a:ext cx="2459515" cy="3689273"/>
          </a:xfrm>
          <a:prstGeom prst="rect">
            <a:avLst/>
          </a:prstGeom>
        </p:spPr>
      </p:pic>
    </p:spTree>
    <p:extLst>
      <p:ext uri="{BB962C8B-B14F-4D97-AF65-F5344CB8AC3E}">
        <p14:creationId xmlns:p14="http://schemas.microsoft.com/office/powerpoint/2010/main" val="36632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6416-E1D9-A266-90C1-D97E726CA148}"/>
              </a:ext>
            </a:extLst>
          </p:cNvPr>
          <p:cNvSpPr>
            <a:spLocks noGrp="1"/>
          </p:cNvSpPr>
          <p:nvPr>
            <p:ph type="title"/>
          </p:nvPr>
        </p:nvSpPr>
        <p:spPr/>
        <p:txBody>
          <a:bodyPr>
            <a:noAutofit/>
          </a:bodyPr>
          <a:lstStyle/>
          <a:p>
            <a:r>
              <a:rPr lang="en-CA" sz="2300" dirty="0">
                <a:latin typeface="Arial" panose="020B0604020202020204" pitchFamily="34" charset="0"/>
                <a:cs typeface="Arial" panose="020B0604020202020204" pitchFamily="34" charset="0"/>
              </a:rPr>
              <a:t>4.8 Developing Your Own Values-Based Leadership Skills III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30441EC-76E5-8E5A-F4CA-3259881448D5}"/>
              </a:ext>
            </a:extLst>
          </p:cNvPr>
          <p:cNvSpPr>
            <a:spLocks noGrp="1"/>
          </p:cNvSpPr>
          <p:nvPr>
            <p:ph type="body" idx="1"/>
          </p:nvPr>
        </p:nvSpPr>
        <p:spPr/>
        <p:txBody>
          <a:bodyPr/>
          <a:lstStyle/>
          <a:p>
            <a:pPr marL="114300" indent="0">
              <a:buNone/>
            </a:pPr>
            <a:r>
              <a:rPr lang="en-CA" b="1" dirty="0"/>
              <a:t>Integrating Ethics into Managerial Decision Making</a:t>
            </a:r>
          </a:p>
          <a:p>
            <a:pPr marL="114300" indent="0">
              <a:buNone/>
            </a:pPr>
            <a:endParaRPr lang="en-CA" dirty="0"/>
          </a:p>
          <a:p>
            <a:pPr marL="114300" indent="0">
              <a:buNone/>
            </a:pPr>
            <a:r>
              <a:rPr lang="en-CA" dirty="0"/>
              <a:t>Ethics implies making a choice between decision-making rules. For instance, when choosing between two suppliers, do you choose the cheapest (Decision Rule 1) or the highest quality (Decision Rule 2). Ethics also implies deciding on a course of action when no clear decision rule is available. </a:t>
            </a:r>
            <a:br>
              <a:rPr lang="en-CA" dirty="0"/>
            </a:br>
            <a:endParaRPr lang="en-US" dirty="0"/>
          </a:p>
        </p:txBody>
      </p:sp>
    </p:spTree>
    <p:extLst>
      <p:ext uri="{BB962C8B-B14F-4D97-AF65-F5344CB8AC3E}">
        <p14:creationId xmlns:p14="http://schemas.microsoft.com/office/powerpoint/2010/main" val="1069423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0C20-6D80-2B70-E14C-AF7752A0E0D4}"/>
              </a:ext>
            </a:extLst>
          </p:cNvPr>
          <p:cNvSpPr>
            <a:spLocks noGrp="1"/>
          </p:cNvSpPr>
          <p:nvPr>
            <p:ph type="title"/>
          </p:nvPr>
        </p:nvSpPr>
        <p:spPr>
          <a:xfrm>
            <a:off x="311699" y="410000"/>
            <a:ext cx="8645013" cy="607800"/>
          </a:xfrm>
        </p:spPr>
        <p:txBody>
          <a:bodyPr>
            <a:noAutofit/>
          </a:bodyPr>
          <a:lstStyle/>
          <a:p>
            <a:r>
              <a:rPr lang="en-CA" sz="2300" dirty="0">
                <a:latin typeface="Arial" panose="020B0604020202020204" pitchFamily="34" charset="0"/>
                <a:cs typeface="Arial" panose="020B0604020202020204" pitchFamily="34" charset="0"/>
              </a:rPr>
              <a:t>4.8 Developing Your Own Values-Based Leadership Skills IV</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A97A554-D246-02EA-9270-0BE46D8955CC}"/>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Steps in an Ethical Decision-Making Process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Assess the situation:</a:t>
            </a:r>
          </a:p>
          <a:p>
            <a:r>
              <a:rPr lang="en-CA" sz="2000" dirty="0">
                <a:latin typeface="Arial" panose="020B0604020202020204" pitchFamily="34" charset="0"/>
                <a:cs typeface="Arial" panose="020B0604020202020204" pitchFamily="34" charset="0"/>
              </a:rPr>
              <a:t>Identify the stakeholders and consider the situation from their point of view. </a:t>
            </a:r>
          </a:p>
          <a:p>
            <a:r>
              <a:rPr lang="en-CA" sz="2000" dirty="0">
                <a:latin typeface="Arial" panose="020B0604020202020204" pitchFamily="34" charset="0"/>
                <a:cs typeface="Arial" panose="020B0604020202020204" pitchFamily="34" charset="0"/>
              </a:rPr>
              <a:t>Consider the alternatives you have available to you and how they affect the stakeholders</a:t>
            </a:r>
          </a:p>
          <a:p>
            <a:r>
              <a:rPr lang="en-CA" sz="2000" dirty="0">
                <a:latin typeface="Arial" panose="020B0604020202020204" pitchFamily="34" charset="0"/>
                <a:cs typeface="Arial" panose="020B0604020202020204" pitchFamily="34" charset="0"/>
              </a:rPr>
              <a:t>How does the action make you feel about yourself?</a:t>
            </a:r>
          </a:p>
          <a:p>
            <a:r>
              <a:rPr lang="en-CA" sz="2000" dirty="0">
                <a:latin typeface="Arial" panose="020B0604020202020204" pitchFamily="34" charset="0"/>
                <a:cs typeface="Arial" panose="020B0604020202020204" pitchFamily="34" charset="0"/>
              </a:rPr>
              <a:t>Make a decision. </a:t>
            </a:r>
          </a:p>
          <a:p>
            <a:r>
              <a:rPr lang="en-CA" sz="2000" dirty="0">
                <a:latin typeface="Arial" panose="020B0604020202020204" pitchFamily="34" charset="0"/>
                <a:cs typeface="Arial" panose="020B0604020202020204" pitchFamily="34" charset="0"/>
              </a:rPr>
              <a:t>Monitor outcomes. </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294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4744-5F50-EE7D-E608-48FD1C4A9776}"/>
              </a:ext>
            </a:extLst>
          </p:cNvPr>
          <p:cNvSpPr>
            <a:spLocks noGrp="1"/>
          </p:cNvSpPr>
          <p:nvPr>
            <p:ph type="title"/>
          </p:nvPr>
        </p:nvSpPr>
        <p:spPr>
          <a:xfrm>
            <a:off x="100765" y="270725"/>
            <a:ext cx="9184840" cy="607800"/>
          </a:xfrm>
        </p:spPr>
        <p:txBody>
          <a:bodyPr>
            <a:noAutofit/>
          </a:bodyPr>
          <a:lstStyle/>
          <a:p>
            <a:r>
              <a:rPr lang="en-CA" sz="1900" dirty="0">
                <a:latin typeface="Arial" panose="020B0604020202020204" pitchFamily="34" charset="0"/>
                <a:cs typeface="Arial" panose="020B0604020202020204" pitchFamily="34" charset="0"/>
              </a:rPr>
              <a:t>4.9 Developing Your Charismatic, Servant and Authentic Leadership Skills I</a:t>
            </a: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2818B65-02B2-F2E1-2676-541DBFCCC20A}"/>
              </a:ext>
            </a:extLst>
          </p:cNvPr>
          <p:cNvSpPr>
            <a:spLocks noGrp="1"/>
          </p:cNvSpPr>
          <p:nvPr>
            <p:ph type="body" idx="1"/>
          </p:nvPr>
        </p:nvSpPr>
        <p:spPr/>
        <p:txBody>
          <a:bodyPr>
            <a:normAutofit lnSpcReduction="10000"/>
          </a:bodyPr>
          <a:lstStyle/>
          <a:p>
            <a:pPr marL="114300" indent="0">
              <a:buNone/>
            </a:pPr>
            <a:r>
              <a:rPr lang="en-CA" b="1" dirty="0">
                <a:latin typeface="Arial" panose="020B0604020202020204" pitchFamily="34" charset="0"/>
                <a:cs typeface="Arial" panose="020B0604020202020204" pitchFamily="34" charset="0"/>
              </a:rPr>
              <a:t>Develop Your Charismatic Leadership Skills</a:t>
            </a:r>
          </a:p>
          <a:p>
            <a:pPr marL="114300" indent="0">
              <a:buNone/>
            </a:pP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Charismatic individuals have a “magnetic” personality that is appealing to followers. While many people assume that charisma is inborn, it is possible to improve your charisma by following these suggestions (</a:t>
            </a:r>
            <a:r>
              <a:rPr lang="en-CA" dirty="0" err="1">
                <a:latin typeface="Arial" panose="020B0604020202020204" pitchFamily="34" charset="0"/>
                <a:cs typeface="Arial" panose="020B0604020202020204" pitchFamily="34" charset="0"/>
              </a:rPr>
              <a:t>Frese</a:t>
            </a:r>
            <a:r>
              <a:rPr lang="en-CA" dirty="0">
                <a:latin typeface="Arial" panose="020B0604020202020204" pitchFamily="34" charset="0"/>
                <a:cs typeface="Arial" panose="020B0604020202020204" pitchFamily="34" charset="0"/>
              </a:rPr>
              <a:t> et al., 2003; Shamir et al., 1993):</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Have a vision around which people can gather. </a:t>
            </a:r>
          </a:p>
          <a:p>
            <a:r>
              <a:rPr lang="en-CA" dirty="0">
                <a:latin typeface="Arial" panose="020B0604020202020204" pitchFamily="34" charset="0"/>
                <a:cs typeface="Arial" panose="020B0604020202020204" pitchFamily="34" charset="0"/>
              </a:rPr>
              <a:t>Tie the vision to history</a:t>
            </a:r>
          </a:p>
          <a:p>
            <a:r>
              <a:rPr lang="en-CA" dirty="0">
                <a:latin typeface="Arial" panose="020B0604020202020204" pitchFamily="34" charset="0"/>
                <a:cs typeface="Arial" panose="020B0604020202020204" pitchFamily="34" charset="0"/>
              </a:rPr>
              <a:t>Watch your body language.</a:t>
            </a:r>
          </a:p>
          <a:p>
            <a:r>
              <a:rPr lang="en-CA" dirty="0">
                <a:latin typeface="Arial" panose="020B0604020202020204" pitchFamily="34" charset="0"/>
                <a:cs typeface="Arial" panose="020B0604020202020204" pitchFamily="34" charset="0"/>
              </a:rPr>
              <a:t>Make sure that employees have confidence in themselves. </a:t>
            </a:r>
          </a:p>
          <a:p>
            <a:r>
              <a:rPr lang="en-CA" dirty="0">
                <a:latin typeface="Arial" panose="020B0604020202020204" pitchFamily="34" charset="0"/>
                <a:cs typeface="Arial" panose="020B0604020202020204" pitchFamily="34" charset="0"/>
              </a:rPr>
              <a:t>Challenge the status quo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149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B9CE-BB40-65B3-F4BC-5BF7A3931C7F}"/>
              </a:ext>
            </a:extLst>
          </p:cNvPr>
          <p:cNvSpPr>
            <a:spLocks noGrp="1"/>
          </p:cNvSpPr>
          <p:nvPr>
            <p:ph type="title"/>
          </p:nvPr>
        </p:nvSpPr>
        <p:spPr>
          <a:xfrm>
            <a:off x="106274" y="270725"/>
            <a:ext cx="8931452" cy="607800"/>
          </a:xfrm>
        </p:spPr>
        <p:txBody>
          <a:bodyPr>
            <a:noAutofit/>
          </a:bodyPr>
          <a:lstStyle/>
          <a:p>
            <a:r>
              <a:rPr lang="en-CA" sz="1900" dirty="0">
                <a:latin typeface="Arial" panose="020B0604020202020204" pitchFamily="34" charset="0"/>
                <a:cs typeface="Arial" panose="020B0604020202020204" pitchFamily="34" charset="0"/>
              </a:rPr>
              <a:t>4.9 Developing Your Charismatic, Servant and Authentic Leadership Skills II</a:t>
            </a: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69EF54-EF84-A9BA-D5E3-5A95C00CEC1C}"/>
              </a:ext>
            </a:extLst>
          </p:cNvPr>
          <p:cNvSpPr>
            <a:spLocks noGrp="1"/>
          </p:cNvSpPr>
          <p:nvPr>
            <p:ph type="body" idx="1"/>
          </p:nvPr>
        </p:nvSpPr>
        <p:spPr/>
        <p:txBody>
          <a:bodyPr>
            <a:noAutofit/>
          </a:bodyPr>
          <a:lstStyle/>
          <a:p>
            <a:pPr marL="114300" indent="0">
              <a:buNone/>
            </a:pPr>
            <a:r>
              <a:rPr lang="en-CA" sz="1700" b="1" dirty="0">
                <a:latin typeface="Arial" panose="020B0604020202020204" pitchFamily="34" charset="0"/>
                <a:cs typeface="Arial" panose="020B0604020202020204" pitchFamily="34" charset="0"/>
              </a:rPr>
              <a:t>Develop Your Servant Leadership Skills</a:t>
            </a:r>
          </a:p>
          <a:p>
            <a:pPr marL="114300" indent="0">
              <a:buNone/>
            </a:pPr>
            <a:endParaRPr lang="en-US" sz="1700" dirty="0">
              <a:latin typeface="Arial" panose="020B0604020202020204" pitchFamily="34" charset="0"/>
              <a:cs typeface="Arial" panose="020B0604020202020204" pitchFamily="34" charset="0"/>
            </a:endParaRPr>
          </a:p>
          <a:p>
            <a:pPr marL="114300" indent="0">
              <a:buNone/>
            </a:pPr>
            <a:r>
              <a:rPr lang="en-CA" sz="1700" dirty="0">
                <a:latin typeface="Arial" panose="020B0604020202020204" pitchFamily="34" charset="0"/>
                <a:cs typeface="Arial" panose="020B0604020202020204" pitchFamily="34" charset="0"/>
              </a:rPr>
              <a:t>Servant leadership might be considered a difficult transition for an achievement-oriented and success-driven manager who rises to high levels. Here are some tips to achieve servant leadership (Buchanan, 2007; Douglas, 2005; Ramsey, 2005).</a:t>
            </a:r>
          </a:p>
          <a:p>
            <a:pPr marL="114300" indent="0">
              <a:buNone/>
            </a:pPr>
            <a:endParaRPr lang="en-CA" sz="1700" dirty="0">
              <a:latin typeface="Arial" panose="020B0604020202020204" pitchFamily="34" charset="0"/>
              <a:cs typeface="Arial" panose="020B0604020202020204" pitchFamily="34" charset="0"/>
            </a:endParaRPr>
          </a:p>
          <a:p>
            <a:r>
              <a:rPr lang="en-CA" sz="1700" dirty="0">
                <a:latin typeface="Arial" panose="020B0604020202020204" pitchFamily="34" charset="0"/>
                <a:cs typeface="Arial" panose="020B0604020202020204" pitchFamily="34" charset="0"/>
              </a:rPr>
              <a:t>Don’t ask what your employees can do for you. Think of what you can do for them</a:t>
            </a:r>
          </a:p>
          <a:p>
            <a:r>
              <a:rPr lang="en-CA" sz="1700" dirty="0">
                <a:latin typeface="Arial" panose="020B0604020202020204" pitchFamily="34" charset="0"/>
                <a:cs typeface="Arial" panose="020B0604020202020204" pitchFamily="34" charset="0"/>
              </a:rPr>
              <a:t>One of your key priorities should be to help employees reach their goals. </a:t>
            </a:r>
          </a:p>
          <a:p>
            <a:r>
              <a:rPr lang="en-CA" sz="1700" dirty="0">
                <a:latin typeface="Arial" panose="020B0604020202020204" pitchFamily="34" charset="0"/>
                <a:cs typeface="Arial" panose="020B0604020202020204" pitchFamily="34" charset="0"/>
              </a:rPr>
              <a:t>Be humble. You are not supposed to have all the answers and dictate to others.</a:t>
            </a:r>
          </a:p>
          <a:p>
            <a:r>
              <a:rPr lang="en-CA" sz="1700" dirty="0">
                <a:latin typeface="Arial" panose="020B0604020202020204" pitchFamily="34" charset="0"/>
                <a:cs typeface="Arial" panose="020B0604020202020204" pitchFamily="34" charset="0"/>
              </a:rPr>
              <a:t>Be open with your employees. Ask them questions. Give them information so that they understand what is going on in the company.</a:t>
            </a:r>
          </a:p>
          <a:p>
            <a:r>
              <a:rPr lang="en-CA" sz="1700" dirty="0">
                <a:latin typeface="Arial" panose="020B0604020202020204" pitchFamily="34" charset="0"/>
                <a:cs typeface="Arial" panose="020B0604020202020204" pitchFamily="34" charset="0"/>
              </a:rPr>
              <a:t>Find ways of helping the external community.</a:t>
            </a:r>
          </a:p>
          <a:p>
            <a:pPr marL="114300" indent="0">
              <a:buNone/>
            </a:pPr>
            <a:br>
              <a:rPr lang="en-CA" sz="1700" dirty="0">
                <a:latin typeface="Arial" panose="020B0604020202020204" pitchFamily="34" charset="0"/>
                <a:cs typeface="Arial" panose="020B0604020202020204" pitchFamily="34" charset="0"/>
              </a:rPr>
            </a:br>
            <a:endParaRPr lang="en-CA" sz="1700" dirty="0">
              <a:latin typeface="Arial" panose="020B0604020202020204" pitchFamily="34" charset="0"/>
              <a:cs typeface="Arial" panose="020B0604020202020204" pitchFamily="34" charset="0"/>
            </a:endParaRPr>
          </a:p>
          <a:p>
            <a:pPr marL="114300" indent="0">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51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8E76-8C97-7C4E-FD28-F3F5CEF03306}"/>
              </a:ext>
            </a:extLst>
          </p:cNvPr>
          <p:cNvSpPr>
            <a:spLocks noGrp="1"/>
          </p:cNvSpPr>
          <p:nvPr>
            <p:ph type="title"/>
          </p:nvPr>
        </p:nvSpPr>
        <p:spPr>
          <a:xfrm>
            <a:off x="209320" y="376950"/>
            <a:ext cx="9085688" cy="607800"/>
          </a:xfrm>
        </p:spPr>
        <p:txBody>
          <a:bodyPr>
            <a:noAutofit/>
          </a:bodyPr>
          <a:lstStyle/>
          <a:p>
            <a:r>
              <a:rPr lang="en-CA" sz="1900" dirty="0">
                <a:latin typeface="Arial" panose="020B0604020202020204" pitchFamily="34" charset="0"/>
                <a:cs typeface="Arial" panose="020B0604020202020204" pitchFamily="34" charset="0"/>
              </a:rPr>
              <a:t>4.9 Developing Your Charismatic, Servant and Authentic Leadership Skills III</a:t>
            </a: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br>
              <a:rPr lang="en-CA" sz="1900" dirty="0">
                <a:latin typeface="Arial" panose="020B0604020202020204" pitchFamily="34" charset="0"/>
                <a:cs typeface="Arial" panose="020B0604020202020204" pitchFamily="34" charset="0"/>
              </a:rPr>
            </a:br>
            <a:endParaRPr lang="en-US" sz="1900" dirty="0"/>
          </a:p>
        </p:txBody>
      </p:sp>
      <p:sp>
        <p:nvSpPr>
          <p:cNvPr id="3" name="Text Placeholder 2">
            <a:extLst>
              <a:ext uri="{FF2B5EF4-FFF2-40B4-BE49-F238E27FC236}">
                <a16:creationId xmlns:a16="http://schemas.microsoft.com/office/drawing/2014/main" id="{DC6FA9D7-0995-04B8-F330-C2324EDD7C9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Develop Your Authentic Leadership Skills</a:t>
            </a:r>
          </a:p>
          <a:p>
            <a:pPr marL="114300" indent="0">
              <a:buNone/>
            </a:pP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Understand Your History</a:t>
            </a:r>
          </a:p>
          <a:p>
            <a:r>
              <a:rPr lang="en-CA" sz="2000" dirty="0">
                <a:latin typeface="Arial" panose="020B0604020202020204" pitchFamily="34" charset="0"/>
                <a:cs typeface="Arial" panose="020B0604020202020204" pitchFamily="34" charset="0"/>
              </a:rPr>
              <a:t>Reflect on Your Successes and Challenges</a:t>
            </a:r>
          </a:p>
          <a:p>
            <a:r>
              <a:rPr lang="en-CA" sz="2000" dirty="0">
                <a:latin typeface="Arial" panose="020B0604020202020204" pitchFamily="34" charset="0"/>
                <a:cs typeface="Arial" panose="020B0604020202020204" pitchFamily="34" charset="0"/>
              </a:rPr>
              <a:t>Make Integrity a Priority</a:t>
            </a:r>
          </a:p>
          <a:p>
            <a:r>
              <a:rPr lang="en-CA" sz="2000" dirty="0">
                <a:latin typeface="Arial" panose="020B0604020202020204" pitchFamily="34" charset="0"/>
                <a:cs typeface="Arial" panose="020B0604020202020204" pitchFamily="34" charset="0"/>
              </a:rPr>
              <a:t>Understand the Power of Words</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694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9AAE-479B-B67D-3D4F-683402154D2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4.10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7A2861B-A660-585F-ABFA-EDF286FBE0F5}"/>
              </a:ext>
            </a:extLst>
          </p:cNvPr>
          <p:cNvSpPr>
            <a:spLocks noGrp="1"/>
          </p:cNvSpPr>
          <p:nvPr>
            <p:ph type="body" idx="1"/>
          </p:nvPr>
        </p:nvSpPr>
        <p:spPr>
          <a:xfrm>
            <a:off x="311700" y="1140863"/>
            <a:ext cx="8520600" cy="3339000"/>
          </a:xfrm>
        </p:spPr>
        <p:txBody>
          <a:bodyPr>
            <a:noAutofit/>
          </a:bodyPr>
          <a:lstStyle/>
          <a:p>
            <a:r>
              <a:rPr lang="en-CA" sz="1400" b="1" dirty="0">
                <a:latin typeface="Arial" panose="020B0604020202020204" pitchFamily="34" charset="0"/>
                <a:cs typeface="Arial" panose="020B0604020202020204" pitchFamily="34" charset="0"/>
              </a:rPr>
              <a:t>Active management</a:t>
            </a:r>
            <a:r>
              <a:rPr lang="en-CA" sz="1400" dirty="0">
                <a:latin typeface="Arial" panose="020B0604020202020204" pitchFamily="34" charset="0"/>
                <a:cs typeface="Arial" panose="020B0604020202020204" pitchFamily="34" charset="0"/>
              </a:rPr>
              <a:t> by exception involves leaving employees to do their jobs without interference, but at the same time proactively predicting potential problems and providing the assistance necessary to prevent them from occurring.</a:t>
            </a:r>
          </a:p>
          <a:p>
            <a:r>
              <a:rPr lang="en-CA" sz="1400" b="1" dirty="0">
                <a:latin typeface="Arial" panose="020B0604020202020204" pitchFamily="34" charset="0"/>
                <a:cs typeface="Arial" panose="020B0604020202020204" pitchFamily="34" charset="0"/>
              </a:rPr>
              <a:t>Authentic leadership</a:t>
            </a:r>
            <a:r>
              <a:rPr lang="en-CA" sz="1400" dirty="0">
                <a:latin typeface="Arial" panose="020B0604020202020204" pitchFamily="34" charset="0"/>
                <a:cs typeface="Arial" panose="020B0604020202020204" pitchFamily="34" charset="0"/>
              </a:rPr>
              <a:t> requires a leader to be “real” and is achieved through introspection, self-awareness and behaving in a way consistent with their values.</a:t>
            </a:r>
          </a:p>
          <a:p>
            <a:r>
              <a:rPr lang="en-CA" sz="1400" b="1" dirty="0">
                <a:latin typeface="Arial" panose="020B0604020202020204" pitchFamily="34" charset="0"/>
                <a:cs typeface="Arial" panose="020B0604020202020204" pitchFamily="34" charset="0"/>
              </a:rPr>
              <a:t>Charisma</a:t>
            </a:r>
            <a:r>
              <a:rPr lang="en-CA" sz="1400" dirty="0">
                <a:latin typeface="Arial" panose="020B0604020202020204" pitchFamily="34" charset="0"/>
                <a:cs typeface="Arial" panose="020B0604020202020204" pitchFamily="34" charset="0"/>
              </a:rPr>
              <a:t> refers to a leader’s charm, attractiveness or magnetism and their ability to inspire the confidence, commitment, and admiration necessary to influence followers.</a:t>
            </a:r>
          </a:p>
          <a:p>
            <a:r>
              <a:rPr lang="en-CA" sz="1400" b="1" dirty="0">
                <a:latin typeface="Arial" panose="020B0604020202020204" pitchFamily="34" charset="0"/>
                <a:cs typeface="Arial" panose="020B0604020202020204" pitchFamily="34" charset="0"/>
              </a:rPr>
              <a:t>Contingent rewards</a:t>
            </a:r>
            <a:r>
              <a:rPr lang="en-CA" sz="1400" dirty="0">
                <a:latin typeface="Arial" panose="020B0604020202020204" pitchFamily="34" charset="0"/>
                <a:cs typeface="Arial" panose="020B0604020202020204" pitchFamily="34" charset="0"/>
              </a:rPr>
              <a:t> are awarded based on the ability of employees to accomplish their goals.</a:t>
            </a:r>
          </a:p>
          <a:p>
            <a:r>
              <a:rPr lang="en-CA" sz="1400" b="1" dirty="0">
                <a:latin typeface="Arial" panose="020B0604020202020204" pitchFamily="34" charset="0"/>
                <a:cs typeface="Arial" panose="020B0604020202020204" pitchFamily="34" charset="0"/>
              </a:rPr>
              <a:t>Ethical leadership</a:t>
            </a:r>
            <a:r>
              <a:rPr lang="en-CA" sz="1400" dirty="0">
                <a:latin typeface="Arial" panose="020B0604020202020204" pitchFamily="34" charset="0"/>
                <a:cs typeface="Arial" panose="020B0604020202020204" pitchFamily="34" charset="0"/>
              </a:rPr>
              <a:t> focuses on the common good and models strong moral conduct and values, adhering to socially appropriate norms, and respecting others.</a:t>
            </a:r>
          </a:p>
          <a:p>
            <a:r>
              <a:rPr lang="en-CA" sz="1400" b="1" dirty="0">
                <a:latin typeface="Arial" panose="020B0604020202020204" pitchFamily="34" charset="0"/>
                <a:cs typeface="Arial" panose="020B0604020202020204" pitchFamily="34" charset="0"/>
              </a:rPr>
              <a:t>Ethnocentrism</a:t>
            </a:r>
            <a:r>
              <a:rPr lang="en-CA" sz="1400" dirty="0">
                <a:latin typeface="Arial" panose="020B0604020202020204" pitchFamily="34" charset="0"/>
                <a:cs typeface="Arial" panose="020B0604020202020204" pitchFamily="34" charset="0"/>
              </a:rPr>
              <a:t> is a belief that one’s language, native country, and cultural rules/norms are superior to all others.</a:t>
            </a:r>
          </a:p>
          <a:p>
            <a:r>
              <a:rPr lang="en-CA" sz="1400" b="1" dirty="0">
                <a:latin typeface="Arial" panose="020B0604020202020204" pitchFamily="34" charset="0"/>
                <a:cs typeface="Arial" panose="020B0604020202020204" pitchFamily="34" charset="0"/>
              </a:rPr>
              <a:t>Experimentation</a:t>
            </a:r>
            <a:r>
              <a:rPr lang="en-CA" sz="1400" dirty="0">
                <a:latin typeface="Arial" panose="020B0604020202020204" pitchFamily="34" charset="0"/>
                <a:cs typeface="Arial" panose="020B0604020202020204" pitchFamily="34" charset="0"/>
              </a:rPr>
              <a:t> is the process of searching for and testing new knowledge, ideas, and methods.</a:t>
            </a:r>
          </a:p>
          <a:p>
            <a:r>
              <a:rPr lang="en-CA" sz="1400" b="1" dirty="0">
                <a:latin typeface="Arial" panose="020B0604020202020204" pitchFamily="34" charset="0"/>
                <a:cs typeface="Arial" panose="020B0604020202020204" pitchFamily="34" charset="0"/>
              </a:rPr>
              <a:t>High-quality LMX relationships</a:t>
            </a:r>
            <a:r>
              <a:rPr lang="en-CA" sz="1400" dirty="0">
                <a:latin typeface="Arial" panose="020B0604020202020204" pitchFamily="34" charset="0"/>
                <a:cs typeface="Arial" panose="020B0604020202020204" pitchFamily="34" charset="0"/>
              </a:rPr>
              <a:t> the leader forms a trust-based relationship with the member.</a:t>
            </a:r>
          </a:p>
          <a:p>
            <a:r>
              <a:rPr lang="en-CA" sz="1400" b="1" dirty="0">
                <a:latin typeface="Arial" panose="020B0604020202020204" pitchFamily="34" charset="0"/>
                <a:cs typeface="Arial" panose="020B0604020202020204" pitchFamily="34" charset="0"/>
              </a:rPr>
              <a:t>Inclusive leadership</a:t>
            </a:r>
            <a:r>
              <a:rPr lang="en-CA" sz="1400" dirty="0">
                <a:latin typeface="Arial" panose="020B0604020202020204" pitchFamily="34" charset="0"/>
                <a:cs typeface="Arial" panose="020B0604020202020204" pitchFamily="34" charset="0"/>
              </a:rPr>
              <a:t> is centered around relationships and valuing differences while advocating for traditionally excluded voices,  appreciating diversity and welcoming the contributions of all parties.</a:t>
            </a:r>
          </a:p>
        </p:txBody>
      </p:sp>
    </p:spTree>
    <p:extLst>
      <p:ext uri="{BB962C8B-B14F-4D97-AF65-F5344CB8AC3E}">
        <p14:creationId xmlns:p14="http://schemas.microsoft.com/office/powerpoint/2010/main" val="2803964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7293-83BC-05B6-7E7D-11DFF8E6B5F5}"/>
              </a:ext>
            </a:extLst>
          </p:cNvPr>
          <p:cNvSpPr>
            <a:spLocks noGrp="1"/>
          </p:cNvSpPr>
          <p:nvPr>
            <p:ph type="title"/>
          </p:nvPr>
        </p:nvSpPr>
        <p:spPr>
          <a:xfrm>
            <a:off x="311700" y="192417"/>
            <a:ext cx="8520600" cy="607800"/>
          </a:xfrm>
        </p:spPr>
        <p:txBody>
          <a:bodyPr>
            <a:noAutofit/>
          </a:bodyPr>
          <a:lstStyle/>
          <a:p>
            <a:r>
              <a:rPr lang="en-CA" dirty="0">
                <a:latin typeface="Arial" panose="020B0604020202020204" pitchFamily="34" charset="0"/>
                <a:cs typeface="Arial" panose="020B0604020202020204" pitchFamily="34" charset="0"/>
              </a:rPr>
              <a:t>4.10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5A073CD-A83F-BAE1-2E9A-A9EBFB0B20B5}"/>
              </a:ext>
            </a:extLst>
          </p:cNvPr>
          <p:cNvSpPr>
            <a:spLocks noGrp="1"/>
          </p:cNvSpPr>
          <p:nvPr>
            <p:ph type="body" idx="1"/>
          </p:nvPr>
        </p:nvSpPr>
        <p:spPr>
          <a:xfrm>
            <a:off x="311700" y="1140083"/>
            <a:ext cx="8520600" cy="3339000"/>
          </a:xfrm>
        </p:spPr>
        <p:txBody>
          <a:bodyPr>
            <a:noAutofit/>
          </a:bodyPr>
          <a:lstStyle/>
          <a:p>
            <a:r>
              <a:rPr lang="en-CA" sz="1300" b="1" dirty="0">
                <a:latin typeface="Arial" panose="020B0604020202020204" pitchFamily="34" charset="0"/>
                <a:cs typeface="Arial" panose="020B0604020202020204" pitchFamily="34" charset="0"/>
              </a:rPr>
              <a:t>Individualized consideration</a:t>
            </a:r>
            <a:r>
              <a:rPr lang="en-CA" sz="1300" dirty="0">
                <a:latin typeface="Arial" panose="020B0604020202020204" pitchFamily="34" charset="0"/>
                <a:cs typeface="Arial" panose="020B0604020202020204" pitchFamily="34" charset="0"/>
              </a:rPr>
              <a:t> occurs when leaders show personal care and concern for the well-being of their followers.</a:t>
            </a:r>
            <a:endParaRPr lang="en-CA" sz="1300" b="1" dirty="0">
              <a:latin typeface="Arial" panose="020B0604020202020204" pitchFamily="34" charset="0"/>
              <a:cs typeface="Arial" panose="020B0604020202020204" pitchFamily="34" charset="0"/>
            </a:endParaRPr>
          </a:p>
          <a:p>
            <a:r>
              <a:rPr lang="en-CA" sz="1300" b="1" dirty="0">
                <a:latin typeface="Arial" panose="020B0604020202020204" pitchFamily="34" charset="0"/>
                <a:cs typeface="Arial" panose="020B0604020202020204" pitchFamily="34" charset="0"/>
              </a:rPr>
              <a:t>Inspirational motivation</a:t>
            </a:r>
            <a:r>
              <a:rPr lang="en-CA" sz="1300" dirty="0">
                <a:latin typeface="Arial" panose="020B0604020202020204" pitchFamily="34" charset="0"/>
                <a:cs typeface="Arial" panose="020B0604020202020204" pitchFamily="34" charset="0"/>
              </a:rPr>
              <a:t> means come up with a vision that is inspiring to others.</a:t>
            </a:r>
          </a:p>
          <a:p>
            <a:r>
              <a:rPr lang="en-CA" sz="1300" b="1" dirty="0">
                <a:latin typeface="Arial" panose="020B0604020202020204" pitchFamily="34" charset="0"/>
                <a:cs typeface="Arial" panose="020B0604020202020204" pitchFamily="34" charset="0"/>
              </a:rPr>
              <a:t>Intellectual stimulation</a:t>
            </a:r>
            <a:r>
              <a:rPr lang="en-CA" sz="1300" dirty="0">
                <a:latin typeface="Arial" panose="020B0604020202020204" pitchFamily="34" charset="0"/>
                <a:cs typeface="Arial" panose="020B0604020202020204" pitchFamily="34" charset="0"/>
              </a:rPr>
              <a:t> allows for members to challenge organizational norms and status quo, encouraging employees to think creatively and work harder.</a:t>
            </a:r>
          </a:p>
          <a:p>
            <a:r>
              <a:rPr lang="en-CA" sz="1300" b="1" dirty="0">
                <a:latin typeface="Arial" panose="020B0604020202020204" pitchFamily="34" charset="0"/>
                <a:cs typeface="Arial" panose="020B0604020202020204" pitchFamily="34" charset="0"/>
              </a:rPr>
              <a:t>Learning organizations</a:t>
            </a:r>
            <a:r>
              <a:rPr lang="en-CA" sz="1300" dirty="0">
                <a:latin typeface="Arial" panose="020B0604020202020204" pitchFamily="34" charset="0"/>
                <a:cs typeface="Arial" panose="020B0604020202020204" pitchFamily="34" charset="0"/>
              </a:rPr>
              <a:t> consist of individuals who create, acquire and share knowledge, experiment, and modify organizational behaviors based on insights gained. Learning organizations participate in a continual process of transformation through growth and development.</a:t>
            </a:r>
          </a:p>
          <a:p>
            <a:r>
              <a:rPr lang="en-CA" sz="1300" b="1" dirty="0">
                <a:latin typeface="Arial" panose="020B0604020202020204" pitchFamily="34" charset="0"/>
                <a:cs typeface="Arial" panose="020B0604020202020204" pitchFamily="34" charset="0"/>
              </a:rPr>
              <a:t>Low-quality LMX relationships </a:t>
            </a:r>
            <a:r>
              <a:rPr lang="en-CA" sz="1300" dirty="0">
                <a:latin typeface="Arial" panose="020B0604020202020204" pitchFamily="34" charset="0"/>
                <a:cs typeface="Arial" panose="020B0604020202020204" pitchFamily="34" charset="0"/>
              </a:rPr>
              <a:t>the leader and the member have lower levels of trust, liking, and respect toward each other.</a:t>
            </a:r>
          </a:p>
          <a:p>
            <a:r>
              <a:rPr lang="en-CA" sz="1300" b="1" dirty="0">
                <a:latin typeface="Arial" panose="020B0604020202020204" pitchFamily="34" charset="0"/>
                <a:cs typeface="Arial" panose="020B0604020202020204" pitchFamily="34" charset="0"/>
              </a:rPr>
              <a:t>Passive management</a:t>
            </a:r>
            <a:r>
              <a:rPr lang="en-CA" sz="1300" dirty="0">
                <a:latin typeface="Arial" panose="020B0604020202020204" pitchFamily="34" charset="0"/>
                <a:cs typeface="Arial" panose="020B0604020202020204" pitchFamily="34" charset="0"/>
              </a:rPr>
              <a:t> by exception involves leaving employees  to do their jobs without interference, and waiting until something goes wrong before coming to the rescue.</a:t>
            </a:r>
          </a:p>
          <a:p>
            <a:r>
              <a:rPr lang="en-CA" sz="1300" b="1" dirty="0">
                <a:latin typeface="Arial" panose="020B0604020202020204" pitchFamily="34" charset="0"/>
                <a:cs typeface="Arial" panose="020B0604020202020204" pitchFamily="34" charset="0"/>
              </a:rPr>
              <a:t>Servant leadership approach</a:t>
            </a:r>
            <a:r>
              <a:rPr lang="en-CA" sz="1300" dirty="0">
                <a:latin typeface="Arial" panose="020B0604020202020204" pitchFamily="34" charset="0"/>
                <a:cs typeface="Arial" panose="020B0604020202020204" pitchFamily="34" charset="0"/>
              </a:rPr>
              <a:t> defines the leader’s role as serving the needs of others. According to this approach, the primary mission of the leader is to develop employees and help them reach their goals.</a:t>
            </a:r>
          </a:p>
          <a:p>
            <a:r>
              <a:rPr lang="en-CA" sz="1300" b="1" dirty="0">
                <a:latin typeface="Arial" panose="020B0604020202020204" pitchFamily="34" charset="0"/>
                <a:cs typeface="Arial" panose="020B0604020202020204" pitchFamily="34" charset="0"/>
              </a:rPr>
              <a:t>Social movement</a:t>
            </a:r>
            <a:r>
              <a:rPr lang="en-CA" sz="1300" dirty="0">
                <a:latin typeface="Arial" panose="020B0604020202020204" pitchFamily="34" charset="0"/>
                <a:cs typeface="Arial" panose="020B0604020202020204" pitchFamily="34" charset="0"/>
              </a:rPr>
              <a:t> refers to a type of group action that is focused on specific political or social issues; examples include the civil rights movement, the feminist movement, and the gay rights movement.</a:t>
            </a:r>
          </a:p>
          <a:p>
            <a:r>
              <a:rPr lang="en-CA" sz="1300" b="1" dirty="0">
                <a:latin typeface="Arial" panose="020B0604020202020204" pitchFamily="34" charset="0"/>
                <a:cs typeface="Arial" panose="020B0604020202020204" pitchFamily="34" charset="0"/>
              </a:rPr>
              <a:t>Social networking</a:t>
            </a:r>
            <a:r>
              <a:rPr lang="en-CA" sz="1300" dirty="0">
                <a:latin typeface="Arial" panose="020B0604020202020204" pitchFamily="34" charset="0"/>
                <a:cs typeface="Arial" panose="020B0604020202020204" pitchFamily="34" charset="0"/>
              </a:rPr>
              <a:t> refers to systems that allow members of a specific group to learn about and access other members’ skills, talents, knowledge, or preferences.</a:t>
            </a: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915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9EF9-F459-AA60-B965-21A77956647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4.10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155EAD3-6D3E-A90F-9DB5-EC6E3C0F03E1}"/>
              </a:ext>
            </a:extLst>
          </p:cNvPr>
          <p:cNvSpPr>
            <a:spLocks noGrp="1"/>
          </p:cNvSpPr>
          <p:nvPr>
            <p:ph type="body" idx="1"/>
          </p:nvPr>
        </p:nvSpPr>
        <p:spPr>
          <a:xfrm>
            <a:off x="311700" y="1139180"/>
            <a:ext cx="8520600" cy="3339000"/>
          </a:xfrm>
        </p:spPr>
        <p:txBody>
          <a:bodyPr>
            <a:noAutofit/>
          </a:bodyPr>
          <a:lstStyle/>
          <a:p>
            <a:r>
              <a:rPr lang="en-CA" sz="1300" b="1" dirty="0">
                <a:latin typeface="Arial" panose="020B0604020202020204" pitchFamily="34" charset="0"/>
                <a:cs typeface="Arial" panose="020B0604020202020204" pitchFamily="34" charset="0"/>
              </a:rPr>
              <a:t>Strategic opportunists</a:t>
            </a:r>
            <a:r>
              <a:rPr lang="en-CA" sz="1300" dirty="0">
                <a:latin typeface="Arial" panose="020B0604020202020204" pitchFamily="34" charset="0"/>
                <a:cs typeface="Arial" panose="020B0604020202020204" pitchFamily="34" charset="0"/>
              </a:rPr>
              <a:t> are able to take advantage of strategic opportunities before competitors.</a:t>
            </a:r>
          </a:p>
          <a:p>
            <a:r>
              <a:rPr lang="en-CA" sz="1300" b="1" dirty="0">
                <a:latin typeface="Arial" panose="020B0604020202020204" pitchFamily="34" charset="0"/>
                <a:cs typeface="Arial" panose="020B0604020202020204" pitchFamily="34" charset="0"/>
              </a:rPr>
              <a:t>Systematic problem solving</a:t>
            </a:r>
            <a:r>
              <a:rPr lang="en-CA" sz="1300" dirty="0">
                <a:latin typeface="Arial" panose="020B0604020202020204" pitchFamily="34" charset="0"/>
                <a:cs typeface="Arial" panose="020B0604020202020204" pitchFamily="34" charset="0"/>
              </a:rPr>
              <a:t> a consistent method for solving problems, using data and statistical tools rather than assumptions.</a:t>
            </a:r>
          </a:p>
          <a:p>
            <a:r>
              <a:rPr lang="en-CA" sz="1300" b="1" dirty="0">
                <a:latin typeface="Arial" panose="020B0604020202020204" pitchFamily="34" charset="0"/>
                <a:cs typeface="Arial" panose="020B0604020202020204" pitchFamily="34" charset="0"/>
              </a:rPr>
              <a:t>Transactional leaders</a:t>
            </a:r>
            <a:r>
              <a:rPr lang="en-CA" sz="1300" dirty="0">
                <a:latin typeface="Arial" panose="020B0604020202020204" pitchFamily="34" charset="0"/>
                <a:cs typeface="Arial" panose="020B0604020202020204" pitchFamily="34" charset="0"/>
              </a:rPr>
              <a:t> influence employee behavior through the use of rewards and punishment.</a:t>
            </a:r>
          </a:p>
          <a:p>
            <a:r>
              <a:rPr lang="en-CA" sz="1300" b="1" dirty="0">
                <a:latin typeface="Arial" panose="020B0604020202020204" pitchFamily="34" charset="0"/>
                <a:cs typeface="Arial" panose="020B0604020202020204" pitchFamily="34" charset="0"/>
              </a:rPr>
              <a:t>Transformational leaders</a:t>
            </a:r>
            <a:r>
              <a:rPr lang="en-CA" sz="1300" dirty="0">
                <a:latin typeface="Arial" panose="020B0604020202020204" pitchFamily="34" charset="0"/>
                <a:cs typeface="Arial" panose="020B0604020202020204" pitchFamily="34" charset="0"/>
              </a:rPr>
              <a:t> use their influence to align employee goals with company goals through charisma, inspiration, intellectual stimulation, and by showing care and concern for their followers.</a:t>
            </a:r>
          </a:p>
          <a:p>
            <a:r>
              <a:rPr lang="en-CA" sz="1300" b="1" dirty="0">
                <a:latin typeface="Arial" panose="020B0604020202020204" pitchFamily="34" charset="0"/>
                <a:cs typeface="Arial" panose="020B0604020202020204" pitchFamily="34" charset="0"/>
              </a:rPr>
              <a:t>Transformational leadership</a:t>
            </a:r>
            <a:r>
              <a:rPr lang="en-CA" sz="1300" dirty="0">
                <a:latin typeface="Arial" panose="020B0604020202020204" pitchFamily="34" charset="0"/>
                <a:cs typeface="Arial" panose="020B0604020202020204" pitchFamily="34" charset="0"/>
              </a:rPr>
              <a:t> motivates others through a common mission or challenge that empowers followers and encourages them to develop as leaders (Bass &amp; Riggio, 2006, p. 3).</a:t>
            </a:r>
          </a:p>
          <a:p>
            <a:r>
              <a:rPr lang="en-CA" sz="1300" b="1" dirty="0">
                <a:latin typeface="Arial" panose="020B0604020202020204" pitchFamily="34" charset="0"/>
                <a:cs typeface="Arial" panose="020B0604020202020204" pitchFamily="34" charset="0"/>
              </a:rPr>
              <a:t>Trust</a:t>
            </a:r>
            <a:r>
              <a:rPr lang="en-CA" sz="1300" dirty="0">
                <a:latin typeface="Arial" panose="020B0604020202020204" pitchFamily="34" charset="0"/>
                <a:cs typeface="Arial" panose="020B0604020202020204" pitchFamily="34" charset="0"/>
              </a:rPr>
              <a:t> is the belief that the leader will show integrity, fairness, and predictability in his or her dealings with others.</a:t>
            </a:r>
          </a:p>
          <a:p>
            <a:r>
              <a:rPr lang="en-CA" sz="1300" b="1" dirty="0">
                <a:latin typeface="Arial" panose="020B0604020202020204" pitchFamily="34" charset="0"/>
                <a:cs typeface="Arial" panose="020B0604020202020204" pitchFamily="34" charset="0"/>
              </a:rPr>
              <a:t>Virtual organization</a:t>
            </a:r>
            <a:r>
              <a:rPr lang="en-CA" sz="1300" dirty="0">
                <a:latin typeface="Arial" panose="020B0604020202020204" pitchFamily="34" charset="0"/>
                <a:cs typeface="Arial" panose="020B0604020202020204" pitchFamily="34" charset="0"/>
              </a:rPr>
              <a:t> is one in which employees work remotely— sometimes within the same city, but more often across a country and across national borders.</a:t>
            </a:r>
          </a:p>
          <a:p>
            <a:r>
              <a:rPr lang="en-CA" sz="1300" b="1" dirty="0">
                <a:latin typeface="Arial" panose="020B0604020202020204" pitchFamily="34" charset="0"/>
                <a:cs typeface="Arial" panose="020B0604020202020204" pitchFamily="34" charset="0"/>
              </a:rPr>
              <a:t>Visionary leadership</a:t>
            </a:r>
            <a:r>
              <a:rPr lang="en-CA" sz="1300" dirty="0">
                <a:latin typeface="Arial" panose="020B0604020202020204" pitchFamily="34" charset="0"/>
                <a:cs typeface="Arial" panose="020B0604020202020204" pitchFamily="34" charset="0"/>
              </a:rPr>
              <a:t> is based on communicating a “picture” or vision of a goal and the inspirational motivation to achieve it.</a:t>
            </a:r>
          </a:p>
          <a:p>
            <a:r>
              <a:rPr lang="en-CA" sz="1300" b="1" dirty="0">
                <a:latin typeface="Arial" panose="020B0604020202020204" pitchFamily="34" charset="0"/>
                <a:cs typeface="Arial" panose="020B0604020202020204" pitchFamily="34" charset="0"/>
              </a:rPr>
              <a:t>Vulnerability</a:t>
            </a:r>
            <a:r>
              <a:rPr lang="en-CA" sz="1300" dirty="0">
                <a:latin typeface="Arial" panose="020B0604020202020204" pitchFamily="34" charset="0"/>
                <a:cs typeface="Arial" panose="020B0604020202020204" pitchFamily="34" charset="0"/>
              </a:rPr>
              <a:t> includes taking risks and exposing oneself emotionally by being transparent, sharing feelings and exposing weaknesses.</a:t>
            </a:r>
          </a:p>
          <a:p>
            <a:r>
              <a:rPr lang="en-CA" sz="1300" b="1" dirty="0">
                <a:latin typeface="Arial" panose="020B0604020202020204" pitchFamily="34" charset="0"/>
                <a:cs typeface="Arial" panose="020B0604020202020204" pitchFamily="34" charset="0"/>
              </a:rPr>
              <a:t>Wiki</a:t>
            </a:r>
            <a:r>
              <a:rPr lang="en-CA" sz="1300" dirty="0">
                <a:latin typeface="Arial" panose="020B0604020202020204" pitchFamily="34" charset="0"/>
                <a:cs typeface="Arial" panose="020B0604020202020204" pitchFamily="34" charset="0"/>
              </a:rPr>
              <a:t> is an online document or discussion that allows many people to collaborate and contribute.</a:t>
            </a: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77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F821-6C85-DDEA-DF62-9321DD339C39}"/>
              </a:ext>
            </a:extLst>
          </p:cNvPr>
          <p:cNvSpPr>
            <a:spLocks noGrp="1"/>
          </p:cNvSpPr>
          <p:nvPr>
            <p:ph type="title"/>
          </p:nvPr>
        </p:nvSpPr>
        <p:spPr>
          <a:xfrm>
            <a:off x="0" y="160556"/>
            <a:ext cx="9306025" cy="607800"/>
          </a:xfrm>
        </p:spPr>
        <p:txBody>
          <a:bodyPr>
            <a:noAutofit/>
          </a:bodyPr>
          <a:lstStyle/>
          <a:p>
            <a:r>
              <a:rPr lang="en-CA" sz="2200" dirty="0">
                <a:latin typeface="Arial" panose="020B0604020202020204" pitchFamily="34" charset="0"/>
                <a:cs typeface="Arial" panose="020B0604020202020204" pitchFamily="34" charset="0"/>
              </a:rPr>
              <a:t>4.2 Case in Point: Hanna Andersson Corporation Changes for Good</a:t>
            </a: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br>
              <a:rPr lang="en-CA"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5EBEF05-3259-ACBA-97CE-04A8ADF48B82}"/>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Born from a desire to bring quality European-style children’s clothing to the United States, Hanna Andersson Corporation has sold colorful clothing and accessories since 1983. Husband and wife co-founders, Tom and Gun (pronounced “</a:t>
            </a:r>
            <a:r>
              <a:rPr lang="en-CA" sz="2000" dirty="0" err="1">
                <a:latin typeface="Arial" panose="020B0604020202020204" pitchFamily="34" charset="0"/>
                <a:cs typeface="Arial" panose="020B0604020202020204" pitchFamily="34" charset="0"/>
              </a:rPr>
              <a:t>gōōn</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Denhart</a:t>
            </a:r>
            <a:r>
              <a:rPr lang="en-CA" sz="2000" dirty="0">
                <a:latin typeface="Arial" panose="020B0604020202020204" pitchFamily="34" charset="0"/>
                <a:cs typeface="Arial" panose="020B0604020202020204" pitchFamily="34" charset="0"/>
              </a:rPr>
              <a:t>, started the Portland, Oregon–based company by distributing imported Swedish clothing from their home. Named for Gun’s Swedish grandmother, the company now boasts over $100 million in annual sales and employs over 500 people.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9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8FD2-D997-FD74-0531-6079F46E5688}"/>
              </a:ext>
            </a:extLst>
          </p:cNvPr>
          <p:cNvSpPr>
            <a:spLocks noGrp="1"/>
          </p:cNvSpPr>
          <p:nvPr>
            <p:ph type="title"/>
          </p:nvPr>
        </p:nvSpPr>
        <p:spPr>
          <a:xfrm>
            <a:off x="311699" y="410000"/>
            <a:ext cx="8667047" cy="607800"/>
          </a:xfrm>
        </p:spPr>
        <p:txBody>
          <a:bodyPr>
            <a:noAutofit/>
          </a:bodyPr>
          <a:lstStyle/>
          <a:p>
            <a:r>
              <a:rPr lang="en-CA" dirty="0">
                <a:latin typeface="Arial" panose="020B0604020202020204" pitchFamily="34" charset="0"/>
                <a:cs typeface="Arial" panose="020B0604020202020204" pitchFamily="34" charset="0"/>
              </a:rPr>
              <a:t>4.3 Contemporary Approaches to Leadership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77FE6DC-C004-A7C9-8BB1-E89377EF798B}"/>
              </a:ext>
            </a:extLst>
          </p:cNvPr>
          <p:cNvSpPr>
            <a:spLocks noGrp="1"/>
          </p:cNvSpPr>
          <p:nvPr>
            <p:ph type="body" idx="1"/>
          </p:nvPr>
        </p:nvSpPr>
        <p:spPr/>
        <p:txBody>
          <a:bodyPr>
            <a:normAutofit lnSpcReduction="10000"/>
          </a:bodyPr>
          <a:lstStyle/>
          <a:p>
            <a:pPr marL="114300" indent="0">
              <a:buNone/>
            </a:pPr>
            <a:r>
              <a:rPr lang="en-CA" b="1" dirty="0">
                <a:latin typeface="Arial" panose="020B0604020202020204" pitchFamily="34" charset="0"/>
                <a:cs typeface="Arial" panose="020B0604020202020204" pitchFamily="34" charset="0"/>
              </a:rPr>
              <a:t>Transformational Leadership</a:t>
            </a:r>
          </a:p>
          <a:p>
            <a:pPr marL="114300" indent="0">
              <a:buNone/>
            </a:pPr>
            <a:endParaRPr lang="en-CA" dirty="0">
              <a:latin typeface="Arial" panose="020B0604020202020204" pitchFamily="34" charset="0"/>
              <a:cs typeface="Arial" panose="020B0604020202020204" pitchFamily="34" charset="0"/>
            </a:endParaRPr>
          </a:p>
          <a:p>
            <a:pPr marL="114300" indent="0">
              <a:buNone/>
            </a:pPr>
            <a:br>
              <a:rPr lang="en-CA"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Transformational leaders </a:t>
            </a:r>
            <a:r>
              <a:rPr lang="en-CA" dirty="0">
                <a:latin typeface="Arial" panose="020B0604020202020204" pitchFamily="34" charset="0"/>
                <a:cs typeface="Arial" panose="020B0604020202020204" pitchFamily="34" charset="0"/>
              </a:rPr>
              <a:t>lead employees by aligning employee goals with the leader’s goals. Thus, employees working for transformational leaders start focusing on the company’s well-being rather than on what is best for them as individual employees.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However, </a:t>
            </a:r>
            <a:r>
              <a:rPr lang="en-CA" b="1" dirty="0">
                <a:latin typeface="Arial" panose="020B0604020202020204" pitchFamily="34" charset="0"/>
                <a:cs typeface="Arial" panose="020B0604020202020204" pitchFamily="34" charset="0"/>
              </a:rPr>
              <a:t>transactional leaders</a:t>
            </a:r>
            <a:r>
              <a:rPr lang="en-CA" dirty="0">
                <a:latin typeface="Arial" panose="020B0604020202020204" pitchFamily="34" charset="0"/>
                <a:cs typeface="Arial" panose="020B0604020202020204" pitchFamily="34" charset="0"/>
              </a:rPr>
              <a:t> ensure that employees demonstrate the right behaviors because the leader provides resources in exchange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 (Bass, 1985; Burns, 1978).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6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A393-066D-01AF-6EE2-27C868922827}"/>
              </a:ext>
            </a:extLst>
          </p:cNvPr>
          <p:cNvSpPr>
            <a:spLocks noGrp="1"/>
          </p:cNvSpPr>
          <p:nvPr>
            <p:ph type="title"/>
          </p:nvPr>
        </p:nvSpPr>
        <p:spPr>
          <a:xfrm>
            <a:off x="155850" y="106100"/>
            <a:ext cx="8832300" cy="607800"/>
          </a:xfrm>
        </p:spPr>
        <p:txBody>
          <a:bodyPr>
            <a:noAutofit/>
          </a:bodyPr>
          <a:lstStyle/>
          <a:p>
            <a:r>
              <a:rPr lang="en-CA" dirty="0">
                <a:latin typeface="Arial" panose="020B0604020202020204" pitchFamily="34" charset="0"/>
                <a:cs typeface="Arial" panose="020B0604020202020204" pitchFamily="34" charset="0"/>
              </a:rPr>
              <a:t>4.3 Contemporary Approaches to Leadership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10E5D03-3445-6F1F-ABD5-D4C9E7BF2AFD}"/>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Leader-Member Exchange Theory</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Leader-member exchange (LMX) theory proposes that the type of relationship leaders have with their followers is the key to understanding how leaders influence employees.</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3 squares arranged horizontally and linked with arrows. The first box is titled Antecedents and lists leader fairness, leader delegation, effort in building good relationship, employee feedback seeking, employee flattery of leader, personality similarity and liking. The second block is titled Leader-Member Exchange, and the third box is titled Consequences and lists job satisfaction, organizational commitment, job performance, citizenship behaviours, lower turnover, buffer against stressors, high performance ratings and favourable interpretations of behaviour.">
            <a:extLst>
              <a:ext uri="{FF2B5EF4-FFF2-40B4-BE49-F238E27FC236}">
                <a16:creationId xmlns:a16="http://schemas.microsoft.com/office/drawing/2014/main" id="{16BA9C3E-D54F-7A19-5AAA-26C347BA92F6}"/>
              </a:ext>
            </a:extLst>
          </p:cNvPr>
          <p:cNvPicPr>
            <a:picLocks noChangeAspect="1"/>
          </p:cNvPicPr>
          <p:nvPr/>
        </p:nvPicPr>
        <p:blipFill>
          <a:blip r:embed="rId3"/>
          <a:stretch>
            <a:fillRect/>
          </a:stretch>
        </p:blipFill>
        <p:spPr>
          <a:xfrm>
            <a:off x="870332" y="3120685"/>
            <a:ext cx="7772400" cy="1612815"/>
          </a:xfrm>
          <a:prstGeom prst="rect">
            <a:avLst/>
          </a:prstGeom>
        </p:spPr>
      </p:pic>
    </p:spTree>
    <p:extLst>
      <p:ext uri="{BB962C8B-B14F-4D97-AF65-F5344CB8AC3E}">
        <p14:creationId xmlns:p14="http://schemas.microsoft.com/office/powerpoint/2010/main" val="142324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55A1-5785-B5B1-F13A-5E9202C8B426}"/>
              </a:ext>
            </a:extLst>
          </p:cNvPr>
          <p:cNvSpPr>
            <a:spLocks noGrp="1"/>
          </p:cNvSpPr>
          <p:nvPr>
            <p:ph type="title"/>
          </p:nvPr>
        </p:nvSpPr>
        <p:spPr>
          <a:xfrm>
            <a:off x="234582" y="270725"/>
            <a:ext cx="8832300" cy="607800"/>
          </a:xfrm>
        </p:spPr>
        <p:txBody>
          <a:bodyPr>
            <a:noAutofit/>
          </a:bodyPr>
          <a:lstStyle/>
          <a:p>
            <a:r>
              <a:rPr lang="en-CA" dirty="0">
                <a:latin typeface="Arial" panose="020B0604020202020204" pitchFamily="34" charset="0"/>
                <a:cs typeface="Arial" panose="020B0604020202020204" pitchFamily="34" charset="0"/>
              </a:rPr>
              <a:t>4.3 Contemporary Approaches to Leadership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8D3C5A5-11F2-5AC3-3D7C-DFF1665951C4}"/>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Servant Leadership</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Servant leadership</a:t>
            </a:r>
            <a:r>
              <a:rPr lang="en-CA" sz="2000" dirty="0">
                <a:latin typeface="Arial" panose="020B0604020202020204" pitchFamily="34" charset="0"/>
                <a:cs typeface="Arial" panose="020B0604020202020204" pitchFamily="34" charset="0"/>
              </a:rPr>
              <a:t> approach defines the leader’s role as serving the needs of others. According to this approach, the primary mission of the leader is to develop employees and help them reach their goals. Servant leaders put their employees first, understand their personal needs and desires, empower them, and help them develop in their careers.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66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A663-0C47-9A86-0E79-041C87CA12E2}"/>
              </a:ext>
            </a:extLst>
          </p:cNvPr>
          <p:cNvSpPr>
            <a:spLocks noGrp="1"/>
          </p:cNvSpPr>
          <p:nvPr>
            <p:ph type="title"/>
          </p:nvPr>
        </p:nvSpPr>
        <p:spPr>
          <a:xfrm>
            <a:off x="155850" y="270725"/>
            <a:ext cx="8832300" cy="607800"/>
          </a:xfrm>
        </p:spPr>
        <p:txBody>
          <a:bodyPr>
            <a:noAutofit/>
          </a:bodyPr>
          <a:lstStyle/>
          <a:p>
            <a:r>
              <a:rPr lang="en-CA" dirty="0">
                <a:latin typeface="Arial" panose="020B0604020202020204" pitchFamily="34" charset="0"/>
                <a:cs typeface="Arial" panose="020B0604020202020204" pitchFamily="34" charset="0"/>
              </a:rPr>
              <a:t>4.3 Contemporary Approaches to Leadership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6BE9081-4AE2-CE7C-8A63-64B8FC7F57A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Authentic Leadership</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The authentic leadership approach </a:t>
            </a:r>
            <a:r>
              <a:rPr lang="en-CA" sz="2000" dirty="0">
                <a:latin typeface="Arial" panose="020B0604020202020204" pitchFamily="34" charset="0"/>
                <a:cs typeface="Arial" panose="020B0604020202020204" pitchFamily="34" charset="0"/>
              </a:rPr>
              <a:t>embraces this value: its key advice is “be yourself.” Think about it: We all have different backgrounds, different life experiences, and different role models. These trigger events over the course of our life that shape our values, preferences, and priorities. Instead of trying to fit into societal expectations about what a leader should be like, act like, or look like, authentic leaders derive their strength from their own past experiences.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95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3A59-1BF9-998B-E8C4-4501F9A3F0FF}"/>
              </a:ext>
            </a:extLst>
          </p:cNvPr>
          <p:cNvSpPr>
            <a:spLocks noGrp="1"/>
          </p:cNvSpPr>
          <p:nvPr>
            <p:ph type="title"/>
          </p:nvPr>
        </p:nvSpPr>
        <p:spPr>
          <a:xfrm>
            <a:off x="210934" y="270725"/>
            <a:ext cx="8722131" cy="607800"/>
          </a:xfrm>
        </p:spPr>
        <p:txBody>
          <a:bodyPr>
            <a:noAutofit/>
          </a:bodyPr>
          <a:lstStyle/>
          <a:p>
            <a:r>
              <a:rPr lang="en-CA" dirty="0">
                <a:latin typeface="Arial" panose="020B0604020202020204" pitchFamily="34" charset="0"/>
                <a:cs typeface="Arial" panose="020B0604020202020204" pitchFamily="34" charset="0"/>
              </a:rPr>
              <a:t>4.3 Contemporary Approaches to Leadership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B67C0FC-B163-EB79-5C55-4BFBF6E9547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Leadership Needs in the 21st Century</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People talk about the transnational organization, the boundaryless company, the post-hierarchical organization. By the end of the decade, the organizations that we will be living in, working with, and competing against are likely to be vastly different from what we know today.</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43010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A5F601-67F4-4657-8F3F-518AD5808DB1}">
  <ds:schemaRefs>
    <ds:schemaRef ds:uri="http://schemas.microsoft.com/office/2006/metadata/properties"/>
    <ds:schemaRef ds:uri="http://schemas.microsoft.com/office/infopath/2007/PartnerControls"/>
    <ds:schemaRef ds:uri="2f475e60-e75d-4119-aa30-b65db0d9cc60"/>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94abd359-9534-4d37-9b01-9864deda33e0"/>
    <ds:schemaRef ds:uri="http://www.w3.org/XML/1998/namespace"/>
  </ds:schemaRefs>
</ds:datastoreItem>
</file>

<file path=customXml/itemProps2.xml><?xml version="1.0" encoding="utf-8"?>
<ds:datastoreItem xmlns:ds="http://schemas.openxmlformats.org/officeDocument/2006/customXml" ds:itemID="{340E7BFD-65B8-4E49-8D78-A8DFEF309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CADB55-0A25-483A-970C-9F026D5D0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14655</TotalTime>
  <Words>6093</Words>
  <Application>Microsoft Office PowerPoint</Application>
  <PresentationFormat>On-screen Show (16:9)</PresentationFormat>
  <Paragraphs>308</Paragraphs>
  <Slides>37</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Roboto</vt:lpstr>
      <vt:lpstr>Geometric</vt:lpstr>
      <vt:lpstr>Principles of Leadership &amp; Management   </vt:lpstr>
      <vt:lpstr>Learning Outcomes </vt:lpstr>
      <vt:lpstr>4.1 Values-Based and Contemporary Approaches to Leadership   </vt:lpstr>
      <vt:lpstr>4.2 Case in Point: Hanna Andersson Corporation Changes for Good   </vt:lpstr>
      <vt:lpstr>4.3 Contemporary Approaches to Leadership I   </vt:lpstr>
      <vt:lpstr>4.3 Contemporary Approaches to Leadership II   </vt:lpstr>
      <vt:lpstr>4.3 Contemporary Approaches to Leadership III   </vt:lpstr>
      <vt:lpstr>4.3 Contemporary Approaches to Leadership IV   </vt:lpstr>
      <vt:lpstr>4.3 Contemporary Approaches to Leadership V   </vt:lpstr>
      <vt:lpstr>4.4 Vulnerability in Leadership I  </vt:lpstr>
      <vt:lpstr>4.4 Vulnerability in Leadership II  </vt:lpstr>
      <vt:lpstr>4.4 Vulnerability in Leadership III  </vt:lpstr>
      <vt:lpstr>4.4 Vulnerability in Leadership IV  </vt:lpstr>
      <vt:lpstr>4.4 Vulnerability in Leadership V  </vt:lpstr>
      <vt:lpstr>4.4 Vulnerability in Leadership VI  </vt:lpstr>
      <vt:lpstr>4.5 Contemporary Principles of Leadership and Management I   </vt:lpstr>
      <vt:lpstr>4.5 Contemporary Principles of Leadership and Management II   </vt:lpstr>
      <vt:lpstr>4.5 Contemporary Principles of Leadership and Management III   </vt:lpstr>
      <vt:lpstr>4.5 Contemporary Principles of Leadership and Management IV   </vt:lpstr>
      <vt:lpstr>4.6 Global Trends I   </vt:lpstr>
      <vt:lpstr>4.6 Global Trends II   </vt:lpstr>
      <vt:lpstr>4.6 Global Trends III   </vt:lpstr>
      <vt:lpstr>4.7 Globalization and Principles of Leadership I   </vt:lpstr>
      <vt:lpstr>4.7 Globalization and Principles of Leadership II   </vt:lpstr>
      <vt:lpstr>4.7 Globalization and Principles of Leadership III   </vt:lpstr>
      <vt:lpstr>4.7 Globalization and Principles of Leadership IV   </vt:lpstr>
      <vt:lpstr>4.7 Globalization and Principles of Leadership V   </vt:lpstr>
      <vt:lpstr>4.8 Developing Your Own Values-Based Leadership Skills I   </vt:lpstr>
      <vt:lpstr>4.8 Developing Your Own Values-Based Leadership Skills II   </vt:lpstr>
      <vt:lpstr>4.8 Developing Your Own Values-Based Leadership Skills III   </vt:lpstr>
      <vt:lpstr>4.8 Developing Your Own Values-Based Leadership Skills IV   </vt:lpstr>
      <vt:lpstr>4.9 Developing Your Charismatic, Servant and Authentic Leadership Skills I   </vt:lpstr>
      <vt:lpstr>4.9 Developing Your Charismatic, Servant and Authentic Leadership Skills II   </vt:lpstr>
      <vt:lpstr>4.9 Developing Your Charismatic, Servant and Authentic Leadership Skills III   </vt:lpstr>
      <vt:lpstr>4.10 Key Terms I   </vt:lpstr>
      <vt:lpstr>4.10 Key Terms II   </vt:lpstr>
      <vt:lpstr>4.10 Key Terms III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24</cp:revision>
  <dcterms:modified xsi:type="dcterms:W3CDTF">2022-08-24T14:53:28Z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