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34"/>
  </p:notesMasterIdLst>
  <p:sldIdLst>
    <p:sldId id="256" r:id="rId5"/>
    <p:sldId id="257" r:id="rId6"/>
    <p:sldId id="328" r:id="rId7"/>
    <p:sldId id="329" r:id="rId8"/>
    <p:sldId id="330" r:id="rId9"/>
    <p:sldId id="341" r:id="rId10"/>
    <p:sldId id="331" r:id="rId11"/>
    <p:sldId id="342" r:id="rId12"/>
    <p:sldId id="332" r:id="rId13"/>
    <p:sldId id="343" r:id="rId14"/>
    <p:sldId id="344" r:id="rId15"/>
    <p:sldId id="345" r:id="rId16"/>
    <p:sldId id="333" r:id="rId17"/>
    <p:sldId id="346" r:id="rId18"/>
    <p:sldId id="347" r:id="rId19"/>
    <p:sldId id="348" r:id="rId20"/>
    <p:sldId id="334" r:id="rId21"/>
    <p:sldId id="349" r:id="rId22"/>
    <p:sldId id="350" r:id="rId23"/>
    <p:sldId id="335" r:id="rId24"/>
    <p:sldId id="351" r:id="rId25"/>
    <p:sldId id="352" r:id="rId26"/>
    <p:sldId id="353" r:id="rId27"/>
    <p:sldId id="354" r:id="rId28"/>
    <p:sldId id="336" r:id="rId29"/>
    <p:sldId id="337" r:id="rId30"/>
    <p:sldId id="338" r:id="rId31"/>
    <p:sldId id="339" r:id="rId32"/>
    <p:sldId id="340"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Roboto"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3" autoAdjust="0"/>
    <p:restoredTop sz="77930" autoAdjust="0"/>
  </p:normalViewPr>
  <p:slideViewPr>
    <p:cSldViewPr snapToGrid="0">
      <p:cViewPr varScale="1">
        <p:scale>
          <a:sx n="86" d="100"/>
          <a:sy n="86" d="100"/>
        </p:scale>
        <p:origin x="60" y="5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Leaders who use referent and expert power commonly experience a favorable response in terms of follower satisfaction and performance. Research suggests that rationality is the most effective influence tactic in terms of its impact on follower commitment, motivation, performance, satisfaction, and group effectiveness (Yukl &amp; Tracey, 1992; </a:t>
            </a:r>
            <a:r>
              <a:rPr lang="en-CA" sz="1100" b="0" i="0" u="none" strike="noStrike" cap="none" dirty="0" err="1">
                <a:solidFill>
                  <a:srgbClr val="000000"/>
                </a:solidFill>
                <a:effectLst/>
                <a:latin typeface="Arial"/>
                <a:ea typeface="Arial"/>
                <a:cs typeface="Arial"/>
                <a:sym typeface="Arial"/>
              </a:rPr>
              <a:t>Hinkin</a:t>
            </a:r>
            <a:r>
              <a:rPr lang="en-CA" sz="1100" b="0" i="0" u="none" strike="noStrike" cap="none" dirty="0">
                <a:solidFill>
                  <a:srgbClr val="000000"/>
                </a:solidFill>
                <a:effectLst/>
                <a:latin typeface="Arial"/>
                <a:ea typeface="Arial"/>
                <a:cs typeface="Arial"/>
                <a:sym typeface="Arial"/>
              </a:rPr>
              <a:t> &amp; </a:t>
            </a:r>
            <a:r>
              <a:rPr lang="en-CA" sz="1100" b="0" i="0" u="none" strike="noStrike" cap="none" dirty="0" err="1">
                <a:solidFill>
                  <a:srgbClr val="000000"/>
                </a:solidFill>
                <a:effectLst/>
                <a:latin typeface="Arial"/>
                <a:ea typeface="Arial"/>
                <a:cs typeface="Arial"/>
                <a:sym typeface="Arial"/>
              </a:rPr>
              <a:t>Schriesheim</a:t>
            </a:r>
            <a:r>
              <a:rPr lang="en-CA" sz="1100" b="0" i="0" u="none" strike="noStrike" cap="none" dirty="0">
                <a:solidFill>
                  <a:srgbClr val="000000"/>
                </a:solidFill>
                <a:effectLst/>
                <a:latin typeface="Arial"/>
                <a:ea typeface="Arial"/>
                <a:cs typeface="Arial"/>
                <a:sym typeface="Arial"/>
              </a:rPr>
              <a:t>, 1990; Podsakoff &amp; </a:t>
            </a:r>
            <a:r>
              <a:rPr lang="en-CA" sz="1100" b="0" i="0" u="none" strike="noStrike" cap="none" dirty="0" err="1">
                <a:solidFill>
                  <a:srgbClr val="000000"/>
                </a:solidFill>
                <a:effectLst/>
                <a:latin typeface="Arial"/>
                <a:ea typeface="Arial"/>
                <a:cs typeface="Arial"/>
                <a:sym typeface="Arial"/>
              </a:rPr>
              <a:t>Schriesheim</a:t>
            </a:r>
            <a:r>
              <a:rPr lang="en-CA" sz="1100" b="0" i="0" u="none" strike="noStrike" cap="none" dirty="0">
                <a:solidFill>
                  <a:srgbClr val="000000"/>
                </a:solidFill>
                <a:effectLst/>
                <a:latin typeface="Arial"/>
                <a:ea typeface="Arial"/>
                <a:cs typeface="Arial"/>
                <a:sym typeface="Arial"/>
              </a:rPr>
              <a:t>, 1985).</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Reward and legitimate power (that is, relying on one’s position to influence others) produce inconsistent results. Sometimes these powers lead to follower performance and satisfaction, yet they also sometimes fail. Coercive power can result in favorable performance, yet follower and resistance dissatisfaction are not uncommon.</a:t>
            </a:r>
          </a:p>
          <a:p>
            <a:endParaRPr lang="en-US" dirty="0"/>
          </a:p>
        </p:txBody>
      </p:sp>
    </p:spTree>
    <p:extLst>
      <p:ext uri="{BB962C8B-B14F-4D97-AF65-F5344CB8AC3E}">
        <p14:creationId xmlns:p14="http://schemas.microsoft.com/office/powerpoint/2010/main" val="2247582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last three decades of the 20th century witnessed continued exploration of the relationship between traits and both leader emergence and leader effectiveness. Edwin Locke from the University of Maryland and a number of his research associates reviewed the trait research and observed that successful leaders possess a set of core characteristics that are different from those of other people (Kirkpatrick &amp; Locke, 1991; Locke et al., 1991).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Although these core traits do not solely </a:t>
            </a:r>
            <a:r>
              <a:rPr lang="en-CA" sz="1100" b="0" i="1" u="none" strike="noStrike" cap="none" dirty="0">
                <a:solidFill>
                  <a:srgbClr val="000000"/>
                </a:solidFill>
                <a:effectLst/>
                <a:latin typeface="Arial"/>
                <a:ea typeface="Arial"/>
                <a:cs typeface="Arial"/>
                <a:sym typeface="Arial"/>
              </a:rPr>
              <a:t>determine</a:t>
            </a:r>
            <a:r>
              <a:rPr lang="en-CA" sz="1100" b="0" i="0" u="none" strike="noStrike" cap="none" dirty="0">
                <a:solidFill>
                  <a:srgbClr val="000000"/>
                </a:solidFill>
                <a:effectLst/>
                <a:latin typeface="Arial"/>
                <a:ea typeface="Arial"/>
                <a:cs typeface="Arial"/>
                <a:sym typeface="Arial"/>
              </a:rPr>
              <a:t> whether a person will be a leader—or a successful leader—they are seen as preconditions that endow people with leadership potential. Among the core traits identified are:</a:t>
            </a:r>
          </a:p>
          <a:p>
            <a:endParaRPr lang="en-CA" sz="1100" b="0"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Drive</a:t>
            </a:r>
            <a:r>
              <a:rPr lang="en-CA" sz="1100" b="0" i="0" u="none" strike="noStrike" cap="none" dirty="0">
                <a:solidFill>
                  <a:srgbClr val="000000"/>
                </a:solidFill>
                <a:effectLst/>
                <a:latin typeface="Arial"/>
                <a:ea typeface="Arial"/>
                <a:cs typeface="Arial"/>
                <a:sym typeface="Arial"/>
              </a:rPr>
              <a:t>—a high level of effort, including a strong desire for achievement as well as high levels of ambition, energy, tenacity, and initiative</a:t>
            </a:r>
          </a:p>
          <a:p>
            <a:endParaRPr lang="en-CA" sz="1100" b="0"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Leadership motivation</a:t>
            </a:r>
            <a:r>
              <a:rPr lang="en-CA" sz="1100" b="0" i="0" u="none" strike="noStrike" cap="none" dirty="0">
                <a:solidFill>
                  <a:srgbClr val="000000"/>
                </a:solidFill>
                <a:effectLst/>
                <a:latin typeface="Arial"/>
                <a:ea typeface="Arial"/>
                <a:cs typeface="Arial"/>
                <a:sym typeface="Arial"/>
              </a:rPr>
              <a:t>—an intense desire to lead others</a:t>
            </a:r>
          </a:p>
          <a:p>
            <a:endParaRPr lang="en-CA" sz="1100" b="0"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Honesty and integrity</a:t>
            </a:r>
            <a:r>
              <a:rPr lang="en-CA" sz="1100" b="0" i="0" u="none" strike="noStrike" cap="none" dirty="0">
                <a:solidFill>
                  <a:srgbClr val="000000"/>
                </a:solidFill>
                <a:effectLst/>
                <a:latin typeface="Arial"/>
                <a:ea typeface="Arial"/>
                <a:cs typeface="Arial"/>
                <a:sym typeface="Arial"/>
              </a:rPr>
              <a:t>—a commitment to the truth, where word and deed correspond</a:t>
            </a:r>
          </a:p>
          <a:p>
            <a:endParaRPr lang="en-CA" sz="1100" b="0"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Self-confidence</a:t>
            </a:r>
            <a:r>
              <a:rPr lang="en-CA" sz="1100" b="0" i="0" u="none" strike="noStrike" cap="none" dirty="0">
                <a:solidFill>
                  <a:srgbClr val="000000"/>
                </a:solidFill>
                <a:effectLst/>
                <a:latin typeface="Arial"/>
                <a:ea typeface="Arial"/>
                <a:cs typeface="Arial"/>
                <a:sym typeface="Arial"/>
              </a:rPr>
              <a:t>—an assurance in one’s self, one’s ideas, and one’s ability</a:t>
            </a:r>
          </a:p>
          <a:p>
            <a:endParaRPr lang="en-CA" sz="1100" b="0"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Cognitive ability</a:t>
            </a:r>
            <a:r>
              <a:rPr lang="en-CA" sz="1100" b="0" i="0" u="none" strike="noStrike" cap="none" dirty="0">
                <a:solidFill>
                  <a:srgbClr val="000000"/>
                </a:solidFill>
                <a:effectLst/>
                <a:latin typeface="Arial"/>
                <a:ea typeface="Arial"/>
                <a:cs typeface="Arial"/>
                <a:sym typeface="Arial"/>
              </a:rPr>
              <a:t>—conceptually skilled, capable of exercising good judgment, having strong analytical abilities, possessing the capacity to think strategically and multidimensionally</a:t>
            </a:r>
          </a:p>
          <a:p>
            <a:endParaRPr lang="en-CA" sz="1100" b="0"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Knowledge of the business</a:t>
            </a:r>
            <a:r>
              <a:rPr lang="en-CA" sz="1100" b="0" i="0" u="none" strike="noStrike" cap="none" dirty="0">
                <a:solidFill>
                  <a:srgbClr val="000000"/>
                </a:solidFill>
                <a:effectLst/>
                <a:latin typeface="Arial"/>
                <a:ea typeface="Arial"/>
                <a:cs typeface="Arial"/>
                <a:sym typeface="Arial"/>
              </a:rPr>
              <a:t>—a high degree of understanding of the company, industry, and technical matters</a:t>
            </a:r>
          </a:p>
          <a:p>
            <a:endParaRPr lang="en-CA" sz="1100" b="0"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Other traits</a:t>
            </a:r>
            <a:r>
              <a:rPr lang="en-CA" sz="1100" b="0" i="0" u="none" strike="noStrike" cap="none" dirty="0">
                <a:solidFill>
                  <a:srgbClr val="000000"/>
                </a:solidFill>
                <a:effectLst/>
                <a:latin typeface="Arial"/>
                <a:ea typeface="Arial"/>
                <a:cs typeface="Arial"/>
                <a:sym typeface="Arial"/>
              </a:rPr>
              <a:t>—charisma, creativity/originality, and flexibility/adaptiveness</a:t>
            </a:r>
          </a:p>
          <a:p>
            <a:r>
              <a:rPr lang="en-CA" sz="1100" b="0" i="0" u="none" strike="noStrike" cap="none" dirty="0">
                <a:solidFill>
                  <a:srgbClr val="000000"/>
                </a:solidFill>
                <a:effectLst/>
                <a:latin typeface="Arial"/>
                <a:ea typeface="Arial"/>
                <a:cs typeface="Arial"/>
                <a:sym typeface="Arial"/>
              </a:rPr>
              <a:t>(Kirkpatrick &amp; Locke, 1991)</a:t>
            </a:r>
          </a:p>
          <a:p>
            <a:endParaRPr lang="en-US" dirty="0"/>
          </a:p>
        </p:txBody>
      </p:sp>
    </p:spTree>
    <p:extLst>
      <p:ext uri="{BB962C8B-B14F-4D97-AF65-F5344CB8AC3E}">
        <p14:creationId xmlns:p14="http://schemas.microsoft.com/office/powerpoint/2010/main" val="337981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effectLst/>
              </a:rPr>
              <a:t>Openness- Being curious, original, intellectual, creative, and open to new ideas.</a:t>
            </a:r>
          </a:p>
          <a:p>
            <a:endParaRPr lang="en-CA" dirty="0">
              <a:effectLst/>
            </a:endParaRPr>
          </a:p>
          <a:p>
            <a:r>
              <a:rPr lang="en-CA" dirty="0">
                <a:effectLst/>
              </a:rPr>
              <a:t>Conscientious- Being organized, systematic, punctual, achievement-oriented, and dependable </a:t>
            </a:r>
          </a:p>
          <a:p>
            <a:endParaRPr lang="en-CA" dirty="0">
              <a:effectLst/>
            </a:endParaRPr>
          </a:p>
          <a:p>
            <a:r>
              <a:rPr lang="en-CA" dirty="0">
                <a:effectLst/>
              </a:rPr>
              <a:t>Extraversion- Being outgoing, talkative, sociable, and enjoying social situations.</a:t>
            </a:r>
          </a:p>
          <a:p>
            <a:endParaRPr lang="en-CA" dirty="0">
              <a:effectLst/>
            </a:endParaRPr>
          </a:p>
          <a:p>
            <a:r>
              <a:rPr lang="en-CA" dirty="0">
                <a:effectLst/>
              </a:rPr>
              <a:t>Agreeableness- Being affable, tolerant, sensitive, trusting, kind, and warm. </a:t>
            </a:r>
          </a:p>
          <a:p>
            <a:endParaRPr lang="en-CA" dirty="0">
              <a:effectLst/>
            </a:endParaRPr>
          </a:p>
          <a:p>
            <a:r>
              <a:rPr lang="en-CA" dirty="0">
                <a:effectLst/>
              </a:rPr>
              <a:t>Neuroticism- Being anxious, irritable, temperamental, and moody.</a:t>
            </a:r>
            <a:endParaRPr lang="en-US" dirty="0"/>
          </a:p>
        </p:txBody>
      </p:sp>
    </p:spTree>
    <p:extLst>
      <p:ext uri="{BB962C8B-B14F-4D97-AF65-F5344CB8AC3E}">
        <p14:creationId xmlns:p14="http://schemas.microsoft.com/office/powerpoint/2010/main" val="3779916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CA" b="1" dirty="0"/>
              <a:t>Intelligence- </a:t>
            </a:r>
            <a:r>
              <a:rPr lang="en-CA" sz="1100" b="0" i="0" u="none" strike="noStrike" cap="none" dirty="0">
                <a:solidFill>
                  <a:srgbClr val="000000"/>
                </a:solidFill>
                <a:effectLst/>
                <a:latin typeface="Arial"/>
                <a:ea typeface="Arial"/>
                <a:cs typeface="Arial"/>
                <a:sym typeface="Arial"/>
              </a:rPr>
              <a:t>General mental ability, which psychologists refer to as “g” and which is often called IQ in everyday language, has been related to a person’s emerging as a leader within a group. Specifically, people who have high mental abilities are more likely to be viewed as leaders in their environment (House &amp; Aditya, 1997; </a:t>
            </a:r>
            <a:r>
              <a:rPr lang="en-CA" sz="1100" b="0" i="0" u="none" strike="noStrike" cap="none" dirty="0" err="1">
                <a:solidFill>
                  <a:srgbClr val="000000"/>
                </a:solidFill>
                <a:effectLst/>
                <a:latin typeface="Arial"/>
                <a:ea typeface="Arial"/>
                <a:cs typeface="Arial"/>
                <a:sym typeface="Arial"/>
              </a:rPr>
              <a:t>Ilies</a:t>
            </a:r>
            <a:r>
              <a:rPr lang="en-CA" sz="1100" b="0" i="0" u="none" strike="noStrike" cap="none" dirty="0">
                <a:solidFill>
                  <a:srgbClr val="000000"/>
                </a:solidFill>
                <a:effectLst/>
                <a:latin typeface="Arial"/>
                <a:ea typeface="Arial"/>
                <a:cs typeface="Arial"/>
                <a:sym typeface="Arial"/>
              </a:rPr>
              <a:t> et al., 2004; Lord et al., 1986; </a:t>
            </a:r>
            <a:r>
              <a:rPr lang="en-CA" sz="1100" b="0" i="0" u="none" strike="noStrike" cap="none" dirty="0" err="1">
                <a:solidFill>
                  <a:srgbClr val="000000"/>
                </a:solidFill>
                <a:effectLst/>
                <a:latin typeface="Arial"/>
                <a:ea typeface="Arial"/>
                <a:cs typeface="Arial"/>
                <a:sym typeface="Arial"/>
              </a:rPr>
              <a:t>Taggar</a:t>
            </a:r>
            <a:r>
              <a:rPr lang="en-CA" sz="1100" b="0" i="0" u="none" strike="noStrike" cap="none" dirty="0">
                <a:solidFill>
                  <a:srgbClr val="000000"/>
                </a:solidFill>
                <a:effectLst/>
                <a:latin typeface="Arial"/>
                <a:ea typeface="Arial"/>
                <a:cs typeface="Arial"/>
                <a:sym typeface="Arial"/>
              </a:rPr>
              <a:t> et al., 1999). </a:t>
            </a:r>
            <a:endParaRPr lang="en-CA" b="1" dirty="0"/>
          </a:p>
          <a:p>
            <a:pPr marL="114300" indent="0">
              <a:buNone/>
            </a:pPr>
            <a:endParaRPr lang="en-CA" b="1" dirty="0"/>
          </a:p>
          <a:p>
            <a:pPr marL="114300" indent="0">
              <a:buNone/>
            </a:pPr>
            <a:r>
              <a:rPr lang="en-CA" b="1" dirty="0"/>
              <a:t>Self-Esteem- </a:t>
            </a:r>
            <a:r>
              <a:rPr lang="en-CA" dirty="0"/>
              <a:t>Self-esteem is not one of the Big Five personality traits, but it is an important aspect of one’s personality. The degree to which people are at peace with themselves and have an overall positive assessment of their self-worth and capabilities seems to be relevant to whether they will be viewed as a leader.</a:t>
            </a:r>
          </a:p>
          <a:p>
            <a:pPr marL="114300" indent="0">
              <a:buNone/>
            </a:pPr>
            <a:endParaRPr lang="en-CA" sz="1100" b="1" i="0" u="none" strike="noStrike" cap="none" dirty="0">
              <a:solidFill>
                <a:srgbClr val="000000"/>
              </a:solidFill>
              <a:effectLst/>
              <a:latin typeface="Arial"/>
              <a:ea typeface="Arial"/>
              <a:cs typeface="Arial"/>
              <a:sym typeface="Arial"/>
            </a:endParaRPr>
          </a:p>
          <a:p>
            <a:pPr marL="114300" indent="0">
              <a:buNone/>
            </a:pPr>
            <a:r>
              <a:rPr lang="en-CA" sz="1100" b="1" i="0" u="none" strike="noStrike" cap="none" dirty="0">
                <a:solidFill>
                  <a:srgbClr val="000000"/>
                </a:solidFill>
                <a:effectLst/>
                <a:latin typeface="Arial"/>
                <a:ea typeface="Arial"/>
                <a:cs typeface="Arial"/>
                <a:sym typeface="Arial"/>
              </a:rPr>
              <a:t>Integrity- </a:t>
            </a:r>
            <a:r>
              <a:rPr lang="en-CA" sz="1100" b="0" i="0" u="none" strike="noStrike" cap="none" dirty="0">
                <a:solidFill>
                  <a:srgbClr val="000000"/>
                </a:solidFill>
                <a:effectLst/>
                <a:latin typeface="Arial"/>
                <a:ea typeface="Arial"/>
                <a:cs typeface="Arial"/>
                <a:sym typeface="Arial"/>
              </a:rPr>
              <a:t>Research also shows that people who are effective as leaders tend to have a moral compass and demonstrate honesty and integrity (Reave, 2005). Leaders whose integrity is questioned lose their trustworthiness, and they hurt their company’s business along the way. </a:t>
            </a:r>
          </a:p>
          <a:p>
            <a:pPr marL="114300" indent="0">
              <a:buNone/>
            </a:pPr>
            <a:endParaRPr lang="en-CA" sz="1100" b="0" i="0" u="none" strike="noStrike" cap="none" dirty="0">
              <a:solidFill>
                <a:srgbClr val="000000"/>
              </a:solidFill>
              <a:effectLst/>
              <a:latin typeface="Arial"/>
              <a:cs typeface="Arial"/>
              <a:sym typeface="Arial"/>
            </a:endParaRPr>
          </a:p>
          <a:p>
            <a:pPr marL="114300" indent="0">
              <a:buNone/>
            </a:pPr>
            <a:br>
              <a:rPr lang="en-CA" dirty="0"/>
            </a:br>
            <a:endParaRPr lang="en-CA" dirty="0"/>
          </a:p>
          <a:p>
            <a:pPr marL="114300" indent="0">
              <a:buNone/>
            </a:pPr>
            <a:endParaRPr lang="en-US" dirty="0"/>
          </a:p>
          <a:p>
            <a:endParaRPr lang="en-US" dirty="0"/>
          </a:p>
        </p:txBody>
      </p:sp>
    </p:spTree>
    <p:extLst>
      <p:ext uri="{BB962C8B-B14F-4D97-AF65-F5344CB8AC3E}">
        <p14:creationId xmlns:p14="http://schemas.microsoft.com/office/powerpoint/2010/main" val="941861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CA" sz="1100" b="0" i="0" u="none" strike="noStrike" cap="none" dirty="0">
                <a:solidFill>
                  <a:srgbClr val="000000"/>
                </a:solidFill>
                <a:effectLst/>
                <a:latin typeface="Arial"/>
                <a:ea typeface="Arial"/>
                <a:cs typeface="Arial"/>
                <a:sym typeface="Arial"/>
              </a:rPr>
              <a:t>In order to understand behaviors of effective leaders, researchers at Ohio State University and University of Michigan used many different techniques such as observing leaders in laboratory settings as well as surveying them. This research stream led to the discovery of two broad categories of behaviors: task-oriented behaviors (sometimes called </a:t>
            </a:r>
            <a:r>
              <a:rPr lang="en-CA" sz="1100" b="0" i="1" u="none" strike="noStrike" cap="none" dirty="0">
                <a:solidFill>
                  <a:srgbClr val="000000"/>
                </a:solidFill>
                <a:effectLst/>
                <a:latin typeface="Arial"/>
                <a:ea typeface="Arial"/>
                <a:cs typeface="Arial"/>
                <a:sym typeface="Arial"/>
              </a:rPr>
              <a:t>initiating structure</a:t>
            </a:r>
            <a:r>
              <a:rPr lang="en-CA" sz="1100" b="0" i="0" u="none" strike="noStrike" cap="none" dirty="0">
                <a:solidFill>
                  <a:srgbClr val="000000"/>
                </a:solidFill>
                <a:effectLst/>
                <a:latin typeface="Arial"/>
                <a:ea typeface="Arial"/>
                <a:cs typeface="Arial"/>
                <a:sym typeface="Arial"/>
              </a:rPr>
              <a:t>) and people-oriented behaviors (also called </a:t>
            </a:r>
            <a:r>
              <a:rPr lang="en-CA" sz="1100" b="0" i="1" u="none" strike="noStrike" cap="none" dirty="0">
                <a:solidFill>
                  <a:srgbClr val="000000"/>
                </a:solidFill>
                <a:effectLst/>
                <a:latin typeface="Arial"/>
                <a:ea typeface="Arial"/>
                <a:cs typeface="Arial"/>
                <a:sym typeface="Arial"/>
              </a:rPr>
              <a:t>consideration</a:t>
            </a:r>
            <a:r>
              <a:rPr lang="en-CA" sz="1100" b="0" i="0" u="none" strike="noStrike" cap="none" dirty="0">
                <a:solidFill>
                  <a:srgbClr val="000000"/>
                </a:solidFill>
                <a:effectLst/>
                <a:latin typeface="Arial"/>
                <a:ea typeface="Arial"/>
                <a:cs typeface="Arial"/>
                <a:sym typeface="Arial"/>
              </a:rPr>
              <a:t>)</a:t>
            </a:r>
            <a:endParaRPr lang="en-US" dirty="0"/>
          </a:p>
        </p:txBody>
      </p:sp>
    </p:spTree>
    <p:extLst>
      <p:ext uri="{BB962C8B-B14F-4D97-AF65-F5344CB8AC3E}">
        <p14:creationId xmlns:p14="http://schemas.microsoft.com/office/powerpoint/2010/main" val="40558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Another question behavioral researchers focused on was how leaders actually make decisions, and the influence of decision-making styles on leader effectiveness and employee reactions. </a:t>
            </a:r>
          </a:p>
          <a:p>
            <a:endParaRPr lang="en-CA" dirty="0"/>
          </a:p>
          <a:p>
            <a:r>
              <a:rPr lang="en-CA" sz="1100" b="0" i="0" u="none" strike="noStrike" cap="none" dirty="0">
                <a:solidFill>
                  <a:srgbClr val="000000"/>
                </a:solidFill>
                <a:effectLst/>
                <a:latin typeface="Arial"/>
                <a:ea typeface="Arial"/>
                <a:cs typeface="Arial"/>
                <a:sym typeface="Arial"/>
              </a:rPr>
              <a:t>The effectiveness of each style seems to depend on who is using it. There are examples of effective leaders using both authoritarian and democratic styles. For example, Larry Page and Sergey Brin at Google are known for their democratic decision-making styles. At Hyundai USA, high-level managers use authoritarian decision-making styles, and the company is performing well (</a:t>
            </a:r>
            <a:r>
              <a:rPr lang="en-CA" sz="1100" b="0" i="0" u="none" strike="noStrike" cap="none" dirty="0" err="1">
                <a:solidFill>
                  <a:srgbClr val="000000"/>
                </a:solidFill>
                <a:effectLst/>
                <a:latin typeface="Arial"/>
                <a:ea typeface="Arial"/>
                <a:cs typeface="Arial"/>
                <a:sym typeface="Arial"/>
              </a:rPr>
              <a:t>Deutschman</a:t>
            </a:r>
            <a:r>
              <a:rPr lang="en-CA" sz="1100" b="0" i="0" u="none" strike="noStrike" cap="none" dirty="0">
                <a:solidFill>
                  <a:srgbClr val="000000"/>
                </a:solidFill>
                <a:effectLst/>
                <a:latin typeface="Arial"/>
                <a:ea typeface="Arial"/>
                <a:cs typeface="Arial"/>
                <a:sym typeface="Arial"/>
              </a:rPr>
              <a:t>, 2004; Welch et al, 2008).</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795879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dirty="0">
                <a:effectLst/>
              </a:rPr>
              <a:t>What makes a high school principal effective on the job may be very different from what makes a military leader, which would be different from behaviors creating success in small or large business enterprises. It turns out that specifying the conditions under which these behaviors are more effective may be a better approach.</a:t>
            </a:r>
          </a:p>
          <a:p>
            <a:br>
              <a:rPr lang="en-CA" sz="1100" b="0" i="0" u="none" strike="noStrike" cap="none" dirty="0">
                <a:solidFill>
                  <a:srgbClr val="000000"/>
                </a:solidFill>
                <a:effectLst/>
                <a:latin typeface="Arial"/>
                <a:ea typeface="Arial"/>
                <a:cs typeface="Arial"/>
                <a:sym typeface="Arial"/>
              </a:rPr>
            </a:br>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827088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earliest and one of the most influential contingency theories was developed by Frederick Fiedler (1967). According to the theory, a leader’s style is measured by a scale called Least Preferred </a:t>
            </a:r>
            <a:r>
              <a:rPr lang="en-CA" sz="1100" b="0" i="0" u="none" strike="noStrike" cap="none" dirty="0" err="1">
                <a:solidFill>
                  <a:srgbClr val="000000"/>
                </a:solidFill>
                <a:effectLst/>
                <a:latin typeface="Arial"/>
                <a:ea typeface="Arial"/>
                <a:cs typeface="Arial"/>
                <a:sym typeface="Arial"/>
              </a:rPr>
              <a:t>Coworker</a:t>
            </a:r>
            <a:r>
              <a:rPr lang="en-CA" sz="1100" b="0" i="0" u="none" strike="noStrike" cap="none" dirty="0">
                <a:solidFill>
                  <a:srgbClr val="000000"/>
                </a:solidFill>
                <a:effectLst/>
                <a:latin typeface="Arial"/>
                <a:ea typeface="Arial"/>
                <a:cs typeface="Arial"/>
                <a:sym typeface="Arial"/>
              </a:rPr>
              <a:t> (LPC) scale.</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theory predicts that in “favorable” and “unfavorable” situations, a low LPC leader—one who has feelings of dislike for coworkers who are difficult to work with—would be successful. When situational favorableness is medium, a high LPC leader—one who is able to personally like coworkers who are difficult to work with—is more likely to succeed.</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2724215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Another contingency approach to leadership is Kenneth Blanchard and Paul Hersey’s Situational Leadership Theory (SLT) which argues that leaders must use different leadership styles depending on their followers’ development level (Hersey et al., 2007). According to this model, employee readiness (defined as a combination of their competence and commitment levels) is the key factor determining the proper leadership style.</a:t>
            </a:r>
          </a:p>
          <a:p>
            <a:endParaRPr lang="en-CA" sz="1100" b="0" i="0" u="none" strike="noStrike" cap="none" dirty="0">
              <a:solidFill>
                <a:srgbClr val="000000"/>
              </a:solidFill>
              <a:effectLst/>
              <a:latin typeface="Arial"/>
              <a:ea typeface="Arial"/>
              <a:cs typeface="Arial"/>
              <a:sym typeface="Arial"/>
            </a:endParaRPr>
          </a:p>
          <a:p>
            <a:br>
              <a:rPr lang="en-CA" dirty="0"/>
            </a:br>
            <a:endParaRPr lang="en-US" dirty="0"/>
          </a:p>
        </p:txBody>
      </p:sp>
    </p:spTree>
    <p:extLst>
      <p:ext uri="{BB962C8B-B14F-4D97-AF65-F5344CB8AC3E}">
        <p14:creationId xmlns:p14="http://schemas.microsoft.com/office/powerpoint/2010/main" val="2793852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According to the path-goal theory of leadership, the leader’s main job is to make sure that all three of these conditions exist. Thus, leaders will create satisfied and high-performing employees by making sure that employee effort leads to performance, and that their performance is rewarded. The leader removes roadblocks along the way and creates an environment that subordinates find motivational.</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theory also makes specific predictions about what type of leader behavior will be effective under which circumstances (House, 1996; House &amp; Mitchell, 1974). The theory identifies four leadership styles: directive, supportive, participative, and achievement-oriented. Each of these styles can be effective, depending on the characteristics of employees (such as their ability level, preferences, locus of control, achievement motivation) and characteristics of the work environment (such as the level of role ambiguity, the degree of stress present in the environment, the degree to which the tasks are unpleasant).</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Directive leaders</a:t>
            </a:r>
            <a:r>
              <a:rPr lang="en-CA" sz="1100" b="0" i="0" u="none" strike="noStrike" cap="none" dirty="0">
                <a:solidFill>
                  <a:srgbClr val="000000"/>
                </a:solidFill>
                <a:effectLst/>
                <a:latin typeface="Arial"/>
                <a:ea typeface="Arial"/>
                <a:cs typeface="Arial"/>
                <a:sym typeface="Arial"/>
              </a:rPr>
              <a:t> provide specific directions to their employees. They lead employees by clarifying role expectations, setting schedules, and making sure that employees know what to do on a given workday.</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Supportive leaders</a:t>
            </a:r>
            <a:r>
              <a:rPr lang="en-CA" sz="1100" b="0" i="0" u="none" strike="noStrike" cap="none" dirty="0">
                <a:solidFill>
                  <a:srgbClr val="000000"/>
                </a:solidFill>
                <a:effectLst/>
                <a:latin typeface="Arial"/>
                <a:ea typeface="Arial"/>
                <a:cs typeface="Arial"/>
                <a:sym typeface="Arial"/>
              </a:rPr>
              <a:t> provide emotional support to employees. They treat employees well, care about them on a personal level, and are encouraging. Supportive leadership is predicted to be effective when employees are under a lot of stress or when they are performing boring and repetitive jobs.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Participative leaders</a:t>
            </a:r>
            <a:r>
              <a:rPr lang="en-CA" sz="1100" b="0" i="0" u="none" strike="noStrike" cap="none" dirty="0">
                <a:solidFill>
                  <a:srgbClr val="000000"/>
                </a:solidFill>
                <a:effectLst/>
                <a:latin typeface="Arial"/>
                <a:ea typeface="Arial"/>
                <a:cs typeface="Arial"/>
                <a:sym typeface="Arial"/>
              </a:rPr>
              <a:t> make sure that employees are involved in making important decisions. Participative leadership may be more effective when employees have high levels of ability and when the decisions to be made are personally relevant to them.</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Achievement-oriented leaders</a:t>
            </a:r>
            <a:r>
              <a:rPr lang="en-CA" sz="1100" b="0" i="0" u="none" strike="noStrike" cap="none" dirty="0">
                <a:solidFill>
                  <a:srgbClr val="000000"/>
                </a:solidFill>
                <a:effectLst/>
                <a:latin typeface="Arial"/>
                <a:ea typeface="Arial"/>
                <a:cs typeface="Arial"/>
                <a:sym typeface="Arial"/>
              </a:rPr>
              <a:t> set goals for employees and encourage them to reach their goals. Their style challenges employees and focuses their attention on work-related goals. </a:t>
            </a:r>
            <a:endParaRPr lang="en-US" dirty="0"/>
          </a:p>
        </p:txBody>
      </p:sp>
    </p:spTree>
    <p:extLst>
      <p:ext uri="{BB962C8B-B14F-4D97-AF65-F5344CB8AC3E}">
        <p14:creationId xmlns:p14="http://schemas.microsoft.com/office/powerpoint/2010/main" val="170276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 Imagine that you want to help your employees lower their stress so that you can minimize employee absenteeism. There are a number of approaches you could take to reduce employee stress, such as offering gym memberships, providing employee assistance programs, establishing a nap room, and so forth. Let’s refer to the model and start with the first question. As you answer each question as high (H) or low (L), follow the corresponding path down the funnel.</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3366202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Vroom and Yetton’s model is somewhat complicated, but research results support the validity of the model. On average, leaders using the style recommended by the model tend to make more effective decisions compared with leaders using a style not recommended by the model (Vroom &amp; </a:t>
            </a:r>
            <a:r>
              <a:rPr lang="en-CA" sz="1100" b="0" i="0" u="none" strike="noStrike" cap="none" dirty="0" err="1">
                <a:solidFill>
                  <a:srgbClr val="000000"/>
                </a:solidFill>
                <a:effectLst/>
                <a:latin typeface="Arial"/>
                <a:ea typeface="Arial"/>
                <a:cs typeface="Arial"/>
                <a:sym typeface="Arial"/>
              </a:rPr>
              <a:t>Jago</a:t>
            </a:r>
            <a:r>
              <a:rPr lang="en-CA" sz="1100" b="0" i="0" u="none" strike="noStrike" cap="none" dirty="0">
                <a:solidFill>
                  <a:srgbClr val="000000"/>
                </a:solidFill>
                <a:effectLst/>
                <a:latin typeface="Arial"/>
                <a:ea typeface="Arial"/>
                <a:cs typeface="Arial"/>
                <a:sym typeface="Arial"/>
              </a:rPr>
              <a:t>, 1978).</a:t>
            </a:r>
          </a:p>
          <a:p>
            <a:endParaRPr lang="en-CA" sz="1100" b="0" i="0" u="none" strike="noStrike" cap="none" dirty="0">
              <a:solidFill>
                <a:srgbClr val="000000"/>
              </a:solidFill>
              <a:effectLst/>
              <a:latin typeface="Arial"/>
              <a:ea typeface="Arial"/>
              <a:cs typeface="Arial"/>
              <a:sym typeface="Arial"/>
            </a:endParaRPr>
          </a:p>
          <a:p>
            <a:br>
              <a:rPr lang="en-CA" dirty="0"/>
            </a:br>
            <a:endParaRPr lang="en-US" dirty="0"/>
          </a:p>
        </p:txBody>
      </p:sp>
    </p:spTree>
    <p:extLst>
      <p:ext uri="{BB962C8B-B14F-4D97-AF65-F5344CB8AC3E}">
        <p14:creationId xmlns:p14="http://schemas.microsoft.com/office/powerpoint/2010/main" val="701644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Sometimes the task’s characteristics take over, as when the work itself—solving an interesting problem or working on a familiar job—is intrinsically satisfying. Sometimes the characteristics of the organization make leadership less necessary, as when work rules are so clear and specific that workers know exactly what they must do without help from the leader</a:t>
            </a:r>
            <a:r>
              <a:rPr lang="en-US" sz="1100" b="0" i="0" u="none" strike="noStrike" cap="none" dirty="0">
                <a:solidFill>
                  <a:srgbClr val="000000"/>
                </a:solidFill>
                <a:effectLst/>
                <a:latin typeface="Arial"/>
                <a:ea typeface="Arial"/>
                <a:cs typeface="Arial"/>
                <a:sym typeface="Arial"/>
              </a:rPr>
              <a:t>.</a:t>
            </a:r>
            <a:endParaRPr lang="en-CA"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24647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One caveat is important here: Leaders do not rely on the use of force to influence people. Instead, people willingly adopt the leader’s goal as their own goal. If a person is relying on force and punishment, the person is a dictator, not a leader. Leaders give their followers direction. Leaders are key players in determining the success or failure of coordinated tasks and organizational initiatives.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What makes leaders effective? What distinguishes people who are perceived as leaders from those who are not perceived as leaders? More importantly, how do we train future leaders and improve their leadership ability? These are important questions that have attracted scholarly attention in the past several decades.</a:t>
            </a:r>
            <a:endParaRPr lang="en-US" dirty="0"/>
          </a:p>
        </p:txBody>
      </p:sp>
    </p:spTree>
    <p:extLst>
      <p:ext uri="{BB962C8B-B14F-4D97-AF65-F5344CB8AC3E}">
        <p14:creationId xmlns:p14="http://schemas.microsoft.com/office/powerpoint/2010/main" val="35354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To those familiar with her work and style, this should come as no surprise: Even before she became the CEO of PepsiCo Inc. (NYSE: PEP) in 2006, she was one of the most powerful executives at PepsiCo and one of the two candidates being groomed for the coveted CEO position. Born in Chennai, India, Nooyi graduated from Yale’s School of Management and worked in companies such as the Boston Consulting Group Inc., Motorola Inc., and ABB Inc. She also led an all-girls rock band in high school, but that is a different story.</a:t>
            </a:r>
            <a:endParaRPr lang="en-US" dirty="0"/>
          </a:p>
        </p:txBody>
      </p:sp>
    </p:spTree>
    <p:extLst>
      <p:ext uri="{BB962C8B-B14F-4D97-AF65-F5344CB8AC3E}">
        <p14:creationId xmlns:p14="http://schemas.microsoft.com/office/powerpoint/2010/main" val="305140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Some look at leadership in terms of the management of group processes. In this view, a good leader develops a vision for the group, communicates that vision (Bennis, 1989; Bennis &amp; Nanus, 1985), orchestrates the group’s energy and activity toward goal attainment, “[turns] a group of individuals into a team,” and “[transforms] good intentions into positive actions” (Pickens, 1992).</a:t>
            </a:r>
            <a:endParaRPr lang="en-US" dirty="0"/>
          </a:p>
        </p:txBody>
      </p:sp>
    </p:spTree>
    <p:extLst>
      <p:ext uri="{BB962C8B-B14F-4D97-AF65-F5344CB8AC3E}">
        <p14:creationId xmlns:p14="http://schemas.microsoft.com/office/powerpoint/2010/main" val="274472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This is not always the case. Effective leadership necessitates the ability to manage—to set goals; plan, devise, and implement strategy; make decisions and solve problems; and organize and control. Effective leadership calls for the ability to manage, and effective management requires leadership.</a:t>
            </a:r>
          </a:p>
        </p:txBody>
      </p:sp>
    </p:spTree>
    <p:extLst>
      <p:ext uri="{BB962C8B-B14F-4D97-AF65-F5344CB8AC3E}">
        <p14:creationId xmlns:p14="http://schemas.microsoft.com/office/powerpoint/2010/main" val="199644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There are several key components to this “working relationship”: </a:t>
            </a:r>
            <a:r>
              <a:rPr lang="en-CA" sz="1100" b="1" i="0" u="none" strike="noStrike" cap="none" dirty="0">
                <a:solidFill>
                  <a:srgbClr val="000000"/>
                </a:solidFill>
                <a:effectLst/>
                <a:latin typeface="Arial"/>
                <a:ea typeface="Arial"/>
                <a:cs typeface="Arial"/>
                <a:sym typeface="Arial"/>
              </a:rPr>
              <a:t>the leader, the followers, the context (situation</a:t>
            </a:r>
            <a:r>
              <a:rPr lang="en-CA" sz="1100" b="0" i="0" u="none" strike="noStrike" cap="none" dirty="0">
                <a:solidFill>
                  <a:srgbClr val="000000"/>
                </a:solidFill>
                <a:effectLst/>
                <a:latin typeface="Arial"/>
                <a:ea typeface="Arial"/>
                <a:cs typeface="Arial"/>
                <a:sym typeface="Arial"/>
              </a:rPr>
              <a:t>), the leadership process per se, and the consequences (outcomes) (see </a:t>
            </a:r>
            <a:r>
              <a:rPr lang="en-CA" sz="1100" b="1" i="0" u="none" strike="noStrike" cap="none" dirty="0">
                <a:solidFill>
                  <a:srgbClr val="000000"/>
                </a:solidFill>
                <a:effectLst/>
                <a:latin typeface="Arial"/>
                <a:ea typeface="Arial"/>
                <a:cs typeface="Arial"/>
                <a:sym typeface="Arial"/>
              </a:rPr>
              <a:t>Figure 3.4.1</a:t>
            </a:r>
            <a:r>
              <a:rPr lang="en-CA" sz="1100" b="0" i="0" u="none" strike="noStrike" cap="none" dirty="0">
                <a:solidFill>
                  <a:srgbClr val="000000"/>
                </a:solidFill>
                <a:effectLst/>
                <a:latin typeface="Arial"/>
                <a:ea typeface="Arial"/>
                <a:cs typeface="Arial"/>
                <a:sym typeface="Arial"/>
              </a:rPr>
              <a:t>) (Stogdill, 1948). Across time, each component interacts with and influences the other components, and whatever consequences (such as leader-follower trust) are created influence future interactions. As any one of the components changes, so too will leadership (Murphy, 1941).</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Leaders</a:t>
            </a:r>
            <a:r>
              <a:rPr lang="en-CA" sz="1100" b="0" i="0" u="none" strike="noStrike" cap="none" dirty="0">
                <a:solidFill>
                  <a:srgbClr val="000000"/>
                </a:solidFill>
                <a:effectLst/>
                <a:latin typeface="Arial"/>
                <a:ea typeface="Arial"/>
                <a:cs typeface="Arial"/>
                <a:sym typeface="Arial"/>
              </a:rPr>
              <a:t> are people who take charge of or guide the activities of others. They are often seen as the focus or orchestrater of group activity, the people who set the tone of the group so that it can move forward to attain its goals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follower is not a passive player in the leadership process. Edwin Hollander, after many years of studying leadership, suggested that the follower is the most critical factor in any leadership event (Hollander, 1964).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The Context- </a:t>
            </a:r>
            <a:r>
              <a:rPr lang="en-CA" sz="1100" b="0" i="0" u="none" strike="noStrike" cap="none" dirty="0">
                <a:solidFill>
                  <a:srgbClr val="000000"/>
                </a:solidFill>
                <a:effectLst/>
                <a:latin typeface="Arial"/>
                <a:ea typeface="Arial"/>
                <a:cs typeface="Arial"/>
                <a:sym typeface="Arial"/>
              </a:rPr>
              <a:t>Situations make demands on a group and its members, and not all situations are the same. Context refers to the situation that surrounds the leader and the followers. Situations are multidimensional.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The Process- </a:t>
            </a:r>
            <a:r>
              <a:rPr lang="en-CA" sz="1100" b="0" i="0" u="none" strike="noStrike" cap="none" dirty="0">
                <a:solidFill>
                  <a:srgbClr val="000000"/>
                </a:solidFill>
                <a:effectLst/>
                <a:latin typeface="Arial"/>
                <a:ea typeface="Arial"/>
                <a:cs typeface="Arial"/>
                <a:sym typeface="Arial"/>
              </a:rPr>
              <a:t>The process of leadership is separate and distinct from the leader (the person who occupies a central role in the group). The process is a complex, interactive, and dynamic working relationship between leader and followers.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The Consequences- </a:t>
            </a:r>
            <a:r>
              <a:rPr lang="en-CA" sz="1100" b="0" i="0" u="none" strike="noStrike" cap="none" dirty="0">
                <a:solidFill>
                  <a:srgbClr val="000000"/>
                </a:solidFill>
                <a:effectLst/>
                <a:latin typeface="Arial"/>
                <a:ea typeface="Arial"/>
                <a:cs typeface="Arial"/>
                <a:sym typeface="Arial"/>
              </a:rPr>
              <a:t>A number of outcomes or consequences of the leadership process unfold between leader, follower, and situation</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95463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People come to leadership positions through two dynamics. In many instances, people are put into positions of leadership by forces outside the group. University-based ROTC programs and military academies (like West Point) formally groom people to be leaders.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We refer to this person as the </a:t>
            </a:r>
            <a:r>
              <a:rPr lang="en-CA" sz="1100" b="1" i="0" u="none" strike="noStrike" cap="none" dirty="0">
                <a:solidFill>
                  <a:srgbClr val="000000"/>
                </a:solidFill>
                <a:effectLst/>
                <a:latin typeface="Arial"/>
                <a:ea typeface="Arial"/>
                <a:cs typeface="Arial"/>
                <a:sym typeface="Arial"/>
              </a:rPr>
              <a:t>designated leader</a:t>
            </a:r>
            <a:r>
              <a:rPr lang="en-CA" sz="1100" b="0" i="0" u="none" strike="noStrike" cap="none" dirty="0">
                <a:solidFill>
                  <a:srgbClr val="000000"/>
                </a:solidFill>
                <a:effectLst/>
                <a:latin typeface="Arial"/>
                <a:ea typeface="Arial"/>
                <a:cs typeface="Arial"/>
                <a:sym typeface="Arial"/>
              </a:rPr>
              <a:t> (in this instance the designated and formal leader are the same person). </a:t>
            </a:r>
            <a:r>
              <a:rPr lang="en-CA" sz="1100" b="1" i="0" u="none" strike="noStrike" cap="none" dirty="0">
                <a:solidFill>
                  <a:srgbClr val="000000"/>
                </a:solidFill>
                <a:effectLst/>
                <a:latin typeface="Arial"/>
                <a:ea typeface="Arial"/>
                <a:cs typeface="Arial"/>
                <a:sym typeface="Arial"/>
              </a:rPr>
              <a:t>Emergent leaders</a:t>
            </a:r>
            <a:r>
              <a:rPr lang="en-CA" sz="1100" b="0" i="0" u="none" strike="noStrike" cap="none" dirty="0">
                <a:solidFill>
                  <a:srgbClr val="000000"/>
                </a:solidFill>
                <a:effectLst/>
                <a:latin typeface="Arial"/>
                <a:ea typeface="Arial"/>
                <a:cs typeface="Arial"/>
                <a:sym typeface="Arial"/>
              </a:rPr>
              <a:t>, on the other hand, arise from the dynamics and processes that unfold within and among a group of individuals as they endeavor to achieve a collective goal.</a:t>
            </a:r>
            <a:endParaRPr lang="en-US" dirty="0"/>
          </a:p>
        </p:txBody>
      </p:sp>
    </p:spTree>
    <p:extLst>
      <p:ext uri="{BB962C8B-B14F-4D97-AF65-F5344CB8AC3E}">
        <p14:creationId xmlns:p14="http://schemas.microsoft.com/office/powerpoint/2010/main" val="261322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As we have noted, leadership is the exercise of influence over those who depend on one another for attaining a mutual goal in a group setting. But </a:t>
            </a:r>
            <a:r>
              <a:rPr lang="en-CA" sz="1100" b="0" i="1" u="none" strike="noStrike" cap="none" dirty="0">
                <a:solidFill>
                  <a:srgbClr val="000000"/>
                </a:solidFill>
                <a:effectLst/>
                <a:latin typeface="Arial"/>
                <a:ea typeface="Arial"/>
                <a:cs typeface="Arial"/>
                <a:sym typeface="Arial"/>
              </a:rPr>
              <a:t>how</a:t>
            </a:r>
            <a:r>
              <a:rPr lang="en-CA" sz="1100" b="0" i="0" u="none" strike="noStrike" cap="none" dirty="0">
                <a:solidFill>
                  <a:srgbClr val="000000"/>
                </a:solidFill>
                <a:effectLst/>
                <a:latin typeface="Arial"/>
                <a:ea typeface="Arial"/>
                <a:cs typeface="Arial"/>
                <a:sym typeface="Arial"/>
              </a:rPr>
              <a:t> do leaders effectively exercise this influence? </a:t>
            </a:r>
            <a:r>
              <a:rPr lang="en-CA" sz="1100" b="0" i="1" u="none" strike="noStrike" cap="none" dirty="0">
                <a:solidFill>
                  <a:srgbClr val="000000"/>
                </a:solidFill>
                <a:effectLst/>
                <a:latin typeface="Arial"/>
                <a:ea typeface="Arial"/>
                <a:cs typeface="Arial"/>
                <a:sym typeface="Arial"/>
              </a:rPr>
              <a:t>Social or (interpersonal) influence</a:t>
            </a:r>
            <a:r>
              <a:rPr lang="en-CA" sz="1100" b="0" i="0" u="none" strike="noStrike" cap="none" dirty="0">
                <a:solidFill>
                  <a:srgbClr val="000000"/>
                </a:solidFill>
                <a:effectLst/>
                <a:latin typeface="Arial"/>
                <a:ea typeface="Arial"/>
                <a:cs typeface="Arial"/>
                <a:sym typeface="Arial"/>
              </a:rPr>
              <a:t> is one’s ability to effect a change in the motivation, attitudes, and/or behaviors of others. </a:t>
            </a:r>
            <a:r>
              <a:rPr lang="en-CA" sz="1100" b="0" i="1" u="none" strike="noStrike" cap="none" dirty="0">
                <a:solidFill>
                  <a:srgbClr val="000000"/>
                </a:solidFill>
                <a:effectLst/>
                <a:latin typeface="Arial"/>
                <a:ea typeface="Arial"/>
                <a:cs typeface="Arial"/>
                <a:sym typeface="Arial"/>
              </a:rPr>
              <a:t>Power</a:t>
            </a:r>
            <a:r>
              <a:rPr lang="en-CA" sz="1100" b="0" i="0" u="none" strike="noStrike" cap="none" dirty="0">
                <a:solidFill>
                  <a:srgbClr val="000000"/>
                </a:solidFill>
                <a:effectLst/>
                <a:latin typeface="Arial"/>
                <a:ea typeface="Arial"/>
                <a:cs typeface="Arial"/>
                <a:sym typeface="Arial"/>
              </a:rPr>
              <a:t>, then, essentially answers the “how” question: How do leaders influence their followers? The answer often is that a leader’s social influence is the source of his power.</a:t>
            </a:r>
          </a:p>
          <a:p>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1" u="none" strike="noStrike" cap="none" dirty="0">
                <a:solidFill>
                  <a:srgbClr val="000000"/>
                </a:solidFill>
                <a:effectLst/>
                <a:latin typeface="Arial"/>
                <a:ea typeface="Arial"/>
                <a:cs typeface="Arial"/>
                <a:sym typeface="Arial"/>
              </a:rPr>
              <a:t>Reward power</a:t>
            </a:r>
            <a:r>
              <a:rPr lang="en-CA" sz="1100" b="0" i="0" u="none" strike="noStrike" cap="none" dirty="0">
                <a:solidFill>
                  <a:srgbClr val="000000"/>
                </a:solidFill>
                <a:effectLst/>
                <a:latin typeface="Arial"/>
                <a:ea typeface="Arial"/>
                <a:cs typeface="Arial"/>
                <a:sym typeface="Arial"/>
              </a:rPr>
              <a:t>—the power a person has because people believe that they can bestow rewards or outcomes, such as money or recognition that others desire</a:t>
            </a:r>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1" u="none" strike="noStrike" cap="none" dirty="0">
                <a:solidFill>
                  <a:srgbClr val="000000"/>
                </a:solidFill>
                <a:effectLst/>
                <a:latin typeface="Arial"/>
                <a:ea typeface="Arial"/>
                <a:cs typeface="Arial"/>
                <a:sym typeface="Arial"/>
              </a:rPr>
              <a:t>Coercive power</a:t>
            </a:r>
            <a:r>
              <a:rPr lang="en-CA" sz="1100" b="0" i="0" u="none" strike="noStrike" cap="none" dirty="0">
                <a:solidFill>
                  <a:srgbClr val="000000"/>
                </a:solidFill>
                <a:effectLst/>
                <a:latin typeface="Arial"/>
                <a:ea typeface="Arial"/>
                <a:cs typeface="Arial"/>
                <a:sym typeface="Arial"/>
              </a:rPr>
              <a:t>—the power a person has because people believe that the person can punish them by inflicting pain or by withholding or taking away something that they value</a:t>
            </a:r>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1" u="none" strike="noStrike" cap="none" dirty="0">
                <a:solidFill>
                  <a:srgbClr val="000000"/>
                </a:solidFill>
                <a:effectLst/>
                <a:latin typeface="Arial"/>
                <a:ea typeface="Arial"/>
                <a:cs typeface="Arial"/>
                <a:sym typeface="Arial"/>
              </a:rPr>
              <a:t>Referent power</a:t>
            </a:r>
            <a:r>
              <a:rPr lang="en-CA" sz="1100" b="0" i="0" u="none" strike="noStrike" cap="none" dirty="0">
                <a:solidFill>
                  <a:srgbClr val="000000"/>
                </a:solidFill>
                <a:effectLst/>
                <a:latin typeface="Arial"/>
                <a:ea typeface="Arial"/>
                <a:cs typeface="Arial"/>
                <a:sym typeface="Arial"/>
              </a:rPr>
              <a:t>—the power a person has because others want to associate with or be accepted by him</a:t>
            </a:r>
          </a:p>
          <a:p>
            <a:endParaRPr lang="en-US" dirty="0"/>
          </a:p>
          <a:p>
            <a:r>
              <a:rPr lang="en-CA" sz="1100" b="1" i="1" u="none" strike="noStrike" cap="none" dirty="0">
                <a:solidFill>
                  <a:srgbClr val="000000"/>
                </a:solidFill>
                <a:effectLst/>
                <a:latin typeface="Arial"/>
                <a:ea typeface="Arial"/>
                <a:cs typeface="Arial"/>
                <a:sym typeface="Arial"/>
              </a:rPr>
              <a:t>Expert power</a:t>
            </a:r>
            <a:r>
              <a:rPr lang="en-CA" sz="1100" b="0" i="0" u="none" strike="noStrike" cap="none" dirty="0">
                <a:solidFill>
                  <a:srgbClr val="000000"/>
                </a:solidFill>
                <a:effectLst/>
                <a:latin typeface="Arial"/>
                <a:ea typeface="Arial"/>
                <a:cs typeface="Arial"/>
                <a:sym typeface="Arial"/>
              </a:rPr>
              <a:t>—the power a person has because others believe that the person has and is willing to share expert knowledge that they need</a:t>
            </a:r>
          </a:p>
          <a:p>
            <a:endParaRPr lang="en-CA" sz="1100" b="0" i="0" u="none" strike="noStrike" cap="none" dirty="0">
              <a:solidFill>
                <a:srgbClr val="000000"/>
              </a:solidFill>
              <a:effectLst/>
              <a:latin typeface="Arial"/>
              <a:cs typeface="Arial"/>
              <a:sym typeface="Arial"/>
            </a:endParaRPr>
          </a:p>
          <a:p>
            <a:r>
              <a:rPr lang="en-CA" sz="1100" b="1" i="1" u="none" strike="noStrike" cap="none" dirty="0">
                <a:solidFill>
                  <a:srgbClr val="000000"/>
                </a:solidFill>
                <a:effectLst/>
                <a:latin typeface="Arial"/>
                <a:ea typeface="Arial"/>
                <a:cs typeface="Arial"/>
                <a:sym typeface="Arial"/>
              </a:rPr>
              <a:t>Legitimate power</a:t>
            </a:r>
            <a:r>
              <a:rPr lang="en-CA" sz="1100" b="0" i="0" u="none" strike="noStrike" cap="none" dirty="0">
                <a:solidFill>
                  <a:srgbClr val="000000"/>
                </a:solidFill>
                <a:effectLst/>
                <a:latin typeface="Arial"/>
                <a:ea typeface="Arial"/>
                <a:cs typeface="Arial"/>
                <a:sym typeface="Arial"/>
              </a:rPr>
              <a:t>—the power a person has because others believe that the person possesses the “right” to influence them and that they ought to obey.</a:t>
            </a:r>
            <a:endParaRPr lang="en-US" dirty="0"/>
          </a:p>
        </p:txBody>
      </p:sp>
    </p:spTree>
    <p:extLst>
      <p:ext uri="{BB962C8B-B14F-4D97-AF65-F5344CB8AC3E}">
        <p14:creationId xmlns:p14="http://schemas.microsoft.com/office/powerpoint/2010/main" val="794026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00191" y="3477916"/>
            <a:ext cx="8941648" cy="838800"/>
          </a:xfrm>
          <a:prstGeom prst="rect">
            <a:avLst/>
          </a:prstGeom>
        </p:spPr>
        <p:txBody>
          <a:bodyPr spcFirstLastPara="1" wrap="square" lIns="91425" tIns="91425" rIns="91425" bIns="91425" anchor="b" anchorCtr="0">
            <a:noAutofit/>
          </a:bodyPr>
          <a:lstStyle/>
          <a:p>
            <a:r>
              <a:rPr lang="en-CA" sz="3500" dirty="0"/>
              <a:t>Principles of Leadership &amp; Management</a:t>
            </a:r>
            <a:br>
              <a:rPr lang="en-CA" sz="3500" dirty="0"/>
            </a:br>
            <a:br>
              <a:rPr lang="en-CA" sz="3500" dirty="0"/>
            </a:br>
            <a:br>
              <a:rPr lang="en-CA" sz="3500" dirty="0"/>
            </a:br>
            <a:endParaRPr sz="3500" b="1" dirty="0">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139850" y="2742667"/>
            <a:ext cx="8918089" cy="1470498"/>
          </a:xfrm>
          <a:prstGeom prst="rect">
            <a:avLst/>
          </a:prstGeom>
        </p:spPr>
        <p:txBody>
          <a:bodyPr spcFirstLastPara="1" wrap="square" lIns="91425" tIns="91425" rIns="91425" bIns="91425" anchor="t" anchorCtr="0">
            <a:noAutofit/>
          </a:bodyPr>
          <a:lstStyle/>
          <a:p>
            <a:r>
              <a:rPr lang="en-US" sz="3000" b="1" dirty="0">
                <a:latin typeface="Arial" panose="020B0604020202020204" pitchFamily="34" charset="0"/>
                <a:cs typeface="Arial" panose="020B0604020202020204" pitchFamily="34" charset="0"/>
              </a:rPr>
              <a:t>CHAPTER 3: </a:t>
            </a:r>
            <a:r>
              <a:rPr lang="en-CA" sz="3000" b="1" cap="all" dirty="0">
                <a:latin typeface="Arial" panose="020B0604020202020204" pitchFamily="34" charset="0"/>
                <a:cs typeface="Arial" panose="020B0604020202020204" pitchFamily="34" charset="0"/>
              </a:rPr>
              <a:t>LEADERSHIP APPROACHES</a:t>
            </a:r>
          </a:p>
          <a:p>
            <a:br>
              <a:rPr lang="en-CA" sz="3000" dirty="0">
                <a:latin typeface="Arial" panose="020B0604020202020204" pitchFamily="34" charset="0"/>
                <a:cs typeface="Arial" panose="020B0604020202020204" pitchFamily="34" charset="0"/>
              </a:rPr>
            </a:br>
            <a:endParaRPr lang="en-CA" sz="3000" dirty="0">
              <a:latin typeface="Arial" panose="020B0604020202020204" pitchFamily="34" charset="0"/>
              <a:cs typeface="Arial" panose="020B0604020202020204" pitchFamily="34" charset="0"/>
            </a:endParaRP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2B3BDC-08FD-73AB-BC16-C7A73DB41B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44907" y="954336"/>
            <a:ext cx="6882788" cy="3867087"/>
          </a:xfrm>
          <a:prstGeom prst="rect">
            <a:avLst/>
          </a:prstGeom>
        </p:spPr>
      </p:pic>
      <p:sp>
        <p:nvSpPr>
          <p:cNvPr id="2" name="Title 1">
            <a:extLst>
              <a:ext uri="{FF2B5EF4-FFF2-40B4-BE49-F238E27FC236}">
                <a16:creationId xmlns:a16="http://schemas.microsoft.com/office/drawing/2014/main" id="{AE089E8F-DEE2-6709-4150-63E6AF472287}"/>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3.5 Paths to Leadership and Influence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E382BF8-08CE-8B3D-76D7-91A1FE39F5D5}"/>
              </a:ext>
            </a:extLst>
          </p:cNvPr>
          <p:cNvSpPr>
            <a:spLocks noGrp="1"/>
          </p:cNvSpPr>
          <p:nvPr>
            <p:ph type="body" idx="1"/>
          </p:nvPr>
        </p:nvSpPr>
        <p:spPr/>
        <p:txBody>
          <a:bodyPr/>
          <a:lstStyle/>
          <a:p>
            <a:pPr marL="114300" indent="0">
              <a:buNone/>
            </a:pPr>
            <a:r>
              <a:rPr lang="en-CA" b="1" dirty="0"/>
              <a:t>Paths to Leadership</a:t>
            </a:r>
          </a:p>
          <a:p>
            <a:pPr marL="114300" indent="0">
              <a:buNone/>
            </a:pPr>
            <a:br>
              <a:rPr lang="en-CA" dirty="0"/>
            </a:br>
            <a:endParaRPr lang="en-US" dirty="0"/>
          </a:p>
        </p:txBody>
      </p:sp>
    </p:spTree>
    <p:extLst>
      <p:ext uri="{BB962C8B-B14F-4D97-AF65-F5344CB8AC3E}">
        <p14:creationId xmlns:p14="http://schemas.microsoft.com/office/powerpoint/2010/main" val="109516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6AA3-FCED-1444-6740-D69B3AF61EC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3.5 Paths to Leadership and Influence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AAB71DA6-E0AD-5A8A-65D7-D9A53B38673C}"/>
              </a:ext>
            </a:extLst>
          </p:cNvPr>
          <p:cNvSpPr>
            <a:spLocks noGrp="1"/>
          </p:cNvSpPr>
          <p:nvPr>
            <p:ph type="body" idx="1"/>
          </p:nvPr>
        </p:nvSpPr>
        <p:spPr/>
        <p:txBody>
          <a:bodyPr>
            <a:noAutofit/>
          </a:bodyPr>
          <a:lstStyle/>
          <a:p>
            <a:pPr marL="114300" indent="0">
              <a:buNone/>
            </a:pPr>
            <a:r>
              <a:rPr lang="en-CA" sz="2000" dirty="0">
                <a:latin typeface="Arial" panose="020B0604020202020204" pitchFamily="34" charset="0"/>
                <a:cs typeface="Arial" panose="020B0604020202020204" pitchFamily="34" charset="0"/>
              </a:rPr>
              <a:t>Leadership as an Exercise of Influence</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French and Raven provide us with a useful typology that identifies the sources and types of power that may be at the disposal of leaders:</a:t>
            </a:r>
          </a:p>
          <a:p>
            <a:pPr marL="11430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Reward power</a:t>
            </a:r>
          </a:p>
          <a:p>
            <a:r>
              <a:rPr lang="en-CA" sz="2000" dirty="0">
                <a:latin typeface="Arial" panose="020B0604020202020204" pitchFamily="34" charset="0"/>
                <a:cs typeface="Arial" panose="020B0604020202020204" pitchFamily="34" charset="0"/>
              </a:rPr>
              <a:t>Coercive power</a:t>
            </a:r>
          </a:p>
          <a:p>
            <a:r>
              <a:rPr lang="en-CA" sz="2000" dirty="0">
                <a:latin typeface="Arial" panose="020B0604020202020204" pitchFamily="34" charset="0"/>
                <a:cs typeface="Arial" panose="020B0604020202020204" pitchFamily="34" charset="0"/>
              </a:rPr>
              <a:t>Referent power</a:t>
            </a:r>
          </a:p>
          <a:p>
            <a:r>
              <a:rPr lang="en-CA" sz="2000" dirty="0">
                <a:latin typeface="Arial" panose="020B0604020202020204" pitchFamily="34" charset="0"/>
                <a:cs typeface="Arial" panose="020B0604020202020204" pitchFamily="34" charset="0"/>
              </a:rPr>
              <a:t>Expert power</a:t>
            </a:r>
          </a:p>
          <a:p>
            <a:r>
              <a:rPr lang="en-CA" sz="2000" dirty="0">
                <a:latin typeface="Arial" panose="020B0604020202020204" pitchFamily="34" charset="0"/>
                <a:cs typeface="Arial" panose="020B0604020202020204" pitchFamily="34" charset="0"/>
              </a:rPr>
              <a:t>Legitimate power</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26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CA8E-5925-52F8-2454-0C4609228123}"/>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3.5 Paths to Leadership and Influence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55FD9B9D-BA74-0C80-6724-A5CFFC5C6B88}"/>
              </a:ext>
            </a:extLst>
          </p:cNvPr>
          <p:cNvSpPr>
            <a:spLocks noGrp="1"/>
          </p:cNvSpPr>
          <p:nvPr>
            <p:ph type="body" idx="1"/>
          </p:nvPr>
        </p:nvSpPr>
        <p:spPr/>
        <p:txBody>
          <a:bodyPr>
            <a:normAutofit/>
          </a:bodyPr>
          <a:lstStyle/>
          <a:p>
            <a:pPr marL="114300" indent="0">
              <a:buNone/>
            </a:pPr>
            <a:r>
              <a:rPr lang="en-CA" sz="2000" dirty="0">
                <a:latin typeface="Arial" panose="020B0604020202020204" pitchFamily="34" charset="0"/>
                <a:cs typeface="Arial" panose="020B0604020202020204" pitchFamily="34" charset="0"/>
              </a:rPr>
              <a:t>The Leader-Follower Power Relationship</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5" name="Picture 4" descr="Three linked boxes titled Leader, Follower compliance and Group Effectiveness over a box that reads Effective leadership is more likely to occur when the leader's influence flows out of rationality, expertise, moralistic appeal, and/or referent power. ">
            <a:extLst>
              <a:ext uri="{FF2B5EF4-FFF2-40B4-BE49-F238E27FC236}">
                <a16:creationId xmlns:a16="http://schemas.microsoft.com/office/drawing/2014/main" id="{E1EE76B2-F81B-3901-E29E-1B95A92DE843}"/>
              </a:ext>
            </a:extLst>
          </p:cNvPr>
          <p:cNvPicPr>
            <a:picLocks noChangeAspect="1"/>
          </p:cNvPicPr>
          <p:nvPr/>
        </p:nvPicPr>
        <p:blipFill>
          <a:blip r:embed="rId3"/>
          <a:stretch>
            <a:fillRect/>
          </a:stretch>
        </p:blipFill>
        <p:spPr>
          <a:xfrm>
            <a:off x="1670050" y="2359075"/>
            <a:ext cx="5803900" cy="2209800"/>
          </a:xfrm>
          <a:prstGeom prst="rect">
            <a:avLst/>
          </a:prstGeom>
        </p:spPr>
      </p:pic>
    </p:spTree>
    <p:extLst>
      <p:ext uri="{BB962C8B-B14F-4D97-AF65-F5344CB8AC3E}">
        <p14:creationId xmlns:p14="http://schemas.microsoft.com/office/powerpoint/2010/main" val="3174419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5FE00-3561-DAB1-98B3-60F1D77577B0}"/>
              </a:ext>
            </a:extLst>
          </p:cNvPr>
          <p:cNvSpPr>
            <a:spLocks noGrp="1"/>
          </p:cNvSpPr>
          <p:nvPr>
            <p:ph type="title"/>
          </p:nvPr>
        </p:nvSpPr>
        <p:spPr/>
        <p:txBody>
          <a:bodyPr>
            <a:noAutofit/>
          </a:bodyPr>
          <a:lstStyle/>
          <a:p>
            <a:r>
              <a:rPr lang="en-CA" sz="2400" dirty="0">
                <a:latin typeface="Arial" panose="020B0604020202020204" pitchFamily="34" charset="0"/>
                <a:cs typeface="Arial" panose="020B0604020202020204" pitchFamily="34" charset="0"/>
              </a:rPr>
              <a:t>3.6 Who Is a Leader? Trait Approaches to Leadership I</a:t>
            </a: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56AFF57-1273-3AA0-BEF9-244422D6FB75}"/>
              </a:ext>
            </a:extLst>
          </p:cNvPr>
          <p:cNvSpPr>
            <a:spLocks noGrp="1"/>
          </p:cNvSpPr>
          <p:nvPr>
            <p:ph type="body" idx="1"/>
          </p:nvPr>
        </p:nvSpPr>
        <p:spPr/>
        <p:txBody>
          <a:bodyPr/>
          <a:lstStyle/>
          <a:p>
            <a:pPr marL="114300" indent="0">
              <a:buNone/>
            </a:pPr>
            <a:r>
              <a:rPr lang="en-CA" b="1" dirty="0"/>
              <a:t>Traits of a Successful Leader</a:t>
            </a:r>
          </a:p>
          <a:p>
            <a:pPr marL="114300" indent="0">
              <a:buNone/>
            </a:pPr>
            <a:endParaRPr lang="en-CA" dirty="0"/>
          </a:p>
          <a:p>
            <a:pPr marL="114300" indent="0">
              <a:buNone/>
            </a:pPr>
            <a:endParaRPr lang="en-US" dirty="0"/>
          </a:p>
        </p:txBody>
      </p:sp>
      <p:sp>
        <p:nvSpPr>
          <p:cNvPr id="4" name="Text Placeholder 3">
            <a:extLst>
              <a:ext uri="{FF2B5EF4-FFF2-40B4-BE49-F238E27FC236}">
                <a16:creationId xmlns:a16="http://schemas.microsoft.com/office/drawing/2014/main" id="{34B6C2F1-5374-90B0-E0E7-B8785494D9AD}"/>
              </a:ext>
            </a:extLst>
          </p:cNvPr>
          <p:cNvSpPr txBox="1">
            <a:spLocks/>
          </p:cNvSpPr>
          <p:nvPr/>
        </p:nvSpPr>
        <p:spPr>
          <a:xfrm>
            <a:off x="311700" y="1818105"/>
            <a:ext cx="8520600" cy="2915395"/>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None/>
            </a:pPr>
            <a:r>
              <a:rPr lang="en-CA" sz="2000" dirty="0">
                <a:latin typeface="Arial" panose="020B0604020202020204" pitchFamily="34" charset="0"/>
                <a:cs typeface="Arial" panose="020B0604020202020204" pitchFamily="34" charset="0"/>
              </a:rPr>
              <a:t>The [successful] leader is characterized by a strong drive for responsibility and task completion, vigor and persistence in pursuit of goals, venturesomeness and originality in problem-solving, drive to exercise initiative in social situations, self-confidence and sense of personal identity, willingness to accept consequences of decision and action, readiness to absorb interpersonal stress, willingness to tolerate frustration and delay, ability to influence other person’s behavior, and capacity to structure social interaction systems to the purpose at hand.</a:t>
            </a:r>
          </a:p>
          <a:p>
            <a:pPr marL="114300" indent="0" algn="ctr">
              <a:buNone/>
            </a:pPr>
            <a:r>
              <a:rPr lang="en-CA" sz="2000" dirty="0">
                <a:latin typeface="Arial" panose="020B0604020202020204" pitchFamily="34" charset="0"/>
                <a:cs typeface="Arial" panose="020B0604020202020204" pitchFamily="34" charset="0"/>
              </a:rPr>
              <a:t> (Stogdill, 1948).</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998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E9C8-2740-CDAB-3B60-DDD7C91330AE}"/>
              </a:ext>
            </a:extLst>
          </p:cNvPr>
          <p:cNvSpPr>
            <a:spLocks noGrp="1"/>
          </p:cNvSpPr>
          <p:nvPr>
            <p:ph type="title"/>
          </p:nvPr>
        </p:nvSpPr>
        <p:spPr/>
        <p:txBody>
          <a:bodyPr>
            <a:noAutofit/>
          </a:bodyPr>
          <a:lstStyle/>
          <a:p>
            <a:r>
              <a:rPr lang="en-CA" sz="2300" dirty="0">
                <a:latin typeface="Arial" panose="020B0604020202020204" pitchFamily="34" charset="0"/>
                <a:cs typeface="Arial" panose="020B0604020202020204" pitchFamily="34" charset="0"/>
              </a:rPr>
              <a:t>3.6 Who Is a Leader? Trait Approaches to Leadership II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p>
        </p:txBody>
      </p:sp>
      <p:pic>
        <p:nvPicPr>
          <p:cNvPr id="5" name="Picture 4">
            <a:extLst>
              <a:ext uri="{FF2B5EF4-FFF2-40B4-BE49-F238E27FC236}">
                <a16:creationId xmlns:a16="http://schemas.microsoft.com/office/drawing/2014/main" id="{5BA7B379-9575-A803-EC53-87CE4D7492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0843" y="1017800"/>
            <a:ext cx="7772400" cy="4366914"/>
          </a:xfrm>
          <a:prstGeom prst="rect">
            <a:avLst/>
          </a:prstGeom>
        </p:spPr>
      </p:pic>
    </p:spTree>
    <p:extLst>
      <p:ext uri="{BB962C8B-B14F-4D97-AF65-F5344CB8AC3E}">
        <p14:creationId xmlns:p14="http://schemas.microsoft.com/office/powerpoint/2010/main" val="2892727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342A-B887-AD21-6114-B9AFE52EBBB8}"/>
              </a:ext>
            </a:extLst>
          </p:cNvPr>
          <p:cNvSpPr>
            <a:spLocks noGrp="1"/>
          </p:cNvSpPr>
          <p:nvPr>
            <p:ph type="title"/>
          </p:nvPr>
        </p:nvSpPr>
        <p:spPr/>
        <p:txBody>
          <a:bodyPr>
            <a:noAutofit/>
          </a:bodyPr>
          <a:lstStyle/>
          <a:p>
            <a:r>
              <a:rPr lang="en-CA" sz="2300" dirty="0">
                <a:latin typeface="Arial" panose="020B0604020202020204" pitchFamily="34" charset="0"/>
                <a:cs typeface="Arial" panose="020B0604020202020204" pitchFamily="34" charset="0"/>
              </a:rPr>
              <a:t>3.6 Who Is a Leader? Trait Approaches to Leadership III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p>
        </p:txBody>
      </p:sp>
      <p:sp>
        <p:nvSpPr>
          <p:cNvPr id="3" name="Text Placeholder 2">
            <a:extLst>
              <a:ext uri="{FF2B5EF4-FFF2-40B4-BE49-F238E27FC236}">
                <a16:creationId xmlns:a16="http://schemas.microsoft.com/office/drawing/2014/main" id="{DBB8C28B-D22E-1F5C-B5FF-857BDDA3BCD9}"/>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The Big Five Personality Traits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Psychologists have proposed various systems for categorizing the characteristics that make up an individual’s unique personality; one of the most widely accepted is the Big Five model, which rates an individual according to </a:t>
            </a:r>
            <a:r>
              <a:rPr lang="en-CA" sz="2000" b="1" dirty="0">
                <a:latin typeface="Arial" panose="020B0604020202020204" pitchFamily="34" charset="0"/>
                <a:cs typeface="Arial" panose="020B0604020202020204" pitchFamily="34" charset="0"/>
              </a:rPr>
              <a:t>openness to experience, conscientiousness, extraversion, agreeableness, and Neuroticism.</a:t>
            </a:r>
            <a:br>
              <a:rPr lang="en-CA"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76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565F-91A9-E68C-83BE-970426713213}"/>
              </a:ext>
            </a:extLst>
          </p:cNvPr>
          <p:cNvSpPr>
            <a:spLocks noGrp="1"/>
          </p:cNvSpPr>
          <p:nvPr>
            <p:ph type="title"/>
          </p:nvPr>
        </p:nvSpPr>
        <p:spPr/>
        <p:txBody>
          <a:bodyPr>
            <a:noAutofit/>
          </a:bodyPr>
          <a:lstStyle/>
          <a:p>
            <a:r>
              <a:rPr lang="en-CA" sz="2300" dirty="0">
                <a:latin typeface="Arial" panose="020B0604020202020204" pitchFamily="34" charset="0"/>
                <a:cs typeface="Arial" panose="020B0604020202020204" pitchFamily="34" charset="0"/>
              </a:rPr>
              <a:t>3.6 Who Is a Leader? Trait Approaches to Leadership IV</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p>
        </p:txBody>
      </p:sp>
      <p:pic>
        <p:nvPicPr>
          <p:cNvPr id="5" name="Picture 4">
            <a:extLst>
              <a:ext uri="{FF2B5EF4-FFF2-40B4-BE49-F238E27FC236}">
                <a16:creationId xmlns:a16="http://schemas.microsoft.com/office/drawing/2014/main" id="{16D102D2-474C-193A-612C-D73F491745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97221" y="914398"/>
            <a:ext cx="3949558" cy="3931646"/>
          </a:xfrm>
          <a:prstGeom prst="rect">
            <a:avLst/>
          </a:prstGeom>
        </p:spPr>
      </p:pic>
    </p:spTree>
    <p:extLst>
      <p:ext uri="{BB962C8B-B14F-4D97-AF65-F5344CB8AC3E}">
        <p14:creationId xmlns:p14="http://schemas.microsoft.com/office/powerpoint/2010/main" val="854518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5197-699D-4CCC-089E-4863E7E3AFB0}"/>
              </a:ext>
            </a:extLst>
          </p:cNvPr>
          <p:cNvSpPr>
            <a:spLocks noGrp="1"/>
          </p:cNvSpPr>
          <p:nvPr>
            <p:ph type="title"/>
          </p:nvPr>
        </p:nvSpPr>
        <p:spPr>
          <a:xfrm>
            <a:off x="311700" y="410000"/>
            <a:ext cx="8832300" cy="607800"/>
          </a:xfrm>
        </p:spPr>
        <p:txBody>
          <a:bodyPr>
            <a:noAutofit/>
          </a:bodyPr>
          <a:lstStyle/>
          <a:p>
            <a:r>
              <a:rPr lang="en-CA" sz="2200" dirty="0"/>
              <a:t>3.7 What Do Leaders Do? Behavioral Approaches to Leadership I</a:t>
            </a:r>
            <a:br>
              <a:rPr lang="en-CA" sz="2200" dirty="0"/>
            </a:br>
            <a:br>
              <a:rPr lang="en-CA" sz="2200" dirty="0"/>
            </a:br>
            <a:br>
              <a:rPr lang="en-CA" sz="2200" dirty="0"/>
            </a:br>
            <a:br>
              <a:rPr lang="en-CA" sz="2200" dirty="0"/>
            </a:br>
            <a:endParaRPr lang="en-US" sz="2200" dirty="0"/>
          </a:p>
        </p:txBody>
      </p:sp>
      <p:sp>
        <p:nvSpPr>
          <p:cNvPr id="3" name="Text Placeholder 2">
            <a:extLst>
              <a:ext uri="{FF2B5EF4-FFF2-40B4-BE49-F238E27FC236}">
                <a16:creationId xmlns:a16="http://schemas.microsoft.com/office/drawing/2014/main" id="{A7E9E711-DB51-3979-717E-FA4B47C28E05}"/>
              </a:ext>
            </a:extLst>
          </p:cNvPr>
          <p:cNvSpPr>
            <a:spLocks noGrp="1"/>
          </p:cNvSpPr>
          <p:nvPr>
            <p:ph type="body" idx="1"/>
          </p:nvPr>
        </p:nvSpPr>
        <p:spPr/>
        <p:txBody>
          <a:bodyPr>
            <a:noAutofit/>
          </a:bodyPr>
          <a:lstStyle/>
          <a:p>
            <a:pPr marL="114300" indent="0">
              <a:buNone/>
            </a:pPr>
            <a:r>
              <a:rPr lang="en-CA" b="1" dirty="0">
                <a:latin typeface="Arial" panose="020B0604020202020204" pitchFamily="34" charset="0"/>
                <a:cs typeface="Arial" panose="020B0604020202020204" pitchFamily="34" charset="0"/>
              </a:rPr>
              <a:t>Leader Behaviors</a:t>
            </a:r>
          </a:p>
          <a:p>
            <a:pPr marL="114300" indent="0">
              <a:buNone/>
            </a:pPr>
            <a:endParaRPr lang="en-CA" b="1" dirty="0">
              <a:latin typeface="Arial" panose="020B0604020202020204" pitchFamily="34" charset="0"/>
              <a:cs typeface="Arial" panose="020B0604020202020204" pitchFamily="34" charset="0"/>
            </a:endParaRPr>
          </a:p>
          <a:p>
            <a:pPr marL="114300" indent="0">
              <a:buNone/>
            </a:pPr>
            <a:r>
              <a:rPr lang="en-CA" b="1" dirty="0">
                <a:latin typeface="Arial" panose="020B0604020202020204" pitchFamily="34" charset="0"/>
                <a:cs typeface="Arial" panose="020B0604020202020204" pitchFamily="34" charset="0"/>
              </a:rPr>
              <a:t>Task-oriented leader behaviors</a:t>
            </a:r>
            <a:r>
              <a:rPr lang="en-CA" dirty="0">
                <a:latin typeface="Arial" panose="020B0604020202020204" pitchFamily="34" charset="0"/>
                <a:cs typeface="Arial" panose="020B0604020202020204" pitchFamily="34" charset="0"/>
              </a:rPr>
              <a:t> involve structuring the roles of subordinates, providing them with instructions, and behaving in ways that will increase the performance of the group. Task-oriented behaviors are directives given to employees to get things done and to ensure that organizational goals are met.</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 </a:t>
            </a:r>
            <a:r>
              <a:rPr lang="en-CA" b="1" dirty="0">
                <a:latin typeface="Arial" panose="020B0604020202020204" pitchFamily="34" charset="0"/>
                <a:cs typeface="Arial" panose="020B0604020202020204" pitchFamily="34" charset="0"/>
              </a:rPr>
              <a:t>People-oriented leader behaviors</a:t>
            </a:r>
            <a:r>
              <a:rPr lang="en-CA" dirty="0">
                <a:latin typeface="Arial" panose="020B0604020202020204" pitchFamily="34" charset="0"/>
                <a:cs typeface="Arial" panose="020B0604020202020204" pitchFamily="34" charset="0"/>
              </a:rPr>
              <a:t> include showing concern for employee feelings and treating employees with respect. People-oriented leaders genuinely care about the well-being of their employees and they demonstrate their concern in their actions and decisions.</a:t>
            </a:r>
            <a:endParaRPr lang="en-CA" b="1" dirty="0">
              <a:latin typeface="Arial" panose="020B0604020202020204" pitchFamily="34" charset="0"/>
              <a:cs typeface="Arial" panose="020B0604020202020204" pitchFamily="34" charset="0"/>
            </a:endParaRPr>
          </a:p>
          <a:p>
            <a:pPr marL="114300" indent="0">
              <a:buNone/>
            </a:pP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809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C8E0-C4FF-49E1-E609-02FF8F9318C6}"/>
              </a:ext>
            </a:extLst>
          </p:cNvPr>
          <p:cNvSpPr>
            <a:spLocks noGrp="1"/>
          </p:cNvSpPr>
          <p:nvPr>
            <p:ph type="title"/>
          </p:nvPr>
        </p:nvSpPr>
        <p:spPr>
          <a:xfrm>
            <a:off x="-81820" y="270725"/>
            <a:ext cx="9307640" cy="607800"/>
          </a:xfrm>
        </p:spPr>
        <p:txBody>
          <a:bodyPr>
            <a:noAutofit/>
          </a:bodyPr>
          <a:lstStyle/>
          <a:p>
            <a:r>
              <a:rPr lang="en-CA" sz="2300" dirty="0">
                <a:latin typeface="Arial" panose="020B0604020202020204" pitchFamily="34" charset="0"/>
                <a:cs typeface="Arial" panose="020B0604020202020204" pitchFamily="34" charset="0"/>
              </a:rPr>
              <a:t>3.7 What Do Leaders Do? Behavioral Approaches to Leadership II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5EEE7C6-6027-F007-C360-0BF2A6989ED5}"/>
              </a:ext>
            </a:extLst>
          </p:cNvPr>
          <p:cNvSpPr>
            <a:spLocks noGrp="1"/>
          </p:cNvSpPr>
          <p:nvPr>
            <p:ph type="body" idx="1"/>
          </p:nvPr>
        </p:nvSpPr>
        <p:spPr/>
        <p:txBody>
          <a:bodyPr>
            <a:normAutofit/>
          </a:bodyPr>
          <a:lstStyle/>
          <a:p>
            <a:pPr marL="114300" indent="0">
              <a:buNone/>
            </a:pPr>
            <a:r>
              <a:rPr lang="en-CA" b="1" dirty="0">
                <a:latin typeface="Arial" panose="020B0604020202020204" pitchFamily="34" charset="0"/>
                <a:cs typeface="Arial" panose="020B0604020202020204" pitchFamily="34" charset="0"/>
              </a:rPr>
              <a:t>Leader Decision Making</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Three types of decision-making styles were studied. In </a:t>
            </a:r>
            <a:r>
              <a:rPr lang="en-CA" b="1" dirty="0">
                <a:latin typeface="Arial" panose="020B0604020202020204" pitchFamily="34" charset="0"/>
                <a:cs typeface="Arial" panose="020B0604020202020204" pitchFamily="34" charset="0"/>
              </a:rPr>
              <a:t>authoritarian decision-making</a:t>
            </a:r>
            <a:r>
              <a:rPr lang="en-CA" dirty="0">
                <a:latin typeface="Arial" panose="020B0604020202020204" pitchFamily="34" charset="0"/>
                <a:cs typeface="Arial" panose="020B0604020202020204" pitchFamily="34" charset="0"/>
              </a:rPr>
              <a:t>, leaders make the decision alone without necessarily involving employees in the decision-making process. When leaders use </a:t>
            </a:r>
            <a:r>
              <a:rPr lang="en-CA" b="1" dirty="0">
                <a:latin typeface="Arial" panose="020B0604020202020204" pitchFamily="34" charset="0"/>
                <a:cs typeface="Arial" panose="020B0604020202020204" pitchFamily="34" charset="0"/>
              </a:rPr>
              <a:t>democratic decision-making</a:t>
            </a:r>
            <a:r>
              <a:rPr lang="en-CA" dirty="0">
                <a:latin typeface="Arial" panose="020B0604020202020204" pitchFamily="34" charset="0"/>
                <a:cs typeface="Arial" panose="020B0604020202020204" pitchFamily="34" charset="0"/>
              </a:rPr>
              <a:t>, employees participate in the making of the decision. Finally, leaders using </a:t>
            </a:r>
            <a:r>
              <a:rPr lang="en-CA" b="1" dirty="0">
                <a:latin typeface="Arial" panose="020B0604020202020204" pitchFamily="34" charset="0"/>
                <a:cs typeface="Arial" panose="020B0604020202020204" pitchFamily="34" charset="0"/>
              </a:rPr>
              <a:t>laissez-faire decision-making</a:t>
            </a:r>
            <a:r>
              <a:rPr lang="en-CA" dirty="0">
                <a:latin typeface="Arial" panose="020B0604020202020204" pitchFamily="34" charset="0"/>
                <a:cs typeface="Arial" panose="020B0604020202020204" pitchFamily="34" charset="0"/>
              </a:rPr>
              <a:t> leave employees alone to make the decision; the leader provides minimum guidance and involvement in the decision.</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782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5B53B-5B48-5F07-210F-E7FCFB7418DD}"/>
              </a:ext>
            </a:extLst>
          </p:cNvPr>
          <p:cNvSpPr>
            <a:spLocks noGrp="1"/>
          </p:cNvSpPr>
          <p:nvPr>
            <p:ph type="title"/>
          </p:nvPr>
        </p:nvSpPr>
        <p:spPr>
          <a:xfrm>
            <a:off x="69329" y="270725"/>
            <a:ext cx="9074671" cy="607800"/>
          </a:xfrm>
        </p:spPr>
        <p:txBody>
          <a:bodyPr>
            <a:noAutofit/>
          </a:bodyPr>
          <a:lstStyle/>
          <a:p>
            <a:r>
              <a:rPr lang="en-CA" sz="2200" dirty="0">
                <a:latin typeface="Arial" panose="020B0604020202020204" pitchFamily="34" charset="0"/>
                <a:cs typeface="Arial" panose="020B0604020202020204" pitchFamily="34" charset="0"/>
              </a:rPr>
              <a:t>3.7 What Do Leaders Do? Behavioral Approaches to Leadership III</a:t>
            </a:r>
            <a:br>
              <a:rPr lang="en-CA" sz="2200" dirty="0">
                <a:latin typeface="Arial" panose="020B0604020202020204" pitchFamily="34" charset="0"/>
                <a:cs typeface="Arial" panose="020B0604020202020204" pitchFamily="34" charset="0"/>
              </a:rPr>
            </a:br>
            <a:br>
              <a:rPr lang="en-CA" sz="2200" dirty="0">
                <a:latin typeface="Arial" panose="020B0604020202020204" pitchFamily="34" charset="0"/>
                <a:cs typeface="Arial" panose="020B0604020202020204" pitchFamily="34" charset="0"/>
              </a:rPr>
            </a:br>
            <a:br>
              <a:rPr lang="en-CA"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54305A3-4A4A-03F2-7669-D8CA2B497873}"/>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Limitations of Behavioral Approaches</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Behavioral approaches, similar to trait approaches, fell out of favor because they neglected the environment in which behaviors are demonstrated. The hope of the researchers was that the identified behaviors would predict leadership under all circumstances, but it may be unrealistic to expect that a given set of behaviors would work under all circumstances.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036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53946"/>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Define what leadership is and identify traits of effective leaders.</a:t>
            </a:r>
          </a:p>
          <a:p>
            <a:r>
              <a:rPr lang="en-CA" sz="2000" dirty="0">
                <a:latin typeface="Arial" panose="020B0604020202020204" pitchFamily="34" charset="0"/>
                <a:cs typeface="Arial" panose="020B0604020202020204" pitchFamily="34" charset="0"/>
              </a:rPr>
              <a:t>Describe behaviors that effective leaders demonstrate.</a:t>
            </a:r>
          </a:p>
          <a:p>
            <a:r>
              <a:rPr lang="en-CA" sz="2000" dirty="0">
                <a:latin typeface="Arial" panose="020B0604020202020204" pitchFamily="34" charset="0"/>
                <a:cs typeface="Arial" panose="020B0604020202020204" pitchFamily="34" charset="0"/>
              </a:rPr>
              <a:t>Specify the contexts in which various leadership styles are effective.</a:t>
            </a:r>
          </a:p>
          <a:p>
            <a:r>
              <a:rPr lang="en-CA" sz="2000" dirty="0">
                <a:latin typeface="Arial" panose="020B0604020202020204" pitchFamily="34" charset="0"/>
                <a:cs typeface="Arial" panose="020B0604020202020204" pitchFamily="34" charset="0"/>
              </a:rPr>
              <a:t>Explain the concepts of transformational, transactional, charismatic, servant, and authentic leadership.</a:t>
            </a:r>
          </a:p>
          <a:p>
            <a:r>
              <a:rPr lang="en-CA" sz="2000" dirty="0">
                <a:latin typeface="Arial" panose="020B0604020202020204" pitchFamily="34" charset="0"/>
                <a:cs typeface="Arial" panose="020B0604020202020204" pitchFamily="34" charset="0"/>
              </a:rPr>
              <a:t>Develop your own leadership skills.</a:t>
            </a:r>
          </a:p>
          <a:p>
            <a:pPr marL="114300" indent="0">
              <a:lnSpc>
                <a:spcPct val="120000"/>
              </a:lnSpc>
              <a:buNone/>
            </a:pPr>
            <a:endParaRPr lang="en-CA" sz="20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F8B13-C00B-9B7D-F978-1C0A65518C39}"/>
              </a:ext>
            </a:extLst>
          </p:cNvPr>
          <p:cNvSpPr>
            <a:spLocks noGrp="1"/>
          </p:cNvSpPr>
          <p:nvPr>
            <p:ph type="title"/>
          </p:nvPr>
        </p:nvSpPr>
        <p:spPr>
          <a:xfrm>
            <a:off x="231353" y="270725"/>
            <a:ext cx="9450858" cy="607800"/>
          </a:xfrm>
        </p:spPr>
        <p:txBody>
          <a:bodyPr>
            <a:noAutofit/>
          </a:bodyPr>
          <a:lstStyle/>
          <a:p>
            <a:r>
              <a:rPr lang="en-CA" sz="2500" dirty="0"/>
              <a:t>3.8 What Is the Role of the Context? </a:t>
            </a:r>
            <a:br>
              <a:rPr lang="en-CA" sz="2500" dirty="0"/>
            </a:br>
            <a:r>
              <a:rPr lang="en-CA" sz="2500" dirty="0"/>
              <a:t>      Contingency Approaches to Leadership I</a:t>
            </a:r>
            <a:br>
              <a:rPr lang="en-CA" sz="2500" dirty="0"/>
            </a:br>
            <a:br>
              <a:rPr lang="en-CA" sz="2500" dirty="0"/>
            </a:br>
            <a:br>
              <a:rPr lang="en-CA" sz="2500" dirty="0"/>
            </a:br>
            <a:endParaRPr lang="en-US" sz="2500" dirty="0"/>
          </a:p>
        </p:txBody>
      </p:sp>
      <p:sp>
        <p:nvSpPr>
          <p:cNvPr id="3" name="Text Placeholder 2">
            <a:extLst>
              <a:ext uri="{FF2B5EF4-FFF2-40B4-BE49-F238E27FC236}">
                <a16:creationId xmlns:a16="http://schemas.microsoft.com/office/drawing/2014/main" id="{C6F03FFF-104F-38F9-73C4-9DBD8034B715}"/>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Fiedler’s Contingency Theory</a:t>
            </a:r>
          </a:p>
          <a:p>
            <a:pPr marL="114300" indent="0">
              <a:buNone/>
            </a:pPr>
            <a:endParaRPr lang="en-CA" b="1"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According to Fiedler’s theory, different people can be effective in different situations. The LPC score is akin to a personality trait and is not likely to change. Instead, placing the right people in the right situation or changing the situation is important to increase a leader’s effectiveness.</a:t>
            </a:r>
            <a:endParaRPr lang="en-CA"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38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6EE1-BC71-D9C6-D0BD-3593CCC14FCE}"/>
              </a:ext>
            </a:extLst>
          </p:cNvPr>
          <p:cNvSpPr>
            <a:spLocks noGrp="1"/>
          </p:cNvSpPr>
          <p:nvPr>
            <p:ph type="title"/>
          </p:nvPr>
        </p:nvSpPr>
        <p:spPr>
          <a:xfrm>
            <a:off x="311700" y="158430"/>
            <a:ext cx="9834835" cy="607800"/>
          </a:xfrm>
        </p:spPr>
        <p:txBody>
          <a:bodyPr>
            <a:noAutofit/>
          </a:bodyPr>
          <a:lstStyle/>
          <a:p>
            <a:r>
              <a:rPr lang="en-CA" sz="2500" dirty="0">
                <a:latin typeface="Arial" panose="020B0604020202020204" pitchFamily="34" charset="0"/>
                <a:cs typeface="Arial" panose="020B0604020202020204" pitchFamily="34" charset="0"/>
              </a:rPr>
              <a:t>3.8 What Is the Role of the Context? </a:t>
            </a:r>
            <a:br>
              <a:rPr lang="en-CA" sz="2500" dirty="0">
                <a:latin typeface="Arial" panose="020B0604020202020204" pitchFamily="34" charset="0"/>
                <a:cs typeface="Arial" panose="020B0604020202020204" pitchFamily="34" charset="0"/>
              </a:rPr>
            </a:br>
            <a:r>
              <a:rPr lang="en-CA" sz="2500" dirty="0">
                <a:latin typeface="Arial" panose="020B0604020202020204" pitchFamily="34" charset="0"/>
                <a:cs typeface="Arial" panose="020B0604020202020204" pitchFamily="34" charset="0"/>
              </a:rPr>
              <a:t>      Contingency Approaches to Leadership II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FC64B9D-830C-3D81-684C-83E0081BA821}"/>
              </a:ext>
            </a:extLst>
          </p:cNvPr>
          <p:cNvSpPr>
            <a:spLocks noGrp="1"/>
          </p:cNvSpPr>
          <p:nvPr>
            <p:ph type="body" idx="1"/>
          </p:nvPr>
        </p:nvSpPr>
        <p:spPr>
          <a:xfrm>
            <a:off x="656450" y="1218858"/>
            <a:ext cx="8520600" cy="3339000"/>
          </a:xfrm>
        </p:spPr>
        <p:txBody>
          <a:bodyPr/>
          <a:lstStyle/>
          <a:p>
            <a:pPr marL="114300" indent="0">
              <a:buNone/>
            </a:pPr>
            <a:r>
              <a:rPr lang="en-CA" b="1" dirty="0"/>
              <a:t>Situational Leadership</a:t>
            </a:r>
          </a:p>
          <a:p>
            <a:pPr marL="114300" indent="0">
              <a:buNone/>
            </a:pPr>
            <a:br>
              <a:rPr lang="en-CA" dirty="0"/>
            </a:br>
            <a:endParaRPr lang="en-US" dirty="0"/>
          </a:p>
        </p:txBody>
      </p:sp>
      <p:pic>
        <p:nvPicPr>
          <p:cNvPr id="5" name="Picture 4">
            <a:extLst>
              <a:ext uri="{FF2B5EF4-FFF2-40B4-BE49-F238E27FC236}">
                <a16:creationId xmlns:a16="http://schemas.microsoft.com/office/drawing/2014/main" id="{CC8F6F4A-DF9D-B1B5-37A2-BC6C85750F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4231" y="1703601"/>
            <a:ext cx="7772400" cy="3077349"/>
          </a:xfrm>
          <a:prstGeom prst="rect">
            <a:avLst/>
          </a:prstGeom>
        </p:spPr>
      </p:pic>
    </p:spTree>
    <p:extLst>
      <p:ext uri="{BB962C8B-B14F-4D97-AF65-F5344CB8AC3E}">
        <p14:creationId xmlns:p14="http://schemas.microsoft.com/office/powerpoint/2010/main" val="648292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DEF8-42EF-C9BF-8B09-E5AB3B5CBD77}"/>
              </a:ext>
            </a:extLst>
          </p:cNvPr>
          <p:cNvSpPr>
            <a:spLocks noGrp="1"/>
          </p:cNvSpPr>
          <p:nvPr>
            <p:ph type="title"/>
          </p:nvPr>
        </p:nvSpPr>
        <p:spPr>
          <a:xfrm>
            <a:off x="311700" y="270725"/>
            <a:ext cx="8520600" cy="607800"/>
          </a:xfrm>
        </p:spPr>
        <p:txBody>
          <a:bodyPr>
            <a:noAutofit/>
          </a:bodyPr>
          <a:lstStyle/>
          <a:p>
            <a:r>
              <a:rPr lang="en-CA" sz="2500" dirty="0">
                <a:latin typeface="Arial" panose="020B0604020202020204" pitchFamily="34" charset="0"/>
                <a:cs typeface="Arial" panose="020B0604020202020204" pitchFamily="34" charset="0"/>
              </a:rPr>
              <a:t>3.8 What Is the Role of the Context?</a:t>
            </a:r>
            <a:br>
              <a:rPr lang="en-CA" sz="2500" dirty="0">
                <a:latin typeface="Arial" panose="020B0604020202020204" pitchFamily="34" charset="0"/>
                <a:cs typeface="Arial" panose="020B0604020202020204" pitchFamily="34" charset="0"/>
              </a:rPr>
            </a:br>
            <a:r>
              <a:rPr lang="en-CA" sz="2500" dirty="0">
                <a:latin typeface="Arial" panose="020B0604020202020204" pitchFamily="34" charset="0"/>
                <a:cs typeface="Arial" panose="020B0604020202020204" pitchFamily="34" charset="0"/>
              </a:rPr>
              <a:t>      Contingency Approaches to Leadership III </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p>
        </p:txBody>
      </p:sp>
      <p:sp>
        <p:nvSpPr>
          <p:cNvPr id="3" name="Text Placeholder 2">
            <a:extLst>
              <a:ext uri="{FF2B5EF4-FFF2-40B4-BE49-F238E27FC236}">
                <a16:creationId xmlns:a16="http://schemas.microsoft.com/office/drawing/2014/main" id="{19BEFD35-DA7E-507A-379D-CB49BDB2CF68}"/>
              </a:ext>
            </a:extLst>
          </p:cNvPr>
          <p:cNvSpPr>
            <a:spLocks noGrp="1"/>
          </p:cNvSpPr>
          <p:nvPr>
            <p:ph type="body" idx="1"/>
          </p:nvPr>
        </p:nvSpPr>
        <p:spPr>
          <a:xfrm>
            <a:off x="311700" y="1417162"/>
            <a:ext cx="8520600" cy="3339000"/>
          </a:xfrm>
        </p:spPr>
        <p:txBody>
          <a:bodyPr/>
          <a:lstStyle/>
          <a:p>
            <a:pPr marL="114300" indent="0">
              <a:buNone/>
            </a:pPr>
            <a:r>
              <a:rPr lang="en-CA" b="1" dirty="0">
                <a:latin typeface="Arial" panose="020B0604020202020204" pitchFamily="34" charset="0"/>
                <a:cs typeface="Arial" panose="020B0604020202020204" pitchFamily="34" charset="0"/>
              </a:rPr>
              <a:t>Path-Goal Theory of Leadership</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Robert House’s path-goal theory of leadership is based on the expectancy theory of motivation (1971). Expectancy theory of motivation suggests that employees are motivated when they believe—or expect—that </a:t>
            </a:r>
          </a:p>
          <a:p>
            <a:pPr marL="114300" indent="0">
              <a:buNone/>
            </a:pPr>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their effort will lead to high performance</a:t>
            </a:r>
          </a:p>
          <a:p>
            <a:r>
              <a:rPr lang="en-CA" b="1" dirty="0">
                <a:latin typeface="Arial" panose="020B0604020202020204" pitchFamily="34" charset="0"/>
                <a:cs typeface="Arial" panose="020B0604020202020204" pitchFamily="34" charset="0"/>
              </a:rPr>
              <a:t>their high performance will be rewarded </a:t>
            </a:r>
          </a:p>
          <a:p>
            <a:r>
              <a:rPr lang="en-CA" b="1" dirty="0">
                <a:latin typeface="Arial" panose="020B0604020202020204" pitchFamily="34" charset="0"/>
                <a:cs typeface="Arial" panose="020B0604020202020204" pitchFamily="34" charset="0"/>
              </a:rPr>
              <a:t>the rewards they will receive are valuable to them</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456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1D75-3A3D-BF58-0166-BA3D508AC916}"/>
              </a:ext>
            </a:extLst>
          </p:cNvPr>
          <p:cNvSpPr>
            <a:spLocks noGrp="1"/>
          </p:cNvSpPr>
          <p:nvPr>
            <p:ph type="title"/>
          </p:nvPr>
        </p:nvSpPr>
        <p:spPr>
          <a:xfrm>
            <a:off x="311700" y="154236"/>
            <a:ext cx="9548396" cy="607800"/>
          </a:xfrm>
        </p:spPr>
        <p:txBody>
          <a:bodyPr>
            <a:noAutofit/>
          </a:bodyPr>
          <a:lstStyle/>
          <a:p>
            <a:r>
              <a:rPr lang="en-CA" sz="2700" dirty="0">
                <a:latin typeface="Arial" panose="020B0604020202020204" pitchFamily="34" charset="0"/>
                <a:cs typeface="Arial" panose="020B0604020202020204" pitchFamily="34" charset="0"/>
              </a:rPr>
              <a:t>3.8 What Is the Role of the Context?</a:t>
            </a:r>
            <a:br>
              <a:rPr lang="en-CA" sz="2700" dirty="0">
                <a:latin typeface="Arial" panose="020B0604020202020204" pitchFamily="34" charset="0"/>
                <a:cs typeface="Arial" panose="020B0604020202020204" pitchFamily="34" charset="0"/>
              </a:rPr>
            </a:br>
            <a:r>
              <a:rPr lang="en-CA" sz="2700" dirty="0">
                <a:latin typeface="Arial" panose="020B0604020202020204" pitchFamily="34" charset="0"/>
                <a:cs typeface="Arial" panose="020B0604020202020204" pitchFamily="34" charset="0"/>
              </a:rPr>
              <a:t>      Contingency Approaches to Leadership IV</a:t>
            </a:r>
            <a:br>
              <a:rPr lang="en-CA" sz="2700" dirty="0">
                <a:latin typeface="Arial" panose="020B0604020202020204" pitchFamily="34" charset="0"/>
                <a:cs typeface="Arial" panose="020B0604020202020204" pitchFamily="34" charset="0"/>
              </a:rPr>
            </a:br>
            <a:br>
              <a:rPr lang="en-CA" sz="2700" dirty="0">
                <a:latin typeface="Arial" panose="020B0604020202020204" pitchFamily="34" charset="0"/>
                <a:cs typeface="Arial" panose="020B0604020202020204" pitchFamily="34" charset="0"/>
              </a:rPr>
            </a:br>
            <a:br>
              <a:rPr lang="en-CA" sz="2700" dirty="0">
                <a:latin typeface="Arial" panose="020B0604020202020204" pitchFamily="34" charset="0"/>
                <a:cs typeface="Arial" panose="020B0604020202020204" pitchFamily="34" charset="0"/>
              </a:rPr>
            </a:br>
            <a:endParaRPr lang="en-US" sz="2700" dirty="0"/>
          </a:p>
        </p:txBody>
      </p:sp>
      <p:sp>
        <p:nvSpPr>
          <p:cNvPr id="3" name="Text Placeholder 2">
            <a:extLst>
              <a:ext uri="{FF2B5EF4-FFF2-40B4-BE49-F238E27FC236}">
                <a16:creationId xmlns:a16="http://schemas.microsoft.com/office/drawing/2014/main" id="{615B32B8-CA61-3D30-1776-733C5C7C40D7}"/>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Vroom and Yetton’s Normative Decision Model</a:t>
            </a:r>
          </a:p>
          <a:p>
            <a:pPr marL="114300" indent="0">
              <a:buNone/>
            </a:pPr>
            <a:endParaRPr lang="en-CA" b="1"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Yale School of Management professor Victor Vroom and his colleagues Philip Yetton and Arthur </a:t>
            </a:r>
            <a:r>
              <a:rPr lang="en-CA" dirty="0" err="1">
                <a:latin typeface="Arial" panose="020B0604020202020204" pitchFamily="34" charset="0"/>
                <a:cs typeface="Arial" panose="020B0604020202020204" pitchFamily="34" charset="0"/>
              </a:rPr>
              <a:t>Jago</a:t>
            </a:r>
            <a:r>
              <a:rPr lang="en-CA" dirty="0">
                <a:latin typeface="Arial" panose="020B0604020202020204" pitchFamily="34" charset="0"/>
                <a:cs typeface="Arial" panose="020B0604020202020204" pitchFamily="34" charset="0"/>
              </a:rPr>
              <a:t> developed a decision-making tool to help leaders determine how much involvement they should seek when making decisions (Vroom, 2000; Vroom &amp; Yetton, 1973; </a:t>
            </a:r>
            <a:r>
              <a:rPr lang="en-CA" dirty="0" err="1">
                <a:latin typeface="Arial" panose="020B0604020202020204" pitchFamily="34" charset="0"/>
                <a:cs typeface="Arial" panose="020B0604020202020204" pitchFamily="34" charset="0"/>
              </a:rPr>
              <a:t>Jago</a:t>
            </a:r>
            <a:r>
              <a:rPr lang="en-CA" dirty="0">
                <a:latin typeface="Arial" panose="020B0604020202020204" pitchFamily="34" charset="0"/>
                <a:cs typeface="Arial" panose="020B0604020202020204" pitchFamily="34" charset="0"/>
              </a:rPr>
              <a:t> &amp; Vroom, 1980; Vroom &amp; </a:t>
            </a:r>
            <a:r>
              <a:rPr lang="en-CA" dirty="0" err="1">
                <a:latin typeface="Arial" panose="020B0604020202020204" pitchFamily="34" charset="0"/>
                <a:cs typeface="Arial" panose="020B0604020202020204" pitchFamily="34" charset="0"/>
              </a:rPr>
              <a:t>Jago</a:t>
            </a:r>
            <a:r>
              <a:rPr lang="en-CA" dirty="0">
                <a:latin typeface="Arial" panose="020B0604020202020204" pitchFamily="34" charset="0"/>
                <a:cs typeface="Arial" panose="020B0604020202020204" pitchFamily="34" charset="0"/>
              </a:rPr>
              <a:t>, 1988). The model starts by having leaders answer several key questions and working their way through a funnel based on their responses.</a:t>
            </a:r>
            <a:endParaRPr lang="en-CA" b="1" dirty="0">
              <a:latin typeface="Arial" panose="020B0604020202020204" pitchFamily="34" charset="0"/>
              <a:cs typeface="Arial" panose="020B0604020202020204" pitchFamily="34" charset="0"/>
            </a:endParaRPr>
          </a:p>
          <a:p>
            <a:pPr marL="114300" indent="0">
              <a:buNone/>
            </a:pPr>
            <a:endParaRPr lang="en-CA" dirty="0">
              <a:latin typeface="Arial" panose="020B0604020202020204" pitchFamily="34" charset="0"/>
              <a:cs typeface="Arial" panose="020B0604020202020204" pitchFamily="34" charset="0"/>
            </a:endParaRPr>
          </a:p>
          <a:p>
            <a:pPr marL="114300" indent="0">
              <a:buNone/>
            </a:pP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826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C844-9DBF-BA65-09B1-06B2E4F8CF2D}"/>
              </a:ext>
            </a:extLst>
          </p:cNvPr>
          <p:cNvSpPr>
            <a:spLocks noGrp="1"/>
          </p:cNvSpPr>
          <p:nvPr>
            <p:ph type="title"/>
          </p:nvPr>
        </p:nvSpPr>
        <p:spPr>
          <a:xfrm>
            <a:off x="374574" y="261778"/>
            <a:ext cx="9691616" cy="607800"/>
          </a:xfrm>
        </p:spPr>
        <p:txBody>
          <a:bodyPr>
            <a:noAutofit/>
          </a:bodyPr>
          <a:lstStyle/>
          <a:p>
            <a:r>
              <a:rPr lang="en-CA" sz="2500" dirty="0">
                <a:latin typeface="Arial" panose="020B0604020202020204" pitchFamily="34" charset="0"/>
                <a:cs typeface="Arial" panose="020B0604020202020204" pitchFamily="34" charset="0"/>
              </a:rPr>
              <a:t>3.8 What Is the Role of the Context? </a:t>
            </a:r>
            <a:br>
              <a:rPr lang="en-CA" sz="2500" dirty="0">
                <a:latin typeface="Arial" panose="020B0604020202020204" pitchFamily="34" charset="0"/>
                <a:cs typeface="Arial" panose="020B0604020202020204" pitchFamily="34" charset="0"/>
              </a:rPr>
            </a:br>
            <a:r>
              <a:rPr lang="en-CA" sz="2500" dirty="0">
                <a:latin typeface="Arial" panose="020B0604020202020204" pitchFamily="34" charset="0"/>
                <a:cs typeface="Arial" panose="020B0604020202020204" pitchFamily="34" charset="0"/>
              </a:rPr>
              <a:t>     Contingency Approaches to Leadership V</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p>
        </p:txBody>
      </p:sp>
      <p:sp>
        <p:nvSpPr>
          <p:cNvPr id="3" name="Text Placeholder 2">
            <a:extLst>
              <a:ext uri="{FF2B5EF4-FFF2-40B4-BE49-F238E27FC236}">
                <a16:creationId xmlns:a16="http://schemas.microsoft.com/office/drawing/2014/main" id="{A29AF803-3F25-278D-5905-1C6603E35093}"/>
              </a:ext>
            </a:extLst>
          </p:cNvPr>
          <p:cNvSpPr>
            <a:spLocks noGrp="1"/>
          </p:cNvSpPr>
          <p:nvPr>
            <p:ph type="body" idx="1"/>
          </p:nvPr>
        </p:nvSpPr>
        <p:spPr>
          <a:xfrm>
            <a:off x="124413" y="2471466"/>
            <a:ext cx="8520600" cy="3339000"/>
          </a:xfrm>
        </p:spPr>
        <p:txBody>
          <a:bodyPr/>
          <a:lstStyle/>
          <a:p>
            <a:pPr marL="114300" indent="0">
              <a:buNone/>
            </a:pPr>
            <a:r>
              <a:rPr lang="en-US" b="1" dirty="0">
                <a:latin typeface="Arial" panose="020B0604020202020204" pitchFamily="34" charset="0"/>
                <a:cs typeface="Arial" panose="020B0604020202020204" pitchFamily="34" charset="0"/>
              </a:rPr>
              <a:t>“Vroom-Yetton Leader Styles”</a:t>
            </a:r>
          </a:p>
        </p:txBody>
      </p:sp>
      <p:pic>
        <p:nvPicPr>
          <p:cNvPr id="5" name="Picture 4" descr="The complex relationships between leaders and their followers. ">
            <a:extLst>
              <a:ext uri="{FF2B5EF4-FFF2-40B4-BE49-F238E27FC236}">
                <a16:creationId xmlns:a16="http://schemas.microsoft.com/office/drawing/2014/main" id="{821172A6-BFBC-C18D-6089-C2856845752B}"/>
              </a:ext>
            </a:extLst>
          </p:cNvPr>
          <p:cNvPicPr>
            <a:picLocks noChangeAspect="1"/>
          </p:cNvPicPr>
          <p:nvPr/>
        </p:nvPicPr>
        <p:blipFill>
          <a:blip r:embed="rId3"/>
          <a:stretch>
            <a:fillRect/>
          </a:stretch>
        </p:blipFill>
        <p:spPr>
          <a:xfrm>
            <a:off x="4183008" y="1013551"/>
            <a:ext cx="4462005" cy="3868171"/>
          </a:xfrm>
          <a:prstGeom prst="rect">
            <a:avLst/>
          </a:prstGeom>
        </p:spPr>
      </p:pic>
    </p:spTree>
    <p:extLst>
      <p:ext uri="{BB962C8B-B14F-4D97-AF65-F5344CB8AC3E}">
        <p14:creationId xmlns:p14="http://schemas.microsoft.com/office/powerpoint/2010/main" val="4187993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D73A-B713-9772-EA49-3845F85A54C4}"/>
              </a:ext>
            </a:extLst>
          </p:cNvPr>
          <p:cNvSpPr>
            <a:spLocks noGrp="1"/>
          </p:cNvSpPr>
          <p:nvPr>
            <p:ph type="title"/>
          </p:nvPr>
        </p:nvSpPr>
        <p:spPr>
          <a:xfrm>
            <a:off x="311700" y="270725"/>
            <a:ext cx="8520600" cy="607800"/>
          </a:xfrm>
        </p:spPr>
        <p:txBody>
          <a:bodyPr>
            <a:normAutofit fontScale="90000"/>
          </a:bodyPr>
          <a:lstStyle/>
          <a:p>
            <a:r>
              <a:rPr lang="en-CA" dirty="0"/>
              <a:t>3.9 Substitutes for and Neutralizers of Leadership</a:t>
            </a:r>
            <a:br>
              <a:rPr lang="en-CA" dirty="0"/>
            </a:br>
            <a:br>
              <a:rPr lang="en-CA" dirty="0"/>
            </a:br>
            <a:br>
              <a:rPr lang="en-CA" dirty="0"/>
            </a:br>
            <a:endParaRPr lang="en-US" dirty="0"/>
          </a:p>
        </p:txBody>
      </p:sp>
      <p:sp>
        <p:nvSpPr>
          <p:cNvPr id="3" name="Text Placeholder 2">
            <a:extLst>
              <a:ext uri="{FF2B5EF4-FFF2-40B4-BE49-F238E27FC236}">
                <a16:creationId xmlns:a16="http://schemas.microsoft.com/office/drawing/2014/main" id="{3893AAFB-C750-0148-B4F9-970B28FCA674}"/>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What does the concept “substitute for leadership” mean?</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Substitutes for leadership behavior can clarify role expectations, motivate organizational members, or satisfy members (making it unnecessary for the leader to attempt to do so). In some cases, these substitutes supplement the behavior of a leader. Sometimes it is a group member’s characteristics that make leadership less necessary, as when a master craftsperson or highly skilled worker performs up to his or her own high standards without needing outside prompting. </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492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E1A6-EDBF-1E29-6C2C-D4491BA48073}"/>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3.10 Key Terms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DA7949B-4687-58EB-ED05-7442450415C9}"/>
              </a:ext>
            </a:extLst>
          </p:cNvPr>
          <p:cNvSpPr>
            <a:spLocks noGrp="1"/>
          </p:cNvSpPr>
          <p:nvPr>
            <p:ph type="body" idx="1"/>
          </p:nvPr>
        </p:nvSpPr>
        <p:spPr/>
        <p:txBody>
          <a:bodyPr>
            <a:noAutofit/>
          </a:bodyPr>
          <a:lstStyle/>
          <a:p>
            <a:r>
              <a:rPr lang="en-CA" sz="1500" b="1" dirty="0">
                <a:latin typeface="Arial" panose="020B0604020202020204" pitchFamily="34" charset="0"/>
                <a:cs typeface="Arial" panose="020B0604020202020204" pitchFamily="34" charset="0"/>
              </a:rPr>
              <a:t>Achievement-oriented leaders</a:t>
            </a:r>
            <a:r>
              <a:rPr lang="en-CA" sz="1500" dirty="0">
                <a:latin typeface="Arial" panose="020B0604020202020204" pitchFamily="34" charset="0"/>
                <a:cs typeface="Arial" panose="020B0604020202020204" pitchFamily="34" charset="0"/>
              </a:rPr>
              <a:t> set goals for employees and encourage them to reach their goals.</a:t>
            </a:r>
          </a:p>
          <a:p>
            <a:r>
              <a:rPr lang="en-CA" sz="1500" b="1" dirty="0">
                <a:latin typeface="Arial" panose="020B0604020202020204" pitchFamily="34" charset="0"/>
                <a:cs typeface="Arial" panose="020B0604020202020204" pitchFamily="34" charset="0"/>
              </a:rPr>
              <a:t>Authoritarian decision-making</a:t>
            </a:r>
            <a:r>
              <a:rPr lang="en-CA" sz="1500" dirty="0">
                <a:latin typeface="Arial" panose="020B0604020202020204" pitchFamily="34" charset="0"/>
                <a:cs typeface="Arial" panose="020B0604020202020204" pitchFamily="34" charset="0"/>
              </a:rPr>
              <a:t> occurs when leaders make the decision alone without involving employees in the process.</a:t>
            </a:r>
          </a:p>
          <a:p>
            <a:r>
              <a:rPr lang="en-CA" sz="1500" b="1" dirty="0">
                <a:latin typeface="Arial" panose="020B0604020202020204" pitchFamily="34" charset="0"/>
                <a:cs typeface="Arial" panose="020B0604020202020204" pitchFamily="34" charset="0"/>
              </a:rPr>
              <a:t>Coercive power</a:t>
            </a:r>
            <a:r>
              <a:rPr lang="en-CA" sz="1500" dirty="0">
                <a:latin typeface="Arial" panose="020B0604020202020204" pitchFamily="34" charset="0"/>
                <a:cs typeface="Arial" panose="020B0604020202020204" pitchFamily="34" charset="0"/>
              </a:rPr>
              <a:t> is the ability a person has through their formal role in the organization to bestow punishment by withholding or taking away something that they value.</a:t>
            </a:r>
          </a:p>
          <a:p>
            <a:r>
              <a:rPr lang="en-CA" sz="1500" b="1" dirty="0">
                <a:latin typeface="Arial" panose="020B0604020202020204" pitchFamily="34" charset="0"/>
                <a:cs typeface="Arial" panose="020B0604020202020204" pitchFamily="34" charset="0"/>
              </a:rPr>
              <a:t>Context</a:t>
            </a:r>
            <a:r>
              <a:rPr lang="en-CA" sz="1500" dirty="0">
                <a:latin typeface="Arial" panose="020B0604020202020204" pitchFamily="34" charset="0"/>
                <a:cs typeface="Arial" panose="020B0604020202020204" pitchFamily="34" charset="0"/>
              </a:rPr>
              <a:t> refers to the situation that surrounds the leader and the followers.</a:t>
            </a:r>
          </a:p>
          <a:p>
            <a:r>
              <a:rPr lang="en-CA" sz="1500" b="1" dirty="0">
                <a:latin typeface="Arial" panose="020B0604020202020204" pitchFamily="34" charset="0"/>
                <a:cs typeface="Arial" panose="020B0604020202020204" pitchFamily="34" charset="0"/>
              </a:rPr>
              <a:t>Democratic decision-making</a:t>
            </a:r>
            <a:r>
              <a:rPr lang="en-CA" sz="1500" dirty="0">
                <a:latin typeface="Arial" panose="020B0604020202020204" pitchFamily="34" charset="0"/>
                <a:cs typeface="Arial" panose="020B0604020202020204" pitchFamily="34" charset="0"/>
              </a:rPr>
              <a:t> occurs when employees participate in the process of decision making.</a:t>
            </a:r>
          </a:p>
          <a:p>
            <a:r>
              <a:rPr lang="en-CA" sz="1500" b="1" dirty="0">
                <a:latin typeface="Arial" panose="020B0604020202020204" pitchFamily="34" charset="0"/>
                <a:cs typeface="Arial" panose="020B0604020202020204" pitchFamily="34" charset="0"/>
              </a:rPr>
              <a:t>Directive leaders</a:t>
            </a:r>
            <a:r>
              <a:rPr lang="en-CA" sz="1500" dirty="0">
                <a:latin typeface="Arial" panose="020B0604020202020204" pitchFamily="34" charset="0"/>
                <a:cs typeface="Arial" panose="020B0604020202020204" pitchFamily="34" charset="0"/>
              </a:rPr>
              <a:t> provide specific directions to their employees.</a:t>
            </a:r>
          </a:p>
          <a:p>
            <a:r>
              <a:rPr lang="en-CA" sz="1500" b="1" dirty="0">
                <a:latin typeface="Arial" panose="020B0604020202020204" pitchFamily="34" charset="0"/>
                <a:cs typeface="Arial" panose="020B0604020202020204" pitchFamily="34" charset="0"/>
              </a:rPr>
              <a:t>Emergent leaders</a:t>
            </a:r>
            <a:r>
              <a:rPr lang="en-CA" sz="1500" dirty="0">
                <a:latin typeface="Arial" panose="020B0604020202020204" pitchFamily="34" charset="0"/>
                <a:cs typeface="Arial" panose="020B0604020202020204" pitchFamily="34" charset="0"/>
              </a:rPr>
              <a:t> arise from the dynamics and processes that unfold within and among a group of individuals as they endeavor to achieve a collective goal.</a:t>
            </a:r>
          </a:p>
          <a:p>
            <a:pPr marL="114300" indent="0">
              <a:buNone/>
            </a:pPr>
            <a:br>
              <a:rPr lang="en-CA"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015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AE76-B168-E1D2-120D-FE7D1CA1EF80}"/>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3.10 Key Terms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38F85893-449C-6100-A8DA-9DFB28F50B7B}"/>
              </a:ext>
            </a:extLst>
          </p:cNvPr>
          <p:cNvSpPr>
            <a:spLocks noGrp="1"/>
          </p:cNvSpPr>
          <p:nvPr>
            <p:ph type="body" idx="1"/>
          </p:nvPr>
        </p:nvSpPr>
        <p:spPr/>
        <p:txBody>
          <a:bodyPr>
            <a:noAutofit/>
          </a:bodyPr>
          <a:lstStyle/>
          <a:p>
            <a:r>
              <a:rPr lang="en-CA" sz="1500" b="1" dirty="0">
                <a:latin typeface="Arial" panose="020B0604020202020204" pitchFamily="34" charset="0"/>
                <a:cs typeface="Arial" panose="020B0604020202020204" pitchFamily="34" charset="0"/>
              </a:rPr>
              <a:t>Expert power</a:t>
            </a:r>
            <a:r>
              <a:rPr lang="en-CA" sz="1500" dirty="0">
                <a:latin typeface="Arial" panose="020B0604020202020204" pitchFamily="34" charset="0"/>
                <a:cs typeface="Arial" panose="020B0604020202020204" pitchFamily="34" charset="0"/>
              </a:rPr>
              <a:t> is personal power bestowed by those who believe an individual has the knowledge and skill sets that they themselves need.</a:t>
            </a:r>
          </a:p>
          <a:p>
            <a:r>
              <a:rPr lang="en-CA" sz="1500" b="1" dirty="0">
                <a:latin typeface="Arial" panose="020B0604020202020204" pitchFamily="34" charset="0"/>
                <a:cs typeface="Arial" panose="020B0604020202020204" pitchFamily="34" charset="0"/>
              </a:rPr>
              <a:t>Followers</a:t>
            </a:r>
            <a:r>
              <a:rPr lang="en-CA" sz="1500" dirty="0">
                <a:latin typeface="Arial" panose="020B0604020202020204" pitchFamily="34" charset="0"/>
                <a:cs typeface="Arial" panose="020B0604020202020204" pitchFamily="34" charset="0"/>
              </a:rPr>
              <a:t> actively support and accept a leader’s influence.</a:t>
            </a:r>
          </a:p>
          <a:p>
            <a:r>
              <a:rPr lang="en-CA" sz="1500" b="1" dirty="0">
                <a:latin typeface="Arial" panose="020B0604020202020204" pitchFamily="34" charset="0"/>
                <a:cs typeface="Arial" panose="020B0604020202020204" pitchFamily="34" charset="0"/>
              </a:rPr>
              <a:t>Formal leader</a:t>
            </a:r>
            <a:r>
              <a:rPr lang="en-CA" sz="1500" dirty="0">
                <a:latin typeface="Arial" panose="020B0604020202020204" pitchFamily="34" charset="0"/>
                <a:cs typeface="Arial" panose="020B0604020202020204" pitchFamily="34" charset="0"/>
              </a:rPr>
              <a:t> is an individual who is recognized by those outside the group as the official leader of the group.</a:t>
            </a:r>
          </a:p>
          <a:p>
            <a:r>
              <a:rPr lang="en-CA" sz="1500" b="1" dirty="0">
                <a:latin typeface="Arial" panose="020B0604020202020204" pitchFamily="34" charset="0"/>
                <a:cs typeface="Arial" panose="020B0604020202020204" pitchFamily="34" charset="0"/>
              </a:rPr>
              <a:t>Formal leaders</a:t>
            </a:r>
            <a:r>
              <a:rPr lang="en-CA" sz="1500" dirty="0">
                <a:latin typeface="Arial" panose="020B0604020202020204" pitchFamily="34" charset="0"/>
                <a:cs typeface="Arial" panose="020B0604020202020204" pitchFamily="34" charset="0"/>
              </a:rPr>
              <a:t> hold a position of authority and may use the power that comes from their position, as well as their personal power, to influence others.</a:t>
            </a:r>
          </a:p>
          <a:p>
            <a:r>
              <a:rPr lang="en-CA" sz="1500" b="1" dirty="0">
                <a:latin typeface="Arial" panose="020B0604020202020204" pitchFamily="34" charset="0"/>
                <a:cs typeface="Arial" panose="020B0604020202020204" pitchFamily="34" charset="0"/>
              </a:rPr>
              <a:t>Informal leader</a:t>
            </a:r>
            <a:r>
              <a:rPr lang="en-CA" sz="1500" dirty="0">
                <a:latin typeface="Arial" panose="020B0604020202020204" pitchFamily="34" charset="0"/>
                <a:cs typeface="Arial" panose="020B0604020202020204" pitchFamily="34" charset="0"/>
              </a:rPr>
              <a:t> is not chosen by the organization but whom members of the group acknowledge as their leader.</a:t>
            </a:r>
          </a:p>
          <a:p>
            <a:r>
              <a:rPr lang="en-CA" sz="1500" b="1" dirty="0">
                <a:latin typeface="Arial" panose="020B0604020202020204" pitchFamily="34" charset="0"/>
                <a:cs typeface="Arial" panose="020B0604020202020204" pitchFamily="34" charset="0"/>
              </a:rPr>
              <a:t>Informal leaders</a:t>
            </a:r>
            <a:r>
              <a:rPr lang="en-CA" sz="1500" dirty="0">
                <a:latin typeface="Arial" panose="020B0604020202020204" pitchFamily="34" charset="0"/>
                <a:cs typeface="Arial" panose="020B0604020202020204" pitchFamily="34" charset="0"/>
              </a:rPr>
              <a:t> are without a formal position of authority within the organization but demonstrate leadership by influencing others through personal forms of power.</a:t>
            </a:r>
          </a:p>
          <a:p>
            <a:r>
              <a:rPr lang="en-CA" sz="1500" b="1" dirty="0">
                <a:latin typeface="Arial" panose="020B0604020202020204" pitchFamily="34" charset="0"/>
                <a:cs typeface="Arial" panose="020B0604020202020204" pitchFamily="34" charset="0"/>
              </a:rPr>
              <a:t>Laissez-faire decision-making</a:t>
            </a:r>
            <a:r>
              <a:rPr lang="en-CA" sz="1500" dirty="0">
                <a:latin typeface="Arial" panose="020B0604020202020204" pitchFamily="34" charset="0"/>
                <a:cs typeface="Arial" panose="020B0604020202020204" pitchFamily="34" charset="0"/>
              </a:rPr>
              <a:t> occurs when employees are left alone to make decisions with minimal guidance and involvement from the leader.</a:t>
            </a:r>
          </a:p>
          <a:p>
            <a:r>
              <a:rPr lang="en-CA" sz="1500" b="1" dirty="0">
                <a:latin typeface="Arial" panose="020B0604020202020204" pitchFamily="34" charset="0"/>
                <a:cs typeface="Arial" panose="020B0604020202020204" pitchFamily="34" charset="0"/>
              </a:rPr>
              <a:t>Leaders</a:t>
            </a:r>
            <a:r>
              <a:rPr lang="en-CA" sz="1500" dirty="0">
                <a:latin typeface="Arial" panose="020B0604020202020204" pitchFamily="34" charset="0"/>
                <a:cs typeface="Arial" panose="020B0604020202020204" pitchFamily="34" charset="0"/>
              </a:rPr>
              <a:t> are people who influence the actions of others.</a:t>
            </a:r>
          </a:p>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717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A0B3A-9BA8-3D9A-62AD-F093FD72F60F}"/>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3.10 Key Terms</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19DDFB4F-D56A-AEB1-BD36-74714B97510E}"/>
              </a:ext>
            </a:extLst>
          </p:cNvPr>
          <p:cNvSpPr>
            <a:spLocks noGrp="1"/>
          </p:cNvSpPr>
          <p:nvPr>
            <p:ph type="body" idx="1"/>
          </p:nvPr>
        </p:nvSpPr>
        <p:spPr/>
        <p:txBody>
          <a:bodyPr>
            <a:normAutofit fontScale="85000" lnSpcReduction="10000"/>
          </a:bodyPr>
          <a:lstStyle/>
          <a:p>
            <a:r>
              <a:rPr lang="en-CA" b="1" dirty="0"/>
              <a:t>Leadership</a:t>
            </a:r>
            <a:r>
              <a:rPr lang="en-CA" dirty="0"/>
              <a:t> may be defined as the act of influencing others to work toward a goal.</a:t>
            </a:r>
          </a:p>
          <a:p>
            <a:r>
              <a:rPr lang="en-CA" b="1" dirty="0"/>
              <a:t>Legitimate power</a:t>
            </a:r>
            <a:r>
              <a:rPr lang="en-CA" dirty="0"/>
              <a:t> is formally bestowed by the organization and gives an individual the “right” to influence them through a title which followers ought to obey.</a:t>
            </a:r>
          </a:p>
          <a:p>
            <a:r>
              <a:rPr lang="en-CA" b="1" dirty="0"/>
              <a:t>Neutralizers of leadership</a:t>
            </a:r>
            <a:r>
              <a:rPr lang="en-CA" dirty="0"/>
              <a:t> can negate the influence a leader has by preventing them from acting as they wish.</a:t>
            </a:r>
          </a:p>
          <a:p>
            <a:r>
              <a:rPr lang="en-CA" b="1" dirty="0"/>
              <a:t>Participative leaders</a:t>
            </a:r>
            <a:r>
              <a:rPr lang="en-CA" dirty="0"/>
              <a:t> make sure that employees are involved in making important decisions.</a:t>
            </a:r>
          </a:p>
          <a:p>
            <a:r>
              <a:rPr lang="en-CA" b="1" dirty="0"/>
              <a:t>People-oriented leader behaviors</a:t>
            </a:r>
            <a:r>
              <a:rPr lang="en-CA" dirty="0"/>
              <a:t> focus on relationships and include showing concern for employee feelings and treating employees with respect.</a:t>
            </a:r>
          </a:p>
          <a:p>
            <a:r>
              <a:rPr lang="en-CA" b="1" dirty="0"/>
              <a:t>Process of leadership</a:t>
            </a:r>
            <a:r>
              <a:rPr lang="en-CA" dirty="0"/>
              <a:t> is a complex, interactive, and dynamic working relationship between leader and followers that is built over time and is directed toward fulfilling the group’s maintenance and task needs.</a:t>
            </a:r>
          </a:p>
          <a:p>
            <a:r>
              <a:rPr lang="en-CA" b="1" dirty="0"/>
              <a:t>Referent power</a:t>
            </a:r>
            <a:r>
              <a:rPr lang="en-CA" dirty="0"/>
              <a:t> is not formally bestowed by the organization but rather by colleagues who want to associate and be accepted by an individual due to their admiration and respect for them.</a:t>
            </a:r>
          </a:p>
          <a:p>
            <a:endParaRPr lang="en-US" dirty="0"/>
          </a:p>
        </p:txBody>
      </p:sp>
    </p:spTree>
    <p:extLst>
      <p:ext uri="{BB962C8B-B14F-4D97-AF65-F5344CB8AC3E}">
        <p14:creationId xmlns:p14="http://schemas.microsoft.com/office/powerpoint/2010/main" val="400667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ECD3E-2EF6-581D-050B-C2E2E99BE7B7}"/>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3.10 Key Terms</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13608A79-5858-3AA2-F01E-A5D016575DE0}"/>
              </a:ext>
            </a:extLst>
          </p:cNvPr>
          <p:cNvSpPr>
            <a:spLocks noGrp="1"/>
          </p:cNvSpPr>
          <p:nvPr>
            <p:ph type="body" idx="1"/>
          </p:nvPr>
        </p:nvSpPr>
        <p:spPr/>
        <p:txBody>
          <a:bodyPr>
            <a:normAutofit fontScale="92500"/>
          </a:bodyPr>
          <a:lstStyle/>
          <a:p>
            <a:r>
              <a:rPr lang="en-CA" b="1" dirty="0"/>
              <a:t>Reward power</a:t>
            </a:r>
            <a:r>
              <a:rPr lang="en-CA" dirty="0"/>
              <a:t> is the ability a person has through their formal role in the organization to bestow rewards or outcomes.</a:t>
            </a:r>
          </a:p>
          <a:p>
            <a:r>
              <a:rPr lang="en-CA" b="1" dirty="0"/>
              <a:t>Self-esteem</a:t>
            </a:r>
            <a:r>
              <a:rPr lang="en-CA" dirty="0"/>
              <a:t> the degree to which people are at peace with themselves and have an overall positive assessment of their self-worth and capabilities.</a:t>
            </a:r>
          </a:p>
          <a:p>
            <a:r>
              <a:rPr lang="en-CA" b="1" dirty="0"/>
              <a:t>Self-monitoring</a:t>
            </a:r>
            <a:r>
              <a:rPr lang="en-CA" dirty="0"/>
              <a:t> refers to an individual’s ability and willingness to read social cues and regulate their self-presentation to fit a particular situation.</a:t>
            </a:r>
          </a:p>
          <a:p>
            <a:r>
              <a:rPr lang="en-CA" b="1" dirty="0"/>
              <a:t>Situational Leadership Theory (SLT)</a:t>
            </a:r>
            <a:r>
              <a:rPr lang="en-CA" dirty="0"/>
              <a:t> suggests the use of different leadership styles depending on the competence and commitment levels of followers.</a:t>
            </a:r>
          </a:p>
          <a:p>
            <a:r>
              <a:rPr lang="en-CA" b="1" dirty="0"/>
              <a:t>Supportive leaders</a:t>
            </a:r>
            <a:r>
              <a:rPr lang="en-CA" dirty="0"/>
              <a:t> provide emotional support to employees.</a:t>
            </a:r>
          </a:p>
          <a:p>
            <a:r>
              <a:rPr lang="en-CA" b="1" dirty="0"/>
              <a:t>Task-oriented leader behaviors</a:t>
            </a:r>
            <a:r>
              <a:rPr lang="en-CA" dirty="0"/>
              <a:t> involve structuring the roles of subordinates, providing them with instructions, and behaving in ways that will increase the performance of the group.</a:t>
            </a:r>
          </a:p>
          <a:p>
            <a:endParaRPr lang="en-US" dirty="0"/>
          </a:p>
        </p:txBody>
      </p:sp>
    </p:spTree>
    <p:extLst>
      <p:ext uri="{BB962C8B-B14F-4D97-AF65-F5344CB8AC3E}">
        <p14:creationId xmlns:p14="http://schemas.microsoft.com/office/powerpoint/2010/main" val="278438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72BD6-777A-3C1A-55A1-30B9F23F572B}"/>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3.1 Leading People and Organizations</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FEDBE94-A352-B367-5029-8FAA57C2F661}"/>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What is Leadership?</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Leadership</a:t>
            </a:r>
            <a:r>
              <a:rPr lang="en-CA" sz="2000" dirty="0">
                <a:latin typeface="Arial" panose="020B0604020202020204" pitchFamily="34" charset="0"/>
                <a:cs typeface="Arial" panose="020B0604020202020204" pitchFamily="34" charset="0"/>
              </a:rPr>
              <a:t> may be defined as the act of influencing others to work toward a goal. Leaders exist at all levels of an organization. Some leaders hold a position of authority and may use the power that comes from their position, as well as their personal power, to influence others; they are called </a:t>
            </a:r>
            <a:r>
              <a:rPr lang="en-CA" sz="2000" b="1" dirty="0">
                <a:latin typeface="Arial" panose="020B0604020202020204" pitchFamily="34" charset="0"/>
                <a:cs typeface="Arial" panose="020B0604020202020204" pitchFamily="34" charset="0"/>
              </a:rPr>
              <a:t>formal leaders</a:t>
            </a:r>
            <a:r>
              <a:rPr lang="en-CA" sz="2000" dirty="0">
                <a:latin typeface="Arial" panose="020B0604020202020204" pitchFamily="34" charset="0"/>
                <a:cs typeface="Arial" panose="020B0604020202020204" pitchFamily="34" charset="0"/>
              </a:rPr>
              <a:t>. In contrast, </a:t>
            </a:r>
            <a:r>
              <a:rPr lang="en-CA" sz="2000" b="1" dirty="0">
                <a:latin typeface="Arial" panose="020B0604020202020204" pitchFamily="34" charset="0"/>
                <a:cs typeface="Arial" panose="020B0604020202020204" pitchFamily="34" charset="0"/>
              </a:rPr>
              <a:t>informal leaders</a:t>
            </a:r>
            <a:r>
              <a:rPr lang="en-CA" sz="2000" dirty="0">
                <a:latin typeface="Arial" panose="020B0604020202020204" pitchFamily="34" charset="0"/>
                <a:cs typeface="Arial" panose="020B0604020202020204" pitchFamily="34" charset="0"/>
              </a:rPr>
              <a:t> are without a formal position of authority within the organization but demonstrate leadership by influencing others through personal forms of power.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00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D84FA-8B83-2F3F-A1F9-61B567CE4B20}"/>
              </a:ext>
            </a:extLst>
          </p:cNvPr>
          <p:cNvSpPr>
            <a:spLocks noGrp="1"/>
          </p:cNvSpPr>
          <p:nvPr>
            <p:ph type="title"/>
          </p:nvPr>
        </p:nvSpPr>
        <p:spPr>
          <a:xfrm>
            <a:off x="106274" y="270725"/>
            <a:ext cx="9037726" cy="607800"/>
          </a:xfrm>
        </p:spPr>
        <p:txBody>
          <a:bodyPr>
            <a:noAutofit/>
          </a:bodyPr>
          <a:lstStyle/>
          <a:p>
            <a:r>
              <a:rPr lang="en-CA" sz="2200" dirty="0">
                <a:latin typeface="Arial" panose="020B0604020202020204" pitchFamily="34" charset="0"/>
                <a:cs typeface="Arial" panose="020B0604020202020204" pitchFamily="34" charset="0"/>
              </a:rPr>
              <a:t>3.2 Case in Point: Indra Nooyi Draws on Vision and Values to Lead</a:t>
            </a:r>
            <a:br>
              <a:rPr lang="en-CA" sz="2200" dirty="0">
                <a:latin typeface="Arial" panose="020B0604020202020204" pitchFamily="34" charset="0"/>
                <a:cs typeface="Arial" panose="020B0604020202020204" pitchFamily="34" charset="0"/>
              </a:rPr>
            </a:br>
            <a:br>
              <a:rPr lang="en-CA" sz="2200" dirty="0">
                <a:latin typeface="Arial" panose="020B0604020202020204" pitchFamily="34" charset="0"/>
                <a:cs typeface="Arial" panose="020B0604020202020204" pitchFamily="34" charset="0"/>
              </a:rPr>
            </a:br>
            <a:br>
              <a:rPr lang="en-CA"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1D0B41-480D-A1EB-B4A5-31EC88D47572}"/>
              </a:ext>
            </a:extLst>
          </p:cNvPr>
          <p:cNvSpPr>
            <a:spLocks noGrp="1"/>
          </p:cNvSpPr>
          <p:nvPr>
            <p:ph type="body" idx="1"/>
          </p:nvPr>
        </p:nvSpPr>
        <p:spPr>
          <a:xfrm>
            <a:off x="311700" y="1229875"/>
            <a:ext cx="3940811" cy="3339000"/>
          </a:xfrm>
        </p:spPr>
        <p:txBody>
          <a:bodyPr>
            <a:normAutofit lnSpcReduction="10000"/>
          </a:bodyPr>
          <a:lstStyle/>
          <a:p>
            <a:pPr marL="114300" indent="0">
              <a:buNone/>
            </a:pPr>
            <a:r>
              <a:rPr lang="en-CA" dirty="0">
                <a:latin typeface="Arial" panose="020B0604020202020204" pitchFamily="34" charset="0"/>
                <a:cs typeface="Arial" panose="020B0604020202020204" pitchFamily="34" charset="0"/>
              </a:rPr>
              <a:t>Indra Nooyi is among the top 100 most influential people according to </a:t>
            </a:r>
            <a:r>
              <a:rPr lang="en-CA" i="1" dirty="0">
                <a:latin typeface="Arial" panose="020B0604020202020204" pitchFamily="34" charset="0"/>
                <a:cs typeface="Arial" panose="020B0604020202020204" pitchFamily="34" charset="0"/>
              </a:rPr>
              <a:t>Time</a:t>
            </a:r>
            <a:r>
              <a:rPr lang="en-CA" dirty="0">
                <a:latin typeface="Arial" panose="020B0604020202020204" pitchFamily="34" charset="0"/>
                <a:cs typeface="Arial" panose="020B0604020202020204" pitchFamily="34" charset="0"/>
              </a:rPr>
              <a:t> magazine’s 2008 list. She has also ranked number 4 in </a:t>
            </a:r>
            <a:r>
              <a:rPr lang="en-CA" i="1" dirty="0">
                <a:latin typeface="Arial" panose="020B0604020202020204" pitchFamily="34" charset="0"/>
                <a:cs typeface="Arial" panose="020B0604020202020204" pitchFamily="34" charset="0"/>
              </a:rPr>
              <a:t>Forbes</a:t>
            </a:r>
            <a:r>
              <a:rPr lang="en-CA" dirty="0">
                <a:latin typeface="Arial" panose="020B0604020202020204" pitchFamily="34" charset="0"/>
                <a:cs typeface="Arial" panose="020B0604020202020204" pitchFamily="34" charset="0"/>
              </a:rPr>
              <a:t>’s “Most Influential Women in the World” (2010), number 1 in </a:t>
            </a:r>
            <a:r>
              <a:rPr lang="en-CA" i="1" dirty="0">
                <a:latin typeface="Arial" panose="020B0604020202020204" pitchFamily="34" charset="0"/>
                <a:cs typeface="Arial" panose="020B0604020202020204" pitchFamily="34" charset="0"/>
              </a:rPr>
              <a:t>Fortune</a:t>
            </a:r>
            <a:r>
              <a:rPr lang="en-CA" dirty="0">
                <a:latin typeface="Arial" panose="020B0604020202020204" pitchFamily="34" charset="0"/>
                <a:cs typeface="Arial" panose="020B0604020202020204" pitchFamily="34" charset="0"/>
              </a:rPr>
              <a:t>’s “50 Most Powerful Women” (2006 through 2009), and number 22 in </a:t>
            </a:r>
            <a:r>
              <a:rPr lang="en-CA" i="1" dirty="0">
                <a:latin typeface="Arial" panose="020B0604020202020204" pitchFamily="34" charset="0"/>
                <a:cs typeface="Arial" panose="020B0604020202020204" pitchFamily="34" charset="0"/>
              </a:rPr>
              <a:t>Fortune</a:t>
            </a:r>
            <a:r>
              <a:rPr lang="en-CA" dirty="0">
                <a:latin typeface="Arial" panose="020B0604020202020204" pitchFamily="34" charset="0"/>
                <a:cs typeface="Arial" panose="020B0604020202020204" pitchFamily="34" charset="0"/>
              </a:rPr>
              <a:t>’s “25 Most Powerful People in Business” (2007). The lists go on and on.</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E8727EF-BA19-FE1A-4EDF-578BC7A2EB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71900" y="1330069"/>
            <a:ext cx="4460400" cy="2973600"/>
          </a:xfrm>
          <a:prstGeom prst="rect">
            <a:avLst/>
          </a:prstGeom>
        </p:spPr>
      </p:pic>
    </p:spTree>
    <p:extLst>
      <p:ext uri="{BB962C8B-B14F-4D97-AF65-F5344CB8AC3E}">
        <p14:creationId xmlns:p14="http://schemas.microsoft.com/office/powerpoint/2010/main" val="248486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652C-1836-B8F9-52E3-5811A1600287}"/>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3.3 The Nature of Leadership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0741332-FA66-99C3-FA92-26B56A0B2951}"/>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The Nature of Leadership</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The many definitions of leadership each have a different emphasis. Some definitions consider leadership an act or behavior, such as initiating structure so group members know how to complete a task. Others consider a leader to be the center or nucleus of group activity, an instrument of goal achievement who has a certain personality, a form of persuasion and power, and the art of inducing compliance (Bass, 1990).</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05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D67E-C63D-19F5-3CB8-6958D4A5D767}"/>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3.3 The Nature of Leadership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F9378E1B-B496-2083-E3BE-16B395422640}"/>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Leader versus Manager</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According to many, the dual concepts of leader and manager/leadership and management, are not interchangeable, nor are they redundant. This can be confusing, as generally, to be a good manager one needs to be an effective leader. Many CEOs have been hired in the hope that their leadership skills, their ability to formulate a vision, and get others to “buy into” that vision, will propel the organization forward.</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50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4CCC-FF07-12D5-BF0A-D5C128E62D63}"/>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3.4 The Leadership Process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36B906F-F36D-100C-84FE-B4FB3BDE04D1}"/>
              </a:ext>
            </a:extLst>
          </p:cNvPr>
          <p:cNvSpPr>
            <a:spLocks noGrp="1"/>
          </p:cNvSpPr>
          <p:nvPr>
            <p:ph type="body" idx="1"/>
          </p:nvPr>
        </p:nvSpPr>
        <p:spPr>
          <a:xfrm>
            <a:off x="311700" y="1912921"/>
            <a:ext cx="8520600"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Leadership is a process, a complex and dynamic exchange relationship built over time between leader and follower and between leader and the group of followers who depend on each other to attain a mutually desired goal.</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(Hollander &amp; Julian, 1969)</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073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DE36C-C2CD-F4EC-A8D8-3174C6495FE7}"/>
              </a:ext>
            </a:extLst>
          </p:cNvPr>
          <p:cNvSpPr>
            <a:spLocks noGrp="1"/>
          </p:cNvSpPr>
          <p:nvPr>
            <p:ph type="title"/>
          </p:nvPr>
        </p:nvSpPr>
        <p:spPr>
          <a:xfrm>
            <a:off x="311700" y="294675"/>
            <a:ext cx="8520600" cy="607800"/>
          </a:xfrm>
        </p:spPr>
        <p:txBody>
          <a:bodyPr>
            <a:normAutofit fontScale="90000"/>
          </a:bodyPr>
          <a:lstStyle/>
          <a:p>
            <a:r>
              <a:rPr lang="en-CA" dirty="0">
                <a:latin typeface="Arial" panose="020B0604020202020204" pitchFamily="34" charset="0"/>
                <a:cs typeface="Arial" panose="020B0604020202020204" pitchFamily="34" charset="0"/>
              </a:rPr>
              <a:t>3.4 The Leadership Process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E82DB00-130C-A755-D349-F51FAB2669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86000" y="949925"/>
            <a:ext cx="4572000" cy="3898900"/>
          </a:xfrm>
          <a:prstGeom prst="rect">
            <a:avLst/>
          </a:prstGeom>
        </p:spPr>
      </p:pic>
    </p:spTree>
    <p:extLst>
      <p:ext uri="{BB962C8B-B14F-4D97-AF65-F5344CB8AC3E}">
        <p14:creationId xmlns:p14="http://schemas.microsoft.com/office/powerpoint/2010/main" val="2001652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A84A-BE20-9B4C-2D63-67388AEAFC93}"/>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3.5 Paths to Leadership and Influence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53B254C-6D43-69B1-0597-C8C27F33B558}"/>
              </a:ext>
            </a:extLst>
          </p:cNvPr>
          <p:cNvSpPr>
            <a:spLocks noGrp="1"/>
          </p:cNvSpPr>
          <p:nvPr>
            <p:ph type="body" idx="1"/>
          </p:nvPr>
        </p:nvSpPr>
        <p:spPr/>
        <p:txBody>
          <a:bodyPr>
            <a:noAutofit/>
          </a:bodyPr>
          <a:lstStyle/>
          <a:p>
            <a:pPr marL="114300" indent="0">
              <a:buNone/>
            </a:pPr>
            <a:r>
              <a:rPr lang="en-CA" sz="2000" b="1" dirty="0">
                <a:latin typeface="Arial" panose="020B0604020202020204" pitchFamily="34" charset="0"/>
                <a:cs typeface="Arial" panose="020B0604020202020204" pitchFamily="34" charset="0"/>
              </a:rPr>
              <a:t>How do leaders influence and move their followers to action?</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Leaders hold a unique position in their groups, exercising influence and providing direction. Leonard Bernstein was part of the symphony, but his role as the New York Philharmonic conductor differed dramatically from that of the other symphony members. Besides conducting the orchestra, he created a vision for the symphony. In this capacity, leadership can be seen as a differentiated role and the nucleus of group activity.</a:t>
            </a:r>
          </a:p>
          <a:p>
            <a:pPr marL="114300" indent="0">
              <a:buNone/>
            </a:pPr>
            <a:r>
              <a:rPr lang="en-CA" sz="2000" dirty="0">
                <a:latin typeface="Arial" panose="020B0604020202020204" pitchFamily="34" charset="0"/>
                <a:cs typeface="Arial" panose="020B0604020202020204" pitchFamily="34" charset="0"/>
              </a:rPr>
              <a:t> </a:t>
            </a:r>
          </a:p>
          <a:p>
            <a:pPr marL="114300" indent="0">
              <a:buNone/>
            </a:pPr>
            <a:br>
              <a:rPr lang="en-CA" sz="2000" dirty="0">
                <a:latin typeface="Arial" panose="020B0604020202020204" pitchFamily="34" charset="0"/>
                <a:cs typeface="Arial" panose="020B0604020202020204" pitchFamily="34" charset="0"/>
              </a:rPr>
            </a:br>
            <a:endParaRPr lang="en-CA" sz="2000" dirty="0">
              <a:latin typeface="Arial" panose="020B0604020202020204" pitchFamily="34" charset="0"/>
              <a:cs typeface="Arial" panose="020B0604020202020204" pitchFamily="34" charset="0"/>
            </a:endParaRPr>
          </a:p>
          <a:p>
            <a:pPr marL="114300" indent="0">
              <a:buNone/>
            </a:pPr>
            <a:endParaRPr lang="en-CA" sz="2000"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3643727"/>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B64E5F-FA76-446B-BC49-6A40B302F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ECE487-0346-4613-8479-D71DB5077D7A}">
  <ds:schemaRefs>
    <ds:schemaRef ds:uri="http://schemas.microsoft.com/sharepoint/v3/contenttype/forms"/>
  </ds:schemaRefs>
</ds:datastoreItem>
</file>

<file path=customXml/itemProps3.xml><?xml version="1.0" encoding="utf-8"?>
<ds:datastoreItem xmlns:ds="http://schemas.openxmlformats.org/officeDocument/2006/customXml" ds:itemID="{969FC22A-8519-4B69-9AFA-A947F483C666}">
  <ds:schemaRefs>
    <ds:schemaRef ds:uri="http://purl.org/dc/terms/"/>
    <ds:schemaRef ds:uri="http://schemas.microsoft.com/office/infopath/2007/PartnerControls"/>
    <ds:schemaRef ds:uri="http://purl.org/dc/elements/1.1/"/>
    <ds:schemaRef ds:uri="http://schemas.microsoft.com/office/2006/metadata/properties"/>
    <ds:schemaRef ds:uri="http://www.w3.org/XML/1998/namespace"/>
    <ds:schemaRef ds:uri="http://schemas.microsoft.com/office/2006/documentManagement/types"/>
    <ds:schemaRef ds:uri="2f475e60-e75d-4119-aa30-b65db0d9cc60"/>
    <ds:schemaRef ds:uri="94abd359-9534-4d37-9b01-9864deda33e0"/>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15451</TotalTime>
  <Words>4784</Words>
  <Application>Microsoft Office PowerPoint</Application>
  <PresentationFormat>On-screen Show (16:9)</PresentationFormat>
  <Paragraphs>238</Paragraphs>
  <Slides>29</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Roboto</vt:lpstr>
      <vt:lpstr>Geometric</vt:lpstr>
      <vt:lpstr>Principles of Leadership &amp; Management   </vt:lpstr>
      <vt:lpstr>Learning Outcomes </vt:lpstr>
      <vt:lpstr>3.1 Leading People and Organizations   </vt:lpstr>
      <vt:lpstr>3.2 Case in Point: Indra Nooyi Draws on Vision and Values to Lead   </vt:lpstr>
      <vt:lpstr>3.3 The Nature of Leadership I   </vt:lpstr>
      <vt:lpstr>3.3 The Nature of Leadership II   </vt:lpstr>
      <vt:lpstr>3.4 The Leadership Process I   </vt:lpstr>
      <vt:lpstr>3.4 The Leadership Process II   </vt:lpstr>
      <vt:lpstr>3.5 Paths to Leadership and Influence I   </vt:lpstr>
      <vt:lpstr>3.5 Paths to Leadership and Influence II   </vt:lpstr>
      <vt:lpstr>3.5 Paths to Leadership and Influence III   </vt:lpstr>
      <vt:lpstr>3.5 Paths to Leadership and Influence IV   </vt:lpstr>
      <vt:lpstr>3.6 Who Is a Leader? Trait Approaches to Leadership I   </vt:lpstr>
      <vt:lpstr>3.6 Who Is a Leader? Trait Approaches to Leadership II   </vt:lpstr>
      <vt:lpstr>3.6 Who Is a Leader? Trait Approaches to Leadership III   </vt:lpstr>
      <vt:lpstr>3.6 Who Is a Leader? Trait Approaches to Leadership IV   </vt:lpstr>
      <vt:lpstr>3.7 What Do Leaders Do? Behavioral Approaches to Leadership I    </vt:lpstr>
      <vt:lpstr>3.7 What Do Leaders Do? Behavioral Approaches to Leadership II   </vt:lpstr>
      <vt:lpstr>3.7 What Do Leaders Do? Behavioral Approaches to Leadership III   </vt:lpstr>
      <vt:lpstr>3.8 What Is the Role of the Context?        Contingency Approaches to Leadership I   </vt:lpstr>
      <vt:lpstr>3.8 What Is the Role of the Context?        Contingency Approaches to Leadership II   </vt:lpstr>
      <vt:lpstr>3.8 What Is the Role of the Context?       Contingency Approaches to Leadership III    </vt:lpstr>
      <vt:lpstr>3.8 What Is the Role of the Context?       Contingency Approaches to Leadership IV   </vt:lpstr>
      <vt:lpstr>3.8 What Is the Role of the Context?       Contingency Approaches to Leadership V   </vt:lpstr>
      <vt:lpstr>3.9 Substitutes for and Neutralizers of Leadership   </vt:lpstr>
      <vt:lpstr>3.10 Key Terms I   </vt:lpstr>
      <vt:lpstr>3.10 Key Terms II   </vt:lpstr>
      <vt:lpstr>3.10 Key Terms   </vt:lpstr>
      <vt:lpstr>3.10 Key Terms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Ayers, Jennifer</cp:lastModifiedBy>
  <cp:revision>25</cp:revision>
  <dcterms:modified xsi:type="dcterms:W3CDTF">2022-08-22T18:05:20Z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