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1"/>
  </p:notesMasterIdLst>
  <p:sldIdLst>
    <p:sldId id="256" r:id="rId5"/>
    <p:sldId id="257" r:id="rId6"/>
    <p:sldId id="319" r:id="rId7"/>
    <p:sldId id="320" r:id="rId8"/>
    <p:sldId id="331" r:id="rId9"/>
    <p:sldId id="330" r:id="rId10"/>
    <p:sldId id="332" r:id="rId11"/>
    <p:sldId id="321" r:id="rId12"/>
    <p:sldId id="322" r:id="rId13"/>
    <p:sldId id="323" r:id="rId14"/>
    <p:sldId id="328" r:id="rId15"/>
    <p:sldId id="329" r:id="rId16"/>
    <p:sldId id="324" r:id="rId17"/>
    <p:sldId id="325" r:id="rId18"/>
    <p:sldId id="326" r:id="rId19"/>
    <p:sldId id="327"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8A462AF9-2C38-4768-9B43-24F45EA74A98}"/>
    <pc:docChg chg="custSel modSld">
      <pc:chgData name="Ayers, Jennifer" userId="d9357b1c-0706-4360-a279-893fe3185c54" providerId="ADAL" clId="{8A462AF9-2C38-4768-9B43-24F45EA74A98}" dt="2022-08-24T14:57:30.580" v="404" actId="20577"/>
      <pc:docMkLst>
        <pc:docMk/>
      </pc:docMkLst>
      <pc:sldChg chg="modSp">
        <pc:chgData name="Ayers, Jennifer" userId="d9357b1c-0706-4360-a279-893fe3185c54" providerId="ADAL" clId="{8A462AF9-2C38-4768-9B43-24F45EA74A98}" dt="2022-08-24T14:57:30.580" v="404" actId="20577"/>
        <pc:sldMkLst>
          <pc:docMk/>
          <pc:sldMk cId="0" sldId="256"/>
        </pc:sldMkLst>
        <pc:spChg chg="mod">
          <ac:chgData name="Ayers, Jennifer" userId="d9357b1c-0706-4360-a279-893fe3185c54" providerId="ADAL" clId="{8A462AF9-2C38-4768-9B43-24F45EA74A98}" dt="2022-08-22T20:17:35.283" v="334"/>
          <ac:spMkLst>
            <pc:docMk/>
            <pc:sldMk cId="0" sldId="256"/>
            <ac:spMk id="5" creationId="{66997767-6F9A-8642-9168-B4A4E58C258A}"/>
          </ac:spMkLst>
        </pc:spChg>
        <pc:spChg chg="mod">
          <ac:chgData name="Ayers, Jennifer" userId="d9357b1c-0706-4360-a279-893fe3185c54" providerId="ADAL" clId="{8A462AF9-2C38-4768-9B43-24F45EA74A98}" dt="2022-08-22T20:17:29.030" v="328"/>
          <ac:spMkLst>
            <pc:docMk/>
            <pc:sldMk cId="0" sldId="256"/>
            <ac:spMk id="81" creationId="{00000000-0000-0000-0000-000000000000}"/>
          </ac:spMkLst>
        </pc:spChg>
        <pc:spChg chg="mod">
          <ac:chgData name="Ayers, Jennifer" userId="d9357b1c-0706-4360-a279-893fe3185c54" providerId="ADAL" clId="{8A462AF9-2C38-4768-9B43-24F45EA74A98}" dt="2022-08-24T14:57:30.580" v="404" actId="20577"/>
          <ac:spMkLst>
            <pc:docMk/>
            <pc:sldMk cId="0" sldId="256"/>
            <ac:spMk id="82" creationId="{00000000-0000-0000-0000-000000000000}"/>
          </ac:spMkLst>
        </pc:spChg>
        <pc:picChg chg="mod">
          <ac:chgData name="Ayers, Jennifer" userId="d9357b1c-0706-4360-a279-893fe3185c54" providerId="ADAL" clId="{8A462AF9-2C38-4768-9B43-24F45EA74A98}" dt="2022-08-22T20:17:33.932" v="332"/>
          <ac:picMkLst>
            <pc:docMk/>
            <pc:sldMk cId="0" sldId="256"/>
            <ac:picMk id="6" creationId="{BFDC65B2-6F7C-A64A-ABCD-3E02C7FE5333}"/>
          </ac:picMkLst>
        </pc:picChg>
      </pc:sldChg>
      <pc:sldChg chg="modSp">
        <pc:chgData name="Ayers, Jennifer" userId="d9357b1c-0706-4360-a279-893fe3185c54" providerId="ADAL" clId="{8A462AF9-2C38-4768-9B43-24F45EA74A98}" dt="2022-08-22T20:17:48.444" v="344"/>
        <pc:sldMkLst>
          <pc:docMk/>
          <pc:sldMk cId="4197441353" sldId="321"/>
        </pc:sldMkLst>
        <pc:spChg chg="mod">
          <ac:chgData name="Ayers, Jennifer" userId="d9357b1c-0706-4360-a279-893fe3185c54" providerId="ADAL" clId="{8A462AF9-2C38-4768-9B43-24F45EA74A98}" dt="2022-08-22T20:17:46.932" v="342"/>
          <ac:spMkLst>
            <pc:docMk/>
            <pc:sldMk cId="4197441353" sldId="321"/>
            <ac:spMk id="2" creationId="{86C47C6D-39F5-2661-012F-982824769C63}"/>
          </ac:spMkLst>
        </pc:spChg>
        <pc:picChg chg="mod">
          <ac:chgData name="Ayers, Jennifer" userId="d9357b1c-0706-4360-a279-893fe3185c54" providerId="ADAL" clId="{8A462AF9-2C38-4768-9B43-24F45EA74A98}" dt="2022-08-22T20:17:48.444" v="344"/>
          <ac:picMkLst>
            <pc:docMk/>
            <pc:sldMk cId="4197441353" sldId="321"/>
            <ac:picMk id="5" creationId="{F4F28409-1C9F-D506-8148-B68DA7B66B60}"/>
          </ac:picMkLst>
        </pc:picChg>
      </pc:sldChg>
      <pc:sldChg chg="modSp">
        <pc:chgData name="Ayers, Jennifer" userId="d9357b1c-0706-4360-a279-893fe3185c54" providerId="ADAL" clId="{8A462AF9-2C38-4768-9B43-24F45EA74A98}" dt="2022-08-22T20:15:22.269" v="4" actId="962"/>
        <pc:sldMkLst>
          <pc:docMk/>
          <pc:sldMk cId="1475291085" sldId="322"/>
        </pc:sldMkLst>
        <pc:picChg chg="mod">
          <ac:chgData name="Ayers, Jennifer" userId="d9357b1c-0706-4360-a279-893fe3185c54" providerId="ADAL" clId="{8A462AF9-2C38-4768-9B43-24F45EA74A98}" dt="2022-08-22T20:15:22.269" v="4" actId="962"/>
          <ac:picMkLst>
            <pc:docMk/>
            <pc:sldMk cId="1475291085" sldId="322"/>
            <ac:picMk id="5" creationId="{F3C3D48C-A282-1B1D-E1EF-5933AD535D71}"/>
          </ac:picMkLst>
        </pc:picChg>
      </pc:sldChg>
      <pc:sldChg chg="delSp modSp modNotesTx">
        <pc:chgData name="Ayers, Jennifer" userId="d9357b1c-0706-4360-a279-893fe3185c54" providerId="ADAL" clId="{8A462AF9-2C38-4768-9B43-24F45EA74A98}" dt="2022-08-22T20:18:16.748" v="358"/>
        <pc:sldMkLst>
          <pc:docMk/>
          <pc:sldMk cId="4013081397" sldId="323"/>
        </pc:sldMkLst>
        <pc:spChg chg="mod">
          <ac:chgData name="Ayers, Jennifer" userId="d9357b1c-0706-4360-a279-893fe3185c54" providerId="ADAL" clId="{8A462AF9-2C38-4768-9B43-24F45EA74A98}" dt="2022-08-22T20:18:15.076" v="356"/>
          <ac:spMkLst>
            <pc:docMk/>
            <pc:sldMk cId="4013081397" sldId="323"/>
            <ac:spMk id="2" creationId="{38692099-E8BC-34E9-DC02-57F20FD7B327}"/>
          </ac:spMkLst>
        </pc:spChg>
        <pc:spChg chg="del mod">
          <ac:chgData name="Ayers, Jennifer" userId="d9357b1c-0706-4360-a279-893fe3185c54" providerId="ADAL" clId="{8A462AF9-2C38-4768-9B43-24F45EA74A98}" dt="2022-08-22T20:18:12.245" v="354" actId="478"/>
          <ac:spMkLst>
            <pc:docMk/>
            <pc:sldMk cId="4013081397" sldId="323"/>
            <ac:spMk id="4" creationId="{D3E98A8D-3A43-FAFA-ED9A-E6542407D1B3}"/>
          </ac:spMkLst>
        </pc:spChg>
        <pc:spChg chg="mod">
          <ac:chgData name="Ayers, Jennifer" userId="d9357b1c-0706-4360-a279-893fe3185c54" providerId="ADAL" clId="{8A462AF9-2C38-4768-9B43-24F45EA74A98}" dt="2022-08-22T20:18:16.748" v="358"/>
          <ac:spMkLst>
            <pc:docMk/>
            <pc:sldMk cId="4013081397" sldId="323"/>
            <ac:spMk id="5" creationId="{E698C6D5-C73D-13CE-14FA-A7FBDB2B0583}"/>
          </ac:spMkLst>
        </pc:spChg>
      </pc:sldChg>
      <pc:sldChg chg="modSp">
        <pc:chgData name="Ayers, Jennifer" userId="d9357b1c-0706-4360-a279-893fe3185c54" providerId="ADAL" clId="{8A462AF9-2C38-4768-9B43-24F45EA74A98}" dt="2022-08-22T20:18:34.995" v="370"/>
        <pc:sldMkLst>
          <pc:docMk/>
          <pc:sldMk cId="1051884445" sldId="324"/>
        </pc:sldMkLst>
        <pc:spChg chg="mod">
          <ac:chgData name="Ayers, Jennifer" userId="d9357b1c-0706-4360-a279-893fe3185c54" providerId="ADAL" clId="{8A462AF9-2C38-4768-9B43-24F45EA74A98}" dt="2022-08-22T20:18:32.028" v="366"/>
          <ac:spMkLst>
            <pc:docMk/>
            <pc:sldMk cId="1051884445" sldId="324"/>
            <ac:spMk id="2" creationId="{153F9C06-F1F1-8609-C94A-8964D01F703B}"/>
          </ac:spMkLst>
        </pc:spChg>
        <pc:spChg chg="mod">
          <ac:chgData name="Ayers, Jennifer" userId="d9357b1c-0706-4360-a279-893fe3185c54" providerId="ADAL" clId="{8A462AF9-2C38-4768-9B43-24F45EA74A98}" dt="2022-08-22T20:18:33.172" v="368"/>
          <ac:spMkLst>
            <pc:docMk/>
            <pc:sldMk cId="1051884445" sldId="324"/>
            <ac:spMk id="3" creationId="{E23352F0-A6A7-C90B-B80E-9772A5CFE139}"/>
          </ac:spMkLst>
        </pc:spChg>
        <pc:picChg chg="mod">
          <ac:chgData name="Ayers, Jennifer" userId="d9357b1c-0706-4360-a279-893fe3185c54" providerId="ADAL" clId="{8A462AF9-2C38-4768-9B43-24F45EA74A98}" dt="2022-08-22T20:18:34.995" v="370"/>
          <ac:picMkLst>
            <pc:docMk/>
            <pc:sldMk cId="1051884445" sldId="324"/>
            <ac:picMk id="5" creationId="{AB91FB31-4C54-8B75-F17C-6EFCA719A347}"/>
          </ac:picMkLst>
        </pc:picChg>
      </pc:sldChg>
      <pc:sldChg chg="modSp">
        <pc:chgData name="Ayers, Jennifer" userId="d9357b1c-0706-4360-a279-893fe3185c54" providerId="ADAL" clId="{8A462AF9-2C38-4768-9B43-24F45EA74A98}" dt="2022-08-22T20:17:17.585" v="325" actId="962"/>
        <pc:sldMkLst>
          <pc:docMk/>
          <pc:sldMk cId="4252654760" sldId="325"/>
        </pc:sldMkLst>
        <pc:picChg chg="mod">
          <ac:chgData name="Ayers, Jennifer" userId="d9357b1c-0706-4360-a279-893fe3185c54" providerId="ADAL" clId="{8A462AF9-2C38-4768-9B43-24F45EA74A98}" dt="2022-08-22T20:17:17.585" v="325" actId="962"/>
          <ac:picMkLst>
            <pc:docMk/>
            <pc:sldMk cId="4252654760" sldId="325"/>
            <ac:picMk id="5" creationId="{50566E8D-74EB-DCA7-5FD5-C5605B661C74}"/>
          </ac:picMkLst>
        </pc:picChg>
      </pc:sldChg>
      <pc:sldChg chg="modSp">
        <pc:chgData name="Ayers, Jennifer" userId="d9357b1c-0706-4360-a279-893fe3185c54" providerId="ADAL" clId="{8A462AF9-2C38-4768-9B43-24F45EA74A98}" dt="2022-08-22T20:18:39.940" v="374"/>
        <pc:sldMkLst>
          <pc:docMk/>
          <pc:sldMk cId="2374879577" sldId="326"/>
        </pc:sldMkLst>
        <pc:spChg chg="mod">
          <ac:chgData name="Ayers, Jennifer" userId="d9357b1c-0706-4360-a279-893fe3185c54" providerId="ADAL" clId="{8A462AF9-2C38-4768-9B43-24F45EA74A98}" dt="2022-08-22T20:18:38.564" v="372"/>
          <ac:spMkLst>
            <pc:docMk/>
            <pc:sldMk cId="2374879577" sldId="326"/>
            <ac:spMk id="2" creationId="{44A3E127-0623-2FFA-CEFB-43F2FFC8BF48}"/>
          </ac:spMkLst>
        </pc:spChg>
        <pc:picChg chg="mod">
          <ac:chgData name="Ayers, Jennifer" userId="d9357b1c-0706-4360-a279-893fe3185c54" providerId="ADAL" clId="{8A462AF9-2C38-4768-9B43-24F45EA74A98}" dt="2022-08-22T20:18:39.940" v="374"/>
          <ac:picMkLst>
            <pc:docMk/>
            <pc:sldMk cId="2374879577" sldId="326"/>
            <ac:picMk id="5" creationId="{1F229408-4A97-4ADC-8C8C-1D0BD55AD6E7}"/>
          </ac:picMkLst>
        </pc:picChg>
      </pc:sldChg>
      <pc:sldChg chg="modSp">
        <pc:chgData name="Ayers, Jennifer" userId="d9357b1c-0706-4360-a279-893fe3185c54" providerId="ADAL" clId="{8A462AF9-2C38-4768-9B43-24F45EA74A98}" dt="2022-08-22T20:18:24.636" v="364"/>
        <pc:sldMkLst>
          <pc:docMk/>
          <pc:sldMk cId="2355449149" sldId="329"/>
        </pc:sldMkLst>
        <pc:spChg chg="mod">
          <ac:chgData name="Ayers, Jennifer" userId="d9357b1c-0706-4360-a279-893fe3185c54" providerId="ADAL" clId="{8A462AF9-2C38-4768-9B43-24F45EA74A98}" dt="2022-08-22T20:18:21.900" v="360"/>
          <ac:spMkLst>
            <pc:docMk/>
            <pc:sldMk cId="2355449149" sldId="329"/>
            <ac:spMk id="2" creationId="{0C218A8A-6D14-C5DD-37AB-6D8A15B3961B}"/>
          </ac:spMkLst>
        </pc:spChg>
        <pc:spChg chg="mod">
          <ac:chgData name="Ayers, Jennifer" userId="d9357b1c-0706-4360-a279-893fe3185c54" providerId="ADAL" clId="{8A462AF9-2C38-4768-9B43-24F45EA74A98}" dt="2022-08-22T20:18:23.252" v="362"/>
          <ac:spMkLst>
            <pc:docMk/>
            <pc:sldMk cId="2355449149" sldId="329"/>
            <ac:spMk id="3" creationId="{E9786838-0887-C403-49D9-AA13B62B76FF}"/>
          </ac:spMkLst>
        </pc:spChg>
        <pc:picChg chg="mod">
          <ac:chgData name="Ayers, Jennifer" userId="d9357b1c-0706-4360-a279-893fe3185c54" providerId="ADAL" clId="{8A462AF9-2C38-4768-9B43-24F45EA74A98}" dt="2022-08-22T20:18:24.636" v="364"/>
          <ac:picMkLst>
            <pc:docMk/>
            <pc:sldMk cId="2355449149" sldId="329"/>
            <ac:picMk id="5" creationId="{1BEA4855-97BD-8B90-1089-33FF51A91591}"/>
          </ac:picMkLst>
        </pc:picChg>
      </pc:sldChg>
      <pc:sldChg chg="modSp">
        <pc:chgData name="Ayers, Jennifer" userId="d9357b1c-0706-4360-a279-893fe3185c54" providerId="ADAL" clId="{8A462AF9-2C38-4768-9B43-24F45EA74A98}" dt="2022-08-22T20:17:43.076" v="340"/>
        <pc:sldMkLst>
          <pc:docMk/>
          <pc:sldMk cId="1581245327" sldId="332"/>
        </pc:sldMkLst>
        <pc:spChg chg="mod">
          <ac:chgData name="Ayers, Jennifer" userId="d9357b1c-0706-4360-a279-893fe3185c54" providerId="ADAL" clId="{8A462AF9-2C38-4768-9B43-24F45EA74A98}" dt="2022-08-22T20:17:38.876" v="336"/>
          <ac:spMkLst>
            <pc:docMk/>
            <pc:sldMk cId="1581245327" sldId="332"/>
            <ac:spMk id="2" creationId="{38855D4C-8641-EE9F-E896-FB77C7451F4B}"/>
          </ac:spMkLst>
        </pc:spChg>
        <pc:spChg chg="mod">
          <ac:chgData name="Ayers, Jennifer" userId="d9357b1c-0706-4360-a279-893fe3185c54" providerId="ADAL" clId="{8A462AF9-2C38-4768-9B43-24F45EA74A98}" dt="2022-08-22T20:17:40.628" v="338"/>
          <ac:spMkLst>
            <pc:docMk/>
            <pc:sldMk cId="1581245327" sldId="332"/>
            <ac:spMk id="3" creationId="{C80DDF6B-58D1-F323-C40A-60331AD73823}"/>
          </ac:spMkLst>
        </pc:spChg>
        <pc:picChg chg="mod">
          <ac:chgData name="Ayers, Jennifer" userId="d9357b1c-0706-4360-a279-893fe3185c54" providerId="ADAL" clId="{8A462AF9-2C38-4768-9B43-24F45EA74A98}" dt="2022-08-22T20:17:43.076" v="340"/>
          <ac:picMkLst>
            <pc:docMk/>
            <pc:sldMk cId="1581245327" sldId="332"/>
            <ac:picMk id="5" creationId="{7B406926-BB2A-EFE9-550D-1F5691ACD7B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Organizational change is the movement of an organization from one state of affairs to another. A change in the environment often requires change within the organization operating within that environment. </a:t>
            </a:r>
          </a:p>
          <a:p>
            <a:r>
              <a:rPr lang="en-CA" sz="1100" b="0" i="0" u="none" strike="noStrike" cap="none" dirty="0">
                <a:solidFill>
                  <a:srgbClr val="000000"/>
                </a:solidFill>
                <a:effectLst/>
                <a:latin typeface="Arial"/>
                <a:ea typeface="Arial"/>
                <a:cs typeface="Arial"/>
                <a:sym typeface="Arial"/>
              </a:rPr>
              <a:t>Considering our current environment, at the tail end of a global pandemic and a few months into Russia’s invasion of Ukraine, there has been a great deal of change affecting individuals and their organizations. While it is said that the only constant is change, most people resist change. This is also true in organizations. Change in almost any aspect of a company’s operation can be met with resistance, and different cultures can have different reactions to both the change and the means to promote the change.</a:t>
            </a:r>
            <a:endParaRPr lang="en-US" dirty="0"/>
          </a:p>
        </p:txBody>
      </p:sp>
    </p:spTree>
    <p:extLst>
      <p:ext uri="{BB962C8B-B14F-4D97-AF65-F5344CB8AC3E}">
        <p14:creationId xmlns:p14="http://schemas.microsoft.com/office/powerpoint/2010/main" val="208556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What does this mean for companies? Organizations may realize that as the workforce gets older, the types of benefits workers prefer may change. Work arrangements such as flexible work hours and job sharing may become more popular as employees remain in the workforce even after retirement.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Other reasons for organizational changes: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Technology</a:t>
            </a:r>
          </a:p>
          <a:p>
            <a:r>
              <a:rPr lang="en-CA" sz="1100" b="1" i="0" u="none" strike="noStrike" cap="none" dirty="0">
                <a:solidFill>
                  <a:srgbClr val="000000"/>
                </a:solidFill>
                <a:effectLst/>
                <a:latin typeface="Arial"/>
                <a:ea typeface="Arial"/>
                <a:cs typeface="Arial"/>
                <a:sym typeface="Arial"/>
              </a:rPr>
              <a:t>Globalization</a:t>
            </a:r>
          </a:p>
          <a:p>
            <a:r>
              <a:rPr lang="en-CA" sz="1100" b="1" i="0" u="none" strike="noStrike" cap="none" dirty="0">
                <a:solidFill>
                  <a:srgbClr val="000000"/>
                </a:solidFill>
                <a:effectLst/>
                <a:latin typeface="Arial"/>
                <a:ea typeface="Arial"/>
                <a:cs typeface="Arial"/>
                <a:sym typeface="Arial"/>
              </a:rPr>
              <a:t>Changes in the Market Conditions</a:t>
            </a:r>
          </a:p>
          <a:p>
            <a:r>
              <a:rPr lang="en-CA" sz="1100" b="1" i="0" u="none" strike="noStrike" cap="none" dirty="0">
                <a:solidFill>
                  <a:srgbClr val="000000"/>
                </a:solidFill>
                <a:effectLst/>
                <a:latin typeface="Arial"/>
                <a:ea typeface="Arial"/>
                <a:cs typeface="Arial"/>
                <a:sym typeface="Arial"/>
              </a:rPr>
              <a:t>Growth</a:t>
            </a:r>
          </a:p>
          <a:p>
            <a:r>
              <a:rPr lang="en-CA" sz="1100" b="1" i="0" u="none" strike="noStrike" cap="none" dirty="0">
                <a:solidFill>
                  <a:srgbClr val="000000"/>
                </a:solidFill>
                <a:effectLst/>
                <a:latin typeface="Arial"/>
                <a:ea typeface="Arial"/>
                <a:cs typeface="Arial"/>
                <a:sym typeface="Arial"/>
              </a:rPr>
              <a:t>Poor Performance</a:t>
            </a:r>
          </a:p>
          <a:p>
            <a:br>
              <a:rPr lang="en-CA" dirty="0"/>
            </a:br>
            <a:br>
              <a:rPr lang="en-CA" dirty="0"/>
            </a:br>
            <a:br>
              <a:rPr lang="en-CA" dirty="0"/>
            </a:br>
            <a:endParaRPr lang="en-CA" dirty="0"/>
          </a:p>
        </p:txBody>
      </p:sp>
    </p:spTree>
    <p:extLst>
      <p:ext uri="{BB962C8B-B14F-4D97-AF65-F5344CB8AC3E}">
        <p14:creationId xmlns:p14="http://schemas.microsoft.com/office/powerpoint/2010/main" val="323852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Active resistance</a:t>
            </a:r>
            <a:r>
              <a:rPr lang="en-CA" sz="1100" b="0" i="0" u="none" strike="noStrike" cap="none" dirty="0">
                <a:solidFill>
                  <a:srgbClr val="000000"/>
                </a:solidFill>
                <a:effectLst/>
                <a:latin typeface="Arial"/>
                <a:ea typeface="Arial"/>
                <a:cs typeface="Arial"/>
                <a:sym typeface="Arial"/>
              </a:rPr>
              <a:t> is the most negative reaction to a proposed change attempt. Those who engage in active resistance may sabotage the change effort and be outspoken objectors to the new procedures, encouraging those in their social networks to resist as well</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contrast, </a:t>
            </a:r>
            <a:r>
              <a:rPr lang="en-CA" sz="1100" b="1" i="0" u="none" strike="noStrike" cap="none" dirty="0">
                <a:solidFill>
                  <a:srgbClr val="000000"/>
                </a:solidFill>
                <a:effectLst/>
                <a:latin typeface="Arial"/>
                <a:ea typeface="Arial"/>
                <a:cs typeface="Arial"/>
                <a:sym typeface="Arial"/>
              </a:rPr>
              <a:t>passive resistance</a:t>
            </a:r>
            <a:r>
              <a:rPr lang="en-CA" sz="1100" b="0" i="0" u="none" strike="noStrike" cap="none" dirty="0">
                <a:solidFill>
                  <a:srgbClr val="000000"/>
                </a:solidFill>
                <a:effectLst/>
                <a:latin typeface="Arial"/>
                <a:ea typeface="Arial"/>
                <a:cs typeface="Arial"/>
                <a:sym typeface="Arial"/>
              </a:rPr>
              <a:t> involves being disturbed by changes without necessarily voicing these opinions. Instead, passive resisters may dislike the change quietly, feel stressed and unhappy, and even look for a new job without necessarily bringing their concerns to the attention of decision makers.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contrast, </a:t>
            </a:r>
            <a:r>
              <a:rPr lang="en-CA" sz="1100" b="1" i="0" u="none" strike="noStrike" cap="none" dirty="0">
                <a:solidFill>
                  <a:srgbClr val="000000"/>
                </a:solidFill>
                <a:effectLst/>
                <a:latin typeface="Arial"/>
                <a:ea typeface="Arial"/>
                <a:cs typeface="Arial"/>
                <a:sym typeface="Arial"/>
              </a:rPr>
              <a:t>compliance</a:t>
            </a:r>
            <a:r>
              <a:rPr lang="en-CA" sz="1100" b="0" i="0" u="none" strike="noStrike" cap="none" dirty="0">
                <a:solidFill>
                  <a:srgbClr val="000000"/>
                </a:solidFill>
                <a:effectLst/>
                <a:latin typeface="Arial"/>
                <a:ea typeface="Arial"/>
                <a:cs typeface="Arial"/>
                <a:sym typeface="Arial"/>
              </a:rPr>
              <a:t> involves going along with proposed changes with little enthusiasm.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those who show </a:t>
            </a:r>
            <a:r>
              <a:rPr lang="en-CA" sz="1100" b="1" i="0" u="none" strike="noStrike" cap="none" dirty="0">
                <a:solidFill>
                  <a:srgbClr val="000000"/>
                </a:solidFill>
                <a:effectLst/>
                <a:latin typeface="Arial"/>
                <a:ea typeface="Arial"/>
                <a:cs typeface="Arial"/>
                <a:sym typeface="Arial"/>
              </a:rPr>
              <a:t>enthusiastic support</a:t>
            </a:r>
            <a:r>
              <a:rPr lang="en-CA" sz="1100" b="0" i="0" u="none" strike="noStrike" cap="none" dirty="0">
                <a:solidFill>
                  <a:srgbClr val="000000"/>
                </a:solidFill>
                <a:effectLst/>
                <a:latin typeface="Arial"/>
                <a:ea typeface="Arial"/>
                <a:cs typeface="Arial"/>
                <a:sym typeface="Arial"/>
              </a:rPr>
              <a:t> are defenders of the new way and actually encourage others in their networks to give support to the change effort as well.</a:t>
            </a:r>
            <a:endParaRPr lang="en-US" dirty="0"/>
          </a:p>
        </p:txBody>
      </p:sp>
    </p:spTree>
    <p:extLst>
      <p:ext uri="{BB962C8B-B14F-4D97-AF65-F5344CB8AC3E}">
        <p14:creationId xmlns:p14="http://schemas.microsoft.com/office/powerpoint/2010/main" val="362165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One of the most useful frameworks in this area is the three-stage model of planned change developed in the 1950s by psychologist Kurt Lewin (Lewin, 1951).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This model assumes that change will encounter resistance. Therefore, executing change without prior preparation is likely to lead to failure. Instead, organizations should start with </a:t>
            </a:r>
            <a:r>
              <a:rPr lang="en-CA" sz="1100" b="1" i="0" u="none" strike="noStrike" cap="none" dirty="0">
                <a:solidFill>
                  <a:srgbClr val="000000"/>
                </a:solidFill>
                <a:effectLst/>
                <a:latin typeface="Arial"/>
                <a:ea typeface="Arial"/>
                <a:cs typeface="Arial"/>
                <a:sym typeface="Arial"/>
              </a:rPr>
              <a:t>unfreezing</a:t>
            </a:r>
            <a:r>
              <a:rPr lang="en-CA" sz="1100" b="0" i="0" u="none" strike="noStrike" cap="none" dirty="0">
                <a:solidFill>
                  <a:srgbClr val="000000"/>
                </a:solidFill>
                <a:effectLst/>
                <a:latin typeface="Arial"/>
                <a:ea typeface="Arial"/>
                <a:cs typeface="Arial"/>
                <a:sym typeface="Arial"/>
              </a:rPr>
              <a:t>, or making sure that organizational members are ready for and receptive to change.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This is followed by </a:t>
            </a:r>
            <a:r>
              <a:rPr lang="en-CA" sz="1100" b="1" i="0" u="none" strike="noStrike" cap="none" dirty="0">
                <a:solidFill>
                  <a:srgbClr val="000000"/>
                </a:solidFill>
                <a:effectLst/>
                <a:latin typeface="Arial"/>
                <a:ea typeface="Arial"/>
                <a:cs typeface="Arial"/>
                <a:sym typeface="Arial"/>
              </a:rPr>
              <a:t>change</a:t>
            </a:r>
            <a:r>
              <a:rPr lang="en-CA" sz="1100" b="0" i="0" u="none" strike="noStrike" cap="none" dirty="0">
                <a:solidFill>
                  <a:srgbClr val="000000"/>
                </a:solidFill>
                <a:effectLst/>
                <a:latin typeface="Arial"/>
                <a:ea typeface="Arial"/>
                <a:cs typeface="Arial"/>
                <a:sym typeface="Arial"/>
              </a:rPr>
              <a:t>, or executing the planned changes.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Finally, </a:t>
            </a:r>
            <a:r>
              <a:rPr lang="en-CA" sz="1100" b="1" i="0" u="none" strike="noStrike" cap="none" dirty="0">
                <a:solidFill>
                  <a:srgbClr val="000000"/>
                </a:solidFill>
                <a:effectLst/>
                <a:latin typeface="Arial"/>
                <a:ea typeface="Arial"/>
                <a:cs typeface="Arial"/>
                <a:sym typeface="Arial"/>
              </a:rPr>
              <a:t>refreezing</a:t>
            </a:r>
            <a:r>
              <a:rPr lang="en-CA" sz="1100" b="0" i="0" u="none" strike="noStrike" cap="none" dirty="0">
                <a:solidFill>
                  <a:srgbClr val="000000"/>
                </a:solidFill>
                <a:effectLst/>
                <a:latin typeface="Arial"/>
                <a:ea typeface="Arial"/>
                <a:cs typeface="Arial"/>
                <a:sym typeface="Arial"/>
              </a:rPr>
              <a:t> involves ensuring that change becomes permanent and the new habits, rules, or procedures become the norm.</a:t>
            </a:r>
            <a:br>
              <a:rPr lang="en-CA" dirty="0"/>
            </a:br>
            <a:endParaRPr lang="en-US" dirty="0"/>
          </a:p>
        </p:txBody>
      </p:sp>
    </p:spTree>
    <p:extLst>
      <p:ext uri="{BB962C8B-B14F-4D97-AF65-F5344CB8AC3E}">
        <p14:creationId xmlns:p14="http://schemas.microsoft.com/office/powerpoint/2010/main" val="266153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Achieving culture change is challenging, and there are many companies that ultimately fail in this mission. Research and case studies of companies that successfully changed their culture indicate that the following six steps increase the chances of success (Schein, 1990).</a:t>
            </a:r>
          </a:p>
          <a:p>
            <a:endParaRPr lang="en-CA" sz="1100" b="1"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Creating a Sense of Urgency- </a:t>
            </a:r>
            <a:r>
              <a:rPr lang="en-CA" sz="1100" b="0" i="0" u="none" strike="noStrike" cap="none" dirty="0">
                <a:solidFill>
                  <a:srgbClr val="000000"/>
                </a:solidFill>
                <a:effectLst/>
                <a:latin typeface="Arial"/>
                <a:ea typeface="Arial"/>
                <a:cs typeface="Arial"/>
                <a:sym typeface="Arial"/>
              </a:rPr>
              <a:t>For the change effort to be successful, it is important to communicate the need for change to employees. One way of doing this is to create a sense of urgency on the part of employees, explaining to them why changing the fundamental way in which business is done is so important.</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Changing Leaders and Other Key Players- </a:t>
            </a:r>
            <a:r>
              <a:rPr lang="en-CA" sz="1100" b="0" i="0" u="none" strike="noStrike" cap="none" dirty="0">
                <a:solidFill>
                  <a:srgbClr val="000000"/>
                </a:solidFill>
                <a:effectLst/>
                <a:latin typeface="Arial"/>
                <a:ea typeface="Arial"/>
                <a:cs typeface="Arial"/>
                <a:sym typeface="Arial"/>
              </a:rPr>
              <a:t>A leader’s vision is an important factor that influences how things are done in an organization. Thus, culture change often follows changes at the highest levels of the organization.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Role Modeling- </a:t>
            </a:r>
            <a:r>
              <a:rPr lang="en-CA" sz="1100" b="0" i="0" u="none" strike="noStrike" cap="none" dirty="0">
                <a:solidFill>
                  <a:srgbClr val="000000"/>
                </a:solidFill>
                <a:effectLst/>
                <a:latin typeface="Arial"/>
                <a:ea typeface="Arial"/>
                <a:cs typeface="Arial"/>
                <a:sym typeface="Arial"/>
              </a:rPr>
              <a:t>Role modeling is the process by which employees modify their own beliefs and behaviors to reflect those of the leader (</a:t>
            </a:r>
            <a:r>
              <a:rPr lang="en-CA" sz="1100" b="0" i="0" u="none" strike="noStrike" cap="none" dirty="0" err="1">
                <a:solidFill>
                  <a:srgbClr val="000000"/>
                </a:solidFill>
                <a:effectLst/>
                <a:latin typeface="Arial"/>
                <a:ea typeface="Arial"/>
                <a:cs typeface="Arial"/>
                <a:sym typeface="Arial"/>
              </a:rPr>
              <a:t>Kark</a:t>
            </a:r>
            <a:r>
              <a:rPr lang="en-CA" sz="1100" b="0" i="0" u="none" strike="noStrike" cap="none" dirty="0">
                <a:solidFill>
                  <a:srgbClr val="000000"/>
                </a:solidFill>
                <a:effectLst/>
                <a:latin typeface="Arial"/>
                <a:ea typeface="Arial"/>
                <a:cs typeface="Arial"/>
                <a:sym typeface="Arial"/>
              </a:rPr>
              <a:t> &amp; Van Dijk, 2007). Leaders need to model the behaviors that are expected of employees to change the culture because these behaviors will trickle down to lower-level employees. </a:t>
            </a:r>
          </a:p>
          <a:p>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Training- </a:t>
            </a:r>
            <a:r>
              <a:rPr lang="en-CA" sz="1100" b="0" i="0" u="none" strike="noStrike" cap="none" dirty="0">
                <a:solidFill>
                  <a:srgbClr val="000000"/>
                </a:solidFill>
                <a:effectLst/>
                <a:latin typeface="Arial"/>
                <a:ea typeface="Arial"/>
                <a:cs typeface="Arial"/>
                <a:sym typeface="Arial"/>
              </a:rPr>
              <a:t>Well-crafted training programs may be instrumental in bringing about culture change by teaching employees the new norms and behavioral styles.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Changing the Reward System- </a:t>
            </a:r>
            <a:r>
              <a:rPr lang="en-CA" sz="1100" b="0" i="0" u="none" strike="noStrike" cap="none" dirty="0">
                <a:solidFill>
                  <a:srgbClr val="000000"/>
                </a:solidFill>
                <a:effectLst/>
                <a:latin typeface="Arial"/>
                <a:ea typeface="Arial"/>
                <a:cs typeface="Arial"/>
                <a:sym typeface="Arial"/>
              </a:rPr>
              <a:t>The criteria with which employees are rewarded and punished have a powerful role in determining the cultural values of an organization. Switching from a commission-based incentive structure to a straight salary system may be instrumental in bringing about customer focus among sales employees.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Creating New Symbols and Stories- </a:t>
            </a:r>
            <a:r>
              <a:rPr lang="en-CA" sz="1100" b="0" i="0" u="none" strike="noStrike" cap="none" dirty="0">
                <a:solidFill>
                  <a:srgbClr val="000000"/>
                </a:solidFill>
                <a:effectLst/>
                <a:latin typeface="Arial"/>
                <a:ea typeface="Arial"/>
                <a:cs typeface="Arial"/>
                <a:sym typeface="Arial"/>
              </a:rPr>
              <a:t>Finally, the success of the culture change effort may be increased by developing new rituals, symbols, and stories. </a:t>
            </a:r>
          </a:p>
          <a:p>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78131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You feel that a change is needed. You have a great idea. But people around you do not seem convinced. They are resisting your great idea. How do you make change happen?</a:t>
            </a:r>
          </a:p>
          <a:p>
            <a:endParaRPr lang="en-CA" b="0" dirty="0">
              <a:effectLst/>
            </a:endParaRPr>
          </a:p>
          <a:p>
            <a:r>
              <a:rPr lang="en-CA" i="1" dirty="0">
                <a:effectLst/>
              </a:rPr>
              <a:t>Listen to naysayers</a:t>
            </a:r>
            <a:r>
              <a:rPr lang="en-CA" dirty="0">
                <a:effectLst/>
              </a:rPr>
              <a:t>. You may think that your idea is great, but listening to those who resist may give you valuable ideas about why it may not work and how to design it more effectively.</a:t>
            </a:r>
          </a:p>
          <a:p>
            <a:endParaRPr lang="en-CA" dirty="0">
              <a:effectLst/>
            </a:endParaRPr>
          </a:p>
          <a:p>
            <a:r>
              <a:rPr lang="en-CA" i="1" dirty="0">
                <a:effectLst/>
              </a:rPr>
              <a:t>Is your change revolutionary</a:t>
            </a:r>
            <a:r>
              <a:rPr lang="en-CA" dirty="0">
                <a:effectLst/>
              </a:rPr>
              <a:t>? If you are trying to change dramatically the way things are done, you will find that resistance is greater. If your proposal involves incrementally making things better, you may have better luck.</a:t>
            </a:r>
          </a:p>
          <a:p>
            <a:endParaRPr lang="en-CA" dirty="0">
              <a:effectLst/>
            </a:endParaRPr>
          </a:p>
          <a:p>
            <a:r>
              <a:rPr lang="en-CA" i="1" dirty="0">
                <a:effectLst/>
              </a:rPr>
              <a:t>Involve those around you in planning the change</a:t>
            </a:r>
            <a:r>
              <a:rPr lang="en-CA" dirty="0">
                <a:effectLst/>
              </a:rPr>
              <a:t>. Instead of providing the solutions, make them part of the solution. If they admit that there is a problem and participate in planning a way out, you would have to do less convincing when it is time to implement the change.</a:t>
            </a:r>
          </a:p>
          <a:p>
            <a:endParaRPr lang="en-CA" dirty="0">
              <a:effectLst/>
            </a:endParaRPr>
          </a:p>
          <a:p>
            <a:r>
              <a:rPr lang="en-CA" i="1" dirty="0">
                <a:effectLst/>
              </a:rPr>
              <a:t>Assess your credibility</a:t>
            </a:r>
            <a:r>
              <a:rPr lang="en-CA" dirty="0">
                <a:effectLst/>
              </a:rPr>
              <a:t>. When trying to persuade people to change their ways, it helps if you have a history of suggesting implementable changes. Otherwise, you may be ignored or met with suspicion. This means you need to establish trust and a history of keeping promises over time before you propose a major change.</a:t>
            </a:r>
          </a:p>
          <a:p>
            <a:endParaRPr lang="en-CA" dirty="0">
              <a:effectLst/>
            </a:endParaRPr>
          </a:p>
          <a:p>
            <a:r>
              <a:rPr lang="en-CA" i="1" dirty="0">
                <a:effectLst/>
              </a:rPr>
              <a:t>Present data to your audience</a:t>
            </a:r>
            <a:r>
              <a:rPr lang="en-CA" dirty="0">
                <a:effectLst/>
              </a:rPr>
              <a:t>. Be prepared to defend the technical aspects of your ideas and provide evidence that your proposal is likely to work.</a:t>
            </a:r>
          </a:p>
          <a:p>
            <a:endParaRPr lang="en-CA" dirty="0">
              <a:effectLst/>
            </a:endParaRPr>
          </a:p>
          <a:p>
            <a:r>
              <a:rPr lang="en-CA" i="1" dirty="0">
                <a:effectLst/>
              </a:rPr>
              <a:t>Appeal to your audience’s ideals</a:t>
            </a:r>
            <a:r>
              <a:rPr lang="en-CA" dirty="0">
                <a:effectLst/>
              </a:rPr>
              <a:t>. Frame your proposal around the big picture. Are you going to create happier clients? Is this going to lead to a better reputation for the company? Identify the long-term goals you are hoping to accomplish that people would be proud to be a part of.</a:t>
            </a:r>
          </a:p>
          <a:p>
            <a:endParaRPr lang="en-CA" dirty="0">
              <a:effectLst/>
            </a:endParaRPr>
          </a:p>
          <a:p>
            <a:r>
              <a:rPr lang="en-CA" i="1" dirty="0">
                <a:effectLst/>
              </a:rPr>
              <a:t>Understand the reasons for resistance</a:t>
            </a:r>
            <a:r>
              <a:rPr lang="en-CA" dirty="0">
                <a:effectLst/>
              </a:rPr>
              <a:t>. Is your audience resisting because they fear change? Does the change you propose mean more work for them? Does it affect them in a negative way? Understanding the consequences of your proposal for the parties involved may help you tailor your pitch to your audience (</a:t>
            </a:r>
            <a:r>
              <a:rPr lang="en-CA" dirty="0" err="1">
                <a:effectLst/>
              </a:rPr>
              <a:t>McGoon</a:t>
            </a:r>
            <a:r>
              <a:rPr lang="en-CA" dirty="0">
                <a:effectLst/>
              </a:rPr>
              <a:t>, 1995; </a:t>
            </a:r>
            <a:r>
              <a:rPr lang="en-CA" dirty="0" err="1">
                <a:effectLst/>
              </a:rPr>
              <a:t>Michelman</a:t>
            </a:r>
            <a:r>
              <a:rPr lang="en-CA" dirty="0">
                <a:effectLst/>
              </a:rPr>
              <a:t>, 2007; Stanley, 2002).</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8739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While innovation strategy varies depending on the market and business goals, some challenges are universal. For example, if an executive may be struggling to manage the company’s innovation efforts to produce the results planned for.  The leader of an innovation project may be finding it hard to garner the support needed from senior management (Swisher2016).</a:t>
            </a:r>
          </a:p>
        </p:txBody>
      </p:sp>
    </p:spTree>
    <p:extLst>
      <p:ext uri="{BB962C8B-B14F-4D97-AF65-F5344CB8AC3E}">
        <p14:creationId xmlns:p14="http://schemas.microsoft.com/office/powerpoint/2010/main" val="375601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Key characteristics of an innovative culture include (Indeed Editorial Team, 2021):</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Unique strategy: An innovative strategy often involves specific goals and a strategy specifically designed for and by the company.</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Autonomy: When the workplace has an innovative culture, it often gives employees freedom in how they work to accomplish goals.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Trust: An environment of trust encourages employees to share ideas and attempt new methods to accomplish goals.</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Accepting failures: Innovation may lead to some failures along the way. Allowing these failures helps employees be more creative without the fear of defeat or making a mistake.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Leadership: Good leaders with effective management abilities help maintain an innovative culture. However, it’s best implemented when employees act as leaders, too.</a:t>
            </a:r>
          </a:p>
          <a:p>
            <a:endParaRPr lang="en-US" dirty="0"/>
          </a:p>
        </p:txBody>
      </p:sp>
    </p:spTree>
    <p:extLst>
      <p:ext uri="{BB962C8B-B14F-4D97-AF65-F5344CB8AC3E}">
        <p14:creationId xmlns:p14="http://schemas.microsoft.com/office/powerpoint/2010/main" val="315768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An innovative work culture encourages continuous improvements which can help the company produce improved products and services to retain existing customers and attract new customers.  An innovative company also attracts investors and new talent (new employees). Innovation can improve the company’s image and make it a leader in the industry, again bringing more customers, investors, and profit. </a:t>
            </a:r>
            <a:br>
              <a:rPr lang="en-CA" dirty="0"/>
            </a:br>
            <a:endParaRPr lang="en-US" dirty="0"/>
          </a:p>
          <a:p>
            <a:endParaRPr lang="en-US" dirty="0"/>
          </a:p>
        </p:txBody>
      </p:sp>
    </p:spTree>
    <p:extLst>
      <p:ext uri="{BB962C8B-B14F-4D97-AF65-F5344CB8AC3E}">
        <p14:creationId xmlns:p14="http://schemas.microsoft.com/office/powerpoint/2010/main" val="36781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Partner with </a:t>
            </a:r>
            <a:r>
              <a:rPr lang="en-CA" sz="1100" b="0" i="0" u="none" strike="noStrike" cap="none" dirty="0" err="1">
                <a:solidFill>
                  <a:srgbClr val="000000"/>
                </a:solidFill>
                <a:effectLst/>
                <a:latin typeface="Arial"/>
                <a:ea typeface="Arial"/>
                <a:cs typeface="Arial"/>
                <a:sym typeface="Arial"/>
              </a:rPr>
              <a:t>startups</a:t>
            </a:r>
            <a:r>
              <a:rPr lang="en-CA" sz="1100" b="0" i="0" u="none" strike="noStrike" cap="none" dirty="0">
                <a:solidFill>
                  <a:srgbClr val="000000"/>
                </a:solidFill>
                <a:effectLst/>
                <a:latin typeface="Arial"/>
                <a:ea typeface="Arial"/>
                <a:cs typeface="Arial"/>
                <a:sym typeface="Arial"/>
              </a:rPr>
              <a:t> and innovative companies</a:t>
            </a:r>
          </a:p>
          <a:p>
            <a:r>
              <a:rPr lang="en-CA" sz="1100" b="0" i="0" u="none" strike="noStrike" cap="none" dirty="0">
                <a:solidFill>
                  <a:srgbClr val="000000"/>
                </a:solidFill>
                <a:effectLst/>
                <a:latin typeface="Arial"/>
                <a:ea typeface="Arial"/>
                <a:cs typeface="Arial"/>
                <a:sym typeface="Arial"/>
              </a:rPr>
              <a:t>Build an intrapreneurship program</a:t>
            </a:r>
          </a:p>
          <a:p>
            <a:r>
              <a:rPr lang="en-CA" sz="1100" b="0" i="0" u="none" strike="noStrike" cap="none" dirty="0">
                <a:solidFill>
                  <a:srgbClr val="000000"/>
                </a:solidFill>
                <a:effectLst/>
                <a:latin typeface="Arial"/>
                <a:ea typeface="Arial"/>
                <a:cs typeface="Arial"/>
                <a:sym typeface="Arial"/>
              </a:rPr>
              <a:t>Express that failure is an option. Make sure everyone understands that a part of getting to success often includes some failures.</a:t>
            </a:r>
          </a:p>
          <a:p>
            <a:r>
              <a:rPr lang="en-CA" sz="1100" b="0" i="0" u="none" strike="noStrike" cap="none" dirty="0">
                <a:solidFill>
                  <a:srgbClr val="000000"/>
                </a:solidFill>
                <a:effectLst/>
                <a:latin typeface="Arial"/>
                <a:ea typeface="Arial"/>
                <a:cs typeface="Arial"/>
                <a:sym typeface="Arial"/>
              </a:rPr>
              <a:t>Actively research on the Internet (industry news, tech news, etc.)</a:t>
            </a:r>
          </a:p>
          <a:p>
            <a:r>
              <a:rPr lang="en-CA" sz="1100" b="0" i="0" u="none" strike="noStrike" cap="none" dirty="0">
                <a:solidFill>
                  <a:srgbClr val="000000"/>
                </a:solidFill>
                <a:effectLst/>
                <a:latin typeface="Arial"/>
                <a:ea typeface="Arial"/>
                <a:cs typeface="Arial"/>
                <a:sym typeface="Arial"/>
              </a:rPr>
              <a:t>Survey/interview/meet with experts</a:t>
            </a:r>
          </a:p>
          <a:p>
            <a:r>
              <a:rPr lang="en-CA" sz="1100" b="0" i="0" u="none" strike="noStrike" cap="none" dirty="0">
                <a:solidFill>
                  <a:srgbClr val="000000"/>
                </a:solidFill>
                <a:effectLst/>
                <a:latin typeface="Arial"/>
                <a:ea typeface="Arial"/>
                <a:cs typeface="Arial"/>
                <a:sym typeface="Arial"/>
              </a:rPr>
              <a:t>Incorporate innovation into the business strategy. Establish a company innovation vision, set goals, and share values to promote innovation in the workplace.</a:t>
            </a:r>
          </a:p>
          <a:p>
            <a:r>
              <a:rPr lang="en-CA" sz="1100" b="0" i="0" u="none" strike="noStrike" cap="none" dirty="0">
                <a:solidFill>
                  <a:srgbClr val="000000"/>
                </a:solidFill>
                <a:effectLst/>
                <a:latin typeface="Arial"/>
                <a:ea typeface="Arial"/>
                <a:cs typeface="Arial"/>
                <a:sym typeface="Arial"/>
              </a:rPr>
              <a:t>Establish a reward system for innovative thinking, such as rewarding employees’ progress in innovation with commission-based pay, promotions, bonuses, time off, treats, events, special recognition, or sharing in the innovation profits.</a:t>
            </a:r>
          </a:p>
          <a:p>
            <a:br>
              <a:rPr lang="en-CA" dirty="0"/>
            </a:br>
            <a:endParaRPr lang="en-US" dirty="0"/>
          </a:p>
        </p:txBody>
      </p:sp>
    </p:spTree>
    <p:extLst>
      <p:ext uri="{BB962C8B-B14F-4D97-AF65-F5344CB8AC3E}">
        <p14:creationId xmlns:p14="http://schemas.microsoft.com/office/powerpoint/2010/main" val="337863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To ensure employees understand how the different parts of the company work and how they must work together to achieve progress, leaders might, for example, create a policy whereby anyone who wishes to become a business unit general manager must have worked in at least two functional areas for two or more years. The CEO of a very successful technology company requires the R&amp;D people to spend about 10% of their time in marketing and sales and vice versa (Gupta et al., 2017).</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cs typeface="Arial"/>
                <a:sym typeface="Arial"/>
              </a:rPr>
              <a:t>More ways to nurture innovation include: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Innovation Labs and Intrapreneurship</a:t>
            </a:r>
          </a:p>
          <a:p>
            <a:r>
              <a:rPr lang="en-CA" sz="1100" b="1" i="0" u="none" strike="noStrike" cap="none" dirty="0">
                <a:solidFill>
                  <a:srgbClr val="000000"/>
                </a:solidFill>
                <a:effectLst/>
                <a:latin typeface="Arial"/>
                <a:ea typeface="Arial"/>
                <a:cs typeface="Arial"/>
                <a:sym typeface="Arial"/>
              </a:rPr>
              <a:t>Innovation Time for Employees</a:t>
            </a:r>
          </a:p>
          <a:p>
            <a:r>
              <a:rPr lang="en-CA" sz="1100" b="1" i="0" u="none" strike="noStrike" cap="none" dirty="0">
                <a:solidFill>
                  <a:srgbClr val="000000"/>
                </a:solidFill>
                <a:effectLst/>
                <a:latin typeface="Arial"/>
                <a:ea typeface="Arial"/>
                <a:cs typeface="Arial"/>
                <a:sym typeface="Arial"/>
              </a:rPr>
              <a:t>Partnerships and Acquisitions</a:t>
            </a:r>
          </a:p>
          <a:p>
            <a:r>
              <a:rPr lang="en-CA" sz="1100" b="1" i="0" u="none" strike="noStrike" cap="none" dirty="0">
                <a:solidFill>
                  <a:srgbClr val="000000"/>
                </a:solidFill>
                <a:effectLst/>
                <a:latin typeface="Arial"/>
                <a:ea typeface="Arial"/>
                <a:cs typeface="Arial"/>
                <a:sym typeface="Arial"/>
              </a:rPr>
              <a:t>Open Labs for Co-Creation</a:t>
            </a:r>
          </a:p>
          <a:p>
            <a:br>
              <a:rPr lang="en-CA" dirty="0"/>
            </a:br>
            <a:br>
              <a:rPr lang="en-CA" dirty="0"/>
            </a:br>
            <a:endParaRPr lang="en-CA" dirty="0"/>
          </a:p>
        </p:txBody>
      </p:sp>
    </p:spTree>
    <p:extLst>
      <p:ext uri="{BB962C8B-B14F-4D97-AF65-F5344CB8AC3E}">
        <p14:creationId xmlns:p14="http://schemas.microsoft.com/office/powerpoint/2010/main" val="188028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Companies need to facilitate creative ideation; they also need processes to capture the outputs of creative ideation and transform them into profitable and scalable innovations. There are many reasons why innovation projects or new products fail in the market.</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Fear of taking risks.</a:t>
            </a:r>
            <a:r>
              <a:rPr lang="en-CA" sz="1100" b="0" i="0" u="none" strike="noStrike" cap="none" dirty="0">
                <a:solidFill>
                  <a:srgbClr val="000000"/>
                </a:solidFill>
                <a:effectLst/>
                <a:latin typeface="Arial"/>
                <a:ea typeface="Arial"/>
                <a:cs typeface="Arial"/>
                <a:sym typeface="Arial"/>
              </a:rPr>
              <a:t> The innovative process carries no guarantees, and the consequences of fear of risk tend to make organizations prefer the status quo.</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Lack of market orientation.</a:t>
            </a:r>
            <a:r>
              <a:rPr lang="en-CA" sz="1100" b="0" i="0" u="none" strike="noStrike" cap="none" dirty="0">
                <a:solidFill>
                  <a:srgbClr val="000000"/>
                </a:solidFill>
                <a:effectLst/>
                <a:latin typeface="Arial"/>
                <a:ea typeface="Arial"/>
                <a:cs typeface="Arial"/>
                <a:sym typeface="Arial"/>
              </a:rPr>
              <a:t> The lack of market orientation and understanding of customer needs is another main reason why new products fail on the market.</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Failure to scale.</a:t>
            </a:r>
            <a:r>
              <a:rPr lang="en-CA" sz="1100" b="0" i="0" u="none" strike="noStrike" cap="none" dirty="0">
                <a:solidFill>
                  <a:srgbClr val="000000"/>
                </a:solidFill>
                <a:effectLst/>
                <a:latin typeface="Arial"/>
                <a:ea typeface="Arial"/>
                <a:cs typeface="Arial"/>
                <a:sym typeface="Arial"/>
              </a:rPr>
              <a:t> Scaling is the part where most of the value creation and impact comes from.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Poor Organizational Structure and Processes.</a:t>
            </a:r>
            <a:r>
              <a:rPr lang="en-CA" sz="1100" b="0" i="0" u="none" strike="noStrike" cap="none" dirty="0">
                <a:solidFill>
                  <a:srgbClr val="000000"/>
                </a:solidFill>
                <a:effectLst/>
                <a:latin typeface="Arial"/>
                <a:ea typeface="Arial"/>
                <a:cs typeface="Arial"/>
                <a:sym typeface="Arial"/>
              </a:rPr>
              <a:t> An organizational structure that does not support innovation. The larger an organization is, the slower the processes often become.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Wrong decisions.</a:t>
            </a:r>
            <a:r>
              <a:rPr lang="en-CA" sz="1100" b="0" i="0" u="none" strike="noStrike" cap="none" dirty="0">
                <a:solidFill>
                  <a:srgbClr val="000000"/>
                </a:solidFill>
                <a:effectLst/>
                <a:latin typeface="Arial"/>
                <a:ea typeface="Arial"/>
                <a:cs typeface="Arial"/>
                <a:sym typeface="Arial"/>
              </a:rPr>
              <a:t> Management may set the wrong course in innovation projects or when selecting ideas.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Lack of Internal Communication.</a:t>
            </a:r>
            <a:r>
              <a:rPr lang="en-CA" sz="1100" b="0" i="0" u="none" strike="noStrike" cap="none" dirty="0">
                <a:solidFill>
                  <a:srgbClr val="000000"/>
                </a:solidFill>
                <a:effectLst/>
                <a:latin typeface="Arial"/>
                <a:ea typeface="Arial"/>
                <a:cs typeface="Arial"/>
                <a:sym typeface="Arial"/>
              </a:rPr>
              <a:t> Despite working hard, being isolated in groups/departments can hinder collaboration by creating unnecessary competition within departments.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Low priority for innovation.</a:t>
            </a:r>
            <a:r>
              <a:rPr lang="en-CA" sz="1100" b="0" i="0" u="none" strike="noStrike" cap="none" dirty="0">
                <a:solidFill>
                  <a:srgbClr val="000000"/>
                </a:solidFill>
                <a:effectLst/>
                <a:latin typeface="Arial"/>
                <a:ea typeface="Arial"/>
                <a:cs typeface="Arial"/>
                <a:sym typeface="Arial"/>
              </a:rPr>
              <a:t> The unrealized commitment and the lack of support for innovation are certainly some of the main reasons why innovations fail. </a:t>
            </a:r>
          </a:p>
          <a:p>
            <a:endParaRPr lang="en-US" dirty="0"/>
          </a:p>
        </p:txBody>
      </p:sp>
    </p:spTree>
    <p:extLst>
      <p:ext uri="{BB962C8B-B14F-4D97-AF65-F5344CB8AC3E}">
        <p14:creationId xmlns:p14="http://schemas.microsoft.com/office/powerpoint/2010/main" val="2234306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Strategy consultant McKinsey &amp; Company points to research that finds differences in individual creativity and intelligence matter far less for organizational innovation than connections and networks. That is, networked employees can realize their innovations and make them catch on more quickly than nonnetworked employees can (Fleming &amp; Marx, 2006).</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first step, </a:t>
            </a:r>
            <a:r>
              <a:rPr lang="en-CA" sz="1100" b="0" i="1" u="none" strike="noStrike" cap="none" dirty="0">
                <a:solidFill>
                  <a:srgbClr val="000000"/>
                </a:solidFill>
                <a:effectLst/>
                <a:latin typeface="Arial"/>
                <a:ea typeface="Arial"/>
                <a:cs typeface="Arial"/>
                <a:sym typeface="Arial"/>
              </a:rPr>
              <a:t>connect</a:t>
            </a:r>
            <a:r>
              <a:rPr lang="en-CA" sz="1100" b="0" i="0" u="none" strike="noStrike" cap="none" dirty="0">
                <a:solidFill>
                  <a:srgbClr val="000000"/>
                </a:solidFill>
                <a:effectLst/>
                <a:latin typeface="Arial"/>
                <a:ea typeface="Arial"/>
                <a:cs typeface="Arial"/>
                <a:sym typeface="Arial"/>
              </a:rPr>
              <a:t>, involves the identification of key people in the organization with an innovation mind-set.</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second step, </a:t>
            </a:r>
            <a:r>
              <a:rPr lang="en-CA" sz="1100" b="0" i="1" u="none" strike="noStrike" cap="none" dirty="0">
                <a:solidFill>
                  <a:srgbClr val="000000"/>
                </a:solidFill>
                <a:effectLst/>
                <a:latin typeface="Arial"/>
                <a:ea typeface="Arial"/>
                <a:cs typeface="Arial"/>
                <a:sym typeface="Arial"/>
              </a:rPr>
              <a:t>set boundaries and engage</a:t>
            </a:r>
            <a:r>
              <a:rPr lang="en-CA" sz="1100" b="0" i="0" u="none" strike="noStrike" cap="none" dirty="0">
                <a:solidFill>
                  <a:srgbClr val="000000"/>
                </a:solidFill>
                <a:effectLst/>
                <a:latin typeface="Arial"/>
                <a:ea typeface="Arial"/>
                <a:cs typeface="Arial"/>
                <a:sym typeface="Arial"/>
              </a:rPr>
              <a:t>, is where the network’s goals and objectives are defined. It is important to make it clear how the network’s goals and objectives will contribute to the organization’s goals and larger strategy, mission, and vision.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the third step, </a:t>
            </a:r>
            <a:r>
              <a:rPr lang="en-CA" sz="1100" b="0" i="1" u="none" strike="noStrike" cap="none" dirty="0">
                <a:solidFill>
                  <a:srgbClr val="000000"/>
                </a:solidFill>
                <a:effectLst/>
                <a:latin typeface="Arial"/>
                <a:ea typeface="Arial"/>
                <a:cs typeface="Arial"/>
                <a:sym typeface="Arial"/>
              </a:rPr>
              <a:t>support and govern</a:t>
            </a:r>
            <a:r>
              <a:rPr lang="en-CA" sz="1100" b="0" i="0" u="none" strike="noStrike" cap="none" dirty="0">
                <a:solidFill>
                  <a:srgbClr val="000000"/>
                </a:solidFill>
                <a:effectLst/>
                <a:latin typeface="Arial"/>
                <a:ea typeface="Arial"/>
                <a:cs typeface="Arial"/>
                <a:sym typeface="Arial"/>
              </a:rPr>
              <a:t>, the leadership structure for the network is decided on, along with any protocols for meeting, sharing ideas, and decision making.</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fourth step involves </a:t>
            </a:r>
            <a:r>
              <a:rPr lang="en-CA" sz="1100" b="0" i="1" u="none" strike="noStrike" cap="none" dirty="0">
                <a:solidFill>
                  <a:srgbClr val="000000"/>
                </a:solidFill>
                <a:effectLst/>
                <a:latin typeface="Arial"/>
                <a:ea typeface="Arial"/>
                <a:cs typeface="Arial"/>
                <a:sym typeface="Arial"/>
              </a:rPr>
              <a:t>managing and tracking</a:t>
            </a:r>
            <a:r>
              <a:rPr lang="en-CA" sz="1100" b="0" i="0" u="none" strike="noStrike" cap="none" dirty="0">
                <a:solidFill>
                  <a:srgbClr val="000000"/>
                </a:solidFill>
                <a:effectLst/>
                <a:latin typeface="Arial"/>
                <a:ea typeface="Arial"/>
                <a:cs typeface="Arial"/>
                <a:sym typeface="Arial"/>
              </a:rPr>
              <a:t>. This last step covers a spectrum of needs, ranging from how network members will be recognized and rewarded for their contributions, the agreement about process-tracking criteria, and some guidelines on how new members join the network and others leave.</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2378383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latin typeface="Arial" panose="020B0604020202020204" pitchFamily="34" charset="0"/>
                <a:cs typeface="Arial" panose="020B0604020202020204" pitchFamily="34" charset="0"/>
              </a:rPr>
              <a:t>Principles of Leadership &amp; Management</a:t>
            </a: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br>
              <a:rPr lang="en-CA" sz="3500" dirty="0">
                <a:latin typeface="Arial" panose="020B0604020202020204" pitchFamily="34" charset="0"/>
                <a:cs typeface="Arial" panose="020B0604020202020204" pitchFamily="34" charset="0"/>
              </a:rPr>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rmAutofit/>
          </a:bodyPr>
          <a:lstStyle/>
          <a:p>
            <a:r>
              <a:rPr lang="en-US" sz="2800" b="1" dirty="0">
                <a:latin typeface="Arial" panose="020B0604020202020204" pitchFamily="34" charset="0"/>
                <a:cs typeface="Arial" panose="020B0604020202020204" pitchFamily="34" charset="0"/>
              </a:rPr>
              <a:t>CHAPTER 11:</a:t>
            </a:r>
            <a:r>
              <a:rPr lang="en-CA" sz="2800" b="1" cap="all" dirty="0">
                <a:latin typeface="Arial" panose="020B0604020202020204" pitchFamily="34" charset="0"/>
                <a:cs typeface="Arial" panose="020B0604020202020204" pitchFamily="34" charset="0"/>
              </a:rPr>
              <a:t> LEADING INNOVATION </a:t>
            </a:r>
            <a:r>
              <a:rPr lang="en-CA" sz="2800" b="1" cap="all">
                <a:latin typeface="Arial" panose="020B0604020202020204" pitchFamily="34" charset="0"/>
                <a:cs typeface="Arial" panose="020B0604020202020204" pitchFamily="34" charset="0"/>
              </a:rPr>
              <a:t>&amp; CHANGE</a:t>
            </a:r>
            <a:endParaRPr lang="en-CA" sz="2800" b="1" cap="all" dirty="0">
              <a:latin typeface="Arial" panose="020B0604020202020204" pitchFamily="34" charset="0"/>
              <a:cs typeface="Arial" panose="020B0604020202020204" pitchFamily="34" charset="0"/>
            </a:endParaRPr>
          </a:p>
          <a:p>
            <a:endParaRPr sz="28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2099-E8BC-34E9-DC02-57F20FD7B327}"/>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11.5 Organizational Change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E698C6D5-C73D-13CE-14FA-A7FBDB2B0583}"/>
              </a:ext>
            </a:extLst>
          </p:cNvPr>
          <p:cNvSpPr txBox="1">
            <a:spLocks/>
          </p:cNvSpPr>
          <p:nvPr/>
        </p:nvSpPr>
        <p:spPr>
          <a:xfrm>
            <a:off x="311700" y="1830160"/>
            <a:ext cx="8520600" cy="1068736"/>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None/>
            </a:pPr>
            <a:r>
              <a:rPr lang="en-CA" sz="2000" b="1" dirty="0">
                <a:latin typeface="Arial" panose="020B0604020202020204" pitchFamily="34" charset="0"/>
                <a:cs typeface="Arial" panose="020B0604020202020204" pitchFamily="34" charset="0"/>
              </a:rPr>
              <a:t>Organizational change</a:t>
            </a:r>
            <a:r>
              <a:rPr lang="en-CA" sz="2000" dirty="0">
                <a:latin typeface="Arial" panose="020B0604020202020204" pitchFamily="34" charset="0"/>
                <a:cs typeface="Arial" panose="020B0604020202020204" pitchFamily="34" charset="0"/>
              </a:rPr>
              <a:t> is the movement of an organization from one state of affairs to another. A change in the environment often requires change within the organization operating within that environment. </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08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719F-57E1-F855-6B18-D556316733B4}"/>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11.5 Organizational Change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896BD6D-8FC6-ACC9-EBD9-818180CA65B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Workplace Demographics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Organizational change is often a response to changes to the environment. For example, agencies that monitor workplace demographics have reported that the average age of the workforce will increase as the baby boom generation nears retirement age and the numbers of younger workers are insufficient to fill the gap in the U.S. (</a:t>
            </a:r>
            <a:r>
              <a:rPr lang="en-CA" sz="2000" dirty="0" err="1">
                <a:latin typeface="Arial" panose="020B0604020202020204" pitchFamily="34" charset="0"/>
                <a:cs typeface="Arial" panose="020B0604020202020204" pitchFamily="34" charset="0"/>
              </a:rPr>
              <a:t>Toosi</a:t>
            </a:r>
            <a:r>
              <a:rPr lang="en-CA" sz="2000" dirty="0">
                <a:latin typeface="Arial" panose="020B0604020202020204" pitchFamily="34" charset="0"/>
                <a:cs typeface="Arial" panose="020B0604020202020204" pitchFamily="34" charset="0"/>
              </a:rPr>
              <a:t>, 2015) and in Canada  (Statistics Canada, 2019).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89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8A8A-6D14-C5DD-37AB-6D8A15B3961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11.5 Organizational Change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9786838-0887-C403-49D9-AA13B62B76FF}"/>
              </a:ext>
            </a:extLst>
          </p:cNvPr>
          <p:cNvSpPr>
            <a:spLocks noGrp="1"/>
          </p:cNvSpPr>
          <p:nvPr>
            <p:ph type="body" idx="1"/>
          </p:nvPr>
        </p:nvSpPr>
        <p:spPr>
          <a:xfrm>
            <a:off x="311700" y="1097673"/>
            <a:ext cx="8520600" cy="3339000"/>
          </a:xfrm>
        </p:spPr>
        <p:txBody>
          <a:bodyPr/>
          <a:lstStyle/>
          <a:p>
            <a:pPr marL="114300" indent="0">
              <a:buNone/>
            </a:pPr>
            <a:r>
              <a:rPr lang="en-CA" b="1" dirty="0">
                <a:latin typeface="Arial" panose="020B0604020202020204" pitchFamily="34" charset="0"/>
                <a:cs typeface="Arial" panose="020B0604020202020204" pitchFamily="34" charset="0"/>
              </a:rPr>
              <a:t>Resistance to Change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Changing an organization is often essential for a company to remain competitive. Failure to change may influence the ability of a company to survive. Yet employees do not always welcome changes in methods.</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BEA4855-97BD-8B90-1089-33FF51A915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3383" y="2689864"/>
            <a:ext cx="7772400" cy="2208889"/>
          </a:xfrm>
          <a:prstGeom prst="rect">
            <a:avLst/>
          </a:prstGeom>
        </p:spPr>
      </p:pic>
    </p:spTree>
    <p:extLst>
      <p:ext uri="{BB962C8B-B14F-4D97-AF65-F5344CB8AC3E}">
        <p14:creationId xmlns:p14="http://schemas.microsoft.com/office/powerpoint/2010/main" val="235544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9C06-F1F1-8609-C94A-8964D01F703B}"/>
              </a:ext>
            </a:extLst>
          </p:cNvPr>
          <p:cNvSpPr>
            <a:spLocks noGrp="1"/>
          </p:cNvSpPr>
          <p:nvPr>
            <p:ph type="title"/>
          </p:nvPr>
        </p:nvSpPr>
        <p:spPr/>
        <p:txBody>
          <a:bodyPr>
            <a:noAutofit/>
          </a:bodyPr>
          <a:lstStyle/>
          <a:p>
            <a:r>
              <a:rPr lang="en-CA" sz="2800" dirty="0">
                <a:latin typeface="Arial" panose="020B0604020202020204" pitchFamily="34" charset="0"/>
                <a:cs typeface="Arial" panose="020B0604020202020204" pitchFamily="34" charset="0"/>
              </a:rPr>
              <a:t>11.6 Planning and Executing Change Effectively</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23352F0-A6A7-C90B-B80E-9772A5CFE139}"/>
              </a:ext>
            </a:extLst>
          </p:cNvPr>
          <p:cNvSpPr>
            <a:spLocks noGrp="1"/>
          </p:cNvSpPr>
          <p:nvPr>
            <p:ph type="body" idx="1"/>
          </p:nvPr>
        </p:nvSpPr>
        <p:spPr>
          <a:xfrm>
            <a:off x="311700" y="1130723"/>
            <a:ext cx="8520600" cy="3339000"/>
          </a:xfrm>
        </p:spPr>
        <p:txBody>
          <a:bodyPr/>
          <a:lstStyle/>
          <a:p>
            <a:pPr marL="114300" indent="0">
              <a:buNone/>
            </a:pPr>
            <a:r>
              <a:rPr lang="en-US" b="1" dirty="0">
                <a:latin typeface="Arial" panose="020B0604020202020204" pitchFamily="34" charset="0"/>
                <a:cs typeface="Arial" panose="020B0604020202020204" pitchFamily="34" charset="0"/>
              </a:rPr>
              <a:t>Lewin’s </a:t>
            </a:r>
            <a:r>
              <a:rPr lang="en-CA" b="1" dirty="0">
                <a:latin typeface="Arial" panose="020B0604020202020204" pitchFamily="34" charset="0"/>
                <a:cs typeface="Arial" panose="020B0604020202020204" pitchFamily="34" charset="0"/>
              </a:rPr>
              <a:t>three-stage model of planned change </a:t>
            </a:r>
            <a:r>
              <a:rPr lang="en-US" b="1"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AB91FB31-4C54-8B75-F17C-6EFCA719A3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4100" y="1596600"/>
            <a:ext cx="7035800" cy="3136900"/>
          </a:xfrm>
          <a:prstGeom prst="rect">
            <a:avLst/>
          </a:prstGeom>
        </p:spPr>
      </p:pic>
    </p:spTree>
    <p:extLst>
      <p:ext uri="{BB962C8B-B14F-4D97-AF65-F5344CB8AC3E}">
        <p14:creationId xmlns:p14="http://schemas.microsoft.com/office/powerpoint/2010/main" val="1051884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0E1E-8905-88AD-9041-46CBCD1E843B}"/>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11.7 Creating Culture Change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B83400B-6EA7-C9AE-C3B3-4EE2C130F0B2}"/>
              </a:ext>
            </a:extLst>
          </p:cNvPr>
          <p:cNvSpPr>
            <a:spLocks noGrp="1"/>
          </p:cNvSpPr>
          <p:nvPr>
            <p:ph type="body" idx="1"/>
          </p:nvPr>
        </p:nvSpPr>
        <p:spPr>
          <a:xfrm>
            <a:off x="311700" y="2295756"/>
            <a:ext cx="8520600" cy="3339000"/>
          </a:xfrm>
        </p:spPr>
        <p:txBody>
          <a:bodyPr/>
          <a:lstStyle/>
          <a:p>
            <a:pPr marL="114300" indent="0">
              <a:buNone/>
            </a:pPr>
            <a:r>
              <a:rPr lang="en-CA" b="1" dirty="0">
                <a:latin typeface="Arial" panose="020B0604020202020204" pitchFamily="34" charset="0"/>
                <a:cs typeface="Arial" panose="020B0604020202020204" pitchFamily="34" charset="0"/>
              </a:rPr>
              <a:t>Process of Culture Change</a:t>
            </a: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0566E8D-74EB-DCA7-5FD5-C5605B661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30807" y="1088294"/>
            <a:ext cx="4396091" cy="3645206"/>
          </a:xfrm>
          <a:prstGeom prst="rect">
            <a:avLst/>
          </a:prstGeom>
        </p:spPr>
      </p:pic>
    </p:spTree>
    <p:extLst>
      <p:ext uri="{BB962C8B-B14F-4D97-AF65-F5344CB8AC3E}">
        <p14:creationId xmlns:p14="http://schemas.microsoft.com/office/powerpoint/2010/main" val="425265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E127-0623-2FFA-CEFB-43F2FFC8BF48}"/>
              </a:ext>
            </a:extLst>
          </p:cNvPr>
          <p:cNvSpPr>
            <a:spLocks noGrp="1"/>
          </p:cNvSpPr>
          <p:nvPr>
            <p:ph type="title"/>
          </p:nvPr>
        </p:nvSpPr>
        <p:spPr/>
        <p:txBody>
          <a:bodyPr>
            <a:noAutofit/>
          </a:bodyPr>
          <a:lstStyle/>
          <a:p>
            <a:r>
              <a:rPr lang="en-CA" sz="2800" dirty="0">
                <a:latin typeface="Arial" panose="020B0604020202020204" pitchFamily="34" charset="0"/>
                <a:cs typeface="Arial" panose="020B0604020202020204" pitchFamily="34" charset="0"/>
              </a:rPr>
              <a:t>11.8 Building Your Change Management Skills</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229408-4A97-4ADC-8C8C-1D0BD55AD6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52529" y="1229875"/>
            <a:ext cx="6108853" cy="3432252"/>
          </a:xfrm>
          <a:prstGeom prst="rect">
            <a:avLst/>
          </a:prstGeom>
        </p:spPr>
      </p:pic>
    </p:spTree>
    <p:extLst>
      <p:ext uri="{BB962C8B-B14F-4D97-AF65-F5344CB8AC3E}">
        <p14:creationId xmlns:p14="http://schemas.microsoft.com/office/powerpoint/2010/main" val="237487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297E-7CD6-211F-963B-196211C5F02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11.9 Key Terms</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C8CB496-502D-8B24-B07F-D49C98B1B1B2}"/>
              </a:ext>
            </a:extLst>
          </p:cNvPr>
          <p:cNvSpPr>
            <a:spLocks noGrp="1"/>
          </p:cNvSpPr>
          <p:nvPr>
            <p:ph type="body" idx="1"/>
          </p:nvPr>
        </p:nvSpPr>
        <p:spPr/>
        <p:txBody>
          <a:bodyPr>
            <a:noAutofit/>
          </a:bodyPr>
          <a:lstStyle/>
          <a:p>
            <a:r>
              <a:rPr lang="en-CA" sz="1500" b="1" dirty="0">
                <a:latin typeface="Arial" panose="020B0604020202020204" pitchFamily="34" charset="0"/>
                <a:cs typeface="Arial" panose="020B0604020202020204" pitchFamily="34" charset="0"/>
              </a:rPr>
              <a:t>Balanced innovation portfolio </a:t>
            </a:r>
            <a:r>
              <a:rPr lang="en-CA" sz="1500" dirty="0">
                <a:latin typeface="Arial" panose="020B0604020202020204" pitchFamily="34" charset="0"/>
                <a:cs typeface="Arial" panose="020B0604020202020204" pitchFamily="34" charset="0"/>
              </a:rPr>
              <a:t>is a combination of core, adjacent, and transformative innovation initiatives.</a:t>
            </a:r>
          </a:p>
          <a:p>
            <a:r>
              <a:rPr lang="en-CA" sz="1500" b="1" dirty="0">
                <a:latin typeface="Arial" panose="020B0604020202020204" pitchFamily="34" charset="0"/>
                <a:cs typeface="Arial" panose="020B0604020202020204" pitchFamily="34" charset="0"/>
              </a:rPr>
              <a:t>Innovative culture</a:t>
            </a:r>
            <a:r>
              <a:rPr lang="en-CA" sz="1500" dirty="0">
                <a:latin typeface="Arial" panose="020B0604020202020204" pitchFamily="34" charset="0"/>
                <a:cs typeface="Arial" panose="020B0604020202020204" pitchFamily="34" charset="0"/>
              </a:rPr>
              <a:t> is a work environment that fosters and rewards employee creativity instead of focusing on deadlines and revenue.</a:t>
            </a:r>
          </a:p>
          <a:p>
            <a:r>
              <a:rPr lang="en-CA" sz="1500" b="1" dirty="0">
                <a:latin typeface="Arial" panose="020B0604020202020204" pitchFamily="34" charset="0"/>
                <a:cs typeface="Arial" panose="020B0604020202020204" pitchFamily="34" charset="0"/>
              </a:rPr>
              <a:t>Innovation Strategy</a:t>
            </a:r>
            <a:r>
              <a:rPr lang="en-CA" sz="1500" dirty="0">
                <a:latin typeface="Arial" panose="020B0604020202020204" pitchFamily="34" charset="0"/>
                <a:cs typeface="Arial" panose="020B0604020202020204" pitchFamily="34" charset="0"/>
              </a:rPr>
              <a:t> is about mapping an organization’s mission, vision, and value proposition for defined customer markets.</a:t>
            </a:r>
          </a:p>
          <a:p>
            <a:r>
              <a:rPr lang="en-CA" sz="1500" b="1" dirty="0">
                <a:latin typeface="Arial" panose="020B0604020202020204" pitchFamily="34" charset="0"/>
                <a:cs typeface="Arial" panose="020B0604020202020204" pitchFamily="34" charset="0"/>
              </a:rPr>
              <a:t>Innovation Council</a:t>
            </a:r>
            <a:r>
              <a:rPr lang="en-CA" sz="1500" dirty="0">
                <a:latin typeface="Arial" panose="020B0604020202020204" pitchFamily="34" charset="0"/>
                <a:cs typeface="Arial" panose="020B0604020202020204" pitchFamily="34" charset="0"/>
              </a:rPr>
              <a:t> evaluates ideas and allocates funding.</a:t>
            </a:r>
          </a:p>
          <a:p>
            <a:r>
              <a:rPr lang="en-CA" sz="1500" b="1" dirty="0">
                <a:latin typeface="Arial" panose="020B0604020202020204" pitchFamily="34" charset="0"/>
                <a:cs typeface="Arial" panose="020B0604020202020204" pitchFamily="34" charset="0"/>
              </a:rPr>
              <a:t>Organizational change</a:t>
            </a:r>
            <a:r>
              <a:rPr lang="en-CA" sz="1500" dirty="0">
                <a:latin typeface="Arial" panose="020B0604020202020204" pitchFamily="34" charset="0"/>
                <a:cs typeface="Arial" panose="020B0604020202020204" pitchFamily="34" charset="0"/>
              </a:rPr>
              <a:t> is the movement of an organization from one state of affairs to another.</a:t>
            </a:r>
          </a:p>
          <a:p>
            <a:r>
              <a:rPr lang="en-CA" sz="1500" b="1" dirty="0">
                <a:latin typeface="Arial" panose="020B0604020202020204" pitchFamily="34" charset="0"/>
                <a:cs typeface="Arial" panose="020B0604020202020204" pitchFamily="34" charset="0"/>
              </a:rPr>
              <a:t>Organizational structure</a:t>
            </a:r>
            <a:r>
              <a:rPr lang="en-CA" sz="1500" dirty="0">
                <a:latin typeface="Arial" panose="020B0604020202020204" pitchFamily="34" charset="0"/>
                <a:cs typeface="Arial" panose="020B0604020202020204" pitchFamily="34" charset="0"/>
              </a:rPr>
              <a:t> is a way or method by which organizational activities are divided, organized, and coordinated.</a:t>
            </a:r>
          </a:p>
          <a:p>
            <a:r>
              <a:rPr lang="en-CA" sz="1500" b="1" dirty="0">
                <a:latin typeface="Arial" panose="020B0604020202020204" pitchFamily="34" charset="0"/>
                <a:cs typeface="Arial" panose="020B0604020202020204" pitchFamily="34" charset="0"/>
              </a:rPr>
              <a:t>Refreezing</a:t>
            </a:r>
            <a:r>
              <a:rPr lang="en-CA" sz="1500" dirty="0">
                <a:latin typeface="Arial" panose="020B0604020202020204" pitchFamily="34" charset="0"/>
                <a:cs typeface="Arial" panose="020B0604020202020204" pitchFamily="34" charset="0"/>
              </a:rPr>
              <a:t> involves ensuring that change becomes permanent and the new habits, rules, or procedures become the norm.</a:t>
            </a:r>
          </a:p>
          <a:p>
            <a:r>
              <a:rPr lang="en-CA" sz="1500" b="1" dirty="0">
                <a:latin typeface="Arial" panose="020B0604020202020204" pitchFamily="34" charset="0"/>
                <a:cs typeface="Arial" panose="020B0604020202020204" pitchFamily="34" charset="0"/>
              </a:rPr>
              <a:t>Unfreezing</a:t>
            </a:r>
            <a:r>
              <a:rPr lang="en-CA" sz="1500" dirty="0">
                <a:latin typeface="Arial" panose="020B0604020202020204" pitchFamily="34" charset="0"/>
                <a:cs typeface="Arial" panose="020B0604020202020204" pitchFamily="34" charset="0"/>
              </a:rPr>
              <a:t> refers to ensuring that organizational members are ready for and receptive to change.</a:t>
            </a:r>
          </a:p>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68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16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Explain what creativity has to do with business.</a:t>
            </a:r>
          </a:p>
          <a:p>
            <a:r>
              <a:rPr lang="en-CA" sz="1600" dirty="0">
                <a:latin typeface="Arial" panose="020B0604020202020204" pitchFamily="34" charset="0"/>
                <a:cs typeface="Arial" panose="020B0604020202020204" pitchFamily="34" charset="0"/>
              </a:rPr>
              <a:t>Outline why innovation is vital to an organization.</a:t>
            </a:r>
          </a:p>
          <a:p>
            <a:r>
              <a:rPr lang="en-CA" sz="1600" dirty="0">
                <a:latin typeface="Arial" panose="020B0604020202020204" pitchFamily="34" charset="0"/>
                <a:cs typeface="Arial" panose="020B0604020202020204" pitchFamily="34" charset="0"/>
              </a:rPr>
              <a:t>Analyze why some organizations fail at innovation.</a:t>
            </a:r>
          </a:p>
          <a:p>
            <a:r>
              <a:rPr lang="en-CA" sz="1600" dirty="0">
                <a:latin typeface="Arial" panose="020B0604020202020204" pitchFamily="34" charset="0"/>
                <a:cs typeface="Arial" panose="020B0604020202020204" pitchFamily="34" charset="0"/>
              </a:rPr>
              <a:t>Describe how social networks can increase the likelihood of organizational innovation.</a:t>
            </a:r>
          </a:p>
          <a:p>
            <a:r>
              <a:rPr lang="en-CA" sz="1600" dirty="0">
                <a:latin typeface="Arial" panose="020B0604020202020204" pitchFamily="34" charset="0"/>
                <a:cs typeface="Arial" panose="020B0604020202020204" pitchFamily="34" charset="0"/>
              </a:rPr>
              <a:t>Determine what causes organizations to change.</a:t>
            </a:r>
          </a:p>
          <a:p>
            <a:r>
              <a:rPr lang="en-CA" sz="1600" dirty="0">
                <a:latin typeface="Arial" panose="020B0604020202020204" pitchFamily="34" charset="0"/>
                <a:cs typeface="Arial" panose="020B0604020202020204" pitchFamily="34" charset="0"/>
              </a:rPr>
              <a:t>Explain how leaders can encourage change.</a:t>
            </a:r>
          </a:p>
          <a:p>
            <a:r>
              <a:rPr lang="en-CA" sz="1600" dirty="0">
                <a:latin typeface="Arial" panose="020B0604020202020204" pitchFamily="34" charset="0"/>
                <a:cs typeface="Arial" panose="020B0604020202020204" pitchFamily="34" charset="0"/>
              </a:rPr>
              <a:t>Describe how leaders can create an innovative culture in the workplace.</a:t>
            </a:r>
          </a:p>
          <a:p>
            <a:r>
              <a:rPr lang="en-CA" sz="1600" dirty="0">
                <a:latin typeface="Arial" panose="020B0604020202020204" pitchFamily="34" charset="0"/>
                <a:cs typeface="Arial" panose="020B0604020202020204" pitchFamily="34" charset="0"/>
              </a:rPr>
              <a:t>Outline how employees can be rewarded for innovation and creativity.</a:t>
            </a:r>
          </a:p>
          <a:p>
            <a:r>
              <a:rPr lang="en-CA" sz="1600" dirty="0">
                <a:latin typeface="Arial" panose="020B0604020202020204" pitchFamily="34" charset="0"/>
                <a:cs typeface="Arial" panose="020B0604020202020204" pitchFamily="34" charset="0"/>
              </a:rPr>
              <a:t>Determine how a strategic business partner or co-creation may help a company innovate.</a:t>
            </a:r>
          </a:p>
          <a:p>
            <a:r>
              <a:rPr lang="en-CA" sz="1600" dirty="0">
                <a:latin typeface="Arial" panose="020B0604020202020204" pitchFamily="34" charset="0"/>
                <a:cs typeface="Arial" panose="020B0604020202020204" pitchFamily="34" charset="0"/>
              </a:rPr>
              <a:t>Compare how company structure can support or hinder innovation.</a:t>
            </a:r>
          </a:p>
          <a:p>
            <a:r>
              <a:rPr lang="en-CA" sz="1600" dirty="0">
                <a:latin typeface="Arial" panose="020B0604020202020204" pitchFamily="34" charset="0"/>
                <a:cs typeface="Arial" panose="020B0604020202020204" pitchFamily="34" charset="0"/>
              </a:rPr>
              <a:t>Analyze why some organizations fail at innovation.</a:t>
            </a:r>
          </a:p>
          <a:p>
            <a:pPr marL="114300" indent="0">
              <a:lnSpc>
                <a:spcPct val="120000"/>
              </a:lnSpc>
              <a:buNone/>
            </a:pPr>
            <a:endParaRPr lang="en-CA" sz="1600"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63BE-71EC-0E7C-9FAD-5D5017100808}"/>
              </a:ext>
            </a:extLst>
          </p:cNvPr>
          <p:cNvSpPr>
            <a:spLocks noGrp="1"/>
          </p:cNvSpPr>
          <p:nvPr>
            <p:ph type="title"/>
          </p:nvPr>
        </p:nvSpPr>
        <p:spPr>
          <a:xfrm>
            <a:off x="157463" y="233730"/>
            <a:ext cx="9096705" cy="607800"/>
          </a:xfrm>
        </p:spPr>
        <p:txBody>
          <a:bodyPr>
            <a:noAutofit/>
          </a:bodyPr>
          <a:lstStyle/>
          <a:p>
            <a:r>
              <a:rPr lang="en-CA" sz="2800" dirty="0">
                <a:latin typeface="Arial" panose="020B0604020202020204" pitchFamily="34" charset="0"/>
                <a:cs typeface="Arial" panose="020B0604020202020204" pitchFamily="34" charset="0"/>
              </a:rPr>
              <a:t>11.1 Introduction to Leading Innovation and Change</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AB69A00-8808-A107-FE18-21EFF1404BC7}"/>
              </a:ext>
            </a:extLst>
          </p:cNvPr>
          <p:cNvSpPr>
            <a:spLocks noGrp="1"/>
          </p:cNvSpPr>
          <p:nvPr>
            <p:ph type="body" idx="1"/>
          </p:nvPr>
        </p:nvSpPr>
        <p:spPr>
          <a:xfrm>
            <a:off x="311700" y="1804500"/>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Creating an innovative culture at work can improve employee satisfaction, team productivity, and the quality of the company’s products and services. It can also help grow brands, attract prospective employees, keep talent in the workforce, and help generate revenue (Indeed Editorial Team, 2021).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6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31F4-44CE-70E9-AEC2-B2D913E006A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11.2 Creating an Innovative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86FF0A8-DC9D-C162-12D9-3D7E4037518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What is an Innovative Culture?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An </a:t>
            </a:r>
            <a:r>
              <a:rPr lang="en-CA" sz="2000" b="1" dirty="0">
                <a:latin typeface="Arial" panose="020B0604020202020204" pitchFamily="34" charset="0"/>
                <a:cs typeface="Arial" panose="020B0604020202020204" pitchFamily="34" charset="0"/>
              </a:rPr>
              <a:t>innovative culture</a:t>
            </a:r>
            <a:r>
              <a:rPr lang="en-CA" sz="2000" dirty="0">
                <a:latin typeface="Arial" panose="020B0604020202020204" pitchFamily="34" charset="0"/>
                <a:cs typeface="Arial" panose="020B0604020202020204" pitchFamily="34" charset="0"/>
              </a:rPr>
              <a:t> is a work environment that fosters and rewards employee creativity instead of focusing on deadlines and revenue. Tech companies often have an innovative culture since the tech industry constantly changes and generates new ideas.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36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47A0-4554-DDDD-A5C6-38203DFD8C3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11.2 Creating an Innovative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15E00C7-DE51-1125-7D57-8736B19DEBE2}"/>
              </a:ext>
            </a:extLst>
          </p:cNvPr>
          <p:cNvSpPr>
            <a:spLocks noGrp="1"/>
          </p:cNvSpPr>
          <p:nvPr>
            <p:ph type="body" idx="1"/>
          </p:nvPr>
        </p:nvSpPr>
        <p:spPr/>
        <p:txBody>
          <a:bodyPr>
            <a:normAutofit fontScale="92500" lnSpcReduction="10000"/>
          </a:bodyPr>
          <a:lstStyle/>
          <a:p>
            <a:pPr marL="114300" indent="0">
              <a:buNone/>
            </a:pPr>
            <a:r>
              <a:rPr lang="en-CA" b="1" dirty="0">
                <a:latin typeface="Arial" panose="020B0604020202020204" pitchFamily="34" charset="0"/>
                <a:cs typeface="Arial" panose="020B0604020202020204" pitchFamily="34" charset="0"/>
              </a:rPr>
              <a:t>Why Have an Innovative Work Culture?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To summarize, the benefits of having an innovative work culture include the following (</a:t>
            </a:r>
            <a:r>
              <a:rPr lang="en-CA" dirty="0" err="1">
                <a:latin typeface="Arial" panose="020B0604020202020204" pitchFamily="34" charset="0"/>
                <a:cs typeface="Arial" panose="020B0604020202020204" pitchFamily="34" charset="0"/>
              </a:rPr>
              <a:t>Swisher</a:t>
            </a:r>
            <a:r>
              <a:rPr lang="en-CA" dirty="0">
                <a:latin typeface="Arial" panose="020B0604020202020204" pitchFamily="34" charset="0"/>
                <a:cs typeface="Arial" panose="020B0604020202020204" pitchFamily="34" charset="0"/>
              </a:rPr>
              <a:t>, 2016):</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Sets a course for improvement</a:t>
            </a:r>
          </a:p>
          <a:p>
            <a:r>
              <a:rPr lang="en-CA" dirty="0">
                <a:latin typeface="Arial" panose="020B0604020202020204" pitchFamily="34" charset="0"/>
                <a:cs typeface="Arial" panose="020B0604020202020204" pitchFamily="34" charset="0"/>
              </a:rPr>
              <a:t>Helps develop new ideas</a:t>
            </a:r>
          </a:p>
          <a:p>
            <a:r>
              <a:rPr lang="en-CA" dirty="0">
                <a:latin typeface="Arial" panose="020B0604020202020204" pitchFamily="34" charset="0"/>
                <a:cs typeface="Arial" panose="020B0604020202020204" pitchFamily="34" charset="0"/>
              </a:rPr>
              <a:t>Leads to company growth</a:t>
            </a:r>
          </a:p>
          <a:p>
            <a:r>
              <a:rPr lang="en-CA" dirty="0">
                <a:latin typeface="Arial" panose="020B0604020202020204" pitchFamily="34" charset="0"/>
                <a:cs typeface="Arial" panose="020B0604020202020204" pitchFamily="34" charset="0"/>
              </a:rPr>
              <a:t>Gives a competitive advantage</a:t>
            </a:r>
          </a:p>
          <a:p>
            <a:r>
              <a:rPr lang="en-CA" dirty="0">
                <a:latin typeface="Arial" panose="020B0604020202020204" pitchFamily="34" charset="0"/>
                <a:cs typeface="Arial" panose="020B0604020202020204" pitchFamily="34" charset="0"/>
              </a:rPr>
              <a:t>Increases team efficiency</a:t>
            </a:r>
          </a:p>
          <a:p>
            <a:r>
              <a:rPr lang="en-CA" dirty="0">
                <a:latin typeface="Arial" panose="020B0604020202020204" pitchFamily="34" charset="0"/>
                <a:cs typeface="Arial" panose="020B0604020202020204" pitchFamily="34" charset="0"/>
              </a:rPr>
              <a:t>Develops an adaptive nature</a:t>
            </a:r>
          </a:p>
          <a:p>
            <a:r>
              <a:rPr lang="en-CA" dirty="0">
                <a:latin typeface="Arial" panose="020B0604020202020204" pitchFamily="34" charset="0"/>
                <a:cs typeface="Arial" panose="020B0604020202020204" pitchFamily="34" charset="0"/>
              </a:rPr>
              <a:t>Appeals to more talented professionals</a:t>
            </a:r>
          </a:p>
          <a:p>
            <a:r>
              <a:rPr lang="en-CA" dirty="0">
                <a:latin typeface="Arial" panose="020B0604020202020204" pitchFamily="34" charset="0"/>
                <a:cs typeface="Arial" panose="020B0604020202020204" pitchFamily="34" charset="0"/>
              </a:rPr>
              <a:t>Improves the company brand</a:t>
            </a:r>
          </a:p>
          <a:p>
            <a:pPr marL="114300" indent="0">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81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DBD3-0D8F-2B13-4B4A-34ADCDF2A3B4}"/>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11.2 Creating an Innovative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42DAF4B-AB7C-21E7-3905-3C821C656F48}"/>
              </a:ext>
            </a:extLst>
          </p:cNvPr>
          <p:cNvSpPr>
            <a:spLocks noGrp="1"/>
          </p:cNvSpPr>
          <p:nvPr>
            <p:ph type="body" idx="1"/>
          </p:nvPr>
        </p:nvSpPr>
        <p:spPr/>
        <p:txBody>
          <a:bodyPr>
            <a:noAutofit/>
          </a:bodyPr>
          <a:lstStyle/>
          <a:p>
            <a:pPr marL="114300" indent="0">
              <a:buNone/>
            </a:pPr>
            <a:r>
              <a:rPr lang="en-CA" sz="1600" b="1" dirty="0">
                <a:latin typeface="Arial" panose="020B0604020202020204" pitchFamily="34" charset="0"/>
                <a:cs typeface="Arial" panose="020B0604020202020204" pitchFamily="34" charset="0"/>
              </a:rPr>
              <a:t>How Can Leaders Build an Innovative Work Culture?</a:t>
            </a:r>
          </a:p>
          <a:p>
            <a:pPr marL="114300" indent="0">
              <a:buNone/>
            </a:pPr>
            <a:endParaRPr lang="en-CA" sz="1600" dirty="0">
              <a:latin typeface="Arial" panose="020B0604020202020204" pitchFamily="34" charset="0"/>
              <a:cs typeface="Arial" panose="020B0604020202020204" pitchFamily="34" charset="0"/>
            </a:endParaRPr>
          </a:p>
          <a:p>
            <a:pPr marL="114300" indent="0">
              <a:buNone/>
            </a:pPr>
            <a:r>
              <a:rPr lang="en-CA" sz="1600" dirty="0">
                <a:latin typeface="Arial" panose="020B0604020202020204" pitchFamily="34" charset="0"/>
                <a:cs typeface="Arial" panose="020B0604020202020204" pitchFamily="34" charset="0"/>
              </a:rPr>
              <a:t>Here are some tips for how leaders can build an innovative work culture:</a:t>
            </a:r>
          </a:p>
          <a:p>
            <a:pPr marL="114300" indent="0">
              <a:buNone/>
            </a:pP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Actively motivate and encourage innovation from employees. Invite them to share ideas during company meetings and discuss company problems and solutions in a group environment.</a:t>
            </a:r>
          </a:p>
          <a:p>
            <a:r>
              <a:rPr lang="en-CA" sz="1600" dirty="0">
                <a:latin typeface="Arial" panose="020B0604020202020204" pitchFamily="34" charset="0"/>
                <a:cs typeface="Arial" panose="020B0604020202020204" pitchFamily="34" charset="0"/>
              </a:rPr>
              <a:t>Build trust within the team–be honest, admit mistakes, take ownership, be dependable, collaborate. Try team-building exercises to help people feel free to share ideas without being judged.</a:t>
            </a:r>
          </a:p>
          <a:p>
            <a:r>
              <a:rPr lang="en-CA" sz="1600" dirty="0">
                <a:latin typeface="Arial" panose="020B0604020202020204" pitchFamily="34" charset="0"/>
                <a:cs typeface="Arial" panose="020B0604020202020204" pitchFamily="34" charset="0"/>
              </a:rPr>
              <a:t>Ask customers for feedback/invite customers to feedback rounds</a:t>
            </a:r>
          </a:p>
          <a:p>
            <a:r>
              <a:rPr lang="en-CA" sz="1600" dirty="0">
                <a:latin typeface="Arial" panose="020B0604020202020204" pitchFamily="34" charset="0"/>
                <a:cs typeface="Arial" panose="020B0604020202020204" pitchFamily="34" charset="0"/>
              </a:rPr>
              <a:t>Ask stakeholders for feedback</a:t>
            </a:r>
          </a:p>
          <a:p>
            <a:r>
              <a:rPr lang="en-CA" sz="1600" dirty="0">
                <a:latin typeface="Arial" panose="020B0604020202020204" pitchFamily="34" charset="0"/>
                <a:cs typeface="Arial" panose="020B0604020202020204" pitchFamily="34" charset="0"/>
              </a:rPr>
              <a:t>Invest in training for employees</a:t>
            </a:r>
          </a:p>
          <a:p>
            <a:r>
              <a:rPr lang="en-CA" sz="1600" dirty="0">
                <a:latin typeface="Arial" panose="020B0604020202020204" pitchFamily="34" charset="0"/>
                <a:cs typeface="Arial" panose="020B0604020202020204" pitchFamily="34" charset="0"/>
              </a:rPr>
              <a:t>Actively invest resources in research and development (R&amp;D)</a:t>
            </a:r>
          </a:p>
          <a:p>
            <a:pPr marL="11430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51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D4C-8641-EE9F-E896-FB77C7451F4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11.2 Creating an Innovative Culture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80DDF6B-58D1-F323-C40A-60331AD73823}"/>
              </a:ext>
            </a:extLst>
          </p:cNvPr>
          <p:cNvSpPr>
            <a:spLocks noGrp="1"/>
          </p:cNvSpPr>
          <p:nvPr>
            <p:ph type="body" idx="1"/>
          </p:nvPr>
        </p:nvSpPr>
        <p:spPr>
          <a:xfrm>
            <a:off x="311700" y="1229875"/>
            <a:ext cx="5064531" cy="3339000"/>
          </a:xfrm>
        </p:spPr>
        <p:txBody>
          <a:bodyPr>
            <a:noAutofit/>
          </a:bodyPr>
          <a:lstStyle/>
          <a:p>
            <a:pPr marL="114300" indent="0">
              <a:buNone/>
            </a:pPr>
            <a:r>
              <a:rPr lang="en-CA" sz="2000" b="1" dirty="0">
                <a:latin typeface="Arial" panose="020B0604020202020204" pitchFamily="34" charset="0"/>
                <a:cs typeface="Arial" panose="020B0604020202020204" pitchFamily="34" charset="0"/>
              </a:rPr>
              <a:t>How Can Leaders Nurture Innovation?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Internal Collaboration</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It is important to create cross-departmental teams and make communicating across departments easy. When, for example, the marketing team only speaks to the marketing team this creates a recipe for </a:t>
            </a:r>
            <a:r>
              <a:rPr lang="en-CA" sz="2000" dirty="0" err="1">
                <a:latin typeface="Arial" panose="020B0604020202020204" pitchFamily="34" charset="0"/>
                <a:cs typeface="Arial" panose="020B0604020202020204" pitchFamily="34" charset="0"/>
              </a:rPr>
              <a:t>GroupThink</a:t>
            </a:r>
            <a:r>
              <a:rPr lang="en-CA" sz="2000" dirty="0">
                <a:latin typeface="Arial" panose="020B0604020202020204" pitchFamily="34" charset="0"/>
                <a:cs typeface="Arial" panose="020B0604020202020204" pitchFamily="34" charset="0"/>
              </a:rPr>
              <a:t>.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B406926-BB2A-EFE9-550D-1F5691ACD7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2703" y="1606610"/>
            <a:ext cx="2852348" cy="2690261"/>
          </a:xfrm>
          <a:prstGeom prst="rect">
            <a:avLst/>
          </a:prstGeom>
        </p:spPr>
      </p:pic>
    </p:spTree>
    <p:extLst>
      <p:ext uri="{BB962C8B-B14F-4D97-AF65-F5344CB8AC3E}">
        <p14:creationId xmlns:p14="http://schemas.microsoft.com/office/powerpoint/2010/main" val="158124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7C6D-39F5-2661-012F-982824769C63}"/>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11.3 Failure to Innovate</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4F28409-1C9F-D506-8148-B68DA7B66B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3516" y="1112705"/>
            <a:ext cx="6528884" cy="3668246"/>
          </a:xfrm>
          <a:prstGeom prst="rect">
            <a:avLst/>
          </a:prstGeom>
        </p:spPr>
      </p:pic>
    </p:spTree>
    <p:extLst>
      <p:ext uri="{BB962C8B-B14F-4D97-AF65-F5344CB8AC3E}">
        <p14:creationId xmlns:p14="http://schemas.microsoft.com/office/powerpoint/2010/main" val="419744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6F63-F88C-9F9D-3B4D-BCFC607AE09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11.4 Social Networks and Innovation</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7389ADC-CD1F-6D9C-4FBC-E40ADA2A06E7}"/>
              </a:ext>
            </a:extLst>
          </p:cNvPr>
          <p:cNvSpPr>
            <a:spLocks noGrp="1"/>
          </p:cNvSpPr>
          <p:nvPr>
            <p:ph type="body" idx="1"/>
          </p:nvPr>
        </p:nvSpPr>
        <p:spPr>
          <a:xfrm>
            <a:off x="179497" y="2531438"/>
            <a:ext cx="8520600" cy="3339000"/>
          </a:xfrm>
        </p:spPr>
        <p:txBody>
          <a:bodyPr/>
          <a:lstStyle/>
          <a:p>
            <a:pPr marL="114300" indent="0">
              <a:buNone/>
            </a:pPr>
            <a:r>
              <a:rPr lang="en-CA" b="1" dirty="0"/>
              <a:t>The Innovation Network</a:t>
            </a:r>
          </a:p>
          <a:p>
            <a:pPr marL="114300" indent="0">
              <a:buNone/>
            </a:pPr>
            <a:br>
              <a:rPr lang="en-CA" dirty="0"/>
            </a:br>
            <a:endParaRPr lang="en-US" dirty="0"/>
          </a:p>
        </p:txBody>
      </p:sp>
      <p:pic>
        <p:nvPicPr>
          <p:cNvPr id="5" name="Picture 4">
            <a:extLst>
              <a:ext uri="{FF2B5EF4-FFF2-40B4-BE49-F238E27FC236}">
                <a16:creationId xmlns:a16="http://schemas.microsoft.com/office/drawing/2014/main" id="{F3C3D48C-A282-1B1D-E1EF-5933AD535D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3027" y="942562"/>
            <a:ext cx="3904669" cy="3913625"/>
          </a:xfrm>
          <a:prstGeom prst="rect">
            <a:avLst/>
          </a:prstGeom>
        </p:spPr>
      </p:pic>
    </p:spTree>
    <p:extLst>
      <p:ext uri="{BB962C8B-B14F-4D97-AF65-F5344CB8AC3E}">
        <p14:creationId xmlns:p14="http://schemas.microsoft.com/office/powerpoint/2010/main" val="1475291085"/>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4C10AC-963D-448A-904F-17D125A61318}">
  <ds:schemaRefs>
    <ds:schemaRef ds:uri="http://schemas.microsoft.com/sharepoint/v3/contenttype/forms"/>
  </ds:schemaRefs>
</ds:datastoreItem>
</file>

<file path=customXml/itemProps2.xml><?xml version="1.0" encoding="utf-8"?>
<ds:datastoreItem xmlns:ds="http://schemas.openxmlformats.org/officeDocument/2006/customXml" ds:itemID="{7188A323-0B09-41A5-A194-4EFCB6C4A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915686-9C0E-499B-A91B-54E9E305DEC9}">
  <ds:schemaRefs>
    <ds:schemaRef ds:uri="http://www.w3.org/XML/1998/namespace"/>
    <ds:schemaRef ds:uri="2f475e60-e75d-4119-aa30-b65db0d9cc60"/>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94abd359-9534-4d37-9b01-9864deda33e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14586</TotalTime>
  <Words>3000</Words>
  <Application>Microsoft Office PowerPoint</Application>
  <PresentationFormat>On-screen Show (16:9)</PresentationFormat>
  <Paragraphs>194</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Roboto</vt:lpstr>
      <vt:lpstr>Geometric</vt:lpstr>
      <vt:lpstr>Principles of Leadership &amp; Management   </vt:lpstr>
      <vt:lpstr>Learning Outcomes </vt:lpstr>
      <vt:lpstr>11.1 Introduction to Leading Innovation and Change   </vt:lpstr>
      <vt:lpstr>11.2 Creating an Innovative Culture   </vt:lpstr>
      <vt:lpstr>11.2 Creating an Innovative Culture   </vt:lpstr>
      <vt:lpstr>11.2 Creating an Innovative Culture   </vt:lpstr>
      <vt:lpstr>11.2 Creating an Innovative Culture   </vt:lpstr>
      <vt:lpstr>11.3 Failure to Innovate   </vt:lpstr>
      <vt:lpstr>11.4 Social Networks and Innovation   </vt:lpstr>
      <vt:lpstr>11.5 Organizational Change   </vt:lpstr>
      <vt:lpstr>11.5 Organizational Change   </vt:lpstr>
      <vt:lpstr>11.5 Organizational Change   </vt:lpstr>
      <vt:lpstr>11.6 Planning and Executing Change Effectively   </vt:lpstr>
      <vt:lpstr>11.7 Creating Culture Change   </vt:lpstr>
      <vt:lpstr>11.8 Building Your Change Management Skills   </vt:lpstr>
      <vt:lpstr>11.9 Key Terms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21</cp:revision>
  <dcterms:modified xsi:type="dcterms:W3CDTF">2022-08-24T14:57:34Z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